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8"/>
  </p:notesMasterIdLst>
  <p:handoutMasterIdLst>
    <p:handoutMasterId r:id="rId209"/>
  </p:handoutMasterIdLst>
  <p:sldIdLst>
    <p:sldId id="257" r:id="rId2"/>
    <p:sldId id="1003" r:id="rId3"/>
    <p:sldId id="892" r:id="rId4"/>
    <p:sldId id="258" r:id="rId5"/>
    <p:sldId id="647" r:id="rId6"/>
    <p:sldId id="639" r:id="rId7"/>
    <p:sldId id="641" r:id="rId8"/>
    <p:sldId id="845" r:id="rId9"/>
    <p:sldId id="846" r:id="rId10"/>
    <p:sldId id="848" r:id="rId11"/>
    <p:sldId id="643" r:id="rId12"/>
    <p:sldId id="650" r:id="rId13"/>
    <p:sldId id="651" r:id="rId14"/>
    <p:sldId id="644" r:id="rId15"/>
    <p:sldId id="646" r:id="rId16"/>
    <p:sldId id="652" r:id="rId17"/>
    <p:sldId id="1243" r:id="rId18"/>
    <p:sldId id="1244" r:id="rId19"/>
    <p:sldId id="1245" r:id="rId20"/>
    <p:sldId id="653" r:id="rId21"/>
    <p:sldId id="654" r:id="rId22"/>
    <p:sldId id="659" r:id="rId23"/>
    <p:sldId id="655" r:id="rId24"/>
    <p:sldId id="658" r:id="rId25"/>
    <p:sldId id="656" r:id="rId26"/>
    <p:sldId id="657" r:id="rId27"/>
    <p:sldId id="662" r:id="rId28"/>
    <p:sldId id="660" r:id="rId29"/>
    <p:sldId id="668" r:id="rId30"/>
    <p:sldId id="725" r:id="rId31"/>
    <p:sldId id="543" r:id="rId32"/>
    <p:sldId id="635" r:id="rId33"/>
    <p:sldId id="878" r:id="rId34"/>
    <p:sldId id="873" r:id="rId35"/>
    <p:sldId id="636" r:id="rId36"/>
    <p:sldId id="1026" r:id="rId37"/>
    <p:sldId id="1039" r:id="rId38"/>
    <p:sldId id="1092" r:id="rId39"/>
    <p:sldId id="1027" r:id="rId40"/>
    <p:sldId id="1028" r:id="rId41"/>
    <p:sldId id="1030" r:id="rId42"/>
    <p:sldId id="1029" r:id="rId43"/>
    <p:sldId id="1031" r:id="rId44"/>
    <p:sldId id="1013" r:id="rId45"/>
    <p:sldId id="881" r:id="rId46"/>
    <p:sldId id="1234" r:id="rId47"/>
    <p:sldId id="1235" r:id="rId48"/>
    <p:sldId id="1242" r:id="rId49"/>
    <p:sldId id="1236" r:id="rId50"/>
    <p:sldId id="1237" r:id="rId51"/>
    <p:sldId id="1238" r:id="rId52"/>
    <p:sldId id="1247" r:id="rId53"/>
    <p:sldId id="854" r:id="rId54"/>
    <p:sldId id="1004" r:id="rId55"/>
    <p:sldId id="1006" r:id="rId56"/>
    <p:sldId id="1005" r:id="rId57"/>
    <p:sldId id="1012" r:id="rId58"/>
    <p:sldId id="1023" r:id="rId59"/>
    <p:sldId id="1021" r:id="rId60"/>
    <p:sldId id="1022" r:id="rId61"/>
    <p:sldId id="1024" r:id="rId62"/>
    <p:sldId id="730" r:id="rId63"/>
    <p:sldId id="731" r:id="rId64"/>
    <p:sldId id="732" r:id="rId65"/>
    <p:sldId id="1239" r:id="rId66"/>
    <p:sldId id="1240" r:id="rId67"/>
    <p:sldId id="1241" r:id="rId68"/>
    <p:sldId id="1020" r:id="rId69"/>
    <p:sldId id="1015" r:id="rId70"/>
    <p:sldId id="1017" r:id="rId71"/>
    <p:sldId id="1014" r:id="rId72"/>
    <p:sldId id="1018" r:id="rId73"/>
    <p:sldId id="680" r:id="rId74"/>
    <p:sldId id="886" r:id="rId75"/>
    <p:sldId id="933" r:id="rId76"/>
    <p:sldId id="982" r:id="rId77"/>
    <p:sldId id="983" r:id="rId78"/>
    <p:sldId id="934" r:id="rId79"/>
    <p:sldId id="935" r:id="rId80"/>
    <p:sldId id="988" r:id="rId81"/>
    <p:sldId id="936" r:id="rId82"/>
    <p:sldId id="937" r:id="rId83"/>
    <p:sldId id="938" r:id="rId84"/>
    <p:sldId id="939" r:id="rId85"/>
    <p:sldId id="942" r:id="rId86"/>
    <p:sldId id="995" r:id="rId87"/>
    <p:sldId id="677" r:id="rId88"/>
    <p:sldId id="943" r:id="rId89"/>
    <p:sldId id="944" r:id="rId90"/>
    <p:sldId id="945" r:id="rId91"/>
    <p:sldId id="996" r:id="rId92"/>
    <p:sldId id="1002" r:id="rId93"/>
    <p:sldId id="999" r:id="rId94"/>
    <p:sldId id="947" r:id="rId95"/>
    <p:sldId id="948" r:id="rId96"/>
    <p:sldId id="949" r:id="rId97"/>
    <p:sldId id="950" r:id="rId98"/>
    <p:sldId id="951" r:id="rId99"/>
    <p:sldId id="952" r:id="rId100"/>
    <p:sldId id="953" r:id="rId101"/>
    <p:sldId id="954" r:id="rId102"/>
    <p:sldId id="1142" r:id="rId103"/>
    <p:sldId id="1143" r:id="rId104"/>
    <p:sldId id="1144" r:id="rId105"/>
    <p:sldId id="1145" r:id="rId106"/>
    <p:sldId id="1146" r:id="rId107"/>
    <p:sldId id="1147" r:id="rId108"/>
    <p:sldId id="1148" r:id="rId109"/>
    <p:sldId id="1149" r:id="rId110"/>
    <p:sldId id="1150" r:id="rId111"/>
    <p:sldId id="1151" r:id="rId112"/>
    <p:sldId id="1152" r:id="rId113"/>
    <p:sldId id="1160" r:id="rId114"/>
    <p:sldId id="1153" r:id="rId115"/>
    <p:sldId id="1154" r:id="rId116"/>
    <p:sldId id="1161" r:id="rId117"/>
    <p:sldId id="1155" r:id="rId118"/>
    <p:sldId id="1156" r:id="rId119"/>
    <p:sldId id="1157" r:id="rId120"/>
    <p:sldId id="1158" r:id="rId121"/>
    <p:sldId id="1159" r:id="rId122"/>
    <p:sldId id="969" r:id="rId123"/>
    <p:sldId id="970" r:id="rId124"/>
    <p:sldId id="986" r:id="rId125"/>
    <p:sldId id="971" r:id="rId126"/>
    <p:sldId id="972" r:id="rId127"/>
    <p:sldId id="973" r:id="rId128"/>
    <p:sldId id="974" r:id="rId129"/>
    <p:sldId id="975" r:id="rId130"/>
    <p:sldId id="1246" r:id="rId131"/>
    <p:sldId id="1180" r:id="rId132"/>
    <p:sldId id="1181" r:id="rId133"/>
    <p:sldId id="1214" r:id="rId134"/>
    <p:sldId id="1183" r:id="rId135"/>
    <p:sldId id="1182" r:id="rId136"/>
    <p:sldId id="1184" r:id="rId137"/>
    <p:sldId id="987" r:id="rId138"/>
    <p:sldId id="977" r:id="rId139"/>
    <p:sldId id="978" r:id="rId140"/>
    <p:sldId id="979" r:id="rId141"/>
    <p:sldId id="1178" r:id="rId142"/>
    <p:sldId id="1217" r:id="rId143"/>
    <p:sldId id="1185" r:id="rId144"/>
    <p:sldId id="976" r:id="rId145"/>
    <p:sldId id="1186" r:id="rId146"/>
    <p:sldId id="1187" r:id="rId147"/>
    <p:sldId id="1188" r:id="rId148"/>
    <p:sldId id="1189" r:id="rId149"/>
    <p:sldId id="1190" r:id="rId150"/>
    <p:sldId id="1206" r:id="rId151"/>
    <p:sldId id="1163" r:id="rId152"/>
    <p:sldId id="1208" r:id="rId153"/>
    <p:sldId id="1207" r:id="rId154"/>
    <p:sldId id="1164" r:id="rId155"/>
    <p:sldId id="1165" r:id="rId156"/>
    <p:sldId id="1166" r:id="rId157"/>
    <p:sldId id="1167" r:id="rId158"/>
    <p:sldId id="1094" r:id="rId159"/>
    <p:sldId id="1209" r:id="rId160"/>
    <p:sldId id="1095" r:id="rId161"/>
    <p:sldId id="1096" r:id="rId162"/>
    <p:sldId id="1097" r:id="rId163"/>
    <p:sldId id="1098" r:id="rId164"/>
    <p:sldId id="1191" r:id="rId165"/>
    <p:sldId id="1210" r:id="rId166"/>
    <p:sldId id="1218" r:id="rId167"/>
    <p:sldId id="1192" r:id="rId168"/>
    <p:sldId id="1193" r:id="rId169"/>
    <p:sldId id="1196" r:id="rId170"/>
    <p:sldId id="1204" r:id="rId171"/>
    <p:sldId id="1202" r:id="rId172"/>
    <p:sldId id="1203" r:id="rId173"/>
    <p:sldId id="1197" r:id="rId174"/>
    <p:sldId id="1200" r:id="rId175"/>
    <p:sldId id="1198" r:id="rId176"/>
    <p:sldId id="1199" r:id="rId177"/>
    <p:sldId id="1215" r:id="rId178"/>
    <p:sldId id="1194" r:id="rId179"/>
    <p:sldId id="1195" r:id="rId180"/>
    <p:sldId id="1216" r:id="rId181"/>
    <p:sldId id="1139" r:id="rId182"/>
    <p:sldId id="956" r:id="rId183"/>
    <p:sldId id="1102" r:id="rId184"/>
    <p:sldId id="1104" r:id="rId185"/>
    <p:sldId id="1103" r:id="rId186"/>
    <p:sldId id="957" r:id="rId187"/>
    <p:sldId id="991" r:id="rId188"/>
    <p:sldId id="992" r:id="rId189"/>
    <p:sldId id="1116" r:id="rId190"/>
    <p:sldId id="1117" r:id="rId191"/>
    <p:sldId id="1118" r:id="rId192"/>
    <p:sldId id="1119" r:id="rId193"/>
    <p:sldId id="1120" r:id="rId194"/>
    <p:sldId id="1121" r:id="rId195"/>
    <p:sldId id="1137" r:id="rId196"/>
    <p:sldId id="1138" r:id="rId197"/>
    <p:sldId id="1133" r:id="rId198"/>
    <p:sldId id="959" r:id="rId199"/>
    <p:sldId id="1248" r:id="rId200"/>
    <p:sldId id="1123" r:id="rId201"/>
    <p:sldId id="1124" r:id="rId202"/>
    <p:sldId id="1125" r:id="rId203"/>
    <p:sldId id="1126" r:id="rId204"/>
    <p:sldId id="1127" r:id="rId205"/>
    <p:sldId id="1128" r:id="rId206"/>
    <p:sldId id="984" r:id="rId207"/>
  </p:sldIdLst>
  <p:sldSz cx="12192000" cy="6858000"/>
  <p:notesSz cx="9866313" cy="67357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09" autoAdjust="0"/>
  </p:normalViewPr>
  <p:slideViewPr>
    <p:cSldViewPr snapToGrid="0" showGuides="1">
      <p:cViewPr varScale="1">
        <p:scale>
          <a:sx n="104" d="100"/>
          <a:sy n="104" d="100"/>
        </p:scale>
        <p:origin x="150" y="4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03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handoutMaster" Target="handoutMasters/handoutMaster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presProps" Target="pres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emf"/><Relationship Id="rId1" Type="http://schemas.openxmlformats.org/officeDocument/2006/relationships/image" Target="../media/image30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wmf"/><Relationship Id="rId1" Type="http://schemas.openxmlformats.org/officeDocument/2006/relationships/image" Target="../media/image30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wmf"/><Relationship Id="rId2" Type="http://schemas.openxmlformats.org/officeDocument/2006/relationships/image" Target="../media/image377.wmf"/><Relationship Id="rId1" Type="http://schemas.openxmlformats.org/officeDocument/2006/relationships/image" Target="../media/image37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D1627-DE3E-4FFC-AFA8-C7EA83C2F5EC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176CB-3083-4813-9F04-6E1A5E9F5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1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8740A-011B-4365-B1B2-6B9EE96B0F41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6632" y="3241586"/>
            <a:ext cx="789305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0A674-ED36-454B-863A-72790D37B8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77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6FE05-6AD7-4B15-A66F-8191BCA59570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32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75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43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676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39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11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83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55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2CD91B-C50E-4429-AE7B-5C920E6F88CC}" type="slidenum">
              <a:rPr lang="cs-CZ" altLang="cs-CZ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75</a:t>
            </a:fld>
            <a:endParaRPr lang="cs-CZ" altLang="cs-CZ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06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0A674-ED36-454B-863A-72790D37B8A1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35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0A674-ED36-454B-863A-72790D37B8A1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654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0A674-ED36-454B-863A-72790D37B8A1}" type="slidenum">
              <a:rPr lang="cs-CZ" smtClean="0"/>
              <a:t>121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925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ED5431-6389-4D64-8187-232BDDBD2EFD}" type="slidenum">
              <a:rPr lang="cs-CZ" altLang="cs-CZ" smtClean="0"/>
              <a:pPr/>
              <a:t>162</a:t>
            </a:fld>
            <a:endParaRPr lang="cs-CZ" alt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11625"/>
          </a:xfrm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69710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26509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51922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0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970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70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15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64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30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076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21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17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56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91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0A127-3F3D-4C1E-B282-17A9957885C5}" type="datetimeFigureOut">
              <a:rPr lang="cs-CZ" smtClean="0"/>
              <a:t>06.03.2023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9FB6F-508D-4650-9223-0181C577C2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2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7" Type="http://schemas.openxmlformats.org/officeDocument/2006/relationships/image" Target="../media/image2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eg"/><Relationship Id="rId5" Type="http://schemas.openxmlformats.org/officeDocument/2006/relationships/image" Target="../media/image253.jpeg"/><Relationship Id="rId4" Type="http://schemas.openxmlformats.org/officeDocument/2006/relationships/image" Target="../media/image252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emf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image" Target="../media/image29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5.emf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wm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09.wmf"/><Relationship Id="rId4" Type="http://schemas.openxmlformats.org/officeDocument/2006/relationships/oleObject" Target="../embeddings/oleObject3.bin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emf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g"/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7.png"/><Relationship Id="rId4" Type="http://schemas.openxmlformats.org/officeDocument/2006/relationships/image" Target="../media/image326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7.png"/><Relationship Id="rId4" Type="http://schemas.openxmlformats.org/officeDocument/2006/relationships/image" Target="../media/image336.pn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18" Type="http://schemas.openxmlformats.org/officeDocument/2006/relationships/image" Target="../media/image117.jpe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jpeg"/><Relationship Id="rId17" Type="http://schemas.openxmlformats.org/officeDocument/2006/relationships/image" Target="../media/image116.jpeg"/><Relationship Id="rId2" Type="http://schemas.openxmlformats.org/officeDocument/2006/relationships/image" Target="../media/image101.png"/><Relationship Id="rId16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jpeg"/><Relationship Id="rId5" Type="http://schemas.openxmlformats.org/officeDocument/2006/relationships/image" Target="../media/image104.png"/><Relationship Id="rId15" Type="http://schemas.openxmlformats.org/officeDocument/2006/relationships/image" Target="../media/image114.jpeg"/><Relationship Id="rId10" Type="http://schemas.openxmlformats.org/officeDocument/2006/relationships/image" Target="../media/image109.jpeg"/><Relationship Id="rId19" Type="http://schemas.openxmlformats.org/officeDocument/2006/relationships/image" Target="../media/image118.jpe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Relationship Id="rId14" Type="http://schemas.openxmlformats.org/officeDocument/2006/relationships/image" Target="../media/image113.pn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gi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7" Type="http://schemas.openxmlformats.org/officeDocument/2006/relationships/image" Target="../media/image366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5.png"/><Relationship Id="rId5" Type="http://schemas.openxmlformats.org/officeDocument/2006/relationships/image" Target="../media/image95.emf"/><Relationship Id="rId4" Type="http://schemas.openxmlformats.org/officeDocument/2006/relationships/image" Target="../media/image364.pn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wmf"/><Relationship Id="rId3" Type="http://schemas.openxmlformats.org/officeDocument/2006/relationships/image" Target="../media/image367.wmf"/><Relationship Id="rId7" Type="http://schemas.openxmlformats.org/officeDocument/2006/relationships/image" Target="../media/image37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wmf"/><Relationship Id="rId11" Type="http://schemas.openxmlformats.org/officeDocument/2006/relationships/image" Target="../media/image375.wmf"/><Relationship Id="rId5" Type="http://schemas.openxmlformats.org/officeDocument/2006/relationships/image" Target="../media/image369.wmf"/><Relationship Id="rId10" Type="http://schemas.openxmlformats.org/officeDocument/2006/relationships/image" Target="../media/image374.wmf"/><Relationship Id="rId4" Type="http://schemas.openxmlformats.org/officeDocument/2006/relationships/image" Target="../media/image368.wmf"/><Relationship Id="rId9" Type="http://schemas.openxmlformats.org/officeDocument/2006/relationships/image" Target="../media/image373.wmf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76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78.wmf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13" Type="http://schemas.openxmlformats.org/officeDocument/2006/relationships/oleObject" Target="../embeddings/oleObject11.bin"/><Relationship Id="rId3" Type="http://schemas.openxmlformats.org/officeDocument/2006/relationships/image" Target="../media/image380.png"/><Relationship Id="rId7" Type="http://schemas.openxmlformats.org/officeDocument/2006/relationships/image" Target="../media/image384.png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3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382.png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379.png"/><Relationship Id="rId4" Type="http://schemas.openxmlformats.org/officeDocument/2006/relationships/image" Target="../media/image381.pn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2.bin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jpeg"/><Relationship Id="rId3" Type="http://schemas.openxmlformats.org/officeDocument/2006/relationships/image" Target="../media/image387.jpeg"/><Relationship Id="rId7" Type="http://schemas.openxmlformats.org/officeDocument/2006/relationships/image" Target="../media/image38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6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88.pn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18" Type="http://schemas.openxmlformats.org/officeDocument/2006/relationships/image" Target="../media/image117.jpe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jpeg"/><Relationship Id="rId17" Type="http://schemas.openxmlformats.org/officeDocument/2006/relationships/image" Target="../media/image116.jpeg"/><Relationship Id="rId2" Type="http://schemas.openxmlformats.org/officeDocument/2006/relationships/image" Target="../media/image101.png"/><Relationship Id="rId16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jpeg"/><Relationship Id="rId5" Type="http://schemas.openxmlformats.org/officeDocument/2006/relationships/image" Target="../media/image104.png"/><Relationship Id="rId15" Type="http://schemas.openxmlformats.org/officeDocument/2006/relationships/image" Target="../media/image114.jpeg"/><Relationship Id="rId10" Type="http://schemas.openxmlformats.org/officeDocument/2006/relationships/image" Target="../media/image109.jpeg"/><Relationship Id="rId19" Type="http://schemas.openxmlformats.org/officeDocument/2006/relationships/image" Target="../media/image118.jpe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Relationship Id="rId1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gif"/><Relationship Id="rId4" Type="http://schemas.openxmlformats.org/officeDocument/2006/relationships/image" Target="../media/image12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openxmlformats.org/officeDocument/2006/relationships/image" Target="../media/image136.jpg"/><Relationship Id="rId7" Type="http://schemas.openxmlformats.org/officeDocument/2006/relationships/image" Target="../media/image1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g"/><Relationship Id="rId11" Type="http://schemas.openxmlformats.org/officeDocument/2006/relationships/image" Target="../media/image144.jpg"/><Relationship Id="rId5" Type="http://schemas.openxmlformats.org/officeDocument/2006/relationships/image" Target="../media/image138.jpg"/><Relationship Id="rId10" Type="http://schemas.openxmlformats.org/officeDocument/2006/relationships/image" Target="../media/image143.jpg"/><Relationship Id="rId4" Type="http://schemas.openxmlformats.org/officeDocument/2006/relationships/image" Target="../media/image137.jpg"/><Relationship Id="rId9" Type="http://schemas.openxmlformats.org/officeDocument/2006/relationships/image" Target="../media/image14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wm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13" Type="http://schemas.openxmlformats.org/officeDocument/2006/relationships/image" Target="../media/image203.png"/><Relationship Id="rId3" Type="http://schemas.openxmlformats.org/officeDocument/2006/relationships/image" Target="../media/image193.png"/><Relationship Id="rId7" Type="http://schemas.openxmlformats.org/officeDocument/2006/relationships/image" Target="../media/image197.jpeg"/><Relationship Id="rId12" Type="http://schemas.openxmlformats.org/officeDocument/2006/relationships/image" Target="../media/image20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11" Type="http://schemas.openxmlformats.org/officeDocument/2006/relationships/image" Target="../media/image201.jpeg"/><Relationship Id="rId5" Type="http://schemas.openxmlformats.org/officeDocument/2006/relationships/image" Target="../media/image195.jpeg"/><Relationship Id="rId15" Type="http://schemas.openxmlformats.org/officeDocument/2006/relationships/image" Target="../media/image205.jpeg"/><Relationship Id="rId10" Type="http://schemas.openxmlformats.org/officeDocument/2006/relationships/image" Target="../media/image200.jpeg"/><Relationship Id="rId4" Type="http://schemas.openxmlformats.org/officeDocument/2006/relationships/image" Target="../media/image194.jpeg"/><Relationship Id="rId9" Type="http://schemas.openxmlformats.org/officeDocument/2006/relationships/image" Target="../media/image199.jpeg"/><Relationship Id="rId14" Type="http://schemas.openxmlformats.org/officeDocument/2006/relationships/image" Target="../media/image20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8.jpe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11" Type="http://schemas.openxmlformats.org/officeDocument/2006/relationships/image" Target="../media/image216.png"/><Relationship Id="rId5" Type="http://schemas.openxmlformats.org/officeDocument/2006/relationships/image" Target="../media/image210.png"/><Relationship Id="rId10" Type="http://schemas.openxmlformats.org/officeDocument/2006/relationships/image" Target="../media/image215.png"/><Relationship Id="rId4" Type="http://schemas.openxmlformats.org/officeDocument/2006/relationships/image" Target="../media/image209.png"/><Relationship Id="rId9" Type="http://schemas.openxmlformats.org/officeDocument/2006/relationships/image" Target="../media/image2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950" y="1700214"/>
            <a:ext cx="8686800" cy="56165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Základní údaje o předmětu: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přednáška: úterý, od 15.00 do 17.00 hodin,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budova A32</a:t>
            </a:r>
            <a:r>
              <a:rPr lang="cs-CZ" altLang="cs-CZ" sz="2400" dirty="0">
                <a:solidFill>
                  <a:srgbClr val="FF0000"/>
                </a:solidFill>
              </a:rPr>
              <a:t>, </a:t>
            </a:r>
            <a:r>
              <a:rPr lang="cs-CZ" altLang="cs-CZ" sz="2400" dirty="0"/>
              <a:t>místnost 329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zkouška (ústní/písemná) se bude konat v kampusu MU 	Bohunicích v pavilonu Ústavu botaniky a zoologie A31 v    	místnosti 332   – bude </a:t>
            </a:r>
            <a:r>
              <a:rPr lang="cs-CZ" altLang="cs-CZ" sz="2400" dirty="0" err="1"/>
              <a:t>info</a:t>
            </a:r>
            <a:r>
              <a:rPr lang="cs-CZ" altLang="cs-CZ" sz="2400" dirty="0"/>
              <a:t> mailem ???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	studijní materiály na IS – prezentace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 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403600" y="254001"/>
            <a:ext cx="5562600" cy="1041399"/>
          </a:xfrm>
        </p:spPr>
        <p:txBody>
          <a:bodyPr/>
          <a:lstStyle/>
          <a:p>
            <a:pPr eaLnBrk="1" hangingPunct="1"/>
            <a:r>
              <a:rPr lang="cs-CZ" altLang="cs-CZ" dirty="0"/>
              <a:t>Obecná parazitologie</a:t>
            </a:r>
          </a:p>
        </p:txBody>
      </p:sp>
    </p:spTree>
    <p:extLst>
      <p:ext uri="{BB962C8B-B14F-4D97-AF65-F5344CB8AC3E}">
        <p14:creationId xmlns:p14="http://schemas.microsoft.com/office/powerpoint/2010/main" val="26925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15409" cy="567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495" y="0"/>
            <a:ext cx="3980505" cy="560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09" y="929126"/>
            <a:ext cx="4196086" cy="592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4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57" y="1240401"/>
            <a:ext cx="6255496" cy="517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Nadpis 1"/>
          <p:cNvSpPr>
            <a:spLocks noGrp="1" noChangeArrowheads="1"/>
          </p:cNvSpPr>
          <p:nvPr>
            <p:ph type="title"/>
          </p:nvPr>
        </p:nvSpPr>
        <p:spPr>
          <a:xfrm>
            <a:off x="3679083" y="382177"/>
            <a:ext cx="4804960" cy="501650"/>
          </a:xfrm>
        </p:spPr>
        <p:txBody>
          <a:bodyPr>
            <a:noAutofit/>
          </a:bodyPr>
          <a:lstStyle/>
          <a:p>
            <a:pPr algn="ctr"/>
            <a:r>
              <a:rPr lang="cs-CZ" altLang="cs-CZ" sz="3400" b="1" dirty="0"/>
              <a:t>Parazitologické nobelovky</a:t>
            </a:r>
          </a:p>
        </p:txBody>
      </p:sp>
      <p:pic>
        <p:nvPicPr>
          <p:cNvPr id="88068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660" y="1240401"/>
            <a:ext cx="4533997" cy="5176298"/>
          </a:xfrm>
        </p:spPr>
      </p:pic>
    </p:spTree>
    <p:extLst>
      <p:ext uri="{BB962C8B-B14F-4D97-AF65-F5344CB8AC3E}">
        <p14:creationId xmlns:p14="http://schemas.microsoft.com/office/powerpoint/2010/main" val="18054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/>
          <p:cNvSpPr>
            <a:spLocks noGrp="1" noChangeArrowheads="1"/>
          </p:cNvSpPr>
          <p:nvPr>
            <p:ph type="title"/>
          </p:nvPr>
        </p:nvSpPr>
        <p:spPr>
          <a:xfrm>
            <a:off x="3887028" y="413858"/>
            <a:ext cx="4469797" cy="531813"/>
          </a:xfrm>
        </p:spPr>
        <p:txBody>
          <a:bodyPr>
            <a:noAutofit/>
          </a:bodyPr>
          <a:lstStyle/>
          <a:p>
            <a:r>
              <a:rPr lang="cs-CZ" altLang="cs-CZ" sz="3400" b="1" dirty="0"/>
              <a:t>Vliv parazitů na umění </a:t>
            </a:r>
            <a:r>
              <a:rPr lang="cs-CZ" altLang="cs-CZ" sz="3400" b="1" dirty="0">
                <a:sym typeface="Wingdings" panose="05000000000000000000" pitchFamily="2" charset="2"/>
              </a:rPr>
              <a:t></a:t>
            </a:r>
            <a:endParaRPr lang="cs-CZ" altLang="cs-CZ" sz="3400" b="1" dirty="0"/>
          </a:p>
        </p:txBody>
      </p:sp>
      <p:pic>
        <p:nvPicPr>
          <p:cNvPr id="89091" name="Zástupný symbol pro obsah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474" y="1105231"/>
            <a:ext cx="3124463" cy="5320686"/>
          </a:xfrm>
        </p:spPr>
      </p:pic>
      <p:pic>
        <p:nvPicPr>
          <p:cNvPr id="8909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63" y="1105231"/>
            <a:ext cx="3401518" cy="532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937" y="1105231"/>
            <a:ext cx="3313071" cy="532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57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34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3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sz="3400" dirty="0" smtClean="0">
                <a:solidFill>
                  <a:srgbClr val="FF0000"/>
                </a:solidFill>
              </a:rPr>
              <a:t>(1) Ekologické důsledky/význam parazitismu</a:t>
            </a:r>
            <a:endParaRPr lang="cs-CZ" sz="3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16049" y="-6715"/>
            <a:ext cx="9144000" cy="722340"/>
          </a:xfrm>
        </p:spPr>
        <p:txBody>
          <a:bodyPr>
            <a:normAutofit/>
          </a:bodyPr>
          <a:lstStyle/>
          <a:p>
            <a:r>
              <a:rPr lang="cs-CZ" sz="3400" b="1" dirty="0" smtClean="0"/>
              <a:t>V čem spočívají ekologické důsledky parazitismu ?</a:t>
            </a:r>
            <a:endParaRPr lang="cs-CZ" sz="3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5862" y="1550505"/>
            <a:ext cx="9144000" cy="370729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 smtClean="0"/>
              <a:t>Paraziti jako predátoři i kořist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 smtClean="0"/>
              <a:t>Manipulace chováním a morfologií hostitele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 smtClean="0"/>
              <a:t>Parazitismus a trofické interakce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 smtClean="0"/>
              <a:t>Paraziti regulují primární produkci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 smtClean="0"/>
              <a:t>Parazitismus a ekosystémová energetika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 smtClean="0"/>
              <a:t>Parazitismus, konkurence a biodiverzita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 smtClean="0"/>
              <a:t>Parazitismus, klíčové druhy a struktura ekosystému</a:t>
            </a:r>
          </a:p>
          <a:p>
            <a:pPr algn="l"/>
            <a:endParaRPr lang="cs-CZ" dirty="0" smtClean="0"/>
          </a:p>
          <a:p>
            <a:pPr algn="l"/>
            <a:endParaRPr lang="cs-CZ" dirty="0" smtClean="0"/>
          </a:p>
          <a:p>
            <a:pPr algn="l"/>
            <a:endParaRPr lang="cs-CZ" dirty="0" smtClean="0"/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83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623515" y="1300835"/>
            <a:ext cx="10842266" cy="5859311"/>
          </a:xfrm>
        </p:spPr>
        <p:txBody>
          <a:bodyPr>
            <a:normAutofit fontScale="40000" lnSpcReduction="20000"/>
          </a:bodyPr>
          <a:lstStyle/>
          <a:p>
            <a:r>
              <a:rPr lang="cs-CZ" sz="5000" b="1" dirty="0" smtClean="0"/>
              <a:t>Paraziti mohou fungovat jako dravci i kořist</a:t>
            </a:r>
            <a:r>
              <a:rPr lang="cs-CZ" sz="5000" dirty="0" smtClean="0"/>
              <a:t>. Paraziti, kteří se živí hostiteli jsou predátoři zvláštního typu (</a:t>
            </a:r>
            <a:r>
              <a:rPr lang="cs-CZ" sz="5000" dirty="0" err="1" smtClean="0"/>
              <a:t>Raffael</a:t>
            </a:r>
            <a:r>
              <a:rPr lang="cs-CZ" sz="5000" dirty="0" smtClean="0"/>
              <a:t> et al., 2008). Na druhé straně však </a:t>
            </a:r>
            <a:r>
              <a:rPr lang="cs-CZ" sz="5000" b="1" dirty="0" smtClean="0"/>
              <a:t>paraziti mohou sloužit i jako kořist/potrava </a:t>
            </a:r>
            <a:r>
              <a:rPr lang="cs-CZ" sz="5000" dirty="0" smtClean="0"/>
              <a:t>(např. Komensalismus, </a:t>
            </a:r>
            <a:r>
              <a:rPr lang="cs-CZ" sz="5000" dirty="0" err="1" smtClean="0"/>
              <a:t>Cleanning</a:t>
            </a:r>
            <a:r>
              <a:rPr lang="cs-CZ" sz="5000" dirty="0" smtClean="0"/>
              <a:t> </a:t>
            </a:r>
            <a:r>
              <a:rPr lang="cs-CZ" sz="5000" dirty="0" err="1" smtClean="0"/>
              <a:t>symbiosis</a:t>
            </a:r>
            <a:r>
              <a:rPr lang="cs-CZ" sz="5000" dirty="0" smtClean="0"/>
              <a:t>) </a:t>
            </a:r>
          </a:p>
          <a:p>
            <a:pPr marL="0" indent="0">
              <a:buNone/>
            </a:pPr>
            <a:endParaRPr lang="cs-CZ" sz="5000" dirty="0" smtClean="0"/>
          </a:p>
          <a:p>
            <a:r>
              <a:rPr lang="cs-CZ" sz="5000" dirty="0" smtClean="0"/>
              <a:t>Paraziti na ostrovech v Kalifornském zálivu, včetně ještěrek, štírů a pavouků  </a:t>
            </a:r>
            <a:r>
              <a:rPr lang="cs-CZ" sz="5000" b="1" dirty="0" smtClean="0"/>
              <a:t>jsou o jeden až dva řády hojnější,</a:t>
            </a:r>
            <a:r>
              <a:rPr lang="cs-CZ" sz="5000" dirty="0" smtClean="0"/>
              <a:t> než na ostrovech s koloniemi </a:t>
            </a:r>
            <a:r>
              <a:rPr lang="cs-CZ" sz="5000" dirty="0"/>
              <a:t>m</a:t>
            </a:r>
            <a:r>
              <a:rPr lang="cs-CZ" sz="5000" dirty="0" smtClean="0"/>
              <a:t>ořských ptáků, protože </a:t>
            </a:r>
            <a:r>
              <a:rPr lang="cs-CZ" sz="5000" b="1" dirty="0" smtClean="0"/>
              <a:t>se zde živí ptačími ektoparazity</a:t>
            </a:r>
            <a:r>
              <a:rPr lang="cs-CZ" sz="5000" dirty="0" smtClean="0"/>
              <a:t> (Polis a Hurd, 1996).</a:t>
            </a:r>
          </a:p>
          <a:p>
            <a:endParaRPr lang="cs-CZ" sz="5000" dirty="0"/>
          </a:p>
          <a:p>
            <a:r>
              <a:rPr lang="cs-CZ" sz="5000" dirty="0" smtClean="0"/>
              <a:t>Predátoři rovněž </a:t>
            </a:r>
            <a:r>
              <a:rPr lang="cs-CZ" sz="5000" b="1" dirty="0" smtClean="0"/>
              <a:t>neúmyslně konzumují parazity spolu s potravou </a:t>
            </a:r>
            <a:r>
              <a:rPr lang="cs-CZ" sz="5000" dirty="0" smtClean="0"/>
              <a:t>(trofický přenos parazitů) (Johnson et al. 2010). Pokud jsou paraziti velkých rozměrů (například </a:t>
            </a:r>
            <a:r>
              <a:rPr lang="cs-CZ" sz="5000" dirty="0" err="1" smtClean="0"/>
              <a:t>nematoda</a:t>
            </a:r>
            <a:r>
              <a:rPr lang="cs-CZ" sz="5000" dirty="0" smtClean="0"/>
              <a:t>) může být jejich </a:t>
            </a:r>
            <a:r>
              <a:rPr lang="cs-CZ" sz="5000" b="1" dirty="0" smtClean="0"/>
              <a:t>příspěvek k výživě predátora značný. </a:t>
            </a:r>
          </a:p>
          <a:p>
            <a:endParaRPr lang="cs-CZ" sz="5000" dirty="0"/>
          </a:p>
          <a:p>
            <a:r>
              <a:rPr lang="cs-CZ" sz="5000" dirty="0" smtClean="0"/>
              <a:t>Role parazitů ve vztazích Predátora a Kořisti naznačuje, že </a:t>
            </a:r>
            <a:r>
              <a:rPr lang="cs-CZ" sz="5000" b="1" dirty="0" smtClean="0"/>
              <a:t>přes parazity může v systému proudit značné množství energie v potravních sítích </a:t>
            </a:r>
            <a:r>
              <a:rPr lang="cs-CZ" sz="5000" dirty="0" smtClean="0"/>
              <a:t>a to navzdory jejich malé velikosti.</a:t>
            </a:r>
          </a:p>
          <a:p>
            <a:endParaRPr lang="cs-CZ" sz="5000" dirty="0"/>
          </a:p>
          <a:p>
            <a:r>
              <a:rPr lang="cs-CZ" sz="5000" dirty="0" smtClean="0"/>
              <a:t>V některých případech může </a:t>
            </a:r>
            <a:r>
              <a:rPr lang="cs-CZ" sz="5000" b="1" dirty="0" smtClean="0"/>
              <a:t>predace sloužit jako způsob přenosu cizopasníka</a:t>
            </a:r>
            <a:r>
              <a:rPr lang="cs-CZ" sz="5000" dirty="0" smtClean="0"/>
              <a:t>, což umožňuje parazitovi se složitým životním cyklem </a:t>
            </a:r>
            <a:r>
              <a:rPr lang="cs-CZ" sz="5000" dirty="0"/>
              <a:t>přesun z jednoho hostitele do druhého (</a:t>
            </a:r>
            <a:r>
              <a:rPr lang="cs-CZ" sz="5000" b="1" dirty="0"/>
              <a:t>trofický přenos</a:t>
            </a:r>
            <a:r>
              <a:rPr lang="cs-CZ" sz="5000" dirty="0" smtClean="0"/>
              <a:t>).</a:t>
            </a:r>
          </a:p>
          <a:p>
            <a:endParaRPr lang="cs-CZ" sz="3400" dirty="0" smtClean="0"/>
          </a:p>
          <a:p>
            <a:endParaRPr lang="cs-CZ" sz="3400" dirty="0" smtClean="0"/>
          </a:p>
          <a:p>
            <a:pPr marL="0" indent="0">
              <a:buNone/>
            </a:pPr>
            <a:r>
              <a:rPr lang="cs-CZ" sz="3400" dirty="0" smtClean="0"/>
              <a:t> </a:t>
            </a:r>
            <a:endParaRPr lang="cs-CZ" sz="3400" dirty="0"/>
          </a:p>
        </p:txBody>
      </p:sp>
      <p:sp>
        <p:nvSpPr>
          <p:cNvPr id="5" name="Obdélník 4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11951"/>
            <a:ext cx="10515600" cy="107406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Je parazit predátor i kořist ?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4131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225"/>
            <a:ext cx="10515600" cy="79576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Paraziti jako kořist 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185" y="830965"/>
            <a:ext cx="10654605" cy="602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8400"/>
            <a:ext cx="10515600" cy="61288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Manipulace morfologií hostitele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967" y="1057523"/>
            <a:ext cx="8662755" cy="5653377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53171" y="1108898"/>
            <a:ext cx="4918544" cy="424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Paraziti, kteří infikují svého hostitele trofickým přenosem, </a:t>
            </a:r>
            <a:r>
              <a:rPr lang="cs-CZ" b="1" dirty="0" smtClean="0"/>
              <a:t>často mění chování nebo morfologii </a:t>
            </a:r>
            <a:r>
              <a:rPr lang="cs-CZ" dirty="0" smtClean="0"/>
              <a:t>způsobem, který </a:t>
            </a:r>
            <a:r>
              <a:rPr lang="cs-CZ" b="1" dirty="0" smtClean="0"/>
              <a:t>zvyšuje riziko/</a:t>
            </a:r>
            <a:r>
              <a:rPr lang="cs-CZ" b="1" dirty="0" err="1" smtClean="0"/>
              <a:t>pravděpo-dobnost</a:t>
            </a:r>
            <a:r>
              <a:rPr lang="cs-CZ" b="1" dirty="0" smtClean="0"/>
              <a:t> predace</a:t>
            </a:r>
            <a:r>
              <a:rPr lang="cs-CZ" dirty="0" smtClean="0"/>
              <a:t>, čímž tento pomáhá parazitovi dosáhnout dalšího hostitele v jeho životním cyklu                   (</a:t>
            </a:r>
            <a:r>
              <a:rPr lang="cs-CZ" dirty="0" err="1" smtClean="0"/>
              <a:t>Poulin</a:t>
            </a:r>
            <a:r>
              <a:rPr lang="cs-CZ" dirty="0" smtClean="0"/>
              <a:t> et al., 2005).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274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74301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 smtClean="0"/>
              <a:t>Parazitismus a trofické interakce</a:t>
            </a:r>
            <a:endParaRPr lang="cs-CZ" sz="3600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38200" y="935074"/>
            <a:ext cx="10515600" cy="5751970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Vzhledem k významné roli, kterou paraziti hrají v trofických interakcích lze očekávat, že </a:t>
            </a:r>
            <a:r>
              <a:rPr lang="cs-CZ" sz="2400" b="1" dirty="0" smtClean="0"/>
              <a:t>paraziti silně ovlivňují vlastnosti potravních sítí</a:t>
            </a:r>
            <a:r>
              <a:rPr lang="cs-CZ" sz="2400" dirty="0" smtClean="0"/>
              <a:t>. Snahy zahrnout parazity do studia potravních sítí </a:t>
            </a:r>
            <a:r>
              <a:rPr lang="cs-CZ" sz="2400" b="1" dirty="0" smtClean="0"/>
              <a:t>odhalily prudké změny v topologii potravních sítí</a:t>
            </a:r>
            <a:r>
              <a:rPr lang="cs-CZ" sz="2400" dirty="0" smtClean="0"/>
              <a:t>, včetně jejich </a:t>
            </a:r>
            <a:r>
              <a:rPr lang="cs-CZ" sz="2400" b="1" dirty="0" smtClean="0"/>
              <a:t>druhového bohatství</a:t>
            </a:r>
            <a:r>
              <a:rPr lang="cs-CZ" sz="2400" dirty="0" smtClean="0"/>
              <a:t>, </a:t>
            </a:r>
            <a:r>
              <a:rPr lang="cs-CZ" sz="2400" b="1" dirty="0" smtClean="0"/>
              <a:t>celkového počtu vazeb</a:t>
            </a:r>
            <a:r>
              <a:rPr lang="cs-CZ" sz="2400" dirty="0" smtClean="0"/>
              <a:t>, </a:t>
            </a:r>
            <a:r>
              <a:rPr lang="cs-CZ" sz="2400" b="1" dirty="0" smtClean="0"/>
              <a:t>délky potravního řetězce </a:t>
            </a:r>
            <a:r>
              <a:rPr lang="cs-CZ" sz="2400" dirty="0" smtClean="0"/>
              <a:t>(počet trofických úrovní v síti) a jejich propojení (</a:t>
            </a:r>
            <a:r>
              <a:rPr lang="cs-CZ" sz="2400" dirty="0" err="1" smtClean="0"/>
              <a:t>Lafferty</a:t>
            </a:r>
            <a:r>
              <a:rPr lang="cs-CZ" sz="2400" dirty="0" smtClean="0"/>
              <a:t> et al., 2008).</a:t>
            </a:r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smtClean="0"/>
              <a:t>V potravní síti slaniska v Kalifornii byli </a:t>
            </a:r>
            <a:r>
              <a:rPr lang="cs-CZ" sz="2400" b="1" dirty="0" smtClean="0"/>
              <a:t>paraziti zapojeni do 78% všech interakcí </a:t>
            </a:r>
            <a:r>
              <a:rPr lang="cs-CZ" sz="2400" dirty="0" smtClean="0"/>
              <a:t>a zvýšili </a:t>
            </a:r>
            <a:r>
              <a:rPr lang="cs-CZ" sz="2400" b="1" dirty="0" smtClean="0"/>
              <a:t>odhad konektivity o 93%, </a:t>
            </a:r>
            <a:r>
              <a:rPr lang="cs-CZ" sz="2400" dirty="0" smtClean="0"/>
              <a:t>což může mít důsledky pro stabilitu sítě (</a:t>
            </a:r>
            <a:r>
              <a:rPr lang="cs-CZ" sz="2400" dirty="0" err="1" smtClean="0"/>
              <a:t>Lafferty</a:t>
            </a:r>
            <a:r>
              <a:rPr lang="cs-CZ" sz="2400" dirty="0" smtClean="0"/>
              <a:t> et al., 2006). </a:t>
            </a:r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smtClean="0"/>
              <a:t>Začlenění parazitů do potravních sítí také ukazuje, že </a:t>
            </a:r>
            <a:r>
              <a:rPr lang="cs-CZ" sz="2400" b="1" dirty="0" smtClean="0"/>
              <a:t>střední  trofické úrovně </a:t>
            </a:r>
            <a:r>
              <a:rPr lang="cs-CZ" sz="2400" dirty="0" smtClean="0"/>
              <a:t>– spíše než nejnižší trofické úrovně – </a:t>
            </a:r>
            <a:r>
              <a:rPr lang="cs-CZ" sz="2400" b="1" dirty="0" smtClean="0"/>
              <a:t>jsou nejvíce náchylné k přirozeným nepřátelům</a:t>
            </a:r>
            <a:r>
              <a:rPr lang="cs-CZ" sz="2400" dirty="0" smtClean="0"/>
              <a:t>, neboť tato skupiny je nejvíce ohrožena </a:t>
            </a:r>
            <a:r>
              <a:rPr lang="cs-CZ" sz="2400" b="1" dirty="0" smtClean="0"/>
              <a:t>jak predátory, tak troficky přenášenými parazity</a:t>
            </a:r>
            <a:r>
              <a:rPr lang="cs-CZ" sz="2400" dirty="0" smtClean="0"/>
              <a:t>.  </a:t>
            </a:r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smtClean="0"/>
              <a:t>Integrace parazitů do potravních sítí také naznačuje, bude potřeba revidovat klasickou </a:t>
            </a:r>
            <a:r>
              <a:rPr lang="cs-CZ" sz="2400" dirty="0" err="1" smtClean="0"/>
              <a:t>Eltonovskou</a:t>
            </a:r>
            <a:r>
              <a:rPr lang="cs-CZ" sz="2400" dirty="0" smtClean="0"/>
              <a:t> pyramidu. </a:t>
            </a:r>
            <a:r>
              <a:rPr lang="cs-CZ" sz="2400" b="1" dirty="0" smtClean="0"/>
              <a:t>Paraziti se živí na trofické úrovni nad svými hostiteli </a:t>
            </a:r>
            <a:r>
              <a:rPr lang="cs-CZ" sz="2400" dirty="0" smtClean="0"/>
              <a:t>a proto </a:t>
            </a:r>
            <a:r>
              <a:rPr lang="cs-CZ" sz="2400" b="1" dirty="0" smtClean="0"/>
              <a:t>obsadí vrchol této pyramidy</a:t>
            </a:r>
            <a:r>
              <a:rPr lang="cs-CZ" sz="2400" dirty="0" smtClean="0"/>
              <a:t>, což je významný odklon od skutečnosti, že tato pozice náležela </a:t>
            </a:r>
            <a:r>
              <a:rPr lang="cs-CZ" sz="2400" b="1" dirty="0" smtClean="0"/>
              <a:t>vrcholových predátorům </a:t>
            </a:r>
            <a:r>
              <a:rPr lang="cs-CZ" sz="2400" dirty="0" smtClean="0"/>
              <a:t>(</a:t>
            </a:r>
            <a:r>
              <a:rPr lang="cs-CZ" sz="2400" dirty="0" err="1" smtClean="0"/>
              <a:t>Sukhedo</a:t>
            </a:r>
            <a:r>
              <a:rPr lang="cs-CZ" sz="2400" dirty="0" smtClean="0"/>
              <a:t> a </a:t>
            </a:r>
            <a:r>
              <a:rPr lang="cs-CZ" sz="2400" dirty="0" err="1" smtClean="0"/>
              <a:t>Hernandez</a:t>
            </a:r>
            <a:r>
              <a:rPr lang="cs-CZ" sz="2400" dirty="0" smtClean="0"/>
              <a:t>, 2005).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45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8583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Parazitismus, konkurence a biodiverzita - pokles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64452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Paraziti mohou ovlivnit biologickou diverzitu</a:t>
            </a:r>
            <a:r>
              <a:rPr lang="cs-CZ" dirty="0" smtClean="0"/>
              <a:t>, tím že změní výsledek konkurenčních interakcí mezi hostitelskými druhy – </a:t>
            </a:r>
            <a:r>
              <a:rPr lang="cs-CZ" b="1" dirty="0" smtClean="0"/>
              <a:t>parazity zprostředkovaná konkurence.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Tolerantní hostitelský druh umožňuje rozvoj parazita, což způsobuje nepřímý negativní vliv na méně tolerantní hostitelský druh.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Příklad – </a:t>
            </a:r>
            <a:r>
              <a:rPr lang="cs-CZ" b="1" dirty="0" smtClean="0"/>
              <a:t>Vytlačení červených veverek šedými </a:t>
            </a:r>
            <a:r>
              <a:rPr lang="cs-CZ" dirty="0" smtClean="0"/>
              <a:t>v Británii bylo usnadněno </a:t>
            </a:r>
            <a:r>
              <a:rPr lang="cs-CZ" b="1" dirty="0" err="1" smtClean="0"/>
              <a:t>parapoxvirem</a:t>
            </a:r>
            <a:r>
              <a:rPr lang="cs-CZ" dirty="0" smtClean="0"/>
              <a:t> (</a:t>
            </a:r>
            <a:r>
              <a:rPr lang="cs-CZ" dirty="0" err="1" smtClean="0"/>
              <a:t>Tompkins</a:t>
            </a:r>
            <a:r>
              <a:rPr lang="cs-CZ" dirty="0" smtClean="0"/>
              <a:t> et al., 2003). Virus infikuje oba druhy, avšak původní červené veverky jsou vysoce náchylné, zatímco invazivní šedé mají jen malé účinky působení viru. </a:t>
            </a:r>
            <a:r>
              <a:rPr lang="cs-CZ" b="1" dirty="0" err="1" smtClean="0"/>
              <a:t>Mikroparazit</a:t>
            </a:r>
            <a:r>
              <a:rPr lang="cs-CZ" b="1" dirty="0" smtClean="0"/>
              <a:t> v tomto případě usnadnil biologickou invazi veverky šedé </a:t>
            </a:r>
            <a:r>
              <a:rPr lang="cs-CZ" dirty="0" smtClean="0"/>
              <a:t>a snížil diverzitu eliminací místního druhu.</a:t>
            </a:r>
          </a:p>
        </p:txBody>
      </p:sp>
    </p:spTree>
    <p:extLst>
      <p:ext uri="{BB962C8B-B14F-4D97-AF65-F5344CB8AC3E}">
        <p14:creationId xmlns:p14="http://schemas.microsoft.com/office/powerpoint/2010/main" val="38898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56293"/>
            <a:ext cx="10515600" cy="99454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Příklad dvou druhů veverek</a:t>
            </a:r>
            <a:endParaRPr lang="cs-CZ" sz="3400" b="1" dirty="0"/>
          </a:p>
        </p:txBody>
      </p:sp>
      <p:pic>
        <p:nvPicPr>
          <p:cNvPr id="1030" name="Picture 6" descr="Červená veverka plakáty na zeď • plakáty peřový, veverka, hlodavec |  myloview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1" y="1905373"/>
            <a:ext cx="567213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verka popelavá (Sciurus carolinensis) - ChovZvířat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92" y="1897422"/>
            <a:ext cx="58017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rapoxvirus | Springer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36" y="938255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32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83" y="0"/>
            <a:ext cx="4112917" cy="54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" y="0"/>
            <a:ext cx="4053073" cy="564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08" y="1316984"/>
            <a:ext cx="4195092" cy="55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43760"/>
            <a:ext cx="10515600" cy="103430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 smtClean="0"/>
              <a:t>Parazitimus</a:t>
            </a:r>
            <a:r>
              <a:rPr lang="cs-CZ" sz="3400" b="1" dirty="0" smtClean="0"/>
              <a:t>, konkurence a diverzita - vzestup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30485"/>
            <a:ext cx="10515600" cy="4956841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Paraziti mohou </a:t>
            </a:r>
            <a:r>
              <a:rPr lang="cs-CZ" b="1" dirty="0" smtClean="0"/>
              <a:t>přispět k diverzitě také v pozitivním smyslu </a:t>
            </a:r>
            <a:r>
              <a:rPr lang="cs-CZ" dirty="0" smtClean="0"/>
              <a:t>tím, že umožní </a:t>
            </a:r>
            <a:r>
              <a:rPr lang="cs-CZ" b="1" dirty="0" smtClean="0"/>
              <a:t>existenci konkurenčně slabšího druhu </a:t>
            </a:r>
            <a:r>
              <a:rPr lang="cs-CZ" dirty="0" smtClean="0"/>
              <a:t>společně s druhem dominantním pokud je tento silně parazitován.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Příklad (1) – </a:t>
            </a:r>
            <a:r>
              <a:rPr lang="cs-CZ" b="1" dirty="0" smtClean="0"/>
              <a:t>Ještěrka druhu </a:t>
            </a:r>
            <a:r>
              <a:rPr lang="cs-CZ" b="1" i="1" dirty="0" smtClean="0"/>
              <a:t>Anolis </a:t>
            </a:r>
            <a:r>
              <a:rPr lang="cs-CZ" b="1" i="1" dirty="0" err="1" smtClean="0"/>
              <a:t>girgivinus</a:t>
            </a:r>
            <a:r>
              <a:rPr lang="cs-CZ" b="1" i="1" dirty="0" smtClean="0"/>
              <a:t> </a:t>
            </a:r>
            <a:r>
              <a:rPr lang="cs-CZ" dirty="0" smtClean="0"/>
              <a:t>na ostrově Svatý Martin v Karibiku vytlačuje druh</a:t>
            </a:r>
            <a:r>
              <a:rPr lang="cs-CZ" b="1" i="1" dirty="0" smtClean="0"/>
              <a:t> Anolis </a:t>
            </a:r>
            <a:r>
              <a:rPr lang="cs-CZ" b="1" i="1" dirty="0" err="1" smtClean="0"/>
              <a:t>wattsi</a:t>
            </a:r>
            <a:r>
              <a:rPr lang="cs-CZ" dirty="0" smtClean="0"/>
              <a:t>. Obě ještěrky jsou </a:t>
            </a:r>
            <a:r>
              <a:rPr lang="cs-CZ" b="1" dirty="0" smtClean="0"/>
              <a:t>hostitelem </a:t>
            </a:r>
            <a:r>
              <a:rPr lang="cs-CZ" b="1" i="1" dirty="0" err="1" smtClean="0"/>
              <a:t>Plasmodium</a:t>
            </a:r>
            <a:r>
              <a:rPr lang="cs-CZ" b="1" i="1" dirty="0" smtClean="0"/>
              <a:t> </a:t>
            </a:r>
            <a:r>
              <a:rPr lang="cs-CZ" b="1" i="1" dirty="0" err="1" smtClean="0"/>
              <a:t>azurophilum</a:t>
            </a:r>
            <a:r>
              <a:rPr lang="cs-CZ" dirty="0" smtClean="0"/>
              <a:t>, ale obě ještěrky se vyskytují  </a:t>
            </a:r>
            <a:r>
              <a:rPr lang="cs-CZ" b="1" dirty="0" smtClean="0"/>
              <a:t>společně pouze tam, kde je druh </a:t>
            </a:r>
            <a:r>
              <a:rPr lang="cs-CZ" b="1" i="1" dirty="0" smtClean="0"/>
              <a:t>A. </a:t>
            </a:r>
            <a:r>
              <a:rPr lang="cs-CZ" b="1" i="1" dirty="0" err="1" smtClean="0"/>
              <a:t>girgivinus</a:t>
            </a:r>
            <a:r>
              <a:rPr lang="cs-CZ" b="1" i="1" dirty="0" smtClean="0"/>
              <a:t> </a:t>
            </a:r>
            <a:r>
              <a:rPr lang="cs-CZ" b="1" dirty="0"/>
              <a:t>s</a:t>
            </a:r>
            <a:r>
              <a:rPr lang="cs-CZ" b="1" dirty="0" smtClean="0"/>
              <a:t>ilně napaden </a:t>
            </a:r>
            <a:r>
              <a:rPr lang="cs-CZ" dirty="0" smtClean="0"/>
              <a:t>parazitem </a:t>
            </a:r>
            <a:r>
              <a:rPr lang="cs-CZ" i="1" dirty="0" smtClean="0"/>
              <a:t>P. </a:t>
            </a:r>
            <a:r>
              <a:rPr lang="cs-CZ" i="1" dirty="0" err="1" smtClean="0"/>
              <a:t>azurophilum</a:t>
            </a:r>
            <a:r>
              <a:rPr lang="cs-CZ" dirty="0"/>
              <a:t> (</a:t>
            </a:r>
            <a:r>
              <a:rPr lang="cs-CZ" dirty="0" smtClean="0"/>
              <a:t>viz obr 4). </a:t>
            </a:r>
            <a:r>
              <a:rPr lang="cs-CZ" b="1" dirty="0" smtClean="0"/>
              <a:t>Malárie tedy snižuje konkurenční schopnosti </a:t>
            </a:r>
            <a:r>
              <a:rPr lang="cs-CZ" dirty="0" smtClean="0"/>
              <a:t>dominantní ještěrky a umožňuje koexistenci s konkurenčně slabším druhem </a:t>
            </a:r>
            <a:r>
              <a:rPr lang="cs-CZ" i="1" dirty="0" smtClean="0"/>
              <a:t>A. </a:t>
            </a:r>
            <a:r>
              <a:rPr lang="cs-CZ" i="1" dirty="0" err="1"/>
              <a:t>w</a:t>
            </a:r>
            <a:r>
              <a:rPr lang="cs-CZ" i="1" dirty="0" err="1" smtClean="0"/>
              <a:t>attsi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smtClean="0"/>
              <a:t>Příklad (2) – Podobný </a:t>
            </a:r>
            <a:r>
              <a:rPr lang="cs-CZ" b="1" dirty="0" smtClean="0"/>
              <a:t>případ byl zjištěn </a:t>
            </a:r>
            <a:r>
              <a:rPr lang="cs-CZ" dirty="0" smtClean="0"/>
              <a:t>u                                                                                                    zcela odlišného systému a sice mezi                                                                                                 </a:t>
            </a:r>
            <a:r>
              <a:rPr lang="cs-CZ" b="1" dirty="0" err="1" smtClean="0"/>
              <a:t>oomycetou</a:t>
            </a:r>
            <a:r>
              <a:rPr lang="cs-CZ" b="1" dirty="0" smtClean="0"/>
              <a:t> </a:t>
            </a:r>
            <a:r>
              <a:rPr lang="cs-CZ" b="1" i="1" dirty="0" err="1" smtClean="0"/>
              <a:t>Pythium</a:t>
            </a:r>
            <a:r>
              <a:rPr lang="cs-CZ" b="1" dirty="0" smtClean="0"/>
              <a:t> </a:t>
            </a:r>
            <a:r>
              <a:rPr lang="cs-CZ" dirty="0" smtClean="0"/>
              <a:t>a jejími </a:t>
            </a:r>
            <a:r>
              <a:rPr lang="cs-CZ" b="1" dirty="0" smtClean="0"/>
              <a:t>rostlinnými                                                                                                     hostiteli</a:t>
            </a:r>
            <a:r>
              <a:rPr lang="cs-CZ" dirty="0" smtClean="0"/>
              <a:t>. Přítomnost určitého druhu rostliny                                                                                                       může změnit složení místního společenstva tak,                                                                                               že růst tohoto druhu se sníží a jiné kolonizující                                                                                              </a:t>
            </a:r>
            <a:r>
              <a:rPr lang="cs-CZ" b="1" dirty="0" smtClean="0"/>
              <a:t>druhy získají konkurenční výhodu                                                                                                                </a:t>
            </a:r>
            <a:r>
              <a:rPr lang="cs-CZ" dirty="0" smtClean="0"/>
              <a:t>(</a:t>
            </a:r>
            <a:r>
              <a:rPr lang="cs-CZ" dirty="0" err="1" smtClean="0"/>
              <a:t>Mills</a:t>
            </a:r>
            <a:r>
              <a:rPr lang="cs-CZ" dirty="0" smtClean="0"/>
              <a:t> a </a:t>
            </a:r>
            <a:r>
              <a:rPr lang="cs-CZ" dirty="0" err="1" smtClean="0"/>
              <a:t>Bever</a:t>
            </a:r>
            <a:r>
              <a:rPr lang="cs-CZ" dirty="0" smtClean="0"/>
              <a:t>,. 1998).</a:t>
            </a:r>
          </a:p>
          <a:p>
            <a:endParaRPr lang="cs-CZ" dirty="0"/>
          </a:p>
        </p:txBody>
      </p:sp>
      <p:pic>
        <p:nvPicPr>
          <p:cNvPr id="7" name="Picture 2" descr="Oomycete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90" y="3619831"/>
            <a:ext cx="3540638" cy="30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24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40387"/>
            <a:ext cx="10515600" cy="103430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Parazity zprostředkovaná konkurence usnadňující koexistenci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351" y="970204"/>
            <a:ext cx="10347297" cy="59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7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059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/>
              <a:t>Parazitismus a trofické interakce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898793"/>
            <a:ext cx="10515600" cy="5486103"/>
          </a:xfrm>
        </p:spPr>
        <p:txBody>
          <a:bodyPr>
            <a:normAutofit lnSpcReduction="10000"/>
          </a:bodyPr>
          <a:lstStyle/>
          <a:p>
            <a:r>
              <a:rPr lang="cs-CZ" sz="2200" dirty="0" smtClean="0"/>
              <a:t>Po desetiletí byli paraziti </a:t>
            </a:r>
            <a:r>
              <a:rPr lang="cs-CZ" sz="2200" b="1" dirty="0"/>
              <a:t>z</a:t>
            </a:r>
            <a:r>
              <a:rPr lang="cs-CZ" sz="2200" b="1" dirty="0" smtClean="0"/>
              <a:t>e studií ekologie potravních sítí vynecháváni </a:t>
            </a:r>
            <a:r>
              <a:rPr lang="cs-CZ" sz="2200" dirty="0" smtClean="0"/>
              <a:t>na základě předpokladu, že přispívají </a:t>
            </a:r>
            <a:r>
              <a:rPr lang="cs-CZ" sz="2200" b="1" dirty="0" smtClean="0"/>
              <a:t>zanedbatelnou měrou k energetice ekosystému</a:t>
            </a:r>
            <a:r>
              <a:rPr lang="cs-CZ" sz="2200" dirty="0" smtClean="0"/>
              <a:t>.</a:t>
            </a:r>
          </a:p>
          <a:p>
            <a:pPr marL="0" indent="0">
              <a:buNone/>
            </a:pPr>
            <a:endParaRPr lang="cs-CZ" sz="2200" dirty="0" smtClean="0"/>
          </a:p>
          <a:p>
            <a:r>
              <a:rPr lang="cs-CZ" sz="2200" dirty="0" smtClean="0"/>
              <a:t>Když však byla </a:t>
            </a:r>
            <a:r>
              <a:rPr lang="cs-CZ" sz="2200" b="1" dirty="0" smtClean="0"/>
              <a:t>biomasa parazitů skutečně měřena</a:t>
            </a:r>
            <a:r>
              <a:rPr lang="cs-CZ" sz="2200" dirty="0" smtClean="0"/>
              <a:t>, výsledky zcela zpochybnily původní představu, že jsou paraziti v tomto smyslu nevýznamní. </a:t>
            </a:r>
          </a:p>
          <a:p>
            <a:pPr marL="0" indent="0">
              <a:buNone/>
            </a:pPr>
            <a:endParaRPr lang="cs-CZ" sz="2200" dirty="0" smtClean="0"/>
          </a:p>
          <a:p>
            <a:r>
              <a:rPr lang="cs-CZ" sz="2200" dirty="0" smtClean="0"/>
              <a:t>V některých systémech ústí řek, </a:t>
            </a:r>
            <a:r>
              <a:rPr lang="cs-CZ" sz="2200" b="1" dirty="0" smtClean="0"/>
              <a:t>je biomasa parazitů srovnatelná s biomasou vrcholových predátorů</a:t>
            </a:r>
            <a:r>
              <a:rPr lang="cs-CZ" sz="2200" dirty="0" smtClean="0"/>
              <a:t> (</a:t>
            </a:r>
            <a:r>
              <a:rPr lang="cs-CZ" sz="2200" dirty="0" err="1"/>
              <a:t>K</a:t>
            </a:r>
            <a:r>
              <a:rPr lang="cs-CZ" sz="2200" dirty="0" err="1" smtClean="0"/>
              <a:t>uris</a:t>
            </a:r>
            <a:r>
              <a:rPr lang="cs-CZ" sz="2200" dirty="0" smtClean="0"/>
              <a:t> et al., 2008).</a:t>
            </a:r>
          </a:p>
          <a:p>
            <a:pPr marL="0" indent="0">
              <a:buNone/>
            </a:pPr>
            <a:endParaRPr lang="cs-CZ" sz="2200" dirty="0" smtClean="0"/>
          </a:p>
          <a:p>
            <a:r>
              <a:rPr lang="cs-CZ" sz="2200" dirty="0" smtClean="0"/>
              <a:t>Příklad – </a:t>
            </a:r>
            <a:r>
              <a:rPr lang="cs-CZ" sz="2200" b="1" dirty="0" smtClean="0"/>
              <a:t>roční produkce motolic byla vyšší než produkce biomasa ptáků. </a:t>
            </a:r>
            <a:r>
              <a:rPr lang="cs-CZ" sz="2200" dirty="0" smtClean="0"/>
              <a:t>Podobně byla odhadovaná biomasa rostlinných houbových patogenů srovnatelná s biomasou býložravců na experimentálních pozemcích v Minnesotě (viz obr 3).</a:t>
            </a:r>
          </a:p>
          <a:p>
            <a:pPr marL="0" indent="0">
              <a:buNone/>
            </a:pPr>
            <a:endParaRPr lang="cs-CZ" sz="2200" dirty="0" smtClean="0"/>
          </a:p>
          <a:p>
            <a:r>
              <a:rPr lang="cs-CZ" sz="2200" dirty="0" smtClean="0"/>
              <a:t>Tyto studie naznačují, že </a:t>
            </a:r>
            <a:r>
              <a:rPr lang="cs-CZ" sz="2200" i="1" dirty="0" smtClean="0"/>
              <a:t>paraziti mohou významně přispívat k energetice ekosystému </a:t>
            </a:r>
            <a:r>
              <a:rPr lang="cs-CZ" sz="2200" dirty="0" smtClean="0"/>
              <a:t>a vykonávat silnou </a:t>
            </a:r>
            <a:r>
              <a:rPr lang="cs-CZ" sz="2200" b="1" dirty="0" smtClean="0"/>
              <a:t>kontrolu nad biomasou primárních producentů</a:t>
            </a:r>
            <a:r>
              <a:rPr lang="cs-CZ" sz="2200" dirty="0" smtClean="0"/>
              <a:t>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2162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hreats in the Food Cha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71" y="615352"/>
            <a:ext cx="6014382" cy="591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98291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40390"/>
            <a:ext cx="10515600" cy="83241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Potravní řetězec </a:t>
            </a:r>
            <a:r>
              <a:rPr lang="cs-CZ" sz="3400" b="1" i="1" dirty="0" smtClean="0"/>
              <a:t>versus</a:t>
            </a:r>
            <a:r>
              <a:rPr lang="cs-CZ" sz="3400" b="1" dirty="0" smtClean="0"/>
              <a:t> Potravní síť</a:t>
            </a:r>
            <a:endParaRPr lang="cs-CZ" sz="3400" b="1" dirty="0"/>
          </a:p>
        </p:txBody>
      </p:sp>
      <p:pic>
        <p:nvPicPr>
          <p:cNvPr id="9222" name="Picture 6" descr="Food Web: Concept and Applications | Learn Science at Sci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5" y="1047613"/>
            <a:ext cx="5941536" cy="54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lů 4"/>
          <p:cNvSpPr/>
          <p:nvPr/>
        </p:nvSpPr>
        <p:spPr>
          <a:xfrm>
            <a:off x="3349155" y="770640"/>
            <a:ext cx="357809" cy="7239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7896970" y="787036"/>
            <a:ext cx="357809" cy="7239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2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26589"/>
            <a:ext cx="10515600" cy="61288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Paraziti rostlin regulují primární produktivitu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3593" y="787180"/>
            <a:ext cx="11562809" cy="59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32433"/>
            <a:ext cx="10515600" cy="87527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Paraziti a biologická rozmanitost</a:t>
            </a:r>
            <a:endParaRPr lang="cs-CZ" sz="34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141812"/>
            <a:ext cx="10515600" cy="5378258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Paraziti ovlivňují biologickou rozmanitost </a:t>
            </a:r>
            <a:r>
              <a:rPr lang="cs-CZ" dirty="0" smtClean="0"/>
              <a:t>prostřednictvím </a:t>
            </a:r>
            <a:r>
              <a:rPr lang="cs-CZ" b="1" dirty="0" smtClean="0"/>
              <a:t>přímé regulace hostitelských populací</a:t>
            </a:r>
            <a:r>
              <a:rPr lang="cs-CZ" dirty="0" smtClean="0"/>
              <a:t>. I když mohou způsobit onemocnění, </a:t>
            </a:r>
            <a:r>
              <a:rPr lang="cs-CZ" b="1" dirty="0" smtClean="0"/>
              <a:t>zřídkakdy způsobí hynutí</a:t>
            </a:r>
            <a:r>
              <a:rPr lang="cs-CZ" dirty="0" smtClean="0"/>
              <a:t>, protože přenos patogenů je při nízkých hustotách populace hostitele snížen.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Mohou však nastat </a:t>
            </a:r>
            <a:r>
              <a:rPr lang="cs-CZ" dirty="0" err="1" smtClean="0"/>
              <a:t>vyjímky</a:t>
            </a:r>
            <a:r>
              <a:rPr lang="cs-CZ" dirty="0" smtClean="0"/>
              <a:t> zejména v případech, kdy </a:t>
            </a:r>
            <a:r>
              <a:rPr lang="cs-CZ" b="1" dirty="0" smtClean="0"/>
              <a:t>patogeny napadají naivní hostitele </a:t>
            </a:r>
            <a:r>
              <a:rPr lang="cs-CZ" dirty="0" smtClean="0"/>
              <a:t>a nebo když </a:t>
            </a:r>
            <a:r>
              <a:rPr lang="cs-CZ" b="1" dirty="0" smtClean="0"/>
              <a:t>rezervoároví hostitelé umožňují parazitům přetrvávat navzdory silné hustotě hostitelů.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Příklad – houbový patogen </a:t>
            </a:r>
            <a:r>
              <a:rPr lang="cs-CZ" b="1" i="1" dirty="0" err="1" smtClean="0"/>
              <a:t>Batrachochytrium</a:t>
            </a:r>
            <a:r>
              <a:rPr lang="cs-CZ" b="1" i="1" dirty="0" smtClean="0"/>
              <a:t> </a:t>
            </a:r>
            <a:r>
              <a:rPr lang="cs-CZ" b="1" i="1" dirty="0" err="1" smtClean="0"/>
              <a:t>dendrobatidis</a:t>
            </a:r>
            <a:r>
              <a:rPr lang="cs-CZ" b="1" i="1" dirty="0" smtClean="0"/>
              <a:t> </a:t>
            </a:r>
            <a:r>
              <a:rPr lang="cs-CZ" dirty="0" smtClean="0"/>
              <a:t>představuje případ parazita způsobujícího masový </a:t>
            </a:r>
            <a:r>
              <a:rPr lang="cs-CZ" b="1" dirty="0" smtClean="0"/>
              <a:t>pokles populace a dokonce vyhynutí žab </a:t>
            </a:r>
            <a:r>
              <a:rPr lang="cs-CZ" dirty="0" smtClean="0"/>
              <a:t>v globálním měřítku. (</a:t>
            </a:r>
            <a:r>
              <a:rPr lang="cs-CZ" dirty="0" err="1" smtClean="0"/>
              <a:t>Kilpatrick</a:t>
            </a:r>
            <a:r>
              <a:rPr lang="cs-CZ" dirty="0" smtClean="0"/>
              <a:t> et </a:t>
            </a:r>
            <a:r>
              <a:rPr lang="cs-CZ" dirty="0" err="1" smtClean="0"/>
              <a:t>aů</a:t>
            </a:r>
            <a:r>
              <a:rPr lang="cs-CZ" dirty="0" smtClean="0"/>
              <a:t>., 2010).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Je zřejmé, že </a:t>
            </a:r>
            <a:r>
              <a:rPr lang="cs-CZ" b="1" dirty="0" smtClean="0"/>
              <a:t>paraziti mohou mít protichůdné účinky na biodiverzitu</a:t>
            </a:r>
            <a:r>
              <a:rPr lang="cs-CZ" dirty="0" smtClean="0"/>
              <a:t>, které závisí na kontextu vztahu mezi parazitem a hostitelem. Například </a:t>
            </a:r>
            <a:r>
              <a:rPr lang="cs-CZ" b="1" dirty="0" smtClean="0"/>
              <a:t>zda jsou hostitelé naivní (vnímaví)</a:t>
            </a:r>
            <a:r>
              <a:rPr lang="cs-CZ" dirty="0" smtClean="0"/>
              <a:t> a zda je přenos zcela závislý na hustotě a na tom zda </a:t>
            </a:r>
            <a:r>
              <a:rPr lang="cs-CZ" b="1" dirty="0" smtClean="0"/>
              <a:t>paraziti nejvíce negativně ovlivňují konkurenční dominantní </a:t>
            </a:r>
            <a:r>
              <a:rPr lang="cs-CZ" dirty="0" smtClean="0"/>
              <a:t>a nebo </a:t>
            </a:r>
            <a:r>
              <a:rPr lang="cs-CZ" b="1" dirty="0" err="1" smtClean="0"/>
              <a:t>nekonkurence</a:t>
            </a:r>
            <a:r>
              <a:rPr lang="cs-CZ" b="1" dirty="0" smtClean="0"/>
              <a:t> schopné druhy </a:t>
            </a:r>
            <a:r>
              <a:rPr lang="cs-CZ" dirty="0" smtClean="0"/>
              <a:t>ve společenstvu.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597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1175"/>
            <a:ext cx="10515600" cy="771477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 smtClean="0"/>
              <a:t>Batrachochytrium</a:t>
            </a:r>
            <a:r>
              <a:rPr lang="cs-CZ" sz="3400" b="1" dirty="0" smtClean="0"/>
              <a:t> </a:t>
            </a:r>
            <a:r>
              <a:rPr lang="cs-CZ" sz="3400" b="1" dirty="0" err="1" smtClean="0"/>
              <a:t>dendrobatidis</a:t>
            </a:r>
            <a:r>
              <a:rPr lang="cs-CZ" sz="3400" b="1" dirty="0" smtClean="0"/>
              <a:t> – životní cyklus</a:t>
            </a:r>
            <a:endParaRPr lang="cs-CZ" sz="3400" b="1" dirty="0"/>
          </a:p>
        </p:txBody>
      </p:sp>
      <p:pic>
        <p:nvPicPr>
          <p:cNvPr id="10242" name="Picture 2" descr="Batrachochytrium dendrobatidis: Trends in Parasit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76" y="1033239"/>
            <a:ext cx="9602418" cy="554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083241" y="890543"/>
            <a:ext cx="4611757" cy="469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31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43757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Parazitismus, klíčové druhy a struktura ekosystému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24204"/>
            <a:ext cx="10515600" cy="4952759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/>
              <a:t>Účinky parazitů </a:t>
            </a:r>
            <a:r>
              <a:rPr lang="cs-CZ" dirty="0" smtClean="0"/>
              <a:t>na ekologická společenstva </a:t>
            </a:r>
            <a:r>
              <a:rPr lang="cs-CZ" b="1" dirty="0" smtClean="0"/>
              <a:t>mohou být zvlášť výrazné</a:t>
            </a:r>
            <a:r>
              <a:rPr lang="cs-CZ" dirty="0" smtClean="0"/>
              <a:t>, pokud jsou hostitelé tzv. </a:t>
            </a:r>
            <a:r>
              <a:rPr lang="cs-CZ" b="1" dirty="0" smtClean="0"/>
              <a:t>klíčovým</a:t>
            </a:r>
            <a:r>
              <a:rPr lang="cs-CZ" dirty="0" smtClean="0"/>
              <a:t>i druhy </a:t>
            </a:r>
            <a:r>
              <a:rPr lang="cs-CZ" b="1" dirty="0" smtClean="0"/>
              <a:t>nebo dominantními </a:t>
            </a:r>
            <a:r>
              <a:rPr lang="cs-CZ" dirty="0" smtClean="0"/>
              <a:t>druhy s důležitými funkcemi v ekosystému.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Například </a:t>
            </a:r>
            <a:r>
              <a:rPr lang="cs-CZ" b="1" dirty="0" smtClean="0"/>
              <a:t>ježci rodu </a:t>
            </a:r>
            <a:r>
              <a:rPr lang="cs-CZ" b="1" dirty="0" err="1" smtClean="0"/>
              <a:t>Diadema</a:t>
            </a:r>
            <a:r>
              <a:rPr lang="cs-CZ" b="1" dirty="0" smtClean="0"/>
              <a:t> </a:t>
            </a:r>
            <a:r>
              <a:rPr lang="cs-CZ" dirty="0" smtClean="0"/>
              <a:t>prodělali </a:t>
            </a:r>
            <a:r>
              <a:rPr lang="cs-CZ" b="1" dirty="0" smtClean="0"/>
              <a:t>masivní vymírání </a:t>
            </a:r>
            <a:r>
              <a:rPr lang="cs-CZ" dirty="0" smtClean="0"/>
              <a:t>spojené s mikrobiálními parazity, což </a:t>
            </a:r>
            <a:r>
              <a:rPr lang="cs-CZ" b="1" dirty="0" smtClean="0"/>
              <a:t>eliminovalo jejich roli jako spásačů </a:t>
            </a:r>
            <a:r>
              <a:rPr lang="cs-CZ" dirty="0" smtClean="0"/>
              <a:t>a </a:t>
            </a:r>
            <a:r>
              <a:rPr lang="cs-CZ" dirty="0" err="1" smtClean="0"/>
              <a:t>bioerodérů</a:t>
            </a:r>
            <a:r>
              <a:rPr lang="cs-CZ" dirty="0" smtClean="0"/>
              <a:t> korálových útesů v Karibiku (</a:t>
            </a:r>
            <a:r>
              <a:rPr lang="cs-CZ" dirty="0" err="1" smtClean="0"/>
              <a:t>Lessios</a:t>
            </a:r>
            <a:r>
              <a:rPr lang="cs-CZ" dirty="0" smtClean="0"/>
              <a:t>, 1988).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Útesy </a:t>
            </a:r>
            <a:r>
              <a:rPr lang="cs-CZ" dirty="0" smtClean="0"/>
              <a:t>v postižených oblastech </a:t>
            </a:r>
            <a:r>
              <a:rPr lang="cs-CZ" b="1" dirty="0" smtClean="0"/>
              <a:t>zarostly řasami</a:t>
            </a:r>
            <a:r>
              <a:rPr lang="cs-CZ" dirty="0" smtClean="0"/>
              <a:t>, které vytlačily dospělé korály a zabránily novému korálovému osídlení. V nejextrémnějších případech narostl </a:t>
            </a:r>
            <a:r>
              <a:rPr lang="cs-CZ" b="1" dirty="0" smtClean="0"/>
              <a:t>pokryv rasami z původně 1% na 95% povrchu </a:t>
            </a:r>
            <a:r>
              <a:rPr lang="cs-CZ" dirty="0" smtClean="0"/>
              <a:t>během dvou po sobě následujících let.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Téměř </a:t>
            </a:r>
            <a:r>
              <a:rPr lang="cs-CZ" b="1" dirty="0" smtClean="0"/>
              <a:t>o 20 let později </a:t>
            </a:r>
            <a:r>
              <a:rPr lang="cs-CZ" dirty="0" smtClean="0"/>
              <a:t>se populace </a:t>
            </a:r>
            <a:r>
              <a:rPr lang="cs-CZ" dirty="0" err="1" smtClean="0"/>
              <a:t>Diadema</a:t>
            </a:r>
            <a:r>
              <a:rPr lang="cs-CZ" dirty="0" smtClean="0"/>
              <a:t> na některých jamajských útesech zotavily a </a:t>
            </a:r>
            <a:r>
              <a:rPr lang="cs-CZ" b="1" dirty="0" smtClean="0"/>
              <a:t>začal návrat k původnímu </a:t>
            </a:r>
            <a:r>
              <a:rPr lang="cs-CZ" dirty="0" smtClean="0"/>
              <a:t>ekosystému </a:t>
            </a:r>
            <a:r>
              <a:rPr lang="cs-CZ" b="1" dirty="0" smtClean="0"/>
              <a:t>ovládaného korály </a:t>
            </a:r>
            <a:r>
              <a:rPr lang="cs-CZ" dirty="0" smtClean="0"/>
              <a:t>(</a:t>
            </a:r>
            <a:r>
              <a:rPr lang="cs-CZ" dirty="0" err="1"/>
              <a:t>E</a:t>
            </a:r>
            <a:r>
              <a:rPr lang="cs-CZ" dirty="0" err="1" smtClean="0"/>
              <a:t>dmunds</a:t>
            </a:r>
            <a:r>
              <a:rPr lang="cs-CZ" dirty="0" smtClean="0"/>
              <a:t> a </a:t>
            </a:r>
            <a:r>
              <a:rPr lang="cs-CZ" dirty="0" err="1" smtClean="0"/>
              <a:t>Carpenter</a:t>
            </a:r>
            <a:r>
              <a:rPr lang="cs-CZ" dirty="0" smtClean="0"/>
              <a:t>, 2001)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303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9117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Koráloví ježci rodu </a:t>
            </a:r>
            <a:r>
              <a:rPr lang="cs-CZ" sz="3400" b="1" i="1" dirty="0" err="1" smtClean="0"/>
              <a:t>Diadema</a:t>
            </a:r>
            <a:r>
              <a:rPr lang="cs-CZ" sz="3400" b="1" dirty="0" smtClean="0"/>
              <a:t> v Karibiku</a:t>
            </a:r>
            <a:endParaRPr lang="cs-CZ" sz="3400" b="1" dirty="0"/>
          </a:p>
        </p:txBody>
      </p:sp>
      <p:pic>
        <p:nvPicPr>
          <p:cNvPr id="4098" name="Picture 2" descr="Mořský ježek: krásný, ale velmi pichlavý. Zajímavé o mořských ježcí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4" y="1344774"/>
            <a:ext cx="5589128" cy="41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aký je podmořský svět v Karibiku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92" y="1344774"/>
            <a:ext cx="6252678" cy="41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0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27851"/>
            <a:ext cx="10515600" cy="107406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Parazitismus, klíčové druhy a struktura ekosystému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89329"/>
            <a:ext cx="10515600" cy="508763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Dalším příkladem je </a:t>
            </a:r>
            <a:r>
              <a:rPr lang="cs-CZ" b="1" dirty="0" smtClean="0"/>
              <a:t>zavlečení a následné odstranění virového onemocnění </a:t>
            </a:r>
            <a:r>
              <a:rPr lang="cs-CZ" dirty="0" smtClean="0"/>
              <a:t>zvané jako mor skotu </a:t>
            </a:r>
            <a:r>
              <a:rPr lang="cs-CZ" b="1" dirty="0" smtClean="0"/>
              <a:t>u afrických kopytníků</a:t>
            </a:r>
            <a:r>
              <a:rPr lang="cs-CZ" dirty="0" smtClean="0"/>
              <a:t>.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Virus byl zavlečen </a:t>
            </a:r>
            <a:r>
              <a:rPr lang="cs-CZ" b="1" dirty="0" smtClean="0"/>
              <a:t>do stád původních kopytníků ze stád domácích hospodářských </a:t>
            </a:r>
            <a:r>
              <a:rPr lang="cs-CZ" dirty="0" smtClean="0"/>
              <a:t>v roce 1890 a rozšířil se během 10 let po celé Africe. To v některých oblastech </a:t>
            </a:r>
            <a:r>
              <a:rPr lang="cs-CZ" b="1" dirty="0" smtClean="0"/>
              <a:t>snížilo počty buvolů a pakoňů o 80%.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 roce 1950 </a:t>
            </a:r>
            <a:r>
              <a:rPr lang="cs-CZ" b="1" dirty="0" smtClean="0"/>
              <a:t>začalo očkování skotu </a:t>
            </a:r>
            <a:r>
              <a:rPr lang="cs-CZ" dirty="0" smtClean="0"/>
              <a:t>a do roku 1968 prakticky tuto nemoc u </a:t>
            </a:r>
            <a:r>
              <a:rPr lang="cs-CZ" b="1" dirty="0" smtClean="0"/>
              <a:t>divokých kopytníků vymýtilo</a:t>
            </a:r>
            <a:r>
              <a:rPr lang="cs-CZ" dirty="0" smtClean="0"/>
              <a:t>. Uvolňování býložravců z pod kontroly patogenů mělo </a:t>
            </a:r>
            <a:r>
              <a:rPr lang="cs-CZ" b="1" dirty="0" smtClean="0"/>
              <a:t>dramatické kaskádovité účinky na ekosystém a populace vrcholových predátorů</a:t>
            </a:r>
            <a:r>
              <a:rPr lang="cs-CZ" dirty="0" smtClean="0"/>
              <a:t>, včetně lvů a hyen, a zvýšená produktivita travin klesla (Thomas et al., 2006). 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Tyto </a:t>
            </a:r>
            <a:r>
              <a:rPr lang="cs-CZ" b="1" dirty="0" smtClean="0"/>
              <a:t>příklady introdukce a odstraňování parazitů </a:t>
            </a:r>
            <a:r>
              <a:rPr lang="cs-CZ" dirty="0" smtClean="0"/>
              <a:t>poskytují vzácný pohled na to, jak </a:t>
            </a:r>
            <a:r>
              <a:rPr lang="cs-CZ" b="1" dirty="0" smtClean="0"/>
              <a:t>může být struktura ekosystému dramaticky změněna</a:t>
            </a:r>
            <a:r>
              <a:rPr lang="cs-CZ" dirty="0" smtClean="0"/>
              <a:t>, když ji </a:t>
            </a:r>
            <a:r>
              <a:rPr lang="cs-CZ" b="1" dirty="0" smtClean="0"/>
              <a:t>paraziti regulují populace funkčně důležitých </a:t>
            </a:r>
            <a:r>
              <a:rPr lang="cs-CZ" dirty="0" smtClean="0"/>
              <a:t>hostitelských druhů.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61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4" y="211746"/>
            <a:ext cx="3750390" cy="49140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72" y="211746"/>
            <a:ext cx="4481327" cy="58630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4" y="1690688"/>
            <a:ext cx="3975651" cy="51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420" y="-151704"/>
            <a:ext cx="10515600" cy="111381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Býložravci: Buvol </a:t>
            </a:r>
            <a:r>
              <a:rPr lang="cs-CZ" sz="3400" b="1" dirty="0" err="1" smtClean="0"/>
              <a:t>kapferský</a:t>
            </a:r>
            <a:r>
              <a:rPr lang="cs-CZ" sz="3400" b="1" dirty="0" smtClean="0"/>
              <a:t> a </a:t>
            </a:r>
            <a:r>
              <a:rPr lang="cs-CZ" sz="3400" b="1" dirty="0" err="1" smtClean="0"/>
              <a:t>Pakúň</a:t>
            </a:r>
            <a:r>
              <a:rPr lang="cs-CZ" sz="3400" b="1" dirty="0" smtClean="0"/>
              <a:t> žíhaný</a:t>
            </a:r>
            <a:endParaRPr lang="cs-CZ" sz="3400" b="1" dirty="0"/>
          </a:p>
        </p:txBody>
      </p:sp>
      <p:pic>
        <p:nvPicPr>
          <p:cNvPr id="7170" name="Picture 2" descr="Lubomír Prause: FotoZOO, buvol kafersk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0" y="898793"/>
            <a:ext cx="5801020" cy="253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vířata - Srí Lanka - vodní buvol - lagu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0" y="3561549"/>
            <a:ext cx="580102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igrace pakoňů je požehnání. Podle nové studie tvoří základ ekosystému —  ČT24 — Česká telev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24" y="3561549"/>
            <a:ext cx="5648406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Pakůň žíhaný: Největší stádo světa | Ábíčko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24" y="898792"/>
            <a:ext cx="5648406" cy="253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4322" y="1955354"/>
            <a:ext cx="6251046" cy="616396"/>
          </a:xfrm>
        </p:spPr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12290" name="Picture 2" descr="Lev indický - lexikon zvířa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71" y="513200"/>
            <a:ext cx="5873406" cy="324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Lvi v Krugerově národním parku dokumentární film | ZooC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2" y="513201"/>
            <a:ext cx="6031679" cy="323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yeny a lidské předsudky: Královny matky a jejich klan | 100+1 zahraniční  zajímavo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2" y="3749866"/>
            <a:ext cx="4813769" cy="295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Dvacet let výzkumu hyen skvrnitých: Mamánci jsou na tom líp - Ekolist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10" y="3749865"/>
            <a:ext cx="4084468" cy="295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yena – Necyklo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60" y="3749864"/>
            <a:ext cx="3032635" cy="295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0" y="126289"/>
            <a:ext cx="12192000" cy="53366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485521" y="95279"/>
            <a:ext cx="73589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3400" dirty="0" smtClean="0"/>
              <a:t>Predátoři: Lev pustinný a Hyena skvrnitá 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19541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4451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981200" y="2536826"/>
            <a:ext cx="8229600" cy="8921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cs-CZ" altLang="cs-CZ" sz="34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altLang="cs-CZ" sz="3400" dirty="0" smtClean="0">
                <a:solidFill>
                  <a:srgbClr val="FF0000"/>
                </a:solidFill>
              </a:rPr>
              <a:t>(2) Paraziti </a:t>
            </a:r>
            <a:r>
              <a:rPr lang="cs-CZ" altLang="cs-CZ" sz="3400" dirty="0">
                <a:solidFill>
                  <a:srgbClr val="FF0000"/>
                </a:solidFill>
              </a:rPr>
              <a:t>jako </a:t>
            </a:r>
            <a:r>
              <a:rPr lang="cs-CZ" altLang="cs-CZ" sz="3400" dirty="0" err="1">
                <a:solidFill>
                  <a:srgbClr val="FF0000"/>
                </a:solidFill>
              </a:rPr>
              <a:t>indikátoři</a:t>
            </a:r>
            <a:r>
              <a:rPr lang="cs-CZ" altLang="cs-CZ" sz="3400" dirty="0">
                <a:solidFill>
                  <a:srgbClr val="FF0000"/>
                </a:solidFill>
              </a:rPr>
              <a:t> zdraví ekosystémů</a:t>
            </a:r>
          </a:p>
        </p:txBody>
      </p:sp>
    </p:spTree>
    <p:extLst>
      <p:ext uri="{BB962C8B-B14F-4D97-AF65-F5344CB8AC3E}">
        <p14:creationId xmlns:p14="http://schemas.microsoft.com/office/powerpoint/2010/main" val="154476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40"/>
            <a:ext cx="8229600" cy="671566"/>
          </a:xfrm>
        </p:spPr>
        <p:txBody>
          <a:bodyPr/>
          <a:lstStyle/>
          <a:p>
            <a:pPr algn="ctr"/>
            <a:r>
              <a:rPr lang="cs-CZ" altLang="cs-CZ" sz="3400" b="1" dirty="0"/>
              <a:t>Přehled faktorů působících na biodiverzitu</a:t>
            </a:r>
          </a:p>
        </p:txBody>
      </p:sp>
      <p:pic>
        <p:nvPicPr>
          <p:cNvPr id="105475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4174" y="1249115"/>
            <a:ext cx="7140271" cy="5336819"/>
          </a:xfrm>
        </p:spPr>
      </p:pic>
      <p:sp>
        <p:nvSpPr>
          <p:cNvPr id="2" name="Obdélník 1"/>
          <p:cNvSpPr/>
          <p:nvPr/>
        </p:nvSpPr>
        <p:spPr>
          <a:xfrm>
            <a:off x="3252083" y="5033176"/>
            <a:ext cx="1502798" cy="7089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7474225" y="5033176"/>
            <a:ext cx="1543875" cy="7089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1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0060" y="412601"/>
            <a:ext cx="8544342" cy="581315"/>
          </a:xfrm>
        </p:spPr>
        <p:txBody>
          <a:bodyPr>
            <a:noAutofit/>
          </a:bodyPr>
          <a:lstStyle/>
          <a:p>
            <a:r>
              <a:rPr lang="cs-CZ" sz="3600" b="1" dirty="0"/>
              <a:t>Paraziti mají často komplexní životní cyklus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29237" y="1256307"/>
            <a:ext cx="4381170" cy="4412896"/>
          </a:xfrm>
        </p:spPr>
      </p:pic>
      <p:sp>
        <p:nvSpPr>
          <p:cNvPr id="3" name="TextovéPole 2"/>
          <p:cNvSpPr txBox="1"/>
          <p:nvPr/>
        </p:nvSpPr>
        <p:spPr>
          <a:xfrm>
            <a:off x="2615978" y="5732895"/>
            <a:ext cx="6982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/>
              <a:t>Integrují veškeré působení prostředí ve kterém žijí !</a:t>
            </a:r>
          </a:p>
          <a:p>
            <a:pPr algn="ctr"/>
            <a:r>
              <a:rPr lang="cs-CZ" sz="2400" dirty="0"/>
              <a:t>Umožňují nám velice komplexní pohled na okolní svět</a:t>
            </a:r>
            <a:r>
              <a:rPr lang="cs-CZ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5512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07" y="0"/>
            <a:ext cx="2879725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Nadpis 1"/>
          <p:cNvSpPr>
            <a:spLocks noGrp="1" noChangeArrowheads="1"/>
          </p:cNvSpPr>
          <p:nvPr>
            <p:ph type="title"/>
          </p:nvPr>
        </p:nvSpPr>
        <p:spPr>
          <a:xfrm>
            <a:off x="588397" y="1211534"/>
            <a:ext cx="5868062" cy="1143000"/>
          </a:xfrm>
        </p:spPr>
        <p:txBody>
          <a:bodyPr>
            <a:noAutofit/>
          </a:bodyPr>
          <a:lstStyle/>
          <a:p>
            <a:pPr algn="l"/>
            <a:r>
              <a:rPr lang="cs-CZ" altLang="cs-CZ" sz="2800" b="1" dirty="0"/>
              <a:t>Příklad vyhynulých havajských </a:t>
            </a:r>
            <a:br>
              <a:rPr lang="cs-CZ" altLang="cs-CZ" sz="2800" b="1" dirty="0"/>
            </a:br>
            <a:r>
              <a:rPr lang="cs-CZ" altLang="cs-CZ" sz="2800" b="1" dirty="0"/>
              <a:t>ptáků druhu </a:t>
            </a:r>
            <a:r>
              <a:rPr lang="cs-CZ" altLang="cs-CZ" sz="2800" b="1" i="1" dirty="0" err="1"/>
              <a:t>Drepanis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pacifica</a:t>
            </a:r>
            <a:r>
              <a:rPr lang="cs-CZ" altLang="cs-CZ" sz="2800" b="1" i="1" dirty="0"/>
              <a:t> </a:t>
            </a:r>
            <a:br>
              <a:rPr lang="cs-CZ" altLang="cs-CZ" sz="2800" b="1" i="1" dirty="0"/>
            </a:br>
            <a:r>
              <a:rPr lang="cs-CZ" altLang="cs-CZ" sz="2800" b="1" dirty="0"/>
              <a:t>v důsledku introdukce komára </a:t>
            </a:r>
            <a:br>
              <a:rPr lang="cs-CZ" altLang="cs-CZ" sz="2800" b="1" dirty="0"/>
            </a:br>
            <a:r>
              <a:rPr lang="cs-CZ" altLang="cs-CZ" sz="2800" b="1" i="1" dirty="0" err="1"/>
              <a:t>Culex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quinque</a:t>
            </a:r>
            <a:r>
              <a:rPr lang="cs-CZ" altLang="cs-CZ" sz="2800" b="1" i="1" dirty="0"/>
              <a:t> </a:t>
            </a:r>
            <a:r>
              <a:rPr lang="cs-CZ" altLang="cs-CZ" sz="2800" b="1" dirty="0" err="1"/>
              <a:t>fasciatus</a:t>
            </a:r>
            <a:r>
              <a:rPr lang="cs-CZ" altLang="cs-CZ" sz="2800" b="1" dirty="0"/>
              <a:t> </a:t>
            </a:r>
            <a:br>
              <a:rPr lang="cs-CZ" altLang="cs-CZ" sz="2800" b="1" dirty="0"/>
            </a:br>
            <a:r>
              <a:rPr lang="cs-CZ" altLang="cs-CZ" sz="2800" b="1" dirty="0"/>
              <a:t>přenašeče malárie </a:t>
            </a:r>
            <a:r>
              <a:rPr lang="cs-CZ" altLang="cs-CZ" sz="2800" b="1" i="1" dirty="0" err="1"/>
              <a:t>Plasmodium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relictum</a:t>
            </a:r>
            <a:r>
              <a:rPr lang="cs-CZ" altLang="cs-CZ" sz="2800" i="1" dirty="0"/>
              <a:t>.</a:t>
            </a:r>
          </a:p>
        </p:txBody>
      </p:sp>
      <p:pic>
        <p:nvPicPr>
          <p:cNvPr id="106500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4744" y="2989125"/>
            <a:ext cx="9512997" cy="3629435"/>
          </a:xfrm>
        </p:spPr>
      </p:pic>
    </p:spTree>
    <p:extLst>
      <p:ext uri="{BB962C8B-B14F-4D97-AF65-F5344CB8AC3E}">
        <p14:creationId xmlns:p14="http://schemas.microsoft.com/office/powerpoint/2010/main" val="26587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293567"/>
            <a:ext cx="10515600" cy="954792"/>
          </a:xfrm>
        </p:spPr>
        <p:txBody>
          <a:bodyPr/>
          <a:lstStyle/>
          <a:p>
            <a:pPr algn="ctr"/>
            <a:r>
              <a:rPr lang="cs-CZ" altLang="cs-CZ" sz="2800" b="1" dirty="0"/>
              <a:t>Genetická </a:t>
            </a:r>
            <a:r>
              <a:rPr lang="cs-CZ" altLang="cs-CZ" sz="2800" b="1" dirty="0" err="1"/>
              <a:t>heteroszigosita</a:t>
            </a:r>
            <a:r>
              <a:rPr lang="cs-CZ" altLang="cs-CZ" sz="2800" b="1" dirty="0"/>
              <a:t> hostitele a jeho přežití přes zimu v důsledku působení hlístice </a:t>
            </a:r>
            <a:r>
              <a:rPr lang="cs-CZ" altLang="cs-CZ" sz="2800" b="1" i="1" dirty="0" err="1"/>
              <a:t>Teladorsarsia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circumcircta</a:t>
            </a:r>
            <a:r>
              <a:rPr lang="cs-CZ" altLang="cs-CZ" sz="2800" b="1" i="1" dirty="0"/>
              <a:t> </a:t>
            </a:r>
          </a:p>
        </p:txBody>
      </p:sp>
      <p:pic>
        <p:nvPicPr>
          <p:cNvPr id="107523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1787" y="1248359"/>
            <a:ext cx="7768425" cy="5668382"/>
          </a:xfrm>
        </p:spPr>
      </p:pic>
    </p:spTree>
    <p:extLst>
      <p:ext uri="{BB962C8B-B14F-4D97-AF65-F5344CB8AC3E}">
        <p14:creationId xmlns:p14="http://schemas.microsoft.com/office/powerpoint/2010/main" val="9796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6035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altLang="cs-CZ" sz="2800" b="1" dirty="0"/>
              <a:t>Rostoucí působení parazitů viscerální larvy </a:t>
            </a:r>
            <a:r>
              <a:rPr lang="cs-CZ" altLang="cs-CZ" sz="2800" b="1" dirty="0" err="1"/>
              <a:t>migrans</a:t>
            </a:r>
            <a:r>
              <a:rPr lang="cs-CZ" altLang="cs-CZ" sz="2800" b="1" dirty="0"/>
              <a:t> (VLM) hlístice druhu </a:t>
            </a:r>
            <a:r>
              <a:rPr lang="cs-CZ" altLang="cs-CZ" sz="2800" b="1" i="1" dirty="0" err="1"/>
              <a:t>Basyalis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schoederi</a:t>
            </a:r>
            <a:r>
              <a:rPr lang="cs-CZ" altLang="cs-CZ" sz="2800" b="1" i="1" dirty="0"/>
              <a:t> </a:t>
            </a:r>
            <a:r>
              <a:rPr lang="cs-CZ" altLang="cs-CZ" sz="2800" b="1" dirty="0"/>
              <a:t>na mortalitu Pandy velké</a:t>
            </a:r>
          </a:p>
        </p:txBody>
      </p:sp>
      <p:pic>
        <p:nvPicPr>
          <p:cNvPr id="108547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431879"/>
            <a:ext cx="8093103" cy="5364242"/>
          </a:xfrm>
        </p:spPr>
      </p:pic>
    </p:spTree>
    <p:extLst>
      <p:ext uri="{BB962C8B-B14F-4D97-AF65-F5344CB8AC3E}">
        <p14:creationId xmlns:p14="http://schemas.microsoft.com/office/powerpoint/2010/main" val="372039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 noChangeArrowheads="1"/>
          </p:cNvSpPr>
          <p:nvPr>
            <p:ph type="title"/>
          </p:nvPr>
        </p:nvSpPr>
        <p:spPr>
          <a:xfrm>
            <a:off x="1836739" y="326749"/>
            <a:ext cx="8580437" cy="100907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2800" b="1" dirty="0"/>
              <a:t>Vysazení nepůvodního hostitele s nepůvodním parazitem (vlevo) a vysazení nepůvodního hostitele a jeho napadení lokálním parazitem (vpravo)</a:t>
            </a:r>
          </a:p>
        </p:txBody>
      </p:sp>
      <p:pic>
        <p:nvPicPr>
          <p:cNvPr id="109571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681" y="1535915"/>
            <a:ext cx="5457319" cy="4936447"/>
          </a:xfrm>
        </p:spPr>
      </p:pic>
      <p:pic>
        <p:nvPicPr>
          <p:cNvPr id="10957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9762"/>
            <a:ext cx="5584466" cy="484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32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206105"/>
            <a:ext cx="10515600" cy="1325563"/>
          </a:xfrm>
        </p:spPr>
        <p:txBody>
          <a:bodyPr/>
          <a:lstStyle/>
          <a:p>
            <a:pPr algn="ctr"/>
            <a:r>
              <a:rPr lang="cs-CZ" altLang="cs-CZ" sz="2800" b="1" dirty="0"/>
              <a:t>Vliv introdukce </a:t>
            </a:r>
            <a:r>
              <a:rPr lang="cs-CZ" altLang="cs-CZ" sz="2800" b="1" dirty="0" err="1"/>
              <a:t>nehostitelského</a:t>
            </a:r>
            <a:r>
              <a:rPr lang="cs-CZ" altLang="cs-CZ" sz="2800" b="1" dirty="0"/>
              <a:t> druhu raka </a:t>
            </a:r>
            <a:r>
              <a:rPr lang="cs-CZ" altLang="cs-CZ" sz="2800" b="1" i="1" dirty="0" err="1"/>
              <a:t>Procambarus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clarci</a:t>
            </a:r>
            <a:r>
              <a:rPr lang="cs-CZ" altLang="cs-CZ" sz="2800" b="1" i="1" dirty="0"/>
              <a:t> </a:t>
            </a:r>
            <a:r>
              <a:rPr lang="cs-CZ" altLang="cs-CZ" sz="2800" b="1" dirty="0"/>
              <a:t>na přenos </a:t>
            </a:r>
            <a:r>
              <a:rPr lang="cs-CZ" altLang="cs-CZ" sz="2800" b="1" i="1" dirty="0" err="1"/>
              <a:t>Schistosoma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haematobium</a:t>
            </a:r>
            <a:r>
              <a:rPr lang="cs-CZ" altLang="cs-CZ" sz="2800" b="1" i="1" dirty="0"/>
              <a:t> (</a:t>
            </a:r>
            <a:r>
              <a:rPr lang="cs-CZ" altLang="cs-CZ" sz="2800" b="1" i="1" dirty="0" err="1"/>
              <a:t>Bulinus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spp</a:t>
            </a:r>
            <a:r>
              <a:rPr lang="cs-CZ" altLang="cs-CZ" sz="2800" b="1" i="1" dirty="0"/>
              <a:t>.)</a:t>
            </a:r>
          </a:p>
        </p:txBody>
      </p:sp>
      <p:pic>
        <p:nvPicPr>
          <p:cNvPr id="110595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5454" y="1531668"/>
            <a:ext cx="9121091" cy="5157802"/>
          </a:xfrm>
        </p:spPr>
      </p:pic>
    </p:spTree>
    <p:extLst>
      <p:ext uri="{BB962C8B-B14F-4D97-AF65-F5344CB8AC3E}">
        <p14:creationId xmlns:p14="http://schemas.microsoft.com/office/powerpoint/2010/main" val="12129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17" y="7553"/>
            <a:ext cx="4005620" cy="5208411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538" y="7553"/>
            <a:ext cx="4077843" cy="53388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09" y="1690688"/>
            <a:ext cx="394458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0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69247" y="313560"/>
            <a:ext cx="76167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dirty="0" smtClean="0"/>
              <a:t>Studium invazních </a:t>
            </a:r>
            <a:r>
              <a:rPr lang="cs-CZ" sz="3200" dirty="0"/>
              <a:t>druhů </a:t>
            </a:r>
            <a:r>
              <a:rPr lang="cs-CZ" sz="3200" dirty="0" smtClean="0"/>
              <a:t>rybích cizopasníků</a:t>
            </a:r>
          </a:p>
          <a:p>
            <a:pPr algn="ctr"/>
            <a:r>
              <a:rPr lang="cs-CZ" sz="3200" dirty="0" smtClean="0"/>
              <a:t>v </a:t>
            </a:r>
            <a:r>
              <a:rPr lang="cs-CZ" sz="3200" dirty="0"/>
              <a:t>přirozených ekosystémech</a:t>
            </a:r>
          </a:p>
        </p:txBody>
      </p:sp>
      <p:pic>
        <p:nvPicPr>
          <p:cNvPr id="16388" name="Picture 4" descr="Ecosystem of pond. Animals living in pond. Diverse inhabitants of pond  (fish, amphibian, leech, insects and bird) in their natural habitat with  titles Stock-Vektorgrafik |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3" y="1820708"/>
            <a:ext cx="11728194" cy="45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958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Environmental Pollution – Track2Train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18" y="0"/>
            <a:ext cx="10292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214187" y="238538"/>
            <a:ext cx="370396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400" dirty="0" smtClean="0"/>
              <a:t>Lidstvo na rozcestí ?</a:t>
            </a:r>
            <a:endParaRPr lang="cs-CZ" sz="3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154067" y="5279665"/>
            <a:ext cx="3947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A co na to paraziti ?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ypes of Pollution | Enviro Protect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251" y="751198"/>
            <a:ext cx="7919498" cy="593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5860"/>
            <a:ext cx="10515600" cy="77986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Základní typy znečištění</a:t>
            </a:r>
            <a:endParaRPr lang="cs-CZ" sz="3400" b="1" dirty="0"/>
          </a:p>
        </p:txBody>
      </p:sp>
    </p:spTree>
    <p:extLst>
      <p:ext uri="{BB962C8B-B14F-4D97-AF65-F5344CB8AC3E}">
        <p14:creationId xmlns:p14="http://schemas.microsoft.com/office/powerpoint/2010/main" val="11176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685" y="341272"/>
            <a:ext cx="11099358" cy="9786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Srovnání počtu prací o parazitech jako indikátorů degradace prostředí a environmentálních stresorech pro volně žijící </a:t>
            </a:r>
            <a:r>
              <a:rPr lang="cs-CZ" sz="3400" b="1" dirty="0" err="1" smtClean="0"/>
              <a:t>Foraminifera</a:t>
            </a:r>
            <a:endParaRPr lang="cs-CZ" sz="3400" b="1" dirty="0"/>
          </a:p>
        </p:txBody>
      </p:sp>
      <p:pic>
        <p:nvPicPr>
          <p:cNvPr id="39938" name="Picture 2" descr="Parasites as bioindicators of environmental degradation in Latin America: A  meta-analysis | Journal of Helminthology | Cambridge Co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1870066"/>
            <a:ext cx="4796498" cy="380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Are physiological responses in foraminifera reliable environmental stress  bioindicators? A systematic review - Science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54" y="1935188"/>
            <a:ext cx="7081144" cy="367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8822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What are the Types of Environmental Pollution? - Hatko Sound Barri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66"/>
            <a:ext cx="12192000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Pollution — Types &amp; Examples - Expi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9" y="539625"/>
            <a:ext cx="10837061" cy="54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5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5616"/>
            <a:ext cx="10515600" cy="763959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Základní typy znečištění vodního prostředí</a:t>
            </a:r>
            <a:endParaRPr lang="cs-CZ" sz="3400" b="1" dirty="0"/>
          </a:p>
        </p:txBody>
      </p:sp>
      <p:pic>
        <p:nvPicPr>
          <p:cNvPr id="11266" name="Picture 2" descr="Environmental Pollution And Degradation, Causes of Environmental  Degradation, Environmental Pollution Proble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31" y="1049575"/>
            <a:ext cx="6274737" cy="539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1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658" y="116632"/>
            <a:ext cx="6172200" cy="576064"/>
          </a:xfrm>
        </p:spPr>
        <p:txBody>
          <a:bodyPr>
            <a:normAutofit/>
          </a:bodyPr>
          <a:lstStyle/>
          <a:p>
            <a:r>
              <a:rPr lang="cs-CZ" sz="2700" b="1" dirty="0"/>
              <a:t>Akumulace polutantů potravním řetězcem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599912"/>
            <a:ext cx="7632848" cy="635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97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89" y="1867166"/>
            <a:ext cx="8708457" cy="466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42268" y="6164388"/>
            <a:ext cx="8343997" cy="627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2644" name="TextovéPole 3"/>
          <p:cNvSpPr txBox="1">
            <a:spLocks noChangeArrowheads="1"/>
          </p:cNvSpPr>
          <p:nvPr/>
        </p:nvSpPr>
        <p:spPr bwMode="auto">
          <a:xfrm>
            <a:off x="2095501" y="620714"/>
            <a:ext cx="80184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/>
              <a:t>Graf celkových koncentrací PCB naměřených ve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/>
              <a:t>slávičce mnohotvaré a několika druzích ryb</a:t>
            </a:r>
          </a:p>
        </p:txBody>
      </p:sp>
    </p:spTree>
    <p:extLst>
      <p:ext uri="{BB962C8B-B14F-4D97-AF65-F5344CB8AC3E}">
        <p14:creationId xmlns:p14="http://schemas.microsoft.com/office/powerpoint/2010/main" val="422291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/>
          <p:cNvSpPr>
            <a:spLocks noGrp="1" noChangeArrowheads="1"/>
          </p:cNvSpPr>
          <p:nvPr>
            <p:ph type="title"/>
          </p:nvPr>
        </p:nvSpPr>
        <p:spPr>
          <a:xfrm>
            <a:off x="1049572" y="115888"/>
            <a:ext cx="5313129" cy="1143000"/>
          </a:xfrm>
        </p:spPr>
        <p:txBody>
          <a:bodyPr>
            <a:noAutofit/>
          </a:bodyPr>
          <a:lstStyle/>
          <a:p>
            <a:pPr algn="l"/>
            <a:r>
              <a:rPr lang="cs-CZ" altLang="cs-CZ" sz="2800" b="1" dirty="0"/>
              <a:t>Akumulace těžkých kovů potravním řetězcem (</a:t>
            </a:r>
            <a:r>
              <a:rPr lang="cs-CZ" altLang="cs-CZ" sz="2800" b="1" dirty="0" err="1"/>
              <a:t>bioakumulace</a:t>
            </a:r>
            <a:r>
              <a:rPr lang="cs-CZ" altLang="cs-CZ" sz="2800" b="1" dirty="0"/>
              <a:t>)</a:t>
            </a:r>
          </a:p>
        </p:txBody>
      </p:sp>
      <p:pic>
        <p:nvPicPr>
          <p:cNvPr id="113667" name="Picture 2" descr="Animals | Free Full-Text | Biomonitoring of Heavy Metal Pollution Using  Acanthocephalans Parasite in Ecosystem: An Updated Overview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1284289"/>
            <a:ext cx="8435975" cy="5316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6" descr="Parasites as Accumulation Indicators of Heavy Metal Pollution: Parasitology 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5875"/>
            <a:ext cx="3722688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32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4" y="1027906"/>
            <a:ext cx="3946360" cy="567325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64" y="26065"/>
            <a:ext cx="3742341" cy="56993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8" y="26065"/>
            <a:ext cx="3668586" cy="567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1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166350"/>
            <a:ext cx="10515600" cy="1325563"/>
          </a:xfrm>
        </p:spPr>
        <p:txBody>
          <a:bodyPr/>
          <a:lstStyle/>
          <a:p>
            <a:pPr algn="ctr"/>
            <a:r>
              <a:rPr lang="cs-CZ" altLang="cs-CZ" sz="2800" b="1" dirty="0"/>
              <a:t>Paraziti jako </a:t>
            </a:r>
            <a:r>
              <a:rPr lang="cs-CZ" altLang="cs-CZ" sz="2800" b="1" dirty="0" err="1"/>
              <a:t>indikátoři</a:t>
            </a:r>
            <a:r>
              <a:rPr lang="cs-CZ" altLang="cs-CZ" sz="2800" b="1" dirty="0"/>
              <a:t> akumulace těžkých kovů u žraloka </a:t>
            </a:r>
            <a:r>
              <a:rPr lang="cs-CZ" altLang="cs-CZ" sz="2800" b="1" dirty="0" err="1"/>
              <a:t>Charcarhinus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dussumieri</a:t>
            </a:r>
            <a:r>
              <a:rPr lang="cs-CZ" altLang="cs-CZ" sz="2800" b="1" dirty="0"/>
              <a:t> v </a:t>
            </a:r>
            <a:r>
              <a:rPr lang="cs-CZ" altLang="cs-CZ" sz="2800" b="1" dirty="0" err="1"/>
              <a:t>Peském</a:t>
            </a:r>
            <a:r>
              <a:rPr lang="cs-CZ" altLang="cs-CZ" sz="2800" b="1" dirty="0"/>
              <a:t> zálivu</a:t>
            </a:r>
          </a:p>
        </p:txBody>
      </p:sp>
      <p:pic>
        <p:nvPicPr>
          <p:cNvPr id="114691" name="Picture 2" descr="Parasites as heavy metal bioindicators in the shark Carcharhinus dussumieri  from the Persian Gulf | Parasitology | Cambridge Co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8801" y="1590260"/>
            <a:ext cx="8014397" cy="50570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96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52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Mohou být paraziti </a:t>
            </a:r>
            <a:r>
              <a:rPr lang="cs-CZ" sz="3400" b="1" dirty="0" err="1" smtClean="0"/>
              <a:t>bioindikátoři</a:t>
            </a:r>
            <a:r>
              <a:rPr lang="cs-CZ" sz="3400" b="1" dirty="0" smtClean="0"/>
              <a:t> ?</a:t>
            </a:r>
            <a:endParaRPr lang="cs-CZ" sz="3400" b="1" dirty="0"/>
          </a:p>
        </p:txBody>
      </p:sp>
      <p:pic>
        <p:nvPicPr>
          <p:cNvPr id="33794" name="Picture 2" descr="Symptoms of Parasite Infections &amp; Natural Remedi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04" y="1391479"/>
            <a:ext cx="8679191" cy="518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5325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5715" name="Zástupný symbol pro obsah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571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7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3812"/>
            <a:ext cx="10515600" cy="69239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Jsou paraziti (ryb) – perspektivní </a:t>
            </a:r>
            <a:r>
              <a:rPr lang="cs-CZ" sz="3400" b="1" dirty="0" err="1" smtClean="0"/>
              <a:t>bioindikátoři</a:t>
            </a:r>
            <a:r>
              <a:rPr lang="cs-CZ" sz="3400" b="1" dirty="0" smtClean="0"/>
              <a:t> ?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4102" y="1404213"/>
            <a:ext cx="10515600" cy="4351338"/>
          </a:xfrm>
        </p:spPr>
        <p:txBody>
          <a:bodyPr/>
          <a:lstStyle/>
          <a:p>
            <a:r>
              <a:rPr lang="cs-CZ" dirty="0" smtClean="0"/>
              <a:t>Paraziti stojí </a:t>
            </a:r>
            <a:r>
              <a:rPr lang="cs-CZ" b="1" dirty="0" smtClean="0"/>
              <a:t>na vrcholu potravní pyramidy </a:t>
            </a:r>
            <a:r>
              <a:rPr lang="cs-CZ" dirty="0" smtClean="0"/>
              <a:t>ekosystému, představují nejvyšší článek </a:t>
            </a:r>
            <a:r>
              <a:rPr lang="cs-CZ" b="1" dirty="0" smtClean="0"/>
              <a:t>potravního řetězce</a:t>
            </a:r>
          </a:p>
          <a:p>
            <a:r>
              <a:rPr lang="cs-CZ" dirty="0" smtClean="0"/>
              <a:t>Jejich </a:t>
            </a:r>
            <a:r>
              <a:rPr lang="cs-CZ" b="1" dirty="0" smtClean="0"/>
              <a:t>druhová rozmanitost </a:t>
            </a:r>
            <a:r>
              <a:rPr lang="cs-CZ" dirty="0" smtClean="0"/>
              <a:t>je obvykle </a:t>
            </a:r>
            <a:r>
              <a:rPr lang="cs-CZ" b="1" dirty="0" smtClean="0"/>
              <a:t>několikanásobně větší,</a:t>
            </a:r>
            <a:r>
              <a:rPr lang="cs-CZ" dirty="0" smtClean="0"/>
              <a:t> než diverzita jejich hostitelů</a:t>
            </a:r>
          </a:p>
          <a:p>
            <a:r>
              <a:rPr lang="cs-CZ" dirty="0" smtClean="0"/>
              <a:t>Díky </a:t>
            </a:r>
            <a:r>
              <a:rPr lang="cs-CZ" b="1" dirty="0" smtClean="0"/>
              <a:t>komplexním životních cyklům </a:t>
            </a:r>
            <a:r>
              <a:rPr lang="cs-CZ" dirty="0" smtClean="0"/>
              <a:t>dokonale </a:t>
            </a:r>
            <a:r>
              <a:rPr lang="cs-CZ" b="1" dirty="0" smtClean="0"/>
              <a:t>integrují působení </a:t>
            </a:r>
            <a:r>
              <a:rPr lang="cs-CZ" dirty="0" smtClean="0"/>
              <a:t>nejrůznějších </a:t>
            </a:r>
            <a:r>
              <a:rPr lang="cs-CZ" b="1" dirty="0" smtClean="0"/>
              <a:t>environmentálních vlivů</a:t>
            </a:r>
          </a:p>
          <a:p>
            <a:r>
              <a:rPr lang="cs-CZ" b="1" dirty="0" smtClean="0"/>
              <a:t>Schopnost akumulovat </a:t>
            </a:r>
            <a:r>
              <a:rPr lang="cs-CZ" dirty="0" smtClean="0"/>
              <a:t>ve vysoké koncentraci </a:t>
            </a:r>
            <a:r>
              <a:rPr lang="cs-CZ" b="1" dirty="0" smtClean="0"/>
              <a:t>polutanty</a:t>
            </a:r>
            <a:r>
              <a:rPr lang="cs-CZ" dirty="0" smtClean="0"/>
              <a:t> z nich činí vynikající </a:t>
            </a:r>
            <a:r>
              <a:rPr lang="cs-CZ" b="1" dirty="0" smtClean="0"/>
              <a:t>indikátory environmetální zátěže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41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5788" y="912906"/>
            <a:ext cx="8554278" cy="6040354"/>
          </a:xfrm>
        </p:spPr>
      </p:pic>
      <p:sp>
        <p:nvSpPr>
          <p:cNvPr id="11161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99986"/>
            <a:ext cx="8229600" cy="1143000"/>
          </a:xfrm>
        </p:spPr>
        <p:txBody>
          <a:bodyPr/>
          <a:lstStyle/>
          <a:p>
            <a:pPr algn="ctr"/>
            <a:r>
              <a:rPr lang="cs-CZ" altLang="cs-CZ" sz="2800" b="1" dirty="0"/>
              <a:t>Využití parazitů jako indikátorů environmentální zátěže ekosystému</a:t>
            </a:r>
          </a:p>
        </p:txBody>
      </p:sp>
    </p:spTree>
    <p:extLst>
      <p:ext uri="{BB962C8B-B14F-4D97-AF65-F5344CB8AC3E}">
        <p14:creationId xmlns:p14="http://schemas.microsoft.com/office/powerpoint/2010/main" val="17099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03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Akumulace rtuti potravním řetězcem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8285" y="1451898"/>
            <a:ext cx="6709480" cy="4741249"/>
          </a:xfrm>
          <a:prstGeom prst="rect">
            <a:avLst/>
          </a:prstGeom>
        </p:spPr>
      </p:pic>
      <p:pic>
        <p:nvPicPr>
          <p:cNvPr id="5" name="Picture 2" descr="Bioaccumulation &amp; Biomagnification: When Bigger Isn't Better. – Shark  Research &amp; Conservation Program (SRC) | University of Mia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3" y="1269577"/>
            <a:ext cx="4226064" cy="492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48793" y="1478943"/>
            <a:ext cx="2250219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Paraziti na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v</a:t>
            </a:r>
            <a:r>
              <a:rPr lang="cs-CZ" dirty="0" smtClean="0">
                <a:solidFill>
                  <a:schemeClr val="tx1"/>
                </a:solidFill>
              </a:rPr>
              <a:t>rcholu potravního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řetězce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178242" y="3731362"/>
            <a:ext cx="659958" cy="3415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462514">
            <a:off x="8477549" y="2222590"/>
            <a:ext cx="806584" cy="3415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2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3567"/>
            <a:ext cx="10515600" cy="97069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Akumulace DDT potravním řetězcem</a:t>
            </a:r>
            <a:endParaRPr lang="cs-CZ" sz="3400" b="1" dirty="0"/>
          </a:p>
        </p:txBody>
      </p:sp>
      <p:pic>
        <p:nvPicPr>
          <p:cNvPr id="18434" name="Picture 2" descr="Bioaccumulation of DDT in the food chain. Each successive consumer in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14" y="1390073"/>
            <a:ext cx="5032527" cy="503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7" y="1454302"/>
            <a:ext cx="5964983" cy="496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8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1810" y="433866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6386" name="Picture 2" descr="Bioaccumulation - an overview | ScienceDirect Top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246" y="1423005"/>
            <a:ext cx="5524163" cy="510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What is biomagnification of DDT? - Qu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9" y="810833"/>
            <a:ext cx="47910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142630" y="277662"/>
            <a:ext cx="3800723" cy="8189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solidFill>
                  <a:schemeClr val="tx1"/>
                </a:solidFill>
              </a:rPr>
              <a:t>Paraziti konzumenti 5. řádu</a:t>
            </a:r>
          </a:p>
          <a:p>
            <a:pPr algn="ctr"/>
            <a:r>
              <a:rPr lang="cs-CZ" sz="2000" dirty="0" smtClean="0">
                <a:solidFill>
                  <a:schemeClr val="tx1"/>
                </a:solidFill>
              </a:rPr>
              <a:t>100 a více </a:t>
            </a:r>
            <a:r>
              <a:rPr lang="cs-CZ" sz="2000" dirty="0" err="1" smtClean="0">
                <a:solidFill>
                  <a:schemeClr val="tx1"/>
                </a:solidFill>
              </a:rPr>
              <a:t>ppm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4" name="Šipka doprava 3"/>
          <p:cNvSpPr/>
          <p:nvPr/>
        </p:nvSpPr>
        <p:spPr>
          <a:xfrm rot="9064923">
            <a:off x="3402208" y="680981"/>
            <a:ext cx="628551" cy="3017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3063298">
            <a:off x="8022067" y="889133"/>
            <a:ext cx="628551" cy="3017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12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000" b="1" dirty="0" smtClean="0"/>
              <a:t>Přenos </a:t>
            </a:r>
            <a:r>
              <a:rPr lang="cs-CZ" sz="3000" b="1" dirty="0" err="1" smtClean="0"/>
              <a:t>mikroplastů</a:t>
            </a:r>
            <a:r>
              <a:rPr lang="cs-CZ" sz="3000" b="1" dirty="0" smtClean="0"/>
              <a:t> a </a:t>
            </a:r>
            <a:r>
              <a:rPr lang="cs-CZ" sz="3000" b="1" dirty="0" err="1" smtClean="0"/>
              <a:t>hydrofóbních</a:t>
            </a:r>
            <a:r>
              <a:rPr lang="cs-CZ" sz="3000" b="1" dirty="0" smtClean="0"/>
              <a:t> organických chemikálií (HOC) v potravinových sítích: HOC (PCB) - </a:t>
            </a:r>
            <a:r>
              <a:rPr lang="cs-CZ" sz="3000" b="1" dirty="0" err="1" smtClean="0"/>
              <a:t>mikroplasty</a:t>
            </a:r>
            <a:r>
              <a:rPr lang="cs-CZ" sz="3000" b="1" dirty="0" smtClean="0"/>
              <a:t> perzistentní a HOC (PAH) metabolizované </a:t>
            </a:r>
            <a:endParaRPr lang="cs-CZ" sz="3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269772" cy="4304132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28851"/>
            <a:ext cx="4301656" cy="12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Plastic bioaccumulation in the food web | GRID-Arend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168" y="922493"/>
            <a:ext cx="9285222" cy="56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19470"/>
            <a:ext cx="10515600" cy="44920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err="1" smtClean="0"/>
              <a:t>Bioakumulace</a:t>
            </a:r>
            <a:r>
              <a:rPr lang="cs-CZ" sz="3400" b="1" dirty="0" smtClean="0"/>
              <a:t> plastů v potravním řetězci ?</a:t>
            </a:r>
            <a:endParaRPr lang="cs-CZ" sz="3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066" y="922493"/>
            <a:ext cx="5529231" cy="49199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608" y="5832124"/>
            <a:ext cx="394335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118" y="166977"/>
            <a:ext cx="3728882" cy="518107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9" y="166977"/>
            <a:ext cx="4178220" cy="53663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40" y="1304796"/>
            <a:ext cx="4118878" cy="555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7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19" y="364995"/>
            <a:ext cx="5399930" cy="30640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19" y="3413098"/>
            <a:ext cx="5399930" cy="31415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242" y="858741"/>
            <a:ext cx="5112688" cy="30466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242" y="3865657"/>
            <a:ext cx="5112688" cy="290526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6215" y="166977"/>
            <a:ext cx="5192200" cy="596348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 smtClean="0"/>
              <a:t>Souhrn prací o </a:t>
            </a:r>
            <a:r>
              <a:rPr lang="cs-CZ" sz="2400" b="1" dirty="0" err="1" smtClean="0"/>
              <a:t>bioakumulaci</a:t>
            </a:r>
            <a:r>
              <a:rPr lang="cs-CZ" sz="2400" b="1" dirty="0" smtClean="0"/>
              <a:t> kovů rybími cizopasníky publikovanými po roce 2004</a:t>
            </a:r>
            <a:endParaRPr lang="cs-CZ" sz="24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277" y="1635595"/>
            <a:ext cx="4475569" cy="370257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444778" y="1627644"/>
            <a:ext cx="4535016" cy="37105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022794" y="6083224"/>
            <a:ext cx="616546" cy="3970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844163" y="398891"/>
            <a:ext cx="667910" cy="3896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87179" y="3283889"/>
            <a:ext cx="527440" cy="33660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4786688" y="4691649"/>
            <a:ext cx="489001" cy="30177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738978" y="3172571"/>
            <a:ext cx="536711" cy="3697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6019134" y="6162741"/>
            <a:ext cx="625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err="1" smtClean="0"/>
              <a:t>Nematoda</a:t>
            </a:r>
            <a:endParaRPr lang="cs-CZ" sz="800" dirty="0"/>
          </a:p>
        </p:txBody>
      </p:sp>
      <p:sp>
        <p:nvSpPr>
          <p:cNvPr id="16" name="Šipka doprava 15"/>
          <p:cNvSpPr/>
          <p:nvPr/>
        </p:nvSpPr>
        <p:spPr>
          <a:xfrm rot="18116781">
            <a:off x="6553269" y="5679596"/>
            <a:ext cx="532738" cy="3176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5416B-4E53-2EE6-B9ED-E8F6B2D226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FF47DB8-BD8F-8530-5785-5D06F03CC4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03E63E-2BE1-FBA1-86BD-58CB32EB5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71" y="757401"/>
            <a:ext cx="11804978" cy="510338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58592" y="135176"/>
            <a:ext cx="82973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400" dirty="0" smtClean="0"/>
              <a:t>Paraziti jako </a:t>
            </a:r>
            <a:r>
              <a:rPr lang="cs-CZ" sz="3400" dirty="0" err="1" smtClean="0"/>
              <a:t>indikátoři</a:t>
            </a:r>
            <a:r>
              <a:rPr lang="cs-CZ" sz="3400" dirty="0" smtClean="0"/>
              <a:t> environmetální zátěže</a:t>
            </a:r>
            <a:endParaRPr lang="cs-CZ" sz="3400" dirty="0"/>
          </a:p>
        </p:txBody>
      </p:sp>
      <p:pic>
        <p:nvPicPr>
          <p:cNvPr id="7" name="Picture 2" descr="IRTG Management Team - CRC 1439 - RES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19" y="3874925"/>
            <a:ext cx="2167195" cy="216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121129" y="6130335"/>
            <a:ext cx="18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Prof. </a:t>
            </a:r>
            <a:r>
              <a:rPr lang="cs-CZ" dirty="0" err="1" smtClean="0"/>
              <a:t>Bernd</a:t>
            </a:r>
            <a:r>
              <a:rPr lang="cs-CZ" dirty="0" smtClean="0"/>
              <a:t> </a:t>
            </a:r>
            <a:r>
              <a:rPr lang="cs-CZ" dirty="0" err="1" smtClean="0"/>
              <a:t>Sures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4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3566"/>
            <a:ext cx="10515600" cy="105663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Kinetika akumulace ukazující vliv toxických látek na infikované a neinfikované hostitelské ryby.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618" y="1478413"/>
            <a:ext cx="10655721" cy="537958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 rot="16200000">
            <a:off x="2051432" y="3013541"/>
            <a:ext cx="10929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Koncentrace</a:t>
            </a:r>
            <a:endParaRPr lang="cs-CZ" sz="1400" dirty="0"/>
          </a:p>
        </p:txBody>
      </p:sp>
      <p:sp>
        <p:nvSpPr>
          <p:cNvPr id="6" name="TextovéPole 5"/>
          <p:cNvSpPr txBox="1"/>
          <p:nvPr/>
        </p:nvSpPr>
        <p:spPr>
          <a:xfrm rot="5400000">
            <a:off x="9056205" y="3059285"/>
            <a:ext cx="15761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Fyziologická reakce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8582415" y="2423560"/>
            <a:ext cx="10753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Bez parazitů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995596" y="4480446"/>
            <a:ext cx="10864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Homeostáza</a:t>
            </a:r>
            <a:endParaRPr lang="cs-CZ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886784" y="5212077"/>
            <a:ext cx="1413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Perioda expozice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937140" y="2838530"/>
            <a:ext cx="122046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Počáteční stav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485075" y="2323142"/>
            <a:ext cx="21503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Neúplná kompenzace/smrt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763655" y="3255052"/>
            <a:ext cx="8879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S parazity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758681" y="3693465"/>
            <a:ext cx="15686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Úplná kompenzace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1830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3664" y="300108"/>
            <a:ext cx="10515600" cy="117264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Vliv přímých a nepřímých environmetálních parametrů na fyziologii, biochemii a chování hostitelských ryb  </a:t>
            </a:r>
            <a:endParaRPr lang="cs-CZ" sz="3400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337" y="1472751"/>
            <a:ext cx="4591557" cy="534840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767492" y="2338598"/>
            <a:ext cx="10007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Endogenní </a:t>
            </a:r>
          </a:p>
          <a:p>
            <a:pPr algn="ctr"/>
            <a:r>
              <a:rPr lang="cs-CZ" sz="1400" dirty="0" smtClean="0"/>
              <a:t>faktory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783403" y="4391270"/>
            <a:ext cx="8987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Patogeny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491101" y="2697346"/>
            <a:ext cx="8658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Chemie </a:t>
            </a:r>
          </a:p>
          <a:p>
            <a:pPr algn="ctr"/>
            <a:r>
              <a:rPr lang="cs-CZ" sz="1400" dirty="0" smtClean="0"/>
              <a:t>vody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16732" y="4608467"/>
            <a:ext cx="8585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Trofické </a:t>
            </a:r>
          </a:p>
          <a:p>
            <a:pPr algn="ctr"/>
            <a:r>
              <a:rPr lang="cs-CZ" sz="1400" dirty="0" smtClean="0"/>
              <a:t>interakce</a:t>
            </a:r>
            <a:endParaRPr lang="cs-CZ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900378" y="4062202"/>
            <a:ext cx="7404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Potrava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45922" y="3081718"/>
            <a:ext cx="8092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</a:t>
            </a:r>
            <a:r>
              <a:rPr lang="cs-CZ" sz="1400" dirty="0" smtClean="0"/>
              <a:t>ociální </a:t>
            </a:r>
          </a:p>
          <a:p>
            <a:pPr algn="ctr"/>
            <a:r>
              <a:rPr lang="cs-CZ" sz="1400" dirty="0" smtClean="0"/>
              <a:t>chování 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051" y="1645921"/>
            <a:ext cx="5227045" cy="49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0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271AF-8899-2091-AC0A-1C3AD13A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956"/>
            <a:ext cx="10515600" cy="120128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Vliv otěru automobilových pneumatik na </a:t>
            </a:r>
            <a:r>
              <a:rPr lang="cs-CZ" sz="3400" b="1" dirty="0" err="1" smtClean="0"/>
              <a:t>bioakumulaci</a:t>
            </a:r>
            <a:r>
              <a:rPr lang="cs-CZ" sz="3400" b="1" dirty="0" smtClean="0"/>
              <a:t> polutantů v prostředí</a:t>
            </a:r>
            <a:endParaRPr lang="cs-CZ" sz="3400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15B8C9B-F5B2-91C0-BEC5-B009AB501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876" y="1343770"/>
            <a:ext cx="9114247" cy="5368902"/>
          </a:xfrm>
        </p:spPr>
      </p:pic>
    </p:spTree>
    <p:extLst>
      <p:ext uri="{BB962C8B-B14F-4D97-AF65-F5344CB8AC3E}">
        <p14:creationId xmlns:p14="http://schemas.microsoft.com/office/powerpoint/2010/main" val="99534160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651A3-4EB7-B9A2-F7D2-F435A197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03" y="1350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Vliv přímého a nepřímého působení polutantů na strukturu a druhové složení společenstev cizopasníků ryb</a:t>
            </a:r>
            <a:endParaRPr lang="cs-CZ" sz="3400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852F79D-F774-86C3-6A23-AC42F666E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370" y="1302818"/>
            <a:ext cx="11245260" cy="5756829"/>
          </a:xfrm>
        </p:spPr>
      </p:pic>
    </p:spTree>
    <p:extLst>
      <p:ext uri="{BB962C8B-B14F-4D97-AF65-F5344CB8AC3E}">
        <p14:creationId xmlns:p14="http://schemas.microsoft.com/office/powerpoint/2010/main" val="255311911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87C71A-BE28-0793-5ED5-D1C3247CB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86"/>
            <a:ext cx="10515600" cy="118045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Interakce mezi polutanty a parazity a její vliv organismus hostitelských ryb</a:t>
            </a:r>
            <a:endParaRPr lang="cs-CZ" sz="3400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3822974-CF07-F280-FA1D-EFEA18557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124" y="1383740"/>
            <a:ext cx="10251751" cy="5332649"/>
          </a:xfrm>
        </p:spPr>
      </p:pic>
    </p:spTree>
    <p:extLst>
      <p:ext uri="{BB962C8B-B14F-4D97-AF65-F5344CB8AC3E}">
        <p14:creationId xmlns:p14="http://schemas.microsoft.com/office/powerpoint/2010/main" val="266268990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1335817" y="531910"/>
            <a:ext cx="9517711" cy="411247"/>
          </a:xfrm>
        </p:spPr>
        <p:txBody>
          <a:bodyPr>
            <a:noAutofit/>
          </a:bodyPr>
          <a:lstStyle/>
          <a:p>
            <a:pPr algn="ctr"/>
            <a:r>
              <a:rPr lang="cs-CZ" altLang="cs-CZ" sz="3000" b="1" dirty="0"/>
              <a:t>Komplexní studium interakcí mezi parazitem a </a:t>
            </a:r>
            <a:r>
              <a:rPr lang="cs-CZ" altLang="cs-CZ" sz="3000" b="1" dirty="0" smtClean="0"/>
              <a:t>hostitelem</a:t>
            </a:r>
            <a:br>
              <a:rPr lang="cs-CZ" altLang="cs-CZ" sz="3000" b="1" dirty="0" smtClean="0"/>
            </a:br>
            <a:endParaRPr lang="cs-CZ" altLang="cs-CZ" sz="3000" b="1" dirty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58" y="1887346"/>
            <a:ext cx="5502973" cy="379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ovéPole 2"/>
          <p:cNvSpPr txBox="1">
            <a:spLocks noChangeArrowheads="1"/>
          </p:cNvSpPr>
          <p:nvPr/>
        </p:nvSpPr>
        <p:spPr bwMode="auto">
          <a:xfrm>
            <a:off x="4781106" y="1198182"/>
            <a:ext cx="26222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+mj-lt"/>
              </a:rPr>
              <a:t>Akvatická</a:t>
            </a:r>
            <a:r>
              <a:rPr lang="cs-CZ" altLang="cs-CZ" sz="1800" dirty="0">
                <a:latin typeface="+mj-lt"/>
              </a:rPr>
              <a:t> parazitologie 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60320" y="62258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439184" y="5939632"/>
            <a:ext cx="9290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dirty="0" smtClean="0"/>
              <a:t>Paraziti ryb jako </a:t>
            </a:r>
            <a:r>
              <a:rPr lang="cs-CZ" sz="3000" dirty="0" err="1" smtClean="0"/>
              <a:t>indikátoři</a:t>
            </a:r>
            <a:r>
              <a:rPr lang="cs-CZ" sz="3000" dirty="0" smtClean="0"/>
              <a:t> zdraví </a:t>
            </a:r>
            <a:r>
              <a:rPr lang="cs-CZ" sz="3000" dirty="0" err="1" smtClean="0"/>
              <a:t>akvatického</a:t>
            </a:r>
            <a:r>
              <a:rPr lang="cs-CZ" sz="3000" dirty="0" smtClean="0"/>
              <a:t> ekosystému ?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4667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Grp="1" noChangeArrowheads="1"/>
          </p:cNvSpPr>
          <p:nvPr>
            <p:ph type="title"/>
          </p:nvPr>
        </p:nvSpPr>
        <p:spPr>
          <a:xfrm>
            <a:off x="2057400" y="39925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800" b="1" dirty="0" smtClean="0"/>
              <a:t>Předpoklad: Dobrá znalost r</a:t>
            </a:r>
            <a:r>
              <a:rPr lang="en-GB" altLang="cs-CZ" sz="3800" b="1" dirty="0" err="1" smtClean="0"/>
              <a:t>egion</a:t>
            </a:r>
            <a:r>
              <a:rPr lang="cs-CZ" altLang="cs-CZ" sz="3800" b="1" dirty="0" err="1"/>
              <a:t>ální</a:t>
            </a:r>
            <a:r>
              <a:rPr lang="cs-CZ" altLang="cs-CZ" sz="3800" b="1" dirty="0"/>
              <a:t> </a:t>
            </a:r>
            <a:r>
              <a:rPr lang="cs-CZ" altLang="cs-CZ" sz="3800" b="1" dirty="0" smtClean="0"/>
              <a:t>fauny </a:t>
            </a:r>
            <a:r>
              <a:rPr lang="cs-CZ" altLang="cs-CZ" sz="3800" b="1" dirty="0"/>
              <a:t>cizopasníků</a:t>
            </a:r>
            <a:r>
              <a:rPr lang="en-GB" altLang="cs-CZ" sz="3800" b="1" dirty="0"/>
              <a:t>  </a:t>
            </a:r>
            <a:r>
              <a:rPr lang="en-GB" altLang="cs-CZ" sz="3500" dirty="0">
                <a:solidFill>
                  <a:schemeClr val="bg1"/>
                </a:solidFill>
              </a:rPr>
              <a:t/>
            </a:r>
            <a:br>
              <a:rPr lang="en-GB" altLang="cs-CZ" sz="3500" dirty="0">
                <a:solidFill>
                  <a:schemeClr val="bg1"/>
                </a:solidFill>
              </a:rPr>
            </a:br>
            <a:r>
              <a:rPr lang="en-GB" altLang="cs-CZ" sz="2500" b="1" dirty="0" err="1"/>
              <a:t>Relativ</a:t>
            </a:r>
            <a:r>
              <a:rPr lang="cs-CZ" altLang="cs-CZ" sz="2500" b="1" dirty="0"/>
              <a:t>ní</a:t>
            </a:r>
            <a:r>
              <a:rPr lang="en-GB" altLang="cs-CZ" sz="2500" b="1" dirty="0"/>
              <a:t> </a:t>
            </a:r>
            <a:r>
              <a:rPr lang="en-GB" altLang="cs-CZ" sz="2500" b="1" dirty="0" err="1"/>
              <a:t>propor</a:t>
            </a:r>
            <a:r>
              <a:rPr lang="cs-CZ" altLang="cs-CZ" sz="2500" b="1" dirty="0" err="1"/>
              <a:t>ce</a:t>
            </a:r>
            <a:r>
              <a:rPr lang="en-GB" altLang="cs-CZ" sz="2500" b="1" dirty="0"/>
              <a:t>(</a:t>
            </a:r>
            <a:r>
              <a:rPr lang="cs-CZ" altLang="cs-CZ" sz="2500" b="1" dirty="0"/>
              <a:t>v</a:t>
            </a:r>
            <a:r>
              <a:rPr lang="en-GB" altLang="cs-CZ" sz="2500" b="1" dirty="0"/>
              <a:t> %) </a:t>
            </a:r>
            <a:r>
              <a:rPr lang="en-GB" altLang="cs-CZ" sz="2500" b="1" dirty="0" err="1"/>
              <a:t>metazo</a:t>
            </a:r>
            <a:r>
              <a:rPr lang="cs-CZ" altLang="cs-CZ" sz="2500" b="1" dirty="0" err="1"/>
              <a:t>árních</a:t>
            </a:r>
            <a:r>
              <a:rPr lang="en-GB" altLang="cs-CZ" sz="2500" b="1" dirty="0"/>
              <a:t> </a:t>
            </a:r>
            <a:r>
              <a:rPr lang="en-GB" altLang="cs-CZ" sz="2500" b="1" dirty="0" smtClean="0"/>
              <a:t>para</a:t>
            </a:r>
            <a:r>
              <a:rPr lang="cs-CZ" altLang="cs-CZ" sz="2500" b="1" dirty="0" err="1"/>
              <a:t>z</a:t>
            </a:r>
            <a:r>
              <a:rPr lang="cs-CZ" altLang="cs-CZ" sz="2500" b="1" dirty="0" err="1" smtClean="0"/>
              <a:t>itů</a:t>
            </a:r>
            <a:r>
              <a:rPr lang="en-GB" altLang="cs-CZ" sz="2500" b="1" dirty="0" smtClean="0"/>
              <a:t> </a:t>
            </a:r>
            <a:r>
              <a:rPr lang="cs-CZ" altLang="cs-CZ" sz="2500" b="1" dirty="0"/>
              <a:t>náležejících do hlavních systematických skupin</a:t>
            </a:r>
            <a:endParaRPr lang="en-GB" altLang="cs-CZ" sz="2500" b="1" dirty="0">
              <a:solidFill>
                <a:schemeClr val="bg1"/>
              </a:solidFill>
            </a:endParaRPr>
          </a:p>
        </p:txBody>
      </p:sp>
      <p:graphicFrame>
        <p:nvGraphicFramePr>
          <p:cNvPr id="122883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172200" y="2663826"/>
          <a:ext cx="4038600" cy="239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Graf" r:id="rId3" imgW="6934346" imgH="4114800" progId="MSGraph.Chart.8">
                  <p:embed followColorScheme="full"/>
                </p:oleObj>
              </mc:Choice>
              <mc:Fallback>
                <p:oleObj name="Graf" r:id="rId3" imgW="6934346" imgH="4114800" progId="MSGraph.Chart.8">
                  <p:embed followColorScheme="full"/>
                  <p:pic>
                    <p:nvPicPr>
                      <p:cNvPr id="12288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663826"/>
                        <a:ext cx="4038600" cy="239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4" name="Object 5"/>
          <p:cNvGraphicFramePr>
            <a:graphicFrameLocks noChangeAspect="1"/>
          </p:cNvGraphicFramePr>
          <p:nvPr/>
        </p:nvGraphicFramePr>
        <p:xfrm>
          <a:off x="2495550" y="1916114"/>
          <a:ext cx="6840538" cy="468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list" r:id="rId5" imgW="7601221" imgH="5210416" progId="Excel.Sheet.8">
                  <p:embed/>
                </p:oleObj>
              </mc:Choice>
              <mc:Fallback>
                <p:oleObj name="list" r:id="rId5" imgW="7601221" imgH="5210416" progId="Excel.Sheet.8">
                  <p:embed/>
                  <p:pic>
                    <p:nvPicPr>
                      <p:cNvPr id="12288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1916114"/>
                        <a:ext cx="6840538" cy="468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130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Může změna prostředí ovlivnit složení a strukturu společenstev cizopasníků ?</a:t>
            </a:r>
            <a:endParaRPr lang="cs-CZ" sz="3400" b="1" dirty="0"/>
          </a:p>
        </p:txBody>
      </p:sp>
      <p:pic>
        <p:nvPicPr>
          <p:cNvPr id="37890" name="Picture 2" descr="Can environmental change affect host/parasite-mediated speciation? -  ScienceDire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27" y="1853453"/>
            <a:ext cx="7449164" cy="45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800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3" y="187455"/>
            <a:ext cx="4420241" cy="592252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73" y="187455"/>
            <a:ext cx="4420241" cy="57368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48" y="2036477"/>
            <a:ext cx="4420241" cy="58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1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3476626" y="692151"/>
            <a:ext cx="5891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2800" b="1">
              <a:solidFill>
                <a:srgbClr val="996633"/>
              </a:solidFill>
            </a:endParaRPr>
          </a:p>
        </p:txBody>
      </p:sp>
      <p:sp>
        <p:nvSpPr>
          <p:cNvPr id="123907" name="AutoShape 3"/>
          <p:cNvSpPr>
            <a:spLocks noChangeArrowheads="1"/>
          </p:cNvSpPr>
          <p:nvPr/>
        </p:nvSpPr>
        <p:spPr bwMode="auto">
          <a:xfrm>
            <a:off x="2779713" y="1482725"/>
            <a:ext cx="6862762" cy="83185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38100">
            <a:solidFill>
              <a:srgbClr val="993300"/>
            </a:solidFill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2679701" y="1482726"/>
            <a:ext cx="6723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3333FF"/>
                </a:solidFill>
                <a:latin typeface="Verdana" panose="020B0604030504040204" pitchFamily="34" charset="0"/>
              </a:rPr>
              <a:t>Regionální  fauna  parazitů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(Střední Evropa) </a:t>
            </a:r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 rot="10800000">
            <a:off x="3001964" y="2454275"/>
            <a:ext cx="6376987" cy="554038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910" name="AutoShape 6"/>
          <p:cNvSpPr>
            <a:spLocks noChangeArrowheads="1"/>
          </p:cNvSpPr>
          <p:nvPr/>
        </p:nvSpPr>
        <p:spPr bwMode="auto">
          <a:xfrm>
            <a:off x="4645026" y="3216276"/>
            <a:ext cx="2981325" cy="1177925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38100">
            <a:solidFill>
              <a:srgbClr val="993300"/>
            </a:solidFill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3333FF"/>
                </a:solidFill>
                <a:latin typeface="Verdana" panose="020B0604030504040204" pitchFamily="34" charset="0"/>
              </a:rPr>
              <a:t>Compound</a:t>
            </a:r>
            <a:r>
              <a:rPr lang="cs-CZ" altLang="cs-CZ" sz="2000" b="1" dirty="0">
                <a:solidFill>
                  <a:srgbClr val="3333FF"/>
                </a:solidFill>
                <a:latin typeface="Verdana" panose="020B0604030504040204" pitchFamily="34" charset="0"/>
              </a:rPr>
              <a:t> parasite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3333FF"/>
                </a:solidFill>
                <a:latin typeface="Verdana" panose="020B0604030504040204" pitchFamily="34" charset="0"/>
              </a:rPr>
              <a:t>community</a:t>
            </a:r>
            <a:endParaRPr lang="cs-CZ" altLang="cs-CZ" sz="2000" b="1" dirty="0">
              <a:solidFill>
                <a:srgbClr val="3333FF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(Lokální fauna parazitů)</a:t>
            </a:r>
          </a:p>
        </p:txBody>
      </p:sp>
      <p:sp>
        <p:nvSpPr>
          <p:cNvPr id="123911" name="AutoShape 7"/>
          <p:cNvSpPr>
            <a:spLocks noChangeArrowheads="1"/>
          </p:cNvSpPr>
          <p:nvPr/>
        </p:nvSpPr>
        <p:spPr bwMode="auto">
          <a:xfrm>
            <a:off x="2533650" y="4797425"/>
            <a:ext cx="3049588" cy="1455738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76200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3333FF"/>
                </a:solidFill>
                <a:latin typeface="Verdana" panose="020B0604030504040204" pitchFamily="34" charset="0"/>
              </a:rPr>
              <a:t>Component</a:t>
            </a:r>
            <a:r>
              <a:rPr lang="cs-CZ" altLang="cs-CZ" sz="2000" b="1" dirty="0">
                <a:solidFill>
                  <a:srgbClr val="3333FF"/>
                </a:solidFill>
                <a:latin typeface="Verdana" panose="020B0604030504040204" pitchFamily="34" charset="0"/>
              </a:rPr>
              <a:t> parasite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3333FF"/>
                </a:solidFill>
                <a:latin typeface="Verdana" panose="020B0604030504040204" pitchFamily="34" charset="0"/>
              </a:rPr>
              <a:t>community</a:t>
            </a:r>
            <a:endParaRPr lang="cs-CZ" altLang="cs-CZ" sz="2000" b="1" dirty="0">
              <a:solidFill>
                <a:srgbClr val="3333FF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(Paraziti populace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hostitelských ryb)</a:t>
            </a:r>
            <a:endParaRPr lang="cs-CZ" altLang="cs-CZ" sz="2400" b="1" dirty="0"/>
          </a:p>
        </p:txBody>
      </p:sp>
      <p:sp>
        <p:nvSpPr>
          <p:cNvPr id="123912" name="AutoShape 8"/>
          <p:cNvSpPr>
            <a:spLocks noChangeArrowheads="1"/>
          </p:cNvSpPr>
          <p:nvPr/>
        </p:nvSpPr>
        <p:spPr bwMode="auto">
          <a:xfrm>
            <a:off x="6810376" y="4797425"/>
            <a:ext cx="2911475" cy="1455738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38100">
            <a:solidFill>
              <a:srgbClr val="993300"/>
            </a:solidFill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3333FF"/>
                </a:solidFill>
                <a:latin typeface="Verdana" panose="020B0604030504040204" pitchFamily="34" charset="0"/>
              </a:rPr>
              <a:t>Parasite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3333FF"/>
                </a:solidFill>
                <a:latin typeface="Verdana" panose="020B0604030504040204" pitchFamily="34" charset="0"/>
              </a:rPr>
              <a:t>infracommunity</a:t>
            </a:r>
            <a:endParaRPr lang="cs-CZ" altLang="cs-CZ" sz="2000" b="1" dirty="0">
              <a:solidFill>
                <a:srgbClr val="3333FF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(Paraziti na/v jedinci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hostitelské ryby)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123913" name="AutoShape 9"/>
          <p:cNvSpPr>
            <a:spLocks noChangeArrowheads="1"/>
          </p:cNvSpPr>
          <p:nvPr/>
        </p:nvSpPr>
        <p:spPr bwMode="auto">
          <a:xfrm rot="-2261611">
            <a:off x="7927976" y="4005263"/>
            <a:ext cx="441325" cy="544512"/>
          </a:xfrm>
          <a:prstGeom prst="downArrow">
            <a:avLst>
              <a:gd name="adj1" fmla="val 50000"/>
              <a:gd name="adj2" fmla="val 3084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914" name="AutoShape 10"/>
          <p:cNvSpPr>
            <a:spLocks noChangeArrowheads="1"/>
          </p:cNvSpPr>
          <p:nvPr/>
        </p:nvSpPr>
        <p:spPr bwMode="auto">
          <a:xfrm rot="2383724">
            <a:off x="3940176" y="3933825"/>
            <a:ext cx="441325" cy="554038"/>
          </a:xfrm>
          <a:prstGeom prst="downArrow">
            <a:avLst>
              <a:gd name="adj1" fmla="val 50000"/>
              <a:gd name="adj2" fmla="val 3138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915" name="AutoShape 11"/>
          <p:cNvSpPr>
            <a:spLocks noChangeArrowheads="1"/>
          </p:cNvSpPr>
          <p:nvPr/>
        </p:nvSpPr>
        <p:spPr bwMode="auto">
          <a:xfrm>
            <a:off x="5853113" y="5364164"/>
            <a:ext cx="762000" cy="441325"/>
          </a:xfrm>
          <a:prstGeom prst="leftRightArrow">
            <a:avLst>
              <a:gd name="adj1" fmla="val 41833"/>
              <a:gd name="adj2" fmla="val 5036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917" name="Text Box 13"/>
          <p:cNvSpPr txBox="1">
            <a:spLocks noChangeArrowheads="1"/>
          </p:cNvSpPr>
          <p:nvPr/>
        </p:nvSpPr>
        <p:spPr bwMode="auto">
          <a:xfrm>
            <a:off x="2485662" y="395288"/>
            <a:ext cx="724608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cs-CZ" altLang="cs-CZ" sz="3400" b="1" dirty="0">
                <a:latin typeface="+mj-lt"/>
              </a:rPr>
              <a:t>Koncept </a:t>
            </a:r>
            <a:r>
              <a:rPr kumimoji="1" lang="cs-CZ" altLang="cs-CZ" sz="3400" b="1" dirty="0" smtClean="0">
                <a:latin typeface="+mj-lt"/>
              </a:rPr>
              <a:t>studia společenstev </a:t>
            </a:r>
            <a:r>
              <a:rPr kumimoji="1" lang="cs-CZ" altLang="cs-CZ" sz="3400" b="1" dirty="0">
                <a:latin typeface="+mj-lt"/>
              </a:rPr>
              <a:t>cizopasníků</a:t>
            </a:r>
          </a:p>
        </p:txBody>
      </p:sp>
    </p:spTree>
    <p:extLst>
      <p:ext uri="{BB962C8B-B14F-4D97-AF65-F5344CB8AC3E}">
        <p14:creationId xmlns:p14="http://schemas.microsoft.com/office/powerpoint/2010/main" val="1057775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2"/>
          <p:cNvGrpSpPr>
            <a:grpSpLocks/>
          </p:cNvGrpSpPr>
          <p:nvPr/>
        </p:nvGrpSpPr>
        <p:grpSpPr bwMode="auto">
          <a:xfrm>
            <a:off x="4000501" y="1392238"/>
            <a:ext cx="2735263" cy="341312"/>
            <a:chOff x="1755" y="288"/>
            <a:chExt cx="1938" cy="252"/>
          </a:xfrm>
        </p:grpSpPr>
        <p:sp>
          <p:nvSpPr>
            <p:cNvPr id="125041" name="Rectangle 3"/>
            <p:cNvSpPr>
              <a:spLocks noChangeArrowheads="1"/>
            </p:cNvSpPr>
            <p:nvPr/>
          </p:nvSpPr>
          <p:spPr bwMode="auto">
            <a:xfrm>
              <a:off x="1773" y="306"/>
              <a:ext cx="1920" cy="2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5042" name="Rectangle 4"/>
            <p:cNvSpPr>
              <a:spLocks noChangeArrowheads="1"/>
            </p:cNvSpPr>
            <p:nvPr/>
          </p:nvSpPr>
          <p:spPr bwMode="auto">
            <a:xfrm>
              <a:off x="1755" y="288"/>
              <a:ext cx="1926" cy="24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31" name="Rectangle 5"/>
          <p:cNvSpPr>
            <a:spLocks noChangeArrowheads="1"/>
          </p:cNvSpPr>
          <p:nvPr/>
        </p:nvSpPr>
        <p:spPr bwMode="auto">
          <a:xfrm>
            <a:off x="4068764" y="1400175"/>
            <a:ext cx="3095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600">
                <a:solidFill>
                  <a:srgbClr val="000000"/>
                </a:solidFill>
                <a:latin typeface="Arial Black" panose="020B0A04020102020204" pitchFamily="34" charset="0"/>
              </a:rPr>
              <a:t>Component community</a:t>
            </a:r>
            <a:r>
              <a:rPr lang="en-GB" altLang="cs-CZ" sz="180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124932" name="Group 6"/>
          <p:cNvGrpSpPr>
            <a:grpSpLocks/>
          </p:cNvGrpSpPr>
          <p:nvPr/>
        </p:nvGrpSpPr>
        <p:grpSpPr bwMode="auto">
          <a:xfrm>
            <a:off x="4238625" y="2368550"/>
            <a:ext cx="2141538" cy="317500"/>
            <a:chOff x="1923" y="1008"/>
            <a:chExt cx="1518" cy="234"/>
          </a:xfrm>
        </p:grpSpPr>
        <p:sp>
          <p:nvSpPr>
            <p:cNvPr id="125039" name="Rectangle 7"/>
            <p:cNvSpPr>
              <a:spLocks noChangeArrowheads="1"/>
            </p:cNvSpPr>
            <p:nvPr/>
          </p:nvSpPr>
          <p:spPr bwMode="auto">
            <a:xfrm>
              <a:off x="1941" y="1026"/>
              <a:ext cx="1500" cy="2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5040" name="Rectangle 8"/>
            <p:cNvSpPr>
              <a:spLocks noChangeArrowheads="1"/>
            </p:cNvSpPr>
            <p:nvPr/>
          </p:nvSpPr>
          <p:spPr bwMode="auto">
            <a:xfrm>
              <a:off x="1923" y="1008"/>
              <a:ext cx="1506" cy="22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33" name="Rectangle 9"/>
          <p:cNvSpPr>
            <a:spLocks noChangeArrowheads="1"/>
          </p:cNvSpPr>
          <p:nvPr/>
        </p:nvSpPr>
        <p:spPr bwMode="auto">
          <a:xfrm>
            <a:off x="4678363" y="2392363"/>
            <a:ext cx="13720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>
                <a:solidFill>
                  <a:srgbClr val="000000"/>
                </a:solidFill>
                <a:latin typeface="Arial Black" panose="020B0A04020102020204" pitchFamily="34" charset="0"/>
              </a:rPr>
              <a:t>Ectoparasites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124934" name="Group 10"/>
          <p:cNvGrpSpPr>
            <a:grpSpLocks/>
          </p:cNvGrpSpPr>
          <p:nvPr/>
        </p:nvGrpSpPr>
        <p:grpSpPr bwMode="auto">
          <a:xfrm>
            <a:off x="6303964" y="2027238"/>
            <a:ext cx="1906587" cy="315912"/>
            <a:chOff x="3387" y="756"/>
            <a:chExt cx="1350" cy="234"/>
          </a:xfrm>
        </p:grpSpPr>
        <p:sp>
          <p:nvSpPr>
            <p:cNvPr id="125037" name="Rectangle 11"/>
            <p:cNvSpPr>
              <a:spLocks noChangeArrowheads="1"/>
            </p:cNvSpPr>
            <p:nvPr/>
          </p:nvSpPr>
          <p:spPr bwMode="auto">
            <a:xfrm>
              <a:off x="3405" y="774"/>
              <a:ext cx="1332" cy="2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5038" name="Rectangle 12"/>
            <p:cNvSpPr>
              <a:spLocks noChangeArrowheads="1"/>
            </p:cNvSpPr>
            <p:nvPr/>
          </p:nvSpPr>
          <p:spPr bwMode="auto">
            <a:xfrm>
              <a:off x="3387" y="756"/>
              <a:ext cx="1338" cy="2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35" name="Rectangle 13"/>
          <p:cNvSpPr>
            <a:spLocks noChangeArrowheads="1"/>
          </p:cNvSpPr>
          <p:nvPr/>
        </p:nvSpPr>
        <p:spPr bwMode="auto">
          <a:xfrm>
            <a:off x="6608763" y="2051050"/>
            <a:ext cx="14121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>
                <a:solidFill>
                  <a:srgbClr val="000000"/>
                </a:solidFill>
                <a:latin typeface="Arial Black" panose="020B0A04020102020204" pitchFamily="34" charset="0"/>
              </a:rPr>
              <a:t>Endoparasites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124936" name="Group 14"/>
          <p:cNvGrpSpPr>
            <a:grpSpLocks/>
          </p:cNvGrpSpPr>
          <p:nvPr/>
        </p:nvGrpSpPr>
        <p:grpSpPr bwMode="auto">
          <a:xfrm>
            <a:off x="5254625" y="1774825"/>
            <a:ext cx="109538" cy="503238"/>
            <a:chOff x="2643" y="570"/>
            <a:chExt cx="78" cy="372"/>
          </a:xfrm>
        </p:grpSpPr>
        <p:sp>
          <p:nvSpPr>
            <p:cNvPr id="125035" name="Rectangle 15"/>
            <p:cNvSpPr>
              <a:spLocks noChangeArrowheads="1"/>
            </p:cNvSpPr>
            <p:nvPr/>
          </p:nvSpPr>
          <p:spPr bwMode="auto">
            <a:xfrm>
              <a:off x="2679" y="570"/>
              <a:ext cx="12" cy="37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5036" name="Freeform 16"/>
            <p:cNvSpPr>
              <a:spLocks/>
            </p:cNvSpPr>
            <p:nvPr/>
          </p:nvSpPr>
          <p:spPr bwMode="auto">
            <a:xfrm>
              <a:off x="2643" y="870"/>
              <a:ext cx="78" cy="72"/>
            </a:xfrm>
            <a:custGeom>
              <a:avLst/>
              <a:gdLst>
                <a:gd name="T0" fmla="*/ 0 w 78"/>
                <a:gd name="T1" fmla="*/ 0 h 72"/>
                <a:gd name="T2" fmla="*/ 42 w 78"/>
                <a:gd name="T3" fmla="*/ 72 h 72"/>
                <a:gd name="T4" fmla="*/ 78 w 78"/>
                <a:gd name="T5" fmla="*/ 0 h 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" h="72">
                  <a:moveTo>
                    <a:pt x="0" y="0"/>
                  </a:moveTo>
                  <a:lnTo>
                    <a:pt x="42" y="72"/>
                  </a:lnTo>
                  <a:lnTo>
                    <a:pt x="78" y="0"/>
                  </a:lnTo>
                </a:path>
              </a:pathLst>
            </a:custGeom>
            <a:solidFill>
              <a:srgbClr val="FF3300"/>
            </a:solidFill>
            <a:ln w="19050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4937" name="Group 17"/>
          <p:cNvGrpSpPr>
            <a:grpSpLocks/>
          </p:cNvGrpSpPr>
          <p:nvPr/>
        </p:nvGrpSpPr>
        <p:grpSpPr bwMode="auto">
          <a:xfrm>
            <a:off x="5321301" y="1758951"/>
            <a:ext cx="923925" cy="341313"/>
            <a:chOff x="2691" y="558"/>
            <a:chExt cx="654" cy="252"/>
          </a:xfrm>
        </p:grpSpPr>
        <p:sp>
          <p:nvSpPr>
            <p:cNvPr id="125025" name="Freeform 18"/>
            <p:cNvSpPr>
              <a:spLocks/>
            </p:cNvSpPr>
            <p:nvPr/>
          </p:nvSpPr>
          <p:spPr bwMode="auto">
            <a:xfrm>
              <a:off x="2691" y="558"/>
              <a:ext cx="48" cy="30"/>
            </a:xfrm>
            <a:custGeom>
              <a:avLst/>
              <a:gdLst>
                <a:gd name="T0" fmla="*/ 6 w 48"/>
                <a:gd name="T1" fmla="*/ 0 h 30"/>
                <a:gd name="T2" fmla="*/ 0 w 48"/>
                <a:gd name="T3" fmla="*/ 12 h 30"/>
                <a:gd name="T4" fmla="*/ 42 w 48"/>
                <a:gd name="T5" fmla="*/ 30 h 30"/>
                <a:gd name="T6" fmla="*/ 48 w 48"/>
                <a:gd name="T7" fmla="*/ 18 h 30"/>
                <a:gd name="T8" fmla="*/ 6 w 4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0">
                  <a:moveTo>
                    <a:pt x="6" y="0"/>
                  </a:moveTo>
                  <a:lnTo>
                    <a:pt x="0" y="12"/>
                  </a:lnTo>
                  <a:lnTo>
                    <a:pt x="42" y="30"/>
                  </a:lnTo>
                  <a:lnTo>
                    <a:pt x="4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26" name="Freeform 19"/>
            <p:cNvSpPr>
              <a:spLocks/>
            </p:cNvSpPr>
            <p:nvPr/>
          </p:nvSpPr>
          <p:spPr bwMode="auto">
            <a:xfrm>
              <a:off x="2769" y="588"/>
              <a:ext cx="48" cy="24"/>
            </a:xfrm>
            <a:custGeom>
              <a:avLst/>
              <a:gdLst>
                <a:gd name="T0" fmla="*/ 6 w 48"/>
                <a:gd name="T1" fmla="*/ 0 h 24"/>
                <a:gd name="T2" fmla="*/ 0 w 48"/>
                <a:gd name="T3" fmla="*/ 12 h 24"/>
                <a:gd name="T4" fmla="*/ 42 w 48"/>
                <a:gd name="T5" fmla="*/ 24 h 24"/>
                <a:gd name="T6" fmla="*/ 48 w 48"/>
                <a:gd name="T7" fmla="*/ 12 h 24"/>
                <a:gd name="T8" fmla="*/ 6 w 4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4">
                  <a:moveTo>
                    <a:pt x="6" y="0"/>
                  </a:moveTo>
                  <a:lnTo>
                    <a:pt x="0" y="12"/>
                  </a:lnTo>
                  <a:lnTo>
                    <a:pt x="42" y="24"/>
                  </a:lnTo>
                  <a:lnTo>
                    <a:pt x="48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27" name="Freeform 20"/>
            <p:cNvSpPr>
              <a:spLocks/>
            </p:cNvSpPr>
            <p:nvPr/>
          </p:nvSpPr>
          <p:spPr bwMode="auto">
            <a:xfrm>
              <a:off x="2847" y="618"/>
              <a:ext cx="48" cy="24"/>
            </a:xfrm>
            <a:custGeom>
              <a:avLst/>
              <a:gdLst>
                <a:gd name="T0" fmla="*/ 6 w 48"/>
                <a:gd name="T1" fmla="*/ 0 h 24"/>
                <a:gd name="T2" fmla="*/ 0 w 48"/>
                <a:gd name="T3" fmla="*/ 12 h 24"/>
                <a:gd name="T4" fmla="*/ 42 w 48"/>
                <a:gd name="T5" fmla="*/ 24 h 24"/>
                <a:gd name="T6" fmla="*/ 48 w 48"/>
                <a:gd name="T7" fmla="*/ 12 h 24"/>
                <a:gd name="T8" fmla="*/ 6 w 4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4">
                  <a:moveTo>
                    <a:pt x="6" y="0"/>
                  </a:moveTo>
                  <a:lnTo>
                    <a:pt x="0" y="12"/>
                  </a:lnTo>
                  <a:lnTo>
                    <a:pt x="42" y="24"/>
                  </a:lnTo>
                  <a:lnTo>
                    <a:pt x="48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28" name="Freeform 21"/>
            <p:cNvSpPr>
              <a:spLocks/>
            </p:cNvSpPr>
            <p:nvPr/>
          </p:nvSpPr>
          <p:spPr bwMode="auto">
            <a:xfrm>
              <a:off x="2925" y="642"/>
              <a:ext cx="54" cy="30"/>
            </a:xfrm>
            <a:custGeom>
              <a:avLst/>
              <a:gdLst>
                <a:gd name="T0" fmla="*/ 6 w 54"/>
                <a:gd name="T1" fmla="*/ 0 h 30"/>
                <a:gd name="T2" fmla="*/ 0 w 54"/>
                <a:gd name="T3" fmla="*/ 12 h 30"/>
                <a:gd name="T4" fmla="*/ 48 w 54"/>
                <a:gd name="T5" fmla="*/ 30 h 30"/>
                <a:gd name="T6" fmla="*/ 54 w 54"/>
                <a:gd name="T7" fmla="*/ 18 h 30"/>
                <a:gd name="T8" fmla="*/ 6 w 5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30">
                  <a:moveTo>
                    <a:pt x="6" y="0"/>
                  </a:moveTo>
                  <a:lnTo>
                    <a:pt x="0" y="12"/>
                  </a:lnTo>
                  <a:lnTo>
                    <a:pt x="48" y="30"/>
                  </a:lnTo>
                  <a:lnTo>
                    <a:pt x="54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29" name="Freeform 22"/>
            <p:cNvSpPr>
              <a:spLocks/>
            </p:cNvSpPr>
            <p:nvPr/>
          </p:nvSpPr>
          <p:spPr bwMode="auto">
            <a:xfrm>
              <a:off x="3003" y="672"/>
              <a:ext cx="54" cy="30"/>
            </a:xfrm>
            <a:custGeom>
              <a:avLst/>
              <a:gdLst>
                <a:gd name="T0" fmla="*/ 6 w 54"/>
                <a:gd name="T1" fmla="*/ 0 h 30"/>
                <a:gd name="T2" fmla="*/ 0 w 54"/>
                <a:gd name="T3" fmla="*/ 12 h 30"/>
                <a:gd name="T4" fmla="*/ 48 w 54"/>
                <a:gd name="T5" fmla="*/ 30 h 30"/>
                <a:gd name="T6" fmla="*/ 54 w 54"/>
                <a:gd name="T7" fmla="*/ 18 h 30"/>
                <a:gd name="T8" fmla="*/ 6 w 5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30">
                  <a:moveTo>
                    <a:pt x="6" y="0"/>
                  </a:moveTo>
                  <a:lnTo>
                    <a:pt x="0" y="12"/>
                  </a:lnTo>
                  <a:lnTo>
                    <a:pt x="48" y="30"/>
                  </a:lnTo>
                  <a:lnTo>
                    <a:pt x="54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30" name="Freeform 23"/>
            <p:cNvSpPr>
              <a:spLocks/>
            </p:cNvSpPr>
            <p:nvPr/>
          </p:nvSpPr>
          <p:spPr bwMode="auto">
            <a:xfrm>
              <a:off x="3081" y="702"/>
              <a:ext cx="54" cy="24"/>
            </a:xfrm>
            <a:custGeom>
              <a:avLst/>
              <a:gdLst>
                <a:gd name="T0" fmla="*/ 6 w 54"/>
                <a:gd name="T1" fmla="*/ 0 h 24"/>
                <a:gd name="T2" fmla="*/ 0 w 54"/>
                <a:gd name="T3" fmla="*/ 12 h 24"/>
                <a:gd name="T4" fmla="*/ 48 w 54"/>
                <a:gd name="T5" fmla="*/ 24 h 24"/>
                <a:gd name="T6" fmla="*/ 54 w 54"/>
                <a:gd name="T7" fmla="*/ 12 h 24"/>
                <a:gd name="T8" fmla="*/ 6 w 5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24">
                  <a:moveTo>
                    <a:pt x="6" y="0"/>
                  </a:moveTo>
                  <a:lnTo>
                    <a:pt x="0" y="12"/>
                  </a:lnTo>
                  <a:lnTo>
                    <a:pt x="48" y="24"/>
                  </a:lnTo>
                  <a:lnTo>
                    <a:pt x="54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31" name="Freeform 24"/>
            <p:cNvSpPr>
              <a:spLocks/>
            </p:cNvSpPr>
            <p:nvPr/>
          </p:nvSpPr>
          <p:spPr bwMode="auto">
            <a:xfrm>
              <a:off x="3165" y="732"/>
              <a:ext cx="48" cy="24"/>
            </a:xfrm>
            <a:custGeom>
              <a:avLst/>
              <a:gdLst>
                <a:gd name="T0" fmla="*/ 6 w 48"/>
                <a:gd name="T1" fmla="*/ 0 h 24"/>
                <a:gd name="T2" fmla="*/ 0 w 48"/>
                <a:gd name="T3" fmla="*/ 12 h 24"/>
                <a:gd name="T4" fmla="*/ 42 w 48"/>
                <a:gd name="T5" fmla="*/ 24 h 24"/>
                <a:gd name="T6" fmla="*/ 48 w 48"/>
                <a:gd name="T7" fmla="*/ 12 h 24"/>
                <a:gd name="T8" fmla="*/ 6 w 4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4">
                  <a:moveTo>
                    <a:pt x="6" y="0"/>
                  </a:moveTo>
                  <a:lnTo>
                    <a:pt x="0" y="12"/>
                  </a:lnTo>
                  <a:lnTo>
                    <a:pt x="42" y="24"/>
                  </a:lnTo>
                  <a:lnTo>
                    <a:pt x="48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32" name="Freeform 25"/>
            <p:cNvSpPr>
              <a:spLocks/>
            </p:cNvSpPr>
            <p:nvPr/>
          </p:nvSpPr>
          <p:spPr bwMode="auto">
            <a:xfrm>
              <a:off x="3243" y="756"/>
              <a:ext cx="48" cy="30"/>
            </a:xfrm>
            <a:custGeom>
              <a:avLst/>
              <a:gdLst>
                <a:gd name="T0" fmla="*/ 6 w 48"/>
                <a:gd name="T1" fmla="*/ 0 h 30"/>
                <a:gd name="T2" fmla="*/ 0 w 48"/>
                <a:gd name="T3" fmla="*/ 12 h 30"/>
                <a:gd name="T4" fmla="*/ 42 w 48"/>
                <a:gd name="T5" fmla="*/ 30 h 30"/>
                <a:gd name="T6" fmla="*/ 48 w 48"/>
                <a:gd name="T7" fmla="*/ 18 h 30"/>
                <a:gd name="T8" fmla="*/ 6 w 4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0">
                  <a:moveTo>
                    <a:pt x="6" y="0"/>
                  </a:moveTo>
                  <a:lnTo>
                    <a:pt x="0" y="12"/>
                  </a:lnTo>
                  <a:lnTo>
                    <a:pt x="42" y="30"/>
                  </a:lnTo>
                  <a:lnTo>
                    <a:pt x="4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33" name="Freeform 26"/>
            <p:cNvSpPr>
              <a:spLocks/>
            </p:cNvSpPr>
            <p:nvPr/>
          </p:nvSpPr>
          <p:spPr bwMode="auto">
            <a:xfrm>
              <a:off x="3321" y="786"/>
              <a:ext cx="24" cy="18"/>
            </a:xfrm>
            <a:custGeom>
              <a:avLst/>
              <a:gdLst>
                <a:gd name="T0" fmla="*/ 6 w 24"/>
                <a:gd name="T1" fmla="*/ 0 h 18"/>
                <a:gd name="T2" fmla="*/ 0 w 24"/>
                <a:gd name="T3" fmla="*/ 12 h 18"/>
                <a:gd name="T4" fmla="*/ 18 w 24"/>
                <a:gd name="T5" fmla="*/ 18 h 18"/>
                <a:gd name="T6" fmla="*/ 24 w 24"/>
                <a:gd name="T7" fmla="*/ 6 h 18"/>
                <a:gd name="T8" fmla="*/ 6 w 24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6" y="0"/>
                  </a:moveTo>
                  <a:lnTo>
                    <a:pt x="0" y="12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34" name="Freeform 27"/>
            <p:cNvSpPr>
              <a:spLocks/>
            </p:cNvSpPr>
            <p:nvPr/>
          </p:nvSpPr>
          <p:spPr bwMode="auto">
            <a:xfrm>
              <a:off x="3255" y="738"/>
              <a:ext cx="84" cy="72"/>
            </a:xfrm>
            <a:custGeom>
              <a:avLst/>
              <a:gdLst>
                <a:gd name="T0" fmla="*/ 0 w 84"/>
                <a:gd name="T1" fmla="*/ 72 h 72"/>
                <a:gd name="T2" fmla="*/ 84 w 84"/>
                <a:gd name="T3" fmla="*/ 60 h 72"/>
                <a:gd name="T4" fmla="*/ 30 w 84"/>
                <a:gd name="T5" fmla="*/ 0 h 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4" h="72">
                  <a:moveTo>
                    <a:pt x="0" y="72"/>
                  </a:moveTo>
                  <a:lnTo>
                    <a:pt x="84" y="60"/>
                  </a:lnTo>
                  <a:lnTo>
                    <a:pt x="30" y="0"/>
                  </a:lnTo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4938" name="Group 28"/>
          <p:cNvGrpSpPr>
            <a:grpSpLocks/>
          </p:cNvGrpSpPr>
          <p:nvPr/>
        </p:nvGrpSpPr>
        <p:grpSpPr bwMode="auto">
          <a:xfrm>
            <a:off x="4271964" y="3457575"/>
            <a:ext cx="2143125" cy="342900"/>
            <a:chOff x="1947" y="1812"/>
            <a:chExt cx="1518" cy="252"/>
          </a:xfrm>
        </p:grpSpPr>
        <p:sp>
          <p:nvSpPr>
            <p:cNvPr id="125023" name="Rectangle 29"/>
            <p:cNvSpPr>
              <a:spLocks noChangeArrowheads="1"/>
            </p:cNvSpPr>
            <p:nvPr/>
          </p:nvSpPr>
          <p:spPr bwMode="auto">
            <a:xfrm>
              <a:off x="1965" y="1830"/>
              <a:ext cx="1500" cy="2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5024" name="Rectangle 30"/>
            <p:cNvSpPr>
              <a:spLocks noChangeArrowheads="1"/>
            </p:cNvSpPr>
            <p:nvPr/>
          </p:nvSpPr>
          <p:spPr bwMode="auto">
            <a:xfrm>
              <a:off x="1947" y="1812"/>
              <a:ext cx="1506" cy="240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39" name="Rectangle 31"/>
          <p:cNvSpPr>
            <a:spLocks noChangeArrowheads="1"/>
          </p:cNvSpPr>
          <p:nvPr/>
        </p:nvSpPr>
        <p:spPr bwMode="auto">
          <a:xfrm>
            <a:off x="4314825" y="3467101"/>
            <a:ext cx="2038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600">
                <a:solidFill>
                  <a:srgbClr val="0000FF"/>
                </a:solidFill>
                <a:latin typeface="Arial Black" panose="020B0A04020102020204" pitchFamily="34" charset="0"/>
              </a:rPr>
              <a:t>M O N O G E N E A</a:t>
            </a:r>
            <a:endParaRPr lang="en-GB" altLang="cs-CZ" sz="2000">
              <a:latin typeface="Times New Roman" panose="02020603050405020304" pitchFamily="18" charset="0"/>
            </a:endParaRPr>
          </a:p>
        </p:txBody>
      </p:sp>
      <p:sp>
        <p:nvSpPr>
          <p:cNvPr id="124940" name="Rectangle 32"/>
          <p:cNvSpPr>
            <a:spLocks noChangeArrowheads="1"/>
          </p:cNvSpPr>
          <p:nvPr/>
        </p:nvSpPr>
        <p:spPr bwMode="auto">
          <a:xfrm>
            <a:off x="4314825" y="3702050"/>
            <a:ext cx="2032000" cy="7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24941" name="Group 33"/>
          <p:cNvGrpSpPr>
            <a:grpSpLocks/>
          </p:cNvGrpSpPr>
          <p:nvPr/>
        </p:nvGrpSpPr>
        <p:grpSpPr bwMode="auto">
          <a:xfrm>
            <a:off x="6524625" y="3092451"/>
            <a:ext cx="1906588" cy="309563"/>
            <a:chOff x="3543" y="1542"/>
            <a:chExt cx="1350" cy="228"/>
          </a:xfrm>
        </p:grpSpPr>
        <p:sp>
          <p:nvSpPr>
            <p:cNvPr id="125021" name="Rectangle 34"/>
            <p:cNvSpPr>
              <a:spLocks noChangeArrowheads="1"/>
            </p:cNvSpPr>
            <p:nvPr/>
          </p:nvSpPr>
          <p:spPr bwMode="auto">
            <a:xfrm>
              <a:off x="3561" y="1560"/>
              <a:ext cx="1332" cy="2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5022" name="Rectangle 35"/>
            <p:cNvSpPr>
              <a:spLocks noChangeArrowheads="1"/>
            </p:cNvSpPr>
            <p:nvPr/>
          </p:nvSpPr>
          <p:spPr bwMode="auto">
            <a:xfrm>
              <a:off x="3543" y="1542"/>
              <a:ext cx="1338" cy="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42" name="Rectangle 36"/>
          <p:cNvSpPr>
            <a:spLocks noChangeArrowheads="1"/>
          </p:cNvSpPr>
          <p:nvPr/>
        </p:nvSpPr>
        <p:spPr bwMode="auto">
          <a:xfrm>
            <a:off x="6846888" y="3117850"/>
            <a:ext cx="1367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>
                <a:solidFill>
                  <a:srgbClr val="000000"/>
                </a:solidFill>
                <a:latin typeface="Arial Black" panose="020B0A04020102020204" pitchFamily="34" charset="0"/>
              </a:rPr>
              <a:t>Other species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124943" name="Group 37"/>
          <p:cNvGrpSpPr>
            <a:grpSpLocks/>
          </p:cNvGrpSpPr>
          <p:nvPr/>
        </p:nvGrpSpPr>
        <p:grpSpPr bwMode="auto">
          <a:xfrm>
            <a:off x="5245101" y="2678113"/>
            <a:ext cx="111125" cy="690562"/>
            <a:chOff x="2637" y="1236"/>
            <a:chExt cx="78" cy="510"/>
          </a:xfrm>
        </p:grpSpPr>
        <p:sp>
          <p:nvSpPr>
            <p:cNvPr id="125019" name="Rectangle 38"/>
            <p:cNvSpPr>
              <a:spLocks noChangeArrowheads="1"/>
            </p:cNvSpPr>
            <p:nvPr/>
          </p:nvSpPr>
          <p:spPr bwMode="auto">
            <a:xfrm>
              <a:off x="2673" y="1236"/>
              <a:ext cx="12" cy="510"/>
            </a:xfrm>
            <a:prstGeom prst="rect">
              <a:avLst/>
            </a:prstGeom>
            <a:solidFill>
              <a:srgbClr val="FF33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5020" name="Freeform 39"/>
            <p:cNvSpPr>
              <a:spLocks/>
            </p:cNvSpPr>
            <p:nvPr/>
          </p:nvSpPr>
          <p:spPr bwMode="auto">
            <a:xfrm>
              <a:off x="2637" y="1674"/>
              <a:ext cx="78" cy="72"/>
            </a:xfrm>
            <a:custGeom>
              <a:avLst/>
              <a:gdLst>
                <a:gd name="T0" fmla="*/ 0 w 78"/>
                <a:gd name="T1" fmla="*/ 0 h 72"/>
                <a:gd name="T2" fmla="*/ 42 w 78"/>
                <a:gd name="T3" fmla="*/ 72 h 72"/>
                <a:gd name="T4" fmla="*/ 78 w 78"/>
                <a:gd name="T5" fmla="*/ 0 h 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" h="72">
                  <a:moveTo>
                    <a:pt x="0" y="0"/>
                  </a:moveTo>
                  <a:lnTo>
                    <a:pt x="42" y="72"/>
                  </a:lnTo>
                  <a:lnTo>
                    <a:pt x="78" y="0"/>
                  </a:lnTo>
                </a:path>
              </a:pathLst>
            </a:custGeom>
            <a:solidFill>
              <a:srgbClr val="FF3300"/>
            </a:solidFill>
            <a:ln w="3810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4944" name="Group 40"/>
          <p:cNvGrpSpPr>
            <a:grpSpLocks/>
          </p:cNvGrpSpPr>
          <p:nvPr/>
        </p:nvGrpSpPr>
        <p:grpSpPr bwMode="auto">
          <a:xfrm>
            <a:off x="5305425" y="2668588"/>
            <a:ext cx="1176338" cy="455612"/>
            <a:chOff x="2679" y="1230"/>
            <a:chExt cx="834" cy="336"/>
          </a:xfrm>
        </p:grpSpPr>
        <p:sp>
          <p:nvSpPr>
            <p:cNvPr id="125007" name="Freeform 41"/>
            <p:cNvSpPr>
              <a:spLocks/>
            </p:cNvSpPr>
            <p:nvPr/>
          </p:nvSpPr>
          <p:spPr bwMode="auto">
            <a:xfrm>
              <a:off x="2679" y="1230"/>
              <a:ext cx="48" cy="30"/>
            </a:xfrm>
            <a:custGeom>
              <a:avLst/>
              <a:gdLst>
                <a:gd name="T0" fmla="*/ 6 w 48"/>
                <a:gd name="T1" fmla="*/ 0 h 30"/>
                <a:gd name="T2" fmla="*/ 0 w 48"/>
                <a:gd name="T3" fmla="*/ 12 h 30"/>
                <a:gd name="T4" fmla="*/ 42 w 48"/>
                <a:gd name="T5" fmla="*/ 30 h 30"/>
                <a:gd name="T6" fmla="*/ 48 w 48"/>
                <a:gd name="T7" fmla="*/ 18 h 30"/>
                <a:gd name="T8" fmla="*/ 6 w 4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0">
                  <a:moveTo>
                    <a:pt x="6" y="0"/>
                  </a:moveTo>
                  <a:lnTo>
                    <a:pt x="0" y="12"/>
                  </a:lnTo>
                  <a:lnTo>
                    <a:pt x="42" y="30"/>
                  </a:lnTo>
                  <a:lnTo>
                    <a:pt x="4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08" name="Freeform 42"/>
            <p:cNvSpPr>
              <a:spLocks/>
            </p:cNvSpPr>
            <p:nvPr/>
          </p:nvSpPr>
          <p:spPr bwMode="auto">
            <a:xfrm>
              <a:off x="2757" y="1260"/>
              <a:ext cx="48" cy="30"/>
            </a:xfrm>
            <a:custGeom>
              <a:avLst/>
              <a:gdLst>
                <a:gd name="T0" fmla="*/ 6 w 48"/>
                <a:gd name="T1" fmla="*/ 0 h 30"/>
                <a:gd name="T2" fmla="*/ 0 w 48"/>
                <a:gd name="T3" fmla="*/ 12 h 30"/>
                <a:gd name="T4" fmla="*/ 42 w 48"/>
                <a:gd name="T5" fmla="*/ 30 h 30"/>
                <a:gd name="T6" fmla="*/ 48 w 48"/>
                <a:gd name="T7" fmla="*/ 18 h 30"/>
                <a:gd name="T8" fmla="*/ 6 w 4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0">
                  <a:moveTo>
                    <a:pt x="6" y="0"/>
                  </a:moveTo>
                  <a:lnTo>
                    <a:pt x="0" y="12"/>
                  </a:lnTo>
                  <a:lnTo>
                    <a:pt x="42" y="30"/>
                  </a:lnTo>
                  <a:lnTo>
                    <a:pt x="4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09" name="Freeform 43"/>
            <p:cNvSpPr>
              <a:spLocks/>
            </p:cNvSpPr>
            <p:nvPr/>
          </p:nvSpPr>
          <p:spPr bwMode="auto">
            <a:xfrm>
              <a:off x="2835" y="1290"/>
              <a:ext cx="48" cy="30"/>
            </a:xfrm>
            <a:custGeom>
              <a:avLst/>
              <a:gdLst>
                <a:gd name="T0" fmla="*/ 6 w 48"/>
                <a:gd name="T1" fmla="*/ 0 h 30"/>
                <a:gd name="T2" fmla="*/ 0 w 48"/>
                <a:gd name="T3" fmla="*/ 12 h 30"/>
                <a:gd name="T4" fmla="*/ 42 w 48"/>
                <a:gd name="T5" fmla="*/ 30 h 30"/>
                <a:gd name="T6" fmla="*/ 48 w 48"/>
                <a:gd name="T7" fmla="*/ 18 h 30"/>
                <a:gd name="T8" fmla="*/ 6 w 4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0">
                  <a:moveTo>
                    <a:pt x="6" y="0"/>
                  </a:moveTo>
                  <a:lnTo>
                    <a:pt x="0" y="12"/>
                  </a:lnTo>
                  <a:lnTo>
                    <a:pt x="42" y="30"/>
                  </a:lnTo>
                  <a:lnTo>
                    <a:pt x="4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10" name="Freeform 44"/>
            <p:cNvSpPr>
              <a:spLocks/>
            </p:cNvSpPr>
            <p:nvPr/>
          </p:nvSpPr>
          <p:spPr bwMode="auto">
            <a:xfrm>
              <a:off x="2913" y="1320"/>
              <a:ext cx="48" cy="30"/>
            </a:xfrm>
            <a:custGeom>
              <a:avLst/>
              <a:gdLst>
                <a:gd name="T0" fmla="*/ 6 w 48"/>
                <a:gd name="T1" fmla="*/ 0 h 30"/>
                <a:gd name="T2" fmla="*/ 0 w 48"/>
                <a:gd name="T3" fmla="*/ 12 h 30"/>
                <a:gd name="T4" fmla="*/ 42 w 48"/>
                <a:gd name="T5" fmla="*/ 30 h 30"/>
                <a:gd name="T6" fmla="*/ 48 w 48"/>
                <a:gd name="T7" fmla="*/ 18 h 30"/>
                <a:gd name="T8" fmla="*/ 6 w 4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0">
                  <a:moveTo>
                    <a:pt x="6" y="0"/>
                  </a:moveTo>
                  <a:lnTo>
                    <a:pt x="0" y="12"/>
                  </a:lnTo>
                  <a:lnTo>
                    <a:pt x="42" y="30"/>
                  </a:lnTo>
                  <a:lnTo>
                    <a:pt x="4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11" name="Freeform 45"/>
            <p:cNvSpPr>
              <a:spLocks/>
            </p:cNvSpPr>
            <p:nvPr/>
          </p:nvSpPr>
          <p:spPr bwMode="auto">
            <a:xfrm>
              <a:off x="2991" y="1350"/>
              <a:ext cx="48" cy="30"/>
            </a:xfrm>
            <a:custGeom>
              <a:avLst/>
              <a:gdLst>
                <a:gd name="T0" fmla="*/ 6 w 48"/>
                <a:gd name="T1" fmla="*/ 0 h 30"/>
                <a:gd name="T2" fmla="*/ 0 w 48"/>
                <a:gd name="T3" fmla="*/ 12 h 30"/>
                <a:gd name="T4" fmla="*/ 42 w 48"/>
                <a:gd name="T5" fmla="*/ 30 h 30"/>
                <a:gd name="T6" fmla="*/ 48 w 48"/>
                <a:gd name="T7" fmla="*/ 18 h 30"/>
                <a:gd name="T8" fmla="*/ 6 w 4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0">
                  <a:moveTo>
                    <a:pt x="6" y="0"/>
                  </a:moveTo>
                  <a:lnTo>
                    <a:pt x="0" y="12"/>
                  </a:lnTo>
                  <a:lnTo>
                    <a:pt x="42" y="30"/>
                  </a:lnTo>
                  <a:lnTo>
                    <a:pt x="4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12" name="Freeform 46"/>
            <p:cNvSpPr>
              <a:spLocks/>
            </p:cNvSpPr>
            <p:nvPr/>
          </p:nvSpPr>
          <p:spPr bwMode="auto">
            <a:xfrm>
              <a:off x="3069" y="1380"/>
              <a:ext cx="48" cy="30"/>
            </a:xfrm>
            <a:custGeom>
              <a:avLst/>
              <a:gdLst>
                <a:gd name="T0" fmla="*/ 6 w 48"/>
                <a:gd name="T1" fmla="*/ 0 h 30"/>
                <a:gd name="T2" fmla="*/ 0 w 48"/>
                <a:gd name="T3" fmla="*/ 12 h 30"/>
                <a:gd name="T4" fmla="*/ 42 w 48"/>
                <a:gd name="T5" fmla="*/ 30 h 30"/>
                <a:gd name="T6" fmla="*/ 48 w 48"/>
                <a:gd name="T7" fmla="*/ 18 h 30"/>
                <a:gd name="T8" fmla="*/ 6 w 4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0">
                  <a:moveTo>
                    <a:pt x="6" y="0"/>
                  </a:moveTo>
                  <a:lnTo>
                    <a:pt x="0" y="12"/>
                  </a:lnTo>
                  <a:lnTo>
                    <a:pt x="42" y="30"/>
                  </a:lnTo>
                  <a:lnTo>
                    <a:pt x="4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13" name="Freeform 47"/>
            <p:cNvSpPr>
              <a:spLocks/>
            </p:cNvSpPr>
            <p:nvPr/>
          </p:nvSpPr>
          <p:spPr bwMode="auto">
            <a:xfrm>
              <a:off x="3147" y="1410"/>
              <a:ext cx="48" cy="30"/>
            </a:xfrm>
            <a:custGeom>
              <a:avLst/>
              <a:gdLst>
                <a:gd name="T0" fmla="*/ 6 w 48"/>
                <a:gd name="T1" fmla="*/ 0 h 30"/>
                <a:gd name="T2" fmla="*/ 0 w 48"/>
                <a:gd name="T3" fmla="*/ 12 h 30"/>
                <a:gd name="T4" fmla="*/ 42 w 48"/>
                <a:gd name="T5" fmla="*/ 30 h 30"/>
                <a:gd name="T6" fmla="*/ 48 w 48"/>
                <a:gd name="T7" fmla="*/ 18 h 30"/>
                <a:gd name="T8" fmla="*/ 6 w 4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0">
                  <a:moveTo>
                    <a:pt x="6" y="0"/>
                  </a:moveTo>
                  <a:lnTo>
                    <a:pt x="0" y="12"/>
                  </a:lnTo>
                  <a:lnTo>
                    <a:pt x="42" y="30"/>
                  </a:lnTo>
                  <a:lnTo>
                    <a:pt x="4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14" name="Freeform 48"/>
            <p:cNvSpPr>
              <a:spLocks/>
            </p:cNvSpPr>
            <p:nvPr/>
          </p:nvSpPr>
          <p:spPr bwMode="auto">
            <a:xfrm>
              <a:off x="3225" y="1440"/>
              <a:ext cx="48" cy="30"/>
            </a:xfrm>
            <a:custGeom>
              <a:avLst/>
              <a:gdLst>
                <a:gd name="T0" fmla="*/ 6 w 48"/>
                <a:gd name="T1" fmla="*/ 0 h 30"/>
                <a:gd name="T2" fmla="*/ 0 w 48"/>
                <a:gd name="T3" fmla="*/ 12 h 30"/>
                <a:gd name="T4" fmla="*/ 42 w 48"/>
                <a:gd name="T5" fmla="*/ 30 h 30"/>
                <a:gd name="T6" fmla="*/ 48 w 48"/>
                <a:gd name="T7" fmla="*/ 18 h 30"/>
                <a:gd name="T8" fmla="*/ 6 w 4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0">
                  <a:moveTo>
                    <a:pt x="6" y="0"/>
                  </a:moveTo>
                  <a:lnTo>
                    <a:pt x="0" y="12"/>
                  </a:lnTo>
                  <a:lnTo>
                    <a:pt x="42" y="30"/>
                  </a:lnTo>
                  <a:lnTo>
                    <a:pt x="48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15" name="Freeform 49"/>
            <p:cNvSpPr>
              <a:spLocks/>
            </p:cNvSpPr>
            <p:nvPr/>
          </p:nvSpPr>
          <p:spPr bwMode="auto">
            <a:xfrm>
              <a:off x="3303" y="1470"/>
              <a:ext cx="54" cy="30"/>
            </a:xfrm>
            <a:custGeom>
              <a:avLst/>
              <a:gdLst>
                <a:gd name="T0" fmla="*/ 6 w 54"/>
                <a:gd name="T1" fmla="*/ 0 h 30"/>
                <a:gd name="T2" fmla="*/ 0 w 54"/>
                <a:gd name="T3" fmla="*/ 12 h 30"/>
                <a:gd name="T4" fmla="*/ 48 w 54"/>
                <a:gd name="T5" fmla="*/ 30 h 30"/>
                <a:gd name="T6" fmla="*/ 54 w 54"/>
                <a:gd name="T7" fmla="*/ 18 h 30"/>
                <a:gd name="T8" fmla="*/ 6 w 5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30">
                  <a:moveTo>
                    <a:pt x="6" y="0"/>
                  </a:moveTo>
                  <a:lnTo>
                    <a:pt x="0" y="12"/>
                  </a:lnTo>
                  <a:lnTo>
                    <a:pt x="48" y="30"/>
                  </a:lnTo>
                  <a:lnTo>
                    <a:pt x="54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16" name="Freeform 50"/>
            <p:cNvSpPr>
              <a:spLocks/>
            </p:cNvSpPr>
            <p:nvPr/>
          </p:nvSpPr>
          <p:spPr bwMode="auto">
            <a:xfrm>
              <a:off x="3381" y="1500"/>
              <a:ext cx="54" cy="30"/>
            </a:xfrm>
            <a:custGeom>
              <a:avLst/>
              <a:gdLst>
                <a:gd name="T0" fmla="*/ 6 w 54"/>
                <a:gd name="T1" fmla="*/ 0 h 30"/>
                <a:gd name="T2" fmla="*/ 0 w 54"/>
                <a:gd name="T3" fmla="*/ 12 h 30"/>
                <a:gd name="T4" fmla="*/ 48 w 54"/>
                <a:gd name="T5" fmla="*/ 30 h 30"/>
                <a:gd name="T6" fmla="*/ 54 w 54"/>
                <a:gd name="T7" fmla="*/ 18 h 30"/>
                <a:gd name="T8" fmla="*/ 6 w 5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30">
                  <a:moveTo>
                    <a:pt x="6" y="0"/>
                  </a:moveTo>
                  <a:lnTo>
                    <a:pt x="0" y="12"/>
                  </a:lnTo>
                  <a:lnTo>
                    <a:pt x="48" y="30"/>
                  </a:lnTo>
                  <a:lnTo>
                    <a:pt x="54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17" name="Freeform 51"/>
            <p:cNvSpPr>
              <a:spLocks/>
            </p:cNvSpPr>
            <p:nvPr/>
          </p:nvSpPr>
          <p:spPr bwMode="auto">
            <a:xfrm>
              <a:off x="3459" y="1530"/>
              <a:ext cx="54" cy="30"/>
            </a:xfrm>
            <a:custGeom>
              <a:avLst/>
              <a:gdLst>
                <a:gd name="T0" fmla="*/ 6 w 54"/>
                <a:gd name="T1" fmla="*/ 0 h 30"/>
                <a:gd name="T2" fmla="*/ 0 w 54"/>
                <a:gd name="T3" fmla="*/ 12 h 30"/>
                <a:gd name="T4" fmla="*/ 48 w 54"/>
                <a:gd name="T5" fmla="*/ 30 h 30"/>
                <a:gd name="T6" fmla="*/ 54 w 54"/>
                <a:gd name="T7" fmla="*/ 18 h 30"/>
                <a:gd name="T8" fmla="*/ 6 w 5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30">
                  <a:moveTo>
                    <a:pt x="6" y="0"/>
                  </a:moveTo>
                  <a:lnTo>
                    <a:pt x="0" y="12"/>
                  </a:lnTo>
                  <a:lnTo>
                    <a:pt x="48" y="30"/>
                  </a:lnTo>
                  <a:lnTo>
                    <a:pt x="54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18" name="Freeform 52"/>
            <p:cNvSpPr>
              <a:spLocks/>
            </p:cNvSpPr>
            <p:nvPr/>
          </p:nvSpPr>
          <p:spPr bwMode="auto">
            <a:xfrm>
              <a:off x="3423" y="1494"/>
              <a:ext cx="84" cy="72"/>
            </a:xfrm>
            <a:custGeom>
              <a:avLst/>
              <a:gdLst>
                <a:gd name="T0" fmla="*/ 0 w 84"/>
                <a:gd name="T1" fmla="*/ 72 h 72"/>
                <a:gd name="T2" fmla="*/ 84 w 84"/>
                <a:gd name="T3" fmla="*/ 60 h 72"/>
                <a:gd name="T4" fmla="*/ 30 w 84"/>
                <a:gd name="T5" fmla="*/ 0 h 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4" h="72">
                  <a:moveTo>
                    <a:pt x="0" y="72"/>
                  </a:moveTo>
                  <a:lnTo>
                    <a:pt x="84" y="60"/>
                  </a:lnTo>
                  <a:lnTo>
                    <a:pt x="30" y="0"/>
                  </a:lnTo>
                </a:path>
              </a:pathLst>
            </a:custGeom>
            <a:solidFill>
              <a:srgbClr val="FF3300"/>
            </a:solidFill>
            <a:ln w="1270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4945" name="Group 53"/>
          <p:cNvGrpSpPr>
            <a:grpSpLocks/>
          </p:cNvGrpSpPr>
          <p:nvPr/>
        </p:nvGrpSpPr>
        <p:grpSpPr bwMode="auto">
          <a:xfrm>
            <a:off x="4660901" y="3840164"/>
            <a:ext cx="601663" cy="1196975"/>
            <a:chOff x="2223" y="2094"/>
            <a:chExt cx="426" cy="882"/>
          </a:xfrm>
        </p:grpSpPr>
        <p:sp>
          <p:nvSpPr>
            <p:cNvPr id="125005" name="Freeform 54"/>
            <p:cNvSpPr>
              <a:spLocks/>
            </p:cNvSpPr>
            <p:nvPr/>
          </p:nvSpPr>
          <p:spPr bwMode="auto">
            <a:xfrm>
              <a:off x="2229" y="2094"/>
              <a:ext cx="420" cy="882"/>
            </a:xfrm>
            <a:custGeom>
              <a:avLst/>
              <a:gdLst>
                <a:gd name="T0" fmla="*/ 420 w 420"/>
                <a:gd name="T1" fmla="*/ 6 h 882"/>
                <a:gd name="T2" fmla="*/ 414 w 420"/>
                <a:gd name="T3" fmla="*/ 0 h 882"/>
                <a:gd name="T4" fmla="*/ 0 w 420"/>
                <a:gd name="T5" fmla="*/ 876 h 882"/>
                <a:gd name="T6" fmla="*/ 6 w 420"/>
                <a:gd name="T7" fmla="*/ 882 h 882"/>
                <a:gd name="T8" fmla="*/ 420 w 420"/>
                <a:gd name="T9" fmla="*/ 6 h 8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0" h="882">
                  <a:moveTo>
                    <a:pt x="420" y="6"/>
                  </a:moveTo>
                  <a:lnTo>
                    <a:pt x="414" y="0"/>
                  </a:lnTo>
                  <a:lnTo>
                    <a:pt x="0" y="876"/>
                  </a:lnTo>
                  <a:lnTo>
                    <a:pt x="6" y="882"/>
                  </a:lnTo>
                  <a:lnTo>
                    <a:pt x="420" y="6"/>
                  </a:lnTo>
                  <a:close/>
                </a:path>
              </a:pathLst>
            </a:custGeom>
            <a:solidFill>
              <a:srgbClr val="FF3300"/>
            </a:solidFill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06" name="Freeform 55"/>
            <p:cNvSpPr>
              <a:spLocks/>
            </p:cNvSpPr>
            <p:nvPr/>
          </p:nvSpPr>
          <p:spPr bwMode="auto">
            <a:xfrm>
              <a:off x="2223" y="2886"/>
              <a:ext cx="66" cy="84"/>
            </a:xfrm>
            <a:custGeom>
              <a:avLst/>
              <a:gdLst>
                <a:gd name="T0" fmla="*/ 0 w 66"/>
                <a:gd name="T1" fmla="*/ 0 h 84"/>
                <a:gd name="T2" fmla="*/ 6 w 66"/>
                <a:gd name="T3" fmla="*/ 84 h 84"/>
                <a:gd name="T4" fmla="*/ 66 w 66"/>
                <a:gd name="T5" fmla="*/ 36 h 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84">
                  <a:moveTo>
                    <a:pt x="0" y="0"/>
                  </a:moveTo>
                  <a:lnTo>
                    <a:pt x="6" y="84"/>
                  </a:lnTo>
                  <a:lnTo>
                    <a:pt x="66" y="36"/>
                  </a:lnTo>
                </a:path>
              </a:pathLst>
            </a:custGeom>
            <a:solidFill>
              <a:srgbClr val="FF3300"/>
            </a:solidFill>
            <a:ln w="3810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4946" name="Group 56"/>
          <p:cNvGrpSpPr>
            <a:grpSpLocks/>
          </p:cNvGrpSpPr>
          <p:nvPr/>
        </p:nvGrpSpPr>
        <p:grpSpPr bwMode="auto">
          <a:xfrm>
            <a:off x="5254626" y="3832226"/>
            <a:ext cx="1160463" cy="627063"/>
            <a:chOff x="2643" y="2088"/>
            <a:chExt cx="822" cy="462"/>
          </a:xfrm>
        </p:grpSpPr>
        <p:sp>
          <p:nvSpPr>
            <p:cNvPr id="125003" name="Freeform 57"/>
            <p:cNvSpPr>
              <a:spLocks/>
            </p:cNvSpPr>
            <p:nvPr/>
          </p:nvSpPr>
          <p:spPr bwMode="auto">
            <a:xfrm>
              <a:off x="2643" y="2088"/>
              <a:ext cx="822" cy="462"/>
            </a:xfrm>
            <a:custGeom>
              <a:avLst/>
              <a:gdLst>
                <a:gd name="T0" fmla="*/ 6 w 822"/>
                <a:gd name="T1" fmla="*/ 0 h 462"/>
                <a:gd name="T2" fmla="*/ 0 w 822"/>
                <a:gd name="T3" fmla="*/ 12 h 462"/>
                <a:gd name="T4" fmla="*/ 816 w 822"/>
                <a:gd name="T5" fmla="*/ 462 h 462"/>
                <a:gd name="T6" fmla="*/ 822 w 822"/>
                <a:gd name="T7" fmla="*/ 450 h 462"/>
                <a:gd name="T8" fmla="*/ 6 w 822"/>
                <a:gd name="T9" fmla="*/ 0 h 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22" h="462">
                  <a:moveTo>
                    <a:pt x="6" y="0"/>
                  </a:moveTo>
                  <a:lnTo>
                    <a:pt x="0" y="12"/>
                  </a:lnTo>
                  <a:lnTo>
                    <a:pt x="816" y="462"/>
                  </a:lnTo>
                  <a:lnTo>
                    <a:pt x="822" y="45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004" name="Freeform 58"/>
            <p:cNvSpPr>
              <a:spLocks/>
            </p:cNvSpPr>
            <p:nvPr/>
          </p:nvSpPr>
          <p:spPr bwMode="auto">
            <a:xfrm>
              <a:off x="3375" y="2478"/>
              <a:ext cx="84" cy="66"/>
            </a:xfrm>
            <a:custGeom>
              <a:avLst/>
              <a:gdLst>
                <a:gd name="T0" fmla="*/ 0 w 84"/>
                <a:gd name="T1" fmla="*/ 66 h 66"/>
                <a:gd name="T2" fmla="*/ 84 w 84"/>
                <a:gd name="T3" fmla="*/ 66 h 66"/>
                <a:gd name="T4" fmla="*/ 36 w 84"/>
                <a:gd name="T5" fmla="*/ 0 h 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4" h="66">
                  <a:moveTo>
                    <a:pt x="0" y="66"/>
                  </a:moveTo>
                  <a:lnTo>
                    <a:pt x="84" y="66"/>
                  </a:lnTo>
                  <a:lnTo>
                    <a:pt x="36" y="0"/>
                  </a:lnTo>
                </a:path>
              </a:pathLst>
            </a:custGeom>
            <a:solidFill>
              <a:srgbClr val="FF3300"/>
            </a:solidFill>
            <a:ln w="3810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4947" name="Group 59"/>
          <p:cNvGrpSpPr>
            <a:grpSpLocks/>
          </p:cNvGrpSpPr>
          <p:nvPr/>
        </p:nvGrpSpPr>
        <p:grpSpPr bwMode="auto">
          <a:xfrm>
            <a:off x="6469064" y="4295776"/>
            <a:ext cx="1660525" cy="276225"/>
            <a:chOff x="3483" y="2430"/>
            <a:chExt cx="1176" cy="204"/>
          </a:xfrm>
        </p:grpSpPr>
        <p:sp>
          <p:nvSpPr>
            <p:cNvPr id="125001" name="Rectangle 60"/>
            <p:cNvSpPr>
              <a:spLocks noChangeArrowheads="1"/>
            </p:cNvSpPr>
            <p:nvPr/>
          </p:nvSpPr>
          <p:spPr bwMode="auto">
            <a:xfrm>
              <a:off x="3501" y="2448"/>
              <a:ext cx="1158" cy="1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5002" name="Rectangle 61"/>
            <p:cNvSpPr>
              <a:spLocks noChangeArrowheads="1"/>
            </p:cNvSpPr>
            <p:nvPr/>
          </p:nvSpPr>
          <p:spPr bwMode="auto">
            <a:xfrm>
              <a:off x="3483" y="2430"/>
              <a:ext cx="116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48" name="Rectangle 62"/>
          <p:cNvSpPr>
            <a:spLocks noChangeArrowheads="1"/>
          </p:cNvSpPr>
          <p:nvPr/>
        </p:nvSpPr>
        <p:spPr bwMode="auto">
          <a:xfrm>
            <a:off x="7031039" y="4344988"/>
            <a:ext cx="50334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200">
                <a:solidFill>
                  <a:srgbClr val="000000"/>
                </a:solidFill>
                <a:latin typeface="Arial Black" panose="020B0A04020102020204" pitchFamily="34" charset="0"/>
              </a:rPr>
              <a:t>GILLS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24949" name="Rectangle 63"/>
          <p:cNvSpPr>
            <a:spLocks noChangeArrowheads="1"/>
          </p:cNvSpPr>
          <p:nvPr/>
        </p:nvSpPr>
        <p:spPr bwMode="auto">
          <a:xfrm>
            <a:off x="7126288" y="3832226"/>
            <a:ext cx="1549400" cy="333375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4950" name="Rectangle 64"/>
          <p:cNvSpPr>
            <a:spLocks noChangeArrowheads="1"/>
          </p:cNvSpPr>
          <p:nvPr/>
        </p:nvSpPr>
        <p:spPr bwMode="auto">
          <a:xfrm>
            <a:off x="7413625" y="3873500"/>
            <a:ext cx="1054776" cy="215444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 i="1">
                <a:solidFill>
                  <a:srgbClr val="000000"/>
                </a:solidFill>
                <a:latin typeface="Arial Black" panose="020B0A04020102020204" pitchFamily="34" charset="0"/>
              </a:rPr>
              <a:t>G U I L D S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124951" name="Group 65"/>
          <p:cNvGrpSpPr>
            <a:grpSpLocks/>
          </p:cNvGrpSpPr>
          <p:nvPr/>
        </p:nvGrpSpPr>
        <p:grpSpPr bwMode="auto">
          <a:xfrm>
            <a:off x="6583363" y="4540251"/>
            <a:ext cx="1617662" cy="276225"/>
            <a:chOff x="3585" y="2610"/>
            <a:chExt cx="1146" cy="204"/>
          </a:xfrm>
        </p:grpSpPr>
        <p:sp>
          <p:nvSpPr>
            <p:cNvPr id="124999" name="Rectangle 66"/>
            <p:cNvSpPr>
              <a:spLocks noChangeArrowheads="1"/>
            </p:cNvSpPr>
            <p:nvPr/>
          </p:nvSpPr>
          <p:spPr bwMode="auto">
            <a:xfrm>
              <a:off x="3603" y="2628"/>
              <a:ext cx="1128" cy="1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5000" name="Rectangle 67"/>
            <p:cNvSpPr>
              <a:spLocks noChangeArrowheads="1"/>
            </p:cNvSpPr>
            <p:nvPr/>
          </p:nvSpPr>
          <p:spPr bwMode="auto">
            <a:xfrm>
              <a:off x="3585" y="2610"/>
              <a:ext cx="113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52" name="Rectangle 68"/>
          <p:cNvSpPr>
            <a:spLocks noChangeArrowheads="1"/>
          </p:cNvSpPr>
          <p:nvPr/>
        </p:nvSpPr>
        <p:spPr bwMode="auto">
          <a:xfrm>
            <a:off x="6929439" y="4589463"/>
            <a:ext cx="103073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200">
                <a:solidFill>
                  <a:srgbClr val="000000"/>
                </a:solidFill>
                <a:latin typeface="Arial Black" panose="020B0A04020102020204" pitchFamily="34" charset="0"/>
              </a:rPr>
              <a:t>FINS + SKIN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124953" name="Group 69"/>
          <p:cNvGrpSpPr>
            <a:grpSpLocks/>
          </p:cNvGrpSpPr>
          <p:nvPr/>
        </p:nvGrpSpPr>
        <p:grpSpPr bwMode="auto">
          <a:xfrm>
            <a:off x="5813426" y="5141913"/>
            <a:ext cx="1635125" cy="284162"/>
            <a:chOff x="3039" y="3054"/>
            <a:chExt cx="1158" cy="210"/>
          </a:xfrm>
        </p:grpSpPr>
        <p:sp>
          <p:nvSpPr>
            <p:cNvPr id="124997" name="Rectangle 70"/>
            <p:cNvSpPr>
              <a:spLocks noChangeArrowheads="1"/>
            </p:cNvSpPr>
            <p:nvPr/>
          </p:nvSpPr>
          <p:spPr bwMode="auto">
            <a:xfrm>
              <a:off x="3057" y="3072"/>
              <a:ext cx="1140" cy="1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4998" name="Rectangle 71"/>
            <p:cNvSpPr>
              <a:spLocks noChangeArrowheads="1"/>
            </p:cNvSpPr>
            <p:nvPr/>
          </p:nvSpPr>
          <p:spPr bwMode="auto">
            <a:xfrm>
              <a:off x="3039" y="3054"/>
              <a:ext cx="1146" cy="1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54" name="Rectangle 72"/>
          <p:cNvSpPr>
            <a:spLocks noChangeArrowheads="1"/>
          </p:cNvSpPr>
          <p:nvPr/>
        </p:nvSpPr>
        <p:spPr bwMode="auto">
          <a:xfrm>
            <a:off x="6110288" y="5191125"/>
            <a:ext cx="116788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200" i="1">
                <a:solidFill>
                  <a:srgbClr val="000000"/>
                </a:solidFill>
                <a:latin typeface="Arial Black" panose="020B0A04020102020204" pitchFamily="34" charset="0"/>
              </a:rPr>
              <a:t>Gyrodactylus 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24955" name="Rectangle 73"/>
          <p:cNvSpPr>
            <a:spLocks noChangeArrowheads="1"/>
          </p:cNvSpPr>
          <p:nvPr/>
        </p:nvSpPr>
        <p:spPr bwMode="auto">
          <a:xfrm>
            <a:off x="6981825" y="6094413"/>
            <a:ext cx="1550988" cy="381000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4956" name="Rectangle 74"/>
          <p:cNvSpPr>
            <a:spLocks noChangeArrowheads="1"/>
          </p:cNvSpPr>
          <p:nvPr/>
        </p:nvSpPr>
        <p:spPr bwMode="auto">
          <a:xfrm>
            <a:off x="7227888" y="6159500"/>
            <a:ext cx="1133324" cy="215444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 i="1">
                <a:solidFill>
                  <a:srgbClr val="000000"/>
                </a:solidFill>
                <a:latin typeface="Arial Black" panose="020B0A04020102020204" pitchFamily="34" charset="0"/>
              </a:rPr>
              <a:t>G E N E R A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124957" name="Group 75"/>
          <p:cNvGrpSpPr>
            <a:grpSpLocks/>
          </p:cNvGrpSpPr>
          <p:nvPr/>
        </p:nvGrpSpPr>
        <p:grpSpPr bwMode="auto">
          <a:xfrm>
            <a:off x="6008688" y="5402263"/>
            <a:ext cx="1617662" cy="284162"/>
            <a:chOff x="3177" y="3246"/>
            <a:chExt cx="1146" cy="210"/>
          </a:xfrm>
        </p:grpSpPr>
        <p:sp>
          <p:nvSpPr>
            <p:cNvPr id="124995" name="Rectangle 76"/>
            <p:cNvSpPr>
              <a:spLocks noChangeArrowheads="1"/>
            </p:cNvSpPr>
            <p:nvPr/>
          </p:nvSpPr>
          <p:spPr bwMode="auto">
            <a:xfrm>
              <a:off x="3195" y="3264"/>
              <a:ext cx="1128" cy="1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4996" name="Rectangle 77"/>
            <p:cNvSpPr>
              <a:spLocks noChangeArrowheads="1"/>
            </p:cNvSpPr>
            <p:nvPr/>
          </p:nvSpPr>
          <p:spPr bwMode="auto">
            <a:xfrm>
              <a:off x="3177" y="3246"/>
              <a:ext cx="1134" cy="1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58" name="Rectangle 78"/>
          <p:cNvSpPr>
            <a:spLocks noChangeArrowheads="1"/>
          </p:cNvSpPr>
          <p:nvPr/>
        </p:nvSpPr>
        <p:spPr bwMode="auto">
          <a:xfrm>
            <a:off x="6303964" y="5449888"/>
            <a:ext cx="111383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200" i="1">
                <a:solidFill>
                  <a:srgbClr val="000000"/>
                </a:solidFill>
                <a:latin typeface="Arial Black" panose="020B0A04020102020204" pitchFamily="34" charset="0"/>
              </a:rPr>
              <a:t>Dactylogyrus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124959" name="Group 79"/>
          <p:cNvGrpSpPr>
            <a:grpSpLocks/>
          </p:cNvGrpSpPr>
          <p:nvPr/>
        </p:nvGrpSpPr>
        <p:grpSpPr bwMode="auto">
          <a:xfrm>
            <a:off x="6219825" y="5662613"/>
            <a:ext cx="1600200" cy="284162"/>
            <a:chOff x="3327" y="3438"/>
            <a:chExt cx="1134" cy="210"/>
          </a:xfrm>
        </p:grpSpPr>
        <p:sp>
          <p:nvSpPr>
            <p:cNvPr id="124993" name="Rectangle 80"/>
            <p:cNvSpPr>
              <a:spLocks noChangeArrowheads="1"/>
            </p:cNvSpPr>
            <p:nvPr/>
          </p:nvSpPr>
          <p:spPr bwMode="auto">
            <a:xfrm>
              <a:off x="3345" y="3456"/>
              <a:ext cx="1116" cy="1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4994" name="Rectangle 81"/>
            <p:cNvSpPr>
              <a:spLocks noChangeArrowheads="1"/>
            </p:cNvSpPr>
            <p:nvPr/>
          </p:nvSpPr>
          <p:spPr bwMode="auto">
            <a:xfrm>
              <a:off x="3327" y="3438"/>
              <a:ext cx="1122" cy="1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60" name="Rectangle 82"/>
          <p:cNvSpPr>
            <a:spLocks noChangeArrowheads="1"/>
          </p:cNvSpPr>
          <p:nvPr/>
        </p:nvSpPr>
        <p:spPr bwMode="auto">
          <a:xfrm>
            <a:off x="6467475" y="5711825"/>
            <a:ext cx="11889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200" i="1">
                <a:solidFill>
                  <a:srgbClr val="000000"/>
                </a:solidFill>
                <a:latin typeface="Arial Black" panose="020B0A04020102020204" pitchFamily="34" charset="0"/>
              </a:rPr>
              <a:t>Paradiplozoon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124961" name="Group 83"/>
          <p:cNvGrpSpPr>
            <a:grpSpLocks/>
          </p:cNvGrpSpPr>
          <p:nvPr/>
        </p:nvGrpSpPr>
        <p:grpSpPr bwMode="auto">
          <a:xfrm>
            <a:off x="3517900" y="5126038"/>
            <a:ext cx="1651000" cy="292100"/>
            <a:chOff x="1413" y="3042"/>
            <a:chExt cx="1170" cy="216"/>
          </a:xfrm>
        </p:grpSpPr>
        <p:sp>
          <p:nvSpPr>
            <p:cNvPr id="124991" name="Rectangle 84"/>
            <p:cNvSpPr>
              <a:spLocks noChangeArrowheads="1"/>
            </p:cNvSpPr>
            <p:nvPr/>
          </p:nvSpPr>
          <p:spPr bwMode="auto">
            <a:xfrm>
              <a:off x="1431" y="3060"/>
              <a:ext cx="1152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4992" name="Rectangle 85"/>
            <p:cNvSpPr>
              <a:spLocks noChangeArrowheads="1"/>
            </p:cNvSpPr>
            <p:nvPr/>
          </p:nvSpPr>
          <p:spPr bwMode="auto">
            <a:xfrm>
              <a:off x="1413" y="3042"/>
              <a:ext cx="1158" cy="20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62" name="Rectangle 86"/>
          <p:cNvSpPr>
            <a:spLocks noChangeArrowheads="1"/>
          </p:cNvSpPr>
          <p:nvPr/>
        </p:nvSpPr>
        <p:spPr bwMode="auto">
          <a:xfrm>
            <a:off x="3611563" y="5133976"/>
            <a:ext cx="14699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600">
                <a:solidFill>
                  <a:srgbClr val="0000FF"/>
                </a:solidFill>
                <a:latin typeface="Arial Black" panose="020B0A04020102020204" pitchFamily="34" charset="0"/>
              </a:rPr>
              <a:t>GENERALIST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24963" name="Rectangle 87"/>
          <p:cNvSpPr>
            <a:spLocks noChangeArrowheads="1"/>
          </p:cNvSpPr>
          <p:nvPr/>
        </p:nvSpPr>
        <p:spPr bwMode="auto">
          <a:xfrm>
            <a:off x="3729039" y="5907088"/>
            <a:ext cx="1652587" cy="463550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4964" name="Rectangle 88"/>
          <p:cNvSpPr>
            <a:spLocks noChangeArrowheads="1"/>
          </p:cNvSpPr>
          <p:nvPr/>
        </p:nvSpPr>
        <p:spPr bwMode="auto">
          <a:xfrm>
            <a:off x="4246564" y="5915025"/>
            <a:ext cx="618759" cy="215444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 b="1" i="1">
                <a:solidFill>
                  <a:srgbClr val="000000"/>
                </a:solidFill>
                <a:latin typeface="Arial Black" panose="020B0A04020102020204" pitchFamily="34" charset="0"/>
              </a:rPr>
              <a:t>L I F E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24965" name="Rectangle 89"/>
          <p:cNvSpPr>
            <a:spLocks noChangeArrowheads="1"/>
          </p:cNvSpPr>
          <p:nvPr/>
        </p:nvSpPr>
        <p:spPr bwMode="auto">
          <a:xfrm>
            <a:off x="3814763" y="6159500"/>
            <a:ext cx="1502014" cy="215444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 b="1" i="1">
                <a:solidFill>
                  <a:srgbClr val="000000"/>
                </a:solidFill>
                <a:latin typeface="Arial Black" panose="020B0A04020102020204" pitchFamily="34" charset="0"/>
              </a:rPr>
              <a:t>S T R A T E G Y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124966" name="Group 90"/>
          <p:cNvGrpSpPr>
            <a:grpSpLocks/>
          </p:cNvGrpSpPr>
          <p:nvPr/>
        </p:nvGrpSpPr>
        <p:grpSpPr bwMode="auto">
          <a:xfrm>
            <a:off x="3738563" y="5410200"/>
            <a:ext cx="1600200" cy="293688"/>
            <a:chOff x="1569" y="3252"/>
            <a:chExt cx="1134" cy="216"/>
          </a:xfrm>
        </p:grpSpPr>
        <p:sp>
          <p:nvSpPr>
            <p:cNvPr id="124989" name="Rectangle 91"/>
            <p:cNvSpPr>
              <a:spLocks noChangeArrowheads="1"/>
            </p:cNvSpPr>
            <p:nvPr/>
          </p:nvSpPr>
          <p:spPr bwMode="auto">
            <a:xfrm>
              <a:off x="1587" y="3270"/>
              <a:ext cx="1116" cy="1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4990" name="Rectangle 92"/>
            <p:cNvSpPr>
              <a:spLocks noChangeArrowheads="1"/>
            </p:cNvSpPr>
            <p:nvPr/>
          </p:nvSpPr>
          <p:spPr bwMode="auto">
            <a:xfrm>
              <a:off x="1569" y="3252"/>
              <a:ext cx="1122" cy="20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4967" name="Rectangle 93"/>
          <p:cNvSpPr>
            <a:spLocks noChangeArrowheads="1"/>
          </p:cNvSpPr>
          <p:nvPr/>
        </p:nvSpPr>
        <p:spPr bwMode="auto">
          <a:xfrm>
            <a:off x="3789363" y="5419726"/>
            <a:ext cx="15020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600">
                <a:solidFill>
                  <a:srgbClr val="0000FF"/>
                </a:solidFill>
                <a:latin typeface="Arial Black" panose="020B0A04020102020204" pitchFamily="34" charset="0"/>
              </a:rPr>
              <a:t>SPECIALISTS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24968" name="Rectangle 94"/>
          <p:cNvSpPr>
            <a:spLocks noChangeArrowheads="1"/>
          </p:cNvSpPr>
          <p:nvPr/>
        </p:nvSpPr>
        <p:spPr bwMode="auto">
          <a:xfrm>
            <a:off x="3797300" y="1889126"/>
            <a:ext cx="660400" cy="276225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4969" name="Rectangle 95"/>
          <p:cNvSpPr>
            <a:spLocks noChangeArrowheads="1"/>
          </p:cNvSpPr>
          <p:nvPr/>
        </p:nvSpPr>
        <p:spPr bwMode="auto">
          <a:xfrm>
            <a:off x="3890964" y="1895475"/>
            <a:ext cx="5786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>
                <a:solidFill>
                  <a:srgbClr val="000000"/>
                </a:solidFill>
                <a:latin typeface="Arial Black" panose="020B0A04020102020204" pitchFamily="34" charset="0"/>
              </a:rPr>
              <a:t>STEP 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24970" name="Rectangle 96"/>
          <p:cNvSpPr>
            <a:spLocks noChangeArrowheads="1"/>
          </p:cNvSpPr>
          <p:nvPr/>
        </p:nvSpPr>
        <p:spPr bwMode="auto">
          <a:xfrm>
            <a:off x="4076700" y="2139950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>
                <a:solidFill>
                  <a:srgbClr val="000000"/>
                </a:solidFill>
                <a:latin typeface="Arial Black" panose="020B0A04020102020204" pitchFamily="34" charset="0"/>
              </a:rPr>
              <a:t>1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grpSp>
        <p:nvGrpSpPr>
          <p:cNvPr id="124971" name="Group 97"/>
          <p:cNvGrpSpPr>
            <a:grpSpLocks/>
          </p:cNvGrpSpPr>
          <p:nvPr/>
        </p:nvGrpSpPr>
        <p:grpSpPr bwMode="auto">
          <a:xfrm>
            <a:off x="5254625" y="3840164"/>
            <a:ext cx="693738" cy="1163637"/>
            <a:chOff x="2643" y="2094"/>
            <a:chExt cx="492" cy="858"/>
          </a:xfrm>
        </p:grpSpPr>
        <p:sp>
          <p:nvSpPr>
            <p:cNvPr id="124987" name="Freeform 98"/>
            <p:cNvSpPr>
              <a:spLocks/>
            </p:cNvSpPr>
            <p:nvPr/>
          </p:nvSpPr>
          <p:spPr bwMode="auto">
            <a:xfrm>
              <a:off x="2643" y="2094"/>
              <a:ext cx="492" cy="858"/>
            </a:xfrm>
            <a:custGeom>
              <a:avLst/>
              <a:gdLst>
                <a:gd name="T0" fmla="*/ 6 w 492"/>
                <a:gd name="T1" fmla="*/ 0 h 858"/>
                <a:gd name="T2" fmla="*/ 0 w 492"/>
                <a:gd name="T3" fmla="*/ 6 h 858"/>
                <a:gd name="T4" fmla="*/ 486 w 492"/>
                <a:gd name="T5" fmla="*/ 858 h 858"/>
                <a:gd name="T6" fmla="*/ 492 w 492"/>
                <a:gd name="T7" fmla="*/ 852 h 858"/>
                <a:gd name="T8" fmla="*/ 6 w 492"/>
                <a:gd name="T9" fmla="*/ 0 h 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2" h="858">
                  <a:moveTo>
                    <a:pt x="6" y="0"/>
                  </a:moveTo>
                  <a:lnTo>
                    <a:pt x="0" y="6"/>
                  </a:lnTo>
                  <a:lnTo>
                    <a:pt x="486" y="858"/>
                  </a:lnTo>
                  <a:lnTo>
                    <a:pt x="492" y="85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5715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4988" name="Freeform 99"/>
            <p:cNvSpPr>
              <a:spLocks/>
            </p:cNvSpPr>
            <p:nvPr/>
          </p:nvSpPr>
          <p:spPr bwMode="auto">
            <a:xfrm>
              <a:off x="3057" y="2868"/>
              <a:ext cx="72" cy="78"/>
            </a:xfrm>
            <a:custGeom>
              <a:avLst/>
              <a:gdLst>
                <a:gd name="T0" fmla="*/ 0 w 72"/>
                <a:gd name="T1" fmla="*/ 36 h 78"/>
                <a:gd name="T2" fmla="*/ 72 w 72"/>
                <a:gd name="T3" fmla="*/ 78 h 78"/>
                <a:gd name="T4" fmla="*/ 66 w 72"/>
                <a:gd name="T5" fmla="*/ 0 h 7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" h="78">
                  <a:moveTo>
                    <a:pt x="0" y="36"/>
                  </a:moveTo>
                  <a:lnTo>
                    <a:pt x="72" y="78"/>
                  </a:lnTo>
                  <a:lnTo>
                    <a:pt x="66" y="0"/>
                  </a:lnTo>
                </a:path>
              </a:pathLst>
            </a:custGeom>
            <a:solidFill>
              <a:srgbClr val="FF3300"/>
            </a:solidFill>
            <a:ln w="57150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4972" name="Freeform 100"/>
          <p:cNvSpPr>
            <a:spLocks/>
          </p:cNvSpPr>
          <p:nvPr/>
        </p:nvSpPr>
        <p:spPr bwMode="auto">
          <a:xfrm>
            <a:off x="4483101" y="1905001"/>
            <a:ext cx="119063" cy="276225"/>
          </a:xfrm>
          <a:custGeom>
            <a:avLst/>
            <a:gdLst>
              <a:gd name="T0" fmla="*/ 0 w 84"/>
              <a:gd name="T1" fmla="*/ 0 h 204"/>
              <a:gd name="T2" fmla="*/ 0 w 84"/>
              <a:gd name="T3" fmla="*/ 2147483646 h 204"/>
              <a:gd name="T4" fmla="*/ 2147483646 w 84"/>
              <a:gd name="T5" fmla="*/ 2147483646 h 204"/>
              <a:gd name="T6" fmla="*/ 0 w 84"/>
              <a:gd name="T7" fmla="*/ 0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4" h="204">
                <a:moveTo>
                  <a:pt x="0" y="0"/>
                </a:moveTo>
                <a:lnTo>
                  <a:pt x="0" y="204"/>
                </a:lnTo>
                <a:lnTo>
                  <a:pt x="84" y="9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4973" name="Rectangle 101"/>
          <p:cNvSpPr>
            <a:spLocks noChangeArrowheads="1"/>
          </p:cNvSpPr>
          <p:nvPr/>
        </p:nvSpPr>
        <p:spPr bwMode="auto">
          <a:xfrm>
            <a:off x="3805239" y="2855913"/>
            <a:ext cx="661987" cy="277812"/>
          </a:xfrm>
          <a:prstGeom prst="rect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4974" name="Rectangle 102"/>
          <p:cNvSpPr>
            <a:spLocks noChangeArrowheads="1"/>
          </p:cNvSpPr>
          <p:nvPr/>
        </p:nvSpPr>
        <p:spPr bwMode="auto">
          <a:xfrm>
            <a:off x="3898901" y="2863850"/>
            <a:ext cx="578685" cy="215444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>
                <a:solidFill>
                  <a:srgbClr val="000000"/>
                </a:solidFill>
                <a:latin typeface="Arial Black" panose="020B0A04020102020204" pitchFamily="34" charset="0"/>
              </a:rPr>
              <a:t>STEP 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24975" name="Rectangle 103"/>
          <p:cNvSpPr>
            <a:spLocks noChangeArrowheads="1"/>
          </p:cNvSpPr>
          <p:nvPr/>
        </p:nvSpPr>
        <p:spPr bwMode="auto">
          <a:xfrm>
            <a:off x="4084638" y="3106738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>
                <a:solidFill>
                  <a:srgbClr val="000000"/>
                </a:solidFill>
                <a:latin typeface="Arial Black" panose="020B0A04020102020204" pitchFamily="34" charset="0"/>
              </a:rPr>
              <a:t>2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24976" name="Freeform 104"/>
          <p:cNvSpPr>
            <a:spLocks/>
          </p:cNvSpPr>
          <p:nvPr/>
        </p:nvSpPr>
        <p:spPr bwMode="auto">
          <a:xfrm>
            <a:off x="4483101" y="2873376"/>
            <a:ext cx="119063" cy="276225"/>
          </a:xfrm>
          <a:custGeom>
            <a:avLst/>
            <a:gdLst>
              <a:gd name="T0" fmla="*/ 0 w 84"/>
              <a:gd name="T1" fmla="*/ 0 h 204"/>
              <a:gd name="T2" fmla="*/ 0 w 84"/>
              <a:gd name="T3" fmla="*/ 2147483646 h 204"/>
              <a:gd name="T4" fmla="*/ 2147483646 w 84"/>
              <a:gd name="T5" fmla="*/ 2147483646 h 204"/>
              <a:gd name="T6" fmla="*/ 0 w 84"/>
              <a:gd name="T7" fmla="*/ 0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4" h="204">
                <a:moveTo>
                  <a:pt x="0" y="0"/>
                </a:moveTo>
                <a:lnTo>
                  <a:pt x="0" y="204"/>
                </a:lnTo>
                <a:lnTo>
                  <a:pt x="84" y="9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4977" name="Rectangle 105"/>
          <p:cNvSpPr>
            <a:spLocks noChangeArrowheads="1"/>
          </p:cNvSpPr>
          <p:nvPr/>
        </p:nvSpPr>
        <p:spPr bwMode="auto">
          <a:xfrm>
            <a:off x="3797300" y="4246563"/>
            <a:ext cx="660400" cy="27781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4978" name="Rectangle 106"/>
          <p:cNvSpPr>
            <a:spLocks noChangeArrowheads="1"/>
          </p:cNvSpPr>
          <p:nvPr/>
        </p:nvSpPr>
        <p:spPr bwMode="auto">
          <a:xfrm>
            <a:off x="3890964" y="4254500"/>
            <a:ext cx="5786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>
                <a:solidFill>
                  <a:srgbClr val="000000"/>
                </a:solidFill>
                <a:latin typeface="Arial Black" panose="020B0A04020102020204" pitchFamily="34" charset="0"/>
              </a:rPr>
              <a:t>STEP 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24979" name="Rectangle 107"/>
          <p:cNvSpPr>
            <a:spLocks noChangeArrowheads="1"/>
          </p:cNvSpPr>
          <p:nvPr/>
        </p:nvSpPr>
        <p:spPr bwMode="auto">
          <a:xfrm>
            <a:off x="4076700" y="4498975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400">
                <a:solidFill>
                  <a:srgbClr val="000000"/>
                </a:solidFill>
                <a:latin typeface="Arial Black" panose="020B0A04020102020204" pitchFamily="34" charset="0"/>
              </a:rPr>
              <a:t>3</a:t>
            </a:r>
            <a:endParaRPr lang="en-GB" altLang="cs-CZ" sz="2400">
              <a:latin typeface="Times New Roman" panose="02020603050405020304" pitchFamily="18" charset="0"/>
            </a:endParaRPr>
          </a:p>
        </p:txBody>
      </p:sp>
      <p:sp>
        <p:nvSpPr>
          <p:cNvPr id="124980" name="Freeform 108"/>
          <p:cNvSpPr>
            <a:spLocks/>
          </p:cNvSpPr>
          <p:nvPr/>
        </p:nvSpPr>
        <p:spPr bwMode="auto">
          <a:xfrm>
            <a:off x="4475163" y="4264026"/>
            <a:ext cx="119062" cy="276225"/>
          </a:xfrm>
          <a:custGeom>
            <a:avLst/>
            <a:gdLst>
              <a:gd name="T0" fmla="*/ 0 w 84"/>
              <a:gd name="T1" fmla="*/ 0 h 204"/>
              <a:gd name="T2" fmla="*/ 0 w 84"/>
              <a:gd name="T3" fmla="*/ 2147483646 h 204"/>
              <a:gd name="T4" fmla="*/ 2147483646 w 84"/>
              <a:gd name="T5" fmla="*/ 2147483646 h 204"/>
              <a:gd name="T6" fmla="*/ 0 w 84"/>
              <a:gd name="T7" fmla="*/ 0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4" h="204">
                <a:moveTo>
                  <a:pt x="0" y="0"/>
                </a:moveTo>
                <a:lnTo>
                  <a:pt x="0" y="204"/>
                </a:lnTo>
                <a:lnTo>
                  <a:pt x="84" y="9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24981" name="Picture 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1354139"/>
            <a:ext cx="236378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83" name="Text Box 111"/>
          <p:cNvSpPr txBox="1">
            <a:spLocks noChangeArrowheads="1"/>
          </p:cNvSpPr>
          <p:nvPr/>
        </p:nvSpPr>
        <p:spPr bwMode="auto">
          <a:xfrm>
            <a:off x="2173211" y="178717"/>
            <a:ext cx="781367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cs-CZ" altLang="cs-CZ" sz="3000" b="1" dirty="0" smtClean="0">
                <a:latin typeface="+mj-lt"/>
              </a:rPr>
              <a:t>Jak najít citlivou </a:t>
            </a:r>
            <a:r>
              <a:rPr kumimoji="1" lang="cs-CZ" altLang="cs-CZ" sz="3000" b="1" dirty="0" err="1" smtClean="0">
                <a:latin typeface="+mj-lt"/>
              </a:rPr>
              <a:t>bioindikační</a:t>
            </a:r>
            <a:r>
              <a:rPr kumimoji="1" lang="cs-CZ" altLang="cs-CZ" sz="3000" b="1" dirty="0" smtClean="0">
                <a:latin typeface="+mj-lt"/>
              </a:rPr>
              <a:t> skupinu cizopasníků 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cs-CZ" altLang="cs-CZ" sz="3400" b="1" dirty="0" smtClean="0">
                <a:latin typeface="+mj-lt"/>
              </a:rPr>
              <a:t>Frakcionace </a:t>
            </a:r>
            <a:r>
              <a:rPr kumimoji="1" lang="cs-CZ" altLang="cs-CZ" sz="3400" b="1" dirty="0">
                <a:latin typeface="+mj-lt"/>
              </a:rPr>
              <a:t>společenstva </a:t>
            </a:r>
            <a:r>
              <a:rPr kumimoji="1" lang="cs-CZ" altLang="cs-CZ" sz="3400" b="1" dirty="0" smtClean="0">
                <a:latin typeface="+mj-lt"/>
              </a:rPr>
              <a:t>cizopasníků !</a:t>
            </a:r>
            <a:endParaRPr kumimoji="1" lang="cs-CZ" altLang="cs-CZ" sz="3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9392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"/>
          <p:cNvGrpSpPr>
            <a:grpSpLocks/>
          </p:cNvGrpSpPr>
          <p:nvPr/>
        </p:nvGrpSpPr>
        <p:grpSpPr bwMode="auto">
          <a:xfrm>
            <a:off x="1524000" y="381000"/>
            <a:ext cx="9525000" cy="6332538"/>
            <a:chOff x="0" y="240"/>
            <a:chExt cx="6000" cy="3989"/>
          </a:xfrm>
        </p:grpSpPr>
        <p:sp>
          <p:nvSpPr>
            <p:cNvPr id="125959" name="Text Box 4"/>
            <p:cNvSpPr txBox="1">
              <a:spLocks noChangeArrowheads="1"/>
            </p:cNvSpPr>
            <p:nvPr/>
          </p:nvSpPr>
          <p:spPr bwMode="auto">
            <a:xfrm>
              <a:off x="181" y="1008"/>
              <a:ext cx="1488" cy="288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2400" b="1"/>
                <a:t>MONOGENEA</a:t>
              </a:r>
            </a:p>
          </p:txBody>
        </p:sp>
        <p:sp>
          <p:nvSpPr>
            <p:cNvPr id="125960" name="Line 5"/>
            <p:cNvSpPr>
              <a:spLocks noChangeShapeType="1"/>
            </p:cNvSpPr>
            <p:nvPr/>
          </p:nvSpPr>
          <p:spPr bwMode="auto">
            <a:xfrm flipV="1">
              <a:off x="1008" y="1344"/>
              <a:ext cx="1104" cy="1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5961" name="Line 6"/>
            <p:cNvSpPr>
              <a:spLocks noChangeShapeType="1"/>
            </p:cNvSpPr>
            <p:nvPr/>
          </p:nvSpPr>
          <p:spPr bwMode="auto">
            <a:xfrm>
              <a:off x="886" y="1355"/>
              <a:ext cx="1082" cy="6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5962" name="Line 7"/>
            <p:cNvSpPr>
              <a:spLocks noChangeShapeType="1"/>
            </p:cNvSpPr>
            <p:nvPr/>
          </p:nvSpPr>
          <p:spPr bwMode="auto">
            <a:xfrm flipH="1">
              <a:off x="336" y="1355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5963" name="Text Box 8"/>
            <p:cNvSpPr txBox="1">
              <a:spLocks noChangeArrowheads="1"/>
            </p:cNvSpPr>
            <p:nvPr/>
          </p:nvSpPr>
          <p:spPr bwMode="auto">
            <a:xfrm>
              <a:off x="0" y="1835"/>
              <a:ext cx="91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2200" b="1" u="sng">
                  <a:solidFill>
                    <a:schemeClr val="bg1"/>
                  </a:solidFill>
                </a:rPr>
                <a:t>GENERA</a:t>
              </a:r>
              <a:endParaRPr kumimoji="1" lang="cs-CZ" altLang="cs-CZ" sz="2200" b="1">
                <a:solidFill>
                  <a:schemeClr val="bg1"/>
                </a:solidFill>
              </a:endParaRPr>
            </a:p>
          </p:txBody>
        </p:sp>
        <p:sp>
          <p:nvSpPr>
            <p:cNvPr id="125964" name="Text Box 9"/>
            <p:cNvSpPr txBox="1">
              <a:spLocks noChangeArrowheads="1"/>
            </p:cNvSpPr>
            <p:nvPr/>
          </p:nvSpPr>
          <p:spPr bwMode="auto">
            <a:xfrm>
              <a:off x="2016" y="1968"/>
              <a:ext cx="3744" cy="25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2000" b="1"/>
                <a:t>Life strategy (generalist vs. specialist): Q </a:t>
              </a:r>
            </a:p>
          </p:txBody>
        </p:sp>
        <p:sp>
          <p:nvSpPr>
            <p:cNvPr id="125965" name="Text Box 10"/>
            <p:cNvSpPr txBox="1">
              <a:spLocks noChangeArrowheads="1"/>
            </p:cNvSpPr>
            <p:nvPr/>
          </p:nvSpPr>
          <p:spPr bwMode="auto">
            <a:xfrm>
              <a:off x="144" y="2075"/>
              <a:ext cx="11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1800" b="1" i="1">
                  <a:solidFill>
                    <a:srgbClr val="FF0000"/>
                  </a:solidFill>
                </a:rPr>
                <a:t>Gyrodactylus</a:t>
              </a:r>
            </a:p>
          </p:txBody>
        </p:sp>
        <p:sp>
          <p:nvSpPr>
            <p:cNvPr id="125966" name="Text Box 11"/>
            <p:cNvSpPr txBox="1">
              <a:spLocks noChangeArrowheads="1"/>
            </p:cNvSpPr>
            <p:nvPr/>
          </p:nvSpPr>
          <p:spPr bwMode="auto">
            <a:xfrm>
              <a:off x="144" y="2276"/>
              <a:ext cx="11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1800" b="1" i="1">
                  <a:solidFill>
                    <a:srgbClr val="FF0000"/>
                  </a:solidFill>
                </a:rPr>
                <a:t>Dactylogyrus</a:t>
              </a:r>
            </a:p>
          </p:txBody>
        </p:sp>
        <p:sp>
          <p:nvSpPr>
            <p:cNvPr id="125967" name="Text Box 12"/>
            <p:cNvSpPr txBox="1">
              <a:spLocks noChangeArrowheads="1"/>
            </p:cNvSpPr>
            <p:nvPr/>
          </p:nvSpPr>
          <p:spPr bwMode="auto">
            <a:xfrm>
              <a:off x="96" y="2507"/>
              <a:ext cx="1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1800" b="1" i="1">
                  <a:solidFill>
                    <a:srgbClr val="FF0000"/>
                  </a:solidFill>
                </a:rPr>
                <a:t>Paradiplozoon</a:t>
              </a:r>
            </a:p>
          </p:txBody>
        </p:sp>
        <p:sp>
          <p:nvSpPr>
            <p:cNvPr id="125968" name="Text Box 13"/>
            <p:cNvSpPr txBox="1">
              <a:spLocks noChangeArrowheads="1"/>
            </p:cNvSpPr>
            <p:nvPr/>
          </p:nvSpPr>
          <p:spPr bwMode="auto">
            <a:xfrm>
              <a:off x="2160" y="1104"/>
              <a:ext cx="91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2200" b="1" u="sng">
                  <a:solidFill>
                    <a:schemeClr val="bg1"/>
                  </a:solidFill>
                </a:rPr>
                <a:t>GUILDS</a:t>
              </a:r>
              <a:endParaRPr kumimoji="1" lang="cs-CZ" altLang="cs-CZ" sz="2200" b="1">
                <a:solidFill>
                  <a:schemeClr val="bg1"/>
                </a:solidFill>
              </a:endParaRPr>
            </a:p>
          </p:txBody>
        </p:sp>
        <p:sp>
          <p:nvSpPr>
            <p:cNvPr id="125969" name="Text Box 14"/>
            <p:cNvSpPr txBox="1">
              <a:spLocks noChangeArrowheads="1"/>
            </p:cNvSpPr>
            <p:nvPr/>
          </p:nvSpPr>
          <p:spPr bwMode="auto">
            <a:xfrm>
              <a:off x="2208" y="1392"/>
              <a:ext cx="1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1800" b="1" i="1">
                  <a:solidFill>
                    <a:srgbClr val="FF0000"/>
                  </a:solidFill>
                </a:rPr>
                <a:t>Gills, Fins Skin</a:t>
              </a:r>
            </a:p>
          </p:txBody>
        </p:sp>
        <p:graphicFrame>
          <p:nvGraphicFramePr>
            <p:cNvPr id="125970" name="Object 15"/>
            <p:cNvGraphicFramePr>
              <a:graphicFrameLocks noChangeAspect="1"/>
            </p:cNvGraphicFramePr>
            <p:nvPr/>
          </p:nvGraphicFramePr>
          <p:xfrm>
            <a:off x="2160" y="2544"/>
            <a:ext cx="1578" cy="16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0" name="STATISTICA Graph" r:id="rId4" imgW="2599897" imgH="3628778" progId="STATISTICAGraph">
                    <p:embed/>
                  </p:oleObj>
                </mc:Choice>
                <mc:Fallback>
                  <p:oleObj name="STATISTICA Graph" r:id="rId4" imgW="2599897" imgH="3628778" progId="STATISTICAGraph">
                    <p:embed/>
                    <p:pic>
                      <p:nvPicPr>
                        <p:cNvPr id="12597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40646"/>
                        <a:stretch>
                          <a:fillRect/>
                        </a:stretch>
                      </p:blipFill>
                      <p:spPr bwMode="auto">
                        <a:xfrm>
                          <a:off x="2160" y="2544"/>
                          <a:ext cx="1578" cy="16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5971" name="Text Box 16"/>
            <p:cNvSpPr txBox="1">
              <a:spLocks noChangeArrowheads="1"/>
            </p:cNvSpPr>
            <p:nvPr/>
          </p:nvSpPr>
          <p:spPr bwMode="auto">
            <a:xfrm>
              <a:off x="3504" y="1237"/>
              <a:ext cx="1104" cy="28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 = 0.785</a:t>
              </a:r>
            </a:p>
          </p:txBody>
        </p:sp>
        <p:sp>
          <p:nvSpPr>
            <p:cNvPr id="125972" name="Text Box 17"/>
            <p:cNvSpPr txBox="1">
              <a:spLocks noChangeArrowheads="1"/>
            </p:cNvSpPr>
            <p:nvPr/>
          </p:nvSpPr>
          <p:spPr bwMode="auto">
            <a:xfrm>
              <a:off x="144" y="2784"/>
              <a:ext cx="1104" cy="28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 = 0.412</a:t>
              </a:r>
            </a:p>
          </p:txBody>
        </p:sp>
        <p:graphicFrame>
          <p:nvGraphicFramePr>
            <p:cNvPr id="125973" name="Object 18"/>
            <p:cNvGraphicFramePr>
              <a:graphicFrameLocks noChangeAspect="1"/>
            </p:cNvGraphicFramePr>
            <p:nvPr/>
          </p:nvGraphicFramePr>
          <p:xfrm>
            <a:off x="4134" y="2544"/>
            <a:ext cx="1578" cy="16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1" name="STATISTICA Graph" r:id="rId6" imgW="2599897" imgH="3628778" progId="STATISTICAGraph">
                    <p:embed/>
                  </p:oleObj>
                </mc:Choice>
                <mc:Fallback>
                  <p:oleObj name="STATISTICA Graph" r:id="rId6" imgW="2599897" imgH="3628778" progId="STATISTICAGraph">
                    <p:embed/>
                    <p:pic>
                      <p:nvPicPr>
                        <p:cNvPr id="125973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40646"/>
                        <a:stretch>
                          <a:fillRect/>
                        </a:stretch>
                      </p:blipFill>
                      <p:spPr bwMode="auto">
                        <a:xfrm>
                          <a:off x="4134" y="2544"/>
                          <a:ext cx="1578" cy="16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5974" name="Text Box 19"/>
            <p:cNvSpPr txBox="1">
              <a:spLocks noChangeArrowheads="1"/>
            </p:cNvSpPr>
            <p:nvPr/>
          </p:nvSpPr>
          <p:spPr bwMode="auto">
            <a:xfrm>
              <a:off x="2160" y="2304"/>
              <a:ext cx="1584" cy="28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2400" b="1">
                  <a:solidFill>
                    <a:srgbClr val="990099"/>
                  </a:solidFill>
                  <a:latin typeface="Times New Roman" panose="02020603050405020304" pitchFamily="18" charset="0"/>
                </a:rPr>
                <a:t>Generalists</a:t>
              </a:r>
            </a:p>
          </p:txBody>
        </p:sp>
        <p:sp>
          <p:nvSpPr>
            <p:cNvPr id="125975" name="Text Box 20"/>
            <p:cNvSpPr txBox="1">
              <a:spLocks noChangeArrowheads="1"/>
            </p:cNvSpPr>
            <p:nvPr/>
          </p:nvSpPr>
          <p:spPr bwMode="auto">
            <a:xfrm>
              <a:off x="4128" y="2256"/>
              <a:ext cx="1584" cy="28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2400" b="1">
                  <a:solidFill>
                    <a:srgbClr val="990099"/>
                  </a:solidFill>
                  <a:latin typeface="Times New Roman" panose="02020603050405020304" pitchFamily="18" charset="0"/>
                </a:rPr>
                <a:t>Specialists</a:t>
              </a:r>
            </a:p>
          </p:txBody>
        </p:sp>
        <p:sp>
          <p:nvSpPr>
            <p:cNvPr id="125976" name="Line 21"/>
            <p:cNvSpPr>
              <a:spLocks noChangeShapeType="1"/>
            </p:cNvSpPr>
            <p:nvPr/>
          </p:nvSpPr>
          <p:spPr bwMode="auto">
            <a:xfrm>
              <a:off x="5088" y="3024"/>
              <a:ext cx="432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5977" name="Line 22"/>
            <p:cNvSpPr>
              <a:spLocks noChangeShapeType="1"/>
            </p:cNvSpPr>
            <p:nvPr/>
          </p:nvSpPr>
          <p:spPr bwMode="auto">
            <a:xfrm flipV="1">
              <a:off x="2448" y="2880"/>
              <a:ext cx="624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5978" name="Text Box 23"/>
            <p:cNvSpPr txBox="1">
              <a:spLocks noChangeArrowheads="1"/>
            </p:cNvSpPr>
            <p:nvPr/>
          </p:nvSpPr>
          <p:spPr bwMode="auto">
            <a:xfrm>
              <a:off x="2784" y="2592"/>
              <a:ext cx="1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1800" b="1" i="1">
                  <a:solidFill>
                    <a:srgbClr val="FF3300"/>
                  </a:solidFill>
                </a:rPr>
                <a:t>P &lt; 0.01</a:t>
              </a:r>
              <a:endParaRPr kumimoji="1" lang="cs-CZ" altLang="cs-CZ" sz="1800" b="1" i="1">
                <a:solidFill>
                  <a:schemeClr val="bg2"/>
                </a:solidFill>
              </a:endParaRPr>
            </a:p>
          </p:txBody>
        </p:sp>
        <p:sp>
          <p:nvSpPr>
            <p:cNvPr id="125979" name="Text Box 24"/>
            <p:cNvSpPr txBox="1">
              <a:spLocks noChangeArrowheads="1"/>
            </p:cNvSpPr>
            <p:nvPr/>
          </p:nvSpPr>
          <p:spPr bwMode="auto">
            <a:xfrm>
              <a:off x="4752" y="2544"/>
              <a:ext cx="1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1" lang="cs-CZ" altLang="cs-CZ" sz="1800" b="1" i="1">
                  <a:solidFill>
                    <a:srgbClr val="FF3300"/>
                  </a:solidFill>
                </a:rPr>
                <a:t>P &lt; 0.01</a:t>
              </a:r>
              <a:endParaRPr kumimoji="1" lang="cs-CZ" altLang="cs-CZ" sz="1800" b="1" i="1">
                <a:solidFill>
                  <a:schemeClr val="bg2"/>
                </a:solidFill>
              </a:endParaRPr>
            </a:p>
          </p:txBody>
        </p:sp>
      </p:grpSp>
      <p:sp>
        <p:nvSpPr>
          <p:cNvPr id="125958" name="Rectangle 3"/>
          <p:cNvSpPr>
            <a:spLocks noGrp="1" noChangeArrowheads="1"/>
          </p:cNvSpPr>
          <p:nvPr/>
        </p:nvSpPr>
        <p:spPr bwMode="auto">
          <a:xfrm>
            <a:off x="1839943" y="299399"/>
            <a:ext cx="8534400" cy="53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400" dirty="0">
                <a:latin typeface="+mj-lt"/>
              </a:rPr>
              <a:t>Příkladová studie:  srovnání dvou lokalit A– B</a:t>
            </a:r>
          </a:p>
        </p:txBody>
      </p:sp>
      <p:sp>
        <p:nvSpPr>
          <p:cNvPr id="2" name="Šipka doprava 1"/>
          <p:cNvSpPr/>
          <p:nvPr/>
        </p:nvSpPr>
        <p:spPr>
          <a:xfrm>
            <a:off x="588396" y="159025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 doprava 25"/>
          <p:cNvSpPr/>
          <p:nvPr/>
        </p:nvSpPr>
        <p:spPr>
          <a:xfrm rot="10800000">
            <a:off x="4446105" y="155978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757234" y="5057034"/>
            <a:ext cx="16485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dirty="0" smtClean="0"/>
              <a:t>Taxonomie</a:t>
            </a:r>
            <a:endParaRPr lang="cs-CZ" sz="26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8906786" y="1957349"/>
            <a:ext cx="30358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dirty="0" err="1" smtClean="0"/>
              <a:t>Mikroekologie</a:t>
            </a:r>
            <a:r>
              <a:rPr lang="cs-CZ" sz="2600" dirty="0" smtClean="0"/>
              <a:t> - </a:t>
            </a:r>
            <a:r>
              <a:rPr lang="cs-CZ" sz="2600" dirty="0" err="1" smtClean="0"/>
              <a:t>guild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442363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93826"/>
            <a:ext cx="9144000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7187" name="Rectangle 3"/>
          <p:cNvSpPr>
            <a:spLocks noGrp="1" noChangeArrowheads="1"/>
          </p:cNvSpPr>
          <p:nvPr>
            <p:ph type="title"/>
          </p:nvPr>
        </p:nvSpPr>
        <p:spPr>
          <a:xfrm>
            <a:off x="1631950" y="262019"/>
            <a:ext cx="9144000" cy="838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cs-CZ" altLang="cs-CZ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Příkladová studie - srovnání tří lokalit:  </a:t>
            </a:r>
            <a:r>
              <a:rPr lang="en-GB" altLang="cs-CZ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Q statistic, Shannon´s diversity (H´) and dominance (D)</a:t>
            </a:r>
            <a:r>
              <a:rPr lang="cs-CZ" altLang="cs-CZ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cs-CZ" sz="3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Monogenea</a:t>
            </a:r>
            <a:r>
              <a:rPr lang="en-GB" altLang="cs-CZ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GB" altLang="cs-CZ" sz="3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specialist</a:t>
            </a:r>
            <a:r>
              <a:rPr lang="cs-CZ" altLang="cs-CZ" sz="3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GB" altLang="cs-CZ" sz="3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cs-CZ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vs. </a:t>
            </a:r>
            <a:r>
              <a:rPr lang="en-GB" altLang="cs-CZ" sz="3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generalist</a:t>
            </a:r>
            <a:r>
              <a:rPr lang="cs-CZ" altLang="cs-CZ" sz="3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endParaRPr lang="cs-CZ" altLang="cs-CZ" sz="3000" dirty="0"/>
          </a:p>
        </p:txBody>
      </p:sp>
    </p:spTree>
    <p:extLst>
      <p:ext uri="{BB962C8B-B14F-4D97-AF65-F5344CB8AC3E}">
        <p14:creationId xmlns:p14="http://schemas.microsoft.com/office/powerpoint/2010/main" val="2452779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4693" y="318236"/>
            <a:ext cx="9399954" cy="53364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Globální oteplování a jeho možné důsledky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135371"/>
            <a:ext cx="8001000" cy="38100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1" y="1030973"/>
            <a:ext cx="12195711" cy="58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5861"/>
            <a:ext cx="10515600" cy="105815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Teoretický vliv globálního oteplení klimatu na </a:t>
            </a:r>
            <a:r>
              <a:rPr lang="cs-CZ" sz="3400" b="1" dirty="0"/>
              <a:t>v</a:t>
            </a:r>
            <a:r>
              <a:rPr lang="cs-CZ" sz="3400" b="1" dirty="0" smtClean="0"/>
              <a:t>ztahy v systému divoká a domácí </a:t>
            </a:r>
            <a:r>
              <a:rPr lang="cs-CZ" sz="3400" b="1" dirty="0"/>
              <a:t>zvířata </a:t>
            </a:r>
            <a:r>
              <a:rPr lang="cs-CZ" sz="3400" b="1" dirty="0" smtClean="0"/>
              <a:t>a člověk</a:t>
            </a:r>
            <a:endParaRPr lang="cs-CZ" sz="3400" b="1" dirty="0"/>
          </a:p>
        </p:txBody>
      </p:sp>
      <p:pic>
        <p:nvPicPr>
          <p:cNvPr id="38914" name="Picture 2" descr="intEractions with zoonotic pathogEns within a host-parasitE continuuM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02" y="1304019"/>
            <a:ext cx="5605670" cy="56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309067" y="6070829"/>
            <a:ext cx="5907821" cy="799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74565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Will Climate Change trigger a new Pandemic?: Department for Middle East and  North Afr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4" y="0"/>
            <a:ext cx="102741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10075" y="1220791"/>
            <a:ext cx="8510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bg1"/>
                </a:solidFill>
              </a:rPr>
              <a:t>Může změna klimatu způsobit novou  pandemii ?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9536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62877" y="404202"/>
            <a:ext cx="5257800" cy="596167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Globální oteplování Země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353999"/>
            <a:ext cx="7846644" cy="4150002"/>
          </a:xfrm>
        </p:spPr>
      </p:pic>
      <p:sp>
        <p:nvSpPr>
          <p:cNvPr id="9" name="TextovéPole 8"/>
          <p:cNvSpPr txBox="1"/>
          <p:nvPr/>
        </p:nvSpPr>
        <p:spPr>
          <a:xfrm>
            <a:off x="8675081" y="1445846"/>
            <a:ext cx="329564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Vzestup</a:t>
            </a:r>
            <a:r>
              <a:rPr lang="cs-CZ" dirty="0"/>
              <a:t>:</a:t>
            </a:r>
          </a:p>
          <a:p>
            <a:r>
              <a:rPr lang="cs-CZ" dirty="0"/>
              <a:t>Teplota povrchových vod moří</a:t>
            </a:r>
          </a:p>
          <a:p>
            <a:r>
              <a:rPr lang="cs-CZ" dirty="0"/>
              <a:t>Teplota vzduchu nad oceány</a:t>
            </a:r>
          </a:p>
          <a:p>
            <a:r>
              <a:rPr lang="cs-CZ" dirty="0"/>
              <a:t>Vlhkost</a:t>
            </a:r>
          </a:p>
          <a:p>
            <a:r>
              <a:rPr lang="cs-CZ" dirty="0"/>
              <a:t>Teplota vzduch v troposféře</a:t>
            </a:r>
          </a:p>
          <a:p>
            <a:r>
              <a:rPr lang="cs-CZ" dirty="0"/>
              <a:t>Obsah tepla v mořích a oceánech</a:t>
            </a:r>
          </a:p>
          <a:p>
            <a:r>
              <a:rPr lang="cs-CZ" dirty="0"/>
              <a:t>Teplota nad zemským povrchem</a:t>
            </a:r>
          </a:p>
          <a:p>
            <a:r>
              <a:rPr lang="cs-CZ" dirty="0"/>
              <a:t>Hladina moří a oceánů</a:t>
            </a:r>
          </a:p>
          <a:p>
            <a:endParaRPr lang="cs-CZ" dirty="0"/>
          </a:p>
          <a:p>
            <a:r>
              <a:rPr lang="cs-CZ" b="1" dirty="0"/>
              <a:t>Úbytek</a:t>
            </a:r>
            <a:r>
              <a:rPr lang="cs-CZ" dirty="0"/>
              <a:t>:</a:t>
            </a:r>
          </a:p>
          <a:p>
            <a:r>
              <a:rPr lang="cs-CZ" dirty="0"/>
              <a:t>Mořský led</a:t>
            </a:r>
          </a:p>
          <a:p>
            <a:r>
              <a:rPr lang="cs-CZ" dirty="0"/>
              <a:t>Sněhová pokrývka na souši</a:t>
            </a:r>
          </a:p>
          <a:p>
            <a:r>
              <a:rPr lang="cs-CZ" dirty="0"/>
              <a:t>Pevninské ledovce</a:t>
            </a:r>
          </a:p>
        </p:txBody>
      </p:sp>
    </p:spTree>
    <p:extLst>
      <p:ext uri="{BB962C8B-B14F-4D97-AF65-F5344CB8AC3E}">
        <p14:creationId xmlns:p14="http://schemas.microsoft.com/office/powerpoint/2010/main" val="2312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/>
          <p:cNvSpPr>
            <a:spLocks noGrp="1" noChangeArrowheads="1"/>
          </p:cNvSpPr>
          <p:nvPr>
            <p:ph type="title"/>
          </p:nvPr>
        </p:nvSpPr>
        <p:spPr>
          <a:xfrm>
            <a:off x="3722534" y="357768"/>
            <a:ext cx="4825119" cy="715658"/>
          </a:xfrm>
        </p:spPr>
        <p:txBody>
          <a:bodyPr>
            <a:noAutofit/>
          </a:bodyPr>
          <a:lstStyle/>
          <a:p>
            <a:r>
              <a:rPr lang="cs-CZ" altLang="cs-CZ" sz="3400" b="1" dirty="0"/>
              <a:t>Průběh oteplování klimatu</a:t>
            </a:r>
          </a:p>
        </p:txBody>
      </p:sp>
      <p:pic>
        <p:nvPicPr>
          <p:cNvPr id="95235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515" y="1346070"/>
            <a:ext cx="9979736" cy="5301221"/>
          </a:xfrm>
        </p:spPr>
      </p:pic>
    </p:spTree>
    <p:extLst>
      <p:ext uri="{BB962C8B-B14F-4D97-AF65-F5344CB8AC3E}">
        <p14:creationId xmlns:p14="http://schemas.microsoft.com/office/powerpoint/2010/main" val="28136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27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Vliv změny klimatu na parazity</a:t>
            </a:r>
            <a:endParaRPr lang="cs-CZ" sz="3400" b="1" dirty="0"/>
          </a:p>
        </p:txBody>
      </p:sp>
      <p:pic>
        <p:nvPicPr>
          <p:cNvPr id="19458" name="Picture 2" descr="Main impacts of climate change on parasitic infections transmitted to... | 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739" y="1502797"/>
            <a:ext cx="8594522" cy="451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14055781" y="-281911"/>
            <a:ext cx="288474" cy="451750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8194" name="Picture 2" descr="Satyu Yamaguti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01" y="419137"/>
            <a:ext cx="1963505" cy="26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4924" y="3236181"/>
            <a:ext cx="1180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Alexandr </a:t>
            </a:r>
            <a:r>
              <a:rPr lang="cs-CZ" dirty="0" err="1"/>
              <a:t>Dogiel</a:t>
            </a:r>
            <a:r>
              <a:rPr lang="cs-CZ" dirty="0"/>
              <a:t>        </a:t>
            </a:r>
            <a:r>
              <a:rPr lang="cs-CZ" dirty="0" err="1"/>
              <a:t>Satyu</a:t>
            </a:r>
            <a:r>
              <a:rPr lang="cs-CZ" dirty="0"/>
              <a:t> </a:t>
            </a:r>
            <a:r>
              <a:rPr lang="cs-CZ" dirty="0" err="1"/>
              <a:t>Yamaguti</a:t>
            </a:r>
            <a:r>
              <a:rPr lang="cs-CZ" dirty="0"/>
              <a:t>         Heinz </a:t>
            </a:r>
            <a:r>
              <a:rPr lang="cs-CZ" dirty="0" err="1"/>
              <a:t>Melhorn</a:t>
            </a:r>
            <a:r>
              <a:rPr lang="cs-CZ" dirty="0"/>
              <a:t>       </a:t>
            </a:r>
            <a:r>
              <a:rPr lang="cs-CZ" dirty="0" smtClean="0"/>
              <a:t>   Claude </a:t>
            </a:r>
            <a:r>
              <a:rPr lang="cs-CZ" dirty="0" err="1"/>
              <a:t>Combes</a:t>
            </a:r>
            <a:r>
              <a:rPr lang="cs-CZ" dirty="0"/>
              <a:t>             Klaus </a:t>
            </a:r>
            <a:r>
              <a:rPr lang="cs-CZ" dirty="0" err="1"/>
              <a:t>Rohde</a:t>
            </a:r>
            <a:r>
              <a:rPr lang="cs-CZ" dirty="0"/>
              <a:t>                        </a:t>
            </a:r>
            <a:r>
              <a:rPr lang="cs-CZ" dirty="0" smtClean="0"/>
              <a:t>  </a:t>
            </a:r>
            <a:r>
              <a:rPr lang="cs-CZ" dirty="0"/>
              <a:t>Robert May</a:t>
            </a:r>
          </a:p>
        </p:txBody>
      </p:sp>
      <p:pic>
        <p:nvPicPr>
          <p:cNvPr id="8196" name="Picture 4" descr="Догел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37"/>
            <a:ext cx="1966403" cy="26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Universität Düsseldorf: Prof. Dr. Heinz Mehlho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37" y="419137"/>
            <a:ext cx="1776014" cy="26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Hommage à Claude Combes - IHPE « Interactions  Hôtes-Pathogènes-Environnements 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10" descr="Hommage à Claude Combes - IHPE « Interactions  Hôtes-Pathogènes-Environnements 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Claude Combes - Babel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151" y="419137"/>
            <a:ext cx="1963505" cy="26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Parasitism : Claude Combes : 9780226114453 : Blackwell'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99" y="3762603"/>
            <a:ext cx="2051674" cy="282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Encyclopedia of Parasitology: Mehlhorn, Hein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389" y="3762603"/>
            <a:ext cx="1915961" cy="282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Robert May (1936-2020) and the Future of Scientific Research - Scientific  American Blog Netwo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65" y="395218"/>
            <a:ext cx="4009719" cy="262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Klaus Rohde - University of New England (UNE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85" y="427089"/>
            <a:ext cx="2255811" cy="25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Marine Parasitology, Klaus Rohde, 978064309307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7" y="3762603"/>
            <a:ext cx="2153387" cy="282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Amazon.com: Theoretical Ecology: Principles and Applications:  9780199209996: May of Oxford, Professor Lord Robert, McLean, Angela: Book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267" y="3762603"/>
            <a:ext cx="2125733" cy="282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dogiel v a - general parasitology - AbeBook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38" y="3762603"/>
            <a:ext cx="2085300" cy="282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 descr="Systema Helminthum - Satyu Yamaguti - Google Book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03" y="3762603"/>
            <a:ext cx="1964875" cy="282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54979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79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Ohrožení zdraví lidí a zvířat parazity v podmínkách globální změny klimatu</a:t>
            </a:r>
            <a:endParaRPr lang="cs-CZ" sz="3400" b="1" dirty="0"/>
          </a:p>
        </p:txBody>
      </p:sp>
      <p:pic>
        <p:nvPicPr>
          <p:cNvPr id="32770" name="Picture 2" descr="The vulnerability of animal and human health to parasites under global  change - ScienceDire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55" y="1567232"/>
            <a:ext cx="6400800" cy="472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400" b="1" dirty="0" smtClean="0"/>
              <a:t>Efekty pulsního a postupného oteplování a parasitismu v podmínkách oteplování klimatu</a:t>
            </a:r>
            <a:endParaRPr lang="cs-CZ" sz="3400" b="1" dirty="0"/>
          </a:p>
        </p:txBody>
      </p:sp>
      <p:pic>
        <p:nvPicPr>
          <p:cNvPr id="29698" name="Picture 2" descr="Pulse Heat Stress and Parasitism in a Warming World: Trends in Ecology &amp;  Evolu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5" y="2091193"/>
            <a:ext cx="11514550" cy="360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6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3565"/>
            <a:ext cx="10515600" cy="1121769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Pokroky a nedostatky v poznání jak teplota ovlivňuje průběh infekčních onemocnění</a:t>
            </a:r>
            <a:endParaRPr lang="cs-CZ" sz="3400" b="1" dirty="0"/>
          </a:p>
        </p:txBody>
      </p:sp>
      <p:pic>
        <p:nvPicPr>
          <p:cNvPr id="30722" name="Picture 2" descr="Understanding how temperature shifts could impact infectious disease | PLOS  B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80" y="1689165"/>
            <a:ext cx="7928639" cy="487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4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1763" y="118638"/>
            <a:ext cx="10677939" cy="93093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Gradienty druhové bohatosti parazitů a předpokládaná změna ve výskytu prostřednictvím jejich vymírání a redistribuce do roku 2070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070" y="1089331"/>
            <a:ext cx="5789930" cy="50252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78440"/>
            <a:ext cx="5710519" cy="368439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92981" y="28783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2016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73822" y="58375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2070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58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3567"/>
            <a:ext cx="10515600" cy="91503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Ztráta stanovišť a předpokládané riziko vyhynutí podle scénáře rozptylu a daného taxonu 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137" y="1483723"/>
            <a:ext cx="5757033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424" y="2377443"/>
            <a:ext cx="5383838" cy="34985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628" y="1443968"/>
            <a:ext cx="5550010" cy="8937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997" y="5836263"/>
            <a:ext cx="6477000" cy="102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6248"/>
            <a:ext cx="10515600" cy="89054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Ohrožení parazitů změnou klimatu do roku 2070</a:t>
            </a:r>
            <a:endParaRPr lang="cs-CZ" sz="3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1457325"/>
            <a:ext cx="6915150" cy="3943350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278752" y="2854518"/>
            <a:ext cx="11609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Siphonaptera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157082" y="2834638"/>
            <a:ext cx="9523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Nematoda</a:t>
            </a:r>
            <a:endParaRPr lang="cs-CZ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8474098" y="1388824"/>
            <a:ext cx="7152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Ixodida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394043" y="1382195"/>
            <a:ext cx="7740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Cestoda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282187" y="1375575"/>
            <a:ext cx="9178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Astigmata</a:t>
            </a:r>
            <a:endParaRPr lang="cs-CZ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23837" y="1384714"/>
            <a:ext cx="13788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Acanthocephala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206658" y="2847896"/>
            <a:ext cx="10422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Phthiaptera</a:t>
            </a:r>
            <a:endParaRPr lang="cs-CZ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515844" y="2867769"/>
            <a:ext cx="9740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Trematoda</a:t>
            </a:r>
            <a:endParaRPr lang="cs-CZ" sz="1400" dirty="0"/>
          </a:p>
        </p:txBody>
      </p:sp>
      <p:sp>
        <p:nvSpPr>
          <p:cNvPr id="17" name="Obdélník 16"/>
          <p:cNvSpPr/>
          <p:nvPr/>
        </p:nvSpPr>
        <p:spPr>
          <a:xfrm>
            <a:off x="9330977" y="1305818"/>
            <a:ext cx="416639" cy="530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0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3339" y="0"/>
            <a:ext cx="10515600" cy="1118159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Primární, sekundární a složená míra vymíraní (%) pro hlavní skupiny parazitů (</a:t>
            </a:r>
            <a:r>
              <a:rPr lang="cs-CZ" sz="3400" b="1" dirty="0" err="1" smtClean="0"/>
              <a:t>Ac,Ce,Ne,Tr</a:t>
            </a:r>
            <a:r>
              <a:rPr lang="cs-CZ" sz="3400" b="1" dirty="0" smtClean="0"/>
              <a:t>)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466" y="1118159"/>
            <a:ext cx="6819900" cy="36671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466" y="4915686"/>
            <a:ext cx="6867525" cy="15906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179489" y="4628985"/>
            <a:ext cx="34050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b="1" dirty="0" err="1" smtClean="0"/>
              <a:t>Acanthocephala</a:t>
            </a:r>
            <a:r>
              <a:rPr lang="cs-CZ" sz="1200" b="1" dirty="0" smtClean="0"/>
              <a:t>  </a:t>
            </a:r>
            <a:r>
              <a:rPr lang="cs-CZ" sz="1200" b="1" dirty="0" err="1" smtClean="0"/>
              <a:t>Cestoda</a:t>
            </a:r>
            <a:r>
              <a:rPr lang="cs-CZ" sz="1200" b="1" dirty="0" smtClean="0"/>
              <a:t>    </a:t>
            </a:r>
            <a:r>
              <a:rPr lang="cs-CZ" sz="1200" b="1" dirty="0" err="1" smtClean="0"/>
              <a:t>Nematoda</a:t>
            </a:r>
            <a:r>
              <a:rPr lang="cs-CZ" sz="1200" b="1" dirty="0" smtClean="0"/>
              <a:t>  </a:t>
            </a:r>
            <a:r>
              <a:rPr lang="cs-CZ" sz="1200" b="1" dirty="0" err="1" smtClean="0"/>
              <a:t>Trematoda</a:t>
            </a:r>
            <a:endParaRPr lang="cs-CZ" sz="1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753810" y="4622365"/>
            <a:ext cx="34050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b="1" dirty="0" err="1" smtClean="0"/>
              <a:t>Acanthocephala</a:t>
            </a:r>
            <a:r>
              <a:rPr lang="cs-CZ" sz="1200" b="1" dirty="0" smtClean="0"/>
              <a:t>  </a:t>
            </a:r>
            <a:r>
              <a:rPr lang="cs-CZ" sz="1200" b="1" dirty="0" err="1" smtClean="0"/>
              <a:t>Cestoda</a:t>
            </a:r>
            <a:r>
              <a:rPr lang="cs-CZ" sz="1200" b="1" dirty="0" smtClean="0"/>
              <a:t>    </a:t>
            </a:r>
            <a:r>
              <a:rPr lang="cs-CZ" sz="1200" b="1" dirty="0" err="1" smtClean="0"/>
              <a:t>Nematoda</a:t>
            </a:r>
            <a:r>
              <a:rPr lang="cs-CZ" sz="1200" b="1" dirty="0" smtClean="0"/>
              <a:t>  </a:t>
            </a:r>
            <a:r>
              <a:rPr lang="cs-CZ" sz="1200" b="1" dirty="0" err="1" smtClean="0"/>
              <a:t>Trematoda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4985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9714"/>
            <a:ext cx="10515600" cy="85937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 smtClean="0"/>
              <a:t>Vztah mezi rozšířením malárie a oteplením klimatu v letech 1900(a) – 2007(b) a rozdíly mezi oběma uvedenými obdobími 1900 – 2007(c)</a:t>
            </a:r>
            <a:endParaRPr lang="cs-CZ" sz="3200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23" y="1501023"/>
            <a:ext cx="5837665" cy="27178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162" y="1377858"/>
            <a:ext cx="5883083" cy="28409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907" y="4218834"/>
            <a:ext cx="5934185" cy="26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44" y="3841589"/>
            <a:ext cx="4890053" cy="26307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925" y="3325925"/>
            <a:ext cx="5002264" cy="352550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8483" y="309468"/>
            <a:ext cx="6572416" cy="64469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Malárie: rozšíření a životní cyklus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149123"/>
            <a:ext cx="6872925" cy="28276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868" y="500300"/>
            <a:ext cx="3553439" cy="217133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537836" y="2679594"/>
            <a:ext cx="3515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Gametocyty </a:t>
            </a:r>
            <a:r>
              <a:rPr lang="cs-CZ" i="1" dirty="0" err="1" smtClean="0"/>
              <a:t>Plasmodium</a:t>
            </a:r>
            <a:r>
              <a:rPr lang="cs-CZ" i="1" dirty="0" smtClean="0"/>
              <a:t> </a:t>
            </a:r>
            <a:r>
              <a:rPr lang="cs-CZ" i="1" dirty="0" err="1" smtClean="0"/>
              <a:t>falciarum</a:t>
            </a:r>
            <a:r>
              <a:rPr lang="cs-CZ" i="1" dirty="0" smtClean="0"/>
              <a:t> </a:t>
            </a:r>
          </a:p>
          <a:p>
            <a:pPr algn="ctr"/>
            <a:r>
              <a:rPr lang="cs-CZ" dirty="0" smtClean="0"/>
              <a:t>v krevním roztěru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63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630071"/>
          </a:xfrm>
        </p:spPr>
        <p:txBody>
          <a:bodyPr/>
          <a:lstStyle/>
          <a:p>
            <a:pPr algn="ctr"/>
            <a:r>
              <a:rPr lang="cs-CZ" altLang="cs-CZ" sz="3400" b="1" dirty="0"/>
              <a:t>Vliv stoupající teploty (malárie)</a:t>
            </a:r>
          </a:p>
        </p:txBody>
      </p:sp>
      <p:pic>
        <p:nvPicPr>
          <p:cNvPr id="96259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9464" y="1033670"/>
            <a:ext cx="8174526" cy="5557631"/>
          </a:xfrm>
        </p:spPr>
      </p:pic>
    </p:spTree>
    <p:extLst>
      <p:ext uri="{BB962C8B-B14F-4D97-AF65-F5344CB8AC3E}">
        <p14:creationId xmlns:p14="http://schemas.microsoft.com/office/powerpoint/2010/main" val="42114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Robert Poulin — ASN Even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" y="0"/>
            <a:ext cx="2578212" cy="322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f. a.D. Dr. rer. nat. Richard Lucius — Molecular Parasitolo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9751" y="-18209"/>
            <a:ext cx="2569461" cy="370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ric S. (Sam) Loker :: Department of Biology | The University of New Mex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566" y="-44886"/>
            <a:ext cx="2552368" cy="32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rald W. Esch – WFU Biology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790" y="-18209"/>
            <a:ext cx="2262549" cy="324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938" y="3644413"/>
            <a:ext cx="2345560" cy="321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75" y="3644414"/>
            <a:ext cx="2434145" cy="321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Zástupný symbol pro obsah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0864" y="3644416"/>
            <a:ext cx="2676651" cy="3419281"/>
          </a:xfrm>
          <a:prstGeom prst="rect">
            <a:avLst/>
          </a:prstGeom>
        </p:spPr>
      </p:pic>
      <p:pic>
        <p:nvPicPr>
          <p:cNvPr id="13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8" y="3644413"/>
            <a:ext cx="2320285" cy="32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627" y="3644415"/>
            <a:ext cx="2466948" cy="317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Widerlegte Theorie durch Hintertüre wiederbeleb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9403" y="-18209"/>
            <a:ext cx="2840163" cy="324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691" y="3156667"/>
            <a:ext cx="12174807" cy="4815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>
                <a:solidFill>
                  <a:schemeClr val="tx1"/>
                </a:solidFill>
              </a:rPr>
              <a:t>         Robert </a:t>
            </a:r>
            <a:r>
              <a:rPr lang="cs-CZ" dirty="0" err="1" smtClean="0">
                <a:solidFill>
                  <a:schemeClr val="tx1"/>
                </a:solidFill>
              </a:rPr>
              <a:t>Poulin</a:t>
            </a:r>
            <a:r>
              <a:rPr lang="cs-CZ" dirty="0" smtClean="0">
                <a:solidFill>
                  <a:schemeClr val="tx1"/>
                </a:solidFill>
              </a:rPr>
              <a:t>                  Richard Lucius                         Paul Schmidt-</a:t>
            </a:r>
            <a:r>
              <a:rPr lang="cs-CZ" dirty="0" err="1" smtClean="0">
                <a:solidFill>
                  <a:schemeClr val="tx1"/>
                </a:solidFill>
              </a:rPr>
              <a:t>Hempel</a:t>
            </a:r>
            <a:r>
              <a:rPr lang="cs-CZ" dirty="0" smtClean="0">
                <a:solidFill>
                  <a:schemeClr val="tx1"/>
                </a:solidFill>
              </a:rPr>
              <a:t>               </a:t>
            </a:r>
            <a:r>
              <a:rPr lang="cs-CZ" dirty="0" err="1" smtClean="0">
                <a:solidFill>
                  <a:schemeClr val="tx1"/>
                </a:solidFill>
              </a:rPr>
              <a:t>Eric</a:t>
            </a:r>
            <a:r>
              <a:rPr lang="cs-CZ" dirty="0" smtClean="0">
                <a:solidFill>
                  <a:schemeClr val="tx1"/>
                </a:solidFill>
              </a:rPr>
              <a:t> S. </a:t>
            </a:r>
            <a:r>
              <a:rPr lang="cs-CZ" dirty="0" err="1" smtClean="0">
                <a:solidFill>
                  <a:schemeClr val="tx1"/>
                </a:solidFill>
              </a:rPr>
              <a:t>Loker</a:t>
            </a:r>
            <a:r>
              <a:rPr lang="cs-CZ" dirty="0" smtClean="0">
                <a:solidFill>
                  <a:schemeClr val="tx1"/>
                </a:solidFill>
              </a:rPr>
              <a:t>                      Gerald W </a:t>
            </a:r>
            <a:r>
              <a:rPr lang="cs-CZ" dirty="0" err="1" smtClean="0">
                <a:solidFill>
                  <a:schemeClr val="tx1"/>
                </a:solidFill>
              </a:rPr>
              <a:t>Esch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9335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0677" y="211377"/>
            <a:ext cx="10515600" cy="1193331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 smtClean="0"/>
              <a:t>Potenciální efekt oteplení na šíření malárie v Africe a počet importovaných případů </a:t>
            </a:r>
            <a:r>
              <a:rPr lang="cs-CZ" sz="3200" b="1" i="1" dirty="0" err="1" smtClean="0"/>
              <a:t>Plasmodium</a:t>
            </a:r>
            <a:r>
              <a:rPr lang="cs-CZ" sz="3200" b="1" i="1" dirty="0" smtClean="0"/>
              <a:t> </a:t>
            </a:r>
            <a:r>
              <a:rPr lang="cs-CZ" sz="3200" b="1" i="1" dirty="0" err="1" smtClean="0"/>
              <a:t>falciparum</a:t>
            </a:r>
            <a:r>
              <a:rPr lang="cs-CZ" sz="3200" b="1" i="1" dirty="0" smtClean="0"/>
              <a:t> </a:t>
            </a:r>
            <a:r>
              <a:rPr lang="cs-CZ" sz="3200" b="1" dirty="0" smtClean="0"/>
              <a:t>z tohoto kontinentu</a:t>
            </a:r>
            <a:endParaRPr lang="cs-CZ" sz="3200" b="1" dirty="0"/>
          </a:p>
        </p:txBody>
      </p:sp>
      <p:pic>
        <p:nvPicPr>
          <p:cNvPr id="46082" name="Picture 2" descr="Potential effect of climate change on malaria transmission in Africa - The  Lanc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8456"/>
            <a:ext cx="4549529" cy="469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The number of imported P. falciparum cases from Africa and percentage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8456"/>
            <a:ext cx="5124149" cy="47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22250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6344"/>
            <a:ext cx="10515600" cy="69239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Ekologický význam parazitů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17958"/>
            <a:ext cx="10515600" cy="5187425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Paraziti jsou </a:t>
            </a:r>
            <a:r>
              <a:rPr lang="cs-CZ" b="1" dirty="0" smtClean="0"/>
              <a:t>obecně nenápadní </a:t>
            </a:r>
            <a:r>
              <a:rPr lang="cs-CZ" dirty="0" smtClean="0"/>
              <a:t>(žijí skrytě) v ekologii společenstev ale hrají méně důležitou roli, než volně žijící organismy.</a:t>
            </a:r>
          </a:p>
          <a:p>
            <a:r>
              <a:rPr lang="cs-CZ" dirty="0" smtClean="0"/>
              <a:t>Jejich význam se obvykle </a:t>
            </a:r>
            <a:r>
              <a:rPr lang="cs-CZ" b="1" dirty="0" smtClean="0"/>
              <a:t>od významu jejich hostitelů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Pokroky v ekologii nemocí však prokázaly, že paraziti jsou nejen ekologický důležití, ale že za určitých okolností mohou mít vliv, který se </a:t>
            </a:r>
            <a:r>
              <a:rPr lang="cs-CZ" b="1" dirty="0" smtClean="0"/>
              <a:t>vyrovná nebo i převýší  </a:t>
            </a:r>
            <a:r>
              <a:rPr lang="cs-CZ" b="1" dirty="0"/>
              <a:t>p</a:t>
            </a:r>
            <a:r>
              <a:rPr lang="cs-CZ" b="1" dirty="0" smtClean="0"/>
              <a:t>ůsobení volně žijících organismů na utváření struktury přírodních společenstev.</a:t>
            </a:r>
          </a:p>
          <a:p>
            <a:r>
              <a:rPr lang="cs-CZ" dirty="0" smtClean="0"/>
              <a:t>Ve skutečnosti je parazitismus mnohem </a:t>
            </a:r>
            <a:r>
              <a:rPr lang="cs-CZ" b="1" dirty="0" smtClean="0"/>
              <a:t>běžnější než predace </a:t>
            </a:r>
            <a:r>
              <a:rPr lang="cs-CZ" dirty="0" smtClean="0"/>
              <a:t>(De </a:t>
            </a:r>
            <a:r>
              <a:rPr lang="cs-CZ" dirty="0" err="1" smtClean="0"/>
              <a:t>Meeůs</a:t>
            </a:r>
            <a:r>
              <a:rPr lang="cs-CZ" dirty="0" smtClean="0"/>
              <a:t> a </a:t>
            </a:r>
            <a:r>
              <a:rPr lang="cs-CZ" dirty="0" err="1" smtClean="0"/>
              <a:t>Renaud</a:t>
            </a:r>
            <a:r>
              <a:rPr lang="cs-CZ" dirty="0" smtClean="0"/>
              <a:t>, 2002) a představuje </a:t>
            </a:r>
            <a:r>
              <a:rPr lang="cs-CZ" b="1" dirty="0" smtClean="0"/>
              <a:t>nejrozšířenější strategii na Zemi</a:t>
            </a:r>
            <a:r>
              <a:rPr lang="cs-CZ" dirty="0" smtClean="0"/>
              <a:t>. </a:t>
            </a:r>
          </a:p>
          <a:p>
            <a:r>
              <a:rPr lang="cs-CZ" dirty="0" smtClean="0"/>
              <a:t>Paraziti rovněž </a:t>
            </a:r>
            <a:r>
              <a:rPr lang="cs-CZ" b="1" dirty="0" smtClean="0"/>
              <a:t>ovlivňují chování a kondici </a:t>
            </a:r>
            <a:r>
              <a:rPr lang="cs-CZ" dirty="0" smtClean="0"/>
              <a:t>hostitele a mohou regulovat </a:t>
            </a:r>
            <a:r>
              <a:rPr lang="cs-CZ" b="1" dirty="0" smtClean="0"/>
              <a:t>velikost hostitelské populace</a:t>
            </a:r>
            <a:r>
              <a:rPr lang="cs-CZ" dirty="0" smtClean="0"/>
              <a:t>, mají vliv na </a:t>
            </a:r>
            <a:r>
              <a:rPr lang="cs-CZ" b="1" dirty="0" smtClean="0"/>
              <a:t>trofické interakce</a:t>
            </a:r>
            <a:r>
              <a:rPr lang="cs-CZ" dirty="0" smtClean="0"/>
              <a:t>, </a:t>
            </a:r>
            <a:r>
              <a:rPr lang="cs-CZ" b="1" dirty="0" smtClean="0"/>
              <a:t>potravní sítě</a:t>
            </a:r>
            <a:r>
              <a:rPr lang="cs-CZ" dirty="0" smtClean="0"/>
              <a:t>, </a:t>
            </a:r>
            <a:r>
              <a:rPr lang="cs-CZ" b="1" dirty="0" smtClean="0"/>
              <a:t>konkurenci</a:t>
            </a:r>
            <a:r>
              <a:rPr lang="cs-CZ" dirty="0" smtClean="0"/>
              <a:t>, </a:t>
            </a:r>
            <a:r>
              <a:rPr lang="cs-CZ" b="1" dirty="0" smtClean="0"/>
              <a:t>biologickou rozmanitost </a:t>
            </a:r>
            <a:r>
              <a:rPr lang="cs-CZ" dirty="0" smtClean="0"/>
              <a:t>a na tzv. </a:t>
            </a:r>
            <a:r>
              <a:rPr lang="cs-CZ" b="1" dirty="0" smtClean="0"/>
              <a:t>„</a:t>
            </a:r>
            <a:r>
              <a:rPr lang="cs-CZ" b="1" dirty="0" err="1" smtClean="0"/>
              <a:t>keystone</a:t>
            </a:r>
            <a:r>
              <a:rPr lang="cs-CZ" b="1" dirty="0" smtClean="0"/>
              <a:t>“ druhy</a:t>
            </a:r>
            <a:r>
              <a:rPr lang="cs-CZ" dirty="0" smtClean="0"/>
              <a:t>.</a:t>
            </a:r>
          </a:p>
          <a:p>
            <a:r>
              <a:rPr lang="cs-CZ" dirty="0" smtClean="0"/>
              <a:t>Tyto interakce naznačují, že </a:t>
            </a:r>
            <a:r>
              <a:rPr lang="cs-CZ" b="1" dirty="0" smtClean="0"/>
              <a:t>paraziti jsou nedílnou součástí utvářející strukturu společenstev a celého ekosystému.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99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ovéPole 1"/>
          <p:cNvSpPr txBox="1">
            <a:spLocks noChangeArrowheads="1"/>
          </p:cNvSpPr>
          <p:nvPr/>
        </p:nvSpPr>
        <p:spPr bwMode="auto">
          <a:xfrm>
            <a:off x="2088157" y="2886076"/>
            <a:ext cx="87847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400" dirty="0" smtClean="0">
                <a:solidFill>
                  <a:srgbClr val="FF0000"/>
                </a:solidFill>
              </a:rPr>
              <a:t>(3) Perspektivy a budoucnost </a:t>
            </a:r>
            <a:r>
              <a:rPr lang="cs-CZ" altLang="cs-CZ" sz="3400" dirty="0">
                <a:solidFill>
                  <a:srgbClr val="FF0000"/>
                </a:solidFill>
              </a:rPr>
              <a:t>parazitologie ?</a:t>
            </a:r>
          </a:p>
        </p:txBody>
      </p:sp>
    </p:spTree>
    <p:extLst>
      <p:ext uri="{BB962C8B-B14F-4D97-AF65-F5344CB8AC3E}">
        <p14:creationId xmlns:p14="http://schemas.microsoft.com/office/powerpoint/2010/main" val="17002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1" y="3522663"/>
            <a:ext cx="2049463" cy="149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359150" y="112714"/>
            <a:ext cx="5473700" cy="579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400" dirty="0"/>
              <a:t>Studium biodiverzity cizopasníků</a:t>
            </a: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836613"/>
            <a:ext cx="2124075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4" y="819150"/>
            <a:ext cx="1722437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817564"/>
            <a:ext cx="1281112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3522663"/>
            <a:ext cx="222885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5021263"/>
            <a:ext cx="2024063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3" name="Picture 13" descr="Výsledek obrázku pro ho&amp;rcaron;avka duhová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005388"/>
            <a:ext cx="270351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5" descr="Výsledek obrázku pro synodontis multipunctat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5026026"/>
            <a:ext cx="22447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9" descr="Desmodu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4995864"/>
            <a:ext cx="1933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5" descr="Výsledek obrázku pro adult trematod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9" y="2514601"/>
            <a:ext cx="91757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9" descr="Výsledek obrázku pro Giardi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790576"/>
            <a:ext cx="15557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5" descr="Výsledek obrázku pro Anisaki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428875"/>
            <a:ext cx="201453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1" y="2071689"/>
            <a:ext cx="2327275" cy="158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0" name="Picture 5" descr="Babesia lion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1" y="765176"/>
            <a:ext cx="2011363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Picture 5" descr="Výsledek obrázku pro Cymothoa exigu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2427288"/>
            <a:ext cx="18621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2" name="Picture 22" descr="Výsledek obrázku pro acanthocephala fis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3792538"/>
            <a:ext cx="18796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3" name="Picture 10" descr="Výsledek obrázku pro Eudiplozoon nipponicu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1" y="2081214"/>
            <a:ext cx="204946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4" name="Picture 4" descr="Schistocephalu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9" y="3654425"/>
            <a:ext cx="20034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30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 noChangeArrowheads="1"/>
          </p:cNvSpPr>
          <p:nvPr>
            <p:ph type="title"/>
          </p:nvPr>
        </p:nvSpPr>
        <p:spPr>
          <a:xfrm>
            <a:off x="1971923" y="333375"/>
            <a:ext cx="9088341" cy="1143000"/>
          </a:xfrm>
        </p:spPr>
        <p:txBody>
          <a:bodyPr>
            <a:normAutofit fontScale="90000"/>
          </a:bodyPr>
          <a:lstStyle/>
          <a:p>
            <a:r>
              <a:rPr lang="cs-CZ" altLang="cs-CZ" sz="3300" dirty="0" smtClean="0"/>
              <a:t>                    Dva </a:t>
            </a:r>
            <a:r>
              <a:rPr lang="cs-CZ" altLang="cs-CZ" sz="3300" b="1" dirty="0" smtClean="0"/>
              <a:t>nově popsané druhy parazitů</a:t>
            </a:r>
            <a:r>
              <a:rPr lang="cs-CZ" altLang="cs-CZ" sz="3300" dirty="0" smtClean="0"/>
              <a:t>: </a:t>
            </a:r>
            <a:br>
              <a:rPr lang="cs-CZ" altLang="cs-CZ" sz="3300" dirty="0" smtClean="0"/>
            </a:br>
            <a:r>
              <a:rPr lang="cs-CZ" altLang="cs-CZ" sz="2400" dirty="0" smtClean="0"/>
              <a:t>A </a:t>
            </a:r>
            <a:r>
              <a:rPr lang="cs-CZ" altLang="cs-CZ" sz="2400" dirty="0"/>
              <a:t>– tasemnice </a:t>
            </a:r>
            <a:r>
              <a:rPr lang="cs-CZ" altLang="cs-CZ" sz="2400" i="1" dirty="0" err="1"/>
              <a:t>Rhodentolepis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gnoskei</a:t>
            </a:r>
            <a:r>
              <a:rPr lang="cs-CZ" altLang="cs-CZ" sz="2400" i="1" dirty="0"/>
              <a:t> </a:t>
            </a:r>
            <a:r>
              <a:rPr lang="cs-CZ" altLang="cs-CZ" sz="2400" dirty="0"/>
              <a:t>z hostitele </a:t>
            </a:r>
            <a:r>
              <a:rPr lang="cs-CZ" altLang="cs-CZ" sz="2400" i="1" dirty="0" err="1"/>
              <a:t>Suncus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varilla</a:t>
            </a:r>
            <a:r>
              <a:rPr lang="cs-CZ" altLang="cs-CZ" sz="2400" i="1" dirty="0"/>
              <a:t>, </a:t>
            </a:r>
            <a:r>
              <a:rPr lang="cs-CZ" altLang="cs-CZ" sz="2400" dirty="0"/>
              <a:t>jezero</a:t>
            </a:r>
            <a:r>
              <a:rPr lang="cs-CZ" altLang="cs-CZ" sz="2400" i="1" dirty="0"/>
              <a:t> </a:t>
            </a:r>
            <a:r>
              <a:rPr lang="cs-CZ" altLang="cs-CZ" sz="2400" dirty="0" err="1"/>
              <a:t>Mallawi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  B </a:t>
            </a:r>
            <a:r>
              <a:rPr lang="cs-CZ" altLang="cs-CZ" sz="2400" dirty="0"/>
              <a:t>– </a:t>
            </a:r>
            <a:r>
              <a:rPr lang="cs-CZ" altLang="cs-CZ" sz="2400" dirty="0" err="1"/>
              <a:t>pseudoblecha</a:t>
            </a:r>
            <a:r>
              <a:rPr lang="cs-CZ" altLang="cs-CZ" sz="2400" dirty="0"/>
              <a:t> </a:t>
            </a:r>
            <a:r>
              <a:rPr lang="cs-CZ" altLang="cs-CZ" sz="2400" i="1" dirty="0" err="1"/>
              <a:t>Pseudopulex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jurasicus</a:t>
            </a:r>
            <a:r>
              <a:rPr lang="cs-CZ" altLang="cs-CZ" sz="2400" i="1" dirty="0"/>
              <a:t> </a:t>
            </a:r>
            <a:r>
              <a:rPr lang="cs-CZ" altLang="cs-CZ" sz="2400" dirty="0"/>
              <a:t>z dinosaura </a:t>
            </a:r>
            <a:r>
              <a:rPr lang="cs-CZ" altLang="cs-CZ" sz="2400" i="1" dirty="0" err="1"/>
              <a:t>Pedopenna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dauhugouensis</a:t>
            </a:r>
            <a:r>
              <a:rPr lang="cs-CZ" altLang="cs-CZ" sz="2400" i="1" dirty="0"/>
              <a:t> </a:t>
            </a:r>
            <a:r>
              <a:rPr lang="cs-CZ" altLang="cs-CZ" sz="2400" i="1" dirty="0" smtClean="0"/>
              <a:t>     			</a:t>
            </a:r>
            <a:r>
              <a:rPr lang="cs-CZ" altLang="cs-CZ" sz="2400" dirty="0" smtClean="0"/>
              <a:t>(</a:t>
            </a:r>
            <a:r>
              <a:rPr lang="cs-CZ" altLang="cs-CZ" sz="2400" dirty="0" err="1"/>
              <a:t>Mesozoicum</a:t>
            </a:r>
            <a:r>
              <a:rPr lang="cs-CZ" altLang="cs-CZ" sz="2400" dirty="0"/>
              <a:t>) z Číny.</a:t>
            </a:r>
          </a:p>
        </p:txBody>
      </p:sp>
      <p:pic>
        <p:nvPicPr>
          <p:cNvPr id="93187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1109" y="1691409"/>
            <a:ext cx="7581900" cy="5166591"/>
          </a:xfrm>
        </p:spPr>
      </p:pic>
    </p:spTree>
    <p:extLst>
      <p:ext uri="{BB962C8B-B14F-4D97-AF65-F5344CB8AC3E}">
        <p14:creationId xmlns:p14="http://schemas.microsoft.com/office/powerpoint/2010/main" val="15761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6344"/>
            <a:ext cx="10515600" cy="7798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Srovnání (v %) popsaných druhů a taxonomů</a:t>
            </a:r>
          </a:p>
        </p:txBody>
      </p:sp>
      <p:pic>
        <p:nvPicPr>
          <p:cNvPr id="1026" name="Picture 2" descr="Kde jsou ochranářské priority? - Časopis Vesmí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89" y="1239524"/>
            <a:ext cx="6772594" cy="54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9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 noChangeArrowheads="1"/>
          </p:cNvSpPr>
          <p:nvPr>
            <p:ph type="title"/>
          </p:nvPr>
        </p:nvSpPr>
        <p:spPr>
          <a:xfrm>
            <a:off x="3483996" y="274639"/>
            <a:ext cx="5174974" cy="706437"/>
          </a:xfrm>
        </p:spPr>
        <p:txBody>
          <a:bodyPr/>
          <a:lstStyle/>
          <a:p>
            <a:pPr algn="ctr"/>
            <a:r>
              <a:rPr lang="cs-CZ" altLang="cs-CZ" sz="3400" b="1" dirty="0"/>
              <a:t>Demografický vývoj lidstva</a:t>
            </a:r>
          </a:p>
        </p:txBody>
      </p:sp>
      <p:pic>
        <p:nvPicPr>
          <p:cNvPr id="92163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7671" y="1214678"/>
            <a:ext cx="5944767" cy="5643322"/>
          </a:xfrm>
        </p:spPr>
      </p:pic>
    </p:spTree>
    <p:extLst>
      <p:ext uri="{BB962C8B-B14F-4D97-AF65-F5344CB8AC3E}">
        <p14:creationId xmlns:p14="http://schemas.microsoft.com/office/powerpoint/2010/main" val="377018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4534"/>
            <a:ext cx="10515600" cy="68374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Celosvětová mapa hustoty populace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787148"/>
            <a:ext cx="10899322" cy="6398759"/>
          </a:xfrm>
        </p:spPr>
      </p:pic>
    </p:spTree>
    <p:extLst>
      <p:ext uri="{BB962C8B-B14F-4D97-AF65-F5344CB8AC3E}">
        <p14:creationId xmlns:p14="http://schemas.microsoft.com/office/powerpoint/2010/main" val="22229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Věkové složení obyvatel v roce 1985 a2005 v rozvinutých a rozvojových zemích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0459" y="-1509157"/>
            <a:ext cx="4931508" cy="11138498"/>
          </a:xfrm>
        </p:spPr>
      </p:pic>
    </p:spTree>
    <p:extLst>
      <p:ext uri="{BB962C8B-B14F-4D97-AF65-F5344CB8AC3E}">
        <p14:creationId xmlns:p14="http://schemas.microsoft.com/office/powerpoint/2010/main" val="4320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341272"/>
            <a:ext cx="10515600" cy="1026353"/>
          </a:xfrm>
        </p:spPr>
        <p:txBody>
          <a:bodyPr/>
          <a:lstStyle/>
          <a:p>
            <a:pPr algn="ctr"/>
            <a:r>
              <a:rPr lang="cs-CZ" altLang="cs-CZ" sz="2800" b="1" dirty="0"/>
              <a:t>Aplikace modelování ekologických nik na predikci vlivu působení lymfatické filariózy</a:t>
            </a:r>
          </a:p>
        </p:txBody>
      </p:sp>
      <p:pic>
        <p:nvPicPr>
          <p:cNvPr id="97283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9555" y="1367625"/>
            <a:ext cx="9440262" cy="5263763"/>
          </a:xfrm>
        </p:spPr>
      </p:pic>
    </p:spTree>
    <p:extLst>
      <p:ext uri="{BB962C8B-B14F-4D97-AF65-F5344CB8AC3E}">
        <p14:creationId xmlns:p14="http://schemas.microsoft.com/office/powerpoint/2010/main" val="203747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25" y="3429000"/>
            <a:ext cx="2589469" cy="3454583"/>
          </a:xfrm>
          <a:prstGeom prst="rect">
            <a:avLst/>
          </a:prstGeom>
        </p:spPr>
      </p:pic>
      <p:pic>
        <p:nvPicPr>
          <p:cNvPr id="65538" name="Picture 2" descr="Frederic THOMAS | Senior Researcher | PhD | French National Centre for  Scientific Research, Paris | CNRS | Maladies Infectieuses et Vecteurs  Ecologie, Génétique, Evolution et Contrôle (MIVEGEC) | Research pro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9127"/>
            <a:ext cx="3070829" cy="311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Jean-François Guégan – The Convers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757" y="-9659"/>
            <a:ext cx="2760144" cy="311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94" y="3533355"/>
            <a:ext cx="2486881" cy="33246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29" y="3429000"/>
            <a:ext cx="2486881" cy="3429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10" y="3430789"/>
            <a:ext cx="2398788" cy="3433927"/>
          </a:xfrm>
          <a:prstGeom prst="rect">
            <a:avLst/>
          </a:prstGeom>
        </p:spPr>
      </p:pic>
      <p:pic>
        <p:nvPicPr>
          <p:cNvPr id="14" name="Zástupný symbol pro obsah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298" y="3422284"/>
            <a:ext cx="2362874" cy="3435716"/>
          </a:xfrm>
          <a:prstGeom prst="rect">
            <a:avLst/>
          </a:prstGeom>
        </p:spPr>
      </p:pic>
      <p:pic>
        <p:nvPicPr>
          <p:cNvPr id="65552" name="Picture 16" descr="Bryan T. Grenfell – The Grenfell La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3" y="-49409"/>
            <a:ext cx="2260905" cy="313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Serge MORAND | Directeur de Recherche CNRS | Ph.D. | Kasetsart University,  Bangkok | KU | Faculty Veterinary Technology | Research profile - Pag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310" y="-23823"/>
            <a:ext cx="2922849" cy="31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4" name="Picture 18" descr="Andy P. Dobson — Princeton Universit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38" y="0"/>
            <a:ext cx="2540763" cy="31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-65313" y="3010237"/>
            <a:ext cx="12257313" cy="445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>
                <a:solidFill>
                  <a:schemeClr val="tx1"/>
                </a:solidFill>
              </a:rPr>
              <a:t>    Bryan T. </a:t>
            </a:r>
            <a:r>
              <a:rPr lang="cs-CZ" dirty="0" err="1" smtClean="0">
                <a:solidFill>
                  <a:schemeClr val="tx1"/>
                </a:solidFill>
              </a:rPr>
              <a:t>Grenfell</a:t>
            </a:r>
            <a:r>
              <a:rPr lang="cs-CZ" dirty="0" smtClean="0">
                <a:solidFill>
                  <a:schemeClr val="tx1"/>
                </a:solidFill>
              </a:rPr>
              <a:t>           </a:t>
            </a:r>
            <a:r>
              <a:rPr lang="cs-CZ" dirty="0" err="1" smtClean="0">
                <a:solidFill>
                  <a:schemeClr val="tx1"/>
                </a:solidFill>
              </a:rPr>
              <a:t>Fréderic</a:t>
            </a:r>
            <a:r>
              <a:rPr lang="cs-CZ" dirty="0" smtClean="0">
                <a:solidFill>
                  <a:schemeClr val="tx1"/>
                </a:solidFill>
              </a:rPr>
              <a:t> Thomas                   Jean </a:t>
            </a:r>
            <a:r>
              <a:rPr lang="cs-CZ" dirty="0" err="1" smtClean="0">
                <a:solidFill>
                  <a:schemeClr val="tx1"/>
                </a:solidFill>
              </a:rPr>
              <a:t>Fransois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Guegan</a:t>
            </a:r>
            <a:r>
              <a:rPr lang="cs-CZ" dirty="0" smtClean="0">
                <a:solidFill>
                  <a:schemeClr val="tx1"/>
                </a:solidFill>
              </a:rPr>
              <a:t>             Andy P. Dobson                           </a:t>
            </a:r>
            <a:r>
              <a:rPr lang="cs-CZ" dirty="0" err="1" smtClean="0">
                <a:solidFill>
                  <a:schemeClr val="tx1"/>
                </a:solidFill>
              </a:rPr>
              <a:t>Serge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Morand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8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40"/>
            <a:ext cx="8229600" cy="782884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400" b="1" dirty="0"/>
              <a:t>Země trpící mnohočetnými parazitárními infekcemi</a:t>
            </a:r>
          </a:p>
        </p:txBody>
      </p:sp>
      <p:pic>
        <p:nvPicPr>
          <p:cNvPr id="98307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3726" y="1057524"/>
            <a:ext cx="9323304" cy="5697289"/>
          </a:xfrm>
        </p:spPr>
      </p:pic>
    </p:spTree>
    <p:extLst>
      <p:ext uri="{BB962C8B-B14F-4D97-AF65-F5344CB8AC3E}">
        <p14:creationId xmlns:p14="http://schemas.microsoft.com/office/powerpoint/2010/main" val="14498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28788"/>
          </a:xfrm>
        </p:spPr>
        <p:txBody>
          <a:bodyPr/>
          <a:lstStyle/>
          <a:p>
            <a:r>
              <a:rPr lang="cs-CZ" altLang="cs-CZ" sz="2800" b="1" dirty="0"/>
              <a:t>Struktura a aplikace DDT (vlevo) a rezistence komárů vůči DDT (vpravo)</a:t>
            </a:r>
          </a:p>
        </p:txBody>
      </p:sp>
      <p:pic>
        <p:nvPicPr>
          <p:cNvPr id="99331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6994" y="1322509"/>
            <a:ext cx="2860745" cy="5092993"/>
          </a:xfrm>
        </p:spPr>
      </p:pic>
      <p:pic>
        <p:nvPicPr>
          <p:cNvPr id="9933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96" y="1322509"/>
            <a:ext cx="6576904" cy="491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8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 noChangeArrowheads="1"/>
          </p:cNvSpPr>
          <p:nvPr>
            <p:ph type="title"/>
          </p:nvPr>
        </p:nvSpPr>
        <p:spPr>
          <a:xfrm>
            <a:off x="2747685" y="260350"/>
            <a:ext cx="6666657" cy="860784"/>
          </a:xfrm>
        </p:spPr>
        <p:txBody>
          <a:bodyPr/>
          <a:lstStyle/>
          <a:p>
            <a:pPr algn="ctr"/>
            <a:r>
              <a:rPr lang="cs-CZ" altLang="cs-CZ" sz="3400" b="1" dirty="0"/>
              <a:t>Rezistence komárů vůči pyretroidům</a:t>
            </a:r>
          </a:p>
        </p:txBody>
      </p:sp>
      <p:pic>
        <p:nvPicPr>
          <p:cNvPr id="100355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450" y="1298145"/>
            <a:ext cx="4903250" cy="5182771"/>
          </a:xfrm>
        </p:spPr>
      </p:pic>
      <p:pic>
        <p:nvPicPr>
          <p:cNvPr id="10035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66" y="1298145"/>
            <a:ext cx="4683777" cy="356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ovéPole 5"/>
          <p:cNvSpPr txBox="1">
            <a:spLocks noChangeArrowheads="1"/>
          </p:cNvSpPr>
          <p:nvPr/>
        </p:nvSpPr>
        <p:spPr bwMode="auto">
          <a:xfrm>
            <a:off x="7074882" y="5005254"/>
            <a:ext cx="3617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Pomníček rybce </a:t>
            </a:r>
            <a:r>
              <a:rPr lang="cs-CZ" altLang="cs-CZ" sz="1800" dirty="0" err="1"/>
              <a:t>Gambusia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affinis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63953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Zástupný symbol pro obsah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0806" y="1428307"/>
            <a:ext cx="9431048" cy="5083812"/>
          </a:xfrm>
        </p:spPr>
      </p:pic>
      <p:sp>
        <p:nvSpPr>
          <p:cNvPr id="103427" name="Nadpis 3"/>
          <p:cNvSpPr>
            <a:spLocks noGrp="1" noChangeArrowheads="1"/>
          </p:cNvSpPr>
          <p:nvPr>
            <p:ph type="title"/>
          </p:nvPr>
        </p:nvSpPr>
        <p:spPr>
          <a:xfrm>
            <a:off x="2038846" y="333322"/>
            <a:ext cx="8114969" cy="859376"/>
          </a:xfrm>
        </p:spPr>
        <p:txBody>
          <a:bodyPr/>
          <a:lstStyle/>
          <a:p>
            <a:pPr algn="ctr"/>
            <a:r>
              <a:rPr lang="cs-CZ" altLang="cs-CZ" sz="3400" b="1" dirty="0"/>
              <a:t>Rozšíření rezistence komárů vůči chlorochinu</a:t>
            </a:r>
          </a:p>
        </p:txBody>
      </p:sp>
    </p:spTree>
    <p:extLst>
      <p:ext uri="{BB962C8B-B14F-4D97-AF65-F5344CB8AC3E}">
        <p14:creationId xmlns:p14="http://schemas.microsoft.com/office/powerpoint/2010/main" val="38095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650" y="1341438"/>
            <a:ext cx="5092700" cy="5264150"/>
          </a:xfrm>
        </p:spPr>
      </p:pic>
      <p:sp>
        <p:nvSpPr>
          <p:cNvPr id="102403" name="Nadpis 1"/>
          <p:cNvSpPr>
            <a:spLocks noGrp="1" noChangeArrowheads="1"/>
          </p:cNvSpPr>
          <p:nvPr>
            <p:ph type="title"/>
          </p:nvPr>
        </p:nvSpPr>
        <p:spPr>
          <a:xfrm>
            <a:off x="3078483" y="250785"/>
            <a:ext cx="6089374" cy="850900"/>
          </a:xfrm>
        </p:spPr>
        <p:txBody>
          <a:bodyPr/>
          <a:lstStyle/>
          <a:p>
            <a:pPr algn="ctr"/>
            <a:r>
              <a:rPr lang="cs-CZ" altLang="cs-CZ" sz="3400" b="1" dirty="0"/>
              <a:t>Mechanismus vzniku rezistence </a:t>
            </a:r>
          </a:p>
        </p:txBody>
      </p:sp>
    </p:spTree>
    <p:extLst>
      <p:ext uri="{BB962C8B-B14F-4D97-AF65-F5344CB8AC3E}">
        <p14:creationId xmlns:p14="http://schemas.microsoft.com/office/powerpoint/2010/main" val="9010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430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Vývoj alternativních vakcín 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49" y="1932836"/>
            <a:ext cx="6125486" cy="33229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728" y="1801512"/>
            <a:ext cx="5074861" cy="358562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92412" y="5494349"/>
            <a:ext cx="2887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/>
              <a:t>(A) </a:t>
            </a:r>
            <a:r>
              <a:rPr lang="cs-CZ" sz="2200" dirty="0" err="1" smtClean="0"/>
              <a:t>Konjugativní</a:t>
            </a:r>
            <a:r>
              <a:rPr lang="cs-CZ" sz="2200" dirty="0" smtClean="0"/>
              <a:t> vakcíny</a:t>
            </a:r>
            <a:endParaRPr lang="cs-CZ" sz="2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115397" y="5534108"/>
            <a:ext cx="19881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/>
              <a:t>(B) DNA vakcíny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9985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045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Vývoj vakcíny proti malárii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895" y="1280160"/>
            <a:ext cx="3956136" cy="52835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26" y="1544374"/>
            <a:ext cx="3465609" cy="47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5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algn="ctr"/>
            <a:r>
              <a:rPr lang="cs-CZ" altLang="cs-CZ" sz="2800" b="1" dirty="0"/>
              <a:t>Eradikace působením sterilních samců ektoparazitické mouchy </a:t>
            </a:r>
            <a:r>
              <a:rPr lang="cs-CZ" altLang="cs-CZ" sz="2800" b="1" i="1" dirty="0" err="1"/>
              <a:t>Chochliomyia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hominivorax</a:t>
            </a:r>
            <a:endParaRPr lang="cs-CZ" altLang="cs-CZ" sz="2800" b="1" i="1" dirty="0"/>
          </a:p>
        </p:txBody>
      </p:sp>
      <p:pic>
        <p:nvPicPr>
          <p:cNvPr id="101379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6327" y="1231237"/>
            <a:ext cx="6520069" cy="5543856"/>
          </a:xfrm>
        </p:spPr>
      </p:pic>
    </p:spTree>
    <p:extLst>
      <p:ext uri="{BB962C8B-B14F-4D97-AF65-F5344CB8AC3E}">
        <p14:creationId xmlns:p14="http://schemas.microsoft.com/office/powerpoint/2010/main" val="22676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/>
          <p:cNvSpPr>
            <a:spLocks noGrp="1" noChangeArrowheads="1"/>
          </p:cNvSpPr>
          <p:nvPr>
            <p:ph type="title"/>
          </p:nvPr>
        </p:nvSpPr>
        <p:spPr>
          <a:xfrm>
            <a:off x="2410571" y="274639"/>
            <a:ext cx="7361583" cy="777875"/>
          </a:xfrm>
        </p:spPr>
        <p:txBody>
          <a:bodyPr>
            <a:noAutofit/>
          </a:bodyPr>
          <a:lstStyle/>
          <a:p>
            <a:pPr algn="ctr"/>
            <a:r>
              <a:rPr lang="cs-CZ" altLang="cs-CZ" sz="3000" b="1" dirty="0"/>
              <a:t>Komplexní studium interakcí </a:t>
            </a:r>
            <a:r>
              <a:rPr lang="cs-CZ" altLang="cs-CZ" sz="3000" b="1" dirty="0" smtClean="0"/>
              <a:t>cizopasníků s </a:t>
            </a:r>
            <a:r>
              <a:rPr lang="cs-CZ" altLang="cs-CZ" sz="3000" b="1" dirty="0"/>
              <a:t>biotickým a abiotickým prostředím</a:t>
            </a:r>
          </a:p>
        </p:txBody>
      </p:sp>
      <p:pic>
        <p:nvPicPr>
          <p:cNvPr id="94211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1882" y="1251894"/>
            <a:ext cx="7140272" cy="5513183"/>
          </a:xfrm>
        </p:spPr>
      </p:pic>
    </p:spTree>
    <p:extLst>
      <p:ext uri="{BB962C8B-B14F-4D97-AF65-F5344CB8AC3E}">
        <p14:creationId xmlns:p14="http://schemas.microsoft.com/office/powerpoint/2010/main" val="30303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30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Relativní rozmístění endoparazitů (</a:t>
            </a:r>
            <a:r>
              <a:rPr lang="cs-CZ" sz="3400" b="1" dirty="0" err="1"/>
              <a:t>N</a:t>
            </a:r>
            <a:r>
              <a:rPr lang="cs-CZ" sz="3400" b="1" dirty="0" err="1" smtClean="0"/>
              <a:t>ematoda</a:t>
            </a:r>
            <a:r>
              <a:rPr lang="cs-CZ" sz="3400" b="1" dirty="0" smtClean="0"/>
              <a:t>, </a:t>
            </a:r>
            <a:r>
              <a:rPr lang="cs-CZ" sz="3400" b="1" dirty="0" err="1" smtClean="0"/>
              <a:t>Trematoda</a:t>
            </a:r>
            <a:r>
              <a:rPr lang="cs-CZ" sz="3400" b="1" dirty="0" smtClean="0"/>
              <a:t>, </a:t>
            </a:r>
            <a:r>
              <a:rPr lang="cs-CZ" sz="3400" b="1" dirty="0" err="1" smtClean="0"/>
              <a:t>Cestoda</a:t>
            </a:r>
            <a:r>
              <a:rPr lang="cs-CZ" sz="3400" b="1" dirty="0" smtClean="0"/>
              <a:t>) ve střevě vodních ptáků </a:t>
            </a:r>
            <a:endParaRPr lang="cs-CZ" sz="3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805" y="1940211"/>
            <a:ext cx="6154725" cy="439623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288110" y="2703443"/>
            <a:ext cx="628153" cy="524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440510" y="2855843"/>
            <a:ext cx="628153" cy="524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283141" y="4836382"/>
            <a:ext cx="628153" cy="38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8725444" y="4836382"/>
            <a:ext cx="707664" cy="524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78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8826" y="218981"/>
            <a:ext cx="5532783" cy="45688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/>
              <a:t>Je dobré mít svého </a:t>
            </a:r>
            <a:r>
              <a:rPr lang="cs-CZ" sz="3200" b="1" dirty="0" err="1"/>
              <a:t>symbionta</a:t>
            </a:r>
            <a:r>
              <a:rPr lang="cs-CZ" sz="3200" b="1" dirty="0"/>
              <a:t> !</a:t>
            </a:r>
          </a:p>
        </p:txBody>
      </p:sp>
      <p:pic>
        <p:nvPicPr>
          <p:cNvPr id="4" name="Picture 2" descr="C:\Users\para\Desktop\ZK\IMG_20161122_132124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822" y="836712"/>
            <a:ext cx="58326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2044700"/>
          </a:xfrm>
        </p:spPr>
        <p:txBody>
          <a:bodyPr/>
          <a:lstStyle/>
          <a:p>
            <a:pPr marL="0" indent="0" algn="ctr">
              <a:buNone/>
            </a:pPr>
            <a:r>
              <a:rPr lang="cs-CZ" altLang="cs-CZ" sz="4000"/>
              <a:t>Z historie parazitologie</a:t>
            </a:r>
          </a:p>
        </p:txBody>
      </p:sp>
    </p:spTree>
    <p:extLst>
      <p:ext uri="{BB962C8B-B14F-4D97-AF65-F5344CB8AC3E}">
        <p14:creationId xmlns:p14="http://schemas.microsoft.com/office/powerpoint/2010/main" val="8680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94" y="1196753"/>
            <a:ext cx="7488832" cy="57606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19" name="Rectangle 4"/>
          <p:cNvSpPr>
            <a:spLocks noGrp="1" noChangeArrowheads="1"/>
          </p:cNvSpPr>
          <p:nvPr>
            <p:ph type="title"/>
          </p:nvPr>
        </p:nvSpPr>
        <p:spPr>
          <a:xfrm>
            <a:off x="1479095" y="260648"/>
            <a:ext cx="7927298" cy="857250"/>
          </a:xfrm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2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cs-CZ" altLang="cs-CZ" sz="2600" b="1" dirty="0"/>
              <a:t>Studium evolučních mechanismů </a:t>
            </a:r>
            <a:r>
              <a:rPr lang="cs-CZ" altLang="cs-CZ" sz="2600" b="1" dirty="0" smtClean="0"/>
              <a:t>posilujících koexistenci </a:t>
            </a:r>
            <a:r>
              <a:rPr lang="cs-CZ" altLang="cs-CZ" sz="2600" b="1" dirty="0" err="1"/>
              <a:t>kongenerických</a:t>
            </a:r>
            <a:r>
              <a:rPr lang="cs-CZ" altLang="cs-CZ" sz="2600" b="1" dirty="0"/>
              <a:t> druhů </a:t>
            </a:r>
            <a:r>
              <a:rPr lang="cs-CZ" altLang="cs-CZ" sz="2600" b="1" dirty="0" err="1" smtClean="0"/>
              <a:t>monogeneí</a:t>
            </a:r>
            <a:r>
              <a:rPr lang="cs-CZ" altLang="cs-CZ" sz="2600" b="1" dirty="0" smtClean="0"/>
              <a:t> rodu </a:t>
            </a:r>
            <a:r>
              <a:rPr lang="cs-CZ" altLang="cs-CZ" sz="2600" b="1" dirty="0" err="1" smtClean="0"/>
              <a:t>Dactylogyrus</a:t>
            </a:r>
            <a:endParaRPr lang="en-GB" altLang="cs-CZ" sz="2600" b="1" dirty="0"/>
          </a:p>
        </p:txBody>
      </p:sp>
      <p:sp>
        <p:nvSpPr>
          <p:cNvPr id="137220" name="Line 8"/>
          <p:cNvSpPr>
            <a:spLocks noChangeShapeType="1"/>
          </p:cNvSpPr>
          <p:nvPr/>
        </p:nvSpPr>
        <p:spPr bwMode="auto">
          <a:xfrm>
            <a:off x="4720828" y="3281363"/>
            <a:ext cx="4333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cs-CZ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7221" name="Rectangle 9"/>
          <p:cNvSpPr>
            <a:spLocks noChangeArrowheads="1"/>
          </p:cNvSpPr>
          <p:nvPr/>
        </p:nvSpPr>
        <p:spPr bwMode="auto">
          <a:xfrm>
            <a:off x="5178030" y="3105151"/>
            <a:ext cx="107156" cy="352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cs-CZ" altLang="cs-CZ" sz="135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7222" name="Rectangle 10"/>
          <p:cNvSpPr>
            <a:spLocks noChangeArrowheads="1"/>
          </p:cNvSpPr>
          <p:nvPr/>
        </p:nvSpPr>
        <p:spPr bwMode="auto">
          <a:xfrm>
            <a:off x="3786189" y="2888457"/>
            <a:ext cx="1013222" cy="842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cs-CZ" altLang="cs-CZ" sz="135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7223" name="Rectangle 11"/>
          <p:cNvSpPr>
            <a:spLocks noChangeArrowheads="1"/>
          </p:cNvSpPr>
          <p:nvPr/>
        </p:nvSpPr>
        <p:spPr bwMode="auto">
          <a:xfrm>
            <a:off x="3912394" y="3745707"/>
            <a:ext cx="996554" cy="809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cs-CZ" altLang="cs-CZ" sz="135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7224" name="Line 14"/>
          <p:cNvSpPr>
            <a:spLocks noChangeShapeType="1"/>
          </p:cNvSpPr>
          <p:nvPr/>
        </p:nvSpPr>
        <p:spPr bwMode="auto">
          <a:xfrm rot="21300000" flipV="1">
            <a:off x="4704162" y="3356372"/>
            <a:ext cx="916781" cy="776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cs-CZ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7225" name="Rectangle 15"/>
          <p:cNvSpPr>
            <a:spLocks noChangeArrowheads="1"/>
          </p:cNvSpPr>
          <p:nvPr/>
        </p:nvSpPr>
        <p:spPr bwMode="auto">
          <a:xfrm>
            <a:off x="5589986" y="3050382"/>
            <a:ext cx="121444" cy="352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cs-CZ" altLang="cs-CZ" sz="135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7226" name="Rectangle 18"/>
          <p:cNvSpPr>
            <a:spLocks noChangeArrowheads="1"/>
          </p:cNvSpPr>
          <p:nvPr/>
        </p:nvSpPr>
        <p:spPr bwMode="auto">
          <a:xfrm>
            <a:off x="6211492" y="2834879"/>
            <a:ext cx="809625" cy="756047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cs-CZ" altLang="cs-CZ" sz="135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7227" name="Rectangle 19"/>
          <p:cNvSpPr>
            <a:spLocks noChangeArrowheads="1"/>
          </p:cNvSpPr>
          <p:nvPr/>
        </p:nvSpPr>
        <p:spPr bwMode="auto">
          <a:xfrm>
            <a:off x="5773342" y="3375425"/>
            <a:ext cx="80963" cy="296465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cs-CZ" altLang="cs-CZ" sz="135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7228" name="Line 20"/>
          <p:cNvSpPr>
            <a:spLocks noChangeShapeType="1"/>
          </p:cNvSpPr>
          <p:nvPr/>
        </p:nvSpPr>
        <p:spPr bwMode="auto">
          <a:xfrm flipH="1">
            <a:off x="5880499" y="3137297"/>
            <a:ext cx="431006" cy="32385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cs-CZ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7229" name="Text Box 21"/>
          <p:cNvSpPr txBox="1">
            <a:spLocks noChangeArrowheads="1"/>
          </p:cNvSpPr>
          <p:nvPr/>
        </p:nvSpPr>
        <p:spPr bwMode="auto">
          <a:xfrm>
            <a:off x="7094935" y="3133727"/>
            <a:ext cx="2696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cs-CZ" altLang="cs-CZ" sz="1200" dirty="0">
                <a:solidFill>
                  <a:srgbClr val="E7E6E6"/>
                </a:solidFill>
              </a:rPr>
              <a:t>3</a:t>
            </a:r>
          </a:p>
        </p:txBody>
      </p:sp>
      <p:sp>
        <p:nvSpPr>
          <p:cNvPr id="137230" name="Rectangle 22"/>
          <p:cNvSpPr>
            <a:spLocks noChangeArrowheads="1"/>
          </p:cNvSpPr>
          <p:nvPr/>
        </p:nvSpPr>
        <p:spPr bwMode="auto">
          <a:xfrm>
            <a:off x="6218636" y="3619501"/>
            <a:ext cx="809625" cy="72747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cs-CZ" altLang="cs-CZ" sz="135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7231" name="Line 23"/>
          <p:cNvSpPr>
            <a:spLocks noChangeShapeType="1"/>
          </p:cNvSpPr>
          <p:nvPr/>
        </p:nvSpPr>
        <p:spPr bwMode="auto">
          <a:xfrm flipH="1">
            <a:off x="5935267" y="3955257"/>
            <a:ext cx="431006" cy="53579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cs-CZ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7232" name="Rectangle 24"/>
          <p:cNvSpPr>
            <a:spLocks noChangeArrowheads="1"/>
          </p:cNvSpPr>
          <p:nvPr/>
        </p:nvSpPr>
        <p:spPr bwMode="auto">
          <a:xfrm>
            <a:off x="5825728" y="3861200"/>
            <a:ext cx="109538" cy="296465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cs-CZ" altLang="cs-CZ" sz="135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7233" name="Text Box 25"/>
          <p:cNvSpPr txBox="1">
            <a:spLocks noChangeArrowheads="1"/>
          </p:cNvSpPr>
          <p:nvPr/>
        </p:nvSpPr>
        <p:spPr bwMode="auto">
          <a:xfrm>
            <a:off x="7098506" y="3731420"/>
            <a:ext cx="2696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cs-CZ" altLang="cs-CZ" sz="1200">
                <a:solidFill>
                  <a:srgbClr val="E7E6E6"/>
                </a:solidFill>
              </a:rPr>
              <a:t>4</a:t>
            </a:r>
          </a:p>
        </p:txBody>
      </p:sp>
      <p:sp>
        <p:nvSpPr>
          <p:cNvPr id="137234" name="Rectangle 26"/>
          <p:cNvSpPr>
            <a:spLocks noChangeArrowheads="1"/>
          </p:cNvSpPr>
          <p:nvPr/>
        </p:nvSpPr>
        <p:spPr bwMode="auto">
          <a:xfrm>
            <a:off x="6244830" y="4371977"/>
            <a:ext cx="809625" cy="75604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cs-CZ" altLang="cs-CZ" sz="135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7235" name="Rectangle 27"/>
          <p:cNvSpPr>
            <a:spLocks noChangeArrowheads="1"/>
          </p:cNvSpPr>
          <p:nvPr/>
        </p:nvSpPr>
        <p:spPr bwMode="auto">
          <a:xfrm>
            <a:off x="5574508" y="4050506"/>
            <a:ext cx="107156" cy="296466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cs-CZ" altLang="cs-CZ" sz="135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7236" name="Line 28"/>
          <p:cNvSpPr>
            <a:spLocks noChangeShapeType="1"/>
          </p:cNvSpPr>
          <p:nvPr/>
        </p:nvSpPr>
        <p:spPr bwMode="auto">
          <a:xfrm flipH="1" flipV="1">
            <a:off x="5699523" y="4220768"/>
            <a:ext cx="595313" cy="48696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cs-CZ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7237" name="Text Box 30"/>
          <p:cNvSpPr txBox="1">
            <a:spLocks noChangeArrowheads="1"/>
          </p:cNvSpPr>
          <p:nvPr/>
        </p:nvSpPr>
        <p:spPr bwMode="auto">
          <a:xfrm>
            <a:off x="7118747" y="4581527"/>
            <a:ext cx="2696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cs-CZ" altLang="cs-CZ" sz="1200">
                <a:solidFill>
                  <a:srgbClr val="E7E6E6"/>
                </a:solidFill>
              </a:rPr>
              <a:t>5</a:t>
            </a:r>
          </a:p>
        </p:txBody>
      </p:sp>
      <p:sp>
        <p:nvSpPr>
          <p:cNvPr id="15384" name="Rectangle 33"/>
          <p:cNvSpPr>
            <a:spLocks noChangeArrowheads="1"/>
          </p:cNvSpPr>
          <p:nvPr/>
        </p:nvSpPr>
        <p:spPr bwMode="auto">
          <a:xfrm>
            <a:off x="9575308" y="3564329"/>
            <a:ext cx="2297905" cy="34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66" tIns="33338" rIns="67866" bIns="333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257175" indent="-257175" defTabSz="685800">
              <a:lnSpc>
                <a:spcPct val="80000"/>
              </a:lnSpc>
              <a:buClr>
                <a:srgbClr val="ED7D31"/>
              </a:buClr>
              <a:buSzPct val="75000"/>
              <a:buNone/>
              <a:defRPr/>
            </a:pPr>
            <a:r>
              <a:rPr lang="cs-CZ" altLang="cs-CZ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Šimková et al., </a:t>
            </a:r>
            <a:r>
              <a:rPr lang="cs-CZ" altLang="cs-CZ" sz="1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Biol</a:t>
            </a:r>
            <a:r>
              <a:rPr lang="cs-CZ" altLang="cs-CZ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J </a:t>
            </a:r>
            <a:r>
              <a:rPr lang="cs-CZ" altLang="cs-CZ" sz="1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Linn</a:t>
            </a:r>
            <a:r>
              <a:rPr lang="cs-CZ" altLang="cs-CZ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  <a:r>
              <a:rPr lang="cs-CZ" altLang="cs-CZ" sz="1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Soc</a:t>
            </a:r>
            <a:r>
              <a:rPr lang="cs-CZ" altLang="cs-CZ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2002</a:t>
            </a:r>
          </a:p>
          <a:p>
            <a:pPr marL="257175" indent="-257175" defTabSz="685800">
              <a:lnSpc>
                <a:spcPct val="80000"/>
              </a:lnSpc>
              <a:buClr>
                <a:srgbClr val="ED7D31"/>
              </a:buClr>
              <a:buSzPct val="75000"/>
              <a:buNone/>
              <a:defRPr/>
            </a:pPr>
            <a:r>
              <a:rPr lang="cs-CZ" altLang="cs-CZ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Jarkovský et al. </a:t>
            </a:r>
            <a:r>
              <a:rPr lang="cs-CZ" altLang="cs-CZ" sz="1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Parasitol</a:t>
            </a:r>
            <a:r>
              <a:rPr lang="cs-CZ" altLang="cs-CZ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Res 2004</a:t>
            </a:r>
          </a:p>
        </p:txBody>
      </p:sp>
      <p:sp>
        <p:nvSpPr>
          <p:cNvPr id="2" name="Obdélník 1"/>
          <p:cNvSpPr/>
          <p:nvPr/>
        </p:nvSpPr>
        <p:spPr>
          <a:xfrm>
            <a:off x="2855641" y="1284213"/>
            <a:ext cx="3776803" cy="3194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80000"/>
              </a:lnSpc>
              <a:defRPr/>
            </a:pPr>
            <a:r>
              <a:rPr lang="cs-CZ" altLang="fr-F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Specializace niky a reprodukční izolace</a:t>
            </a:r>
          </a:p>
        </p:txBody>
      </p:sp>
      <p:sp>
        <p:nvSpPr>
          <p:cNvPr id="137240" name="Text Box 16"/>
          <p:cNvSpPr txBox="1">
            <a:spLocks noChangeArrowheads="1"/>
          </p:cNvSpPr>
          <p:nvPr/>
        </p:nvSpPr>
        <p:spPr bwMode="auto">
          <a:xfrm>
            <a:off x="4224338" y="2968230"/>
            <a:ext cx="2696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cs-CZ" altLang="cs-CZ" sz="1200">
                <a:solidFill>
                  <a:srgbClr val="E7E6E6"/>
                </a:solidFill>
              </a:rPr>
              <a:t>1</a:t>
            </a:r>
          </a:p>
        </p:txBody>
      </p:sp>
      <p:sp>
        <p:nvSpPr>
          <p:cNvPr id="137241" name="Text Box 17"/>
          <p:cNvSpPr txBox="1">
            <a:spLocks noChangeArrowheads="1"/>
          </p:cNvSpPr>
          <p:nvPr/>
        </p:nvSpPr>
        <p:spPr bwMode="auto">
          <a:xfrm>
            <a:off x="4277916" y="3777855"/>
            <a:ext cx="2696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cs-CZ" altLang="cs-CZ" sz="1200">
                <a:solidFill>
                  <a:srgbClr val="E7E6E6"/>
                </a:solidFill>
              </a:rPr>
              <a:t>2</a:t>
            </a:r>
          </a:p>
        </p:txBody>
      </p:sp>
      <p:pic>
        <p:nvPicPr>
          <p:cNvPr id="26" name="Zástupný symbol pro obsah 4" descr="DSC065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4396" t="7826"/>
          <a:stretch>
            <a:fillRect/>
          </a:stretch>
        </p:blipFill>
        <p:spPr>
          <a:xfrm rot="16200000">
            <a:off x="9094897" y="668455"/>
            <a:ext cx="3296610" cy="23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9" y="1046164"/>
            <a:ext cx="7121525" cy="53419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19" name="Rectangle 4"/>
          <p:cNvSpPr>
            <a:spLocks noGrp="1" noChangeArrowheads="1"/>
          </p:cNvSpPr>
          <p:nvPr>
            <p:ph type="title"/>
          </p:nvPr>
        </p:nvSpPr>
        <p:spPr>
          <a:xfrm>
            <a:off x="1003746" y="68087"/>
            <a:ext cx="8820150" cy="1123110"/>
          </a:xfrm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2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cs-CZ" altLang="cs-CZ" sz="3200" dirty="0"/>
              <a:t>     </a:t>
            </a:r>
            <a:r>
              <a:rPr lang="cs-CZ" altLang="cs-CZ" sz="3200" dirty="0" smtClean="0"/>
              <a:t>     Evoluční mechanismy posilující koexistenci</a:t>
            </a:r>
            <a:r>
              <a:rPr lang="cs-CZ" altLang="cs-CZ" sz="3200" dirty="0"/>
              <a:t>		</a:t>
            </a:r>
            <a:r>
              <a:rPr lang="cs-CZ" altLang="cs-CZ" sz="3200" dirty="0" err="1" smtClean="0"/>
              <a:t>kongenerických</a:t>
            </a:r>
            <a:r>
              <a:rPr lang="cs-CZ" altLang="cs-CZ" sz="3200" dirty="0" smtClean="0"/>
              <a:t> </a:t>
            </a:r>
            <a:r>
              <a:rPr lang="cs-CZ" altLang="cs-CZ" sz="3200" dirty="0"/>
              <a:t>druhů </a:t>
            </a:r>
            <a:r>
              <a:rPr lang="cs-CZ" altLang="cs-CZ" sz="3200" dirty="0" smtClean="0"/>
              <a:t>cizopasníků</a:t>
            </a:r>
            <a:endParaRPr lang="en-GB" altLang="cs-CZ" sz="3200" dirty="0"/>
          </a:p>
        </p:txBody>
      </p:sp>
      <p:sp>
        <p:nvSpPr>
          <p:cNvPr id="137220" name="Line 8"/>
          <p:cNvSpPr>
            <a:spLocks noChangeShapeType="1"/>
          </p:cNvSpPr>
          <p:nvPr/>
        </p:nvSpPr>
        <p:spPr bwMode="auto">
          <a:xfrm>
            <a:off x="4262438" y="3232150"/>
            <a:ext cx="57785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21" name="Rectangle 9"/>
          <p:cNvSpPr>
            <a:spLocks noChangeArrowheads="1"/>
          </p:cNvSpPr>
          <p:nvPr/>
        </p:nvSpPr>
        <p:spPr bwMode="auto">
          <a:xfrm>
            <a:off x="4872039" y="2997200"/>
            <a:ext cx="142875" cy="469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2" name="Rectangle 10"/>
          <p:cNvSpPr>
            <a:spLocks noChangeArrowheads="1"/>
          </p:cNvSpPr>
          <p:nvPr/>
        </p:nvSpPr>
        <p:spPr bwMode="auto">
          <a:xfrm>
            <a:off x="3016251" y="2708275"/>
            <a:ext cx="1350963" cy="1123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3" name="Rectangle 11"/>
          <p:cNvSpPr>
            <a:spLocks noChangeArrowheads="1"/>
          </p:cNvSpPr>
          <p:nvPr/>
        </p:nvSpPr>
        <p:spPr bwMode="auto">
          <a:xfrm>
            <a:off x="3184525" y="3851275"/>
            <a:ext cx="1328738" cy="1079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4" name="Line 14"/>
          <p:cNvSpPr>
            <a:spLocks noChangeShapeType="1"/>
          </p:cNvSpPr>
          <p:nvPr/>
        </p:nvSpPr>
        <p:spPr bwMode="auto">
          <a:xfrm rot="21300000" flipV="1">
            <a:off x="4240214" y="3332163"/>
            <a:ext cx="1222375" cy="10350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25" name="Rectangle 15"/>
          <p:cNvSpPr>
            <a:spLocks noChangeArrowheads="1"/>
          </p:cNvSpPr>
          <p:nvPr/>
        </p:nvSpPr>
        <p:spPr bwMode="auto">
          <a:xfrm>
            <a:off x="5421314" y="2924175"/>
            <a:ext cx="161925" cy="469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6" name="Rectangle 18"/>
          <p:cNvSpPr>
            <a:spLocks noChangeArrowheads="1"/>
          </p:cNvSpPr>
          <p:nvPr/>
        </p:nvSpPr>
        <p:spPr bwMode="auto">
          <a:xfrm>
            <a:off x="6249988" y="2636838"/>
            <a:ext cx="1079500" cy="100806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7" name="Rectangle 19"/>
          <p:cNvSpPr>
            <a:spLocks noChangeArrowheads="1"/>
          </p:cNvSpPr>
          <p:nvPr/>
        </p:nvSpPr>
        <p:spPr bwMode="auto">
          <a:xfrm>
            <a:off x="5665788" y="3357564"/>
            <a:ext cx="107950" cy="395287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28" name="Line 20"/>
          <p:cNvSpPr>
            <a:spLocks noChangeShapeType="1"/>
          </p:cNvSpPr>
          <p:nvPr/>
        </p:nvSpPr>
        <p:spPr bwMode="auto">
          <a:xfrm flipH="1">
            <a:off x="5808664" y="3040063"/>
            <a:ext cx="574675" cy="43180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29" name="Text Box 21"/>
          <p:cNvSpPr txBox="1">
            <a:spLocks noChangeArrowheads="1"/>
          </p:cNvSpPr>
          <p:nvPr/>
        </p:nvSpPr>
        <p:spPr bwMode="auto">
          <a:xfrm>
            <a:off x="7427913" y="3035300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37230" name="Rectangle 22"/>
          <p:cNvSpPr>
            <a:spLocks noChangeArrowheads="1"/>
          </p:cNvSpPr>
          <p:nvPr/>
        </p:nvSpPr>
        <p:spPr bwMode="auto">
          <a:xfrm>
            <a:off x="6259513" y="3683001"/>
            <a:ext cx="1079500" cy="969963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1" name="Line 23"/>
          <p:cNvSpPr>
            <a:spLocks noChangeShapeType="1"/>
          </p:cNvSpPr>
          <p:nvPr/>
        </p:nvSpPr>
        <p:spPr bwMode="auto">
          <a:xfrm flipH="1">
            <a:off x="5881689" y="4130675"/>
            <a:ext cx="574675" cy="71438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32" name="Rectangle 24"/>
          <p:cNvSpPr>
            <a:spLocks noChangeArrowheads="1"/>
          </p:cNvSpPr>
          <p:nvPr/>
        </p:nvSpPr>
        <p:spPr bwMode="auto">
          <a:xfrm>
            <a:off x="5735638" y="4005264"/>
            <a:ext cx="146050" cy="395287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3" name="Text Box 25"/>
          <p:cNvSpPr txBox="1">
            <a:spLocks noChangeArrowheads="1"/>
          </p:cNvSpPr>
          <p:nvPr/>
        </p:nvSpPr>
        <p:spPr bwMode="auto">
          <a:xfrm>
            <a:off x="7432675" y="3832225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37234" name="Rectangle 26"/>
          <p:cNvSpPr>
            <a:spLocks noChangeArrowheads="1"/>
          </p:cNvSpPr>
          <p:nvPr/>
        </p:nvSpPr>
        <p:spPr bwMode="auto">
          <a:xfrm>
            <a:off x="6294438" y="4686301"/>
            <a:ext cx="1079500" cy="100806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5" name="Rectangle 27"/>
          <p:cNvSpPr>
            <a:spLocks noChangeArrowheads="1"/>
          </p:cNvSpPr>
          <p:nvPr/>
        </p:nvSpPr>
        <p:spPr bwMode="auto">
          <a:xfrm>
            <a:off x="5400676" y="4257675"/>
            <a:ext cx="142875" cy="395288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Garamond" panose="02020404030301010803" pitchFamily="18" charset="0"/>
            </a:endParaRPr>
          </a:p>
        </p:txBody>
      </p:sp>
      <p:sp>
        <p:nvSpPr>
          <p:cNvPr id="137236" name="Line 28"/>
          <p:cNvSpPr>
            <a:spLocks noChangeShapeType="1"/>
          </p:cNvSpPr>
          <p:nvPr/>
        </p:nvSpPr>
        <p:spPr bwMode="auto">
          <a:xfrm flipH="1" flipV="1">
            <a:off x="5567363" y="4484689"/>
            <a:ext cx="793750" cy="649287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237" name="Text Box 30"/>
          <p:cNvSpPr txBox="1">
            <a:spLocks noChangeArrowheads="1"/>
          </p:cNvSpPr>
          <p:nvPr/>
        </p:nvSpPr>
        <p:spPr bwMode="auto">
          <a:xfrm>
            <a:off x="7459663" y="4965700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15384" name="Rectangle 33"/>
          <p:cNvSpPr>
            <a:spLocks noChangeArrowheads="1"/>
          </p:cNvSpPr>
          <p:nvPr/>
        </p:nvSpPr>
        <p:spPr bwMode="auto">
          <a:xfrm>
            <a:off x="3612888" y="6097358"/>
            <a:ext cx="345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Šimková et al.,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Biol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J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Linn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Soc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2002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Jarkovský et al. </a:t>
            </a:r>
            <a:r>
              <a:rPr lang="cs-CZ" alt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Parasitol</a:t>
            </a:r>
            <a:r>
              <a:rPr lang="cs-CZ" alt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Res 2004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92637" y="1283802"/>
            <a:ext cx="4270656" cy="34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Specializace niky a reprodukční izolace</a:t>
            </a:r>
          </a:p>
        </p:txBody>
      </p:sp>
      <p:sp>
        <p:nvSpPr>
          <p:cNvPr id="137240" name="Text Box 16"/>
          <p:cNvSpPr txBox="1">
            <a:spLocks noChangeArrowheads="1"/>
          </p:cNvSpPr>
          <p:nvPr/>
        </p:nvSpPr>
        <p:spPr bwMode="auto">
          <a:xfrm>
            <a:off x="3600451" y="2814638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37241" name="Text Box 17"/>
          <p:cNvSpPr txBox="1">
            <a:spLocks noChangeArrowheads="1"/>
          </p:cNvSpPr>
          <p:nvPr/>
        </p:nvSpPr>
        <p:spPr bwMode="auto">
          <a:xfrm>
            <a:off x="3671888" y="3894138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2"/>
                </a:solidFill>
              </a:rPr>
              <a:t>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62" y="2721984"/>
            <a:ext cx="2302428" cy="12282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67" y="4130675"/>
            <a:ext cx="2296899" cy="1966683"/>
          </a:xfrm>
          <a:prstGeom prst="rect">
            <a:avLst/>
          </a:prstGeom>
        </p:spPr>
      </p:pic>
      <p:pic>
        <p:nvPicPr>
          <p:cNvPr id="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73" y="810414"/>
            <a:ext cx="2702397" cy="17800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0544" y="157479"/>
            <a:ext cx="2547337" cy="29937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113" y="3418474"/>
            <a:ext cx="2624827" cy="251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2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2450273" y="133254"/>
            <a:ext cx="7568372" cy="1008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fr-FR" sz="2600" dirty="0" smtClean="0">
                <a:solidFill>
                  <a:schemeClr val="tx1"/>
                </a:solidFill>
                <a:latin typeface="+mn-lt"/>
              </a:rPr>
              <a:t>Kopulační orgány parazitů -reprodukční </a:t>
            </a:r>
            <a:r>
              <a:rPr lang="cs-CZ" altLang="fr-FR" sz="2600" dirty="0" err="1">
                <a:solidFill>
                  <a:schemeClr val="tx1"/>
                </a:solidFill>
                <a:latin typeface="+mn-lt"/>
              </a:rPr>
              <a:t>charakteristi</a:t>
            </a:r>
            <a:r>
              <a:rPr lang="fr-FR" altLang="fr-FR" sz="2600" dirty="0" smtClean="0">
                <a:solidFill>
                  <a:schemeClr val="tx1"/>
                </a:solidFill>
                <a:latin typeface="+mn-lt"/>
              </a:rPr>
              <a:t>k</a:t>
            </a:r>
            <a:r>
              <a:rPr lang="cs-CZ" altLang="fr-FR" sz="26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cs-CZ" altLang="fr-FR" sz="2600" dirty="0">
                <a:solidFill>
                  <a:schemeClr val="tx1"/>
                </a:solidFill>
                <a:latin typeface="+mn-lt"/>
              </a:rPr>
              <a:t>da</a:t>
            </a:r>
            <a:r>
              <a:rPr lang="fr-FR" altLang="fr-FR" sz="2600" dirty="0">
                <a:solidFill>
                  <a:schemeClr val="tx1"/>
                </a:solidFill>
                <a:latin typeface="+mn-lt"/>
              </a:rPr>
              <a:t>k</a:t>
            </a:r>
            <a:r>
              <a:rPr lang="cs-CZ" altLang="fr-FR" sz="2600" dirty="0" err="1">
                <a:solidFill>
                  <a:schemeClr val="tx1"/>
                </a:solidFill>
                <a:latin typeface="+mn-lt"/>
              </a:rPr>
              <a:t>tylogyrů</a:t>
            </a:r>
            <a:r>
              <a:rPr lang="cs-CZ" altLang="fr-FR" sz="2600" dirty="0">
                <a:solidFill>
                  <a:schemeClr val="tx1"/>
                </a:solidFill>
                <a:latin typeface="+mn-lt"/>
              </a:rPr>
              <a:t> koexistujících na </a:t>
            </a:r>
            <a:r>
              <a:rPr lang="cs-CZ" altLang="fr-FR" sz="2600" dirty="0" err="1">
                <a:solidFill>
                  <a:schemeClr val="tx1"/>
                </a:solidFill>
                <a:latin typeface="+mn-lt"/>
              </a:rPr>
              <a:t>jedném</a:t>
            </a:r>
            <a:r>
              <a:rPr lang="cs-CZ" altLang="fr-FR" sz="2600" dirty="0">
                <a:solidFill>
                  <a:schemeClr val="tx1"/>
                </a:solidFill>
                <a:latin typeface="+mn-lt"/>
              </a:rPr>
              <a:t> hostiteli</a:t>
            </a: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341438"/>
            <a:ext cx="11049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341438"/>
            <a:ext cx="10922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6" y="1341438"/>
            <a:ext cx="13747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1341438"/>
            <a:ext cx="12573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88" y="1341438"/>
            <a:ext cx="11731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6" y="4005263"/>
            <a:ext cx="12477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4" y="4005263"/>
            <a:ext cx="1220787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4005263"/>
            <a:ext cx="13128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239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6" y="4005263"/>
            <a:ext cx="91122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31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2625951" y="260350"/>
            <a:ext cx="6981825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fr-FR" sz="2800" dirty="0" smtClean="0">
                <a:solidFill>
                  <a:schemeClr val="tx1"/>
                </a:solidFill>
                <a:latin typeface="+mj-lt"/>
              </a:rPr>
              <a:t>Matematický agregační </a:t>
            </a:r>
            <a:r>
              <a:rPr lang="cs-CZ" altLang="fr-FR" sz="2800" dirty="0">
                <a:solidFill>
                  <a:schemeClr val="tx1"/>
                </a:solidFill>
                <a:latin typeface="+mj-lt"/>
              </a:rPr>
              <a:t>model koexistence</a:t>
            </a:r>
            <a:endParaRPr lang="fr-FR" altLang="fr-FR" sz="28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4351" name="Object 15"/>
          <p:cNvGraphicFramePr>
            <a:graphicFrameLocks noChangeAspect="1"/>
          </p:cNvGraphicFramePr>
          <p:nvPr/>
        </p:nvGraphicFramePr>
        <p:xfrm>
          <a:off x="2079625" y="2060575"/>
          <a:ext cx="338455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Équation" r:id="rId4" imgW="2387600" imgH="685800" progId="Equation.3">
                  <p:embed/>
                </p:oleObj>
              </mc:Choice>
              <mc:Fallback>
                <p:oleObj name="Équation" r:id="rId4" imgW="2387600" imgH="685800" progId="Equation.3">
                  <p:embed/>
                  <p:pic>
                    <p:nvPicPr>
                      <p:cNvPr id="1435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25" y="2060575"/>
                        <a:ext cx="3384550" cy="9715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2" name="Object 16"/>
          <p:cNvGraphicFramePr>
            <a:graphicFrameLocks noChangeAspect="1"/>
          </p:cNvGraphicFramePr>
          <p:nvPr/>
        </p:nvGraphicFramePr>
        <p:xfrm>
          <a:off x="7105651" y="2060576"/>
          <a:ext cx="2519363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Rovnice" r:id="rId6" imgW="2222500" imgH="660400" progId="Equation.3">
                  <p:embed/>
                </p:oleObj>
              </mc:Choice>
              <mc:Fallback>
                <p:oleObj name="Rovnice" r:id="rId6" imgW="2222500" imgH="660400" progId="Equation.3">
                  <p:embed/>
                  <p:pic>
                    <p:nvPicPr>
                      <p:cNvPr id="1435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5651" y="2060576"/>
                        <a:ext cx="2519363" cy="9493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3" name="Comment 17"/>
          <p:cNvSpPr>
            <a:spLocks noChangeArrowheads="1"/>
          </p:cNvSpPr>
          <p:nvPr/>
        </p:nvSpPr>
        <p:spPr bwMode="auto">
          <a:xfrm>
            <a:off x="2063750" y="1412876"/>
            <a:ext cx="3354388" cy="4365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</a:t>
            </a:r>
            <a:r>
              <a:rPr lang="fr-FR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raspecifická agregace</a:t>
            </a:r>
            <a:endParaRPr lang="fr-FR" altLang="fr-FR" sz="2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54" name="Comment 18"/>
          <p:cNvSpPr>
            <a:spLocks noChangeArrowheads="1"/>
          </p:cNvSpPr>
          <p:nvPr/>
        </p:nvSpPr>
        <p:spPr bwMode="auto">
          <a:xfrm>
            <a:off x="6599238" y="1412876"/>
            <a:ext cx="3384550" cy="4365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Interspecifická agregace</a:t>
            </a:r>
            <a:endParaRPr lang="fr-FR" altLang="fr-FR" sz="2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4355" name="Object 19"/>
          <p:cNvGraphicFramePr>
            <a:graphicFrameLocks noChangeAspect="1"/>
          </p:cNvGraphicFramePr>
          <p:nvPr/>
        </p:nvGraphicFramePr>
        <p:xfrm>
          <a:off x="4511675" y="4076700"/>
          <a:ext cx="295275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Équation" r:id="rId8" imgW="1409700" imgH="533400" progId="Equation.3">
                  <p:embed/>
                </p:oleObj>
              </mc:Choice>
              <mc:Fallback>
                <p:oleObj name="Équation" r:id="rId8" imgW="1409700" imgH="533400" progId="Equation.3">
                  <p:embed/>
                  <p:pic>
                    <p:nvPicPr>
                      <p:cNvPr id="1435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1675" y="4076700"/>
                        <a:ext cx="2952750" cy="812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6" name="Comment 20"/>
          <p:cNvSpPr>
            <a:spLocks noChangeArrowheads="1"/>
          </p:cNvSpPr>
          <p:nvPr/>
        </p:nvSpPr>
        <p:spPr bwMode="auto">
          <a:xfrm>
            <a:off x="4224338" y="3454401"/>
            <a:ext cx="3382962" cy="4365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altLang="fr-FR" sz="22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Koexistence druhů</a:t>
            </a:r>
            <a:endParaRPr lang="fr-FR" altLang="fr-FR" sz="2200">
              <a:solidFill>
                <a:srgbClr val="000099"/>
              </a:solidFill>
              <a:latin typeface="Geneva" charset="0"/>
            </a:endParaRP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1751014" y="4310063"/>
            <a:ext cx="2408237" cy="1828800"/>
          </a:xfrm>
          <a:prstGeom prst="rect">
            <a:avLst/>
          </a:prstGeom>
          <a:noFill/>
          <a:ln w="127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fr-FR" altLang="fr-FR" sz="1600" dirty="0">
                <a:solidFill>
                  <a:schemeClr val="tx1"/>
                </a:solidFill>
              </a:rPr>
              <a:t>n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1i</a:t>
            </a:r>
            <a:r>
              <a:rPr lang="fr-FR" altLang="fr-FR" sz="1600" dirty="0">
                <a:solidFill>
                  <a:schemeClr val="tx1"/>
                </a:solidFill>
              </a:rPr>
              <a:t>:</a:t>
            </a:r>
            <a:r>
              <a:rPr lang="fr-FR" altLang="fr-FR" sz="1600" baseline="-250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>počet </a:t>
            </a:r>
            <a:r>
              <a:rPr lang="fr-FR" altLang="fr-FR" sz="1600" dirty="0">
                <a:solidFill>
                  <a:schemeClr val="tx1"/>
                </a:solidFill>
              </a:rPr>
              <a:t>j</a:t>
            </a:r>
            <a:r>
              <a:rPr lang="cs-CZ" altLang="fr-FR" sz="1600" dirty="0" err="1">
                <a:solidFill>
                  <a:schemeClr val="tx1"/>
                </a:solidFill>
              </a:rPr>
              <a:t>edinců</a:t>
            </a:r>
            <a:r>
              <a:rPr lang="cs-CZ" altLang="fr-FR" sz="1600" dirty="0">
                <a:solidFill>
                  <a:schemeClr val="tx1"/>
                </a:solidFill>
              </a:rPr>
              <a:t> druhu</a:t>
            </a:r>
            <a:r>
              <a:rPr lang="fr-FR" altLang="fr-FR" sz="1600" dirty="0">
                <a:solidFill>
                  <a:schemeClr val="tx1"/>
                </a:solidFill>
              </a:rPr>
              <a:t> 1 </a:t>
            </a:r>
            <a:r>
              <a:rPr lang="cs-CZ" altLang="fr-FR" sz="1600" dirty="0">
                <a:solidFill>
                  <a:schemeClr val="tx1"/>
                </a:solidFill>
              </a:rPr>
              <a:t>v sektoru</a:t>
            </a:r>
            <a:r>
              <a:rPr lang="fr-FR" altLang="fr-FR" sz="1600" dirty="0">
                <a:solidFill>
                  <a:schemeClr val="tx1"/>
                </a:solidFill>
              </a:rPr>
              <a:t> i</a:t>
            </a:r>
            <a:br>
              <a:rPr lang="fr-FR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m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</a:t>
            </a:r>
            <a:r>
              <a:rPr lang="fr-FR" altLang="fr-FR" sz="1600" dirty="0">
                <a:solidFill>
                  <a:schemeClr val="tx1"/>
                </a:solidFill>
              </a:rPr>
              <a:t>: </a:t>
            </a:r>
            <a:r>
              <a:rPr lang="cs-CZ" altLang="fr-FR" sz="1600" dirty="0" err="1">
                <a:solidFill>
                  <a:schemeClr val="tx1"/>
                </a:solidFill>
              </a:rPr>
              <a:t>prům</a:t>
            </a:r>
            <a:r>
              <a:rPr lang="fr-FR" altLang="fr-FR" sz="1600" dirty="0">
                <a:solidFill>
                  <a:schemeClr val="tx1"/>
                </a:solidFill>
              </a:rPr>
              <a:t>ě</a:t>
            </a:r>
            <a:r>
              <a:rPr lang="cs-CZ" altLang="fr-FR" sz="1600" dirty="0" err="1">
                <a:solidFill>
                  <a:schemeClr val="tx1"/>
                </a:solidFill>
              </a:rPr>
              <a:t>rný</a:t>
            </a:r>
            <a:r>
              <a:rPr lang="cs-CZ" altLang="fr-FR" sz="1600" dirty="0">
                <a:solidFill>
                  <a:schemeClr val="tx1"/>
                </a:solidFill>
              </a:rPr>
              <a:t> počet druhu </a:t>
            </a:r>
            <a:r>
              <a:rPr lang="fr-FR" altLang="fr-FR" sz="1600" dirty="0">
                <a:solidFill>
                  <a:schemeClr val="tx1"/>
                </a:solidFill>
              </a:rPr>
              <a:t>1</a:t>
            </a:r>
            <a:r>
              <a:rPr lang="cs-CZ" altLang="fr-FR" sz="1600" dirty="0">
                <a:solidFill>
                  <a:schemeClr val="tx1"/>
                </a:solidFill>
              </a:rPr>
              <a:t> na sektor</a:t>
            </a:r>
            <a:r>
              <a:rPr lang="fr-FR" altLang="fr-FR" sz="16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/>
            </a:r>
            <a:br>
              <a:rPr lang="cs-CZ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V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</a:t>
            </a:r>
            <a:r>
              <a:rPr lang="fr-FR" altLang="fr-FR" sz="1600" dirty="0">
                <a:solidFill>
                  <a:schemeClr val="tx1"/>
                </a:solidFill>
              </a:rPr>
              <a:t>:</a:t>
            </a:r>
            <a:r>
              <a:rPr lang="fr-FR" altLang="fr-FR" sz="1600" baseline="-250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>variance v počtu</a:t>
            </a:r>
            <a:r>
              <a:rPr lang="fr-FR" altLang="fr-FR" sz="1600" dirty="0">
                <a:solidFill>
                  <a:schemeClr val="tx1"/>
                </a:solidFill>
              </a:rPr>
              <a:t> </a:t>
            </a:r>
            <a:r>
              <a:rPr lang="cs-CZ" altLang="fr-FR" sz="1600" dirty="0">
                <a:solidFill>
                  <a:schemeClr val="tx1"/>
                </a:solidFill>
              </a:rPr>
              <a:t>druhu</a:t>
            </a:r>
            <a:r>
              <a:rPr lang="fr-FR" altLang="fr-FR" sz="1600" dirty="0">
                <a:solidFill>
                  <a:schemeClr val="tx1"/>
                </a:solidFill>
              </a:rPr>
              <a:t> 1</a:t>
            </a:r>
            <a:endParaRPr lang="fr-FR" altLang="fr-FR" sz="1800" b="1" dirty="0">
              <a:solidFill>
                <a:schemeClr val="tx1"/>
              </a:solidFill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7780338" y="4352925"/>
            <a:ext cx="2743200" cy="1943100"/>
          </a:xfrm>
          <a:prstGeom prst="rect">
            <a:avLst/>
          </a:prstGeom>
          <a:noFill/>
          <a:ln w="127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fr-FR" altLang="fr-FR" sz="1600" dirty="0">
                <a:solidFill>
                  <a:schemeClr val="tx1"/>
                </a:solidFill>
              </a:rPr>
              <a:t>n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1i, </a:t>
            </a:r>
            <a:r>
              <a:rPr lang="fr-FR" altLang="fr-FR" sz="1600" dirty="0">
                <a:solidFill>
                  <a:schemeClr val="tx1"/>
                </a:solidFill>
              </a:rPr>
              <a:t>n</a:t>
            </a:r>
            <a:r>
              <a:rPr lang="fr-FR" altLang="fr-FR" sz="1600" baseline="-25000" dirty="0">
                <a:solidFill>
                  <a:schemeClr val="tx1"/>
                </a:solidFill>
              </a:rPr>
              <a:t>2i</a:t>
            </a:r>
            <a:r>
              <a:rPr lang="fr-FR" altLang="fr-FR" sz="1600" dirty="0">
                <a:solidFill>
                  <a:schemeClr val="tx1"/>
                </a:solidFill>
              </a:rPr>
              <a:t>: </a:t>
            </a:r>
            <a:r>
              <a:rPr lang="cs-CZ" altLang="fr-FR" sz="1600" dirty="0" err="1">
                <a:solidFill>
                  <a:schemeClr val="tx1"/>
                </a:solidFill>
              </a:rPr>
              <a:t>počt</a:t>
            </a:r>
            <a:r>
              <a:rPr lang="fr-FR" altLang="fr-FR" sz="1600" dirty="0">
                <a:solidFill>
                  <a:schemeClr val="tx1"/>
                </a:solidFill>
              </a:rPr>
              <a:t>y</a:t>
            </a:r>
            <a:r>
              <a:rPr lang="cs-CZ" altLang="fr-FR" sz="1600" dirty="0">
                <a:solidFill>
                  <a:schemeClr val="tx1"/>
                </a:solidFill>
              </a:rPr>
              <a:t> jedinců druhu</a:t>
            </a:r>
            <a:r>
              <a:rPr lang="fr-FR" altLang="fr-FR" sz="1600" dirty="0">
                <a:solidFill>
                  <a:schemeClr val="tx1"/>
                </a:solidFill>
              </a:rPr>
              <a:t> 1</a:t>
            </a:r>
            <a:r>
              <a:rPr lang="cs-CZ" altLang="fr-FR" sz="1600" dirty="0">
                <a:solidFill>
                  <a:schemeClr val="tx1"/>
                </a:solidFill>
              </a:rPr>
              <a:t> a druhu </a:t>
            </a:r>
            <a:r>
              <a:rPr lang="fr-FR" altLang="fr-FR" sz="1600" dirty="0">
                <a:solidFill>
                  <a:schemeClr val="tx1"/>
                </a:solidFill>
              </a:rPr>
              <a:t>2 </a:t>
            </a:r>
            <a:r>
              <a:rPr lang="cs-CZ" altLang="fr-FR" sz="1600" dirty="0">
                <a:solidFill>
                  <a:schemeClr val="tx1"/>
                </a:solidFill>
              </a:rPr>
              <a:t>v sektoru</a:t>
            </a:r>
            <a:r>
              <a:rPr lang="fr-FR" altLang="fr-FR" sz="1600" dirty="0">
                <a:solidFill>
                  <a:schemeClr val="tx1"/>
                </a:solidFill>
              </a:rPr>
              <a:t> i</a:t>
            </a:r>
            <a:br>
              <a:rPr lang="fr-FR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m</a:t>
            </a:r>
            <a:r>
              <a:rPr lang="fr-FR" altLang="fr-FR" sz="1600" baseline="-25000" dirty="0">
                <a:solidFill>
                  <a:schemeClr val="tx1"/>
                </a:solidFill>
              </a:rPr>
              <a:t>1i </a:t>
            </a:r>
            <a:r>
              <a:rPr lang="fr-FR" altLang="fr-FR" sz="1600" dirty="0">
                <a:solidFill>
                  <a:schemeClr val="tx1"/>
                </a:solidFill>
              </a:rPr>
              <a:t>m</a:t>
            </a:r>
            <a:r>
              <a:rPr lang="fr-FR" altLang="fr-FR" sz="1600" baseline="-25000" dirty="0">
                <a:solidFill>
                  <a:schemeClr val="tx1"/>
                </a:solidFill>
              </a:rPr>
              <a:t>2i</a:t>
            </a:r>
            <a:r>
              <a:rPr lang="fr-FR" altLang="fr-FR" sz="1600" dirty="0">
                <a:solidFill>
                  <a:schemeClr val="tx1"/>
                </a:solidFill>
              </a:rPr>
              <a:t>:  </a:t>
            </a:r>
            <a:r>
              <a:rPr lang="cs-CZ" altLang="fr-FR" sz="1600" dirty="0">
                <a:solidFill>
                  <a:schemeClr val="tx1"/>
                </a:solidFill>
              </a:rPr>
              <a:t>průměrný počet druhu </a:t>
            </a:r>
            <a:r>
              <a:rPr lang="fr-FR" altLang="fr-FR" sz="1600" dirty="0">
                <a:solidFill>
                  <a:schemeClr val="tx1"/>
                </a:solidFill>
              </a:rPr>
              <a:t>1</a:t>
            </a:r>
            <a:r>
              <a:rPr lang="cs-CZ" altLang="fr-FR" sz="1600" dirty="0">
                <a:solidFill>
                  <a:schemeClr val="tx1"/>
                </a:solidFill>
              </a:rPr>
              <a:t> a druhu 2 na sektor</a:t>
            </a:r>
            <a:r>
              <a:rPr lang="fr-FR" altLang="fr-FR" sz="1600" dirty="0">
                <a:solidFill>
                  <a:schemeClr val="tx1"/>
                </a:solidFill>
              </a:rPr>
              <a:t> P: </a:t>
            </a:r>
            <a:r>
              <a:rPr lang="cs-CZ" altLang="fr-FR" sz="1600" dirty="0">
                <a:solidFill>
                  <a:schemeClr val="tx1"/>
                </a:solidFill>
              </a:rPr>
              <a:t>počet sektorů</a:t>
            </a:r>
            <a:r>
              <a:rPr lang="fr-FR" altLang="fr-FR" sz="1600" dirty="0">
                <a:solidFill>
                  <a:schemeClr val="tx1"/>
                </a:solidFill>
              </a:rPr>
              <a:t/>
            </a:r>
            <a:br>
              <a:rPr lang="fr-FR" altLang="fr-FR" sz="1600" dirty="0">
                <a:solidFill>
                  <a:schemeClr val="tx1"/>
                </a:solidFill>
              </a:rPr>
            </a:br>
            <a:r>
              <a:rPr lang="fr-FR" altLang="fr-FR" sz="1600" dirty="0">
                <a:solidFill>
                  <a:schemeClr val="tx1"/>
                </a:solidFill>
              </a:rPr>
              <a:t>Cov: </a:t>
            </a:r>
            <a:r>
              <a:rPr lang="cs-CZ" altLang="fr-FR" sz="1600" dirty="0">
                <a:solidFill>
                  <a:schemeClr val="tx1"/>
                </a:solidFill>
              </a:rPr>
              <a:t>kovariance mezi druhy</a:t>
            </a:r>
            <a:endParaRPr lang="fr-FR" alt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081464" y="6138864"/>
            <a:ext cx="3813175" cy="5365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Šimková et al.,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Int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 J.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Parasitol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 2000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 pitchFamily="2" charset="2"/>
              </a:rPr>
              <a:t>Šimková et al. Parasitology 2001</a:t>
            </a:r>
          </a:p>
        </p:txBody>
      </p:sp>
    </p:spTree>
    <p:extLst>
      <p:ext uri="{BB962C8B-B14F-4D97-AF65-F5344CB8AC3E}">
        <p14:creationId xmlns:p14="http://schemas.microsoft.com/office/powerpoint/2010/main" val="398344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 animBg="1"/>
      <p:bldP spid="14354" grpId="0" animBg="1"/>
      <p:bldP spid="14356" grpId="0" animBg="1"/>
      <p:bldP spid="14357" grpId="0" animBg="1"/>
      <p:bldP spid="14358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2781920" y="404664"/>
            <a:ext cx="66984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2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66" tIns="33338" rIns="67866" bIns="33338"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fr-FR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Evolu</a:t>
            </a:r>
            <a:r>
              <a:rPr lang="cs-CZ" altLang="fr-FR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ce</a:t>
            </a:r>
            <a:r>
              <a:rPr lang="en-US" altLang="fr-FR" sz="2400" b="0" dirty="0">
                <a:solidFill>
                  <a:schemeClr val="tx1"/>
                </a:solidFill>
                <a:latin typeface="Arial" panose="020B0604020202020204" pitchFamily="34" charset="0"/>
              </a:rPr>
              <a:t> prefer</a:t>
            </a:r>
            <a:r>
              <a:rPr lang="cs-CZ" altLang="fr-FR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ované</a:t>
            </a:r>
            <a:r>
              <a:rPr lang="en-US" altLang="fr-FR" sz="24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fr-FR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ni</a:t>
            </a:r>
            <a:r>
              <a:rPr lang="cs-CZ" altLang="fr-FR" sz="2400" b="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ky</a:t>
            </a:r>
            <a:r>
              <a:rPr lang="cs-CZ" altLang="fr-FR" sz="24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fr-FR" sz="2400" b="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daktyloryrů</a:t>
            </a:r>
            <a:endParaRPr lang="en-US" altLang="fr-FR" sz="2400" b="0" i="1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029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42" y="1593056"/>
            <a:ext cx="2176463" cy="345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20" y="4064795"/>
            <a:ext cx="466725" cy="1463279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30" y="1593058"/>
            <a:ext cx="2301478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61" y="4023122"/>
            <a:ext cx="404813" cy="1489472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94" y="1593058"/>
            <a:ext cx="2158604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67" y="4054081"/>
            <a:ext cx="475059" cy="1458515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7" name="Rectangle 11"/>
          <p:cNvSpPr>
            <a:spLocks noChangeArrowheads="1"/>
          </p:cNvSpPr>
          <p:nvPr/>
        </p:nvSpPr>
        <p:spPr bwMode="auto">
          <a:xfrm>
            <a:off x="3402807" y="1701406"/>
            <a:ext cx="189310" cy="1782365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66" tIns="33338" rIns="67866" bIns="333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350">
              <a:latin typeface="Garamond" panose="02020404030301010803" pitchFamily="18" charset="0"/>
            </a:endParaRPr>
          </a:p>
        </p:txBody>
      </p:sp>
      <p:sp>
        <p:nvSpPr>
          <p:cNvPr id="140298" name="Rectangle 12"/>
          <p:cNvSpPr>
            <a:spLocks noChangeArrowheads="1"/>
          </p:cNvSpPr>
          <p:nvPr/>
        </p:nvSpPr>
        <p:spPr bwMode="auto">
          <a:xfrm>
            <a:off x="7839076" y="1646637"/>
            <a:ext cx="189310" cy="1782365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66" tIns="33338" rIns="67866" bIns="333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350">
              <a:latin typeface="Garamond" panose="02020404030301010803" pitchFamily="18" charset="0"/>
            </a:endParaRPr>
          </a:p>
        </p:txBody>
      </p:sp>
      <p:sp>
        <p:nvSpPr>
          <p:cNvPr id="140299" name="Rectangle 13"/>
          <p:cNvSpPr>
            <a:spLocks noChangeArrowheads="1"/>
          </p:cNvSpPr>
          <p:nvPr/>
        </p:nvSpPr>
        <p:spPr bwMode="auto">
          <a:xfrm>
            <a:off x="5626895" y="1646636"/>
            <a:ext cx="183356" cy="1620440"/>
          </a:xfrm>
          <a:prstGeom prst="rect">
            <a:avLst/>
          </a:prstGeom>
          <a:noFill/>
          <a:ln w="12700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66" tIns="33338" rIns="67866" bIns="333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350">
              <a:latin typeface="Garamond" panose="02020404030301010803" pitchFamily="18" charset="0"/>
            </a:endParaRPr>
          </a:p>
        </p:txBody>
      </p:sp>
      <p:graphicFrame>
        <p:nvGraphicFramePr>
          <p:cNvPr id="140300" name="Object 14"/>
          <p:cNvGraphicFramePr>
            <a:graphicFrameLocks noChangeAspect="1"/>
          </p:cNvGraphicFramePr>
          <p:nvPr/>
        </p:nvGraphicFramePr>
        <p:xfrm>
          <a:off x="3424240" y="5138738"/>
          <a:ext cx="33694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4" name="Image" r:id="rId9" imgW="5687219" imgH="9019048" progId="Photoshop.Image.7">
                  <p:embed/>
                </p:oleObj>
              </mc:Choice>
              <mc:Fallback>
                <p:oleObj name="Image" r:id="rId9" imgW="5687219" imgH="9019048" progId="Photoshop.Image.7">
                  <p:embed/>
                  <p:pic>
                    <p:nvPicPr>
                      <p:cNvPr id="14030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4240" y="5138738"/>
                        <a:ext cx="336947" cy="533400"/>
                      </a:xfrm>
                      <a:prstGeom prst="rect">
                        <a:avLst/>
                      </a:prstGeom>
                      <a:solidFill>
                        <a:srgbClr val="0000F2"/>
                      </a:solidFill>
                      <a:ln w="28575">
                        <a:solidFill>
                          <a:srgbClr val="FFC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1" name="Obdélník 2"/>
          <p:cNvSpPr>
            <a:spLocks noChangeArrowheads="1"/>
          </p:cNvSpPr>
          <p:nvPr/>
        </p:nvSpPr>
        <p:spPr bwMode="auto">
          <a:xfrm>
            <a:off x="4216005" y="4201717"/>
            <a:ext cx="540533" cy="30008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350">
                <a:solidFill>
                  <a:schemeClr val="bg2"/>
                </a:solidFill>
              </a:rPr>
              <a:t>Arch</a:t>
            </a:r>
            <a:endParaRPr lang="cs-CZ" altLang="cs-CZ" sz="135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sp>
        <p:nvSpPr>
          <p:cNvPr id="140302" name="Obdélník 15"/>
          <p:cNvSpPr>
            <a:spLocks noChangeArrowheads="1"/>
          </p:cNvSpPr>
          <p:nvPr/>
        </p:nvSpPr>
        <p:spPr bwMode="auto">
          <a:xfrm>
            <a:off x="6316268" y="4341019"/>
            <a:ext cx="877163" cy="30008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350">
                <a:solidFill>
                  <a:schemeClr val="bg2"/>
                </a:solidFill>
              </a:rPr>
              <a:t>Segment</a:t>
            </a:r>
            <a:endParaRPr lang="cs-CZ" altLang="cs-CZ" sz="135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sp>
        <p:nvSpPr>
          <p:cNvPr id="140303" name="Obdélník 16"/>
          <p:cNvSpPr>
            <a:spLocks noChangeArrowheads="1"/>
          </p:cNvSpPr>
          <p:nvPr/>
        </p:nvSpPr>
        <p:spPr bwMode="auto">
          <a:xfrm>
            <a:off x="8778480" y="4341019"/>
            <a:ext cx="550151" cy="30008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350">
                <a:solidFill>
                  <a:schemeClr val="bg2"/>
                </a:solidFill>
              </a:rPr>
              <a:t>Area</a:t>
            </a:r>
            <a:endParaRPr lang="cs-CZ" altLang="cs-CZ" sz="135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 Box 57"/>
          <p:cNvSpPr txBox="1">
            <a:spLocks noChangeArrowheads="1"/>
          </p:cNvSpPr>
          <p:nvPr/>
        </p:nvSpPr>
        <p:spPr bwMode="auto">
          <a:xfrm>
            <a:off x="7416473" y="6517394"/>
            <a:ext cx="24133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Šimková et al., </a:t>
            </a:r>
            <a:r>
              <a:rPr lang="cs-CZ" altLang="cs-CZ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alt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2006</a:t>
            </a:r>
          </a:p>
        </p:txBody>
      </p:sp>
      <p:graphicFrame>
        <p:nvGraphicFramePr>
          <p:cNvPr id="140305" name="Object 14"/>
          <p:cNvGraphicFramePr>
            <a:graphicFrameLocks noChangeAspect="1"/>
          </p:cNvGraphicFramePr>
          <p:nvPr/>
        </p:nvGraphicFramePr>
        <p:xfrm>
          <a:off x="4668442" y="5131594"/>
          <a:ext cx="33694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5" name="Image" r:id="rId11" imgW="5687219" imgH="9019048" progId="Photoshop.Image.7">
                  <p:embed/>
                </p:oleObj>
              </mc:Choice>
              <mc:Fallback>
                <p:oleObj name="Image" r:id="rId11" imgW="5687219" imgH="9019048" progId="Photoshop.Image.7">
                  <p:embed/>
                  <p:pic>
                    <p:nvPicPr>
                      <p:cNvPr id="14030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442" y="5131594"/>
                        <a:ext cx="336947" cy="533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89C3E5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6" name="Object 14"/>
          <p:cNvGraphicFramePr>
            <a:graphicFrameLocks noChangeAspect="1"/>
          </p:cNvGraphicFramePr>
          <p:nvPr/>
        </p:nvGraphicFramePr>
        <p:xfrm>
          <a:off x="3838577" y="5129213"/>
          <a:ext cx="33694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6" name="Image" r:id="rId12" imgW="5687219" imgH="9019048" progId="Photoshop.Image.7">
                  <p:embed/>
                </p:oleObj>
              </mc:Choice>
              <mc:Fallback>
                <p:oleObj name="Image" r:id="rId12" imgW="5687219" imgH="9019048" progId="Photoshop.Image.7">
                  <p:embed/>
                  <p:pic>
                    <p:nvPicPr>
                      <p:cNvPr id="14030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8577" y="5129213"/>
                        <a:ext cx="336947" cy="533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B73E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7" name="Object 14"/>
          <p:cNvGraphicFramePr>
            <a:graphicFrameLocks noChangeAspect="1"/>
          </p:cNvGraphicFramePr>
          <p:nvPr/>
        </p:nvGraphicFramePr>
        <p:xfrm>
          <a:off x="4260059" y="5131594"/>
          <a:ext cx="33694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7" name="Image" r:id="rId13" imgW="5687219" imgH="9019048" progId="Photoshop.Image.7">
                  <p:embed/>
                </p:oleObj>
              </mc:Choice>
              <mc:Fallback>
                <p:oleObj name="Image" r:id="rId13" imgW="5687219" imgH="9019048" progId="Photoshop.Image.7">
                  <p:embed/>
                  <p:pic>
                    <p:nvPicPr>
                      <p:cNvPr id="14030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0059" y="5131594"/>
                        <a:ext cx="336947" cy="533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73FB8A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8" name="Object 14"/>
          <p:cNvGraphicFramePr>
            <a:graphicFrameLocks noChangeAspect="1"/>
          </p:cNvGraphicFramePr>
          <p:nvPr/>
        </p:nvGraphicFramePr>
        <p:xfrm>
          <a:off x="6096000" y="5137548"/>
          <a:ext cx="501254" cy="794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" name="Image" r:id="rId14" imgW="5687219" imgH="9019048" progId="Photoshop.Image.7">
                  <p:embed/>
                </p:oleObj>
              </mc:Choice>
              <mc:Fallback>
                <p:oleObj name="Image" r:id="rId14" imgW="5687219" imgH="9019048" progId="Photoshop.Image.7">
                  <p:embed/>
                  <p:pic>
                    <p:nvPicPr>
                      <p:cNvPr id="14030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137548"/>
                        <a:ext cx="501254" cy="794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9" name="Object 14"/>
          <p:cNvGraphicFramePr>
            <a:graphicFrameLocks noChangeAspect="1"/>
          </p:cNvGraphicFramePr>
          <p:nvPr/>
        </p:nvGraphicFramePr>
        <p:xfrm>
          <a:off x="8321281" y="5113736"/>
          <a:ext cx="501253" cy="794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" name="Image" r:id="rId15" imgW="5687219" imgH="9019048" progId="Photoshop.Image.7">
                  <p:embed/>
                </p:oleObj>
              </mc:Choice>
              <mc:Fallback>
                <p:oleObj name="Image" r:id="rId15" imgW="5687219" imgH="9019048" progId="Photoshop.Image.7">
                  <p:embed/>
                  <p:pic>
                    <p:nvPicPr>
                      <p:cNvPr id="140309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1281" y="5113736"/>
                        <a:ext cx="501253" cy="7941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Volný tvar 8"/>
          <p:cNvSpPr/>
          <p:nvPr/>
        </p:nvSpPr>
        <p:spPr>
          <a:xfrm>
            <a:off x="8460581" y="5306618"/>
            <a:ext cx="223838" cy="569119"/>
          </a:xfrm>
          <a:custGeom>
            <a:avLst/>
            <a:gdLst>
              <a:gd name="connsiteX0" fmla="*/ 21444 w 297817"/>
              <a:gd name="connsiteY0" fmla="*/ 178440 h 758761"/>
              <a:gd name="connsiteX1" fmla="*/ 80976 w 297817"/>
              <a:gd name="connsiteY1" fmla="*/ 92715 h 758761"/>
              <a:gd name="connsiteX2" fmla="*/ 104788 w 297817"/>
              <a:gd name="connsiteY2" fmla="*/ 54615 h 758761"/>
              <a:gd name="connsiteX3" fmla="*/ 164319 w 297817"/>
              <a:gd name="connsiteY3" fmla="*/ 64140 h 758761"/>
              <a:gd name="connsiteX4" fmla="*/ 195276 w 297817"/>
              <a:gd name="connsiteY4" fmla="*/ 116527 h 758761"/>
              <a:gd name="connsiteX5" fmla="*/ 223851 w 297817"/>
              <a:gd name="connsiteY5" fmla="*/ 207015 h 758761"/>
              <a:gd name="connsiteX6" fmla="*/ 233376 w 297817"/>
              <a:gd name="connsiteY6" fmla="*/ 299883 h 758761"/>
              <a:gd name="connsiteX7" fmla="*/ 245282 w 297817"/>
              <a:gd name="connsiteY7" fmla="*/ 387990 h 758761"/>
              <a:gd name="connsiteX8" fmla="*/ 211944 w 297817"/>
              <a:gd name="connsiteY8" fmla="*/ 468952 h 758761"/>
              <a:gd name="connsiteX9" fmla="*/ 188132 w 297817"/>
              <a:gd name="connsiteY9" fmla="*/ 518958 h 758761"/>
              <a:gd name="connsiteX10" fmla="*/ 166701 w 297817"/>
              <a:gd name="connsiteY10" fmla="*/ 571346 h 758761"/>
              <a:gd name="connsiteX11" fmla="*/ 138126 w 297817"/>
              <a:gd name="connsiteY11" fmla="*/ 621352 h 758761"/>
              <a:gd name="connsiteX12" fmla="*/ 111932 w 297817"/>
              <a:gd name="connsiteY12" fmla="*/ 671358 h 758761"/>
              <a:gd name="connsiteX13" fmla="*/ 85738 w 297817"/>
              <a:gd name="connsiteY13" fmla="*/ 716602 h 758761"/>
              <a:gd name="connsiteX14" fmla="*/ 61926 w 297817"/>
              <a:gd name="connsiteY14" fmla="*/ 752321 h 758761"/>
              <a:gd name="connsiteX15" fmla="*/ 69069 w 297817"/>
              <a:gd name="connsiteY15" fmla="*/ 757083 h 758761"/>
              <a:gd name="connsiteX16" fmla="*/ 97644 w 297817"/>
              <a:gd name="connsiteY16" fmla="*/ 733271 h 758761"/>
              <a:gd name="connsiteX17" fmla="*/ 133363 w 297817"/>
              <a:gd name="connsiteY17" fmla="*/ 688027 h 758761"/>
              <a:gd name="connsiteX18" fmla="*/ 173844 w 297817"/>
              <a:gd name="connsiteY18" fmla="*/ 640402 h 758761"/>
              <a:gd name="connsiteX19" fmla="*/ 216707 w 297817"/>
              <a:gd name="connsiteY19" fmla="*/ 571346 h 758761"/>
              <a:gd name="connsiteX20" fmla="*/ 264332 w 297817"/>
              <a:gd name="connsiteY20" fmla="*/ 483240 h 758761"/>
              <a:gd name="connsiteX21" fmla="*/ 290526 w 297817"/>
              <a:gd name="connsiteY21" fmla="*/ 404658 h 758761"/>
              <a:gd name="connsiteX22" fmla="*/ 297669 w 297817"/>
              <a:gd name="connsiteY22" fmla="*/ 333221 h 758761"/>
              <a:gd name="connsiteX23" fmla="*/ 285763 w 297817"/>
              <a:gd name="connsiteY23" fmla="*/ 235590 h 758761"/>
              <a:gd name="connsiteX24" fmla="*/ 261951 w 297817"/>
              <a:gd name="connsiteY24" fmla="*/ 166533 h 758761"/>
              <a:gd name="connsiteX25" fmla="*/ 221469 w 297817"/>
              <a:gd name="connsiteY25" fmla="*/ 76046 h 758761"/>
              <a:gd name="connsiteX26" fmla="*/ 180988 w 297817"/>
              <a:gd name="connsiteY26" fmla="*/ 14133 h 758761"/>
              <a:gd name="connsiteX27" fmla="*/ 102407 w 297817"/>
              <a:gd name="connsiteY27" fmla="*/ 2227 h 758761"/>
              <a:gd name="connsiteX28" fmla="*/ 42876 w 297817"/>
              <a:gd name="connsiteY28" fmla="*/ 47471 h 758761"/>
              <a:gd name="connsiteX29" fmla="*/ 16682 w 297817"/>
              <a:gd name="connsiteY29" fmla="*/ 90333 h 758761"/>
              <a:gd name="connsiteX30" fmla="*/ 13 w 297817"/>
              <a:gd name="connsiteY30" fmla="*/ 133196 h 758761"/>
              <a:gd name="connsiteX31" fmla="*/ 21444 w 297817"/>
              <a:gd name="connsiteY31" fmla="*/ 178440 h 75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97817" h="758761">
                <a:moveTo>
                  <a:pt x="21444" y="178440"/>
                </a:moveTo>
                <a:cubicBezTo>
                  <a:pt x="34938" y="171693"/>
                  <a:pt x="67085" y="113352"/>
                  <a:pt x="80976" y="92715"/>
                </a:cubicBezTo>
                <a:cubicBezTo>
                  <a:pt x="94867" y="72077"/>
                  <a:pt x="90897" y="59378"/>
                  <a:pt x="104788" y="54615"/>
                </a:cubicBezTo>
                <a:cubicBezTo>
                  <a:pt x="118679" y="49852"/>
                  <a:pt x="149238" y="53821"/>
                  <a:pt x="164319" y="64140"/>
                </a:cubicBezTo>
                <a:cubicBezTo>
                  <a:pt x="179400" y="74459"/>
                  <a:pt x="185354" y="92714"/>
                  <a:pt x="195276" y="116527"/>
                </a:cubicBezTo>
                <a:cubicBezTo>
                  <a:pt x="205198" y="140339"/>
                  <a:pt x="217501" y="176456"/>
                  <a:pt x="223851" y="207015"/>
                </a:cubicBezTo>
                <a:cubicBezTo>
                  <a:pt x="230201" y="237574"/>
                  <a:pt x="229804" y="269721"/>
                  <a:pt x="233376" y="299883"/>
                </a:cubicBezTo>
                <a:cubicBezTo>
                  <a:pt x="236948" y="330045"/>
                  <a:pt x="248854" y="359812"/>
                  <a:pt x="245282" y="387990"/>
                </a:cubicBezTo>
                <a:cubicBezTo>
                  <a:pt x="241710" y="416168"/>
                  <a:pt x="221469" y="447124"/>
                  <a:pt x="211944" y="468952"/>
                </a:cubicBezTo>
                <a:cubicBezTo>
                  <a:pt x="202419" y="490780"/>
                  <a:pt x="195672" y="501892"/>
                  <a:pt x="188132" y="518958"/>
                </a:cubicBezTo>
                <a:cubicBezTo>
                  <a:pt x="180592" y="536024"/>
                  <a:pt x="175035" y="554280"/>
                  <a:pt x="166701" y="571346"/>
                </a:cubicBezTo>
                <a:cubicBezTo>
                  <a:pt x="158367" y="588412"/>
                  <a:pt x="147254" y="604683"/>
                  <a:pt x="138126" y="621352"/>
                </a:cubicBezTo>
                <a:cubicBezTo>
                  <a:pt x="128998" y="638021"/>
                  <a:pt x="120663" y="655483"/>
                  <a:pt x="111932" y="671358"/>
                </a:cubicBezTo>
                <a:cubicBezTo>
                  <a:pt x="103201" y="687233"/>
                  <a:pt x="94072" y="703108"/>
                  <a:pt x="85738" y="716602"/>
                </a:cubicBezTo>
                <a:cubicBezTo>
                  <a:pt x="77404" y="730096"/>
                  <a:pt x="64704" y="745574"/>
                  <a:pt x="61926" y="752321"/>
                </a:cubicBezTo>
                <a:cubicBezTo>
                  <a:pt x="59148" y="759068"/>
                  <a:pt x="63116" y="760258"/>
                  <a:pt x="69069" y="757083"/>
                </a:cubicBezTo>
                <a:cubicBezTo>
                  <a:pt x="75022" y="753908"/>
                  <a:pt x="86928" y="744780"/>
                  <a:pt x="97644" y="733271"/>
                </a:cubicBezTo>
                <a:cubicBezTo>
                  <a:pt x="108360" y="721762"/>
                  <a:pt x="120663" y="703505"/>
                  <a:pt x="133363" y="688027"/>
                </a:cubicBezTo>
                <a:cubicBezTo>
                  <a:pt x="146063" y="672549"/>
                  <a:pt x="159953" y="659849"/>
                  <a:pt x="173844" y="640402"/>
                </a:cubicBezTo>
                <a:cubicBezTo>
                  <a:pt x="187735" y="620955"/>
                  <a:pt x="201626" y="597540"/>
                  <a:pt x="216707" y="571346"/>
                </a:cubicBezTo>
                <a:cubicBezTo>
                  <a:pt x="231788" y="545152"/>
                  <a:pt x="252029" y="511021"/>
                  <a:pt x="264332" y="483240"/>
                </a:cubicBezTo>
                <a:cubicBezTo>
                  <a:pt x="276635" y="455459"/>
                  <a:pt x="284970" y="429661"/>
                  <a:pt x="290526" y="404658"/>
                </a:cubicBezTo>
                <a:cubicBezTo>
                  <a:pt x="296082" y="379655"/>
                  <a:pt x="298463" y="361399"/>
                  <a:pt x="297669" y="333221"/>
                </a:cubicBezTo>
                <a:cubicBezTo>
                  <a:pt x="296875" y="305043"/>
                  <a:pt x="291716" y="263371"/>
                  <a:pt x="285763" y="235590"/>
                </a:cubicBezTo>
                <a:cubicBezTo>
                  <a:pt x="279810" y="207809"/>
                  <a:pt x="272667" y="193124"/>
                  <a:pt x="261951" y="166533"/>
                </a:cubicBezTo>
                <a:cubicBezTo>
                  <a:pt x="251235" y="139942"/>
                  <a:pt x="234963" y="101446"/>
                  <a:pt x="221469" y="76046"/>
                </a:cubicBezTo>
                <a:cubicBezTo>
                  <a:pt x="207975" y="50646"/>
                  <a:pt x="200832" y="26436"/>
                  <a:pt x="180988" y="14133"/>
                </a:cubicBezTo>
                <a:cubicBezTo>
                  <a:pt x="161144" y="1830"/>
                  <a:pt x="125426" y="-3329"/>
                  <a:pt x="102407" y="2227"/>
                </a:cubicBezTo>
                <a:cubicBezTo>
                  <a:pt x="79388" y="7783"/>
                  <a:pt x="57164" y="32787"/>
                  <a:pt x="42876" y="47471"/>
                </a:cubicBezTo>
                <a:cubicBezTo>
                  <a:pt x="28589" y="62155"/>
                  <a:pt x="23826" y="76045"/>
                  <a:pt x="16682" y="90333"/>
                </a:cubicBezTo>
                <a:cubicBezTo>
                  <a:pt x="9538" y="104620"/>
                  <a:pt x="410" y="118115"/>
                  <a:pt x="13" y="133196"/>
                </a:cubicBezTo>
                <a:cubicBezTo>
                  <a:pt x="-384" y="148277"/>
                  <a:pt x="7950" y="185187"/>
                  <a:pt x="21444" y="17844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8433200" y="5269706"/>
            <a:ext cx="288131" cy="615554"/>
          </a:xfrm>
          <a:custGeom>
            <a:avLst/>
            <a:gdLst>
              <a:gd name="connsiteX0" fmla="*/ 27461 w 384763"/>
              <a:gd name="connsiteY0" fmla="*/ 193085 h 820499"/>
              <a:gd name="connsiteX1" fmla="*/ 51274 w 384763"/>
              <a:gd name="connsiteY1" fmla="*/ 128791 h 820499"/>
              <a:gd name="connsiteX2" fmla="*/ 106042 w 384763"/>
              <a:gd name="connsiteY2" fmla="*/ 62116 h 820499"/>
              <a:gd name="connsiteX3" fmla="*/ 144142 w 384763"/>
              <a:gd name="connsiteY3" fmla="*/ 40685 h 820499"/>
              <a:gd name="connsiteX4" fmla="*/ 210817 w 384763"/>
              <a:gd name="connsiteY4" fmla="*/ 54973 h 820499"/>
              <a:gd name="connsiteX5" fmla="*/ 267967 w 384763"/>
              <a:gd name="connsiteY5" fmla="*/ 121648 h 820499"/>
              <a:gd name="connsiteX6" fmla="*/ 294161 w 384763"/>
              <a:gd name="connsiteY6" fmla="*/ 181179 h 820499"/>
              <a:gd name="connsiteX7" fmla="*/ 317974 w 384763"/>
              <a:gd name="connsiteY7" fmla="*/ 243091 h 820499"/>
              <a:gd name="connsiteX8" fmla="*/ 334642 w 384763"/>
              <a:gd name="connsiteY8" fmla="*/ 331198 h 820499"/>
              <a:gd name="connsiteX9" fmla="*/ 341786 w 384763"/>
              <a:gd name="connsiteY9" fmla="*/ 416923 h 820499"/>
              <a:gd name="connsiteX10" fmla="*/ 325117 w 384763"/>
              <a:gd name="connsiteY10" fmla="*/ 495504 h 820499"/>
              <a:gd name="connsiteX11" fmla="*/ 296542 w 384763"/>
              <a:gd name="connsiteY11" fmla="*/ 555035 h 820499"/>
              <a:gd name="connsiteX12" fmla="*/ 258442 w 384763"/>
              <a:gd name="connsiteY12" fmla="*/ 616948 h 820499"/>
              <a:gd name="connsiteX13" fmla="*/ 225105 w 384763"/>
              <a:gd name="connsiteY13" fmla="*/ 674098 h 820499"/>
              <a:gd name="connsiteX14" fmla="*/ 182242 w 384763"/>
              <a:gd name="connsiteY14" fmla="*/ 731248 h 820499"/>
              <a:gd name="connsiteX15" fmla="*/ 160811 w 384763"/>
              <a:gd name="connsiteY15" fmla="*/ 762204 h 820499"/>
              <a:gd name="connsiteX16" fmla="*/ 110805 w 384763"/>
              <a:gd name="connsiteY16" fmla="*/ 807448 h 820499"/>
              <a:gd name="connsiteX17" fmla="*/ 134617 w 384763"/>
              <a:gd name="connsiteY17" fmla="*/ 816973 h 820499"/>
              <a:gd name="connsiteX18" fmla="*/ 189386 w 384763"/>
              <a:gd name="connsiteY18" fmla="*/ 755060 h 820499"/>
              <a:gd name="connsiteX19" fmla="*/ 225105 w 384763"/>
              <a:gd name="connsiteY19" fmla="*/ 724104 h 820499"/>
              <a:gd name="connsiteX20" fmla="*/ 275111 w 384763"/>
              <a:gd name="connsiteY20" fmla="*/ 674098 h 820499"/>
              <a:gd name="connsiteX21" fmla="*/ 308449 w 384763"/>
              <a:gd name="connsiteY21" fmla="*/ 621710 h 820499"/>
              <a:gd name="connsiteX22" fmla="*/ 356074 w 384763"/>
              <a:gd name="connsiteY22" fmla="*/ 550273 h 820499"/>
              <a:gd name="connsiteX23" fmla="*/ 372742 w 384763"/>
              <a:gd name="connsiteY23" fmla="*/ 488360 h 820499"/>
              <a:gd name="connsiteX24" fmla="*/ 384649 w 384763"/>
              <a:gd name="connsiteY24" fmla="*/ 383585 h 820499"/>
              <a:gd name="connsiteX25" fmla="*/ 365599 w 384763"/>
              <a:gd name="connsiteY25" fmla="*/ 281191 h 820499"/>
              <a:gd name="connsiteX26" fmla="*/ 329880 w 384763"/>
              <a:gd name="connsiteY26" fmla="*/ 176416 h 820499"/>
              <a:gd name="connsiteX27" fmla="*/ 308449 w 384763"/>
              <a:gd name="connsiteY27" fmla="*/ 112123 h 820499"/>
              <a:gd name="connsiteX28" fmla="*/ 260824 w 384763"/>
              <a:gd name="connsiteY28" fmla="*/ 47829 h 820499"/>
              <a:gd name="connsiteX29" fmla="*/ 215580 w 384763"/>
              <a:gd name="connsiteY29" fmla="*/ 14491 h 820499"/>
              <a:gd name="connsiteX30" fmla="*/ 136999 w 384763"/>
              <a:gd name="connsiteY30" fmla="*/ 204 h 820499"/>
              <a:gd name="connsiteX31" fmla="*/ 82230 w 384763"/>
              <a:gd name="connsiteY31" fmla="*/ 24016 h 820499"/>
              <a:gd name="connsiteX32" fmla="*/ 39367 w 384763"/>
              <a:gd name="connsiteY32" fmla="*/ 66879 h 820499"/>
              <a:gd name="connsiteX33" fmla="*/ 1267 w 384763"/>
              <a:gd name="connsiteY33" fmla="*/ 133554 h 820499"/>
              <a:gd name="connsiteX34" fmla="*/ 27461 w 384763"/>
              <a:gd name="connsiteY34" fmla="*/ 193085 h 82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4763" h="820499">
                <a:moveTo>
                  <a:pt x="27461" y="193085"/>
                </a:moveTo>
                <a:cubicBezTo>
                  <a:pt x="35796" y="192291"/>
                  <a:pt x="38177" y="150619"/>
                  <a:pt x="51274" y="128791"/>
                </a:cubicBezTo>
                <a:cubicBezTo>
                  <a:pt x="64371" y="106963"/>
                  <a:pt x="90564" y="76800"/>
                  <a:pt x="106042" y="62116"/>
                </a:cubicBezTo>
                <a:cubicBezTo>
                  <a:pt x="121520" y="47432"/>
                  <a:pt x="126680" y="41875"/>
                  <a:pt x="144142" y="40685"/>
                </a:cubicBezTo>
                <a:cubicBezTo>
                  <a:pt x="161605" y="39494"/>
                  <a:pt x="190180" y="41479"/>
                  <a:pt x="210817" y="54973"/>
                </a:cubicBezTo>
                <a:cubicBezTo>
                  <a:pt x="231454" y="68467"/>
                  <a:pt x="254076" y="100614"/>
                  <a:pt x="267967" y="121648"/>
                </a:cubicBezTo>
                <a:cubicBezTo>
                  <a:pt x="281858" y="142682"/>
                  <a:pt x="285827" y="160938"/>
                  <a:pt x="294161" y="181179"/>
                </a:cubicBezTo>
                <a:cubicBezTo>
                  <a:pt x="302496" y="201420"/>
                  <a:pt x="311227" y="218088"/>
                  <a:pt x="317974" y="243091"/>
                </a:cubicBezTo>
                <a:cubicBezTo>
                  <a:pt x="324721" y="268094"/>
                  <a:pt x="330673" y="302226"/>
                  <a:pt x="334642" y="331198"/>
                </a:cubicBezTo>
                <a:cubicBezTo>
                  <a:pt x="338611" y="360170"/>
                  <a:pt x="343373" y="389539"/>
                  <a:pt x="341786" y="416923"/>
                </a:cubicBezTo>
                <a:cubicBezTo>
                  <a:pt x="340199" y="444307"/>
                  <a:pt x="332658" y="472485"/>
                  <a:pt x="325117" y="495504"/>
                </a:cubicBezTo>
                <a:cubicBezTo>
                  <a:pt x="317576" y="518523"/>
                  <a:pt x="307654" y="534794"/>
                  <a:pt x="296542" y="555035"/>
                </a:cubicBezTo>
                <a:cubicBezTo>
                  <a:pt x="285430" y="575276"/>
                  <a:pt x="270348" y="597104"/>
                  <a:pt x="258442" y="616948"/>
                </a:cubicBezTo>
                <a:cubicBezTo>
                  <a:pt x="246536" y="636792"/>
                  <a:pt x="237805" y="655048"/>
                  <a:pt x="225105" y="674098"/>
                </a:cubicBezTo>
                <a:cubicBezTo>
                  <a:pt x="212405" y="693148"/>
                  <a:pt x="192958" y="716564"/>
                  <a:pt x="182242" y="731248"/>
                </a:cubicBezTo>
                <a:cubicBezTo>
                  <a:pt x="171526" y="745932"/>
                  <a:pt x="172717" y="749504"/>
                  <a:pt x="160811" y="762204"/>
                </a:cubicBezTo>
                <a:cubicBezTo>
                  <a:pt x="148905" y="774904"/>
                  <a:pt x="115171" y="798320"/>
                  <a:pt x="110805" y="807448"/>
                </a:cubicBezTo>
                <a:cubicBezTo>
                  <a:pt x="106439" y="816576"/>
                  <a:pt x="121520" y="825704"/>
                  <a:pt x="134617" y="816973"/>
                </a:cubicBezTo>
                <a:cubicBezTo>
                  <a:pt x="147714" y="808242"/>
                  <a:pt x="174305" y="770538"/>
                  <a:pt x="189386" y="755060"/>
                </a:cubicBezTo>
                <a:cubicBezTo>
                  <a:pt x="204467" y="739582"/>
                  <a:pt x="210818" y="737598"/>
                  <a:pt x="225105" y="724104"/>
                </a:cubicBezTo>
                <a:cubicBezTo>
                  <a:pt x="239392" y="710610"/>
                  <a:pt x="261220" y="691164"/>
                  <a:pt x="275111" y="674098"/>
                </a:cubicBezTo>
                <a:cubicBezTo>
                  <a:pt x="289002" y="657032"/>
                  <a:pt x="294955" y="642347"/>
                  <a:pt x="308449" y="621710"/>
                </a:cubicBezTo>
                <a:cubicBezTo>
                  <a:pt x="321943" y="601073"/>
                  <a:pt x="345359" y="572498"/>
                  <a:pt x="356074" y="550273"/>
                </a:cubicBezTo>
                <a:cubicBezTo>
                  <a:pt x="366789" y="528048"/>
                  <a:pt x="367980" y="516141"/>
                  <a:pt x="372742" y="488360"/>
                </a:cubicBezTo>
                <a:cubicBezTo>
                  <a:pt x="377505" y="460579"/>
                  <a:pt x="385839" y="418113"/>
                  <a:pt x="384649" y="383585"/>
                </a:cubicBezTo>
                <a:cubicBezTo>
                  <a:pt x="383459" y="349057"/>
                  <a:pt x="374727" y="315719"/>
                  <a:pt x="365599" y="281191"/>
                </a:cubicBezTo>
                <a:cubicBezTo>
                  <a:pt x="356471" y="246663"/>
                  <a:pt x="339405" y="204594"/>
                  <a:pt x="329880" y="176416"/>
                </a:cubicBezTo>
                <a:cubicBezTo>
                  <a:pt x="320355" y="148238"/>
                  <a:pt x="319958" y="133554"/>
                  <a:pt x="308449" y="112123"/>
                </a:cubicBezTo>
                <a:cubicBezTo>
                  <a:pt x="296940" y="90692"/>
                  <a:pt x="276302" y="64101"/>
                  <a:pt x="260824" y="47829"/>
                </a:cubicBezTo>
                <a:cubicBezTo>
                  <a:pt x="245346" y="31557"/>
                  <a:pt x="236218" y="22428"/>
                  <a:pt x="215580" y="14491"/>
                </a:cubicBezTo>
                <a:cubicBezTo>
                  <a:pt x="194943" y="6553"/>
                  <a:pt x="159224" y="-1383"/>
                  <a:pt x="136999" y="204"/>
                </a:cubicBezTo>
                <a:cubicBezTo>
                  <a:pt x="114774" y="1791"/>
                  <a:pt x="98502" y="12903"/>
                  <a:pt x="82230" y="24016"/>
                </a:cubicBezTo>
                <a:cubicBezTo>
                  <a:pt x="65958" y="35128"/>
                  <a:pt x="52861" y="48623"/>
                  <a:pt x="39367" y="66879"/>
                </a:cubicBezTo>
                <a:cubicBezTo>
                  <a:pt x="25873" y="85135"/>
                  <a:pt x="8411" y="116885"/>
                  <a:pt x="1267" y="133554"/>
                </a:cubicBezTo>
                <a:cubicBezTo>
                  <a:pt x="-5877" y="150223"/>
                  <a:pt x="19126" y="193879"/>
                  <a:pt x="27461" y="19308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8420101" y="5179221"/>
            <a:ext cx="358379" cy="698897"/>
          </a:xfrm>
          <a:custGeom>
            <a:avLst/>
            <a:gdLst>
              <a:gd name="connsiteX0" fmla="*/ 6103 w 477176"/>
              <a:gd name="connsiteY0" fmla="*/ 254805 h 932130"/>
              <a:gd name="connsiteX1" fmla="*/ 56109 w 477176"/>
              <a:gd name="connsiteY1" fmla="*/ 183367 h 932130"/>
              <a:gd name="connsiteX2" fmla="*/ 91828 w 477176"/>
              <a:gd name="connsiteY2" fmla="*/ 142886 h 932130"/>
              <a:gd name="connsiteX3" fmla="*/ 141834 w 477176"/>
              <a:gd name="connsiteY3" fmla="*/ 114311 h 932130"/>
              <a:gd name="connsiteX4" fmla="*/ 189459 w 477176"/>
              <a:gd name="connsiteY4" fmla="*/ 114311 h 932130"/>
              <a:gd name="connsiteX5" fmla="*/ 270422 w 477176"/>
              <a:gd name="connsiteY5" fmla="*/ 138124 h 932130"/>
              <a:gd name="connsiteX6" fmla="*/ 318047 w 477176"/>
              <a:gd name="connsiteY6" fmla="*/ 207180 h 932130"/>
              <a:gd name="connsiteX7" fmla="*/ 365672 w 477176"/>
              <a:gd name="connsiteY7" fmla="*/ 323861 h 932130"/>
              <a:gd name="connsiteX8" fmla="*/ 387103 w 477176"/>
              <a:gd name="connsiteY8" fmla="*/ 423874 h 932130"/>
              <a:gd name="connsiteX9" fmla="*/ 406153 w 477176"/>
              <a:gd name="connsiteY9" fmla="*/ 488167 h 932130"/>
              <a:gd name="connsiteX10" fmla="*/ 406153 w 477176"/>
              <a:gd name="connsiteY10" fmla="*/ 545317 h 932130"/>
              <a:gd name="connsiteX11" fmla="*/ 387103 w 477176"/>
              <a:gd name="connsiteY11" fmla="*/ 664380 h 932130"/>
              <a:gd name="connsiteX12" fmla="*/ 349003 w 477176"/>
              <a:gd name="connsiteY12" fmla="*/ 723911 h 932130"/>
              <a:gd name="connsiteX13" fmla="*/ 315666 w 477176"/>
              <a:gd name="connsiteY13" fmla="*/ 778680 h 932130"/>
              <a:gd name="connsiteX14" fmla="*/ 277566 w 477176"/>
              <a:gd name="connsiteY14" fmla="*/ 831067 h 932130"/>
              <a:gd name="connsiteX15" fmla="*/ 225178 w 477176"/>
              <a:gd name="connsiteY15" fmla="*/ 876311 h 932130"/>
              <a:gd name="connsiteX16" fmla="*/ 182316 w 477176"/>
              <a:gd name="connsiteY16" fmla="*/ 909649 h 932130"/>
              <a:gd name="connsiteX17" fmla="*/ 177553 w 477176"/>
              <a:gd name="connsiteY17" fmla="*/ 931080 h 932130"/>
              <a:gd name="connsiteX18" fmla="*/ 244228 w 477176"/>
              <a:gd name="connsiteY18" fmla="*/ 876311 h 932130"/>
              <a:gd name="connsiteX19" fmla="*/ 318047 w 477176"/>
              <a:gd name="connsiteY19" fmla="*/ 816780 h 932130"/>
              <a:gd name="connsiteX20" fmla="*/ 375197 w 477176"/>
              <a:gd name="connsiteY20" fmla="*/ 742961 h 932130"/>
              <a:gd name="connsiteX21" fmla="*/ 427584 w 477176"/>
              <a:gd name="connsiteY21" fmla="*/ 650092 h 932130"/>
              <a:gd name="connsiteX22" fmla="*/ 451397 w 477176"/>
              <a:gd name="connsiteY22" fmla="*/ 550080 h 932130"/>
              <a:gd name="connsiteX23" fmla="*/ 475209 w 477176"/>
              <a:gd name="connsiteY23" fmla="*/ 461974 h 932130"/>
              <a:gd name="connsiteX24" fmla="*/ 472828 w 477176"/>
              <a:gd name="connsiteY24" fmla="*/ 366724 h 932130"/>
              <a:gd name="connsiteX25" fmla="*/ 449016 w 477176"/>
              <a:gd name="connsiteY25" fmla="*/ 276236 h 932130"/>
              <a:gd name="connsiteX26" fmla="*/ 389484 w 477176"/>
              <a:gd name="connsiteY26" fmla="*/ 171461 h 932130"/>
              <a:gd name="connsiteX27" fmla="*/ 360909 w 477176"/>
              <a:gd name="connsiteY27" fmla="*/ 111930 h 932130"/>
              <a:gd name="connsiteX28" fmla="*/ 303759 w 477176"/>
              <a:gd name="connsiteY28" fmla="*/ 59542 h 932130"/>
              <a:gd name="connsiteX29" fmla="*/ 234703 w 477176"/>
              <a:gd name="connsiteY29" fmla="*/ 19061 h 932130"/>
              <a:gd name="connsiteX30" fmla="*/ 158503 w 477176"/>
              <a:gd name="connsiteY30" fmla="*/ 11 h 932130"/>
              <a:gd name="connsiteX31" fmla="*/ 94209 w 477176"/>
              <a:gd name="connsiteY31" fmla="*/ 21442 h 932130"/>
              <a:gd name="connsiteX32" fmla="*/ 44203 w 477176"/>
              <a:gd name="connsiteY32" fmla="*/ 50017 h 932130"/>
              <a:gd name="connsiteX33" fmla="*/ 22772 w 477176"/>
              <a:gd name="connsiteY33" fmla="*/ 100024 h 932130"/>
              <a:gd name="connsiteX34" fmla="*/ 3722 w 477176"/>
              <a:gd name="connsiteY34" fmla="*/ 147649 h 932130"/>
              <a:gd name="connsiteX35" fmla="*/ 6103 w 477176"/>
              <a:gd name="connsiteY35" fmla="*/ 254805 h 93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7176" h="932130">
                <a:moveTo>
                  <a:pt x="6103" y="254805"/>
                </a:moveTo>
                <a:cubicBezTo>
                  <a:pt x="14834" y="260758"/>
                  <a:pt x="41822" y="202020"/>
                  <a:pt x="56109" y="183367"/>
                </a:cubicBezTo>
                <a:cubicBezTo>
                  <a:pt x="70396" y="164714"/>
                  <a:pt x="77541" y="154395"/>
                  <a:pt x="91828" y="142886"/>
                </a:cubicBezTo>
                <a:cubicBezTo>
                  <a:pt x="106115" y="131377"/>
                  <a:pt x="125562" y="119073"/>
                  <a:pt x="141834" y="114311"/>
                </a:cubicBezTo>
                <a:cubicBezTo>
                  <a:pt x="158106" y="109549"/>
                  <a:pt x="168028" y="110342"/>
                  <a:pt x="189459" y="114311"/>
                </a:cubicBezTo>
                <a:cubicBezTo>
                  <a:pt x="210890" y="118280"/>
                  <a:pt x="248991" y="122646"/>
                  <a:pt x="270422" y="138124"/>
                </a:cubicBezTo>
                <a:cubicBezTo>
                  <a:pt x="291853" y="153602"/>
                  <a:pt x="302172" y="176224"/>
                  <a:pt x="318047" y="207180"/>
                </a:cubicBezTo>
                <a:cubicBezTo>
                  <a:pt x="333922" y="238136"/>
                  <a:pt x="354163" y="287745"/>
                  <a:pt x="365672" y="323861"/>
                </a:cubicBezTo>
                <a:cubicBezTo>
                  <a:pt x="377181" y="359977"/>
                  <a:pt x="380356" y="396490"/>
                  <a:pt x="387103" y="423874"/>
                </a:cubicBezTo>
                <a:cubicBezTo>
                  <a:pt x="393850" y="451258"/>
                  <a:pt x="402978" y="467927"/>
                  <a:pt x="406153" y="488167"/>
                </a:cubicBezTo>
                <a:cubicBezTo>
                  <a:pt x="409328" y="508408"/>
                  <a:pt x="409328" y="515948"/>
                  <a:pt x="406153" y="545317"/>
                </a:cubicBezTo>
                <a:cubicBezTo>
                  <a:pt x="402978" y="574686"/>
                  <a:pt x="396628" y="634614"/>
                  <a:pt x="387103" y="664380"/>
                </a:cubicBezTo>
                <a:cubicBezTo>
                  <a:pt x="377578" y="694146"/>
                  <a:pt x="360909" y="704861"/>
                  <a:pt x="349003" y="723911"/>
                </a:cubicBezTo>
                <a:cubicBezTo>
                  <a:pt x="337097" y="742961"/>
                  <a:pt x="327572" y="760821"/>
                  <a:pt x="315666" y="778680"/>
                </a:cubicBezTo>
                <a:cubicBezTo>
                  <a:pt x="303760" y="796539"/>
                  <a:pt x="292647" y="814795"/>
                  <a:pt x="277566" y="831067"/>
                </a:cubicBezTo>
                <a:cubicBezTo>
                  <a:pt x="262485" y="847339"/>
                  <a:pt x="241053" y="863214"/>
                  <a:pt x="225178" y="876311"/>
                </a:cubicBezTo>
                <a:cubicBezTo>
                  <a:pt x="209303" y="889408"/>
                  <a:pt x="190254" y="900521"/>
                  <a:pt x="182316" y="909649"/>
                </a:cubicBezTo>
                <a:cubicBezTo>
                  <a:pt x="174378" y="918777"/>
                  <a:pt x="167234" y="936636"/>
                  <a:pt x="177553" y="931080"/>
                </a:cubicBezTo>
                <a:cubicBezTo>
                  <a:pt x="187872" y="925524"/>
                  <a:pt x="244228" y="876311"/>
                  <a:pt x="244228" y="876311"/>
                </a:cubicBezTo>
                <a:cubicBezTo>
                  <a:pt x="267644" y="857261"/>
                  <a:pt x="296219" y="839005"/>
                  <a:pt x="318047" y="816780"/>
                </a:cubicBezTo>
                <a:cubicBezTo>
                  <a:pt x="339875" y="794555"/>
                  <a:pt x="356941" y="770742"/>
                  <a:pt x="375197" y="742961"/>
                </a:cubicBezTo>
                <a:cubicBezTo>
                  <a:pt x="393453" y="715180"/>
                  <a:pt x="414884" y="682239"/>
                  <a:pt x="427584" y="650092"/>
                </a:cubicBezTo>
                <a:cubicBezTo>
                  <a:pt x="440284" y="617945"/>
                  <a:pt x="443460" y="581433"/>
                  <a:pt x="451397" y="550080"/>
                </a:cubicBezTo>
                <a:cubicBezTo>
                  <a:pt x="459335" y="518727"/>
                  <a:pt x="471637" y="492533"/>
                  <a:pt x="475209" y="461974"/>
                </a:cubicBezTo>
                <a:cubicBezTo>
                  <a:pt x="478781" y="431415"/>
                  <a:pt x="477193" y="397680"/>
                  <a:pt x="472828" y="366724"/>
                </a:cubicBezTo>
                <a:cubicBezTo>
                  <a:pt x="468463" y="335768"/>
                  <a:pt x="462907" y="308780"/>
                  <a:pt x="449016" y="276236"/>
                </a:cubicBezTo>
                <a:cubicBezTo>
                  <a:pt x="435125" y="243692"/>
                  <a:pt x="404168" y="198845"/>
                  <a:pt x="389484" y="171461"/>
                </a:cubicBezTo>
                <a:cubicBezTo>
                  <a:pt x="374800" y="144077"/>
                  <a:pt x="375196" y="130583"/>
                  <a:pt x="360909" y="111930"/>
                </a:cubicBezTo>
                <a:cubicBezTo>
                  <a:pt x="346622" y="93277"/>
                  <a:pt x="324793" y="75020"/>
                  <a:pt x="303759" y="59542"/>
                </a:cubicBezTo>
                <a:cubicBezTo>
                  <a:pt x="282725" y="44064"/>
                  <a:pt x="258912" y="28983"/>
                  <a:pt x="234703" y="19061"/>
                </a:cubicBezTo>
                <a:cubicBezTo>
                  <a:pt x="210494" y="9139"/>
                  <a:pt x="181919" y="-386"/>
                  <a:pt x="158503" y="11"/>
                </a:cubicBezTo>
                <a:cubicBezTo>
                  <a:pt x="135087" y="408"/>
                  <a:pt x="113259" y="13108"/>
                  <a:pt x="94209" y="21442"/>
                </a:cubicBezTo>
                <a:cubicBezTo>
                  <a:pt x="75159" y="29776"/>
                  <a:pt x="56109" y="36920"/>
                  <a:pt x="44203" y="50017"/>
                </a:cubicBezTo>
                <a:cubicBezTo>
                  <a:pt x="32297" y="63114"/>
                  <a:pt x="29519" y="83752"/>
                  <a:pt x="22772" y="100024"/>
                </a:cubicBezTo>
                <a:cubicBezTo>
                  <a:pt x="16025" y="116296"/>
                  <a:pt x="8088" y="128202"/>
                  <a:pt x="3722" y="147649"/>
                </a:cubicBezTo>
                <a:cubicBezTo>
                  <a:pt x="-644" y="167096"/>
                  <a:pt x="-2628" y="248852"/>
                  <a:pt x="6103" y="254805"/>
                </a:cubicBezTo>
                <a:close/>
              </a:path>
            </a:pathLst>
          </a:custGeom>
          <a:solidFill>
            <a:srgbClr val="93D150"/>
          </a:solidFill>
          <a:ln>
            <a:solidFill>
              <a:srgbClr val="93D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6190062" y="5201842"/>
            <a:ext cx="291703" cy="259556"/>
          </a:xfrm>
          <a:custGeom>
            <a:avLst/>
            <a:gdLst>
              <a:gd name="connsiteX0" fmla="*/ 183 w 388348"/>
              <a:gd name="connsiteY0" fmla="*/ 234094 h 345739"/>
              <a:gd name="connsiteX1" fmla="*/ 28758 w 388348"/>
              <a:gd name="connsiteY1" fmla="*/ 288863 h 345739"/>
              <a:gd name="connsiteX2" fmla="*/ 76383 w 388348"/>
              <a:gd name="connsiteY2" fmla="*/ 343631 h 345739"/>
              <a:gd name="connsiteX3" fmla="*/ 102577 w 388348"/>
              <a:gd name="connsiteY3" fmla="*/ 324581 h 345739"/>
              <a:gd name="connsiteX4" fmla="*/ 159727 w 388348"/>
              <a:gd name="connsiteY4" fmla="*/ 234094 h 345739"/>
              <a:gd name="connsiteX5" fmla="*/ 193065 w 388348"/>
              <a:gd name="connsiteY5" fmla="*/ 210281 h 345739"/>
              <a:gd name="connsiteX6" fmla="*/ 231165 w 388348"/>
              <a:gd name="connsiteY6" fmla="*/ 236475 h 345739"/>
              <a:gd name="connsiteX7" fmla="*/ 262121 w 388348"/>
              <a:gd name="connsiteY7" fmla="*/ 281719 h 345739"/>
              <a:gd name="connsiteX8" fmla="*/ 300221 w 388348"/>
              <a:gd name="connsiteY8" fmla="*/ 231713 h 345739"/>
              <a:gd name="connsiteX9" fmla="*/ 352608 w 388348"/>
              <a:gd name="connsiteY9" fmla="*/ 184088 h 345739"/>
              <a:gd name="connsiteX10" fmla="*/ 388327 w 388348"/>
              <a:gd name="connsiteY10" fmla="*/ 150750 h 345739"/>
              <a:gd name="connsiteX11" fmla="*/ 347846 w 388348"/>
              <a:gd name="connsiteY11" fmla="*/ 88838 h 345739"/>
              <a:gd name="connsiteX12" fmla="*/ 293077 w 388348"/>
              <a:gd name="connsiteY12" fmla="*/ 41213 h 345739"/>
              <a:gd name="connsiteX13" fmla="*/ 216877 w 388348"/>
              <a:gd name="connsiteY13" fmla="*/ 10256 h 345739"/>
              <a:gd name="connsiteX14" fmla="*/ 131152 w 388348"/>
              <a:gd name="connsiteY14" fmla="*/ 731 h 345739"/>
              <a:gd name="connsiteX15" fmla="*/ 90671 w 388348"/>
              <a:gd name="connsiteY15" fmla="*/ 26925 h 345739"/>
              <a:gd name="connsiteX16" fmla="*/ 45427 w 388348"/>
              <a:gd name="connsiteY16" fmla="*/ 55500 h 345739"/>
              <a:gd name="connsiteX17" fmla="*/ 23996 w 388348"/>
              <a:gd name="connsiteY17" fmla="*/ 100744 h 345739"/>
              <a:gd name="connsiteX18" fmla="*/ 16852 w 388348"/>
              <a:gd name="connsiteY18" fmla="*/ 150750 h 345739"/>
              <a:gd name="connsiteX19" fmla="*/ 183 w 388348"/>
              <a:gd name="connsiteY19" fmla="*/ 234094 h 34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8348" h="345739">
                <a:moveTo>
                  <a:pt x="183" y="234094"/>
                </a:moveTo>
                <a:cubicBezTo>
                  <a:pt x="2167" y="257113"/>
                  <a:pt x="16058" y="270607"/>
                  <a:pt x="28758" y="288863"/>
                </a:cubicBezTo>
                <a:cubicBezTo>
                  <a:pt x="41458" y="307119"/>
                  <a:pt x="64080" y="337678"/>
                  <a:pt x="76383" y="343631"/>
                </a:cubicBezTo>
                <a:cubicBezTo>
                  <a:pt x="88686" y="349584"/>
                  <a:pt x="88686" y="342837"/>
                  <a:pt x="102577" y="324581"/>
                </a:cubicBezTo>
                <a:cubicBezTo>
                  <a:pt x="116468" y="306325"/>
                  <a:pt x="144646" y="253144"/>
                  <a:pt x="159727" y="234094"/>
                </a:cubicBezTo>
                <a:cubicBezTo>
                  <a:pt x="174808" y="215044"/>
                  <a:pt x="181159" y="209884"/>
                  <a:pt x="193065" y="210281"/>
                </a:cubicBezTo>
                <a:cubicBezTo>
                  <a:pt x="204971" y="210678"/>
                  <a:pt x="219656" y="224569"/>
                  <a:pt x="231165" y="236475"/>
                </a:cubicBezTo>
                <a:cubicBezTo>
                  <a:pt x="242674" y="248381"/>
                  <a:pt x="250612" y="282513"/>
                  <a:pt x="262121" y="281719"/>
                </a:cubicBezTo>
                <a:cubicBezTo>
                  <a:pt x="273630" y="280925"/>
                  <a:pt x="285140" y="247985"/>
                  <a:pt x="300221" y="231713"/>
                </a:cubicBezTo>
                <a:cubicBezTo>
                  <a:pt x="315302" y="215441"/>
                  <a:pt x="337924" y="197582"/>
                  <a:pt x="352608" y="184088"/>
                </a:cubicBezTo>
                <a:cubicBezTo>
                  <a:pt x="367292" y="170594"/>
                  <a:pt x="389121" y="166625"/>
                  <a:pt x="388327" y="150750"/>
                </a:cubicBezTo>
                <a:cubicBezTo>
                  <a:pt x="387533" y="134875"/>
                  <a:pt x="363721" y="107094"/>
                  <a:pt x="347846" y="88838"/>
                </a:cubicBezTo>
                <a:cubicBezTo>
                  <a:pt x="331971" y="70582"/>
                  <a:pt x="314905" y="54310"/>
                  <a:pt x="293077" y="41213"/>
                </a:cubicBezTo>
                <a:cubicBezTo>
                  <a:pt x="271249" y="28116"/>
                  <a:pt x="243864" y="17003"/>
                  <a:pt x="216877" y="10256"/>
                </a:cubicBezTo>
                <a:cubicBezTo>
                  <a:pt x="189890" y="3509"/>
                  <a:pt x="152186" y="-2047"/>
                  <a:pt x="131152" y="731"/>
                </a:cubicBezTo>
                <a:cubicBezTo>
                  <a:pt x="110118" y="3509"/>
                  <a:pt x="90671" y="26925"/>
                  <a:pt x="90671" y="26925"/>
                </a:cubicBezTo>
                <a:cubicBezTo>
                  <a:pt x="76384" y="36053"/>
                  <a:pt x="56539" y="43197"/>
                  <a:pt x="45427" y="55500"/>
                </a:cubicBezTo>
                <a:cubicBezTo>
                  <a:pt x="34315" y="67803"/>
                  <a:pt x="28758" y="84869"/>
                  <a:pt x="23996" y="100744"/>
                </a:cubicBezTo>
                <a:cubicBezTo>
                  <a:pt x="19234" y="116619"/>
                  <a:pt x="20821" y="130112"/>
                  <a:pt x="16852" y="150750"/>
                </a:cubicBezTo>
                <a:cubicBezTo>
                  <a:pt x="12883" y="171388"/>
                  <a:pt x="-1801" y="211075"/>
                  <a:pt x="183" y="23409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6379370" y="5313762"/>
            <a:ext cx="176213" cy="372665"/>
          </a:xfrm>
          <a:custGeom>
            <a:avLst/>
            <a:gdLst>
              <a:gd name="connsiteX0" fmla="*/ 1398 w 235050"/>
              <a:gd name="connsiteY0" fmla="*/ 144547 h 497403"/>
              <a:gd name="connsiteX1" fmla="*/ 22829 w 235050"/>
              <a:gd name="connsiteY1" fmla="*/ 204078 h 497403"/>
              <a:gd name="connsiteX2" fmla="*/ 39498 w 235050"/>
              <a:gd name="connsiteY2" fmla="*/ 270753 h 497403"/>
              <a:gd name="connsiteX3" fmla="*/ 41879 w 235050"/>
              <a:gd name="connsiteY3" fmla="*/ 339810 h 497403"/>
              <a:gd name="connsiteX4" fmla="*/ 39498 w 235050"/>
              <a:gd name="connsiteY4" fmla="*/ 425535 h 497403"/>
              <a:gd name="connsiteX5" fmla="*/ 44260 w 235050"/>
              <a:gd name="connsiteY5" fmla="*/ 437441 h 497403"/>
              <a:gd name="connsiteX6" fmla="*/ 75217 w 235050"/>
              <a:gd name="connsiteY6" fmla="*/ 461253 h 497403"/>
              <a:gd name="connsiteX7" fmla="*/ 137129 w 235050"/>
              <a:gd name="connsiteY7" fmla="*/ 485066 h 497403"/>
              <a:gd name="connsiteX8" fmla="*/ 184754 w 235050"/>
              <a:gd name="connsiteY8" fmla="*/ 494591 h 497403"/>
              <a:gd name="connsiteX9" fmla="*/ 196660 w 235050"/>
              <a:gd name="connsiteY9" fmla="*/ 435060 h 497403"/>
              <a:gd name="connsiteX10" fmla="*/ 218092 w 235050"/>
              <a:gd name="connsiteY10" fmla="*/ 380291 h 497403"/>
              <a:gd name="connsiteX11" fmla="*/ 225235 w 235050"/>
              <a:gd name="connsiteY11" fmla="*/ 292185 h 497403"/>
              <a:gd name="connsiteX12" fmla="*/ 234760 w 235050"/>
              <a:gd name="connsiteY12" fmla="*/ 223128 h 497403"/>
              <a:gd name="connsiteX13" fmla="*/ 213329 w 235050"/>
              <a:gd name="connsiteY13" fmla="*/ 151691 h 497403"/>
              <a:gd name="connsiteX14" fmla="*/ 168085 w 235050"/>
              <a:gd name="connsiteY14" fmla="*/ 56441 h 497403"/>
              <a:gd name="connsiteX15" fmla="*/ 134748 w 235050"/>
              <a:gd name="connsiteY15" fmla="*/ 1672 h 497403"/>
              <a:gd name="connsiteX16" fmla="*/ 139510 w 235050"/>
              <a:gd name="connsiteY16" fmla="*/ 15960 h 497403"/>
              <a:gd name="connsiteX17" fmla="*/ 103792 w 235050"/>
              <a:gd name="connsiteY17" fmla="*/ 35010 h 497403"/>
              <a:gd name="connsiteX18" fmla="*/ 65692 w 235050"/>
              <a:gd name="connsiteY18" fmla="*/ 68347 h 497403"/>
              <a:gd name="connsiteX19" fmla="*/ 1398 w 235050"/>
              <a:gd name="connsiteY19" fmla="*/ 144547 h 49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5050" h="497403">
                <a:moveTo>
                  <a:pt x="1398" y="144547"/>
                </a:moveTo>
                <a:cubicBezTo>
                  <a:pt x="-5746" y="167169"/>
                  <a:pt x="16479" y="183044"/>
                  <a:pt x="22829" y="204078"/>
                </a:cubicBezTo>
                <a:cubicBezTo>
                  <a:pt x="29179" y="225112"/>
                  <a:pt x="36323" y="248131"/>
                  <a:pt x="39498" y="270753"/>
                </a:cubicBezTo>
                <a:cubicBezTo>
                  <a:pt x="42673" y="293375"/>
                  <a:pt x="41879" y="314013"/>
                  <a:pt x="41879" y="339810"/>
                </a:cubicBezTo>
                <a:cubicBezTo>
                  <a:pt x="41879" y="365607"/>
                  <a:pt x="39101" y="409263"/>
                  <a:pt x="39498" y="425535"/>
                </a:cubicBezTo>
                <a:cubicBezTo>
                  <a:pt x="39895" y="441807"/>
                  <a:pt x="38307" y="431488"/>
                  <a:pt x="44260" y="437441"/>
                </a:cubicBezTo>
                <a:cubicBezTo>
                  <a:pt x="50213" y="443394"/>
                  <a:pt x="59739" y="453316"/>
                  <a:pt x="75217" y="461253"/>
                </a:cubicBezTo>
                <a:cubicBezTo>
                  <a:pt x="90695" y="469190"/>
                  <a:pt x="118873" y="479510"/>
                  <a:pt x="137129" y="485066"/>
                </a:cubicBezTo>
                <a:cubicBezTo>
                  <a:pt x="155385" y="490622"/>
                  <a:pt x="174832" y="502925"/>
                  <a:pt x="184754" y="494591"/>
                </a:cubicBezTo>
                <a:cubicBezTo>
                  <a:pt x="194676" y="486257"/>
                  <a:pt x="191104" y="454110"/>
                  <a:pt x="196660" y="435060"/>
                </a:cubicBezTo>
                <a:cubicBezTo>
                  <a:pt x="202216" y="416010"/>
                  <a:pt x="213330" y="404103"/>
                  <a:pt x="218092" y="380291"/>
                </a:cubicBezTo>
                <a:cubicBezTo>
                  <a:pt x="222854" y="356479"/>
                  <a:pt x="222457" y="318379"/>
                  <a:pt x="225235" y="292185"/>
                </a:cubicBezTo>
                <a:cubicBezTo>
                  <a:pt x="228013" y="265991"/>
                  <a:pt x="236744" y="246544"/>
                  <a:pt x="234760" y="223128"/>
                </a:cubicBezTo>
                <a:cubicBezTo>
                  <a:pt x="232776" y="199712"/>
                  <a:pt x="224441" y="179472"/>
                  <a:pt x="213329" y="151691"/>
                </a:cubicBezTo>
                <a:cubicBezTo>
                  <a:pt x="202217" y="123910"/>
                  <a:pt x="181182" y="81444"/>
                  <a:pt x="168085" y="56441"/>
                </a:cubicBezTo>
                <a:cubicBezTo>
                  <a:pt x="154988" y="31438"/>
                  <a:pt x="139510" y="8419"/>
                  <a:pt x="134748" y="1672"/>
                </a:cubicBezTo>
                <a:cubicBezTo>
                  <a:pt x="129986" y="-5075"/>
                  <a:pt x="144669" y="10404"/>
                  <a:pt x="139510" y="15960"/>
                </a:cubicBezTo>
                <a:cubicBezTo>
                  <a:pt x="134351" y="21516"/>
                  <a:pt x="116095" y="26279"/>
                  <a:pt x="103792" y="35010"/>
                </a:cubicBezTo>
                <a:cubicBezTo>
                  <a:pt x="91489" y="43741"/>
                  <a:pt x="77201" y="55250"/>
                  <a:pt x="65692" y="68347"/>
                </a:cubicBezTo>
                <a:cubicBezTo>
                  <a:pt x="54183" y="81444"/>
                  <a:pt x="8542" y="121925"/>
                  <a:pt x="1398" y="144547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6281740" y="5651898"/>
            <a:ext cx="230981" cy="260747"/>
          </a:xfrm>
          <a:custGeom>
            <a:avLst/>
            <a:gdLst>
              <a:gd name="connsiteX0" fmla="*/ 164765 w 308577"/>
              <a:gd name="connsiteY0" fmla="*/ 826 h 347214"/>
              <a:gd name="connsiteX1" fmla="*/ 145715 w 308577"/>
              <a:gd name="connsiteY1" fmla="*/ 48451 h 347214"/>
              <a:gd name="connsiteX2" fmla="*/ 129047 w 308577"/>
              <a:gd name="connsiteY2" fmla="*/ 91314 h 347214"/>
              <a:gd name="connsiteX3" fmla="*/ 107615 w 308577"/>
              <a:gd name="connsiteY3" fmla="*/ 131795 h 347214"/>
              <a:gd name="connsiteX4" fmla="*/ 88565 w 308577"/>
              <a:gd name="connsiteY4" fmla="*/ 169895 h 347214"/>
              <a:gd name="connsiteX5" fmla="*/ 57609 w 308577"/>
              <a:gd name="connsiteY5" fmla="*/ 227045 h 347214"/>
              <a:gd name="connsiteX6" fmla="*/ 26653 w 308577"/>
              <a:gd name="connsiteY6" fmla="*/ 265145 h 347214"/>
              <a:gd name="connsiteX7" fmla="*/ 2840 w 308577"/>
              <a:gd name="connsiteY7" fmla="*/ 310389 h 347214"/>
              <a:gd name="connsiteX8" fmla="*/ 5222 w 308577"/>
              <a:gd name="connsiteY8" fmla="*/ 336583 h 347214"/>
              <a:gd name="connsiteX9" fmla="*/ 45703 w 308577"/>
              <a:gd name="connsiteY9" fmla="*/ 346108 h 347214"/>
              <a:gd name="connsiteX10" fmla="*/ 86184 w 308577"/>
              <a:gd name="connsiteY10" fmla="*/ 312770 h 347214"/>
              <a:gd name="connsiteX11" fmla="*/ 124284 w 308577"/>
              <a:gd name="connsiteY11" fmla="*/ 279433 h 347214"/>
              <a:gd name="connsiteX12" fmla="*/ 176672 w 308577"/>
              <a:gd name="connsiteY12" fmla="*/ 241333 h 347214"/>
              <a:gd name="connsiteX13" fmla="*/ 205247 w 308577"/>
              <a:gd name="connsiteY13" fmla="*/ 205614 h 347214"/>
              <a:gd name="connsiteX14" fmla="*/ 250490 w 308577"/>
              <a:gd name="connsiteY14" fmla="*/ 172276 h 347214"/>
              <a:gd name="connsiteX15" fmla="*/ 269540 w 308577"/>
              <a:gd name="connsiteY15" fmla="*/ 136558 h 347214"/>
              <a:gd name="connsiteX16" fmla="*/ 295734 w 308577"/>
              <a:gd name="connsiteY16" fmla="*/ 91314 h 347214"/>
              <a:gd name="connsiteX17" fmla="*/ 307640 w 308577"/>
              <a:gd name="connsiteY17" fmla="*/ 55595 h 347214"/>
              <a:gd name="connsiteX18" fmla="*/ 271922 w 308577"/>
              <a:gd name="connsiteY18" fmla="*/ 38926 h 347214"/>
              <a:gd name="connsiteX19" fmla="*/ 212390 w 308577"/>
              <a:gd name="connsiteY19" fmla="*/ 19876 h 347214"/>
              <a:gd name="connsiteX20" fmla="*/ 164765 w 308577"/>
              <a:gd name="connsiteY20" fmla="*/ 826 h 34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8577" h="347214">
                <a:moveTo>
                  <a:pt x="164765" y="826"/>
                </a:moveTo>
                <a:cubicBezTo>
                  <a:pt x="153653" y="5588"/>
                  <a:pt x="151668" y="33370"/>
                  <a:pt x="145715" y="48451"/>
                </a:cubicBezTo>
                <a:cubicBezTo>
                  <a:pt x="139762" y="63532"/>
                  <a:pt x="135397" y="77423"/>
                  <a:pt x="129047" y="91314"/>
                </a:cubicBezTo>
                <a:cubicBezTo>
                  <a:pt x="122697" y="105205"/>
                  <a:pt x="114362" y="118698"/>
                  <a:pt x="107615" y="131795"/>
                </a:cubicBezTo>
                <a:cubicBezTo>
                  <a:pt x="100868" y="144892"/>
                  <a:pt x="96899" y="154020"/>
                  <a:pt x="88565" y="169895"/>
                </a:cubicBezTo>
                <a:cubicBezTo>
                  <a:pt x="80231" y="185770"/>
                  <a:pt x="67928" y="211170"/>
                  <a:pt x="57609" y="227045"/>
                </a:cubicBezTo>
                <a:cubicBezTo>
                  <a:pt x="47290" y="242920"/>
                  <a:pt x="35781" y="251254"/>
                  <a:pt x="26653" y="265145"/>
                </a:cubicBezTo>
                <a:cubicBezTo>
                  <a:pt x="17525" y="279036"/>
                  <a:pt x="6412" y="298483"/>
                  <a:pt x="2840" y="310389"/>
                </a:cubicBezTo>
                <a:cubicBezTo>
                  <a:pt x="-732" y="322295"/>
                  <a:pt x="-1922" y="330630"/>
                  <a:pt x="5222" y="336583"/>
                </a:cubicBezTo>
                <a:cubicBezTo>
                  <a:pt x="12366" y="342536"/>
                  <a:pt x="32209" y="350077"/>
                  <a:pt x="45703" y="346108"/>
                </a:cubicBezTo>
                <a:cubicBezTo>
                  <a:pt x="59197" y="342139"/>
                  <a:pt x="73087" y="323882"/>
                  <a:pt x="86184" y="312770"/>
                </a:cubicBezTo>
                <a:cubicBezTo>
                  <a:pt x="99281" y="301658"/>
                  <a:pt x="109203" y="291339"/>
                  <a:pt x="124284" y="279433"/>
                </a:cubicBezTo>
                <a:cubicBezTo>
                  <a:pt x="139365" y="267527"/>
                  <a:pt x="163178" y="253636"/>
                  <a:pt x="176672" y="241333"/>
                </a:cubicBezTo>
                <a:cubicBezTo>
                  <a:pt x="190166" y="229030"/>
                  <a:pt x="192944" y="217123"/>
                  <a:pt x="205247" y="205614"/>
                </a:cubicBezTo>
                <a:cubicBezTo>
                  <a:pt x="217550" y="194105"/>
                  <a:pt x="239775" y="183785"/>
                  <a:pt x="250490" y="172276"/>
                </a:cubicBezTo>
                <a:cubicBezTo>
                  <a:pt x="261205" y="160767"/>
                  <a:pt x="261999" y="150052"/>
                  <a:pt x="269540" y="136558"/>
                </a:cubicBezTo>
                <a:cubicBezTo>
                  <a:pt x="277081" y="123064"/>
                  <a:pt x="289384" y="104808"/>
                  <a:pt x="295734" y="91314"/>
                </a:cubicBezTo>
                <a:cubicBezTo>
                  <a:pt x="302084" y="77820"/>
                  <a:pt x="311609" y="64326"/>
                  <a:pt x="307640" y="55595"/>
                </a:cubicBezTo>
                <a:cubicBezTo>
                  <a:pt x="303671" y="46864"/>
                  <a:pt x="287797" y="44879"/>
                  <a:pt x="271922" y="38926"/>
                </a:cubicBezTo>
                <a:cubicBezTo>
                  <a:pt x="256047" y="32973"/>
                  <a:pt x="230646" y="26623"/>
                  <a:pt x="212390" y="19876"/>
                </a:cubicBezTo>
                <a:cubicBezTo>
                  <a:pt x="194134" y="13129"/>
                  <a:pt x="175877" y="-3936"/>
                  <a:pt x="164765" y="826"/>
                </a:cubicBezTo>
                <a:close/>
              </a:path>
            </a:pathLst>
          </a:custGeom>
          <a:solidFill>
            <a:srgbClr val="C9492C"/>
          </a:solidFill>
          <a:ln>
            <a:solidFill>
              <a:srgbClr val="C94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247086" y="4886327"/>
            <a:ext cx="322659" cy="626269"/>
          </a:xfrm>
          <a:custGeom>
            <a:avLst/>
            <a:gdLst>
              <a:gd name="connsiteX0" fmla="*/ 112001 w 426388"/>
              <a:gd name="connsiteY0" fmla="*/ 128577 h 834421"/>
              <a:gd name="connsiteX1" fmla="*/ 116763 w 426388"/>
              <a:gd name="connsiteY1" fmla="*/ 7133 h 834421"/>
              <a:gd name="connsiteX2" fmla="*/ 183438 w 426388"/>
              <a:gd name="connsiteY2" fmla="*/ 14277 h 834421"/>
              <a:gd name="connsiteX3" fmla="*/ 216776 w 426388"/>
              <a:gd name="connsiteY3" fmla="*/ 14277 h 834421"/>
              <a:gd name="connsiteX4" fmla="*/ 219157 w 426388"/>
              <a:gd name="connsiteY4" fmla="*/ 59520 h 834421"/>
              <a:gd name="connsiteX5" fmla="*/ 214394 w 426388"/>
              <a:gd name="connsiteY5" fmla="*/ 116670 h 834421"/>
              <a:gd name="connsiteX6" fmla="*/ 216776 w 426388"/>
              <a:gd name="connsiteY6" fmla="*/ 166677 h 834421"/>
              <a:gd name="connsiteX7" fmla="*/ 212013 w 426388"/>
              <a:gd name="connsiteY7" fmla="*/ 257164 h 834421"/>
              <a:gd name="connsiteX8" fmla="*/ 216776 w 426388"/>
              <a:gd name="connsiteY8" fmla="*/ 323839 h 834421"/>
              <a:gd name="connsiteX9" fmla="*/ 209632 w 426388"/>
              <a:gd name="connsiteY9" fmla="*/ 376227 h 834421"/>
              <a:gd name="connsiteX10" fmla="*/ 152482 w 426388"/>
              <a:gd name="connsiteY10" fmla="*/ 400039 h 834421"/>
              <a:gd name="connsiteX11" fmla="*/ 112001 w 426388"/>
              <a:gd name="connsiteY11" fmla="*/ 447664 h 834421"/>
              <a:gd name="connsiteX12" fmla="*/ 181057 w 426388"/>
              <a:gd name="connsiteY12" fmla="*/ 495289 h 834421"/>
              <a:gd name="connsiteX13" fmla="*/ 238207 w 426388"/>
              <a:gd name="connsiteY13" fmla="*/ 492908 h 834421"/>
              <a:gd name="connsiteX14" fmla="*/ 300119 w 426388"/>
              <a:gd name="connsiteY14" fmla="*/ 471477 h 834421"/>
              <a:gd name="connsiteX15" fmla="*/ 314407 w 426388"/>
              <a:gd name="connsiteY15" fmla="*/ 430995 h 834421"/>
              <a:gd name="connsiteX16" fmla="*/ 316788 w 426388"/>
              <a:gd name="connsiteY16" fmla="*/ 333364 h 834421"/>
              <a:gd name="connsiteX17" fmla="*/ 316788 w 426388"/>
              <a:gd name="connsiteY17" fmla="*/ 223827 h 834421"/>
              <a:gd name="connsiteX18" fmla="*/ 321551 w 426388"/>
              <a:gd name="connsiteY18" fmla="*/ 130958 h 834421"/>
              <a:gd name="connsiteX19" fmla="*/ 316788 w 426388"/>
              <a:gd name="connsiteY19" fmla="*/ 57139 h 834421"/>
              <a:gd name="connsiteX20" fmla="*/ 314407 w 426388"/>
              <a:gd name="connsiteY20" fmla="*/ 11895 h 834421"/>
              <a:gd name="connsiteX21" fmla="*/ 383463 w 426388"/>
              <a:gd name="connsiteY21" fmla="*/ 14277 h 834421"/>
              <a:gd name="connsiteX22" fmla="*/ 423944 w 426388"/>
              <a:gd name="connsiteY22" fmla="*/ 11895 h 834421"/>
              <a:gd name="connsiteX23" fmla="*/ 421563 w 426388"/>
              <a:gd name="connsiteY23" fmla="*/ 78570 h 834421"/>
              <a:gd name="connsiteX24" fmla="*/ 419182 w 426388"/>
              <a:gd name="connsiteY24" fmla="*/ 159533 h 834421"/>
              <a:gd name="connsiteX25" fmla="*/ 421563 w 426388"/>
              <a:gd name="connsiteY25" fmla="*/ 250020 h 834421"/>
              <a:gd name="connsiteX26" fmla="*/ 419182 w 426388"/>
              <a:gd name="connsiteY26" fmla="*/ 345270 h 834421"/>
              <a:gd name="connsiteX27" fmla="*/ 409657 w 426388"/>
              <a:gd name="connsiteY27" fmla="*/ 464333 h 834421"/>
              <a:gd name="connsiteX28" fmla="*/ 416801 w 426388"/>
              <a:gd name="connsiteY28" fmla="*/ 540533 h 834421"/>
              <a:gd name="connsiteX29" fmla="*/ 397751 w 426388"/>
              <a:gd name="connsiteY29" fmla="*/ 573870 h 834421"/>
              <a:gd name="connsiteX30" fmla="*/ 340601 w 426388"/>
              <a:gd name="connsiteY30" fmla="*/ 590539 h 834421"/>
              <a:gd name="connsiteX31" fmla="*/ 290594 w 426388"/>
              <a:gd name="connsiteY31" fmla="*/ 600064 h 834421"/>
              <a:gd name="connsiteX32" fmla="*/ 250113 w 426388"/>
              <a:gd name="connsiteY32" fmla="*/ 645308 h 834421"/>
              <a:gd name="connsiteX33" fmla="*/ 278688 w 426388"/>
              <a:gd name="connsiteY33" fmla="*/ 676264 h 834421"/>
              <a:gd name="connsiteX34" fmla="*/ 323932 w 426388"/>
              <a:gd name="connsiteY34" fmla="*/ 697695 h 834421"/>
              <a:gd name="connsiteX35" fmla="*/ 407276 w 426388"/>
              <a:gd name="connsiteY35" fmla="*/ 728652 h 834421"/>
              <a:gd name="connsiteX36" fmla="*/ 416801 w 426388"/>
              <a:gd name="connsiteY36" fmla="*/ 795327 h 834421"/>
              <a:gd name="connsiteX37" fmla="*/ 388226 w 426388"/>
              <a:gd name="connsiteY37" fmla="*/ 831045 h 834421"/>
              <a:gd name="connsiteX38" fmla="*/ 326313 w 426388"/>
              <a:gd name="connsiteY38" fmla="*/ 831045 h 834421"/>
              <a:gd name="connsiteX39" fmla="*/ 295357 w 426388"/>
              <a:gd name="connsiteY39" fmla="*/ 814377 h 834421"/>
              <a:gd name="connsiteX40" fmla="*/ 228682 w 426388"/>
              <a:gd name="connsiteY40" fmla="*/ 795327 h 834421"/>
              <a:gd name="connsiteX41" fmla="*/ 157244 w 426388"/>
              <a:gd name="connsiteY41" fmla="*/ 773895 h 834421"/>
              <a:gd name="connsiteX42" fmla="*/ 140576 w 426388"/>
              <a:gd name="connsiteY42" fmla="*/ 766752 h 834421"/>
              <a:gd name="connsiteX43" fmla="*/ 142957 w 426388"/>
              <a:gd name="connsiteY43" fmla="*/ 707220 h 834421"/>
              <a:gd name="connsiteX44" fmla="*/ 147719 w 426388"/>
              <a:gd name="connsiteY44" fmla="*/ 628639 h 834421"/>
              <a:gd name="connsiteX45" fmla="*/ 83426 w 426388"/>
              <a:gd name="connsiteY45" fmla="*/ 611970 h 834421"/>
              <a:gd name="connsiteX46" fmla="*/ 11988 w 426388"/>
              <a:gd name="connsiteY46" fmla="*/ 578633 h 834421"/>
              <a:gd name="connsiteX47" fmla="*/ 82 w 426388"/>
              <a:gd name="connsiteY47" fmla="*/ 519102 h 834421"/>
              <a:gd name="connsiteX48" fmla="*/ 7226 w 426388"/>
              <a:gd name="connsiteY48" fmla="*/ 428614 h 834421"/>
              <a:gd name="connsiteX49" fmla="*/ 16751 w 426388"/>
              <a:gd name="connsiteY49" fmla="*/ 357177 h 834421"/>
              <a:gd name="connsiteX50" fmla="*/ 33419 w 426388"/>
              <a:gd name="connsiteY50" fmla="*/ 321458 h 834421"/>
              <a:gd name="connsiteX51" fmla="*/ 69138 w 426388"/>
              <a:gd name="connsiteY51" fmla="*/ 285739 h 834421"/>
              <a:gd name="connsiteX52" fmla="*/ 107238 w 426388"/>
              <a:gd name="connsiteY52" fmla="*/ 223827 h 834421"/>
              <a:gd name="connsiteX53" fmla="*/ 112001 w 426388"/>
              <a:gd name="connsiteY53" fmla="*/ 128577 h 83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26388" h="834421">
                <a:moveTo>
                  <a:pt x="112001" y="128577"/>
                </a:moveTo>
                <a:cubicBezTo>
                  <a:pt x="113588" y="92461"/>
                  <a:pt x="104857" y="26183"/>
                  <a:pt x="116763" y="7133"/>
                </a:cubicBezTo>
                <a:cubicBezTo>
                  <a:pt x="128669" y="-11917"/>
                  <a:pt x="166769" y="13086"/>
                  <a:pt x="183438" y="14277"/>
                </a:cubicBezTo>
                <a:cubicBezTo>
                  <a:pt x="200107" y="15468"/>
                  <a:pt x="210823" y="6736"/>
                  <a:pt x="216776" y="14277"/>
                </a:cubicBezTo>
                <a:cubicBezTo>
                  <a:pt x="222729" y="21818"/>
                  <a:pt x="219554" y="42455"/>
                  <a:pt x="219157" y="59520"/>
                </a:cubicBezTo>
                <a:cubicBezTo>
                  <a:pt x="218760" y="76585"/>
                  <a:pt x="214791" y="98811"/>
                  <a:pt x="214394" y="116670"/>
                </a:cubicBezTo>
                <a:cubicBezTo>
                  <a:pt x="213997" y="134529"/>
                  <a:pt x="217173" y="143261"/>
                  <a:pt x="216776" y="166677"/>
                </a:cubicBezTo>
                <a:cubicBezTo>
                  <a:pt x="216379" y="190093"/>
                  <a:pt x="212013" y="230970"/>
                  <a:pt x="212013" y="257164"/>
                </a:cubicBezTo>
                <a:cubicBezTo>
                  <a:pt x="212013" y="283358"/>
                  <a:pt x="217173" y="303995"/>
                  <a:pt x="216776" y="323839"/>
                </a:cubicBezTo>
                <a:cubicBezTo>
                  <a:pt x="216379" y="343683"/>
                  <a:pt x="220348" y="363527"/>
                  <a:pt x="209632" y="376227"/>
                </a:cubicBezTo>
                <a:cubicBezTo>
                  <a:pt x="198916" y="388927"/>
                  <a:pt x="168754" y="388133"/>
                  <a:pt x="152482" y="400039"/>
                </a:cubicBezTo>
                <a:cubicBezTo>
                  <a:pt x="136210" y="411945"/>
                  <a:pt x="107239" y="431789"/>
                  <a:pt x="112001" y="447664"/>
                </a:cubicBezTo>
                <a:cubicBezTo>
                  <a:pt x="116763" y="463539"/>
                  <a:pt x="160023" y="487748"/>
                  <a:pt x="181057" y="495289"/>
                </a:cubicBezTo>
                <a:cubicBezTo>
                  <a:pt x="202091" y="502830"/>
                  <a:pt x="218363" y="496877"/>
                  <a:pt x="238207" y="492908"/>
                </a:cubicBezTo>
                <a:cubicBezTo>
                  <a:pt x="258051" y="488939"/>
                  <a:pt x="287419" y="481796"/>
                  <a:pt x="300119" y="471477"/>
                </a:cubicBezTo>
                <a:cubicBezTo>
                  <a:pt x="312819" y="461158"/>
                  <a:pt x="311629" y="454014"/>
                  <a:pt x="314407" y="430995"/>
                </a:cubicBezTo>
                <a:cubicBezTo>
                  <a:pt x="317185" y="407976"/>
                  <a:pt x="316391" y="367892"/>
                  <a:pt x="316788" y="333364"/>
                </a:cubicBezTo>
                <a:cubicBezTo>
                  <a:pt x="317185" y="298836"/>
                  <a:pt x="315994" y="257561"/>
                  <a:pt x="316788" y="223827"/>
                </a:cubicBezTo>
                <a:cubicBezTo>
                  <a:pt x="317582" y="190093"/>
                  <a:pt x="321551" y="158739"/>
                  <a:pt x="321551" y="130958"/>
                </a:cubicBezTo>
                <a:cubicBezTo>
                  <a:pt x="321551" y="103177"/>
                  <a:pt x="317979" y="76983"/>
                  <a:pt x="316788" y="57139"/>
                </a:cubicBezTo>
                <a:cubicBezTo>
                  <a:pt x="315597" y="37295"/>
                  <a:pt x="303295" y="19039"/>
                  <a:pt x="314407" y="11895"/>
                </a:cubicBezTo>
                <a:cubicBezTo>
                  <a:pt x="325520" y="4751"/>
                  <a:pt x="365207" y="14277"/>
                  <a:pt x="383463" y="14277"/>
                </a:cubicBezTo>
                <a:cubicBezTo>
                  <a:pt x="401719" y="14277"/>
                  <a:pt x="417594" y="1180"/>
                  <a:pt x="423944" y="11895"/>
                </a:cubicBezTo>
                <a:cubicBezTo>
                  <a:pt x="430294" y="22610"/>
                  <a:pt x="422357" y="53964"/>
                  <a:pt x="421563" y="78570"/>
                </a:cubicBezTo>
                <a:cubicBezTo>
                  <a:pt x="420769" y="103176"/>
                  <a:pt x="419182" y="130958"/>
                  <a:pt x="419182" y="159533"/>
                </a:cubicBezTo>
                <a:cubicBezTo>
                  <a:pt x="419182" y="188108"/>
                  <a:pt x="421563" y="219064"/>
                  <a:pt x="421563" y="250020"/>
                </a:cubicBezTo>
                <a:cubicBezTo>
                  <a:pt x="421563" y="280976"/>
                  <a:pt x="421166" y="309551"/>
                  <a:pt x="419182" y="345270"/>
                </a:cubicBezTo>
                <a:cubicBezTo>
                  <a:pt x="417198" y="380989"/>
                  <a:pt x="410054" y="431789"/>
                  <a:pt x="409657" y="464333"/>
                </a:cubicBezTo>
                <a:cubicBezTo>
                  <a:pt x="409260" y="496877"/>
                  <a:pt x="418785" y="522277"/>
                  <a:pt x="416801" y="540533"/>
                </a:cubicBezTo>
                <a:cubicBezTo>
                  <a:pt x="414817" y="558789"/>
                  <a:pt x="410451" y="565536"/>
                  <a:pt x="397751" y="573870"/>
                </a:cubicBezTo>
                <a:cubicBezTo>
                  <a:pt x="385051" y="582204"/>
                  <a:pt x="358460" y="586173"/>
                  <a:pt x="340601" y="590539"/>
                </a:cubicBezTo>
                <a:cubicBezTo>
                  <a:pt x="322742" y="594905"/>
                  <a:pt x="305675" y="590936"/>
                  <a:pt x="290594" y="600064"/>
                </a:cubicBezTo>
                <a:cubicBezTo>
                  <a:pt x="275513" y="609192"/>
                  <a:pt x="252097" y="632608"/>
                  <a:pt x="250113" y="645308"/>
                </a:cubicBezTo>
                <a:cubicBezTo>
                  <a:pt x="248129" y="658008"/>
                  <a:pt x="266385" y="667533"/>
                  <a:pt x="278688" y="676264"/>
                </a:cubicBezTo>
                <a:cubicBezTo>
                  <a:pt x="290991" y="684995"/>
                  <a:pt x="302501" y="688964"/>
                  <a:pt x="323932" y="697695"/>
                </a:cubicBezTo>
                <a:cubicBezTo>
                  <a:pt x="345363" y="706426"/>
                  <a:pt x="391798" y="712380"/>
                  <a:pt x="407276" y="728652"/>
                </a:cubicBezTo>
                <a:cubicBezTo>
                  <a:pt x="422754" y="744924"/>
                  <a:pt x="419976" y="778262"/>
                  <a:pt x="416801" y="795327"/>
                </a:cubicBezTo>
                <a:cubicBezTo>
                  <a:pt x="413626" y="812393"/>
                  <a:pt x="403307" y="825092"/>
                  <a:pt x="388226" y="831045"/>
                </a:cubicBezTo>
                <a:cubicBezTo>
                  <a:pt x="373145" y="836998"/>
                  <a:pt x="341791" y="833823"/>
                  <a:pt x="326313" y="831045"/>
                </a:cubicBezTo>
                <a:cubicBezTo>
                  <a:pt x="310835" y="828267"/>
                  <a:pt x="311629" y="820330"/>
                  <a:pt x="295357" y="814377"/>
                </a:cubicBezTo>
                <a:cubicBezTo>
                  <a:pt x="279085" y="808424"/>
                  <a:pt x="228682" y="795327"/>
                  <a:pt x="228682" y="795327"/>
                </a:cubicBezTo>
                <a:lnTo>
                  <a:pt x="157244" y="773895"/>
                </a:lnTo>
                <a:cubicBezTo>
                  <a:pt x="142560" y="769132"/>
                  <a:pt x="142957" y="777865"/>
                  <a:pt x="140576" y="766752"/>
                </a:cubicBezTo>
                <a:cubicBezTo>
                  <a:pt x="138195" y="755640"/>
                  <a:pt x="141767" y="730239"/>
                  <a:pt x="142957" y="707220"/>
                </a:cubicBezTo>
                <a:cubicBezTo>
                  <a:pt x="144147" y="684201"/>
                  <a:pt x="157641" y="644514"/>
                  <a:pt x="147719" y="628639"/>
                </a:cubicBezTo>
                <a:cubicBezTo>
                  <a:pt x="137797" y="612764"/>
                  <a:pt x="106048" y="620304"/>
                  <a:pt x="83426" y="611970"/>
                </a:cubicBezTo>
                <a:cubicBezTo>
                  <a:pt x="60804" y="603636"/>
                  <a:pt x="25879" y="594111"/>
                  <a:pt x="11988" y="578633"/>
                </a:cubicBezTo>
                <a:cubicBezTo>
                  <a:pt x="-1903" y="563155"/>
                  <a:pt x="876" y="544105"/>
                  <a:pt x="82" y="519102"/>
                </a:cubicBezTo>
                <a:cubicBezTo>
                  <a:pt x="-712" y="494099"/>
                  <a:pt x="4448" y="455601"/>
                  <a:pt x="7226" y="428614"/>
                </a:cubicBezTo>
                <a:cubicBezTo>
                  <a:pt x="10004" y="401627"/>
                  <a:pt x="12386" y="375036"/>
                  <a:pt x="16751" y="357177"/>
                </a:cubicBezTo>
                <a:cubicBezTo>
                  <a:pt x="21116" y="339318"/>
                  <a:pt x="24688" y="333364"/>
                  <a:pt x="33419" y="321458"/>
                </a:cubicBezTo>
                <a:cubicBezTo>
                  <a:pt x="42150" y="309552"/>
                  <a:pt x="56835" y="302011"/>
                  <a:pt x="69138" y="285739"/>
                </a:cubicBezTo>
                <a:cubicBezTo>
                  <a:pt x="81441" y="269467"/>
                  <a:pt x="99301" y="250814"/>
                  <a:pt x="107238" y="223827"/>
                </a:cubicBezTo>
                <a:cubicBezTo>
                  <a:pt x="115175" y="196840"/>
                  <a:pt x="110414" y="164693"/>
                  <a:pt x="112001" y="1285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949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Volný tvar 22"/>
          <p:cNvSpPr/>
          <p:nvPr/>
        </p:nvSpPr>
        <p:spPr>
          <a:xfrm>
            <a:off x="5160171" y="4887516"/>
            <a:ext cx="179785" cy="319088"/>
          </a:xfrm>
          <a:custGeom>
            <a:avLst/>
            <a:gdLst>
              <a:gd name="connsiteX0" fmla="*/ 7795 w 157819"/>
              <a:gd name="connsiteY0" fmla="*/ 3737 h 425345"/>
              <a:gd name="connsiteX1" fmla="*/ 10177 w 157819"/>
              <a:gd name="connsiteY1" fmla="*/ 84699 h 425345"/>
              <a:gd name="connsiteX2" fmla="*/ 10177 w 157819"/>
              <a:gd name="connsiteY2" fmla="*/ 132324 h 425345"/>
              <a:gd name="connsiteX3" fmla="*/ 10177 w 157819"/>
              <a:gd name="connsiteY3" fmla="*/ 208524 h 425345"/>
              <a:gd name="connsiteX4" fmla="*/ 7795 w 157819"/>
              <a:gd name="connsiteY4" fmla="*/ 275199 h 425345"/>
              <a:gd name="connsiteX5" fmla="*/ 10177 w 157819"/>
              <a:gd name="connsiteY5" fmla="*/ 327587 h 425345"/>
              <a:gd name="connsiteX6" fmla="*/ 3033 w 157819"/>
              <a:gd name="connsiteY6" fmla="*/ 377593 h 425345"/>
              <a:gd name="connsiteX7" fmla="*/ 67327 w 157819"/>
              <a:gd name="connsiteY7" fmla="*/ 415693 h 425345"/>
              <a:gd name="connsiteX8" fmla="*/ 98283 w 157819"/>
              <a:gd name="connsiteY8" fmla="*/ 422837 h 425345"/>
              <a:gd name="connsiteX9" fmla="*/ 114952 w 157819"/>
              <a:gd name="connsiteY9" fmla="*/ 379974 h 425345"/>
              <a:gd name="connsiteX10" fmla="*/ 124477 w 157819"/>
              <a:gd name="connsiteY10" fmla="*/ 322824 h 425345"/>
              <a:gd name="connsiteX11" fmla="*/ 157814 w 157819"/>
              <a:gd name="connsiteY11" fmla="*/ 294249 h 425345"/>
              <a:gd name="connsiteX12" fmla="*/ 126858 w 157819"/>
              <a:gd name="connsiteY12" fmla="*/ 265674 h 425345"/>
              <a:gd name="connsiteX13" fmla="*/ 105427 w 157819"/>
              <a:gd name="connsiteY13" fmla="*/ 241862 h 425345"/>
              <a:gd name="connsiteX14" fmla="*/ 107808 w 157819"/>
              <a:gd name="connsiteY14" fmla="*/ 168043 h 425345"/>
              <a:gd name="connsiteX15" fmla="*/ 110189 w 157819"/>
              <a:gd name="connsiteY15" fmla="*/ 118037 h 425345"/>
              <a:gd name="connsiteX16" fmla="*/ 117333 w 157819"/>
              <a:gd name="connsiteY16" fmla="*/ 63268 h 425345"/>
              <a:gd name="connsiteX17" fmla="*/ 117333 w 157819"/>
              <a:gd name="connsiteY17" fmla="*/ 10880 h 425345"/>
              <a:gd name="connsiteX18" fmla="*/ 107808 w 157819"/>
              <a:gd name="connsiteY18" fmla="*/ 13262 h 425345"/>
              <a:gd name="connsiteX19" fmla="*/ 7795 w 157819"/>
              <a:gd name="connsiteY19" fmla="*/ 3737 h 42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7819" h="425345">
                <a:moveTo>
                  <a:pt x="7795" y="3737"/>
                </a:moveTo>
                <a:cubicBezTo>
                  <a:pt x="-8477" y="15643"/>
                  <a:pt x="9780" y="63268"/>
                  <a:pt x="10177" y="84699"/>
                </a:cubicBezTo>
                <a:cubicBezTo>
                  <a:pt x="10574" y="106130"/>
                  <a:pt x="10177" y="132324"/>
                  <a:pt x="10177" y="132324"/>
                </a:cubicBezTo>
                <a:cubicBezTo>
                  <a:pt x="10177" y="152961"/>
                  <a:pt x="10574" y="184712"/>
                  <a:pt x="10177" y="208524"/>
                </a:cubicBezTo>
                <a:cubicBezTo>
                  <a:pt x="9780" y="232337"/>
                  <a:pt x="7795" y="255355"/>
                  <a:pt x="7795" y="275199"/>
                </a:cubicBezTo>
                <a:cubicBezTo>
                  <a:pt x="7795" y="295043"/>
                  <a:pt x="10971" y="310521"/>
                  <a:pt x="10177" y="327587"/>
                </a:cubicBezTo>
                <a:cubicBezTo>
                  <a:pt x="9383" y="344653"/>
                  <a:pt x="-6492" y="362909"/>
                  <a:pt x="3033" y="377593"/>
                </a:cubicBezTo>
                <a:cubicBezTo>
                  <a:pt x="12558" y="392277"/>
                  <a:pt x="51452" y="408152"/>
                  <a:pt x="67327" y="415693"/>
                </a:cubicBezTo>
                <a:cubicBezTo>
                  <a:pt x="83202" y="423234"/>
                  <a:pt x="90346" y="428790"/>
                  <a:pt x="98283" y="422837"/>
                </a:cubicBezTo>
                <a:cubicBezTo>
                  <a:pt x="106220" y="416884"/>
                  <a:pt x="110586" y="396643"/>
                  <a:pt x="114952" y="379974"/>
                </a:cubicBezTo>
                <a:cubicBezTo>
                  <a:pt x="119318" y="363305"/>
                  <a:pt x="117333" y="337111"/>
                  <a:pt x="124477" y="322824"/>
                </a:cubicBezTo>
                <a:cubicBezTo>
                  <a:pt x="131621" y="308537"/>
                  <a:pt x="157417" y="303774"/>
                  <a:pt x="157814" y="294249"/>
                </a:cubicBezTo>
                <a:cubicBezTo>
                  <a:pt x="158211" y="284724"/>
                  <a:pt x="135589" y="274405"/>
                  <a:pt x="126858" y="265674"/>
                </a:cubicBezTo>
                <a:cubicBezTo>
                  <a:pt x="118127" y="256943"/>
                  <a:pt x="108602" y="258134"/>
                  <a:pt x="105427" y="241862"/>
                </a:cubicBezTo>
                <a:cubicBezTo>
                  <a:pt x="102252" y="225590"/>
                  <a:pt x="107014" y="188680"/>
                  <a:pt x="107808" y="168043"/>
                </a:cubicBezTo>
                <a:cubicBezTo>
                  <a:pt x="108602" y="147406"/>
                  <a:pt x="108602" y="135499"/>
                  <a:pt x="110189" y="118037"/>
                </a:cubicBezTo>
                <a:cubicBezTo>
                  <a:pt x="111776" y="100575"/>
                  <a:pt x="116142" y="81127"/>
                  <a:pt x="117333" y="63268"/>
                </a:cubicBezTo>
                <a:cubicBezTo>
                  <a:pt x="118524" y="45409"/>
                  <a:pt x="118920" y="19214"/>
                  <a:pt x="117333" y="10880"/>
                </a:cubicBezTo>
                <a:cubicBezTo>
                  <a:pt x="115746" y="2546"/>
                  <a:pt x="119317" y="14452"/>
                  <a:pt x="107808" y="13262"/>
                </a:cubicBezTo>
                <a:cubicBezTo>
                  <a:pt x="96299" y="12072"/>
                  <a:pt x="24067" y="-8169"/>
                  <a:pt x="7795" y="373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7274720" y="4929190"/>
            <a:ext cx="117872" cy="313135"/>
          </a:xfrm>
          <a:custGeom>
            <a:avLst/>
            <a:gdLst>
              <a:gd name="connsiteX0" fmla="*/ 9789 w 157440"/>
              <a:gd name="connsiteY0" fmla="*/ 28928 h 417939"/>
              <a:gd name="connsiteX1" fmla="*/ 12170 w 157440"/>
              <a:gd name="connsiteY1" fmla="*/ 117034 h 417939"/>
              <a:gd name="connsiteX2" fmla="*/ 7408 w 157440"/>
              <a:gd name="connsiteY2" fmla="*/ 195616 h 417939"/>
              <a:gd name="connsiteX3" fmla="*/ 7408 w 157440"/>
              <a:gd name="connsiteY3" fmla="*/ 252766 h 417939"/>
              <a:gd name="connsiteX4" fmla="*/ 7408 w 157440"/>
              <a:gd name="connsiteY4" fmla="*/ 319441 h 417939"/>
              <a:gd name="connsiteX5" fmla="*/ 7408 w 157440"/>
              <a:gd name="connsiteY5" fmla="*/ 364684 h 417939"/>
              <a:gd name="connsiteX6" fmla="*/ 107420 w 157440"/>
              <a:gd name="connsiteY6" fmla="*/ 417072 h 417939"/>
              <a:gd name="connsiteX7" fmla="*/ 112183 w 157440"/>
              <a:gd name="connsiteY7" fmla="*/ 319441 h 417939"/>
              <a:gd name="connsiteX8" fmla="*/ 157427 w 157440"/>
              <a:gd name="connsiteY8" fmla="*/ 298009 h 417939"/>
              <a:gd name="connsiteX9" fmla="*/ 116945 w 157440"/>
              <a:gd name="connsiteY9" fmla="*/ 248003 h 417939"/>
              <a:gd name="connsiteX10" fmla="*/ 116945 w 157440"/>
              <a:gd name="connsiteY10" fmla="*/ 17022 h 417939"/>
              <a:gd name="connsiteX11" fmla="*/ 9789 w 157440"/>
              <a:gd name="connsiteY11" fmla="*/ 28928 h 41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440" h="417939">
                <a:moveTo>
                  <a:pt x="9789" y="28928"/>
                </a:moveTo>
                <a:cubicBezTo>
                  <a:pt x="-7673" y="45597"/>
                  <a:pt x="12567" y="89253"/>
                  <a:pt x="12170" y="117034"/>
                </a:cubicBezTo>
                <a:cubicBezTo>
                  <a:pt x="11773" y="144815"/>
                  <a:pt x="8202" y="172994"/>
                  <a:pt x="7408" y="195616"/>
                </a:cubicBezTo>
                <a:cubicBezTo>
                  <a:pt x="6614" y="218238"/>
                  <a:pt x="7408" y="252766"/>
                  <a:pt x="7408" y="252766"/>
                </a:cubicBezTo>
                <a:lnTo>
                  <a:pt x="7408" y="319441"/>
                </a:lnTo>
                <a:cubicBezTo>
                  <a:pt x="7408" y="338094"/>
                  <a:pt x="-9261" y="348412"/>
                  <a:pt x="7408" y="364684"/>
                </a:cubicBezTo>
                <a:cubicBezTo>
                  <a:pt x="24077" y="380956"/>
                  <a:pt x="89958" y="424612"/>
                  <a:pt x="107420" y="417072"/>
                </a:cubicBezTo>
                <a:cubicBezTo>
                  <a:pt x="124882" y="409532"/>
                  <a:pt x="103849" y="339285"/>
                  <a:pt x="112183" y="319441"/>
                </a:cubicBezTo>
                <a:cubicBezTo>
                  <a:pt x="120517" y="299597"/>
                  <a:pt x="156633" y="309915"/>
                  <a:pt x="157427" y="298009"/>
                </a:cubicBezTo>
                <a:cubicBezTo>
                  <a:pt x="158221" y="286103"/>
                  <a:pt x="123692" y="294834"/>
                  <a:pt x="116945" y="248003"/>
                </a:cubicBezTo>
                <a:cubicBezTo>
                  <a:pt x="110198" y="201172"/>
                  <a:pt x="135598" y="53931"/>
                  <a:pt x="116945" y="17022"/>
                </a:cubicBezTo>
                <a:cubicBezTo>
                  <a:pt x="98292" y="-19887"/>
                  <a:pt x="27251" y="12259"/>
                  <a:pt x="9789" y="2892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Volný tvar 26"/>
          <p:cNvSpPr/>
          <p:nvPr/>
        </p:nvSpPr>
        <p:spPr>
          <a:xfrm>
            <a:off x="7346159" y="4916093"/>
            <a:ext cx="317897" cy="601265"/>
          </a:xfrm>
          <a:custGeom>
            <a:avLst/>
            <a:gdLst>
              <a:gd name="connsiteX0" fmla="*/ 104883 w 423830"/>
              <a:gd name="connsiteY0" fmla="*/ 38261 h 800805"/>
              <a:gd name="connsiteX1" fmla="*/ 102502 w 423830"/>
              <a:gd name="connsiteY1" fmla="*/ 269243 h 800805"/>
              <a:gd name="connsiteX2" fmla="*/ 57258 w 423830"/>
              <a:gd name="connsiteY2" fmla="*/ 297818 h 800805"/>
              <a:gd name="connsiteX3" fmla="*/ 16777 w 423830"/>
              <a:gd name="connsiteY3" fmla="*/ 335918 h 800805"/>
              <a:gd name="connsiteX4" fmla="*/ 14396 w 423830"/>
              <a:gd name="connsiteY4" fmla="*/ 393068 h 800805"/>
              <a:gd name="connsiteX5" fmla="*/ 12014 w 423830"/>
              <a:gd name="connsiteY5" fmla="*/ 445455 h 800805"/>
              <a:gd name="connsiteX6" fmla="*/ 9633 w 423830"/>
              <a:gd name="connsiteY6" fmla="*/ 569280 h 800805"/>
              <a:gd name="connsiteX7" fmla="*/ 147746 w 423830"/>
              <a:gd name="connsiteY7" fmla="*/ 616905 h 800805"/>
              <a:gd name="connsiteX8" fmla="*/ 133458 w 423830"/>
              <a:gd name="connsiteY8" fmla="*/ 745493 h 800805"/>
              <a:gd name="connsiteX9" fmla="*/ 314433 w 423830"/>
              <a:gd name="connsiteY9" fmla="*/ 797880 h 800805"/>
              <a:gd name="connsiteX10" fmla="*/ 388252 w 423830"/>
              <a:gd name="connsiteY10" fmla="*/ 790736 h 800805"/>
              <a:gd name="connsiteX11" fmla="*/ 419208 w 423830"/>
              <a:gd name="connsiteY11" fmla="*/ 762161 h 800805"/>
              <a:gd name="connsiteX12" fmla="*/ 416827 w 423830"/>
              <a:gd name="connsiteY12" fmla="*/ 659768 h 800805"/>
              <a:gd name="connsiteX13" fmla="*/ 354914 w 423830"/>
              <a:gd name="connsiteY13" fmla="*/ 685961 h 800805"/>
              <a:gd name="connsiteX14" fmla="*/ 238233 w 423830"/>
              <a:gd name="connsiteY14" fmla="*/ 645480 h 800805"/>
              <a:gd name="connsiteX15" fmla="*/ 235852 w 423830"/>
              <a:gd name="connsiteY15" fmla="*/ 526418 h 800805"/>
              <a:gd name="connsiteX16" fmla="*/ 116789 w 423830"/>
              <a:gd name="connsiteY16" fmla="*/ 457361 h 800805"/>
              <a:gd name="connsiteX17" fmla="*/ 116789 w 423830"/>
              <a:gd name="connsiteY17" fmla="*/ 416880 h 800805"/>
              <a:gd name="connsiteX18" fmla="*/ 212039 w 423830"/>
              <a:gd name="connsiteY18" fmla="*/ 376399 h 800805"/>
              <a:gd name="connsiteX19" fmla="*/ 209658 w 423830"/>
              <a:gd name="connsiteY19" fmla="*/ 33499 h 800805"/>
              <a:gd name="connsiteX20" fmla="*/ 104883 w 423830"/>
              <a:gd name="connsiteY20" fmla="*/ 38261 h 80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830" h="800805">
                <a:moveTo>
                  <a:pt x="104883" y="38261"/>
                </a:moveTo>
                <a:cubicBezTo>
                  <a:pt x="87024" y="77552"/>
                  <a:pt x="110439" y="225984"/>
                  <a:pt x="102502" y="269243"/>
                </a:cubicBezTo>
                <a:cubicBezTo>
                  <a:pt x="94565" y="312502"/>
                  <a:pt x="71545" y="286706"/>
                  <a:pt x="57258" y="297818"/>
                </a:cubicBezTo>
                <a:cubicBezTo>
                  <a:pt x="42970" y="308931"/>
                  <a:pt x="23921" y="320043"/>
                  <a:pt x="16777" y="335918"/>
                </a:cubicBezTo>
                <a:cubicBezTo>
                  <a:pt x="9633" y="351793"/>
                  <a:pt x="15190" y="374812"/>
                  <a:pt x="14396" y="393068"/>
                </a:cubicBezTo>
                <a:cubicBezTo>
                  <a:pt x="13602" y="411324"/>
                  <a:pt x="12808" y="416086"/>
                  <a:pt x="12014" y="445455"/>
                </a:cubicBezTo>
                <a:cubicBezTo>
                  <a:pt x="11220" y="474824"/>
                  <a:pt x="-12989" y="540705"/>
                  <a:pt x="9633" y="569280"/>
                </a:cubicBezTo>
                <a:cubicBezTo>
                  <a:pt x="32255" y="597855"/>
                  <a:pt x="127109" y="587536"/>
                  <a:pt x="147746" y="616905"/>
                </a:cubicBezTo>
                <a:cubicBezTo>
                  <a:pt x="168383" y="646274"/>
                  <a:pt x="105677" y="715331"/>
                  <a:pt x="133458" y="745493"/>
                </a:cubicBezTo>
                <a:cubicBezTo>
                  <a:pt x="161239" y="775655"/>
                  <a:pt x="271968" y="790340"/>
                  <a:pt x="314433" y="797880"/>
                </a:cubicBezTo>
                <a:cubicBezTo>
                  <a:pt x="356898" y="805420"/>
                  <a:pt x="370790" y="796689"/>
                  <a:pt x="388252" y="790736"/>
                </a:cubicBezTo>
                <a:cubicBezTo>
                  <a:pt x="405715" y="784783"/>
                  <a:pt x="414446" y="783989"/>
                  <a:pt x="419208" y="762161"/>
                </a:cubicBezTo>
                <a:cubicBezTo>
                  <a:pt x="423970" y="740333"/>
                  <a:pt x="427543" y="672468"/>
                  <a:pt x="416827" y="659768"/>
                </a:cubicBezTo>
                <a:cubicBezTo>
                  <a:pt x="406111" y="647068"/>
                  <a:pt x="384680" y="688342"/>
                  <a:pt x="354914" y="685961"/>
                </a:cubicBezTo>
                <a:cubicBezTo>
                  <a:pt x="325148" y="683580"/>
                  <a:pt x="258077" y="672071"/>
                  <a:pt x="238233" y="645480"/>
                </a:cubicBezTo>
                <a:cubicBezTo>
                  <a:pt x="218389" y="618889"/>
                  <a:pt x="256093" y="557771"/>
                  <a:pt x="235852" y="526418"/>
                </a:cubicBezTo>
                <a:cubicBezTo>
                  <a:pt x="215611" y="495065"/>
                  <a:pt x="136633" y="475617"/>
                  <a:pt x="116789" y="457361"/>
                </a:cubicBezTo>
                <a:cubicBezTo>
                  <a:pt x="96945" y="439105"/>
                  <a:pt x="100914" y="430374"/>
                  <a:pt x="116789" y="416880"/>
                </a:cubicBezTo>
                <a:cubicBezTo>
                  <a:pt x="132664" y="403386"/>
                  <a:pt x="196561" y="440296"/>
                  <a:pt x="212039" y="376399"/>
                </a:cubicBezTo>
                <a:cubicBezTo>
                  <a:pt x="227517" y="312502"/>
                  <a:pt x="227914" y="88268"/>
                  <a:pt x="209658" y="33499"/>
                </a:cubicBezTo>
                <a:cubicBezTo>
                  <a:pt x="191402" y="-21270"/>
                  <a:pt x="122742" y="-1030"/>
                  <a:pt x="104883" y="3826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" name="Volný tvar 29"/>
          <p:cNvSpPr/>
          <p:nvPr/>
        </p:nvSpPr>
        <p:spPr>
          <a:xfrm>
            <a:off x="7496176" y="4906566"/>
            <a:ext cx="159544" cy="476250"/>
          </a:xfrm>
          <a:custGeom>
            <a:avLst/>
            <a:gdLst>
              <a:gd name="connsiteX0" fmla="*/ 81282 w 212511"/>
              <a:gd name="connsiteY0" fmla="*/ 49416 h 635287"/>
              <a:gd name="connsiteX1" fmla="*/ 200344 w 212511"/>
              <a:gd name="connsiteY1" fmla="*/ 51797 h 635287"/>
              <a:gd name="connsiteX2" fmla="*/ 190819 w 212511"/>
              <a:gd name="connsiteY2" fmla="*/ 578054 h 635287"/>
              <a:gd name="connsiteX3" fmla="*/ 43182 w 212511"/>
              <a:gd name="connsiteY3" fmla="*/ 618535 h 635287"/>
              <a:gd name="connsiteX4" fmla="*/ 52707 w 212511"/>
              <a:gd name="connsiteY4" fmla="*/ 554241 h 635287"/>
              <a:gd name="connsiteX5" fmla="*/ 319 w 212511"/>
              <a:gd name="connsiteY5" fmla="*/ 499472 h 635287"/>
              <a:gd name="connsiteX6" fmla="*/ 81282 w 212511"/>
              <a:gd name="connsiteY6" fmla="*/ 466135 h 635287"/>
              <a:gd name="connsiteX7" fmla="*/ 86044 w 212511"/>
              <a:gd name="connsiteY7" fmla="*/ 316116 h 635287"/>
              <a:gd name="connsiteX8" fmla="*/ 81282 w 212511"/>
              <a:gd name="connsiteY8" fmla="*/ 49416 h 6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511" h="635287">
                <a:moveTo>
                  <a:pt x="81282" y="49416"/>
                </a:moveTo>
                <a:cubicBezTo>
                  <a:pt x="100332" y="5363"/>
                  <a:pt x="182088" y="-36309"/>
                  <a:pt x="200344" y="51797"/>
                </a:cubicBezTo>
                <a:cubicBezTo>
                  <a:pt x="218600" y="139903"/>
                  <a:pt x="217013" y="483598"/>
                  <a:pt x="190819" y="578054"/>
                </a:cubicBezTo>
                <a:cubicBezTo>
                  <a:pt x="164625" y="672510"/>
                  <a:pt x="66201" y="622504"/>
                  <a:pt x="43182" y="618535"/>
                </a:cubicBezTo>
                <a:cubicBezTo>
                  <a:pt x="20163" y="614566"/>
                  <a:pt x="59851" y="574085"/>
                  <a:pt x="52707" y="554241"/>
                </a:cubicBezTo>
                <a:cubicBezTo>
                  <a:pt x="45563" y="534397"/>
                  <a:pt x="-4444" y="514156"/>
                  <a:pt x="319" y="499472"/>
                </a:cubicBezTo>
                <a:cubicBezTo>
                  <a:pt x="5082" y="484788"/>
                  <a:pt x="66995" y="496694"/>
                  <a:pt x="81282" y="466135"/>
                </a:cubicBezTo>
                <a:cubicBezTo>
                  <a:pt x="95569" y="435576"/>
                  <a:pt x="85647" y="383188"/>
                  <a:pt x="86044" y="316116"/>
                </a:cubicBezTo>
                <a:cubicBezTo>
                  <a:pt x="86441" y="249044"/>
                  <a:pt x="62232" y="93469"/>
                  <a:pt x="81282" y="49416"/>
                </a:cubicBezTo>
                <a:close/>
              </a:path>
            </a:pathLst>
          </a:custGeom>
          <a:solidFill>
            <a:srgbClr val="93D150"/>
          </a:solidFill>
          <a:ln>
            <a:solidFill>
              <a:srgbClr val="93D1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2982517" y="4900613"/>
            <a:ext cx="328613" cy="601266"/>
          </a:xfrm>
          <a:custGeom>
            <a:avLst/>
            <a:gdLst>
              <a:gd name="connsiteX0" fmla="*/ 117315 w 437211"/>
              <a:gd name="connsiteY0" fmla="*/ 19418 h 802461"/>
              <a:gd name="connsiteX1" fmla="*/ 207802 w 437211"/>
              <a:gd name="connsiteY1" fmla="*/ 21799 h 802461"/>
              <a:gd name="connsiteX2" fmla="*/ 224471 w 437211"/>
              <a:gd name="connsiteY2" fmla="*/ 55137 h 802461"/>
              <a:gd name="connsiteX3" fmla="*/ 222090 w 437211"/>
              <a:gd name="connsiteY3" fmla="*/ 128956 h 802461"/>
              <a:gd name="connsiteX4" fmla="*/ 222090 w 437211"/>
              <a:gd name="connsiteY4" fmla="*/ 200393 h 802461"/>
              <a:gd name="connsiteX5" fmla="*/ 212565 w 437211"/>
              <a:gd name="connsiteY5" fmla="*/ 333743 h 802461"/>
              <a:gd name="connsiteX6" fmla="*/ 212565 w 437211"/>
              <a:gd name="connsiteY6" fmla="*/ 398037 h 802461"/>
              <a:gd name="connsiteX7" fmla="*/ 167321 w 437211"/>
              <a:gd name="connsiteY7" fmla="*/ 417087 h 802461"/>
              <a:gd name="connsiteX8" fmla="*/ 117315 w 437211"/>
              <a:gd name="connsiteY8" fmla="*/ 455187 h 802461"/>
              <a:gd name="connsiteX9" fmla="*/ 126840 w 437211"/>
              <a:gd name="connsiteY9" fmla="*/ 488524 h 802461"/>
              <a:gd name="connsiteX10" fmla="*/ 203040 w 437211"/>
              <a:gd name="connsiteY10" fmla="*/ 517099 h 802461"/>
              <a:gd name="connsiteX11" fmla="*/ 281621 w 437211"/>
              <a:gd name="connsiteY11" fmla="*/ 495668 h 802461"/>
              <a:gd name="connsiteX12" fmla="*/ 317340 w 437211"/>
              <a:gd name="connsiteY12" fmla="*/ 428993 h 802461"/>
              <a:gd name="connsiteX13" fmla="*/ 312577 w 437211"/>
              <a:gd name="connsiteY13" fmla="*/ 326599 h 802461"/>
              <a:gd name="connsiteX14" fmla="*/ 314958 w 437211"/>
              <a:gd name="connsiteY14" fmla="*/ 171818 h 802461"/>
              <a:gd name="connsiteX15" fmla="*/ 314958 w 437211"/>
              <a:gd name="connsiteY15" fmla="*/ 19418 h 802461"/>
              <a:gd name="connsiteX16" fmla="*/ 429258 w 437211"/>
              <a:gd name="connsiteY16" fmla="*/ 17037 h 802461"/>
              <a:gd name="connsiteX17" fmla="*/ 426877 w 437211"/>
              <a:gd name="connsiteY17" fmla="*/ 126574 h 802461"/>
              <a:gd name="connsiteX18" fmla="*/ 422115 w 437211"/>
              <a:gd name="connsiteY18" fmla="*/ 224206 h 802461"/>
              <a:gd name="connsiteX19" fmla="*/ 424496 w 437211"/>
              <a:gd name="connsiteY19" fmla="*/ 593299 h 802461"/>
              <a:gd name="connsiteX20" fmla="*/ 267333 w 437211"/>
              <a:gd name="connsiteY20" fmla="*/ 643306 h 802461"/>
              <a:gd name="connsiteX21" fmla="*/ 262571 w 437211"/>
              <a:gd name="connsiteY21" fmla="*/ 679024 h 802461"/>
              <a:gd name="connsiteX22" fmla="*/ 336390 w 437211"/>
              <a:gd name="connsiteY22" fmla="*/ 707599 h 802461"/>
              <a:gd name="connsiteX23" fmla="*/ 398302 w 437211"/>
              <a:gd name="connsiteY23" fmla="*/ 726649 h 802461"/>
              <a:gd name="connsiteX24" fmla="*/ 319721 w 437211"/>
              <a:gd name="connsiteY24" fmla="*/ 788562 h 802461"/>
              <a:gd name="connsiteX25" fmla="*/ 245902 w 437211"/>
              <a:gd name="connsiteY25" fmla="*/ 786181 h 802461"/>
              <a:gd name="connsiteX26" fmla="*/ 143508 w 437211"/>
              <a:gd name="connsiteY26" fmla="*/ 793324 h 802461"/>
              <a:gd name="connsiteX27" fmla="*/ 150652 w 437211"/>
              <a:gd name="connsiteY27" fmla="*/ 643306 h 802461"/>
              <a:gd name="connsiteX28" fmla="*/ 36352 w 437211"/>
              <a:gd name="connsiteY28" fmla="*/ 609968 h 802461"/>
              <a:gd name="connsiteX29" fmla="*/ 7777 w 437211"/>
              <a:gd name="connsiteY29" fmla="*/ 593299 h 802461"/>
              <a:gd name="connsiteX30" fmla="*/ 10158 w 437211"/>
              <a:gd name="connsiteY30" fmla="*/ 343268 h 802461"/>
              <a:gd name="connsiteX31" fmla="*/ 119696 w 437211"/>
              <a:gd name="connsiteY31" fmla="*/ 274212 h 802461"/>
              <a:gd name="connsiteX32" fmla="*/ 117315 w 437211"/>
              <a:gd name="connsiteY32" fmla="*/ 19418 h 80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7211" h="802461">
                <a:moveTo>
                  <a:pt x="117315" y="19418"/>
                </a:moveTo>
                <a:cubicBezTo>
                  <a:pt x="131999" y="-22651"/>
                  <a:pt x="189943" y="15846"/>
                  <a:pt x="207802" y="21799"/>
                </a:cubicBezTo>
                <a:cubicBezTo>
                  <a:pt x="225661" y="27752"/>
                  <a:pt x="222090" y="37278"/>
                  <a:pt x="224471" y="55137"/>
                </a:cubicBezTo>
                <a:cubicBezTo>
                  <a:pt x="226852" y="72997"/>
                  <a:pt x="222487" y="104747"/>
                  <a:pt x="222090" y="128956"/>
                </a:cubicBezTo>
                <a:cubicBezTo>
                  <a:pt x="221693" y="153165"/>
                  <a:pt x="223677" y="166262"/>
                  <a:pt x="222090" y="200393"/>
                </a:cubicBezTo>
                <a:cubicBezTo>
                  <a:pt x="220503" y="234524"/>
                  <a:pt x="214152" y="300802"/>
                  <a:pt x="212565" y="333743"/>
                </a:cubicBezTo>
                <a:cubicBezTo>
                  <a:pt x="210978" y="366684"/>
                  <a:pt x="220106" y="384146"/>
                  <a:pt x="212565" y="398037"/>
                </a:cubicBezTo>
                <a:cubicBezTo>
                  <a:pt x="205024" y="411928"/>
                  <a:pt x="183196" y="407562"/>
                  <a:pt x="167321" y="417087"/>
                </a:cubicBezTo>
                <a:cubicBezTo>
                  <a:pt x="151446" y="426612"/>
                  <a:pt x="124062" y="443281"/>
                  <a:pt x="117315" y="455187"/>
                </a:cubicBezTo>
                <a:cubicBezTo>
                  <a:pt x="110568" y="467093"/>
                  <a:pt x="112553" y="478205"/>
                  <a:pt x="126840" y="488524"/>
                </a:cubicBezTo>
                <a:cubicBezTo>
                  <a:pt x="141127" y="498843"/>
                  <a:pt x="177243" y="515908"/>
                  <a:pt x="203040" y="517099"/>
                </a:cubicBezTo>
                <a:cubicBezTo>
                  <a:pt x="228837" y="518290"/>
                  <a:pt x="262571" y="510352"/>
                  <a:pt x="281621" y="495668"/>
                </a:cubicBezTo>
                <a:cubicBezTo>
                  <a:pt x="300671" y="480984"/>
                  <a:pt x="312181" y="457171"/>
                  <a:pt x="317340" y="428993"/>
                </a:cubicBezTo>
                <a:cubicBezTo>
                  <a:pt x="322499" y="400815"/>
                  <a:pt x="312974" y="369461"/>
                  <a:pt x="312577" y="326599"/>
                </a:cubicBezTo>
                <a:cubicBezTo>
                  <a:pt x="312180" y="283737"/>
                  <a:pt x="314561" y="223015"/>
                  <a:pt x="314958" y="171818"/>
                </a:cubicBezTo>
                <a:cubicBezTo>
                  <a:pt x="315355" y="120621"/>
                  <a:pt x="295908" y="45215"/>
                  <a:pt x="314958" y="19418"/>
                </a:cubicBezTo>
                <a:cubicBezTo>
                  <a:pt x="334008" y="-6379"/>
                  <a:pt x="410605" y="-822"/>
                  <a:pt x="429258" y="17037"/>
                </a:cubicBezTo>
                <a:cubicBezTo>
                  <a:pt x="447911" y="34896"/>
                  <a:pt x="428067" y="92046"/>
                  <a:pt x="426877" y="126574"/>
                </a:cubicBezTo>
                <a:cubicBezTo>
                  <a:pt x="425687" y="161102"/>
                  <a:pt x="422512" y="146419"/>
                  <a:pt x="422115" y="224206"/>
                </a:cubicBezTo>
                <a:cubicBezTo>
                  <a:pt x="421718" y="301993"/>
                  <a:pt x="450293" y="523449"/>
                  <a:pt x="424496" y="593299"/>
                </a:cubicBezTo>
                <a:cubicBezTo>
                  <a:pt x="398699" y="663149"/>
                  <a:pt x="294321" y="629019"/>
                  <a:pt x="267333" y="643306"/>
                </a:cubicBezTo>
                <a:cubicBezTo>
                  <a:pt x="240346" y="657594"/>
                  <a:pt x="251061" y="668308"/>
                  <a:pt x="262571" y="679024"/>
                </a:cubicBezTo>
                <a:cubicBezTo>
                  <a:pt x="274081" y="689740"/>
                  <a:pt x="313768" y="699662"/>
                  <a:pt x="336390" y="707599"/>
                </a:cubicBezTo>
                <a:cubicBezTo>
                  <a:pt x="359012" y="715536"/>
                  <a:pt x="401080" y="713155"/>
                  <a:pt x="398302" y="726649"/>
                </a:cubicBezTo>
                <a:cubicBezTo>
                  <a:pt x="395524" y="740143"/>
                  <a:pt x="345121" y="778640"/>
                  <a:pt x="319721" y="788562"/>
                </a:cubicBezTo>
                <a:cubicBezTo>
                  <a:pt x="294321" y="798484"/>
                  <a:pt x="275271" y="785387"/>
                  <a:pt x="245902" y="786181"/>
                </a:cubicBezTo>
                <a:cubicBezTo>
                  <a:pt x="216533" y="786975"/>
                  <a:pt x="159383" y="817137"/>
                  <a:pt x="143508" y="793324"/>
                </a:cubicBezTo>
                <a:cubicBezTo>
                  <a:pt x="127633" y="769512"/>
                  <a:pt x="168511" y="673865"/>
                  <a:pt x="150652" y="643306"/>
                </a:cubicBezTo>
                <a:cubicBezTo>
                  <a:pt x="132793" y="612747"/>
                  <a:pt x="60164" y="618302"/>
                  <a:pt x="36352" y="609968"/>
                </a:cubicBezTo>
                <a:cubicBezTo>
                  <a:pt x="12540" y="601634"/>
                  <a:pt x="12143" y="637749"/>
                  <a:pt x="7777" y="593299"/>
                </a:cubicBezTo>
                <a:cubicBezTo>
                  <a:pt x="3411" y="548849"/>
                  <a:pt x="-8495" y="396449"/>
                  <a:pt x="10158" y="343268"/>
                </a:cubicBezTo>
                <a:cubicBezTo>
                  <a:pt x="28811" y="290087"/>
                  <a:pt x="102630" y="328981"/>
                  <a:pt x="119696" y="274212"/>
                </a:cubicBezTo>
                <a:cubicBezTo>
                  <a:pt x="136762" y="219443"/>
                  <a:pt x="102631" y="61487"/>
                  <a:pt x="117315" y="19418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360" name="Volný tvar 15359"/>
          <p:cNvSpPr/>
          <p:nvPr/>
        </p:nvSpPr>
        <p:spPr>
          <a:xfrm>
            <a:off x="2902746" y="4889899"/>
            <a:ext cx="130969" cy="344090"/>
          </a:xfrm>
          <a:custGeom>
            <a:avLst/>
            <a:gdLst>
              <a:gd name="connsiteX0" fmla="*/ 9832 w 174367"/>
              <a:gd name="connsiteY0" fmla="*/ 31128 h 459440"/>
              <a:gd name="connsiteX1" fmla="*/ 7451 w 174367"/>
              <a:gd name="connsiteY1" fmla="*/ 207340 h 459440"/>
              <a:gd name="connsiteX2" fmla="*/ 9832 w 174367"/>
              <a:gd name="connsiteY2" fmla="*/ 321640 h 459440"/>
              <a:gd name="connsiteX3" fmla="*/ 14595 w 174367"/>
              <a:gd name="connsiteY3" fmla="*/ 416890 h 459440"/>
              <a:gd name="connsiteX4" fmla="*/ 102701 w 174367"/>
              <a:gd name="connsiteY4" fmla="*/ 457372 h 459440"/>
              <a:gd name="connsiteX5" fmla="*/ 109845 w 174367"/>
              <a:gd name="connsiteY5" fmla="*/ 357359 h 459440"/>
              <a:gd name="connsiteX6" fmla="*/ 174138 w 174367"/>
              <a:gd name="connsiteY6" fmla="*/ 312115 h 459440"/>
              <a:gd name="connsiteX7" fmla="*/ 131276 w 174367"/>
              <a:gd name="connsiteY7" fmla="*/ 278778 h 459440"/>
              <a:gd name="connsiteX8" fmla="*/ 131276 w 174367"/>
              <a:gd name="connsiteY8" fmla="*/ 23984 h 459440"/>
              <a:gd name="connsiteX9" fmla="*/ 9832 w 174367"/>
              <a:gd name="connsiteY9" fmla="*/ 31128 h 45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4367" h="459440">
                <a:moveTo>
                  <a:pt x="9832" y="31128"/>
                </a:moveTo>
                <a:cubicBezTo>
                  <a:pt x="-10805" y="61687"/>
                  <a:pt x="7451" y="158921"/>
                  <a:pt x="7451" y="207340"/>
                </a:cubicBezTo>
                <a:cubicBezTo>
                  <a:pt x="7451" y="255759"/>
                  <a:pt x="8641" y="286715"/>
                  <a:pt x="9832" y="321640"/>
                </a:cubicBezTo>
                <a:cubicBezTo>
                  <a:pt x="11023" y="356565"/>
                  <a:pt x="-883" y="394268"/>
                  <a:pt x="14595" y="416890"/>
                </a:cubicBezTo>
                <a:cubicBezTo>
                  <a:pt x="30073" y="439512"/>
                  <a:pt x="86826" y="467294"/>
                  <a:pt x="102701" y="457372"/>
                </a:cubicBezTo>
                <a:cubicBezTo>
                  <a:pt x="118576" y="447450"/>
                  <a:pt x="97939" y="381568"/>
                  <a:pt x="109845" y="357359"/>
                </a:cubicBezTo>
                <a:cubicBezTo>
                  <a:pt x="121751" y="333150"/>
                  <a:pt x="170566" y="325212"/>
                  <a:pt x="174138" y="312115"/>
                </a:cubicBezTo>
                <a:cubicBezTo>
                  <a:pt x="177710" y="299018"/>
                  <a:pt x="138420" y="326800"/>
                  <a:pt x="131276" y="278778"/>
                </a:cubicBezTo>
                <a:cubicBezTo>
                  <a:pt x="124132" y="230756"/>
                  <a:pt x="153501" y="64862"/>
                  <a:pt x="131276" y="23984"/>
                </a:cubicBezTo>
                <a:cubicBezTo>
                  <a:pt x="109051" y="-16894"/>
                  <a:pt x="30469" y="569"/>
                  <a:pt x="9832" y="31128"/>
                </a:cubicBezTo>
                <a:close/>
              </a:path>
            </a:pathLst>
          </a:custGeom>
          <a:solidFill>
            <a:srgbClr val="FB73E1"/>
          </a:solidFill>
          <a:ln>
            <a:solidFill>
              <a:srgbClr val="FB73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0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>
          <a:xfrm>
            <a:off x="1154874" y="368796"/>
            <a:ext cx="6858000" cy="467916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sz="1950" dirty="0">
                <a:cs typeface="Arial" panose="020B0604020202020204" pitchFamily="34" charset="0"/>
              </a:rPr>
              <a:t/>
            </a:r>
            <a:br>
              <a:rPr lang="cs-CZ" altLang="cs-CZ" sz="1950" dirty="0">
                <a:cs typeface="Arial" panose="020B0604020202020204" pitchFamily="34" charset="0"/>
              </a:rPr>
            </a:br>
            <a:r>
              <a:rPr lang="cs-CZ" altLang="cs-CZ" sz="1950" dirty="0">
                <a:cs typeface="Arial" panose="020B0604020202020204" pitchFamily="34" charset="0"/>
              </a:rPr>
              <a:t/>
            </a:r>
            <a:br>
              <a:rPr lang="cs-CZ" altLang="cs-CZ" sz="1950" dirty="0">
                <a:cs typeface="Arial" panose="020B0604020202020204" pitchFamily="34" charset="0"/>
              </a:rPr>
            </a:br>
            <a:r>
              <a:rPr lang="cs-CZ" altLang="cs-CZ" sz="2700" b="1" dirty="0">
                <a:cs typeface="Arial" panose="020B0604020202020204" pitchFamily="34" charset="0"/>
              </a:rPr>
              <a:t>Koevoluce v </a:t>
            </a:r>
            <a:r>
              <a:rPr lang="cs-CZ" altLang="cs-CZ" sz="2700" b="1" dirty="0" err="1">
                <a:cs typeface="Arial" panose="020B0604020202020204" pitchFamily="34" charset="0"/>
              </a:rPr>
              <a:t>parazito</a:t>
            </a:r>
            <a:r>
              <a:rPr lang="cs-CZ" altLang="cs-CZ" sz="2700" b="1" dirty="0">
                <a:cs typeface="Arial" panose="020B0604020202020204" pitchFamily="34" charset="0"/>
              </a:rPr>
              <a:t>-hostitelském systému</a:t>
            </a:r>
            <a:r>
              <a:rPr lang="cs-CZ" altLang="cs-CZ" sz="2400" dirty="0">
                <a:cs typeface="Arial" panose="020B0604020202020204" pitchFamily="34" charset="0"/>
              </a:rPr>
              <a:t/>
            </a:r>
            <a:br>
              <a:rPr lang="cs-CZ" altLang="cs-CZ" sz="2400" dirty="0">
                <a:cs typeface="Arial" panose="020B0604020202020204" pitchFamily="34" charset="0"/>
              </a:rPr>
            </a:br>
            <a:r>
              <a:rPr lang="cs-CZ" altLang="cs-CZ" sz="2400" dirty="0">
                <a:cs typeface="Arial" panose="020B0604020202020204" pitchFamily="34" charset="0"/>
              </a:rPr>
              <a:t/>
            </a:r>
            <a:br>
              <a:rPr lang="cs-CZ" altLang="cs-CZ" sz="2400" dirty="0">
                <a:cs typeface="Arial" panose="020B0604020202020204" pitchFamily="34" charset="0"/>
              </a:rPr>
            </a:br>
            <a:endParaRPr lang="cs-CZ" altLang="cs-CZ" sz="2400" dirty="0">
              <a:cs typeface="Arial" panose="020B0604020202020204" pitchFamily="34" charset="0"/>
            </a:endParaRPr>
          </a:p>
        </p:txBody>
      </p:sp>
      <p:pic>
        <p:nvPicPr>
          <p:cNvPr id="117763" name="Picture 5" descr="Obr3_Evoluce H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97" y="836713"/>
            <a:ext cx="469538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9" descr="D:\Data\Andrea\Untitled-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7" y="112730"/>
            <a:ext cx="1219165" cy="115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57"/>
          <p:cNvSpPr txBox="1">
            <a:spLocks noChangeArrowheads="1"/>
          </p:cNvSpPr>
          <p:nvPr/>
        </p:nvSpPr>
        <p:spPr bwMode="auto">
          <a:xfrm>
            <a:off x="7336764" y="6544329"/>
            <a:ext cx="25015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alt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Šimková et al., </a:t>
            </a:r>
            <a:r>
              <a:rPr lang="cs-CZ" altLang="cs-CZ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alt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2004</a:t>
            </a:r>
          </a:p>
        </p:txBody>
      </p:sp>
      <p:graphicFrame>
        <p:nvGraphicFramePr>
          <p:cNvPr id="117767" name="Object 9"/>
          <p:cNvGraphicFramePr>
            <a:graphicFrameLocks noChangeAspect="1"/>
          </p:cNvGraphicFramePr>
          <p:nvPr/>
        </p:nvGraphicFramePr>
        <p:xfrm>
          <a:off x="9032083" y="2097883"/>
          <a:ext cx="327422" cy="945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rastrový obrázek" r:id="rId5" imgW="15584374" imgH="44880763" progId="Paint.Picture">
                  <p:embed/>
                </p:oleObj>
              </mc:Choice>
              <mc:Fallback>
                <p:oleObj name="rastrový obrázek" r:id="rId5" imgW="15584374" imgH="44880763" progId="Paint.Picture">
                  <p:embed/>
                  <p:pic>
                    <p:nvPicPr>
                      <p:cNvPr id="11776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083" y="2097883"/>
                        <a:ext cx="327422" cy="945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226433" y="1412776"/>
            <a:ext cx="3933463" cy="89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866" tIns="33338" rIns="67866" bIns="333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Host-</a:t>
            </a:r>
            <a:r>
              <a:rPr lang="cs-CZ" alt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specific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  <a:r>
              <a:rPr lang="cs-CZ" alt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parasites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and </a:t>
            </a:r>
            <a:r>
              <a:rPr lang="cs-CZ" alt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fish</a:t>
            </a: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 </a:t>
            </a:r>
            <a:r>
              <a:rPr lang="cs-CZ" alt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Monotype Sorts" pitchFamily="2" charset="2"/>
              </a:rPr>
              <a:t>hosts</a:t>
            </a:r>
            <a:endParaRPr lang="cs-CZ" alt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sym typeface="Monotype Sorts" pitchFamily="2" charset="2"/>
            </a:endParaRPr>
          </a:p>
          <a:p>
            <a:pPr>
              <a:lnSpc>
                <a:spcPct val="80000"/>
              </a:lnSpc>
              <a:buClr>
                <a:schemeClr val="accent2"/>
              </a:buClr>
              <a:buSzPct val="75000"/>
              <a:buFont typeface="Monotype Sorts" pitchFamily="2" charset="2"/>
              <a:buNone/>
              <a:defRPr/>
            </a:pPr>
            <a:endParaRPr lang="cs-CZ" alt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sym typeface="Monotype Sorts" pitchFamily="2" charset="2"/>
            </a:endParaRPr>
          </a:p>
        </p:txBody>
      </p:sp>
      <p:pic>
        <p:nvPicPr>
          <p:cNvPr id="117769" name="Picture 6" descr="koevoluceobrjednavrstv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28" y="2636912"/>
            <a:ext cx="429255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7" y="112730"/>
            <a:ext cx="1735185" cy="115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7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3600" dirty="0"/>
              <a:t>Děkuji za pozornost</a:t>
            </a:r>
          </a:p>
          <a:p>
            <a:pPr marL="0" indent="0">
              <a:buNone/>
            </a:pPr>
            <a:endParaRPr lang="cs-CZ" sz="3600" dirty="0"/>
          </a:p>
          <a:p>
            <a:pPr marL="0" indent="0" algn="ctr">
              <a:buNone/>
            </a:pPr>
            <a:r>
              <a:rPr lang="cs-CZ" dirty="0"/>
              <a:t>Pokračování – ÚVOD část 2</a:t>
            </a:r>
          </a:p>
        </p:txBody>
      </p:sp>
    </p:spTree>
    <p:extLst>
      <p:ext uri="{BB962C8B-B14F-4D97-AF65-F5344CB8AC3E}">
        <p14:creationId xmlns:p14="http://schemas.microsoft.com/office/powerpoint/2010/main" val="7542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4" y="-26988"/>
            <a:ext cx="8237537" cy="403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274637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               Historie parazitologie</a:t>
            </a:r>
          </a:p>
        </p:txBody>
      </p:sp>
      <p:sp>
        <p:nvSpPr>
          <p:cNvPr id="28676" name="Zástupný symbol pro obsah 2"/>
          <p:cNvSpPr>
            <a:spLocks noGrp="1"/>
          </p:cNvSpPr>
          <p:nvPr>
            <p:ph idx="1"/>
          </p:nvPr>
        </p:nvSpPr>
        <p:spPr>
          <a:xfrm>
            <a:off x="1981200" y="4192588"/>
            <a:ext cx="8229600" cy="2260600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000" dirty="0"/>
              <a:t>Je zřejmé, že dávní předci člověka měli své parazity, avšak nemáme o nich v současnosti </a:t>
            </a:r>
            <a:r>
              <a:rPr lang="cs-CZ" altLang="cs-CZ" sz="2000" b="1" dirty="0"/>
              <a:t>žádné doklady</a:t>
            </a:r>
            <a:r>
              <a:rPr lang="cs-CZ" altLang="cs-CZ" sz="2000" dirty="0"/>
              <a:t>. Obecně lze říci, že nálezy cizopasníků pravěkých lidí člověka lze doložit pouze studiem zkamenělých výkalů a nebo jiného fosilního materiálu. Nejstarším zjištěným nálezem jsou vajíčka proto </a:t>
            </a:r>
            <a:r>
              <a:rPr lang="cs-CZ" altLang="cs-CZ" sz="2000" b="1" dirty="0"/>
              <a:t>motolice plicní</a:t>
            </a:r>
            <a:r>
              <a:rPr lang="cs-CZ" altLang="cs-CZ" sz="2000" dirty="0"/>
              <a:t>, která byla nalezena ve </a:t>
            </a:r>
            <a:r>
              <a:rPr lang="cs-CZ" altLang="cs-CZ" sz="2000" b="1" dirty="0"/>
              <a:t>fosilních výkalech v severní Chile z doby 5000BC</a:t>
            </a:r>
            <a:r>
              <a:rPr lang="cs-CZ" altLang="cs-CZ" sz="2000" dirty="0"/>
              <a:t>. Rovněž byl z této doby doložen výskyt </a:t>
            </a:r>
            <a:r>
              <a:rPr lang="cs-CZ" altLang="cs-CZ" sz="2000" b="1" dirty="0"/>
              <a:t>hlístic rodu </a:t>
            </a:r>
            <a:r>
              <a:rPr lang="cs-CZ" altLang="cs-CZ" sz="2000" b="1" dirty="0" err="1"/>
              <a:t>Ancylostoma</a:t>
            </a:r>
            <a:r>
              <a:rPr lang="cs-CZ" altLang="cs-CZ" sz="2000" dirty="0"/>
              <a:t> v </a:t>
            </a:r>
            <a:r>
              <a:rPr lang="cs-CZ" altLang="cs-CZ" sz="2000" b="1" dirty="0"/>
              <a:t>Brazílii </a:t>
            </a:r>
            <a:r>
              <a:rPr lang="cs-CZ" altLang="cs-CZ" sz="2000" dirty="0"/>
              <a:t>a </a:t>
            </a:r>
            <a:r>
              <a:rPr lang="cs-CZ" altLang="cs-CZ" sz="2000" b="1" dirty="0"/>
              <a:t>vajíčka škrkavek </a:t>
            </a:r>
            <a:r>
              <a:rPr lang="cs-CZ" altLang="cs-CZ" sz="2000" dirty="0"/>
              <a:t>z doby cca </a:t>
            </a:r>
            <a:r>
              <a:rPr lang="cs-CZ" altLang="cs-CZ" sz="2000" b="1" dirty="0"/>
              <a:t>2330BC z Peru</a:t>
            </a:r>
            <a:r>
              <a:rPr lang="cs-CZ" alt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46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1981200" y="534309"/>
            <a:ext cx="8229600" cy="855663"/>
          </a:xfrm>
        </p:spPr>
        <p:txBody>
          <a:bodyPr/>
          <a:lstStyle/>
          <a:p>
            <a:r>
              <a:rPr lang="cs-CZ" altLang="cs-CZ" sz="3600" dirty="0"/>
              <a:t>Z historie parazitologie v České republice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199" y="1577526"/>
            <a:ext cx="9890098" cy="506908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400" dirty="0"/>
              <a:t>Rozvoj parazitologie u nás:</a:t>
            </a:r>
          </a:p>
          <a:p>
            <a:pPr>
              <a:defRPr/>
            </a:pPr>
            <a:r>
              <a:rPr lang="cs-CZ" sz="2400" dirty="0"/>
              <a:t>Do 1. světové války: Praha – Dušan </a:t>
            </a:r>
            <a:r>
              <a:rPr lang="cs-CZ" sz="2400" dirty="0" err="1"/>
              <a:t>Lambl</a:t>
            </a:r>
            <a:r>
              <a:rPr lang="cs-CZ" sz="2400" dirty="0"/>
              <a:t>, Stanislaw </a:t>
            </a:r>
            <a:r>
              <a:rPr lang="cs-CZ" sz="2400" dirty="0" err="1"/>
              <a:t>Prowazek</a:t>
            </a:r>
            <a:endParaRPr lang="cs-CZ" sz="2400" dirty="0"/>
          </a:p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Mezi válkami: 	Praha:	 </a:t>
            </a:r>
            <a:r>
              <a:rPr lang="cs-CZ" sz="2400" dirty="0" err="1"/>
              <a:t>Briendl</a:t>
            </a:r>
            <a:r>
              <a:rPr lang="cs-CZ" sz="2400" dirty="0"/>
              <a:t>, Komárek, Jírovec – otec 				                 naší parazitologie</a:t>
            </a:r>
          </a:p>
          <a:p>
            <a:pPr marL="457200" lvl="1" indent="0">
              <a:buNone/>
              <a:defRPr/>
            </a:pPr>
            <a:r>
              <a:rPr lang="cs-CZ" dirty="0"/>
              <a:t>			Brno:	Rašín</a:t>
            </a:r>
          </a:p>
          <a:p>
            <a:pPr marL="457200" lvl="1" indent="0">
              <a:buNone/>
              <a:defRPr/>
            </a:pPr>
            <a:endParaRPr lang="cs-CZ" dirty="0"/>
          </a:p>
          <a:p>
            <a:pPr>
              <a:defRPr/>
            </a:pPr>
            <a:r>
              <a:rPr lang="cs-CZ" sz="2400" dirty="0"/>
              <a:t>Po 2. světové válce: 	Akademie věd - ČSAV, SAV, AV ČR,</a:t>
            </a:r>
          </a:p>
          <a:p>
            <a:pPr marL="1371600" lvl="3" indent="0">
              <a:buNone/>
              <a:defRPr/>
            </a:pPr>
            <a:r>
              <a:rPr lang="cs-CZ" sz="2400" dirty="0"/>
              <a:t>		Parazitologický ústav AV ČR v Českých Budějovicích </a:t>
            </a:r>
          </a:p>
          <a:p>
            <a:pPr marL="0" indent="0">
              <a:buNone/>
              <a:defRPr/>
            </a:pPr>
            <a:r>
              <a:rPr lang="cs-CZ" sz="2400" dirty="0"/>
              <a:t>			Univerzity (UK, ČZU, </a:t>
            </a:r>
            <a:r>
              <a:rPr lang="cs-CZ" sz="2400" dirty="0" err="1"/>
              <a:t>JčU</a:t>
            </a:r>
            <a:r>
              <a:rPr lang="cs-CZ" sz="2400" dirty="0"/>
              <a:t>, MU, MENDELU, VFU	</a:t>
            </a:r>
          </a:p>
          <a:p>
            <a:pPr marL="0" indent="0">
              <a:buNone/>
              <a:defRPr/>
            </a:pPr>
            <a:r>
              <a:rPr lang="cs-CZ" sz="2400" dirty="0"/>
              <a:t>			Veterinární a hygienická služba</a:t>
            </a:r>
          </a:p>
          <a:p>
            <a:pPr marL="0" indent="0">
              <a:buNone/>
              <a:defRPr/>
            </a:pPr>
            <a:r>
              <a:rPr lang="cs-CZ" sz="2400" dirty="0"/>
              <a:t>			Armáda, nemocnice, referenční laboratoře</a:t>
            </a:r>
          </a:p>
          <a:p>
            <a:pPr marL="0" indent="0">
              <a:buNone/>
              <a:defRPr/>
            </a:pPr>
            <a:r>
              <a:rPr lang="cs-CZ" sz="2400" dirty="0"/>
              <a:t>			Soukromé firmy a diagnostické laboratoře</a:t>
            </a:r>
          </a:p>
          <a:p>
            <a:pPr marL="457200" lvl="1" indent="0">
              <a:buNone/>
              <a:defRPr/>
            </a:pPr>
            <a:r>
              <a:rPr lang="cs-CZ" dirty="0"/>
              <a:t>	</a:t>
            </a:r>
          </a:p>
          <a:p>
            <a:pPr marL="0" indent="0"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65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" descr="File:Prowazek.JP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0"/>
            <a:ext cx="2335213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Nadpis 1"/>
          <p:cNvSpPr>
            <a:spLocks noGrp="1"/>
          </p:cNvSpPr>
          <p:nvPr>
            <p:ph type="title"/>
          </p:nvPr>
        </p:nvSpPr>
        <p:spPr>
          <a:xfrm>
            <a:off x="3857626" y="1284288"/>
            <a:ext cx="10137775" cy="1668462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38916" name="Picture 2" descr="Otto Jírovec a rozvoj české parazitologie - Časopis Vesmí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4714" y="-26988"/>
            <a:ext cx="4683125" cy="688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6" descr="Soubor:Vilem Dusan Lambl 1895.png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4" y="1"/>
            <a:ext cx="20907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0" descr="Profesor Lukeš: Parazité jsou geniální a děti občas mohou mít průjmy –  21stoleti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141663"/>
            <a:ext cx="4430713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2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>
          <a:xfrm>
            <a:off x="1943436" y="365125"/>
            <a:ext cx="8653127" cy="1325563"/>
          </a:xfrm>
        </p:spPr>
        <p:txBody>
          <a:bodyPr/>
          <a:lstStyle/>
          <a:p>
            <a:r>
              <a:rPr lang="cs-CZ" altLang="cs-CZ" sz="3600" dirty="0"/>
              <a:t>Parazitologie v České republice: současnost</a:t>
            </a:r>
          </a:p>
        </p:txBody>
      </p:sp>
      <p:sp>
        <p:nvSpPr>
          <p:cNvPr id="39939" name="Zástupný symbol pro obsah 2"/>
          <p:cNvSpPr>
            <a:spLocks noGrp="1"/>
          </p:cNvSpPr>
          <p:nvPr>
            <p:ph idx="1"/>
          </p:nvPr>
        </p:nvSpPr>
        <p:spPr>
          <a:xfrm>
            <a:off x="1631951" y="1989138"/>
            <a:ext cx="8964613" cy="4032250"/>
          </a:xfrm>
        </p:spPr>
        <p:txBody>
          <a:bodyPr/>
          <a:lstStyle/>
          <a:p>
            <a:r>
              <a:rPr lang="cs-CZ" altLang="cs-CZ"/>
              <a:t>Univerzita Karlova, Praha</a:t>
            </a:r>
          </a:p>
          <a:p>
            <a:r>
              <a:rPr lang="cs-CZ" altLang="cs-CZ"/>
              <a:t>Masarykova univerzita, Brno</a:t>
            </a:r>
          </a:p>
          <a:p>
            <a:r>
              <a:rPr lang="cs-CZ" altLang="cs-CZ"/>
              <a:t>Veterinární univerzita, Brno,</a:t>
            </a:r>
          </a:p>
          <a:p>
            <a:r>
              <a:rPr lang="cs-CZ" altLang="cs-CZ"/>
              <a:t>Jihočeská univerzita a Biologické centrum AV ČR v Českých Budějovicích  - Parazitologický ústav AV ČR - Č. Budějovice</a:t>
            </a:r>
          </a:p>
        </p:txBody>
      </p:sp>
    </p:spTree>
    <p:extLst>
      <p:ext uri="{BB962C8B-B14F-4D97-AF65-F5344CB8AC3E}">
        <p14:creationId xmlns:p14="http://schemas.microsoft.com/office/powerpoint/2010/main" val="22143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ěkan a kolegium — Přírodovědecká fakulta U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-46038"/>
            <a:ext cx="3119437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Jaroslav Flegr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-242888"/>
            <a:ext cx="3197225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8" descr="Velký úspěch českých parazitologů - Aktuality | Přírodovědci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-46038"/>
            <a:ext cx="2959100" cy="322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2" descr="Objev českého parazitologa vyděsil Američany, sushi ale jí rád pořád. S  tasemnicí se dá žít, uklidňuje | ego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6" y="3105150"/>
            <a:ext cx="332422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4" descr="Memb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105150"/>
            <a:ext cx="3227388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0" descr="BIOLOGICKÉ CENTRUM AV ČR, v. v. i. | Akademické půlhodink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3105150"/>
            <a:ext cx="3028950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4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CIP / Faculty of Science, Masaryk Univer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4" y="6351"/>
            <a:ext cx="48228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 descr="ECIP / Faculty of Science, Masaryk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1" y="3249613"/>
            <a:ext cx="54070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ECIP / Faculty of Science, Masaryk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1589"/>
            <a:ext cx="48768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6" descr="Do Afriky by měl jet každý. Povinně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6" y="3249614"/>
            <a:ext cx="48609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80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9241" y="365125"/>
            <a:ext cx="7293150" cy="756009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Parazitologie – komplexní vědní </a:t>
            </a:r>
            <a:r>
              <a:rPr lang="cs-CZ" sz="3600" dirty="0" err="1"/>
              <a:t>disciplina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7023" y="2999778"/>
            <a:ext cx="4796014" cy="1698171"/>
          </a:xfrm>
        </p:spPr>
        <p:txBody>
          <a:bodyPr/>
          <a:lstStyle/>
          <a:p>
            <a:r>
              <a:rPr lang="cs-CZ" dirty="0"/>
              <a:t>Protozoologie (Protistologie)</a:t>
            </a:r>
          </a:p>
          <a:p>
            <a:r>
              <a:rPr lang="cs-CZ" dirty="0"/>
              <a:t>Helmintologie</a:t>
            </a:r>
          </a:p>
          <a:p>
            <a:r>
              <a:rPr lang="cs-CZ" dirty="0" err="1"/>
              <a:t>Arachnoentomologie</a:t>
            </a:r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7878" y="1121134"/>
            <a:ext cx="6677632" cy="554287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18985" y="1486894"/>
            <a:ext cx="264694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Tři základní části:</a:t>
            </a:r>
          </a:p>
          <a:p>
            <a:r>
              <a:rPr lang="cs-CZ" sz="2400" dirty="0"/>
              <a:t>„Svatá  trojice“</a:t>
            </a:r>
          </a:p>
        </p:txBody>
      </p:sp>
    </p:spTree>
    <p:extLst>
      <p:ext uri="{BB962C8B-B14F-4D97-AF65-F5344CB8AC3E}">
        <p14:creationId xmlns:p14="http://schemas.microsoft.com/office/powerpoint/2010/main" val="32132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>
          <a:xfrm>
            <a:off x="1981199" y="179082"/>
            <a:ext cx="8779329" cy="745151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Parazitologie – komplexní vědecká disciplína  </a:t>
            </a:r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39554"/>
            <a:ext cx="8229600" cy="55775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altLang="cs-CZ" sz="3200" dirty="0"/>
              <a:t>Od 20. století – parazitologie vyhraněná vědní disciplína.</a:t>
            </a:r>
          </a:p>
          <a:p>
            <a:pPr marL="0" indent="0">
              <a:buNone/>
            </a:pPr>
            <a:r>
              <a:rPr lang="cs-CZ" altLang="cs-CZ" sz="3200" dirty="0"/>
              <a:t>Čím se parazitologové zabývají ?</a:t>
            </a:r>
          </a:p>
          <a:p>
            <a:pPr marL="0" indent="0">
              <a:buNone/>
            </a:pPr>
            <a:endParaRPr lang="cs-CZ" altLang="cs-CZ" sz="2600" dirty="0"/>
          </a:p>
          <a:p>
            <a:pPr marL="0" indent="0">
              <a:buNone/>
            </a:pPr>
            <a:r>
              <a:rPr lang="cs-CZ" altLang="cs-CZ" sz="2600" b="1" dirty="0"/>
              <a:t>Vědecké disciplíny:</a:t>
            </a:r>
          </a:p>
          <a:p>
            <a:r>
              <a:rPr lang="cs-CZ" altLang="cs-CZ" sz="2600" dirty="0"/>
              <a:t>Fauna cizopasníků, zoologická </a:t>
            </a:r>
            <a:r>
              <a:rPr lang="cs-CZ" altLang="cs-CZ" sz="2600" dirty="0" err="1"/>
              <a:t>nomeklatura</a:t>
            </a:r>
            <a:endParaRPr lang="cs-CZ" altLang="cs-CZ" sz="2600" dirty="0"/>
          </a:p>
          <a:p>
            <a:r>
              <a:rPr lang="cs-CZ" altLang="cs-CZ" sz="2600" dirty="0"/>
              <a:t>Morfologie, anatomie, taxonomie a systematika</a:t>
            </a:r>
          </a:p>
          <a:p>
            <a:r>
              <a:rPr lang="cs-CZ" altLang="cs-CZ" sz="2600" dirty="0"/>
              <a:t>Životní a vývojové cykly </a:t>
            </a:r>
          </a:p>
          <a:p>
            <a:r>
              <a:rPr lang="cs-CZ" altLang="cs-CZ" sz="2600" dirty="0"/>
              <a:t>Biologie a ekologie</a:t>
            </a:r>
          </a:p>
          <a:p>
            <a:r>
              <a:rPr lang="cs-CZ" altLang="cs-CZ" sz="2600" dirty="0"/>
              <a:t>Fyziologie, biochemie, imunologie</a:t>
            </a:r>
          </a:p>
          <a:p>
            <a:r>
              <a:rPr lang="cs-CZ" altLang="cs-CZ" sz="2600" dirty="0"/>
              <a:t>Epidemiologie a matematické modelování</a:t>
            </a:r>
          </a:p>
          <a:p>
            <a:r>
              <a:rPr lang="cs-CZ" altLang="cs-CZ" sz="2600" dirty="0"/>
              <a:t>Genetika a molekulární biologie</a:t>
            </a:r>
          </a:p>
          <a:p>
            <a:r>
              <a:rPr lang="cs-CZ" altLang="cs-CZ" sz="2600" dirty="0"/>
              <a:t>Evoluční biologie a </a:t>
            </a:r>
            <a:r>
              <a:rPr lang="cs-CZ" altLang="cs-CZ" sz="2600" dirty="0" err="1"/>
              <a:t>fylogenetika</a:t>
            </a:r>
            <a:endParaRPr lang="cs-CZ" altLang="cs-CZ" sz="2600" dirty="0"/>
          </a:p>
          <a:p>
            <a:r>
              <a:rPr lang="cs-CZ" altLang="cs-CZ" sz="2600" dirty="0"/>
              <a:t>Genomika a </a:t>
            </a:r>
            <a:r>
              <a:rPr lang="cs-CZ" altLang="cs-CZ" sz="2600" dirty="0" err="1"/>
              <a:t>transkriptomika</a:t>
            </a:r>
            <a:endParaRPr lang="cs-CZ" altLang="cs-CZ" sz="2600" dirty="0"/>
          </a:p>
          <a:p>
            <a:pPr marL="0" indent="0">
              <a:buNone/>
            </a:pPr>
            <a:r>
              <a:rPr lang="cs-CZ" altLang="cs-CZ" sz="2600" b="1" dirty="0"/>
              <a:t>Technické obory:</a:t>
            </a:r>
          </a:p>
          <a:p>
            <a:r>
              <a:rPr lang="cs-CZ" altLang="cs-CZ" sz="2500" dirty="0"/>
              <a:t>Histologie, histochemie,  </a:t>
            </a:r>
            <a:r>
              <a:rPr lang="cs-CZ" altLang="cs-CZ" sz="2500" dirty="0" err="1"/>
              <a:t>imunohistochemie</a:t>
            </a:r>
            <a:endParaRPr lang="cs-CZ" altLang="cs-CZ" sz="2500" dirty="0"/>
          </a:p>
          <a:p>
            <a:r>
              <a:rPr lang="cs-CZ" altLang="cs-CZ" sz="2500" dirty="0"/>
              <a:t>Ultrastruktura a anatomie</a:t>
            </a:r>
          </a:p>
          <a:p>
            <a:r>
              <a:rPr lang="cs-CZ" altLang="cs-CZ" sz="2500" dirty="0"/>
              <a:t>Mikroskopická technika</a:t>
            </a:r>
          </a:p>
          <a:p>
            <a:r>
              <a:rPr lang="cs-CZ" altLang="cs-CZ" sz="2500" dirty="0"/>
              <a:t>SCAN, TEM, CLSM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833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23928" y="296050"/>
            <a:ext cx="6917638" cy="848531"/>
          </a:xfrm>
        </p:spPr>
        <p:txBody>
          <a:bodyPr>
            <a:normAutofit/>
          </a:bodyPr>
          <a:lstStyle/>
          <a:p>
            <a:r>
              <a:rPr lang="cs-CZ" sz="3600" dirty="0"/>
              <a:t>Parazitologie – spolupracující obory     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3612545" y="1599248"/>
            <a:ext cx="4766639" cy="4411895"/>
            <a:chOff x="3612545" y="1599248"/>
            <a:chExt cx="4766639" cy="4411895"/>
          </a:xfrm>
        </p:grpSpPr>
        <p:sp>
          <p:nvSpPr>
            <p:cNvPr id="4" name="Ovál 3"/>
            <p:cNvSpPr/>
            <p:nvPr/>
          </p:nvSpPr>
          <p:spPr>
            <a:xfrm>
              <a:off x="4566036" y="2424340"/>
              <a:ext cx="3059927" cy="28129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chemeClr val="tx1"/>
                  </a:solidFill>
                </a:rPr>
                <a:t>Parazitologie</a:t>
              </a:r>
            </a:p>
          </p:txBody>
        </p:sp>
        <p:sp>
          <p:nvSpPr>
            <p:cNvPr id="6" name="Ovál 5"/>
            <p:cNvSpPr/>
            <p:nvPr/>
          </p:nvSpPr>
          <p:spPr>
            <a:xfrm>
              <a:off x="6490749" y="2160995"/>
              <a:ext cx="1296062" cy="1200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/>
                <a:t>Morfologie</a:t>
              </a:r>
            </a:p>
          </p:txBody>
        </p:sp>
        <p:sp>
          <p:nvSpPr>
            <p:cNvPr id="7" name="Ovál 6"/>
            <p:cNvSpPr/>
            <p:nvPr/>
          </p:nvSpPr>
          <p:spPr>
            <a:xfrm>
              <a:off x="4224793" y="2199571"/>
              <a:ext cx="1296062" cy="1200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/>
                <a:t>Fyziologie</a:t>
              </a:r>
            </a:p>
          </p:txBody>
        </p:sp>
        <p:sp>
          <p:nvSpPr>
            <p:cNvPr id="8" name="Ovál 7"/>
            <p:cNvSpPr/>
            <p:nvPr/>
          </p:nvSpPr>
          <p:spPr>
            <a:xfrm>
              <a:off x="7083122" y="3230475"/>
              <a:ext cx="1296062" cy="1200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/>
                <a:t>Histologie</a:t>
              </a:r>
            </a:p>
          </p:txBody>
        </p:sp>
        <p:sp>
          <p:nvSpPr>
            <p:cNvPr id="9" name="Ovál 8"/>
            <p:cNvSpPr/>
            <p:nvPr/>
          </p:nvSpPr>
          <p:spPr>
            <a:xfrm>
              <a:off x="5355535" y="1599248"/>
              <a:ext cx="1296062" cy="1200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/>
                <a:t>Biologie</a:t>
              </a:r>
            </a:p>
          </p:txBody>
        </p:sp>
        <p:sp>
          <p:nvSpPr>
            <p:cNvPr id="10" name="Ovál 9"/>
            <p:cNvSpPr/>
            <p:nvPr/>
          </p:nvSpPr>
          <p:spPr>
            <a:xfrm>
              <a:off x="6676444" y="4383733"/>
              <a:ext cx="1296062" cy="1200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dirty="0"/>
                <a:t>Systematika</a:t>
              </a:r>
            </a:p>
          </p:txBody>
        </p:sp>
        <p:sp>
          <p:nvSpPr>
            <p:cNvPr id="11" name="Ovál 10"/>
            <p:cNvSpPr/>
            <p:nvPr/>
          </p:nvSpPr>
          <p:spPr>
            <a:xfrm>
              <a:off x="4302651" y="4299956"/>
              <a:ext cx="1296061" cy="1200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 dirty="0"/>
            </a:p>
            <a:p>
              <a:pPr algn="ctr"/>
              <a:r>
                <a:rPr lang="cs-CZ" sz="1100" dirty="0"/>
                <a:t>Etologie</a:t>
              </a:r>
            </a:p>
          </p:txBody>
        </p:sp>
        <p:sp>
          <p:nvSpPr>
            <p:cNvPr id="12" name="Ovál 11"/>
            <p:cNvSpPr/>
            <p:nvPr/>
          </p:nvSpPr>
          <p:spPr>
            <a:xfrm>
              <a:off x="3612545" y="3270677"/>
              <a:ext cx="1296062" cy="1200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/>
                <a:t>Biochemie</a:t>
              </a:r>
            </a:p>
          </p:txBody>
        </p:sp>
        <p:sp>
          <p:nvSpPr>
            <p:cNvPr id="13" name="Ovál 12"/>
            <p:cNvSpPr/>
            <p:nvPr/>
          </p:nvSpPr>
          <p:spPr>
            <a:xfrm>
              <a:off x="5489548" y="4810496"/>
              <a:ext cx="1296062" cy="12006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dirty="0"/>
                <a:t>Matematika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0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2315" y="317419"/>
            <a:ext cx="9024731" cy="51746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Podstata obecné (evoluční/teoretické) parazitologie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2396654" y="1148958"/>
            <a:ext cx="6838121" cy="4901973"/>
            <a:chOff x="3366382" y="966080"/>
            <a:chExt cx="5413184" cy="4901973"/>
          </a:xfrm>
        </p:grpSpPr>
        <p:sp>
          <p:nvSpPr>
            <p:cNvPr id="4" name="Ovál 3"/>
            <p:cNvSpPr/>
            <p:nvPr/>
          </p:nvSpPr>
          <p:spPr>
            <a:xfrm>
              <a:off x="4125732" y="1745943"/>
              <a:ext cx="3967038" cy="348664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dirty="0"/>
                <a:t>Obecná/Evoluční </a:t>
              </a:r>
            </a:p>
            <a:p>
              <a:pPr algn="ctr"/>
              <a:r>
                <a:rPr lang="cs-CZ" sz="2400" dirty="0"/>
                <a:t>parazitologie</a:t>
              </a:r>
            </a:p>
          </p:txBody>
        </p:sp>
        <p:sp>
          <p:nvSpPr>
            <p:cNvPr id="8" name="Ovál 7"/>
            <p:cNvSpPr/>
            <p:nvPr/>
          </p:nvSpPr>
          <p:spPr>
            <a:xfrm>
              <a:off x="5201478" y="966080"/>
              <a:ext cx="1789044" cy="172543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dirty="0"/>
                <a:t>Ekologie</a:t>
              </a:r>
            </a:p>
          </p:txBody>
        </p:sp>
        <p:sp>
          <p:nvSpPr>
            <p:cNvPr id="9" name="Ovál 8"/>
            <p:cNvSpPr/>
            <p:nvPr/>
          </p:nvSpPr>
          <p:spPr>
            <a:xfrm>
              <a:off x="3366382" y="2643805"/>
              <a:ext cx="1789044" cy="172543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dirty="0"/>
                <a:t>Evoluce</a:t>
              </a:r>
            </a:p>
          </p:txBody>
        </p:sp>
        <p:sp>
          <p:nvSpPr>
            <p:cNvPr id="10" name="Ovál 9"/>
            <p:cNvSpPr/>
            <p:nvPr/>
          </p:nvSpPr>
          <p:spPr>
            <a:xfrm>
              <a:off x="6990522" y="2626549"/>
              <a:ext cx="1789044" cy="172543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dirty="0"/>
                <a:t>Imunologie</a:t>
              </a:r>
            </a:p>
          </p:txBody>
        </p:sp>
        <p:sp>
          <p:nvSpPr>
            <p:cNvPr id="11" name="Ovál 10"/>
            <p:cNvSpPr/>
            <p:nvPr/>
          </p:nvSpPr>
          <p:spPr>
            <a:xfrm>
              <a:off x="5248191" y="4142620"/>
              <a:ext cx="1789044" cy="172543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200" dirty="0"/>
                <a:t>Molekulární genetika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2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45" y="0"/>
            <a:ext cx="9530386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5054" y="138549"/>
            <a:ext cx="6447236" cy="573129"/>
          </a:xfrm>
        </p:spPr>
        <p:txBody>
          <a:bodyPr>
            <a:noAutofit/>
          </a:bodyPr>
          <a:lstStyle/>
          <a:p>
            <a:r>
              <a:rPr lang="cs-CZ" sz="3600" b="1" dirty="0"/>
              <a:t>Za Zemi jsou čtyři typy prostředí</a:t>
            </a:r>
            <a:r>
              <a:rPr lang="cs-CZ" sz="3600" dirty="0"/>
              <a:t>: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756251" y="1656682"/>
            <a:ext cx="195592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Voda</a:t>
            </a:r>
          </a:p>
          <a:p>
            <a:endParaRPr lang="cs-CZ" sz="3200" dirty="0"/>
          </a:p>
          <a:p>
            <a:r>
              <a:rPr lang="cs-CZ" sz="3200" dirty="0"/>
              <a:t>Půda</a:t>
            </a:r>
          </a:p>
          <a:p>
            <a:endParaRPr lang="cs-CZ" sz="3200" dirty="0"/>
          </a:p>
          <a:p>
            <a:r>
              <a:rPr lang="cs-CZ" sz="3200" dirty="0"/>
              <a:t>Vzduch</a:t>
            </a:r>
          </a:p>
          <a:p>
            <a:endParaRPr lang="cs-CZ" sz="3200" dirty="0"/>
          </a:p>
          <a:p>
            <a:r>
              <a:rPr lang="cs-CZ" sz="3200" dirty="0"/>
              <a:t>Organismy</a:t>
            </a:r>
          </a:p>
        </p:txBody>
      </p:sp>
    </p:spTree>
    <p:extLst>
      <p:ext uri="{BB962C8B-B14F-4D97-AF65-F5344CB8AC3E}">
        <p14:creationId xmlns:p14="http://schemas.microsoft.com/office/powerpoint/2010/main" val="18348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Picture 2"/>
          <p:cNvSpPr>
            <a:spLocks noChangeAspect="1" noChangeArrowheads="1"/>
          </p:cNvSpPr>
          <p:nvPr/>
        </p:nvSpPr>
        <p:spPr bwMode="auto">
          <a:xfrm>
            <a:off x="-13563600" y="-137699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8243" name="Picture 3"/>
          <p:cNvSpPr>
            <a:spLocks noChangeAspect="1" noChangeArrowheads="1"/>
          </p:cNvSpPr>
          <p:nvPr/>
        </p:nvSpPr>
        <p:spPr bwMode="auto">
          <a:xfrm>
            <a:off x="-13347700" y="-135540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8244" name="Picture 4"/>
          <p:cNvSpPr>
            <a:spLocks noChangeAspect="1" noChangeArrowheads="1"/>
          </p:cNvSpPr>
          <p:nvPr/>
        </p:nvSpPr>
        <p:spPr bwMode="auto">
          <a:xfrm>
            <a:off x="-13131800" y="-133381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092200"/>
            <a:ext cx="8761413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46" name="TextovéPole 1"/>
          <p:cNvSpPr txBox="1">
            <a:spLocks noChangeArrowheads="1"/>
          </p:cNvSpPr>
          <p:nvPr/>
        </p:nvSpPr>
        <p:spPr bwMode="auto">
          <a:xfrm>
            <a:off x="2838450" y="241301"/>
            <a:ext cx="53960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/>
              <a:t>Parazitologie – základní pojmy</a:t>
            </a:r>
          </a:p>
        </p:txBody>
      </p:sp>
    </p:spTree>
    <p:extLst>
      <p:ext uri="{BB962C8B-B14F-4D97-AF65-F5344CB8AC3E}">
        <p14:creationId xmlns:p14="http://schemas.microsoft.com/office/powerpoint/2010/main" val="20467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ctrTitle"/>
          </p:nvPr>
        </p:nvSpPr>
        <p:spPr>
          <a:xfrm>
            <a:off x="2356555" y="1958975"/>
            <a:ext cx="7772400" cy="1470025"/>
          </a:xfrm>
        </p:spPr>
        <p:txBody>
          <a:bodyPr>
            <a:noAutofit/>
          </a:bodyPr>
          <a:lstStyle/>
          <a:p>
            <a:r>
              <a:rPr lang="cs-CZ" altLang="cs-CZ" sz="2800" b="1" dirty="0">
                <a:latin typeface="+mn-lt"/>
              </a:rPr>
              <a:t>Parazit </a:t>
            </a:r>
            <a:r>
              <a:rPr lang="cs-CZ" altLang="cs-CZ" sz="2800" dirty="0">
                <a:latin typeface="+mn-lt"/>
              </a:rPr>
              <a:t>– organismus (mikroorganismus, rostlina, živočich), který žije na těle nebo uvnitř těla jiného organismu (hostitele), živí se na jeho úkor a tím mu škodí.</a:t>
            </a:r>
          </a:p>
        </p:txBody>
      </p:sp>
      <p:sp>
        <p:nvSpPr>
          <p:cNvPr id="10243" name="Podnadpis 2"/>
          <p:cNvSpPr>
            <a:spLocks noGrp="1"/>
          </p:cNvSpPr>
          <p:nvPr>
            <p:ph type="subTitle" idx="1"/>
          </p:nvPr>
        </p:nvSpPr>
        <p:spPr>
          <a:xfrm>
            <a:off x="2871747" y="3866445"/>
            <a:ext cx="6400800" cy="1752600"/>
          </a:xfrm>
        </p:spPr>
        <p:txBody>
          <a:bodyPr>
            <a:normAutofit/>
          </a:bodyPr>
          <a:lstStyle/>
          <a:p>
            <a:r>
              <a:rPr lang="cs-CZ" altLang="cs-CZ" b="1" dirty="0"/>
              <a:t>Kdo to je parazitolog ?</a:t>
            </a:r>
          </a:p>
          <a:p>
            <a:r>
              <a:rPr lang="cs-CZ" altLang="cs-CZ" dirty="0" err="1"/>
              <a:t>Quaint</a:t>
            </a:r>
            <a:r>
              <a:rPr lang="cs-CZ" altLang="cs-CZ" dirty="0"/>
              <a:t> person </a:t>
            </a:r>
            <a:r>
              <a:rPr lang="cs-CZ" altLang="cs-CZ" dirty="0" err="1"/>
              <a:t>who</a:t>
            </a:r>
            <a:r>
              <a:rPr lang="cs-CZ" altLang="cs-CZ" dirty="0"/>
              <a:t> </a:t>
            </a:r>
            <a:r>
              <a:rPr lang="cs-CZ" altLang="cs-CZ" dirty="0" err="1"/>
              <a:t>seeks</a:t>
            </a:r>
            <a:r>
              <a:rPr lang="cs-CZ" altLang="cs-CZ" dirty="0"/>
              <a:t> </a:t>
            </a:r>
            <a:r>
              <a:rPr lang="cs-CZ" altLang="cs-CZ" dirty="0" err="1"/>
              <a:t>truth</a:t>
            </a:r>
            <a:r>
              <a:rPr lang="cs-CZ" altLang="cs-CZ" dirty="0"/>
              <a:t>  in </a:t>
            </a:r>
            <a:r>
              <a:rPr lang="cs-CZ" altLang="cs-CZ" dirty="0" err="1"/>
              <a:t>strange</a:t>
            </a:r>
            <a:r>
              <a:rPr lang="cs-CZ" altLang="cs-CZ" dirty="0"/>
              <a:t> </a:t>
            </a:r>
            <a:r>
              <a:rPr lang="cs-CZ" altLang="cs-CZ" dirty="0" err="1"/>
              <a:t>places</a:t>
            </a:r>
            <a:r>
              <a:rPr lang="cs-CZ" altLang="cs-CZ" dirty="0"/>
              <a:t>, person </a:t>
            </a:r>
            <a:r>
              <a:rPr lang="cs-CZ" altLang="cs-CZ" dirty="0" err="1"/>
              <a:t>who</a:t>
            </a:r>
            <a:r>
              <a:rPr lang="cs-CZ" altLang="cs-CZ" dirty="0"/>
              <a:t> </a:t>
            </a:r>
            <a:r>
              <a:rPr lang="cs-CZ" altLang="cs-CZ" dirty="0" err="1"/>
              <a:t>sits</a:t>
            </a:r>
            <a:r>
              <a:rPr lang="cs-CZ" altLang="cs-CZ" dirty="0"/>
              <a:t> on </a:t>
            </a:r>
            <a:r>
              <a:rPr lang="cs-CZ" altLang="cs-CZ" dirty="0" err="1"/>
              <a:t>one</a:t>
            </a:r>
            <a:r>
              <a:rPr lang="cs-CZ" altLang="cs-CZ" dirty="0"/>
              <a:t> </a:t>
            </a:r>
            <a:r>
              <a:rPr lang="cs-CZ" altLang="cs-CZ" dirty="0" err="1"/>
              <a:t>stool</a:t>
            </a:r>
            <a:r>
              <a:rPr lang="cs-CZ" altLang="cs-CZ" dirty="0"/>
              <a:t>, </a:t>
            </a:r>
            <a:r>
              <a:rPr lang="cs-CZ" altLang="cs-CZ" dirty="0" err="1"/>
              <a:t>staring</a:t>
            </a:r>
            <a:r>
              <a:rPr lang="cs-CZ" altLang="cs-CZ" dirty="0"/>
              <a:t> </a:t>
            </a:r>
            <a:r>
              <a:rPr lang="cs-CZ" altLang="cs-CZ" dirty="0" err="1"/>
              <a:t>at</a:t>
            </a:r>
            <a:r>
              <a:rPr lang="cs-CZ" altLang="cs-CZ" dirty="0"/>
              <a:t> </a:t>
            </a:r>
            <a:r>
              <a:rPr lang="cs-CZ" altLang="cs-CZ" dirty="0" err="1"/>
              <a:t>another</a:t>
            </a:r>
            <a:r>
              <a:rPr lang="cs-CZ" altLang="cs-CZ" dirty="0"/>
              <a:t>.</a:t>
            </a:r>
          </a:p>
        </p:txBody>
      </p:sp>
      <p:pic>
        <p:nvPicPr>
          <p:cNvPr id="1026" name="Picture 2" descr="P-p-p-pick up a para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272" y="5110163"/>
            <a:ext cx="2031807" cy="164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13552" y="723569"/>
            <a:ext cx="6058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Co je to parazit a kdo to je parazitolog ?</a:t>
            </a:r>
          </a:p>
        </p:txBody>
      </p:sp>
    </p:spTree>
    <p:extLst>
      <p:ext uri="{BB962C8B-B14F-4D97-AF65-F5344CB8AC3E}">
        <p14:creationId xmlns:p14="http://schemas.microsoft.com/office/powerpoint/2010/main" val="38241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93002" y="388979"/>
            <a:ext cx="6373630" cy="724204"/>
          </a:xfrm>
        </p:spPr>
        <p:txBody>
          <a:bodyPr>
            <a:normAutofit/>
          </a:bodyPr>
          <a:lstStyle/>
          <a:p>
            <a:r>
              <a:rPr lang="cs-CZ" sz="3600" b="1" dirty="0"/>
              <a:t>Není to příliš kořeněné milostivá ?</a:t>
            </a:r>
          </a:p>
        </p:txBody>
      </p:sp>
      <p:pic>
        <p:nvPicPr>
          <p:cNvPr id="26626" name="Picture 2" descr="Allgemeine Aspekte der Biologie von Parasiten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92" y="1550510"/>
            <a:ext cx="5162990" cy="49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6732" y="405514"/>
            <a:ext cx="7772400" cy="74909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dirty="0"/>
              <a:t>Co je to parazit/parazitismus ?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0363" y="1696033"/>
            <a:ext cx="8280758" cy="1752600"/>
          </a:xfrm>
        </p:spPr>
        <p:txBody>
          <a:bodyPr>
            <a:normAutofit fontScale="25000" lnSpcReduction="20000"/>
          </a:bodyPr>
          <a:lstStyle/>
          <a:p>
            <a:pPr algn="l" eaLnBrk="1" hangingPunct="1"/>
            <a:r>
              <a:rPr lang="cs-CZ" altLang="cs-CZ" sz="8000" dirty="0"/>
              <a:t>Původně označení těch, kteří obsluhovali při chrámových slavnostech</a:t>
            </a:r>
          </a:p>
          <a:p>
            <a:pPr algn="l" eaLnBrk="1" hangingPunct="1"/>
            <a:endParaRPr lang="cs-CZ" altLang="cs-CZ" sz="8000" dirty="0"/>
          </a:p>
          <a:p>
            <a:pPr algn="l" eaLnBrk="1" hangingPunct="1"/>
            <a:r>
              <a:rPr lang="cs-CZ" altLang="cs-CZ" sz="8000" dirty="0"/>
              <a:t>Později označení prospěchářů (příživníků), kteří dostanou jídlo za příjemnou konverzaci nebo poskytnutí nějaké služby – běžné postavy v řecké komedii</a:t>
            </a:r>
          </a:p>
          <a:p>
            <a:pPr algn="l" eaLnBrk="1" hangingPunct="1"/>
            <a:endParaRPr lang="cs-CZ" altLang="cs-CZ" sz="8000" dirty="0"/>
          </a:p>
          <a:p>
            <a:pPr algn="l" eaLnBrk="1" hangingPunct="1"/>
            <a:r>
              <a:rPr lang="cs-CZ" altLang="cs-CZ" sz="8000" dirty="0"/>
              <a:t>O několik století později, život, který čerpá z jiných životů</a:t>
            </a:r>
          </a:p>
          <a:p>
            <a:pPr algn="l" eaLnBrk="1" hangingPunct="1"/>
            <a:endParaRPr lang="cs-CZ" altLang="cs-CZ" sz="8000" dirty="0"/>
          </a:p>
          <a:p>
            <a:pPr algn="l" eaLnBrk="1" hangingPunct="1"/>
            <a:r>
              <a:rPr lang="cs-CZ" altLang="cs-CZ" sz="8000" dirty="0"/>
              <a:t>Pojem </a:t>
            </a:r>
            <a:r>
              <a:rPr lang="cs-CZ" altLang="cs-CZ" sz="8000" b="1" dirty="0"/>
              <a:t>parasite</a:t>
            </a:r>
            <a:r>
              <a:rPr lang="cs-CZ" altLang="cs-CZ" sz="8000" dirty="0"/>
              <a:t> poprvé použit v angličtině roku 1539;</a:t>
            </a:r>
            <a:r>
              <a:rPr lang="en-US" altLang="cs-CZ" sz="8000" dirty="0"/>
              <a:t> </a:t>
            </a:r>
            <a:r>
              <a:rPr lang="cs-CZ" altLang="cs-CZ" sz="8000" dirty="0"/>
              <a:t>slovo </a:t>
            </a:r>
            <a:r>
              <a:rPr lang="cs-CZ" altLang="cs-CZ" sz="8000" i="1" dirty="0"/>
              <a:t>parasite </a:t>
            </a:r>
            <a:r>
              <a:rPr lang="cs-CZ" altLang="cs-CZ" sz="8000" dirty="0"/>
              <a:t>pochází ze středověké francouzštiny </a:t>
            </a:r>
            <a:r>
              <a:rPr lang="en-US" altLang="cs-CZ" sz="8000" i="1" dirty="0"/>
              <a:t>parasite</a:t>
            </a:r>
            <a:r>
              <a:rPr lang="cs-CZ" altLang="cs-CZ" sz="8000" dirty="0"/>
              <a:t> a to z latinského </a:t>
            </a:r>
            <a:r>
              <a:rPr lang="en-US" altLang="cs-CZ" sz="8000" i="1" dirty="0" err="1"/>
              <a:t>parasitus</a:t>
            </a:r>
            <a:r>
              <a:rPr lang="en-US" altLang="cs-CZ" sz="8000" dirty="0"/>
              <a:t>, </a:t>
            </a:r>
            <a:r>
              <a:rPr lang="cs-CZ" altLang="cs-CZ" sz="8000" dirty="0"/>
              <a:t>a to vzniklo latinizací původního pojmu pocházejícího ze starověké řečtiny </a:t>
            </a:r>
            <a:r>
              <a:rPr lang="en-US" altLang="cs-CZ" sz="8000" b="1" i="1" dirty="0"/>
              <a:t>πα</a:t>
            </a:r>
            <a:r>
              <a:rPr lang="en-US" altLang="cs-CZ" sz="8000" b="1" i="1" dirty="0" err="1"/>
              <a:t>ράσιτος</a:t>
            </a:r>
            <a:r>
              <a:rPr lang="en-US" altLang="cs-CZ" sz="8000" dirty="0"/>
              <a:t> (</a:t>
            </a:r>
            <a:r>
              <a:rPr lang="en-US" altLang="cs-CZ" sz="8000" b="1" i="1" dirty="0" err="1"/>
              <a:t>parasitos</a:t>
            </a:r>
            <a:r>
              <a:rPr lang="en-US" altLang="cs-CZ" sz="8000" dirty="0"/>
              <a:t>), </a:t>
            </a:r>
            <a:r>
              <a:rPr lang="cs-CZ" altLang="cs-CZ" sz="8000" dirty="0"/>
              <a:t>tj. </a:t>
            </a:r>
            <a:r>
              <a:rPr lang="en-US" altLang="cs-CZ" sz="8000" dirty="0"/>
              <a:t>„</a:t>
            </a:r>
            <a:r>
              <a:rPr lang="cs-CZ" altLang="cs-CZ" sz="8000" b="1" dirty="0"/>
              <a:t>ten kdo ujídá ze stolu druhého</a:t>
            </a:r>
            <a:r>
              <a:rPr lang="en-US" altLang="cs-CZ" sz="8000" dirty="0"/>
              <a:t>„</a:t>
            </a:r>
            <a:r>
              <a:rPr lang="cs-CZ" altLang="cs-CZ" sz="8000" dirty="0"/>
              <a:t> </a:t>
            </a:r>
            <a:r>
              <a:rPr lang="en-US" altLang="cs-CZ" sz="8000" dirty="0"/>
              <a:t>a</a:t>
            </a:r>
            <a:r>
              <a:rPr lang="cs-CZ" altLang="cs-CZ" sz="8000" dirty="0"/>
              <a:t> ten pak ze slov </a:t>
            </a:r>
            <a:r>
              <a:rPr lang="en-US" altLang="cs-CZ" sz="8000" i="1" dirty="0"/>
              <a:t>πα</a:t>
            </a:r>
            <a:r>
              <a:rPr lang="en-US" altLang="cs-CZ" sz="8000" i="1" dirty="0" err="1"/>
              <a:t>ρά</a:t>
            </a:r>
            <a:r>
              <a:rPr lang="en-US" altLang="cs-CZ" sz="8000" dirty="0"/>
              <a:t> (</a:t>
            </a:r>
            <a:r>
              <a:rPr lang="en-US" altLang="cs-CZ" sz="8000" i="1" dirty="0"/>
              <a:t>para</a:t>
            </a:r>
            <a:r>
              <a:rPr lang="en-US" altLang="cs-CZ" sz="8000" dirty="0"/>
              <a:t>)</a:t>
            </a:r>
            <a:r>
              <a:rPr lang="cs-CZ" altLang="cs-CZ" sz="8000" dirty="0"/>
              <a:t> </a:t>
            </a:r>
            <a:r>
              <a:rPr lang="en-US" altLang="cs-CZ" sz="8000" dirty="0"/>
              <a:t>„</a:t>
            </a:r>
            <a:r>
              <a:rPr lang="cs-CZ" altLang="cs-CZ" sz="8000" dirty="0"/>
              <a:t>vedle“</a:t>
            </a:r>
            <a:r>
              <a:rPr lang="en-US" altLang="cs-CZ" sz="8000" dirty="0"/>
              <a:t> + </a:t>
            </a:r>
            <a:r>
              <a:rPr lang="en-US" altLang="cs-CZ" sz="8000" i="1" dirty="0" err="1"/>
              <a:t>σῖτος</a:t>
            </a:r>
            <a:r>
              <a:rPr lang="en-US" altLang="cs-CZ" sz="8000" dirty="0"/>
              <a:t> (</a:t>
            </a:r>
            <a:r>
              <a:rPr lang="en-US" altLang="cs-CZ" sz="8000" i="1" dirty="0" err="1"/>
              <a:t>sitos</a:t>
            </a:r>
            <a:r>
              <a:rPr lang="en-US" altLang="cs-CZ" sz="8000" dirty="0"/>
              <a:t>), „</a:t>
            </a:r>
            <a:r>
              <a:rPr lang="cs-CZ" altLang="cs-CZ" sz="8000" dirty="0"/>
              <a:t>pokrmu</a:t>
            </a:r>
            <a:r>
              <a:rPr lang="en-US" altLang="cs-CZ" sz="8000" dirty="0"/>
              <a:t>".</a:t>
            </a:r>
            <a:endParaRPr lang="cs-CZ" altLang="cs-CZ" sz="8000" dirty="0"/>
          </a:p>
          <a:p>
            <a:pPr algn="l" eaLnBrk="1" hangingPunct="1"/>
            <a:r>
              <a:rPr lang="en-US" altLang="cs-CZ" sz="8000" dirty="0"/>
              <a:t> </a:t>
            </a:r>
            <a:endParaRPr lang="cs-CZ" altLang="cs-CZ" sz="8000" dirty="0"/>
          </a:p>
          <a:p>
            <a:pPr algn="l" eaLnBrk="1" hangingPunct="1"/>
            <a:r>
              <a:rPr lang="cs-CZ" altLang="cs-CZ" sz="8000" b="1" dirty="0" err="1"/>
              <a:t>Parasitism</a:t>
            </a:r>
            <a:r>
              <a:rPr lang="cs-CZ" altLang="cs-CZ" sz="8000" b="1" dirty="0"/>
              <a:t> </a:t>
            </a:r>
            <a:r>
              <a:rPr lang="cs-CZ" altLang="cs-CZ" sz="8000" dirty="0"/>
              <a:t>- v angličtině tento pojem ukotven v roce 1611,</a:t>
            </a:r>
            <a:r>
              <a:rPr lang="en-US" altLang="cs-CZ" sz="8000" dirty="0"/>
              <a:t> </a:t>
            </a:r>
            <a:r>
              <a:rPr lang="cs-CZ" altLang="cs-CZ" sz="8000" i="1" dirty="0" err="1"/>
              <a:t>parasitism</a:t>
            </a:r>
            <a:r>
              <a:rPr lang="cs-CZ" altLang="cs-CZ" sz="8000" i="1" dirty="0"/>
              <a:t> -</a:t>
            </a:r>
            <a:r>
              <a:rPr lang="cs-CZ" altLang="cs-CZ" sz="8000" dirty="0"/>
              <a:t> jeho původ se odvozuje z řeckého </a:t>
            </a:r>
            <a:r>
              <a:rPr lang="en-US" altLang="cs-CZ" sz="8000" i="1" dirty="0"/>
              <a:t>πα</a:t>
            </a:r>
            <a:r>
              <a:rPr lang="en-US" altLang="cs-CZ" sz="8000" i="1" dirty="0" err="1"/>
              <a:t>ρά</a:t>
            </a:r>
            <a:r>
              <a:rPr lang="en-US" altLang="cs-CZ" sz="8000" dirty="0"/>
              <a:t> (</a:t>
            </a:r>
            <a:r>
              <a:rPr lang="en-US" altLang="cs-CZ" sz="8000" i="1" dirty="0"/>
              <a:t>para</a:t>
            </a:r>
            <a:r>
              <a:rPr lang="en-US" altLang="cs-CZ" sz="8000" dirty="0"/>
              <a:t>) + </a:t>
            </a:r>
            <a:r>
              <a:rPr lang="en-US" altLang="cs-CZ" sz="8000" i="1" dirty="0" err="1"/>
              <a:t>σιτισμός</a:t>
            </a:r>
            <a:r>
              <a:rPr lang="en-US" altLang="cs-CZ" sz="8000" dirty="0"/>
              <a:t> (</a:t>
            </a:r>
            <a:r>
              <a:rPr lang="en-US" altLang="cs-CZ" sz="8000" i="1" dirty="0" err="1"/>
              <a:t>sitismos</a:t>
            </a:r>
            <a:r>
              <a:rPr lang="en-US" altLang="cs-CZ" sz="8000" dirty="0"/>
              <a:t>) „</a:t>
            </a:r>
            <a:r>
              <a:rPr lang="cs-CZ" altLang="cs-CZ" sz="8000" dirty="0"/>
              <a:t>pojídání, tloustnutí</a:t>
            </a:r>
            <a:r>
              <a:rPr lang="en-US" altLang="cs-CZ" sz="8000" dirty="0"/>
              <a:t>".</a:t>
            </a:r>
            <a:endParaRPr lang="cs-CZ" altLang="cs-CZ" sz="8000" dirty="0"/>
          </a:p>
          <a:p>
            <a:pPr algn="l" eaLnBrk="1" hangingPunct="1"/>
            <a:endParaRPr lang="cs-CZ" altLang="cs-CZ" sz="8000" dirty="0"/>
          </a:p>
          <a:p>
            <a:pPr eaLnBrk="1" hangingPunct="1"/>
            <a:endParaRPr lang="cs-CZ" altLang="cs-CZ" sz="1400" dirty="0"/>
          </a:p>
          <a:p>
            <a:pPr eaLnBrk="1" hangingPunct="1"/>
            <a:endParaRPr lang="cs-CZ" altLang="cs-CZ" sz="1400" dirty="0"/>
          </a:p>
          <a:p>
            <a:pPr eaLnBrk="1" hangingPunct="1"/>
            <a:endParaRPr lang="cs-CZ" altLang="cs-CZ" sz="1400" dirty="0"/>
          </a:p>
          <a:p>
            <a:pPr eaLnBrk="1" hangingPunct="1"/>
            <a:endParaRPr lang="cs-CZ" altLang="cs-CZ" sz="1400" dirty="0"/>
          </a:p>
          <a:p>
            <a:pPr eaLnBrk="1" hangingPunct="1"/>
            <a:endParaRPr lang="cs-CZ" altLang="cs-CZ" sz="1400" dirty="0"/>
          </a:p>
          <a:p>
            <a:pPr eaLnBrk="1" hangingPunct="1"/>
            <a:endParaRPr lang="cs-CZ" altLang="cs-CZ" sz="1400" dirty="0"/>
          </a:p>
        </p:txBody>
      </p:sp>
      <p:sp>
        <p:nvSpPr>
          <p:cNvPr id="3077" name="AutoShape 6" descr="data:image/jpeg;base64,/9j/4AAQSkZJRgABAQAAAQABAAD/2wCEAAkGBxQTEhMUExQWFhUXGRobGRcXGRccHBoaHhwYHBwcIBoaHCggGhwlHBgaITEhJSkrLi4uGB8zODMsNygtLiwBCgoKDg0OGhAQGywkHyQsLCwsLC8sLC4sLCwsLCwsLzQvLCwsLCwsLCwsLCwsLCwsNCwsLCwsLCwsLCwsLCwsLP/AABEIAOUAsAMBIgACEQEDEQH/xAAcAAADAQADAQEAAAAAAAAAAAAEBQYDAAIHAQj/xAA+EAABAwIEAwYEBAQFBQEBAAABAgMRAAQFEiExQVFhBhMicYGRMkKxwVKh0fAUI2LhBxVygvEzY5KywjQk/8QAGQEAAwEBAQAAAAAAAAAAAAAAAQIDAAQF/8QALxEAAgICAgEBBQYHAAAAAAAAAAECEQMhEjFBUQQTImHBMnGBofDxFDNCkbHR4f/aAAwDAQACEQMRAD8AgkFKlCPEpOhg7zpVb2LP8OHlKYSpDoQgKTGdKQTJQToDrxjYVr2dwRLxS0hTKGmsy1E/Ec+mqp1it7RKSt1CZKAhXgbISlUabnia8iWSyzrTRv2maAuWw0VrbhRCXTnjYkAkzB+1CuY7aOuNoe8YCSkqQcuRR4HSOFfcOuEvW60tpCHESlAUZcAHCfmqctrfLnUBMTJ0OvrwqcYJ/a8Ak01sMx1xHepdbeyDgM3iASN5FCYbjg7xfeH/AKkeI68d55xQrz6BkK0pGkcIiedJFW6nHu7QdFCBGoq+PHFkFTZdXWOM21wm4tHVLQ2CChSQQSRz5danMVxNanXXk26iXSIVskGNABWH+XrLxJKSggBRACQmOETTy8//AC933iUqKpSonMIHAdetb4YtKh6QlZvL23BdUtSIBEAaEeoq5wnvSyVttKbdUlJyqVMncKiNqUYK09kW2lxTrbkBzRJSE8QFHY+VdLy0vMjjlu+nICEobJ8eXhvypJ1JUqX5CWijxDCUPBLt2833iQCEqOQk+/CKHuO1z1q8mA081poYGYf0q5io9/sjfOoS/cIkqkDMfF6jhVH2eVZNKTbOWaVqV4VlPinhqk/allGKj3yrwv3Cn4Kgds1oPe21knuVK/mwYMkaKICYG3rSPFu2Qu7V0utKJcSQ2tOySdh6cTVtgOB2yAtVoqEkZFtySARwKTqkihx2OZUCkoAQTmIGmp5cq8r+Ixxb5Rfa3u/x+f8AkeSkeICxUXE+FSgY8XCfKmb/AGZDiCp0hIb3Uk7D98K9EvmDYkN2zBdST4luEABP4QeJqexmxuL5rMm1S0xnIS18Mq/ET82or0sftsptapet7/sS40KcL7CJuEq7pTyVJGZJCRlXw0k8NJ8xUzjNm+04kBCwZgRJJPMRXrtnct2tq3bqRdiU50klByn5sq07JnhXzAcEf73vX320NN5VNkic5MnTXWNKpH2iUZPz8hqPNHLO7W2jvnlJEyEqzeEbSU6EGn2IdkbhFqm4DqXkqIzpQpRy8ASSdj+VVXaG9/i31NsoQ84RGZIggDfQ++9QocQ0p3u1rDcw5AMHXUkdKXHlnkXJqvTX+gtI6W+Krbf/AIcNoyrhBUBnyk8YA1ihO0DKbZ4IDiVKncAgHrrVPdXFu+2lSQptaUkMrbTlzRzjj1pHcYS5cAuk98EwDnXKh0E6+tXhKLa/MWSQdddnHUBK+8R3ZPiKdRB4Rx86+4vcWqRqrvCBCQCZ6DTbWj8fQgJ//mCyCdUtyUpPMiNBU+izuUrkDKSPngE9YOtTSbat6ApNGCbhlbgWQ6hxAJAVm0P9IjWvto9bFSwucikwVkq0VsPCKZYf2qWwpAeIWSqCo5dB0A+9MLx55q88LKO5VqVKSCkf1c52qknxdfL1Hsj8Zsy40O7klOiRBEo5ieM0XYPpcSlltspfWsIChAA135gRVS7hb898tOZSYKcux1130SI4RVJilkyUJuGAhNyjKoOpSExzSqZBG80PfUqr7v8AoVBvbJ57/Du7ZWZUy4kJ/FlzE8IVxrvgvaJnuO5ummilEBexKNfD7xrXWzW446468mSVTnBc3/DkUPi9pmmbDDLqnMjSCkmAC2AdNZ0PP3qM5ScqkvxH92FnG22VIWxaksuJPeBLcjTYhI30410Z7N2twDnW4hBWFJCfApJ31Gs+XCsMOurhDiw8G8saToOgHM8+VbWOHvqWpQSEgxKiqRE+U/8AHGlqVqmFY2+wrEmkBUZ1RrwkqHkNvSh+zvZa2fulqdKlIyAtgKUjxSZUSkyTERPWmf8AkzWZOcolJ5T668etdLjCQ05mt1qUBzObnO/mfaaaHwrRR4l0Y22Gd286GbhTeUlQETAOgn8Uxxqfx3tHeoC0lbvjMFSAlOQDikHUTx3onGLFbf8AMImIKiCZV/t2j9KWtd6+rSSUr0T4TPMSoipLDFvlJJk3Fo+YX2VTcllz+PU4tJ7xSHgfCQZgp3111quwK9zF23U+laErOWEEFoK11VPi9hX163at71Nww2lLCmgh1tHxFQkhUHwpjbTeelYXuV1tTluE94kzkc8KvPT4qplV1X6/IRp0bYnjNqGypZMoSUZc0gj8SQOJqet+1awFoYlSPkURvpwCtjSi67WLs1uZsynFpgJSBA4z4hI9KTYXi5eWpQbytx8RJkHzjWhi9llFvICxne4ndPoSoMhASVeJKu7cUTodRBiptoqCHCgpSj4VICp9551k/cutOpXKlBJJCs0gjllNd3sMdu0d9nb8R6JJ6ECvQSVfF0Lb7Od7cujOnM4EnVQ4dOtMMHsiUuOIVD6dC2uN/OgHbx+zZS0tKATMQvxR5DbzpKUj49Rm2KjJ6+dH3d9a9PmB77LO4LoZCWnFKA3yEjUcN6CwzGWmhnSp1L5IzhzxCOYUfpR9yw+tRCQoIJnKICduY1oTFuzK8inySU6ApQnXfWc2+nKoQcWql5FSCG+zbNw8pwurBM5hlEknWdTxHIcKqsLwxu2TmaJdB/GolQjbfQUHheDIQyCwCocQdMs8TzkwOlFtvHwpWgJ012+k/epSySarwdcIIdMOFxIQZ/FJg/maYm1T4g4kEERISB7jekTELSUGBx8O3ER59RR9pdFAy5iRzUYPlruRSFlFvQM92dGdKmllAETklJI3AJBiBroQeG1NLa1AUlWYoIMwACD7jbXnWT+NBIMwTxgAe+td7K2W94lqKU8hp6QNfehbbLrHS2NC6hSoy51cgB7ngKYs2qj8XHl+tLLV9KBDYAH79zTNm4POqwivIso+gWzYtp+Ueo/WtHLBCuAnpp9KwbXNaF3jV48eibixJinZs6lB9DrUi1YkKUCmCOBHH716i3dTSHtJhAcSFglKknRQ3H9qSeNeDRd6kSTy3geC9PhjYdINdGkuOq+EpPAgkHT5dU6j0rq+txpeV0b7Eceo69KPsHp1H2mpdBnjpaEWI4Ul1X81Lk8BkB9ZB+wodPY9JG50+WAk+R8Rj855VYvLKpHA8P8An9KXBBCoywkaZiskn/bECn94yKh6kbinZkQW0Np/8FA/+QOnryqcV2SeaWoFzKCNSNZ6dTXqZxZpEpCjvG36GfWkeOOonM44T+EcjrMEcDyNH306pCyx60eXLti4SgHOflUDJ06cq+rYHcgL+JExM7HpVVhuJtMtrSUqQ4CT3ikSFflt5UQrCA8wpa3UpzpkeEaGrSzqP2tI53J9Glhd3BSHGkhWUFCwgg+pE79a6ouw6lbonMjSFLMgcYB+EczSXCrModTcOPpbQFkLSFFKuO4TwpviItXlNLtnQVrVCk5iNIJiI4bzFTjiStjwTTHFpdylstnwqEFIEkRoTO2mmtbCzBSolfeAEiRvruCef6TRyLbIlKSgSBopOuvWd5rJhKRsyCSdTBH2rl5UzpSvwcS04n4QSB80+LyKZ/tyoPEcS01CSQIMGmV5dEJmYA4QJqJx26UsmN5O3AfrTRXJnVGNKw7B3yt4SZPQ7V6Da3EJPlXl3ZMw5vPXrV3Yv6a+9VkqYbHCXYimtrcRx0qeCpiAfb+9F26V8E+5FKglALnXQivjtzypN3h3gCu3ez+zTC0Omb2OVEpvAZHA1OlKyRlH5H9KLYaWBKhHWg5MHFGeOWiVteR06Hh9qi8NvyklCiRHGqzELrwETXnGJP5Xz7/rQexkizavuf8AzRSrhRAg/vyqZt7gacvP9KYBebY68qkyc46OuI4b4c4cbURJggaeRneKQLtM7ZCvhkkEcT0A3BqiuWiUmII4zv7ip3E3XwjKEDIfDAQZTPUHXz0qkXZy3Rli1shpCAjYplJWePEGda7f5JcKQhxNwg8kpBI8jpS4ZQU/xCkuzmQEBRKpJ0JAmOutG3eIuIShGUthKTCWyoAiOM01y0qs55D3F+zNs80tptSG3FEKzpUFEkc42BqcwHsatpwrdKPASIGoIj4gftQOLYmhhBy+Ir1GhSJAgmeJ6VXWFmlLLRQ8XUlMgyIk6mRuDwoyc4w29MfHYdamYK5JEQAT70U+vwztOn/AG9JUhWaCuVcI+/Ct7i6MAGJHEb/3rlqjvhS0gbHLlIRoY8oqAxByZA0mnGLP6mCPtSW1uPFB1nQ7H26114o0rKuuhxgHhUKrrPf96VIWJhxAHOqcvFIURwGg60JbYHofWZbB8UT1AUT7yPy9abM4sEfg9Up+1eTX186VqKZKp+KYCelAtYo/m8SyRO4UDHsYpljfZrPbF4g2rdKR1FfG3G54VA4TfrWAmSrqKIxa9W1vqOGkfnS+QaPQ7fFmRocs8oJJ+1EO3LaxACTPIAE+RBmvCbzHrifCv7Aep0rlpi74OZajB+cKzAefSmeOVGpHpeNnJIHH79eleeY+9DyCOHGqVvElvIGfVQMHrMa1H42r+ao/hP8AzSxWwoeIfBAGgPrp9xTCxdmRxG+mh5RSGwOaehFObFXin2nlUpIz2NG2B+JYn9+1Z3KEpScwTx1206a0W2oRIJmNxrSsXSyCXEtnKSAVCKU5MjSE2Lot0htWicxmRBKgYGhE5ZMVkjFmnCVPMg92VJTlUrNIMctZFFYngrKy24VZ1g7JkJ3ze4NJ73D3kkZVCFKJUQNpJM9a6ccoSXG9nK3ekO8U/wAPwhpbpUtwI1CJ8RnSEjamuA29uBnU4pAbSM4IgqP4OQUYilGEYrfJSoPPIS3lhOcyU8iI3IHCg+216sOtNuAQmCtSNQpwiDP+nQQdda38zV3RSDrbGYxphYKUJIUkyDJjKeB610cuioTtU3hVx4lJOqgDm1G3DhvwNNwFcSBp0/ThU5w4s7Me0KsW4UksRLieeYUyxR3cCk6HMjiVciD511Yl8I0ntFFbk98kD8Q+tWJtlKSCIM60jtrSHErjwyCOmux9/wAqqMLc0CTXNJlJE3eYSlQhcka7Ejz0Ghpc1gjaJDYclW5PCOUgV6HcMJImPShnGABPKqLI0qF4Xuhb2cswhY0iSN+e3D6VQducEPcoWSCnNBA03G/5UHhrPiSYIM8TVfj9sH2MonMAISOJB+9Je7Gcejxa5wVK5BzQddN0xw/vFd7DAwmEpC4HzK039ADVi3ahW6dRxjX1ou3w4eg9ao8rqhOCuxFh9opAJ6cj+tSuJJzrdHI/lFejYgoJSqP3/wA15tjruR5ZGgOXfypIW2MtGmEvQdTVFbPDpp+5qMsniVcddv7U/bSd9SKGSOwN6HyroCND0Eg+x/WhlXacwSRKiJyqI1/vS60uVJUUqCQBrtw68Pavj7TLy0STodSk6jjB0iNDU+CvZx5nqjlzdlQDqAAnxiAeRoZjGwWgrL4uGpgnlG4imS8LSUHuBqkEhvhr5fs1ng9g64ooNqgNjcuHxewIihFQkro4qXg0w8ElBcyONoOZCEiTIggE+fE11YxCxefKlILa1mFwFEKnUkz4Qufm5Vhhtmtlq6cXlSHAnIVGfCCcyoTwBI1oJ7B3VXHduDvHFQpCWtEKRwXm2y1eEU2039x2RopMKaZS1cNMoQFAkrlQziNiD8yPKo64uIcIcKhBgx0pxiuCOWiQ8RK4EpBOVPBR2BUNdjQ6mEO5SsJJnfhtzFGUODuXktjyRWkIrpCfiHiB1g/lQl5yjcUyu2sxVl0SNIpdcJ8M/nVsbHkPsGx9soCHSULEAHUhUbbbHzqwtVkGvIVpI14jWvVUPbHnr71PPBLaNjk26Y3Xewmd9gANyaHuEryEqUM51yjUDp1ron4UEcCr3jT6mhLnF+7MKbcJ6JJHuAaikdFgdpjDqHJWY5RP5yYrZ3tZcZ0hokkHYdf/AGNCXd7n1/h1QeQUPrWljcZDItnSBxgg/kKpxXoHZWIS6U94VJ7xWqk6RPKRxronFpmUwRoQeHry60jVj86Bp4HkUKP5wBRYMkKIjQgjpw9qm412Ly2dMUuc8Rxrz/tUrxJ5mSR02H0quD0Ak8AT7a152zmcVKiVE7k61fDGnfoQnLwMcK212qiw8FcZDE7UjsrYnQE+VU+FYacivHlVHGp5pJbYs5qMRfibbyR4cquh9+g50T2ft2MueXEqWSIVolPoddZ/Km6LNJWN1qB+aNPI7UnTYvpeU4tKHEqM5QtOydoE9TUHkWSLinX1OCc+TN7Fz+GTcZvjlBnNJVJOv9IpU9iiiSoKCV8QjWZ+tcxS4LrkqQpBkgjTQHUTzih14WUd4tCQfwlJ09fw1XClvn2/2JWPbRgXDi2lLIQpHciNYA1KgD1BPtVB2Xwp1jLkWh0IQpAMgqSknMB0FTTCSlpJSlRWoKl0JEZYjmOesUuuT3IUqXFyUwQVt6RpEHkKpG9V+vB1SS46LTHr1bjaxmbbcGgKjseJI12HvNJLZbTDaW33JU4MyUpSMqdNCOJKuPCktyVOpQ7bOSJAUhYhaTxmNFp8qKuGO6Wt1xkqlMhYymBHCD4aMpclTe/QkpUtA17kBM7E8NBrQl62kCAZFOWsORctF1lcoG6VaGY1TPDzpf8A5AUJSXnGkA6pKlHb8JMelTg61LTKxzNrYguGB4gkgjnV7ZPhbaFA7pHvFfMR7PIHi7sLUuCnuzIyiCeEHSskWHcJSM2qpOWQQNtiDzp3NTRbFlUmNLVyPDTBS80VPM3u002tb5MVJxZ1JnLlKuA05xXW3W7Ohn8qJOIgg1y0xIb0yWilsIbfI3GtKr+41Imma8SbKdY2qau74Ekz7UIxtkpOgXFHsjThPBJHuI/SpbCGBMkgAcTT7G2lnJoYIzAc4304xI96Gwhtp9YbO52IOhjjpXQ24x6OWeRLYbYqTCghaUqjjuTptTlphS/jKCIgk8+nXrrSW4whLJUUuAI0gHMTM68NjXS4uVeFKScqRr67muXJF/0nJPK2PLq0UpWZbjQbAiQ5qo8AU7+tIL25QytIUDqepSB50O+lalGZcXwGv24ChXLlTRVmCiYghUHTy4UceLRJbCbNLZccQ8stgnQ76jUacjpr1rb+NWhtwiUon4pA9Ad6Q4g4cqVbKCtfKPD1orB7kB9JUsBBIPi21866Xi1yGrRZ4fiinmwgIChl1zKKNjBhQG9ZXFqFOoIzJBGXu1KzpHEEkk+WlD37rTDiEKkpB8YR4pkaiRqI5A11s8USCA1nUn5c6dYHCZkCuW5cbitMZvd0KcWuFla2gpsbCEDRMcMw41q648hlSAoagI0SSrprQ93ZoQrMhUl3xJEzoTtzBB50b2YacubjKo50pEqSBqY2GnE108Ukmuu+gXsmbe6WiAFEZdUjh/erXsf2hU6gsC3TCJUpYUcgB3K88xrwB1nQU5T2FTJAtciZmXCYI6BSpHtQeN4d3CP4ZqJdUVuECJ4Af6UjQep41ZRWbtMbTESXgXkptO9UZISFKIbSVcUpGoSPTaqbtDYlLSVolRaJJ5rSQM3rpPoKYYHhDTSRkiYknmf3wpi6iqPHFeAp07RCNlKwCDIOxFbBJGxobFbQ2zsp/wCksnySriOgO49RRNu6CBFck4OLPSjNTVnV18jSuG4MVo8xJrotAHKlsdoHLh4k1hbILrwQnYaqPIfqf1rF50qXkQJUTAFWGA4UGkgbqOqjzP6VaEL2zmyZOK+ZreYOXWQE6OIOdsz8wB08iNPY8KXWfZFFzluELLKlAFWVIIUfxRIykjcDSeFVbDoTWnZVrKzO0FYAPEZiBHOrpao5LEdp2GCzkF26So7uNpIk+SgYrLGexNxbhakNfxHNTR8UdW1eKP8ATmq+wmBchvkk+871RXj4bMQZ5/3oPDGT2I1Z+eFXsgBTa0FXh7xMpKD+EyNNeBrojDyXAtKUFX/dMAk7HU16V26wv+JbduGk5XWSnvUpmHWyfiIjVaNweIJHKPHsSulrWtJiE6A8Y4b7CoSwOPTEaod32JraVkXZtNun5inMCByBMfWkl6whUrKG0k7jUSomZEERyppg18VIQh85wCQ0XNQCeE1pd4Ig94VZkZpiJ0PQdaknwdBTKPtRe4eEoKmnFmPDlzxmgTMwk+tRd04j4mQ5PwwspG/IJ0ox7Drq8UhlPeOqGVYEoShCSNFKOgTJnU66VcdiOwlvaOpeu1h91MFCAlXdtqHzSrVwjhIAG8bU+D2f4bbf0+g9a2F9lewSe4Q7dpKCsCGvmjcZzuPIQedWFhYNspLbaENDeEJCQOumqj5zRV5cpJSqdBx/WhsVKVJ00WNU9a7IY4xWgVQBdXcaAeHbMRqancZtpcSsiYkT5jl5inr4BOpk/fyoS+blNUSowtsk5SQOMwOW36mi3E6daxYH8xJ5z9NvyoxzpQktmE99ZpWkpUJB0INRF5artVgGSg/Crn0P9Q/OvSFt1LdqLtJKbcIzqVBXzSnhH9XEVOUU0VxzcWKVXM6g0LdXOUGssSslsHXVIMZhp5AjgfrXS1YLgK1j+UnUk/NHyjiZ2PKa51j2djyqrKLsfgsJLyx417T8qeHqeNVSWCOFKux2OIuklMZHUiSjgRzSeI6biqtDddHGjhk7dsWKZEa+tGdkgVWSVwJKs4B5FRVlkbaGJrTFLI9wuNyInzkUZhLYbYcbTsmI8tR9Yp60KDW7qi7ngiABMA8f6Z6VXM4hmSC4BHPUH2qQdSdI0FMLMrS0RmKsxgTrHlypmjBWFO93crIPhKNeuvI/vWqC8wu3eA71hpwf1ISdfUVMsOd2pIEKJUJlKTpy6bnaniVlJhJ8P4Sfodx6UGrMB4r2btQ3H8KwWp1QG0gjqCkAg+VS2Mf4eLha7VxtapzJS5mTP+4SAY6e1W5ux3Zzpyp4yQYHoanVOO3pyNlTVuOWil+u4FJPFGXaFGGGYY1athtpoJTpJGqlECJJOpNY4g2FglGqhtp9aPUs0FcI1zJMKHpPnTpJKgk8tt5g94kFSQPGgaynjodCaaGMoU2ZA+GSSAk8p2G3pW+fNuIVypZhzgQtxngggpH/AG1zHsQoe1Ex8UzCp9a+LRKYoi6gFI86FIlJ1jXesYXXTZQMw+UhXoDr+VMVtCaXvvEBQVyP0NMLi4S2jvHDlSEgkny/M9KzMLMav027SnFa8Ep/ErgmvOsPDqlqWsysmSo8SfLh9qJcxdd/drCgUoQn+Wg8BOpP9R0mnqbCIIrVYeheppTmYPapKYMEyd9NtPP2rK8YzpywAkbAcBygcKblqfKvlxaw2eZ096Wt6GskUNuNq7xpRQtBBBHPj5jpXqPY/HkXiYgJeQBnR/8ASeafpUcmxBCgRvU9ZKdYdS40opcbOih9COIPEUaMz31y3ltY/pJ9RrSK0uZKk/iSYHlBpn2Zx1F7brKRlcSghxvkSk6jmk0lwpslJI1OQn1itEVjBxBECZEVpYuS3HFJI9z/AGocrzRPDSujDmVakxuM0+UAinAMrXVwaTG3nRWIXUg5IkaE/vaktzfZEDKPESZNY4WDM8VHXy1P2/OgYYm3lIb4Eyr7CqWwaCQANqXWzEgRx1nzpg0sDwzrQMLkvgyNlDdJ+o5isnTNCLukLOXVtwagHf8A2nYjpXUXBMhQhY3HnxHQ1qMdlr96CvYCkOcScp8j+iorZ9c6UHckrbUBvuPPf6gVjGix4h5V1Wj4gOdcacCghQ2UBHrWj5gnyrGF1+0DI41P4wlx9SAskpTsAIHKY5xVE034T1oVxitQSXtsJDV2ysDRYUg+0g/lVI+3sOorF8hJbni4ke5j70ddJ1T50THW0tkEqzcvDqNTxOvLT3oO8txAAMjOYPMDbz2pi40III9DrXR9Hw+f60ijuzWAtWoikysIlw6aEzVO2nxelaIYp0BiawtVNOhSFFBgiU7xy8qo8C0UtP8A2lUEQCoUbhqwHfNCh71qCEEV0J1JohwwaxTxosCFN6Z7kc8/Ppy23puxcpaCXFDw66e1TuPP5F208C5r/tB+1dLpZcW03wiTQYSks8WW84FSUoB0EmI+9P2YzAnealUuhpI2kb1UW0LAWZykaA6Ejr0+tKYVXKEOiFJnkR+9KVvhbSgXFEo2Dm8dF9Oo9dppo5cjZA9YrqUq46zuOfmKYAIp+hg/BIrriFuUIOQGB8u8DpzApL/mAKhHEfegEc4Mf5eXihSk+gOn5RTO6jLSLA3/AOc8jnlWPUQfpTm7WINFgBknSvihXxo6V9fVlSedYxPYy5qDwSpJ9lCnl2PEkf1fY1O40PAdaobhcqQRz/8Ak1gmqkSaxu9Mn+r9a3IM1jdCQkdf1oAPjavEmiHXRBihWU+LyrUp0jrWCZsCtGVQ6n2rvpsKxJ/mI8xRAOH+H1rFKxmIkRWqxKaWoQJIUNKMjIm+3jsBgj8ah7pP6UxaaIUHJ08I+lJf8RFwhnjDg/8AVVdMMSu5uWUBRCR41wY8IifUyB60H0FF72ew3vFF1wSPkB+bqen1M1RobJOvGt7C1/loKAABoBwiIijRZHelMIFNxsmfKlt0pw6BMdaNuHu7TrvSO+v18KIDdFuvfj1qQ7U2P8O6lxPwL+ID5VTPsaPexd0cT60nxnElOtuBWvhMemtZUY1w26IuW1DZSVA+kEVXXDwKZ4nhXm2C3njtyfxZT61eoV600jG7RAEnhQj9xJngNh9TW7zYI14DWsu6A21oGE2KwU08c0LY6x+UUoeRmlR2Gg6n+1M7pXib/wBYomDnDQ77kZTG540Ql9IzZ4gwBMkRxGgOu3tQtw1ogE6Tx9fOkUrdBO7OpJ/fGvqjFfGdq75daYB8SKGulwodIo1KTlmKW4iqiYoyNKBdreydzIB6CsX061mYhP8AERfgbH9f2NZdkb/u0uOcTkSDyHiJ95HtWXb1yco1MK+xpPgb0BaTsQFDzEg/kRWl0FHrWC9o1FJynUbjeeopq32rWNNK8y7M3n80pnRST7iqxtWv72qYaKIKzSDrNAPMAE+ZrlcpxBRi9sMtSmLeG3uFjcJgetfa5WCiZw90gIPEOCPevU2RNcrlMzMJYGZJnnQVymDv0r5XKVGMMRgFCQNJH2ol0TlVxzD61yuUWYK61i+fEj1+lcrlKYIRofSuy1wJrlcpkAHduCAPKlV4+TXK5TIw07OXBU2QeBojEbmBtXK5QMec9rnNPOCT66CkDb+UhQGyh+en3r5XKIRrYPlFy0R+MD0Jg/WvR20T4a5XKkMz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8" name="AutoShape 8" descr="data:image/jpeg;base64,/9j/4AAQSkZJRgABAQAAAQABAAD/2wCEAAkGBxQTEhMUExQWFhUXGRobGRcXGRccHBoaHhwYHBwcIBoaHCggGhwlHBgaITEhJSkrLi4uGB8zODMsNygtLiwBCgoKDg0OGhAQGywkHyQsLCwsLC8sLC4sLCwsLCwsLzQvLCwsLCwsLCwsLCwsLCwsNCwsLCwsLCwsLCwsLCwsLP/AABEIAOUAsAMBIgACEQEDEQH/xAAcAAADAQADAQEAAAAAAAAAAAAEBQYDAAIHAQj/xAA+EAABAwIEAwYEBAQFBQEBAAABAgMRAAQFEiExQVFhBhMicYGRMkKxwVKh0fAUI2LhBxVygvEzY5KywjQk/8QAGQEAAwEBAQAAAAAAAAAAAAAAAQIDAAQF/8QALxEAAgICAgEBBQYHAAAAAAAAAAECEQMhEjFBUQQTImHBMnGBofDxFDNCkbHR4f/aAAwDAQACEQMRAD8AgkFKlCPEpOhg7zpVb2LP8OHlKYSpDoQgKTGdKQTJQToDrxjYVr2dwRLxS0hTKGmsy1E/Ec+mqp1it7RKSt1CZKAhXgbISlUabnia8iWSyzrTRv2maAuWw0VrbhRCXTnjYkAkzB+1CuY7aOuNoe8YCSkqQcuRR4HSOFfcOuEvW60tpCHESlAUZcAHCfmqctrfLnUBMTJ0OvrwqcYJ/a8Ak01sMx1xHepdbeyDgM3iASN5FCYbjg7xfeH/AKkeI68d55xQrz6BkK0pGkcIiedJFW6nHu7QdFCBGoq+PHFkFTZdXWOM21wm4tHVLQ2CChSQQSRz5danMVxNanXXk26iXSIVskGNABWH+XrLxJKSggBRACQmOETTy8//AC933iUqKpSonMIHAdetb4YtKh6QlZvL23BdUtSIBEAaEeoq5wnvSyVttKbdUlJyqVMncKiNqUYK09kW2lxTrbkBzRJSE8QFHY+VdLy0vMjjlu+nICEobJ8eXhvypJ1JUqX5CWijxDCUPBLt2833iQCEqOQk+/CKHuO1z1q8mA081poYGYf0q5io9/sjfOoS/cIkqkDMfF6jhVH2eVZNKTbOWaVqV4VlPinhqk/allGKj3yrwv3Cn4Kgds1oPe21knuVK/mwYMkaKICYG3rSPFu2Qu7V0utKJcSQ2tOySdh6cTVtgOB2yAtVoqEkZFtySARwKTqkihx2OZUCkoAQTmIGmp5cq8r+Ixxb5Rfa3u/x+f8AkeSkeICxUXE+FSgY8XCfKmb/AGZDiCp0hIb3Uk7D98K9EvmDYkN2zBdST4luEABP4QeJqexmxuL5rMm1S0xnIS18Mq/ET82or0sftsptapet7/sS40KcL7CJuEq7pTyVJGZJCRlXw0k8NJ8xUzjNm+04kBCwZgRJJPMRXrtnct2tq3bqRdiU50klByn5sq07JnhXzAcEf73vX320NN5VNkic5MnTXWNKpH2iUZPz8hqPNHLO7W2jvnlJEyEqzeEbSU6EGn2IdkbhFqm4DqXkqIzpQpRy8ASSdj+VVXaG9/i31NsoQ84RGZIggDfQ++9QocQ0p3u1rDcw5AMHXUkdKXHlnkXJqvTX+gtI6W+Krbf/AIcNoyrhBUBnyk8YA1ihO0DKbZ4IDiVKncAgHrrVPdXFu+2lSQptaUkMrbTlzRzjj1pHcYS5cAuk98EwDnXKh0E6+tXhKLa/MWSQdddnHUBK+8R3ZPiKdRB4Rx86+4vcWqRqrvCBCQCZ6DTbWj8fQgJ//mCyCdUtyUpPMiNBU+izuUrkDKSPngE9YOtTSbat6ApNGCbhlbgWQ6hxAJAVm0P9IjWvto9bFSwucikwVkq0VsPCKZYf2qWwpAeIWSqCo5dB0A+9MLx55q88LKO5VqVKSCkf1c52qknxdfL1Hsj8Zsy40O7klOiRBEo5ieM0XYPpcSlltspfWsIChAA135gRVS7hb898tOZSYKcux1130SI4RVJilkyUJuGAhNyjKoOpSExzSqZBG80PfUqr7v8AoVBvbJ57/Du7ZWZUy4kJ/FlzE8IVxrvgvaJnuO5ummilEBexKNfD7xrXWzW446468mSVTnBc3/DkUPi9pmmbDDLqnMjSCkmAC2AdNZ0PP3qM5ScqkvxH92FnG22VIWxaksuJPeBLcjTYhI30410Z7N2twDnW4hBWFJCfApJ31Gs+XCsMOurhDiw8G8saToOgHM8+VbWOHvqWpQSEgxKiqRE+U/8AHGlqVqmFY2+wrEmkBUZ1RrwkqHkNvSh+zvZa2fulqdKlIyAtgKUjxSZUSkyTERPWmf8AkzWZOcolJ5T668etdLjCQ05mt1qUBzObnO/mfaaaHwrRR4l0Y22Gd286GbhTeUlQETAOgn8Uxxqfx3tHeoC0lbvjMFSAlOQDikHUTx3onGLFbf8AMImIKiCZV/t2j9KWtd6+rSSUr0T4TPMSoipLDFvlJJk3Fo+YX2VTcllz+PU4tJ7xSHgfCQZgp3111quwK9zF23U+laErOWEEFoK11VPi9hX163at71Nww2lLCmgh1tHxFQkhUHwpjbTeelYXuV1tTluE94kzkc8KvPT4qplV1X6/IRp0bYnjNqGypZMoSUZc0gj8SQOJqet+1awFoYlSPkURvpwCtjSi67WLs1uZsynFpgJSBA4z4hI9KTYXi5eWpQbytx8RJkHzjWhi9llFvICxne4ndPoSoMhASVeJKu7cUTodRBiptoqCHCgpSj4VICp9551k/cutOpXKlBJJCs0gjllNd3sMdu0d9nb8R6JJ6ECvQSVfF0Lb7Od7cujOnM4EnVQ4dOtMMHsiUuOIVD6dC2uN/OgHbx+zZS0tKATMQvxR5DbzpKUj49Rm2KjJ6+dH3d9a9PmB77LO4LoZCWnFKA3yEjUcN6CwzGWmhnSp1L5IzhzxCOYUfpR9yw+tRCQoIJnKICduY1oTFuzK8inySU6ApQnXfWc2+nKoQcWql5FSCG+zbNw8pwurBM5hlEknWdTxHIcKqsLwxu2TmaJdB/GolQjbfQUHheDIQyCwCocQdMs8TzkwOlFtvHwpWgJ012+k/epSySarwdcIIdMOFxIQZ/FJg/maYm1T4g4kEERISB7jekTELSUGBx8O3ER59RR9pdFAy5iRzUYPlruRSFlFvQM92dGdKmllAETklJI3AJBiBroQeG1NLa1AUlWYoIMwACD7jbXnWT+NBIMwTxgAe+td7K2W94lqKU8hp6QNfehbbLrHS2NC6hSoy51cgB7ngKYs2qj8XHl+tLLV9KBDYAH79zTNm4POqwivIso+gWzYtp+Ueo/WtHLBCuAnpp9KwbXNaF3jV48eibixJinZs6lB9DrUi1YkKUCmCOBHH716i3dTSHtJhAcSFglKknRQ3H9qSeNeDRd6kSTy3geC9PhjYdINdGkuOq+EpPAgkHT5dU6j0rq+txpeV0b7Eceo69KPsHp1H2mpdBnjpaEWI4Ul1X81Lk8BkB9ZB+wodPY9JG50+WAk+R8Rj855VYvLKpHA8P8An9KXBBCoywkaZiskn/bECn94yKh6kbinZkQW0Np/8FA/+QOnryqcV2SeaWoFzKCNSNZ6dTXqZxZpEpCjvG36GfWkeOOonM44T+EcjrMEcDyNH306pCyx60eXLti4SgHOflUDJ06cq+rYHcgL+JExM7HpVVhuJtMtrSUqQ4CT3ikSFflt5UQrCA8wpa3UpzpkeEaGrSzqP2tI53J9Glhd3BSHGkhWUFCwgg+pE79a6ouw6lbonMjSFLMgcYB+EczSXCrModTcOPpbQFkLSFFKuO4TwpviItXlNLtnQVrVCk5iNIJiI4bzFTjiStjwTTHFpdylstnwqEFIEkRoTO2mmtbCzBSolfeAEiRvruCef6TRyLbIlKSgSBopOuvWd5rJhKRsyCSdTBH2rl5UzpSvwcS04n4QSB80+LyKZ/tyoPEcS01CSQIMGmV5dEJmYA4QJqJx26UsmN5O3AfrTRXJnVGNKw7B3yt4SZPQ7V6Da3EJPlXl3ZMw5vPXrV3Yv6a+9VkqYbHCXYimtrcRx0qeCpiAfb+9F26V8E+5FKglALnXQivjtzypN3h3gCu3ez+zTC0Omb2OVEpvAZHA1OlKyRlH5H9KLYaWBKhHWg5MHFGeOWiVteR06Hh9qi8NvyklCiRHGqzELrwETXnGJP5Xz7/rQexkizavuf8AzRSrhRAg/vyqZt7gacvP9KYBebY68qkyc46OuI4b4c4cbURJggaeRneKQLtM7ZCvhkkEcT0A3BqiuWiUmII4zv7ip3E3XwjKEDIfDAQZTPUHXz0qkXZy3Rli1shpCAjYplJWePEGda7f5JcKQhxNwg8kpBI8jpS4ZQU/xCkuzmQEBRKpJ0JAmOutG3eIuIShGUthKTCWyoAiOM01y0qs55D3F+zNs80tptSG3FEKzpUFEkc42BqcwHsatpwrdKPASIGoIj4gftQOLYmhhBy+Ir1GhSJAgmeJ6VXWFmlLLRQ8XUlMgyIk6mRuDwoyc4w29MfHYdamYK5JEQAT70U+vwztOn/AG9JUhWaCuVcI+/Ct7i6MAGJHEb/3rlqjvhS0gbHLlIRoY8oqAxByZA0mnGLP6mCPtSW1uPFB1nQ7H26114o0rKuuhxgHhUKrrPf96VIWJhxAHOqcvFIURwGg60JbYHofWZbB8UT1AUT7yPy9abM4sEfg9Up+1eTX186VqKZKp+KYCelAtYo/m8SyRO4UDHsYpljfZrPbF4g2rdKR1FfG3G54VA4TfrWAmSrqKIxa9W1vqOGkfnS+QaPQ7fFmRocs8oJJ+1EO3LaxACTPIAE+RBmvCbzHrifCv7Aep0rlpi74OZajB+cKzAefSmeOVGpHpeNnJIHH79eleeY+9DyCOHGqVvElvIGfVQMHrMa1H42r+ao/hP8AzSxWwoeIfBAGgPrp9xTCxdmRxG+mh5RSGwOaehFObFXin2nlUpIz2NG2B+JYn9+1Z3KEpScwTx1206a0W2oRIJmNxrSsXSyCXEtnKSAVCKU5MjSE2Lot0htWicxmRBKgYGhE5ZMVkjFmnCVPMg92VJTlUrNIMctZFFYngrKy24VZ1g7JkJ3ze4NJ73D3kkZVCFKJUQNpJM9a6ccoSXG9nK3ekO8U/wAPwhpbpUtwI1CJ8RnSEjamuA29uBnU4pAbSM4IgqP4OQUYilGEYrfJSoPPIS3lhOcyU8iI3IHCg+216sOtNuAQmCtSNQpwiDP+nQQdda38zV3RSDrbGYxphYKUJIUkyDJjKeB610cuioTtU3hVx4lJOqgDm1G3DhvwNNwFcSBp0/ThU5w4s7Me0KsW4UksRLieeYUyxR3cCk6HMjiVciD511Yl8I0ntFFbk98kD8Q+tWJtlKSCIM60jtrSHErjwyCOmux9/wAqqMLc0CTXNJlJE3eYSlQhcka7Ejz0Ghpc1gjaJDYclW5PCOUgV6HcMJImPShnGABPKqLI0qF4Xuhb2cswhY0iSN+e3D6VQducEPcoWSCnNBA03G/5UHhrPiSYIM8TVfj9sH2MonMAISOJB+9Je7Gcejxa5wVK5BzQddN0xw/vFd7DAwmEpC4HzK039ADVi3ahW6dRxjX1ou3w4eg9ao8rqhOCuxFh9opAJ6cj+tSuJJzrdHI/lFejYgoJSqP3/wA15tjruR5ZGgOXfypIW2MtGmEvQdTVFbPDpp+5qMsniVcddv7U/bSd9SKGSOwN6HyroCND0Eg+x/WhlXacwSRKiJyqI1/vS60uVJUUqCQBrtw68Pavj7TLy0STodSk6jjB0iNDU+CvZx5nqjlzdlQDqAAnxiAeRoZjGwWgrL4uGpgnlG4imS8LSUHuBqkEhvhr5fs1ng9g64ooNqgNjcuHxewIihFQkro4qXg0w8ElBcyONoOZCEiTIggE+fE11YxCxefKlILa1mFwFEKnUkz4Qufm5Vhhtmtlq6cXlSHAnIVGfCCcyoTwBI1oJ7B3VXHduDvHFQpCWtEKRwXm2y1eEU2039x2RopMKaZS1cNMoQFAkrlQziNiD8yPKo64uIcIcKhBgx0pxiuCOWiQ8RK4EpBOVPBR2BUNdjQ6mEO5SsJJnfhtzFGUODuXktjyRWkIrpCfiHiB1g/lQl5yjcUyu2sxVl0SNIpdcJ8M/nVsbHkPsGx9soCHSULEAHUhUbbbHzqwtVkGvIVpI14jWvVUPbHnr71PPBLaNjk26Y3Xewmd9gANyaHuEryEqUM51yjUDp1ron4UEcCr3jT6mhLnF+7MKbcJ6JJHuAaikdFgdpjDqHJWY5RP5yYrZ3tZcZ0hokkHYdf/AGNCXd7n1/h1QeQUPrWljcZDItnSBxgg/kKpxXoHZWIS6U94VJ7xWqk6RPKRxronFpmUwRoQeHry60jVj86Bp4HkUKP5wBRYMkKIjQgjpw9qm412Ly2dMUuc8Rxrz/tUrxJ5mSR02H0quD0Ak8AT7a152zmcVKiVE7k61fDGnfoQnLwMcK212qiw8FcZDE7UjsrYnQE+VU+FYacivHlVHGp5pJbYs5qMRfibbyR4cquh9+g50T2ft2MueXEqWSIVolPoddZ/Km6LNJWN1qB+aNPI7UnTYvpeU4tKHEqM5QtOydoE9TUHkWSLinX1OCc+TN7Fz+GTcZvjlBnNJVJOv9IpU9iiiSoKCV8QjWZ+tcxS4LrkqQpBkgjTQHUTzih14WUd4tCQfwlJ09fw1XClvn2/2JWPbRgXDi2lLIQpHciNYA1KgD1BPtVB2Xwp1jLkWh0IQpAMgqSknMB0FTTCSlpJSlRWoKl0JEZYjmOesUuuT3IUqXFyUwQVt6RpEHkKpG9V+vB1SS46LTHr1bjaxmbbcGgKjseJI12HvNJLZbTDaW33JU4MyUpSMqdNCOJKuPCktyVOpQ7bOSJAUhYhaTxmNFp8qKuGO6Wt1xkqlMhYymBHCD4aMpclTe/QkpUtA17kBM7E8NBrQl62kCAZFOWsORctF1lcoG6VaGY1TPDzpf8A5AUJSXnGkA6pKlHb8JMelTg61LTKxzNrYguGB4gkgjnV7ZPhbaFA7pHvFfMR7PIHi7sLUuCnuzIyiCeEHSskWHcJSM2qpOWQQNtiDzp3NTRbFlUmNLVyPDTBS80VPM3u002tb5MVJxZ1JnLlKuA05xXW3W7Ohn8qJOIgg1y0xIb0yWilsIbfI3GtKr+41Imma8SbKdY2qau74Ekz7UIxtkpOgXFHsjThPBJHuI/SpbCGBMkgAcTT7G2lnJoYIzAc4304xI96Gwhtp9YbO52IOhjjpXQ24x6OWeRLYbYqTCghaUqjjuTptTlphS/jKCIgk8+nXrrSW4whLJUUuAI0gHMTM68NjXS4uVeFKScqRr67muXJF/0nJPK2PLq0UpWZbjQbAiQ5qo8AU7+tIL25QytIUDqepSB50O+lalGZcXwGv24ChXLlTRVmCiYghUHTy4UceLRJbCbNLZccQ8stgnQ76jUacjpr1rb+NWhtwiUon4pA9Ad6Q4g4cqVbKCtfKPD1orB7kB9JUsBBIPi21866Xi1yGrRZ4fiinmwgIChl1zKKNjBhQG9ZXFqFOoIzJBGXu1KzpHEEkk+WlD37rTDiEKkpB8YR4pkaiRqI5A11s8USCA1nUn5c6dYHCZkCuW5cbitMZvd0KcWuFla2gpsbCEDRMcMw41q648hlSAoagI0SSrprQ93ZoQrMhUl3xJEzoTtzBB50b2YacubjKo50pEqSBqY2GnE108Ukmuu+gXsmbe6WiAFEZdUjh/erXsf2hU6gsC3TCJUpYUcgB3K88xrwB1nQU5T2FTJAtciZmXCYI6BSpHtQeN4d3CP4ZqJdUVuECJ4Af6UjQep41ZRWbtMbTESXgXkptO9UZISFKIbSVcUpGoSPTaqbtDYlLSVolRaJJ5rSQM3rpPoKYYHhDTSRkiYknmf3wpi6iqPHFeAp07RCNlKwCDIOxFbBJGxobFbQ2zsp/wCksnySriOgO49RRNu6CBFck4OLPSjNTVnV18jSuG4MVo8xJrotAHKlsdoHLh4k1hbILrwQnYaqPIfqf1rF50qXkQJUTAFWGA4UGkgbqOqjzP6VaEL2zmyZOK+ZreYOXWQE6OIOdsz8wB08iNPY8KXWfZFFzluELLKlAFWVIIUfxRIykjcDSeFVbDoTWnZVrKzO0FYAPEZiBHOrpao5LEdp2GCzkF26So7uNpIk+SgYrLGexNxbhakNfxHNTR8UdW1eKP8ATmq+wmBchvkk+871RXj4bMQZ5/3oPDGT2I1Z+eFXsgBTa0FXh7xMpKD+EyNNeBrojDyXAtKUFX/dMAk7HU16V26wv+JbduGk5XWSnvUpmHWyfiIjVaNweIJHKPHsSulrWtJiE6A8Y4b7CoSwOPTEaod32JraVkXZtNun5inMCByBMfWkl6whUrKG0k7jUSomZEERyppg18VIQh85wCQ0XNQCeE1pd4Ig94VZkZpiJ0PQdaknwdBTKPtRe4eEoKmnFmPDlzxmgTMwk+tRd04j4mQ5PwwspG/IJ0ox7Drq8UhlPeOqGVYEoShCSNFKOgTJnU66VcdiOwlvaOpeu1h91MFCAlXdtqHzSrVwjhIAG8bU+D2f4bbf0+g9a2F9lewSe4Q7dpKCsCGvmjcZzuPIQedWFhYNspLbaENDeEJCQOumqj5zRV5cpJSqdBx/WhsVKVJ00WNU9a7IY4xWgVQBdXcaAeHbMRqancZtpcSsiYkT5jl5inr4BOpk/fyoS+blNUSowtsk5SQOMwOW36mi3E6daxYH8xJ5z9NvyoxzpQktmE99ZpWkpUJB0INRF5artVgGSg/Crn0P9Q/OvSFt1LdqLtJKbcIzqVBXzSnhH9XEVOUU0VxzcWKVXM6g0LdXOUGssSslsHXVIMZhp5AjgfrXS1YLgK1j+UnUk/NHyjiZ2PKa51j2djyqrKLsfgsJLyx417T8qeHqeNVSWCOFKux2OIuklMZHUiSjgRzSeI6biqtDddHGjhk7dsWKZEa+tGdkgVWSVwJKs4B5FRVlkbaGJrTFLI9wuNyInzkUZhLYbYcbTsmI8tR9Yp60KDW7qi7ngiABMA8f6Z6VXM4hmSC4BHPUH2qQdSdI0FMLMrS0RmKsxgTrHlypmjBWFO93crIPhKNeuvI/vWqC8wu3eA71hpwf1ISdfUVMsOd2pIEKJUJlKTpy6bnaniVlJhJ8P4Sfodx6UGrMB4r2btQ3H8KwWp1QG0gjqCkAg+VS2Mf4eLha7VxtapzJS5mTP+4SAY6e1W5ux3Zzpyp4yQYHoanVOO3pyNlTVuOWil+u4FJPFGXaFGGGYY1athtpoJTpJGqlECJJOpNY4g2FglGqhtp9aPUs0FcI1zJMKHpPnTpJKgk8tt5g94kFSQPGgaynjodCaaGMoU2ZA+GSSAk8p2G3pW+fNuIVypZhzgQtxngggpH/AG1zHsQoe1Ex8UzCp9a+LRKYoi6gFI86FIlJ1jXesYXXTZQMw+UhXoDr+VMVtCaXvvEBQVyP0NMLi4S2jvHDlSEgkny/M9KzMLMav027SnFa8Ep/ErgmvOsPDqlqWsysmSo8SfLh9qJcxdd/drCgUoQn+Wg8BOpP9R0mnqbCIIrVYeheppTmYPapKYMEyd9NtPP2rK8YzpywAkbAcBygcKblqfKvlxaw2eZ096Wt6GskUNuNq7xpRQtBBBHPj5jpXqPY/HkXiYgJeQBnR/8ASeafpUcmxBCgRvU9ZKdYdS40opcbOih9COIPEUaMz31y3ltY/pJ9RrSK0uZKk/iSYHlBpn2Zx1F7brKRlcSghxvkSk6jmk0lwpslJI1OQn1itEVjBxBECZEVpYuS3HFJI9z/AGocrzRPDSujDmVakxuM0+UAinAMrXVwaTG3nRWIXUg5IkaE/vaktzfZEDKPESZNY4WDM8VHXy1P2/OgYYm3lIb4Eyr7CqWwaCQANqXWzEgRx1nzpg0sDwzrQMLkvgyNlDdJ+o5isnTNCLukLOXVtwagHf8A2nYjpXUXBMhQhY3HnxHQ1qMdlr96CvYCkOcScp8j+iorZ9c6UHckrbUBvuPPf6gVjGix4h5V1Wj4gOdcacCghQ2UBHrWj5gnyrGF1+0DI41P4wlx9SAskpTsAIHKY5xVE034T1oVxitQSXtsJDV2ysDRYUg+0g/lVI+3sOorF8hJbni4ke5j70ddJ1T50THW0tkEqzcvDqNTxOvLT3oO8txAAMjOYPMDbz2pi40III9DrXR9Hw+f60ijuzWAtWoikysIlw6aEzVO2nxelaIYp0BiawtVNOhSFFBgiU7xy8qo8C0UtP8A2lUEQCoUbhqwHfNCh71qCEEV0J1JohwwaxTxosCFN6Z7kc8/Ppy23puxcpaCXFDw66e1TuPP5F208C5r/tB+1dLpZcW03wiTQYSks8WW84FSUoB0EmI+9P2YzAnealUuhpI2kb1UW0LAWZykaA6Ejr0+tKYVXKEOiFJnkR+9KVvhbSgXFEo2Dm8dF9Oo9dppo5cjZA9YrqUq46zuOfmKYAIp+hg/BIrriFuUIOQGB8u8DpzApL/mAKhHEfegEc4Mf5eXihSk+gOn5RTO6jLSLA3/AOc8jnlWPUQfpTm7WINFgBknSvihXxo6V9fVlSedYxPYy5qDwSpJ9lCnl2PEkf1fY1O40PAdaobhcqQRz/8Ak1gmqkSaxu9Mn+r9a3IM1jdCQkdf1oAPjavEmiHXRBihWU+LyrUp0jrWCZsCtGVQ6n2rvpsKxJ/mI8xRAOH+H1rFKxmIkRWqxKaWoQJIUNKMjIm+3jsBgj8ah7pP6UxaaIUHJ08I+lJf8RFwhnjDg/8AVVdMMSu5uWUBRCR41wY8IifUyB60H0FF72ew3vFF1wSPkB+bqen1M1RobJOvGt7C1/loKAABoBwiIijRZHelMIFNxsmfKlt0pw6BMdaNuHu7TrvSO+v18KIDdFuvfj1qQ7U2P8O6lxPwL+ID5VTPsaPexd0cT60nxnElOtuBWvhMemtZUY1w26IuW1DZSVA+kEVXXDwKZ4nhXm2C3njtyfxZT61eoV600jG7RAEnhQj9xJngNh9TW7zYI14DWsu6A21oGE2KwU08c0LY6x+UUoeRmlR2Gg6n+1M7pXib/wBYomDnDQ77kZTG540Ql9IzZ4gwBMkRxGgOu3tQtw1ogE6Tx9fOkUrdBO7OpJ/fGvqjFfGdq75daYB8SKGulwodIo1KTlmKW4iqiYoyNKBdreydzIB6CsX061mYhP8AERfgbH9f2NZdkb/u0uOcTkSDyHiJ95HtWXb1yco1MK+xpPgb0BaTsQFDzEg/kRWl0FHrWC9o1FJynUbjeeopq32rWNNK8y7M3n80pnRST7iqxtWv72qYaKIKzSDrNAPMAE+ZrlcpxBRi9sMtSmLeG3uFjcJgetfa5WCiZw90gIPEOCPevU2RNcrlMzMJYGZJnnQVymDv0r5XKVGMMRgFCQNJH2ol0TlVxzD61yuUWYK61i+fEj1+lcrlKYIRofSuy1wJrlcpkAHduCAPKlV4+TXK5TIw07OXBU2QeBojEbmBtXK5QMec9rnNPOCT66CkDb+UhQGyh+en3r5XKIRrYPlFy0R+MD0Jg/WvR20T4a5XKkMz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9" name="AutoShape 10" descr="data:image/jpeg;base64,/9j/4AAQSkZJRgABAQAAAQABAAD/2wCEAAkGBxQTEhMUExQWFhUXGRobGRcXGRccHBoaHhwYHBwcIBoaHCggGhwlHBgaITEhJSkrLi4uGB8zODMsNygtLiwBCgoKDg0OGhAQGywkHyQsLCwsLC8sLC4sLCwsLCwsLzQvLCwsLCwsLCwsLCwsLCwsNCwsLCwsLCwsLCwsLCwsLP/AABEIAOUAsAMBIgACEQEDEQH/xAAcAAADAQADAQEAAAAAAAAAAAAEBQYDAAIHAQj/xAA+EAABAwIEAwYEBAQFBQEBAAABAgMRAAQFEiExQVFhBhMicYGRMkKxwVKh0fAUI2LhBxVygvEzY5KywjQk/8QAGQEAAwEBAQAAAAAAAAAAAAAAAQIDAAQF/8QALxEAAgICAgEBBQYHAAAAAAAAAAECEQMhEjFBUQQTImHBMnGBofDxFDNCkbHR4f/aAAwDAQACEQMRAD8AgkFKlCPEpOhg7zpVb2LP8OHlKYSpDoQgKTGdKQTJQToDrxjYVr2dwRLxS0hTKGmsy1E/Ec+mqp1it7RKSt1CZKAhXgbISlUabnia8iWSyzrTRv2maAuWw0VrbhRCXTnjYkAkzB+1CuY7aOuNoe8YCSkqQcuRR4HSOFfcOuEvW60tpCHESlAUZcAHCfmqctrfLnUBMTJ0OvrwqcYJ/a8Ak01sMx1xHepdbeyDgM3iASN5FCYbjg7xfeH/AKkeI68d55xQrz6BkK0pGkcIiedJFW6nHu7QdFCBGoq+PHFkFTZdXWOM21wm4tHVLQ2CChSQQSRz5danMVxNanXXk26iXSIVskGNABWH+XrLxJKSggBRACQmOETTy8//AC933iUqKpSonMIHAdetb4YtKh6QlZvL23BdUtSIBEAaEeoq5wnvSyVttKbdUlJyqVMncKiNqUYK09kW2lxTrbkBzRJSE8QFHY+VdLy0vMjjlu+nICEobJ8eXhvypJ1JUqX5CWijxDCUPBLt2833iQCEqOQk+/CKHuO1z1q8mA081poYGYf0q5io9/sjfOoS/cIkqkDMfF6jhVH2eVZNKTbOWaVqV4VlPinhqk/allGKj3yrwv3Cn4Kgds1oPe21knuVK/mwYMkaKICYG3rSPFu2Qu7V0utKJcSQ2tOySdh6cTVtgOB2yAtVoqEkZFtySARwKTqkihx2OZUCkoAQTmIGmp5cq8r+Ixxb5Rfa3u/x+f8AkeSkeICxUXE+FSgY8XCfKmb/AGZDiCp0hIb3Uk7D98K9EvmDYkN2zBdST4luEABP4QeJqexmxuL5rMm1S0xnIS18Mq/ET82or0sftsptapet7/sS40KcL7CJuEq7pTyVJGZJCRlXw0k8NJ8xUzjNm+04kBCwZgRJJPMRXrtnct2tq3bqRdiU50klByn5sq07JnhXzAcEf73vX320NN5VNkic5MnTXWNKpH2iUZPz8hqPNHLO7W2jvnlJEyEqzeEbSU6EGn2IdkbhFqm4DqXkqIzpQpRy8ASSdj+VVXaG9/i31NsoQ84RGZIggDfQ++9QocQ0p3u1rDcw5AMHXUkdKXHlnkXJqvTX+gtI6W+Krbf/AIcNoyrhBUBnyk8YA1ihO0DKbZ4IDiVKncAgHrrVPdXFu+2lSQptaUkMrbTlzRzjj1pHcYS5cAuk98EwDnXKh0E6+tXhKLa/MWSQdddnHUBK+8R3ZPiKdRB4Rx86+4vcWqRqrvCBCQCZ6DTbWj8fQgJ//mCyCdUtyUpPMiNBU+izuUrkDKSPngE9YOtTSbat6ApNGCbhlbgWQ6hxAJAVm0P9IjWvto9bFSwucikwVkq0VsPCKZYf2qWwpAeIWSqCo5dB0A+9MLx55q88LKO5VqVKSCkf1c52qknxdfL1Hsj8Zsy40O7klOiRBEo5ieM0XYPpcSlltspfWsIChAA135gRVS7hb898tOZSYKcux1130SI4RVJilkyUJuGAhNyjKoOpSExzSqZBG80PfUqr7v8AoVBvbJ57/Du7ZWZUy4kJ/FlzE8IVxrvgvaJnuO5ummilEBexKNfD7xrXWzW446468mSVTnBc3/DkUPi9pmmbDDLqnMjSCkmAC2AdNZ0PP3qM5ScqkvxH92FnG22VIWxaksuJPeBLcjTYhI30410Z7N2twDnW4hBWFJCfApJ31Gs+XCsMOurhDiw8G8saToOgHM8+VbWOHvqWpQSEgxKiqRE+U/8AHGlqVqmFY2+wrEmkBUZ1RrwkqHkNvSh+zvZa2fulqdKlIyAtgKUjxSZUSkyTERPWmf8AkzWZOcolJ5T668etdLjCQ05mt1qUBzObnO/mfaaaHwrRR4l0Y22Gd286GbhTeUlQETAOgn8Uxxqfx3tHeoC0lbvjMFSAlOQDikHUTx3onGLFbf8AMImIKiCZV/t2j9KWtd6+rSSUr0T4TPMSoipLDFvlJJk3Fo+YX2VTcllz+PU4tJ7xSHgfCQZgp3111quwK9zF23U+laErOWEEFoK11VPi9hX163at71Nww2lLCmgh1tHxFQkhUHwpjbTeelYXuV1tTluE94kzkc8KvPT4qplV1X6/IRp0bYnjNqGypZMoSUZc0gj8SQOJqet+1awFoYlSPkURvpwCtjSi67WLs1uZsynFpgJSBA4z4hI9KTYXi5eWpQbytx8RJkHzjWhi9llFvICxne4ndPoSoMhASVeJKu7cUTodRBiptoqCHCgpSj4VICp9551k/cutOpXKlBJJCs0gjllNd3sMdu0d9nb8R6JJ6ECvQSVfF0Lb7Od7cujOnM4EnVQ4dOtMMHsiUuOIVD6dC2uN/OgHbx+zZS0tKATMQvxR5DbzpKUj49Rm2KjJ6+dH3d9a9PmB77LO4LoZCWnFKA3yEjUcN6CwzGWmhnSp1L5IzhzxCOYUfpR9yw+tRCQoIJnKICduY1oTFuzK8inySU6ApQnXfWc2+nKoQcWql5FSCG+zbNw8pwurBM5hlEknWdTxHIcKqsLwxu2TmaJdB/GolQjbfQUHheDIQyCwCocQdMs8TzkwOlFtvHwpWgJ012+k/epSySarwdcIIdMOFxIQZ/FJg/maYm1T4g4kEERISB7jekTELSUGBx8O3ER59RR9pdFAy5iRzUYPlruRSFlFvQM92dGdKmllAETklJI3AJBiBroQeG1NLa1AUlWYoIMwACD7jbXnWT+NBIMwTxgAe+td7K2W94lqKU8hp6QNfehbbLrHS2NC6hSoy51cgB7ngKYs2qj8XHl+tLLV9KBDYAH79zTNm4POqwivIso+gWzYtp+Ueo/WtHLBCuAnpp9KwbXNaF3jV48eibixJinZs6lB9DrUi1YkKUCmCOBHH716i3dTSHtJhAcSFglKknRQ3H9qSeNeDRd6kSTy3geC9PhjYdINdGkuOq+EpPAgkHT5dU6j0rq+txpeV0b7Eceo69KPsHp1H2mpdBnjpaEWI4Ul1X81Lk8BkB9ZB+wodPY9JG50+WAk+R8Rj855VYvLKpHA8P8An9KXBBCoywkaZiskn/bECn94yKh6kbinZkQW0Np/8FA/+QOnryqcV2SeaWoFzKCNSNZ6dTXqZxZpEpCjvG36GfWkeOOonM44T+EcjrMEcDyNH306pCyx60eXLti4SgHOflUDJ06cq+rYHcgL+JExM7HpVVhuJtMtrSUqQ4CT3ikSFflt5UQrCA8wpa3UpzpkeEaGrSzqP2tI53J9Glhd3BSHGkhWUFCwgg+pE79a6ouw6lbonMjSFLMgcYB+EczSXCrModTcOPpbQFkLSFFKuO4TwpviItXlNLtnQVrVCk5iNIJiI4bzFTjiStjwTTHFpdylstnwqEFIEkRoTO2mmtbCzBSolfeAEiRvruCef6TRyLbIlKSgSBopOuvWd5rJhKRsyCSdTBH2rl5UzpSvwcS04n4QSB80+LyKZ/tyoPEcS01CSQIMGmV5dEJmYA4QJqJx26UsmN5O3AfrTRXJnVGNKw7B3yt4SZPQ7V6Da3EJPlXl3ZMw5vPXrV3Yv6a+9VkqYbHCXYimtrcRx0qeCpiAfb+9F26V8E+5FKglALnXQivjtzypN3h3gCu3ez+zTC0Omb2OVEpvAZHA1OlKyRlH5H9KLYaWBKhHWg5MHFGeOWiVteR06Hh9qi8NvyklCiRHGqzELrwETXnGJP5Xz7/rQexkizavuf8AzRSrhRAg/vyqZt7gacvP9KYBebY68qkyc46OuI4b4c4cbURJggaeRneKQLtM7ZCvhkkEcT0A3BqiuWiUmII4zv7ip3E3XwjKEDIfDAQZTPUHXz0qkXZy3Rli1shpCAjYplJWePEGda7f5JcKQhxNwg8kpBI8jpS4ZQU/xCkuzmQEBRKpJ0JAmOutG3eIuIShGUthKTCWyoAiOM01y0qs55D3F+zNs80tptSG3FEKzpUFEkc42BqcwHsatpwrdKPASIGoIj4gftQOLYmhhBy+Ir1GhSJAgmeJ6VXWFmlLLRQ8XUlMgyIk6mRuDwoyc4w29MfHYdamYK5JEQAT70U+vwztOn/AG9JUhWaCuVcI+/Ct7i6MAGJHEb/3rlqjvhS0gbHLlIRoY8oqAxByZA0mnGLP6mCPtSW1uPFB1nQ7H26114o0rKuuhxgHhUKrrPf96VIWJhxAHOqcvFIURwGg60JbYHofWZbB8UT1AUT7yPy9abM4sEfg9Up+1eTX186VqKZKp+KYCelAtYo/m8SyRO4UDHsYpljfZrPbF4g2rdKR1FfG3G54VA4TfrWAmSrqKIxa9W1vqOGkfnS+QaPQ7fFmRocs8oJJ+1EO3LaxACTPIAE+RBmvCbzHrifCv7Aep0rlpi74OZajB+cKzAefSmeOVGpHpeNnJIHH79eleeY+9DyCOHGqVvElvIGfVQMHrMa1H42r+ao/hP8AzSxWwoeIfBAGgPrp9xTCxdmRxG+mh5RSGwOaehFObFXin2nlUpIz2NG2B+JYn9+1Z3KEpScwTx1206a0W2oRIJmNxrSsXSyCXEtnKSAVCKU5MjSE2Lot0htWicxmRBKgYGhE5ZMVkjFmnCVPMg92VJTlUrNIMctZFFYngrKy24VZ1g7JkJ3ze4NJ73D3kkZVCFKJUQNpJM9a6ccoSXG9nK3ekO8U/wAPwhpbpUtwI1CJ8RnSEjamuA29uBnU4pAbSM4IgqP4OQUYilGEYrfJSoPPIS3lhOcyU8iI3IHCg+216sOtNuAQmCtSNQpwiDP+nQQdda38zV3RSDrbGYxphYKUJIUkyDJjKeB610cuioTtU3hVx4lJOqgDm1G3DhvwNNwFcSBp0/ThU5w4s7Me0KsW4UksRLieeYUyxR3cCk6HMjiVciD511Yl8I0ntFFbk98kD8Q+tWJtlKSCIM60jtrSHErjwyCOmux9/wAqqMLc0CTXNJlJE3eYSlQhcka7Ejz0Ghpc1gjaJDYclW5PCOUgV6HcMJImPShnGABPKqLI0qF4Xuhb2cswhY0iSN+e3D6VQducEPcoWSCnNBA03G/5UHhrPiSYIM8TVfj9sH2MonMAISOJB+9Je7Gcejxa5wVK5BzQddN0xw/vFd7DAwmEpC4HzK039ADVi3ahW6dRxjX1ou3w4eg9ao8rqhOCuxFh9opAJ6cj+tSuJJzrdHI/lFejYgoJSqP3/wA15tjruR5ZGgOXfypIW2MtGmEvQdTVFbPDpp+5qMsniVcddv7U/bSd9SKGSOwN6HyroCND0Eg+x/WhlXacwSRKiJyqI1/vS60uVJUUqCQBrtw68Pavj7TLy0STodSk6jjB0iNDU+CvZx5nqjlzdlQDqAAnxiAeRoZjGwWgrL4uGpgnlG4imS8LSUHuBqkEhvhr5fs1ng9g64ooNqgNjcuHxewIihFQkro4qXg0w8ElBcyONoOZCEiTIggE+fE11YxCxefKlILa1mFwFEKnUkz4Qufm5Vhhtmtlq6cXlSHAnIVGfCCcyoTwBI1oJ7B3VXHduDvHFQpCWtEKRwXm2y1eEU2039x2RopMKaZS1cNMoQFAkrlQziNiD8yPKo64uIcIcKhBgx0pxiuCOWiQ8RK4EpBOVPBR2BUNdjQ6mEO5SsJJnfhtzFGUODuXktjyRWkIrpCfiHiB1g/lQl5yjcUyu2sxVl0SNIpdcJ8M/nVsbHkPsGx9soCHSULEAHUhUbbbHzqwtVkGvIVpI14jWvVUPbHnr71PPBLaNjk26Y3Xewmd9gANyaHuEryEqUM51yjUDp1ron4UEcCr3jT6mhLnF+7MKbcJ6JJHuAaikdFgdpjDqHJWY5RP5yYrZ3tZcZ0hokkHYdf/AGNCXd7n1/h1QeQUPrWljcZDItnSBxgg/kKpxXoHZWIS6U94VJ7xWqk6RPKRxronFpmUwRoQeHry60jVj86Bp4HkUKP5wBRYMkKIjQgjpw9qm412Ly2dMUuc8Rxrz/tUrxJ5mSR02H0quD0Ak8AT7a152zmcVKiVE7k61fDGnfoQnLwMcK212qiw8FcZDE7UjsrYnQE+VU+FYacivHlVHGp5pJbYs5qMRfibbyR4cquh9+g50T2ft2MueXEqWSIVolPoddZ/Km6LNJWN1qB+aNPI7UnTYvpeU4tKHEqM5QtOydoE9TUHkWSLinX1OCc+TN7Fz+GTcZvjlBnNJVJOv9IpU9iiiSoKCV8QjWZ+tcxS4LrkqQpBkgjTQHUTzih14WUd4tCQfwlJ09fw1XClvn2/2JWPbRgXDi2lLIQpHciNYA1KgD1BPtVB2Xwp1jLkWh0IQpAMgqSknMB0FTTCSlpJSlRWoKl0JEZYjmOesUuuT3IUqXFyUwQVt6RpEHkKpG9V+vB1SS46LTHr1bjaxmbbcGgKjseJI12HvNJLZbTDaW33JU4MyUpSMqdNCOJKuPCktyVOpQ7bOSJAUhYhaTxmNFp8qKuGO6Wt1xkqlMhYymBHCD4aMpclTe/QkpUtA17kBM7E8NBrQl62kCAZFOWsORctF1lcoG6VaGY1TPDzpf8A5AUJSXnGkA6pKlHb8JMelTg61LTKxzNrYguGB4gkgjnV7ZPhbaFA7pHvFfMR7PIHi7sLUuCnuzIyiCeEHSskWHcJSM2qpOWQQNtiDzp3NTRbFlUmNLVyPDTBS80VPM3u002tb5MVJxZ1JnLlKuA05xXW3W7Ohn8qJOIgg1y0xIb0yWilsIbfI3GtKr+41Imma8SbKdY2qau74Ekz7UIxtkpOgXFHsjThPBJHuI/SpbCGBMkgAcTT7G2lnJoYIzAc4304xI96Gwhtp9YbO52IOhjjpXQ24x6OWeRLYbYqTCghaUqjjuTptTlphS/jKCIgk8+nXrrSW4whLJUUuAI0gHMTM68NjXS4uVeFKScqRr67muXJF/0nJPK2PLq0UpWZbjQbAiQ5qo8AU7+tIL25QytIUDqepSB50O+lalGZcXwGv24ChXLlTRVmCiYghUHTy4UceLRJbCbNLZccQ8stgnQ76jUacjpr1rb+NWhtwiUon4pA9Ad6Q4g4cqVbKCtfKPD1orB7kB9JUsBBIPi21866Xi1yGrRZ4fiinmwgIChl1zKKNjBhQG9ZXFqFOoIzJBGXu1KzpHEEkk+WlD37rTDiEKkpB8YR4pkaiRqI5A11s8USCA1nUn5c6dYHCZkCuW5cbitMZvd0KcWuFla2gpsbCEDRMcMw41q648hlSAoagI0SSrprQ93ZoQrMhUl3xJEzoTtzBB50b2YacubjKo50pEqSBqY2GnE108Ukmuu+gXsmbe6WiAFEZdUjh/erXsf2hU6gsC3TCJUpYUcgB3K88xrwB1nQU5T2FTJAtciZmXCYI6BSpHtQeN4d3CP4ZqJdUVuECJ4Af6UjQep41ZRWbtMbTESXgXkptO9UZISFKIbSVcUpGoSPTaqbtDYlLSVolRaJJ5rSQM3rpPoKYYHhDTSRkiYknmf3wpi6iqPHFeAp07RCNlKwCDIOxFbBJGxobFbQ2zsp/wCksnySriOgO49RRNu6CBFck4OLPSjNTVnV18jSuG4MVo8xJrotAHKlsdoHLh4k1hbILrwQnYaqPIfqf1rF50qXkQJUTAFWGA4UGkgbqOqjzP6VaEL2zmyZOK+ZreYOXWQE6OIOdsz8wB08iNPY8KXWfZFFzluELLKlAFWVIIUfxRIykjcDSeFVbDoTWnZVrKzO0FYAPEZiBHOrpao5LEdp2GCzkF26So7uNpIk+SgYrLGexNxbhakNfxHNTR8UdW1eKP8ATmq+wmBchvkk+871RXj4bMQZ5/3oPDGT2I1Z+eFXsgBTa0FXh7xMpKD+EyNNeBrojDyXAtKUFX/dMAk7HU16V26wv+JbduGk5XWSnvUpmHWyfiIjVaNweIJHKPHsSulrWtJiE6A8Y4b7CoSwOPTEaod32JraVkXZtNun5inMCByBMfWkl6whUrKG0k7jUSomZEERyppg18VIQh85wCQ0XNQCeE1pd4Ig94VZkZpiJ0PQdaknwdBTKPtRe4eEoKmnFmPDlzxmgTMwk+tRd04j4mQ5PwwspG/IJ0ox7Drq8UhlPeOqGVYEoShCSNFKOgTJnU66VcdiOwlvaOpeu1h91MFCAlXdtqHzSrVwjhIAG8bU+D2f4bbf0+g9a2F9lewSe4Q7dpKCsCGvmjcZzuPIQedWFhYNspLbaENDeEJCQOumqj5zRV5cpJSqdBx/WhsVKVJ00WNU9a7IY4xWgVQBdXcaAeHbMRqancZtpcSsiYkT5jl5inr4BOpk/fyoS+blNUSowtsk5SQOMwOW36mi3E6daxYH8xJ5z9NvyoxzpQktmE99ZpWkpUJB0INRF5artVgGSg/Crn0P9Q/OvSFt1LdqLtJKbcIzqVBXzSnhH9XEVOUU0VxzcWKVXM6g0LdXOUGssSslsHXVIMZhp5AjgfrXS1YLgK1j+UnUk/NHyjiZ2PKa51j2djyqrKLsfgsJLyx417T8qeHqeNVSWCOFKux2OIuklMZHUiSjgRzSeI6biqtDddHGjhk7dsWKZEa+tGdkgVWSVwJKs4B5FRVlkbaGJrTFLI9wuNyInzkUZhLYbYcbTsmI8tR9Yp60KDW7qi7ngiABMA8f6Z6VXM4hmSC4BHPUH2qQdSdI0FMLMrS0RmKsxgTrHlypmjBWFO93crIPhKNeuvI/vWqC8wu3eA71hpwf1ISdfUVMsOd2pIEKJUJlKTpy6bnaniVlJhJ8P4Sfodx6UGrMB4r2btQ3H8KwWp1QG0gjqCkAg+VS2Mf4eLha7VxtapzJS5mTP+4SAY6e1W5ux3Zzpyp4yQYHoanVOO3pyNlTVuOWil+u4FJPFGXaFGGGYY1athtpoJTpJGqlECJJOpNY4g2FglGqhtp9aPUs0FcI1zJMKHpPnTpJKgk8tt5g94kFSQPGgaynjodCaaGMoU2ZA+GSSAk8p2G3pW+fNuIVypZhzgQtxngggpH/AG1zHsQoe1Ex8UzCp9a+LRKYoi6gFI86FIlJ1jXesYXXTZQMw+UhXoDr+VMVtCaXvvEBQVyP0NMLi4S2jvHDlSEgkny/M9KzMLMav027SnFa8Ep/ErgmvOsPDqlqWsysmSo8SfLh9qJcxdd/drCgUoQn+Wg8BOpP9R0mnqbCIIrVYeheppTmYPapKYMEyd9NtPP2rK8YzpywAkbAcBygcKblqfKvlxaw2eZ096Wt6GskUNuNq7xpRQtBBBHPj5jpXqPY/HkXiYgJeQBnR/8ASeafpUcmxBCgRvU9ZKdYdS40opcbOih9COIPEUaMz31y3ltY/pJ9RrSK0uZKk/iSYHlBpn2Zx1F7brKRlcSghxvkSk6jmk0lwpslJI1OQn1itEVjBxBECZEVpYuS3HFJI9z/AGocrzRPDSujDmVakxuM0+UAinAMrXVwaTG3nRWIXUg5IkaE/vaktzfZEDKPESZNY4WDM8VHXy1P2/OgYYm3lIb4Eyr7CqWwaCQANqXWzEgRx1nzpg0sDwzrQMLkvgyNlDdJ+o5isnTNCLukLOXVtwagHf8A2nYjpXUXBMhQhY3HnxHQ1qMdlr96CvYCkOcScp8j+iorZ9c6UHckrbUBvuPPf6gVjGix4h5V1Wj4gOdcacCghQ2UBHrWj5gnyrGF1+0DI41P4wlx9SAskpTsAIHKY5xVE034T1oVxitQSXtsJDV2ysDRYUg+0g/lVI+3sOorF8hJbni4ke5j70ddJ1T50THW0tkEqzcvDqNTxOvLT3oO8txAAMjOYPMDbz2pi40III9DrXR9Hw+f60ijuzWAtWoikysIlw6aEzVO2nxelaIYp0BiawtVNOhSFFBgiU7xy8qo8C0UtP8A2lUEQCoUbhqwHfNCh71qCEEV0J1JohwwaxTxosCFN6Z7kc8/Ppy23puxcpaCXFDw66e1TuPP5F208C5r/tB+1dLpZcW03wiTQYSks8WW84FSUoB0EmI+9P2YzAnealUuhpI2kb1UW0LAWZykaA6Ejr0+tKYVXKEOiFJnkR+9KVvhbSgXFEo2Dm8dF9Oo9dppo5cjZA9YrqUq46zuOfmKYAIp+hg/BIrriFuUIOQGB8u8DpzApL/mAKhHEfegEc4Mf5eXihSk+gOn5RTO6jLSLA3/AOc8jnlWPUQfpTm7WINFgBknSvihXxo6V9fVlSedYxPYy5qDwSpJ9lCnl2PEkf1fY1O40PAdaobhcqQRz/8Ak1gmqkSaxu9Mn+r9a3IM1jdCQkdf1oAPjavEmiHXRBihWU+LyrUp0jrWCZsCtGVQ6n2rvpsKxJ/mI8xRAOH+H1rFKxmIkRWqxKaWoQJIUNKMjIm+3jsBgj8ah7pP6UxaaIUHJ08I+lJf8RFwhnjDg/8AVVdMMSu5uWUBRCR41wY8IifUyB60H0FF72ew3vFF1wSPkB+bqen1M1RobJOvGt7C1/loKAABoBwiIijRZHelMIFNxsmfKlt0pw6BMdaNuHu7TrvSO+v18KIDdFuvfj1qQ7U2P8O6lxPwL+ID5VTPsaPexd0cT60nxnElOtuBWvhMemtZUY1w26IuW1DZSVA+kEVXXDwKZ4nhXm2C3njtyfxZT61eoV600jG7RAEnhQj9xJngNh9TW7zYI14DWsu6A21oGE2KwU08c0LY6x+UUoeRmlR2Gg6n+1M7pXib/wBYomDnDQ77kZTG540Ql9IzZ4gwBMkRxGgOu3tQtw1ogE6Tx9fOkUrdBO7OpJ/fGvqjFfGdq75daYB8SKGulwodIo1KTlmKW4iqiYoyNKBdreydzIB6CsX061mYhP8AERfgbH9f2NZdkb/u0uOcTkSDyHiJ95HtWXb1yco1MK+xpPgb0BaTsQFDzEg/kRWl0FHrWC9o1FJynUbjeeopq32rWNNK8y7M3n80pnRST7iqxtWv72qYaKIKzSDrNAPMAE+ZrlcpxBRi9sMtSmLeG3uFjcJgetfa5WCiZw90gIPEOCPevU2RNcrlMzMJYGZJnnQVymDv0r5XKVGMMRgFCQNJH2ol0TlVxzD61yuUWYK61i+fEj1+lcrlKYIRofSuy1wJrlcpkAHduCAPKlV4+TXK5TIw07OXBU2QeBojEbmBtXK5QMec9rnNPOCT66CkDb+UhQGyh+en3r5XKIRrYPlFy0R+MD0Jg/WvR20T4a5XKkMz/9k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098" name="Picture 2" descr="Allgemeine Aspekte der Biologie von Parasiten | Springer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755" y="160338"/>
            <a:ext cx="27051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986838" y="3087096"/>
            <a:ext cx="15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Maska parazita</a:t>
            </a:r>
          </a:p>
        </p:txBody>
      </p:sp>
      <p:pic>
        <p:nvPicPr>
          <p:cNvPr id="11" name="Picture 4" descr="Parasiten: Bandwurm tötet Mann durch Krebs - WE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755" y="3572854"/>
            <a:ext cx="2665169" cy="260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9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8699" cy="685402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835763" y="6082747"/>
            <a:ext cx="667909" cy="492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1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503364"/>
            <a:ext cx="41084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ovéPole 2"/>
          <p:cNvSpPr txBox="1">
            <a:spLocks noChangeArrowheads="1"/>
          </p:cNvSpPr>
          <p:nvPr/>
        </p:nvSpPr>
        <p:spPr bwMode="auto">
          <a:xfrm>
            <a:off x="3559176" y="201614"/>
            <a:ext cx="50577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/>
              <a:t>Lidské tělo jako habitat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Rozdílné části lidského těla představují vhodné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habitaty pro různé druhy cizopasníků</a:t>
            </a:r>
          </a:p>
        </p:txBody>
      </p:sp>
      <p:pic>
        <p:nvPicPr>
          <p:cNvPr id="5120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80" y="1435100"/>
            <a:ext cx="3643313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576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Lidské tělo jako prostředí cizopasníků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2" y="1566407"/>
            <a:ext cx="7702428" cy="4731026"/>
          </a:xfrm>
        </p:spPr>
      </p:pic>
    </p:spTree>
    <p:extLst>
      <p:ext uri="{BB962C8B-B14F-4D97-AF65-F5344CB8AC3E}">
        <p14:creationId xmlns:p14="http://schemas.microsoft.com/office/powerpoint/2010/main" val="272146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56207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Tkáně a orgány jako prostředí cizopasníků</a:t>
            </a:r>
            <a:endParaRPr lang="cs-CZ" sz="3400" b="1" dirty="0"/>
          </a:p>
        </p:txBody>
      </p:sp>
      <p:pic>
        <p:nvPicPr>
          <p:cNvPr id="4" name="Picture 4" descr="http://commons.wikimedia.org/wiki/Special:FilePath/Digestive_system_diagram_cs.svg?width=3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757" y="1049731"/>
            <a:ext cx="355804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nitřní orgány stock fotografie, royalty free Vnitřní orgány obrázky |  Deposit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181" y="692697"/>
            <a:ext cx="3888432" cy="604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4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2951954" y="566192"/>
            <a:ext cx="6198394" cy="669131"/>
          </a:xfrm>
        </p:spPr>
        <p:txBody>
          <a:bodyPr>
            <a:normAutofit fontScale="90000"/>
          </a:bodyPr>
          <a:lstStyle/>
          <a:p>
            <a:r>
              <a:rPr lang="cs-CZ" altLang="cs-CZ" sz="2550" dirty="0"/>
              <a:t/>
            </a:r>
            <a:br>
              <a:rPr lang="cs-CZ" altLang="cs-CZ" sz="2550" dirty="0"/>
            </a:br>
            <a:r>
              <a:rPr lang="cs-CZ" altLang="cs-CZ" sz="3100" dirty="0"/>
              <a:t>Ryba jako habitat - </a:t>
            </a:r>
            <a:r>
              <a:rPr lang="cs-CZ" altLang="cs-CZ" sz="3100" dirty="0" err="1"/>
              <a:t>Ichthyoparazitologie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8088" y="1412984"/>
            <a:ext cx="7641310" cy="5033159"/>
          </a:xfrm>
        </p:spPr>
      </p:pic>
    </p:spTree>
    <p:extLst>
      <p:ext uri="{BB962C8B-B14F-4D97-AF65-F5344CB8AC3E}">
        <p14:creationId xmlns:p14="http://schemas.microsoft.com/office/powerpoint/2010/main" val="220044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06800" y="301518"/>
            <a:ext cx="5029200" cy="69285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Obecná parazitologie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845" y="1057979"/>
            <a:ext cx="5446656" cy="46704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Struktura dnešní přednášky:</a:t>
            </a:r>
          </a:p>
          <a:p>
            <a:pPr marL="0" indent="0"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Úvodní část přednášky </a:t>
            </a:r>
          </a:p>
          <a:p>
            <a:pPr eaLnBrk="1" hangingPunct="1">
              <a:defRPr/>
            </a:pPr>
            <a:r>
              <a:rPr lang="cs-CZ" altLang="cs-CZ" dirty="0"/>
              <a:t>Studijní doporučená literatura</a:t>
            </a:r>
          </a:p>
          <a:p>
            <a:pPr eaLnBrk="1" hangingPunct="1">
              <a:defRPr/>
            </a:pPr>
            <a:r>
              <a:rPr lang="cs-CZ" altLang="cs-CZ" dirty="0"/>
              <a:t>Z historie čs. parazitologie</a:t>
            </a:r>
          </a:p>
          <a:p>
            <a:pPr eaLnBrk="1" hangingPunct="1">
              <a:defRPr/>
            </a:pPr>
            <a:r>
              <a:rPr lang="cs-CZ" altLang="cs-CZ" dirty="0"/>
              <a:t>Parazitologie jako komplexní vědecká disciplína</a:t>
            </a:r>
          </a:p>
          <a:p>
            <a:pPr eaLnBrk="1" hangingPunct="1">
              <a:defRPr/>
            </a:pPr>
            <a:r>
              <a:rPr lang="cs-CZ" altLang="cs-CZ" dirty="0"/>
              <a:t>Organismus jako prostředí</a:t>
            </a:r>
          </a:p>
          <a:p>
            <a:pPr eaLnBrk="1" hangingPunct="1">
              <a:defRPr/>
            </a:pPr>
            <a:r>
              <a:rPr lang="cs-CZ" altLang="cs-CZ" dirty="0"/>
              <a:t>Základní parazitologické pojmy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274890" y="2013462"/>
            <a:ext cx="5446656" cy="368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cs-CZ" dirty="0"/>
              <a:t>Vznik a evoluce parazitismu</a:t>
            </a:r>
          </a:p>
          <a:p>
            <a:pPr>
              <a:defRPr/>
            </a:pPr>
            <a:r>
              <a:rPr lang="cs-CZ" altLang="cs-CZ" dirty="0"/>
              <a:t>Význam parazitismu pro přírodu a člověka</a:t>
            </a:r>
          </a:p>
          <a:p>
            <a:pPr>
              <a:defRPr/>
            </a:pPr>
            <a:r>
              <a:rPr lang="cs-CZ" altLang="cs-CZ" dirty="0"/>
              <a:t>Výhody a nevýhody parazitismu</a:t>
            </a:r>
          </a:p>
          <a:p>
            <a:pPr>
              <a:defRPr/>
            </a:pPr>
            <a:r>
              <a:rPr lang="cs-CZ" altLang="cs-CZ" dirty="0"/>
              <a:t>Budoucnost parazitologie</a:t>
            </a:r>
          </a:p>
          <a:p>
            <a:pPr>
              <a:defRPr/>
            </a:pPr>
            <a:r>
              <a:rPr lang="cs-CZ" altLang="cs-CZ" dirty="0"/>
              <a:t>Paraziti jako </a:t>
            </a:r>
            <a:r>
              <a:rPr lang="cs-CZ" altLang="cs-CZ" dirty="0" err="1"/>
              <a:t>bioindikátoři</a:t>
            </a:r>
            <a:endParaRPr lang="cs-CZ" altLang="cs-CZ" dirty="0"/>
          </a:p>
          <a:p>
            <a:pPr>
              <a:defRPr/>
            </a:pPr>
            <a:r>
              <a:rPr lang="cs-CZ" altLang="cs-CZ" dirty="0"/>
              <a:t>Parazitismus a symbióza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417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4299" y="365125"/>
            <a:ext cx="11044362" cy="492125"/>
          </a:xfrm>
        </p:spPr>
        <p:txBody>
          <a:bodyPr>
            <a:normAutofit fontScale="90000"/>
          </a:bodyPr>
          <a:lstStyle/>
          <a:p>
            <a:r>
              <a:rPr lang="cs-CZ" dirty="0"/>
              <a:t> </a:t>
            </a:r>
            <a:r>
              <a:rPr lang="cs-CZ" b="1" dirty="0" err="1"/>
              <a:t>Ichthyoparazitologie</a:t>
            </a:r>
            <a:r>
              <a:rPr lang="cs-CZ" b="1" dirty="0"/>
              <a:t> – jsou ryby zdravé jako ryba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3" y="1169693"/>
            <a:ext cx="5078718" cy="533681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66" y="1137037"/>
            <a:ext cx="6563869" cy="536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836614"/>
            <a:ext cx="914400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884461" y="1073426"/>
            <a:ext cx="1860605" cy="675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780541" y="765508"/>
            <a:ext cx="8584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Ekologie: Interakce mezi organismem a prostředím</a:t>
            </a:r>
          </a:p>
        </p:txBody>
      </p:sp>
    </p:spTree>
    <p:extLst>
      <p:ext uri="{BB962C8B-B14F-4D97-AF65-F5344CB8AC3E}">
        <p14:creationId xmlns:p14="http://schemas.microsoft.com/office/powerpoint/2010/main" val="31290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Interaction web showing the direct effects (solid arrows: yellow, fruit...  | Download Scientific Diagr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253" y="676025"/>
            <a:ext cx="8092547" cy="600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655834" y="4827376"/>
            <a:ext cx="119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Herbivorie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845275" y="2858521"/>
            <a:ext cx="122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accent2"/>
                </a:solidFill>
              </a:rPr>
              <a:t>Fruktivorie</a:t>
            </a:r>
            <a:endParaRPr lang="cs-CZ" b="1" dirty="0">
              <a:solidFill>
                <a:schemeClr val="accent2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9745363" y="1021483"/>
            <a:ext cx="14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Šíření semen </a:t>
            </a:r>
          </a:p>
        </p:txBody>
      </p:sp>
      <p:sp>
        <p:nvSpPr>
          <p:cNvPr id="16" name="Zástupný symbol pro obsah 15"/>
          <p:cNvSpPr txBox="1">
            <a:spLocks noGrp="1"/>
          </p:cNvSpPr>
          <p:nvPr>
            <p:ph sz="half" idx="2"/>
          </p:nvPr>
        </p:nvSpPr>
        <p:spPr>
          <a:xfrm>
            <a:off x="1830864" y="1438445"/>
            <a:ext cx="161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rgbClr val="00B050"/>
                </a:solidFill>
              </a:rPr>
              <a:t>Šíření semen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675866" y="1227432"/>
            <a:ext cx="1061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B050"/>
                </a:solidFill>
              </a:rPr>
              <a:t>Opýlení</a:t>
            </a:r>
            <a:r>
              <a:rPr lang="cs-CZ" dirty="0"/>
              <a:t>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275802" y="4291911"/>
            <a:ext cx="1575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Parazitismus</a:t>
            </a:r>
            <a:r>
              <a:rPr lang="cs-CZ" dirty="0"/>
              <a:t> </a:t>
            </a:r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2894721" y="167418"/>
            <a:ext cx="6495770" cy="508607"/>
          </a:xfrm>
        </p:spPr>
        <p:txBody>
          <a:bodyPr>
            <a:noAutofit/>
          </a:bodyPr>
          <a:lstStyle/>
          <a:p>
            <a:r>
              <a:rPr lang="cs-CZ" sz="3600" b="1" dirty="0"/>
              <a:t>Ekosystém - komplexní působení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318929" y="4299863"/>
            <a:ext cx="1413455" cy="375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1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9" y="354769"/>
            <a:ext cx="9901238" cy="6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401868" y="436970"/>
            <a:ext cx="224958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623100" y="623089"/>
            <a:ext cx="10911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Parazitologie: Interakce mezi parazitem, hostitelem a prostředím</a:t>
            </a:r>
          </a:p>
        </p:txBody>
      </p:sp>
    </p:spTree>
    <p:extLst>
      <p:ext uri="{BB962C8B-B14F-4D97-AF65-F5344CB8AC3E}">
        <p14:creationId xmlns:p14="http://schemas.microsoft.com/office/powerpoint/2010/main" val="182846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1" y="3522663"/>
            <a:ext cx="2049463" cy="149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699192" y="112714"/>
            <a:ext cx="6818520" cy="57943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400" dirty="0"/>
              <a:t>Obrovská rozmanitost cizopasníků</a:t>
            </a: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836613"/>
            <a:ext cx="2124075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4" y="819150"/>
            <a:ext cx="1722437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817564"/>
            <a:ext cx="1281112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3522663"/>
            <a:ext cx="222885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5021263"/>
            <a:ext cx="2024063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3" name="Picture 13" descr="Výsledek obrázku pro ho&amp;rcaron;avka duhová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005388"/>
            <a:ext cx="270351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5" descr="Výsledek obrázku pro synodontis multipunctat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5026026"/>
            <a:ext cx="22447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9" descr="Desmodu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4995864"/>
            <a:ext cx="19335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5" descr="Výsledek obrázku pro adult trematod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9" y="2514601"/>
            <a:ext cx="91757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9" descr="Výsledek obrázku pro Giardi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790576"/>
            <a:ext cx="15557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5" descr="Výsledek obrázku pro Anisaki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428875"/>
            <a:ext cx="201453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1" y="2071689"/>
            <a:ext cx="2327275" cy="158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0" name="Picture 5" descr="Babesia lion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1" y="765176"/>
            <a:ext cx="2011363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Picture 5" descr="Výsledek obrázku pro Cymothoa exigu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2427288"/>
            <a:ext cx="18621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2" name="Picture 22" descr="Výsledek obrázku pro acanthocephala fis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3792538"/>
            <a:ext cx="18796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3" name="Picture 10" descr="Výsledek obrázku pro Eudiplozoon nipponicu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1" y="2081214"/>
            <a:ext cx="204946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4" name="Picture 4" descr="Schistocephalu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9" y="3654425"/>
            <a:ext cx="20034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16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dirty="0"/>
              <a:t>Jaký je evoluční původ parazitů ?</a:t>
            </a:r>
          </a:p>
          <a:p>
            <a:pPr marL="0" indent="0" algn="ctr">
              <a:buNone/>
            </a:pPr>
            <a:endParaRPr lang="cs-CZ" sz="3600" b="1" dirty="0"/>
          </a:p>
          <a:p>
            <a:pPr marL="0" indent="0" algn="ctr">
              <a:buNone/>
            </a:pPr>
            <a:r>
              <a:rPr lang="cs-CZ" sz="3600" b="1" dirty="0"/>
              <a:t>Existoval nějaký </a:t>
            </a:r>
            <a:r>
              <a:rPr lang="cs-CZ" sz="3600" b="1" dirty="0" err="1"/>
              <a:t>prapazit</a:t>
            </a:r>
            <a:r>
              <a:rPr lang="cs-CZ" sz="3600" b="1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93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table diverzi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679" y="348881"/>
            <a:ext cx="4260850" cy="62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718767" y="5410532"/>
            <a:ext cx="55389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dirty="0"/>
              <a:t>&gt;70 </a:t>
            </a:r>
            <a:r>
              <a:rPr lang="cs-CZ" altLang="cs-CZ" sz="2400" dirty="0"/>
              <a:t>evolučních přeskoků od</a:t>
            </a:r>
            <a:r>
              <a:rPr lang="en-US" altLang="cs-CZ" sz="2400" dirty="0"/>
              <a:t> </a:t>
            </a:r>
            <a:r>
              <a:rPr lang="cs-CZ" altLang="cs-CZ" sz="2400" dirty="0"/>
              <a:t>volně žijících k parazitickým životním formám</a:t>
            </a:r>
            <a:endParaRPr lang="en-US" altLang="cs-CZ" sz="2400" dirty="0"/>
          </a:p>
        </p:txBody>
      </p:sp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1600201" y="4826304"/>
            <a:ext cx="43284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latin typeface="Comic Sans MS" pitchFamily="66" charset="0"/>
              </a:rPr>
              <a:t>Robert </a:t>
            </a:r>
            <a:r>
              <a:rPr lang="fr-FR" altLang="cs-CZ" sz="1400" dirty="0">
                <a:latin typeface="Comic Sans MS" pitchFamily="66" charset="0"/>
              </a:rPr>
              <a:t>Poulin </a:t>
            </a:r>
            <a:r>
              <a:rPr lang="cs-CZ" altLang="cs-CZ" sz="1400" dirty="0">
                <a:latin typeface="Comic Sans MS" pitchFamily="66" charset="0"/>
              </a:rPr>
              <a:t>         </a:t>
            </a:r>
            <a:r>
              <a:rPr lang="fr-FR" altLang="cs-CZ" sz="1400" dirty="0">
                <a:latin typeface="Comic Sans MS" pitchFamily="66" charset="0"/>
              </a:rPr>
              <a:t>&amp; </a:t>
            </a:r>
            <a:r>
              <a:rPr lang="cs-CZ" altLang="cs-CZ" sz="1400" dirty="0">
                <a:latin typeface="Comic Sans MS" pitchFamily="66" charset="0"/>
              </a:rPr>
              <a:t>          </a:t>
            </a:r>
            <a:r>
              <a:rPr lang="cs-CZ" altLang="cs-CZ" sz="1400" dirty="0" err="1">
                <a:latin typeface="Comic Sans MS" pitchFamily="66" charset="0"/>
              </a:rPr>
              <a:t>Serge</a:t>
            </a:r>
            <a:r>
              <a:rPr lang="cs-CZ" altLang="cs-CZ" sz="1400" dirty="0">
                <a:latin typeface="Comic Sans MS" pitchFamily="66" charset="0"/>
              </a:rPr>
              <a:t> </a:t>
            </a:r>
            <a:r>
              <a:rPr lang="fr-FR" altLang="cs-CZ" sz="1400" dirty="0">
                <a:latin typeface="Comic Sans MS" pitchFamily="66" charset="0"/>
              </a:rPr>
              <a:t>Morand </a:t>
            </a:r>
            <a:r>
              <a:rPr lang="cs-CZ" altLang="cs-CZ" sz="1400" dirty="0">
                <a:latin typeface="Comic Sans MS" pitchFamily="66" charset="0"/>
              </a:rPr>
              <a:t>(</a:t>
            </a:r>
            <a:r>
              <a:rPr lang="fr-FR" altLang="cs-CZ" sz="1400" dirty="0">
                <a:latin typeface="Comic Sans MS" pitchFamily="66" charset="0"/>
              </a:rPr>
              <a:t>2004)</a:t>
            </a:r>
          </a:p>
        </p:txBody>
      </p:sp>
      <p:sp>
        <p:nvSpPr>
          <p:cNvPr id="63493" name="Obdélník 6"/>
          <p:cNvSpPr>
            <a:spLocks noChangeArrowheads="1"/>
          </p:cNvSpPr>
          <p:nvPr/>
        </p:nvSpPr>
        <p:spPr bwMode="auto">
          <a:xfrm>
            <a:off x="440345" y="371463"/>
            <a:ext cx="74075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Současný stav poznání diverzity cizopasníků</a:t>
            </a:r>
            <a:r>
              <a:rPr lang="en-US" altLang="cs-CZ" sz="2800" dirty="0">
                <a:solidFill>
                  <a:schemeClr val="tx2"/>
                </a:solidFill>
              </a:rPr>
              <a:t> 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  <p:pic>
        <p:nvPicPr>
          <p:cNvPr id="5122" name="Picture 2" descr="Serge MORAND | Directeur de Recherche CNRS | Ph.D. | Kasetsart University,  Bangkok | KU | Faculty Veterinary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4" y="1276317"/>
            <a:ext cx="3310449" cy="33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volutionary and Ecological Parasitology | 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8" y="1276827"/>
            <a:ext cx="2596431" cy="33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982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Zástupný symbol pro obsah 3">
            <a:extLst>
              <a:ext uri="{FF2B5EF4-FFF2-40B4-BE49-F238E27FC236}">
                <a16:creationId xmlns:a16="http://schemas.microsoft.com/office/drawing/2014/main" id="{8FAFC556-903D-5B79-CAA3-862E75E4B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57151"/>
            <a:ext cx="565467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Zástupný symbol pro obsah 3">
            <a:extLst>
              <a:ext uri="{FF2B5EF4-FFF2-40B4-BE49-F238E27FC236}">
                <a16:creationId xmlns:a16="http://schemas.microsoft.com/office/drawing/2014/main" id="{945EC701-63D8-EC5F-ABFC-BB717A1F9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555" y="80962"/>
            <a:ext cx="5692775" cy="6696075"/>
          </a:xfrm>
        </p:spPr>
      </p:pic>
      <p:sp>
        <p:nvSpPr>
          <p:cNvPr id="5123" name="TextovéPole 4">
            <a:extLst>
              <a:ext uri="{FF2B5EF4-FFF2-40B4-BE49-F238E27FC236}">
                <a16:creationId xmlns:a16="http://schemas.microsoft.com/office/drawing/2014/main" id="{C794F97F-AD1C-96B1-CA9A-E35AC2DDC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336" y="227013"/>
            <a:ext cx="2474913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</a:rPr>
              <a:t>Demospongiae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Porifera</a:t>
            </a:r>
            <a:r>
              <a:rPr lang="cs-CZ" altLang="cs-CZ" sz="16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Ctenophora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Placozoa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Cnidaria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Myxozoa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Orthonectida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Craniata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Echinodermata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Myzostomida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Dicyemida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Rotifera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Acanthocephala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Platyhelminthes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Nemertea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Mollusca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Annelida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Chelicerata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Tartigrada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Pancrustacea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Hexapoda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Pentastomida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Nematomorpha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solidFill>
                  <a:srgbClr val="FF0000"/>
                </a:solidFill>
              </a:rPr>
              <a:t>Nematoda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</a:rPr>
              <a:t>Vertebrata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4AC4ACFC-2D9B-BC29-DCEF-0833676C115A}"/>
              </a:ext>
            </a:extLst>
          </p:cNvPr>
          <p:cNvSpPr/>
          <p:nvPr/>
        </p:nvSpPr>
        <p:spPr>
          <a:xfrm>
            <a:off x="4412966" y="1022695"/>
            <a:ext cx="53807" cy="45719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9838C8F9-F6E8-5034-AB4C-B7EC8E520B4F}"/>
              </a:ext>
            </a:extLst>
          </p:cNvPr>
          <p:cNvSpPr/>
          <p:nvPr/>
        </p:nvSpPr>
        <p:spPr>
          <a:xfrm>
            <a:off x="4218823" y="900096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77D332A9-DB12-1673-9231-15FE3016B671}"/>
              </a:ext>
            </a:extLst>
          </p:cNvPr>
          <p:cNvSpPr/>
          <p:nvPr/>
        </p:nvSpPr>
        <p:spPr>
          <a:xfrm>
            <a:off x="4250640" y="119697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0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E4E4F9B5-612D-9F67-ACAD-09C95B711B7C}"/>
              </a:ext>
            </a:extLst>
          </p:cNvPr>
          <p:cNvSpPr/>
          <p:nvPr/>
        </p:nvSpPr>
        <p:spPr>
          <a:xfrm>
            <a:off x="4385812" y="129063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2AF18D54-B755-E4DE-E6C1-D541754CEC08}"/>
              </a:ext>
            </a:extLst>
          </p:cNvPr>
          <p:cNvSpPr/>
          <p:nvPr/>
        </p:nvSpPr>
        <p:spPr>
          <a:xfrm>
            <a:off x="4274492" y="1389022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574EF65-BFCE-43E6-32BF-CA46647A5C24}"/>
              </a:ext>
            </a:extLst>
          </p:cNvPr>
          <p:cNvSpPr/>
          <p:nvPr/>
        </p:nvSpPr>
        <p:spPr>
          <a:xfrm>
            <a:off x="4258580" y="1714487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6032402-FBD9-E368-1F0F-BBD232E7EB24}"/>
              </a:ext>
            </a:extLst>
          </p:cNvPr>
          <p:cNvSpPr/>
          <p:nvPr/>
        </p:nvSpPr>
        <p:spPr>
          <a:xfrm>
            <a:off x="4258599" y="1835100"/>
            <a:ext cx="73025" cy="49213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CF86F528-B969-A2CE-008B-4D690DA9BBC7}"/>
              </a:ext>
            </a:extLst>
          </p:cNvPr>
          <p:cNvSpPr/>
          <p:nvPr/>
        </p:nvSpPr>
        <p:spPr>
          <a:xfrm>
            <a:off x="4435435" y="3234521"/>
            <a:ext cx="73025" cy="49213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59147F40-5487-7E58-30C4-C8809CD4C70E}"/>
              </a:ext>
            </a:extLst>
          </p:cNvPr>
          <p:cNvSpPr/>
          <p:nvPr/>
        </p:nvSpPr>
        <p:spPr>
          <a:xfrm>
            <a:off x="4194974" y="3120113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39AA23C1-C1B4-8DB7-038C-959B57EB8A94}"/>
              </a:ext>
            </a:extLst>
          </p:cNvPr>
          <p:cNvSpPr/>
          <p:nvPr/>
        </p:nvSpPr>
        <p:spPr>
          <a:xfrm>
            <a:off x="4202936" y="2209895"/>
            <a:ext cx="45719" cy="45719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2804A23F-4525-D429-E1B2-DA2162E79A27}"/>
              </a:ext>
            </a:extLst>
          </p:cNvPr>
          <p:cNvSpPr/>
          <p:nvPr/>
        </p:nvSpPr>
        <p:spPr>
          <a:xfrm>
            <a:off x="4234743" y="4275192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EDDFD5-1610-6C28-2CCD-BE6B11270A6F}"/>
              </a:ext>
            </a:extLst>
          </p:cNvPr>
          <p:cNvSpPr/>
          <p:nvPr/>
        </p:nvSpPr>
        <p:spPr>
          <a:xfrm>
            <a:off x="4360095" y="4024367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F29EEFCF-ABF1-2799-4B92-DBAC138D0995}"/>
              </a:ext>
            </a:extLst>
          </p:cNvPr>
          <p:cNvSpPr/>
          <p:nvPr/>
        </p:nvSpPr>
        <p:spPr>
          <a:xfrm>
            <a:off x="4387728" y="411648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FF7B1D6E-9BB3-ADD3-BD39-04C9F3289044}"/>
              </a:ext>
            </a:extLst>
          </p:cNvPr>
          <p:cNvSpPr/>
          <p:nvPr/>
        </p:nvSpPr>
        <p:spPr>
          <a:xfrm>
            <a:off x="4369904" y="4386263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5B563A23-F9AF-0710-4266-4EAF4E8A2555}"/>
              </a:ext>
            </a:extLst>
          </p:cNvPr>
          <p:cNvSpPr/>
          <p:nvPr/>
        </p:nvSpPr>
        <p:spPr>
          <a:xfrm>
            <a:off x="4314244" y="544512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BC07E52F-2E57-328C-DEA3-3C2047FF3D2F}"/>
              </a:ext>
            </a:extLst>
          </p:cNvPr>
          <p:cNvSpPr/>
          <p:nvPr/>
        </p:nvSpPr>
        <p:spPr>
          <a:xfrm>
            <a:off x="4155221" y="5330839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C457B9A-6A36-47A4-0BB9-CFC0488FAD7F}"/>
              </a:ext>
            </a:extLst>
          </p:cNvPr>
          <p:cNvSpPr/>
          <p:nvPr/>
        </p:nvSpPr>
        <p:spPr>
          <a:xfrm>
            <a:off x="4425564" y="4978427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0CF543C2-6C37-0181-1B82-C5722F495E3B}"/>
              </a:ext>
            </a:extLst>
          </p:cNvPr>
          <p:cNvSpPr/>
          <p:nvPr/>
        </p:nvSpPr>
        <p:spPr>
          <a:xfrm>
            <a:off x="4242688" y="5546739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2197B2A4-F9C2-4DEC-DB09-AD7D4AB268B2}"/>
              </a:ext>
            </a:extLst>
          </p:cNvPr>
          <p:cNvSpPr/>
          <p:nvPr/>
        </p:nvSpPr>
        <p:spPr>
          <a:xfrm>
            <a:off x="4171125" y="5867468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EC20D656-8BEF-73A2-96B7-CFD4C3D421B0}"/>
              </a:ext>
            </a:extLst>
          </p:cNvPr>
          <p:cNvSpPr/>
          <p:nvPr/>
        </p:nvSpPr>
        <p:spPr>
          <a:xfrm>
            <a:off x="4298339" y="6115172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4C112C16-6F0E-EACD-EA43-6040A328F823}"/>
              </a:ext>
            </a:extLst>
          </p:cNvPr>
          <p:cNvSpPr/>
          <p:nvPr/>
        </p:nvSpPr>
        <p:spPr>
          <a:xfrm>
            <a:off x="4433512" y="637070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Šipka doleva 1">
            <a:extLst>
              <a:ext uri="{FF2B5EF4-FFF2-40B4-BE49-F238E27FC236}">
                <a16:creationId xmlns:a16="http://schemas.microsoft.com/office/drawing/2014/main" id="{44EC6761-7C37-AA3B-64E3-B029FCACEAC8}"/>
              </a:ext>
            </a:extLst>
          </p:cNvPr>
          <p:cNvSpPr/>
          <p:nvPr/>
        </p:nvSpPr>
        <p:spPr>
          <a:xfrm>
            <a:off x="5191180" y="6348481"/>
            <a:ext cx="360363" cy="144463"/>
          </a:xfrm>
          <a:prstGeom prst="lef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" name="Šipka doleva 28">
            <a:extLst>
              <a:ext uri="{FF2B5EF4-FFF2-40B4-BE49-F238E27FC236}">
                <a16:creationId xmlns:a16="http://schemas.microsoft.com/office/drawing/2014/main" id="{C68A2087-DEB8-7C40-D2B8-5E41E2ACE129}"/>
              </a:ext>
            </a:extLst>
          </p:cNvPr>
          <p:cNvSpPr/>
          <p:nvPr/>
        </p:nvSpPr>
        <p:spPr>
          <a:xfrm rot="10800000">
            <a:off x="8768316" y="589031"/>
            <a:ext cx="360362" cy="144463"/>
          </a:xfrm>
          <a:prstGeom prst="lef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CF86F528-B969-A2CE-008B-4D690DA9BBC7}"/>
              </a:ext>
            </a:extLst>
          </p:cNvPr>
          <p:cNvSpPr/>
          <p:nvPr/>
        </p:nvSpPr>
        <p:spPr>
          <a:xfrm>
            <a:off x="4140648" y="2767534"/>
            <a:ext cx="73025" cy="49213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262393" y="312080"/>
            <a:ext cx="264553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Výskyt </a:t>
            </a:r>
          </a:p>
          <a:p>
            <a:r>
              <a:rPr lang="cs-CZ" sz="2400" dirty="0"/>
              <a:t>parazitických </a:t>
            </a:r>
          </a:p>
          <a:p>
            <a:r>
              <a:rPr lang="cs-CZ" sz="2400" dirty="0"/>
              <a:t>forem ve fylogenezi</a:t>
            </a:r>
          </a:p>
          <a:p>
            <a:r>
              <a:rPr lang="cs-CZ" sz="2400" dirty="0"/>
              <a:t>živočichů (založeno </a:t>
            </a:r>
          </a:p>
          <a:p>
            <a:r>
              <a:rPr lang="cs-CZ" sz="2400" dirty="0"/>
              <a:t>na SS </a:t>
            </a:r>
            <a:r>
              <a:rPr lang="cs-CZ" sz="2400" dirty="0" err="1"/>
              <a:t>rDNA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r>
              <a:rPr lang="cs-CZ" sz="2200" dirty="0"/>
              <a:t>U 24 kmenů ze 43</a:t>
            </a:r>
          </a:p>
        </p:txBody>
      </p:sp>
      <p:pic>
        <p:nvPicPr>
          <p:cNvPr id="31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3" y="3120113"/>
            <a:ext cx="1724768" cy="22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197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80964"/>
            <a:ext cx="5692775" cy="6696075"/>
          </a:xfrm>
        </p:spPr>
      </p:pic>
      <p:sp>
        <p:nvSpPr>
          <p:cNvPr id="5123" name="TextovéPole 4"/>
          <p:cNvSpPr txBox="1">
            <a:spLocks noChangeArrowheads="1"/>
          </p:cNvSpPr>
          <p:nvPr/>
        </p:nvSpPr>
        <p:spPr bwMode="auto">
          <a:xfrm>
            <a:off x="7896226" y="227013"/>
            <a:ext cx="2474913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Demospongiae (</a:t>
            </a:r>
            <a:r>
              <a:rPr lang="cs-CZ" altLang="cs-CZ" sz="1600" dirty="0" err="1"/>
              <a:t>Porifera</a:t>
            </a:r>
            <a:r>
              <a:rPr lang="cs-CZ" altLang="cs-CZ" sz="16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Ctenophora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Placozoa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Cnidaria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Myxozoa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Orthonectida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Craniata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Echinodermata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Myzostomida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Dicyemida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Rotifera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Acanthocephala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Gnathostomulida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Platyhelminthes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Nemertea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Mollusca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Annelida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Chelicerata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Tartigrada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Pancrustacea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Hexapoda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Pentastomida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Nematomorpha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Nematoda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Vertebrata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7" name="Ovál 6"/>
          <p:cNvSpPr/>
          <p:nvPr/>
        </p:nvSpPr>
        <p:spPr>
          <a:xfrm>
            <a:off x="7391401" y="1001713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7391401" y="908050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7391401" y="119697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0</a:t>
            </a:r>
          </a:p>
        </p:txBody>
      </p:sp>
      <p:sp>
        <p:nvSpPr>
          <p:cNvPr id="10" name="Ovál 9"/>
          <p:cNvSpPr/>
          <p:nvPr/>
        </p:nvSpPr>
        <p:spPr>
          <a:xfrm>
            <a:off x="7391401" y="129063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7391401" y="141287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391401" y="172243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7391401" y="1866901"/>
            <a:ext cx="73025" cy="49213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7391401" y="3235326"/>
            <a:ext cx="73025" cy="49213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391401" y="2730500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7391401" y="215423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7391401" y="4243388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391401" y="3954463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136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53" y="47709"/>
            <a:ext cx="5654675" cy="670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vál 19"/>
          <p:cNvSpPr/>
          <p:nvPr/>
        </p:nvSpPr>
        <p:spPr>
          <a:xfrm>
            <a:off x="7391401" y="409892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7391401" y="4386263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7391401" y="544512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7391401" y="532288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7391401" y="4962525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7391401" y="5538788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7391401" y="5827713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7391401" y="6043613"/>
            <a:ext cx="73025" cy="49212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7391401" y="6330950"/>
            <a:ext cx="73025" cy="50800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Šipka doleva 1"/>
          <p:cNvSpPr/>
          <p:nvPr/>
        </p:nvSpPr>
        <p:spPr>
          <a:xfrm>
            <a:off x="5159376" y="6308726"/>
            <a:ext cx="360363" cy="144463"/>
          </a:xfrm>
          <a:prstGeom prst="lef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" name="Šipka doleva 28"/>
          <p:cNvSpPr/>
          <p:nvPr/>
        </p:nvSpPr>
        <p:spPr>
          <a:xfrm rot="10800000">
            <a:off x="7535863" y="549276"/>
            <a:ext cx="360362" cy="144463"/>
          </a:xfrm>
          <a:prstGeom prst="lef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0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1" y="47709"/>
            <a:ext cx="2299744" cy="303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8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611A8397-ED32-DE28-4AB8-11343E0F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779462"/>
          </a:xfrm>
        </p:spPr>
        <p:txBody>
          <a:bodyPr/>
          <a:lstStyle/>
          <a:p>
            <a:r>
              <a:rPr lang="cs-CZ" altLang="cs-CZ" sz="3600"/>
              <a:t>Distribuce parasitismu mezi rostlinami</a:t>
            </a:r>
          </a:p>
        </p:txBody>
      </p:sp>
      <p:pic>
        <p:nvPicPr>
          <p:cNvPr id="30723" name="Zástupný symbol pro obsah 3">
            <a:extLst>
              <a:ext uri="{FF2B5EF4-FFF2-40B4-BE49-F238E27FC236}">
                <a16:creationId xmlns:a16="http://schemas.microsoft.com/office/drawing/2014/main" id="{BD140DC3-551B-8F69-50FF-736C30F5F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3289" y="981076"/>
            <a:ext cx="5305425" cy="5688013"/>
          </a:xfrm>
        </p:spPr>
      </p:pic>
    </p:spTree>
    <p:extLst>
      <p:ext uri="{BB962C8B-B14F-4D97-AF65-F5344CB8AC3E}">
        <p14:creationId xmlns:p14="http://schemas.microsoft.com/office/powerpoint/2010/main" val="399470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2044700"/>
          </a:xfrm>
        </p:spPr>
        <p:txBody>
          <a:bodyPr/>
          <a:lstStyle/>
          <a:p>
            <a:pPr marL="0" indent="0" algn="ctr">
              <a:buNone/>
            </a:pPr>
            <a:r>
              <a:rPr lang="cs-CZ" altLang="cs-CZ" sz="4000"/>
              <a:t>Studijní a doporučená literatura</a:t>
            </a:r>
          </a:p>
        </p:txBody>
      </p:sp>
    </p:spTree>
    <p:extLst>
      <p:ext uri="{BB962C8B-B14F-4D97-AF65-F5344CB8AC3E}">
        <p14:creationId xmlns:p14="http://schemas.microsoft.com/office/powerpoint/2010/main" val="426893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303647"/>
            <a:ext cx="9144000" cy="62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62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1709" y="294202"/>
            <a:ext cx="10515600" cy="60333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/>
              <a:t>Paraziti jako jazyk evoluce  - metoda BPA !</a:t>
            </a:r>
          </a:p>
        </p:txBody>
      </p:sp>
      <p:pic>
        <p:nvPicPr>
          <p:cNvPr id="7170" name="Picture 2" descr="Daniel Brooks - iASK - Institute of Advanced Studies Kősz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7" y="1091645"/>
            <a:ext cx="2501381" cy="25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0695" y="3824581"/>
            <a:ext cx="2702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Prof. Daniel </a:t>
            </a:r>
            <a:r>
              <a:rPr lang="cs-CZ" dirty="0" err="1"/>
              <a:t>Brooks</a:t>
            </a:r>
            <a:r>
              <a:rPr lang="cs-CZ" dirty="0"/>
              <a:t> </a:t>
            </a:r>
          </a:p>
          <a:p>
            <a:r>
              <a:rPr lang="cs-CZ" dirty="0" err="1"/>
              <a:t>Brooks</a:t>
            </a:r>
            <a:r>
              <a:rPr lang="cs-CZ" dirty="0"/>
              <a:t> </a:t>
            </a:r>
            <a:r>
              <a:rPr lang="cs-CZ" dirty="0" err="1"/>
              <a:t>Parsimonic</a:t>
            </a:r>
            <a:r>
              <a:rPr lang="cs-CZ" dirty="0"/>
              <a:t> </a:t>
            </a:r>
            <a:r>
              <a:rPr lang="cs-CZ" dirty="0" err="1"/>
              <a:t>Analysis</a:t>
            </a:r>
            <a:endParaRPr lang="cs-CZ" dirty="0"/>
          </a:p>
        </p:txBody>
      </p:sp>
      <p:pic>
        <p:nvPicPr>
          <p:cNvPr id="7172" name="Picture 4" descr="Brooks Parsimony Analysis and an event-based modification of it. (a) A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337" y="998650"/>
            <a:ext cx="3862569" cy="32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olved Given the three species area cladogram and the | Cheg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7" y="4583492"/>
            <a:ext cx="3364461" cy="2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rooks Parsimony Analysis: a valiant failure - ScienceDir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245" y="952349"/>
            <a:ext cx="2861273" cy="577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esults of Brooks parsimony analysis depicting a general area cladogram...  | Download Scientific Diagr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02" y="4470912"/>
            <a:ext cx="4240523" cy="218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423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0198"/>
            <a:ext cx="10515600" cy="107406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Fylogenetický vztah mezi </a:t>
            </a:r>
            <a:r>
              <a:rPr lang="cs-CZ" sz="3400" b="1" dirty="0" err="1" smtClean="0"/>
              <a:t>onchobothriidními</a:t>
            </a:r>
            <a:r>
              <a:rPr lang="cs-CZ" sz="3400" b="1" dirty="0" smtClean="0"/>
              <a:t> tasemnicemi a jejich chrupavčitými hostiteli (</a:t>
            </a:r>
            <a:r>
              <a:rPr lang="cs-CZ" sz="3400" b="1" dirty="0" err="1" smtClean="0"/>
              <a:t>Elasmobrancha</a:t>
            </a:r>
            <a:r>
              <a:rPr lang="cs-CZ" sz="3400" b="1" dirty="0" smtClean="0"/>
              <a:t>)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069" y="1429658"/>
            <a:ext cx="9008828" cy="51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25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8BC96D-8F24-49AF-9F5A-E0BAD6CB4F6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cs-CZ" altLang="cs-CZ" sz="140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3778195" y="620203"/>
            <a:ext cx="4626334" cy="733762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+mn-lt"/>
              </a:rPr>
              <a:t>Vznik parazitismu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921762"/>
            <a:ext cx="8280400" cy="324658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Parazitismus jako životní strategie je jev odvozený - nejprve musí existovat potenciální hostitel.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Přechod k parazitickému způsobu života musí být pro parazita výhodný, to znamená, že musí zvýšit jeho fitness.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2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Potenciální parazit musí mít pro nový způsob života preadaptace (např. sací ústní ústrojí)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8711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Obdélník 1"/>
          <p:cNvSpPr>
            <a:spLocks noChangeArrowheads="1"/>
          </p:cNvSpPr>
          <p:nvPr/>
        </p:nvSpPr>
        <p:spPr bwMode="auto">
          <a:xfrm>
            <a:off x="2135560" y="1803588"/>
            <a:ext cx="79928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>
                <a:solidFill>
                  <a:srgbClr val="4D5156"/>
                </a:solidFill>
              </a:rPr>
              <a:t>Parazitismus je způsob soužití dvou organismů, z nichž jeden organismus využívá druhý organismus. Parazit se může živit tkáněmi hostitele nebo se přiživovat na hostitelově potravě či jinak profitovat z hostitelova organismu nebo jeho činnosti a snižovat přitom jeho biologickou zdatnost.</a:t>
            </a:r>
          </a:p>
          <a:p>
            <a:endParaRPr lang="cs-CZ" altLang="cs-CZ" sz="2000" dirty="0">
              <a:solidFill>
                <a:srgbClr val="4D5156"/>
              </a:solidFill>
            </a:endParaRPr>
          </a:p>
          <a:p>
            <a:endParaRPr lang="cs-CZ" altLang="cs-CZ" sz="2000" dirty="0">
              <a:solidFill>
                <a:srgbClr val="4D5156"/>
              </a:solidFill>
            </a:endParaRPr>
          </a:p>
          <a:p>
            <a:r>
              <a:rPr lang="cs-CZ" sz="2000" dirty="0"/>
              <a:t>Parazitismus – vzájemný vztah, při kterém jeden organismus (druh) získává výhodu, zatímco druhý je tímto vztahem poškozován.</a:t>
            </a:r>
          </a:p>
          <a:p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000" dirty="0"/>
              <a:t>Je parazitismus </a:t>
            </a:r>
            <a:r>
              <a:rPr lang="cs-CZ" altLang="cs-CZ" sz="2000" dirty="0" err="1"/>
              <a:t>symbioza</a:t>
            </a:r>
            <a:r>
              <a:rPr lang="cs-CZ" altLang="cs-CZ" sz="2000" dirty="0"/>
              <a:t> 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55641" y="404665"/>
            <a:ext cx="5781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Jak definujeme parazitismus ?</a:t>
            </a:r>
          </a:p>
        </p:txBody>
      </p:sp>
    </p:spTree>
    <p:extLst>
      <p:ext uri="{BB962C8B-B14F-4D97-AF65-F5344CB8AC3E}">
        <p14:creationId xmlns:p14="http://schemas.microsoft.com/office/powerpoint/2010/main" val="240802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Grp="1" noChangeArrowheads="1"/>
          </p:cNvSpPr>
          <p:nvPr>
            <p:ph type="title"/>
          </p:nvPr>
        </p:nvSpPr>
        <p:spPr>
          <a:xfrm>
            <a:off x="1375575" y="405516"/>
            <a:ext cx="9438197" cy="71561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600" b="1" dirty="0"/>
              <a:t>Fenomén </a:t>
            </a:r>
            <a:r>
              <a:rPr lang="cs-CZ" altLang="cs-CZ" sz="3600" b="1" dirty="0" smtClean="0"/>
              <a:t>parazitismu – biologické interakce</a:t>
            </a:r>
            <a:endParaRPr lang="cs-CZ" altLang="cs-CZ" sz="3600" b="1" dirty="0"/>
          </a:p>
        </p:txBody>
      </p:sp>
      <p:sp>
        <p:nvSpPr>
          <p:cNvPr id="126979" name="Text Box 5"/>
          <p:cNvSpPr txBox="1">
            <a:spLocks noChangeArrowheads="1"/>
          </p:cNvSpPr>
          <p:nvPr/>
        </p:nvSpPr>
        <p:spPr bwMode="auto">
          <a:xfrm>
            <a:off x="2259013" y="1484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6980" name="Text Box 6"/>
          <p:cNvSpPr txBox="1">
            <a:spLocks noChangeArrowheads="1"/>
          </p:cNvSpPr>
          <p:nvPr/>
        </p:nvSpPr>
        <p:spPr bwMode="auto">
          <a:xfrm>
            <a:off x="1992314" y="1557339"/>
            <a:ext cx="7794121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Typy vztahů mezi organismy		A		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Parazitismus				+		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Predace					+		</a:t>
            </a:r>
            <a:r>
              <a:rPr lang="cs-CZ" altLang="cs-CZ" sz="2400" b="1" dirty="0" smtClean="0"/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/>
              <a:t>Herbivorie</a:t>
            </a:r>
            <a:r>
              <a:rPr lang="cs-CZ" altLang="cs-CZ" sz="2400" b="1" dirty="0" smtClean="0"/>
              <a:t>					+		-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Kompetice</a:t>
            </a:r>
            <a:r>
              <a:rPr lang="cs-CZ" altLang="cs-CZ" sz="2400" b="1" dirty="0"/>
              <a:t>					-		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Protokooperace</a:t>
            </a:r>
            <a:r>
              <a:rPr lang="cs-CZ" altLang="cs-CZ" sz="2400" b="1" dirty="0"/>
              <a:t>				+		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Mutualismus				+		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Komensalismus				+		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Amensalismus</a:t>
            </a:r>
            <a:r>
              <a:rPr lang="cs-CZ" altLang="cs-CZ" sz="2400" b="1" dirty="0"/>
              <a:t>				-		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Neutralismus</a:t>
            </a:r>
            <a:r>
              <a:rPr lang="cs-CZ" altLang="cs-CZ" sz="2400" b="1" dirty="0"/>
              <a:t>				0		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Parazitismus = forma </a:t>
            </a:r>
            <a:r>
              <a:rPr lang="cs-CZ" altLang="cs-CZ" sz="2400" b="1" dirty="0" err="1" smtClean="0"/>
              <a:t>symbiósy</a:t>
            </a:r>
            <a:r>
              <a:rPr lang="cs-CZ" altLang="cs-CZ" sz="2400" b="1" dirty="0"/>
              <a:t>	</a:t>
            </a:r>
          </a:p>
        </p:txBody>
      </p:sp>
      <p:sp>
        <p:nvSpPr>
          <p:cNvPr id="2" name="Obdélník 1"/>
          <p:cNvSpPr/>
          <p:nvPr/>
        </p:nvSpPr>
        <p:spPr>
          <a:xfrm>
            <a:off x="1963971" y="2321782"/>
            <a:ext cx="7736620" cy="11529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1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0495" y="209178"/>
            <a:ext cx="9024741" cy="46689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Parazitismus </a:t>
            </a:r>
            <a:r>
              <a:rPr lang="cs-CZ" sz="3600" b="1" dirty="0" smtClean="0"/>
              <a:t>existuje v komplexu biologických interakcí</a:t>
            </a:r>
            <a:endParaRPr lang="cs-CZ" sz="3600" b="1" dirty="0"/>
          </a:p>
        </p:txBody>
      </p:sp>
      <p:pic>
        <p:nvPicPr>
          <p:cNvPr id="4" name="Picture 8" descr="Solved 1. Make a list of species that feral/outdoor cats may | Chegg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15" y="691978"/>
            <a:ext cx="9454833" cy="61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MICROBIOOLOGIA Y PARACITOLOGIA : HELMINTOS Y ENFERMEDADES DE HELMIN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72" y="4780899"/>
            <a:ext cx="1933783" cy="14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034750" y="6046571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Parasitism</a:t>
            </a:r>
            <a:endParaRPr lang="cs-CZ" b="1" dirty="0"/>
          </a:p>
        </p:txBody>
      </p:sp>
      <p:sp>
        <p:nvSpPr>
          <p:cNvPr id="7" name="Obdélník 6"/>
          <p:cNvSpPr/>
          <p:nvPr/>
        </p:nvSpPr>
        <p:spPr>
          <a:xfrm>
            <a:off x="508872" y="4596233"/>
            <a:ext cx="789642" cy="394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956020" y="6106602"/>
            <a:ext cx="1216550" cy="2941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70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1776" y="527663"/>
            <a:ext cx="6399203" cy="72227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Parazitismus jako forma </a:t>
            </a:r>
            <a:r>
              <a:rPr lang="cs-CZ" sz="3600" b="1" dirty="0" err="1"/>
              <a:t>symbiosy</a:t>
            </a:r>
            <a:endParaRPr lang="cs-CZ" sz="3600" b="1" dirty="0"/>
          </a:p>
        </p:txBody>
      </p:sp>
      <p:pic>
        <p:nvPicPr>
          <p:cNvPr id="14338" name="Picture 2" descr="Cleaner fishes and shrimp diversity and a re‐evaluation of cleaning  symbioses - Vaughan - 2017 - Fish and Fisheries - Wiley Online Libr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82" y="1839118"/>
            <a:ext cx="9904743" cy="44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898577" y="1839118"/>
            <a:ext cx="2139043" cy="8821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680959" y="3633746"/>
            <a:ext cx="3276965" cy="8905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2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61457" y="2942129"/>
            <a:ext cx="8899072" cy="197490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Symbióza je jakýkoli typ blízké a dlouhodobé biologické interakce mezi dvěma různými druhy.</a:t>
            </a:r>
            <a:r>
              <a:rPr kumimoji="0" lang="cs-CZ" altLang="cs-CZ" sz="2800" b="0" i="0" u="none" strike="noStrike" cap="none" normalizeH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lang="cs-CZ" altLang="cs-CZ" sz="2800" dirty="0">
                <a:solidFill>
                  <a:srgbClr val="202124"/>
                </a:solidFill>
                <a:latin typeface="inherit"/>
              </a:rPr>
              <a:t>Je to jakýkoliv vztah nebo soužití dvou a více druhů organismů, ať už prospěšné a nebo neprospěšné !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540578" y="1420587"/>
            <a:ext cx="4591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Co je to </a:t>
            </a:r>
            <a:r>
              <a:rPr lang="cs-CZ" sz="4000" b="1" dirty="0" err="1"/>
              <a:t>symbiósa</a:t>
            </a:r>
            <a:r>
              <a:rPr lang="cs-CZ" sz="4000" b="1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3239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3632" y="692696"/>
            <a:ext cx="5460270" cy="549116"/>
          </a:xfrm>
        </p:spPr>
        <p:txBody>
          <a:bodyPr>
            <a:noAutofit/>
          </a:bodyPr>
          <a:lstStyle/>
          <a:p>
            <a:r>
              <a:rPr lang="cs-CZ" sz="3200" b="1" dirty="0"/>
              <a:t>Parasitismus vs. </a:t>
            </a:r>
            <a:r>
              <a:rPr lang="cs-CZ" sz="3200" b="1" dirty="0" err="1"/>
              <a:t>Symbiosa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890534"/>
            <a:ext cx="8229600" cy="4490794"/>
          </a:xfrm>
        </p:spPr>
        <p:txBody>
          <a:bodyPr/>
          <a:lstStyle/>
          <a:p>
            <a:r>
              <a:rPr lang="cs-CZ" sz="2400" dirty="0"/>
              <a:t>Pojem </a:t>
            </a:r>
            <a:r>
              <a:rPr lang="cs-CZ" sz="2400" dirty="0" err="1" smtClean="0"/>
              <a:t>symbiósis</a:t>
            </a:r>
            <a:r>
              <a:rPr lang="cs-CZ" sz="2400" dirty="0" smtClean="0"/>
              <a:t> </a:t>
            </a:r>
            <a:r>
              <a:rPr lang="cs-CZ" sz="2400" dirty="0"/>
              <a:t>pochází z řečtiny (řecky </a:t>
            </a:r>
            <a:r>
              <a:rPr lang="cs-CZ" sz="2400" i="1" dirty="0" err="1"/>
              <a:t>sym</a:t>
            </a:r>
            <a:r>
              <a:rPr lang="cs-CZ" sz="2400" dirty="0"/>
              <a:t> = spolu; </a:t>
            </a:r>
            <a:r>
              <a:rPr lang="cs-CZ" sz="2400" i="1" dirty="0" err="1"/>
              <a:t>bios</a:t>
            </a:r>
            <a:r>
              <a:rPr lang="cs-CZ" sz="2400" i="1" dirty="0"/>
              <a:t> </a:t>
            </a:r>
            <a:r>
              <a:rPr lang="cs-CZ" sz="2400" dirty="0"/>
              <a:t>– život)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Existuje </a:t>
            </a:r>
            <a:r>
              <a:rPr lang="cs-CZ" sz="2400" b="1" dirty="0"/>
              <a:t>velké množství symbiotických spojení</a:t>
            </a:r>
            <a:r>
              <a:rPr lang="cs-CZ" sz="2400" dirty="0"/>
              <a:t>, kdy jeden organismus je např. větší, a druhý menší. Většího označujeme jako </a:t>
            </a:r>
            <a:r>
              <a:rPr lang="cs-CZ" sz="2400" b="1" dirty="0"/>
              <a:t>hostitele </a:t>
            </a:r>
            <a:r>
              <a:rPr lang="cs-CZ" sz="2400" dirty="0"/>
              <a:t>a menšího jako </a:t>
            </a:r>
            <a:r>
              <a:rPr lang="cs-CZ" sz="2400" b="1" dirty="0" err="1"/>
              <a:t>symbionta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116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7" y="188914"/>
            <a:ext cx="4511676" cy="6408737"/>
          </a:xfrm>
        </p:spPr>
      </p:pic>
      <p:pic>
        <p:nvPicPr>
          <p:cNvPr id="1536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98438"/>
            <a:ext cx="471646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5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52936"/>
            <a:ext cx="3177543" cy="20953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06" y="692696"/>
            <a:ext cx="3206307" cy="215172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98682" y="58614"/>
            <a:ext cx="4801263" cy="56207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Symbiósa</a:t>
            </a:r>
            <a:r>
              <a:rPr lang="cs-CZ" dirty="0" smtClean="0"/>
              <a:t> </a:t>
            </a:r>
            <a:r>
              <a:rPr lang="cs-CZ" dirty="0"/>
              <a:t>v přírodě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30" y="692696"/>
            <a:ext cx="3148831" cy="21596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2852370"/>
            <a:ext cx="3134299" cy="20887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92696"/>
            <a:ext cx="2917260" cy="21596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41168"/>
            <a:ext cx="2915817" cy="19168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1" y="2852370"/>
            <a:ext cx="3147893" cy="208879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4925956"/>
            <a:ext cx="3312368" cy="192409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4918002"/>
            <a:ext cx="3168352" cy="21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75520" y="116632"/>
            <a:ext cx="5021262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/>
              <a:t>Je parazitismus symbióza ?</a:t>
            </a:r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25625" y="1600201"/>
            <a:ext cx="5062538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Celý život a nebo alespoň jeho část žije na nebo uvnitř těla svého hostitele</a:t>
            </a:r>
            <a:r>
              <a:rPr lang="en-US" altLang="cs-CZ" sz="2400" dirty="0">
                <a:latin typeface="Arial" panose="020B0604020202020204" pitchFamily="34" charset="0"/>
              </a:rPr>
              <a:t> 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altLang="cs-CZ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živí se na jeho úkor</a:t>
            </a:r>
            <a:r>
              <a:rPr lang="en-US" altLang="cs-CZ" sz="2400" dirty="0">
                <a:latin typeface="Arial" panose="020B0604020202020204" pitchFamily="34" charset="0"/>
              </a:rPr>
              <a:t> 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</a:rPr>
              <a:t>jeho efekt na hostitele může být škodlivý</a:t>
            </a:r>
            <a:r>
              <a:rPr lang="en-US" altLang="cs-CZ" sz="2400" dirty="0">
                <a:latin typeface="Arial" panose="020B0604020202020204" pitchFamily="34" charset="0"/>
              </a:rPr>
              <a:t> 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endParaRPr lang="cs-CZ" altLang="cs-CZ" sz="2400" dirty="0">
              <a:latin typeface="Arial" panose="020B0604020202020204" pitchFamily="34" charset="0"/>
            </a:endParaRPr>
          </a:p>
        </p:txBody>
      </p:sp>
      <p:pic>
        <p:nvPicPr>
          <p:cNvPr id="10244" name="Picture 4" descr="OP1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9" y="333376"/>
            <a:ext cx="35464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3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1052737"/>
            <a:ext cx="7826375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87689" y="260648"/>
            <a:ext cx="4992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Jak se stát úspěšným parazitem ?</a:t>
            </a:r>
          </a:p>
        </p:txBody>
      </p:sp>
    </p:spTree>
    <p:extLst>
      <p:ext uri="{BB962C8B-B14F-4D97-AF65-F5344CB8AC3E}">
        <p14:creationId xmlns:p14="http://schemas.microsoft.com/office/powerpoint/2010/main" val="327265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47850" y="387573"/>
            <a:ext cx="5801305" cy="6147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b="1" dirty="0">
                <a:latin typeface="+mn-lt"/>
              </a:rPr>
              <a:t>Jak se stát úspěšným parazitem ?</a:t>
            </a:r>
            <a:br>
              <a:rPr lang="cs-CZ" altLang="cs-CZ" sz="2800" b="1" dirty="0">
                <a:latin typeface="+mn-lt"/>
              </a:rPr>
            </a:br>
            <a:r>
              <a:rPr lang="cs-CZ" altLang="cs-CZ" sz="2800" b="1" dirty="0">
                <a:latin typeface="+mn-lt"/>
              </a:rPr>
              <a:t>Co je potřeba umět ? </a:t>
            </a:r>
          </a:p>
        </p:txBody>
      </p:sp>
      <p:sp>
        <p:nvSpPr>
          <p:cNvPr id="1218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65416" y="1327866"/>
            <a:ext cx="8540750" cy="6086083"/>
          </a:xfrm>
        </p:spPr>
        <p:txBody>
          <a:bodyPr>
            <a:noAutofit/>
          </a:bodyPr>
          <a:lstStyle/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 dirty="0"/>
              <a:t>Musí mít </a:t>
            </a:r>
            <a:r>
              <a:rPr lang="en-US" altLang="cs-CZ" sz="2000" dirty="0" err="1"/>
              <a:t>strateg</a:t>
            </a:r>
            <a:r>
              <a:rPr lang="cs-CZ" altLang="cs-CZ" sz="2000" dirty="0" err="1"/>
              <a:t>ii</a:t>
            </a:r>
            <a:r>
              <a:rPr lang="en-US" altLang="cs-CZ" sz="2000" dirty="0"/>
              <a:t> </a:t>
            </a:r>
            <a:r>
              <a:rPr lang="cs-CZ" altLang="cs-CZ" sz="2000" dirty="0"/>
              <a:t>vyhledávání hostitele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 dirty="0"/>
              <a:t>Způsob</a:t>
            </a:r>
            <a:r>
              <a:rPr lang="en-US" altLang="cs-CZ" sz="2000" dirty="0"/>
              <a:t> </a:t>
            </a:r>
            <a:r>
              <a:rPr lang="cs-CZ" altLang="cs-CZ" sz="2000" dirty="0"/>
              <a:t>jak proniknout do hostitele a přichytit se na/uvnitř jeho těla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 dirty="0"/>
              <a:t>Schopnost se adaptovat na fyzikálně-chemické podmínky uvnitř organismu hostitele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 dirty="0"/>
              <a:t>Schopnost se v těle hostitele uživit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 dirty="0"/>
              <a:t>Schopnost se bránit vůči obranným mechanismům organismu hostitele (imunita)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 dirty="0"/>
              <a:t>Schopnost se množit a šířit na další hostitelské organismy</a:t>
            </a:r>
          </a:p>
        </p:txBody>
      </p:sp>
    </p:spTree>
    <p:extLst>
      <p:ext uri="{BB962C8B-B14F-4D97-AF65-F5344CB8AC3E}">
        <p14:creationId xmlns:p14="http://schemas.microsoft.com/office/powerpoint/2010/main" val="21277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>
          <a:xfrm>
            <a:off x="2738284" y="1015895"/>
            <a:ext cx="7133303" cy="1143000"/>
          </a:xfrm>
        </p:spPr>
        <p:txBody>
          <a:bodyPr/>
          <a:lstStyle/>
          <a:p>
            <a:r>
              <a:rPr lang="cs-CZ" altLang="cs-CZ" sz="3600" b="1" dirty="0"/>
              <a:t>Být parazitem není jednoduché !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2043113" y="1916114"/>
            <a:ext cx="8229600" cy="2262187"/>
          </a:xfrm>
        </p:spPr>
        <p:txBody>
          <a:bodyPr/>
          <a:lstStyle/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		  </a:t>
            </a:r>
            <a:r>
              <a:rPr lang="cs-CZ" altLang="cs-CZ" sz="3600" b="1" dirty="0"/>
              <a:t>Je to ale terno !!!</a:t>
            </a:r>
          </a:p>
        </p:txBody>
      </p:sp>
    </p:spTree>
    <p:extLst>
      <p:ext uri="{BB962C8B-B14F-4D97-AF65-F5344CB8AC3E}">
        <p14:creationId xmlns:p14="http://schemas.microsoft.com/office/powerpoint/2010/main" val="380709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697B7DDE-B0C3-EB7D-FFBE-763CA5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64" y="681065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cs-CZ" altLang="cs-CZ" sz="3600" b="1" dirty="0"/>
              <a:t>Kolik je na Zemi druhů organismů ? </a:t>
            </a:r>
            <a:r>
              <a:rPr lang="cs-CZ" altLang="cs-CZ" sz="3600" dirty="0"/>
              <a:t/>
            </a:r>
            <a:br>
              <a:rPr lang="cs-CZ" altLang="cs-CZ" sz="3600" dirty="0"/>
            </a:br>
            <a:r>
              <a:rPr lang="cs-CZ" altLang="cs-CZ" sz="3600" dirty="0"/>
              <a:t>(</a:t>
            </a:r>
            <a:r>
              <a:rPr lang="cs-CZ" altLang="cs-CZ" sz="2800" dirty="0"/>
              <a:t>Hodně to závisí na definici druhu !)</a:t>
            </a:r>
            <a:br>
              <a:rPr lang="cs-CZ" altLang="cs-CZ" sz="2800" dirty="0"/>
            </a:br>
            <a:r>
              <a:rPr lang="cs-CZ" altLang="cs-CZ" sz="3600" b="1" dirty="0"/>
              <a:t>Kolik je na Zemi druhů parazitů 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157F9E-0984-112C-2EAC-FA1217BBD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2" y="2030453"/>
            <a:ext cx="5542123" cy="4351338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cs-CZ" sz="2400" dirty="0"/>
              <a:t>První pokus </a:t>
            </a:r>
            <a:r>
              <a:rPr lang="cs-CZ" sz="2400" dirty="0" err="1"/>
              <a:t>Systema</a:t>
            </a:r>
            <a:r>
              <a:rPr lang="cs-CZ" sz="2400" dirty="0"/>
              <a:t> </a:t>
            </a:r>
            <a:r>
              <a:rPr lang="cs-CZ" sz="2400" dirty="0" err="1"/>
              <a:t>Naturae</a:t>
            </a:r>
            <a:r>
              <a:rPr lang="cs-CZ" sz="2400" dirty="0"/>
              <a:t> v roce 1735 Carl von Linné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V současnosti se odhady pohybují od 3 do 100 milionů druhů (obtížné – mnoho kryptických druhů)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Nejčastěji odhad na 5 ± 3 miliony a 8,7 ± 1,3 milionů druhů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V současnosti popsáno cca 1,9 milionů druhů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Odhad cca 75% organismů na Zemi jsou paraziti ! </a:t>
            </a:r>
          </a:p>
          <a:p>
            <a:pPr marL="0" indent="0">
              <a:buNone/>
              <a:defRPr/>
            </a:pPr>
            <a:endParaRPr lang="cs-CZ" dirty="0"/>
          </a:p>
        </p:txBody>
      </p:sp>
      <p:pic>
        <p:nvPicPr>
          <p:cNvPr id="11272" name="Picture 8" descr="Systema Naturae (1735) |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89" y="3488832"/>
            <a:ext cx="3388711" cy="28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El poeta gris como un naturalista - con selecciones de sus notas en el  Systema Naturae de Linneo, y facsímiles de algunos de sus dibujos (1903  Fotografía de stock - Ala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59" y="2120777"/>
            <a:ext cx="2888838" cy="44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053659" y="6305220"/>
            <a:ext cx="2888838" cy="540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276" name="Picture 12" descr="Human Taxonomies: Carl Linnaeus, Swedish Travel in Asia and the  Classification of Man | Itinerario | Cambridge Co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0" y="391856"/>
            <a:ext cx="2888838" cy="172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l Von Linné (@MgaAnakNiDiding) / Twi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548" y="391855"/>
            <a:ext cx="3144678" cy="31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79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35" y="938338"/>
            <a:ext cx="5028866" cy="560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27338" y="476673"/>
            <a:ext cx="9290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Kolik je na Zemi cizopasníků ?                                   Jaká je jejich velikost ?</a:t>
            </a: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34842" y="1107939"/>
            <a:ext cx="4582592" cy="50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Zástupný symbol pro obsah 5">
            <a:extLst>
              <a:ext uri="{FF2B5EF4-FFF2-40B4-BE49-F238E27FC236}">
                <a16:creationId xmlns:a16="http://schemas.microsoft.com/office/drawing/2014/main" id="{51681250-CE04-104C-5106-1204F10FF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6538" y="184150"/>
            <a:ext cx="4679951" cy="6489700"/>
          </a:xfrm>
        </p:spPr>
      </p:pic>
      <p:pic>
        <p:nvPicPr>
          <p:cNvPr id="8196" name="Picture 8" descr="Ochrání vás čistička vzduchu před koronavirem? 6 tipů pro správný výběr |  VAX-Brno.cz">
            <a:extLst>
              <a:ext uri="{FF2B5EF4-FFF2-40B4-BE49-F238E27FC236}">
                <a16:creationId xmlns:a16="http://schemas.microsoft.com/office/drawing/2014/main" id="{A8DD9EB5-4F8A-DF56-69A0-3F6FCD44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487489"/>
            <a:ext cx="43291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ZŠ Kunratice | Viry, baktérie a sinice">
            <a:extLst>
              <a:ext uri="{FF2B5EF4-FFF2-40B4-BE49-F238E27FC236}">
                <a16:creationId xmlns:a16="http://schemas.microsoft.com/office/drawing/2014/main" id="{14681EED-BE2F-6B19-6527-105C557C5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3962401"/>
            <a:ext cx="48514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Nadpis 1">
            <a:extLst>
              <a:ext uri="{FF2B5EF4-FFF2-40B4-BE49-F238E27FC236}">
                <a16:creationId xmlns:a16="http://schemas.microsoft.com/office/drawing/2014/main" id="{E5BCBD14-5507-2A80-8043-6C600CDA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278" y="173011"/>
            <a:ext cx="5844208" cy="1143000"/>
          </a:xfrm>
        </p:spPr>
        <p:txBody>
          <a:bodyPr/>
          <a:lstStyle/>
          <a:p>
            <a:pPr algn="r"/>
            <a:r>
              <a:rPr lang="cs-CZ" altLang="cs-CZ" sz="3600" b="1" dirty="0"/>
              <a:t>Velikost různých typů parazitů</a:t>
            </a:r>
          </a:p>
        </p:txBody>
      </p:sp>
    </p:spTree>
    <p:extLst>
      <p:ext uri="{BB962C8B-B14F-4D97-AF65-F5344CB8AC3E}">
        <p14:creationId xmlns:p14="http://schemas.microsoft.com/office/powerpoint/2010/main" val="16505910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4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268413"/>
            <a:ext cx="8643938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365125"/>
            <a:ext cx="10515600" cy="1193331"/>
          </a:xfrm>
        </p:spPr>
        <p:txBody>
          <a:bodyPr/>
          <a:lstStyle/>
          <a:p>
            <a:pPr algn="ctr" eaLnBrk="1" hangingPunct="1"/>
            <a:r>
              <a:rPr lang="en-US" altLang="cs-CZ" sz="3200" dirty="0" err="1"/>
              <a:t>Fre</a:t>
            </a:r>
            <a:r>
              <a:rPr lang="cs-CZ" altLang="cs-CZ" sz="3200" dirty="0" err="1"/>
              <a:t>kvence</a:t>
            </a:r>
            <a:r>
              <a:rPr lang="cs-CZ" altLang="cs-CZ" sz="3200" dirty="0"/>
              <a:t> poměru relativní velikosti těla </a:t>
            </a:r>
            <a:br>
              <a:rPr lang="cs-CZ" altLang="cs-CZ" sz="3200" dirty="0"/>
            </a:br>
            <a:r>
              <a:rPr lang="cs-CZ" altLang="cs-CZ" sz="3200" dirty="0"/>
              <a:t>konzumenta a hostitele</a:t>
            </a:r>
          </a:p>
        </p:txBody>
      </p:sp>
    </p:spTree>
    <p:extLst>
      <p:ext uri="{BB962C8B-B14F-4D97-AF65-F5344CB8AC3E}">
        <p14:creationId xmlns:p14="http://schemas.microsoft.com/office/powerpoint/2010/main" val="24418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ctrTitle"/>
          </p:nvPr>
        </p:nvSpPr>
        <p:spPr>
          <a:xfrm>
            <a:off x="2209800" y="44451"/>
            <a:ext cx="7772400" cy="576263"/>
          </a:xfrm>
        </p:spPr>
        <p:txBody>
          <a:bodyPr/>
          <a:lstStyle/>
          <a:p>
            <a:r>
              <a:rPr lang="cs-CZ" altLang="cs-CZ" sz="2400" b="1"/>
              <a:t>Počet druhů cizopasníků</a:t>
            </a:r>
          </a:p>
        </p:txBody>
      </p:sp>
      <p:sp>
        <p:nvSpPr>
          <p:cNvPr id="21507" name="Podnadpis 2"/>
          <p:cNvSpPr>
            <a:spLocks noGrp="1"/>
          </p:cNvSpPr>
          <p:nvPr>
            <p:ph type="subTitle" idx="1"/>
          </p:nvPr>
        </p:nvSpPr>
        <p:spPr>
          <a:xfrm>
            <a:off x="1847850" y="549274"/>
            <a:ext cx="8496300" cy="604807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altLang="cs-CZ" sz="2000" b="1" dirty="0" err="1"/>
              <a:t>Plantae</a:t>
            </a:r>
            <a:endParaRPr lang="cs-CZ" altLang="cs-CZ" sz="2000" b="1" dirty="0"/>
          </a:p>
          <a:p>
            <a:pPr algn="l"/>
            <a:r>
              <a:rPr lang="cs-CZ" altLang="cs-CZ" sz="2000" dirty="0"/>
              <a:t>Paraziti a hemiparaziti			R		2 620		</a:t>
            </a:r>
          </a:p>
          <a:p>
            <a:pPr algn="l"/>
            <a:r>
              <a:rPr lang="cs-CZ" altLang="cs-CZ" sz="2000" b="1" dirty="0" err="1"/>
              <a:t>Fungi</a:t>
            </a:r>
            <a:r>
              <a:rPr lang="cs-CZ" altLang="cs-CZ" sz="2000" dirty="0"/>
              <a:t>	- paraziti rostlin			R	              28 100</a:t>
            </a:r>
          </a:p>
          <a:p>
            <a:pPr algn="l"/>
            <a:r>
              <a:rPr lang="cs-CZ" altLang="cs-CZ" sz="2000" dirty="0"/>
              <a:t>	  paraziti živočichů 		Ž		4 000</a:t>
            </a:r>
          </a:p>
          <a:p>
            <a:pPr algn="l"/>
            <a:r>
              <a:rPr lang="cs-CZ" altLang="cs-CZ" sz="2000" b="1" dirty="0"/>
              <a:t>Protista</a:t>
            </a:r>
            <a:r>
              <a:rPr lang="cs-CZ" altLang="cs-CZ" sz="2000" dirty="0"/>
              <a:t> – paraziti rostlin		 	R		   100</a:t>
            </a:r>
          </a:p>
          <a:p>
            <a:pPr algn="l"/>
            <a:r>
              <a:rPr lang="cs-CZ" altLang="cs-CZ" sz="2000" dirty="0"/>
              <a:t>	  paraziti živočichů	 		Ž		7 505 	</a:t>
            </a:r>
          </a:p>
          <a:p>
            <a:pPr algn="l"/>
            <a:r>
              <a:rPr lang="cs-CZ" altLang="cs-CZ" sz="2000" b="1" dirty="0" err="1"/>
              <a:t>Animalia</a:t>
            </a:r>
            <a:endParaRPr lang="cs-CZ" altLang="cs-CZ" sz="2000" b="1" dirty="0"/>
          </a:p>
          <a:p>
            <a:pPr algn="l"/>
            <a:r>
              <a:rPr lang="cs-CZ" altLang="cs-CZ" sz="2000" b="1" dirty="0" err="1"/>
              <a:t>Plathelminthes</a:t>
            </a:r>
            <a:r>
              <a:rPr lang="cs-CZ" altLang="cs-CZ" sz="2000" b="1" dirty="0"/>
              <a:t> </a:t>
            </a:r>
            <a:r>
              <a:rPr lang="cs-CZ" altLang="cs-CZ" sz="2000" dirty="0"/>
              <a:t>				Ž		40 000</a:t>
            </a:r>
          </a:p>
          <a:p>
            <a:pPr algn="l"/>
            <a:r>
              <a:rPr lang="cs-CZ" altLang="cs-CZ" sz="2000" b="1" dirty="0" err="1"/>
              <a:t>Nematoda</a:t>
            </a:r>
            <a:r>
              <a:rPr lang="cs-CZ" altLang="cs-CZ" sz="2000" dirty="0"/>
              <a:t> – paraziti rostlin 		                 R		   2 500</a:t>
            </a:r>
          </a:p>
          <a:p>
            <a:pPr algn="l"/>
            <a:r>
              <a:rPr lang="cs-CZ" altLang="cs-CZ" sz="2000" dirty="0"/>
              <a:t>	        paraziti živočichů 		Ž		 10 000</a:t>
            </a:r>
          </a:p>
          <a:p>
            <a:pPr algn="l"/>
            <a:r>
              <a:rPr lang="cs-CZ" altLang="cs-CZ" sz="2000" b="1" dirty="0" err="1"/>
              <a:t>Crustacea</a:t>
            </a:r>
            <a:r>
              <a:rPr lang="cs-CZ" altLang="cs-CZ" sz="2000" dirty="0"/>
              <a:t>				Ž	                   4 500</a:t>
            </a:r>
          </a:p>
          <a:p>
            <a:pPr algn="l"/>
            <a:r>
              <a:rPr lang="cs-CZ" altLang="cs-CZ" sz="2000" b="1" dirty="0" err="1"/>
              <a:t>Arachnida</a:t>
            </a:r>
            <a:r>
              <a:rPr lang="cs-CZ" altLang="cs-CZ" sz="2000" dirty="0"/>
              <a:t>				Ž		 10 000	</a:t>
            </a:r>
          </a:p>
          <a:p>
            <a:pPr algn="l"/>
            <a:r>
              <a:rPr lang="cs-CZ" altLang="cs-CZ" sz="2000" b="1" dirty="0" err="1"/>
              <a:t>Insecta</a:t>
            </a:r>
            <a:r>
              <a:rPr lang="cs-CZ" altLang="cs-CZ" sz="2000" dirty="0"/>
              <a:t> –  paraziti živočichů		                 Ž		 15 500	 </a:t>
            </a:r>
          </a:p>
          <a:p>
            <a:pPr algn="l"/>
            <a:r>
              <a:rPr lang="cs-CZ" altLang="cs-CZ" sz="2000" dirty="0"/>
              <a:t> 	  paraziti rostlin			R		  63 300</a:t>
            </a:r>
          </a:p>
          <a:p>
            <a:pPr algn="l"/>
            <a:r>
              <a:rPr lang="cs-CZ" altLang="cs-CZ" sz="2000" dirty="0"/>
              <a:t>	  </a:t>
            </a:r>
            <a:r>
              <a:rPr lang="cs-CZ" altLang="cs-CZ" sz="2000" dirty="0" err="1"/>
              <a:t>parazitoidi</a:t>
            </a:r>
            <a:r>
              <a:rPr lang="cs-CZ" altLang="cs-CZ" sz="2000" dirty="0"/>
              <a:t> živočichů		Ž		107 500</a:t>
            </a:r>
          </a:p>
          <a:p>
            <a:pPr algn="l"/>
            <a:r>
              <a:rPr lang="cs-CZ" altLang="cs-CZ" sz="2000" dirty="0"/>
              <a:t>	  </a:t>
            </a:r>
            <a:r>
              <a:rPr lang="cs-CZ" altLang="cs-CZ" sz="2000" dirty="0" err="1"/>
              <a:t>parazitoidi</a:t>
            </a:r>
            <a:r>
              <a:rPr lang="cs-CZ" altLang="cs-CZ" sz="2000" dirty="0"/>
              <a:t> rostlin		                 R		159 000</a:t>
            </a:r>
          </a:p>
          <a:p>
            <a:pPr algn="l"/>
            <a:r>
              <a:rPr lang="cs-CZ" altLang="cs-CZ" sz="2000" b="1" dirty="0" err="1"/>
              <a:t>Chordata</a:t>
            </a:r>
            <a:r>
              <a:rPr lang="cs-CZ" altLang="cs-CZ" sz="2000" dirty="0"/>
              <a:t>				Ž		        100</a:t>
            </a:r>
          </a:p>
        </p:txBody>
      </p:sp>
    </p:spTree>
    <p:extLst>
      <p:ext uri="{BB962C8B-B14F-4D97-AF65-F5344CB8AC3E}">
        <p14:creationId xmlns:p14="http://schemas.microsoft.com/office/powerpoint/2010/main" val="34882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051" y="0"/>
            <a:ext cx="4032950" cy="562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94868" cy="562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868" y="1278061"/>
            <a:ext cx="4142683" cy="557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7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50328" y="202630"/>
            <a:ext cx="7043530" cy="77538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3600" b="1" dirty="0"/>
              <a:t>Současné znalosti diverzitě parazitů </a:t>
            </a:r>
            <a:endParaRPr lang="en-US" altLang="cs-CZ" sz="3600" b="1" dirty="0"/>
          </a:p>
        </p:txBody>
      </p:sp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900" y="978010"/>
            <a:ext cx="5067809" cy="574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1602990" y="1256404"/>
            <a:ext cx="412591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1,000,000 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popsaných druhů</a:t>
            </a:r>
            <a:r>
              <a:rPr lang="en-US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Eucaryot</a:t>
            </a:r>
            <a:endParaRPr lang="en-US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100,000 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popsaných druhů parazitů </a:t>
            </a:r>
            <a:endParaRPr lang="en-US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748550" y="6426086"/>
            <a:ext cx="21116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cs-CZ" sz="1500" dirty="0">
                <a:latin typeface="+mn-lt"/>
              </a:rPr>
              <a:t>(Poulin &amp; Morand, 2004)</a:t>
            </a:r>
          </a:p>
        </p:txBody>
      </p:sp>
    </p:spTree>
    <p:extLst>
      <p:ext uri="{BB962C8B-B14F-4D97-AF65-F5344CB8AC3E}">
        <p14:creationId xmlns:p14="http://schemas.microsoft.com/office/powerpoint/2010/main" val="34204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388519" y="-1110456"/>
            <a:ext cx="5414962" cy="9036050"/>
          </a:xfrm>
          <a:noFill/>
        </p:spPr>
      </p:pic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8401050" y="3854451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8112125" y="3062289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7824789" y="2557464"/>
            <a:ext cx="71437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8328025" y="3565526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8040689" y="2917826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2279650" y="6373814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6384925" y="1765301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6096000" y="1836739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4800600" y="2270126"/>
            <a:ext cx="71438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1" name="Oval 13"/>
          <p:cNvSpPr>
            <a:spLocks noChangeArrowheads="1"/>
          </p:cNvSpPr>
          <p:nvPr/>
        </p:nvSpPr>
        <p:spPr bwMode="auto">
          <a:xfrm>
            <a:off x="4440239" y="2636839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2" name="Oval 14"/>
          <p:cNvSpPr>
            <a:spLocks noChangeArrowheads="1"/>
          </p:cNvSpPr>
          <p:nvPr/>
        </p:nvSpPr>
        <p:spPr bwMode="auto">
          <a:xfrm>
            <a:off x="4152900" y="3205164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3" name="Oval 15"/>
          <p:cNvSpPr>
            <a:spLocks noChangeArrowheads="1"/>
          </p:cNvSpPr>
          <p:nvPr/>
        </p:nvSpPr>
        <p:spPr bwMode="auto">
          <a:xfrm>
            <a:off x="4008439" y="3500439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4" name="Oval 17"/>
          <p:cNvSpPr>
            <a:spLocks noChangeArrowheads="1"/>
          </p:cNvSpPr>
          <p:nvPr/>
        </p:nvSpPr>
        <p:spPr bwMode="auto">
          <a:xfrm>
            <a:off x="3937000" y="4357689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5" name="Text Box 18"/>
          <p:cNvSpPr txBox="1">
            <a:spLocks noChangeArrowheads="1"/>
          </p:cNvSpPr>
          <p:nvPr/>
        </p:nvSpPr>
        <p:spPr bwMode="auto">
          <a:xfrm>
            <a:off x="2351088" y="6237289"/>
            <a:ext cx="69405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Parasites of </a:t>
            </a:r>
            <a:r>
              <a:rPr lang="cs-CZ" altLang="cs-CZ" sz="1600" b="1" i="1"/>
              <a:t>Homo sapiens                          </a:t>
            </a:r>
            <a:r>
              <a:rPr lang="cs-CZ" altLang="cs-CZ" sz="1600" b="1"/>
              <a:t>other non human parasites </a:t>
            </a:r>
          </a:p>
        </p:txBody>
      </p:sp>
      <p:sp>
        <p:nvSpPr>
          <p:cNvPr id="17426" name="Rectangle 19"/>
          <p:cNvSpPr>
            <a:spLocks noChangeArrowheads="1"/>
          </p:cNvSpPr>
          <p:nvPr/>
        </p:nvSpPr>
        <p:spPr bwMode="auto">
          <a:xfrm>
            <a:off x="1487488" y="476250"/>
            <a:ext cx="431801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7" name="Text Box 20"/>
          <p:cNvSpPr txBox="1">
            <a:spLocks noChangeArrowheads="1"/>
          </p:cNvSpPr>
          <p:nvPr/>
        </p:nvSpPr>
        <p:spPr bwMode="auto">
          <a:xfrm>
            <a:off x="3320020" y="241484"/>
            <a:ext cx="5080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</a:rPr>
              <a:t>Výskyt parazitů u </a:t>
            </a:r>
            <a:r>
              <a:rPr lang="cs-CZ" altLang="cs-CZ" sz="2800" b="1" dirty="0" err="1">
                <a:solidFill>
                  <a:srgbClr val="FF0000"/>
                </a:solidFill>
              </a:rPr>
              <a:t>Eucaryota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sp>
        <p:nvSpPr>
          <p:cNvPr id="17428" name="Oval 21"/>
          <p:cNvSpPr>
            <a:spLocks noChangeArrowheads="1"/>
          </p:cNvSpPr>
          <p:nvPr/>
        </p:nvSpPr>
        <p:spPr bwMode="auto">
          <a:xfrm>
            <a:off x="6311900" y="6381751"/>
            <a:ext cx="71438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7687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3310" y="322734"/>
            <a:ext cx="3735179" cy="1162050"/>
          </a:xfrm>
        </p:spPr>
        <p:txBody>
          <a:bodyPr>
            <a:normAutofit/>
          </a:bodyPr>
          <a:lstStyle/>
          <a:p>
            <a:r>
              <a:rPr lang="cs-CZ" b="1" dirty="0"/>
              <a:t>Evoluce parazitismu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52725" y="2130461"/>
            <a:ext cx="4901372" cy="2497197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/>
              <a:t>Pozice zástupců </a:t>
            </a:r>
            <a:r>
              <a:rPr lang="cs-CZ" sz="2800" b="1" dirty="0" err="1"/>
              <a:t>Platyhelmithes</a:t>
            </a:r>
            <a:r>
              <a:rPr lang="cs-CZ" sz="2800" b="1" dirty="0"/>
              <a:t> </a:t>
            </a:r>
            <a:r>
              <a:rPr lang="cs-CZ" sz="2800" dirty="0"/>
              <a:t>s parazitickými </a:t>
            </a:r>
            <a:r>
              <a:rPr lang="cs-CZ" sz="2800" dirty="0" smtClean="0"/>
              <a:t>zástupci:</a:t>
            </a:r>
          </a:p>
          <a:p>
            <a:r>
              <a:rPr lang="cs-CZ" sz="2800" dirty="0" smtClean="0"/>
              <a:t>	</a:t>
            </a:r>
            <a:r>
              <a:rPr lang="cs-CZ" sz="2800" dirty="0" err="1" smtClean="0"/>
              <a:t>Monogenea</a:t>
            </a:r>
            <a:endParaRPr lang="cs-CZ" sz="2800" dirty="0" smtClean="0"/>
          </a:p>
          <a:p>
            <a:r>
              <a:rPr lang="cs-CZ" sz="2800" dirty="0" smtClean="0"/>
              <a:t>	</a:t>
            </a:r>
            <a:r>
              <a:rPr lang="cs-CZ" sz="2800" dirty="0" err="1" smtClean="0"/>
              <a:t>Cestoda</a:t>
            </a:r>
            <a:endParaRPr lang="cs-CZ" sz="2800" dirty="0" smtClean="0"/>
          </a:p>
          <a:p>
            <a:r>
              <a:rPr lang="cs-CZ" sz="2800" dirty="0" smtClean="0"/>
              <a:t>	</a:t>
            </a:r>
            <a:r>
              <a:rPr lang="cs-CZ" sz="2800" dirty="0" err="1" smtClean="0"/>
              <a:t>Digenea</a:t>
            </a:r>
            <a:endParaRPr lang="cs-CZ" sz="2800" dirty="0" smtClean="0"/>
          </a:p>
          <a:p>
            <a:r>
              <a:rPr lang="cs-CZ" sz="2800" dirty="0"/>
              <a:t>	</a:t>
            </a:r>
            <a:r>
              <a:rPr lang="cs-CZ" sz="2800" dirty="0" err="1" smtClean="0"/>
              <a:t>Aspidogastrea</a:t>
            </a:r>
            <a:endParaRPr lang="cs-CZ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35" y="0"/>
            <a:ext cx="5104765" cy="685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49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" y="785973"/>
            <a:ext cx="12144054" cy="607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F8E7671-33FC-8266-C293-9089A6D6C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193"/>
            <a:ext cx="10515600" cy="51845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Význam parazitů/parazitismu</a:t>
            </a:r>
          </a:p>
        </p:txBody>
      </p:sp>
    </p:spTree>
    <p:extLst>
      <p:ext uri="{BB962C8B-B14F-4D97-AF65-F5344CB8AC3E}">
        <p14:creationId xmlns:p14="http://schemas.microsoft.com/office/powerpoint/2010/main" val="390291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764280" y="452588"/>
            <a:ext cx="4656151" cy="59698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b="1" dirty="0"/>
              <a:t>Význam parazitů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981200" y="3737112"/>
            <a:ext cx="8229600" cy="2812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dirty="0"/>
              <a:t/>
            </a:r>
            <a:br>
              <a:rPr lang="cs-CZ" altLang="cs-CZ" sz="2000" dirty="0"/>
            </a:br>
            <a:endParaRPr lang="cs-CZ" altLang="cs-CZ" sz="2000" dirty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7239" y="1510721"/>
            <a:ext cx="8229600" cy="494573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2400" dirty="0"/>
              <a:t>Volně žijící organismus, který není hostitelem několika parazitických jedinců různých druhů, je </a:t>
            </a:r>
            <a:r>
              <a:rPr lang="cs-CZ" altLang="cs-CZ" sz="2400" b="1" dirty="0"/>
              <a:t>raritou</a:t>
            </a:r>
          </a:p>
          <a:p>
            <a:pPr marL="0" indent="0" eaLnBrk="1" hangingPunct="1">
              <a:buNone/>
            </a:pPr>
            <a:endParaRPr lang="cs-CZ" altLang="cs-CZ" sz="2400" dirty="0"/>
          </a:p>
          <a:p>
            <a:pPr eaLnBrk="1" hangingPunct="1"/>
            <a:r>
              <a:rPr lang="cs-CZ" altLang="cs-CZ" sz="2400" b="1" dirty="0"/>
              <a:t>Více než polovina známých druhů jsou parazité </a:t>
            </a:r>
            <a:r>
              <a:rPr lang="cs-CZ" altLang="cs-CZ" sz="2400" dirty="0"/>
              <a:t>nebo patogeny (a neznáme zdaleka všechny bakteriální a virové parazity). </a:t>
            </a:r>
          </a:p>
          <a:p>
            <a:pPr marL="0" indent="0" eaLnBrk="1" hangingPunct="1">
              <a:buNone/>
            </a:pPr>
            <a:endParaRPr lang="cs-CZ" altLang="cs-CZ" sz="2400" dirty="0"/>
          </a:p>
          <a:p>
            <a:pPr marL="0" indent="0" eaLnBrk="1" hangingPunct="1">
              <a:buNone/>
            </a:pPr>
            <a:endParaRPr lang="cs-CZ" altLang="cs-CZ" sz="2400" dirty="0"/>
          </a:p>
          <a:p>
            <a:r>
              <a:rPr lang="cs-CZ" altLang="cs-CZ" sz="2400" b="1" dirty="0"/>
              <a:t>1 volně žijící druh – 1 druh cizopasníka – polovina biosféry </a:t>
            </a:r>
            <a:r>
              <a:rPr lang="cs-CZ" altLang="cs-CZ" sz="2400" dirty="0"/>
              <a:t>jsou paraziti</a:t>
            </a:r>
          </a:p>
          <a:p>
            <a:endParaRPr lang="cs-CZ" altLang="cs-CZ" sz="2400" dirty="0"/>
          </a:p>
          <a:p>
            <a:endParaRPr lang="cs-CZ" altLang="cs-CZ" sz="2400" b="1" dirty="0"/>
          </a:p>
          <a:p>
            <a:r>
              <a:rPr lang="cs-CZ" altLang="cs-CZ" sz="2400" b="1" dirty="0"/>
              <a:t>Parazitismus</a:t>
            </a:r>
            <a:r>
              <a:rPr lang="cs-CZ" altLang="cs-CZ" sz="2400" dirty="0"/>
              <a:t> – </a:t>
            </a:r>
            <a:r>
              <a:rPr lang="cs-CZ" altLang="cs-CZ" sz="2400" dirty="0" smtClean="0"/>
              <a:t>velmi </a:t>
            </a:r>
            <a:r>
              <a:rPr lang="cs-CZ" altLang="cs-CZ" sz="2400" dirty="0"/>
              <a:t>rozšířený biologický jev </a:t>
            </a:r>
            <a:br>
              <a:rPr lang="cs-CZ" altLang="cs-CZ" sz="2400" dirty="0"/>
            </a:br>
            <a:r>
              <a:rPr lang="cs-CZ" altLang="cs-CZ" sz="2400" dirty="0"/>
              <a:t>                           </a:t>
            </a:r>
            <a:r>
              <a:rPr lang="cs-CZ" altLang="cs-CZ" sz="2400" dirty="0" smtClean="0"/>
              <a:t>úspěšná </a:t>
            </a:r>
            <a:r>
              <a:rPr lang="cs-CZ" altLang="cs-CZ" sz="2400" dirty="0"/>
              <a:t>životní strategie</a:t>
            </a:r>
            <a:br>
              <a:rPr lang="cs-CZ" altLang="cs-CZ" sz="2400" dirty="0"/>
            </a:br>
            <a:endParaRPr lang="cs-CZ" altLang="cs-CZ" sz="2400" dirty="0"/>
          </a:p>
          <a:p>
            <a:pPr marL="0" indent="0">
              <a:buNone/>
            </a:pPr>
            <a:r>
              <a:rPr lang="cs-CZ" altLang="cs-CZ" sz="2000" dirty="0"/>
              <a:t/>
            </a:r>
            <a:br>
              <a:rPr lang="cs-CZ" altLang="cs-CZ" sz="2000" dirty="0"/>
            </a:br>
            <a:endParaRPr lang="cs-CZ" altLang="cs-CZ" sz="2000" dirty="0"/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lvl="6"/>
            <a:endParaRPr lang="cs-CZ" altLang="cs-CZ" sz="1000" dirty="0"/>
          </a:p>
          <a:p>
            <a:pPr eaLnBrk="1" hangingPunct="1"/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90071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 noChangeArrowheads="1"/>
          </p:cNvSpPr>
          <p:nvPr>
            <p:ph type="ctrTitle"/>
          </p:nvPr>
        </p:nvSpPr>
        <p:spPr>
          <a:xfrm>
            <a:off x="2209800" y="44451"/>
            <a:ext cx="7772400" cy="1470025"/>
          </a:xfrm>
        </p:spPr>
        <p:txBody>
          <a:bodyPr/>
          <a:lstStyle/>
          <a:p>
            <a:r>
              <a:rPr lang="cs-CZ" altLang="cs-CZ"/>
              <a:t>Výhody parazitismu</a:t>
            </a:r>
          </a:p>
        </p:txBody>
      </p:sp>
      <p:sp>
        <p:nvSpPr>
          <p:cNvPr id="36867" name="Podnadpis 2"/>
          <p:cNvSpPr>
            <a:spLocks noGrp="1"/>
          </p:cNvSpPr>
          <p:nvPr>
            <p:ph type="subTitle" idx="1"/>
          </p:nvPr>
        </p:nvSpPr>
        <p:spPr>
          <a:xfrm>
            <a:off x="2063751" y="1628775"/>
            <a:ext cx="8208963" cy="4103688"/>
          </a:xfrm>
        </p:spPr>
        <p:txBody>
          <a:bodyPr>
            <a:normAutofit fontScale="92500" lnSpcReduction="10000"/>
          </a:bodyPr>
          <a:lstStyle/>
          <a:p>
            <a:pPr algn="l">
              <a:defRPr/>
            </a:pPr>
            <a:r>
              <a:rPr lang="cs-CZ" altLang="cs-CZ" sz="2800" dirty="0"/>
              <a:t>1) Po nalezení hostitele </a:t>
            </a:r>
            <a:r>
              <a:rPr lang="cs-CZ" altLang="cs-CZ" sz="2800" b="1" dirty="0"/>
              <a:t>nemusí hledat dalšího</a:t>
            </a:r>
          </a:p>
          <a:p>
            <a:pPr algn="l">
              <a:defRPr/>
            </a:pPr>
            <a:r>
              <a:rPr lang="cs-CZ" altLang="cs-CZ" sz="2800" dirty="0"/>
              <a:t>2) Permanentní </a:t>
            </a:r>
            <a:r>
              <a:rPr lang="cs-CZ" altLang="cs-CZ" sz="2800" b="1" dirty="0"/>
              <a:t>dostupnost potravy</a:t>
            </a:r>
          </a:p>
          <a:p>
            <a:pPr algn="l">
              <a:defRPr/>
            </a:pPr>
            <a:r>
              <a:rPr lang="cs-CZ" altLang="cs-CZ" sz="2800" dirty="0"/>
              <a:t>3) </a:t>
            </a:r>
            <a:r>
              <a:rPr lang="cs-CZ" altLang="cs-CZ" sz="2800" b="1" dirty="0"/>
              <a:t>Redukovaná potřeba </a:t>
            </a:r>
            <a:r>
              <a:rPr lang="cs-CZ" altLang="cs-CZ" sz="2800" dirty="0"/>
              <a:t>složitého získávání a   	</a:t>
            </a:r>
            <a:r>
              <a:rPr lang="cs-CZ" altLang="cs-CZ" sz="2800" b="1" dirty="0"/>
              <a:t>zpracovávání potravy</a:t>
            </a:r>
          </a:p>
          <a:p>
            <a:pPr algn="l">
              <a:defRPr/>
            </a:pPr>
            <a:r>
              <a:rPr lang="cs-CZ" altLang="cs-CZ" sz="2800" dirty="0"/>
              <a:t>4) Ochrana před </a:t>
            </a:r>
            <a:r>
              <a:rPr lang="cs-CZ" altLang="cs-CZ" sz="2800" b="1" dirty="0"/>
              <a:t>extrémy vnějšího prostředí</a:t>
            </a:r>
          </a:p>
          <a:p>
            <a:pPr algn="l">
              <a:defRPr/>
            </a:pPr>
            <a:r>
              <a:rPr lang="cs-CZ" altLang="cs-CZ" sz="2800" dirty="0"/>
              <a:t>5) Ochrana před </a:t>
            </a:r>
            <a:r>
              <a:rPr lang="cs-CZ" altLang="cs-CZ" sz="2800" b="1" dirty="0"/>
              <a:t>predátory a nemocemi</a:t>
            </a:r>
          </a:p>
          <a:p>
            <a:pPr algn="l">
              <a:defRPr/>
            </a:pPr>
            <a:r>
              <a:rPr lang="cs-CZ" altLang="cs-CZ" sz="2800" dirty="0"/>
              <a:t>6) Redukovaná potřeba </a:t>
            </a:r>
            <a:r>
              <a:rPr lang="cs-CZ" altLang="cs-CZ" sz="2800" b="1" dirty="0"/>
              <a:t>mechanismů šíření</a:t>
            </a:r>
            <a:r>
              <a:rPr lang="cs-CZ" altLang="cs-CZ" sz="2800" dirty="0"/>
              <a:t> (zajišťuje hostitel)</a:t>
            </a:r>
          </a:p>
          <a:p>
            <a:pPr algn="l">
              <a:defRPr/>
            </a:pPr>
            <a:r>
              <a:rPr lang="cs-CZ" altLang="cs-CZ" sz="2800" dirty="0"/>
              <a:t>7) Větší </a:t>
            </a:r>
            <a:r>
              <a:rPr lang="cs-CZ" altLang="cs-CZ" sz="2800" b="1" dirty="0"/>
              <a:t>tělesné proporce </a:t>
            </a:r>
            <a:r>
              <a:rPr lang="cs-CZ" altLang="cs-CZ" sz="2800" dirty="0"/>
              <a:t>pro </a:t>
            </a:r>
            <a:r>
              <a:rPr lang="cs-CZ" altLang="cs-CZ" sz="2800" b="1" dirty="0"/>
              <a:t>reprodukční orgány </a:t>
            </a:r>
            <a:r>
              <a:rPr lang="cs-CZ" altLang="cs-CZ" sz="2800" dirty="0"/>
              <a:t>než u volně žijících živočichů</a:t>
            </a:r>
          </a:p>
          <a:p>
            <a:pPr algn="l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2219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Jan Votýpka – irozhovory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-387350"/>
            <a:ext cx="9271000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36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Červená královna - Antikvariát Valentinsk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44451"/>
            <a:ext cx="3097212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 descr="Červená královna - Šepotání - POSTAV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1512889"/>
            <a:ext cx="5411788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0" descr="Tim Burton chystá originální Alenku v říši divů s Deppem | Kultura |  Lidovky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0"/>
            <a:ext cx="4268788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 noChangeArrowheads="1"/>
          </p:cNvSpPr>
          <p:nvPr>
            <p:ph type="ctrTitle"/>
          </p:nvPr>
        </p:nvSpPr>
        <p:spPr>
          <a:xfrm>
            <a:off x="2209800" y="188914"/>
            <a:ext cx="7772400" cy="936625"/>
          </a:xfrm>
        </p:spPr>
        <p:txBody>
          <a:bodyPr/>
          <a:lstStyle/>
          <a:p>
            <a:r>
              <a:rPr lang="cs-CZ" altLang="cs-CZ"/>
              <a:t>Nevýhody parazitismu</a:t>
            </a:r>
          </a:p>
        </p:txBody>
      </p:sp>
      <p:sp>
        <p:nvSpPr>
          <p:cNvPr id="37891" name="Podnadpis 2"/>
          <p:cNvSpPr>
            <a:spLocks noGrp="1"/>
          </p:cNvSpPr>
          <p:nvPr>
            <p:ph type="subTitle" idx="1"/>
          </p:nvPr>
        </p:nvSpPr>
        <p:spPr>
          <a:xfrm>
            <a:off x="1919288" y="1196975"/>
            <a:ext cx="8748712" cy="511175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cs-CZ" altLang="cs-CZ" sz="2800" dirty="0"/>
              <a:t>1) Extrémní specifičnost </a:t>
            </a:r>
            <a:r>
              <a:rPr lang="cs-CZ" altLang="cs-CZ" sz="2800" b="1" dirty="0"/>
              <a:t>zvyšuje riziko vyhynutí</a:t>
            </a:r>
          </a:p>
          <a:p>
            <a:pPr algn="l">
              <a:defRPr/>
            </a:pPr>
            <a:r>
              <a:rPr lang="cs-CZ" altLang="cs-CZ" sz="2800" dirty="0"/>
              <a:t>2) Nutnost </a:t>
            </a:r>
            <a:r>
              <a:rPr lang="cs-CZ" altLang="cs-CZ" sz="2800" b="1" dirty="0"/>
              <a:t>vyhledat optimální místo </a:t>
            </a:r>
            <a:r>
              <a:rPr lang="cs-CZ" altLang="cs-CZ" sz="2800" dirty="0"/>
              <a:t>lokalizace na/v 	hostiteli</a:t>
            </a:r>
          </a:p>
          <a:p>
            <a:pPr algn="l">
              <a:defRPr/>
            </a:pPr>
            <a:r>
              <a:rPr lang="cs-CZ" altLang="cs-CZ" sz="2800" dirty="0"/>
              <a:t>3) Nutnost se </a:t>
            </a:r>
            <a:r>
              <a:rPr lang="cs-CZ" altLang="cs-CZ" sz="2800" b="1" dirty="0"/>
              <a:t>adaptovat vnitřnímu</a:t>
            </a:r>
            <a:r>
              <a:rPr lang="cs-CZ" altLang="cs-CZ" sz="2800" dirty="0"/>
              <a:t> fyziologickému 	</a:t>
            </a:r>
            <a:r>
              <a:rPr lang="cs-CZ" altLang="cs-CZ" sz="2800" b="1" dirty="0"/>
              <a:t>prostředí</a:t>
            </a:r>
            <a:r>
              <a:rPr lang="cs-CZ" altLang="cs-CZ" sz="2800" dirty="0"/>
              <a:t> hostitele</a:t>
            </a:r>
          </a:p>
          <a:p>
            <a:pPr algn="l">
              <a:defRPr/>
            </a:pPr>
            <a:r>
              <a:rPr lang="cs-CZ" altLang="cs-CZ" sz="2800" dirty="0"/>
              <a:t>4) Nutnost </a:t>
            </a:r>
            <a:r>
              <a:rPr lang="cs-CZ" altLang="cs-CZ" sz="2800" b="1" dirty="0"/>
              <a:t>překonávat imunitní systém </a:t>
            </a:r>
            <a:r>
              <a:rPr lang="cs-CZ" altLang="cs-CZ" sz="2800" dirty="0"/>
              <a:t>hostitele</a:t>
            </a:r>
          </a:p>
          <a:p>
            <a:pPr algn="l">
              <a:defRPr/>
            </a:pPr>
            <a:r>
              <a:rPr lang="cs-CZ" altLang="cs-CZ" sz="2800" dirty="0"/>
              <a:t>5) Rozšíření je </a:t>
            </a:r>
            <a:r>
              <a:rPr lang="cs-CZ" altLang="cs-CZ" sz="2800" b="1" dirty="0"/>
              <a:t>omezeno na geografické </a:t>
            </a:r>
            <a:r>
              <a:rPr lang="cs-CZ" altLang="cs-CZ" sz="2800" dirty="0"/>
              <a:t>rozšíření 	hostitele</a:t>
            </a:r>
          </a:p>
          <a:p>
            <a:pPr algn="l">
              <a:defRPr/>
            </a:pPr>
            <a:r>
              <a:rPr lang="cs-CZ" altLang="cs-CZ" sz="2800" dirty="0"/>
              <a:t>6) </a:t>
            </a:r>
            <a:r>
              <a:rPr lang="cs-CZ" altLang="cs-CZ" sz="2800" b="1" dirty="0"/>
              <a:t>Přenos je extrémně riskantní </a:t>
            </a:r>
            <a:r>
              <a:rPr lang="cs-CZ" altLang="cs-CZ" sz="2800" dirty="0"/>
              <a:t>a většina potomků 	cizopasníka zahyne před dosažením vhodného 	hostitele. </a:t>
            </a:r>
          </a:p>
        </p:txBody>
      </p:sp>
    </p:spTree>
    <p:extLst>
      <p:ext uri="{BB962C8B-B14F-4D97-AF65-F5344CB8AC3E}">
        <p14:creationId xmlns:p14="http://schemas.microsoft.com/office/powerpoint/2010/main" val="16412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 noChangeArrowheads="1"/>
          </p:cNvSpPr>
          <p:nvPr>
            <p:ph type="ctrTitle"/>
          </p:nvPr>
        </p:nvSpPr>
        <p:spPr>
          <a:xfrm>
            <a:off x="1668464" y="144463"/>
            <a:ext cx="8891587" cy="696912"/>
          </a:xfrm>
        </p:spPr>
        <p:txBody>
          <a:bodyPr>
            <a:normAutofit/>
          </a:bodyPr>
          <a:lstStyle/>
          <a:p>
            <a:r>
              <a:rPr lang="cs-CZ" altLang="cs-CZ" sz="3400" b="1" dirty="0"/>
              <a:t>Faktory zhoršující vliv parazitismu</a:t>
            </a:r>
          </a:p>
        </p:txBody>
      </p:sp>
      <p:sp>
        <p:nvSpPr>
          <p:cNvPr id="40963" name="Podnadpis 2"/>
          <p:cNvSpPr>
            <a:spLocks noGrp="1"/>
          </p:cNvSpPr>
          <p:nvPr>
            <p:ph type="subTitle" idx="1"/>
          </p:nvPr>
        </p:nvSpPr>
        <p:spPr>
          <a:xfrm>
            <a:off x="2063750" y="1196975"/>
            <a:ext cx="6840538" cy="5545138"/>
          </a:xfrm>
        </p:spPr>
        <p:txBody>
          <a:bodyPr>
            <a:normAutofit fontScale="92500" lnSpcReduction="10000"/>
          </a:bodyPr>
          <a:lstStyle/>
          <a:p>
            <a:pPr algn="l">
              <a:defRPr/>
            </a:pPr>
            <a:r>
              <a:rPr lang="cs-CZ" altLang="cs-CZ" dirty="0"/>
              <a:t>Chudoba</a:t>
            </a:r>
          </a:p>
          <a:p>
            <a:pPr algn="l">
              <a:defRPr/>
            </a:pPr>
            <a:r>
              <a:rPr lang="cs-CZ" altLang="cs-CZ" dirty="0"/>
              <a:t>Nedostatečná hygiena</a:t>
            </a:r>
          </a:p>
          <a:p>
            <a:pPr algn="l">
              <a:defRPr/>
            </a:pPr>
            <a:r>
              <a:rPr lang="cs-CZ" altLang="cs-CZ" dirty="0"/>
              <a:t>Podvýživa</a:t>
            </a:r>
          </a:p>
          <a:p>
            <a:pPr algn="l">
              <a:defRPr/>
            </a:pPr>
            <a:r>
              <a:rPr lang="cs-CZ" altLang="cs-CZ" dirty="0"/>
              <a:t>Nedostatečná zdravotní infrastruktura</a:t>
            </a:r>
          </a:p>
          <a:p>
            <a:pPr algn="l">
              <a:defRPr/>
            </a:pPr>
            <a:r>
              <a:rPr lang="cs-CZ" altLang="cs-CZ" dirty="0"/>
              <a:t>Nezájem vládních garnitur</a:t>
            </a:r>
          </a:p>
          <a:p>
            <a:pPr algn="l">
              <a:defRPr/>
            </a:pPr>
            <a:r>
              <a:rPr lang="cs-CZ" altLang="cs-CZ" dirty="0"/>
              <a:t>Korupce</a:t>
            </a:r>
          </a:p>
          <a:p>
            <a:pPr algn="l">
              <a:defRPr/>
            </a:pPr>
            <a:r>
              <a:rPr lang="cs-CZ" altLang="cs-CZ" dirty="0"/>
              <a:t>Urbanizace</a:t>
            </a:r>
          </a:p>
          <a:p>
            <a:pPr algn="l">
              <a:defRPr/>
            </a:pPr>
            <a:r>
              <a:rPr lang="cs-CZ" altLang="cs-CZ" dirty="0"/>
              <a:t>Sociální konflikty/války</a:t>
            </a:r>
          </a:p>
          <a:p>
            <a:pPr algn="l">
              <a:defRPr/>
            </a:pPr>
            <a:r>
              <a:rPr lang="cs-CZ" altLang="cs-CZ" dirty="0"/>
              <a:t>Přesuny vnímavých osob do oblastí s infekcí</a:t>
            </a:r>
          </a:p>
          <a:p>
            <a:pPr algn="l">
              <a:defRPr/>
            </a:pPr>
            <a:r>
              <a:rPr lang="cs-CZ" altLang="cs-CZ" dirty="0"/>
              <a:t>Přesuny napadených osob do oblastí bez infekce</a:t>
            </a:r>
          </a:p>
          <a:p>
            <a:pPr algn="l">
              <a:defRPr/>
            </a:pPr>
            <a:r>
              <a:rPr lang="cs-CZ" altLang="cs-CZ" dirty="0"/>
              <a:t>Antropogenní poškozování/degradace prostředí</a:t>
            </a:r>
          </a:p>
          <a:p>
            <a:pPr algn="l">
              <a:defRPr/>
            </a:pPr>
            <a:r>
              <a:rPr lang="cs-CZ" altLang="cs-CZ" dirty="0"/>
              <a:t>Přírodní katastrofy</a:t>
            </a:r>
          </a:p>
          <a:p>
            <a:pPr algn="l">
              <a:defRPr/>
            </a:pPr>
            <a:r>
              <a:rPr lang="cs-CZ" altLang="cs-CZ" dirty="0"/>
              <a:t>Nedostatek účinných léčiv/rezistence cizopasníků</a:t>
            </a:r>
          </a:p>
          <a:p>
            <a:pPr algn="l">
              <a:defRPr/>
            </a:pPr>
            <a:r>
              <a:rPr lang="cs-CZ" altLang="cs-CZ" dirty="0"/>
              <a:t>Růst rezistence vektorů/mezihostitelů</a:t>
            </a:r>
          </a:p>
        </p:txBody>
      </p:sp>
      <p:pic>
        <p:nvPicPr>
          <p:cNvPr id="69636" name="Picture 7" descr="Mad world (Hlad a Podvýživa ve světě) smutné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981076"/>
            <a:ext cx="352901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9" descr="Podvýživa a její zdravotní riz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3765550"/>
            <a:ext cx="846138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3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134"/>
            <a:ext cx="3967701" cy="5685014"/>
          </a:xfrm>
          <a:prstGeom prst="rect">
            <a:avLst/>
          </a:prstGeom>
        </p:spPr>
      </p:pic>
      <p:pic>
        <p:nvPicPr>
          <p:cNvPr id="7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10" y="-1"/>
            <a:ext cx="4444336" cy="55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326" y="0"/>
            <a:ext cx="4428247" cy="6011822"/>
          </a:xfrm>
        </p:spPr>
      </p:pic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28677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5" y="1304014"/>
            <a:ext cx="4206892" cy="555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27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5214" y="365126"/>
            <a:ext cx="8102600" cy="66650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Podíl obyvatelstva žijícího ve slumech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65923" y="-1539284"/>
            <a:ext cx="5533179" cy="11081409"/>
          </a:xfrm>
        </p:spPr>
      </p:pic>
    </p:spTree>
    <p:extLst>
      <p:ext uri="{BB962C8B-B14F-4D97-AF65-F5344CB8AC3E}">
        <p14:creationId xmlns:p14="http://schemas.microsoft.com/office/powerpoint/2010/main" val="122947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0659" name="Picture 10" descr="Urbanizace chudob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0" y="115889"/>
            <a:ext cx="9124950" cy="645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3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1683" name="Picture 4" descr="Co Twitter dal: Raketoplán vs. chudoba – Investiční we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76" y="274638"/>
            <a:ext cx="9128125" cy="612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2707" name="Picture 2" descr="Rozetnout bludný kruh | Centrum Dialo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0964" y="188914"/>
            <a:ext cx="6950075" cy="6480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4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3731" name="Picture 2" descr="Třicet milionů Evropanů žije na hranici chudoby, Čechy nedostatek netrápí -  iDNES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9575" y="582614"/>
            <a:ext cx="8832850" cy="5692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 dolů 1"/>
          <p:cNvSpPr/>
          <p:nvPr/>
        </p:nvSpPr>
        <p:spPr>
          <a:xfrm>
            <a:off x="2480807" y="2051437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94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 noChangeArrowheads="1"/>
          </p:cNvSpPr>
          <p:nvPr>
            <p:ph type="ctrTitle"/>
          </p:nvPr>
        </p:nvSpPr>
        <p:spPr>
          <a:xfrm>
            <a:off x="1789043" y="333375"/>
            <a:ext cx="8547652" cy="484188"/>
          </a:xfrm>
        </p:spPr>
        <p:txBody>
          <a:bodyPr>
            <a:noAutofit/>
          </a:bodyPr>
          <a:lstStyle/>
          <a:p>
            <a:r>
              <a:rPr lang="cs-CZ" altLang="cs-CZ" sz="3600" b="1" dirty="0"/>
              <a:t>Význam parazitismu pro </a:t>
            </a:r>
            <a:r>
              <a:rPr lang="cs-CZ" altLang="cs-CZ" sz="3600" b="1" dirty="0" smtClean="0"/>
              <a:t>člověka/společnost</a:t>
            </a:r>
            <a:endParaRPr lang="cs-CZ" altLang="cs-CZ" sz="3600" b="1" dirty="0"/>
          </a:p>
        </p:txBody>
      </p:sp>
      <p:sp>
        <p:nvSpPr>
          <p:cNvPr id="38915" name="Podnadpis 2"/>
          <p:cNvSpPr>
            <a:spLocks noGrp="1"/>
          </p:cNvSpPr>
          <p:nvPr>
            <p:ph type="subTitle" idx="1"/>
          </p:nvPr>
        </p:nvSpPr>
        <p:spPr>
          <a:xfrm>
            <a:off x="1761726" y="1341438"/>
            <a:ext cx="5314950" cy="2159000"/>
          </a:xfrm>
        </p:spPr>
        <p:txBody>
          <a:bodyPr>
            <a:normAutofit fontScale="55000" lnSpcReduction="20000"/>
          </a:bodyPr>
          <a:lstStyle/>
          <a:p>
            <a:pPr algn="l">
              <a:defRPr/>
            </a:pPr>
            <a:r>
              <a:rPr lang="cs-CZ" altLang="cs-CZ" sz="4400" dirty="0"/>
              <a:t>(</a:t>
            </a:r>
            <a:r>
              <a:rPr lang="cs-CZ" altLang="cs-CZ" sz="4400" dirty="0" smtClean="0"/>
              <a:t>1) Vliv </a:t>
            </a:r>
            <a:r>
              <a:rPr lang="cs-CZ" altLang="cs-CZ" sz="4400" dirty="0"/>
              <a:t>cizopasníků </a:t>
            </a:r>
            <a:r>
              <a:rPr lang="cs-CZ" altLang="cs-CZ" sz="4400" b="1" dirty="0"/>
              <a:t>na historii  lidstva</a:t>
            </a:r>
          </a:p>
          <a:p>
            <a:pPr algn="l">
              <a:defRPr/>
            </a:pPr>
            <a:endParaRPr lang="cs-CZ" altLang="cs-CZ" sz="4400" dirty="0"/>
          </a:p>
          <a:p>
            <a:pPr algn="l">
              <a:defRPr/>
            </a:pPr>
            <a:r>
              <a:rPr lang="cs-CZ" altLang="cs-CZ" sz="4400" dirty="0" smtClean="0"/>
              <a:t>(2) Ekonomický </a:t>
            </a:r>
            <a:r>
              <a:rPr lang="cs-CZ" altLang="cs-CZ" sz="4400" dirty="0"/>
              <a:t>význam </a:t>
            </a:r>
            <a:r>
              <a:rPr lang="cs-CZ" altLang="cs-CZ" sz="4400" b="1" dirty="0"/>
              <a:t>pro lidské zdraví</a:t>
            </a:r>
          </a:p>
          <a:p>
            <a:pPr algn="l">
              <a:defRPr/>
            </a:pPr>
            <a:endParaRPr lang="cs-CZ" altLang="cs-CZ" sz="4400" dirty="0"/>
          </a:p>
          <a:p>
            <a:pPr algn="l">
              <a:defRPr/>
            </a:pPr>
            <a:r>
              <a:rPr lang="cs-CZ" altLang="cs-CZ" sz="4400" dirty="0" smtClean="0"/>
              <a:t>(3) Ekonomický </a:t>
            </a:r>
            <a:r>
              <a:rPr lang="cs-CZ" altLang="cs-CZ" sz="4400" dirty="0"/>
              <a:t>význam </a:t>
            </a:r>
            <a:r>
              <a:rPr lang="cs-CZ" altLang="cs-CZ" sz="4400" b="1" dirty="0"/>
              <a:t>pro zdraví </a:t>
            </a:r>
            <a:r>
              <a:rPr lang="cs-CZ" altLang="cs-CZ" sz="4400" b="1" dirty="0" smtClean="0"/>
              <a:t>  	hospodářských </a:t>
            </a:r>
            <a:r>
              <a:rPr lang="cs-CZ" altLang="cs-CZ" sz="4400" b="1" dirty="0"/>
              <a:t>zvířat</a:t>
            </a:r>
          </a:p>
          <a:p>
            <a:pPr algn="l">
              <a:defRPr/>
            </a:pPr>
            <a:endParaRPr lang="cs-CZ" altLang="cs-CZ" dirty="0"/>
          </a:p>
        </p:txBody>
      </p:sp>
      <p:pic>
        <p:nvPicPr>
          <p:cNvPr id="76804" name="Picture 6" descr="Nová metoda na odhalení tasemnic: lepší, ale stejně ne dost - Vitalia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1079501"/>
            <a:ext cx="3275012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8" descr="Tasemnice příznaky, diagnostika a prevence - muj-lekar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933825"/>
            <a:ext cx="5641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2" descr="Nová metoda na odhalení tasemnic: lepší, ale stejně ne dost - Vitalia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9" y="3381376"/>
            <a:ext cx="3290887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16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8155"/>
            <a:ext cx="10515600" cy="803716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(1) </a:t>
            </a:r>
            <a:r>
              <a:rPr lang="cs-CZ" sz="3400" b="1" dirty="0"/>
              <a:t>Paraziti a historie lidstva/válek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444" y="990741"/>
            <a:ext cx="10834313" cy="12594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Definice: Válka je stav organizovaného násilí mezi dvěma nebo více skupinami lidí. Násilí je ve válce použito válčícími stranami jako mocenský prostředek k prosazení ... mnoho údajů o vlivu parazitů na bojeschopnost armád. </a:t>
            </a:r>
          </a:p>
        </p:txBody>
      </p:sp>
      <p:pic>
        <p:nvPicPr>
          <p:cNvPr id="6" name="Picture 2" descr="Výročí: před 150 lety skončil největší americký válečný masakr - Prima Z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" y="2416003"/>
            <a:ext cx="2946046" cy="20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tudená válka Válka v Koreji - ppt stáhno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37" y="2314664"/>
            <a:ext cx="3376920" cy="233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Válka ve Vietnamu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294" y="2390161"/>
            <a:ext cx="3484706" cy="274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brazy z Korejské války - KLDR, Korejská lidově demokratická republika,  severní Korea, KĽDR, Kórejská ľudovodemokratická republika, severná Kórea,  Česká a slovenská studijní skupina myšlenek čučche, Kim Čong U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89" y="4450336"/>
            <a:ext cx="3282561" cy="240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unely Cu Chi a Vinh Moc: Neblaze proslulá relikvie vietnamské války -  Život na cestá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075" y="4921981"/>
            <a:ext cx="2926239" cy="19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Kniha Válka v Pacifiku - důvody a pozadí tichomořské války a její vzájemné  vztahy k válce evropské - Trh knih - můj antikvariát onl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23" y="3676379"/>
            <a:ext cx="2217013" cy="31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Pacific dělá „otci“ Spielbergovi čest, na Bratrstvo ani Ryana si ale  nehraje - iDNES.cz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835" y="2416003"/>
            <a:ext cx="3142165" cy="20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Bitva u Marathonu mezi Peršany a Athéňany. Souboj brilantní řecké strategie  s perskou drtivou početní převaho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8288"/>
            <a:ext cx="3864334" cy="239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0129" y="285616"/>
            <a:ext cx="6667831" cy="700350"/>
          </a:xfrm>
        </p:spPr>
        <p:txBody>
          <a:bodyPr>
            <a:normAutofit/>
          </a:bodyPr>
          <a:lstStyle/>
          <a:p>
            <a:r>
              <a:rPr lang="cs-CZ" sz="3100" b="1" dirty="0"/>
              <a:t>(2)</a:t>
            </a:r>
            <a:r>
              <a:rPr lang="cs-CZ" dirty="0"/>
              <a:t> </a:t>
            </a:r>
            <a:r>
              <a:rPr lang="cs-CZ" sz="3400" b="1" dirty="0"/>
              <a:t>Paraziti a lidské zdraví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29" y="1203378"/>
            <a:ext cx="4678225" cy="542801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99" y="1203378"/>
            <a:ext cx="4099665" cy="542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3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32175" y="322263"/>
            <a:ext cx="5334000" cy="442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550" dirty="0"/>
              <a:t>SUCHI </a:t>
            </a:r>
            <a:r>
              <a:rPr lang="cs-CZ" sz="2550" dirty="0" smtClean="0"/>
              <a:t>– RYBY  </a:t>
            </a:r>
            <a:r>
              <a:rPr lang="cs-CZ" sz="2550" dirty="0"/>
              <a:t>MAJÍCÍ PARAZITY</a:t>
            </a:r>
          </a:p>
        </p:txBody>
      </p:sp>
      <p:pic>
        <p:nvPicPr>
          <p:cNvPr id="77827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8438" y="981076"/>
            <a:ext cx="9199563" cy="5337175"/>
          </a:xfrm>
        </p:spPr>
      </p:pic>
    </p:spTree>
    <p:extLst>
      <p:ext uri="{BB962C8B-B14F-4D97-AF65-F5344CB8AC3E}">
        <p14:creationId xmlns:p14="http://schemas.microsoft.com/office/powerpoint/2010/main" val="11154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8851" name="Picture 2" descr="Jakou vybrat rybu na sushi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7338" y="1"/>
            <a:ext cx="9117012" cy="4005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6" descr="Příprava sushi – chuť tradičního Japonska | Bydlení pro každé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716338"/>
            <a:ext cx="4538662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8" descr="Sushi není syrová ryba lapená v lepivé rýži - Vitalia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3716338"/>
            <a:ext cx="459581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9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68" y="0"/>
            <a:ext cx="4369632" cy="562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"/>
            <a:ext cx="4327400" cy="561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514" y="901206"/>
            <a:ext cx="4179157" cy="595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0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9875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5" y="568326"/>
            <a:ext cx="4572000" cy="3262313"/>
          </a:xfrm>
        </p:spPr>
      </p:pic>
      <p:pic>
        <p:nvPicPr>
          <p:cNvPr id="7987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581025"/>
            <a:ext cx="45910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2" descr="Ryba v kuchy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3830638"/>
            <a:ext cx="45720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4" descr="Ryby – ingredience a postup - Recepty.cz - On-line kuchař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3830638"/>
            <a:ext cx="462280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Entamoeba coli parasite | Medical Laborator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08" y="1"/>
            <a:ext cx="1820045" cy="12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280 imágenes de Entamoeba histolytica - Imágenes, fotos y vectores de stock  |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60" y="-3694"/>
            <a:ext cx="1860606" cy="135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oxoplasma Gondii Izolované Černém Pozadí Protozoan Který Přenáší Koček  Jiných — Stock Fotografie © katerynakon #44482229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586" y="1355979"/>
            <a:ext cx="1359671" cy="107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4" name="Picture 38" descr="Laboratorní cvičení č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73"/>
            <a:ext cx="3479465" cy="26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8" name="Picture 32" descr="Studie: Malarický parazit nakazil člověka kvůli náhodné mutaci | Týden.c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33" y="4500880"/>
            <a:ext cx="4897910" cy="235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6" name="Picture 30" descr="Borrelióza a encefalitida nejsou jediné hrozby. Čím nás parazit může  nakazit? | Zdraví | Lidovky.cz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70" y="4500880"/>
            <a:ext cx="3612543" cy="235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6" name="Picture 20" descr="Parazitární blud: Když na 100 % víte, že trpíte parazity – a není to pravda  - Vitalia.c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0880"/>
            <a:ext cx="3535680" cy="235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8" name="Picture 22" descr="Parazit vnější i vnitřní - ochrana : Fretka.cz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74" y="4500879"/>
            <a:ext cx="2412883" cy="235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2" name="Picture 26" descr="Plazma studio - PARAZITI Takto zjistíte, že máte v těle parazity. Příznaky,  o kterých ani netušíte Infekce způsobené parazity jsou běžnější než si  myslíme a mají potenciál způsobovat vážné zdravotní komplikace. Můžem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6555"/>
            <a:ext cx="4222142" cy="21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0" name="Picture 34" descr="Nehledejme za vším parazity, říká specialista - Vitalia.cz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141" y="2306555"/>
            <a:ext cx="4063117" cy="21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5258" y="1186207"/>
            <a:ext cx="3937688" cy="3313559"/>
          </a:xfrm>
          <a:prstGeom prst="rect">
            <a:avLst/>
          </a:prstGeom>
        </p:spPr>
      </p:pic>
      <p:pic>
        <p:nvPicPr>
          <p:cNvPr id="55338" name="Picture 42" descr="Toxoplazmóza: přenos, příznaky a léčba - Zdravotnictví a medicína -  Zdraví.Euro.cz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26" y="1"/>
            <a:ext cx="3452560" cy="23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40" name="Picture 44" descr="Jaroslav FLEGR | full professor | Prof. PhD. | Charles University in  Prague, Prague | CUNI | Department of Philosophy and History of Science |  Research profil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587" y="-3694"/>
            <a:ext cx="1359672" cy="13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641697" y="4468638"/>
            <a:ext cx="2983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(2) Paraziti člověka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657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Hospodářsk</a:t>
            </a:r>
            <a:endParaRPr lang="cs-CZ" dirty="0"/>
          </a:p>
        </p:txBody>
      </p:sp>
      <p:pic>
        <p:nvPicPr>
          <p:cNvPr id="60418" name="Picture 2" descr="Položka Hospodářská zvířata - pexeso - neuveden | knizniklub.cz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2242"/>
            <a:ext cx="12210931" cy="615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elfare zvířat | Hospodářská zvířata | Články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" y="2417198"/>
            <a:ext cx="3912042" cy="19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458820" y="103374"/>
            <a:ext cx="5563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(3) Hospodářská zvířata – hostitelé parazitů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0666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3777719" y="333159"/>
            <a:ext cx="4944861" cy="501848"/>
          </a:xfrm>
        </p:spPr>
        <p:txBody>
          <a:bodyPr>
            <a:normAutofit fontScale="90000"/>
          </a:bodyPr>
          <a:lstStyle/>
          <a:p>
            <a:r>
              <a:rPr lang="cs-CZ" altLang="cs-CZ" sz="1913" dirty="0"/>
              <a:t/>
            </a:r>
            <a:br>
              <a:rPr lang="cs-CZ" altLang="cs-CZ" sz="1913" dirty="0"/>
            </a:br>
            <a:r>
              <a:rPr lang="cs-CZ" altLang="cs-CZ" sz="2900" b="1" dirty="0"/>
              <a:t>(3)</a:t>
            </a:r>
            <a:r>
              <a:rPr lang="cs-CZ" altLang="cs-CZ" sz="3800" b="1" dirty="0"/>
              <a:t> Paraziti a nemoci zvířat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0373" y="1041422"/>
            <a:ext cx="5548143" cy="3654436"/>
          </a:xfrm>
        </p:spPr>
      </p:pic>
      <p:pic>
        <p:nvPicPr>
          <p:cNvPr id="57348" name="Picture 4" descr="Aj parazity môžu byť užitočné: Tie rybie dokážu včas upozorniť na ťažké  kovy vo vode | VODA-PORTAL.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972" y="6424"/>
            <a:ext cx="2929029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235" y="4695858"/>
            <a:ext cx="3803957" cy="21621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5609" y="2512439"/>
            <a:ext cx="1526392" cy="21834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391" y="4695858"/>
            <a:ext cx="2691844" cy="21621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424"/>
            <a:ext cx="3247378" cy="25723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22" y="2567651"/>
            <a:ext cx="3229956" cy="215150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22" y="4695858"/>
            <a:ext cx="3664032" cy="216214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1454" y="4695858"/>
            <a:ext cx="2178657" cy="216214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9802" y="577076"/>
            <a:ext cx="1359055" cy="15971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40235" y="2039672"/>
            <a:ext cx="2173940" cy="261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3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 noChangeArrowheads="1"/>
          </p:cNvSpPr>
          <p:nvPr>
            <p:ph type="title"/>
          </p:nvPr>
        </p:nvSpPr>
        <p:spPr>
          <a:xfrm>
            <a:off x="3481208" y="548834"/>
            <a:ext cx="5177762" cy="393700"/>
          </a:xfrm>
        </p:spPr>
        <p:txBody>
          <a:bodyPr>
            <a:normAutofit fontScale="90000"/>
          </a:bodyPr>
          <a:lstStyle/>
          <a:p>
            <a:r>
              <a:rPr lang="cs-CZ" altLang="cs-CZ" sz="3400" b="1" dirty="0"/>
              <a:t>Co je hlavní úkol parazitologů ?</a:t>
            </a:r>
          </a:p>
        </p:txBody>
      </p:sp>
      <p:pic>
        <p:nvPicPr>
          <p:cNvPr id="81923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525" y="1510742"/>
            <a:ext cx="5511339" cy="4595854"/>
          </a:xfrm>
        </p:spPr>
      </p:pic>
      <p:pic>
        <p:nvPicPr>
          <p:cNvPr id="8192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4" y="1508392"/>
            <a:ext cx="5398484" cy="460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72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 noChangeArrowheads="1"/>
          </p:cNvSpPr>
          <p:nvPr>
            <p:ph type="title"/>
          </p:nvPr>
        </p:nvSpPr>
        <p:spPr>
          <a:xfrm>
            <a:off x="2278433" y="349030"/>
            <a:ext cx="7660698" cy="644525"/>
          </a:xfrm>
        </p:spPr>
        <p:txBody>
          <a:bodyPr>
            <a:noAutofit/>
          </a:bodyPr>
          <a:lstStyle/>
          <a:p>
            <a:r>
              <a:rPr lang="cs-CZ" altLang="cs-CZ" sz="3000" b="1" dirty="0"/>
              <a:t>Profesionální diagnostika původců onemocnění</a:t>
            </a:r>
          </a:p>
        </p:txBody>
      </p:sp>
      <p:pic>
        <p:nvPicPr>
          <p:cNvPr id="8294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160890"/>
            <a:ext cx="6092978" cy="47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Zástupný symbol pro obsah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341" y="1272209"/>
            <a:ext cx="5121600" cy="4678889"/>
          </a:xfrm>
        </p:spPr>
      </p:pic>
    </p:spTree>
    <p:extLst>
      <p:ext uri="{BB962C8B-B14F-4D97-AF65-F5344CB8AC3E}">
        <p14:creationId xmlns:p14="http://schemas.microsoft.com/office/powerpoint/2010/main" val="25409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 noChangeArrowheads="1"/>
          </p:cNvSpPr>
          <p:nvPr>
            <p:ph type="title"/>
          </p:nvPr>
        </p:nvSpPr>
        <p:spPr>
          <a:xfrm>
            <a:off x="2372634" y="669762"/>
            <a:ext cx="7463127" cy="584200"/>
          </a:xfrm>
        </p:spPr>
        <p:txBody>
          <a:bodyPr/>
          <a:lstStyle/>
          <a:p>
            <a:r>
              <a:rPr lang="cs-CZ" altLang="cs-CZ" sz="3400" b="1" dirty="0"/>
              <a:t>Studium životních cyklů – klíčová znalost</a:t>
            </a:r>
          </a:p>
        </p:txBody>
      </p:sp>
      <p:pic>
        <p:nvPicPr>
          <p:cNvPr id="83971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2061" y="1536616"/>
            <a:ext cx="4149075" cy="4734756"/>
          </a:xfrm>
        </p:spPr>
      </p:pic>
      <p:pic>
        <p:nvPicPr>
          <p:cNvPr id="8397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21" y="1733384"/>
            <a:ext cx="4411987" cy="453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31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8457" y="415194"/>
            <a:ext cx="7488237" cy="6445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3800" dirty="0"/>
              <a:t>Studium přenosu a šíření patogenů</a:t>
            </a:r>
            <a:r>
              <a:rPr lang="cs-CZ" dirty="0"/>
              <a:t/>
            </a:r>
            <a:br>
              <a:rPr lang="cs-CZ" dirty="0"/>
            </a:br>
            <a:r>
              <a:rPr lang="cs-CZ" sz="2700" dirty="0"/>
              <a:t>(často smrtících epidemií)</a:t>
            </a:r>
          </a:p>
        </p:txBody>
      </p:sp>
      <p:pic>
        <p:nvPicPr>
          <p:cNvPr id="84995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769" y="1709531"/>
            <a:ext cx="5742231" cy="4466868"/>
          </a:xfrm>
        </p:spPr>
      </p:pic>
      <p:pic>
        <p:nvPicPr>
          <p:cNvPr id="8499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1709531"/>
            <a:ext cx="5639657" cy="444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85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/>
          <p:cNvSpPr>
            <a:spLocks noGrp="1" noChangeArrowheads="1"/>
          </p:cNvSpPr>
          <p:nvPr>
            <p:ph type="title"/>
          </p:nvPr>
        </p:nvSpPr>
        <p:spPr>
          <a:xfrm>
            <a:off x="2080593" y="596738"/>
            <a:ext cx="8089127" cy="641350"/>
          </a:xfrm>
        </p:spPr>
        <p:txBody>
          <a:bodyPr/>
          <a:lstStyle/>
          <a:p>
            <a:r>
              <a:rPr lang="cs-CZ" altLang="cs-CZ" sz="3400" b="1" dirty="0"/>
              <a:t>Aplikace ve  zdravotnictví – příprava vakcín</a:t>
            </a:r>
          </a:p>
        </p:txBody>
      </p:sp>
      <p:pic>
        <p:nvPicPr>
          <p:cNvPr id="86019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356" y="1423283"/>
            <a:ext cx="4737537" cy="4985468"/>
          </a:xfrm>
        </p:spPr>
      </p:pic>
      <p:pic>
        <p:nvPicPr>
          <p:cNvPr id="86020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96" y="1434306"/>
            <a:ext cx="5653409" cy="497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9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/>
          <p:cNvSpPr>
            <a:spLocks noGrp="1" noChangeArrowheads="1"/>
          </p:cNvSpPr>
          <p:nvPr>
            <p:ph type="title"/>
          </p:nvPr>
        </p:nvSpPr>
        <p:spPr>
          <a:xfrm>
            <a:off x="1291422" y="333322"/>
            <a:ext cx="9601863" cy="771912"/>
          </a:xfrm>
        </p:spPr>
        <p:txBody>
          <a:bodyPr/>
          <a:lstStyle/>
          <a:p>
            <a:r>
              <a:rPr lang="cs-CZ" altLang="cs-CZ" sz="3400" b="1" dirty="0" err="1"/>
              <a:t>Apicoplast</a:t>
            </a:r>
            <a:r>
              <a:rPr lang="cs-CZ" altLang="cs-CZ" sz="3400" b="1" dirty="0"/>
              <a:t> – potenciální cíl nově vyvíjených terapeutik </a:t>
            </a:r>
          </a:p>
        </p:txBody>
      </p:sp>
      <p:pic>
        <p:nvPicPr>
          <p:cNvPr id="87043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020" y="1415333"/>
            <a:ext cx="11291755" cy="5009322"/>
          </a:xfrm>
        </p:spPr>
      </p:pic>
    </p:spTree>
    <p:extLst>
      <p:ext uri="{BB962C8B-B14F-4D97-AF65-F5344CB8AC3E}">
        <p14:creationId xmlns:p14="http://schemas.microsoft.com/office/powerpoint/2010/main" val="40113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8706</TotalTime>
  <Words>4963</Words>
  <Application>Microsoft Office PowerPoint</Application>
  <PresentationFormat>Širokoúhlá obrazovka</PresentationFormat>
  <Paragraphs>739</Paragraphs>
  <Slides>206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7</vt:i4>
      </vt:variant>
      <vt:variant>
        <vt:lpstr>Nadpisy snímků</vt:lpstr>
      </vt:variant>
      <vt:variant>
        <vt:i4>206</vt:i4>
      </vt:variant>
    </vt:vector>
  </HeadingPairs>
  <TitlesOfParts>
    <vt:vector size="227" baseType="lpstr">
      <vt:lpstr>Arial</vt:lpstr>
      <vt:lpstr>Arial Black</vt:lpstr>
      <vt:lpstr>Calibri</vt:lpstr>
      <vt:lpstr>Calibri Light</vt:lpstr>
      <vt:lpstr>Comic Sans MS</vt:lpstr>
      <vt:lpstr>Garamond</vt:lpstr>
      <vt:lpstr>Geneva</vt:lpstr>
      <vt:lpstr>inherit</vt:lpstr>
      <vt:lpstr>Monotype Sorts</vt:lpstr>
      <vt:lpstr>Tahoma</vt:lpstr>
      <vt:lpstr>Times New Roman</vt:lpstr>
      <vt:lpstr>Verdana</vt:lpstr>
      <vt:lpstr>Wingdings</vt:lpstr>
      <vt:lpstr>Motiv Office</vt:lpstr>
      <vt:lpstr>Graf</vt:lpstr>
      <vt:lpstr>list</vt:lpstr>
      <vt:lpstr>STATISTICA Graph</vt:lpstr>
      <vt:lpstr>Équation</vt:lpstr>
      <vt:lpstr>Rovnice</vt:lpstr>
      <vt:lpstr>Image</vt:lpstr>
      <vt:lpstr>rastrový obrázek</vt:lpstr>
      <vt:lpstr>Obecná parazitologie</vt:lpstr>
      <vt:lpstr>Je dobré mít svého symbionta !</vt:lpstr>
      <vt:lpstr>Podstata obecné (evoluční/teoretické) parazitologie</vt:lpstr>
      <vt:lpstr>Obecná parazitologie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Historie parazitologie</vt:lpstr>
      <vt:lpstr>Z historie parazitologie v České republice  </vt:lpstr>
      <vt:lpstr>Prezentace aplikace PowerPoint</vt:lpstr>
      <vt:lpstr>Parazitologie v České republice: současnost</vt:lpstr>
      <vt:lpstr>Prezentace aplikace PowerPoint</vt:lpstr>
      <vt:lpstr>Prezentace aplikace PowerPoint</vt:lpstr>
      <vt:lpstr>Parazitologie – komplexní vědní disciplina</vt:lpstr>
      <vt:lpstr>Parazitologie – komplexní vědecká disciplína  </vt:lpstr>
      <vt:lpstr>Parazitologie – spolupracující obory     </vt:lpstr>
      <vt:lpstr>Za Zemi jsou čtyři typy prostředí: </vt:lpstr>
      <vt:lpstr>Prezentace aplikace PowerPoint</vt:lpstr>
      <vt:lpstr>Parazit – organismus (mikroorganismus, rostlina, živočich), který žije na těle nebo uvnitř těla jiného organismu (hostitele), živí se na jeho úkor a tím mu škodí.</vt:lpstr>
      <vt:lpstr>Není to příliš kořeněné milostivá ?</vt:lpstr>
      <vt:lpstr>Co je to parazit/parazitismus ?</vt:lpstr>
      <vt:lpstr>Prezentace aplikace PowerPoint</vt:lpstr>
      <vt:lpstr>Prezentace aplikace PowerPoint</vt:lpstr>
      <vt:lpstr>Lidské tělo jako prostředí cizopasníků</vt:lpstr>
      <vt:lpstr>Tkáně a orgány jako prostředí cizopasníků</vt:lpstr>
      <vt:lpstr> Ryba jako habitat - Ichthyoparazitologie </vt:lpstr>
      <vt:lpstr> Ichthyoparazitologie – jsou ryby zdravé jako ryba ?</vt:lpstr>
      <vt:lpstr>Prezentace aplikace PowerPoint</vt:lpstr>
      <vt:lpstr>Ekosystém - komplexní působení </vt:lpstr>
      <vt:lpstr>Prezentace aplikace PowerPoint</vt:lpstr>
      <vt:lpstr>Obrovská rozmanitost cizopasníků</vt:lpstr>
      <vt:lpstr>Prezentace aplikace PowerPoint</vt:lpstr>
      <vt:lpstr>Prezentace aplikace PowerPoint</vt:lpstr>
      <vt:lpstr>Prezentace aplikace PowerPoint</vt:lpstr>
      <vt:lpstr>Prezentace aplikace PowerPoint</vt:lpstr>
      <vt:lpstr>Distribuce parasitismu mezi rostlinami</vt:lpstr>
      <vt:lpstr>Prezentace aplikace PowerPoint</vt:lpstr>
      <vt:lpstr>Paraziti jako jazyk evoluce  - metoda BPA !</vt:lpstr>
      <vt:lpstr>Fylogenetický vztah mezi onchobothriidními tasemnicemi a jejich chrupavčitými hostiteli (Elasmobrancha)</vt:lpstr>
      <vt:lpstr>Vznik parazitismu</vt:lpstr>
      <vt:lpstr>Prezentace aplikace PowerPoint</vt:lpstr>
      <vt:lpstr>Fenomén parazitismu – biologické interakce</vt:lpstr>
      <vt:lpstr>Parazitismus existuje v komplexu biologických interakcí</vt:lpstr>
      <vt:lpstr>Parazitismus jako forma symbiosy</vt:lpstr>
      <vt:lpstr>Prezentace aplikace PowerPoint</vt:lpstr>
      <vt:lpstr>Parasitismus vs. Symbiosa</vt:lpstr>
      <vt:lpstr>Symbiósa v přírodě </vt:lpstr>
      <vt:lpstr>Je parazitismus symbióza ?</vt:lpstr>
      <vt:lpstr>Prezentace aplikace PowerPoint</vt:lpstr>
      <vt:lpstr>Jak se stát úspěšným parazitem ? Co je potřeba umět ? </vt:lpstr>
      <vt:lpstr>Být parazitem není jednoduché !</vt:lpstr>
      <vt:lpstr>Kolik je na Zemi druhů organismů ?  (Hodně to závisí na definici druhu !) Kolik je na Zemi druhů parazitů ?</vt:lpstr>
      <vt:lpstr>Prezentace aplikace PowerPoint</vt:lpstr>
      <vt:lpstr>Velikost různých typů parazitů</vt:lpstr>
      <vt:lpstr>Frekvence poměru relativní velikosti těla  konzumenta a hostitele</vt:lpstr>
      <vt:lpstr>Počet druhů cizopasníků</vt:lpstr>
      <vt:lpstr>Současné znalosti diverzitě parazitů </vt:lpstr>
      <vt:lpstr>Prezentace aplikace PowerPoint</vt:lpstr>
      <vt:lpstr>Evoluce parazitismu</vt:lpstr>
      <vt:lpstr>Význam parazitů/parazitismu</vt:lpstr>
      <vt:lpstr>Význam parazitů</vt:lpstr>
      <vt:lpstr>Výhody parazitismu</vt:lpstr>
      <vt:lpstr>Prezentace aplikace PowerPoint</vt:lpstr>
      <vt:lpstr>Prezentace aplikace PowerPoint</vt:lpstr>
      <vt:lpstr>Nevýhody parazitismu</vt:lpstr>
      <vt:lpstr>Faktory zhoršující vliv parazitismu</vt:lpstr>
      <vt:lpstr>Podíl obyvatelstva žijícího ve slumech</vt:lpstr>
      <vt:lpstr>Prezentace aplikace PowerPoint</vt:lpstr>
      <vt:lpstr>Prezentace aplikace PowerPoint</vt:lpstr>
      <vt:lpstr>Prezentace aplikace PowerPoint</vt:lpstr>
      <vt:lpstr>Prezentace aplikace PowerPoint</vt:lpstr>
      <vt:lpstr>Význam parazitismu pro člověka/společnost</vt:lpstr>
      <vt:lpstr>(1) Paraziti a historie lidstva/válek </vt:lpstr>
      <vt:lpstr>(2) Paraziti a lidské zdraví</vt:lpstr>
      <vt:lpstr>SUCHI – RYBY  MAJÍCÍ PARAZITY</vt:lpstr>
      <vt:lpstr>Prezentace aplikace PowerPoint</vt:lpstr>
      <vt:lpstr>Prezentace aplikace PowerPoint</vt:lpstr>
      <vt:lpstr>Prezentace aplikace PowerPoint</vt:lpstr>
      <vt:lpstr>Hospodářsk</vt:lpstr>
      <vt:lpstr> (3) Paraziti a nemoci zvířat </vt:lpstr>
      <vt:lpstr>Co je hlavní úkol parazitologů ?</vt:lpstr>
      <vt:lpstr>Profesionální diagnostika původců onemocnění</vt:lpstr>
      <vt:lpstr>Studium životních cyklů – klíčová znalost</vt:lpstr>
      <vt:lpstr>Studium přenosu a šíření patogenů (často smrtících epidemií)</vt:lpstr>
      <vt:lpstr>Aplikace ve  zdravotnictví – příprava vakcín</vt:lpstr>
      <vt:lpstr>Apicoplast – potenciální cíl nově vyvíjených terapeutik </vt:lpstr>
      <vt:lpstr>Parazitologické nobelovky</vt:lpstr>
      <vt:lpstr>Vliv parazitů na umění </vt:lpstr>
      <vt:lpstr>Prezentace aplikace PowerPoint</vt:lpstr>
      <vt:lpstr>V čem spočívají ekologické důsledky parazitismu ?</vt:lpstr>
      <vt:lpstr>Je parazit predátor i kořist ?</vt:lpstr>
      <vt:lpstr>Paraziti jako kořist </vt:lpstr>
      <vt:lpstr>Manipulace morfologií hostitele</vt:lpstr>
      <vt:lpstr>Parazitismus a trofické interakce</vt:lpstr>
      <vt:lpstr>Parazitismus, konkurence a biodiverzita - pokles</vt:lpstr>
      <vt:lpstr>Příklad dvou druhů veverek</vt:lpstr>
      <vt:lpstr>Parazitimus, konkurence a diverzita - vzestup</vt:lpstr>
      <vt:lpstr>Parazity zprostředkovaná konkurence usnadňující koexistenci</vt:lpstr>
      <vt:lpstr>Parazitismus a trofické interakce </vt:lpstr>
      <vt:lpstr>Potravní řetězec versus Potravní síť</vt:lpstr>
      <vt:lpstr>Paraziti rostlin regulují primární produktivitu</vt:lpstr>
      <vt:lpstr>Paraziti a biologická rozmanitost</vt:lpstr>
      <vt:lpstr>Batrachochytrium dendrobatidis – životní cyklus</vt:lpstr>
      <vt:lpstr>Parazitismus, klíčové druhy a struktura ekosystému</vt:lpstr>
      <vt:lpstr>Koráloví ježci rodu Diadema v Karibiku</vt:lpstr>
      <vt:lpstr>Parazitismus, klíčové druhy a struktura ekosystému</vt:lpstr>
      <vt:lpstr>Býložravci: Buvol kapferský a Pakúň žíhaný</vt:lpstr>
      <vt:lpstr>Prezentace aplikace PowerPoint</vt:lpstr>
      <vt:lpstr>Prezentace aplikace PowerPoint</vt:lpstr>
      <vt:lpstr>Přehled faktorů působících na biodiverzitu</vt:lpstr>
      <vt:lpstr>Paraziti mají často komplexní životní cyklus</vt:lpstr>
      <vt:lpstr>Příklad vyhynulých havajských  ptáků druhu Drepanis pacifica  v důsledku introdukce komára  Culex quinque fasciatus  přenašeče malárie Plasmodium relictum.</vt:lpstr>
      <vt:lpstr>Genetická heteroszigosita hostitele a jeho přežití přes zimu v důsledku působení hlístice Teladorsarsia circumcircta </vt:lpstr>
      <vt:lpstr>Rostoucí působení parazitů viscerální larvy migrans (VLM) hlístice druhu Basyalis schoederi na mortalitu Pandy velké</vt:lpstr>
      <vt:lpstr>Vysazení nepůvodního hostitele s nepůvodním parazitem (vlevo) a vysazení nepůvodního hostitele a jeho napadení lokálním parazitem (vpravo)</vt:lpstr>
      <vt:lpstr>Vliv introdukce nehostitelského druhu raka Procambarus clarci na přenos Schistosoma haematobium (Bulinus spp.)</vt:lpstr>
      <vt:lpstr>Prezentace aplikace PowerPoint</vt:lpstr>
      <vt:lpstr>Prezentace aplikace PowerPoint</vt:lpstr>
      <vt:lpstr>Základní typy znečištění</vt:lpstr>
      <vt:lpstr>Srovnání počtu prací o parazitech jako indikátorů degradace prostředí a environmentálních stresorech pro volně žijící Foraminifera</vt:lpstr>
      <vt:lpstr>Prezentace aplikace PowerPoint</vt:lpstr>
      <vt:lpstr>Prezentace aplikace PowerPoint</vt:lpstr>
      <vt:lpstr>Základní typy znečištění vodního prostředí</vt:lpstr>
      <vt:lpstr>Akumulace polutantů potravním řetězcem</vt:lpstr>
      <vt:lpstr>Prezentace aplikace PowerPoint</vt:lpstr>
      <vt:lpstr>Akumulace těžkých kovů potravním řetězcem (bioakumulace)</vt:lpstr>
      <vt:lpstr>Paraziti jako indikátoři akumulace těžkých kovů u žraloka Charcarhinus dussumieri v Peském zálivu</vt:lpstr>
      <vt:lpstr>Mohou být paraziti bioindikátoři ?</vt:lpstr>
      <vt:lpstr>Prezentace aplikace PowerPoint</vt:lpstr>
      <vt:lpstr>Jsou paraziti (ryb) – perspektivní bioindikátoři ?</vt:lpstr>
      <vt:lpstr>Využití parazitů jako indikátorů environmentální zátěže ekosystému</vt:lpstr>
      <vt:lpstr>Akumulace rtuti potravním řetězcem</vt:lpstr>
      <vt:lpstr>Akumulace DDT potravním řetězcem</vt:lpstr>
      <vt:lpstr>Prezentace aplikace PowerPoint</vt:lpstr>
      <vt:lpstr>Přenos mikroplastů a hydrofóbních organických chemikálií (HOC) v potravinových sítích: HOC (PCB) - mikroplasty perzistentní a HOC (PAH) metabolizované </vt:lpstr>
      <vt:lpstr>Bioakumulace plastů v potravním řetězci ?</vt:lpstr>
      <vt:lpstr>Souhrn prací o bioakumulaci kovů rybími cizopasníky publikovanými po roce 2004</vt:lpstr>
      <vt:lpstr>Prezentace aplikace PowerPoint</vt:lpstr>
      <vt:lpstr>Kinetika akumulace ukazující vliv toxických látek na infikované a neinfikované hostitelské ryby.</vt:lpstr>
      <vt:lpstr>Vliv přímých a nepřímých environmetálních parametrů na fyziologii, biochemii a chování hostitelských ryb  </vt:lpstr>
      <vt:lpstr>Vliv otěru automobilových pneumatik na bioakumulaci polutantů v prostředí</vt:lpstr>
      <vt:lpstr>Vliv přímého a nepřímého působení polutantů na strukturu a druhové složení společenstev cizopasníků ryb</vt:lpstr>
      <vt:lpstr>Interakce mezi polutanty a parazity a její vliv organismus hostitelských ryb</vt:lpstr>
      <vt:lpstr>Komplexní studium interakcí mezi parazitem a hostitelem </vt:lpstr>
      <vt:lpstr>Předpoklad: Dobrá znalost regionální fauny cizopasníků   Relativní proporce(v %) metazoárních parazitů náležejících do hlavních systematických skupin</vt:lpstr>
      <vt:lpstr>Může změna prostředí ovlivnit složení a strukturu společenstev cizopasníků ?</vt:lpstr>
      <vt:lpstr>Prezentace aplikace PowerPoint</vt:lpstr>
      <vt:lpstr>Prezentace aplikace PowerPoint</vt:lpstr>
      <vt:lpstr>Prezentace aplikace PowerPoint</vt:lpstr>
      <vt:lpstr>Příkladová studie - srovnání tří lokalit:  Q statistic, Shannon´s diversity (H´) and dominance (D) Monogenea: specialisti vs. generalisti</vt:lpstr>
      <vt:lpstr>Globální oteplování a jeho možné důsledky</vt:lpstr>
      <vt:lpstr>Teoretický vliv globálního oteplení klimatu na vztahy v systému divoká a domácí zvířata a člověk</vt:lpstr>
      <vt:lpstr>Prezentace aplikace PowerPoint</vt:lpstr>
      <vt:lpstr>Globální oteplování Země</vt:lpstr>
      <vt:lpstr>Průběh oteplování klimatu</vt:lpstr>
      <vt:lpstr>Vliv změny klimatu na parazity</vt:lpstr>
      <vt:lpstr>Ohrožení zdraví lidí a zvířat parazity v podmínkách globální změny klimatu</vt:lpstr>
      <vt:lpstr>Efekty pulsního a postupného oteplování a parasitismu v podmínkách oteplování klimatu</vt:lpstr>
      <vt:lpstr>Pokroky a nedostatky v poznání jak teplota ovlivňuje průběh infekčních onemocnění</vt:lpstr>
      <vt:lpstr>Gradienty druhové bohatosti parazitů a předpokládaná změna ve výskytu prostřednictvím jejich vymírání a redistribuce do roku 2070</vt:lpstr>
      <vt:lpstr>Ztráta stanovišť a předpokládané riziko vyhynutí podle scénáře rozptylu a daného taxonu </vt:lpstr>
      <vt:lpstr>Ohrožení parazitů změnou klimatu do roku 2070</vt:lpstr>
      <vt:lpstr>Primární, sekundární a složená míra vymíraní (%) pro hlavní skupiny parazitů (Ac,Ce,Ne,Tr)</vt:lpstr>
      <vt:lpstr>Vztah mezi rozšířením malárie a oteplením klimatu v letech 1900(a) – 2007(b) a rozdíly mezi oběma uvedenými obdobími 1900 – 2007(c)</vt:lpstr>
      <vt:lpstr>Malárie: rozšíření a životní cyklus</vt:lpstr>
      <vt:lpstr>Vliv stoupající teploty (malárie)</vt:lpstr>
      <vt:lpstr>Potenciální efekt oteplení na šíření malárie v Africe a počet importovaných případů Plasmodium falciparum z tohoto kontinentu</vt:lpstr>
      <vt:lpstr>Ekologický význam parazitů</vt:lpstr>
      <vt:lpstr>Prezentace aplikace PowerPoint</vt:lpstr>
      <vt:lpstr>Studium biodiverzity cizopasníků</vt:lpstr>
      <vt:lpstr>                    Dva nově popsané druhy parazitů:  A – tasemnice Rhodentolepis gnoskei z hostitele Suncus varilla, jezero Mallawi,   B – pseudoblecha Pseudopulex jurasicus z dinosaura Pedopenna dauhugouensis         (Mesozoicum) z Číny.</vt:lpstr>
      <vt:lpstr>Srovnání (v %) popsaných druhů a taxonomů</vt:lpstr>
      <vt:lpstr>Demografický vývoj lidstva</vt:lpstr>
      <vt:lpstr>Celosvětová mapa hustoty populace</vt:lpstr>
      <vt:lpstr>Věkové složení obyvatel v roce 1985 a2005 v rozvinutých a rozvojových zemích</vt:lpstr>
      <vt:lpstr>Aplikace modelování ekologických nik na predikci vlivu působení lymfatické filariózy</vt:lpstr>
      <vt:lpstr>Země trpící mnohočetnými parazitárními infekcemi</vt:lpstr>
      <vt:lpstr>Struktura a aplikace DDT (vlevo) a rezistence komárů vůči DDT (vpravo)</vt:lpstr>
      <vt:lpstr>Rezistence komárů vůči pyretroidům</vt:lpstr>
      <vt:lpstr>Rozšíření rezistence komárů vůči chlorochinu</vt:lpstr>
      <vt:lpstr>Mechanismus vzniku rezistence </vt:lpstr>
      <vt:lpstr>Vývoj alternativních vakcín </vt:lpstr>
      <vt:lpstr>Vývoj vakcíny proti malárii</vt:lpstr>
      <vt:lpstr>Eradikace působením sterilních samců ektoparazitické mouchy Chochliomyia hominivorax</vt:lpstr>
      <vt:lpstr>Komplexní studium interakcí cizopasníků s biotickým a abiotickým prostředím</vt:lpstr>
      <vt:lpstr>Relativní rozmístění endoparazitů (Nematoda, Trematoda, Cestoda) ve střevě vodních ptáků </vt:lpstr>
      <vt:lpstr>Studium evolučních mechanismů posilujících koexistenci kongenerických druhů monogeneí rodu Dactylogyrus</vt:lpstr>
      <vt:lpstr>          Evoluční mechanismy posilující koexistenci  kongenerických druhů cizopasníků</vt:lpstr>
      <vt:lpstr>Prezentace aplikace PowerPoint</vt:lpstr>
      <vt:lpstr>Prezentace aplikace PowerPoint</vt:lpstr>
      <vt:lpstr>Prezentace aplikace PowerPoint</vt:lpstr>
      <vt:lpstr>  Koevoluce v parazito-hostitelském systému 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290</cp:revision>
  <cp:lastPrinted>2022-03-20T07:31:53Z</cp:lastPrinted>
  <dcterms:created xsi:type="dcterms:W3CDTF">2022-03-17T08:36:02Z</dcterms:created>
  <dcterms:modified xsi:type="dcterms:W3CDTF">2023-03-06T13:39:25Z</dcterms:modified>
</cp:coreProperties>
</file>