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5"/>
  </p:notesMasterIdLst>
  <p:handoutMasterIdLst>
    <p:handoutMasterId r:id="rId146"/>
  </p:handoutMasterIdLst>
  <p:sldIdLst>
    <p:sldId id="256" r:id="rId2"/>
    <p:sldId id="635" r:id="rId3"/>
    <p:sldId id="257" r:id="rId4"/>
    <p:sldId id="574" r:id="rId5"/>
    <p:sldId id="630" r:id="rId6"/>
    <p:sldId id="571" r:id="rId7"/>
    <p:sldId id="399" r:id="rId8"/>
    <p:sldId id="629" r:id="rId9"/>
    <p:sldId id="573" r:id="rId10"/>
    <p:sldId id="575" r:id="rId11"/>
    <p:sldId id="538" r:id="rId12"/>
    <p:sldId id="577" r:id="rId13"/>
    <p:sldId id="578" r:id="rId14"/>
    <p:sldId id="579" r:id="rId15"/>
    <p:sldId id="580" r:id="rId16"/>
    <p:sldId id="581" r:id="rId17"/>
    <p:sldId id="582" r:id="rId18"/>
    <p:sldId id="628" r:id="rId19"/>
    <p:sldId id="681" r:id="rId20"/>
    <p:sldId id="678" r:id="rId21"/>
    <p:sldId id="682" r:id="rId22"/>
    <p:sldId id="679" r:id="rId23"/>
    <p:sldId id="398" r:id="rId24"/>
    <p:sldId id="479" r:id="rId25"/>
    <p:sldId id="833" r:id="rId26"/>
    <p:sldId id="834" r:id="rId27"/>
    <p:sldId id="680" r:id="rId28"/>
    <p:sldId id="443" r:id="rId29"/>
    <p:sldId id="446" r:id="rId30"/>
    <p:sldId id="829" r:id="rId31"/>
    <p:sldId id="830" r:id="rId32"/>
    <p:sldId id="587" r:id="rId33"/>
    <p:sldId id="790" r:id="rId34"/>
    <p:sldId id="789" r:id="rId35"/>
    <p:sldId id="588" r:id="rId36"/>
    <p:sldId id="448" r:id="rId37"/>
    <p:sldId id="449" r:id="rId38"/>
    <p:sldId id="589" r:id="rId39"/>
    <p:sldId id="590" r:id="rId40"/>
    <p:sldId id="557" r:id="rId41"/>
    <p:sldId id="820" r:id="rId42"/>
    <p:sldId id="826" r:id="rId43"/>
    <p:sldId id="827" r:id="rId44"/>
    <p:sldId id="821" r:id="rId45"/>
    <p:sldId id="822" r:id="rId46"/>
    <p:sldId id="823" r:id="rId47"/>
    <p:sldId id="824" r:id="rId48"/>
    <p:sldId id="825" r:id="rId49"/>
    <p:sldId id="832" r:id="rId50"/>
    <p:sldId id="831" r:id="rId51"/>
    <p:sldId id="828" r:id="rId52"/>
    <p:sldId id="591" r:id="rId53"/>
    <p:sldId id="835" r:id="rId54"/>
    <p:sldId id="637" r:id="rId55"/>
    <p:sldId id="683" r:id="rId56"/>
    <p:sldId id="664" r:id="rId57"/>
    <p:sldId id="639" r:id="rId58"/>
    <p:sldId id="700" r:id="rId59"/>
    <p:sldId id="785" r:id="rId60"/>
    <p:sldId id="640" r:id="rId61"/>
    <p:sldId id="641" r:id="rId62"/>
    <p:sldId id="642" r:id="rId63"/>
    <p:sldId id="643" r:id="rId64"/>
    <p:sldId id="644" r:id="rId65"/>
    <p:sldId id="645" r:id="rId66"/>
    <p:sldId id="646" r:id="rId67"/>
    <p:sldId id="647" r:id="rId68"/>
    <p:sldId id="701" r:id="rId69"/>
    <p:sldId id="648" r:id="rId70"/>
    <p:sldId id="649" r:id="rId71"/>
    <p:sldId id="650" r:id="rId72"/>
    <p:sldId id="702" r:id="rId73"/>
    <p:sldId id="651" r:id="rId74"/>
    <p:sldId id="652" r:id="rId75"/>
    <p:sldId id="653" r:id="rId76"/>
    <p:sldId id="654" r:id="rId77"/>
    <p:sldId id="655" r:id="rId78"/>
    <p:sldId id="656" r:id="rId79"/>
    <p:sldId id="657" r:id="rId80"/>
    <p:sldId id="685" r:id="rId81"/>
    <p:sldId id="746" r:id="rId82"/>
    <p:sldId id="802" r:id="rId83"/>
    <p:sldId id="745" r:id="rId84"/>
    <p:sldId id="704" r:id="rId85"/>
    <p:sldId id="739" r:id="rId86"/>
    <p:sldId id="748" r:id="rId87"/>
    <p:sldId id="749" r:id="rId88"/>
    <p:sldId id="750" r:id="rId89"/>
    <p:sldId id="735" r:id="rId90"/>
    <p:sldId id="752" r:id="rId91"/>
    <p:sldId id="753" r:id="rId92"/>
    <p:sldId id="760" r:id="rId93"/>
    <p:sldId id="761" r:id="rId94"/>
    <p:sldId id="763" r:id="rId95"/>
    <p:sldId id="762" r:id="rId96"/>
    <p:sldId id="777" r:id="rId97"/>
    <p:sldId id="778" r:id="rId98"/>
    <p:sldId id="779" r:id="rId99"/>
    <p:sldId id="776" r:id="rId100"/>
    <p:sldId id="780" r:id="rId101"/>
    <p:sldId id="764" r:id="rId102"/>
    <p:sldId id="781" r:id="rId103"/>
    <p:sldId id="775" r:id="rId104"/>
    <p:sldId id="801" r:id="rId105"/>
    <p:sldId id="754" r:id="rId106"/>
    <p:sldId id="755" r:id="rId107"/>
    <p:sldId id="756" r:id="rId108"/>
    <p:sldId id="757" r:id="rId109"/>
    <p:sldId id="758" r:id="rId110"/>
    <p:sldId id="793" r:id="rId111"/>
    <p:sldId id="800" r:id="rId112"/>
    <p:sldId id="725" r:id="rId113"/>
    <p:sldId id="747" r:id="rId114"/>
    <p:sldId id="726" r:id="rId115"/>
    <p:sldId id="727" r:id="rId116"/>
    <p:sldId id="728" r:id="rId117"/>
    <p:sldId id="729" r:id="rId118"/>
    <p:sldId id="730" r:id="rId119"/>
    <p:sldId id="731" r:id="rId120"/>
    <p:sldId id="732" r:id="rId121"/>
    <p:sldId id="766" r:id="rId122"/>
    <p:sldId id="770" r:id="rId123"/>
    <p:sldId id="771" r:id="rId124"/>
    <p:sldId id="773" r:id="rId125"/>
    <p:sldId id="658" r:id="rId126"/>
    <p:sldId id="659" r:id="rId127"/>
    <p:sldId id="660" r:id="rId128"/>
    <p:sldId id="661" r:id="rId129"/>
    <p:sldId id="662" r:id="rId130"/>
    <p:sldId id="663" r:id="rId131"/>
    <p:sldId id="666" r:id="rId132"/>
    <p:sldId id="667" r:id="rId133"/>
    <p:sldId id="668" r:id="rId134"/>
    <p:sldId id="669" r:id="rId135"/>
    <p:sldId id="784" r:id="rId136"/>
    <p:sldId id="670" r:id="rId137"/>
    <p:sldId id="671" r:id="rId138"/>
    <p:sldId id="672" r:id="rId139"/>
    <p:sldId id="674" r:id="rId140"/>
    <p:sldId id="675" r:id="rId141"/>
    <p:sldId id="676" r:id="rId142"/>
    <p:sldId id="677" r:id="rId143"/>
    <p:sldId id="566" r:id="rId144"/>
  </p:sldIdLst>
  <p:sldSz cx="9144000" cy="6858000" type="screen4x3"/>
  <p:notesSz cx="9866313" cy="673576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>
      <p:cViewPr varScale="1">
        <p:scale>
          <a:sx n="127" d="100"/>
          <a:sy n="127" d="100"/>
        </p:scale>
        <p:origin x="1086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88628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2BF7F-566B-4B1C-B3A4-260B3F4D46A7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88628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896F-252B-4697-885E-C115CD9BD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46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9528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23-02-20T17:25:40.070"/>
    </inkml:context>
    <inkml:brush xml:id="br0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3122 4392 0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9528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23-02-20T18:19:13.409"/>
    </inkml:context>
    <inkml:brush xml:id="br0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3298 7743 0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588628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C2B44-F7B0-42EC-A17B-3610DB8C81C3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04825"/>
            <a:ext cx="3367087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588628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6FE05-6AD7-4B15-A66F-8191BCA595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05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6FE05-6AD7-4B15-A66F-8191BCA5957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461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6FE05-6AD7-4B15-A66F-8191BCA59570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537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6FE05-6AD7-4B15-A66F-8191BCA59570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7436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551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472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602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301625" y="1600200"/>
            <a:ext cx="8540750" cy="4498975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B01B9-4CE1-4A6A-9348-271FCAB11F0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137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78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21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03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117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64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23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763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132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8248F-643D-4A31-AB55-5FB8710F930E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271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eg"/><Relationship Id="rId3" Type="http://schemas.openxmlformats.org/officeDocument/2006/relationships/image" Target="../media/image234.jpeg"/><Relationship Id="rId7" Type="http://schemas.openxmlformats.org/officeDocument/2006/relationships/image" Target="../media/image238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jpeg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gif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7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emf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3.jpeg"/><Relationship Id="rId4" Type="http://schemas.openxmlformats.org/officeDocument/2006/relationships/image" Target="../media/image252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e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4.png"/><Relationship Id="rId4" Type="http://schemas.openxmlformats.org/officeDocument/2006/relationships/image" Target="../media/image263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7" Type="http://schemas.openxmlformats.org/officeDocument/2006/relationships/image" Target="../media/image273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jpeg"/><Relationship Id="rId5" Type="http://schemas.openxmlformats.org/officeDocument/2006/relationships/image" Target="../media/image271.png"/><Relationship Id="rId4" Type="http://schemas.openxmlformats.org/officeDocument/2006/relationships/image" Target="../media/image270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jpeg"/><Relationship Id="rId5" Type="http://schemas.openxmlformats.org/officeDocument/2006/relationships/image" Target="../media/image281.jpeg"/><Relationship Id="rId4" Type="http://schemas.openxmlformats.org/officeDocument/2006/relationships/image" Target="../media/image280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jpeg"/><Relationship Id="rId5" Type="http://schemas.openxmlformats.org/officeDocument/2006/relationships/image" Target="../media/image286.jpeg"/><Relationship Id="rId4" Type="http://schemas.openxmlformats.org/officeDocument/2006/relationships/image" Target="../media/image28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jpeg"/><Relationship Id="rId5" Type="http://schemas.openxmlformats.org/officeDocument/2006/relationships/image" Target="../media/image291.jpeg"/><Relationship Id="rId4" Type="http://schemas.openxmlformats.org/officeDocument/2006/relationships/image" Target="../media/image290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7" Type="http://schemas.openxmlformats.org/officeDocument/2006/relationships/image" Target="../media/image299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png"/><Relationship Id="rId5" Type="http://schemas.openxmlformats.org/officeDocument/2006/relationships/image" Target="../media/image297.jpeg"/><Relationship Id="rId4" Type="http://schemas.openxmlformats.org/officeDocument/2006/relationships/image" Target="../media/image296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em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w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wmf"/><Relationship Id="rId2" Type="http://schemas.openxmlformats.org/officeDocument/2006/relationships/image" Target="../media/image311.wm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w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w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wmf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wm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wm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w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image" Target="../media/image17.pn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19" Type="http://schemas.openxmlformats.org/officeDocument/2006/relationships/image" Target="../media/image34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url?sa=i&amp;url=https://onlinelibrary.wiley.com/doi/full/10.1111/faf.12252&amp;psig=AOvVaw0posjueFfzCLflw00ztZ47&amp;ust=1605246817158000&amp;source=images&amp;cd=vfe&amp;ved=0CAIQjRxqFwoTCJiY1NWo_OwCFQAAAAAdAAAAABAJ" TargetMode="External"/><Relationship Id="rId3" Type="http://schemas.openxmlformats.org/officeDocument/2006/relationships/image" Target="../media/image75.jpeg"/><Relationship Id="rId7" Type="http://schemas.openxmlformats.org/officeDocument/2006/relationships/image" Target="../media/image79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10" Type="http://schemas.openxmlformats.org/officeDocument/2006/relationships/image" Target="../media/image81.jpg"/><Relationship Id="rId4" Type="http://schemas.openxmlformats.org/officeDocument/2006/relationships/image" Target="../media/image76.jpg"/><Relationship Id="rId9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g"/><Relationship Id="rId11" Type="http://schemas.openxmlformats.org/officeDocument/2006/relationships/image" Target="../media/image97.jp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eratias_holboelli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hyperlink" Target="https://en.wikipedia.org/wiki/Monogenea" TargetMode="External"/><Relationship Id="rId3" Type="http://schemas.openxmlformats.org/officeDocument/2006/relationships/hyperlink" Target="https://en.wikipedia.org/wiki/Pteromalidae" TargetMode="External"/><Relationship Id="rId7" Type="http://schemas.openxmlformats.org/officeDocument/2006/relationships/hyperlink" Target="https://en.wikipedia.org/wiki/Lepidoptera" TargetMode="External"/><Relationship Id="rId12" Type="http://schemas.openxmlformats.org/officeDocument/2006/relationships/image" Target="../media/image116.png"/><Relationship Id="rId2" Type="http://schemas.openxmlformats.org/officeDocument/2006/relationships/image" Target="../media/image114.jpeg"/><Relationship Id="rId16" Type="http://schemas.openxmlformats.org/officeDocument/2006/relationships/hyperlink" Target="https://en.wikipedia.org/wiki/Boops_boops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Koinobiont#Definitions_and_distinctions" TargetMode="External"/><Relationship Id="rId11" Type="http://schemas.openxmlformats.org/officeDocument/2006/relationships/hyperlink" Target="https://en.wikipedia.org/wiki/Hyperparasite#cite_note-ToguebayeQuilichini2014-1" TargetMode="External"/><Relationship Id="rId5" Type="http://schemas.openxmlformats.org/officeDocument/2006/relationships/hyperlink" Target="https://en.wikipedia.org/wiki/Microgastrinae" TargetMode="External"/><Relationship Id="rId15" Type="http://schemas.openxmlformats.org/officeDocument/2006/relationships/hyperlink" Target="https://en.wikipedia.org/wiki/Ceratothoa" TargetMode="External"/><Relationship Id="rId10" Type="http://schemas.openxmlformats.org/officeDocument/2006/relationships/hyperlink" Target="https://en.wikipedia.org/wiki/Digenea" TargetMode="External"/><Relationship Id="rId4" Type="http://schemas.openxmlformats.org/officeDocument/2006/relationships/hyperlink" Target="https://en.wikipedia.org/wiki/Braconid_wasp" TargetMode="External"/><Relationship Id="rId9" Type="http://schemas.openxmlformats.org/officeDocument/2006/relationships/hyperlink" Target="https://en.wikipedia.org/wiki/Microsporidia" TargetMode="External"/><Relationship Id="rId14" Type="http://schemas.openxmlformats.org/officeDocument/2006/relationships/hyperlink" Target="https://en.wikipedia.org/wiki/Cyclocotyla_(worm)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10" Type="http://schemas.openxmlformats.org/officeDocument/2006/relationships/image" Target="../media/image133.jpeg"/><Relationship Id="rId4" Type="http://schemas.openxmlformats.org/officeDocument/2006/relationships/image" Target="../media/image127.jpg"/><Relationship Id="rId9" Type="http://schemas.openxmlformats.org/officeDocument/2006/relationships/image" Target="../media/image13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hyperlink" Target="https://www.google.cz/url?sa=i&amp;url=https://thenativeantigencompany.com/products/plasmodium-falciparum-msp1-protein/&amp;psig=AOvVaw0LohSdaIocW0XnAyjOz1CA&amp;ust=1618372135992000&amp;source=images&amp;cd=vfe&amp;ved=0CAIQjRxqFwoTCJiL5KCo-u8CFQAAAAAdAAAAABAD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jpeg"/><Relationship Id="rId5" Type="http://schemas.openxmlformats.org/officeDocument/2006/relationships/image" Target="../media/image145.jpg"/><Relationship Id="rId4" Type="http://schemas.openxmlformats.org/officeDocument/2006/relationships/image" Target="../media/image14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jpg"/><Relationship Id="rId5" Type="http://schemas.openxmlformats.org/officeDocument/2006/relationships/image" Target="../media/image150.jpg"/><Relationship Id="rId4" Type="http://schemas.openxmlformats.org/officeDocument/2006/relationships/image" Target="../media/image149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jpeg"/><Relationship Id="rId5" Type="http://schemas.openxmlformats.org/officeDocument/2006/relationships/image" Target="../media/image160.png"/><Relationship Id="rId4" Type="http://schemas.openxmlformats.org/officeDocument/2006/relationships/image" Target="../media/image15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21.png"/><Relationship Id="rId2" Type="http://schemas.openxmlformats.org/officeDocument/2006/relationships/image" Target="../media/image162.w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165.png"/><Relationship Id="rId4" Type="http://schemas.openxmlformats.org/officeDocument/2006/relationships/image" Target="../media/image16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w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gi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w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w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7" Type="http://schemas.openxmlformats.org/officeDocument/2006/relationships/image" Target="../media/image208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12" Type="http://schemas.openxmlformats.org/officeDocument/2006/relationships/image" Target="../media/image219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11" Type="http://schemas.openxmlformats.org/officeDocument/2006/relationships/image" Target="../media/image218.jpeg"/><Relationship Id="rId5" Type="http://schemas.openxmlformats.org/officeDocument/2006/relationships/image" Target="../media/image212.jpeg"/><Relationship Id="rId10" Type="http://schemas.openxmlformats.org/officeDocument/2006/relationships/image" Target="../media/image217.jpeg"/><Relationship Id="rId4" Type="http://schemas.openxmlformats.org/officeDocument/2006/relationships/image" Target="../media/image211.jpeg"/><Relationship Id="rId9" Type="http://schemas.openxmlformats.org/officeDocument/2006/relationships/image" Target="../media/image216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jpeg"/><Relationship Id="rId3" Type="http://schemas.openxmlformats.org/officeDocument/2006/relationships/image" Target="../media/image221.jpeg"/><Relationship Id="rId7" Type="http://schemas.openxmlformats.org/officeDocument/2006/relationships/image" Target="../media/image225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Relationship Id="rId9" Type="http://schemas.openxmlformats.org/officeDocument/2006/relationships/image" Target="../media/image227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jpg"/><Relationship Id="rId5" Type="http://schemas.openxmlformats.org/officeDocument/2006/relationships/image" Target="../media/image231.jpg"/><Relationship Id="rId4" Type="http://schemas.openxmlformats.org/officeDocument/2006/relationships/image" Target="../media/image2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1470025"/>
          </a:xfrm>
        </p:spPr>
        <p:txBody>
          <a:bodyPr/>
          <a:lstStyle/>
          <a:p>
            <a:r>
              <a:rPr lang="cs-CZ" dirty="0"/>
              <a:t>PARAZITISMUS II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3044552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cs-CZ" sz="4000" b="1" dirty="0"/>
              <a:t>Parazitismus jako ekologický pojem</a:t>
            </a:r>
          </a:p>
          <a:p>
            <a:endParaRPr lang="cs-CZ" sz="4000" b="1" dirty="0"/>
          </a:p>
          <a:p>
            <a:r>
              <a:rPr lang="cs-CZ" sz="4000" b="1" dirty="0"/>
              <a:t>Paraziti jako přirozená součást nejrůznějších typů ekosystémů</a:t>
            </a:r>
          </a:p>
          <a:p>
            <a:pPr algn="l"/>
            <a:r>
              <a:rPr lang="cs-CZ" b="1" dirty="0"/>
              <a:t>			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5107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692696"/>
            <a:ext cx="5460270" cy="549116"/>
          </a:xfrm>
        </p:spPr>
        <p:txBody>
          <a:bodyPr>
            <a:noAutofit/>
          </a:bodyPr>
          <a:lstStyle/>
          <a:p>
            <a:r>
              <a:rPr lang="cs-CZ" sz="3200" dirty="0"/>
              <a:t>Parasitismus vs. </a:t>
            </a:r>
            <a:r>
              <a:rPr lang="cs-CZ" sz="3200" dirty="0" err="1"/>
              <a:t>Symbiosa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90534"/>
            <a:ext cx="8229600" cy="4490794"/>
          </a:xfrm>
        </p:spPr>
        <p:txBody>
          <a:bodyPr/>
          <a:lstStyle/>
          <a:p>
            <a:r>
              <a:rPr lang="cs-CZ" sz="2400" dirty="0"/>
              <a:t>Pojem </a:t>
            </a:r>
            <a:r>
              <a:rPr lang="cs-CZ" sz="2400" dirty="0" err="1"/>
              <a:t>symbiosis</a:t>
            </a:r>
            <a:r>
              <a:rPr lang="cs-CZ" sz="2400" dirty="0"/>
              <a:t> pochází z řečtiny (řecky </a:t>
            </a:r>
            <a:r>
              <a:rPr lang="cs-CZ" sz="2400" i="1" dirty="0" err="1"/>
              <a:t>sym</a:t>
            </a:r>
            <a:r>
              <a:rPr lang="cs-CZ" sz="2400" dirty="0"/>
              <a:t> = spolu; </a:t>
            </a:r>
            <a:r>
              <a:rPr lang="cs-CZ" sz="2400" i="1" dirty="0" err="1"/>
              <a:t>bios</a:t>
            </a:r>
            <a:r>
              <a:rPr lang="cs-CZ" sz="2400" i="1" dirty="0"/>
              <a:t> </a:t>
            </a:r>
            <a:r>
              <a:rPr lang="cs-CZ" sz="2400" dirty="0"/>
              <a:t>– život)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Existuje velké množství symbiotických spojení, kdy jeden organismus je např. větší, a druhý menší. Většího označujeme jako hostitele a menšího jako </a:t>
            </a:r>
            <a:r>
              <a:rPr lang="cs-CZ" sz="2400" dirty="0" err="1"/>
              <a:t>symbionta</a:t>
            </a:r>
            <a:r>
              <a:rPr 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445748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8" name="Picture 6" descr="Město lidem, lidé městu 20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New York - průvodce, tipy, zajímavosti a informace | CK S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Svět přivítal příchod nového roku. V New Yorku slavilo přes milion lidí -  Deník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914" y="4284404"/>
            <a:ext cx="4559829" cy="257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Monstrózní Expo v Dubaji. Emirát za něj utratí stovky miliard, přilákat  chce 25 milionů lidí | iROZHLAS - spolehlivé zpráv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4405"/>
            <a:ext cx="4572000" cy="257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Proč investovat v Dubaji? Je nyní ten správný čas? - LuxVil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96465"/>
            <a:ext cx="4584171" cy="139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Report: jaký přijímají média lidé v Dánsku? | Presspektiv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914" y="2898777"/>
            <a:ext cx="2088311" cy="139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Dánsko - průvodce | Cestujlevne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224" y="2924943"/>
            <a:ext cx="2483689" cy="135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70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630726"/>
            <a:ext cx="7886700" cy="49401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100 000 let historie lidstva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4991" y="1484784"/>
            <a:ext cx="8894017" cy="4809858"/>
          </a:xfrm>
        </p:spPr>
      </p:pic>
    </p:spTree>
    <p:extLst>
      <p:ext uri="{BB962C8B-B14F-4D97-AF65-F5344CB8AC3E}">
        <p14:creationId xmlns:p14="http://schemas.microsoft.com/office/powerpoint/2010/main" val="252691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Vědci přesněji popsali velikost megalodona. Jen jeho ploutev byla větší než  člověk — ČT24 — Česká telev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3" y="572968"/>
            <a:ext cx="8914303" cy="593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Smithsonian NMNH on Twitter: &quot;Say “megalodon”! #TBT to some of our staff  posting in the jaws of our Carcharodon megalodon from Beaufort, North  Carolina. You can see the jaws of this Cenozoi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78" y="4149080"/>
            <a:ext cx="2020757" cy="256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98228"/>
            <a:ext cx="8507288" cy="566476"/>
          </a:xfrm>
        </p:spPr>
        <p:txBody>
          <a:bodyPr>
            <a:normAutofit fontScale="90000"/>
          </a:bodyPr>
          <a:lstStyle/>
          <a:p>
            <a:r>
              <a:rPr lang="cs-CZ" sz="3400" dirty="0"/>
              <a:t>Je ale dobré si uvědomit svoji velikost !</a:t>
            </a:r>
          </a:p>
        </p:txBody>
      </p:sp>
    </p:spTree>
    <p:extLst>
      <p:ext uri="{BB962C8B-B14F-4D97-AF65-F5344CB8AC3E}">
        <p14:creationId xmlns:p14="http://schemas.microsoft.com/office/powerpoint/2010/main" val="241125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0129" y="1130586"/>
            <a:ext cx="5804399" cy="512913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3400" dirty="0"/>
              <a:t>Člověk jako součást přírody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2587" y="1869467"/>
            <a:ext cx="5670824" cy="3928962"/>
          </a:xfrm>
        </p:spPr>
      </p:pic>
      <p:sp>
        <p:nvSpPr>
          <p:cNvPr id="3" name="Ovál 2"/>
          <p:cNvSpPr/>
          <p:nvPr/>
        </p:nvSpPr>
        <p:spPr>
          <a:xfrm>
            <a:off x="1259632" y="3429000"/>
            <a:ext cx="79208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6516215" y="4509120"/>
            <a:ext cx="1244257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3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Améba obrazynástěnné na míru • zvíře, ilustrace, výkres | myloview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95051"/>
            <a:ext cx="2612032" cy="261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/>
              <a:t>Velikost genomu organismů</a:t>
            </a:r>
          </a:p>
        </p:txBody>
      </p:sp>
      <p:pic>
        <p:nvPicPr>
          <p:cNvPr id="4" name="Picture 10" descr="Skákající geny a evoluce - Časopis Vesmí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4716760" cy="559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lbert Einstein - Aktuálně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20" y="1173724"/>
            <a:ext cx="1850257" cy="254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263892" y="3789040"/>
            <a:ext cx="155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Albert Einstein</a:t>
            </a:r>
          </a:p>
        </p:txBody>
      </p:sp>
    </p:spTree>
    <p:extLst>
      <p:ext uri="{BB962C8B-B14F-4D97-AF65-F5344CB8AC3E}">
        <p14:creationId xmlns:p14="http://schemas.microsoft.com/office/powerpoint/2010/main" val="78712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8916" y="44624"/>
            <a:ext cx="3229330" cy="871538"/>
          </a:xfrm>
        </p:spPr>
        <p:txBody>
          <a:bodyPr>
            <a:normAutofit/>
          </a:bodyPr>
          <a:lstStyle/>
          <a:p>
            <a:r>
              <a:rPr lang="cs-CZ" b="1" dirty="0"/>
              <a:t>Biologické adaptace člověka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4779" y="1052736"/>
            <a:ext cx="3379573" cy="2670944"/>
          </a:xfrm>
        </p:spPr>
        <p:txBody>
          <a:bodyPr>
            <a:normAutofit/>
          </a:bodyPr>
          <a:lstStyle/>
          <a:p>
            <a:r>
              <a:rPr lang="cs-CZ" sz="1800" dirty="0"/>
              <a:t>Log-log graf vztahu mezi velikostí organismu v době rozmnožování a délkou generace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7662"/>
            <a:ext cx="5040560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657243" y="2132856"/>
            <a:ext cx="8031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Člověk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78" y="2204864"/>
            <a:ext cx="3484762" cy="385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3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9556" y="181198"/>
            <a:ext cx="3192260" cy="871538"/>
          </a:xfrm>
        </p:spPr>
        <p:txBody>
          <a:bodyPr>
            <a:normAutofit/>
          </a:bodyPr>
          <a:lstStyle/>
          <a:p>
            <a:r>
              <a:rPr lang="cs-CZ" b="1" dirty="0"/>
              <a:t>Biologické adaptace člověka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1022" y="1412776"/>
            <a:ext cx="3291114" cy="2778956"/>
          </a:xfrm>
        </p:spPr>
        <p:txBody>
          <a:bodyPr>
            <a:normAutofit/>
          </a:bodyPr>
          <a:lstStyle/>
          <a:p>
            <a:r>
              <a:rPr lang="cs-CZ" sz="1800" dirty="0"/>
              <a:t>Křivka od myši ke slonovi ukazující vztah rychlosti metabolismu k hmotnosti těla</a:t>
            </a:r>
          </a:p>
        </p:txBody>
      </p:sp>
      <p:sp>
        <p:nvSpPr>
          <p:cNvPr id="3" name="Šipka doprava 2"/>
          <p:cNvSpPr/>
          <p:nvPr/>
        </p:nvSpPr>
        <p:spPr>
          <a:xfrm>
            <a:off x="6029545" y="1772816"/>
            <a:ext cx="486671" cy="2294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" name="Šipka doprava 4"/>
          <p:cNvSpPr/>
          <p:nvPr/>
        </p:nvSpPr>
        <p:spPr>
          <a:xfrm rot="10800000">
            <a:off x="7380312" y="1916832"/>
            <a:ext cx="556054" cy="2769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pic>
        <p:nvPicPr>
          <p:cNvPr id="1028" name="Picture 4" descr="Největší známý slon byl těžký asi jako Tyrannosaurus rex - iDNES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91732"/>
            <a:ext cx="4412536" cy="248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ředloha pro puzzle Slon | Syslíto esh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847" y="52464"/>
            <a:ext cx="4578673" cy="428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Jak chovat myš domácí? - ZoOo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932"/>
            <a:ext cx="1800388" cy="128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732428" y="1268760"/>
            <a:ext cx="410155" cy="2053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185993" y="1412777"/>
            <a:ext cx="410343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099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5900" y="476672"/>
            <a:ext cx="6172200" cy="857250"/>
          </a:xfrm>
        </p:spPr>
        <p:txBody>
          <a:bodyPr>
            <a:noAutofit/>
          </a:bodyPr>
          <a:lstStyle/>
          <a:p>
            <a:r>
              <a:rPr lang="cs-CZ" sz="2700" b="1" dirty="0"/>
              <a:t>Odhad počtu buněčných typů u raných zástupců různých skupin živočichů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6996557" cy="48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012160" y="2276872"/>
            <a:ext cx="650306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350" dirty="0">
                <a:solidFill>
                  <a:srgbClr val="FF0000"/>
                </a:solidFill>
              </a:rPr>
              <a:t>Člověk</a:t>
            </a:r>
          </a:p>
        </p:txBody>
      </p:sp>
      <p:pic>
        <p:nvPicPr>
          <p:cNvPr id="6" name="Picture 8" descr="Prokaryotické buňky (článek) | Buňky | Khan Acade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73016"/>
            <a:ext cx="3825669" cy="184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4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5900" y="188640"/>
            <a:ext cx="6172200" cy="504056"/>
          </a:xfrm>
        </p:spPr>
        <p:txBody>
          <a:bodyPr>
            <a:normAutofit/>
          </a:bodyPr>
          <a:lstStyle/>
          <a:p>
            <a:r>
              <a:rPr lang="cs-CZ" sz="2700" b="1" dirty="0"/>
              <a:t>Velikost mozku 200 druhů obratlovců1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6582"/>
            <a:ext cx="6840760" cy="442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283968" y="1916832"/>
            <a:ext cx="93610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Člověk</a:t>
            </a:r>
            <a:r>
              <a:rPr lang="cs-CZ" sz="1350" dirty="0"/>
              <a:t> </a:t>
            </a:r>
          </a:p>
        </p:txBody>
      </p:sp>
      <p:pic>
        <p:nvPicPr>
          <p:cNvPr id="5" name="Picture 2" descr="Člověk a zvíře: Modely mozků | Eduportál Techma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20888"/>
            <a:ext cx="249553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3284" y="1412776"/>
            <a:ext cx="2993424" cy="2727041"/>
          </a:xfrm>
        </p:spPr>
        <p:txBody>
          <a:bodyPr>
            <a:normAutofit/>
          </a:bodyPr>
          <a:lstStyle/>
          <a:p>
            <a:r>
              <a:rPr lang="cs-CZ" sz="1800" dirty="0"/>
              <a:t>Objem endokrania vynesený oproti hmotnosti těla lidoopů, australopiteků a linie Homo v logaritmické stupnici 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4002991" cy="402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73443" y="437763"/>
            <a:ext cx="2729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Biologické adaptace </a:t>
            </a:r>
          </a:p>
          <a:p>
            <a:r>
              <a:rPr lang="cs-CZ" sz="2400" dirty="0"/>
              <a:t>člověka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292666" y="392614"/>
            <a:ext cx="51969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350" b="1" dirty="0">
                <a:solidFill>
                  <a:srgbClr val="FF0000"/>
                </a:solidFill>
              </a:rPr>
              <a:t>Lidé </a:t>
            </a:r>
          </a:p>
        </p:txBody>
      </p:sp>
      <p:pic>
        <p:nvPicPr>
          <p:cNvPr id="5122" name="Picture 2" descr="Evolução Humana Do Crânio Ilustrações Históricas TEORIA DE DARWIN  Ilustração do Vetor - Ilustração de anatômico, australopithecus: 1348395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16" y="4437112"/>
            <a:ext cx="385757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NCEPÇÕES ERRADAS SOBRE A EVOLUÇÃO HUMANA. |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07045"/>
            <a:ext cx="4614207" cy="334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3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52936"/>
            <a:ext cx="3177543" cy="20953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05" y="692696"/>
            <a:ext cx="3206307" cy="213970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Symbiosa</a:t>
            </a:r>
            <a:r>
              <a:rPr lang="cs-CZ" dirty="0"/>
              <a:t> v přírodě - příklady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329" y="692696"/>
            <a:ext cx="3148831" cy="215967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852370"/>
            <a:ext cx="3134299" cy="20887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" y="710726"/>
            <a:ext cx="2910612" cy="214221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41168"/>
            <a:ext cx="2915817" cy="191683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780928"/>
            <a:ext cx="3147893" cy="216024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925955"/>
            <a:ext cx="3312368" cy="192409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918001"/>
            <a:ext cx="3168352" cy="211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8774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alternativní popis obrázku chyb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02212"/>
            <a:ext cx="3149460" cy="285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6724" y="260648"/>
            <a:ext cx="7886700" cy="543153"/>
          </a:xfrm>
        </p:spPr>
        <p:txBody>
          <a:bodyPr>
            <a:normAutofit/>
          </a:bodyPr>
          <a:lstStyle/>
          <a:p>
            <a:pPr algn="ctr"/>
            <a:r>
              <a:rPr lang="cs-CZ" sz="2550" b="1" dirty="0"/>
              <a:t>Pravěcí paraziti - paleoparazitologie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3263504"/>
          </a:xfrm>
        </p:spPr>
        <p:txBody>
          <a:bodyPr>
            <a:normAutofit/>
          </a:bodyPr>
          <a:lstStyle/>
          <a:p>
            <a:r>
              <a:rPr lang="cs-CZ" sz="1500" dirty="0"/>
              <a:t>V roce 2012 byla publikována vědecká studie o objevu obřích parazitických blech z doby dinosaurů (střední jura a spodní křída, před 165 miliony až 125 miliony let). Tyto až 23 mm dlouhé pravěké blechy (rod </a:t>
            </a:r>
            <a:r>
              <a:rPr lang="cs-CZ" sz="1500" i="1" dirty="0" err="1"/>
              <a:t>Pseudopulex</a:t>
            </a:r>
            <a:r>
              <a:rPr lang="cs-CZ" sz="1500" dirty="0"/>
              <a:t>) se zřejmě specializovaly na sání krve opeřených dinosaurů a ptakoještěrů. Další druhohorní rody parazitů podobných blechám jsou </a:t>
            </a:r>
            <a:r>
              <a:rPr lang="cs-CZ" sz="1500" i="1" dirty="0" err="1"/>
              <a:t>Tarwinia</a:t>
            </a:r>
            <a:r>
              <a:rPr lang="cs-CZ" sz="1500" dirty="0"/>
              <a:t> z Austrálie a </a:t>
            </a:r>
            <a:r>
              <a:rPr lang="cs-CZ" sz="1500" i="1" dirty="0" err="1"/>
              <a:t>Saurophthirus</a:t>
            </a:r>
            <a:r>
              <a:rPr lang="cs-CZ" sz="1500" dirty="0"/>
              <a:t> z ruského Dálného východu. Další doklady parazitismu známe i u jiných pravěkých živočichů.</a:t>
            </a:r>
          </a:p>
          <a:p>
            <a:r>
              <a:rPr lang="cs-CZ" sz="1500" dirty="0"/>
              <a:t>Některé dinosauří fosilie vykazují také přítomnost možných mikroskopických až </a:t>
            </a:r>
            <a:r>
              <a:rPr lang="cs-CZ" sz="1500" dirty="0" err="1"/>
              <a:t>menšíchmakroskopických</a:t>
            </a:r>
            <a:r>
              <a:rPr lang="cs-CZ" sz="1500" dirty="0"/>
              <a:t> parazitů v krevním oběhu obřích druhohorních </a:t>
            </a:r>
            <a:r>
              <a:rPr lang="cs-CZ" sz="1500" dirty="0" err="1"/>
              <a:t>titanosaurních</a:t>
            </a:r>
            <a:r>
              <a:rPr lang="cs-CZ" sz="1500" dirty="0"/>
              <a:t> </a:t>
            </a:r>
            <a:r>
              <a:rPr lang="cs-CZ" sz="1500" dirty="0" err="1"/>
              <a:t>sauropodů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pic>
        <p:nvPicPr>
          <p:cNvPr id="3074" name="Picture 2" descr="alternativní popis obrázku chyb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02211"/>
            <a:ext cx="3157038" cy="28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0/04/Quetzalcoatlus_by_johnson_mortimer-d9n2bd2.jpg/1280px-Quetzalcoatlus_by_johnson_mortimer-d9n2bd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3602210"/>
            <a:ext cx="2856283" cy="285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c/c2/Far_east2.png/220px-Far_east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517232"/>
            <a:ext cx="1650775" cy="84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14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3400" dirty="0"/>
              <a:t>Zpět na stromy !</a:t>
            </a:r>
          </a:p>
        </p:txBody>
      </p:sp>
      <p:pic>
        <p:nvPicPr>
          <p:cNvPr id="3086" name="Picture 14" descr="1. týden: ŽIVÉ ORGANIS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6048672" cy="571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42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0" y="1224562"/>
            <a:ext cx="37480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Nadpis 1"/>
          <p:cNvSpPr>
            <a:spLocks noGrp="1" noChangeArrowheads="1"/>
          </p:cNvSpPr>
          <p:nvPr>
            <p:ph type="title"/>
          </p:nvPr>
        </p:nvSpPr>
        <p:spPr>
          <a:xfrm>
            <a:off x="374848" y="202977"/>
            <a:ext cx="8229600" cy="993775"/>
          </a:xfrm>
        </p:spPr>
        <p:txBody>
          <a:bodyPr>
            <a:normAutofit fontScale="90000"/>
          </a:bodyPr>
          <a:lstStyle/>
          <a:p>
            <a:r>
              <a:rPr lang="cs-CZ" altLang="cs-CZ" sz="3400" dirty="0"/>
              <a:t>Anatomie člověka – topografie </a:t>
            </a:r>
            <a:r>
              <a:rPr lang="cs-CZ" altLang="cs-CZ" sz="3400" dirty="0" err="1"/>
              <a:t>potenciáílních</a:t>
            </a:r>
            <a:r>
              <a:rPr lang="cs-CZ" altLang="cs-CZ" sz="3400" dirty="0"/>
              <a:t> habitatů cizopasníků</a:t>
            </a:r>
          </a:p>
        </p:txBody>
      </p:sp>
      <p:pic>
        <p:nvPicPr>
          <p:cNvPr id="154629" name="Picture 14" descr="Ženské anatomie stock fotografie, royalty free Ženské anatomie obrázky |  Depositphoto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1224562"/>
            <a:ext cx="4032250" cy="514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53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/>
              <a:t>Přehled základních orgánových soustav člověka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3888432"/>
          </a:xfrm>
        </p:spPr>
        <p:txBody>
          <a:bodyPr>
            <a:normAutofit lnSpcReduction="10000"/>
          </a:bodyPr>
          <a:lstStyle/>
          <a:p>
            <a:r>
              <a:rPr lang="cs-CZ" sz="2800" b="1" dirty="0"/>
              <a:t>Zažívací soustava </a:t>
            </a:r>
            <a:r>
              <a:rPr lang="cs-CZ" sz="2800" dirty="0"/>
              <a:t>(</a:t>
            </a:r>
            <a:r>
              <a:rPr lang="cs-CZ" sz="2800" i="1" dirty="0"/>
              <a:t>měňavka úplavičná, tasemnice, motolice</a:t>
            </a:r>
            <a:r>
              <a:rPr lang="cs-CZ" sz="2800" dirty="0"/>
              <a:t>)</a:t>
            </a:r>
          </a:p>
          <a:p>
            <a:r>
              <a:rPr lang="cs-CZ" sz="2800" b="1" dirty="0"/>
              <a:t>Oběhová soustava </a:t>
            </a:r>
            <a:r>
              <a:rPr lang="cs-CZ" sz="2800" dirty="0"/>
              <a:t>(</a:t>
            </a:r>
            <a:r>
              <a:rPr lang="cs-CZ" sz="2800" i="1" dirty="0"/>
              <a:t>spavá nemoc, malárie, filariózy</a:t>
            </a:r>
            <a:r>
              <a:rPr lang="cs-CZ" sz="2800" dirty="0"/>
              <a:t>)</a:t>
            </a:r>
          </a:p>
          <a:p>
            <a:r>
              <a:rPr lang="cs-CZ" sz="2800" b="1" dirty="0"/>
              <a:t>Vylučovací soustava </a:t>
            </a:r>
            <a:r>
              <a:rPr lang="cs-CZ" sz="2800" dirty="0"/>
              <a:t>(</a:t>
            </a:r>
            <a:r>
              <a:rPr lang="cs-CZ" sz="2800" i="1" dirty="0" err="1"/>
              <a:t>Dioctophyme</a:t>
            </a:r>
            <a:r>
              <a:rPr lang="cs-CZ" sz="2800" i="1" dirty="0"/>
              <a:t> </a:t>
            </a:r>
            <a:r>
              <a:rPr lang="cs-CZ" sz="2800" i="1" dirty="0" err="1"/>
              <a:t>renale</a:t>
            </a:r>
            <a:r>
              <a:rPr lang="cs-CZ" sz="2800" i="1" dirty="0"/>
              <a:t>, </a:t>
            </a:r>
            <a:r>
              <a:rPr lang="cs-CZ" sz="2800" i="1" dirty="0" err="1"/>
              <a:t>Schistosoma</a:t>
            </a:r>
            <a:r>
              <a:rPr lang="cs-CZ" sz="2800" i="1" dirty="0"/>
              <a:t> </a:t>
            </a:r>
            <a:r>
              <a:rPr lang="cs-CZ" sz="2800" i="1" dirty="0" err="1"/>
              <a:t>haematobium</a:t>
            </a:r>
            <a:r>
              <a:rPr lang="cs-CZ" sz="2800" dirty="0"/>
              <a:t>)</a:t>
            </a:r>
          </a:p>
          <a:p>
            <a:r>
              <a:rPr lang="cs-CZ" sz="2800" b="1" dirty="0"/>
              <a:t>Nervová soustava </a:t>
            </a:r>
            <a:r>
              <a:rPr lang="cs-CZ" sz="2800" dirty="0"/>
              <a:t>(</a:t>
            </a:r>
            <a:r>
              <a:rPr lang="cs-CZ" sz="2800" i="1" dirty="0" err="1"/>
              <a:t>Neagleria</a:t>
            </a:r>
            <a:r>
              <a:rPr lang="cs-CZ" sz="2800" i="1" dirty="0"/>
              <a:t> </a:t>
            </a:r>
            <a:r>
              <a:rPr lang="cs-CZ" sz="2800" i="1" dirty="0" err="1"/>
              <a:t>fowleri</a:t>
            </a:r>
            <a:r>
              <a:rPr lang="cs-CZ" sz="2800" dirty="0"/>
              <a:t>)</a:t>
            </a:r>
          </a:p>
          <a:p>
            <a:r>
              <a:rPr lang="cs-CZ" sz="2800" b="1" dirty="0"/>
              <a:t>Pohlavní soustava </a:t>
            </a:r>
            <a:r>
              <a:rPr lang="cs-CZ" sz="2800" dirty="0"/>
              <a:t>(</a:t>
            </a:r>
            <a:r>
              <a:rPr lang="cs-CZ" sz="2800" i="1" dirty="0" err="1"/>
              <a:t>Trichomonas</a:t>
            </a:r>
            <a:r>
              <a:rPr lang="cs-CZ" sz="2800" i="1" dirty="0"/>
              <a:t> </a:t>
            </a:r>
            <a:r>
              <a:rPr lang="cs-CZ" sz="2800" i="1" dirty="0" err="1"/>
              <a:t>vaginalis</a:t>
            </a:r>
            <a:r>
              <a:rPr lang="cs-CZ" sz="2800" dirty="0"/>
              <a:t>) </a:t>
            </a:r>
          </a:p>
          <a:p>
            <a:r>
              <a:rPr lang="cs-CZ" sz="2800" b="1" dirty="0"/>
              <a:t>Smyslové orgány </a:t>
            </a:r>
            <a:r>
              <a:rPr lang="cs-CZ" sz="2800" dirty="0"/>
              <a:t>člověka (</a:t>
            </a:r>
            <a:r>
              <a:rPr lang="cs-CZ" sz="2800" i="1" dirty="0" err="1"/>
              <a:t>Onchocerca</a:t>
            </a:r>
            <a:r>
              <a:rPr lang="cs-CZ" sz="2800" i="1" dirty="0"/>
              <a:t> </a:t>
            </a:r>
            <a:r>
              <a:rPr lang="cs-CZ" sz="2800" i="1" dirty="0" err="1"/>
              <a:t>volvulus</a:t>
            </a:r>
            <a:r>
              <a:rPr lang="cs-CZ" sz="2800" dirty="0"/>
              <a:t>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51520" y="5445224"/>
            <a:ext cx="86689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000" dirty="0"/>
              <a:t>Jednotlivé tkáně a orgány lidského těla představují </a:t>
            </a:r>
          </a:p>
          <a:p>
            <a:pPr algn="ctr"/>
            <a:r>
              <a:rPr lang="cs-CZ" sz="3000" dirty="0"/>
              <a:t>jednotlivé habitaty tedy prostředí těchto cizopasníků  !</a:t>
            </a:r>
          </a:p>
        </p:txBody>
      </p:sp>
    </p:spTree>
    <p:extLst>
      <p:ext uri="{BB962C8B-B14F-4D97-AF65-F5344CB8AC3E}">
        <p14:creationId xmlns:p14="http://schemas.microsoft.com/office/powerpoint/2010/main" val="38007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400" dirty="0"/>
              <a:t>Zažívací soustava člověka</a:t>
            </a:r>
          </a:p>
        </p:txBody>
      </p:sp>
      <p:pic>
        <p:nvPicPr>
          <p:cNvPr id="3074" name="Picture 2" descr="Trávicí soustav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43" y="4367894"/>
            <a:ext cx="2258110" cy="202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ávicí soustava a její funk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3" y="0"/>
            <a:ext cx="206392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oustava trávicí - Výukové zdroj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978" y="102814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IDSKÉ TĚLO - Fotoalbum - Trávící soustava - Trávící soustava - Slepé  střevo - appendi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362" y="4367894"/>
            <a:ext cx="2760379" cy="222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rávící soustav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950" y="1255366"/>
            <a:ext cx="2334958" cy="247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ATOBIOCHEMIE MALABSORPČNÍHO SYNDROMU PATOBIOCHEMIE MALABSORPČNÍHO SYNDROM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451" y="4077072"/>
            <a:ext cx="2209542" cy="21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48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06090"/>
          </a:xfrm>
        </p:spPr>
        <p:txBody>
          <a:bodyPr>
            <a:normAutofit/>
          </a:bodyPr>
          <a:lstStyle/>
          <a:p>
            <a:r>
              <a:rPr lang="cs-CZ" sz="3400" dirty="0"/>
              <a:t>Oběhová soustava člověka</a:t>
            </a:r>
          </a:p>
        </p:txBody>
      </p:sp>
      <p:pic>
        <p:nvPicPr>
          <p:cNvPr id="1032" name="Picture 8" descr="Elektronická učebnice - EL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0611"/>
            <a:ext cx="3168352" cy="56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évní soustava: Dráha pro nenahraditelnou krev - ČT edu - Česká televiz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59837"/>
            <a:ext cx="2329612" cy="23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1 Oběhová soustava Krevní cévy • Tepny (artérie) • Žíly (vény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12574"/>
            <a:ext cx="4568854" cy="26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nímek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92" y="692696"/>
            <a:ext cx="1872208" cy="29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51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Močová soustava - Výukové zdro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864017"/>
            <a:ext cx="3840427" cy="280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ylučovací soustava člověka - ppt stáhn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900" y="692696"/>
            <a:ext cx="4191973" cy="326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390"/>
          </a:xfrm>
        </p:spPr>
        <p:txBody>
          <a:bodyPr>
            <a:normAutofit fontScale="90000"/>
          </a:bodyPr>
          <a:lstStyle/>
          <a:p>
            <a:r>
              <a:rPr lang="cs-CZ" sz="3400" dirty="0"/>
              <a:t>Vylučovací soustava člověka</a:t>
            </a:r>
          </a:p>
        </p:txBody>
      </p:sp>
      <p:pic>
        <p:nvPicPr>
          <p:cNvPr id="4098" name="Picture 2" descr="ZŠ VNB IV / 09 - Ledviny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85" y="3957008"/>
            <a:ext cx="1946315" cy="264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YLUČOVACÍ SOUSTAVA by Petra Fialov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650" y="861255"/>
            <a:ext cx="4695677" cy="30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ylučovací soustav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84" y="4065020"/>
            <a:ext cx="2724807" cy="242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44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ervová soustava obecně (lehké) – online Příběh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3" y="260647"/>
            <a:ext cx="2857128" cy="6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eriferní nervový systém - příznaky a léčb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058" y="3138515"/>
            <a:ext cx="3810106" cy="36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558061"/>
          </a:xfrm>
        </p:spPr>
        <p:txBody>
          <a:bodyPr>
            <a:normAutofit fontScale="90000"/>
          </a:bodyPr>
          <a:lstStyle/>
          <a:p>
            <a:r>
              <a:rPr lang="cs-CZ" sz="3400" dirty="0"/>
              <a:t>Nervová soustava člověka</a:t>
            </a:r>
          </a:p>
        </p:txBody>
      </p:sp>
      <p:pic>
        <p:nvPicPr>
          <p:cNvPr id="5130" name="Picture 10" descr="Přírodopis: Nervová soustava Flashcards | Quizl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164" y="4752187"/>
            <a:ext cx="2401668" cy="192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Nervová soustav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30622"/>
            <a:ext cx="1738536" cy="466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Nervová soustav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744" y="756232"/>
            <a:ext cx="2314733" cy="231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18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Pohlavní soustava - příznaky a léčb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43408"/>
            <a:ext cx="920191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ohlavní soustava muž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" y="5104810"/>
            <a:ext cx="2466810" cy="175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ohlavní soustava muž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760" y="5104811"/>
            <a:ext cx="2483766" cy="17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ohlavní soustava žen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863" y="5104809"/>
            <a:ext cx="2556321" cy="175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7 (8) Rozmnožovací soustav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467" y="5085184"/>
            <a:ext cx="1918789" cy="17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34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634082"/>
          </a:xfrm>
        </p:spPr>
        <p:txBody>
          <a:bodyPr>
            <a:normAutofit/>
          </a:bodyPr>
          <a:lstStyle/>
          <a:p>
            <a:r>
              <a:rPr lang="cs-CZ" sz="3400" dirty="0"/>
              <a:t>Smyslové orgány člověka</a:t>
            </a:r>
          </a:p>
        </p:txBody>
      </p:sp>
      <p:pic>
        <p:nvPicPr>
          <p:cNvPr id="8194" name="Picture 2" descr="Lidské smysly mohou léčit | Zprávy | Tiscali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80728"/>
            <a:ext cx="918051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64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Co je to symbiosa ?</a:t>
            </a:r>
          </a:p>
        </p:txBody>
      </p:sp>
      <p:sp>
        <p:nvSpPr>
          <p:cNvPr id="1290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z="2800" dirty="0"/>
          </a:p>
          <a:p>
            <a:pPr marL="0" indent="0">
              <a:buNone/>
            </a:pPr>
            <a:r>
              <a:rPr lang="cs-CZ" altLang="cs-CZ" sz="2800" dirty="0"/>
              <a:t>   Symbióza – 	jakýkoliv vztah nebo soužití dvou 			nebo více druhů organismů, ať 			           prospěšné nebo neprospěšné. </a:t>
            </a:r>
          </a:p>
        </p:txBody>
      </p:sp>
    </p:spTree>
    <p:extLst>
      <p:ext uri="{BB962C8B-B14F-4D97-AF65-F5344CB8AC3E}">
        <p14:creationId xmlns:p14="http://schemas.microsoft.com/office/powerpoint/2010/main" val="316311381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3738443"/>
            <a:ext cx="2713690" cy="221083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8562"/>
            <a:ext cx="8229600" cy="952166"/>
          </a:xfrm>
        </p:spPr>
        <p:txBody>
          <a:bodyPr>
            <a:normAutofit/>
          </a:bodyPr>
          <a:lstStyle/>
          <a:p>
            <a:r>
              <a:rPr lang="cs-CZ" sz="3400" dirty="0"/>
              <a:t>Lidské smyslové orgány</a:t>
            </a:r>
          </a:p>
        </p:txBody>
      </p:sp>
      <p:pic>
        <p:nvPicPr>
          <p:cNvPr id="9228" name="Picture 12" descr="Smyslové orgán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2773953" cy="199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Variace Smyslová soustava - PDF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12776"/>
            <a:ext cx="2679928" cy="213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Smyslové vnímání autor: David Hainall. - ppt stáhno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799" y="1165419"/>
            <a:ext cx="3306140" cy="247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Člověk smyslové orgány - PDF Stažení zdar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528" y="3501008"/>
            <a:ext cx="353165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Člověk smyslové orgány - PDF Stažení zdarm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28309"/>
            <a:ext cx="2514335" cy="209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39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" y="857251"/>
            <a:ext cx="9178367" cy="5154275"/>
          </a:xfrm>
        </p:spPr>
      </p:pic>
    </p:spTree>
    <p:extLst>
      <p:ext uri="{BB962C8B-B14F-4D97-AF65-F5344CB8AC3E}">
        <p14:creationId xmlns:p14="http://schemas.microsoft.com/office/powerpoint/2010/main" val="17372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0712" y="404664"/>
            <a:ext cx="5852747" cy="637580"/>
          </a:xfrm>
        </p:spPr>
        <p:txBody>
          <a:bodyPr>
            <a:normAutofit/>
          </a:bodyPr>
          <a:lstStyle/>
          <a:p>
            <a:pPr algn="ctr"/>
            <a:r>
              <a:rPr lang="cs-CZ" sz="2700" b="1" dirty="0"/>
              <a:t>Etická kategorizace lidských zájmů</a:t>
            </a: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1" y="1412776"/>
            <a:ext cx="858697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7654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82612"/>
          </a:xfrm>
        </p:spPr>
        <p:txBody>
          <a:bodyPr>
            <a:noAutofit/>
          </a:bodyPr>
          <a:lstStyle/>
          <a:p>
            <a:r>
              <a:rPr lang="cs-CZ" sz="3400" dirty="0"/>
              <a:t>O čem dnešní lidé sní 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6" y="857250"/>
            <a:ext cx="7715249" cy="5143500"/>
          </a:xfrm>
        </p:spPr>
      </p:pic>
    </p:spTree>
    <p:extLst>
      <p:ext uri="{BB962C8B-B14F-4D97-AF65-F5344CB8AC3E}">
        <p14:creationId xmlns:p14="http://schemas.microsoft.com/office/powerpoint/2010/main" val="312962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/>
              <a:t>Že by vrchol evoluce 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754" y="1196752"/>
            <a:ext cx="7296492" cy="532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9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0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7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9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74B627B4-20DC-4B5C-ABFB-AE78DF65E6EF}"/>
                  </a:ext>
                </a:extLst>
              </p14:cNvPr>
              <p14:cNvContentPartPr/>
              <p14:nvPr/>
            </p14:nvContentPartPr>
            <p14:xfrm>
              <a:off x="1187280" y="2787480"/>
              <a:ext cx="360" cy="36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74B627B4-20DC-4B5C-ABFB-AE78DF65E6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77920" y="27781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401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8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8391525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49332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7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189913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483768" y="535033"/>
            <a:ext cx="4464496" cy="188585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5364088" y="1781092"/>
            <a:ext cx="1512168" cy="495780"/>
          </a:xfrm>
          <a:prstGeom prst="rect">
            <a:avLst/>
          </a:prstGeom>
          <a:solidFill>
            <a:srgbClr val="EBEB21">
              <a:alpha val="4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71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7463"/>
            <a:ext cx="9793288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81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03538"/>
            <a:ext cx="7559675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90525"/>
            <a:ext cx="9720263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411760" y="535033"/>
            <a:ext cx="4536504" cy="73372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613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7652">
            <a:off x="179388" y="284163"/>
            <a:ext cx="8713787" cy="624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43415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1008063" y="548680"/>
            <a:ext cx="7115175" cy="636588"/>
          </a:xfrm>
        </p:spPr>
        <p:txBody>
          <a:bodyPr>
            <a:noAutofit/>
          </a:bodyPr>
          <a:lstStyle/>
          <a:p>
            <a:r>
              <a:rPr lang="cs-CZ" altLang="cs-CZ" sz="3000" dirty="0"/>
              <a:t>Komplexní studium interakcí mezi parazitem a hostitelem 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49" y="1628800"/>
            <a:ext cx="6999317" cy="482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92529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0" y="-33338"/>
            <a:ext cx="9356725" cy="612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53088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346075"/>
            <a:ext cx="9288463" cy="58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85205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741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838" y="549275"/>
            <a:ext cx="9299575" cy="4735513"/>
          </a:xfrm>
          <a:noFill/>
        </p:spPr>
      </p:pic>
    </p:spTree>
    <p:extLst>
      <p:ext uri="{BB962C8B-B14F-4D97-AF65-F5344CB8AC3E}">
        <p14:creationId xmlns:p14="http://schemas.microsoft.com/office/powerpoint/2010/main" val="61510942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796925"/>
            <a:ext cx="9866313" cy="522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098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363" y="219075"/>
            <a:ext cx="5021262" cy="1143000"/>
          </a:xfrm>
        </p:spPr>
        <p:txBody>
          <a:bodyPr/>
          <a:lstStyle/>
          <a:p>
            <a:pPr eaLnBrk="1" hangingPunct="1"/>
            <a:r>
              <a:rPr lang="cs-CZ" altLang="cs-CZ" sz="3200"/>
              <a:t>Parazit - symbiosa</a:t>
            </a:r>
          </a:p>
        </p:txBody>
      </p:sp>
      <p:sp>
        <p:nvSpPr>
          <p:cNvPr id="245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5062538" cy="4498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Celý život nebo alespoň jeho část žije na povrchu nebo uvnitř těla svého hostitele</a:t>
            </a:r>
            <a:r>
              <a:rPr lang="en-US" altLang="cs-CZ" sz="2400" dirty="0"/>
              <a:t> </a:t>
            </a:r>
            <a:endParaRPr lang="cs-CZ" altLang="cs-CZ" sz="2400" dirty="0"/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400" dirty="0"/>
              <a:t>    </a:t>
            </a:r>
            <a:r>
              <a:rPr lang="en-US" altLang="cs-CZ" sz="2400" dirty="0"/>
              <a:t> 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Živí se na jeho úkor (exploatace)</a:t>
            </a:r>
            <a:r>
              <a:rPr lang="en-US" altLang="cs-CZ" sz="2400" dirty="0"/>
              <a:t> </a:t>
            </a:r>
            <a:r>
              <a:rPr lang="en-US" altLang="cs-CZ" sz="2400" dirty="0">
                <a:cs typeface="Arial" panose="020B0604020202020204" pitchFamily="34" charset="0"/>
              </a:rPr>
              <a:t>→</a:t>
            </a:r>
            <a:r>
              <a:rPr lang="en-US" altLang="cs-CZ" sz="2400" dirty="0"/>
              <a:t> </a:t>
            </a:r>
            <a:r>
              <a:rPr lang="cs-CZ" altLang="cs-CZ" sz="2400" dirty="0"/>
              <a:t>tento efekt však může být i zcela zhoubný (pro jedince hostitele - patogenita)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400" dirty="0"/>
              <a:t>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endParaRPr lang="cs-CZ" altLang="cs-CZ" sz="2400" dirty="0"/>
          </a:p>
        </p:txBody>
      </p:sp>
      <p:pic>
        <p:nvPicPr>
          <p:cNvPr id="131076" name="Picture 4" descr="OP10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333375"/>
            <a:ext cx="354647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75619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412875"/>
            <a:ext cx="9302751" cy="35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5684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9144000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76385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17463"/>
            <a:ext cx="9901238" cy="64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73287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4000" dirty="0"/>
              <a:t>Děkuji za pozornost </a:t>
            </a:r>
          </a:p>
        </p:txBody>
      </p:sp>
    </p:spTree>
    <p:extLst>
      <p:ext uri="{BB962C8B-B14F-4D97-AF65-F5344CB8AC3E}">
        <p14:creationId xmlns:p14="http://schemas.microsoft.com/office/powerpoint/2010/main" val="2198171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826375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63688" y="260648"/>
            <a:ext cx="5620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Jak se stát úspěšným parazitem ?</a:t>
            </a:r>
          </a:p>
        </p:txBody>
      </p:sp>
    </p:spTree>
    <p:extLst>
      <p:ext uri="{BB962C8B-B14F-4D97-AF65-F5344CB8AC3E}">
        <p14:creationId xmlns:p14="http://schemas.microsoft.com/office/powerpoint/2010/main" val="2150692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260350"/>
            <a:ext cx="8540750" cy="1008063"/>
          </a:xfrm>
        </p:spPr>
        <p:txBody>
          <a:bodyPr/>
          <a:lstStyle/>
          <a:p>
            <a:pPr eaLnBrk="1" hangingPunct="1"/>
            <a:r>
              <a:rPr lang="cs-CZ" altLang="cs-CZ" sz="2800"/>
              <a:t>Jak se stát úspěšným parazitem ?</a:t>
            </a:r>
            <a:br>
              <a:rPr lang="cs-CZ" altLang="cs-CZ" sz="2800"/>
            </a:br>
            <a:r>
              <a:rPr lang="cs-CZ" altLang="cs-CZ" sz="2800"/>
              <a:t>Co je potřeba umět ? </a:t>
            </a:r>
          </a:p>
        </p:txBody>
      </p:sp>
      <p:sp>
        <p:nvSpPr>
          <p:cNvPr id="1218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50825" y="1666875"/>
            <a:ext cx="8540750" cy="449897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000"/>
              <a:t>Musí mít </a:t>
            </a:r>
            <a:r>
              <a:rPr lang="en-US" altLang="cs-CZ" sz="2000"/>
              <a:t>strateg</a:t>
            </a:r>
            <a:r>
              <a:rPr lang="cs-CZ" altLang="cs-CZ" sz="2000"/>
              <a:t>ii</a:t>
            </a:r>
            <a:r>
              <a:rPr lang="en-US" altLang="cs-CZ" sz="2000"/>
              <a:t> </a:t>
            </a:r>
            <a:r>
              <a:rPr lang="cs-CZ" altLang="cs-CZ" sz="2000"/>
              <a:t>vyhledávání hostitele </a:t>
            </a:r>
          </a:p>
          <a:p>
            <a:pPr eaLnBrk="1" hangingPunct="1">
              <a:buFontTx/>
              <a:buNone/>
            </a:pPr>
            <a:endParaRPr lang="cs-CZ" altLang="cs-CZ" sz="2000"/>
          </a:p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000"/>
              <a:t>Způsob</a:t>
            </a:r>
            <a:r>
              <a:rPr lang="en-US" altLang="cs-CZ" sz="2000"/>
              <a:t> </a:t>
            </a:r>
            <a:r>
              <a:rPr lang="cs-CZ" altLang="cs-CZ" sz="2000"/>
              <a:t>jak proniknout do hostitele a přichytit se na/uvnitř jeho těla </a:t>
            </a:r>
          </a:p>
          <a:p>
            <a:pPr eaLnBrk="1" hangingPunct="1">
              <a:buFontTx/>
              <a:buNone/>
            </a:pPr>
            <a:endParaRPr lang="cs-CZ" altLang="cs-CZ" sz="2000"/>
          </a:p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000"/>
              <a:t>Schopnost se adaptovat na fyzikálně-chemické podmínky uvnitř organismu hostitele </a:t>
            </a:r>
          </a:p>
          <a:p>
            <a:pPr eaLnBrk="1" hangingPunct="1">
              <a:buFontTx/>
              <a:buNone/>
            </a:pPr>
            <a:endParaRPr lang="cs-CZ" altLang="cs-CZ" sz="2000"/>
          </a:p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000"/>
              <a:t>Schopnost se v těle hostitele uživit </a:t>
            </a:r>
          </a:p>
          <a:p>
            <a:pPr eaLnBrk="1" hangingPunct="1">
              <a:buFontTx/>
              <a:buNone/>
            </a:pPr>
            <a:endParaRPr lang="cs-CZ" altLang="cs-CZ" sz="2000"/>
          </a:p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000"/>
              <a:t>Schopnost se bránit vůči obranným mechanismům organismu hostitele (imunita) </a:t>
            </a:r>
          </a:p>
          <a:p>
            <a:pPr eaLnBrk="1" hangingPunct="1">
              <a:buFontTx/>
              <a:buNone/>
            </a:pPr>
            <a:endParaRPr lang="cs-CZ" altLang="cs-CZ" sz="2000"/>
          </a:p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000"/>
              <a:t>Schopnost se množit a šířit na další hostitelské organismy</a:t>
            </a:r>
          </a:p>
        </p:txBody>
      </p:sp>
    </p:spTree>
    <p:extLst>
      <p:ext uri="{BB962C8B-B14F-4D97-AF65-F5344CB8AC3E}">
        <p14:creationId xmlns:p14="http://schemas.microsoft.com/office/powerpoint/2010/main" val="1003988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/>
          <p:cNvSpPr>
            <a:spLocks noGrp="1"/>
          </p:cNvSpPr>
          <p:nvPr>
            <p:ph type="title"/>
          </p:nvPr>
        </p:nvSpPr>
        <p:spPr>
          <a:xfrm>
            <a:off x="457200" y="917575"/>
            <a:ext cx="8229600" cy="1143000"/>
          </a:xfrm>
        </p:spPr>
        <p:txBody>
          <a:bodyPr/>
          <a:lstStyle/>
          <a:p>
            <a:r>
              <a:rPr lang="cs-CZ" altLang="cs-CZ" sz="3600" b="1"/>
              <a:t>Být parazitem není jednoduché !</a:t>
            </a:r>
          </a:p>
        </p:txBody>
      </p:sp>
      <p:sp>
        <p:nvSpPr>
          <p:cNvPr id="122883" name="Zástupný symbol pro obsah 2"/>
          <p:cNvSpPr>
            <a:spLocks noGrp="1"/>
          </p:cNvSpPr>
          <p:nvPr>
            <p:ph idx="1"/>
          </p:nvPr>
        </p:nvSpPr>
        <p:spPr>
          <a:xfrm>
            <a:off x="519113" y="1916113"/>
            <a:ext cx="8229600" cy="2262187"/>
          </a:xfrm>
        </p:spPr>
        <p:txBody>
          <a:bodyPr/>
          <a:lstStyle/>
          <a:p>
            <a:pPr marL="0" indent="0">
              <a:buFontTx/>
              <a:buNone/>
            </a:pPr>
            <a:endParaRPr lang="cs-CZ" altLang="cs-CZ"/>
          </a:p>
          <a:p>
            <a:pPr marL="0" indent="0">
              <a:buFontTx/>
              <a:buNone/>
            </a:pPr>
            <a:endParaRPr lang="cs-CZ" altLang="cs-CZ"/>
          </a:p>
          <a:p>
            <a:pPr marL="0" indent="0">
              <a:buFontTx/>
              <a:buNone/>
            </a:pPr>
            <a:r>
              <a:rPr lang="cs-CZ" altLang="cs-CZ"/>
              <a:t>		  </a:t>
            </a:r>
            <a:r>
              <a:rPr lang="cs-CZ" altLang="cs-CZ" sz="3600" b="1"/>
              <a:t>Je to ale terno !!!</a:t>
            </a:r>
          </a:p>
        </p:txBody>
      </p:sp>
    </p:spTree>
    <p:extLst>
      <p:ext uri="{BB962C8B-B14F-4D97-AF65-F5344CB8AC3E}">
        <p14:creationId xmlns:p14="http://schemas.microsoft.com/office/powerpoint/2010/main" val="3285686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36513" y="-171450"/>
            <a:ext cx="3600451" cy="976313"/>
          </a:xfrm>
        </p:spPr>
        <p:txBody>
          <a:bodyPr/>
          <a:lstStyle/>
          <a:p>
            <a:pPr eaLnBrk="1" hangingPunct="1"/>
            <a:r>
              <a:rPr lang="cs-CZ" altLang="cs-CZ" sz="2800"/>
              <a:t>Rozmanitost parazitů</a:t>
            </a:r>
          </a:p>
        </p:txBody>
      </p:sp>
      <p:pic>
        <p:nvPicPr>
          <p:cNvPr id="1218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888"/>
            <a:ext cx="2339975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877888"/>
            <a:ext cx="2159000" cy="172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0"/>
            <a:ext cx="1674813" cy="26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3713163"/>
            <a:ext cx="2089150" cy="139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081588"/>
            <a:ext cx="2232026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4" name="Picture 13" descr="Výsledek obrázku pro ho&amp;rcaron;avka duhová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4983163"/>
            <a:ext cx="295275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5" name="Picture 15" descr="Výsledek obrázku pro synodontis multipuncta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941888"/>
            <a:ext cx="2447925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6" name="Picture 19" descr="Desmodu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4938713"/>
            <a:ext cx="2219325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7" name="Picture 5" descr="Výsledek obrázku pro adult trematod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2632075"/>
            <a:ext cx="868363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8" name="Picture 9" descr="Výsledek obrázku pro Giardi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0"/>
            <a:ext cx="1871663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9" name="Picture 15" descr="Výsledek obrázku pro Anisaki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0325"/>
            <a:ext cx="195580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0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443163"/>
            <a:ext cx="2519362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7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286125"/>
            <a:ext cx="2303462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72" name="Picture 5" descr="Babesia lion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-26988"/>
            <a:ext cx="2051050" cy="180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3" name="Picture 5" descr="Výsledek obrázku pro Cymothoa exigu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2443163"/>
            <a:ext cx="187325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4" name="Picture 22" descr="Výsledek obrázku pro acanthocephala fish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716338"/>
            <a:ext cx="20161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5" name="Picture 10" descr="Výsledek obrázku pro Eudiplozoon nipponicum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1770063"/>
            <a:ext cx="2189162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6" name="Picture 4" descr="Schistocephalu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844925"/>
            <a:ext cx="1992313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167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03647"/>
            <a:ext cx="9144000" cy="62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8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64704"/>
            <a:ext cx="7111279" cy="51435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62849"/>
            <a:ext cx="7555325" cy="429847"/>
          </a:xfrm>
        </p:spPr>
        <p:txBody>
          <a:bodyPr>
            <a:noAutofit/>
          </a:bodyPr>
          <a:lstStyle/>
          <a:p>
            <a:r>
              <a:rPr lang="cs-CZ" sz="3400" dirty="0"/>
              <a:t>Na Zemi jsou čtyři typy prostředí: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17188" y="2099762"/>
            <a:ext cx="167385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Voda</a:t>
            </a:r>
          </a:p>
          <a:p>
            <a:endParaRPr lang="cs-CZ" sz="2400" dirty="0"/>
          </a:p>
          <a:p>
            <a:r>
              <a:rPr lang="cs-CZ" sz="2400" dirty="0"/>
              <a:t>Půda</a:t>
            </a:r>
          </a:p>
          <a:p>
            <a:endParaRPr lang="cs-CZ" sz="2400" dirty="0"/>
          </a:p>
          <a:p>
            <a:r>
              <a:rPr lang="cs-CZ" sz="2400" dirty="0"/>
              <a:t>Vzduch</a:t>
            </a:r>
          </a:p>
          <a:p>
            <a:endParaRPr lang="cs-CZ" sz="2400" dirty="0"/>
          </a:p>
          <a:p>
            <a:r>
              <a:rPr lang="cs-CZ" sz="2400" dirty="0"/>
              <a:t>Organismy</a:t>
            </a:r>
          </a:p>
        </p:txBody>
      </p:sp>
    </p:spTree>
    <p:extLst>
      <p:ext uri="{BB962C8B-B14F-4D97-AF65-F5344CB8AC3E}">
        <p14:creationId xmlns:p14="http://schemas.microsoft.com/office/powerpoint/2010/main" val="2538565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3" y="2962"/>
            <a:ext cx="91440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8"/>
            <a:ext cx="4572000" cy="22809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61048"/>
            <a:ext cx="4544497" cy="228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51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table diverzi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63563"/>
            <a:ext cx="4260850" cy="62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323850" y="2651428"/>
            <a:ext cx="35290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dirty="0"/>
              <a:t>&gt;70 </a:t>
            </a:r>
            <a:r>
              <a:rPr lang="cs-CZ" altLang="cs-CZ" sz="2400" dirty="0"/>
              <a:t>evolučních přeskoků od</a:t>
            </a:r>
            <a:r>
              <a:rPr lang="en-US" altLang="cs-CZ" sz="2400" dirty="0"/>
              <a:t> </a:t>
            </a:r>
            <a:r>
              <a:rPr lang="cs-CZ" altLang="cs-CZ" sz="2400" dirty="0"/>
              <a:t>volně žijících k parazitickým životním formám</a:t>
            </a:r>
            <a:endParaRPr lang="en-US" altLang="cs-CZ" sz="2400" dirty="0"/>
          </a:p>
        </p:txBody>
      </p:sp>
      <p:sp>
        <p:nvSpPr>
          <p:cNvPr id="63492" name="Text Box 7"/>
          <p:cNvSpPr txBox="1">
            <a:spLocks noChangeArrowheads="1"/>
          </p:cNvSpPr>
          <p:nvPr/>
        </p:nvSpPr>
        <p:spPr bwMode="auto">
          <a:xfrm>
            <a:off x="76200" y="6480175"/>
            <a:ext cx="2163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cs-CZ" sz="1400">
                <a:latin typeface="Comic Sans MS" pitchFamily="66" charset="0"/>
              </a:rPr>
              <a:t>(Poulin &amp; Morand, 2004)</a:t>
            </a:r>
          </a:p>
        </p:txBody>
      </p:sp>
      <p:sp>
        <p:nvSpPr>
          <p:cNvPr id="63493" name="Obdélník 6"/>
          <p:cNvSpPr>
            <a:spLocks noChangeArrowheads="1"/>
          </p:cNvSpPr>
          <p:nvPr/>
        </p:nvSpPr>
        <p:spPr bwMode="auto">
          <a:xfrm>
            <a:off x="395288" y="379413"/>
            <a:ext cx="36004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Současný stav poznání diverzity cizopasníků</a:t>
            </a:r>
            <a:r>
              <a:rPr lang="en-US" altLang="cs-CZ" sz="2800" dirty="0">
                <a:solidFill>
                  <a:schemeClr val="tx2"/>
                </a:solidFill>
              </a:rPr>
              <a:t> </a:t>
            </a:r>
            <a:endParaRPr lang="cs-CZ" altLang="cs-CZ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05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78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cs-CZ" altLang="cs-CZ" sz="3000" dirty="0"/>
              <a:t>Diverzita cizopasníků</a:t>
            </a: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sz="2000" dirty="0" smtClean="0"/>
              <a:t>1 </a:t>
            </a:r>
            <a:r>
              <a:rPr lang="cs-CZ" altLang="cs-CZ" sz="2000" dirty="0"/>
              <a:t>volně žijící druh – 1 druh cizopasníka – polovina biosféry paraziti</a:t>
            </a:r>
            <a:br>
              <a:rPr lang="cs-CZ" altLang="cs-CZ" sz="2000" dirty="0"/>
            </a:br>
            <a:r>
              <a:rPr lang="cs-CZ" altLang="cs-CZ" sz="2000" b="1" dirty="0" smtClean="0"/>
              <a:t>Parazitismus</a:t>
            </a:r>
            <a:r>
              <a:rPr lang="cs-CZ" altLang="cs-CZ" sz="2000" dirty="0" smtClean="0"/>
              <a:t> – velmi rozšířený biologický jev a úspěšná </a:t>
            </a:r>
            <a:r>
              <a:rPr lang="cs-CZ" altLang="cs-CZ" sz="2000" dirty="0"/>
              <a:t>životní strategie</a:t>
            </a:r>
            <a:br>
              <a:rPr lang="cs-CZ" altLang="cs-CZ" sz="2000" dirty="0"/>
            </a:br>
            <a:endParaRPr lang="cs-CZ" alt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76" y="1340768"/>
            <a:ext cx="3198862" cy="276075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556" y="1462056"/>
            <a:ext cx="4545244" cy="504056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27584" y="4293096"/>
            <a:ext cx="338393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Současný stav: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SzTx/>
              <a:defRPr/>
            </a:pPr>
            <a:r>
              <a:rPr lang="en-US" alt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1,000,000 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popsaných druhů</a:t>
            </a:r>
            <a:r>
              <a:rPr lang="en-US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cs-CZ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Eucaryot</a:t>
            </a:r>
            <a:r>
              <a:rPr lang="cs-CZ" alt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(cca)</a:t>
            </a:r>
            <a:endParaRPr lang="en-US" alt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SzTx/>
              <a:defRPr/>
            </a:pPr>
            <a:r>
              <a:rPr lang="en-US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100,000 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popsaných druhů parazitů </a:t>
            </a:r>
            <a:r>
              <a:rPr lang="cs-CZ" alt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(cca)</a:t>
            </a:r>
            <a:endParaRPr lang="en-US" alt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cs-CZ" sz="2000" dirty="0">
              <a:latin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206642" y="6237312"/>
            <a:ext cx="2501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cs-CZ" dirty="0"/>
              <a:t>(Poulin &amp; Morand, 2004)</a:t>
            </a:r>
            <a:endParaRPr lang="fr-FR" altLang="cs-CZ" dirty="0"/>
          </a:p>
        </p:txBody>
      </p:sp>
    </p:spTree>
    <p:extLst>
      <p:ext uri="{BB962C8B-B14F-4D97-AF65-F5344CB8AC3E}">
        <p14:creationId xmlns:p14="http://schemas.microsoft.com/office/powerpoint/2010/main" val="2572947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type="ctr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864519" y="-1110456"/>
            <a:ext cx="5414962" cy="9036050"/>
          </a:xfrm>
          <a:noFill/>
        </p:spPr>
      </p:pic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6877050" y="3854450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6588125" y="3062288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6300788" y="2557463"/>
            <a:ext cx="71437" cy="7937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6804025" y="3565525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>
            <a:off x="6516688" y="2917825"/>
            <a:ext cx="71437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755650" y="6373813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4860925" y="1765300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4572000" y="1836738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0" name="Oval 12"/>
          <p:cNvSpPr>
            <a:spLocks noChangeArrowheads="1"/>
          </p:cNvSpPr>
          <p:nvPr/>
        </p:nvSpPr>
        <p:spPr bwMode="auto">
          <a:xfrm>
            <a:off x="3276600" y="2270125"/>
            <a:ext cx="71438" cy="7937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1" name="Oval 13"/>
          <p:cNvSpPr>
            <a:spLocks noChangeArrowheads="1"/>
          </p:cNvSpPr>
          <p:nvPr/>
        </p:nvSpPr>
        <p:spPr bwMode="auto">
          <a:xfrm>
            <a:off x="2916238" y="2636838"/>
            <a:ext cx="71437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2" name="Oval 14"/>
          <p:cNvSpPr>
            <a:spLocks noChangeArrowheads="1"/>
          </p:cNvSpPr>
          <p:nvPr/>
        </p:nvSpPr>
        <p:spPr bwMode="auto">
          <a:xfrm>
            <a:off x="2628900" y="3205163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3" name="Oval 15"/>
          <p:cNvSpPr>
            <a:spLocks noChangeArrowheads="1"/>
          </p:cNvSpPr>
          <p:nvPr/>
        </p:nvSpPr>
        <p:spPr bwMode="auto">
          <a:xfrm>
            <a:off x="2484438" y="3500438"/>
            <a:ext cx="71437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4" name="Oval 17"/>
          <p:cNvSpPr>
            <a:spLocks noChangeArrowheads="1"/>
          </p:cNvSpPr>
          <p:nvPr/>
        </p:nvSpPr>
        <p:spPr bwMode="auto">
          <a:xfrm>
            <a:off x="2413000" y="4357688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5" name="Text Box 18"/>
          <p:cNvSpPr txBox="1">
            <a:spLocks noChangeArrowheads="1"/>
          </p:cNvSpPr>
          <p:nvPr/>
        </p:nvSpPr>
        <p:spPr bwMode="auto">
          <a:xfrm>
            <a:off x="827088" y="6237288"/>
            <a:ext cx="69405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Parasites of </a:t>
            </a:r>
            <a:r>
              <a:rPr lang="cs-CZ" altLang="cs-CZ" sz="1600" b="1" i="1"/>
              <a:t>Homo sapiens                          </a:t>
            </a:r>
            <a:r>
              <a:rPr lang="cs-CZ" altLang="cs-CZ" sz="1600" b="1"/>
              <a:t>other non human parasites </a:t>
            </a:r>
          </a:p>
        </p:txBody>
      </p:sp>
      <p:sp>
        <p:nvSpPr>
          <p:cNvPr id="17426" name="Rectangle 19"/>
          <p:cNvSpPr>
            <a:spLocks noChangeArrowheads="1"/>
          </p:cNvSpPr>
          <p:nvPr/>
        </p:nvSpPr>
        <p:spPr bwMode="auto">
          <a:xfrm>
            <a:off x="-36513" y="476250"/>
            <a:ext cx="431801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7" name="Text Box 20"/>
          <p:cNvSpPr txBox="1">
            <a:spLocks noChangeArrowheads="1"/>
          </p:cNvSpPr>
          <p:nvPr/>
        </p:nvSpPr>
        <p:spPr bwMode="auto">
          <a:xfrm>
            <a:off x="1796019" y="241484"/>
            <a:ext cx="5080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FF0000"/>
                </a:solidFill>
              </a:rPr>
              <a:t>Výskyt parazitů u </a:t>
            </a:r>
            <a:r>
              <a:rPr lang="cs-CZ" altLang="cs-CZ" sz="2800" b="1" dirty="0" err="1">
                <a:solidFill>
                  <a:srgbClr val="FF0000"/>
                </a:solidFill>
              </a:rPr>
              <a:t>Eucaryota</a:t>
            </a:r>
            <a:endParaRPr lang="cs-CZ" altLang="cs-CZ" sz="2800" b="1" dirty="0">
              <a:solidFill>
                <a:srgbClr val="FF0000"/>
              </a:solidFill>
            </a:endParaRPr>
          </a:p>
        </p:txBody>
      </p:sp>
      <p:sp>
        <p:nvSpPr>
          <p:cNvPr id="17428" name="Oval 21"/>
          <p:cNvSpPr>
            <a:spLocks noChangeArrowheads="1"/>
          </p:cNvSpPr>
          <p:nvPr/>
        </p:nvSpPr>
        <p:spPr bwMode="auto">
          <a:xfrm>
            <a:off x="4787900" y="6381750"/>
            <a:ext cx="71438" cy="7937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Šipka nahoru 1"/>
          <p:cNvSpPr/>
          <p:nvPr/>
        </p:nvSpPr>
        <p:spPr>
          <a:xfrm>
            <a:off x="418705" y="4149080"/>
            <a:ext cx="372664" cy="76238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Šipka nahoru 21"/>
          <p:cNvSpPr/>
          <p:nvPr/>
        </p:nvSpPr>
        <p:spPr>
          <a:xfrm rot="6868563">
            <a:off x="1452457" y="2953684"/>
            <a:ext cx="372664" cy="76238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408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87325"/>
            <a:ext cx="2676525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188913"/>
            <a:ext cx="3889375" cy="647700"/>
          </a:xfrm>
        </p:spPr>
        <p:txBody>
          <a:bodyPr/>
          <a:lstStyle/>
          <a:p>
            <a:pPr eaLnBrk="1" hangingPunct="1"/>
            <a:r>
              <a:rPr lang="cs-CZ" altLang="cs-CZ" sz="3200" b="1" smtClean="0"/>
              <a:t>Opisthokonta</a:t>
            </a:r>
          </a:p>
        </p:txBody>
      </p:sp>
      <p:pic>
        <p:nvPicPr>
          <p:cNvPr id="4100" name="Picture 6" descr="Left: Microfilariae of W. bancrofti in thick blood smear stained with Giemsa. Right: Microfilaria of B. malayi in a thick blood smear, stained with Giemsa. Center: Photograph of a female Aedes aegypti mosquito as she was in the process of obtaining a &quot;blood meal.&quot; Laboratory strains of Aedes aegypti can be infected with Brugia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4437063"/>
            <a:ext cx="9540876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-107950" y="4219575"/>
            <a:ext cx="9251950" cy="3619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261938"/>
            <a:ext cx="1679575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1628775"/>
            <a:ext cx="1890712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3240087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12" descr="ANd9GcTzXuFcm_o3TN0KcnLQMYQSIqFb7gGRxSG25Mm9RRT8XsFQk40kA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260350"/>
            <a:ext cx="2303462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800" smtClean="0"/>
              <a:t>Kmen: </a:t>
            </a:r>
            <a:r>
              <a:rPr lang="cs-CZ" altLang="cs-CZ" sz="2800" b="1" smtClean="0"/>
              <a:t>Metazoa</a:t>
            </a:r>
          </a:p>
          <a:p>
            <a:pPr eaLnBrk="1" hangingPunct="1">
              <a:buFontTx/>
              <a:buNone/>
            </a:pPr>
            <a:endParaRPr lang="cs-CZ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264179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80963"/>
            <a:ext cx="5692775" cy="6696075"/>
          </a:xfrm>
        </p:spPr>
      </p:pic>
      <p:sp>
        <p:nvSpPr>
          <p:cNvPr id="5123" name="TextovéPole 4"/>
          <p:cNvSpPr txBox="1">
            <a:spLocks noChangeArrowheads="1"/>
          </p:cNvSpPr>
          <p:nvPr/>
        </p:nvSpPr>
        <p:spPr bwMode="auto">
          <a:xfrm>
            <a:off x="6372225" y="227013"/>
            <a:ext cx="2474913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Demospongiae (</a:t>
            </a:r>
            <a:r>
              <a:rPr lang="cs-CZ" altLang="cs-CZ" sz="1600" dirty="0" err="1"/>
              <a:t>Porifera</a:t>
            </a:r>
            <a:r>
              <a:rPr lang="cs-CZ" altLang="cs-CZ" sz="1600" dirty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Ctenophora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Placozoa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Cnidaria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Myxozoa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Orthonectida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Craniata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Echinodermata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Myzostomida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Dicyemida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Rotifera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Acanthocephala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Gnathostomulida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Platyhelminthes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Nemertea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Mollusca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Annelida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Chelicerata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Tartigrada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Pancrustacea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Hexapoda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Pentastomida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Nematomorpha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Nematoda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Vertebrata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7" name="Ovál 6"/>
          <p:cNvSpPr/>
          <p:nvPr/>
        </p:nvSpPr>
        <p:spPr>
          <a:xfrm>
            <a:off x="5867400" y="1001713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5867400" y="908050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5867400" y="1196975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0</a:t>
            </a:r>
          </a:p>
        </p:txBody>
      </p:sp>
      <p:sp>
        <p:nvSpPr>
          <p:cNvPr id="10" name="Ovál 9"/>
          <p:cNvSpPr/>
          <p:nvPr/>
        </p:nvSpPr>
        <p:spPr>
          <a:xfrm>
            <a:off x="5867400" y="1290638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5867400" y="1412875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867400" y="1722438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5867400" y="1866900"/>
            <a:ext cx="73025" cy="49213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5867400" y="3235325"/>
            <a:ext cx="73025" cy="49213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5867400" y="2730500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5867400" y="2154238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5867400" y="4243388"/>
            <a:ext cx="73025" cy="49212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5867400" y="3954463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5136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7150"/>
            <a:ext cx="5654675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Ovál 19"/>
          <p:cNvSpPr/>
          <p:nvPr/>
        </p:nvSpPr>
        <p:spPr>
          <a:xfrm>
            <a:off x="5867400" y="4098925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5867400" y="4386263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5867400" y="5445125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5867400" y="5322888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5867400" y="4962525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5867400" y="5538788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5867400" y="5827713"/>
            <a:ext cx="73025" cy="49212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5867400" y="6043613"/>
            <a:ext cx="73025" cy="49212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" name="Ovál 27"/>
          <p:cNvSpPr/>
          <p:nvPr/>
        </p:nvSpPr>
        <p:spPr>
          <a:xfrm>
            <a:off x="5867400" y="6330950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Šipka doleva 1"/>
          <p:cNvSpPr/>
          <p:nvPr/>
        </p:nvSpPr>
        <p:spPr>
          <a:xfrm>
            <a:off x="3635375" y="6308725"/>
            <a:ext cx="360363" cy="144463"/>
          </a:xfrm>
          <a:prstGeom prst="lef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9" name="Šipka doleva 28"/>
          <p:cNvSpPr/>
          <p:nvPr/>
        </p:nvSpPr>
        <p:spPr>
          <a:xfrm rot="10800000">
            <a:off x="6011863" y="549275"/>
            <a:ext cx="360362" cy="144463"/>
          </a:xfrm>
          <a:prstGeom prst="lef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4355976" y="-57001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Fylogeneze Metazoa </a:t>
            </a:r>
            <a:r>
              <a:rPr lang="cs-CZ" dirty="0" smtClean="0"/>
              <a:t>a </a:t>
            </a:r>
            <a:r>
              <a:rPr lang="cs-CZ" sz="2200" dirty="0" smtClean="0"/>
              <a:t>parazitismus ( )</a:t>
            </a:r>
            <a:endParaRPr lang="cs-CZ" sz="2200" dirty="0"/>
          </a:p>
        </p:txBody>
      </p:sp>
      <p:sp>
        <p:nvSpPr>
          <p:cNvPr id="30" name="Ovál 29"/>
          <p:cNvSpPr/>
          <p:nvPr/>
        </p:nvSpPr>
        <p:spPr>
          <a:xfrm>
            <a:off x="8820472" y="188640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051199" y="3149442"/>
            <a:ext cx="3096865" cy="2795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02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</p:spPr>
        <p:txBody>
          <a:bodyPr>
            <a:noAutofit/>
          </a:bodyPr>
          <a:lstStyle/>
          <a:p>
            <a:r>
              <a:rPr lang="cs-CZ" sz="3400" dirty="0"/>
              <a:t>Evoluční vztahy hlavních skupin </a:t>
            </a:r>
            <a:r>
              <a:rPr lang="cs-CZ" sz="3400" dirty="0" err="1"/>
              <a:t>Platyhelminthes</a:t>
            </a:r>
            <a:endParaRPr lang="cs-CZ" sz="3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11" y="1340768"/>
            <a:ext cx="7333981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679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/>
              <a:t>Parazitismus jako ekologický pojem </a:t>
            </a:r>
          </a:p>
        </p:txBody>
      </p:sp>
      <p:sp>
        <p:nvSpPr>
          <p:cNvPr id="2253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52288" y="1341438"/>
            <a:ext cx="8712200" cy="44989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Reciproká interakce, výhoda pro parazita, poškození pro hostitele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cs-CZ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n-US" altLang="cs-CZ" sz="2400" dirty="0"/>
              <a:t>V</a:t>
            </a:r>
            <a:r>
              <a:rPr lang="cs-CZ" altLang="cs-CZ" sz="2400" dirty="0" err="1"/>
              <a:t>elmi</a:t>
            </a:r>
            <a:r>
              <a:rPr lang="cs-CZ" altLang="cs-CZ" sz="2400" dirty="0"/>
              <a:t> rozšířený biologický fenomén, vysoká diverzita cizopasníků, vysoká diverzita ekologických nik </a:t>
            </a:r>
            <a:r>
              <a:rPr lang="en-US" altLang="cs-CZ" sz="2400" dirty="0"/>
              <a:t> </a:t>
            </a:r>
            <a:r>
              <a:rPr lang="cs-CZ" altLang="cs-CZ" sz="2400" dirty="0"/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velmi úspěšná životní strategie</a:t>
            </a:r>
            <a:r>
              <a:rPr lang="cs-CZ" altLang="cs-CZ" sz="2000" dirty="0"/>
              <a:t> 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2232025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797425"/>
            <a:ext cx="2519362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4795838"/>
            <a:ext cx="20161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797425"/>
            <a:ext cx="2303462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016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/>
              <a:t>Kritéria charakterizující parazita ekologicky</a:t>
            </a:r>
            <a:endParaRPr lang="en-US" altLang="cs-CZ" sz="3200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cs-CZ" altLang="cs-CZ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Počet napadených hostitelů</a:t>
            </a: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Vliv parazita na fitness hostitele</a:t>
            </a: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n-US" altLang="cs-CZ" sz="2400" dirty="0" err="1"/>
              <a:t>Inten</a:t>
            </a:r>
            <a:r>
              <a:rPr lang="cs-CZ" altLang="cs-CZ" sz="2400" dirty="0" err="1"/>
              <a:t>zita</a:t>
            </a:r>
            <a:r>
              <a:rPr lang="cs-CZ" altLang="cs-CZ" sz="2400" dirty="0"/>
              <a:t> infekce a mortalita</a:t>
            </a:r>
            <a:r>
              <a:rPr lang="en-US" altLang="cs-CZ" sz="2400" dirty="0"/>
              <a:t> </a:t>
            </a:r>
            <a:r>
              <a:rPr lang="cs-CZ" altLang="cs-CZ" sz="2400" dirty="0"/>
              <a:t>na sobě závisí nebo nezávisí</a:t>
            </a:r>
            <a:r>
              <a:rPr lang="en-US" altLang="cs-CZ" sz="2400" dirty="0"/>
              <a:t>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Hostitele usmrcuje a nebo ne</a:t>
            </a:r>
            <a:endParaRPr lang="en-US" altLang="cs-CZ" sz="24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971600" y="535033"/>
            <a:ext cx="7272808" cy="58971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260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icture 2"/>
          <p:cNvSpPr>
            <a:spLocks noChangeAspect="1" noChangeArrowheads="1"/>
          </p:cNvSpPr>
          <p:nvPr/>
        </p:nvSpPr>
        <p:spPr bwMode="auto">
          <a:xfrm>
            <a:off x="-15087600" y="-137699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219" name="Picture 3"/>
          <p:cNvSpPr>
            <a:spLocks noChangeAspect="1" noChangeArrowheads="1"/>
          </p:cNvSpPr>
          <p:nvPr/>
        </p:nvSpPr>
        <p:spPr bwMode="auto">
          <a:xfrm>
            <a:off x="-14871700" y="-135540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220" name="Picture 4"/>
          <p:cNvSpPr>
            <a:spLocks noChangeAspect="1" noChangeArrowheads="1"/>
          </p:cNvSpPr>
          <p:nvPr/>
        </p:nvSpPr>
        <p:spPr bwMode="auto">
          <a:xfrm>
            <a:off x="-14655800" y="-133381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47738"/>
            <a:ext cx="8761413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87824" y="2479249"/>
            <a:ext cx="5472608" cy="58971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289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3400" dirty="0">
                <a:solidFill>
                  <a:srgbClr val="FF0000"/>
                </a:solidFill>
              </a:rPr>
              <a:t>Typy parazitismu</a:t>
            </a:r>
          </a:p>
        </p:txBody>
      </p:sp>
    </p:spTree>
    <p:extLst>
      <p:ext uri="{BB962C8B-B14F-4D97-AF65-F5344CB8AC3E}">
        <p14:creationId xmlns:p14="http://schemas.microsoft.com/office/powerpoint/2010/main" val="3542044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400" dirty="0"/>
              <a:t>Typy parazitismu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519113" y="980728"/>
            <a:ext cx="8229600" cy="532859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Parazit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Predátor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Parazitoid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err="1"/>
              <a:t>Mikropredátor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Parazitický kastrátor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Parazitičtí obratlovci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smtClean="0"/>
              <a:t>Hnízdní </a:t>
            </a:r>
            <a:r>
              <a:rPr lang="cs-CZ" altLang="cs-CZ" sz="2800" dirty="0"/>
              <a:t>parazitismus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Sociální parazitismus u </a:t>
            </a:r>
            <a:r>
              <a:rPr lang="cs-CZ" altLang="cs-CZ" sz="2800" dirty="0" smtClean="0"/>
              <a:t>hmyzu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err="1" smtClean="0"/>
              <a:t>Kleptoparazitismus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smtClean="0"/>
              <a:t>Se</a:t>
            </a:r>
            <a:r>
              <a:rPr lang="cs-CZ" altLang="cs-CZ" sz="2800" dirty="0" smtClean="0"/>
              <a:t>xuální parazitismus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err="1" smtClean="0"/>
              <a:t>Adelfoparazitismus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err="1" smtClean="0"/>
              <a:t>Hyperparazitismus</a:t>
            </a:r>
            <a:endParaRPr lang="cs-CZ" altLang="cs-CZ" sz="2800" dirty="0" smtClean="0"/>
          </a:p>
          <a:p>
            <a:pPr>
              <a:lnSpc>
                <a:spcPct val="90000"/>
              </a:lnSpc>
            </a:pPr>
            <a:r>
              <a:rPr lang="cs-CZ" altLang="cs-CZ" sz="2800" dirty="0"/>
              <a:t>Parazitické rostliny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18" y="1268760"/>
            <a:ext cx="3824895" cy="36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31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Nadpis 1"/>
          <p:cNvSpPr>
            <a:spLocks noGrp="1"/>
          </p:cNvSpPr>
          <p:nvPr>
            <p:ph type="title"/>
          </p:nvPr>
        </p:nvSpPr>
        <p:spPr>
          <a:xfrm>
            <a:off x="628650" y="404813"/>
            <a:ext cx="7886700" cy="715962"/>
          </a:xfrm>
        </p:spPr>
        <p:txBody>
          <a:bodyPr>
            <a:normAutofit/>
          </a:bodyPr>
          <a:lstStyle/>
          <a:p>
            <a:r>
              <a:rPr lang="cs-CZ" altLang="cs-CZ" sz="3400" dirty="0"/>
              <a:t>Evoluční strategie parasitismu</a:t>
            </a:r>
          </a:p>
        </p:txBody>
      </p:sp>
      <p:sp>
        <p:nvSpPr>
          <p:cNvPr id="1259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Paraziti přenosní přímo (kontaktem)</a:t>
            </a:r>
          </a:p>
          <a:p>
            <a:r>
              <a:rPr lang="cs-CZ" altLang="cs-CZ"/>
              <a:t>Paraziti přenosní troficky</a:t>
            </a:r>
          </a:p>
          <a:p>
            <a:r>
              <a:rPr lang="cs-CZ" altLang="cs-CZ"/>
              <a:t>Paraziti přenosní vektorem</a:t>
            </a:r>
          </a:p>
          <a:p>
            <a:r>
              <a:rPr lang="cs-CZ" altLang="cs-CZ"/>
              <a:t>Parasitoidi</a:t>
            </a:r>
          </a:p>
          <a:p>
            <a:r>
              <a:rPr lang="cs-CZ" altLang="cs-CZ"/>
              <a:t>Parazitičtí kastrátoři</a:t>
            </a:r>
          </a:p>
          <a:p>
            <a:r>
              <a:rPr lang="cs-CZ" altLang="cs-CZ"/>
              <a:t>Mikropredace 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02364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39" name="Group 43"/>
          <p:cNvGraphicFramePr>
            <a:graphicFrameLocks noGrp="1"/>
          </p:cNvGraphicFramePr>
          <p:nvPr>
            <p:ph idx="1"/>
          </p:nvPr>
        </p:nvGraphicFramePr>
        <p:xfrm>
          <a:off x="301625" y="1600200"/>
          <a:ext cx="8540750" cy="4533899"/>
        </p:xfrm>
        <a:graphic>
          <a:graphicData uri="http://schemas.openxmlformats.org/drawingml/2006/table">
            <a:tbl>
              <a:tblPr/>
              <a:tblGrid>
                <a:gridCol w="2055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5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0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8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51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Ef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f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e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c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t on fitness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Number of hosts/prey attacked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5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1 host</a:t>
                      </a:r>
                      <a:endParaRPr kumimoji="0" lang="cs-CZ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&gt; 1host/prey</a:t>
                      </a:r>
                      <a:endParaRPr kumimoji="0" lang="cs-CZ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21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Death of host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not required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Death of host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required</a:t>
                      </a:r>
                      <a:endParaRPr kumimoji="0" lang="cs-CZ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46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&lt;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100%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Typical parasite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Tropically transmitted typical parasite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Mi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c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ropred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a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tor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50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100% (</a:t>
                      </a: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prey has 0 fitness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Parasitic castrator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P</a:t>
                      </a:r>
                      <a:r>
                        <a:rPr kumimoji="0" lang="en-US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arasitoid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Predator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5436" name="Rectangle 3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cs-CZ" sz="3400" dirty="0"/>
              <a:t>E</a:t>
            </a:r>
            <a:r>
              <a:rPr lang="cs-CZ" altLang="cs-CZ" sz="3400" dirty="0" err="1"/>
              <a:t>kologické</a:t>
            </a:r>
            <a:r>
              <a:rPr lang="cs-CZ" altLang="cs-CZ" sz="3400" dirty="0"/>
              <a:t> vymezení </a:t>
            </a:r>
            <a:r>
              <a:rPr lang="cs-CZ" altLang="cs-CZ" sz="3400" dirty="0" smtClean="0"/>
              <a:t>parazitismu </a:t>
            </a:r>
            <a:r>
              <a:rPr lang="cs-CZ" altLang="cs-CZ" sz="3400" dirty="0"/>
              <a:t>I</a:t>
            </a:r>
            <a:endParaRPr lang="en-US" altLang="cs-CZ" sz="3400" dirty="0"/>
          </a:p>
        </p:txBody>
      </p:sp>
    </p:spTree>
    <p:extLst>
      <p:ext uri="{BB962C8B-B14F-4D97-AF65-F5344CB8AC3E}">
        <p14:creationId xmlns:p14="http://schemas.microsoft.com/office/powerpoint/2010/main" val="38587969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-26988"/>
            <a:ext cx="8540750" cy="114300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cs-CZ" sz="3200" dirty="0"/>
              <a:t>E</a:t>
            </a:r>
            <a:r>
              <a:rPr lang="cs-CZ" altLang="cs-CZ" sz="3200" dirty="0" err="1"/>
              <a:t>kologické</a:t>
            </a:r>
            <a:r>
              <a:rPr lang="cs-CZ" altLang="cs-CZ" sz="3200" dirty="0"/>
              <a:t> vymezení parazitismu II</a:t>
            </a:r>
          </a:p>
        </p:txBody>
      </p:sp>
      <p:graphicFrame>
        <p:nvGraphicFramePr>
          <p:cNvPr id="31808" name="Group 64"/>
          <p:cNvGraphicFramePr>
            <a:graphicFrameLocks noGrp="1"/>
          </p:cNvGraphicFramePr>
          <p:nvPr>
            <p:ph idx="1"/>
          </p:nvPr>
        </p:nvGraphicFramePr>
        <p:xfrm>
          <a:off x="107950" y="981075"/>
          <a:ext cx="9036050" cy="5726113"/>
        </p:xfrm>
        <a:graphic>
          <a:graphicData uri="http://schemas.openxmlformats.org/drawingml/2006/table">
            <a:tbl>
              <a:tblPr/>
              <a:tblGrid>
                <a:gridCol w="2136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6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3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9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41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Effect on host fitness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Number of hosts/prey attacked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4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1 host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&gt; 1host/prey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19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Death of host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not required</a:t>
                      </a:r>
                      <a:endParaRPr kumimoji="0" lang="cs-CZ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Death of host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required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18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&lt;</a:t>
                      </a: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100%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typical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parasite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    pathogen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trophically</a:t>
                      </a: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trans-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mitted typical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parasite              trophic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            </a:t>
                      </a:r>
                      <a:r>
                        <a:rPr kumimoji="0" lang="en-US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trasmitted</a:t>
                      </a: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            pathogen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micropredator</a:t>
                      </a: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   harvest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regeneration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34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100% (</a:t>
                      </a: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prey has 0 fitness</a:t>
                      </a: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partial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castrator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    parasitic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    castrator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trophically</a:t>
                      </a: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trans-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mitted castrator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        parasitoid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social predator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 predator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6461" name="Line 38"/>
          <p:cNvSpPr>
            <a:spLocks noChangeShapeType="1"/>
          </p:cNvSpPr>
          <p:nvPr/>
        </p:nvSpPr>
        <p:spPr bwMode="auto">
          <a:xfrm flipV="1">
            <a:off x="2268538" y="2852738"/>
            <a:ext cx="2159000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6462" name="Line 41"/>
          <p:cNvSpPr>
            <a:spLocks noChangeShapeType="1"/>
          </p:cNvSpPr>
          <p:nvPr/>
        </p:nvSpPr>
        <p:spPr bwMode="auto">
          <a:xfrm flipV="1">
            <a:off x="2268538" y="4868863"/>
            <a:ext cx="215900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6463" name="Line 46"/>
          <p:cNvSpPr>
            <a:spLocks noChangeShapeType="1"/>
          </p:cNvSpPr>
          <p:nvPr/>
        </p:nvSpPr>
        <p:spPr bwMode="auto">
          <a:xfrm flipV="1">
            <a:off x="4500563" y="2852738"/>
            <a:ext cx="2663825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6464" name="Line 53"/>
          <p:cNvSpPr>
            <a:spLocks noChangeShapeType="1"/>
          </p:cNvSpPr>
          <p:nvPr/>
        </p:nvSpPr>
        <p:spPr bwMode="auto">
          <a:xfrm flipV="1">
            <a:off x="7164388" y="2852738"/>
            <a:ext cx="1979612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6465" name="Line 60"/>
          <p:cNvSpPr>
            <a:spLocks noChangeShapeType="1"/>
          </p:cNvSpPr>
          <p:nvPr/>
        </p:nvSpPr>
        <p:spPr bwMode="auto">
          <a:xfrm flipV="1">
            <a:off x="4500563" y="4868863"/>
            <a:ext cx="2663825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6466" name="Line 62"/>
          <p:cNvSpPr>
            <a:spLocks noChangeShapeType="1"/>
          </p:cNvSpPr>
          <p:nvPr/>
        </p:nvSpPr>
        <p:spPr bwMode="auto">
          <a:xfrm flipV="1">
            <a:off x="7164388" y="4868863"/>
            <a:ext cx="1979612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949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950" y="188913"/>
            <a:ext cx="561657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400" dirty="0" smtClean="0"/>
              <a:t>Pravý/</a:t>
            </a:r>
            <a:r>
              <a:rPr lang="cs-CZ" altLang="cs-CZ" sz="3400" dirty="0" smtClean="0"/>
              <a:t>typický </a:t>
            </a:r>
            <a:r>
              <a:rPr lang="cs-CZ" altLang="cs-CZ" sz="3400" dirty="0"/>
              <a:t>parazit ?</a:t>
            </a:r>
          </a:p>
        </p:txBody>
      </p:sp>
      <p:sp>
        <p:nvSpPr>
          <p:cNvPr id="256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50825" y="1566863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►"/>
              <a:defRPr/>
            </a:pPr>
            <a:r>
              <a:rPr lang="cs-CZ" altLang="cs-CZ" sz="2000" dirty="0"/>
              <a:t>Napadá jednoho hostitele a má slabé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nebo žádné patogenní působení</a:t>
            </a:r>
            <a:endParaRPr lang="en-US" altLang="cs-CZ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cs-CZ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►"/>
              <a:defRPr/>
            </a:pPr>
            <a:r>
              <a:rPr lang="en-US" altLang="cs-CZ" sz="2000" dirty="0"/>
              <a:t>Host</a:t>
            </a:r>
            <a:r>
              <a:rPr lang="cs-CZ" altLang="cs-CZ" sz="2000" dirty="0" err="1"/>
              <a:t>itel</a:t>
            </a:r>
            <a:r>
              <a:rPr lang="cs-CZ" altLang="cs-CZ" sz="2000" dirty="0"/>
              <a:t> přežívá</a:t>
            </a:r>
            <a:endParaRPr lang="en-US" altLang="cs-CZ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cs-CZ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►"/>
              <a:defRPr/>
            </a:pPr>
            <a:r>
              <a:rPr lang="en-US" altLang="cs-CZ" sz="2000" dirty="0" err="1"/>
              <a:t>Andreson</a:t>
            </a:r>
            <a:r>
              <a:rPr lang="en-US" altLang="cs-CZ" sz="2000" dirty="0"/>
              <a:t> &amp;  May (1979) :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000" dirty="0"/>
              <a:t>     </a:t>
            </a:r>
            <a:r>
              <a:rPr lang="en-US" altLang="cs-CZ" sz="2000" dirty="0" err="1"/>
              <a:t>typic</a:t>
            </a:r>
            <a:r>
              <a:rPr lang="cs-CZ" altLang="cs-CZ" sz="2000" dirty="0" err="1"/>
              <a:t>ký</a:t>
            </a:r>
            <a:r>
              <a:rPr lang="en-US" altLang="cs-CZ" sz="2000" dirty="0"/>
              <a:t> para</a:t>
            </a:r>
            <a:r>
              <a:rPr lang="cs-CZ" altLang="cs-CZ" sz="2000" dirty="0" err="1"/>
              <a:t>zit</a:t>
            </a:r>
            <a:r>
              <a:rPr lang="en-US" altLang="cs-CZ" sz="2000" dirty="0"/>
              <a:t> – </a:t>
            </a:r>
            <a:r>
              <a:rPr lang="cs-CZ" altLang="cs-CZ" sz="2000" dirty="0"/>
              <a:t>závislý na </a:t>
            </a:r>
            <a:r>
              <a:rPr lang="en-US" altLang="cs-CZ" sz="2000" dirty="0"/>
              <a:t> 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000" dirty="0"/>
              <a:t>     i</a:t>
            </a:r>
            <a:r>
              <a:rPr lang="en-US" altLang="cs-CZ" sz="2000" dirty="0" err="1"/>
              <a:t>nten</a:t>
            </a:r>
            <a:r>
              <a:rPr lang="cs-CZ" altLang="cs-CZ" sz="2000" dirty="0" err="1"/>
              <a:t>zitě</a:t>
            </a:r>
            <a:r>
              <a:rPr lang="cs-CZ" altLang="cs-CZ" sz="2000" dirty="0"/>
              <a:t> infekce</a:t>
            </a:r>
            <a:r>
              <a:rPr lang="en-US" altLang="cs-CZ" sz="2000" dirty="0"/>
              <a:t> (ma</a:t>
            </a:r>
            <a:r>
              <a:rPr lang="cs-CZ" altLang="cs-CZ" sz="2000" dirty="0"/>
              <a:t>k</a:t>
            </a:r>
            <a:r>
              <a:rPr lang="en-US" altLang="cs-CZ" sz="2000" dirty="0" err="1"/>
              <a:t>ropara</a:t>
            </a:r>
            <a:r>
              <a:rPr lang="cs-CZ" altLang="cs-CZ" sz="2000" dirty="0" err="1"/>
              <a:t>zit</a:t>
            </a:r>
            <a:r>
              <a:rPr lang="en-US" altLang="cs-CZ" sz="2000" dirty="0"/>
              <a:t>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000" dirty="0"/>
              <a:t>     </a:t>
            </a:r>
            <a:r>
              <a:rPr lang="en-US" altLang="cs-CZ" sz="2000" dirty="0" err="1"/>
              <a:t>patogen</a:t>
            </a:r>
            <a:r>
              <a:rPr lang="en-US" altLang="cs-CZ" sz="2000" dirty="0"/>
              <a:t> – </a:t>
            </a:r>
            <a:r>
              <a:rPr lang="cs-CZ" altLang="cs-CZ" sz="2000" dirty="0"/>
              <a:t>nezávislý na intenzitě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000" dirty="0"/>
              <a:t>      infekce </a:t>
            </a:r>
            <a:r>
              <a:rPr lang="en-US" altLang="cs-CZ" sz="2000" dirty="0"/>
              <a:t>(mi</a:t>
            </a:r>
            <a:r>
              <a:rPr lang="cs-CZ" altLang="cs-CZ" sz="2000" dirty="0"/>
              <a:t>k</a:t>
            </a:r>
            <a:r>
              <a:rPr lang="en-US" altLang="cs-CZ" sz="2000" dirty="0" err="1"/>
              <a:t>ropara</a:t>
            </a:r>
            <a:r>
              <a:rPr lang="cs-CZ" altLang="cs-CZ" sz="2000" dirty="0" err="1"/>
              <a:t>zit</a:t>
            </a:r>
            <a:r>
              <a:rPr lang="en-US" altLang="cs-CZ" sz="2000" dirty="0"/>
              <a:t>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cs-CZ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cs-CZ" sz="2000" dirty="0"/>
              <a:t>!!! </a:t>
            </a:r>
            <a:r>
              <a:rPr lang="en-US" altLang="cs-CZ" sz="2000" dirty="0" err="1"/>
              <a:t>Tro</a:t>
            </a:r>
            <a:r>
              <a:rPr lang="cs-CZ" altLang="cs-CZ" sz="2000" dirty="0" err="1"/>
              <a:t>ficky</a:t>
            </a:r>
            <a:r>
              <a:rPr lang="cs-CZ" altLang="cs-CZ" sz="2000" dirty="0"/>
              <a:t> přenosný typicky parazit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000" dirty="0"/>
              <a:t>    nebo patogen</a:t>
            </a:r>
            <a:r>
              <a:rPr lang="en-US" altLang="cs-CZ" sz="2000" dirty="0"/>
              <a:t> </a:t>
            </a:r>
            <a:r>
              <a:rPr lang="cs-CZ" altLang="cs-CZ" sz="2000" dirty="0"/>
              <a:t>vyžaduje usmrcení hostitele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000" dirty="0"/>
              <a:t>    - častá manipulace chováním hostitele</a:t>
            </a:r>
            <a:endParaRPr lang="en-US" altLang="cs-CZ" sz="2000" dirty="0"/>
          </a:p>
        </p:txBody>
      </p:sp>
      <p:pic>
        <p:nvPicPr>
          <p:cNvPr id="126980" name="Picture 5" descr="Výsledek obrázku pro adult tremato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60350"/>
            <a:ext cx="868363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AutoShape 7" descr="Výsledek obrázku pro Giardi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</a:endParaRPr>
          </a:p>
        </p:txBody>
      </p:sp>
      <p:pic>
        <p:nvPicPr>
          <p:cNvPr id="126982" name="Picture 9" descr="Výsledek obrázku pro Giar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88913"/>
            <a:ext cx="17272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3" name="Picture 11" descr="life_c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3925888"/>
            <a:ext cx="21939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4" name="Picture 13" descr="Fig. 21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5365750"/>
            <a:ext cx="1128712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5" name="Picture 15" descr="Výsledek obrázku pro Anisak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08275"/>
            <a:ext cx="21590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6" name="Picture 17" descr="Výsledek obrázku pro Anisak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557338"/>
            <a:ext cx="1870075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094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0825" y="0"/>
            <a:ext cx="854075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400" dirty="0" err="1"/>
              <a:t>Parasitoid</a:t>
            </a:r>
            <a:endParaRPr lang="cs-CZ" altLang="cs-CZ" sz="3400" dirty="0"/>
          </a:p>
        </p:txBody>
      </p:sp>
      <p:sp>
        <p:nvSpPr>
          <p:cNvPr id="2662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017588"/>
            <a:ext cx="8540750" cy="4498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Jeden hostitel</a:t>
            </a:r>
            <a:endParaRPr lang="en-TT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endParaRPr lang="en-TT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en-TT" altLang="cs-CZ" sz="2400" dirty="0"/>
              <a:t>Host</a:t>
            </a:r>
            <a:r>
              <a:rPr lang="cs-CZ" altLang="cs-CZ" sz="2400" dirty="0" err="1"/>
              <a:t>itel</a:t>
            </a:r>
            <a:r>
              <a:rPr lang="cs-CZ" altLang="cs-CZ" sz="2400" dirty="0"/>
              <a:t> je usmrcován</a:t>
            </a:r>
            <a:endParaRPr lang="en-TT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TT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en-TT" altLang="cs-CZ" sz="2400" dirty="0"/>
              <a:t>Parasitic</a:t>
            </a:r>
            <a:r>
              <a:rPr lang="cs-CZ" altLang="cs-CZ" sz="2400" dirty="0" err="1"/>
              <a:t>ké</a:t>
            </a:r>
            <a:r>
              <a:rPr lang="en-TT" altLang="cs-CZ" sz="2400" dirty="0"/>
              <a:t> </a:t>
            </a:r>
            <a:r>
              <a:rPr lang="en-TT" altLang="cs-CZ" sz="2400" dirty="0" err="1"/>
              <a:t>larv</a:t>
            </a:r>
            <a:r>
              <a:rPr lang="cs-CZ" altLang="cs-CZ" sz="2400" dirty="0"/>
              <a:t>y</a:t>
            </a:r>
            <a:r>
              <a:rPr lang="en-TT" altLang="cs-CZ" sz="2400" dirty="0"/>
              <a:t> o</a:t>
            </a:r>
            <a:r>
              <a:rPr lang="cs-CZ" altLang="cs-CZ" sz="2400" dirty="0"/>
              <a:t> hmyzu</a:t>
            </a:r>
            <a:r>
              <a:rPr lang="en-TT" altLang="cs-CZ" sz="2400" dirty="0"/>
              <a:t> </a:t>
            </a:r>
            <a:r>
              <a:rPr lang="en-TT" altLang="cs-CZ" sz="2400" dirty="0" err="1"/>
              <a:t>Diptera</a:t>
            </a:r>
            <a:r>
              <a:rPr lang="en-TT" altLang="cs-CZ" sz="2400" dirty="0"/>
              <a:t> (</a:t>
            </a:r>
            <a:r>
              <a:rPr lang="en-TT" altLang="cs-CZ" sz="2400" dirty="0" err="1">
                <a:effectLst/>
              </a:rPr>
              <a:t>Tachinidae</a:t>
            </a:r>
            <a:r>
              <a:rPr lang="en-TT" altLang="cs-CZ" sz="2400" dirty="0">
                <a:effectLst/>
              </a:rPr>
              <a:t>)</a:t>
            </a:r>
            <a:r>
              <a:rPr lang="en-TT" altLang="cs-CZ" sz="2400" dirty="0"/>
              <a:t> a Hymenoptera (</a:t>
            </a:r>
            <a:r>
              <a:rPr lang="en-TT" altLang="cs-CZ" sz="2400" dirty="0" err="1"/>
              <a:t>Chalcidoidea</a:t>
            </a:r>
            <a:r>
              <a:rPr lang="en-TT" altLang="cs-CZ" sz="2400" dirty="0"/>
              <a:t>, </a:t>
            </a:r>
            <a:r>
              <a:rPr lang="en-TT" altLang="cs-CZ" sz="2400" dirty="0" err="1"/>
              <a:t>Braconidae</a:t>
            </a:r>
            <a:r>
              <a:rPr lang="en-TT" altLang="cs-CZ" sz="2400" dirty="0"/>
              <a:t>), </a:t>
            </a:r>
            <a:r>
              <a:rPr lang="cs-CZ" altLang="cs-CZ" sz="2400" dirty="0"/>
              <a:t>f</a:t>
            </a:r>
            <a:r>
              <a:rPr lang="en-TT" altLang="cs-CZ" sz="2400" dirty="0"/>
              <a:t>y</a:t>
            </a:r>
            <a:r>
              <a:rPr lang="cs-CZ" altLang="cs-CZ" sz="2400" dirty="0" err="1"/>
              <a:t>ziologické</a:t>
            </a:r>
            <a:r>
              <a:rPr lang="cs-CZ" altLang="cs-CZ" sz="2400" dirty="0"/>
              <a:t> adaptace</a:t>
            </a:r>
            <a:r>
              <a:rPr lang="en-TT" altLang="cs-CZ" sz="2400" dirty="0"/>
              <a:t>  (endosymbiotic</a:t>
            </a:r>
            <a:r>
              <a:rPr lang="cs-CZ" altLang="cs-CZ" sz="2400" dirty="0" err="1"/>
              <a:t>ké</a:t>
            </a:r>
            <a:r>
              <a:rPr lang="en-TT" altLang="cs-CZ" sz="2400" dirty="0"/>
              <a:t> </a:t>
            </a:r>
            <a:r>
              <a:rPr lang="en-TT" altLang="cs-CZ" sz="2400" dirty="0" err="1"/>
              <a:t>vir</a:t>
            </a:r>
            <a:r>
              <a:rPr lang="cs-CZ" altLang="cs-CZ" sz="2400" dirty="0"/>
              <a:t>y</a:t>
            </a:r>
            <a:r>
              <a:rPr lang="en-TT" altLang="cs-CZ" sz="2400" dirty="0"/>
              <a:t>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TT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Samičky kladou vajíčka do hostitele, líhnoucí se larvy jsou parazitické 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4763"/>
            <a:ext cx="20955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084763"/>
            <a:ext cx="20955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76250"/>
            <a:ext cx="20955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08500"/>
            <a:ext cx="1601788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084763"/>
            <a:ext cx="2276475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90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cs-CZ" sz="3400" dirty="0"/>
              <a:t>Para</a:t>
            </a:r>
            <a:r>
              <a:rPr lang="cs-CZ" altLang="cs-CZ" sz="3400" dirty="0"/>
              <a:t>z</a:t>
            </a:r>
            <a:r>
              <a:rPr lang="en-US" altLang="cs-CZ" sz="3400" dirty="0" err="1"/>
              <a:t>itic</a:t>
            </a:r>
            <a:r>
              <a:rPr lang="cs-CZ" altLang="cs-CZ" sz="3400" dirty="0" err="1"/>
              <a:t>ký</a:t>
            </a:r>
            <a:r>
              <a:rPr lang="en-US" altLang="cs-CZ" sz="3400" dirty="0"/>
              <a:t> </a:t>
            </a:r>
            <a:r>
              <a:rPr lang="cs-CZ" altLang="cs-CZ" sz="3400" dirty="0"/>
              <a:t>k</a:t>
            </a:r>
            <a:r>
              <a:rPr lang="en-US" altLang="cs-CZ" sz="3400" dirty="0" err="1"/>
              <a:t>astr</a:t>
            </a:r>
            <a:r>
              <a:rPr lang="cs-CZ" altLang="cs-CZ" sz="3400" dirty="0"/>
              <a:t>á</a:t>
            </a:r>
            <a:r>
              <a:rPr lang="en-US" altLang="cs-CZ" sz="3400" dirty="0"/>
              <a:t>tor</a:t>
            </a:r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23850" y="1196975"/>
            <a:ext cx="8540750" cy="44989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n-US" altLang="cs-CZ" sz="2400" dirty="0" err="1"/>
              <a:t>Energ</a:t>
            </a:r>
            <a:r>
              <a:rPr lang="cs-CZ" altLang="cs-CZ" sz="2400" dirty="0" err="1"/>
              <a:t>ie</a:t>
            </a:r>
            <a:r>
              <a:rPr lang="cs-CZ" altLang="cs-CZ" sz="2400" dirty="0"/>
              <a:t> sloužící hostiteli k reprodukci je využívána parazitem</a:t>
            </a: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n-US" altLang="cs-CZ" sz="2400" dirty="0">
                <a:solidFill>
                  <a:srgbClr val="FF0000"/>
                </a:solidFill>
              </a:rPr>
              <a:t>Para</a:t>
            </a:r>
            <a:r>
              <a:rPr lang="cs-CZ" altLang="cs-CZ" sz="2400" dirty="0">
                <a:solidFill>
                  <a:srgbClr val="FF0000"/>
                </a:solidFill>
              </a:rPr>
              <a:t>z</a:t>
            </a:r>
            <a:r>
              <a:rPr lang="en-US" altLang="cs-CZ" sz="2400" dirty="0" err="1">
                <a:solidFill>
                  <a:srgbClr val="FF0000"/>
                </a:solidFill>
              </a:rPr>
              <a:t>itic</a:t>
            </a:r>
            <a:r>
              <a:rPr lang="cs-CZ" altLang="cs-CZ" sz="2400" dirty="0" err="1">
                <a:solidFill>
                  <a:srgbClr val="FF0000"/>
                </a:solidFill>
              </a:rPr>
              <a:t>ký</a:t>
            </a:r>
            <a:r>
              <a:rPr lang="en-US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ka</a:t>
            </a:r>
            <a:r>
              <a:rPr lang="en-US" altLang="cs-CZ" sz="2400" dirty="0" err="1">
                <a:solidFill>
                  <a:srgbClr val="FF0000"/>
                </a:solidFill>
              </a:rPr>
              <a:t>str</a:t>
            </a:r>
            <a:r>
              <a:rPr lang="cs-CZ" altLang="cs-CZ" sz="2400" dirty="0">
                <a:solidFill>
                  <a:srgbClr val="FF0000"/>
                </a:solidFill>
              </a:rPr>
              <a:t>á</a:t>
            </a:r>
            <a:r>
              <a:rPr lang="en-US" altLang="cs-CZ" sz="2400" dirty="0">
                <a:solidFill>
                  <a:srgbClr val="FF0000"/>
                </a:solidFill>
              </a:rPr>
              <a:t>tor</a:t>
            </a:r>
            <a:r>
              <a:rPr lang="cs-CZ" altLang="cs-CZ" sz="2400" dirty="0">
                <a:solidFill>
                  <a:srgbClr val="FF0000"/>
                </a:solidFill>
              </a:rPr>
              <a:t> -</a:t>
            </a:r>
            <a:r>
              <a:rPr lang="en-US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zabíjí hostitele v evolučním slova smyslu</a:t>
            </a: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cs-CZ" altLang="cs-CZ" sz="2400" dirty="0">
                <a:solidFill>
                  <a:srgbClr val="FF0000"/>
                </a:solidFill>
              </a:rPr>
              <a:t>Částečný</a:t>
            </a:r>
            <a:r>
              <a:rPr lang="en-US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>
                <a:solidFill>
                  <a:srgbClr val="FF0000"/>
                </a:solidFill>
              </a:rPr>
              <a:t>k</a:t>
            </a:r>
            <a:r>
              <a:rPr lang="en-US" altLang="cs-CZ" sz="2400" dirty="0" err="1">
                <a:solidFill>
                  <a:srgbClr val="FF0000"/>
                </a:solidFill>
              </a:rPr>
              <a:t>astr</a:t>
            </a:r>
            <a:r>
              <a:rPr lang="cs-CZ" altLang="cs-CZ" sz="2400" dirty="0">
                <a:solidFill>
                  <a:srgbClr val="FF0000"/>
                </a:solidFill>
              </a:rPr>
              <a:t>á</a:t>
            </a:r>
            <a:r>
              <a:rPr lang="en-US" altLang="cs-CZ" sz="2400" dirty="0">
                <a:solidFill>
                  <a:srgbClr val="FF0000"/>
                </a:solidFill>
              </a:rPr>
              <a:t>tor </a:t>
            </a:r>
            <a:r>
              <a:rPr lang="en-US" altLang="cs-CZ" sz="2400" dirty="0"/>
              <a:t>– </a:t>
            </a:r>
            <a:r>
              <a:rPr lang="cs-CZ" altLang="cs-CZ" sz="2400" dirty="0"/>
              <a:t>přechod mezi typickým parazitem a parazitickým kastrátorem</a:t>
            </a:r>
            <a:endParaRPr lang="en-US" altLang="cs-CZ" sz="24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00" y="4005063"/>
            <a:ext cx="3658108" cy="273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6" descr="Výsledek obrázku pro hymenolepis diminuta cysticerco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431" y="4005063"/>
            <a:ext cx="3536969" cy="273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931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txBody>
          <a:bodyPr>
            <a:noAutofit/>
          </a:bodyPr>
          <a:lstStyle/>
          <a:p>
            <a:r>
              <a:rPr lang="cs-CZ" sz="3400" dirty="0" err="1"/>
              <a:t>Krevsající</a:t>
            </a:r>
            <a:r>
              <a:rPr lang="cs-CZ" sz="3400" dirty="0"/>
              <a:t> členovci - </a:t>
            </a:r>
            <a:r>
              <a:rPr lang="cs-CZ" sz="3400" dirty="0" err="1"/>
              <a:t>Mikropredátoři</a:t>
            </a:r>
            <a:r>
              <a:rPr lang="cs-CZ" sz="3400" dirty="0"/>
              <a:t>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84013"/>
            <a:ext cx="4795027" cy="631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820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490066"/>
          </a:xfrm>
        </p:spPr>
        <p:txBody>
          <a:bodyPr>
            <a:noAutofit/>
          </a:bodyPr>
          <a:lstStyle/>
          <a:p>
            <a:r>
              <a:rPr lang="cs-CZ" sz="3400" dirty="0"/>
              <a:t>Ryby jako (</a:t>
            </a:r>
            <a:r>
              <a:rPr lang="cs-CZ" sz="3400" dirty="0" err="1"/>
              <a:t>ekto</a:t>
            </a:r>
            <a:r>
              <a:rPr lang="cs-CZ" sz="3400" dirty="0"/>
              <a:t>)paraziti - mihule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1406"/>
            <a:ext cx="4788023" cy="26926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3886"/>
            <a:ext cx="3852047" cy="181411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011" y="5028003"/>
            <a:ext cx="2700482" cy="18299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70" y="2924944"/>
            <a:ext cx="4811594" cy="2141984"/>
          </a:xfrm>
          <a:prstGeom prst="rect">
            <a:avLst/>
          </a:prstGeom>
        </p:spPr>
      </p:pic>
      <p:sp>
        <p:nvSpPr>
          <p:cNvPr id="9" name="AutoShape 2" descr="Mihule Potoční - Lampetra planeri - Místní rybářská skupina Odry"/>
          <p:cNvSpPr>
            <a:spLocks noChangeAspect="1" noChangeArrowheads="1"/>
          </p:cNvSpPr>
          <p:nvPr/>
        </p:nvSpPr>
        <p:spPr bwMode="auto">
          <a:xfrm>
            <a:off x="63500" y="-136525"/>
            <a:ext cx="33051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4" descr="Mihule Potoční - Lampetra planeri - Místní rybářská skupina Odry"/>
          <p:cNvSpPr>
            <a:spLocks noChangeAspect="1" noChangeArrowheads="1"/>
          </p:cNvSpPr>
          <p:nvPr/>
        </p:nvSpPr>
        <p:spPr bwMode="auto">
          <a:xfrm>
            <a:off x="215900" y="15875"/>
            <a:ext cx="33051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29319"/>
            <a:ext cx="3801769" cy="159156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69952" y="3455188"/>
            <a:ext cx="3923928" cy="286344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2579" y="3220390"/>
            <a:ext cx="2103059" cy="151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89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Fenomén parazitismu</a:t>
            </a:r>
          </a:p>
        </p:txBody>
      </p:sp>
      <p:sp>
        <p:nvSpPr>
          <p:cNvPr id="126979" name="Text Box 5"/>
          <p:cNvSpPr txBox="1">
            <a:spLocks noChangeArrowheads="1"/>
          </p:cNvSpPr>
          <p:nvPr/>
        </p:nvSpPr>
        <p:spPr bwMode="auto">
          <a:xfrm>
            <a:off x="735013" y="1484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6980" name="Text Box 6"/>
          <p:cNvSpPr txBox="1">
            <a:spLocks noChangeArrowheads="1"/>
          </p:cNvSpPr>
          <p:nvPr/>
        </p:nvSpPr>
        <p:spPr bwMode="auto">
          <a:xfrm>
            <a:off x="468313" y="1557338"/>
            <a:ext cx="7720012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Typy vztahů mezi organismy		A		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Parazitismus				+		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Predace					+		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Kompetice					-		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Protokooperace				+		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Mutualismus				+		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Komensalismus				+		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Amensalismus				-		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Neutralismus				0		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          Parazitismus = forma symbiosy	</a:t>
            </a:r>
          </a:p>
        </p:txBody>
      </p:sp>
    </p:spTree>
    <p:extLst>
      <p:ext uri="{BB962C8B-B14F-4D97-AF65-F5344CB8AC3E}">
        <p14:creationId xmlns:p14="http://schemas.microsoft.com/office/powerpoint/2010/main" val="42071440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3200" dirty="0"/>
              <a:t>Ryby jako (</a:t>
            </a:r>
            <a:r>
              <a:rPr lang="cs-CZ" sz="3200" dirty="0" err="1"/>
              <a:t>endo</a:t>
            </a:r>
            <a:r>
              <a:rPr lang="cs-CZ" sz="3200" dirty="0"/>
              <a:t>)paraziti – hořavka duhová ???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80728"/>
            <a:ext cx="3744416" cy="189848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61" y="1163113"/>
            <a:ext cx="3024336" cy="19395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14" y="4722977"/>
            <a:ext cx="2137826" cy="213782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010" y="1079492"/>
            <a:ext cx="1676790" cy="17174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08" y="4437112"/>
            <a:ext cx="3442286" cy="242088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10" y="2903501"/>
            <a:ext cx="3252438" cy="2047939"/>
          </a:xfrm>
          <a:prstGeom prst="rect">
            <a:avLst/>
          </a:prstGeom>
        </p:spPr>
      </p:pic>
      <p:pic>
        <p:nvPicPr>
          <p:cNvPr id="9218" name="Picture 2" descr="Fish and mussels: Importance of fish for freshwater mussel conservation -  Modesto - 2018 - Fish and Fisheries - Wiley Online Library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7" y="2780928"/>
            <a:ext cx="3223037" cy="402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63" y="2879213"/>
            <a:ext cx="2357400" cy="206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7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Nadpis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7920038" cy="420687"/>
          </a:xfrm>
        </p:spPr>
        <p:txBody>
          <a:bodyPr>
            <a:noAutofit/>
          </a:bodyPr>
          <a:lstStyle/>
          <a:p>
            <a:r>
              <a:rPr lang="cs-CZ" altLang="cs-CZ" sz="3400" dirty="0"/>
              <a:t>Hnízdní parazitismus – kukačka obecná</a:t>
            </a:r>
          </a:p>
        </p:txBody>
      </p:sp>
      <p:pic>
        <p:nvPicPr>
          <p:cNvPr id="135171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131888"/>
            <a:ext cx="31623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2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3482975"/>
            <a:ext cx="4244975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3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3482975"/>
            <a:ext cx="3143250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4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131888"/>
            <a:ext cx="42195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139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2475"/>
          </a:xfrm>
        </p:spPr>
        <p:txBody>
          <a:bodyPr/>
          <a:lstStyle/>
          <a:p>
            <a:r>
              <a:rPr lang="cs-CZ" altLang="cs-CZ" sz="3600" dirty="0"/>
              <a:t>Sociální parazitismus</a:t>
            </a:r>
          </a:p>
        </p:txBody>
      </p:sp>
      <p:pic>
        <p:nvPicPr>
          <p:cNvPr id="133123" name="Picture 6" descr="Sozialparasitismus bei mitteleuropäischen Ameisen - Veranstaltung |  Naturkundemuse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484313"/>
            <a:ext cx="6848475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448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Autofit/>
          </a:bodyPr>
          <a:lstStyle/>
          <a:p>
            <a:r>
              <a:rPr lang="cs-CZ" sz="3400" dirty="0"/>
              <a:t>Sociální parazitismus a </a:t>
            </a:r>
            <a:r>
              <a:rPr lang="cs-CZ" sz="3400" dirty="0" err="1"/>
              <a:t>otrokářstvví</a:t>
            </a:r>
            <a:endParaRPr lang="cs-CZ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4186808" cy="6552728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Nejčastěji</a:t>
            </a:r>
            <a:r>
              <a:rPr lang="cs-CZ" b="1" dirty="0"/>
              <a:t> </a:t>
            </a:r>
            <a:r>
              <a:rPr lang="cs-CZ" b="1" dirty="0" err="1"/>
              <a:t>Hymenoptera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r>
              <a:rPr lang="cs-CZ" b="1" dirty="0"/>
              <a:t>Parazitické druhy </a:t>
            </a:r>
            <a:r>
              <a:rPr lang="cs-CZ" dirty="0"/>
              <a:t>jsou závislé na členech kolonie sociálního hmyzu – </a:t>
            </a:r>
            <a:r>
              <a:rPr lang="cs-CZ" dirty="0" err="1"/>
              <a:t>Formicidae</a:t>
            </a:r>
            <a:r>
              <a:rPr lang="cs-CZ" dirty="0"/>
              <a:t>, </a:t>
            </a:r>
            <a:r>
              <a:rPr lang="cs-CZ" dirty="0" err="1"/>
              <a:t>Myrmicidae</a:t>
            </a:r>
            <a:r>
              <a:rPr lang="cs-CZ" dirty="0"/>
              <a:t> a včely.</a:t>
            </a:r>
          </a:p>
          <a:p>
            <a:endParaRPr lang="cs-CZ" b="1" dirty="0"/>
          </a:p>
          <a:p>
            <a:r>
              <a:rPr lang="cs-CZ" b="1" dirty="0"/>
              <a:t>Sociální parazitismus </a:t>
            </a:r>
            <a:r>
              <a:rPr lang="cs-CZ" dirty="0"/>
              <a:t>vznikl několikrát na sobě nezávisle – různé strategie a sociální organizace jak u parazitoidů tak u hostitelů.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Dva typy – (1) </a:t>
            </a:r>
            <a:r>
              <a:rPr lang="cs-CZ" b="1" dirty="0"/>
              <a:t>složená hnízda </a:t>
            </a:r>
            <a:r>
              <a:rPr lang="cs-CZ" dirty="0"/>
              <a:t>a (2)</a:t>
            </a:r>
            <a:r>
              <a:rPr lang="cs-CZ" b="1" dirty="0"/>
              <a:t> smíšené kolonie </a:t>
            </a:r>
            <a:endParaRPr lang="cs-CZ" dirty="0"/>
          </a:p>
          <a:p>
            <a:endParaRPr lang="cs-CZ" b="1" dirty="0"/>
          </a:p>
          <a:p>
            <a:r>
              <a:rPr lang="cs-CZ" b="1" dirty="0"/>
              <a:t>(1) složená hnízda - </a:t>
            </a:r>
            <a:r>
              <a:rPr lang="cs-CZ" dirty="0"/>
              <a:t>nepříbuzné druhy – P krade potravu a žere potomstvo H v mraveništi a nebo 2 druhy žijí společně - jeden ovládá druhý a je jím krmen </a:t>
            </a:r>
            <a:r>
              <a:rPr lang="cs-CZ" dirty="0" err="1"/>
              <a:t>regurgitovanou</a:t>
            </a:r>
            <a:r>
              <a:rPr lang="cs-CZ" dirty="0"/>
              <a:t> potravou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4008" y="1124744"/>
            <a:ext cx="4038600" cy="5434683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(2) </a:t>
            </a:r>
            <a:r>
              <a:rPr lang="cs-CZ" b="1" dirty="0"/>
              <a:t>smíšené kolonie</a:t>
            </a:r>
            <a:r>
              <a:rPr lang="cs-CZ" dirty="0"/>
              <a:t>: </a:t>
            </a:r>
          </a:p>
          <a:p>
            <a:r>
              <a:rPr lang="cs-CZ" dirty="0"/>
              <a:t>dočasný sociální parazitismus (DSP)</a:t>
            </a:r>
          </a:p>
          <a:p>
            <a:r>
              <a:rPr lang="cs-CZ" dirty="0"/>
              <a:t>Otrokářství (</a:t>
            </a:r>
            <a:r>
              <a:rPr lang="cs-CZ" dirty="0" err="1"/>
              <a:t>dulosis</a:t>
            </a:r>
            <a:r>
              <a:rPr lang="cs-CZ" dirty="0"/>
              <a:t>)</a:t>
            </a:r>
          </a:p>
          <a:p>
            <a:r>
              <a:rPr lang="cs-CZ" dirty="0"/>
              <a:t>Stálý parazitismus (</a:t>
            </a:r>
            <a:r>
              <a:rPr lang="cs-CZ" dirty="0" err="1"/>
              <a:t>inkvilinismus</a:t>
            </a:r>
            <a:r>
              <a:rPr lang="cs-CZ" dirty="0"/>
              <a:t>) bez otrokářství</a:t>
            </a:r>
          </a:p>
          <a:p>
            <a:endParaRPr lang="cs-CZ" b="1" dirty="0"/>
          </a:p>
          <a:p>
            <a:r>
              <a:rPr lang="cs-CZ" b="1" dirty="0"/>
              <a:t>DSP</a:t>
            </a:r>
            <a:r>
              <a:rPr lang="cs-CZ" dirty="0"/>
              <a:t> – oplozená královna pronikne do kolonie H – maskuje se  - zabije původní královnu – produkuje potomky a nahradí původní druh</a:t>
            </a:r>
          </a:p>
          <a:p>
            <a:r>
              <a:rPr lang="cs-CZ" b="1" dirty="0"/>
              <a:t>Otrokářství</a:t>
            </a:r>
            <a:r>
              <a:rPr lang="cs-CZ" dirty="0"/>
              <a:t> – využití pro práci – mravenci – nájezdy do hnízd - kradou larvy a kukly. Otrokáři často nejsou schopni získávat potravu – adaptace – čelisti zabíjející bránící se dělnice.</a:t>
            </a:r>
          </a:p>
          <a:p>
            <a:r>
              <a:rPr lang="cs-CZ" b="1" dirty="0" err="1"/>
              <a:t>Invilinismus</a:t>
            </a:r>
            <a:r>
              <a:rPr lang="cs-CZ" b="1" dirty="0"/>
              <a:t> </a:t>
            </a:r>
            <a:r>
              <a:rPr lang="cs-CZ" dirty="0"/>
              <a:t>-  nejčastější strategie u mravenců – P královnu nezabíjí, ale využívá celou strukturu a organizaci kolonie pro svůj prospěch. P produkuje pouze sexuální kastu a případně vojáky.</a:t>
            </a:r>
          </a:p>
          <a:p>
            <a:r>
              <a:rPr lang="cs-CZ" dirty="0"/>
              <a:t>Smíšení kolonií – fylogenetická příbuznost partnerů – hypotézy vzniku </a:t>
            </a:r>
          </a:p>
          <a:p>
            <a:r>
              <a:rPr lang="cs-CZ" dirty="0"/>
              <a:t>Hnízdní parazitismu i u včel – cca 15% druhů – včela naklade vajíčka do hnízda jiného druhu – larva zlikviduje vejce či larvu H. Parazitická včela je často podobná svému H. 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827262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Nadpis 1"/>
          <p:cNvSpPr>
            <a:spLocks noGrp="1"/>
          </p:cNvSpPr>
          <p:nvPr>
            <p:ph type="title"/>
          </p:nvPr>
        </p:nvSpPr>
        <p:spPr>
          <a:xfrm>
            <a:off x="1636290" y="116632"/>
            <a:ext cx="5888038" cy="458788"/>
          </a:xfrm>
        </p:spPr>
        <p:txBody>
          <a:bodyPr>
            <a:noAutofit/>
          </a:bodyPr>
          <a:lstStyle/>
          <a:p>
            <a:r>
              <a:rPr lang="cs-CZ" altLang="cs-CZ" sz="3200" dirty="0" err="1"/>
              <a:t>Kleptoparazitismus</a:t>
            </a:r>
            <a:endParaRPr lang="cs-CZ" altLang="cs-CZ" sz="3200" dirty="0"/>
          </a:p>
        </p:txBody>
      </p:sp>
      <p:sp>
        <p:nvSpPr>
          <p:cNvPr id="137219" name="Zástupný symbol pro obsah 2"/>
          <p:cNvSpPr>
            <a:spLocks noGrp="1"/>
          </p:cNvSpPr>
          <p:nvPr>
            <p:ph idx="1"/>
          </p:nvPr>
        </p:nvSpPr>
        <p:spPr>
          <a:xfrm>
            <a:off x="628650" y="764704"/>
            <a:ext cx="7886700" cy="1009650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cs-CZ" altLang="cs-CZ" sz="1600" dirty="0"/>
              <a:t>V případě </a:t>
            </a:r>
            <a:r>
              <a:rPr lang="cs-CZ" altLang="cs-CZ" sz="1600" dirty="0" err="1"/>
              <a:t>kleptoparazitismu</a:t>
            </a:r>
            <a:r>
              <a:rPr lang="cs-CZ" altLang="cs-CZ" sz="1600" dirty="0"/>
              <a:t> </a:t>
            </a:r>
            <a:r>
              <a:rPr lang="en-US" altLang="cs-CZ" sz="1600" dirty="0"/>
              <a:t>(</a:t>
            </a:r>
            <a:r>
              <a:rPr lang="cs-CZ" altLang="cs-CZ" sz="1600" dirty="0"/>
              <a:t>pochází z řeckého </a:t>
            </a:r>
            <a:r>
              <a:rPr lang="en-US" altLang="cs-CZ" sz="1600" dirty="0" err="1"/>
              <a:t>κλέ</a:t>
            </a:r>
            <a:r>
              <a:rPr lang="en-US" altLang="cs-CZ" sz="1600" dirty="0"/>
              <a:t>πτης (</a:t>
            </a:r>
            <a:r>
              <a:rPr lang="en-US" altLang="cs-CZ" sz="1600" i="1" dirty="0"/>
              <a:t>kleptēs</a:t>
            </a:r>
            <a:r>
              <a:rPr lang="en-US" altLang="cs-CZ" sz="1600" dirty="0"/>
              <a:t>), „</a:t>
            </a:r>
            <a:r>
              <a:rPr lang="cs-CZ" altLang="cs-CZ" sz="1600" dirty="0"/>
              <a:t>zloděj</a:t>
            </a:r>
            <a:r>
              <a:rPr lang="en-US" altLang="cs-CZ" sz="1600" dirty="0"/>
              <a:t>"), para</a:t>
            </a:r>
            <a:r>
              <a:rPr lang="cs-CZ" altLang="cs-CZ" sz="1600" dirty="0"/>
              <a:t>z</a:t>
            </a:r>
            <a:r>
              <a:rPr lang="en-US" altLang="cs-CZ" sz="1600" dirty="0"/>
              <a:t>it</a:t>
            </a:r>
            <a:r>
              <a:rPr lang="cs-CZ" altLang="cs-CZ" sz="1600" dirty="0"/>
              <a:t>i</a:t>
            </a:r>
            <a:r>
              <a:rPr lang="en-US" altLang="cs-CZ" sz="1600" dirty="0"/>
              <a:t> </a:t>
            </a:r>
            <a:r>
              <a:rPr lang="cs-CZ" altLang="cs-CZ" sz="1600" dirty="0"/>
              <a:t>kradou potravu svým hostitelům. Tento typ parazitismu se často týká blízce příbuzných ať už ve smyslu stejného druhu nebo mezi druhy v rámci stejného rodu nebo čeledi. Například mnoho linií včel „</a:t>
            </a:r>
            <a:r>
              <a:rPr lang="cs-CZ" altLang="cs-CZ" sz="1600" dirty="0" err="1"/>
              <a:t>cuckoo</a:t>
            </a:r>
            <a:r>
              <a:rPr lang="cs-CZ" altLang="cs-CZ" sz="1600" dirty="0"/>
              <a:t> </a:t>
            </a:r>
            <a:r>
              <a:rPr lang="cs-CZ" altLang="cs-CZ" sz="1600" dirty="0" err="1"/>
              <a:t>bees</a:t>
            </a:r>
            <a:r>
              <a:rPr lang="cs-CZ" altLang="cs-CZ" sz="1600" dirty="0"/>
              <a:t>“ kladou vajíčka do hnízd jiných druhů včel stejné čeledi.  </a:t>
            </a:r>
          </a:p>
          <a:p>
            <a:pPr marL="0" indent="0">
              <a:buFontTx/>
              <a:buNone/>
            </a:pPr>
            <a:r>
              <a:rPr lang="en-US" altLang="cs-CZ" sz="1600" dirty="0" err="1"/>
              <a:t>Kleptoparasitism</a:t>
            </a:r>
            <a:r>
              <a:rPr lang="cs-CZ" altLang="cs-CZ" sz="1600" dirty="0" err="1"/>
              <a:t>us</a:t>
            </a:r>
            <a:r>
              <a:rPr lang="cs-CZ" altLang="cs-CZ" sz="1600" dirty="0"/>
              <a:t> je relativně četný i u ptáků, kde některé fregatky jsou specializované na pirátské získávání potravy od</a:t>
            </a:r>
            <a:r>
              <a:rPr lang="en-US" altLang="cs-CZ" sz="1600" dirty="0"/>
              <a:t> </a:t>
            </a:r>
            <a:r>
              <a:rPr lang="cs-CZ" altLang="cs-CZ" sz="1600" dirty="0"/>
              <a:t>jiných mořských ptáků ihned poté co ji tito ptáci uloví.</a:t>
            </a:r>
          </a:p>
        </p:txBody>
      </p:sp>
      <p:pic>
        <p:nvPicPr>
          <p:cNvPr id="137220" name="Picture 2" descr="https://upload.wikimedia.org/wikipedia/commons/0/00/Gull_attacking_sea_ot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92375"/>
            <a:ext cx="832485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1" name="TextovéPole 3"/>
          <p:cNvSpPr txBox="1">
            <a:spLocks noChangeArrowheads="1"/>
          </p:cNvSpPr>
          <p:nvPr/>
        </p:nvSpPr>
        <p:spPr bwMode="auto">
          <a:xfrm>
            <a:off x="3548063" y="5568950"/>
            <a:ext cx="2352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200">
                <a:solidFill>
                  <a:schemeClr val="bg2"/>
                </a:solidFill>
              </a:rPr>
              <a:t>Racek kradoucí potravu vydře</a:t>
            </a:r>
            <a:r>
              <a:rPr lang="cs-CZ" altLang="cs-CZ">
                <a:solidFill>
                  <a:schemeClr val="bg2"/>
                </a:solidFill>
              </a:rPr>
              <a:t>.</a:t>
            </a:r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65350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492896"/>
            <a:ext cx="1763688" cy="26107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418058"/>
          </a:xfrm>
        </p:spPr>
        <p:txBody>
          <a:bodyPr>
            <a:noAutofit/>
          </a:bodyPr>
          <a:lstStyle/>
          <a:p>
            <a:r>
              <a:rPr lang="cs-CZ" sz="3000" dirty="0" err="1"/>
              <a:t>Kleptoparazitismus</a:t>
            </a:r>
            <a:r>
              <a:rPr lang="cs-CZ" sz="3000" dirty="0"/>
              <a:t>  - příklady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" y="760683"/>
            <a:ext cx="3060339" cy="20461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21" y="764704"/>
            <a:ext cx="3085756" cy="20520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764704"/>
            <a:ext cx="2987823" cy="20520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" y="2798499"/>
            <a:ext cx="3898217" cy="219079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63" y="2804723"/>
            <a:ext cx="3501203" cy="21783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83073"/>
            <a:ext cx="3039396" cy="187492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71" y="4983073"/>
            <a:ext cx="2499277" cy="187492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647" y="4963520"/>
            <a:ext cx="3597285" cy="189721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397" y="769223"/>
            <a:ext cx="3116779" cy="20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854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/>
          </a:bodyPr>
          <a:lstStyle/>
          <a:p>
            <a:r>
              <a:rPr lang="cs-CZ" sz="3000" dirty="0" err="1"/>
              <a:t>Kleptoparazitismus</a:t>
            </a:r>
            <a:r>
              <a:rPr lang="cs-CZ" sz="3000" dirty="0"/>
              <a:t> a </a:t>
            </a:r>
            <a:r>
              <a:rPr lang="cs-CZ" sz="3000" dirty="0" err="1"/>
              <a:t>forézie</a:t>
            </a:r>
            <a:endParaRPr lang="cs-CZ" sz="3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 err="1"/>
              <a:t>Kleptoparaziti</a:t>
            </a:r>
            <a:r>
              <a:rPr lang="cs-CZ" dirty="0"/>
              <a:t> – ujídají svému hostiteli od úst – snižují tak množství přijaté potravy – např. fregatky</a:t>
            </a:r>
          </a:p>
          <a:p>
            <a:r>
              <a:rPr lang="cs-CZ" dirty="0"/>
              <a:t>Jiné využití hostitele – </a:t>
            </a:r>
            <a:r>
              <a:rPr lang="cs-CZ" b="1" dirty="0" err="1"/>
              <a:t>forézie</a:t>
            </a:r>
            <a:r>
              <a:rPr lang="cs-CZ" b="1" dirty="0"/>
              <a:t> </a:t>
            </a:r>
            <a:r>
              <a:rPr lang="cs-CZ" dirty="0"/>
              <a:t>– hostitel slouží jako přepravní prostředek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err="1"/>
              <a:t>Braula</a:t>
            </a:r>
            <a:r>
              <a:rPr lang="cs-CZ" b="1" dirty="0"/>
              <a:t> </a:t>
            </a:r>
            <a:r>
              <a:rPr lang="cs-CZ" b="1" dirty="0" err="1"/>
              <a:t>coeca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kleptomanická</a:t>
            </a:r>
            <a:r>
              <a:rPr lang="cs-CZ" dirty="0"/>
              <a:t> a </a:t>
            </a:r>
            <a:r>
              <a:rPr lang="cs-CZ" dirty="0" err="1"/>
              <a:t>foretická</a:t>
            </a:r>
            <a:r>
              <a:rPr lang="cs-CZ" dirty="0"/>
              <a:t> moucha</a:t>
            </a:r>
          </a:p>
          <a:p>
            <a:r>
              <a:rPr lang="cs-CZ" dirty="0"/>
              <a:t>okrádá různé hmyzí a pavoučí predátory</a:t>
            </a:r>
          </a:p>
          <a:p>
            <a:r>
              <a:rPr lang="cs-CZ" dirty="0"/>
              <a:t>Drobní </a:t>
            </a:r>
            <a:r>
              <a:rPr lang="cs-CZ" dirty="0" err="1"/>
              <a:t>kleptoparaziti</a:t>
            </a:r>
            <a:r>
              <a:rPr lang="cs-CZ" dirty="0"/>
              <a:t> – často malí roztoči – tiplíci – vykrádají pavoučí sítě </a:t>
            </a:r>
          </a:p>
          <a:p>
            <a:r>
              <a:rPr lang="cs-CZ" dirty="0"/>
              <a:t>Okrádaní jsou často např. </a:t>
            </a:r>
            <a:r>
              <a:rPr lang="cs-CZ" dirty="0" err="1"/>
              <a:t>listorozí</a:t>
            </a:r>
            <a:r>
              <a:rPr lang="cs-CZ" dirty="0"/>
              <a:t> brouci – hovniválové – parazitují jim na kuličkách larvy much (</a:t>
            </a:r>
            <a:r>
              <a:rPr lang="cs-CZ" dirty="0" err="1"/>
              <a:t>Sphaeroceridae</a:t>
            </a:r>
            <a:r>
              <a:rPr lang="cs-CZ" dirty="0"/>
              <a:t>) – kulička jim slouží jako místo vývoje potomstva</a:t>
            </a:r>
          </a:p>
        </p:txBody>
      </p:sp>
      <p:sp>
        <p:nvSpPr>
          <p:cNvPr id="5" name="AutoShape 2" descr="Včelomorka obecná – Wikipedie"/>
          <p:cNvSpPr>
            <a:spLocks noChangeAspect="1" noChangeArrowheads="1"/>
          </p:cNvSpPr>
          <p:nvPr/>
        </p:nvSpPr>
        <p:spPr bwMode="auto">
          <a:xfrm>
            <a:off x="63500" y="-136525"/>
            <a:ext cx="173355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233" y="4167249"/>
            <a:ext cx="2184276" cy="1733552"/>
          </a:xfrm>
          <a:prstGeom prst="rect">
            <a:avLst/>
          </a:prstGeom>
        </p:spPr>
      </p:pic>
      <p:sp>
        <p:nvSpPr>
          <p:cNvPr id="8" name="AutoShape 4" descr="Braula coeca | WindowBee™"/>
          <p:cNvSpPr>
            <a:spLocks noChangeAspect="1" noChangeArrowheads="1"/>
          </p:cNvSpPr>
          <p:nvPr/>
        </p:nvSpPr>
        <p:spPr bwMode="auto">
          <a:xfrm>
            <a:off x="63500" y="-136525"/>
            <a:ext cx="26289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24" y="5034025"/>
            <a:ext cx="1944453" cy="132708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1" y="3954911"/>
            <a:ext cx="2019300" cy="10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215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16" descr="GoshawkFalcon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609725"/>
            <a:ext cx="16081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Picture 4" descr="https://upload.wikimedia.org/wikipedia/commons/2/2d/1997_274-24_Gerew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3641725"/>
            <a:ext cx="3884612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5688632" cy="4476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3000" dirty="0" err="1"/>
              <a:t>Kleptoparasitismus</a:t>
            </a:r>
            <a:r>
              <a:rPr lang="cs-CZ" sz="3000" dirty="0"/>
              <a:t> – příklady - lidé</a:t>
            </a:r>
          </a:p>
        </p:txBody>
      </p:sp>
      <p:sp>
        <p:nvSpPr>
          <p:cNvPr id="142341" name="Zástupný symbol pro obsah 2"/>
          <p:cNvSpPr>
            <a:spLocks noGrp="1"/>
          </p:cNvSpPr>
          <p:nvPr>
            <p:ph idx="1"/>
          </p:nvPr>
        </p:nvSpPr>
        <p:spPr>
          <a:xfrm>
            <a:off x="395288" y="908050"/>
            <a:ext cx="3624262" cy="27368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1400"/>
              <a:t>Lidský </a:t>
            </a:r>
            <a:r>
              <a:rPr lang="en-US" altLang="cs-CZ" sz="1400"/>
              <a:t>intraspecific</a:t>
            </a:r>
            <a:r>
              <a:rPr lang="cs-CZ" altLang="cs-CZ" sz="1400"/>
              <a:t>ký</a:t>
            </a:r>
            <a:r>
              <a:rPr lang="en-US" altLang="cs-CZ" sz="1400"/>
              <a:t> kleptoparasitism</a:t>
            </a:r>
            <a:r>
              <a:rPr lang="cs-CZ" altLang="cs-CZ" sz="1400"/>
              <a:t>us</a:t>
            </a:r>
            <a:r>
              <a:rPr lang="en-US" altLang="cs-CZ" sz="1400"/>
              <a:t> (</a:t>
            </a:r>
            <a:r>
              <a:rPr lang="cs-CZ" altLang="cs-CZ" sz="1400"/>
              <a:t>člověk krade potravu člověku) je běžné v dobách hladomoru.</a:t>
            </a:r>
          </a:p>
          <a:p>
            <a:pPr marL="0" indent="0">
              <a:buFontTx/>
              <a:buNone/>
            </a:pPr>
            <a:endParaRPr lang="en-US" altLang="cs-CZ" sz="1400"/>
          </a:p>
          <a:p>
            <a:pPr marL="0" indent="0">
              <a:buFontTx/>
              <a:buNone/>
            </a:pPr>
            <a:r>
              <a:rPr lang="cs-CZ" altLang="cs-CZ" sz="1400"/>
              <a:t>Sokolnictví – člověk využívá dravé ptáky pro lov a nebo kormorány pro lov ryb. </a:t>
            </a:r>
          </a:p>
          <a:p>
            <a:pPr marL="0" indent="0">
              <a:buFontTx/>
              <a:buNone/>
            </a:pPr>
            <a:endParaRPr lang="cs-CZ" altLang="cs-CZ" sz="1400"/>
          </a:p>
          <a:p>
            <a:pPr marL="0" indent="0">
              <a:buFontTx/>
              <a:buNone/>
            </a:pPr>
            <a:r>
              <a:rPr lang="cs-CZ" altLang="cs-CZ" sz="1400"/>
              <a:t>V národní parku Waza v Kamerunu (2006) bylo pozorováno pronásledování lvů, což vede k poklesu jejich populací.</a:t>
            </a:r>
          </a:p>
        </p:txBody>
      </p:sp>
      <p:pic>
        <p:nvPicPr>
          <p:cNvPr id="142342" name="Picture 2" descr="1997 275-15 young Wodaabe wom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0938"/>
            <a:ext cx="2671763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Elephants around tree in Waza, Camero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3641725"/>
            <a:ext cx="312261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2" descr="https://upload.wikimedia.org/wikipedia/commons/thumb/6/64/1968_5Nigeria_CDC.png/143px-1968_5Nigeria_CD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839788"/>
            <a:ext cx="1147762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4" descr="https://upload.wikimedia.org/wikipedia/commons/4/4f/Bengal_famine_1943_pho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854075"/>
            <a:ext cx="218598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8" descr="https://upload.wikimedia.org/wikipedia/commons/thumb/5/50/Cormorant_at_Kanjia_Lake%2C_Bhubaneswar.JPG/1280px-Cormorant_at_Kanjia_Lake%2C_Bhubaneswa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2509838"/>
            <a:ext cx="1906588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22" descr="Microcarbo melanoleucos Austins Ferry 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2497138"/>
            <a:ext cx="1519237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762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49649" y="188640"/>
            <a:ext cx="3694559" cy="5016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3000" dirty="0"/>
              <a:t>Sexuální parasitismus</a:t>
            </a:r>
          </a:p>
        </p:txBody>
      </p:sp>
      <p:sp>
        <p:nvSpPr>
          <p:cNvPr id="143363" name="Zástupný symbol pro obsah 2"/>
          <p:cNvSpPr>
            <a:spLocks noGrp="1"/>
          </p:cNvSpPr>
          <p:nvPr>
            <p:ph idx="1"/>
          </p:nvPr>
        </p:nvSpPr>
        <p:spPr>
          <a:xfrm>
            <a:off x="645740" y="908720"/>
            <a:ext cx="7886700" cy="747713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cs-CZ" altLang="cs-CZ" sz="1600" dirty="0"/>
              <a:t>Unikátní strategii mají hlubinné ryby druhu </a:t>
            </a:r>
            <a:r>
              <a:rPr lang="cs-CZ" altLang="cs-CZ" sz="1600" dirty="0" err="1"/>
              <a:t>Ceratias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holboelli</a:t>
            </a:r>
            <a:r>
              <a:rPr lang="cs-CZ" altLang="cs-CZ" sz="1600" dirty="0"/>
              <a:t>, kde samec je redukován na velice malou velikost těla a je tzv. sexuální parazit. Z hlediska svého přežití zcela závisí na samici svého druhu. Je přichycen na její spodní straně těla a není schopen ….. Samice jej živí a chrání před predátory, zatímco samec ji toto ničím neopětuje. Jediné co ji </a:t>
            </a:r>
            <a:r>
              <a:rPr lang="cs-CZ" altLang="cs-CZ" sz="1600" dirty="0" err="1"/>
              <a:t>poskyuje</a:t>
            </a:r>
            <a:r>
              <a:rPr lang="cs-CZ" altLang="cs-CZ" sz="1600" dirty="0"/>
              <a:t> jsou spermie, které samice potřebuje pro vznik nové generace. </a:t>
            </a:r>
          </a:p>
        </p:txBody>
      </p:sp>
      <p:pic>
        <p:nvPicPr>
          <p:cNvPr id="143364" name="Picture 2" descr="https://upload.wikimedia.org/wikipedia/commons/b/b9/%D0%A1%D0%B5%D0%B2%D0%B5%D1%80%D0%BD%D0%B0%D1%8F_%D1%86%D0%B5%D1%80%D0%B0%D0%BF%D0%B8%D1%8F_%28cropped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6" y="2492896"/>
            <a:ext cx="76327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5" name="TextovéPole 3"/>
          <p:cNvSpPr txBox="1">
            <a:spLocks noChangeArrowheads="1"/>
          </p:cNvSpPr>
          <p:nvPr/>
        </p:nvSpPr>
        <p:spPr bwMode="auto">
          <a:xfrm>
            <a:off x="539552" y="5949950"/>
            <a:ext cx="7000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dirty="0"/>
              <a:t>Samec ryby </a:t>
            </a:r>
            <a:r>
              <a:rPr lang="en-US" altLang="cs-CZ" sz="1600" i="1" dirty="0" err="1">
                <a:hlinkClick r:id="rId3" tooltip="Ceratias holboelli"/>
              </a:rPr>
              <a:t>Ceratias</a:t>
            </a:r>
            <a:r>
              <a:rPr lang="en-US" altLang="cs-CZ" sz="1600" i="1" dirty="0">
                <a:hlinkClick r:id="rId3" tooltip="Ceratias holboelli"/>
              </a:rPr>
              <a:t> </a:t>
            </a:r>
            <a:r>
              <a:rPr lang="en-US" altLang="cs-CZ" sz="1600" i="1" dirty="0" err="1">
                <a:hlinkClick r:id="rId3" tooltip="Ceratias holboelli"/>
              </a:rPr>
              <a:t>holboelli</a:t>
            </a:r>
            <a:r>
              <a:rPr lang="en-US" altLang="cs-CZ" sz="1600" dirty="0"/>
              <a:t> </a:t>
            </a:r>
            <a:r>
              <a:rPr lang="cs-CZ" altLang="cs-CZ" sz="1600" dirty="0"/>
              <a:t>žije jako malý sexuální parazit permanentně </a:t>
            </a:r>
          </a:p>
          <a:p>
            <a:r>
              <a:rPr lang="cs-CZ" altLang="cs-CZ" sz="1600" dirty="0"/>
              <a:t>přichycený na spodní straně těla samice.</a:t>
            </a:r>
          </a:p>
        </p:txBody>
      </p:sp>
      <p:sp>
        <p:nvSpPr>
          <p:cNvPr id="5" name="Šipka doprava 4"/>
          <p:cNvSpPr/>
          <p:nvPr/>
        </p:nvSpPr>
        <p:spPr>
          <a:xfrm rot="19954817">
            <a:off x="3587750" y="5662613"/>
            <a:ext cx="319088" cy="1492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97285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4733156" cy="72008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000" dirty="0"/>
              <a:t>Hyperparasitismus</a:t>
            </a:r>
          </a:p>
        </p:txBody>
      </p:sp>
      <p:sp>
        <p:nvSpPr>
          <p:cNvPr id="132099" name="TextovéPole 2"/>
          <p:cNvSpPr txBox="1">
            <a:spLocks noChangeArrowheads="1"/>
          </p:cNvSpPr>
          <p:nvPr/>
        </p:nvSpPr>
        <p:spPr bwMode="auto">
          <a:xfrm>
            <a:off x="417513" y="4293096"/>
            <a:ext cx="80851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dirty="0" err="1" smtClean="0"/>
              <a:t>Hyperparaziti</a:t>
            </a:r>
            <a:r>
              <a:rPr lang="cs-CZ" altLang="cs-CZ" dirty="0" smtClean="0"/>
              <a:t> </a:t>
            </a:r>
            <a:r>
              <a:rPr lang="cs-CZ" altLang="cs-CZ" dirty="0"/>
              <a:t>mohou kontrolovat populace svých hostitelů a jsou často využíváni v biologickém boji v </a:t>
            </a:r>
            <a:r>
              <a:rPr lang="cs-CZ" altLang="cs-CZ" dirty="0" smtClean="0"/>
              <a:t>agrikulturách a </a:t>
            </a:r>
            <a:r>
              <a:rPr lang="cs-CZ" altLang="cs-CZ" dirty="0"/>
              <a:t>v určitém smyslu i v medicíně. Kontrolní efekt můžeme vidět např. ve způsobu, kdy CHV1 virus pomáhá </a:t>
            </a:r>
            <a:r>
              <a:rPr lang="cs-CZ" altLang="cs-CZ" dirty="0" smtClean="0"/>
              <a:t>kontrolovat poškozování </a:t>
            </a:r>
            <a:r>
              <a:rPr lang="cs-CZ" altLang="cs-CZ" dirty="0"/>
              <a:t>amerického ořešáku bakterií </a:t>
            </a:r>
            <a:r>
              <a:rPr lang="cs-CZ" altLang="cs-CZ" i="1" dirty="0" err="1"/>
              <a:t>Cryphonectria</a:t>
            </a:r>
            <a:r>
              <a:rPr lang="cs-CZ" altLang="cs-CZ" i="1" dirty="0"/>
              <a:t> </a:t>
            </a:r>
            <a:r>
              <a:rPr lang="cs-CZ" altLang="cs-CZ" i="1" dirty="0" err="1"/>
              <a:t>parasitica</a:t>
            </a:r>
            <a:r>
              <a:rPr lang="cs-CZ" altLang="cs-CZ" i="1" dirty="0"/>
              <a:t> </a:t>
            </a:r>
            <a:r>
              <a:rPr lang="cs-CZ" altLang="cs-CZ" dirty="0"/>
              <a:t>a kdy tento bakteriofág může být pro uvedenou </a:t>
            </a:r>
            <a:r>
              <a:rPr lang="cs-CZ" altLang="cs-CZ" dirty="0" smtClean="0"/>
              <a:t>bakteriální </a:t>
            </a:r>
            <a:r>
              <a:rPr lang="cs-CZ" altLang="cs-CZ" dirty="0"/>
              <a:t>infekci limitující. Je pravděpodobné, že i přes malý stupeň poznání, můžeme předpokládat, že většina </a:t>
            </a:r>
            <a:r>
              <a:rPr lang="cs-CZ" altLang="cs-CZ" dirty="0" smtClean="0"/>
              <a:t>patogenních </a:t>
            </a:r>
            <a:r>
              <a:rPr lang="cs-CZ" altLang="cs-CZ" dirty="0" err="1"/>
              <a:t>mikroparazitů</a:t>
            </a:r>
            <a:r>
              <a:rPr lang="cs-CZ" altLang="cs-CZ" dirty="0"/>
              <a:t> bude mít svoje </a:t>
            </a:r>
            <a:r>
              <a:rPr lang="cs-CZ" altLang="cs-CZ" dirty="0" err="1"/>
              <a:t>hypeparazity</a:t>
            </a:r>
            <a:r>
              <a:rPr lang="cs-CZ" altLang="cs-CZ" dirty="0"/>
              <a:t>, kteří budou mít v agrikultuře a medicíně uplatnění. </a:t>
            </a:r>
          </a:p>
        </p:txBody>
      </p:sp>
      <p:pic>
        <p:nvPicPr>
          <p:cNvPr id="132100" name="Picture 4" descr="https://upload.wikimedia.org/wikipedia/commons/thumb/9/92/Gallarutos.jpg/1280px-Gallarut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2194744"/>
            <a:ext cx="231775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12" descr="https://upload.wikimedia.org/wikipedia/commons/1/11/Gal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2204864"/>
            <a:ext cx="202247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14" descr="https://upload.wikimedia.org/wikipedia/commons/thumb/9/98/Biorhiza_pallida_male.jpg/1024px-Biorhiza_pallida_m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2204864"/>
            <a:ext cx="186848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3" name="TextovéPole 8"/>
          <p:cNvSpPr txBox="1">
            <a:spLocks noChangeArrowheads="1"/>
          </p:cNvSpPr>
          <p:nvPr/>
        </p:nvSpPr>
        <p:spPr bwMode="auto">
          <a:xfrm>
            <a:off x="333375" y="1052736"/>
            <a:ext cx="848709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dirty="0" err="1"/>
              <a:t>Hyperparaziti</a:t>
            </a:r>
            <a:r>
              <a:rPr lang="cs-CZ" altLang="cs-CZ" dirty="0"/>
              <a:t> se živí na úkor jiných parazitů, svých hostitelů, např. protozoa žijící uvnitř těl helmintů nebo </a:t>
            </a:r>
            <a:r>
              <a:rPr lang="cs-CZ" altLang="cs-CZ" dirty="0" smtClean="0"/>
              <a:t>fakultativní </a:t>
            </a:r>
            <a:r>
              <a:rPr lang="cs-CZ" altLang="cs-CZ" dirty="0"/>
              <a:t>nebo obligátní </a:t>
            </a:r>
            <a:r>
              <a:rPr lang="cs-CZ" altLang="cs-CZ" dirty="0" err="1"/>
              <a:t>parasitoidi</a:t>
            </a:r>
            <a:r>
              <a:rPr lang="cs-CZ" altLang="cs-CZ" dirty="0"/>
              <a:t>, jejichž hostitelé jsou buď praví paraziti nebo </a:t>
            </a:r>
            <a:r>
              <a:rPr lang="cs-CZ" altLang="cs-CZ" dirty="0" err="1"/>
              <a:t>parasitoidi</a:t>
            </a:r>
            <a:r>
              <a:rPr lang="cs-CZ" altLang="cs-CZ" dirty="0"/>
              <a:t>.</a:t>
            </a:r>
          </a:p>
          <a:p>
            <a:endParaRPr lang="cs-CZ" altLang="cs-CZ" dirty="0"/>
          </a:p>
          <a:p>
            <a:r>
              <a:rPr lang="cs-CZ" altLang="cs-CZ" dirty="0"/>
              <a:t> </a:t>
            </a:r>
          </a:p>
        </p:txBody>
      </p:sp>
      <p:pic>
        <p:nvPicPr>
          <p:cNvPr id="132104" name="Picture 16" descr="https://upload.wikimedia.org/wikipedia/commons/thumb/5/5e/Oak_apples_on_oak_leaf_and_in_cross_section.JPG/1280px-Oak_apples_on_oak_leaf_and_in_cross_sec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2204864"/>
            <a:ext cx="231775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476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616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5736" y="476673"/>
            <a:ext cx="4824536" cy="55202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000" dirty="0"/>
              <a:t>Hyperparasitismus</a:t>
            </a:r>
          </a:p>
        </p:txBody>
      </p:sp>
      <p:pic>
        <p:nvPicPr>
          <p:cNvPr id="131075" name="Picture 2" descr="https://upload.wikimedia.org/wikipedia/commons/thumb/6/65/Pteromalid_hyperparasitoid.jpg/220px-Pteromalid_hyperparasito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646238"/>
            <a:ext cx="245427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Obdélník 2"/>
          <p:cNvSpPr>
            <a:spLocks noChangeArrowheads="1"/>
          </p:cNvSpPr>
          <p:nvPr/>
        </p:nvSpPr>
        <p:spPr bwMode="auto">
          <a:xfrm>
            <a:off x="323850" y="5045075"/>
            <a:ext cx="22923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900">
                <a:solidFill>
                  <a:srgbClr val="202122"/>
                </a:solidFill>
              </a:rPr>
              <a:t>A hyperparasitoid wasp (</a:t>
            </a:r>
            <a:r>
              <a:rPr lang="cs-CZ" altLang="cs-CZ" sz="900">
                <a:solidFill>
                  <a:srgbClr val="0645AD"/>
                </a:solidFill>
                <a:hlinkClick r:id="rId3" tooltip="Pteromalidae"/>
              </a:rPr>
              <a:t>Pteromalidae</a:t>
            </a:r>
            <a:r>
              <a:rPr lang="cs-CZ" altLang="cs-CZ" sz="900">
                <a:solidFill>
                  <a:srgbClr val="202122"/>
                </a:solidFill>
              </a:rPr>
              <a:t>) on </a:t>
            </a:r>
          </a:p>
          <a:p>
            <a:r>
              <a:rPr lang="cs-CZ" altLang="cs-CZ" sz="900">
                <a:solidFill>
                  <a:srgbClr val="202122"/>
                </a:solidFill>
              </a:rPr>
              <a:t>the cocoons of its host, a </a:t>
            </a:r>
            <a:r>
              <a:rPr lang="cs-CZ" altLang="cs-CZ" sz="900">
                <a:solidFill>
                  <a:srgbClr val="0645AD"/>
                </a:solidFill>
                <a:hlinkClick r:id="rId4" tooltip="Braconid wasp"/>
              </a:rPr>
              <a:t>braconid wasp</a:t>
            </a:r>
            <a:r>
              <a:rPr lang="cs-CZ" altLang="cs-CZ" sz="900">
                <a:solidFill>
                  <a:srgbClr val="202122"/>
                </a:solidFill>
              </a:rPr>
              <a:t> </a:t>
            </a:r>
          </a:p>
          <a:p>
            <a:r>
              <a:rPr lang="cs-CZ" altLang="cs-CZ" sz="900">
                <a:solidFill>
                  <a:srgbClr val="202122"/>
                </a:solidFill>
              </a:rPr>
              <a:t>(subfamily </a:t>
            </a:r>
            <a:r>
              <a:rPr lang="cs-CZ" altLang="cs-CZ" sz="900">
                <a:solidFill>
                  <a:srgbClr val="0645AD"/>
                </a:solidFill>
                <a:hlinkClick r:id="rId5" tooltip="Microgastrinae"/>
              </a:rPr>
              <a:t>Microgastrinae</a:t>
            </a:r>
            <a:r>
              <a:rPr lang="cs-CZ" altLang="cs-CZ" sz="900">
                <a:solidFill>
                  <a:srgbClr val="202122"/>
                </a:solidFill>
              </a:rPr>
              <a:t>), itself a </a:t>
            </a:r>
          </a:p>
          <a:p>
            <a:r>
              <a:rPr lang="cs-CZ" altLang="cs-CZ" sz="900">
                <a:solidFill>
                  <a:srgbClr val="0645AD"/>
                </a:solidFill>
                <a:hlinkClick r:id="rId6" tooltip="Koinobiont"/>
              </a:rPr>
              <a:t>koinobiont</a:t>
            </a:r>
            <a:r>
              <a:rPr lang="cs-CZ" altLang="cs-CZ" sz="900">
                <a:solidFill>
                  <a:srgbClr val="202122"/>
                </a:solidFill>
              </a:rPr>
              <a:t> parasitoid of </a:t>
            </a:r>
            <a:r>
              <a:rPr lang="cs-CZ" altLang="cs-CZ" sz="900">
                <a:solidFill>
                  <a:srgbClr val="0645AD"/>
                </a:solidFill>
                <a:hlinkClick r:id="rId7" tooltip="Lepidoptera"/>
              </a:rPr>
              <a:t>Lepidoptera</a:t>
            </a:r>
            <a:endParaRPr lang="cs-CZ" altLang="cs-CZ" sz="900"/>
          </a:p>
        </p:txBody>
      </p:sp>
      <p:pic>
        <p:nvPicPr>
          <p:cNvPr id="131077" name="Picture 4" descr="https://upload.wikimedia.org/wikipedia/commons/thumb/6/6a/Parasite140019-fig4_Nosema_podocotyloidis_-_Hyperparasitic_Microsporidia.tif/lossy-page1-1024px-Parasite140019-fig4_Nosema_podocotyloidis_-_Hyperparasitic_Microsporidia.ti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5" y="1646238"/>
            <a:ext cx="3189288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Obdélník 3"/>
          <p:cNvSpPr>
            <a:spLocks noChangeArrowheads="1"/>
          </p:cNvSpPr>
          <p:nvPr/>
        </p:nvSpPr>
        <p:spPr bwMode="auto">
          <a:xfrm>
            <a:off x="2792413" y="5068888"/>
            <a:ext cx="26812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900">
                <a:solidFill>
                  <a:srgbClr val="202122"/>
                </a:solidFill>
              </a:rPr>
              <a:t>A hyperparasitic </a:t>
            </a:r>
            <a:r>
              <a:rPr lang="cs-CZ" altLang="cs-CZ" sz="900">
                <a:solidFill>
                  <a:srgbClr val="0645AD"/>
                </a:solidFill>
                <a:hlinkClick r:id="rId9" tooltip="Microsporidia"/>
              </a:rPr>
              <a:t>microsporidian</a:t>
            </a:r>
            <a:r>
              <a:rPr lang="cs-CZ" altLang="cs-CZ" sz="900">
                <a:solidFill>
                  <a:srgbClr val="202122"/>
                </a:solidFill>
              </a:rPr>
              <a:t>, </a:t>
            </a:r>
            <a:r>
              <a:rPr lang="cs-CZ" altLang="cs-CZ" sz="900" i="1">
                <a:solidFill>
                  <a:srgbClr val="202122"/>
                </a:solidFill>
              </a:rPr>
              <a:t>Nosema podocotyloidis</a:t>
            </a:r>
            <a:r>
              <a:rPr lang="cs-CZ" altLang="cs-CZ" sz="900">
                <a:solidFill>
                  <a:srgbClr val="202122"/>
                </a:solidFill>
              </a:rPr>
              <a:t>, a parasite of a </a:t>
            </a:r>
            <a:r>
              <a:rPr lang="cs-CZ" altLang="cs-CZ" sz="900">
                <a:solidFill>
                  <a:srgbClr val="0645AD"/>
                </a:solidFill>
                <a:hlinkClick r:id="rId10" tooltip="Digenea"/>
              </a:rPr>
              <a:t>digenean</a:t>
            </a:r>
            <a:r>
              <a:rPr lang="cs-CZ" altLang="cs-CZ" sz="900">
                <a:solidFill>
                  <a:srgbClr val="202122"/>
                </a:solidFill>
              </a:rPr>
              <a:t>, </a:t>
            </a:r>
            <a:r>
              <a:rPr lang="cs-CZ" altLang="cs-CZ" sz="900" i="1">
                <a:solidFill>
                  <a:srgbClr val="202122"/>
                </a:solidFill>
              </a:rPr>
              <a:t>Podocotyloides magnatestis</a:t>
            </a:r>
            <a:r>
              <a:rPr lang="cs-CZ" altLang="cs-CZ" sz="900">
                <a:solidFill>
                  <a:srgbClr val="202122"/>
                </a:solidFill>
              </a:rPr>
              <a:t>, itself a parasite of the fish </a:t>
            </a:r>
            <a:r>
              <a:rPr lang="cs-CZ" altLang="cs-CZ" sz="900" i="1">
                <a:solidFill>
                  <a:srgbClr val="202122"/>
                </a:solidFill>
              </a:rPr>
              <a:t>Parapristipoma octolineatum</a:t>
            </a:r>
            <a:r>
              <a:rPr lang="cs-CZ" altLang="cs-CZ" sz="900" baseline="30000">
                <a:solidFill>
                  <a:srgbClr val="0645AD"/>
                </a:solidFill>
                <a:hlinkClick r:id="rId11"/>
              </a:rPr>
              <a:t>[1</a:t>
            </a:r>
            <a:r>
              <a:rPr lang="cs-CZ" altLang="cs-CZ" baseline="30000">
                <a:solidFill>
                  <a:srgbClr val="0645AD"/>
                </a:solidFill>
                <a:hlinkClick r:id="rId11"/>
              </a:rPr>
              <a:t>]</a:t>
            </a:r>
            <a:endParaRPr lang="cs-CZ" altLang="cs-CZ"/>
          </a:p>
        </p:txBody>
      </p:sp>
      <p:pic>
        <p:nvPicPr>
          <p:cNvPr id="131079" name="Picture 6" descr="https://upload.wikimedia.org/wikipedia/commons/thumb/f/f9/Parasite200168-fig1_Triple_barcoding_for_a_hyperparasite%2C_its_parasitic_host%2C_and_the_host_itself.png/800px-Parasite200168-fig1_Triple_barcoding_for_a_hyperparasite%2C_its_parasitic_host%2C_and_the_host_itself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1028700"/>
            <a:ext cx="2130425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80" name="Obdélník 4"/>
          <p:cNvSpPr>
            <a:spLocks noChangeArrowheads="1"/>
          </p:cNvSpPr>
          <p:nvPr/>
        </p:nvSpPr>
        <p:spPr bwMode="auto">
          <a:xfrm>
            <a:off x="5667375" y="5029200"/>
            <a:ext cx="248443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900">
                <a:solidFill>
                  <a:srgbClr val="202122"/>
                </a:solidFill>
              </a:rPr>
              <a:t>The hyperparasitic </a:t>
            </a:r>
            <a:r>
              <a:rPr lang="cs-CZ" altLang="cs-CZ" sz="900">
                <a:solidFill>
                  <a:srgbClr val="0645AD"/>
                </a:solidFill>
                <a:hlinkClick r:id="rId13" tooltip="Monogenea"/>
              </a:rPr>
              <a:t>monogenean</a:t>
            </a:r>
            <a:r>
              <a:rPr lang="cs-CZ" altLang="cs-CZ" sz="900">
                <a:solidFill>
                  <a:srgbClr val="202122"/>
                </a:solidFill>
              </a:rPr>
              <a:t> </a:t>
            </a:r>
            <a:r>
              <a:rPr lang="cs-CZ" altLang="cs-CZ" sz="900" i="1">
                <a:solidFill>
                  <a:srgbClr val="0645AD"/>
                </a:solidFill>
                <a:hlinkClick r:id="rId14" tooltip="Cyclocotyla (worm)"/>
              </a:rPr>
              <a:t>Cyclocotyla</a:t>
            </a:r>
            <a:r>
              <a:rPr lang="cs-CZ" altLang="cs-CZ" sz="900" i="1">
                <a:solidFill>
                  <a:srgbClr val="202122"/>
                </a:solidFill>
              </a:rPr>
              <a:t> bellones</a:t>
            </a:r>
            <a:r>
              <a:rPr lang="cs-CZ" altLang="cs-CZ" sz="900">
                <a:solidFill>
                  <a:srgbClr val="202122"/>
                </a:solidFill>
              </a:rPr>
              <a:t> is found on </a:t>
            </a:r>
            <a:r>
              <a:rPr lang="cs-CZ" altLang="cs-CZ" sz="900" i="1">
                <a:solidFill>
                  <a:srgbClr val="0645AD"/>
                </a:solidFill>
                <a:hlinkClick r:id="rId15" tooltip="Ceratothoa"/>
              </a:rPr>
              <a:t>Ceratothoa</a:t>
            </a:r>
            <a:r>
              <a:rPr lang="cs-CZ" altLang="cs-CZ" sz="900" i="1">
                <a:solidFill>
                  <a:srgbClr val="202122"/>
                </a:solidFill>
              </a:rPr>
              <a:t> parallela</a:t>
            </a:r>
            <a:r>
              <a:rPr lang="cs-CZ" altLang="cs-CZ" sz="900">
                <a:solidFill>
                  <a:srgbClr val="202122"/>
                </a:solidFill>
              </a:rPr>
              <a:t>, a cymothoid isopod parasite of the sparid fish </a:t>
            </a:r>
            <a:r>
              <a:rPr lang="cs-CZ" altLang="cs-CZ" sz="900" i="1" u="sng">
                <a:solidFill>
                  <a:srgbClr val="FAA700"/>
                </a:solidFill>
                <a:hlinkClick r:id="rId16" tooltip="Boops boops"/>
              </a:rPr>
              <a:t>Boops boops</a:t>
            </a:r>
            <a:endParaRPr lang="cs-CZ" altLang="cs-CZ" sz="900"/>
          </a:p>
        </p:txBody>
      </p:sp>
    </p:spTree>
    <p:extLst>
      <p:ext uri="{BB962C8B-B14F-4D97-AF65-F5344CB8AC3E}">
        <p14:creationId xmlns:p14="http://schemas.microsoft.com/office/powerpoint/2010/main" val="14361269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dirty="0" smtClean="0"/>
              <a:t>Vliv</a:t>
            </a:r>
            <a:r>
              <a:rPr lang="cs-CZ" altLang="cs-CZ" sz="3200" dirty="0" smtClean="0"/>
              <a:t> </a:t>
            </a:r>
            <a:r>
              <a:rPr lang="cs-CZ" altLang="cs-CZ" sz="3200" dirty="0"/>
              <a:t>poměru relativní velikosti těla konzumenta a </a:t>
            </a:r>
            <a:r>
              <a:rPr lang="cs-CZ" altLang="cs-CZ" sz="3200" dirty="0" smtClean="0"/>
              <a:t>hostitele na evoluční strategii parazitismu</a:t>
            </a:r>
            <a:endParaRPr lang="cs-CZ" altLang="cs-CZ" sz="3200" dirty="0"/>
          </a:p>
        </p:txBody>
      </p:sp>
      <p:pic>
        <p:nvPicPr>
          <p:cNvPr id="147459" name="Picture 4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8643938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0483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433"/>
            <a:ext cx="9144000" cy="616530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346050"/>
          </a:xfrm>
        </p:spPr>
        <p:txBody>
          <a:bodyPr>
            <a:noAutofit/>
          </a:bodyPr>
          <a:lstStyle/>
          <a:p>
            <a:r>
              <a:rPr lang="cs-CZ" sz="3000" dirty="0"/>
              <a:t>Parazitické rostliny - fytopatologie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46" y="4576666"/>
            <a:ext cx="3773110" cy="22710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42" y="4581128"/>
            <a:ext cx="1512168" cy="227687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110" y="4581128"/>
            <a:ext cx="1699402" cy="226878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6666"/>
            <a:ext cx="3163646" cy="228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044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3400" dirty="0" smtClean="0"/>
              <a:t>Přehled parazitismu u rostlin</a:t>
            </a:r>
            <a:endParaRPr lang="cs-CZ" sz="3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836712"/>
            <a:ext cx="5953528" cy="5929682"/>
          </a:xfrm>
          <a:prstGeom prst="rect">
            <a:avLst/>
          </a:prstGeom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97160" y="991269"/>
            <a:ext cx="3682752" cy="452596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Pouze dvouděložné rostliny</a:t>
            </a:r>
          </a:p>
          <a:p>
            <a:endParaRPr lang="cs-CZ" dirty="0" smtClean="0"/>
          </a:p>
          <a:p>
            <a:r>
              <a:rPr lang="cs-CZ" dirty="0" smtClean="0"/>
              <a:t>Dříve měly normální fotosynteticky aparát a kořenový systém</a:t>
            </a:r>
          </a:p>
          <a:p>
            <a:endParaRPr lang="cs-CZ" dirty="0" smtClean="0"/>
          </a:p>
          <a:p>
            <a:r>
              <a:rPr lang="cs-CZ" dirty="0" smtClean="0"/>
              <a:t>Celkem téměř 4 500 rostlinných druhů na celém světě.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 smtClean="0"/>
          </a:p>
          <a:p>
            <a:r>
              <a:rPr lang="cs-CZ" dirty="0" smtClean="0"/>
              <a:t>Četné druhy čeledí: </a:t>
            </a:r>
            <a:r>
              <a:rPr lang="cs-CZ" i="1" dirty="0" err="1" smtClean="0"/>
              <a:t>Santaceae</a:t>
            </a:r>
            <a:r>
              <a:rPr lang="cs-CZ" i="1" dirty="0" smtClean="0"/>
              <a:t>, </a:t>
            </a:r>
            <a:r>
              <a:rPr lang="cs-CZ" i="1" dirty="0" err="1" smtClean="0"/>
              <a:t>Loranthaceae</a:t>
            </a:r>
            <a:r>
              <a:rPr lang="cs-CZ" i="1" dirty="0" smtClean="0"/>
              <a:t>, </a:t>
            </a:r>
            <a:r>
              <a:rPr lang="cs-CZ" i="1" dirty="0" err="1" smtClean="0"/>
              <a:t>Cuscutaceae</a:t>
            </a:r>
            <a:r>
              <a:rPr lang="cs-CZ" i="1" dirty="0" smtClean="0"/>
              <a:t>, </a:t>
            </a:r>
            <a:r>
              <a:rPr lang="cs-CZ" i="1" dirty="0" err="1" smtClean="0"/>
              <a:t>Orobanchaceae</a:t>
            </a:r>
            <a:r>
              <a:rPr lang="cs-CZ" i="1" dirty="0" smtClean="0"/>
              <a:t>, </a:t>
            </a:r>
            <a:r>
              <a:rPr lang="cs-CZ" i="1" dirty="0" err="1" smtClean="0"/>
              <a:t>Rafflesiaceae</a:t>
            </a:r>
            <a:r>
              <a:rPr lang="cs-CZ" i="1" dirty="0" smtClean="0"/>
              <a:t>, </a:t>
            </a:r>
            <a:r>
              <a:rPr lang="cs-CZ" i="1" dirty="0" err="1" smtClean="0"/>
              <a:t>Hydnoraceae</a:t>
            </a:r>
            <a:r>
              <a:rPr lang="cs-CZ" i="1" dirty="0" smtClean="0"/>
              <a:t>, </a:t>
            </a:r>
            <a:r>
              <a:rPr lang="cs-CZ" i="1" dirty="0" err="1" smtClean="0"/>
              <a:t>Balanophoraceae</a:t>
            </a:r>
            <a:r>
              <a:rPr lang="cs-CZ" i="1" dirty="0" smtClean="0"/>
              <a:t>, </a:t>
            </a:r>
            <a:r>
              <a:rPr lang="cs-CZ" i="1" dirty="0" err="1" smtClean="0"/>
              <a:t>Lauraceae</a:t>
            </a:r>
            <a:r>
              <a:rPr lang="cs-CZ" i="1" dirty="0" smtClean="0"/>
              <a:t>, </a:t>
            </a:r>
            <a:r>
              <a:rPr lang="cs-CZ" i="1" dirty="0" err="1" smtClean="0"/>
              <a:t>Myrtifloraceae</a:t>
            </a:r>
            <a:r>
              <a:rPr lang="cs-CZ" i="1" dirty="0" smtClean="0"/>
              <a:t>, </a:t>
            </a:r>
            <a:r>
              <a:rPr lang="cs-CZ" i="1" dirty="0" err="1" smtClean="0"/>
              <a:t>Convolulacveae</a:t>
            </a:r>
            <a:r>
              <a:rPr lang="cs-CZ" i="1" dirty="0" smtClean="0"/>
              <a:t>, </a:t>
            </a:r>
            <a:r>
              <a:rPr lang="cs-CZ" i="1" dirty="0" err="1" smtClean="0"/>
              <a:t>Lennoceae</a:t>
            </a:r>
            <a:r>
              <a:rPr lang="cs-CZ" i="1" dirty="0" smtClean="0"/>
              <a:t>, </a:t>
            </a:r>
            <a:r>
              <a:rPr lang="cs-CZ" i="1" dirty="0" err="1" smtClean="0"/>
              <a:t>Scrophulariaceae</a:t>
            </a:r>
            <a:endParaRPr lang="cs-CZ" i="1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16483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02024"/>
            <a:ext cx="8229600" cy="1143000"/>
          </a:xfrm>
        </p:spPr>
        <p:txBody>
          <a:bodyPr>
            <a:normAutofit/>
          </a:bodyPr>
          <a:lstStyle/>
          <a:p>
            <a:r>
              <a:rPr lang="cs-CZ" sz="3400" dirty="0" smtClean="0">
                <a:solidFill>
                  <a:srgbClr val="FF0000"/>
                </a:solidFill>
              </a:rPr>
              <a:t> Způsoby klasifikace </a:t>
            </a:r>
            <a:r>
              <a:rPr lang="cs-CZ" sz="3400" dirty="0">
                <a:solidFill>
                  <a:srgbClr val="FF0000"/>
                </a:solidFill>
              </a:rPr>
              <a:t>parazitů</a:t>
            </a:r>
          </a:p>
        </p:txBody>
      </p:sp>
    </p:spTree>
    <p:extLst>
      <p:ext uri="{BB962C8B-B14F-4D97-AF65-F5344CB8AC3E}">
        <p14:creationId xmlns:p14="http://schemas.microsoft.com/office/powerpoint/2010/main" val="28828108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icture 2"/>
          <p:cNvSpPr>
            <a:spLocks noChangeAspect="1" noChangeArrowheads="1"/>
          </p:cNvSpPr>
          <p:nvPr/>
        </p:nvSpPr>
        <p:spPr bwMode="auto">
          <a:xfrm>
            <a:off x="-15087600" y="-137699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31" name="Picture 3"/>
          <p:cNvSpPr>
            <a:spLocks noChangeAspect="1" noChangeArrowheads="1"/>
          </p:cNvSpPr>
          <p:nvPr/>
        </p:nvSpPr>
        <p:spPr bwMode="auto">
          <a:xfrm>
            <a:off x="-14871700" y="-135540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32" name="Picture 4"/>
          <p:cNvSpPr>
            <a:spLocks noChangeAspect="1" noChangeArrowheads="1"/>
          </p:cNvSpPr>
          <p:nvPr/>
        </p:nvSpPr>
        <p:spPr bwMode="auto">
          <a:xfrm>
            <a:off x="-14655800" y="-133381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8721"/>
            <a:ext cx="7815262" cy="45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924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33375"/>
            <a:ext cx="8189913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483768" y="535033"/>
            <a:ext cx="4464496" cy="188585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995936" y="620688"/>
            <a:ext cx="1152128" cy="360040"/>
          </a:xfrm>
          <a:prstGeom prst="rect">
            <a:avLst/>
          </a:prstGeom>
          <a:solidFill>
            <a:srgbClr val="EBEB21">
              <a:alpha val="4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3404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ctrTitle"/>
          </p:nvPr>
        </p:nvSpPr>
        <p:spPr>
          <a:xfrm>
            <a:off x="685800" y="692150"/>
            <a:ext cx="7772400" cy="1470025"/>
          </a:xfrm>
        </p:spPr>
        <p:txBody>
          <a:bodyPr/>
          <a:lstStyle/>
          <a:p>
            <a:r>
              <a:rPr lang="cs-CZ" altLang="cs-CZ"/>
              <a:t>Ekologické klasifikace parazitů</a:t>
            </a:r>
          </a:p>
        </p:txBody>
      </p:sp>
      <p:sp>
        <p:nvSpPr>
          <p:cNvPr id="25603" name="Podnadpis 2"/>
          <p:cNvSpPr>
            <a:spLocks noGrp="1"/>
          </p:cNvSpPr>
          <p:nvPr>
            <p:ph type="subTitle" idx="1"/>
          </p:nvPr>
        </p:nvSpPr>
        <p:spPr>
          <a:xfrm>
            <a:off x="1331913" y="2204591"/>
            <a:ext cx="6400800" cy="2880593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altLang="cs-CZ" dirty="0"/>
              <a:t>Podle hostitelů</a:t>
            </a:r>
          </a:p>
          <a:p>
            <a:pPr algn="l"/>
            <a:r>
              <a:rPr lang="cs-CZ" altLang="cs-CZ" dirty="0"/>
              <a:t>Podle lokalizace</a:t>
            </a:r>
          </a:p>
          <a:p>
            <a:pPr algn="l"/>
            <a:r>
              <a:rPr lang="cs-CZ" altLang="cs-CZ" dirty="0"/>
              <a:t>Podle vazby na hostitele</a:t>
            </a:r>
          </a:p>
          <a:p>
            <a:pPr algn="l"/>
            <a:r>
              <a:rPr lang="cs-CZ" altLang="cs-CZ" dirty="0"/>
              <a:t>Podle časového úseku, kdy parazitují</a:t>
            </a:r>
          </a:p>
          <a:p>
            <a:pPr algn="l"/>
            <a:r>
              <a:rPr lang="cs-CZ" altLang="cs-CZ" dirty="0"/>
              <a:t>Podle typu životního cyklu</a:t>
            </a:r>
          </a:p>
          <a:p>
            <a:pPr algn="l"/>
            <a:r>
              <a:rPr lang="cs-CZ" altLang="cs-CZ" dirty="0"/>
              <a:t>Podle způsobu výživy</a:t>
            </a:r>
          </a:p>
          <a:p>
            <a:pPr algn="l"/>
            <a:r>
              <a:rPr lang="cs-CZ" altLang="cs-CZ" dirty="0"/>
              <a:t>Podle způsobu rozmnožování</a:t>
            </a:r>
          </a:p>
          <a:p>
            <a:pPr algn="l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855414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/>
              <a:t>Parazitologické „dichotomie“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1548" y="158877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Parazit 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971600" y="3645024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971600" y="3275692"/>
            <a:ext cx="41206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1383660" y="3042826"/>
            <a:ext cx="11721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Zooparazit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331640" y="3851756"/>
            <a:ext cx="123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Fytoparazit</a:t>
            </a:r>
            <a:endParaRPr lang="cs-CZ" dirty="0"/>
          </a:p>
        </p:txBody>
      </p:sp>
      <p:cxnSp>
        <p:nvCxnSpPr>
          <p:cNvPr id="14" name="Přímá spojnice 13"/>
          <p:cNvCxnSpPr/>
          <p:nvPr/>
        </p:nvCxnSpPr>
        <p:spPr>
          <a:xfrm flipV="1">
            <a:off x="2483768" y="3275692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483768" y="3645024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2771800" y="3059668"/>
            <a:ext cx="128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Ektoparazit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843808" y="3851756"/>
            <a:ext cx="130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Endoparazit</a:t>
            </a:r>
          </a:p>
        </p:txBody>
      </p:sp>
      <p:cxnSp>
        <p:nvCxnSpPr>
          <p:cNvPr id="20" name="Přímá spojnice 19"/>
          <p:cNvCxnSpPr/>
          <p:nvPr/>
        </p:nvCxnSpPr>
        <p:spPr>
          <a:xfrm>
            <a:off x="3923928" y="3573016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V="1">
            <a:off x="3923928" y="3212976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4283968" y="3059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Obligátní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4283968" y="3861048"/>
            <a:ext cx="126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Fakultativní</a:t>
            </a:r>
          </a:p>
        </p:txBody>
      </p:sp>
      <p:cxnSp>
        <p:nvCxnSpPr>
          <p:cNvPr id="24" name="Přímá spojnice 23"/>
          <p:cNvCxnSpPr/>
          <p:nvPr/>
        </p:nvCxnSpPr>
        <p:spPr>
          <a:xfrm flipV="1">
            <a:off x="5364088" y="3203684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5364088" y="3573016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5694461" y="3059668"/>
            <a:ext cx="139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Permanentní</a:t>
            </a:r>
          </a:p>
        </p:txBody>
      </p:sp>
      <p:cxnSp>
        <p:nvCxnSpPr>
          <p:cNvPr id="27" name="Přímá spojnice 26"/>
          <p:cNvCxnSpPr/>
          <p:nvPr/>
        </p:nvCxnSpPr>
        <p:spPr>
          <a:xfrm>
            <a:off x="7020272" y="5301208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5724128" y="3861048"/>
            <a:ext cx="123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Temporální</a:t>
            </a:r>
          </a:p>
        </p:txBody>
      </p:sp>
      <p:cxnSp>
        <p:nvCxnSpPr>
          <p:cNvPr id="29" name="Přímá spojnice 28"/>
          <p:cNvCxnSpPr/>
          <p:nvPr/>
        </p:nvCxnSpPr>
        <p:spPr>
          <a:xfrm flipV="1">
            <a:off x="6948264" y="3275692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6948264" y="3645024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7308304" y="3059668"/>
            <a:ext cx="124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Generalista</a:t>
            </a:r>
            <a:endParaRPr lang="cs-CZ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7308304" y="3851756"/>
            <a:ext cx="1166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Specialista</a:t>
            </a:r>
          </a:p>
        </p:txBody>
      </p:sp>
      <p:cxnSp>
        <p:nvCxnSpPr>
          <p:cNvPr id="33" name="Přímá spojnice 32"/>
          <p:cNvCxnSpPr/>
          <p:nvPr/>
        </p:nvCxnSpPr>
        <p:spPr>
          <a:xfrm>
            <a:off x="6876256" y="1988840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6876256" y="1628800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7020272" y="4931876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5715428" y="4715852"/>
            <a:ext cx="137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Mikroparazit</a:t>
            </a:r>
            <a:endParaRPr lang="cs-CZ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5729728" y="5435932"/>
            <a:ext cx="143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Makroparazit</a:t>
            </a:r>
            <a:endParaRPr lang="cs-CZ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7236296" y="1412776"/>
            <a:ext cx="1248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Monoxenní</a:t>
            </a:r>
            <a:endParaRPr lang="cs-CZ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7236296" y="2132856"/>
            <a:ext cx="133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Heteroxenní</a:t>
            </a:r>
            <a:endParaRPr lang="cs-CZ" dirty="0"/>
          </a:p>
        </p:txBody>
      </p:sp>
      <p:cxnSp>
        <p:nvCxnSpPr>
          <p:cNvPr id="41" name="Přímá spojnice 40"/>
          <p:cNvCxnSpPr/>
          <p:nvPr/>
        </p:nvCxnSpPr>
        <p:spPr>
          <a:xfrm flipV="1">
            <a:off x="5364088" y="1628800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5364088" y="4931876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5364088" y="1988840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5364088" y="5301208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/>
          <p:cNvSpPr txBox="1"/>
          <p:nvPr/>
        </p:nvSpPr>
        <p:spPr>
          <a:xfrm>
            <a:off x="5726389" y="1412776"/>
            <a:ext cx="1149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Periodický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5781081" y="2132856"/>
            <a:ext cx="87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Stádijní</a:t>
            </a:r>
            <a:endParaRPr lang="cs-CZ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4427984" y="4715852"/>
            <a:ext cx="1184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Stenofágní</a:t>
            </a:r>
            <a:endParaRPr lang="cs-CZ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4427984" y="5435932"/>
            <a:ext cx="1065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Euryfágní</a:t>
            </a:r>
            <a:endParaRPr lang="cs-CZ" dirty="0"/>
          </a:p>
        </p:txBody>
      </p:sp>
      <p:cxnSp>
        <p:nvCxnSpPr>
          <p:cNvPr id="49" name="Přímá spojnice 48"/>
          <p:cNvCxnSpPr/>
          <p:nvPr/>
        </p:nvCxnSpPr>
        <p:spPr>
          <a:xfrm flipV="1">
            <a:off x="3923928" y="1619508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3923928" y="1988840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4076328" y="5301208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 flipV="1">
            <a:off x="4076328" y="4931876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4283968" y="2132856"/>
            <a:ext cx="13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Biohemninti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307393" y="1412776"/>
            <a:ext cx="134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Geohelminti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380312" y="4725144"/>
            <a:ext cx="1132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 strategie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59427" y="5435932"/>
            <a:ext cx="117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 strategie</a:t>
            </a:r>
          </a:p>
        </p:txBody>
      </p:sp>
    </p:spTree>
    <p:extLst>
      <p:ext uri="{BB962C8B-B14F-4D97-AF65-F5344CB8AC3E}">
        <p14:creationId xmlns:p14="http://schemas.microsoft.com/office/powerpoint/2010/main" val="19542464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400"/>
              <a:t>Podle spojení s hostitelem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</a:t>
            </a:r>
            <a:r>
              <a:rPr lang="en-US" altLang="cs-CZ" sz="2400">
                <a:solidFill>
                  <a:srgbClr val="FF0000"/>
                </a:solidFill>
              </a:rPr>
              <a:t>oblig</a:t>
            </a:r>
            <a:r>
              <a:rPr lang="cs-CZ" altLang="cs-CZ" sz="2400">
                <a:solidFill>
                  <a:srgbClr val="FF0000"/>
                </a:solidFill>
              </a:rPr>
              <a:t>átní</a:t>
            </a:r>
            <a:r>
              <a:rPr lang="cs-CZ" altLang="cs-CZ" sz="2400">
                <a:solidFill>
                  <a:srgbClr val="FFFF66"/>
                </a:solidFill>
              </a:rPr>
              <a:t> </a:t>
            </a:r>
            <a:r>
              <a:rPr lang="cs-CZ" altLang="cs-CZ" sz="2400"/>
              <a:t>(</a:t>
            </a:r>
            <a:r>
              <a:rPr lang="en-US" altLang="cs-CZ" sz="2400"/>
              <a:t>M</a:t>
            </a:r>
            <a:r>
              <a:rPr lang="cs-CZ" altLang="cs-CZ" sz="2400"/>
              <a:t>onogenea, </a:t>
            </a:r>
            <a:r>
              <a:rPr lang="en-US" altLang="cs-CZ" sz="2400"/>
              <a:t>D</a:t>
            </a:r>
            <a:r>
              <a:rPr lang="cs-CZ" altLang="cs-CZ" sz="2400"/>
              <a:t>igenea, </a:t>
            </a:r>
            <a:r>
              <a:rPr lang="en-US" altLang="cs-CZ" sz="2400"/>
              <a:t>C</a:t>
            </a:r>
            <a:r>
              <a:rPr lang="cs-CZ" altLang="cs-CZ" sz="2400"/>
              <a:t>estoda) 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</a:t>
            </a:r>
            <a:r>
              <a:rPr lang="en-US" altLang="cs-CZ" sz="2400">
                <a:solidFill>
                  <a:srgbClr val="FF0000"/>
                </a:solidFill>
              </a:rPr>
              <a:t>fa</a:t>
            </a:r>
            <a:r>
              <a:rPr lang="cs-CZ" altLang="cs-CZ" sz="2400">
                <a:solidFill>
                  <a:srgbClr val="FF0000"/>
                </a:solidFill>
              </a:rPr>
              <a:t>kultativní</a:t>
            </a:r>
            <a:r>
              <a:rPr lang="cs-CZ" altLang="cs-CZ" sz="2400" b="1"/>
              <a:t> </a:t>
            </a:r>
            <a:r>
              <a:rPr lang="cs-CZ" altLang="cs-CZ" sz="2400"/>
              <a:t>(nematoda </a:t>
            </a:r>
            <a:r>
              <a:rPr lang="cs-CZ" altLang="cs-CZ" sz="2400" i="1"/>
              <a:t>Micronema</a:t>
            </a:r>
            <a:r>
              <a:rPr lang="cs-CZ" altLang="cs-CZ" sz="2400"/>
              <a:t>)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</a:t>
            </a:r>
            <a:r>
              <a:rPr lang="cs-CZ" altLang="cs-CZ" sz="2400">
                <a:solidFill>
                  <a:srgbClr val="FF0000"/>
                </a:solidFill>
              </a:rPr>
              <a:t>hyperpara</a:t>
            </a:r>
            <a:r>
              <a:rPr lang="en-US" altLang="cs-CZ" sz="2400">
                <a:solidFill>
                  <a:srgbClr val="FF0000"/>
                </a:solidFill>
              </a:rPr>
              <a:t>sitic</a:t>
            </a:r>
            <a:r>
              <a:rPr lang="cs-CZ" altLang="cs-CZ" sz="2400">
                <a:solidFill>
                  <a:srgbClr val="FF0000"/>
                </a:solidFill>
              </a:rPr>
              <a:t>ký </a:t>
            </a:r>
            <a:r>
              <a:rPr lang="cs-CZ" altLang="cs-CZ" sz="2400"/>
              <a:t>– </a:t>
            </a:r>
            <a:r>
              <a:rPr lang="cs-CZ" altLang="cs-CZ" sz="2400" i="1"/>
              <a:t>Udonella</a:t>
            </a:r>
            <a:r>
              <a:rPr lang="cs-CZ" altLang="cs-CZ" sz="2400"/>
              <a:t> on parasitic Crustacea</a:t>
            </a:r>
          </a:p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400"/>
              <a:t>Podle časového úseku kdy parazitují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</a:t>
            </a:r>
            <a:r>
              <a:rPr lang="en-US" altLang="cs-CZ" sz="2400">
                <a:solidFill>
                  <a:srgbClr val="FF0000"/>
                </a:solidFill>
              </a:rPr>
              <a:t>permanent</a:t>
            </a:r>
            <a:r>
              <a:rPr lang="cs-CZ" altLang="cs-CZ" sz="2400">
                <a:solidFill>
                  <a:srgbClr val="FF0000"/>
                </a:solidFill>
              </a:rPr>
              <a:t>ní</a:t>
            </a:r>
            <a:r>
              <a:rPr lang="cs-CZ" altLang="cs-CZ" sz="2400"/>
              <a:t> (</a:t>
            </a:r>
            <a:r>
              <a:rPr lang="cs-CZ" altLang="cs-CZ" sz="2400" i="1"/>
              <a:t>Plasmodium</a:t>
            </a:r>
            <a:r>
              <a:rPr lang="cs-CZ" altLang="cs-CZ" sz="2400"/>
              <a:t>, </a:t>
            </a:r>
            <a:r>
              <a:rPr lang="cs-CZ" altLang="cs-CZ" sz="2400" i="1"/>
              <a:t>Entamoeba</a:t>
            </a:r>
            <a:r>
              <a:rPr lang="cs-CZ" altLang="cs-CZ" sz="2400"/>
              <a:t>)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</a:t>
            </a:r>
            <a:r>
              <a:rPr lang="cs-CZ" altLang="cs-CZ" sz="2400">
                <a:solidFill>
                  <a:srgbClr val="FF0000"/>
                </a:solidFill>
              </a:rPr>
              <a:t>temporá</a:t>
            </a:r>
            <a:r>
              <a:rPr lang="en-US" altLang="cs-CZ" sz="2400">
                <a:solidFill>
                  <a:srgbClr val="FF0000"/>
                </a:solidFill>
              </a:rPr>
              <a:t>l</a:t>
            </a:r>
            <a:r>
              <a:rPr lang="cs-CZ" altLang="cs-CZ" sz="2400">
                <a:solidFill>
                  <a:srgbClr val="FF0000"/>
                </a:solidFill>
              </a:rPr>
              <a:t>ní</a:t>
            </a:r>
            <a:r>
              <a:rPr lang="cs-CZ" altLang="cs-CZ" sz="2400" b="1">
                <a:solidFill>
                  <a:srgbClr val="FF0000"/>
                </a:solidFill>
              </a:rPr>
              <a:t> </a:t>
            </a:r>
            <a:r>
              <a:rPr lang="cs-CZ" altLang="cs-CZ" sz="2400"/>
              <a:t>(</a:t>
            </a:r>
            <a:r>
              <a:rPr lang="cs-CZ" altLang="cs-CZ" sz="2400" i="1"/>
              <a:t>Argulus</a:t>
            </a:r>
            <a:r>
              <a:rPr lang="cs-CZ" altLang="cs-CZ" sz="2400"/>
              <a:t>, </a:t>
            </a:r>
            <a:r>
              <a:rPr lang="cs-CZ" altLang="cs-CZ" sz="2400" i="1"/>
              <a:t>Ixodes</a:t>
            </a:r>
            <a:r>
              <a:rPr lang="cs-CZ" altLang="cs-CZ" sz="2400"/>
              <a:t>)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</a:t>
            </a:r>
            <a:r>
              <a:rPr lang="en-US" altLang="cs-CZ" sz="2400">
                <a:solidFill>
                  <a:srgbClr val="FF0000"/>
                </a:solidFill>
              </a:rPr>
              <a:t>periodic</a:t>
            </a:r>
            <a:r>
              <a:rPr lang="cs-CZ" altLang="cs-CZ" sz="2400">
                <a:solidFill>
                  <a:srgbClr val="FF0000"/>
                </a:solidFill>
              </a:rPr>
              <a:t>ký</a:t>
            </a:r>
            <a:r>
              <a:rPr lang="cs-CZ" altLang="cs-CZ" sz="2400"/>
              <a:t> – vývojová stádia (glochidie </a:t>
            </a:r>
            <a:r>
              <a:rPr lang="en-US" altLang="cs-CZ" sz="2400"/>
              <a:t>Mollusca</a:t>
            </a:r>
            <a:r>
              <a:rPr lang="cs-CZ" altLang="cs-CZ" sz="2400"/>
              <a:t>, </a:t>
            </a:r>
            <a:r>
              <a:rPr lang="en-US" altLang="cs-CZ" sz="2400"/>
              <a:t>larv</a:t>
            </a:r>
            <a:r>
              <a:rPr lang="cs-CZ" altLang="cs-CZ" sz="2400"/>
              <a:t>ální </a:t>
            </a:r>
            <a:r>
              <a:rPr lang="en-US" altLang="cs-CZ" sz="2400"/>
              <a:t>Diptera</a:t>
            </a:r>
            <a:r>
              <a:rPr lang="cs-CZ" altLang="cs-CZ" sz="2400"/>
              <a:t>), </a:t>
            </a:r>
            <a:r>
              <a:rPr lang="en-US" altLang="cs-CZ" sz="2400"/>
              <a:t>genera</a:t>
            </a:r>
            <a:r>
              <a:rPr lang="cs-CZ" altLang="cs-CZ" sz="2400"/>
              <a:t>ční (</a:t>
            </a:r>
            <a:r>
              <a:rPr lang="cs-CZ" altLang="cs-CZ" sz="2400" i="1"/>
              <a:t>Rabdias bufonis</a:t>
            </a:r>
            <a:r>
              <a:rPr lang="cs-CZ" altLang="cs-CZ" sz="2400"/>
              <a:t>)</a:t>
            </a:r>
          </a:p>
          <a:p>
            <a:pPr eaLnBrk="1" hangingPunct="1">
              <a:buFont typeface="Arial" panose="020B0604020202020204" pitchFamily="34" charset="0"/>
              <a:buChar char="►"/>
            </a:pPr>
            <a:endParaRPr lang="cs-CZ" altLang="cs-CZ" sz="2400"/>
          </a:p>
        </p:txBody>
      </p:sp>
      <p:sp>
        <p:nvSpPr>
          <p:cNvPr id="148483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Ekologická klasifikace parazitů</a:t>
            </a:r>
          </a:p>
        </p:txBody>
      </p:sp>
    </p:spTree>
    <p:extLst>
      <p:ext uri="{BB962C8B-B14F-4D97-AF65-F5344CB8AC3E}">
        <p14:creationId xmlns:p14="http://schemas.microsoft.com/office/powerpoint/2010/main" val="1260241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5040560" cy="560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11760" y="476672"/>
            <a:ext cx="4344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Kolik je na Zemi cizopasníků ?</a:t>
            </a:r>
          </a:p>
        </p:txBody>
      </p:sp>
    </p:spTree>
    <p:extLst>
      <p:ext uri="{BB962C8B-B14F-4D97-AF65-F5344CB8AC3E}">
        <p14:creationId xmlns:p14="http://schemas.microsoft.com/office/powerpoint/2010/main" val="36338028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Ochrana před klíšťaty – co je odpuzuje? | Hubení škůdc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410" y="4872392"/>
            <a:ext cx="2693626" cy="180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Nadpis 1"/>
          <p:cNvSpPr>
            <a:spLocks noGrp="1"/>
          </p:cNvSpPr>
          <p:nvPr>
            <p:ph type="ctrTitle"/>
          </p:nvPr>
        </p:nvSpPr>
        <p:spPr>
          <a:xfrm>
            <a:off x="616024" y="404664"/>
            <a:ext cx="7772400" cy="603114"/>
          </a:xfrm>
        </p:spPr>
        <p:txBody>
          <a:bodyPr>
            <a:normAutofit fontScale="90000"/>
          </a:bodyPr>
          <a:lstStyle/>
          <a:p>
            <a:pPr algn="l"/>
            <a:r>
              <a:rPr lang="cs-CZ" altLang="cs-CZ" dirty="0"/>
              <a:t>Podle hostitelů</a:t>
            </a:r>
          </a:p>
        </p:txBody>
      </p:sp>
      <p:sp>
        <p:nvSpPr>
          <p:cNvPr id="26627" name="Podnadpis 2"/>
          <p:cNvSpPr>
            <a:spLocks noGrp="1"/>
          </p:cNvSpPr>
          <p:nvPr>
            <p:ph type="subTitle" idx="1"/>
          </p:nvPr>
        </p:nvSpPr>
        <p:spPr>
          <a:xfrm>
            <a:off x="611560" y="1124744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cs-CZ" altLang="cs-CZ" b="1" dirty="0"/>
              <a:t>Zooparaziti</a:t>
            </a:r>
            <a:r>
              <a:rPr lang="cs-CZ" altLang="cs-CZ" dirty="0"/>
              <a:t> – paraziti živočichů a člověka</a:t>
            </a:r>
          </a:p>
          <a:p>
            <a:pPr algn="l"/>
            <a:r>
              <a:rPr lang="cs-CZ" altLang="cs-CZ" b="1" dirty="0" err="1"/>
              <a:t>Fytoparaziti</a:t>
            </a:r>
            <a:r>
              <a:rPr lang="cs-CZ" altLang="cs-CZ" b="1" dirty="0"/>
              <a:t> </a:t>
            </a:r>
            <a:r>
              <a:rPr lang="cs-CZ" altLang="cs-CZ" dirty="0"/>
              <a:t>– paraziti rostlin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72" y="2986819"/>
            <a:ext cx="2319722" cy="186640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62" y="2994310"/>
            <a:ext cx="1976832" cy="2029516"/>
          </a:xfrm>
          <a:prstGeom prst="rect">
            <a:avLst/>
          </a:prstGeom>
        </p:spPr>
      </p:pic>
      <p:pic>
        <p:nvPicPr>
          <p:cNvPr id="1030" name="Picture 6" descr="Parazitické rostliny – ATLAS POŠKOZENÍ DŘEV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162" y="2994310"/>
            <a:ext cx="2181668" cy="189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kulenty, paraziti, invazní rostliny – Procvičování online – Umíme fakt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4248" y="155558"/>
            <a:ext cx="2090609" cy="340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větiny Raflézie jsou líne zlodějky: Co si neukradnou, to nemají | Ábíčko.cz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4248" y="3554038"/>
            <a:ext cx="2083293" cy="31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ic pro slabší povahy! Muži se v oku usídlil obří parazitický červ | TN.cz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2" y="4853226"/>
            <a:ext cx="3233322" cy="182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Živa – Motolice – parazitičtí červi s nejkomplikovanějšími životními cykly  (Petr Horák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994" y="4853226"/>
            <a:ext cx="1277168" cy="182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618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719485"/>
          </a:xfrm>
        </p:spPr>
        <p:txBody>
          <a:bodyPr>
            <a:normAutofit fontScale="90000"/>
          </a:bodyPr>
          <a:lstStyle/>
          <a:p>
            <a:r>
              <a:rPr lang="cs-CZ" altLang="cs-CZ" dirty="0"/>
              <a:t>Podle lokalizace</a:t>
            </a:r>
          </a:p>
        </p:txBody>
      </p:sp>
      <p:sp>
        <p:nvSpPr>
          <p:cNvPr id="27651" name="Podnadpis 2"/>
          <p:cNvSpPr>
            <a:spLocks noGrp="1"/>
          </p:cNvSpPr>
          <p:nvPr>
            <p:ph type="subTitle" idx="1"/>
          </p:nvPr>
        </p:nvSpPr>
        <p:spPr>
          <a:xfrm>
            <a:off x="1371600" y="1196752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cs-CZ" altLang="cs-CZ" b="1" dirty="0"/>
              <a:t>Ektoparaziti </a:t>
            </a:r>
            <a:r>
              <a:rPr lang="cs-CZ" altLang="cs-CZ" dirty="0"/>
              <a:t>– na povrchu těla hostitele (</a:t>
            </a:r>
            <a:r>
              <a:rPr lang="cs-CZ" altLang="cs-CZ" dirty="0" err="1"/>
              <a:t>monogenea</a:t>
            </a:r>
            <a:r>
              <a:rPr lang="cs-CZ" altLang="cs-CZ" dirty="0"/>
              <a:t>, parazitičtí korýši, vši, blechy)</a:t>
            </a:r>
          </a:p>
          <a:p>
            <a:pPr algn="l"/>
            <a:endParaRPr lang="cs-CZ" altLang="cs-CZ" dirty="0"/>
          </a:p>
          <a:p>
            <a:pPr algn="l"/>
            <a:r>
              <a:rPr lang="cs-CZ" altLang="cs-CZ" b="1" dirty="0"/>
              <a:t>Endoparaziti</a:t>
            </a:r>
            <a:r>
              <a:rPr lang="cs-CZ" altLang="cs-CZ" dirty="0"/>
              <a:t> – ve vnitřních orgánech hostitele (měňavka úplavičná, motolice, tasemnice)</a:t>
            </a:r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58" y="2780928"/>
            <a:ext cx="5889673" cy="441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671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59 Parasitic Flagellate Protozoa Images, Stock Photos &amp; Vectors |  Shutter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985" y="29561"/>
            <a:ext cx="3274519" cy="22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Nadpis 1"/>
          <p:cNvSpPr>
            <a:spLocks noGrp="1"/>
          </p:cNvSpPr>
          <p:nvPr>
            <p:ph type="ctrTitle"/>
          </p:nvPr>
        </p:nvSpPr>
        <p:spPr>
          <a:xfrm>
            <a:off x="539552" y="160337"/>
            <a:ext cx="3600400" cy="676375"/>
          </a:xfrm>
        </p:spPr>
        <p:txBody>
          <a:bodyPr>
            <a:normAutofit fontScale="90000"/>
          </a:bodyPr>
          <a:lstStyle/>
          <a:p>
            <a:pPr algn="l"/>
            <a:r>
              <a:rPr lang="cs-CZ" altLang="cs-CZ" dirty="0"/>
              <a:t>Endoparaziti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1460500"/>
            <a:ext cx="8208962" cy="3696692"/>
          </a:xfrm>
        </p:spPr>
        <p:txBody>
          <a:bodyPr>
            <a:normAutofit fontScale="85000" lnSpcReduction="20000"/>
          </a:bodyPr>
          <a:lstStyle/>
          <a:p>
            <a:pPr marL="514350" indent="-514350" algn="l">
              <a:buFontTx/>
              <a:buAutoNum type="arabicParenR"/>
              <a:defRPr/>
            </a:pPr>
            <a:r>
              <a:rPr lang="cs-CZ" sz="2400" b="1" dirty="0"/>
              <a:t>Střevní</a:t>
            </a:r>
            <a:r>
              <a:rPr lang="cs-CZ" sz="2400" dirty="0"/>
              <a:t> (</a:t>
            </a:r>
            <a:r>
              <a:rPr lang="cs-CZ" sz="2400" dirty="0" err="1"/>
              <a:t>Entamoeba</a:t>
            </a:r>
            <a:r>
              <a:rPr lang="cs-CZ" sz="2400" dirty="0"/>
              <a:t> </a:t>
            </a:r>
            <a:r>
              <a:rPr lang="cs-CZ" sz="2400" dirty="0" err="1"/>
              <a:t>histolytica</a:t>
            </a:r>
            <a:r>
              <a:rPr lang="cs-CZ" sz="2400" dirty="0"/>
              <a:t>, </a:t>
            </a:r>
            <a:r>
              <a:rPr lang="cs-CZ" sz="2400" dirty="0" err="1"/>
              <a:t>Trematoda</a:t>
            </a:r>
            <a:r>
              <a:rPr lang="cs-CZ" sz="2400" dirty="0"/>
              <a:t>, </a:t>
            </a:r>
            <a:r>
              <a:rPr lang="cs-CZ" sz="2400" dirty="0" err="1"/>
              <a:t>Cestoda</a:t>
            </a:r>
            <a:r>
              <a:rPr lang="cs-CZ" sz="2400" dirty="0"/>
              <a:t>)</a:t>
            </a:r>
          </a:p>
          <a:p>
            <a:pPr marL="514350" indent="-514350" algn="l">
              <a:buFontTx/>
              <a:buAutoNum type="arabicParenR"/>
              <a:defRPr/>
            </a:pPr>
            <a:r>
              <a:rPr lang="cs-CZ" sz="2400" b="1" dirty="0"/>
              <a:t>Krevní </a:t>
            </a:r>
            <a:r>
              <a:rPr lang="cs-CZ" sz="2400" dirty="0"/>
              <a:t>–   a) v plasmě (Trypanosoma)</a:t>
            </a:r>
          </a:p>
          <a:p>
            <a:pPr algn="l">
              <a:defRPr/>
            </a:pPr>
            <a:r>
              <a:rPr lang="cs-CZ" sz="2400" dirty="0"/>
              <a:t>                          b) v krvinkách (</a:t>
            </a:r>
            <a:r>
              <a:rPr lang="cs-CZ" sz="2400" dirty="0" err="1"/>
              <a:t>Plasmodium</a:t>
            </a:r>
            <a:r>
              <a:rPr lang="cs-CZ" sz="2400" dirty="0"/>
              <a:t>)</a:t>
            </a:r>
          </a:p>
          <a:p>
            <a:pPr algn="l">
              <a:defRPr/>
            </a:pPr>
            <a:r>
              <a:rPr lang="cs-CZ" sz="2400" dirty="0"/>
              <a:t>3)    </a:t>
            </a:r>
            <a:r>
              <a:rPr lang="cs-CZ" sz="2400" b="1" dirty="0" err="1"/>
              <a:t>Kavitární</a:t>
            </a:r>
            <a:r>
              <a:rPr lang="cs-CZ" sz="2400" b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Entamoeba</a:t>
            </a:r>
            <a:r>
              <a:rPr lang="cs-CZ" sz="2400" dirty="0"/>
              <a:t> </a:t>
            </a:r>
            <a:r>
              <a:rPr lang="cs-CZ" sz="2400" dirty="0" err="1"/>
              <a:t>gingivalis</a:t>
            </a:r>
            <a:r>
              <a:rPr lang="cs-CZ" sz="2400" dirty="0"/>
              <a:t>,   </a:t>
            </a:r>
          </a:p>
          <a:p>
            <a:pPr algn="l">
              <a:defRPr/>
            </a:pPr>
            <a:r>
              <a:rPr lang="cs-CZ" sz="2400" dirty="0"/>
              <a:t>                        </a:t>
            </a:r>
            <a:r>
              <a:rPr lang="cs-CZ" sz="2400" dirty="0" err="1"/>
              <a:t>Trichomonas</a:t>
            </a:r>
            <a:r>
              <a:rPr lang="cs-CZ" sz="2400" dirty="0"/>
              <a:t> </a:t>
            </a:r>
            <a:r>
              <a:rPr lang="cs-CZ" sz="2400" dirty="0" err="1"/>
              <a:t>vaginalis</a:t>
            </a:r>
            <a:endParaRPr lang="cs-CZ" sz="2400" dirty="0"/>
          </a:p>
          <a:p>
            <a:pPr algn="l">
              <a:defRPr/>
            </a:pPr>
            <a:r>
              <a:rPr lang="cs-CZ" sz="2400" dirty="0"/>
              <a:t>4)    </a:t>
            </a:r>
            <a:r>
              <a:rPr lang="cs-CZ" sz="2400" b="1" dirty="0"/>
              <a:t>Tkáňoví</a:t>
            </a:r>
            <a:r>
              <a:rPr lang="cs-CZ" sz="2400" dirty="0"/>
              <a:t> –  a) intracelulární (</a:t>
            </a:r>
            <a:r>
              <a:rPr lang="cs-CZ" sz="2400" dirty="0" err="1"/>
              <a:t>Toxoplasma</a:t>
            </a:r>
            <a:r>
              <a:rPr lang="cs-CZ" sz="2400" dirty="0"/>
              <a:t> </a:t>
            </a:r>
            <a:r>
              <a:rPr lang="cs-CZ" sz="2400" dirty="0" err="1"/>
              <a:t>gondii</a:t>
            </a:r>
            <a:r>
              <a:rPr lang="cs-CZ" sz="2400" dirty="0"/>
              <a:t>,    </a:t>
            </a:r>
          </a:p>
          <a:p>
            <a:pPr algn="l">
              <a:defRPr/>
            </a:pPr>
            <a:r>
              <a:rPr lang="cs-CZ" sz="2400" dirty="0"/>
              <a:t>	                                        </a:t>
            </a:r>
            <a:r>
              <a:rPr lang="cs-CZ" sz="2400" dirty="0" err="1"/>
              <a:t>Leishmania</a:t>
            </a:r>
            <a:r>
              <a:rPr lang="cs-CZ" sz="2400" dirty="0"/>
              <a:t>)</a:t>
            </a:r>
          </a:p>
          <a:p>
            <a:pPr algn="l">
              <a:defRPr/>
            </a:pPr>
            <a:r>
              <a:rPr lang="cs-CZ" sz="2400" dirty="0"/>
              <a:t>	             b) </a:t>
            </a:r>
            <a:r>
              <a:rPr lang="cs-CZ" sz="2400" dirty="0" err="1"/>
              <a:t>Epicelulární</a:t>
            </a:r>
            <a:r>
              <a:rPr lang="cs-CZ" sz="2400" dirty="0"/>
              <a:t> (</a:t>
            </a:r>
            <a:r>
              <a:rPr lang="cs-CZ" sz="2400" dirty="0" err="1"/>
              <a:t>Giardia</a:t>
            </a:r>
            <a:r>
              <a:rPr lang="cs-CZ" sz="2400" dirty="0"/>
              <a:t> </a:t>
            </a:r>
            <a:r>
              <a:rPr lang="cs-CZ" sz="2400" dirty="0" err="1"/>
              <a:t>intestinalis</a:t>
            </a:r>
            <a:r>
              <a:rPr lang="cs-CZ" sz="2400" dirty="0"/>
              <a:t>)</a:t>
            </a:r>
          </a:p>
          <a:p>
            <a:pPr algn="l">
              <a:defRPr/>
            </a:pPr>
            <a:r>
              <a:rPr lang="cs-CZ" sz="2400" dirty="0"/>
              <a:t>                            c) Intercelulární (</a:t>
            </a:r>
            <a:r>
              <a:rPr lang="cs-CZ" sz="2400" dirty="0" err="1"/>
              <a:t>Myxosporidia</a:t>
            </a:r>
            <a:r>
              <a:rPr lang="cs-CZ" sz="2400" dirty="0"/>
              <a:t>)</a:t>
            </a:r>
          </a:p>
          <a:p>
            <a:pPr algn="l">
              <a:defRPr/>
            </a:pPr>
            <a:endParaRPr lang="cs-CZ" sz="2400" dirty="0"/>
          </a:p>
          <a:p>
            <a:pPr algn="l">
              <a:defRPr/>
            </a:pPr>
            <a:r>
              <a:rPr lang="cs-CZ" sz="2400" b="1" dirty="0"/>
              <a:t>  Ektopická lokalizace </a:t>
            </a:r>
            <a:r>
              <a:rPr lang="cs-CZ" sz="2400" dirty="0"/>
              <a:t>– </a:t>
            </a:r>
            <a:r>
              <a:rPr lang="cs-CZ" sz="2400" dirty="0" err="1"/>
              <a:t>Paragonimus</a:t>
            </a:r>
            <a:r>
              <a:rPr lang="cs-CZ" sz="2400" dirty="0"/>
              <a:t> </a:t>
            </a:r>
            <a:r>
              <a:rPr lang="cs-CZ" sz="2400" dirty="0" err="1"/>
              <a:t>westermani</a:t>
            </a:r>
            <a:endParaRPr lang="cs-CZ" sz="2400" dirty="0"/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endParaRPr lang="cs-CZ" dirty="0"/>
          </a:p>
        </p:txBody>
      </p:sp>
      <p:pic>
        <p:nvPicPr>
          <p:cNvPr id="8196" name="Picture 4" descr="404 Intestinal Worms Photos and Premium High Res Pictures - Getty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985" y="4908078"/>
            <a:ext cx="3239671" cy="182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epresentative drawings and photographs of helminth groups showing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985" y="2060848"/>
            <a:ext cx="3292266" cy="2817777"/>
          </a:xfrm>
          <a:prstGeom prst="rect">
            <a:avLst/>
          </a:prstGeom>
        </p:spPr>
      </p:pic>
      <p:pic>
        <p:nvPicPr>
          <p:cNvPr id="12" name="Picture 12" descr="Gut Feelings: Investigating the Promise of Helminths, aka Parasitic Worm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49" y="4917424"/>
            <a:ext cx="2815481" cy="181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What are Helminths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269" y="4916394"/>
            <a:ext cx="2392372" cy="181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75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ctrTitle"/>
          </p:nvPr>
        </p:nvSpPr>
        <p:spPr>
          <a:xfrm>
            <a:off x="685800" y="115888"/>
            <a:ext cx="7772400" cy="1470025"/>
          </a:xfrm>
        </p:spPr>
        <p:txBody>
          <a:bodyPr/>
          <a:lstStyle/>
          <a:p>
            <a:r>
              <a:rPr lang="cs-CZ" altLang="cs-CZ"/>
              <a:t>Podle vazby na hostitele</a:t>
            </a:r>
          </a:p>
        </p:txBody>
      </p:sp>
      <p:sp>
        <p:nvSpPr>
          <p:cNvPr id="29699" name="Podnadpis 2"/>
          <p:cNvSpPr>
            <a:spLocks noGrp="1"/>
          </p:cNvSpPr>
          <p:nvPr>
            <p:ph type="subTitle" idx="1"/>
          </p:nvPr>
        </p:nvSpPr>
        <p:spPr>
          <a:xfrm>
            <a:off x="1371600" y="1916832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cs-CZ" altLang="cs-CZ" b="1" dirty="0"/>
              <a:t>Obligatorní </a:t>
            </a:r>
            <a:r>
              <a:rPr lang="cs-CZ" altLang="cs-CZ" dirty="0"/>
              <a:t>– celý svůj život parazitují (motolice, tasemnice)</a:t>
            </a:r>
          </a:p>
          <a:p>
            <a:pPr algn="l"/>
            <a:endParaRPr lang="cs-CZ" altLang="cs-CZ" dirty="0"/>
          </a:p>
          <a:p>
            <a:pPr algn="l"/>
            <a:r>
              <a:rPr lang="cs-CZ" altLang="cs-CZ" b="1" dirty="0"/>
              <a:t>Fakultativní </a:t>
            </a:r>
            <a:r>
              <a:rPr lang="cs-CZ" altLang="cs-CZ" dirty="0"/>
              <a:t>– parazitují pouze příležitostně (pijavka lékařská)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077072"/>
            <a:ext cx="2592288" cy="218759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" y="4077072"/>
            <a:ext cx="3120380" cy="218759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100" y="4080762"/>
            <a:ext cx="3162388" cy="218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608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ctrTitle"/>
          </p:nvPr>
        </p:nvSpPr>
        <p:spPr>
          <a:xfrm>
            <a:off x="539750" y="260648"/>
            <a:ext cx="8208963" cy="647923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/>
              <a:t>Podle časového úseku v životním cyklu kdy parazitují</a:t>
            </a:r>
          </a:p>
        </p:txBody>
      </p:sp>
      <p:sp>
        <p:nvSpPr>
          <p:cNvPr id="30723" name="Podnadpis 2"/>
          <p:cNvSpPr>
            <a:spLocks noGrp="1"/>
          </p:cNvSpPr>
          <p:nvPr>
            <p:ph type="subTitle" idx="1"/>
          </p:nvPr>
        </p:nvSpPr>
        <p:spPr>
          <a:xfrm>
            <a:off x="179512" y="1340371"/>
            <a:ext cx="6120680" cy="2952725"/>
          </a:xfrm>
        </p:spPr>
        <p:txBody>
          <a:bodyPr>
            <a:normAutofit lnSpcReduction="10000"/>
          </a:bodyPr>
          <a:lstStyle/>
          <a:p>
            <a:pPr algn="l"/>
            <a:r>
              <a:rPr lang="cs-CZ" altLang="cs-CZ" sz="2500" b="1" dirty="0"/>
              <a:t>Permanentní</a:t>
            </a:r>
            <a:r>
              <a:rPr lang="cs-CZ" altLang="cs-CZ" sz="2500" dirty="0"/>
              <a:t> – celý ŽC parazitují (</a:t>
            </a:r>
            <a:r>
              <a:rPr lang="cs-CZ" altLang="cs-CZ" sz="2500" dirty="0" err="1"/>
              <a:t>Plasmodium</a:t>
            </a:r>
            <a:r>
              <a:rPr lang="cs-CZ" altLang="cs-CZ" sz="2500" dirty="0"/>
              <a:t>) </a:t>
            </a:r>
          </a:p>
          <a:p>
            <a:pPr algn="l"/>
            <a:endParaRPr lang="cs-CZ" altLang="cs-CZ" sz="2500" dirty="0"/>
          </a:p>
          <a:p>
            <a:pPr algn="l"/>
            <a:r>
              <a:rPr lang="cs-CZ" altLang="cs-CZ" sz="2500" b="1" dirty="0" err="1"/>
              <a:t>Temporární</a:t>
            </a:r>
            <a:r>
              <a:rPr lang="cs-CZ" altLang="cs-CZ" sz="2500" b="1" dirty="0"/>
              <a:t> </a:t>
            </a:r>
            <a:r>
              <a:rPr lang="cs-CZ" altLang="cs-CZ" sz="2500" dirty="0"/>
              <a:t>– parazitují pouze občas – příjem potravy (</a:t>
            </a:r>
            <a:r>
              <a:rPr lang="cs-CZ" altLang="cs-CZ" sz="2500" dirty="0" err="1"/>
              <a:t>Argulus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Anopheles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Culex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Ixodes</a:t>
            </a:r>
            <a:r>
              <a:rPr lang="cs-CZ" altLang="cs-CZ" sz="2500" dirty="0"/>
              <a:t>)</a:t>
            </a:r>
          </a:p>
          <a:p>
            <a:pPr algn="l"/>
            <a:endParaRPr lang="cs-CZ" altLang="cs-CZ" sz="2500" dirty="0"/>
          </a:p>
          <a:p>
            <a:pPr algn="l"/>
            <a:r>
              <a:rPr lang="cs-CZ" altLang="cs-CZ" sz="2500" b="1" dirty="0"/>
              <a:t>Periodický parazitismus </a:t>
            </a:r>
          </a:p>
          <a:p>
            <a:pPr algn="l"/>
            <a:endParaRPr lang="cs-CZ" altLang="cs-CZ" sz="2500" dirty="0"/>
          </a:p>
        </p:txBody>
      </p:sp>
      <p:pic>
        <p:nvPicPr>
          <p:cNvPr id="1026" name="Picture 2" descr="Plasmodium falciparum MSP1 - The Native Antigen Compan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3044280" cy="203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989" y="4437112"/>
            <a:ext cx="1921949" cy="20493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408272"/>
            <a:ext cx="3065950" cy="204506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63" y="2060848"/>
            <a:ext cx="2724809" cy="223224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470938" y="4006720"/>
            <a:ext cx="3493550" cy="310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9192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ctrTitle"/>
          </p:nvPr>
        </p:nvSpPr>
        <p:spPr>
          <a:xfrm>
            <a:off x="755650" y="188913"/>
            <a:ext cx="7772400" cy="935831"/>
          </a:xfrm>
        </p:spPr>
        <p:txBody>
          <a:bodyPr/>
          <a:lstStyle/>
          <a:p>
            <a:r>
              <a:rPr lang="cs-CZ" altLang="cs-CZ" sz="3600" b="1" dirty="0"/>
              <a:t>Periodický parazitismus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950" y="1100907"/>
            <a:ext cx="8567738" cy="3768253"/>
          </a:xfrm>
        </p:spPr>
        <p:txBody>
          <a:bodyPr>
            <a:normAutofit lnSpcReduction="10000"/>
          </a:bodyPr>
          <a:lstStyle/>
          <a:p>
            <a:pPr marL="514350" indent="-514350" algn="l">
              <a:buFontTx/>
              <a:buAutoNum type="arabicParenR"/>
              <a:defRPr/>
            </a:pPr>
            <a:r>
              <a:rPr lang="cs-CZ" b="1" dirty="0"/>
              <a:t>Parazitismus </a:t>
            </a:r>
            <a:r>
              <a:rPr lang="cs-CZ" b="1" dirty="0" err="1"/>
              <a:t>stádijní</a:t>
            </a:r>
            <a:r>
              <a:rPr lang="cs-CZ" b="1" dirty="0"/>
              <a:t> </a:t>
            </a:r>
          </a:p>
          <a:p>
            <a:pPr algn="l">
              <a:defRPr/>
            </a:pPr>
            <a:r>
              <a:rPr lang="cs-CZ" dirty="0"/>
              <a:t>		a) larvální (glochidia mlžů, larvy  				</a:t>
            </a:r>
            <a:r>
              <a:rPr lang="cs-CZ" dirty="0" err="1"/>
              <a:t>dipter</a:t>
            </a:r>
            <a:r>
              <a:rPr lang="cs-CZ" dirty="0"/>
              <a:t> – </a:t>
            </a:r>
            <a:r>
              <a:rPr lang="cs-CZ" dirty="0" err="1"/>
              <a:t>myiasis</a:t>
            </a:r>
            <a:r>
              <a:rPr lang="cs-CZ" dirty="0"/>
              <a:t>)</a:t>
            </a:r>
          </a:p>
          <a:p>
            <a:pPr algn="l">
              <a:defRPr/>
            </a:pPr>
            <a:r>
              <a:rPr lang="cs-CZ" dirty="0"/>
              <a:t>                    b) </a:t>
            </a:r>
            <a:r>
              <a:rPr lang="cs-CZ" dirty="0" err="1"/>
              <a:t>imaginální</a:t>
            </a:r>
            <a:r>
              <a:rPr lang="cs-CZ" dirty="0"/>
              <a:t> – (komáři, muchničky)</a:t>
            </a:r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r>
              <a:rPr lang="cs-CZ" dirty="0"/>
              <a:t>2) </a:t>
            </a:r>
            <a:r>
              <a:rPr lang="cs-CZ" b="1" dirty="0"/>
              <a:t>Parazitismus generační </a:t>
            </a:r>
            <a:r>
              <a:rPr lang="cs-CZ" dirty="0"/>
              <a:t>(hádě ropuší – 					</a:t>
            </a:r>
            <a:r>
              <a:rPr lang="cs-CZ" dirty="0" err="1"/>
              <a:t>Rhabdias</a:t>
            </a:r>
            <a:r>
              <a:rPr lang="cs-CZ" dirty="0"/>
              <a:t> </a:t>
            </a:r>
            <a:r>
              <a:rPr lang="cs-CZ" dirty="0" err="1"/>
              <a:t>bufonis</a:t>
            </a:r>
            <a:r>
              <a:rPr lang="cs-CZ" dirty="0"/>
              <a:t>) </a:t>
            </a:r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192"/>
            <a:ext cx="1907704" cy="165731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81" y="3422285"/>
            <a:ext cx="20638" cy="134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229200"/>
            <a:ext cx="2592288" cy="163314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217946"/>
            <a:ext cx="2275623" cy="162723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4869160"/>
            <a:ext cx="22669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174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ctrTitle"/>
          </p:nvPr>
        </p:nvSpPr>
        <p:spPr>
          <a:xfrm>
            <a:off x="685800" y="260351"/>
            <a:ext cx="7772400" cy="792386"/>
          </a:xfrm>
        </p:spPr>
        <p:txBody>
          <a:bodyPr/>
          <a:lstStyle/>
          <a:p>
            <a:r>
              <a:rPr lang="cs-CZ" altLang="cs-CZ" dirty="0"/>
              <a:t>Podle typu životního cyklu</a:t>
            </a:r>
          </a:p>
        </p:txBody>
      </p:sp>
      <p:sp>
        <p:nvSpPr>
          <p:cNvPr id="32771" name="Podnadpis 2"/>
          <p:cNvSpPr>
            <a:spLocks noGrp="1"/>
          </p:cNvSpPr>
          <p:nvPr>
            <p:ph type="subTitle" idx="1"/>
          </p:nvPr>
        </p:nvSpPr>
        <p:spPr>
          <a:xfrm>
            <a:off x="475456" y="1484065"/>
            <a:ext cx="6400800" cy="2809031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cs-CZ" altLang="cs-CZ" b="1" dirty="0" err="1"/>
              <a:t>Monoxenní</a:t>
            </a:r>
            <a:r>
              <a:rPr lang="cs-CZ" altLang="cs-CZ" dirty="0"/>
              <a:t> – (</a:t>
            </a:r>
            <a:r>
              <a:rPr lang="cs-CZ" altLang="cs-CZ" dirty="0" err="1"/>
              <a:t>Eimeria</a:t>
            </a:r>
            <a:r>
              <a:rPr lang="cs-CZ" altLang="cs-CZ" dirty="0"/>
              <a:t> </a:t>
            </a:r>
            <a:r>
              <a:rPr lang="cs-CZ" altLang="cs-CZ" dirty="0" err="1"/>
              <a:t>tenella</a:t>
            </a:r>
            <a:r>
              <a:rPr lang="cs-CZ" altLang="cs-CZ" dirty="0"/>
              <a:t>, </a:t>
            </a:r>
            <a:r>
              <a:rPr lang="cs-CZ" altLang="cs-CZ" dirty="0" err="1"/>
              <a:t>Enterobius</a:t>
            </a:r>
            <a:r>
              <a:rPr lang="cs-CZ" altLang="cs-CZ" dirty="0"/>
              <a:t> </a:t>
            </a:r>
            <a:r>
              <a:rPr lang="cs-CZ" altLang="cs-CZ" dirty="0" err="1"/>
              <a:t>vermicularis</a:t>
            </a:r>
            <a:r>
              <a:rPr lang="cs-CZ" altLang="cs-CZ" dirty="0"/>
              <a:t>)</a:t>
            </a:r>
          </a:p>
          <a:p>
            <a:pPr algn="l"/>
            <a:r>
              <a:rPr lang="cs-CZ" altLang="cs-CZ" b="1" dirty="0" err="1"/>
              <a:t>Heteroxenní</a:t>
            </a:r>
            <a:r>
              <a:rPr lang="cs-CZ" altLang="cs-CZ" dirty="0"/>
              <a:t> – </a:t>
            </a:r>
            <a:r>
              <a:rPr lang="cs-CZ" altLang="cs-CZ" dirty="0" err="1"/>
              <a:t>Toxoplasma</a:t>
            </a:r>
            <a:r>
              <a:rPr lang="cs-CZ" altLang="cs-CZ" dirty="0"/>
              <a:t> </a:t>
            </a:r>
            <a:r>
              <a:rPr lang="cs-CZ" altLang="cs-CZ" dirty="0" err="1"/>
              <a:t>gondii</a:t>
            </a:r>
            <a:r>
              <a:rPr lang="cs-CZ" altLang="cs-CZ" dirty="0"/>
              <a:t>, </a:t>
            </a:r>
            <a:r>
              <a:rPr lang="cs-CZ" altLang="cs-CZ" dirty="0" err="1"/>
              <a:t>Sarcosystis</a:t>
            </a:r>
            <a:r>
              <a:rPr lang="cs-CZ" altLang="cs-CZ" dirty="0"/>
              <a:t> </a:t>
            </a:r>
            <a:r>
              <a:rPr lang="cs-CZ" altLang="cs-CZ" dirty="0" err="1"/>
              <a:t>tenella</a:t>
            </a:r>
            <a:r>
              <a:rPr lang="cs-CZ" altLang="cs-CZ" dirty="0"/>
              <a:t>, </a:t>
            </a:r>
            <a:r>
              <a:rPr lang="cs-CZ" altLang="cs-CZ" dirty="0" err="1"/>
              <a:t>Fasciola</a:t>
            </a:r>
            <a:r>
              <a:rPr lang="cs-CZ" altLang="cs-CZ" dirty="0"/>
              <a:t> </a:t>
            </a:r>
            <a:r>
              <a:rPr lang="cs-CZ" altLang="cs-CZ" dirty="0" err="1"/>
              <a:t>hepatica</a:t>
            </a:r>
            <a:r>
              <a:rPr lang="cs-CZ" altLang="cs-CZ" dirty="0"/>
              <a:t>)</a:t>
            </a:r>
          </a:p>
          <a:p>
            <a:pPr algn="l"/>
            <a:r>
              <a:rPr lang="cs-CZ" altLang="cs-CZ" dirty="0"/>
              <a:t>		</a:t>
            </a:r>
            <a:r>
              <a:rPr lang="cs-CZ" altLang="cs-CZ" b="1" dirty="0" err="1"/>
              <a:t>Dixenní</a:t>
            </a:r>
            <a:endParaRPr lang="cs-CZ" altLang="cs-CZ" b="1" dirty="0"/>
          </a:p>
          <a:p>
            <a:pPr algn="l"/>
            <a:r>
              <a:rPr lang="cs-CZ" altLang="cs-CZ" b="1" dirty="0"/>
              <a:t>		</a:t>
            </a:r>
            <a:r>
              <a:rPr lang="cs-CZ" altLang="cs-CZ" b="1" dirty="0" err="1"/>
              <a:t>Trixenní</a:t>
            </a:r>
            <a:endParaRPr lang="cs-CZ" altLang="cs-CZ" b="1" dirty="0"/>
          </a:p>
          <a:p>
            <a:pPr algn="l"/>
            <a:r>
              <a:rPr lang="cs-CZ" altLang="cs-CZ" b="1" dirty="0"/>
              <a:t>		</a:t>
            </a:r>
            <a:r>
              <a:rPr lang="cs-CZ" altLang="cs-CZ" b="1" dirty="0" err="1"/>
              <a:t>Tetraxenní</a:t>
            </a:r>
            <a:endParaRPr lang="cs-CZ" alt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77694"/>
            <a:ext cx="2584795" cy="194445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677694"/>
            <a:ext cx="2873965" cy="19444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96" y="1171944"/>
            <a:ext cx="2398776" cy="348119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61" y="4677694"/>
            <a:ext cx="2916111" cy="1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317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ctrTitle"/>
          </p:nvPr>
        </p:nvSpPr>
        <p:spPr>
          <a:xfrm>
            <a:off x="685800" y="260351"/>
            <a:ext cx="7772400" cy="936402"/>
          </a:xfrm>
        </p:spPr>
        <p:txBody>
          <a:bodyPr/>
          <a:lstStyle/>
          <a:p>
            <a:r>
              <a:rPr lang="cs-CZ" altLang="cs-CZ" dirty="0"/>
              <a:t>Podle způsobu výživy</a:t>
            </a:r>
          </a:p>
        </p:txBody>
      </p:sp>
      <p:sp>
        <p:nvSpPr>
          <p:cNvPr id="33795" name="Podnadpis 2"/>
          <p:cNvSpPr>
            <a:spLocks noGrp="1"/>
          </p:cNvSpPr>
          <p:nvPr>
            <p:ph type="subTitle" idx="1"/>
          </p:nvPr>
        </p:nvSpPr>
        <p:spPr>
          <a:xfrm>
            <a:off x="612154" y="1412776"/>
            <a:ext cx="7488238" cy="287989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cs-CZ" altLang="cs-CZ" b="1" dirty="0" err="1"/>
              <a:t>Stenofágní</a:t>
            </a:r>
            <a:r>
              <a:rPr lang="cs-CZ" altLang="cs-CZ" dirty="0"/>
              <a:t> (monofágní) živí se na jednom druhu hostitele – specialista</a:t>
            </a:r>
          </a:p>
          <a:p>
            <a:pPr algn="l"/>
            <a:endParaRPr lang="cs-CZ" altLang="cs-CZ" dirty="0"/>
          </a:p>
          <a:p>
            <a:pPr algn="l"/>
            <a:r>
              <a:rPr lang="cs-CZ" altLang="cs-CZ" b="1" dirty="0" err="1"/>
              <a:t>Euryfágní</a:t>
            </a:r>
            <a:r>
              <a:rPr lang="cs-CZ" altLang="cs-CZ" dirty="0"/>
              <a:t> (polyfágní) – živí se více druzích hostitelů – </a:t>
            </a:r>
            <a:r>
              <a:rPr lang="cs-CZ" altLang="cs-CZ" dirty="0" err="1"/>
              <a:t>generalista</a:t>
            </a:r>
            <a:endParaRPr lang="cs-CZ" altLang="cs-CZ" dirty="0"/>
          </a:p>
          <a:p>
            <a:pPr algn="l"/>
            <a:endParaRPr lang="cs-CZ" altLang="cs-CZ" dirty="0"/>
          </a:p>
          <a:p>
            <a:pPr algn="l"/>
            <a:r>
              <a:rPr lang="cs-CZ" altLang="cs-CZ" b="1" dirty="0"/>
              <a:t>Specifičnost cizopasníka</a:t>
            </a:r>
          </a:p>
          <a:p>
            <a:pPr algn="l"/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314" y="3429000"/>
            <a:ext cx="4451038" cy="334360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81128"/>
            <a:ext cx="4339487" cy="17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806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ctrTitle"/>
          </p:nvPr>
        </p:nvSpPr>
        <p:spPr>
          <a:xfrm>
            <a:off x="467544" y="260350"/>
            <a:ext cx="7772400" cy="720378"/>
          </a:xfrm>
        </p:spPr>
        <p:txBody>
          <a:bodyPr/>
          <a:lstStyle/>
          <a:p>
            <a:pPr algn="l"/>
            <a:r>
              <a:rPr lang="cs-CZ" altLang="cs-CZ" sz="3500" dirty="0"/>
              <a:t>Podle způsobu rozmnožování</a:t>
            </a:r>
          </a:p>
        </p:txBody>
      </p:sp>
      <p:sp>
        <p:nvSpPr>
          <p:cNvPr id="24579" name="Podnadpis 2"/>
          <p:cNvSpPr>
            <a:spLocks noGrp="1"/>
          </p:cNvSpPr>
          <p:nvPr>
            <p:ph type="subTitle" idx="1"/>
          </p:nvPr>
        </p:nvSpPr>
        <p:spPr>
          <a:xfrm>
            <a:off x="-540568" y="1484784"/>
            <a:ext cx="6048797" cy="2304256"/>
          </a:xfrm>
        </p:spPr>
        <p:txBody>
          <a:bodyPr>
            <a:normAutofit fontScale="77500" lnSpcReduction="20000"/>
          </a:bodyPr>
          <a:lstStyle/>
          <a:p>
            <a:r>
              <a:rPr lang="cs-CZ" altLang="cs-CZ" b="1" dirty="0" err="1"/>
              <a:t>Mikroparaziti</a:t>
            </a:r>
            <a:r>
              <a:rPr lang="cs-CZ" altLang="cs-CZ" b="1" dirty="0"/>
              <a:t> </a:t>
            </a:r>
            <a:r>
              <a:rPr lang="cs-CZ" altLang="cs-CZ" dirty="0"/>
              <a:t>– množí se na/v     </a:t>
            </a:r>
          </a:p>
          <a:p>
            <a:r>
              <a:rPr lang="cs-CZ" altLang="cs-CZ" dirty="0"/>
              <a:t>           hostiteli (viry, bakterie, houby, prvoci)</a:t>
            </a:r>
          </a:p>
          <a:p>
            <a:r>
              <a:rPr lang="cs-CZ" altLang="cs-CZ" dirty="0"/>
              <a:t>  </a:t>
            </a:r>
          </a:p>
          <a:p>
            <a:r>
              <a:rPr lang="cs-CZ" altLang="cs-CZ" dirty="0"/>
              <a:t>   </a:t>
            </a:r>
            <a:r>
              <a:rPr lang="cs-CZ" altLang="cs-CZ" b="1" dirty="0" err="1"/>
              <a:t>Makroparaziti</a:t>
            </a:r>
            <a:r>
              <a:rPr lang="cs-CZ" altLang="cs-CZ" b="1" dirty="0"/>
              <a:t> </a:t>
            </a:r>
            <a:r>
              <a:rPr lang="cs-CZ" altLang="cs-CZ" dirty="0"/>
              <a:t>-  vyvíjejí a rostou      </a:t>
            </a:r>
          </a:p>
          <a:p>
            <a:r>
              <a:rPr lang="cs-CZ" altLang="cs-CZ" dirty="0"/>
              <a:t>   na/v hostiteli (helminti, členovci)</a:t>
            </a:r>
          </a:p>
          <a:p>
            <a:endParaRPr lang="cs-CZ" altLang="cs-CZ" dirty="0"/>
          </a:p>
        </p:txBody>
      </p:sp>
      <p:pic>
        <p:nvPicPr>
          <p:cNvPr id="1026" name="Picture 2" descr="Revisiting the Life Cycle of Parasitic Protozoa | Frontiers Research To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1" y="3713935"/>
            <a:ext cx="2541259" cy="253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tozoan | Definition, Parasites, Diseases, Characteristics, Size,  Kingdom, &amp; Facts | Britann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3935"/>
            <a:ext cx="3024336" cy="245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troducing the The Terrestrial Parasite Tracker Project (TPT) | Notes from  Na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16" y="268951"/>
            <a:ext cx="1944448" cy="316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rasites: Causes, Consequences and Cure - Hong Kong Integrative Medical  Pract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45024"/>
            <a:ext cx="3109222" cy="268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4581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9" y="404664"/>
            <a:ext cx="10009188" cy="396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374509" y="188640"/>
            <a:ext cx="4429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Životní cyklus parazita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374509" y="188640"/>
            <a:ext cx="4429739" cy="64807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53871"/>
            <a:ext cx="4427959" cy="19042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61048"/>
            <a:ext cx="3876913" cy="238707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5" y="2222111"/>
            <a:ext cx="3312368" cy="22874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CDC96CDE-40A4-4D55-86AF-6A218DEE7DB0}"/>
                  </a:ext>
                </a:extLst>
              </p14:cNvPr>
              <p14:cNvContentPartPr/>
              <p14:nvPr/>
            </p14:nvContentPartPr>
            <p14:xfrm>
              <a:off x="1123920" y="1581120"/>
              <a:ext cx="360" cy="36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CDC96CDE-40A4-4D55-86AF-6A218DEE7DB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14560" y="15717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6012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ctrTitle"/>
          </p:nvPr>
        </p:nvSpPr>
        <p:spPr>
          <a:xfrm>
            <a:off x="685800" y="44450"/>
            <a:ext cx="7772400" cy="576263"/>
          </a:xfrm>
        </p:spPr>
        <p:txBody>
          <a:bodyPr/>
          <a:lstStyle/>
          <a:p>
            <a:r>
              <a:rPr lang="cs-CZ" altLang="cs-CZ" sz="2400" b="1"/>
              <a:t>Počet druhů cizopasníků</a:t>
            </a:r>
          </a:p>
        </p:txBody>
      </p:sp>
      <p:sp>
        <p:nvSpPr>
          <p:cNvPr id="21507" name="Podnadpis 2"/>
          <p:cNvSpPr>
            <a:spLocks noGrp="1"/>
          </p:cNvSpPr>
          <p:nvPr>
            <p:ph type="subTitle" idx="1"/>
          </p:nvPr>
        </p:nvSpPr>
        <p:spPr>
          <a:xfrm>
            <a:off x="323850" y="549274"/>
            <a:ext cx="8496300" cy="6048078"/>
          </a:xfrm>
        </p:spPr>
        <p:txBody>
          <a:bodyPr>
            <a:normAutofit lnSpcReduction="10000"/>
          </a:bodyPr>
          <a:lstStyle/>
          <a:p>
            <a:pPr algn="l"/>
            <a:r>
              <a:rPr lang="cs-CZ" altLang="cs-CZ" sz="2000" b="1" dirty="0" err="1"/>
              <a:t>Plantae</a:t>
            </a:r>
            <a:endParaRPr lang="cs-CZ" altLang="cs-CZ" sz="2000" b="1" dirty="0"/>
          </a:p>
          <a:p>
            <a:pPr algn="l"/>
            <a:r>
              <a:rPr lang="cs-CZ" altLang="cs-CZ" sz="2000" dirty="0"/>
              <a:t>Paraziti a hemiparaziti			R		2 620		</a:t>
            </a:r>
          </a:p>
          <a:p>
            <a:pPr algn="l"/>
            <a:r>
              <a:rPr lang="cs-CZ" altLang="cs-CZ" sz="2000" b="1" dirty="0" err="1"/>
              <a:t>Fungi</a:t>
            </a:r>
            <a:r>
              <a:rPr lang="cs-CZ" altLang="cs-CZ" sz="2000" dirty="0"/>
              <a:t>	- paraziti rostlin			R	              28 100</a:t>
            </a:r>
          </a:p>
          <a:p>
            <a:pPr algn="l"/>
            <a:r>
              <a:rPr lang="cs-CZ" altLang="cs-CZ" sz="2000" dirty="0"/>
              <a:t>	  paraziti živočichů 		Ž		4 000</a:t>
            </a:r>
          </a:p>
          <a:p>
            <a:pPr algn="l"/>
            <a:r>
              <a:rPr lang="cs-CZ" altLang="cs-CZ" sz="2000" b="1" dirty="0"/>
              <a:t>Protista</a:t>
            </a:r>
            <a:r>
              <a:rPr lang="cs-CZ" altLang="cs-CZ" sz="2000" dirty="0"/>
              <a:t> – paraziti rostlin		 	R		   100</a:t>
            </a:r>
          </a:p>
          <a:p>
            <a:pPr algn="l"/>
            <a:r>
              <a:rPr lang="cs-CZ" altLang="cs-CZ" sz="2000" dirty="0"/>
              <a:t>	     paraziti živočichů	 	Ž		7 505 	</a:t>
            </a:r>
          </a:p>
          <a:p>
            <a:pPr algn="l"/>
            <a:r>
              <a:rPr lang="cs-CZ" altLang="cs-CZ" sz="2000" b="1" dirty="0" err="1"/>
              <a:t>Animalia</a:t>
            </a:r>
            <a:endParaRPr lang="cs-CZ" altLang="cs-CZ" sz="2000" b="1" dirty="0"/>
          </a:p>
          <a:p>
            <a:pPr algn="l"/>
            <a:r>
              <a:rPr lang="cs-CZ" altLang="cs-CZ" sz="2000" b="1" dirty="0" err="1"/>
              <a:t>Plathelminthes</a:t>
            </a:r>
            <a:r>
              <a:rPr lang="cs-CZ" altLang="cs-CZ" sz="2000" b="1" dirty="0"/>
              <a:t> </a:t>
            </a:r>
            <a:r>
              <a:rPr lang="cs-CZ" altLang="cs-CZ" sz="2000" dirty="0"/>
              <a:t>				Ž		40 000</a:t>
            </a:r>
          </a:p>
          <a:p>
            <a:pPr algn="l"/>
            <a:r>
              <a:rPr lang="cs-CZ" altLang="cs-CZ" sz="2000" b="1" dirty="0" err="1"/>
              <a:t>Nematoda</a:t>
            </a:r>
            <a:r>
              <a:rPr lang="cs-CZ" altLang="cs-CZ" sz="2000" dirty="0"/>
              <a:t> – paraziti rostlin 		R		   2 500</a:t>
            </a:r>
          </a:p>
          <a:p>
            <a:pPr algn="l"/>
            <a:r>
              <a:rPr lang="cs-CZ" altLang="cs-CZ" sz="2000" dirty="0"/>
              <a:t>	        paraziti živočichů 		Ž		 10 000</a:t>
            </a:r>
          </a:p>
          <a:p>
            <a:pPr algn="l"/>
            <a:r>
              <a:rPr lang="cs-CZ" altLang="cs-CZ" sz="2000" b="1" dirty="0" err="1"/>
              <a:t>Crustacea</a:t>
            </a:r>
            <a:r>
              <a:rPr lang="cs-CZ" altLang="cs-CZ" sz="2000" dirty="0"/>
              <a:t>				Ž	                   4 500</a:t>
            </a:r>
          </a:p>
          <a:p>
            <a:pPr algn="l"/>
            <a:r>
              <a:rPr lang="cs-CZ" altLang="cs-CZ" sz="2000" b="1" dirty="0" err="1"/>
              <a:t>Arachnida</a:t>
            </a:r>
            <a:r>
              <a:rPr lang="cs-CZ" altLang="cs-CZ" sz="2000" dirty="0"/>
              <a:t>				Ž		 10 000	</a:t>
            </a:r>
          </a:p>
          <a:p>
            <a:pPr algn="l"/>
            <a:r>
              <a:rPr lang="cs-CZ" altLang="cs-CZ" sz="2000" b="1" dirty="0" err="1"/>
              <a:t>Insecta</a:t>
            </a:r>
            <a:r>
              <a:rPr lang="cs-CZ" altLang="cs-CZ" sz="2000" dirty="0"/>
              <a:t> – paraziti živočichů		Ž		 15 500	 </a:t>
            </a:r>
          </a:p>
          <a:p>
            <a:pPr algn="l"/>
            <a:r>
              <a:rPr lang="cs-CZ" altLang="cs-CZ" sz="2000" dirty="0"/>
              <a:t> 	   paraziti rostlin			R		  63 300</a:t>
            </a:r>
          </a:p>
          <a:p>
            <a:pPr algn="l"/>
            <a:r>
              <a:rPr lang="cs-CZ" altLang="cs-CZ" sz="2000" dirty="0"/>
              <a:t>	  </a:t>
            </a:r>
            <a:r>
              <a:rPr lang="cs-CZ" altLang="cs-CZ" sz="2000" dirty="0" err="1"/>
              <a:t>parazitoidi</a:t>
            </a:r>
            <a:r>
              <a:rPr lang="cs-CZ" altLang="cs-CZ" sz="2000" dirty="0"/>
              <a:t> živočichů		Ž		107 500</a:t>
            </a:r>
          </a:p>
          <a:p>
            <a:pPr algn="l"/>
            <a:r>
              <a:rPr lang="cs-CZ" altLang="cs-CZ" sz="2000" dirty="0"/>
              <a:t>	  </a:t>
            </a:r>
            <a:r>
              <a:rPr lang="cs-CZ" altLang="cs-CZ" sz="2000" dirty="0" err="1"/>
              <a:t>parazitoidi</a:t>
            </a:r>
            <a:r>
              <a:rPr lang="cs-CZ" altLang="cs-CZ" sz="2000" dirty="0"/>
              <a:t> rostlin		R		159 000</a:t>
            </a:r>
          </a:p>
          <a:p>
            <a:pPr algn="l"/>
            <a:r>
              <a:rPr lang="cs-CZ" altLang="cs-CZ" sz="2000" b="1" dirty="0" err="1"/>
              <a:t>Chordata</a:t>
            </a:r>
            <a:r>
              <a:rPr lang="cs-CZ" altLang="cs-CZ" sz="2000" dirty="0"/>
              <a:t>				Ž		        100</a:t>
            </a:r>
          </a:p>
        </p:txBody>
      </p:sp>
    </p:spTree>
    <p:extLst>
      <p:ext uri="{BB962C8B-B14F-4D97-AF65-F5344CB8AC3E}">
        <p14:creationId xmlns:p14="http://schemas.microsoft.com/office/powerpoint/2010/main" val="15234317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26988"/>
            <a:ext cx="8747125" cy="691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3705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945562" cy="316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64" y="3584821"/>
            <a:ext cx="3888332" cy="295999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21912"/>
            <a:ext cx="4196877" cy="28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0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3400" dirty="0"/>
              <a:t>Typy životních cyklů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196752"/>
            <a:ext cx="9054718" cy="367240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99009" y="5229200"/>
            <a:ext cx="13779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Přímý cyklus</a:t>
            </a:r>
          </a:p>
          <a:p>
            <a:pPr algn="ctr"/>
            <a:endParaRPr lang="cs-CZ" b="1" dirty="0"/>
          </a:p>
          <a:p>
            <a:pPr algn="ctr"/>
            <a:r>
              <a:rPr lang="cs-CZ" b="1" dirty="0" err="1"/>
              <a:t>Geohelminti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817128" y="5229200"/>
            <a:ext cx="15504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Nepřímé cykly</a:t>
            </a:r>
          </a:p>
          <a:p>
            <a:pPr algn="ctr"/>
            <a:endParaRPr lang="cs-CZ" b="1" dirty="0"/>
          </a:p>
          <a:p>
            <a:pPr algn="ctr"/>
            <a:r>
              <a:rPr lang="cs-CZ" b="1" dirty="0" err="1"/>
              <a:t>Biohelminti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824568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33375"/>
            <a:ext cx="9845675" cy="635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0076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Životní cyklus přímý</a:t>
            </a:r>
          </a:p>
        </p:txBody>
      </p:sp>
      <p:pic>
        <p:nvPicPr>
          <p:cNvPr id="81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980728"/>
            <a:ext cx="4484687" cy="5649913"/>
          </a:xfrm>
          <a:noFill/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72" y="1159942"/>
            <a:ext cx="3886388" cy="288875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27" y="4028083"/>
            <a:ext cx="3758925" cy="249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891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100013"/>
            <a:ext cx="10514013" cy="618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1907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0488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Životní cyklus nepřímý</a:t>
            </a:r>
          </a:p>
        </p:txBody>
      </p:sp>
      <p:pic>
        <p:nvPicPr>
          <p:cNvPr id="1024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1142378"/>
            <a:ext cx="4337115" cy="4689475"/>
          </a:xfrm>
          <a:noFill/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8196014" y="1052736"/>
            <a:ext cx="552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 dirty="0"/>
              <a:t>DH</a:t>
            </a: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8231063" y="5373216"/>
            <a:ext cx="73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 dirty="0"/>
              <a:t>1.Mz</a:t>
            </a: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5062711" y="5696421"/>
            <a:ext cx="73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/>
              <a:t>2.Mz</a:t>
            </a:r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4572000" y="2708920"/>
            <a:ext cx="73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/>
              <a:t>3.Mz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74" y="1356035"/>
            <a:ext cx="3478813" cy="349952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369952" y="5169966"/>
            <a:ext cx="22172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Motolice </a:t>
            </a:r>
            <a:r>
              <a:rPr lang="cs-CZ" dirty="0" err="1"/>
              <a:t>Alaria</a:t>
            </a:r>
            <a:r>
              <a:rPr lang="cs-CZ" dirty="0"/>
              <a:t> </a:t>
            </a:r>
            <a:r>
              <a:rPr lang="cs-CZ" dirty="0" err="1"/>
              <a:t>alata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Trixenní</a:t>
            </a:r>
            <a:r>
              <a:rPr lang="cs-CZ" dirty="0"/>
              <a:t> životní cyklus</a:t>
            </a:r>
          </a:p>
        </p:txBody>
      </p:sp>
    </p:spTree>
    <p:extLst>
      <p:ext uri="{BB962C8B-B14F-4D97-AF65-F5344CB8AC3E}">
        <p14:creationId xmlns:p14="http://schemas.microsoft.com/office/powerpoint/2010/main" val="34695714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33375"/>
            <a:ext cx="8189913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483768" y="535033"/>
            <a:ext cx="4464496" cy="188585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2555776" y="1772816"/>
            <a:ext cx="1368152" cy="504056"/>
          </a:xfrm>
          <a:prstGeom prst="rect">
            <a:avLst/>
          </a:prstGeom>
          <a:solidFill>
            <a:srgbClr val="EBEB21">
              <a:alpha val="4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912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Klasifikace hostitelů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20888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dirty="0"/>
              <a:t>Hostitel definitivní</a:t>
            </a:r>
          </a:p>
          <a:p>
            <a:pPr eaLnBrk="1" hangingPunct="1"/>
            <a:r>
              <a:rPr lang="cs-CZ" altLang="cs-CZ" dirty="0"/>
              <a:t>Mezihostitel</a:t>
            </a:r>
          </a:p>
          <a:p>
            <a:pPr eaLnBrk="1" hangingPunct="1"/>
            <a:r>
              <a:rPr lang="cs-CZ" altLang="cs-CZ" dirty="0" err="1"/>
              <a:t>Paratenický</a:t>
            </a:r>
            <a:r>
              <a:rPr lang="cs-CZ" altLang="cs-CZ" dirty="0"/>
              <a:t> hostitel</a:t>
            </a:r>
          </a:p>
          <a:p>
            <a:pPr eaLnBrk="1" hangingPunct="1"/>
            <a:r>
              <a:rPr lang="cs-CZ" altLang="cs-CZ" dirty="0"/>
              <a:t>Rezervoárový hostitel</a:t>
            </a:r>
          </a:p>
          <a:p>
            <a:pPr eaLnBrk="1" hangingPunct="1"/>
            <a:r>
              <a:rPr lang="cs-CZ" altLang="cs-CZ" dirty="0"/>
              <a:t>Náhodný hostitel</a:t>
            </a:r>
          </a:p>
          <a:p>
            <a:pPr eaLnBrk="1" hangingPunct="1"/>
            <a:r>
              <a:rPr lang="cs-CZ" altLang="cs-CZ" dirty="0"/>
              <a:t>Vektor – přenašeč 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67744" y="535033"/>
            <a:ext cx="4752528" cy="66171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73648"/>
            <a:ext cx="4544455" cy="349165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 flipH="1">
            <a:off x="5508104" y="2132856"/>
            <a:ext cx="2330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Příklady vektorů</a:t>
            </a:r>
          </a:p>
        </p:txBody>
      </p:sp>
    </p:spTree>
    <p:extLst>
      <p:ext uri="{BB962C8B-B14F-4D97-AF65-F5344CB8AC3E}">
        <p14:creationId xmlns:p14="http://schemas.microsoft.com/office/powerpoint/2010/main" val="310615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4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ctrTitle"/>
          </p:nvPr>
        </p:nvSpPr>
        <p:spPr>
          <a:xfrm>
            <a:off x="539750" y="11969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altLang="cs-CZ" sz="3000" b="1"/>
              <a:t>Parazit</a:t>
            </a:r>
            <a:r>
              <a:rPr lang="cs-CZ" altLang="cs-CZ" sz="3000"/>
              <a:t> – organismus (mikroorganismus, rostlina, živočich), který žije na těle nebo uvnitř těla jiného organismu (hostitele), živí se na jeho úkor a tím mu škodí.</a:t>
            </a:r>
          </a:p>
        </p:txBody>
      </p:sp>
      <p:sp>
        <p:nvSpPr>
          <p:cNvPr id="10243" name="Podnadpis 2"/>
          <p:cNvSpPr>
            <a:spLocks noGrp="1"/>
          </p:cNvSpPr>
          <p:nvPr>
            <p:ph type="subTitle" idx="1"/>
          </p:nvPr>
        </p:nvSpPr>
        <p:spPr>
          <a:xfrm>
            <a:off x="1371600" y="3357563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b="1"/>
              <a:t>Kdo to je parazitolog ?</a:t>
            </a:r>
          </a:p>
          <a:p>
            <a:r>
              <a:rPr lang="cs-CZ" altLang="cs-CZ"/>
              <a:t>Quaint person who seeks truth  in strange places, person who sits on one stool, staring at another.</a:t>
            </a:r>
          </a:p>
        </p:txBody>
      </p:sp>
    </p:spTree>
    <p:extLst>
      <p:ext uri="{BB962C8B-B14F-4D97-AF65-F5344CB8AC3E}">
        <p14:creationId xmlns:p14="http://schemas.microsoft.com/office/powerpoint/2010/main" val="22197112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03363"/>
            <a:ext cx="410845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ovéPole 2"/>
          <p:cNvSpPr txBox="1">
            <a:spLocks noChangeArrowheads="1"/>
          </p:cNvSpPr>
          <p:nvPr/>
        </p:nvSpPr>
        <p:spPr bwMode="auto">
          <a:xfrm>
            <a:off x="2035175" y="201613"/>
            <a:ext cx="505777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/>
              <a:t>Lidské tělo jako habitat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Rozdílné části lidského těla představují vhodné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habitaty pro různé druhy cizopasníků</a:t>
            </a:r>
          </a:p>
        </p:txBody>
      </p:sp>
      <p:pic>
        <p:nvPicPr>
          <p:cNvPr id="75780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35100"/>
            <a:ext cx="3643313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59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92004" cy="6858000"/>
          </a:xfrm>
        </p:spPr>
      </p:pic>
    </p:spTree>
    <p:extLst>
      <p:ext uri="{BB962C8B-B14F-4D97-AF65-F5344CB8AC3E}">
        <p14:creationId xmlns:p14="http://schemas.microsoft.com/office/powerpoint/2010/main" val="42481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/>
              <a:t>Předchůdci člověka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340768"/>
            <a:ext cx="7829017" cy="521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0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b="1" dirty="0"/>
              <a:t>Hear a discussion about the uniqueness in humans which separate them from other </a:t>
            </a:r>
            <a:r>
              <a:rPr lang="en-US" sz="2000" b="1" dirty="0" err="1"/>
              <a:t>animals</a:t>
            </a:r>
            <a:r>
              <a:rPr lang="en-US" sz="2000" dirty="0" err="1"/>
              <a:t>What</a:t>
            </a:r>
            <a:r>
              <a:rPr lang="en-US" sz="2000" dirty="0"/>
              <a:t> is it to be human?</a:t>
            </a:r>
            <a:r>
              <a:rPr lang="en-US" dirty="0"/>
              <a:t/>
            </a:r>
            <a:br>
              <a:rPr lang="en-US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0" y="980728"/>
            <a:ext cx="9176720" cy="5161905"/>
          </a:xfrm>
        </p:spPr>
      </p:pic>
      <p:sp>
        <p:nvSpPr>
          <p:cNvPr id="3" name="TextovéPole 2"/>
          <p:cNvSpPr txBox="1"/>
          <p:nvPr/>
        </p:nvSpPr>
        <p:spPr>
          <a:xfrm>
            <a:off x="1475656" y="5301208"/>
            <a:ext cx="6202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Kdo jsme, odkud přicházíme a kam směřujeme ?</a:t>
            </a:r>
          </a:p>
        </p:txBody>
      </p:sp>
    </p:spTree>
    <p:extLst>
      <p:ext uri="{BB962C8B-B14F-4D97-AF65-F5344CB8AC3E}">
        <p14:creationId xmlns:p14="http://schemas.microsoft.com/office/powerpoint/2010/main" val="83720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400" dirty="0"/>
              <a:t>Evoluce člověka …</a:t>
            </a:r>
          </a:p>
        </p:txBody>
      </p:sp>
      <p:pic>
        <p:nvPicPr>
          <p:cNvPr id="3074" name="Picture 2" descr="Tempo mutací je u člověka pomalejší než u lidoopů. ‚Na evoluci bylo méně  času,' tvrdí vědci | iROZHLAS - spolehlivé zpráv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1" y="1628800"/>
            <a:ext cx="884058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80528" y="692696"/>
            <a:ext cx="9145016" cy="474785"/>
          </a:xfrm>
        </p:spPr>
        <p:txBody>
          <a:bodyPr>
            <a:noAutofit/>
          </a:bodyPr>
          <a:lstStyle/>
          <a:p>
            <a:r>
              <a:rPr lang="cs-CZ" sz="3400" dirty="0"/>
              <a:t> …snaha o rekonstrukci krajiny prvních lidí…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0037" y="-5515"/>
            <a:ext cx="4176930" cy="7524938"/>
          </a:xfrm>
        </p:spPr>
      </p:pic>
    </p:spTree>
    <p:extLst>
      <p:ext uri="{BB962C8B-B14F-4D97-AF65-F5344CB8AC3E}">
        <p14:creationId xmlns:p14="http://schemas.microsoft.com/office/powerpoint/2010/main" val="163932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400" dirty="0"/>
              <a:t>…. studium původu a vývoje člověka…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08155"/>
            <a:ext cx="8229600" cy="411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6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/>
              <a:t>…byla vždy nejen evolucí člověka, ale …..</a:t>
            </a:r>
          </a:p>
        </p:txBody>
      </p:sp>
      <p:pic>
        <p:nvPicPr>
          <p:cNvPr id="2050" name="Picture 2" descr="Evoluce, jak nás učil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96" y="2132856"/>
            <a:ext cx="8759607" cy="283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45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959" y="548680"/>
            <a:ext cx="8676041" cy="392343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634708" cy="562074"/>
          </a:xfrm>
        </p:spPr>
        <p:txBody>
          <a:bodyPr>
            <a:noAutofit/>
          </a:bodyPr>
          <a:lstStyle/>
          <a:p>
            <a:r>
              <a:rPr lang="cs-CZ" sz="3400" dirty="0"/>
              <a:t>…. také </a:t>
            </a:r>
            <a:r>
              <a:rPr lang="cs-CZ" sz="3400" dirty="0" err="1"/>
              <a:t>ko</a:t>
            </a:r>
            <a:r>
              <a:rPr lang="cs-CZ" sz="3400" dirty="0"/>
              <a:t>-evolucí s jeho parazity !</a:t>
            </a:r>
          </a:p>
        </p:txBody>
      </p:sp>
      <p:pic>
        <p:nvPicPr>
          <p:cNvPr id="4100" name="Picture 4" descr="Živa – Vznik a vývoj člově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214" y="4365104"/>
            <a:ext cx="47625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arazitologie ve výuce biologie na vyšším stupni vybraných gymnázií v  Královéhradeckém kraji Diplomová prá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70804"/>
            <a:ext cx="3238266" cy="269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81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/>
              <a:t>…. ejhle Homo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083" y="1340768"/>
            <a:ext cx="7885354" cy="501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Obdélník 1"/>
          <p:cNvSpPr>
            <a:spLocks noChangeArrowheads="1"/>
          </p:cNvSpPr>
          <p:nvPr/>
        </p:nvSpPr>
        <p:spPr bwMode="auto">
          <a:xfrm>
            <a:off x="611560" y="1803588"/>
            <a:ext cx="799288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dirty="0">
                <a:solidFill>
                  <a:srgbClr val="4D5156"/>
                </a:solidFill>
              </a:rPr>
              <a:t>Parazitismus je způsob soužití dvou organismů, z nichž jeden organismus využívá druhý organismus. Parazit se může živit tkáněmi hostitele nebo se přiživovat na hostitelově potravě či jinak profitovat z hostitelova organismu nebo jeho činnosti a snižovat přitom jeho biologickou zdatnost.</a:t>
            </a:r>
          </a:p>
          <a:p>
            <a:endParaRPr lang="cs-CZ" altLang="cs-CZ" sz="2000" dirty="0">
              <a:solidFill>
                <a:srgbClr val="4D5156"/>
              </a:solidFill>
            </a:endParaRPr>
          </a:p>
          <a:p>
            <a:endParaRPr lang="cs-CZ" altLang="cs-CZ" sz="2000" dirty="0">
              <a:solidFill>
                <a:srgbClr val="4D5156"/>
              </a:solidFill>
            </a:endParaRPr>
          </a:p>
          <a:p>
            <a:r>
              <a:rPr lang="cs-CZ" sz="2000" dirty="0"/>
              <a:t>Parazitismus – vzájemný vztah, při kterém jeden organismus (druh) získává výhodu, zatímco druhý je tímto vztahem poškozován.</a:t>
            </a:r>
          </a:p>
          <a:p>
            <a:endParaRPr lang="cs-CZ" altLang="cs-CZ" sz="2000" dirty="0"/>
          </a:p>
          <a:p>
            <a:endParaRPr lang="cs-CZ" altLang="cs-CZ" sz="2000" dirty="0"/>
          </a:p>
          <a:p>
            <a:r>
              <a:rPr lang="cs-CZ" altLang="cs-CZ" sz="2000" dirty="0"/>
              <a:t>Je parazitismus </a:t>
            </a:r>
            <a:r>
              <a:rPr lang="cs-CZ" altLang="cs-CZ" sz="2000" dirty="0" err="1"/>
              <a:t>symbioza</a:t>
            </a:r>
            <a:r>
              <a:rPr lang="cs-CZ" altLang="cs-CZ" sz="2000" dirty="0"/>
              <a:t> ?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331640" y="404664"/>
            <a:ext cx="6391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Jak definujeme parazitismus ?</a:t>
            </a:r>
          </a:p>
        </p:txBody>
      </p:sp>
    </p:spTree>
    <p:extLst>
      <p:ext uri="{BB962C8B-B14F-4D97-AF65-F5344CB8AC3E}">
        <p14:creationId xmlns:p14="http://schemas.microsoft.com/office/powerpoint/2010/main" val="23011381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/>
              <a:t>Původ a vývoj člověka - souhrn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556792"/>
            <a:ext cx="8790907" cy="501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0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4509" y="332656"/>
            <a:ext cx="7886700" cy="96294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b="1" dirty="0"/>
              <a:t>Přehled vývoje hominidů a fylogenetický </a:t>
            </a:r>
            <a:r>
              <a:rPr lang="cs-CZ" sz="2400" b="1" dirty="0" err="1"/>
              <a:t>dendrogram</a:t>
            </a:r>
            <a:r>
              <a:rPr lang="cs-CZ" sz="2400" b="1" dirty="0"/>
              <a:t> založený na </a:t>
            </a:r>
            <a:r>
              <a:rPr lang="cs-CZ" sz="2400" b="1" dirty="0" err="1"/>
              <a:t>mtDNA</a:t>
            </a:r>
            <a:r>
              <a:rPr lang="cs-CZ" sz="2400" b="1" dirty="0"/>
              <a:t> 54 současných obyvatel různých kontinentů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51269" y="1465556"/>
            <a:ext cx="3631907" cy="410241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5634" y="1276656"/>
            <a:ext cx="4108382" cy="438062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39552" y="5775647"/>
            <a:ext cx="7945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Inteligence – předpoklad mimořádný adaptačních schopností !</a:t>
            </a:r>
          </a:p>
        </p:txBody>
      </p:sp>
    </p:spTree>
    <p:extLst>
      <p:ext uri="{BB962C8B-B14F-4D97-AF65-F5344CB8AC3E}">
        <p14:creationId xmlns:p14="http://schemas.microsoft.com/office/powerpoint/2010/main" val="18245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/>
              <a:t>Mimořádné adaptační </a:t>
            </a:r>
            <a:r>
              <a:rPr lang="cs-CZ" sz="3400" dirty="0" smtClean="0"/>
              <a:t>schopnosti člověka</a:t>
            </a:r>
            <a:endParaRPr lang="cs-CZ" sz="3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660" y="1196752"/>
            <a:ext cx="852709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7773" y="1502786"/>
            <a:ext cx="8476736" cy="486054"/>
          </a:xfrm>
        </p:spPr>
        <p:txBody>
          <a:bodyPr>
            <a:normAutofit fontScale="90000"/>
          </a:bodyPr>
          <a:lstStyle/>
          <a:p>
            <a:r>
              <a:rPr lang="cs-CZ" sz="2700" b="1" dirty="0"/>
              <a:t>V čem spočívá úspěšnost a </a:t>
            </a:r>
            <a:r>
              <a:rPr lang="cs-CZ" sz="2700" b="1" dirty="0" err="1"/>
              <a:t>vyjimečnost</a:t>
            </a:r>
            <a:r>
              <a:rPr lang="cs-CZ" sz="2700" b="1" dirty="0"/>
              <a:t> člověka jako druhu ?</a:t>
            </a:r>
            <a:br>
              <a:rPr lang="cs-CZ" sz="2700" b="1" dirty="0"/>
            </a:br>
            <a:r>
              <a:rPr lang="cs-CZ" sz="2700" b="1" dirty="0"/>
              <a:t>Je to jeho nesmírná schopnost se přizpůsobovat rozmanitým životních podmínkám – jeho fenotypická plasticita a inteligence ?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492896"/>
            <a:ext cx="2207365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78" y="2428794"/>
            <a:ext cx="2019363" cy="344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95767" y="293167"/>
            <a:ext cx="75206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400" dirty="0"/>
              <a:t>Mimořádné adaptační schopnosti člověka</a:t>
            </a:r>
          </a:p>
        </p:txBody>
      </p:sp>
    </p:spTree>
    <p:extLst>
      <p:ext uri="{BB962C8B-B14F-4D97-AF65-F5344CB8AC3E}">
        <p14:creationId xmlns:p14="http://schemas.microsoft.com/office/powerpoint/2010/main" val="7011549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9132" y="957267"/>
            <a:ext cx="7195276" cy="599525"/>
          </a:xfrm>
        </p:spPr>
        <p:txBody>
          <a:bodyPr>
            <a:noAutofit/>
          </a:bodyPr>
          <a:lstStyle/>
          <a:p>
            <a:pPr algn="ctr"/>
            <a:r>
              <a:rPr lang="cs-CZ" sz="2700" b="1" dirty="0"/>
              <a:t>Afrika – původní rozšíření nejstarších hominidů</a:t>
            </a:r>
            <a:r>
              <a:rPr lang="cs-CZ" sz="2700" dirty="0"/>
              <a:t>:                                             </a:t>
            </a:r>
            <a:r>
              <a:rPr lang="cs-CZ" sz="2100" dirty="0"/>
              <a:t>1 – </a:t>
            </a:r>
            <a:r>
              <a:rPr lang="cs-CZ" sz="2100" dirty="0" err="1"/>
              <a:t>Djurab</a:t>
            </a:r>
            <a:r>
              <a:rPr lang="cs-CZ" sz="2100" dirty="0"/>
              <a:t>, 2 – střední </a:t>
            </a:r>
            <a:r>
              <a:rPr lang="cs-CZ" sz="2100" dirty="0" err="1"/>
              <a:t>Awaš</a:t>
            </a:r>
            <a:r>
              <a:rPr lang="cs-CZ" sz="2100" dirty="0"/>
              <a:t>, 3 - </a:t>
            </a:r>
            <a:r>
              <a:rPr lang="cs-CZ" sz="2100" dirty="0" err="1"/>
              <a:t>Kapsomin</a:t>
            </a:r>
            <a:endParaRPr lang="cs-CZ" sz="21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3782" y="2199771"/>
            <a:ext cx="3771309" cy="3300281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5051" y="2093773"/>
            <a:ext cx="1675140" cy="360484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98" y="1927311"/>
            <a:ext cx="2482424" cy="384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5900" y="188640"/>
            <a:ext cx="6172200" cy="691586"/>
          </a:xfrm>
        </p:spPr>
        <p:txBody>
          <a:bodyPr>
            <a:noAutofit/>
          </a:bodyPr>
          <a:lstStyle/>
          <a:p>
            <a:pPr algn="ctr"/>
            <a:r>
              <a:rPr lang="cs-CZ" sz="2700" b="1" dirty="0"/>
              <a:t>Migrace moderních humanoidů z Afriky a jejich rozšíření po světě</a:t>
            </a: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47" y="1196752"/>
            <a:ext cx="8057705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07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50" name="Picture 6" descr="Axina ::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61566"/>
            <a:ext cx="3294518" cy="392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OLÁRNÍ OBLASTI. Regionální geografie Ameriky, Austrálie a polárních  oblastí Přednáška č. 11 HS - PDF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2" y="-16221"/>
            <a:ext cx="5117776" cy="296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OLÁRNÍ OBLAST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046" y="2945692"/>
            <a:ext cx="1956445" cy="124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Mrazivý hrdinský epos o polárních dobyvatelích | KOSMAS.cz - vaše  internetové knihkupectv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694" y="0"/>
            <a:ext cx="4048968" cy="294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Arktida – Wikipedi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63" y="4221088"/>
            <a:ext cx="1880328" cy="269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Na návštěvě v čumu. Jak se žije kočovníkům na ruském polárním severu? |  Radiožurnál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5692"/>
            <a:ext cx="3973163" cy="264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79512" y="5949280"/>
            <a:ext cx="349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Lidé v polárních oblastech</a:t>
            </a:r>
          </a:p>
        </p:txBody>
      </p:sp>
    </p:spTree>
    <p:extLst>
      <p:ext uri="{BB962C8B-B14F-4D97-AF65-F5344CB8AC3E}">
        <p14:creationId xmlns:p14="http://schemas.microsoft.com/office/powerpoint/2010/main" val="149254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5031" y="6440494"/>
            <a:ext cx="6512209" cy="858039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44" name="Picture 4" descr="Těžký úkol strážců Amazonie: Kdo ochrání bohatství amazonského pralesa? |  100+1 zahraniční zajímavos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851" y="0"/>
            <a:ext cx="4606149" cy="307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Stromoví lidé | Planeta lidí | Radka Švejnohová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02" y="3816775"/>
            <a:ext cx="4561837" cy="304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eet the Korowai Tribe of Papua New Guin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"/>
            <a:ext cx="4644008" cy="307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ecret tribe Indonesia: korowai people used to eat HUMAN flesh | Travel  News | Travel | Express.co.u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0" y="3816776"/>
            <a:ext cx="4615964" cy="302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TROPICKÝ DEŠTNÝ LES JAKO TÉMA ENVIRONMENTÁLNÍHO VZDĚLÁVÁNÍ NA 1. STUPNI  ZÁKLADNÍ ŠKO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142" y="2853367"/>
            <a:ext cx="1302858" cy="98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1) ROZLOŽENÍ TROPICKÝCH DEŠTNÝCH LESŮ NA ZEMI: ☺Doplňte k šipkám v mapce  (obr. 1) rozložení tropických deštný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47" y="2853367"/>
            <a:ext cx="1134703" cy="97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Kdo žije v deštném pralese. Úžasná zvířata deštného prales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157" y="2893999"/>
            <a:ext cx="1489852" cy="98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Vliv těžby dřeva na život goril a šimpanzů v Kamerunu | Témat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257" y="2893999"/>
            <a:ext cx="1517407" cy="95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EXOTICKÉ BROMÉLIE PŘIŠLY Z DEŠTNÝCH PRALESŮ - Zahrádkářův r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903" y="2893998"/>
            <a:ext cx="1452465" cy="94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Bromélie, tropické krásky jako stvořené pro moderní byt | iReceptář.cz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80" y="2924943"/>
            <a:ext cx="1507234" cy="91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TROPICKÝ DEŠTNÝ LES JAKO TÉMA ENVIRONMENTÁLNÍHO VZDĚLÁVÁNÍ NA 1. STUPNI  ZÁKLADNÍ ŠKOL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78" y="2844892"/>
            <a:ext cx="1100604" cy="99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915816" y="188640"/>
            <a:ext cx="343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Lidé v tropickém pralese </a:t>
            </a:r>
          </a:p>
        </p:txBody>
      </p:sp>
    </p:spTree>
    <p:extLst>
      <p:ext uri="{BB962C8B-B14F-4D97-AF65-F5344CB8AC3E}">
        <p14:creationId xmlns:p14="http://schemas.microsoft.com/office/powerpoint/2010/main" val="23963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Za tajemstvím pánů pouště: Kočovný život Tuaregů je plný dřiny i smíchu |  Reflex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"/>
            <a:ext cx="4263635" cy="232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uaregové: Co zbylo z pánů pouště? | 100+1 zahraniční zajímavo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50"/>
            <a:ext cx="3467779" cy="230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Jižní Evro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4828"/>
            <a:ext cx="2082637" cy="232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The Bedouin People Drive Thru History® : &quot;Ends of the Earth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40" y="4566860"/>
            <a:ext cx="4032778" cy="23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Život v pouštích | Tém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" y="2315715"/>
            <a:ext cx="4030873" cy="224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Tuaregové, neohrožení nomádi saharské pouště | Treking.c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300343"/>
            <a:ext cx="1907704" cy="253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Bylo to jako nejlepší letní tábor v životě, říká Martin Gabla, E Triatlon -  triatlonový magazí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2307888"/>
            <a:ext cx="3240359" cy="252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estopis: Peru – Oáza Huacachina | My space, my world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69" y="4821564"/>
            <a:ext cx="5112831" cy="206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579978" y="2420888"/>
            <a:ext cx="1792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Lidé v poušti</a:t>
            </a:r>
          </a:p>
        </p:txBody>
      </p:sp>
    </p:spTree>
    <p:extLst>
      <p:ext uri="{BB962C8B-B14F-4D97-AF65-F5344CB8AC3E}">
        <p14:creationId xmlns:p14="http://schemas.microsoft.com/office/powerpoint/2010/main" val="48886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180"/>
            <a:ext cx="4572001" cy="2787368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84" y="860181"/>
            <a:ext cx="4630616" cy="292490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cs-CZ" sz="3400" dirty="0"/>
              <a:t>Lidé v současných městech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1" y="3637290"/>
            <a:ext cx="3326180" cy="236366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089" y="3640449"/>
            <a:ext cx="3170481" cy="237786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92" y="3647548"/>
            <a:ext cx="2653866" cy="23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0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3998</TotalTime>
  <Words>3091</Words>
  <Application>Microsoft Office PowerPoint</Application>
  <PresentationFormat>Předvádění na obrazovce (4:3)</PresentationFormat>
  <Paragraphs>529</Paragraphs>
  <Slides>143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143</vt:i4>
      </vt:variant>
    </vt:vector>
  </HeadingPairs>
  <TitlesOfParts>
    <vt:vector size="148" baseType="lpstr">
      <vt:lpstr>Arial</vt:lpstr>
      <vt:lpstr>Calibri</vt:lpstr>
      <vt:lpstr>Comic Sans MS</vt:lpstr>
      <vt:lpstr>Tahoma</vt:lpstr>
      <vt:lpstr>Motiv systému Office</vt:lpstr>
      <vt:lpstr>PARAZITISMUS II</vt:lpstr>
      <vt:lpstr>Na Zemi jsou čtyři typy prostředí: </vt:lpstr>
      <vt:lpstr>Prezentace aplikace PowerPoint</vt:lpstr>
      <vt:lpstr>Fenomén parazitismu</vt:lpstr>
      <vt:lpstr>Prezentace aplikace PowerPoint</vt:lpstr>
      <vt:lpstr>Prezentace aplikace PowerPoint</vt:lpstr>
      <vt:lpstr>Počet druhů cizopasníků</vt:lpstr>
      <vt:lpstr>Parazit – organismus (mikroorganismus, rostlina, živočich), který žije na těle nebo uvnitř těla jiného organismu (hostitele), živí se na jeho úkor a tím mu škodí.</vt:lpstr>
      <vt:lpstr>Prezentace aplikace PowerPoint</vt:lpstr>
      <vt:lpstr>Parasitismus vs. Symbiosa</vt:lpstr>
      <vt:lpstr>Symbiosa v přírodě - příklady</vt:lpstr>
      <vt:lpstr>Co je to symbiosa ?</vt:lpstr>
      <vt:lpstr>Prezentace aplikace PowerPoint</vt:lpstr>
      <vt:lpstr>Parazit - symbiosa</vt:lpstr>
      <vt:lpstr>Prezentace aplikace PowerPoint</vt:lpstr>
      <vt:lpstr>Jak se stát úspěšným parazitem ? Co je potřeba umět ? </vt:lpstr>
      <vt:lpstr>Být parazitem není jednoduché !</vt:lpstr>
      <vt:lpstr>Rozmanitost parazitů</vt:lpstr>
      <vt:lpstr>Prezentace aplikace PowerPoint</vt:lpstr>
      <vt:lpstr>Prezentace aplikace PowerPoint</vt:lpstr>
      <vt:lpstr>Prezentace aplikace PowerPoint</vt:lpstr>
      <vt:lpstr>Prezentace aplikace PowerPoint</vt:lpstr>
      <vt:lpstr>Diverzita cizopasníků 1 volně žijící druh – 1 druh cizopasníka – polovina biosféry paraziti Parazitismus – velmi rozšířený biologický jev a úspěšná životní strategie </vt:lpstr>
      <vt:lpstr>Prezentace aplikace PowerPoint</vt:lpstr>
      <vt:lpstr>Opisthokonta</vt:lpstr>
      <vt:lpstr>Prezentace aplikace PowerPoint</vt:lpstr>
      <vt:lpstr>Evoluční vztahy hlavních skupin Platyhelminthes</vt:lpstr>
      <vt:lpstr>Parazitismus jako ekologický pojem </vt:lpstr>
      <vt:lpstr>Kritéria charakterizující parazita ekologicky</vt:lpstr>
      <vt:lpstr>Prezentace aplikace PowerPoint</vt:lpstr>
      <vt:lpstr>Typy parazitismu</vt:lpstr>
      <vt:lpstr>Evoluční strategie parasitismu</vt:lpstr>
      <vt:lpstr>Ekologické vymezení parazitismu I</vt:lpstr>
      <vt:lpstr>Ekologické vymezení parazitismu II</vt:lpstr>
      <vt:lpstr>Pravý/typický parazit ?</vt:lpstr>
      <vt:lpstr>Parasitoid</vt:lpstr>
      <vt:lpstr>Parazitický kastrátor</vt:lpstr>
      <vt:lpstr>Krevsající členovci - Mikropredátoři </vt:lpstr>
      <vt:lpstr>Ryby jako (ekto)paraziti - mihule</vt:lpstr>
      <vt:lpstr>Ryby jako (endo)paraziti – hořavka duhová ??? </vt:lpstr>
      <vt:lpstr>Hnízdní parazitismus – kukačka obecná</vt:lpstr>
      <vt:lpstr>Sociální parazitismus</vt:lpstr>
      <vt:lpstr>Sociální parazitismus a otrokářstvví</vt:lpstr>
      <vt:lpstr>Kleptoparazitismus</vt:lpstr>
      <vt:lpstr>Kleptoparazitismus  - příklady</vt:lpstr>
      <vt:lpstr>Kleptoparazitismus a forézie</vt:lpstr>
      <vt:lpstr>Kleptoparasitismus – příklady - lidé</vt:lpstr>
      <vt:lpstr>Sexuální parasitismus</vt:lpstr>
      <vt:lpstr>Hyperparasitismus</vt:lpstr>
      <vt:lpstr>Hyperparasitismus</vt:lpstr>
      <vt:lpstr>Vliv poměru relativní velikosti těla konzumenta a hostitele na evoluční strategii parazitismu</vt:lpstr>
      <vt:lpstr>Parazitické rostliny - fytopatologie</vt:lpstr>
      <vt:lpstr>Přehled parazitismu u rostlin</vt:lpstr>
      <vt:lpstr> Způsoby klasifikace parazitů</vt:lpstr>
      <vt:lpstr>Prezentace aplikace PowerPoint</vt:lpstr>
      <vt:lpstr>Prezentace aplikace PowerPoint</vt:lpstr>
      <vt:lpstr>Ekologické klasifikace parazitů</vt:lpstr>
      <vt:lpstr>Parazitologické „dichotomie“</vt:lpstr>
      <vt:lpstr>Ekologická klasifikace parazitů</vt:lpstr>
      <vt:lpstr>Podle hostitelů</vt:lpstr>
      <vt:lpstr>Podle lokalizace</vt:lpstr>
      <vt:lpstr>Endoparaziti</vt:lpstr>
      <vt:lpstr>Podle vazby na hostitele</vt:lpstr>
      <vt:lpstr>Podle časového úseku v životním cyklu kdy parazitují</vt:lpstr>
      <vt:lpstr>Periodický parazitismus</vt:lpstr>
      <vt:lpstr>Podle typu životního cyklu</vt:lpstr>
      <vt:lpstr>Podle způsobu výživy</vt:lpstr>
      <vt:lpstr>Podle způsobu rozmnožování</vt:lpstr>
      <vt:lpstr>Prezentace aplikace PowerPoint</vt:lpstr>
      <vt:lpstr>Prezentace aplikace PowerPoint</vt:lpstr>
      <vt:lpstr>Prezentace aplikace PowerPoint</vt:lpstr>
      <vt:lpstr>Typy životních cyklů</vt:lpstr>
      <vt:lpstr>Prezentace aplikace PowerPoint</vt:lpstr>
      <vt:lpstr>Životní cyklus přímý</vt:lpstr>
      <vt:lpstr>Prezentace aplikace PowerPoint</vt:lpstr>
      <vt:lpstr>Životní cyklus nepřímý</vt:lpstr>
      <vt:lpstr>Prezentace aplikace PowerPoint</vt:lpstr>
      <vt:lpstr>Klasifikace hostitelů</vt:lpstr>
      <vt:lpstr>Prezentace aplikace PowerPoint</vt:lpstr>
      <vt:lpstr>Prezentace aplikace PowerPoint</vt:lpstr>
      <vt:lpstr>Prezentace aplikace PowerPoint</vt:lpstr>
      <vt:lpstr>Předchůdci člověka</vt:lpstr>
      <vt:lpstr>Hear a discussion about the uniqueness in humans which separate them from other animalsWhat is it to be human? </vt:lpstr>
      <vt:lpstr>Evoluce člověka …</vt:lpstr>
      <vt:lpstr> …snaha o rekonstrukci krajiny prvních lidí…</vt:lpstr>
      <vt:lpstr>…. studium původu a vývoje člověka…</vt:lpstr>
      <vt:lpstr>…byla vždy nejen evolucí člověka, ale …..</vt:lpstr>
      <vt:lpstr>…. také ko-evolucí s jeho parazity !</vt:lpstr>
      <vt:lpstr>…. ejhle Homo</vt:lpstr>
      <vt:lpstr>Původ a vývoj člověka - souhrn </vt:lpstr>
      <vt:lpstr>Přehled vývoje hominidů a fylogenetický dendrogram založený na mtDNA 54 současných obyvatel různých kontinentů</vt:lpstr>
      <vt:lpstr>Mimořádné adaptační schopnosti člověka</vt:lpstr>
      <vt:lpstr>V čem spočívá úspěšnost a vyjimečnost člověka jako druhu ? Je to jeho nesmírná schopnost se přizpůsobovat rozmanitým životních podmínkám – jeho fenotypická plasticita a inteligence ?</vt:lpstr>
      <vt:lpstr>Afrika – původní rozšíření nejstarších hominidů:                                             1 – Djurab, 2 – střední Awaš, 3 - Kapsomin</vt:lpstr>
      <vt:lpstr>Migrace moderních humanoidů z Afriky a jejich rozšíření po světě</vt:lpstr>
      <vt:lpstr>Prezentace aplikace PowerPoint</vt:lpstr>
      <vt:lpstr>Prezentace aplikace PowerPoint</vt:lpstr>
      <vt:lpstr>Prezentace aplikace PowerPoint</vt:lpstr>
      <vt:lpstr>Lidé v současných městech </vt:lpstr>
      <vt:lpstr>Prezentace aplikace PowerPoint</vt:lpstr>
      <vt:lpstr>100 000 let historie lidstva</vt:lpstr>
      <vt:lpstr>Je ale dobré si uvědomit svoji velikost !</vt:lpstr>
      <vt:lpstr>Člověk jako součást přírody</vt:lpstr>
      <vt:lpstr>Velikost genomu organismů</vt:lpstr>
      <vt:lpstr>Biologické adaptace člověka</vt:lpstr>
      <vt:lpstr>Biologické adaptace člověka</vt:lpstr>
      <vt:lpstr>Odhad počtu buněčných typů u raných zástupců různých skupin živočichů</vt:lpstr>
      <vt:lpstr>Velikost mozku 200 druhů obratlovců1</vt:lpstr>
      <vt:lpstr>Prezentace aplikace PowerPoint</vt:lpstr>
      <vt:lpstr>Pravěcí paraziti - paleoparazitologie</vt:lpstr>
      <vt:lpstr>Zpět na stromy !</vt:lpstr>
      <vt:lpstr>Anatomie člověka – topografie potenciáílních habitatů cizopasníků</vt:lpstr>
      <vt:lpstr>Přehled základních orgánových soustav člověka</vt:lpstr>
      <vt:lpstr>Zažívací soustava člověka</vt:lpstr>
      <vt:lpstr>Oběhová soustava člověka</vt:lpstr>
      <vt:lpstr>Vylučovací soustava člověka</vt:lpstr>
      <vt:lpstr>Nervová soustava člověka</vt:lpstr>
      <vt:lpstr>Prezentace aplikace PowerPoint</vt:lpstr>
      <vt:lpstr>Smyslové orgány člověka</vt:lpstr>
      <vt:lpstr>Lidské smyslové orgány</vt:lpstr>
      <vt:lpstr>Prezentace aplikace PowerPoint</vt:lpstr>
      <vt:lpstr>Etická kategorizace lidských zájmů</vt:lpstr>
      <vt:lpstr>O čem dnešní lidé sní ?</vt:lpstr>
      <vt:lpstr>Že by vrchol evoluce 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Komplexní studium interakcí mezi parazitem a hostitelem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159</cp:revision>
  <cp:lastPrinted>2022-03-20T08:20:16Z</cp:lastPrinted>
  <dcterms:created xsi:type="dcterms:W3CDTF">2015-10-13T14:23:25Z</dcterms:created>
  <dcterms:modified xsi:type="dcterms:W3CDTF">2023-04-21T07:13:23Z</dcterms:modified>
</cp:coreProperties>
</file>