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330" r:id="rId3"/>
    <p:sldId id="336" r:id="rId4"/>
    <p:sldId id="310" r:id="rId5"/>
    <p:sldId id="340" r:id="rId6"/>
    <p:sldId id="309" r:id="rId7"/>
    <p:sldId id="342" r:id="rId8"/>
    <p:sldId id="346" r:id="rId9"/>
    <p:sldId id="293" r:id="rId10"/>
    <p:sldId id="288" r:id="rId11"/>
    <p:sldId id="322" r:id="rId12"/>
    <p:sldId id="329" r:id="rId13"/>
    <p:sldId id="323" r:id="rId14"/>
    <p:sldId id="314" r:id="rId15"/>
    <p:sldId id="324" r:id="rId16"/>
    <p:sldId id="325" r:id="rId17"/>
    <p:sldId id="326" r:id="rId18"/>
    <p:sldId id="327" r:id="rId19"/>
    <p:sldId id="258" r:id="rId20"/>
    <p:sldId id="299" r:id="rId21"/>
    <p:sldId id="263" r:id="rId22"/>
    <p:sldId id="291" r:id="rId23"/>
    <p:sldId id="264" r:id="rId24"/>
    <p:sldId id="290" r:id="rId25"/>
    <p:sldId id="267" r:id="rId26"/>
    <p:sldId id="274" r:id="rId27"/>
    <p:sldId id="276" r:id="rId28"/>
    <p:sldId id="304" r:id="rId29"/>
    <p:sldId id="334" r:id="rId30"/>
    <p:sldId id="300" r:id="rId31"/>
    <p:sldId id="268" r:id="rId32"/>
    <p:sldId id="301" r:id="rId33"/>
    <p:sldId id="277" r:id="rId34"/>
    <p:sldId id="335" r:id="rId35"/>
    <p:sldId id="331" r:id="rId36"/>
    <p:sldId id="289" r:id="rId37"/>
    <p:sldId id="280" r:id="rId38"/>
    <p:sldId id="282" r:id="rId39"/>
    <p:sldId id="343" r:id="rId40"/>
    <p:sldId id="266" r:id="rId41"/>
    <p:sldId id="345" r:id="rId42"/>
    <p:sldId id="283" r:id="rId43"/>
    <p:sldId id="306" r:id="rId44"/>
    <p:sldId id="321" r:id="rId45"/>
    <p:sldId id="305" r:id="rId46"/>
    <p:sldId id="307" r:id="rId47"/>
    <p:sldId id="284" r:id="rId48"/>
    <p:sldId id="285" r:id="rId49"/>
    <p:sldId id="286" r:id="rId50"/>
    <p:sldId id="275" r:id="rId51"/>
    <p:sldId id="348" r:id="rId52"/>
    <p:sldId id="347" r:id="rId53"/>
  </p:sldIdLst>
  <p:sldSz cx="9144000" cy="6858000" type="screen4x3"/>
  <p:notesSz cx="6858000" cy="9144000"/>
  <p:custDataLst>
    <p:tags r:id="rId5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26" autoAdjust="0"/>
    <p:restoredTop sz="94660"/>
  </p:normalViewPr>
  <p:slideViewPr>
    <p:cSldViewPr>
      <p:cViewPr varScale="1">
        <p:scale>
          <a:sx n="120" d="100"/>
          <a:sy n="120" d="100"/>
        </p:scale>
        <p:origin x="133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E606-F43F-4678-B5C9-B5E28FF871D6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665-7ADD-4E13-9158-DA21F2A191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30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62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1E665-7ADD-4E13-9158-DA21F2A191F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8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83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75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71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71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48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410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29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06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9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7ACC2-7083-4BE9-8243-7A4E83980039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EE1A-B3BC-4BEB-835E-C5C5AAADD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77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Acanthocephala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071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Morfologie vrtejšů</a:t>
            </a:r>
            <a:endParaRPr lang="cs-CZ" sz="3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56784" cy="594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3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7793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8208912" cy="54006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Válcovité tělo, bělavé barvy ( 1 až 70 cm)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Zatažitelný </a:t>
            </a:r>
            <a:r>
              <a:rPr lang="cs-CZ" dirty="0" err="1" smtClean="0">
                <a:solidFill>
                  <a:schemeClr val="tx1"/>
                </a:solidFill>
              </a:rPr>
              <a:t>chobotek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endParaRPr lang="cs-CZ" b="1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Nemají trávicí trubici – vstřebávání potravy  				povrchem přední části těla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</a:rPr>
              <a:t>Tělo 2 části – </a:t>
            </a:r>
            <a:r>
              <a:rPr lang="cs-CZ" dirty="0" err="1" smtClean="0">
                <a:solidFill>
                  <a:schemeClr val="tx1"/>
                </a:solidFill>
              </a:rPr>
              <a:t>praesoma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(</a:t>
            </a:r>
            <a:r>
              <a:rPr lang="cs-CZ" dirty="0" err="1" smtClean="0">
                <a:solidFill>
                  <a:schemeClr val="tx1"/>
                </a:solidFill>
              </a:rPr>
              <a:t>trunk</a:t>
            </a:r>
            <a:r>
              <a:rPr lang="cs-CZ" dirty="0" smtClean="0">
                <a:solidFill>
                  <a:schemeClr val="tx1"/>
                </a:solidFill>
              </a:rPr>
              <a:t>)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Preasoma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, háčky, krček, 	</a:t>
            </a:r>
            <a:r>
              <a:rPr lang="cs-CZ" dirty="0" err="1" smtClean="0">
                <a:solidFill>
                  <a:schemeClr val="tx1"/>
                </a:solidFill>
              </a:rPr>
              <a:t>chobotková</a:t>
            </a:r>
            <a:r>
              <a:rPr lang="cs-CZ" dirty="0" smtClean="0">
                <a:solidFill>
                  <a:schemeClr val="tx1"/>
                </a:solidFill>
              </a:rPr>
              <a:t> pochva, </a:t>
            </a:r>
            <a:r>
              <a:rPr lang="cs-CZ" dirty="0" err="1" smtClean="0">
                <a:solidFill>
                  <a:schemeClr val="tx1"/>
                </a:solidFill>
              </a:rPr>
              <a:t>lemnisky</a:t>
            </a:r>
            <a:r>
              <a:rPr lang="cs-CZ" dirty="0" smtClean="0">
                <a:solidFill>
                  <a:schemeClr val="tx1"/>
                </a:solidFill>
              </a:rPr>
              <a:t>, mozkové 	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svaly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	</a:t>
            </a:r>
            <a:r>
              <a:rPr lang="cs-CZ" b="1" dirty="0" err="1" smtClean="0">
                <a:solidFill>
                  <a:schemeClr val="tx1"/>
                </a:solidFill>
              </a:rPr>
              <a:t>Metasoma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pseudocoel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ligamentové</a:t>
            </a:r>
            <a:r>
              <a:rPr lang="cs-CZ" dirty="0" smtClean="0">
                <a:solidFill>
                  <a:schemeClr val="tx1"/>
                </a:solidFill>
              </a:rPr>
              <a:t> 	vazy, </a:t>
            </a:r>
            <a:r>
              <a:rPr lang="cs-CZ" dirty="0" err="1" smtClean="0">
                <a:solidFill>
                  <a:schemeClr val="tx1"/>
                </a:solidFill>
              </a:rPr>
              <a:t>genitání</a:t>
            </a:r>
            <a:r>
              <a:rPr lang="cs-CZ" dirty="0" smtClean="0">
                <a:solidFill>
                  <a:schemeClr val="tx1"/>
                </a:solidFill>
              </a:rPr>
              <a:t> orgány a vylučovací systém</a:t>
            </a:r>
          </a:p>
          <a:p>
            <a:pPr algn="l"/>
            <a:r>
              <a:rPr lang="cs-CZ" dirty="0" err="1">
                <a:solidFill>
                  <a:schemeClr val="tx1"/>
                </a:solidFill>
              </a:rPr>
              <a:t>G</a:t>
            </a:r>
            <a:r>
              <a:rPr lang="cs-CZ" dirty="0" err="1" smtClean="0">
                <a:solidFill>
                  <a:schemeClr val="tx1"/>
                </a:solidFill>
              </a:rPr>
              <a:t>onochoristi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Morfologická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344816" cy="511256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– ozbrojen háčky (chitin) – systematika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Proboscis</a:t>
            </a:r>
            <a:r>
              <a:rPr lang="cs-CZ" dirty="0" smtClean="0">
                <a:solidFill>
                  <a:schemeClr val="tx1"/>
                </a:solidFill>
              </a:rPr>
              <a:t> - porézní – </a:t>
            </a:r>
            <a:r>
              <a:rPr lang="cs-CZ" b="1" dirty="0" smtClean="0">
                <a:solidFill>
                  <a:schemeClr val="tx1"/>
                </a:solidFill>
              </a:rPr>
              <a:t>metabolická aktivita </a:t>
            </a:r>
            <a:r>
              <a:rPr lang="cs-CZ" dirty="0" smtClean="0">
                <a:solidFill>
                  <a:schemeClr val="tx1"/>
                </a:solidFill>
              </a:rPr>
              <a:t>(nejaktivnější </a:t>
            </a:r>
            <a:r>
              <a:rPr lang="cs-CZ" dirty="0">
                <a:solidFill>
                  <a:schemeClr val="tx1"/>
                </a:solidFill>
              </a:rPr>
              <a:t>č</a:t>
            </a:r>
            <a:r>
              <a:rPr lang="cs-CZ" dirty="0" smtClean="0">
                <a:solidFill>
                  <a:schemeClr val="tx1"/>
                </a:solidFill>
              </a:rPr>
              <a:t>ást těla)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Povrch těla – </a:t>
            </a:r>
            <a:r>
              <a:rPr lang="cs-CZ" b="1" dirty="0" smtClean="0">
                <a:solidFill>
                  <a:schemeClr val="tx1"/>
                </a:solidFill>
              </a:rPr>
              <a:t>tegument</a:t>
            </a:r>
            <a:r>
              <a:rPr lang="cs-CZ" dirty="0" smtClean="0">
                <a:solidFill>
                  <a:schemeClr val="tx1"/>
                </a:solidFill>
              </a:rPr>
              <a:t> – několik vrstev 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bsahuje kanálky – </a:t>
            </a:r>
            <a:r>
              <a:rPr lang="cs-CZ" b="1" dirty="0" smtClean="0">
                <a:solidFill>
                  <a:schemeClr val="tx1"/>
                </a:solidFill>
              </a:rPr>
              <a:t>lakunární systém </a:t>
            </a:r>
            <a:r>
              <a:rPr lang="cs-CZ" dirty="0" smtClean="0">
                <a:solidFill>
                  <a:schemeClr val="tx1"/>
                </a:solidFill>
              </a:rPr>
              <a:t>– transport tělních tekutin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? Lepší </a:t>
            </a:r>
            <a:r>
              <a:rPr lang="cs-CZ" b="1" dirty="0" smtClean="0">
                <a:solidFill>
                  <a:schemeClr val="tx1"/>
                </a:solidFill>
              </a:rPr>
              <a:t>přestup živin </a:t>
            </a:r>
            <a:r>
              <a:rPr lang="cs-CZ" dirty="0" smtClean="0">
                <a:solidFill>
                  <a:schemeClr val="tx1"/>
                </a:solidFill>
              </a:rPr>
              <a:t>z vnějšího prostředí do těla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Na povrchu tegumentu – </a:t>
            </a:r>
            <a:r>
              <a:rPr lang="cs-CZ" b="1" dirty="0" err="1" smtClean="0">
                <a:solidFill>
                  <a:schemeClr val="tx1"/>
                </a:solidFill>
              </a:rPr>
              <a:t>glykokalyx</a:t>
            </a:r>
            <a:r>
              <a:rPr lang="cs-CZ" dirty="0" smtClean="0">
                <a:solidFill>
                  <a:schemeClr val="tx1"/>
                </a:solidFill>
              </a:rPr>
              <a:t> – tenká elektron-</a:t>
            </a:r>
            <a:r>
              <a:rPr lang="cs-CZ" dirty="0" err="1" smtClean="0">
                <a:solidFill>
                  <a:schemeClr val="tx1"/>
                </a:solidFill>
              </a:rPr>
              <a:t>densní</a:t>
            </a:r>
            <a:r>
              <a:rPr lang="cs-CZ" dirty="0" smtClean="0">
                <a:solidFill>
                  <a:schemeClr val="tx1"/>
                </a:solidFill>
              </a:rPr>
              <a:t> vrstva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16624" y="-27384"/>
            <a:ext cx="3019872" cy="1080120"/>
          </a:xfrm>
        </p:spPr>
        <p:txBody>
          <a:bodyPr/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07432" y="1848852"/>
            <a:ext cx="6400800" cy="33083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5924197" cy="67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3123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Chobotek</a:t>
            </a:r>
            <a:r>
              <a:rPr lang="cs-CZ" sz="3400" dirty="0" smtClean="0"/>
              <a:t> - </a:t>
            </a:r>
            <a:r>
              <a:rPr lang="cs-CZ" sz="3400" dirty="0" err="1" smtClean="0"/>
              <a:t>proboscis</a:t>
            </a:r>
            <a:endParaRPr lang="cs-CZ" sz="3400" dirty="0"/>
          </a:p>
        </p:txBody>
      </p:sp>
      <p:pic>
        <p:nvPicPr>
          <p:cNvPr id="5122" name="Picture 2" descr="Thorny-Headed Worms (Acanthocephala): Jaw-Less Members of Jaw-Bearing Worms  That Parasitize Jawed Arthropods and Jawed Vertebrat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15" y="1412777"/>
            <a:ext cx="454684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canthocephala | SpringerL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4798"/>
            <a:ext cx="3673195" cy="49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559" y="-171400"/>
            <a:ext cx="3008313" cy="1162050"/>
          </a:xfrm>
        </p:spPr>
        <p:txBody>
          <a:bodyPr/>
          <a:lstStyle/>
          <a:p>
            <a:r>
              <a:rPr lang="cs-CZ" dirty="0" smtClean="0"/>
              <a:t>Znázornění funkce </a:t>
            </a:r>
            <a:r>
              <a:rPr lang="cs-CZ" dirty="0" err="1" smtClean="0"/>
              <a:t>chobotku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752528" cy="628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4788"/>
            <a:ext cx="3312368" cy="497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5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5"/>
            <a:ext cx="7772400" cy="936105"/>
          </a:xfrm>
        </p:spPr>
        <p:txBody>
          <a:bodyPr/>
          <a:lstStyle/>
          <a:p>
            <a:r>
              <a:rPr lang="cs-CZ" dirty="0" smtClean="0"/>
              <a:t>Vrtejši – 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447" y="1681696"/>
            <a:ext cx="9574983" cy="44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0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76671"/>
            <a:ext cx="7772400" cy="43204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47335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8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936104"/>
          </a:xfrm>
        </p:spPr>
        <p:txBody>
          <a:bodyPr/>
          <a:lstStyle/>
          <a:p>
            <a:r>
              <a:rPr lang="cs-CZ" dirty="0" smtClean="0"/>
              <a:t>Typy </a:t>
            </a:r>
            <a:r>
              <a:rPr lang="cs-CZ" dirty="0" err="1" smtClean="0"/>
              <a:t>chobotku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5656" y="2132856"/>
            <a:ext cx="6400800" cy="367240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12776"/>
            <a:ext cx="1009877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52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4462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Acanthocephala</a:t>
            </a:r>
            <a:r>
              <a:rPr lang="cs-CZ" dirty="0" smtClean="0"/>
              <a:t> - vrtejši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" y="692696"/>
            <a:ext cx="9143754" cy="61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8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0648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obecná charakteristika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268760"/>
            <a:ext cx="7488832" cy="511256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dirty="0" smtClean="0">
                <a:solidFill>
                  <a:schemeClr val="tx1"/>
                </a:solidFill>
              </a:rPr>
              <a:t>Výhradně parazitická skupina 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Výrazné adaptace k parazitismu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Malý praktický význam 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</a:t>
            </a:r>
            <a:r>
              <a:rPr lang="cs-CZ" dirty="0" err="1" smtClean="0">
                <a:solidFill>
                  <a:schemeClr val="tx1"/>
                </a:solidFill>
              </a:rPr>
              <a:t>Macracanthorhynchus</a:t>
            </a:r>
            <a:r>
              <a:rPr lang="cs-CZ" dirty="0" smtClean="0">
                <a:solidFill>
                  <a:schemeClr val="tx1"/>
                </a:solidFill>
              </a:rPr>
              <a:t> – prasata, </a:t>
            </a:r>
            <a:r>
              <a:rPr lang="cs-CZ" dirty="0" err="1" smtClean="0">
                <a:solidFill>
                  <a:schemeClr val="tx1"/>
                </a:solidFill>
              </a:rPr>
              <a:t>Neoechinorhynchus</a:t>
            </a:r>
            <a:r>
              <a:rPr lang="cs-CZ" dirty="0" smtClean="0">
                <a:solidFill>
                  <a:schemeClr val="tx1"/>
                </a:solidFill>
              </a:rPr>
              <a:t> – ryby)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Evoluce parazitismu - významné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Endoparaziti zažívacího traktu (střeva) obratlovců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Cca </a:t>
            </a:r>
            <a:r>
              <a:rPr lang="cs-CZ" dirty="0" smtClean="0">
                <a:solidFill>
                  <a:schemeClr val="tx1"/>
                </a:solidFill>
              </a:rPr>
              <a:t>1100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druhů u ryb a ptáků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7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tělní stěny - tegumentu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34481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3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7134" y="116632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tegumentu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03244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87897"/>
            <a:ext cx="6840760" cy="5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8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TEM - struktura povrchu těla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8" y="1052736"/>
            <a:ext cx="4755480" cy="56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19659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4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2008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SEM – stěny těla vrtejše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81642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7070"/>
            <a:ext cx="6768752" cy="59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3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dirty="0" smtClean="0"/>
              <a:t>Schéma lakunárního systému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5076"/>
            <a:ext cx="4392488" cy="540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46" y="980728"/>
            <a:ext cx="428015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9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Organizace lakunárního systému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392488" cy="500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80" y="3767101"/>
            <a:ext cx="4038600" cy="22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792089"/>
          </a:xfrm>
        </p:spPr>
        <p:txBody>
          <a:bodyPr/>
          <a:lstStyle/>
          <a:p>
            <a:r>
              <a:rPr lang="cs-CZ" dirty="0" smtClean="0"/>
              <a:t>Orgánové soustavy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1124744"/>
            <a:ext cx="7200800" cy="496855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Trávicí soustava </a:t>
            </a:r>
            <a:r>
              <a:rPr lang="cs-CZ" dirty="0" smtClean="0">
                <a:solidFill>
                  <a:schemeClr val="tx1"/>
                </a:solidFill>
              </a:rPr>
              <a:t>– chybí – příjem potravy – povrch těla (povrchové krypty) – lakunární systém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Nervový systém </a:t>
            </a:r>
            <a:r>
              <a:rPr lang="cs-CZ" dirty="0" smtClean="0">
                <a:solidFill>
                  <a:schemeClr val="tx1"/>
                </a:solidFill>
              </a:rPr>
              <a:t>– jednoduchý – nervové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a </a:t>
            </a:r>
            <a:r>
              <a:rPr lang="cs-CZ" dirty="0" err="1" smtClean="0">
                <a:solidFill>
                  <a:schemeClr val="tx1"/>
                </a:solidFill>
              </a:rPr>
              <a:t>periférní</a:t>
            </a:r>
            <a:r>
              <a:rPr lang="cs-CZ" dirty="0" smtClean="0">
                <a:solidFill>
                  <a:schemeClr val="tx1"/>
                </a:solidFill>
              </a:rPr>
              <a:t> nervový systém – genitální </a:t>
            </a:r>
            <a:r>
              <a:rPr lang="cs-CZ" dirty="0" err="1" smtClean="0">
                <a:solidFill>
                  <a:schemeClr val="tx1"/>
                </a:solidFill>
              </a:rPr>
              <a:t>ganglium</a:t>
            </a:r>
            <a:r>
              <a:rPr lang="cs-CZ" dirty="0" smtClean="0">
                <a:solidFill>
                  <a:schemeClr val="tx1"/>
                </a:solidFill>
              </a:rPr>
              <a:t> – komisury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Vylučovací soustava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 err="1" smtClean="0">
                <a:solidFill>
                  <a:schemeClr val="tx1"/>
                </a:solidFill>
              </a:rPr>
              <a:t>protonefridiální</a:t>
            </a:r>
            <a:r>
              <a:rPr lang="cs-CZ" dirty="0" smtClean="0">
                <a:solidFill>
                  <a:schemeClr val="tx1"/>
                </a:solidFill>
              </a:rPr>
              <a:t> – 2 typy: (1) </a:t>
            </a:r>
            <a:r>
              <a:rPr lang="cs-CZ" b="1" i="1" dirty="0" smtClean="0">
                <a:solidFill>
                  <a:schemeClr val="tx1"/>
                </a:solidFill>
              </a:rPr>
              <a:t>dendritický</a:t>
            </a:r>
            <a:r>
              <a:rPr lang="cs-CZ" dirty="0" smtClean="0">
                <a:solidFill>
                  <a:schemeClr val="tx1"/>
                </a:solidFill>
              </a:rPr>
              <a:t> – centrální kanál  s bočními větvemi končí plaménkovými buňkami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(2) </a:t>
            </a:r>
            <a:r>
              <a:rPr lang="cs-CZ" b="1" i="1" dirty="0" smtClean="0">
                <a:solidFill>
                  <a:schemeClr val="tx1"/>
                </a:solidFill>
              </a:rPr>
              <a:t>váčkovitý</a:t>
            </a:r>
            <a:r>
              <a:rPr lang="cs-CZ" dirty="0" smtClean="0">
                <a:solidFill>
                  <a:schemeClr val="tx1"/>
                </a:solidFill>
              </a:rPr>
              <a:t> – měchýřek do kterého </a:t>
            </a:r>
            <a:r>
              <a:rPr lang="cs-CZ" dirty="0">
                <a:solidFill>
                  <a:schemeClr val="tx1"/>
                </a:solidFill>
              </a:rPr>
              <a:t>ú</a:t>
            </a:r>
            <a:r>
              <a:rPr lang="cs-CZ" dirty="0" smtClean="0">
                <a:solidFill>
                  <a:schemeClr val="tx1"/>
                </a:solidFill>
              </a:rPr>
              <a:t>stí plaménkové buňky 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49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1268760"/>
            <a:ext cx="7200800" cy="504056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err="1" smtClean="0">
                <a:solidFill>
                  <a:schemeClr val="tx1"/>
                </a:solidFill>
              </a:rPr>
              <a:t>Gonochoristi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sexuální </a:t>
            </a:r>
            <a:r>
              <a:rPr lang="cs-CZ" dirty="0" err="1" smtClean="0">
                <a:solidFill>
                  <a:schemeClr val="tx1"/>
                </a:solidFill>
              </a:rPr>
              <a:t>dimorficmus</a:t>
            </a:r>
            <a:r>
              <a:rPr lang="cs-CZ" dirty="0" smtClean="0">
                <a:solidFill>
                  <a:schemeClr val="tx1"/>
                </a:solidFill>
              </a:rPr>
              <a:t> (velikost těla, 	otrnění </a:t>
            </a:r>
            <a:r>
              <a:rPr lang="cs-CZ" dirty="0" err="1" smtClean="0">
                <a:solidFill>
                  <a:schemeClr val="tx1"/>
                </a:solidFill>
              </a:rPr>
              <a:t>chobotku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Samčí pohlavní soustava </a:t>
            </a:r>
            <a:r>
              <a:rPr lang="cs-CZ" dirty="0" smtClean="0">
                <a:solidFill>
                  <a:schemeClr val="tx1"/>
                </a:solidFill>
              </a:rPr>
              <a:t>– 2(1) </a:t>
            </a:r>
            <a:r>
              <a:rPr lang="cs-CZ" dirty="0" err="1" smtClean="0">
                <a:solidFill>
                  <a:schemeClr val="tx1"/>
                </a:solidFill>
              </a:rPr>
              <a:t>testes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vassa</a:t>
            </a:r>
            <a:r>
              <a:rPr lang="cs-CZ" dirty="0" smtClean="0">
                <a:solidFill>
                  <a:schemeClr val="tx1"/>
                </a:solidFill>
              </a:rPr>
              <a:t> 	</a:t>
            </a:r>
            <a:r>
              <a:rPr lang="cs-CZ" dirty="0" err="1" smtClean="0">
                <a:solidFill>
                  <a:schemeClr val="tx1"/>
                </a:solidFill>
              </a:rPr>
              <a:t>efferentia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dirty="0" err="1" smtClean="0">
                <a:solidFill>
                  <a:schemeClr val="tx1"/>
                </a:solidFill>
              </a:rPr>
              <a:t>vas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deferens</a:t>
            </a:r>
            <a:r>
              <a:rPr lang="cs-CZ" dirty="0" smtClean="0">
                <a:solidFill>
                  <a:schemeClr val="tx1"/>
                </a:solidFill>
              </a:rPr>
              <a:t> –semenný váček, 	cementové žlázy, cementový rezervoár, 	</a:t>
            </a:r>
            <a:r>
              <a:rPr lang="cs-CZ" dirty="0" err="1" smtClean="0">
                <a:solidFill>
                  <a:schemeClr val="tx1"/>
                </a:solidFill>
              </a:rPr>
              <a:t>Saeffigenův</a:t>
            </a:r>
            <a:r>
              <a:rPr lang="cs-CZ" dirty="0" smtClean="0">
                <a:solidFill>
                  <a:schemeClr val="tx1"/>
                </a:solidFill>
              </a:rPr>
              <a:t> vak (tekutina –pohyb burzy) 	</a:t>
            </a:r>
            <a:r>
              <a:rPr lang="cs-CZ" dirty="0" err="1" smtClean="0">
                <a:solidFill>
                  <a:schemeClr val="tx1"/>
                </a:solidFill>
              </a:rPr>
              <a:t>pyriformní</a:t>
            </a:r>
            <a:r>
              <a:rPr lang="cs-CZ" dirty="0" smtClean="0">
                <a:solidFill>
                  <a:schemeClr val="tx1"/>
                </a:solidFill>
              </a:rPr>
              <a:t> žlázy, kopulační burza a penis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Samičí pohlavní soustava </a:t>
            </a:r>
            <a:r>
              <a:rPr lang="cs-CZ" dirty="0" smtClean="0">
                <a:solidFill>
                  <a:schemeClr val="tx1"/>
                </a:solidFill>
              </a:rPr>
              <a:t>– ovarium – z něj 	vaječné koule produkující </a:t>
            </a:r>
            <a:r>
              <a:rPr lang="cs-CZ" dirty="0" err="1" smtClean="0">
                <a:solidFill>
                  <a:schemeClr val="tx1"/>
                </a:solidFill>
              </a:rPr>
              <a:t>oocyty</a:t>
            </a:r>
            <a:r>
              <a:rPr lang="cs-CZ" dirty="0" smtClean="0">
                <a:solidFill>
                  <a:schemeClr val="tx1"/>
                </a:solidFill>
              </a:rPr>
              <a:t> – vajíčka, 	</a:t>
            </a:r>
            <a:r>
              <a:rPr lang="cs-CZ" dirty="0" err="1" smtClean="0">
                <a:solidFill>
                  <a:schemeClr val="tx1"/>
                </a:solidFill>
              </a:rPr>
              <a:t>ligamentový</a:t>
            </a:r>
            <a:r>
              <a:rPr lang="cs-CZ" dirty="0" smtClean="0">
                <a:solidFill>
                  <a:schemeClr val="tx1"/>
                </a:solidFill>
              </a:rPr>
              <a:t> vaz (vajíčka), děložní zvon + 	děloha + vagina – (tvoří systém vypuzující 	selektivně zralá vajíčka) a </a:t>
            </a:r>
            <a:r>
              <a:rPr lang="cs-CZ" dirty="0" err="1" smtClean="0">
                <a:solidFill>
                  <a:schemeClr val="tx1"/>
                </a:solidFill>
              </a:rPr>
              <a:t>subterminální</a:t>
            </a:r>
            <a:r>
              <a:rPr lang="cs-CZ" dirty="0" smtClean="0">
                <a:solidFill>
                  <a:schemeClr val="tx1"/>
                </a:solidFill>
              </a:rPr>
              <a:t> 	pohlavní </a:t>
            </a:r>
            <a:r>
              <a:rPr lang="cs-CZ" dirty="0" err="1" smtClean="0">
                <a:solidFill>
                  <a:schemeClr val="tx1"/>
                </a:solidFill>
              </a:rPr>
              <a:t>porus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dimorfismus vrtejšů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/>
          <a:lstStyle/>
          <a:p>
            <a:r>
              <a:rPr lang="cs-CZ" dirty="0" smtClean="0"/>
              <a:t>Morfologie samice a samice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/>
          <a:lstStyle/>
          <a:p>
            <a:r>
              <a:rPr lang="cs-CZ" dirty="0" smtClean="0"/>
              <a:t>Vajíčko </a:t>
            </a:r>
            <a:r>
              <a:rPr lang="cs-CZ" i="1" dirty="0" smtClean="0"/>
              <a:t>M. </a:t>
            </a:r>
            <a:r>
              <a:rPr lang="cs-CZ" i="1" dirty="0" err="1"/>
              <a:t>h</a:t>
            </a:r>
            <a:r>
              <a:rPr lang="cs-CZ" i="1" dirty="0" err="1" smtClean="0"/>
              <a:t>irudinaceus</a:t>
            </a:r>
            <a:endParaRPr lang="cs-CZ" i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16" y="1844824"/>
            <a:ext cx="3821632" cy="48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8" y="1955456"/>
            <a:ext cx="3849588" cy="449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19848" cy="1143000"/>
          </a:xfrm>
        </p:spPr>
        <p:txBody>
          <a:bodyPr>
            <a:normAutofit/>
          </a:bodyPr>
          <a:lstStyle/>
          <a:p>
            <a:r>
              <a:rPr lang="cs-CZ" sz="3400" dirty="0"/>
              <a:t>Z</a:t>
            </a:r>
            <a:r>
              <a:rPr lang="cs-CZ" sz="3400" dirty="0" smtClean="0"/>
              <a:t>ákladní diagram reprodukční soustavy vrtejšů</a:t>
            </a:r>
            <a:endParaRPr lang="cs-CZ" sz="3400" dirty="0"/>
          </a:p>
        </p:txBody>
      </p:sp>
      <p:pic>
        <p:nvPicPr>
          <p:cNvPr id="2050" name="Picture 2" descr="Phylum Acanthocephala (Spiny Headed Worms) [2023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8265488" cy="48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Vrtejši – paraziti divokých zvířat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132856"/>
            <a:ext cx="6400800" cy="350594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47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7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Stavba samčí pohlavní soustavy</a:t>
            </a:r>
            <a:endParaRPr lang="cs-CZ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267" y="1700808"/>
            <a:ext cx="11270819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9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Kopulační burza vrtejše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9" y="1340768"/>
            <a:ext cx="4984367" cy="417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64" y="4319547"/>
            <a:ext cx="4038600" cy="17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67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088"/>
          </a:xfrm>
        </p:spPr>
        <p:txBody>
          <a:bodyPr/>
          <a:lstStyle/>
          <a:p>
            <a:r>
              <a:rPr lang="cs-CZ" dirty="0" smtClean="0"/>
              <a:t>Samičí pohlavní soustava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996352" cy="532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5575"/>
            <a:ext cx="4683579" cy="531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5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 vrtejšů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53650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</a:rPr>
              <a:t>Nepřímé vývojové cykly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>
                <a:solidFill>
                  <a:schemeClr val="tx1"/>
                </a:solidFill>
              </a:rPr>
              <a:t>o</a:t>
            </a:r>
            <a:r>
              <a:rPr lang="cs-CZ" dirty="0" smtClean="0">
                <a:solidFill>
                  <a:schemeClr val="tx1"/>
                </a:solidFill>
              </a:rPr>
              <a:t>bvykle </a:t>
            </a:r>
            <a:r>
              <a:rPr lang="cs-CZ" b="1" dirty="0" err="1" smtClean="0">
                <a:solidFill>
                  <a:schemeClr val="tx1"/>
                </a:solidFill>
              </a:rPr>
              <a:t>dixenní</a:t>
            </a:r>
            <a:r>
              <a:rPr lang="cs-CZ" dirty="0" smtClean="0">
                <a:solidFill>
                  <a:schemeClr val="tx1"/>
                </a:solidFill>
              </a:rPr>
              <a:t> – DH – obratlovec a </a:t>
            </a:r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– bezobratlý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r>
              <a:rPr lang="cs-CZ" dirty="0" err="1" smtClean="0">
                <a:solidFill>
                  <a:schemeClr val="tx1"/>
                </a:solidFill>
              </a:rPr>
              <a:t>MzH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- nejčastěji členovci – (korýši – </a:t>
            </a:r>
            <a:r>
              <a:rPr lang="cs-CZ" b="1" dirty="0" err="1">
                <a:solidFill>
                  <a:schemeClr val="tx1"/>
                </a:solidFill>
              </a:rPr>
              <a:t>akvatický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cyklus </a:t>
            </a:r>
            <a:r>
              <a:rPr lang="cs-CZ" dirty="0">
                <a:solidFill>
                  <a:schemeClr val="tx1"/>
                </a:solidFill>
              </a:rPr>
              <a:t>a hmyz – </a:t>
            </a:r>
            <a:r>
              <a:rPr lang="cs-CZ" b="1" dirty="0">
                <a:solidFill>
                  <a:schemeClr val="tx1"/>
                </a:solidFill>
              </a:rPr>
              <a:t>terestrický cyklus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algn="l"/>
            <a:endParaRPr lang="cs-CZ" b="1" dirty="0" smtClean="0">
              <a:solidFill>
                <a:schemeClr val="tx1"/>
              </a:solidFill>
            </a:endParaRPr>
          </a:p>
          <a:p>
            <a:pPr algn="l"/>
            <a:r>
              <a:rPr lang="cs-CZ" b="1" dirty="0" smtClean="0">
                <a:solidFill>
                  <a:schemeClr val="tx1"/>
                </a:solidFill>
              </a:rPr>
              <a:t>Vajíčka</a:t>
            </a:r>
            <a:r>
              <a:rPr lang="cs-CZ" dirty="0" smtClean="0">
                <a:solidFill>
                  <a:schemeClr val="tx1"/>
                </a:solidFill>
              </a:rPr>
              <a:t> obsahují larvu </a:t>
            </a:r>
            <a:r>
              <a:rPr lang="cs-CZ" b="1" dirty="0" err="1" smtClean="0">
                <a:solidFill>
                  <a:schemeClr val="tx1"/>
                </a:solidFill>
              </a:rPr>
              <a:t>acanthor</a:t>
            </a:r>
            <a:endParaRPr lang="cs-CZ" b="1" dirty="0" smtClean="0">
              <a:solidFill>
                <a:schemeClr val="tx1"/>
              </a:solidFill>
            </a:endParaRP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Larvální stádia – </a:t>
            </a:r>
            <a:r>
              <a:rPr lang="cs-CZ" b="1" dirty="0" err="1" smtClean="0">
                <a:solidFill>
                  <a:schemeClr val="tx1"/>
                </a:solidFill>
              </a:rPr>
              <a:t>preakantela</a:t>
            </a:r>
            <a:r>
              <a:rPr lang="cs-CZ" dirty="0" smtClean="0">
                <a:solidFill>
                  <a:schemeClr val="tx1"/>
                </a:solidFill>
              </a:rPr>
              <a:t> – </a:t>
            </a:r>
            <a:r>
              <a:rPr lang="cs-CZ" b="1" dirty="0" err="1" smtClean="0">
                <a:solidFill>
                  <a:schemeClr val="tx1"/>
                </a:solidFill>
              </a:rPr>
              <a:t>akantela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 </a:t>
            </a:r>
            <a:r>
              <a:rPr lang="cs-CZ" b="1" dirty="0" err="1" smtClean="0">
                <a:solidFill>
                  <a:schemeClr val="tx1"/>
                </a:solidFill>
              </a:rPr>
              <a:t>cystacanth</a:t>
            </a:r>
            <a:r>
              <a:rPr lang="cs-CZ" dirty="0" smtClean="0">
                <a:solidFill>
                  <a:schemeClr val="tx1"/>
                </a:solidFill>
              </a:rPr>
              <a:t> (opouzdřená </a:t>
            </a:r>
            <a:r>
              <a:rPr lang="cs-CZ" dirty="0">
                <a:solidFill>
                  <a:schemeClr val="tx1"/>
                </a:solidFill>
              </a:rPr>
              <a:t>l</a:t>
            </a:r>
            <a:r>
              <a:rPr lang="cs-CZ" dirty="0" smtClean="0">
                <a:solidFill>
                  <a:schemeClr val="tx1"/>
                </a:solidFill>
              </a:rPr>
              <a:t>arva)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</a:rPr>
              <a:t>Všechny stádia vrtejšů parazitická</a:t>
            </a:r>
            <a:r>
              <a:rPr lang="cs-CZ" dirty="0" smtClean="0"/>
              <a:t> </a:t>
            </a:r>
          </a:p>
          <a:p>
            <a:pPr algn="l"/>
            <a:endParaRPr lang="cs-CZ" dirty="0" smtClean="0">
              <a:solidFill>
                <a:schemeClr val="tx1"/>
              </a:solidFill>
            </a:endParaRP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51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Životní cyklus</a:t>
            </a:r>
            <a:endParaRPr lang="cs-CZ" sz="3400" dirty="0"/>
          </a:p>
        </p:txBody>
      </p:sp>
      <p:pic>
        <p:nvPicPr>
          <p:cNvPr id="13314" name="Picture 2" descr="Acanthocephalan life cycle Diagram | Quizl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8" y="1052736"/>
            <a:ext cx="8914923" cy="50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19" y="4888551"/>
            <a:ext cx="2054509" cy="18559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Sekvence larválních stádií</a:t>
            </a:r>
            <a:endParaRPr lang="cs-CZ" sz="3400" dirty="0"/>
          </a:p>
        </p:txBody>
      </p:sp>
      <p:pic>
        <p:nvPicPr>
          <p:cNvPr id="8194" name="Picture 2" descr="Thorny-Headed Worms (Acanthocephala): Jaw-Less Members of Jaw-Bearing Worms  That Parasitize Jawed Arthropods and Jawed Vertebrat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623" y="1259342"/>
            <a:ext cx="3753093" cy="40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868" y="1753992"/>
            <a:ext cx="1272088" cy="38974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55" y="620688"/>
            <a:ext cx="1872208" cy="344674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289397" y="908720"/>
            <a:ext cx="274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1. vajíčko </a:t>
            </a:r>
            <a:r>
              <a:rPr lang="cs-CZ" dirty="0"/>
              <a:t>s larvou </a:t>
            </a:r>
            <a:r>
              <a:rPr lang="cs-CZ" dirty="0" err="1" smtClean="0"/>
              <a:t>Acanthor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164288" y="6228020"/>
            <a:ext cx="127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2. </a:t>
            </a:r>
            <a:r>
              <a:rPr lang="cs-CZ" dirty="0" err="1"/>
              <a:t>A</a:t>
            </a:r>
            <a:r>
              <a:rPr lang="cs-CZ" dirty="0" err="1" smtClean="0"/>
              <a:t>canthor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710" y="3717235"/>
            <a:ext cx="913353" cy="290210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269755" y="6084004"/>
            <a:ext cx="163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3. </a:t>
            </a:r>
            <a:r>
              <a:rPr lang="cs-CZ" dirty="0" err="1"/>
              <a:t>P</a:t>
            </a:r>
            <a:r>
              <a:rPr lang="cs-CZ" dirty="0" err="1" smtClean="0"/>
              <a:t>reacanthela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619672" y="1052736"/>
            <a:ext cx="274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4. </a:t>
            </a:r>
            <a:r>
              <a:rPr lang="cs-CZ" dirty="0" err="1" smtClean="0"/>
              <a:t>Acanthella</a:t>
            </a:r>
            <a:r>
              <a:rPr lang="cs-CZ" dirty="0" smtClean="0"/>
              <a:t> - (</a:t>
            </a:r>
            <a:r>
              <a:rPr lang="cs-CZ" dirty="0" err="1" smtClean="0"/>
              <a:t>Cystacanth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3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vrtejšů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7" y="1268760"/>
            <a:ext cx="914769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Vývojové cykly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917030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 smtClean="0"/>
              <a:t>Akvatický</a:t>
            </a:r>
            <a:endParaRPr lang="cs-CZ" dirty="0" smtClean="0"/>
          </a:p>
          <a:p>
            <a:r>
              <a:rPr lang="cs-CZ" dirty="0" err="1" smtClean="0"/>
              <a:t>Neoechinorhynchus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17030"/>
            <a:ext cx="4041775" cy="63976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Terestrický</a:t>
            </a:r>
          </a:p>
          <a:p>
            <a:r>
              <a:rPr lang="cs-CZ" dirty="0" err="1" smtClean="0"/>
              <a:t>Macracanthorhynhus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63768"/>
            <a:ext cx="4104455" cy="504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248472" cy="496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Acanthocephala | Springer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34" y="1625580"/>
            <a:ext cx="4256756" cy="42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canthocephala | SpringerL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9118"/>
            <a:ext cx="4032448" cy="41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39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216024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Evoluce a klasifikace</a:t>
            </a:r>
            <a:endParaRPr lang="cs-CZ" sz="3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836712"/>
            <a:ext cx="6400800" cy="4896544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Unikátní znaky – </a:t>
            </a:r>
            <a:r>
              <a:rPr lang="cs-CZ" sz="2000" dirty="0" smtClean="0">
                <a:solidFill>
                  <a:schemeClr val="tx1"/>
                </a:solidFill>
              </a:rPr>
              <a:t>dříve nejasné </a:t>
            </a:r>
            <a:r>
              <a:rPr lang="cs-CZ" sz="2000" dirty="0" smtClean="0">
                <a:solidFill>
                  <a:schemeClr val="tx1"/>
                </a:solidFill>
              </a:rPr>
              <a:t>postavení </a:t>
            </a:r>
            <a:r>
              <a:rPr lang="cs-CZ" sz="2000" dirty="0" smtClean="0">
                <a:solidFill>
                  <a:schemeClr val="tx1"/>
                </a:solidFill>
              </a:rPr>
              <a:t>v systému</a:t>
            </a: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Nejnovější studia (r RNA) blízká příbuznost s vířníky </a:t>
            </a:r>
            <a:r>
              <a:rPr lang="cs-CZ" sz="2000" dirty="0" err="1" smtClean="0">
                <a:solidFill>
                  <a:schemeClr val="tx1"/>
                </a:solidFill>
              </a:rPr>
              <a:t>Rotifera</a:t>
            </a:r>
            <a:r>
              <a:rPr lang="cs-CZ" sz="2000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 </a:t>
            </a:r>
            <a:endParaRPr lang="cs-CZ" sz="2000" dirty="0">
              <a:solidFill>
                <a:schemeClr val="tx1"/>
              </a:solidFill>
            </a:endParaRP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Kmen:  </a:t>
            </a:r>
            <a:r>
              <a:rPr lang="cs-CZ" sz="2000" dirty="0" err="1" smtClean="0">
                <a:solidFill>
                  <a:schemeClr val="tx1"/>
                </a:solidFill>
              </a:rPr>
              <a:t>Acanthocephala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	třída </a:t>
            </a:r>
            <a:r>
              <a:rPr lang="cs-CZ" sz="2000" dirty="0" err="1" smtClean="0">
                <a:solidFill>
                  <a:schemeClr val="tx1"/>
                </a:solidFill>
              </a:rPr>
              <a:t>Archiacanthocephala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	třída </a:t>
            </a:r>
            <a:r>
              <a:rPr lang="cs-CZ" sz="2000" dirty="0" err="1" smtClean="0">
                <a:solidFill>
                  <a:schemeClr val="tx1"/>
                </a:solidFill>
              </a:rPr>
              <a:t>Palaeacanthocephala</a:t>
            </a:r>
            <a:endParaRPr lang="cs-CZ" sz="2000" dirty="0" smtClean="0">
              <a:solidFill>
                <a:schemeClr val="tx1"/>
              </a:solidFill>
            </a:endParaRPr>
          </a:p>
          <a:p>
            <a:pPr algn="l"/>
            <a:r>
              <a:rPr lang="cs-CZ" sz="2000" dirty="0" smtClean="0">
                <a:solidFill>
                  <a:schemeClr val="tx1"/>
                </a:solidFill>
              </a:rPr>
              <a:t>	třída </a:t>
            </a:r>
            <a:r>
              <a:rPr lang="cs-CZ" sz="2000" dirty="0" err="1" smtClean="0">
                <a:solidFill>
                  <a:schemeClr val="tx1"/>
                </a:solidFill>
              </a:rPr>
              <a:t>Eoacanthocephala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23554" name="Picture 2" descr="Parasite Evolution | Working Group Herly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1" y="3789040"/>
            <a:ext cx="7416824" cy="233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6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cs-CZ" sz="3400" dirty="0" smtClean="0"/>
              <a:t>Fylogeneze vrtejšů</a:t>
            </a:r>
            <a:endParaRPr lang="cs-CZ" sz="3400" dirty="0"/>
          </a:p>
        </p:txBody>
      </p:sp>
      <p:pic>
        <p:nvPicPr>
          <p:cNvPr id="6146" name="Picture 2" descr="Thorny-Headed Worms (Acanthocephala): Jaw-Less Members of Jaw-Bearing Worms  That Parasitize Jawed Arthropods and Jawed Vertebrates | SpringerLi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3" y="1052737"/>
            <a:ext cx="873117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prava 3"/>
          <p:cNvSpPr/>
          <p:nvPr/>
        </p:nvSpPr>
        <p:spPr>
          <a:xfrm rot="5220832">
            <a:off x="3833230" y="4474651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rot="10800000">
            <a:off x="7452320" y="1340768"/>
            <a:ext cx="474352" cy="26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4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rtejši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0"/>
            <a:ext cx="9139186" cy="68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27218" y="260648"/>
            <a:ext cx="3444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 smtClean="0"/>
              <a:t>Ve střevě hostitele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279921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Kladogram 22 taxonů vrtejšů </a:t>
            </a:r>
            <a:br>
              <a:rPr lang="cs-CZ" dirty="0" smtClean="0"/>
            </a:br>
            <a:r>
              <a:rPr lang="cs-CZ" sz="3600" dirty="0" smtClean="0"/>
              <a:t>138 morfologických charakteristik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41044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756083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9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Acanthocephalan Phylogeny and the Evolution of Parasitism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4659"/>
            <a:ext cx="4866919" cy="64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167392" y="1700808"/>
            <a:ext cx="1758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Terestričtí zástupci</a:t>
            </a:r>
          </a:p>
          <a:p>
            <a:endParaRPr lang="cs-CZ" sz="1600" b="1" dirty="0">
              <a:solidFill>
                <a:srgbClr val="00B0F0"/>
              </a:solidFill>
            </a:endParaRPr>
          </a:p>
          <a:p>
            <a:r>
              <a:rPr lang="cs-CZ" sz="1600" b="1" dirty="0" smtClean="0">
                <a:solidFill>
                  <a:srgbClr val="00B0F0"/>
                </a:solidFill>
              </a:rPr>
              <a:t>Ptáci a savci - DH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228184" y="3501008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Lasturnatky - mezihostitelé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301081" y="2708920"/>
            <a:ext cx="17587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Terestričtí zástupci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199899" y="3502749"/>
            <a:ext cx="185993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Definitivní hostitelé</a:t>
            </a:r>
          </a:p>
          <a:p>
            <a:r>
              <a:rPr lang="cs-CZ" sz="1600" b="1" dirty="0" smtClean="0">
                <a:solidFill>
                  <a:srgbClr val="00B0F0"/>
                </a:solidFill>
              </a:rPr>
              <a:t>Ptáci a savci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36096" y="3933056"/>
            <a:ext cx="17088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err="1" smtClean="0">
                <a:solidFill>
                  <a:srgbClr val="00B0F0"/>
                </a:solidFill>
              </a:rPr>
              <a:t>Akvatičtí</a:t>
            </a:r>
            <a:r>
              <a:rPr lang="cs-CZ" sz="1600" b="1" dirty="0" smtClean="0">
                <a:solidFill>
                  <a:srgbClr val="00B0F0"/>
                </a:solidFill>
              </a:rPr>
              <a:t> zástupci </a:t>
            </a:r>
            <a:endParaRPr lang="cs-CZ" sz="1600" b="1" dirty="0">
              <a:solidFill>
                <a:srgbClr val="00B0F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264939" y="2564904"/>
            <a:ext cx="10271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00B0F0"/>
                </a:solidFill>
              </a:rPr>
              <a:t>DH - želvy</a:t>
            </a:r>
            <a:endParaRPr lang="cs-CZ" sz="1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Archiacanthocepala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Cizopasníci suchozemských obratlovců</a:t>
            </a:r>
          </a:p>
          <a:p>
            <a:r>
              <a:rPr lang="cs-CZ" dirty="0" smtClean="0"/>
              <a:t>Tělo bez trnů</a:t>
            </a:r>
          </a:p>
          <a:p>
            <a:r>
              <a:rPr lang="cs-CZ" dirty="0" smtClean="0"/>
              <a:t>8 cementových žláz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Moniliformida</a:t>
            </a:r>
            <a:endParaRPr lang="cs-CZ" dirty="0" smtClean="0"/>
          </a:p>
          <a:p>
            <a:pPr lvl="2"/>
            <a:r>
              <a:rPr lang="cs-CZ" b="1" dirty="0" err="1" smtClean="0"/>
              <a:t>Moniliformis</a:t>
            </a:r>
            <a:r>
              <a:rPr lang="cs-CZ" b="1" dirty="0" smtClean="0"/>
              <a:t> </a:t>
            </a:r>
            <a:r>
              <a:rPr lang="cs-CZ" b="1" dirty="0" err="1" smtClean="0"/>
              <a:t>moniliformis</a:t>
            </a:r>
            <a:r>
              <a:rPr lang="cs-CZ" b="1" dirty="0"/>
              <a:t> </a:t>
            </a:r>
            <a:r>
              <a:rPr lang="cs-CZ" dirty="0" smtClean="0"/>
              <a:t>– krysy, </a:t>
            </a:r>
            <a:r>
              <a:rPr lang="cs-CZ" dirty="0" err="1" smtClean="0"/>
              <a:t>Mzh</a:t>
            </a:r>
            <a:r>
              <a:rPr lang="cs-CZ" dirty="0" smtClean="0"/>
              <a:t> švábi</a:t>
            </a:r>
          </a:p>
          <a:p>
            <a:pPr lvl="1"/>
            <a:r>
              <a:rPr lang="cs-CZ" dirty="0" smtClean="0"/>
              <a:t>Řád – </a:t>
            </a:r>
            <a:r>
              <a:rPr lang="cs-CZ" dirty="0" err="1" smtClean="0"/>
              <a:t>Oligacanthorhyncha</a:t>
            </a:r>
            <a:endParaRPr lang="cs-CZ" dirty="0" smtClean="0"/>
          </a:p>
          <a:p>
            <a:pPr lvl="2"/>
            <a:r>
              <a:rPr lang="cs-CZ" b="1" dirty="0" err="1" smtClean="0"/>
              <a:t>Macracanthorhynchus</a:t>
            </a:r>
            <a:r>
              <a:rPr lang="cs-CZ" b="1" dirty="0" smtClean="0"/>
              <a:t> </a:t>
            </a:r>
            <a:r>
              <a:rPr lang="cs-CZ" b="1" dirty="0" err="1" smtClean="0"/>
              <a:t>hirudinaceus</a:t>
            </a:r>
            <a:r>
              <a:rPr lang="cs-CZ" b="1" dirty="0" smtClean="0"/>
              <a:t> </a:t>
            </a:r>
            <a:r>
              <a:rPr lang="cs-CZ" dirty="0" smtClean="0"/>
              <a:t>– prasata, </a:t>
            </a:r>
            <a:r>
              <a:rPr lang="cs-CZ" dirty="0" err="1" smtClean="0"/>
              <a:t>Mzh</a:t>
            </a:r>
            <a:r>
              <a:rPr lang="cs-CZ" dirty="0" smtClean="0"/>
              <a:t> – larvy </a:t>
            </a:r>
            <a:r>
              <a:rPr lang="cs-CZ" dirty="0" err="1" smtClean="0"/>
              <a:t>listorohých</a:t>
            </a:r>
            <a:r>
              <a:rPr lang="cs-CZ" dirty="0" smtClean="0"/>
              <a:t> brouků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2"/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84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143000"/>
          </a:xfrm>
        </p:spPr>
        <p:txBody>
          <a:bodyPr>
            <a:normAutofit/>
          </a:bodyPr>
          <a:lstStyle/>
          <a:p>
            <a:r>
              <a:rPr lang="cs-CZ" sz="3200" dirty="0" err="1">
                <a:solidFill>
                  <a:srgbClr val="FF0000"/>
                </a:solidFill>
              </a:rPr>
              <a:t>Macracanthorhynchus</a:t>
            </a: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hirudinaceus</a:t>
            </a:r>
            <a:r>
              <a:rPr lang="cs-CZ" sz="3200" dirty="0" smtClean="0">
                <a:solidFill>
                  <a:srgbClr val="FF0000"/>
                </a:solidFill>
              </a:rPr>
              <a:t> –vrtejš veliký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</a:t>
            </a:r>
            <a:r>
              <a:rPr lang="cs-CZ" dirty="0" smtClean="0"/>
              <a:t>arva mléčně bílá nebo červená</a:t>
            </a:r>
          </a:p>
          <a:p>
            <a:r>
              <a:rPr lang="cs-CZ" dirty="0"/>
              <a:t>t</a:t>
            </a:r>
            <a:r>
              <a:rPr lang="cs-CZ" dirty="0" smtClean="0"/>
              <a:t>ělo válcovité, </a:t>
            </a:r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 smtClean="0"/>
              <a:t>chobotek</a:t>
            </a:r>
            <a:r>
              <a:rPr lang="cs-CZ" dirty="0" smtClean="0"/>
              <a:t>  5 - 6 řad háčků </a:t>
            </a:r>
          </a:p>
          <a:p>
            <a:r>
              <a:rPr lang="cs-CZ" dirty="0"/>
              <a:t>s</a:t>
            </a:r>
            <a:r>
              <a:rPr lang="cs-CZ" dirty="0" smtClean="0"/>
              <a:t>amec: 50-100mm; samice: 200-650mm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ponravy (larvy) různých druhů brouků</a:t>
            </a:r>
          </a:p>
          <a:p>
            <a:r>
              <a:rPr lang="cs-CZ" dirty="0" smtClean="0"/>
              <a:t>DH – prasata, psi, opice</a:t>
            </a:r>
          </a:p>
          <a:p>
            <a:r>
              <a:rPr lang="cs-CZ" b="1" dirty="0" smtClean="0"/>
              <a:t>Člověk</a:t>
            </a:r>
            <a:r>
              <a:rPr lang="cs-CZ" dirty="0" smtClean="0"/>
              <a:t> – velmi vzácně Bulharsko, Francie, Madagaskar, Thajsko, Vietnam, Filipíny, Čína, Brazílie –brouci jako lidový lék, pojídání brouků po krátkém opečení,  </a:t>
            </a:r>
          </a:p>
          <a:p>
            <a:r>
              <a:rPr lang="cs-CZ" dirty="0" smtClean="0"/>
              <a:t>v Evropě je </a:t>
            </a:r>
            <a:r>
              <a:rPr lang="cs-CZ" dirty="0" err="1" smtClean="0"/>
              <a:t>Mzh</a:t>
            </a:r>
            <a:r>
              <a:rPr lang="cs-CZ" dirty="0" smtClean="0"/>
              <a:t>. nejčastěji chroust, listokaz, zlatohlávek,</a:t>
            </a:r>
          </a:p>
          <a:p>
            <a:r>
              <a:rPr lang="cs-CZ" dirty="0" smtClean="0"/>
              <a:t>V místě přichycení – ulcerózní enteritida, uzávěr i perforace střeva – gastrointestinální potíže </a:t>
            </a:r>
          </a:p>
          <a:p>
            <a:r>
              <a:rPr lang="cs-CZ" dirty="0" smtClean="0"/>
              <a:t>Léčení -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/>
              <a:t>M</a:t>
            </a:r>
            <a:r>
              <a:rPr lang="cs-CZ" dirty="0" err="1" smtClean="0"/>
              <a:t>ebendazol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25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400" dirty="0" smtClean="0"/>
              <a:t>Vrtejš veliký – </a:t>
            </a:r>
            <a:r>
              <a:rPr lang="cs-CZ" sz="3400" dirty="0" err="1" smtClean="0"/>
              <a:t>Macracanthorhynchus</a:t>
            </a:r>
            <a:r>
              <a:rPr lang="cs-CZ" sz="3400" dirty="0" smtClean="0"/>
              <a:t> </a:t>
            </a:r>
            <a:r>
              <a:rPr lang="cs-CZ" sz="3400" dirty="0" err="1" smtClean="0"/>
              <a:t>hirudinaceus</a:t>
            </a:r>
            <a:r>
              <a:rPr lang="cs-CZ" sz="3400" dirty="0" smtClean="0"/>
              <a:t> </a:t>
            </a:r>
            <a:endParaRPr lang="cs-CZ" sz="3400" dirty="0"/>
          </a:p>
        </p:txBody>
      </p:sp>
      <p:pic>
        <p:nvPicPr>
          <p:cNvPr id="12290" name="Picture 2" descr="Vrtejš velký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9017"/>
            <a:ext cx="7499176" cy="509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813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6710"/>
            <a:ext cx="3008313" cy="1162050"/>
          </a:xfrm>
        </p:spPr>
        <p:txBody>
          <a:bodyPr/>
          <a:lstStyle/>
          <a:p>
            <a:r>
              <a:rPr lang="cs-CZ" dirty="0" err="1" smtClean="0"/>
              <a:t>Macracanthorhynchus</a:t>
            </a:r>
            <a:r>
              <a:rPr lang="cs-CZ" dirty="0" smtClean="0"/>
              <a:t> </a:t>
            </a:r>
            <a:r>
              <a:rPr lang="cs-CZ" dirty="0" err="1" smtClean="0"/>
              <a:t>hirudinaceus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9552" y="2852936"/>
            <a:ext cx="3008313" cy="309634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cs-CZ" dirty="0" err="1" smtClean="0"/>
              <a:t>Adult</a:t>
            </a:r>
            <a:r>
              <a:rPr lang="cs-CZ" dirty="0" smtClean="0"/>
              <a:t> ve střevě DH</a:t>
            </a:r>
          </a:p>
          <a:p>
            <a:pPr marL="342900" indent="-342900">
              <a:buAutoNum type="arabicPeriod"/>
            </a:pPr>
            <a:r>
              <a:rPr lang="cs-CZ" dirty="0" smtClean="0"/>
              <a:t>Vajíčko pozřeno larvou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Acanthor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Acanthela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err="1" smtClean="0"/>
              <a:t>Cystacanth</a:t>
            </a:r>
            <a:r>
              <a:rPr lang="cs-CZ" dirty="0" smtClean="0"/>
              <a:t> v imagu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Ingesce </a:t>
            </a:r>
            <a:r>
              <a:rPr lang="cs-CZ" dirty="0" err="1" smtClean="0"/>
              <a:t>Mzh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Dokončení cyklu v DH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489886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936104"/>
          </a:xfrm>
        </p:spPr>
        <p:txBody>
          <a:bodyPr>
            <a:norm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Monilioformis</a:t>
            </a:r>
            <a:r>
              <a:rPr lang="cs-CZ" sz="3200" dirty="0" smtClean="0">
                <a:solidFill>
                  <a:srgbClr val="FF0000"/>
                </a:solidFill>
              </a:rPr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moniliformis</a:t>
            </a:r>
            <a:r>
              <a:rPr lang="cs-CZ" sz="3200" dirty="0" smtClean="0">
                <a:solidFill>
                  <a:srgbClr val="FF0000"/>
                </a:solidFill>
              </a:rPr>
              <a:t> – vrtejš krysí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4056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barva křídově bílá až smetanová </a:t>
            </a:r>
          </a:p>
          <a:p>
            <a:r>
              <a:rPr lang="cs-CZ" dirty="0" smtClean="0"/>
              <a:t>tělo válcovité, na obou koncích zúžené</a:t>
            </a:r>
          </a:p>
          <a:p>
            <a:r>
              <a:rPr lang="cs-CZ" dirty="0" err="1" smtClean="0"/>
              <a:t>pseudosegmentace</a:t>
            </a:r>
            <a:r>
              <a:rPr lang="cs-CZ" dirty="0" smtClean="0"/>
              <a:t> kutikuly</a:t>
            </a:r>
          </a:p>
          <a:p>
            <a:r>
              <a:rPr lang="cs-CZ" dirty="0" err="1"/>
              <a:t>c</a:t>
            </a:r>
            <a:r>
              <a:rPr lang="cs-CZ" dirty="0" err="1" smtClean="0"/>
              <a:t>hobotek</a:t>
            </a:r>
            <a:r>
              <a:rPr lang="cs-CZ" dirty="0" smtClean="0"/>
              <a:t> 12 –15 řad háčků</a:t>
            </a:r>
          </a:p>
          <a:p>
            <a:r>
              <a:rPr lang="cs-CZ" dirty="0"/>
              <a:t>s</a:t>
            </a:r>
            <a:r>
              <a:rPr lang="cs-CZ" dirty="0" smtClean="0"/>
              <a:t>amec až 100mm; samice až 270mm</a:t>
            </a:r>
          </a:p>
          <a:p>
            <a:r>
              <a:rPr lang="cs-CZ" dirty="0" err="1" smtClean="0"/>
              <a:t>Mzh</a:t>
            </a:r>
            <a:r>
              <a:rPr lang="cs-CZ" dirty="0" smtClean="0"/>
              <a:t> – brouci, švábi (</a:t>
            </a:r>
            <a:r>
              <a:rPr lang="cs-CZ" dirty="0" err="1" smtClean="0"/>
              <a:t>Blaps</a:t>
            </a:r>
            <a:r>
              <a:rPr lang="cs-CZ" dirty="0" smtClean="0"/>
              <a:t>, </a:t>
            </a:r>
            <a:r>
              <a:rPr lang="cs-CZ" dirty="0" err="1" smtClean="0"/>
              <a:t>Periplaneta</a:t>
            </a:r>
            <a:r>
              <a:rPr lang="cs-CZ" dirty="0" smtClean="0"/>
              <a:t>)</a:t>
            </a:r>
          </a:p>
          <a:p>
            <a:r>
              <a:rPr lang="cs-CZ" dirty="0" smtClean="0"/>
              <a:t>DH – krysa, sysel, křeček, plch, </a:t>
            </a:r>
            <a:r>
              <a:rPr lang="cs-CZ" dirty="0" err="1" smtClean="0"/>
              <a:t>pískomil</a:t>
            </a:r>
            <a:r>
              <a:rPr lang="cs-CZ" dirty="0" smtClean="0"/>
              <a:t>, pes, kuna, ježek </a:t>
            </a:r>
          </a:p>
          <a:p>
            <a:r>
              <a:rPr lang="cs-CZ" dirty="0"/>
              <a:t>č</a:t>
            </a:r>
            <a:r>
              <a:rPr lang="cs-CZ" dirty="0" smtClean="0"/>
              <a:t>lověk – </a:t>
            </a:r>
            <a:r>
              <a:rPr lang="cs-CZ" dirty="0" err="1" smtClean="0"/>
              <a:t>geopolitní</a:t>
            </a:r>
            <a:r>
              <a:rPr lang="cs-CZ" dirty="0" smtClean="0"/>
              <a:t> – </a:t>
            </a:r>
            <a:r>
              <a:rPr lang="cs-CZ" dirty="0" err="1" smtClean="0"/>
              <a:t>Sudán</a:t>
            </a:r>
            <a:r>
              <a:rPr lang="cs-CZ" dirty="0" smtClean="0"/>
              <a:t>, Zambie, Izrael, Irák, Irán, Indie, Indonésie, Honduras, Kolumbie, USA – hlavně děti, </a:t>
            </a:r>
          </a:p>
          <a:p>
            <a:r>
              <a:rPr lang="cs-CZ" dirty="0"/>
              <a:t>p</a:t>
            </a:r>
            <a:r>
              <a:rPr lang="cs-CZ" dirty="0" smtClean="0"/>
              <a:t>růjmy, bolesti břicha </a:t>
            </a:r>
          </a:p>
          <a:p>
            <a:r>
              <a:rPr lang="cs-CZ" dirty="0"/>
              <a:t>l</a:t>
            </a:r>
            <a:r>
              <a:rPr lang="cs-CZ" dirty="0" smtClean="0"/>
              <a:t>éčení – </a:t>
            </a:r>
            <a:r>
              <a:rPr lang="cs-CZ" dirty="0" err="1" smtClean="0"/>
              <a:t>niklosamid</a:t>
            </a:r>
            <a:r>
              <a:rPr lang="cs-CZ" dirty="0" smtClean="0"/>
              <a:t>, </a:t>
            </a:r>
            <a:r>
              <a:rPr lang="cs-CZ" dirty="0" err="1" smtClean="0"/>
              <a:t>mebendazol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30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Palaeacanthocephala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Hostitelé většinou vodní obratlovci</a:t>
            </a:r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Tělo často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Echinorhynchida</a:t>
            </a:r>
            <a:endParaRPr lang="cs-CZ" dirty="0" smtClean="0"/>
          </a:p>
          <a:p>
            <a:pPr lvl="2"/>
            <a:r>
              <a:rPr lang="cs-CZ" dirty="0" err="1" smtClean="0"/>
              <a:t>Pomporhynchus</a:t>
            </a:r>
            <a:r>
              <a:rPr lang="cs-CZ" dirty="0" smtClean="0"/>
              <a:t> </a:t>
            </a:r>
            <a:r>
              <a:rPr lang="cs-CZ" dirty="0" err="1" smtClean="0"/>
              <a:t>laevis</a:t>
            </a:r>
            <a:r>
              <a:rPr lang="cs-CZ" dirty="0" smtClean="0"/>
              <a:t> – oranžová, bulbus, sladkovodní ryby, </a:t>
            </a:r>
            <a:r>
              <a:rPr lang="cs-CZ" dirty="0" err="1" smtClean="0"/>
              <a:t>Mzh</a:t>
            </a:r>
            <a:r>
              <a:rPr lang="cs-CZ" dirty="0" smtClean="0"/>
              <a:t> – </a:t>
            </a:r>
            <a:r>
              <a:rPr lang="cs-CZ" dirty="0" err="1" smtClean="0"/>
              <a:t>Gammaridae</a:t>
            </a:r>
            <a:endParaRPr lang="cs-CZ" dirty="0" smtClean="0"/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ranae</a:t>
            </a:r>
            <a:r>
              <a:rPr lang="cs-CZ" dirty="0" smtClean="0"/>
              <a:t> – cizopasník skokanů</a:t>
            </a:r>
          </a:p>
          <a:p>
            <a:pPr lvl="2"/>
            <a:r>
              <a:rPr lang="cs-CZ" dirty="0" err="1" smtClean="0"/>
              <a:t>Acanthocephalus</a:t>
            </a:r>
            <a:r>
              <a:rPr lang="cs-CZ" dirty="0" smtClean="0"/>
              <a:t> </a:t>
            </a:r>
            <a:r>
              <a:rPr lang="cs-CZ" dirty="0" err="1" smtClean="0"/>
              <a:t>lucii</a:t>
            </a:r>
            <a:r>
              <a:rPr lang="cs-CZ" dirty="0" smtClean="0"/>
              <a:t> – sladkovodní ryby,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Asellus</a:t>
            </a:r>
            <a:r>
              <a:rPr lang="cs-CZ" dirty="0" smtClean="0"/>
              <a:t> </a:t>
            </a:r>
            <a:r>
              <a:rPr lang="cs-CZ" dirty="0" err="1" smtClean="0"/>
              <a:t>aquaticus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Polymorphida</a:t>
            </a:r>
            <a:endParaRPr lang="cs-CZ" dirty="0" smtClean="0"/>
          </a:p>
          <a:p>
            <a:pPr lvl="2"/>
            <a:r>
              <a:rPr lang="cs-CZ" dirty="0" err="1" smtClean="0"/>
              <a:t>Polymorphus</a:t>
            </a:r>
            <a:r>
              <a:rPr lang="cs-CZ" dirty="0" smtClean="0"/>
              <a:t> </a:t>
            </a:r>
            <a:r>
              <a:rPr lang="cs-CZ" dirty="0" err="1" smtClean="0"/>
              <a:t>minutus</a:t>
            </a:r>
            <a:r>
              <a:rPr lang="cs-CZ" dirty="0" smtClean="0"/>
              <a:t> – vodní drůbež,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Gammaridae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29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46646"/>
            <a:ext cx="8229600" cy="778098"/>
          </a:xfrm>
        </p:spPr>
        <p:txBody>
          <a:bodyPr/>
          <a:lstStyle/>
          <a:p>
            <a:r>
              <a:rPr lang="cs-CZ" dirty="0" err="1" smtClean="0"/>
              <a:t>Polyacanthocephala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Cizopasníci ryb a krokodýlů</a:t>
            </a:r>
          </a:p>
          <a:p>
            <a:r>
              <a:rPr lang="cs-CZ" dirty="0" smtClean="0"/>
              <a:t>Tělo </a:t>
            </a:r>
            <a:r>
              <a:rPr lang="cs-CZ" dirty="0" err="1" smtClean="0"/>
              <a:t>otrněno</a:t>
            </a:r>
            <a:endParaRPr lang="cs-CZ" dirty="0" smtClean="0"/>
          </a:p>
          <a:p>
            <a:r>
              <a:rPr lang="cs-CZ" dirty="0" smtClean="0"/>
              <a:t>Háčky v dlouhých řadách</a:t>
            </a:r>
          </a:p>
          <a:p>
            <a:r>
              <a:rPr lang="cs-CZ" dirty="0" smtClean="0"/>
              <a:t>Zástupci </a:t>
            </a:r>
          </a:p>
          <a:p>
            <a:pPr lvl="1"/>
            <a:r>
              <a:rPr lang="cs-CZ" dirty="0" smtClean="0"/>
              <a:t>Čeleď </a:t>
            </a:r>
            <a:r>
              <a:rPr lang="cs-CZ" dirty="0" err="1" smtClean="0"/>
              <a:t>Polyacanthorhynchidae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Eoacanthocephala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Malý počet háčků</a:t>
            </a:r>
          </a:p>
          <a:p>
            <a:r>
              <a:rPr lang="cs-CZ" dirty="0" smtClean="0"/>
              <a:t>Obrovská </a:t>
            </a:r>
            <a:r>
              <a:rPr lang="cs-CZ" dirty="0" err="1" smtClean="0"/>
              <a:t>tegumentární</a:t>
            </a:r>
            <a:r>
              <a:rPr lang="cs-CZ" dirty="0" smtClean="0"/>
              <a:t> jádra</a:t>
            </a:r>
          </a:p>
          <a:p>
            <a:r>
              <a:rPr lang="cs-CZ" dirty="0" smtClean="0"/>
              <a:t>Zástupci</a:t>
            </a:r>
          </a:p>
          <a:p>
            <a:pPr lvl="1"/>
            <a:r>
              <a:rPr lang="cs-CZ" dirty="0" smtClean="0"/>
              <a:t>Řád </a:t>
            </a:r>
            <a:r>
              <a:rPr lang="cs-CZ" dirty="0" err="1" smtClean="0"/>
              <a:t>Neoechinorhynchida</a:t>
            </a:r>
            <a:endParaRPr lang="cs-CZ" dirty="0" smtClean="0"/>
          </a:p>
          <a:p>
            <a:pPr lvl="2"/>
            <a:r>
              <a:rPr lang="cs-CZ" dirty="0" err="1" smtClean="0"/>
              <a:t>Neoechinorhynus</a:t>
            </a:r>
            <a:r>
              <a:rPr lang="cs-CZ" dirty="0" smtClean="0"/>
              <a:t> </a:t>
            </a:r>
            <a:r>
              <a:rPr lang="cs-CZ" dirty="0" err="1" smtClean="0"/>
              <a:t>rutili</a:t>
            </a:r>
            <a:r>
              <a:rPr lang="cs-CZ" dirty="0" smtClean="0"/>
              <a:t> – kaprovité ryby. </a:t>
            </a:r>
            <a:r>
              <a:rPr lang="cs-CZ" dirty="0" err="1" smtClean="0"/>
              <a:t>Mzh</a:t>
            </a:r>
            <a:r>
              <a:rPr lang="cs-CZ" dirty="0" smtClean="0"/>
              <a:t> </a:t>
            </a:r>
            <a:r>
              <a:rPr lang="cs-CZ" dirty="0" err="1" smtClean="0"/>
              <a:t>Ostracoda</a:t>
            </a:r>
            <a:r>
              <a:rPr lang="cs-CZ" dirty="0" smtClean="0"/>
              <a:t> (lasturnatky)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2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atural History Collections: Acanthocephal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4322"/>
            <a:ext cx="4679910" cy="51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he Study Of Acanthocephala Is A Phylum Of Parasitic Worms Known As  Acanthocephalans Thornyheaded Worms Or Spinyheaded Worms In Laboratory  Stock Photo - Download Image Now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64322"/>
            <a:ext cx="3456384" cy="51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6"/>
          <p:cNvSpPr txBox="1"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400" dirty="0" smtClean="0"/>
              <a:t>Ve střevě hostitele</a:t>
            </a:r>
            <a:endParaRPr lang="cs-CZ" sz="3400" dirty="0"/>
          </a:p>
        </p:txBody>
      </p:sp>
    </p:spTree>
    <p:extLst>
      <p:ext uri="{BB962C8B-B14F-4D97-AF65-F5344CB8AC3E}">
        <p14:creationId xmlns:p14="http://schemas.microsoft.com/office/powerpoint/2010/main" val="33080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400800" cy="4154016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81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860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896544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Struktura povrchu těla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58" y="764704"/>
            <a:ext cx="5447646" cy="60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34" y="764704"/>
            <a:ext cx="3606862" cy="582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0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634082"/>
          </a:xfrm>
        </p:spPr>
        <p:txBody>
          <a:bodyPr>
            <a:normAutofit/>
          </a:bodyPr>
          <a:lstStyle/>
          <a:p>
            <a:r>
              <a:rPr lang="cs-CZ" sz="3400" dirty="0" smtClean="0"/>
              <a:t>Vrtejši - </a:t>
            </a:r>
            <a:r>
              <a:rPr lang="cs-CZ" sz="3400" dirty="0" err="1"/>
              <a:t>A</a:t>
            </a:r>
            <a:r>
              <a:rPr lang="cs-CZ" sz="3400" dirty="0" err="1" smtClean="0"/>
              <a:t>canthocephala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/>
          </a:bodyPr>
          <a:lstStyle/>
          <a:p>
            <a:r>
              <a:rPr lang="cs-CZ" sz="1800" b="1" dirty="0"/>
              <a:t>Vrtejši</a:t>
            </a:r>
            <a:r>
              <a:rPr lang="cs-CZ" sz="1800" dirty="0"/>
              <a:t> (</a:t>
            </a:r>
            <a:r>
              <a:rPr lang="cs-CZ" sz="1800" i="1" dirty="0" err="1"/>
              <a:t>Acanthocephala</a:t>
            </a:r>
            <a:r>
              <a:rPr lang="cs-CZ" sz="1800" dirty="0"/>
              <a:t>) je kmen živočichů z </a:t>
            </a:r>
            <a:r>
              <a:rPr lang="cs-CZ" sz="1800" dirty="0" err="1"/>
              <a:t>nadkmene</a:t>
            </a:r>
            <a:r>
              <a:rPr lang="cs-CZ" sz="1800" dirty="0"/>
              <a:t> </a:t>
            </a:r>
            <a:r>
              <a:rPr lang="cs-CZ" sz="1800" dirty="0" err="1"/>
              <a:t>Platyzoa</a:t>
            </a:r>
            <a:r>
              <a:rPr lang="cs-CZ" sz="1800" dirty="0"/>
              <a:t>, skupiny </a:t>
            </a:r>
            <a:r>
              <a:rPr lang="cs-CZ" sz="1800" dirty="0" err="1"/>
              <a:t>Gnathifera</a:t>
            </a:r>
            <a:r>
              <a:rPr lang="cs-CZ" sz="1800" dirty="0"/>
              <a:t>. </a:t>
            </a:r>
            <a:r>
              <a:rPr lang="cs-CZ" sz="1800" b="1" dirty="0"/>
              <a:t>Evolučně jsou odvozeni od vířníků</a:t>
            </a:r>
            <a:r>
              <a:rPr lang="cs-CZ" sz="1800" dirty="0"/>
              <a:t>, mezi něž jsou někdy zařazováni, případně s nimi tvoří společnou skupinu zvanou </a:t>
            </a:r>
            <a:r>
              <a:rPr lang="cs-CZ" sz="1800" dirty="0" err="1"/>
              <a:t>Syndermata</a:t>
            </a:r>
            <a:r>
              <a:rPr lang="cs-CZ" sz="1800" dirty="0" smtClean="0"/>
              <a:t>.</a:t>
            </a:r>
            <a:r>
              <a:rPr lang="cs-CZ" sz="1800" dirty="0"/>
              <a:t> </a:t>
            </a:r>
            <a:endParaRPr lang="cs-CZ" sz="1800" dirty="0" smtClean="0"/>
          </a:p>
          <a:p>
            <a:r>
              <a:rPr lang="cs-CZ" sz="1800" b="1" dirty="0" smtClean="0"/>
              <a:t>Známe </a:t>
            </a:r>
            <a:r>
              <a:rPr lang="cs-CZ" sz="1800" b="1" dirty="0"/>
              <a:t>asi 1100 druhů</a:t>
            </a:r>
            <a:r>
              <a:rPr lang="cs-CZ" sz="1800" dirty="0"/>
              <a:t>, všechny jsou parazitické a v dospělosti žijí výhradně </a:t>
            </a:r>
            <a:r>
              <a:rPr lang="cs-CZ" sz="1800" b="1" dirty="0"/>
              <a:t>ve střevě obratlovců, u člověka jsou nalézáni jen ojediněle</a:t>
            </a:r>
            <a:r>
              <a:rPr lang="cs-CZ" sz="1800" dirty="0"/>
              <a:t>, zato jsou častými parazity například ptáků a ryb</a:t>
            </a:r>
            <a:r>
              <a:rPr lang="cs-CZ" sz="1800" dirty="0" smtClean="0"/>
              <a:t>.</a:t>
            </a:r>
            <a:endParaRPr lang="cs-CZ" sz="1800" dirty="0"/>
          </a:p>
          <a:p>
            <a:r>
              <a:rPr lang="cs-CZ" sz="1800" dirty="0"/>
              <a:t>Jsou to </a:t>
            </a:r>
            <a:r>
              <a:rPr lang="cs-CZ" sz="1800" b="1" dirty="0" err="1"/>
              <a:t>gonochoristé</a:t>
            </a:r>
            <a:r>
              <a:rPr lang="cs-CZ" sz="1800" b="1" dirty="0"/>
              <a:t>.</a:t>
            </a:r>
            <a:r>
              <a:rPr lang="cs-CZ" sz="1800" dirty="0"/>
              <a:t> </a:t>
            </a:r>
            <a:endParaRPr lang="cs-CZ" sz="1800" dirty="0" smtClean="0"/>
          </a:p>
          <a:p>
            <a:r>
              <a:rPr lang="cs-CZ" sz="1800" dirty="0" smtClean="0"/>
              <a:t>Mají </a:t>
            </a:r>
            <a:r>
              <a:rPr lang="cs-CZ" sz="1800" dirty="0"/>
              <a:t>nepravou tělní dutinu – </a:t>
            </a:r>
            <a:r>
              <a:rPr lang="cs-CZ" sz="1800" b="1" dirty="0" err="1"/>
              <a:t>pseudocoel</a:t>
            </a:r>
            <a:r>
              <a:rPr lang="cs-CZ" sz="1800" b="1" dirty="0" smtClean="0"/>
              <a:t>.</a:t>
            </a:r>
            <a:endParaRPr lang="cs-CZ" sz="1800" b="1" dirty="0"/>
          </a:p>
          <a:p>
            <a:r>
              <a:rPr lang="cs-CZ" sz="1800" dirty="0"/>
              <a:t>Vrtejši mají v dospělosti </a:t>
            </a:r>
            <a:r>
              <a:rPr lang="cs-CZ" sz="1800" b="1" dirty="0"/>
              <a:t>válcovité tělo </a:t>
            </a:r>
            <a:r>
              <a:rPr lang="cs-CZ" sz="1800" dirty="0"/>
              <a:t>a bývají zbarveni bíle či v různých stupních žluté. Tělo se dá rozdělit na </a:t>
            </a:r>
            <a:r>
              <a:rPr lang="cs-CZ" sz="1800" b="1" dirty="0"/>
              <a:t>přední </a:t>
            </a:r>
            <a:r>
              <a:rPr lang="cs-CZ" sz="1800" b="1" dirty="0" err="1"/>
              <a:t>praesoma</a:t>
            </a:r>
            <a:r>
              <a:rPr lang="cs-CZ" sz="1800" b="1" dirty="0"/>
              <a:t> a zadní </a:t>
            </a:r>
            <a:r>
              <a:rPr lang="cs-CZ" sz="1800" b="1" dirty="0" err="1"/>
              <a:t>metasoma</a:t>
            </a:r>
            <a:r>
              <a:rPr lang="cs-CZ" sz="1800" b="1" dirty="0"/>
              <a:t>. </a:t>
            </a:r>
            <a:r>
              <a:rPr lang="cs-CZ" sz="1800" dirty="0"/>
              <a:t>Zatímco </a:t>
            </a:r>
            <a:r>
              <a:rPr lang="cs-CZ" sz="1800" dirty="0" err="1"/>
              <a:t>metasoma</a:t>
            </a:r>
            <a:r>
              <a:rPr lang="cs-CZ" sz="1800" dirty="0"/>
              <a:t> je sídlem především rozmnožovací soustavy, v </a:t>
            </a:r>
            <a:r>
              <a:rPr lang="cs-CZ" sz="1800" dirty="0" err="1"/>
              <a:t>praesomě</a:t>
            </a:r>
            <a:r>
              <a:rPr lang="cs-CZ" sz="1800" dirty="0"/>
              <a:t> se nachází </a:t>
            </a:r>
            <a:r>
              <a:rPr lang="cs-CZ" sz="1800" b="1" dirty="0" err="1"/>
              <a:t>chobotek</a:t>
            </a:r>
            <a:r>
              <a:rPr lang="cs-CZ" sz="1800" b="1" dirty="0"/>
              <a:t> (</a:t>
            </a:r>
            <a:r>
              <a:rPr lang="cs-CZ" sz="1800" b="1" dirty="0" err="1"/>
              <a:t>proboscis</a:t>
            </a:r>
            <a:r>
              <a:rPr lang="cs-CZ" sz="1800" b="1" dirty="0"/>
              <a:t>), </a:t>
            </a:r>
            <a:r>
              <a:rPr lang="cs-CZ" sz="1800" dirty="0"/>
              <a:t>jeho pochva, mozková zauzlina a podobně</a:t>
            </a:r>
            <a:r>
              <a:rPr lang="cs-CZ" sz="1800" dirty="0" smtClean="0"/>
              <a:t>.</a:t>
            </a:r>
            <a:endParaRPr lang="cs-CZ" sz="1800" dirty="0"/>
          </a:p>
          <a:p>
            <a:r>
              <a:rPr lang="cs-CZ" sz="1800" b="1" dirty="0"/>
              <a:t>Chybí trávicí soustava, cévní soustava i dýchací soustava. Vylučovací soustava je </a:t>
            </a:r>
            <a:r>
              <a:rPr lang="cs-CZ" sz="1800" b="1" dirty="0" err="1"/>
              <a:t>protonefridiální</a:t>
            </a:r>
            <a:r>
              <a:rPr lang="cs-CZ" sz="1800" dirty="0"/>
              <a:t>.</a:t>
            </a:r>
          </a:p>
          <a:p>
            <a:r>
              <a:rPr lang="cs-CZ" sz="1800" dirty="0"/>
              <a:t>Mají </a:t>
            </a:r>
            <a:r>
              <a:rPr lang="cs-CZ" sz="1800" b="1" dirty="0"/>
              <a:t>zatažitelný </a:t>
            </a:r>
            <a:r>
              <a:rPr lang="cs-CZ" sz="1800" b="1" dirty="0" err="1"/>
              <a:t>chobotek</a:t>
            </a:r>
            <a:r>
              <a:rPr lang="cs-CZ" sz="1800" b="1" dirty="0"/>
              <a:t> se zpětnými háčky</a:t>
            </a:r>
            <a:r>
              <a:rPr lang="cs-CZ" sz="1800" dirty="0"/>
              <a:t>, pomocí něhož nasávají živiny z těla hostitele.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61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1496" y="202630"/>
            <a:ext cx="5770984" cy="490066"/>
          </a:xfrm>
        </p:spPr>
        <p:txBody>
          <a:bodyPr>
            <a:noAutofit/>
          </a:bodyPr>
          <a:lstStyle/>
          <a:p>
            <a:r>
              <a:rPr lang="cs-CZ" sz="3400" dirty="0" smtClean="0"/>
              <a:t>Systematické postavení vrtejšů</a:t>
            </a:r>
            <a:endParaRPr lang="cs-CZ" sz="3400" dirty="0"/>
          </a:p>
        </p:txBody>
      </p:sp>
      <p:pic>
        <p:nvPicPr>
          <p:cNvPr id="7170" name="Picture 2" descr="Transcriptome Data Reveal Syndermatan Relationships and Suggest the  Evolution of Endoparasitism in Acanthocephala via an Epizoic Stage | PLOS  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5760640" cy="58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AECKEL - ROTATORIA - ROTIFERS - WHEEL ANIMALS pri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6383" cy="39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canthocephala: India - Indpa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2304256" cy="29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50106"/>
          </a:xfrm>
        </p:spPr>
        <p:txBody>
          <a:bodyPr>
            <a:normAutofit/>
          </a:bodyPr>
          <a:lstStyle/>
          <a:p>
            <a:r>
              <a:rPr lang="cs-CZ" sz="3400" dirty="0" err="1" smtClean="0"/>
              <a:t>Chaetognatha</a:t>
            </a:r>
            <a:r>
              <a:rPr lang="cs-CZ" sz="3400" dirty="0" smtClean="0"/>
              <a:t> – </a:t>
            </a:r>
            <a:r>
              <a:rPr lang="cs-CZ" sz="3400" dirty="0" err="1" smtClean="0"/>
              <a:t>Rotatoria</a:t>
            </a:r>
            <a:r>
              <a:rPr lang="cs-CZ" sz="3400" dirty="0" smtClean="0"/>
              <a:t> -</a:t>
            </a:r>
            <a:r>
              <a:rPr lang="cs-CZ" sz="3400" dirty="0" err="1" smtClean="0"/>
              <a:t>Acathocephala</a:t>
            </a:r>
            <a:endParaRPr lang="cs-CZ" sz="3400" dirty="0"/>
          </a:p>
        </p:txBody>
      </p:sp>
      <p:pic>
        <p:nvPicPr>
          <p:cNvPr id="19458" name="Picture 2" descr="SERTC: Chaetognath K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" y="810866"/>
            <a:ext cx="2605211" cy="52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otifera - an overview | ScienceDirect To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57" y="929270"/>
            <a:ext cx="3397886" cy="50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Drawing of male Acanthocephalus dirus (Acanthocephala ). bu – bursa; ce...  | Download Scientific Diagr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314600" cy="51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4572000" y="6237312"/>
            <a:ext cx="411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23528" y="6381328"/>
            <a:ext cx="8363272" cy="109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932040" y="5805264"/>
            <a:ext cx="1466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FF0000"/>
                </a:solidFill>
              </a:rPr>
              <a:t>Syndermata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779912" y="6381328"/>
            <a:ext cx="131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FF0000"/>
                </a:solidFill>
              </a:rPr>
              <a:t>Gnathifera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78098"/>
          </a:xfrm>
        </p:spPr>
        <p:txBody>
          <a:bodyPr/>
          <a:lstStyle/>
          <a:p>
            <a:r>
              <a:rPr lang="cs-CZ" dirty="0" smtClean="0"/>
              <a:t>SEM - </a:t>
            </a:r>
            <a:r>
              <a:rPr lang="cs-CZ" dirty="0" err="1"/>
              <a:t>A</a:t>
            </a:r>
            <a:r>
              <a:rPr lang="cs-CZ" dirty="0" err="1" smtClean="0"/>
              <a:t>canthocephala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464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052737"/>
            <a:ext cx="439248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6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dd6515f-cb97-41a5-9bce-3946a17aed04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1146</Words>
  <Application>Microsoft Office PowerPoint</Application>
  <PresentationFormat>Předvádění na obrazovce (4:3)</PresentationFormat>
  <Paragraphs>192</Paragraphs>
  <Slides>52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5" baseType="lpstr">
      <vt:lpstr>Arial</vt:lpstr>
      <vt:lpstr>Calibri</vt:lpstr>
      <vt:lpstr>Motiv systému Office</vt:lpstr>
      <vt:lpstr>Acanthocephala</vt:lpstr>
      <vt:lpstr>Vrtejši – obecná charakteristika</vt:lpstr>
      <vt:lpstr>Vrtejši – paraziti divokých zvířat</vt:lpstr>
      <vt:lpstr>Prezentace aplikace PowerPoint</vt:lpstr>
      <vt:lpstr>Ve střevě hostitele</vt:lpstr>
      <vt:lpstr>Vrtejši - Acanthocephala</vt:lpstr>
      <vt:lpstr>Systematické postavení vrtejšů</vt:lpstr>
      <vt:lpstr>Chaetognatha – Rotatoria -Acathocephala</vt:lpstr>
      <vt:lpstr>SEM - Acanthocephala</vt:lpstr>
      <vt:lpstr>Morfologie vrtejšů</vt:lpstr>
      <vt:lpstr>Morfologie</vt:lpstr>
      <vt:lpstr>Morfologická charakteristika</vt:lpstr>
      <vt:lpstr>Morfologie</vt:lpstr>
      <vt:lpstr>Chobotek - proboscis</vt:lpstr>
      <vt:lpstr>Znázornění funkce chobotku </vt:lpstr>
      <vt:lpstr>Vrtejši – typy chobotku</vt:lpstr>
      <vt:lpstr>Typy chobotku</vt:lpstr>
      <vt:lpstr>Typy chobotku</vt:lpstr>
      <vt:lpstr>Acanthocephala - vrtejši</vt:lpstr>
      <vt:lpstr>Stavba tělní stěny - tegumentu</vt:lpstr>
      <vt:lpstr>Stavba tegumentu</vt:lpstr>
      <vt:lpstr>TEM - struktura povrchu těla</vt:lpstr>
      <vt:lpstr>SEM – stěny těla vrtejše</vt:lpstr>
      <vt:lpstr>Schéma lakunárního systému</vt:lpstr>
      <vt:lpstr>Organizace lakunárního systému</vt:lpstr>
      <vt:lpstr>Orgánové soustavy</vt:lpstr>
      <vt:lpstr>Pohlavní soustava</vt:lpstr>
      <vt:lpstr>Pohlavní dimorfismus vrtejšů</vt:lpstr>
      <vt:lpstr>Základní diagram reprodukční soustavy vrtejšů</vt:lpstr>
      <vt:lpstr>Stavba samčí pohlavní soustavy</vt:lpstr>
      <vt:lpstr>Kopulační burza vrtejše</vt:lpstr>
      <vt:lpstr>Samičí pohlavní soustava</vt:lpstr>
      <vt:lpstr>Vývoj vrtejšů</vt:lpstr>
      <vt:lpstr>Životní cyklus</vt:lpstr>
      <vt:lpstr>Sekvence larválních stádií</vt:lpstr>
      <vt:lpstr>Vývojová stádia vrtejšů</vt:lpstr>
      <vt:lpstr>Vývojové cykly</vt:lpstr>
      <vt:lpstr>Evoluce a klasifikace</vt:lpstr>
      <vt:lpstr>Fylogeneze vrtejšů</vt:lpstr>
      <vt:lpstr>Kladogram 22 taxonů vrtejšů  138 morfologických charakteristik</vt:lpstr>
      <vt:lpstr>Prezentace aplikace PowerPoint</vt:lpstr>
      <vt:lpstr>Archiacanthocepala</vt:lpstr>
      <vt:lpstr>Macracanthorhynchus hirudinaceus –vrtejš veliký</vt:lpstr>
      <vt:lpstr>Vrtejš veliký – Macracanthorhynchus hirudinaceus </vt:lpstr>
      <vt:lpstr>Macracanthorhynchus hirudinaceus</vt:lpstr>
      <vt:lpstr>Monilioformis moniliformis – vrtejš krysí</vt:lpstr>
      <vt:lpstr>Palaeacanthocephala</vt:lpstr>
      <vt:lpstr>Polyacanthocephala</vt:lpstr>
      <vt:lpstr>Eoacanthocephala</vt:lpstr>
      <vt:lpstr>Děkuji za pozornost</vt:lpstr>
      <vt:lpstr>Prezentace aplikace PowerPoint</vt:lpstr>
      <vt:lpstr>Struktura povrchu těla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Acanthocephala</dc:title>
  <dc:creator>para</dc:creator>
  <cp:lastModifiedBy>Milan Gelnar</cp:lastModifiedBy>
  <cp:revision>42</cp:revision>
  <dcterms:created xsi:type="dcterms:W3CDTF">2014-04-01T04:40:23Z</dcterms:created>
  <dcterms:modified xsi:type="dcterms:W3CDTF">2023-05-15T07:37:36Z</dcterms:modified>
</cp:coreProperties>
</file>