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2" r:id="rId3"/>
    <p:sldId id="294" r:id="rId4"/>
    <p:sldId id="311" r:id="rId5"/>
    <p:sldId id="353" r:id="rId6"/>
    <p:sldId id="281" r:id="rId7"/>
    <p:sldId id="319" r:id="rId8"/>
    <p:sldId id="310" r:id="rId9"/>
    <p:sldId id="314" r:id="rId10"/>
    <p:sldId id="315" r:id="rId11"/>
    <p:sldId id="316" r:id="rId12"/>
    <p:sldId id="320" r:id="rId13"/>
    <p:sldId id="298" r:id="rId14"/>
    <p:sldId id="305" r:id="rId15"/>
    <p:sldId id="317" r:id="rId16"/>
    <p:sldId id="304" r:id="rId17"/>
    <p:sldId id="321" r:id="rId18"/>
    <p:sldId id="312" r:id="rId19"/>
    <p:sldId id="295" r:id="rId20"/>
    <p:sldId id="289" r:id="rId21"/>
    <p:sldId id="297" r:id="rId22"/>
    <p:sldId id="301" r:id="rId23"/>
    <p:sldId id="331" r:id="rId24"/>
    <p:sldId id="329" r:id="rId25"/>
    <p:sldId id="323" r:id="rId26"/>
    <p:sldId id="324" r:id="rId27"/>
    <p:sldId id="327" r:id="rId28"/>
    <p:sldId id="325" r:id="rId29"/>
    <p:sldId id="326" r:id="rId30"/>
    <p:sldId id="328" r:id="rId31"/>
    <p:sldId id="318" r:id="rId32"/>
    <p:sldId id="354" r:id="rId33"/>
    <p:sldId id="355" r:id="rId34"/>
    <p:sldId id="302" r:id="rId35"/>
    <p:sldId id="306" r:id="rId36"/>
    <p:sldId id="332" r:id="rId37"/>
    <p:sldId id="307" r:id="rId38"/>
    <p:sldId id="290" r:id="rId39"/>
    <p:sldId id="322" r:id="rId40"/>
    <p:sldId id="333" r:id="rId41"/>
    <p:sldId id="266" r:id="rId42"/>
    <p:sldId id="345" r:id="rId43"/>
    <p:sldId id="346" r:id="rId44"/>
    <p:sldId id="279" r:id="rId45"/>
    <p:sldId id="334" r:id="rId46"/>
    <p:sldId id="335" r:id="rId47"/>
    <p:sldId id="347" r:id="rId48"/>
    <p:sldId id="268" r:id="rId49"/>
    <p:sldId id="343" r:id="rId50"/>
    <p:sldId id="340" r:id="rId51"/>
    <p:sldId id="338" r:id="rId52"/>
    <p:sldId id="339" r:id="rId53"/>
    <p:sldId id="342" r:id="rId54"/>
    <p:sldId id="277" r:id="rId55"/>
    <p:sldId id="336" r:id="rId56"/>
    <p:sldId id="341" r:id="rId57"/>
    <p:sldId id="344" r:id="rId58"/>
    <p:sldId id="271" r:id="rId59"/>
    <p:sldId id="273" r:id="rId60"/>
    <p:sldId id="359" r:id="rId61"/>
    <p:sldId id="357" r:id="rId62"/>
    <p:sldId id="358" r:id="rId63"/>
    <p:sldId id="274" r:id="rId64"/>
    <p:sldId id="337" r:id="rId65"/>
    <p:sldId id="275" r:id="rId66"/>
    <p:sldId id="352" r:id="rId67"/>
    <p:sldId id="349" r:id="rId68"/>
    <p:sldId id="350" r:id="rId69"/>
    <p:sldId id="348" r:id="rId70"/>
    <p:sldId id="351" r:id="rId71"/>
    <p:sldId id="280" r:id="rId72"/>
    <p:sldId id="356" r:id="rId73"/>
  </p:sldIdLst>
  <p:sldSz cx="9144000" cy="6858000" type="screen4x3"/>
  <p:notesSz cx="6858000" cy="9144000"/>
  <p:custDataLst>
    <p:tags r:id="rId74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33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3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94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0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11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76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56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88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19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89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9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1552D-D495-4EE0-A0FA-CC31DB2CDB03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49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Leech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" y="-11521"/>
            <a:ext cx="9119245" cy="68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39752" y="4797152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Pijavky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45469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Pijavky – morfologie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Centrální nervový systém – nadjícnové </a:t>
            </a:r>
            <a:r>
              <a:rPr lang="cs-CZ" dirty="0" err="1" smtClean="0"/>
              <a:t>ganglium</a:t>
            </a:r>
            <a:r>
              <a:rPr lang="cs-CZ" dirty="0" smtClean="0"/>
              <a:t> (mozek) – žebříčková soustava – konektivy, komisury </a:t>
            </a:r>
          </a:p>
          <a:p>
            <a:r>
              <a:rPr lang="cs-CZ" dirty="0" smtClean="0"/>
              <a:t>Pijavky nemají oběhovou a respirační soustavu</a:t>
            </a:r>
          </a:p>
          <a:p>
            <a:r>
              <a:rPr lang="cs-CZ" dirty="0"/>
              <a:t>T</a:t>
            </a:r>
            <a:r>
              <a:rPr lang="cs-CZ" dirty="0" smtClean="0"/>
              <a:t>rávicí soustava – ústní </a:t>
            </a:r>
            <a:r>
              <a:rPr lang="cs-CZ" dirty="0"/>
              <a:t>o</a:t>
            </a:r>
            <a:r>
              <a:rPr lang="cs-CZ" dirty="0" smtClean="0"/>
              <a:t>tvor – UP – svalnatý hltan (sací aparát) – jícen (slinné žlázy)    </a:t>
            </a:r>
          </a:p>
          <a:p>
            <a:r>
              <a:rPr lang="cs-CZ" dirty="0" smtClean="0"/>
              <a:t>Žaludek - párovité </a:t>
            </a:r>
            <a:r>
              <a:rPr lang="cs-CZ" dirty="0" err="1" smtClean="0"/>
              <a:t>diverticulum</a:t>
            </a:r>
            <a:r>
              <a:rPr lang="cs-CZ" dirty="0" smtClean="0"/>
              <a:t> – zásobárna přijaté potravy </a:t>
            </a:r>
          </a:p>
          <a:p>
            <a:r>
              <a:rPr lang="cs-CZ" dirty="0" smtClean="0"/>
              <a:t>Střevo – četné slepé výběžky </a:t>
            </a:r>
          </a:p>
          <a:p>
            <a:r>
              <a:rPr lang="cs-CZ" dirty="0" smtClean="0"/>
              <a:t>Vylučovací soustava – párovité </a:t>
            </a:r>
            <a:r>
              <a:rPr lang="cs-CZ" dirty="0" err="1" smtClean="0"/>
              <a:t>metanefridie</a:t>
            </a:r>
            <a:r>
              <a:rPr lang="cs-CZ" dirty="0" smtClean="0"/>
              <a:t> (10 až 17 články)</a:t>
            </a:r>
          </a:p>
          <a:p>
            <a:r>
              <a:rPr lang="cs-CZ" dirty="0" smtClean="0"/>
              <a:t>Hermafroditi - rozmnožování – opasek (</a:t>
            </a:r>
            <a:r>
              <a:rPr lang="cs-CZ" dirty="0" err="1" smtClean="0"/>
              <a:t>clitellum</a:t>
            </a:r>
            <a:r>
              <a:rPr lang="cs-CZ" dirty="0" smtClean="0"/>
              <a:t>) – produkce sekretů – kokony</a:t>
            </a:r>
          </a:p>
          <a:p>
            <a:r>
              <a:rPr lang="cs-CZ" dirty="0" smtClean="0"/>
              <a:t>K páření dochází pomocí penisu, většinou jsou oviparní </a:t>
            </a:r>
          </a:p>
          <a:p>
            <a:r>
              <a:rPr lang="cs-CZ" dirty="0" smtClean="0"/>
              <a:t>vývoj přímý, bez larválních stádií – (ostatní </a:t>
            </a:r>
            <a:r>
              <a:rPr lang="cs-CZ" dirty="0" err="1" smtClean="0"/>
              <a:t>annelida</a:t>
            </a:r>
            <a:r>
              <a:rPr lang="cs-CZ" dirty="0" smtClean="0"/>
              <a:t> mají larvu trochoforu)</a:t>
            </a:r>
          </a:p>
          <a:p>
            <a:r>
              <a:rPr lang="cs-CZ" dirty="0" smtClean="0"/>
              <a:t>Mladé pijavky se líhnou z vajíček – tato jsou v kokonech (1-200) </a:t>
            </a:r>
          </a:p>
          <a:p>
            <a:r>
              <a:rPr lang="cs-CZ" dirty="0" smtClean="0"/>
              <a:t>Ektoparaziti studenokrevních a </a:t>
            </a:r>
            <a:r>
              <a:rPr lang="cs-CZ" dirty="0" err="1" smtClean="0"/>
              <a:t>teplokrevních</a:t>
            </a:r>
            <a:r>
              <a:rPr lang="cs-CZ" dirty="0" smtClean="0"/>
              <a:t> obratlovců pozitivní </a:t>
            </a:r>
            <a:r>
              <a:rPr lang="cs-CZ" dirty="0" err="1" smtClean="0"/>
              <a:t>rheotaxe</a:t>
            </a:r>
            <a:r>
              <a:rPr lang="cs-CZ" dirty="0" smtClean="0"/>
              <a:t> </a:t>
            </a:r>
            <a:r>
              <a:rPr lang="cs-CZ" dirty="0" err="1" smtClean="0"/>
              <a:t>ču</a:t>
            </a:r>
            <a:r>
              <a:rPr lang="cs-CZ" dirty="0" smtClean="0"/>
              <a:t> chemotaxe</a:t>
            </a:r>
          </a:p>
          <a:p>
            <a:r>
              <a:rPr lang="cs-CZ" dirty="0" err="1" smtClean="0"/>
              <a:t>Krevsající</a:t>
            </a:r>
            <a:r>
              <a:rPr lang="cs-CZ" dirty="0" smtClean="0"/>
              <a:t> druhy – antikoagulační enzym </a:t>
            </a:r>
            <a:r>
              <a:rPr lang="cs-CZ" dirty="0" err="1" smtClean="0"/>
              <a:t>hirudin</a:t>
            </a:r>
            <a:r>
              <a:rPr lang="cs-CZ" dirty="0" smtClean="0"/>
              <a:t> </a:t>
            </a:r>
          </a:p>
          <a:p>
            <a:r>
              <a:rPr lang="cs-CZ" dirty="0" smtClean="0"/>
              <a:t>Klasifikace a fylogeneze – stále diskuse – příbuznost k ploštěncům (</a:t>
            </a:r>
            <a:r>
              <a:rPr lang="cs-CZ" dirty="0" err="1" smtClean="0"/>
              <a:t>Lophotrochozoa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cs-CZ" dirty="0" smtClean="0"/>
              <a:t>Pijavka- vnitřní morfologie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Čelisti</a:t>
            </a:r>
          </a:p>
          <a:p>
            <a:r>
              <a:rPr lang="cs-CZ" dirty="0" smtClean="0"/>
              <a:t>Hltan</a:t>
            </a:r>
          </a:p>
          <a:p>
            <a:r>
              <a:rPr lang="cs-CZ" dirty="0" smtClean="0"/>
              <a:t>Radiální svalovina</a:t>
            </a:r>
          </a:p>
          <a:p>
            <a:r>
              <a:rPr lang="cs-CZ" dirty="0" err="1" smtClean="0"/>
              <a:t>Divertikulum</a:t>
            </a:r>
            <a:endParaRPr lang="cs-CZ" dirty="0" smtClean="0"/>
          </a:p>
          <a:p>
            <a:r>
              <a:rPr lang="cs-CZ" dirty="0" smtClean="0"/>
              <a:t>Dorsální sinus</a:t>
            </a:r>
          </a:p>
          <a:p>
            <a:r>
              <a:rPr lang="cs-CZ" dirty="0" smtClean="0"/>
              <a:t>Střevo</a:t>
            </a:r>
          </a:p>
          <a:p>
            <a:r>
              <a:rPr lang="cs-CZ" dirty="0" smtClean="0"/>
              <a:t>Konečník</a:t>
            </a:r>
          </a:p>
          <a:p>
            <a:r>
              <a:rPr lang="cs-CZ" dirty="0" smtClean="0"/>
              <a:t>Mozek</a:t>
            </a:r>
          </a:p>
          <a:p>
            <a:r>
              <a:rPr lang="cs-CZ" dirty="0" err="1" smtClean="0"/>
              <a:t>Podjícnové</a:t>
            </a:r>
            <a:r>
              <a:rPr lang="cs-CZ" dirty="0" smtClean="0"/>
              <a:t> </a:t>
            </a:r>
            <a:r>
              <a:rPr lang="cs-CZ" dirty="0" err="1" smtClean="0"/>
              <a:t>ganglium</a:t>
            </a:r>
            <a:endParaRPr lang="cs-CZ" dirty="0" smtClean="0"/>
          </a:p>
          <a:p>
            <a:r>
              <a:rPr lang="cs-CZ" dirty="0" smtClean="0"/>
              <a:t>Měchýřek nefridie</a:t>
            </a:r>
          </a:p>
          <a:p>
            <a:r>
              <a:rPr lang="cs-CZ" dirty="0" smtClean="0"/>
              <a:t>Váček penisu</a:t>
            </a:r>
          </a:p>
          <a:p>
            <a:r>
              <a:rPr lang="cs-CZ" dirty="0" smtClean="0"/>
              <a:t>Vaječník</a:t>
            </a:r>
          </a:p>
          <a:p>
            <a:r>
              <a:rPr lang="cs-CZ" dirty="0" smtClean="0"/>
              <a:t>Vagina</a:t>
            </a:r>
          </a:p>
          <a:p>
            <a:r>
              <a:rPr lang="cs-CZ" dirty="0" err="1" smtClean="0"/>
              <a:t>Vas</a:t>
            </a:r>
            <a:r>
              <a:rPr lang="cs-CZ" dirty="0" smtClean="0"/>
              <a:t> </a:t>
            </a:r>
            <a:r>
              <a:rPr lang="cs-CZ" dirty="0" err="1" smtClean="0"/>
              <a:t>deferens</a:t>
            </a:r>
            <a:endParaRPr lang="cs-CZ" dirty="0" smtClean="0"/>
          </a:p>
          <a:p>
            <a:r>
              <a:rPr lang="cs-CZ" dirty="0" err="1" smtClean="0"/>
              <a:t>Testes</a:t>
            </a:r>
            <a:endParaRPr lang="cs-CZ" dirty="0" smtClean="0"/>
          </a:p>
          <a:p>
            <a:r>
              <a:rPr lang="cs-CZ" dirty="0" smtClean="0"/>
              <a:t>Ventrální nervová páska</a:t>
            </a:r>
          </a:p>
          <a:p>
            <a:r>
              <a:rPr lang="cs-CZ" dirty="0" smtClean="0"/>
              <a:t>25. volné nervové </a:t>
            </a:r>
            <a:r>
              <a:rPr lang="cs-CZ" dirty="0" err="1" smtClean="0"/>
              <a:t>ganglium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26" y="273050"/>
            <a:ext cx="4925997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pijavek</a:t>
            </a:r>
            <a:endParaRPr lang="cs-CZ" dirty="0"/>
          </a:p>
        </p:txBody>
      </p:sp>
      <p:pic>
        <p:nvPicPr>
          <p:cNvPr id="2052" name="Picture 4" descr="How do members of class Hirudinea of Annelida differ from other members of  Annelida ? | Homework.Stud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687782" cy="42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268760"/>
            <a:ext cx="3719554" cy="43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Orgánové soustavy pijavek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68760"/>
            <a:ext cx="3096344" cy="45459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831274"/>
            <a:ext cx="5362575" cy="1457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077072"/>
            <a:ext cx="4536504" cy="173763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59632" y="5805264"/>
            <a:ext cx="163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Trávicí soustava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165144" y="3275692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Cévní soustava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004048" y="5805264"/>
            <a:ext cx="268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Nervová soustava (ganglia)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62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Morfologie pijavek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0768"/>
            <a:ext cx="816578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4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Pijavka lékařská – detail předního konce těla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3264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13" y="296652"/>
            <a:ext cx="878217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311" y="1143335"/>
            <a:ext cx="3756959" cy="53180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25" y="410209"/>
            <a:ext cx="2997666" cy="21462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690" y="3356992"/>
            <a:ext cx="3084310" cy="1949499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8336" y="274638"/>
            <a:ext cx="3002653" cy="24342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" y="3448310"/>
            <a:ext cx="3126587" cy="1924905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3290673" y="2250455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0800000">
            <a:off x="5403924" y="2341391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10800000">
            <a:off x="5474388" y="3802362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>
            <a:off x="3107094" y="1818124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Schéma procesu sání krve</a:t>
            </a:r>
            <a:endParaRPr lang="cs-CZ" sz="3400" dirty="0"/>
          </a:p>
        </p:txBody>
      </p:sp>
      <p:pic>
        <p:nvPicPr>
          <p:cNvPr id="11266" name="Picture 2" descr="Neviditelný čert ::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7" y="1484784"/>
            <a:ext cx="8229600" cy="41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5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5792" y="548680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Léčba pijavicemi: Pouštění žilou nenápadně přežívá i v lékařství 21. století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pic>
        <p:nvPicPr>
          <p:cNvPr id="13316" name="Picture 4" descr="Středověká medicína opět v módě - Vitalia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6542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Léčba pijavicemi: Pouštění žilou nenápadně přežívá i v lékařství 21.  století - Prima 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56" y="3129211"/>
            <a:ext cx="6696744" cy="37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7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Pijavka lékařská – </a:t>
            </a:r>
            <a:r>
              <a:rPr lang="cs-CZ" dirty="0" err="1" smtClean="0"/>
              <a:t>Hirudo</a:t>
            </a:r>
            <a:r>
              <a:rPr lang="cs-CZ" dirty="0" smtClean="0"/>
              <a:t> </a:t>
            </a:r>
            <a:r>
              <a:rPr lang="cs-CZ" dirty="0" err="1" smtClean="0"/>
              <a:t>medicinalis</a:t>
            </a:r>
            <a:endParaRPr lang="cs-CZ" dirty="0"/>
          </a:p>
        </p:txBody>
      </p:sp>
      <p:pic>
        <p:nvPicPr>
          <p:cNvPr id="10242" name="Picture 2" descr="Parazituje pijavka koňská na koních? - Zeptejte se přírodovědců |  Přírodovědci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2" y="980728"/>
            <a:ext cx="4925996" cy="5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84168" y="1052736"/>
            <a:ext cx="26060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U nás velice vzácná</a:t>
            </a:r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Do 50. let 19. století ji lékaři používali </a:t>
            </a:r>
          </a:p>
          <a:p>
            <a:r>
              <a:rPr lang="cs-CZ" sz="2000" dirty="0" smtClean="0"/>
              <a:t>při nemocech k odsávání krve</a:t>
            </a:r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Jediný druh parazitující na lidech</a:t>
            </a:r>
          </a:p>
        </p:txBody>
      </p:sp>
    </p:spTree>
    <p:extLst>
      <p:ext uri="{BB962C8B-B14F-4D97-AF65-F5344CB8AC3E}">
        <p14:creationId xmlns:p14="http://schemas.microsoft.com/office/powerpoint/2010/main" val="1130784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Pijavky: chov v zajetí - specializované farmy</a:t>
            </a:r>
            <a:endParaRPr lang="cs-CZ" sz="3400" dirty="0"/>
          </a:p>
        </p:txBody>
      </p:sp>
      <p:pic>
        <p:nvPicPr>
          <p:cNvPr id="7170" name="Picture 2" descr="Life Cycle of Leeches | Scienc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808332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86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Budoucnost pijavic a pouštění žilou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V posledních letech se objevil trend známý jako </a:t>
            </a:r>
            <a:r>
              <a:rPr lang="cs-CZ" dirty="0" err="1"/>
              <a:t>hirudoterapie</a:t>
            </a:r>
            <a:r>
              <a:rPr lang="cs-CZ" dirty="0"/>
              <a:t>, který byl </a:t>
            </a:r>
            <a:r>
              <a:rPr lang="cs-CZ" b="1" dirty="0"/>
              <a:t>americkým federálním Úřadem pro kontrolu potravin a léčiv začátkem 21. století dokonce uznán jako regulérní lékařská metoda</a:t>
            </a:r>
            <a:r>
              <a:rPr lang="cs-CZ" dirty="0"/>
              <a:t>. Na internetu </a:t>
            </a:r>
            <a:r>
              <a:rPr lang="cs-CZ" i="1" dirty="0"/>
              <a:t>je možné nakoupit pijavky</a:t>
            </a:r>
            <a:r>
              <a:rPr lang="cs-CZ" dirty="0"/>
              <a:t>, jež lze následně přikládat na </a:t>
            </a:r>
            <a:r>
              <a:rPr lang="cs-CZ" b="1" dirty="0"/>
              <a:t>postižená místa, především křečové žíly či bércové vředy </a:t>
            </a:r>
            <a:r>
              <a:rPr lang="cs-CZ" dirty="0"/>
              <a:t>– prostě tam, </a:t>
            </a:r>
            <a:r>
              <a:rPr lang="cs-CZ" b="1" dirty="0"/>
              <a:t>kde se končetiny špatně prokrvují</a:t>
            </a:r>
            <a:r>
              <a:rPr lang="cs-CZ" dirty="0"/>
              <a:t>. Lékaři, kteří se na tuto metodu specializují, věří, že pijavka vytáhne z krve to špatné, což má podezřele blízko k výše zmíněným antickým konceptům. Na druhou stranu je pravda, že první minuty po zakousnutí pijavka skutečně vylučuje do těla </a:t>
            </a:r>
            <a:r>
              <a:rPr lang="cs-CZ" b="1" dirty="0"/>
              <a:t>protizánětlivé a detoxikační látky (v čele s </a:t>
            </a:r>
            <a:r>
              <a:rPr lang="cs-CZ" b="1" dirty="0" err="1"/>
              <a:t>hirudinem</a:t>
            </a:r>
            <a:r>
              <a:rPr lang="cs-CZ" b="1" dirty="0"/>
              <a:t>), což úlevu poskytne.</a:t>
            </a:r>
            <a:r>
              <a:rPr lang="cs-CZ" dirty="0"/>
              <a:t> Spíše se však pracuje </a:t>
            </a:r>
            <a:r>
              <a:rPr lang="cs-CZ" b="1" dirty="0"/>
              <a:t>na umělém vytváření </a:t>
            </a:r>
            <a:r>
              <a:rPr lang="cs-CZ" b="1" dirty="0" err="1"/>
              <a:t>hirudinu</a:t>
            </a:r>
            <a:r>
              <a:rPr lang="cs-CZ" dirty="0"/>
              <a:t> a podobných léčivých látek, aby věda nebyla závislá na nepříliš praktických pijavkách – vedle etických a estetických problémů totiž kroužkovci ani nemají kdovíjak rozsáhlé zásoby onoho kouzelného </a:t>
            </a:r>
            <a:r>
              <a:rPr lang="cs-CZ" dirty="0" err="1"/>
              <a:t>hirudinu</a:t>
            </a:r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9373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Léčba pijavkou lékařskou - </a:t>
            </a:r>
            <a:r>
              <a:rPr lang="cs-CZ" sz="3400" dirty="0" err="1" smtClean="0"/>
              <a:t>hirudoterapie</a:t>
            </a:r>
            <a:r>
              <a:rPr lang="cs-CZ" sz="3400" dirty="0" smtClean="0"/>
              <a:t> 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700" y="1556792"/>
            <a:ext cx="5400600" cy="44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5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Hirudoterapie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7" y="1844824"/>
            <a:ext cx="8488665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2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Co je to </a:t>
            </a:r>
            <a:r>
              <a:rPr lang="cs-CZ" sz="4000" dirty="0" err="1" smtClean="0"/>
              <a:t>hirudin</a:t>
            </a:r>
            <a:r>
              <a:rPr lang="cs-CZ" sz="4000" dirty="0" smtClean="0"/>
              <a:t> ?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Hirudin</a:t>
            </a:r>
            <a:r>
              <a:rPr lang="cs-CZ" dirty="0"/>
              <a:t> je přírodní peptid, který se vyskytuje </a:t>
            </a:r>
            <a:r>
              <a:rPr lang="cs-CZ" b="1" dirty="0"/>
              <a:t>ve slinných žlázách pijavic</a:t>
            </a:r>
            <a:r>
              <a:rPr lang="cs-CZ" dirty="0"/>
              <a:t> (</a:t>
            </a:r>
            <a:r>
              <a:rPr lang="cs-CZ" i="1" dirty="0" err="1"/>
              <a:t>Hirudinea</a:t>
            </a:r>
            <a:r>
              <a:rPr lang="cs-CZ" dirty="0"/>
              <a:t>) a má </a:t>
            </a:r>
            <a:r>
              <a:rPr lang="cs-CZ" b="1" dirty="0"/>
              <a:t>antikoagulační účinky</a:t>
            </a:r>
            <a:r>
              <a:rPr lang="cs-CZ" dirty="0" smtClean="0"/>
              <a:t>,</a:t>
            </a:r>
            <a:r>
              <a:rPr lang="cs-CZ" dirty="0"/>
              <a:t> to jest </a:t>
            </a:r>
            <a:r>
              <a:rPr lang="cs-CZ" b="1" dirty="0"/>
              <a:t>zabraňuje srážení krve</a:t>
            </a:r>
            <a:r>
              <a:rPr lang="cs-CZ" dirty="0"/>
              <a:t>. To má </a:t>
            </a:r>
            <a:r>
              <a:rPr lang="cs-CZ" b="1" dirty="0"/>
              <a:t>zásadní význam pro výživu těchto parazitů</a:t>
            </a:r>
            <a:r>
              <a:rPr lang="cs-CZ" dirty="0"/>
              <a:t>, neboť po přisátí vypustí pijavice </a:t>
            </a:r>
            <a:r>
              <a:rPr lang="cs-CZ" dirty="0" err="1"/>
              <a:t>hirudin</a:t>
            </a:r>
            <a:r>
              <a:rPr lang="cs-CZ" dirty="0"/>
              <a:t> do těla a může se živit sáním krve svého hostitele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b="1" dirty="0" err="1"/>
              <a:t>Hirudin</a:t>
            </a:r>
            <a:r>
              <a:rPr lang="cs-CZ" b="1" dirty="0"/>
              <a:t> je považován za nejsilnější přírodní protisrážlivou látku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b="1" dirty="0"/>
              <a:t>Až do objevení heparinu</a:t>
            </a:r>
            <a:r>
              <a:rPr lang="cs-CZ" dirty="0"/>
              <a:t> to byla prakticky </a:t>
            </a:r>
            <a:r>
              <a:rPr lang="cs-CZ" b="1" dirty="0"/>
              <a:t>jediná látka schopná preventivně působit proti trombóze a jí způsobené embolii</a:t>
            </a:r>
            <a:r>
              <a:rPr lang="cs-CZ" dirty="0"/>
              <a:t>.</a:t>
            </a:r>
          </a:p>
          <a:p>
            <a:r>
              <a:rPr lang="cs-CZ" b="1" dirty="0"/>
              <a:t>Peptidová vazba </a:t>
            </a:r>
            <a:r>
              <a:rPr lang="cs-CZ" b="1" dirty="0" err="1"/>
              <a:t>hirudinu</a:t>
            </a:r>
            <a:r>
              <a:rPr lang="cs-CZ" b="1" dirty="0"/>
              <a:t> </a:t>
            </a:r>
            <a:r>
              <a:rPr lang="cs-CZ" dirty="0"/>
              <a:t>je tvořena více než </a:t>
            </a:r>
            <a:r>
              <a:rPr lang="cs-CZ" b="1" dirty="0"/>
              <a:t>65 aminokyselinami</a:t>
            </a:r>
            <a:r>
              <a:rPr lang="cs-CZ" dirty="0"/>
              <a:t>. </a:t>
            </a:r>
            <a:r>
              <a:rPr lang="cs-CZ" b="1" dirty="0"/>
              <a:t>Jedná se tedy o polypeptid</a:t>
            </a:r>
            <a:r>
              <a:rPr lang="cs-CZ" dirty="0"/>
              <a:t>. Běžný </a:t>
            </a:r>
            <a:r>
              <a:rPr lang="cs-CZ" dirty="0" err="1"/>
              <a:t>hirudin</a:t>
            </a:r>
            <a:r>
              <a:rPr lang="cs-CZ" dirty="0"/>
              <a:t> obsahuje </a:t>
            </a:r>
            <a:r>
              <a:rPr lang="cs-CZ" b="1" dirty="0"/>
              <a:t>směs různých proteinových </a:t>
            </a:r>
            <a:r>
              <a:rPr lang="cs-CZ" b="1" dirty="0" err="1"/>
              <a:t>isoform</a:t>
            </a:r>
            <a:r>
              <a:rPr lang="cs-CZ" b="1" dirty="0"/>
              <a:t> </a:t>
            </a:r>
            <a:r>
              <a:rPr lang="cs-CZ" dirty="0"/>
              <a:t>neboli variant proteinu. Pro laboratorní přípravu homogenního </a:t>
            </a:r>
            <a:r>
              <a:rPr lang="cs-CZ" dirty="0" err="1"/>
              <a:t>hirudinu</a:t>
            </a:r>
            <a:r>
              <a:rPr lang="cs-CZ" dirty="0"/>
              <a:t> však lze použít rekombinantní technologie DNA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786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Prostorové zobrazení molekuly </a:t>
            </a:r>
            <a:r>
              <a:rPr lang="cs-CZ" sz="3400" dirty="0" err="1" smtClean="0"/>
              <a:t>hirudinu</a:t>
            </a:r>
            <a:endParaRPr lang="cs-CZ" sz="3400" dirty="0"/>
          </a:p>
        </p:txBody>
      </p:sp>
      <p:pic>
        <p:nvPicPr>
          <p:cNvPr id="25602" name="Picture 2" descr="Hirudi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948846" cy="501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Chemická struktura </a:t>
            </a:r>
            <a:r>
              <a:rPr lang="cs-CZ" sz="3400" dirty="0" err="1" smtClean="0"/>
              <a:t>hirudinu</a:t>
            </a:r>
            <a:endParaRPr lang="cs-CZ" sz="3400" dirty="0"/>
          </a:p>
        </p:txBody>
      </p:sp>
      <p:pic>
        <p:nvPicPr>
          <p:cNvPr id="26626" name="Picture 2" descr="Hirudin (53-64) | C68H96N14O26 - PubCh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56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Molekula proteinu </a:t>
            </a:r>
            <a:r>
              <a:rPr lang="cs-CZ" sz="3400" dirty="0" err="1" smtClean="0"/>
              <a:t>hirudinu</a:t>
            </a:r>
            <a:endParaRPr lang="cs-CZ" sz="3400" dirty="0"/>
          </a:p>
        </p:txBody>
      </p:sp>
      <p:pic>
        <p:nvPicPr>
          <p:cNvPr id="29698" name="Picture 2" descr="Hirudin protein molecule. Anticoagulant protein from leeches.  Stock-Illustration | Adobe 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340767"/>
            <a:ext cx="51125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Obrázky Hirudin – procházejte fotografie, vektory a videa 272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7"/>
            <a:ext cx="3826768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81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Schéma interakce </a:t>
            </a:r>
            <a:r>
              <a:rPr lang="cs-CZ" sz="3400" dirty="0" err="1" smtClean="0"/>
              <a:t>hirudinu</a:t>
            </a:r>
            <a:r>
              <a:rPr lang="cs-CZ" sz="3400" dirty="0" smtClean="0"/>
              <a:t> s trombinem</a:t>
            </a:r>
            <a:endParaRPr lang="cs-CZ" sz="3400" dirty="0"/>
          </a:p>
        </p:txBody>
      </p:sp>
      <p:pic>
        <p:nvPicPr>
          <p:cNvPr id="27652" name="Picture 4" descr="Binding of hirudin to thrombin, with the key hydrophobic pocket binding...  |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04" y="1124744"/>
            <a:ext cx="6521592" cy="54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err="1" smtClean="0"/>
              <a:t>Antitrombitický</a:t>
            </a:r>
            <a:r>
              <a:rPr lang="cs-CZ" sz="3400" dirty="0" smtClean="0"/>
              <a:t> </a:t>
            </a:r>
            <a:r>
              <a:rPr lang="cs-CZ" sz="3400" dirty="0" err="1" smtClean="0"/>
              <a:t>hirudin</a:t>
            </a:r>
            <a:r>
              <a:rPr lang="cs-CZ" sz="3400" dirty="0" smtClean="0"/>
              <a:t> (červeně) v </a:t>
            </a:r>
            <a:r>
              <a:rPr lang="cs-CZ" sz="3400" dirty="0" err="1" smtClean="0"/>
              <a:t>intrerakci</a:t>
            </a:r>
            <a:r>
              <a:rPr lang="cs-CZ" sz="3400" dirty="0" smtClean="0"/>
              <a:t> s trombinem (modře)</a:t>
            </a:r>
            <a:endParaRPr lang="cs-CZ" sz="3400" dirty="0"/>
          </a:p>
        </p:txBody>
      </p:sp>
      <p:pic>
        <p:nvPicPr>
          <p:cNvPr id="28674" name="Picture 2" descr="Antithrombotic hirudin (red structure) in complex with thrombin (blue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05" y="1556792"/>
            <a:ext cx="4256190" cy="49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93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javka – Seznam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057"/>
            <a:ext cx="8352928" cy="6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Pijavka lékařská – </a:t>
            </a:r>
            <a:r>
              <a:rPr lang="cs-CZ" dirty="0" err="1" smtClean="0"/>
              <a:t>Hirudio</a:t>
            </a:r>
            <a:r>
              <a:rPr lang="cs-CZ" dirty="0" smtClean="0"/>
              <a:t> </a:t>
            </a:r>
            <a:r>
              <a:rPr lang="cs-CZ" dirty="0" err="1" smtClean="0"/>
              <a:t>medicinalis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8195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Přírodní </a:t>
            </a:r>
            <a:r>
              <a:rPr lang="cs-CZ" sz="3400" dirty="0" err="1" smtClean="0"/>
              <a:t>hirudin</a:t>
            </a:r>
            <a:endParaRPr lang="cs-CZ" sz="3400" dirty="0"/>
          </a:p>
        </p:txBody>
      </p:sp>
      <p:pic>
        <p:nvPicPr>
          <p:cNvPr id="30722" name="Picture 2" descr="Natural Hirudin Complex - COQ10&amp;OMEGAS - WDCY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466629" cy="44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8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smtClean="0"/>
              <a:t>Pijavky - systematika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Kmen: </a:t>
            </a:r>
            <a:r>
              <a:rPr lang="cs-CZ" dirty="0" err="1" smtClean="0"/>
              <a:t>Annelida</a:t>
            </a:r>
            <a:endParaRPr lang="cs-CZ" dirty="0" smtClean="0"/>
          </a:p>
          <a:p>
            <a:r>
              <a:rPr lang="cs-CZ" dirty="0" smtClean="0"/>
              <a:t>Třída: </a:t>
            </a:r>
            <a:r>
              <a:rPr lang="cs-CZ" dirty="0" err="1" smtClean="0"/>
              <a:t>Polychaeta</a:t>
            </a:r>
            <a:r>
              <a:rPr lang="cs-CZ" dirty="0" smtClean="0"/>
              <a:t> – většinou volně žijící</a:t>
            </a:r>
          </a:p>
          <a:p>
            <a:r>
              <a:rPr lang="cs-CZ" dirty="0" smtClean="0"/>
              <a:t>Třída: </a:t>
            </a:r>
            <a:r>
              <a:rPr lang="cs-CZ" dirty="0" err="1" smtClean="0"/>
              <a:t>Myzostomida</a:t>
            </a:r>
            <a:r>
              <a:rPr lang="cs-CZ" dirty="0" smtClean="0"/>
              <a:t> – paraziti </a:t>
            </a:r>
            <a:r>
              <a:rPr lang="cs-CZ" dirty="0" err="1" smtClean="0"/>
              <a:t>Crinoidea</a:t>
            </a:r>
            <a:endParaRPr lang="cs-CZ" dirty="0" smtClean="0"/>
          </a:p>
          <a:p>
            <a:r>
              <a:rPr lang="cs-CZ" dirty="0" smtClean="0"/>
              <a:t>Třída: </a:t>
            </a:r>
            <a:r>
              <a:rPr lang="cs-CZ" dirty="0" err="1" smtClean="0"/>
              <a:t>Clitellata</a:t>
            </a:r>
            <a:endParaRPr lang="cs-CZ" dirty="0" smtClean="0"/>
          </a:p>
          <a:p>
            <a:pPr lvl="1"/>
            <a:r>
              <a:rPr lang="cs-CZ" dirty="0" smtClean="0"/>
              <a:t>Podtřída: </a:t>
            </a:r>
            <a:r>
              <a:rPr lang="cs-CZ" dirty="0" err="1" smtClean="0"/>
              <a:t>Oligochaeta</a:t>
            </a:r>
            <a:r>
              <a:rPr lang="cs-CZ" dirty="0" smtClean="0"/>
              <a:t> – většinou voně žijící</a:t>
            </a:r>
          </a:p>
          <a:p>
            <a:pPr lvl="1"/>
            <a:r>
              <a:rPr lang="cs-CZ" dirty="0" err="1" smtClean="0"/>
              <a:t>Podřída</a:t>
            </a:r>
            <a:r>
              <a:rPr lang="cs-CZ" dirty="0" smtClean="0"/>
              <a:t>: </a:t>
            </a:r>
            <a:r>
              <a:rPr lang="cs-CZ" dirty="0" err="1" smtClean="0"/>
              <a:t>Hirudinea</a:t>
            </a:r>
            <a:r>
              <a:rPr lang="cs-CZ" dirty="0" smtClean="0"/>
              <a:t> – zahrnují parazitické zástupce</a:t>
            </a:r>
          </a:p>
          <a:p>
            <a:pPr lvl="2"/>
            <a:r>
              <a:rPr lang="cs-CZ" dirty="0" smtClean="0"/>
              <a:t>Řád: </a:t>
            </a:r>
            <a:r>
              <a:rPr lang="cs-CZ" dirty="0" err="1" smtClean="0"/>
              <a:t>Acanthobdellida</a:t>
            </a:r>
            <a:endParaRPr lang="cs-CZ" dirty="0" smtClean="0"/>
          </a:p>
          <a:p>
            <a:pPr lvl="2"/>
            <a:r>
              <a:rPr lang="cs-CZ" dirty="0" smtClean="0"/>
              <a:t>Řád: </a:t>
            </a:r>
            <a:r>
              <a:rPr lang="cs-CZ" dirty="0" err="1" smtClean="0"/>
              <a:t>Rhynchobdellida</a:t>
            </a:r>
            <a:endParaRPr lang="cs-CZ" dirty="0" smtClean="0"/>
          </a:p>
          <a:p>
            <a:pPr lvl="2"/>
            <a:r>
              <a:rPr lang="cs-CZ" dirty="0" smtClean="0"/>
              <a:t>Řád: </a:t>
            </a:r>
            <a:r>
              <a:rPr lang="cs-CZ" dirty="0" err="1" smtClean="0"/>
              <a:t>Gnathobdellida</a:t>
            </a:r>
            <a:r>
              <a:rPr lang="cs-CZ" dirty="0" smtClean="0"/>
              <a:t> – </a:t>
            </a:r>
            <a:r>
              <a:rPr lang="cs-CZ" b="1" dirty="0" err="1" smtClean="0"/>
              <a:t>Hirudo</a:t>
            </a:r>
            <a:r>
              <a:rPr lang="cs-CZ" b="1" dirty="0" smtClean="0"/>
              <a:t> </a:t>
            </a:r>
            <a:r>
              <a:rPr lang="cs-CZ" b="1" dirty="0" err="1" smtClean="0"/>
              <a:t>medicinalis</a:t>
            </a:r>
            <a:r>
              <a:rPr lang="cs-CZ" b="1" dirty="0" smtClean="0"/>
              <a:t> </a:t>
            </a:r>
            <a:r>
              <a:rPr lang="cs-CZ" dirty="0" smtClean="0"/>
              <a:t>(17cm)</a:t>
            </a:r>
          </a:p>
          <a:p>
            <a:pPr lvl="2"/>
            <a:r>
              <a:rPr lang="cs-CZ" dirty="0" smtClean="0"/>
              <a:t>Řád:  </a:t>
            </a:r>
            <a:r>
              <a:rPr lang="cs-CZ" dirty="0" err="1" smtClean="0"/>
              <a:t>Pharyngobdellida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3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Postavení pijavek v systému </a:t>
            </a:r>
            <a:r>
              <a:rPr lang="cs-CZ" dirty="0" err="1" smtClean="0"/>
              <a:t>Annelida</a:t>
            </a:r>
            <a:endParaRPr lang="cs-CZ" dirty="0"/>
          </a:p>
        </p:txBody>
      </p:sp>
      <p:pic>
        <p:nvPicPr>
          <p:cNvPr id="51202" name="Picture 2" descr="Phylogeny and Adaptive Radiation | Segmented Worms | The Diversity of  Animal Lif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24736" cy="55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74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Fylogenetické vztahy hlavních skupin pijavek</a:t>
            </a:r>
            <a:endParaRPr lang="cs-CZ" sz="3400" dirty="0"/>
          </a:p>
        </p:txBody>
      </p:sp>
      <p:pic>
        <p:nvPicPr>
          <p:cNvPr id="52226" name="Picture 2" descr="Phylogenetic relationships of major leech and branchiobdellidan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949554" cy="54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Systematika českých druhů pijavic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69" y="1438571"/>
            <a:ext cx="7528262" cy="50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1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Pijavky na rybách – </a:t>
            </a:r>
            <a:r>
              <a:rPr lang="cs-CZ" sz="3400" dirty="0" err="1" smtClean="0"/>
              <a:t>vektoři</a:t>
            </a:r>
            <a:r>
              <a:rPr lang="cs-CZ" sz="3400" dirty="0" smtClean="0"/>
              <a:t> dalších parazitóz</a:t>
            </a:r>
            <a:endParaRPr lang="cs-CZ" sz="3400" dirty="0"/>
          </a:p>
        </p:txBody>
      </p:sp>
      <p:pic>
        <p:nvPicPr>
          <p:cNvPr id="14340" name="Picture 4" descr="Hirudinea as vectors and disease agents in fish | CABI Compendi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616624" cy="53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8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Schéma vnitřní anatomie pijavek</a:t>
            </a:r>
            <a:endParaRPr lang="cs-CZ" sz="3400" dirty="0"/>
          </a:p>
        </p:txBody>
      </p:sp>
      <p:pic>
        <p:nvPicPr>
          <p:cNvPr id="5122" name="Picture 2" descr="Hirudinea as vectors and disease agents in fish | CABI Compendi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00" y="1600200"/>
            <a:ext cx="622319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00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8" name="Picture 4" descr="Fish leech hi-res stock photography and images - Ala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88640"/>
            <a:ext cx="5132018" cy="36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Leech-Like Parasites (Clitellata, Acanthobdellida) Infecting Native and  Endemic Eastern Siberian Salmon Fis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03" y="29330"/>
            <a:ext cx="4339708" cy="40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Fauna Europaea: Annelida – Hirudinea, incl. Acanthobdellea and  Branchiobdell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PDF] Feeding behaviour and reproductive biology of the semiaquatic leech  Trocheta haskonis (Hirudinea: Erpob- dellidae) | Semantic Scho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4376"/>
            <a:ext cx="4564211" cy="34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29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Pohyb a chování </a:t>
            </a:r>
            <a:r>
              <a:rPr lang="cs-CZ" sz="3400" dirty="0"/>
              <a:t>p</a:t>
            </a:r>
            <a:r>
              <a:rPr lang="cs-CZ" sz="3400" dirty="0" smtClean="0"/>
              <a:t>ijavek</a:t>
            </a:r>
            <a:endParaRPr lang="cs-CZ" sz="3400" dirty="0"/>
          </a:p>
        </p:txBody>
      </p:sp>
      <p:pic>
        <p:nvPicPr>
          <p:cNvPr id="8196" name="Picture 4" descr="Fig. 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84435"/>
            <a:ext cx="4536504" cy="46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roužkovci (Annelid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312368" cy="49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60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Kanibalismus u pijavek </a:t>
            </a:r>
            <a:r>
              <a:rPr lang="cs-CZ" sz="3400" dirty="0" err="1" smtClean="0"/>
              <a:t>Hirudo</a:t>
            </a:r>
            <a:r>
              <a:rPr lang="cs-CZ" sz="3400" dirty="0" smtClean="0"/>
              <a:t> </a:t>
            </a:r>
            <a:r>
              <a:rPr lang="cs-CZ" sz="3400" dirty="0" err="1" smtClean="0"/>
              <a:t>medicinalis</a:t>
            </a:r>
            <a:endParaRPr lang="cs-CZ" sz="3400" dirty="0"/>
          </a:p>
        </p:txBody>
      </p:sp>
      <p:pic>
        <p:nvPicPr>
          <p:cNvPr id="24578" name="Picture 2" descr="Cannibalism in a population of Hirudo medicinalis . A large, satiated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96256"/>
            <a:ext cx="80962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1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Kromě toho, že se pacient zotavuje, zlepší se jeho celkový zdravotní stav,  udržuje si mladistvý vzhled a dokonce zlepšuje nálad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22" y="-11081"/>
            <a:ext cx="4008878" cy="48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ijavice lékařská je farmaceutická bio minitovárna - zdravezpravy.cz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4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javka lékařská: krevní gurmán | Tvorové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40" y="3409562"/>
            <a:ext cx="4738302" cy="34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emoci způsobené červy - pijavky a vrtejši - 11. díl - Chytej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562"/>
            <a:ext cx="4442408" cy="34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68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	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335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9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3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Pentastomida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6" name="Picture 2" descr="ARTHROPODA. Copepoda (klanonožci) buchanky Branchiura (kapřivci) Cirripedia  (svijonožci) Sacculina Pentastomida (jazyčnatky) Crustacea (korýši) - PDF 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Jazyčnatky – </a:t>
            </a:r>
            <a:r>
              <a:rPr lang="cs-CZ" sz="3400" dirty="0" err="1" smtClean="0"/>
              <a:t>Pentastomida</a:t>
            </a:r>
            <a:r>
              <a:rPr lang="cs-CZ" sz="3400" dirty="0" smtClean="0"/>
              <a:t> - </a:t>
            </a:r>
            <a:r>
              <a:rPr lang="cs-CZ" sz="3400" dirty="0" err="1" smtClean="0"/>
              <a:t>Linguatulida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Jazyčnatky</a:t>
            </a:r>
            <a:r>
              <a:rPr lang="cs-CZ" dirty="0"/>
              <a:t> (</a:t>
            </a:r>
            <a:r>
              <a:rPr lang="cs-CZ" dirty="0" err="1"/>
              <a:t>Pentastomida</a:t>
            </a:r>
            <a:r>
              <a:rPr lang="cs-CZ" dirty="0"/>
              <a:t>) je parazitická skupina z </a:t>
            </a:r>
            <a:r>
              <a:rPr lang="cs-CZ" dirty="0" err="1"/>
              <a:t>monofyla</a:t>
            </a:r>
            <a:r>
              <a:rPr lang="cs-CZ" dirty="0"/>
              <a:t> </a:t>
            </a:r>
            <a:r>
              <a:rPr lang="cs-CZ" dirty="0" err="1"/>
              <a:t>Pancrustacea</a:t>
            </a:r>
            <a:r>
              <a:rPr lang="cs-CZ" dirty="0"/>
              <a:t> tradičně řazená do korýšů (</a:t>
            </a:r>
            <a:r>
              <a:rPr lang="cs-CZ" dirty="0" err="1"/>
              <a:t>Crustacea</a:t>
            </a:r>
            <a:r>
              <a:rPr lang="cs-CZ" dirty="0"/>
              <a:t>). Obvykle dorůstají </a:t>
            </a:r>
            <a:r>
              <a:rPr lang="cs-CZ" b="1" dirty="0"/>
              <a:t>velikosti několika centimetrů a je jich známo kolem 60 druhů</a:t>
            </a:r>
            <a:r>
              <a:rPr lang="cs-CZ" dirty="0"/>
              <a:t>. Žijí v </a:t>
            </a:r>
            <a:r>
              <a:rPr lang="cs-CZ" b="1" dirty="0"/>
              <a:t>dutinách čelních</a:t>
            </a:r>
            <a:r>
              <a:rPr lang="cs-CZ" dirty="0"/>
              <a:t> a </a:t>
            </a:r>
            <a:r>
              <a:rPr lang="cs-CZ" b="1" dirty="0"/>
              <a:t>čelistních kostí psovitých šelem</a:t>
            </a:r>
            <a:r>
              <a:rPr lang="cs-CZ" dirty="0"/>
              <a:t>, </a:t>
            </a:r>
            <a:r>
              <a:rPr lang="cs-CZ" b="1" dirty="0"/>
              <a:t>v plicích velkých plazů</a:t>
            </a:r>
            <a:r>
              <a:rPr lang="cs-CZ" dirty="0"/>
              <a:t> a ve </a:t>
            </a:r>
            <a:r>
              <a:rPr lang="cs-CZ" b="1" dirty="0"/>
              <a:t>vzdušných vacích ptáků</a:t>
            </a:r>
            <a:r>
              <a:rPr lang="cs-CZ" dirty="0"/>
              <a:t>. Jsou to </a:t>
            </a:r>
            <a:r>
              <a:rPr lang="cs-CZ" b="1" dirty="0" err="1"/>
              <a:t>gonochoristé</a:t>
            </a:r>
            <a:r>
              <a:rPr lang="cs-CZ" b="1" dirty="0"/>
              <a:t> s nepřímým vývojem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Dříve </a:t>
            </a:r>
            <a:r>
              <a:rPr lang="cs-CZ" dirty="0" smtClean="0"/>
              <a:t>byly </a:t>
            </a:r>
            <a:r>
              <a:rPr lang="cs-CZ" b="1" dirty="0" smtClean="0"/>
              <a:t>považovány </a:t>
            </a:r>
            <a:r>
              <a:rPr lang="cs-CZ" b="1" dirty="0"/>
              <a:t>za primitivní „členovce</a:t>
            </a:r>
            <a:r>
              <a:rPr lang="cs-CZ" dirty="0"/>
              <a:t>“, podobně jako např. </a:t>
            </a:r>
            <a:r>
              <a:rPr lang="cs-CZ" dirty="0" err="1" smtClean="0"/>
              <a:t>želvušky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/>
              <a:t>ale ukázalo se, že řadu anatomických </a:t>
            </a:r>
            <a:r>
              <a:rPr lang="cs-CZ" b="1" dirty="0"/>
              <a:t>znaků sdílejí s kapřivci (</a:t>
            </a:r>
            <a:r>
              <a:rPr lang="cs-CZ" b="1" dirty="0" err="1"/>
              <a:t>Branchiura</a:t>
            </a:r>
            <a:r>
              <a:rPr lang="cs-CZ" dirty="0"/>
              <a:t>). Tuto teorii potvrdily i fylogenetické studie a jazyčnatky </a:t>
            </a:r>
            <a:r>
              <a:rPr lang="cs-CZ" b="1" dirty="0"/>
              <a:t>jsou tak zcela jistě sesterskou skupinou kapřivců</a:t>
            </a:r>
            <a:r>
              <a:rPr lang="cs-CZ" dirty="0"/>
              <a:t>, s </a:t>
            </a:r>
            <a:r>
              <a:rPr lang="cs-CZ" b="1" dirty="0"/>
              <a:t>nimiž vlastně i sdílejí parazitický způsob života</a:t>
            </a:r>
            <a:r>
              <a:rPr lang="cs-CZ" b="1" dirty="0" smtClean="0"/>
              <a:t>.</a:t>
            </a:r>
          </a:p>
          <a:p>
            <a:endParaRPr lang="cs-CZ" b="1" dirty="0" smtClean="0"/>
          </a:p>
          <a:p>
            <a:r>
              <a:rPr lang="cs-CZ" b="1" dirty="0" smtClean="0"/>
              <a:t>U člověka velice vzácně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3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alternativní popis obrázku chyb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5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Pentastomida</a:t>
            </a:r>
            <a:endParaRPr lang="cs-CZ" sz="3400" dirty="0"/>
          </a:p>
        </p:txBody>
      </p:sp>
      <p:pic>
        <p:nvPicPr>
          <p:cNvPr id="45058" name="Picture 2" descr="Pentastomi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9882"/>
            <a:ext cx="4032448" cy="49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Pentastomiasis - Ecu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528392" cy="49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98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Pentastomida</a:t>
            </a:r>
            <a:r>
              <a:rPr lang="cs-CZ" dirty="0" smtClean="0"/>
              <a:t> - jazyčnatky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Endoparaziti respiračního traktu obratlovců</a:t>
            </a:r>
          </a:p>
          <a:p>
            <a:r>
              <a:rPr lang="cs-CZ" dirty="0" smtClean="0"/>
              <a:t>Cca 100 druhů – paraziti hadů, krokodýlů</a:t>
            </a:r>
          </a:p>
          <a:p>
            <a:r>
              <a:rPr lang="cs-CZ" dirty="0" err="1" smtClean="0"/>
              <a:t>Pentastome</a:t>
            </a:r>
            <a:r>
              <a:rPr lang="cs-CZ" dirty="0" smtClean="0"/>
              <a:t> – pět úst – 4 prohlubně + jeden </a:t>
            </a:r>
            <a:r>
              <a:rPr lang="cs-CZ" dirty="0"/>
              <a:t>ú</a:t>
            </a:r>
            <a:r>
              <a:rPr lang="cs-CZ" dirty="0" smtClean="0"/>
              <a:t>stní skutečný otvor</a:t>
            </a:r>
          </a:p>
          <a:p>
            <a:r>
              <a:rPr lang="cs-CZ" dirty="0" err="1" smtClean="0"/>
              <a:t>Pentastomida</a:t>
            </a:r>
            <a:r>
              <a:rPr lang="cs-CZ" dirty="0"/>
              <a:t> </a:t>
            </a:r>
            <a:r>
              <a:rPr lang="cs-CZ" dirty="0" smtClean="0"/>
              <a:t>= </a:t>
            </a:r>
            <a:r>
              <a:rPr lang="cs-CZ" dirty="0" err="1" smtClean="0"/>
              <a:t>Linguatulida</a:t>
            </a:r>
            <a:endParaRPr lang="cs-CZ" dirty="0" smtClean="0"/>
          </a:p>
          <a:p>
            <a:r>
              <a:rPr lang="cs-CZ" dirty="0" smtClean="0"/>
              <a:t>Evolučně mimořádné zajímavá skupina parazitů</a:t>
            </a:r>
          </a:p>
          <a:p>
            <a:r>
              <a:rPr lang="cs-CZ" dirty="0" smtClean="0"/>
              <a:t>Nemají oběhovou, exkreční soustavu a respirační soustavu</a:t>
            </a:r>
          </a:p>
          <a:p>
            <a:r>
              <a:rPr lang="cs-CZ" dirty="0" smtClean="0"/>
              <a:t>Podobnost s kroužkovci a členovci </a:t>
            </a:r>
          </a:p>
          <a:p>
            <a:r>
              <a:rPr lang="cs-CZ" dirty="0" smtClean="0"/>
              <a:t>Tělní pokryv  - chitinová kutikula - členovci</a:t>
            </a:r>
          </a:p>
          <a:p>
            <a:r>
              <a:rPr lang="cs-CZ" dirty="0" smtClean="0"/>
              <a:t>Žíhaná svalovina jako u členovců </a:t>
            </a:r>
          </a:p>
          <a:p>
            <a:r>
              <a:rPr lang="cs-CZ" dirty="0" smtClean="0"/>
              <a:t>Vývoj (sekvence larev) podobný jako u korýšů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3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morfologie</a:t>
            </a:r>
            <a:endParaRPr lang="cs-CZ" dirty="0"/>
          </a:p>
        </p:txBody>
      </p:sp>
      <p:pic>
        <p:nvPicPr>
          <p:cNvPr id="4" name="Picture 6" descr="Phylum Pentastomida | Lesser Protostomes | The Diversity of Animal Lif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760525" cy="49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45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Pijavky – </a:t>
            </a:r>
            <a:r>
              <a:rPr lang="cs-CZ" dirty="0" err="1" smtClean="0"/>
              <a:t>hematofágní</a:t>
            </a:r>
            <a:r>
              <a:rPr lang="cs-CZ" dirty="0" smtClean="0"/>
              <a:t> paraziti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990" y="1934617"/>
            <a:ext cx="8263810" cy="29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5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Morfologie </a:t>
            </a:r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7890" name="Picture 2" descr="Examples of adults and early larvae of Recent and Cambrian... | Download 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844824"/>
            <a:ext cx="80962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594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Frontiers | Case Report: Invasive Pentastomes, Raillietiella orientalis  (Sambon, 1922), in a Free-Ranging Banded Water Snake (Nerodia fasciata) in  North Central Florida, U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6138"/>
            <a:ext cx="7632848" cy="61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5554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6866" name="Picture 2" descr="Parasite spillover: indirect effects of invasive Burmese pythons - Miller -  2018 - Ecology and Evolution - Wiley Online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0" y="1628800"/>
            <a:ext cx="6175366" cy="40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. serrata nymph; a. body length b. body width at apex c. body width at... 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1944"/>
            <a:ext cx="23241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54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9938" name="Picture 2" descr="sideblog for the siterunner of bogleech.com, Just found out about tongue  worms but I'm having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7638"/>
            <a:ext cx="24486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An Overview of Pentastomiasis in Reptiles and Other Vertebrates - 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84784"/>
            <a:ext cx="33528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entastomida — Wikipé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27" y="1268760"/>
            <a:ext cx="1954560" cy="48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532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err="1" smtClean="0"/>
              <a:t>Pentastomida</a:t>
            </a:r>
            <a:r>
              <a:rPr lang="cs-CZ" dirty="0" smtClean="0"/>
              <a:t> - kutikula a svalovina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51305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176464" cy="348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9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Životní cyklus </a:t>
            </a:r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3794" name="Picture 2" descr="Multi-host Model-Based Identification of Armillifer agkistrodontis ( Pentastomida), a New Zoonotic Parasite from China | PLOS Neglected Tropical  Diseas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328592" cy="53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03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Branchiura</a:t>
            </a:r>
            <a:r>
              <a:rPr lang="cs-CZ" dirty="0" smtClean="0"/>
              <a:t> – </a:t>
            </a:r>
            <a:r>
              <a:rPr lang="cs-CZ" dirty="0" err="1" smtClean="0"/>
              <a:t>parasitic</a:t>
            </a:r>
            <a:r>
              <a:rPr lang="cs-CZ" dirty="0" smtClean="0"/>
              <a:t> </a:t>
            </a:r>
            <a:r>
              <a:rPr lang="cs-CZ" dirty="0" err="1" smtClean="0"/>
              <a:t>crustacea</a:t>
            </a:r>
            <a:endParaRPr lang="cs-CZ" dirty="0"/>
          </a:p>
        </p:txBody>
      </p:sp>
      <p:pic>
        <p:nvPicPr>
          <p:cNvPr id="38914" name="Picture 2" descr="Life Cycle and Life History Strategies of Parasitic Crustacea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1" y="1556792"/>
            <a:ext cx="4153878" cy="50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Parasitic Crustace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4" y="1916832"/>
            <a:ext cx="383692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28624" y="5282044"/>
            <a:ext cx="1323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Kapřivci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35961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err="1" smtClean="0"/>
              <a:t>Branchiura</a:t>
            </a:r>
            <a:r>
              <a:rPr lang="cs-CZ" sz="3400" dirty="0" smtClean="0"/>
              <a:t> versus </a:t>
            </a:r>
            <a:r>
              <a:rPr lang="cs-CZ" sz="3400" dirty="0" err="1" smtClean="0"/>
              <a:t>Pentastomida</a:t>
            </a:r>
            <a:endParaRPr lang="cs-CZ" sz="3400" dirty="0"/>
          </a:p>
        </p:txBody>
      </p:sp>
      <p:pic>
        <p:nvPicPr>
          <p:cNvPr id="40966" name="Picture 6" descr="Argulus - an overview | ScienceDirect Top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488270" cy="36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512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Pentastomida</a:t>
            </a:r>
            <a:r>
              <a:rPr lang="cs-CZ" dirty="0" smtClean="0"/>
              <a:t> - systematika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Kmen: </a:t>
            </a:r>
            <a:r>
              <a:rPr lang="cs-CZ" dirty="0" err="1" smtClean="0"/>
              <a:t>Pentastomida</a:t>
            </a:r>
            <a:endParaRPr lang="cs-CZ" dirty="0" smtClean="0"/>
          </a:p>
          <a:p>
            <a:pPr lvl="1"/>
            <a:r>
              <a:rPr lang="cs-CZ" dirty="0" smtClean="0"/>
              <a:t>Řád: </a:t>
            </a:r>
            <a:r>
              <a:rPr lang="cs-CZ" dirty="0" err="1" smtClean="0"/>
              <a:t>Cephalobaenida</a:t>
            </a:r>
            <a:endParaRPr lang="cs-CZ" dirty="0" smtClean="0"/>
          </a:p>
          <a:p>
            <a:pPr lvl="2"/>
            <a:r>
              <a:rPr lang="cs-CZ" dirty="0" smtClean="0"/>
              <a:t>Čeleď: </a:t>
            </a:r>
            <a:r>
              <a:rPr lang="cs-CZ" dirty="0" err="1" smtClean="0"/>
              <a:t>Cephalobaenidae</a:t>
            </a:r>
            <a:endParaRPr lang="cs-CZ" dirty="0"/>
          </a:p>
          <a:p>
            <a:pPr lvl="3"/>
            <a:r>
              <a:rPr lang="cs-CZ" dirty="0" smtClean="0"/>
              <a:t>Rod: </a:t>
            </a:r>
            <a:r>
              <a:rPr lang="cs-CZ" dirty="0" err="1" smtClean="0"/>
              <a:t>Raillietiella</a:t>
            </a:r>
            <a:r>
              <a:rPr lang="cs-CZ" dirty="0" smtClean="0"/>
              <a:t> – </a:t>
            </a:r>
            <a:r>
              <a:rPr lang="cs-CZ" dirty="0" err="1" smtClean="0"/>
              <a:t>Raillietiella</a:t>
            </a:r>
            <a:r>
              <a:rPr lang="cs-CZ" dirty="0" smtClean="0"/>
              <a:t> </a:t>
            </a:r>
            <a:r>
              <a:rPr lang="cs-CZ" dirty="0" err="1" smtClean="0"/>
              <a:t>frenatus</a:t>
            </a:r>
            <a:endParaRPr lang="cs-CZ" dirty="0" smtClean="0"/>
          </a:p>
          <a:p>
            <a:pPr lvl="1"/>
            <a:r>
              <a:rPr lang="cs-CZ" dirty="0"/>
              <a:t>Ř</a:t>
            </a:r>
            <a:r>
              <a:rPr lang="cs-CZ" dirty="0" smtClean="0"/>
              <a:t>ád: </a:t>
            </a:r>
            <a:r>
              <a:rPr lang="cs-CZ" dirty="0" err="1" smtClean="0"/>
              <a:t>Porocephalida</a:t>
            </a:r>
            <a:endParaRPr lang="cs-CZ" dirty="0"/>
          </a:p>
          <a:p>
            <a:pPr lvl="2"/>
            <a:r>
              <a:rPr lang="cs-CZ" dirty="0" smtClean="0"/>
              <a:t>Čeleď </a:t>
            </a:r>
            <a:r>
              <a:rPr lang="cs-CZ" dirty="0" err="1" smtClean="0"/>
              <a:t>Porocephalodae</a:t>
            </a:r>
            <a:endParaRPr lang="cs-CZ" dirty="0" smtClean="0"/>
          </a:p>
          <a:p>
            <a:pPr lvl="3"/>
            <a:r>
              <a:rPr lang="cs-CZ" dirty="0" smtClean="0"/>
              <a:t>Rod: </a:t>
            </a:r>
            <a:r>
              <a:rPr lang="cs-CZ" dirty="0" err="1" smtClean="0"/>
              <a:t>Porocephalus</a:t>
            </a:r>
            <a:r>
              <a:rPr lang="cs-CZ" dirty="0" smtClean="0"/>
              <a:t> – </a:t>
            </a:r>
            <a:r>
              <a:rPr lang="cs-CZ" dirty="0" err="1" smtClean="0"/>
              <a:t>Porocephalus</a:t>
            </a:r>
            <a:r>
              <a:rPr lang="cs-CZ" dirty="0" smtClean="0"/>
              <a:t> </a:t>
            </a:r>
            <a:r>
              <a:rPr lang="cs-CZ" dirty="0" err="1" smtClean="0"/>
              <a:t>crotali</a:t>
            </a:r>
            <a:endParaRPr lang="cs-CZ" dirty="0" smtClean="0"/>
          </a:p>
          <a:p>
            <a:pPr lvl="2"/>
            <a:r>
              <a:rPr lang="cs-CZ" dirty="0" smtClean="0"/>
              <a:t>Čeleď: </a:t>
            </a:r>
            <a:r>
              <a:rPr lang="cs-CZ" dirty="0" err="1" smtClean="0"/>
              <a:t>Linguatulidae</a:t>
            </a:r>
            <a:endParaRPr lang="cs-CZ" dirty="0" smtClean="0"/>
          </a:p>
          <a:p>
            <a:pPr lvl="3"/>
            <a:r>
              <a:rPr lang="cs-CZ" dirty="0" smtClean="0"/>
              <a:t>Rod: </a:t>
            </a:r>
            <a:r>
              <a:rPr lang="cs-CZ" dirty="0" err="1" smtClean="0"/>
              <a:t>Linguatula</a:t>
            </a:r>
            <a:r>
              <a:rPr lang="cs-CZ" dirty="0" smtClean="0"/>
              <a:t> – </a:t>
            </a:r>
            <a:r>
              <a:rPr lang="cs-CZ" b="1" dirty="0" err="1" smtClean="0"/>
              <a:t>Linguatula</a:t>
            </a:r>
            <a:r>
              <a:rPr lang="cs-CZ" b="1" dirty="0" smtClean="0"/>
              <a:t> </a:t>
            </a:r>
            <a:r>
              <a:rPr lang="cs-CZ" b="1" dirty="0" err="1" smtClean="0"/>
              <a:t>serrata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875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Railleitiella</a:t>
            </a:r>
            <a:r>
              <a:rPr lang="cs-CZ" dirty="0" smtClean="0"/>
              <a:t> </a:t>
            </a:r>
            <a:r>
              <a:rPr lang="cs-CZ" dirty="0" err="1" smtClean="0"/>
              <a:t>frenatus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209331"/>
          </a:xfrm>
        </p:spPr>
        <p:txBody>
          <a:bodyPr/>
          <a:lstStyle/>
          <a:p>
            <a:r>
              <a:rPr lang="cs-CZ" dirty="0" smtClean="0"/>
              <a:t>Dospělci v plicích gekonů</a:t>
            </a:r>
          </a:p>
          <a:p>
            <a:r>
              <a:rPr lang="cs-CZ" dirty="0" smtClean="0"/>
              <a:t>Vajíčko s čtyř nohou larvou odchází z výkaly</a:t>
            </a:r>
          </a:p>
          <a:p>
            <a:r>
              <a:rPr lang="cs-CZ" dirty="0" smtClean="0"/>
              <a:t>Vniká do tukového tělesa </a:t>
            </a:r>
            <a:r>
              <a:rPr lang="cs-CZ" dirty="0" err="1" smtClean="0"/>
              <a:t>MzH</a:t>
            </a:r>
            <a:r>
              <a:rPr lang="cs-CZ" dirty="0" smtClean="0"/>
              <a:t> a stává se infekční jako L3</a:t>
            </a:r>
          </a:p>
          <a:p>
            <a:r>
              <a:rPr lang="cs-CZ" dirty="0" smtClean="0"/>
              <a:t>DH pozře napadeného švába – L3 penetruje stěnu střeva a proniká do plic kde dospívá 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48" y="273050"/>
            <a:ext cx="4599899" cy="633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Patří do kmene </a:t>
            </a:r>
            <a:r>
              <a:rPr lang="cs-CZ" sz="3400" dirty="0" err="1" smtClean="0"/>
              <a:t>Annelida</a:t>
            </a:r>
            <a:endParaRPr lang="cs-CZ" sz="3400" dirty="0"/>
          </a:p>
        </p:txBody>
      </p:sp>
      <p:pic>
        <p:nvPicPr>
          <p:cNvPr id="1028" name="Picture 4" descr="508 Hirudinea Images, Stock Photos &amp; Vectors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3" y="1412776"/>
            <a:ext cx="896345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199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6324" name="Picture 4" descr="A) Female Raillietiella orientalis anterior end with four hooks and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1" y="417646"/>
            <a:ext cx="889633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Figure 3 from Co-infections in Visceral Pentastomiasis, Democratic Republic  of the Congo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23831" y="4005064"/>
            <a:ext cx="8826599" cy="212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866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iELO - Brasil - Raillietiella gigliolii (Pentastomida) infecting  Amphisbaena alba (Squamata, Amphisbaenidae): the first record for northeast  Brazil Raillietiella gigliolii (Pentastomida) infecting Amphisbaena alba  (Squamata, Amphisbaenidae): th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58150"/>
            <a:ext cx="53724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Raillietiella (Pentastomid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034422" cy="44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110919" y="365175"/>
            <a:ext cx="30452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err="1" smtClean="0"/>
              <a:t>Raillietiella</a:t>
            </a:r>
            <a:r>
              <a:rPr lang="cs-CZ" sz="3400" dirty="0" smtClean="0"/>
              <a:t> </a:t>
            </a:r>
            <a:r>
              <a:rPr lang="cs-CZ" sz="3400" dirty="0" err="1" smtClean="0"/>
              <a:t>spp</a:t>
            </a:r>
            <a:r>
              <a:rPr lang="cs-CZ" sz="3400" dirty="0" smtClean="0"/>
              <a:t>. 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719701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 descr="Frontiers | Case Report: Invasive Pentastomes, Raillietiella orientalis  (Sambon, 1922), in a Free-Ranging Banded Water Snake (Nerodia fasciata) in  North Central Florida, U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" y="-25355"/>
            <a:ext cx="6524410" cy="649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SciELO - Brasil - A new species of pentastomida infecting Tropidurus  hispidus (Squamata: Tropiduridae) from Caatinga in Northeastern Brazil A  new species of pentastomida infecting Tropidurus hispidus (Squamata:  Tropiduridae) from Caatinga 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5502" y="2665419"/>
            <a:ext cx="7296475" cy="16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917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cs-CZ" dirty="0" err="1" smtClean="0"/>
              <a:t>Porocephalus</a:t>
            </a:r>
            <a:r>
              <a:rPr lang="cs-CZ" dirty="0" smtClean="0"/>
              <a:t> </a:t>
            </a:r>
            <a:r>
              <a:rPr lang="cs-CZ" dirty="0" err="1" smtClean="0"/>
              <a:t>crotali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/>
          <a:p>
            <a:r>
              <a:rPr lang="cs-CZ" dirty="0" smtClean="0"/>
              <a:t>Dospělí paraziti žijí v plicích hadů – chřestýšů</a:t>
            </a:r>
          </a:p>
          <a:p>
            <a:r>
              <a:rPr lang="cs-CZ" dirty="0" smtClean="0"/>
              <a:t>Vajíčka odchází ven z výkaly</a:t>
            </a:r>
          </a:p>
          <a:p>
            <a:r>
              <a:rPr lang="cs-CZ" dirty="0" smtClean="0"/>
              <a:t>Pokud </a:t>
            </a:r>
            <a:r>
              <a:rPr lang="cs-CZ" dirty="0" err="1" smtClean="0"/>
              <a:t>Mzh</a:t>
            </a:r>
            <a:r>
              <a:rPr lang="cs-CZ" dirty="0" smtClean="0"/>
              <a:t> (myš)  pozře vajíčko s larvou (opět 4 končetiny) larva se ve střevě vylíhne, penetruje jeho stěnu a opouzdří se ve tkáni </a:t>
            </a:r>
            <a:r>
              <a:rPr lang="cs-CZ" dirty="0" err="1" smtClean="0"/>
              <a:t>Mzh</a:t>
            </a:r>
            <a:endParaRPr lang="cs-CZ" dirty="0" smtClean="0"/>
          </a:p>
          <a:p>
            <a:r>
              <a:rPr lang="cs-CZ" dirty="0" smtClean="0"/>
              <a:t>V této kapsuli se opakovaně svléká až do stádia L7 </a:t>
            </a:r>
          </a:p>
          <a:p>
            <a:r>
              <a:rPr lang="cs-CZ" dirty="0" smtClean="0"/>
              <a:t>Pokud DH pozře </a:t>
            </a:r>
            <a:r>
              <a:rPr lang="cs-CZ" dirty="0" err="1" smtClean="0"/>
              <a:t>Mzh</a:t>
            </a:r>
            <a:r>
              <a:rPr lang="cs-CZ" dirty="0" smtClean="0"/>
              <a:t> L7 opouští střevo a migruje do plic hada, kde po třech dalších svlékáních dospívá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3561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Porocephalus</a:t>
            </a:r>
            <a:r>
              <a:rPr lang="cs-CZ" dirty="0" smtClean="0"/>
              <a:t> </a:t>
            </a:r>
            <a:r>
              <a:rPr lang="cs-CZ" dirty="0" err="1" smtClean="0"/>
              <a:t>crotali</a:t>
            </a:r>
            <a:endParaRPr lang="cs-CZ" dirty="0"/>
          </a:p>
        </p:txBody>
      </p:sp>
      <p:pic>
        <p:nvPicPr>
          <p:cNvPr id="34820" name="Picture 4" descr="Pentastomida - Alchetron, The Free Social Encyclo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00808"/>
            <a:ext cx="71437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6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Linguatula</a:t>
            </a:r>
            <a:r>
              <a:rPr lang="cs-CZ" dirty="0" smtClean="0"/>
              <a:t> </a:t>
            </a:r>
            <a:r>
              <a:rPr lang="cs-CZ" dirty="0" err="1" smtClean="0"/>
              <a:t>serrata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Dospělci žijí v nosní dutině psů (vzácněji člověka) </a:t>
            </a:r>
          </a:p>
          <a:p>
            <a:r>
              <a:rPr lang="cs-CZ" dirty="0" smtClean="0"/>
              <a:t>Vajíčka odcházejí s hlenem/výkaly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pozře vajíčko a uvolní se čtyřnohá larva a migruje cévním systémem do různých orgánů </a:t>
            </a:r>
          </a:p>
          <a:p>
            <a:r>
              <a:rPr lang="cs-CZ" dirty="0" smtClean="0"/>
              <a:t>Člověk opět může být náhodným </a:t>
            </a:r>
            <a:r>
              <a:rPr lang="cs-CZ" dirty="0" err="1" smtClean="0"/>
              <a:t>Mzh</a:t>
            </a:r>
            <a:endParaRPr lang="cs-CZ" dirty="0" smtClean="0"/>
          </a:p>
          <a:p>
            <a:r>
              <a:rPr lang="cs-CZ" dirty="0" smtClean="0"/>
              <a:t>Larvální stádia L2 až  L11 se vyvíjení v kapsuli v hostiteli a rostou po každém svlékání</a:t>
            </a:r>
          </a:p>
          <a:p>
            <a:r>
              <a:rPr lang="cs-CZ" dirty="0" smtClean="0"/>
              <a:t>Pokud DH pozře syrové (nedovařené) maso </a:t>
            </a:r>
            <a:r>
              <a:rPr lang="cs-CZ" dirty="0" err="1" smtClean="0"/>
              <a:t>Mzh</a:t>
            </a:r>
            <a:r>
              <a:rPr lang="cs-CZ" dirty="0" smtClean="0"/>
              <a:t> nakazí se a </a:t>
            </a:r>
            <a:r>
              <a:rPr lang="cs-CZ" dirty="0" err="1" smtClean="0"/>
              <a:t>adult</a:t>
            </a:r>
            <a:r>
              <a:rPr lang="cs-CZ" dirty="0" smtClean="0"/>
              <a:t> parazita dospěje v nosní dutině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70556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Linguatula - an overview | ScienceDirect To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064896" cy="5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44833" y="44624"/>
            <a:ext cx="79596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err="1" smtClean="0"/>
              <a:t>Linguatula</a:t>
            </a:r>
            <a:r>
              <a:rPr lang="cs-CZ" sz="3400" dirty="0" smtClean="0"/>
              <a:t> </a:t>
            </a:r>
            <a:r>
              <a:rPr lang="cs-CZ" sz="3400" dirty="0" err="1" smtClean="0"/>
              <a:t>serreta</a:t>
            </a:r>
            <a:r>
              <a:rPr lang="cs-CZ" sz="3400" dirty="0" smtClean="0"/>
              <a:t> – člověk náhodný hostitel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2226393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0730" y="129034"/>
            <a:ext cx="5111750" cy="563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          </a:t>
            </a:r>
            <a:r>
              <a:rPr lang="cs-CZ" dirty="0" err="1" smtClean="0"/>
              <a:t>Linguatula</a:t>
            </a:r>
            <a:r>
              <a:rPr lang="cs-CZ" dirty="0" smtClean="0"/>
              <a:t> </a:t>
            </a:r>
            <a:r>
              <a:rPr lang="cs-CZ" dirty="0" err="1" smtClean="0"/>
              <a:t>serrata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7627" y="3981475"/>
            <a:ext cx="3480761" cy="716759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8130" name="Picture 2" descr="The first Linguatula serrata case in an imported dog in Finland - 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98" y="916012"/>
            <a:ext cx="9212359" cy="52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5361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6" name="Picture 4" descr="Female Linguatula arctica, the sinus worm of the reindeer . An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Stock fotografie Detailní Fotografie Linguatula Serrata Nebo Jazyk Červa –  stáhnout obrázek nyní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17" y="0"/>
            <a:ext cx="4397014" cy="31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linguatula serrata – Vet Practice Su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86977" y="2800976"/>
            <a:ext cx="3717034" cy="43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51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232" y="382340"/>
            <a:ext cx="7427168" cy="454372"/>
          </a:xfrm>
        </p:spPr>
        <p:txBody>
          <a:bodyPr>
            <a:noAutofit/>
          </a:bodyPr>
          <a:lstStyle/>
          <a:p>
            <a:pPr algn="ctr"/>
            <a:r>
              <a:rPr lang="cs-CZ" sz="3400" b="0" dirty="0" smtClean="0"/>
              <a:t>Přenos parazitů na člověka - zoonózy</a:t>
            </a:r>
            <a:endParaRPr lang="cs-CZ" sz="34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3012" name="Picture 4" descr="Zoonotic Parasites of Reptiles: A Crawling Threat: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9" y="1196752"/>
            <a:ext cx="882932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>
          <a:xfrm rot="10800000">
            <a:off x="1547664" y="3520432"/>
            <a:ext cx="618368" cy="3406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66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7883"/>
            <a:ext cx="8229600" cy="790837"/>
          </a:xfrm>
        </p:spPr>
        <p:txBody>
          <a:bodyPr>
            <a:normAutofit/>
          </a:bodyPr>
          <a:lstStyle/>
          <a:p>
            <a:r>
              <a:rPr lang="cs-CZ" sz="3400" dirty="0" smtClean="0"/>
              <a:t>Anatomie pijavek</a:t>
            </a:r>
            <a:endParaRPr lang="cs-CZ" sz="3400" dirty="0"/>
          </a:p>
        </p:txBody>
      </p:sp>
      <p:pic>
        <p:nvPicPr>
          <p:cNvPr id="6146" name="Picture 2" descr="50 Hirudinidae Images, Stock Photos &amp; Vectors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43" y="2060848"/>
            <a:ext cx="3866367" cy="4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hylum Annelida | bioele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14835" cy="47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19672" y="909881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/>
              <a:t>Annelida</a:t>
            </a:r>
            <a:endParaRPr lang="cs-CZ" sz="2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26709" y="908720"/>
            <a:ext cx="13356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/>
              <a:t>Hirudinea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868463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4546" y="3140968"/>
            <a:ext cx="5111750" cy="70767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8739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Arthropoda. Arachnoidea. Linguatulida : Leuckart, Rudolf : Free Download,  Borrow, and Streaming : Internet Archi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2777027" cy="39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7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Hirudinea</a:t>
            </a:r>
            <a:r>
              <a:rPr lang="cs-CZ" dirty="0" smtClean="0"/>
              <a:t> – pijavky - morfologie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Kmen </a:t>
            </a:r>
            <a:r>
              <a:rPr lang="cs-CZ" dirty="0" err="1" smtClean="0"/>
              <a:t>Annelida</a:t>
            </a:r>
            <a:r>
              <a:rPr lang="cs-CZ" dirty="0" smtClean="0"/>
              <a:t> – </a:t>
            </a:r>
            <a:r>
              <a:rPr lang="cs-CZ" b="1" dirty="0" err="1" smtClean="0"/>
              <a:t>Hirudinea</a:t>
            </a:r>
            <a:r>
              <a:rPr lang="cs-CZ" dirty="0" smtClean="0"/>
              <a:t> - pijavky – jméno podle vnějších článků – </a:t>
            </a:r>
            <a:r>
              <a:rPr lang="cs-CZ" smtClean="0"/>
              <a:t>annulli</a:t>
            </a:r>
            <a:r>
              <a:rPr lang="cs-CZ" dirty="0" smtClean="0"/>
              <a:t> </a:t>
            </a:r>
            <a:r>
              <a:rPr lang="cs-CZ" dirty="0" smtClean="0"/>
              <a:t>– korespondujících více méně s vnitřní segmentací</a:t>
            </a:r>
          </a:p>
          <a:p>
            <a:r>
              <a:rPr lang="cs-CZ" dirty="0" smtClean="0"/>
              <a:t>Známo asi 300druhů – cca ¾ </a:t>
            </a:r>
            <a:r>
              <a:rPr lang="cs-CZ" dirty="0" err="1" smtClean="0"/>
              <a:t>temporární</a:t>
            </a:r>
            <a:r>
              <a:rPr lang="cs-CZ" dirty="0" smtClean="0"/>
              <a:t> paraziti, </a:t>
            </a:r>
            <a:r>
              <a:rPr lang="cs-CZ" dirty="0" err="1" smtClean="0"/>
              <a:t>vyjímečně</a:t>
            </a:r>
            <a:r>
              <a:rPr lang="cs-CZ" dirty="0" smtClean="0"/>
              <a:t> permanentní, ostatní jako predátoři </a:t>
            </a:r>
          </a:p>
          <a:p>
            <a:r>
              <a:rPr lang="cs-CZ" dirty="0" smtClean="0"/>
              <a:t>Dorsoventrálně zploštělé, méně než 1 cm, většina 3-10cm, max. 30cm</a:t>
            </a:r>
          </a:p>
          <a:p>
            <a:r>
              <a:rPr lang="cs-CZ" dirty="0" smtClean="0"/>
              <a:t>Tělo vnitřně členěno na 33 segmentů, povrchová </a:t>
            </a:r>
            <a:r>
              <a:rPr lang="cs-CZ" dirty="0" err="1" smtClean="0"/>
              <a:t>pseudosegmentace</a:t>
            </a:r>
            <a:r>
              <a:rPr lang="cs-CZ" dirty="0" smtClean="0"/>
              <a:t>  (2 až 14 </a:t>
            </a:r>
            <a:r>
              <a:rPr lang="cs-CZ" dirty="0" err="1" smtClean="0"/>
              <a:t>anulli</a:t>
            </a:r>
            <a:r>
              <a:rPr lang="cs-CZ" dirty="0" smtClean="0"/>
              <a:t>), </a:t>
            </a:r>
          </a:p>
          <a:p>
            <a:r>
              <a:rPr lang="cs-CZ" dirty="0" smtClean="0"/>
              <a:t>tělo kryto flexibilní kutikulou – kolageny, skleroproteiny  a polysacharidy – obměna svlékáním </a:t>
            </a:r>
          </a:p>
          <a:p>
            <a:r>
              <a:rPr lang="cs-CZ" dirty="0" smtClean="0"/>
              <a:t>Ústní přísavka a posteriorní acetabulum – přichycovací orgány </a:t>
            </a:r>
          </a:p>
          <a:p>
            <a:r>
              <a:rPr lang="cs-CZ" dirty="0" smtClean="0"/>
              <a:t>Tělní dutina coelom - parenchym – chromatofory – pigmentová tělíska</a:t>
            </a:r>
          </a:p>
          <a:p>
            <a:r>
              <a:rPr lang="cs-CZ" dirty="0" smtClean="0"/>
              <a:t>coelom redukovaný – tvoří dutinky – tekutina – vnitřek těla vyplněn mezodermálním parenchymem</a:t>
            </a:r>
          </a:p>
          <a:p>
            <a:r>
              <a:rPr lang="cs-CZ" dirty="0" smtClean="0"/>
              <a:t>Kožně-svalový vak – maximální kontraktilita těla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955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3008313" cy="648072"/>
          </a:xfrm>
        </p:spPr>
        <p:txBody>
          <a:bodyPr/>
          <a:lstStyle/>
          <a:p>
            <a:r>
              <a:rPr lang="cs-CZ" dirty="0" smtClean="0"/>
              <a:t>Pijavka – vnější morfologie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Přední přísavka</a:t>
            </a:r>
          </a:p>
          <a:p>
            <a:r>
              <a:rPr lang="cs-CZ" dirty="0" smtClean="0"/>
              <a:t>Opasek – </a:t>
            </a:r>
            <a:r>
              <a:rPr lang="cs-CZ" dirty="0" err="1" smtClean="0"/>
              <a:t>clitellum</a:t>
            </a:r>
            <a:endParaRPr lang="cs-CZ" dirty="0" smtClean="0"/>
          </a:p>
          <a:p>
            <a:r>
              <a:rPr lang="cs-CZ" dirty="0" smtClean="0"/>
              <a:t>Samčí </a:t>
            </a:r>
            <a:r>
              <a:rPr lang="cs-CZ" dirty="0" err="1" smtClean="0"/>
              <a:t>porus</a:t>
            </a:r>
            <a:endParaRPr lang="cs-CZ" dirty="0" smtClean="0"/>
          </a:p>
          <a:p>
            <a:r>
              <a:rPr lang="cs-CZ" dirty="0" smtClean="0"/>
              <a:t>Samičí </a:t>
            </a:r>
            <a:r>
              <a:rPr lang="cs-CZ" dirty="0" err="1" smtClean="0"/>
              <a:t>porus</a:t>
            </a:r>
            <a:endParaRPr lang="cs-CZ" dirty="0" smtClean="0"/>
          </a:p>
          <a:p>
            <a:r>
              <a:rPr lang="cs-CZ" dirty="0" err="1" smtClean="0"/>
              <a:t>Nefridioporus</a:t>
            </a:r>
            <a:endParaRPr lang="cs-CZ" dirty="0" smtClean="0"/>
          </a:p>
          <a:p>
            <a:r>
              <a:rPr lang="cs-CZ" dirty="0" smtClean="0"/>
              <a:t>Receptor </a:t>
            </a:r>
          </a:p>
          <a:p>
            <a:r>
              <a:rPr lang="cs-CZ" dirty="0" err="1" smtClean="0"/>
              <a:t>Posterioní</a:t>
            </a:r>
            <a:r>
              <a:rPr lang="cs-CZ" dirty="0" smtClean="0"/>
              <a:t> přísavka - acetabulum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61" y="91588"/>
            <a:ext cx="3033475" cy="643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5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6b021935-e356-43c7-a0bb-52a606a95560.mdb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1339</Words>
  <Application>Microsoft Office PowerPoint</Application>
  <PresentationFormat>Předvádění na obrazovce (4:3)</PresentationFormat>
  <Paragraphs>171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5" baseType="lpstr">
      <vt:lpstr>Arial</vt:lpstr>
      <vt:lpstr>Calibri</vt:lpstr>
      <vt:lpstr>Motiv systému Office</vt:lpstr>
      <vt:lpstr>Prezentace aplikace PowerPoint</vt:lpstr>
      <vt:lpstr>Pijavka lékařská – Hirudo medicinalis</vt:lpstr>
      <vt:lpstr>Pijavka lékařská – Hirudio medicinalis</vt:lpstr>
      <vt:lpstr>Prezentace aplikace PowerPoint</vt:lpstr>
      <vt:lpstr>Pijavky – hematofágní paraziti</vt:lpstr>
      <vt:lpstr>Patří do kmene Annelida</vt:lpstr>
      <vt:lpstr>Anatomie pijavek</vt:lpstr>
      <vt:lpstr> Hirudinea – pijavky - morfologie</vt:lpstr>
      <vt:lpstr>Pijavka – vnější morfologie</vt:lpstr>
      <vt:lpstr>Pijavky – morfologie II</vt:lpstr>
      <vt:lpstr>Pijavka- vnitřní morfologie </vt:lpstr>
      <vt:lpstr>Morfologie pijavek</vt:lpstr>
      <vt:lpstr>Orgánové soustavy pijavek</vt:lpstr>
      <vt:lpstr>Morfologie pijavek</vt:lpstr>
      <vt:lpstr>Pijavka lékařská – detail předního konce těla</vt:lpstr>
      <vt:lpstr>Prezentace aplikace PowerPoint</vt:lpstr>
      <vt:lpstr>Prezentace aplikace PowerPoint</vt:lpstr>
      <vt:lpstr>Schéma procesu sání krve</vt:lpstr>
      <vt:lpstr>Léčba pijavicemi: Pouštění žilou nenápadně přežívá i v lékařství 21. století </vt:lpstr>
      <vt:lpstr>Pijavky: chov v zajetí - specializované farmy</vt:lpstr>
      <vt:lpstr>Budoucnost pijavic a pouštění žilou</vt:lpstr>
      <vt:lpstr>Léčba pijavkou lékařskou - hirudoterapie </vt:lpstr>
      <vt:lpstr>Hirudoterapie</vt:lpstr>
      <vt:lpstr>Co je to hirudin ?</vt:lpstr>
      <vt:lpstr>Prostorové zobrazení molekuly hirudinu</vt:lpstr>
      <vt:lpstr>Chemická struktura hirudinu</vt:lpstr>
      <vt:lpstr>Molekula proteinu hirudinu</vt:lpstr>
      <vt:lpstr>Schéma interakce hirudinu s trombinem</vt:lpstr>
      <vt:lpstr>Antitrombitický hirudin (červeně) v intrerakci s trombinem (modře)</vt:lpstr>
      <vt:lpstr>Přírodní hirudin</vt:lpstr>
      <vt:lpstr>Pijavky - systematika</vt:lpstr>
      <vt:lpstr>Postavení pijavek v systému Annelida</vt:lpstr>
      <vt:lpstr>Fylogenetické vztahy hlavních skupin pijavek</vt:lpstr>
      <vt:lpstr>Systematika českých druhů pijavic</vt:lpstr>
      <vt:lpstr>Pijavky na rybách – vektoři dalších parazitóz</vt:lpstr>
      <vt:lpstr>Schéma vnitřní anatomie pijavek</vt:lpstr>
      <vt:lpstr>Prezentace aplikace PowerPoint</vt:lpstr>
      <vt:lpstr>Pohyb a chování pijavek</vt:lpstr>
      <vt:lpstr>Kanibalismus u pijavek Hirudo medicinalis</vt:lpstr>
      <vt:lpstr>Prezentace aplikace PowerPoint</vt:lpstr>
      <vt:lpstr>Prezentace aplikace PowerPoint</vt:lpstr>
      <vt:lpstr>Prezentace aplikace PowerPoint</vt:lpstr>
      <vt:lpstr>Prezentace aplikace PowerPoint</vt:lpstr>
      <vt:lpstr>Pentastomida</vt:lpstr>
      <vt:lpstr>Jazyčnatky – Pentastomida - Linguatulida</vt:lpstr>
      <vt:lpstr>Prezentace aplikace PowerPoint</vt:lpstr>
      <vt:lpstr>Pentastomida</vt:lpstr>
      <vt:lpstr>Pentastomida - jazyčnatky</vt:lpstr>
      <vt:lpstr>Základní morfologie</vt:lpstr>
      <vt:lpstr>Morfologie Pentastomida</vt:lpstr>
      <vt:lpstr>Prezentace aplikace PowerPoint</vt:lpstr>
      <vt:lpstr>Prezentace aplikace PowerPoint</vt:lpstr>
      <vt:lpstr>Pentastomida</vt:lpstr>
      <vt:lpstr>Pentastomida - kutikula a svalovina</vt:lpstr>
      <vt:lpstr>Životní cyklus Pentastomida</vt:lpstr>
      <vt:lpstr>Branchiura – parasitic crustacea</vt:lpstr>
      <vt:lpstr>Branchiura versus Pentastomida</vt:lpstr>
      <vt:lpstr>Pentastomida - systematika</vt:lpstr>
      <vt:lpstr>Railleitiella frenatus</vt:lpstr>
      <vt:lpstr>Prezentace aplikace PowerPoint</vt:lpstr>
      <vt:lpstr>Prezentace aplikace PowerPoint</vt:lpstr>
      <vt:lpstr>Prezentace aplikace PowerPoint</vt:lpstr>
      <vt:lpstr>Porocephalus crotali</vt:lpstr>
      <vt:lpstr>Porocephalus crotali</vt:lpstr>
      <vt:lpstr>Linguatula serrata </vt:lpstr>
      <vt:lpstr>Prezentace aplikace PowerPoint</vt:lpstr>
      <vt:lpstr>Prezentace aplikace PowerPoint</vt:lpstr>
      <vt:lpstr>Prezentace aplikace PowerPoint</vt:lpstr>
      <vt:lpstr>Přenos parazitů na člověka - zoonózy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39</cp:revision>
  <dcterms:created xsi:type="dcterms:W3CDTF">2014-04-23T16:30:02Z</dcterms:created>
  <dcterms:modified xsi:type="dcterms:W3CDTF">2023-05-15T10:22:10Z</dcterms:modified>
</cp:coreProperties>
</file>