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8" r:id="rId4"/>
    <p:sldId id="260" r:id="rId5"/>
    <p:sldId id="270" r:id="rId6"/>
    <p:sldId id="271" r:id="rId7"/>
    <p:sldId id="259" r:id="rId8"/>
    <p:sldId id="262" r:id="rId9"/>
    <p:sldId id="281" r:id="rId10"/>
    <p:sldId id="263" r:id="rId11"/>
    <p:sldId id="264" r:id="rId12"/>
    <p:sldId id="268" r:id="rId13"/>
    <p:sldId id="261" r:id="rId14"/>
    <p:sldId id="267" r:id="rId15"/>
    <p:sldId id="272" r:id="rId16"/>
    <p:sldId id="273" r:id="rId17"/>
    <p:sldId id="275" r:id="rId18"/>
    <p:sldId id="274" r:id="rId19"/>
    <p:sldId id="265" r:id="rId20"/>
    <p:sldId id="276" r:id="rId21"/>
    <p:sldId id="278" r:id="rId22"/>
    <p:sldId id="269" r:id="rId23"/>
    <p:sldId id="266" r:id="rId24"/>
    <p:sldId id="279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9" autoAdjust="0"/>
    <p:restoredTop sz="94660"/>
  </p:normalViewPr>
  <p:slideViewPr>
    <p:cSldViewPr snapToGrid="0">
      <p:cViewPr varScale="1">
        <p:scale>
          <a:sx n="94" d="100"/>
          <a:sy n="94" d="100"/>
        </p:scale>
        <p:origin x="90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88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29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111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69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963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09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890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267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04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70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43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7ECDC-B433-4155-8CD2-88F40A631AD1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54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sweetgum.nybg.org/science/ih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520" y="4760524"/>
            <a:ext cx="3254521" cy="20974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532" y="4752989"/>
            <a:ext cx="3392068" cy="211951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Excerpce herbářů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pro </a:t>
            </a:r>
            <a:r>
              <a:rPr lang="cs-CZ" dirty="0"/>
              <a:t>floristické mapování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960" y="4760524"/>
            <a:ext cx="3029052" cy="20974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041" y="4731369"/>
            <a:ext cx="3143945" cy="214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8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determinací: příklad	 2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5052291"/>
            <a:ext cx="5165437" cy="1124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 smtClean="0"/>
              <a:t>orig</a:t>
            </a:r>
            <a:r>
              <a:rPr lang="cs-CZ" dirty="0" smtClean="0"/>
              <a:t>.: Vicia; K. Fajmon: Vicia villosa subsp. varia; J. Danihelka 2023: !;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891" y="1497821"/>
            <a:ext cx="3756704" cy="51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52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determinací: příklad	 3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0880" y="5052291"/>
            <a:ext cx="6326293" cy="11246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err="1" smtClean="0"/>
              <a:t>orig</a:t>
            </a:r>
            <a:r>
              <a:rPr lang="cs-CZ" dirty="0" smtClean="0"/>
              <a:t>.: Vicia </a:t>
            </a:r>
            <a:r>
              <a:rPr lang="cs-CZ" dirty="0" err="1" smtClean="0"/>
              <a:t>narbonensis</a:t>
            </a:r>
            <a:r>
              <a:rPr lang="cs-CZ" dirty="0" smtClean="0"/>
              <a:t>; A. Chrtková 1984: Vicia </a:t>
            </a:r>
            <a:r>
              <a:rPr lang="cs-CZ" dirty="0" err="1" smtClean="0"/>
              <a:t>purpurascens</a:t>
            </a:r>
            <a:r>
              <a:rPr lang="cs-CZ" dirty="0" smtClean="0"/>
              <a:t>; J. Danihelka 2023: Vicia pannonica subsp. </a:t>
            </a:r>
            <a:r>
              <a:rPr lang="cs-CZ" dirty="0" err="1" smtClean="0"/>
              <a:t>striata</a:t>
            </a:r>
            <a:r>
              <a:rPr lang="cs-CZ" dirty="0" smtClean="0"/>
              <a:t>;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728" y="1690688"/>
            <a:ext cx="4052072" cy="494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29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Sběratel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0880" y="1501162"/>
            <a:ext cx="6597227" cy="49665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Často uveden za předznamenáním </a:t>
            </a:r>
            <a:r>
              <a:rPr lang="cs-CZ" i="1" dirty="0" smtClean="0"/>
              <a:t>leg. </a:t>
            </a:r>
            <a:r>
              <a:rPr lang="cs-CZ" dirty="0" smtClean="0"/>
              <a:t>(</a:t>
            </a:r>
            <a:r>
              <a:rPr lang="cs-CZ" i="1" dirty="0" err="1" smtClean="0"/>
              <a:t>legit</a:t>
            </a:r>
            <a:r>
              <a:rPr lang="cs-CZ" dirty="0" smtClean="0"/>
              <a:t>).</a:t>
            </a:r>
          </a:p>
          <a:p>
            <a:pPr marL="0" indent="0">
              <a:buNone/>
            </a:pPr>
            <a:r>
              <a:rPr lang="cs-CZ" dirty="0" smtClean="0"/>
              <a:t>Vyplňuje se ve formátu </a:t>
            </a:r>
            <a:r>
              <a:rPr lang="cs-CZ" i="1" dirty="0" smtClean="0"/>
              <a:t>Příjmení, Jméno</a:t>
            </a:r>
            <a:r>
              <a:rPr lang="cs-CZ" dirty="0" smtClean="0"/>
              <a:t>, např. </a:t>
            </a:r>
            <a:r>
              <a:rPr lang="cs-CZ" i="1" dirty="0" smtClean="0"/>
              <a:t>Staněk, Stanislav</a:t>
            </a:r>
            <a:r>
              <a:rPr lang="cs-CZ" dirty="0" smtClean="0"/>
              <a:t>, </a:t>
            </a:r>
            <a:r>
              <a:rPr lang="cs-CZ" i="1" dirty="0" smtClean="0"/>
              <a:t>Staněk, S. </a:t>
            </a:r>
            <a:r>
              <a:rPr lang="cs-CZ" dirty="0" smtClean="0"/>
              <a:t>nebo </a:t>
            </a:r>
            <a:r>
              <a:rPr lang="cs-CZ" i="1" dirty="0" smtClean="0"/>
              <a:t>Staněk</a:t>
            </a:r>
            <a:r>
              <a:rPr lang="cs-CZ" dirty="0" smtClean="0"/>
              <a:t>. První dva způsoby mají přednost: odliší se Dušan Staněk a Stanislav Staněk.</a:t>
            </a:r>
          </a:p>
          <a:p>
            <a:pPr marL="0" indent="0">
              <a:buNone/>
            </a:pPr>
            <a:r>
              <a:rPr lang="cs-CZ" dirty="0" smtClean="0"/>
              <a:t>Křestní jméno se buď nezkracuje, anebo se zkrátí na iniciálu. Nepoužívají se zkratky </a:t>
            </a:r>
            <a:r>
              <a:rPr lang="cs-CZ" i="1" dirty="0" smtClean="0"/>
              <a:t>Fr.</a:t>
            </a:r>
            <a:r>
              <a:rPr lang="cs-CZ" dirty="0" smtClean="0"/>
              <a:t>, </a:t>
            </a:r>
            <a:r>
              <a:rPr lang="cs-CZ" i="1" dirty="0" err="1" smtClean="0"/>
              <a:t>Frant</a:t>
            </a:r>
            <a:r>
              <a:rPr lang="cs-CZ" i="1" dirty="0" smtClean="0"/>
              <a:t>. </a:t>
            </a:r>
            <a:r>
              <a:rPr lang="cs-CZ" dirty="0" smtClean="0"/>
              <a:t>ani </a:t>
            </a:r>
            <a:r>
              <a:rPr lang="cs-CZ" i="1" dirty="0" smtClean="0"/>
              <a:t>St. </a:t>
            </a:r>
          </a:p>
          <a:p>
            <a:pPr marL="0" indent="0">
              <a:buNone/>
            </a:pPr>
            <a:r>
              <a:rPr lang="cs-CZ" dirty="0" smtClean="0"/>
              <a:t>Jednotliví sběratelé se oddělují středníkem, k připojení druhého nebo posledního ze skupiny lze použít ampersand (&amp;; z anglického </a:t>
            </a:r>
            <a:r>
              <a:rPr lang="cs-CZ" i="1" dirty="0" smtClean="0"/>
              <a:t>and per se</a:t>
            </a:r>
            <a:r>
              <a:rPr lang="cs-CZ" dirty="0" smtClean="0"/>
              <a:t>). </a:t>
            </a:r>
            <a:endParaRPr lang="cs-CZ" dirty="0"/>
          </a:p>
          <a:p>
            <a:pPr marL="0" indent="0">
              <a:buNone/>
            </a:pPr>
            <a:endParaRPr lang="cs-CZ" i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042" y="1501161"/>
            <a:ext cx="3606287" cy="49665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019627" y="4450080"/>
            <a:ext cx="995680" cy="3115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61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Sběratel: pokračování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624127" cy="48054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Není-li sběratel uveden, napíše se </a:t>
            </a:r>
            <a:r>
              <a:rPr lang="cs-CZ" i="1" dirty="0" smtClean="0"/>
              <a:t>s. </a:t>
            </a:r>
            <a:r>
              <a:rPr lang="cs-CZ" i="1" dirty="0" err="1" smtClean="0"/>
              <a:t>coll</a:t>
            </a:r>
            <a:r>
              <a:rPr lang="cs-CZ" i="1" dirty="0" smtClean="0"/>
              <a:t>. </a:t>
            </a:r>
            <a:r>
              <a:rPr lang="cs-CZ" dirty="0" smtClean="0"/>
              <a:t>(= </a:t>
            </a:r>
            <a:r>
              <a:rPr lang="cs-CZ" i="1" dirty="0" smtClean="0"/>
              <a:t>sine </a:t>
            </a:r>
            <a:r>
              <a:rPr lang="cs-CZ" i="1" dirty="0" err="1" smtClean="0"/>
              <a:t>collectore</a:t>
            </a:r>
            <a:r>
              <a:rPr lang="cs-CZ" dirty="0" smtClean="0"/>
              <a:t>).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Starší herbářové schedy mají často uvedeno v záhlaví jméno majitele sbírky. Není-li nálezce uveden, lze předpokládat, že jím byl majitel sbírky. Někdy bývá na schedě </a:t>
            </a:r>
            <a:r>
              <a:rPr lang="cs-CZ" i="1" dirty="0" err="1" smtClean="0"/>
              <a:t>ipse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i="1" dirty="0" err="1" smtClean="0"/>
              <a:t>legi</a:t>
            </a:r>
            <a:r>
              <a:rPr lang="cs-CZ" dirty="0" smtClean="0"/>
              <a:t>), tj. </a:t>
            </a:r>
            <a:r>
              <a:rPr lang="cs-CZ" i="1" dirty="0" smtClean="0"/>
              <a:t>sám jsem sebral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V minulosti se byly </a:t>
            </a:r>
            <a:r>
              <a:rPr lang="cs-CZ" dirty="0" err="1" smtClean="0"/>
              <a:t>herbarizované</a:t>
            </a:r>
            <a:r>
              <a:rPr lang="cs-CZ" dirty="0" smtClean="0"/>
              <a:t> rostliny častým předmětem výměny. Zejména u předtištěných sched je sběratel uveden za předznamenáním </a:t>
            </a:r>
            <a:r>
              <a:rPr lang="cs-CZ" i="1" dirty="0" err="1" smtClean="0"/>
              <a:t>comm</a:t>
            </a:r>
            <a:r>
              <a:rPr lang="cs-CZ" dirty="0" smtClean="0"/>
              <a:t>. = </a:t>
            </a:r>
            <a:r>
              <a:rPr lang="cs-CZ" i="1" dirty="0" err="1" smtClean="0"/>
              <a:t>communicavit</a:t>
            </a:r>
            <a:r>
              <a:rPr lang="cs-CZ" i="1" dirty="0" smtClean="0"/>
              <a:t> </a:t>
            </a:r>
            <a:r>
              <a:rPr lang="cs-CZ" dirty="0" smtClean="0"/>
              <a:t>(= vyměnil).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Seznamy floristů:</a:t>
            </a:r>
          </a:p>
          <a:p>
            <a:pPr marL="0" indent="0">
              <a:buNone/>
            </a:pPr>
            <a:r>
              <a:rPr lang="cs-CZ" dirty="0" smtClean="0"/>
              <a:t>Klášterský </a:t>
            </a:r>
            <a:r>
              <a:rPr lang="cs-CZ" dirty="0" smtClean="0"/>
              <a:t>I. et </a:t>
            </a:r>
            <a:r>
              <a:rPr lang="cs-CZ" dirty="0" smtClean="0"/>
              <a:t>al. (1982): Dějiny floristického výzkumu v Čechách, na Moravě a ve Slezsku. – </a:t>
            </a:r>
            <a:r>
              <a:rPr lang="cs-CZ" dirty="0" err="1" smtClean="0"/>
              <a:t>Severočes</a:t>
            </a:r>
            <a:r>
              <a:rPr lang="cs-CZ" dirty="0" smtClean="0"/>
              <a:t>. </a:t>
            </a:r>
            <a:r>
              <a:rPr lang="cs-CZ" dirty="0" err="1" smtClean="0"/>
              <a:t>Přír</a:t>
            </a:r>
            <a:r>
              <a:rPr lang="cs-CZ" dirty="0" smtClean="0"/>
              <a:t>., </a:t>
            </a:r>
            <a:r>
              <a:rPr lang="cs-CZ" dirty="0" err="1" smtClean="0"/>
              <a:t>suppl</a:t>
            </a:r>
            <a:r>
              <a:rPr lang="cs-CZ" dirty="0" smtClean="0"/>
              <a:t>. 1981/1: 1–242.</a:t>
            </a:r>
          </a:p>
          <a:p>
            <a:pPr marL="0" indent="0">
              <a:buNone/>
            </a:pPr>
            <a:r>
              <a:rPr lang="cs-CZ" dirty="0" smtClean="0"/>
              <a:t>Kumulativní tabulka z databáze </a:t>
            </a:r>
            <a:r>
              <a:rPr lang="cs-CZ" dirty="0" smtClean="0"/>
              <a:t>Pladias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20084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Datum sběru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0880" y="1501162"/>
            <a:ext cx="6597227" cy="4966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Datum se se vyplňuje v „asijském“ formátu RRRR-MM-DD (např. 1951-06-17). Plné datum je vždy desetimístné, neúplná data se zaznamenávají obdobně (např. 1951-06 a 1950). Je-li rok uveden jen v řádu desítek a jednotek, je třeba podle charakteru etikety a externích informací (např. biografických údajů o nálezci) rozhodnout, zda jde o sběr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z </a:t>
            </a:r>
            <a:r>
              <a:rPr lang="cs-CZ" dirty="0" smtClean="0"/>
              <a:t>19., 20. nebo 21. století. Chybí-li rok, napíše se den a měsíc jen do poznámky. Není-li uveden ani rok sběru, zapíše se </a:t>
            </a:r>
            <a:r>
              <a:rPr lang="cs-CZ" i="1" dirty="0" smtClean="0"/>
              <a:t>s. d. </a:t>
            </a:r>
            <a:br>
              <a:rPr lang="cs-CZ" i="1" dirty="0" smtClean="0"/>
            </a:br>
            <a:r>
              <a:rPr lang="cs-CZ" dirty="0" smtClean="0"/>
              <a:t>(s mezerou; = </a:t>
            </a:r>
            <a:r>
              <a:rPr lang="cs-CZ" i="1" dirty="0" smtClean="0"/>
              <a:t>sine </a:t>
            </a:r>
            <a:r>
              <a:rPr lang="cs-CZ" i="1" dirty="0" err="1" smtClean="0"/>
              <a:t>dato</a:t>
            </a:r>
            <a:r>
              <a:rPr lang="cs-CZ" dirty="0" smtClean="0"/>
              <a:t>).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042" y="1501161"/>
            <a:ext cx="3606287" cy="49665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123680" y="4761651"/>
            <a:ext cx="1043093" cy="5892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281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Lokalita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11680"/>
            <a:ext cx="10263293" cy="39556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Je třeba pečlivě reprodukovat originální text (včetně interpunkce) a nic neopravovat a neupravovat (s výjimkou jednoznačných překlepů, triviálních pravopisných chyb, vynechaných nebo přebytečných mezer apod.). Doplňky, opravy a překlady se uzavírají do hranatých závorek.</a:t>
            </a:r>
          </a:p>
          <a:p>
            <a:pPr marL="0" indent="0">
              <a:buNone/>
            </a:pPr>
            <a:r>
              <a:rPr lang="cs-CZ" dirty="0" smtClean="0"/>
              <a:t>V případě výpisů pro floristického mapování lze některé údaje e záhlaví schedy nebo vlastního textu lokality vynechat (např. </a:t>
            </a:r>
            <a:r>
              <a:rPr lang="cs-CZ" i="1" dirty="0" smtClean="0"/>
              <a:t>Česká republika</a:t>
            </a:r>
            <a:r>
              <a:rPr lang="cs-CZ" dirty="0" smtClean="0"/>
              <a:t> na začátku popisu lokality nebo výčet rostlin, které se na lokalitě vyskytovaly spolu s doloženým druhem).</a:t>
            </a:r>
          </a:p>
          <a:p>
            <a:pPr marL="0" indent="0">
              <a:buNone/>
            </a:pPr>
            <a:r>
              <a:rPr lang="cs-CZ" dirty="0" smtClean="0"/>
              <a:t>Podle smyslu se nevyplňují některá předznamenání, např. lokalita a naleziště.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3660259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Lokalita: příklad 1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405023"/>
            <a:ext cx="5575190" cy="2070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(Květena moravská.) Okres Náměšť n. </a:t>
            </a:r>
            <a:r>
              <a:rPr lang="cs-CZ" dirty="0" err="1" smtClean="0"/>
              <a:t>Osl</a:t>
            </a:r>
            <a:r>
              <a:rPr lang="cs-CZ" dirty="0" smtClean="0"/>
              <a:t>. Lesní stráně u Čučic (Plánice)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912" y="1690688"/>
            <a:ext cx="4902200" cy="4785160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9462052" y="3458817"/>
            <a:ext cx="588397" cy="5645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10298262" y="3157991"/>
            <a:ext cx="588397" cy="5645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7492779" y="3612546"/>
            <a:ext cx="588397" cy="5645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7549766" y="4941742"/>
            <a:ext cx="727542" cy="7195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120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667" y="1390707"/>
            <a:ext cx="5523692" cy="50082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Lokalita: příklad 2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7846" y="1823991"/>
            <a:ext cx="5575190" cy="4462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Moravia: [okr.] Kroměříž – Bučovice – Nesovice</a:t>
            </a:r>
          </a:p>
          <a:p>
            <a:pPr marL="0" indent="0">
              <a:buNone/>
            </a:pPr>
            <a:r>
              <a:rPr lang="cs-CZ" i="1" dirty="0" smtClean="0"/>
              <a:t>nebo</a:t>
            </a:r>
            <a:endParaRPr lang="cs-CZ" i="1" dirty="0"/>
          </a:p>
          <a:p>
            <a:pPr marL="0" indent="0">
              <a:buNone/>
            </a:pPr>
            <a:r>
              <a:rPr lang="cs-CZ" dirty="0" smtClean="0"/>
              <a:t>Moravia: [okr.] Kroměříž, Bučovice, Nesovice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000" dirty="0" smtClean="0"/>
              <a:t>číslo sběru (poznámka): V. Pospíšil no 16072</a:t>
            </a:r>
          </a:p>
          <a:p>
            <a:pPr marL="0" indent="0">
              <a:buNone/>
            </a:pPr>
            <a:r>
              <a:rPr lang="cs-CZ" sz="2000" dirty="0" smtClean="0"/>
              <a:t>BRNM 093922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2" name="Ovál 11"/>
          <p:cNvSpPr/>
          <p:nvPr/>
        </p:nvSpPr>
        <p:spPr>
          <a:xfrm>
            <a:off x="10626258" y="3325221"/>
            <a:ext cx="727542" cy="7195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796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304" y="916432"/>
            <a:ext cx="5430096" cy="532373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Lokalita: příklad 3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7846" y="1823991"/>
            <a:ext cx="5575190" cy="4462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 smtClean="0"/>
              <a:t>Mähren</a:t>
            </a:r>
            <a:r>
              <a:rPr lang="cs-CZ" dirty="0" smtClean="0"/>
              <a:t>: </a:t>
            </a:r>
            <a:r>
              <a:rPr lang="cs-CZ" dirty="0" err="1" smtClean="0"/>
              <a:t>Pausram</a:t>
            </a:r>
            <a:r>
              <a:rPr lang="cs-CZ" dirty="0" smtClean="0"/>
              <a:t>, am </a:t>
            </a:r>
            <a:r>
              <a:rPr lang="cs-CZ" dirty="0" err="1" smtClean="0"/>
              <a:t>Kolbenberge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i="1" dirty="0" smtClean="0"/>
              <a:t>nebo</a:t>
            </a:r>
            <a:endParaRPr lang="cs-CZ" i="1" dirty="0"/>
          </a:p>
          <a:p>
            <a:pPr marL="0" indent="0">
              <a:buNone/>
            </a:pPr>
            <a:r>
              <a:rPr lang="cs-CZ" dirty="0" err="1" smtClean="0"/>
              <a:t>Mähren</a:t>
            </a:r>
            <a:r>
              <a:rPr lang="cs-CZ" dirty="0" smtClean="0"/>
              <a:t>: </a:t>
            </a:r>
            <a:r>
              <a:rPr lang="cs-CZ" dirty="0" err="1" smtClean="0"/>
              <a:t>Pausram</a:t>
            </a:r>
            <a:r>
              <a:rPr lang="cs-CZ" dirty="0" smtClean="0"/>
              <a:t> [= Pouzdřany], am </a:t>
            </a:r>
            <a:r>
              <a:rPr lang="cs-CZ" dirty="0" err="1" smtClean="0"/>
              <a:t>Kolbenberge</a:t>
            </a:r>
            <a:r>
              <a:rPr lang="cs-CZ" dirty="0" smtClean="0"/>
              <a:t> [= Kolby]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2000" dirty="0" smtClean="0"/>
              <a:t>1901-05</a:t>
            </a:r>
          </a:p>
          <a:p>
            <a:pPr marL="0" indent="0">
              <a:buNone/>
            </a:pPr>
            <a:r>
              <a:rPr lang="cs-CZ" sz="2000" dirty="0" smtClean="0"/>
              <a:t>leg. </a:t>
            </a:r>
            <a:r>
              <a:rPr lang="cs-CZ" sz="2000" dirty="0" err="1" smtClean="0"/>
              <a:t>Albin</a:t>
            </a:r>
            <a:r>
              <a:rPr lang="cs-CZ" sz="2000" dirty="0" smtClean="0"/>
              <a:t> </a:t>
            </a:r>
            <a:r>
              <a:rPr lang="cs-CZ" sz="2000" dirty="0" err="1" smtClean="0"/>
              <a:t>Wildt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BRNM 23029/36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865" y="3438144"/>
            <a:ext cx="2209171" cy="280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63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[Nadmořská] výška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0880" y="2107746"/>
            <a:ext cx="6326293" cy="406921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Nadmořská výška se vyplňuje jen v případě, kdy je uvedena na schedě. </a:t>
            </a:r>
          </a:p>
          <a:p>
            <a:pPr marL="0" indent="0">
              <a:buNone/>
            </a:pPr>
            <a:r>
              <a:rPr lang="cs-CZ" dirty="0" smtClean="0"/>
              <a:t>Do databáze se zapíše buď jedno číslo (např. 300), anebo rozpětí (např. 300–320).</a:t>
            </a:r>
          </a:p>
          <a:p>
            <a:pPr marL="0" indent="0">
              <a:buNone/>
            </a:pPr>
            <a:r>
              <a:rPr lang="cs-CZ" dirty="0" smtClean="0"/>
              <a:t>Nepíše se </a:t>
            </a:r>
            <a:r>
              <a:rPr lang="cs-CZ" i="1" dirty="0" smtClean="0"/>
              <a:t>ca</a:t>
            </a:r>
            <a:r>
              <a:rPr lang="cs-CZ" dirty="0" smtClean="0"/>
              <a:t>, </a:t>
            </a:r>
            <a:r>
              <a:rPr lang="cs-CZ" i="1" dirty="0" smtClean="0"/>
              <a:t>m </a:t>
            </a:r>
            <a:r>
              <a:rPr lang="cs-CZ" dirty="0" smtClean="0"/>
              <a:t>ani </a:t>
            </a:r>
            <a:r>
              <a:rPr lang="cs-CZ" i="1" dirty="0" smtClean="0"/>
              <a:t>m n. m. </a:t>
            </a:r>
            <a:r>
              <a:rPr lang="cs-CZ" dirty="0" smtClean="0"/>
              <a:t>Rozpětí (- nebo – se uvádí bez mezer před i za znakem.</a:t>
            </a:r>
          </a:p>
          <a:p>
            <a:pPr marL="0" indent="0">
              <a:buNone/>
            </a:pPr>
            <a:r>
              <a:rPr lang="cs-CZ" dirty="0" smtClean="0"/>
              <a:t>Přibližnost údaj (</a:t>
            </a:r>
            <a:r>
              <a:rPr lang="cs-CZ" i="1" dirty="0" smtClean="0"/>
              <a:t>ca</a:t>
            </a:r>
            <a:r>
              <a:rPr lang="cs-CZ" dirty="0" smtClean="0"/>
              <a:t>) lze zachovat zápisem do pole </a:t>
            </a:r>
            <a:r>
              <a:rPr lang="cs-CZ" dirty="0" err="1" smtClean="0"/>
              <a:t>scheda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Je-li nadmořská výška zřetelně chybná, pole se nevyplňuje a do poznámky lze napsat, že výška uvedená na schedě je chybná.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533" y="2107746"/>
            <a:ext cx="4434990" cy="406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74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19"/>
            <a:ext cx="12898120" cy="806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Okres a sídlo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11680"/>
            <a:ext cx="10756391" cy="3955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V databázi Pladias slouží mj. pro automatickou kontrolu konzistence (oproti zeměpisným souřadnicím) a je třeba doplnit oba údaje.</a:t>
            </a:r>
          </a:p>
          <a:p>
            <a:pPr marL="0" indent="0">
              <a:buNone/>
            </a:pPr>
            <a:r>
              <a:rPr lang="cs-CZ" dirty="0" smtClean="0"/>
              <a:t>Sídlo nemusí vždy odpovídat katastru příslušné obce.</a:t>
            </a:r>
          </a:p>
          <a:p>
            <a:pPr marL="0" indent="0">
              <a:buNone/>
            </a:pPr>
            <a:r>
              <a:rPr lang="cs-CZ" dirty="0" smtClean="0"/>
              <a:t>Distr. (= okres) uvedený na schedě nemusí vždy odpovídat administrativnímu okresu. Do roku 1960 existovaly tzv. malé okresy. </a:t>
            </a:r>
          </a:p>
          <a:p>
            <a:pPr marL="0" indent="0">
              <a:buNone/>
            </a:pPr>
            <a:r>
              <a:rPr lang="cs-CZ" dirty="0" smtClean="0"/>
              <a:t>V minulosti jako politický okres/</a:t>
            </a:r>
            <a:r>
              <a:rPr lang="cs-CZ" i="1" dirty="0" err="1" smtClean="0"/>
              <a:t>politischer</a:t>
            </a:r>
            <a:r>
              <a:rPr lang="cs-CZ" i="1" dirty="0" smtClean="0"/>
              <a:t> </a:t>
            </a:r>
            <a:r>
              <a:rPr lang="cs-CZ" i="1" dirty="0" err="1" smtClean="0"/>
              <a:t>Bezirk</a:t>
            </a:r>
            <a:r>
              <a:rPr lang="cs-CZ" i="1" dirty="0" smtClean="0"/>
              <a:t>, pol. Bz.</a:t>
            </a:r>
            <a:r>
              <a:rPr lang="cs-CZ" dirty="0" smtClean="0"/>
              <a:t>  </a:t>
            </a:r>
          </a:p>
          <a:p>
            <a:pPr marL="0" indent="0">
              <a:buNone/>
            </a:pPr>
            <a:r>
              <a:rPr lang="cs-CZ" dirty="0" smtClean="0"/>
              <a:t>Hranice okresů se měnily dokonce nedávno: např. část okresu Břeclav (Pasohlávky, Ivaň a Pohořelice) přešla do okresu Brno-venkov.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1337945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Okres a sídlo: příklady		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179" y="1843940"/>
            <a:ext cx="5685245" cy="48898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" y="1859380"/>
            <a:ext cx="4902200" cy="478516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8058765" y="4398263"/>
            <a:ext cx="2502555" cy="5320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188721" y="3736847"/>
            <a:ext cx="2913888" cy="5320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843784" y="4498848"/>
            <a:ext cx="2350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dnes okres Třebíč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988808" y="5154168"/>
            <a:ext cx="2883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list speciální mapy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50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Fytogeografický okres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0853" y="1740746"/>
            <a:ext cx="6048587" cy="47269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Fytogeografické členění je popsáno v prvním svazku Květeny České republiky.</a:t>
            </a:r>
            <a:r>
              <a:rPr lang="cs-CZ" dirty="0"/>
              <a:t> </a:t>
            </a:r>
            <a:r>
              <a:rPr lang="cs-CZ" dirty="0" smtClean="0"/>
              <a:t>Slouží při popisu rozšíření druhů.</a:t>
            </a:r>
          </a:p>
          <a:p>
            <a:pPr marL="0" indent="0">
              <a:buNone/>
            </a:pPr>
            <a:r>
              <a:rPr lang="cs-CZ" dirty="0" smtClean="0"/>
              <a:t>V elektronické podobě je k dispozici v databázi Pladias.</a:t>
            </a:r>
          </a:p>
          <a:p>
            <a:pPr marL="0" indent="0">
              <a:buNone/>
            </a:pPr>
            <a:r>
              <a:rPr lang="cs-CZ" dirty="0" smtClean="0"/>
              <a:t>Elektronicky nahttps://geoportal.gov.cz/web/guest/map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Zapisuje se na úroveň fytogeografického okresu, případně </a:t>
            </a:r>
            <a:r>
              <a:rPr lang="cs-CZ" dirty="0" err="1" smtClean="0"/>
              <a:t>podokresu</a:t>
            </a:r>
            <a:r>
              <a:rPr lang="cs-CZ" dirty="0" smtClean="0"/>
              <a:t> (např. 32 nebo 17c).  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914" y="1602634"/>
            <a:ext cx="39243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83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Kvadrát [= kvadrant síťového mapování]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0880" y="2107746"/>
            <a:ext cx="6326293" cy="4069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Kvadrant síťového mapování se vypisuje jen tehdy, je-li uveden na etiketě (zde 6837a). Nemá smysl zaznamenávat </a:t>
            </a:r>
            <a:br>
              <a:rPr lang="cs-CZ" dirty="0" smtClean="0"/>
            </a:br>
            <a:r>
              <a:rPr lang="cs-CZ" dirty="0" smtClean="0"/>
              <a:t>v případě, je-li uvedeno jen základní pole (např. 6837), stejně tak se nezaznamenává další úroveň dělení.</a:t>
            </a:r>
          </a:p>
          <a:p>
            <a:pPr marL="0" indent="0">
              <a:buNone/>
            </a:pPr>
            <a:r>
              <a:rPr lang="cs-CZ" dirty="0" smtClean="0"/>
              <a:t>Údaj je z různých příčin často chybný (chyba při odečtu z mapy, případně automatický výpočet ze souřadnic </a:t>
            </a:r>
            <a:r>
              <a:rPr lang="cs-CZ" dirty="0" err="1" smtClean="0"/>
              <a:t>centroidu</a:t>
            </a:r>
            <a:r>
              <a:rPr lang="cs-CZ" dirty="0" smtClean="0"/>
              <a:t> katastru).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776" y="1535028"/>
            <a:ext cx="3606287" cy="49665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726508" y="4267200"/>
            <a:ext cx="894080" cy="3522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884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Poznámky: příklady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756391" cy="42766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err="1" smtClean="0"/>
              <a:t>Fl</a:t>
            </a:r>
            <a:r>
              <a:rPr lang="cs-CZ" dirty="0" smtClean="0"/>
              <a:t>. Exs. </a:t>
            </a:r>
            <a:r>
              <a:rPr lang="cs-CZ" dirty="0" err="1" smtClean="0"/>
              <a:t>Reipubl</a:t>
            </a:r>
            <a:r>
              <a:rPr lang="cs-CZ" dirty="0" smtClean="0"/>
              <a:t>. </a:t>
            </a:r>
            <a:r>
              <a:rPr lang="cs-CZ" dirty="0" err="1" smtClean="0"/>
              <a:t>Socialist</a:t>
            </a:r>
            <a:r>
              <a:rPr lang="cs-CZ" dirty="0" smtClean="0"/>
              <a:t>. </a:t>
            </a:r>
            <a:r>
              <a:rPr lang="cs-CZ" dirty="0" err="1" smtClean="0"/>
              <a:t>Čechoslov</a:t>
            </a:r>
            <a:r>
              <a:rPr lang="cs-CZ" dirty="0" smtClean="0"/>
              <a:t>. no 1654. Lithospermum arvense;</a:t>
            </a:r>
          </a:p>
          <a:p>
            <a:pPr marL="0" indent="0">
              <a:buNone/>
            </a:pPr>
            <a:r>
              <a:rPr lang="cs-CZ" dirty="0" smtClean="0"/>
              <a:t>datum obtížně čitelné;</a:t>
            </a:r>
          </a:p>
          <a:p>
            <a:pPr marL="0" indent="0">
              <a:buNone/>
            </a:pPr>
            <a:r>
              <a:rPr lang="pl-PL" dirty="0" smtClean="0"/>
              <a:t>fyt. okr. chybně uveden jako 21a;</a:t>
            </a:r>
          </a:p>
          <a:p>
            <a:pPr marL="0" indent="0">
              <a:buNone/>
            </a:pPr>
            <a:r>
              <a:rPr lang="cs-CZ" dirty="0" smtClean="0"/>
              <a:t>R. Řepka no 19887;</a:t>
            </a:r>
          </a:p>
          <a:p>
            <a:pPr marL="0" indent="0">
              <a:buNone/>
            </a:pPr>
            <a:r>
              <a:rPr lang="cs-CZ" dirty="0" smtClean="0"/>
              <a:t>duplikát tamtéž;</a:t>
            </a:r>
          </a:p>
          <a:p>
            <a:pPr marL="0" indent="0">
              <a:buNone/>
            </a:pPr>
            <a:r>
              <a:rPr lang="pl-PL" dirty="0" smtClean="0"/>
              <a:t>na fotografii chybí revizní lístek;</a:t>
            </a:r>
          </a:p>
          <a:p>
            <a:pPr marL="0" indent="0">
              <a:buNone/>
            </a:pPr>
            <a:r>
              <a:rPr lang="cs-CZ" dirty="0" smtClean="0"/>
              <a:t>datum: duben;</a:t>
            </a:r>
          </a:p>
          <a:p>
            <a:pPr marL="0" indent="0">
              <a:buNone/>
            </a:pPr>
            <a:r>
              <a:rPr lang="cs-CZ" dirty="0" smtClean="0"/>
              <a:t>směsný sběr Buglossoides arvensis agg. &amp; B. </a:t>
            </a:r>
            <a:r>
              <a:rPr lang="cs-CZ" dirty="0" err="1" smtClean="0"/>
              <a:t>incrassata</a:t>
            </a:r>
            <a:r>
              <a:rPr lang="cs-CZ" dirty="0" smtClean="0"/>
              <a:t> subsp. </a:t>
            </a:r>
            <a:r>
              <a:rPr lang="cs-CZ" dirty="0" err="1" smtClean="0"/>
              <a:t>splitgerberi</a:t>
            </a:r>
            <a:r>
              <a:rPr lang="cs-CZ" dirty="0" smtClean="0"/>
              <a:t>;</a:t>
            </a:r>
          </a:p>
          <a:p>
            <a:pPr marL="0" indent="0">
              <a:buNone/>
            </a:pPr>
            <a:r>
              <a:rPr lang="cs-CZ" dirty="0" smtClean="0"/>
              <a:t>sběratel uveden jako Nov., doplněn podle písma; [= Novotný, Čeněk]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1362821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Číslo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388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Vhodný formát pole je </a:t>
            </a:r>
            <a:r>
              <a:rPr lang="cs-CZ" i="1" dirty="0" smtClean="0"/>
              <a:t>automatické číslo</a:t>
            </a:r>
            <a:r>
              <a:rPr lang="cs-CZ" dirty="0" smtClean="0"/>
              <a:t>. Slouží k orientaci v databázi. Čísla smazaných záznamů program nenahrazuje, ale nesouvislá řada ničemu nevadí.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34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Fotografie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07153"/>
            <a:ext cx="10651836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Slouží k případné kontrole a opravám výpisů, aby nebylo nutné fotografii v případě pochybností pracně hledat. </a:t>
            </a:r>
          </a:p>
          <a:p>
            <a:pPr marL="0" indent="0">
              <a:buNone/>
            </a:pPr>
            <a:r>
              <a:rPr lang="cs-CZ" dirty="0" smtClean="0"/>
              <a:t>Zapíšeme úplné číslo fotografie (bez extenze souboru – </a:t>
            </a:r>
            <a:r>
              <a:rPr lang="cs-CZ" dirty="0" err="1" smtClean="0"/>
              <a:t>jpg</a:t>
            </a:r>
            <a:r>
              <a:rPr lang="cs-CZ" dirty="0" smtClean="0"/>
              <a:t>), např. IMG_3398 nebo P2213664. Existuje-li několik fotografií schedy nebo herbářového archu, zapisuje se první fotografie v pořadí.</a:t>
            </a:r>
          </a:p>
          <a:p>
            <a:pPr marL="0" indent="0">
              <a:buNone/>
            </a:pPr>
            <a:r>
              <a:rPr lang="cs-CZ" dirty="0" smtClean="0"/>
              <a:t>Fotografie není vhodné přejmenovávat, poněvadž se tím ztratí původní sekvence snímků. Je samozřejmě možné za podtržítko doplnit dodatečnou informaci, např. takto: P2213664_Vicia_sylvatica.JPG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470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Herbář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11680"/>
            <a:ext cx="10263293" cy="3955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Místo uložení herbářového dokladu se uvádí pomocí mezinárodního akronymu nebo kódu, např.:</a:t>
            </a:r>
          </a:p>
          <a:p>
            <a:pPr marL="0" indent="0">
              <a:buNone/>
            </a:pPr>
            <a:r>
              <a:rPr lang="cs-CZ" dirty="0" smtClean="0"/>
              <a:t>BRNM – herbář Moravského zemského muzea</a:t>
            </a:r>
            <a:br>
              <a:rPr lang="cs-CZ" dirty="0" smtClean="0"/>
            </a:br>
            <a:r>
              <a:rPr lang="cs-CZ" dirty="0" smtClean="0"/>
              <a:t>BRNU – herbář Masarykovy univerzity</a:t>
            </a:r>
            <a:br>
              <a:rPr lang="cs-CZ" dirty="0" smtClean="0"/>
            </a:br>
            <a:r>
              <a:rPr lang="cs-CZ" dirty="0" smtClean="0"/>
              <a:t>PR – Herbářové sbírky Univerzity Karlovy</a:t>
            </a:r>
            <a:br>
              <a:rPr lang="cs-CZ" dirty="0" smtClean="0"/>
            </a:br>
            <a:r>
              <a:rPr lang="cs-CZ" dirty="0" smtClean="0"/>
              <a:t>PRC – herbář Národního muzea v Praze</a:t>
            </a:r>
            <a:br>
              <a:rPr lang="cs-CZ" dirty="0" smtClean="0"/>
            </a:br>
            <a:r>
              <a:rPr lang="cs-CZ" dirty="0" smtClean="0"/>
              <a:t>BRA – Slovenské </a:t>
            </a:r>
            <a:r>
              <a:rPr lang="cs-CZ" dirty="0" err="1" smtClean="0"/>
              <a:t>národné</a:t>
            </a:r>
            <a:r>
              <a:rPr lang="cs-CZ" dirty="0" smtClean="0"/>
              <a:t> </a:t>
            </a:r>
            <a:r>
              <a:rPr lang="cs-CZ" dirty="0" err="1" smtClean="0"/>
              <a:t>múzeum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Index herbariorum: </a:t>
            </a:r>
            <a:r>
              <a:rPr lang="cs-CZ" dirty="0" smtClean="0">
                <a:hlinkClick r:id="rId2"/>
              </a:rPr>
              <a:t>https://sweetgum.nybg.org/science/ih/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Soukromý herbář: herb. R. Řepka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2990477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Číslo položky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11680"/>
            <a:ext cx="6619240" cy="4301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Slouží pro jednoznačnou identifikaci.</a:t>
            </a:r>
          </a:p>
          <a:p>
            <a:pPr marL="0" indent="0">
              <a:buNone/>
            </a:pPr>
            <a:r>
              <a:rPr lang="cs-CZ" dirty="0" smtClean="0"/>
              <a:t>Uvede se číslo herbářového archu, např. 679323 nebo 00524/33. Lze doplnit přidáním jedné nebo několik nul na začátek, aby údaj měl vždy konvenční (standardní) délku. V herbáři BRNU je to šest míst.</a:t>
            </a:r>
          </a:p>
          <a:p>
            <a:pPr marL="0" indent="0">
              <a:buNone/>
            </a:pPr>
            <a:r>
              <a:rPr lang="cs-CZ" dirty="0" smtClean="0"/>
              <a:t>Je potřeba rozlišovat číslo archu od čísel přírůstkových partií (několik archů má stejné číslo) a jiných pomocných čísel.</a:t>
            </a:r>
            <a:endParaRPr lang="cs-CZ" dirty="0"/>
          </a:p>
          <a:p>
            <a:pPr marL="0" indent="0">
              <a:buNone/>
            </a:pPr>
            <a:endParaRPr lang="cs-CZ" i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113" y="240910"/>
            <a:ext cx="3869186" cy="43035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114" y="4544450"/>
            <a:ext cx="3869186" cy="2134723"/>
          </a:xfrm>
          <a:prstGeom prst="rect">
            <a:avLst/>
          </a:prstGeom>
        </p:spPr>
      </p:pic>
      <p:cxnSp>
        <p:nvCxnSpPr>
          <p:cNvPr id="7" name="Přímá spojnice 6"/>
          <p:cNvCxnSpPr/>
          <p:nvPr/>
        </p:nvCxnSpPr>
        <p:spPr>
          <a:xfrm>
            <a:off x="8202507" y="5459307"/>
            <a:ext cx="745066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442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134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Přijaté jméno taxonu po poslední revizi.</a:t>
            </a:r>
          </a:p>
          <a:p>
            <a:pPr marL="0" indent="0">
              <a:buNone/>
            </a:pPr>
            <a:r>
              <a:rPr lang="cs-CZ" dirty="0" smtClean="0"/>
              <a:t>Jméno zapisujeme v plném znění (např. nezkracujeme subsp. na </a:t>
            </a:r>
            <a:r>
              <a:rPr lang="cs-CZ" dirty="0" err="1" smtClean="0"/>
              <a:t>ssp</a:t>
            </a:r>
            <a:r>
              <a:rPr lang="cs-CZ" dirty="0" smtClean="0"/>
              <a:t>.), ale bez nomenklatorických autorů. </a:t>
            </a:r>
          </a:p>
          <a:p>
            <a:pPr marL="0" indent="0">
              <a:buNone/>
            </a:pPr>
            <a:r>
              <a:rPr lang="cs-CZ" dirty="0" smtClean="0"/>
              <a:t>K poli lze připojit seznam taxonů, který je možné omezit na ty, které vypisujeme.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47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determinací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966685"/>
            <a:ext cx="10591801" cy="421027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Zachycuje v jediném textovém původní poli původní určení a následné revize (přeurčení) včetně aktérů.</a:t>
            </a:r>
          </a:p>
          <a:p>
            <a:pPr marL="0" indent="0">
              <a:buNone/>
            </a:pPr>
            <a:r>
              <a:rPr lang="cs-CZ" i="1" dirty="0" err="1"/>
              <a:t>orig</a:t>
            </a:r>
            <a:r>
              <a:rPr lang="cs-CZ" i="1" dirty="0"/>
              <a:t>.: Lycopus europaeus b. </a:t>
            </a:r>
            <a:r>
              <a:rPr lang="cs-CZ" i="1" dirty="0" err="1"/>
              <a:t>pubescens</a:t>
            </a:r>
            <a:r>
              <a:rPr lang="cs-CZ" i="1" dirty="0"/>
              <a:t>; V. Skalický: Lycopus europaeus var. europaeus; K. Šumberová 2016: Lycopus europaeus;</a:t>
            </a:r>
            <a:endParaRPr lang="cs-CZ" i="1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Má význam pro hodnocení údajů z literatury: některé literární údaje jsou mylné, založené na chybně určených rostlinách. Tyto údaje je možné snadněji párovat s příslušnými herbářovými doklady a označit jako chybné, případně opravit.</a:t>
            </a:r>
          </a:p>
        </p:txBody>
      </p:sp>
    </p:spTree>
    <p:extLst>
      <p:ext uri="{BB962C8B-B14F-4D97-AF65-F5344CB8AC3E}">
        <p14:creationId xmlns:p14="http://schemas.microsoft.com/office/powerpoint/2010/main" val="2578164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determinací: příklad	 1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966685"/>
            <a:ext cx="5165437" cy="421027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Autor determinace je často uveden za předznamenáním </a:t>
            </a:r>
            <a:r>
              <a:rPr lang="cs-CZ" i="1" dirty="0" smtClean="0"/>
              <a:t>det. </a:t>
            </a:r>
            <a:r>
              <a:rPr lang="cs-CZ" dirty="0" smtClean="0"/>
              <a:t>(</a:t>
            </a:r>
            <a:r>
              <a:rPr lang="cs-CZ" i="1" dirty="0" err="1" smtClean="0"/>
              <a:t>determinavit</a:t>
            </a:r>
            <a:r>
              <a:rPr lang="cs-CZ" dirty="0" smtClean="0"/>
              <a:t>)</a:t>
            </a:r>
            <a:r>
              <a:rPr lang="cs-CZ" i="1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 smtClean="0"/>
              <a:t>orig</a:t>
            </a:r>
            <a:r>
              <a:rPr lang="cs-CZ" dirty="0" smtClean="0"/>
              <a:t>.: Vicia; J. Danihelka 2023: Vicia sylvatica;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960" y="1966685"/>
            <a:ext cx="4434990" cy="406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886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3519</TotalTime>
  <Words>1398</Words>
  <Application>Microsoft Office PowerPoint</Application>
  <PresentationFormat>Širokoúhlá obrazovka</PresentationFormat>
  <Paragraphs>110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Motiv Office</vt:lpstr>
      <vt:lpstr>Excerpce herbářů  pro floristické mapování </vt:lpstr>
      <vt:lpstr>Prezentace aplikace PowerPoint</vt:lpstr>
      <vt:lpstr>Číslo </vt:lpstr>
      <vt:lpstr>Fotografie </vt:lpstr>
      <vt:lpstr>Herbář  </vt:lpstr>
      <vt:lpstr>Číslo položky  </vt:lpstr>
      <vt:lpstr>Druh</vt:lpstr>
      <vt:lpstr>Historie determinací  </vt:lpstr>
      <vt:lpstr>Historie determinací: příklad  1  </vt:lpstr>
      <vt:lpstr>Historie determinací: příklad  2  </vt:lpstr>
      <vt:lpstr>Historie determinací: příklad  3  </vt:lpstr>
      <vt:lpstr>Sběratel  </vt:lpstr>
      <vt:lpstr>Sběratel: pokračování </vt:lpstr>
      <vt:lpstr>Datum sběru  </vt:lpstr>
      <vt:lpstr>Lokalita  </vt:lpstr>
      <vt:lpstr>Lokalita: příklad 1  </vt:lpstr>
      <vt:lpstr>Lokalita: příklad 2  </vt:lpstr>
      <vt:lpstr>Lokalita: příklad 3  </vt:lpstr>
      <vt:lpstr>[Nadmořská] výška  </vt:lpstr>
      <vt:lpstr>Okres a sídlo  </vt:lpstr>
      <vt:lpstr>Okres a sídlo: příklady  </vt:lpstr>
      <vt:lpstr>Fytogeografický okres  </vt:lpstr>
      <vt:lpstr>Kvadrát [= kvadrant síťového mapování]  </vt:lpstr>
      <vt:lpstr>Poznámky: příklady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Danihelka</dc:creator>
  <cp:lastModifiedBy>Jiří Danihelka</cp:lastModifiedBy>
  <cp:revision>31</cp:revision>
  <dcterms:created xsi:type="dcterms:W3CDTF">2023-02-26T11:09:01Z</dcterms:created>
  <dcterms:modified xsi:type="dcterms:W3CDTF">2023-03-01T18:58:31Z</dcterms:modified>
</cp:coreProperties>
</file>