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0" r:id="rId3"/>
    <p:sldId id="311" r:id="rId4"/>
    <p:sldId id="315" r:id="rId5"/>
    <p:sldId id="331" r:id="rId6"/>
    <p:sldId id="317" r:id="rId7"/>
    <p:sldId id="257" r:id="rId8"/>
    <p:sldId id="260" r:id="rId9"/>
    <p:sldId id="259" r:id="rId10"/>
    <p:sldId id="261" r:id="rId11"/>
    <p:sldId id="262" r:id="rId12"/>
    <p:sldId id="263" r:id="rId13"/>
    <p:sldId id="329" r:id="rId14"/>
    <p:sldId id="264" r:id="rId15"/>
    <p:sldId id="271" r:id="rId16"/>
    <p:sldId id="274" r:id="rId17"/>
    <p:sldId id="265" r:id="rId18"/>
    <p:sldId id="268" r:id="rId19"/>
    <p:sldId id="275" r:id="rId20"/>
    <p:sldId id="269" r:id="rId21"/>
    <p:sldId id="270" r:id="rId22"/>
    <p:sldId id="273" r:id="rId23"/>
    <p:sldId id="276" r:id="rId24"/>
    <p:sldId id="278" r:id="rId25"/>
    <p:sldId id="288" r:id="rId26"/>
    <p:sldId id="289" r:id="rId27"/>
    <p:sldId id="283" r:id="rId28"/>
    <p:sldId id="284" r:id="rId29"/>
    <p:sldId id="29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91" autoAdjust="0"/>
  </p:normalViewPr>
  <p:slideViewPr>
    <p:cSldViewPr>
      <p:cViewPr varScale="1">
        <p:scale>
          <a:sx n="88" d="100"/>
          <a:sy n="88" d="100"/>
        </p:scale>
        <p:origin x="82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81A0-8005-433B-BF8C-7E799326B855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94E5-7CA4-460A-AE3E-35881FEAFE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4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557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005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54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67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47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891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329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40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001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660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49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W</a:t>
            </a:r>
            <a:r>
              <a:rPr lang="en-US" dirty="0"/>
              <a:t>e compared diversity patterns in</a:t>
            </a:r>
            <a:r>
              <a:rPr lang="cs-CZ" baseline="0" dirty="0"/>
              <a:t> </a:t>
            </a:r>
            <a:r>
              <a:rPr lang="en-US" dirty="0"/>
              <a:t>(sub)alpine springs in three contrasting European</a:t>
            </a:r>
            <a:r>
              <a:rPr lang="cs-CZ" baseline="0" dirty="0"/>
              <a:t> </a:t>
            </a:r>
            <a:r>
              <a:rPr lang="en-US" dirty="0"/>
              <a:t>high mountain regions: </a:t>
            </a:r>
            <a:endParaRPr lang="cs-CZ" dirty="0"/>
          </a:p>
          <a:p>
            <a:r>
              <a:rPr lang="en-US" dirty="0"/>
              <a:t>Swiss Alps, Bulgarian high</a:t>
            </a:r>
            <a:r>
              <a:rPr lang="cs-CZ" baseline="0" dirty="0"/>
              <a:t> </a:t>
            </a:r>
            <a:r>
              <a:rPr lang="en-US" dirty="0"/>
              <a:t>mountains and Western Carpathians</a:t>
            </a:r>
            <a:r>
              <a:rPr lang="cs-CZ" dirty="0"/>
              <a:t>.</a:t>
            </a:r>
          </a:p>
          <a:p>
            <a:r>
              <a:rPr lang="en-US" dirty="0"/>
              <a:t>b</a:t>
            </a:r>
            <a:r>
              <a:rPr lang="cs-CZ" dirty="0"/>
              <a:t>-</a:t>
            </a:r>
            <a:r>
              <a:rPr lang="en-US" dirty="0"/>
              <a:t>Diversity (dispersion of groups) of vascular plants was highest</a:t>
            </a:r>
            <a:r>
              <a:rPr lang="cs-CZ" baseline="0" dirty="0"/>
              <a:t> </a:t>
            </a:r>
            <a:r>
              <a:rPr lang="en-US" dirty="0"/>
              <a:t>in Swiss Alps and lowest in Western Carpathians</a:t>
            </a:r>
            <a:r>
              <a:rPr lang="cs-CZ" dirty="0"/>
              <a:t>,</a:t>
            </a:r>
          </a:p>
          <a:p>
            <a:r>
              <a:rPr lang="en-US" dirty="0"/>
              <a:t> while no</a:t>
            </a:r>
            <a:r>
              <a:rPr lang="cs-CZ" baseline="0" dirty="0"/>
              <a:t> </a:t>
            </a:r>
            <a:r>
              <a:rPr lang="en-US" dirty="0"/>
              <a:t>difference was found for bryophytes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95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084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61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239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386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449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213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21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Aim</a:t>
            </a:r>
            <a:r>
              <a:rPr lang="cs-CZ" dirty="0"/>
              <a:t>:</a:t>
            </a:r>
            <a:r>
              <a:rPr lang="cs-CZ" baseline="0" dirty="0"/>
              <a:t> </a:t>
            </a:r>
            <a:r>
              <a:rPr lang="en-US" baseline="0" dirty="0"/>
              <a:t>To evaluate frugivorous butterflies as indicators of forest disturbance in the</a:t>
            </a:r>
            <a:r>
              <a:rPr lang="cs-CZ" baseline="0" dirty="0"/>
              <a:t> </a:t>
            </a:r>
            <a:r>
              <a:rPr lang="en-US" baseline="0" dirty="0"/>
              <a:t>Brazilian Atlantic Forest</a:t>
            </a:r>
            <a:endParaRPr lang="cs-CZ" baseline="0" dirty="0"/>
          </a:p>
          <a:p>
            <a:r>
              <a:rPr lang="cs-CZ" baseline="0" dirty="0"/>
              <a:t>Disturbance – habitat </a:t>
            </a:r>
            <a:r>
              <a:rPr lang="cs-CZ" baseline="0" dirty="0" err="1"/>
              <a:t>fragmentation</a:t>
            </a:r>
            <a:r>
              <a:rPr lang="cs-CZ" baseline="0" dirty="0"/>
              <a:t>.</a:t>
            </a:r>
            <a:endParaRPr lang="en-US" baseline="0" dirty="0"/>
          </a:p>
          <a:p>
            <a:r>
              <a:rPr lang="en-US" baseline="0" dirty="0" err="1"/>
              <a:t>Prestoze</a:t>
            </a:r>
            <a:r>
              <a:rPr lang="en-US" baseline="0" dirty="0"/>
              <a:t> </a:t>
            </a:r>
            <a:r>
              <a:rPr lang="en-US" baseline="0" dirty="0" err="1"/>
              <a:t>zadny</a:t>
            </a:r>
            <a:r>
              <a:rPr lang="en-US" baseline="0" dirty="0"/>
              <a:t> indicator diversity </a:t>
            </a:r>
            <a:r>
              <a:rPr lang="en-US" baseline="0" dirty="0" err="1"/>
              <a:t>nebyl</a:t>
            </a:r>
            <a:r>
              <a:rPr lang="en-US" baseline="0" dirty="0"/>
              <a:t> </a:t>
            </a:r>
            <a:r>
              <a:rPr lang="en-US" baseline="0" dirty="0" err="1"/>
              <a:t>citlivy</a:t>
            </a:r>
            <a:r>
              <a:rPr lang="en-US" baseline="0" dirty="0"/>
              <a:t> k </a:t>
            </a:r>
            <a:r>
              <a:rPr lang="en-US" baseline="0" dirty="0" err="1"/>
              <a:t>fragmentaci</a:t>
            </a:r>
            <a:r>
              <a:rPr lang="en-US" baseline="0" dirty="0"/>
              <a:t>, </a:t>
            </a:r>
            <a:r>
              <a:rPr lang="en-US" baseline="0" dirty="0" err="1"/>
              <a:t>druhove</a:t>
            </a:r>
            <a:r>
              <a:rPr lang="en-US" baseline="0" dirty="0"/>
              <a:t> </a:t>
            </a:r>
            <a:r>
              <a:rPr lang="en-US" baseline="0" dirty="0" err="1"/>
              <a:t>slozeni</a:t>
            </a:r>
            <a:r>
              <a:rPr lang="en-US" baseline="0" dirty="0"/>
              <a:t> </a:t>
            </a:r>
            <a:r>
              <a:rPr lang="en-US" baseline="0" dirty="0" err="1"/>
              <a:t>spolecenstva</a:t>
            </a:r>
            <a:r>
              <a:rPr lang="en-US" baseline="0" dirty="0"/>
              <a:t> </a:t>
            </a:r>
            <a:r>
              <a:rPr lang="en-US" baseline="0" dirty="0" err="1"/>
              <a:t>motylu</a:t>
            </a:r>
            <a:r>
              <a:rPr lang="en-US" baseline="0" dirty="0"/>
              <a:t> se </a:t>
            </a:r>
            <a:r>
              <a:rPr lang="en-US" baseline="0" dirty="0" err="1"/>
              <a:t>lisilo</a:t>
            </a:r>
            <a:r>
              <a:rPr lang="en-US" baseline="0" dirty="0"/>
              <a:t> </a:t>
            </a:r>
            <a:r>
              <a:rPr lang="en-US" baseline="0" dirty="0" err="1"/>
              <a:t>mezi</a:t>
            </a:r>
            <a:r>
              <a:rPr lang="en-US" baseline="0" dirty="0"/>
              <a:t> </a:t>
            </a:r>
            <a:r>
              <a:rPr lang="en-US" baseline="0" dirty="0" err="1"/>
              <a:t>rezervaci</a:t>
            </a:r>
            <a:r>
              <a:rPr lang="en-US" baseline="0" dirty="0"/>
              <a:t> a </a:t>
            </a:r>
            <a:r>
              <a:rPr lang="en-US" baseline="0" dirty="0" err="1"/>
              <a:t>fragmentovanymi</a:t>
            </a:r>
            <a:r>
              <a:rPr lang="en-US" baseline="0" dirty="0"/>
              <a:t> </a:t>
            </a:r>
            <a:r>
              <a:rPr lang="en-US" baseline="0" dirty="0" err="1"/>
              <a:t>zbytky</a:t>
            </a:r>
            <a:r>
              <a:rPr lang="en-US" baseline="0" dirty="0"/>
              <a:t> </a:t>
            </a:r>
            <a:r>
              <a:rPr lang="en-US" baseline="0" dirty="0" err="1"/>
              <a:t>lesa</a:t>
            </a:r>
            <a:r>
              <a:rPr lang="en-US" baseline="0" dirty="0"/>
              <a:t>.</a:t>
            </a:r>
            <a:endParaRPr lang="cs-CZ" baseline="0" dirty="0"/>
          </a:p>
          <a:p>
            <a:r>
              <a:rPr lang="en-US" dirty="0"/>
              <a:t>Correspondence</a:t>
            </a:r>
            <a:r>
              <a:rPr lang="cs-CZ" baseline="0" dirty="0"/>
              <a:t> </a:t>
            </a:r>
            <a:r>
              <a:rPr lang="en-US" dirty="0"/>
              <a:t>analysis confirmed the general tendency of reserve and fragment</a:t>
            </a:r>
            <a:r>
              <a:rPr lang="cs-CZ" baseline="0" dirty="0"/>
              <a:t> </a:t>
            </a:r>
            <a:r>
              <a:rPr lang="en-US" dirty="0"/>
              <a:t>sampling units to segregate into distinct groups along the first</a:t>
            </a:r>
            <a:r>
              <a:rPr lang="cs-CZ" baseline="0" dirty="0"/>
              <a:t> </a:t>
            </a:r>
            <a:r>
              <a:rPr lang="en-US" dirty="0"/>
              <a:t>axis (Fig. 5), and, as in the cluster analysis, the fragments showed</a:t>
            </a:r>
            <a:r>
              <a:rPr lang="cs-CZ" baseline="0" dirty="0"/>
              <a:t> </a:t>
            </a:r>
            <a:r>
              <a:rPr lang="en-US" dirty="0"/>
              <a:t>a tendency to group by size. </a:t>
            </a:r>
            <a:endParaRPr lang="cs-CZ" dirty="0"/>
          </a:p>
          <a:p>
            <a:r>
              <a:rPr lang="en-US" dirty="0" err="1"/>
              <a:t>Brassolinae</a:t>
            </a:r>
            <a:r>
              <a:rPr lang="en-US" dirty="0"/>
              <a:t> are more related to reserve sampling units, as well</a:t>
            </a:r>
            <a:r>
              <a:rPr lang="cs-CZ" baseline="0" dirty="0"/>
              <a:t> </a:t>
            </a:r>
            <a:r>
              <a:rPr lang="en-US" dirty="0"/>
              <a:t>as the larger </a:t>
            </a:r>
            <a:r>
              <a:rPr lang="en-US" dirty="0" err="1"/>
              <a:t>Satyrinae</a:t>
            </a:r>
            <a:r>
              <a:rPr lang="en-US" dirty="0"/>
              <a:t> in the genus </a:t>
            </a:r>
            <a:r>
              <a:rPr lang="en-US" dirty="0" err="1"/>
              <a:t>Taygetis</a:t>
            </a:r>
            <a:r>
              <a:rPr lang="en-US" dirty="0"/>
              <a:t>. </a:t>
            </a:r>
            <a:endParaRPr lang="cs-CZ" dirty="0"/>
          </a:p>
          <a:p>
            <a:r>
              <a:rPr lang="en-US" dirty="0"/>
              <a:t>Conversely, most</a:t>
            </a:r>
            <a:r>
              <a:rPr lang="cs-CZ" baseline="0" dirty="0"/>
              <a:t> </a:t>
            </a:r>
            <a:r>
              <a:rPr lang="en-US" dirty="0" err="1"/>
              <a:t>Biblidinae</a:t>
            </a:r>
            <a:r>
              <a:rPr lang="en-US" dirty="0"/>
              <a:t> and </a:t>
            </a:r>
            <a:r>
              <a:rPr lang="en-US" dirty="0" err="1"/>
              <a:t>Charaxinae</a:t>
            </a:r>
            <a:r>
              <a:rPr lang="en-US" dirty="0"/>
              <a:t> species were associated with the</a:t>
            </a:r>
            <a:r>
              <a:rPr lang="cs-CZ" baseline="0" dirty="0"/>
              <a:t> </a:t>
            </a:r>
            <a:r>
              <a:rPr lang="en-US" dirty="0"/>
              <a:t>fragmented landscape. </a:t>
            </a:r>
            <a:endParaRPr lang="cs-CZ" dirty="0"/>
          </a:p>
          <a:p>
            <a:r>
              <a:rPr lang="en-US" dirty="0"/>
              <a:t>The small-sized </a:t>
            </a:r>
            <a:r>
              <a:rPr lang="en-US" dirty="0" err="1"/>
              <a:t>Satyrinae</a:t>
            </a:r>
            <a:r>
              <a:rPr lang="en-US" dirty="0"/>
              <a:t>, in turn, showed</a:t>
            </a:r>
            <a:r>
              <a:rPr lang="cs-CZ" baseline="0" dirty="0"/>
              <a:t> </a:t>
            </a:r>
            <a:r>
              <a:rPr lang="en-US" dirty="0"/>
              <a:t>no clear pattern along.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35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61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22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02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9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543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5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2130426"/>
            <a:ext cx="4032448" cy="1470025"/>
          </a:xfrm>
        </p:spPr>
        <p:txBody>
          <a:bodyPr>
            <a:normAutofit/>
          </a:bodyPr>
          <a:lstStyle>
            <a:lvl1pPr>
              <a:defRPr sz="3600" cap="small" baseline="0">
                <a:latin typeface="+mj-lt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268688"/>
            <a:ext cx="2736304" cy="456456"/>
          </a:xfrm>
        </p:spPr>
        <p:txBody>
          <a:bodyPr>
            <a:normAutofit/>
          </a:bodyPr>
          <a:lstStyle>
            <a:lvl1pPr marL="0" indent="0" algn="ctr">
              <a:buNone/>
              <a:defRPr sz="1600" cap="sm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366D-0193-409D-9119-634263E5DAA1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255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B461-E822-48AD-8EC7-4697F3CE2719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2FB9-17F7-46EE-B797-F34E1C68102E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 userDrawn="1"/>
        </p:nvSpPr>
        <p:spPr>
          <a:xfrm>
            <a:off x="8604448" y="6364550"/>
            <a:ext cx="432048" cy="415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663"/>
            <a:ext cx="8229600" cy="490065"/>
          </a:xfrm>
        </p:spPr>
        <p:txBody>
          <a:bodyPr>
            <a:noAutofit/>
          </a:bodyPr>
          <a:lstStyle>
            <a:lvl1pPr algn="l">
              <a:defRPr sz="2800" cap="small" baseline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/>
          <a:lstStyle>
            <a:lvl1pPr>
              <a:buFont typeface="Courier New" pitchFamily="49" charset="0"/>
              <a:buChar char="o"/>
              <a:defRPr sz="2400"/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Font typeface="Calibri" pitchFamily="34" charset="0"/>
              <a:buChar char="-"/>
              <a:defRPr sz="1400">
                <a:solidFill>
                  <a:schemeClr val="accent3"/>
                </a:solidFill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B537-9A63-454B-A0DB-CD0B66DCB7FD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05408" cy="365125"/>
          </a:xfrm>
          <a:noFill/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861048"/>
            <a:ext cx="6476256" cy="1362075"/>
          </a:xfrm>
        </p:spPr>
        <p:txBody>
          <a:bodyPr anchor="t">
            <a:normAutofit/>
          </a:bodyPr>
          <a:lstStyle>
            <a:lvl1pPr algn="l">
              <a:defRPr sz="2800" b="1" cap="small" baseline="0"/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FD0-6138-499F-86AA-8BE0B76769BE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36B-00EA-4F9B-A179-75434F2109A9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2304-C18A-455D-8328-5DDFC17E7A22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12C5-6AA6-476E-AB8B-6E04E75A4042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C5CA-3688-410D-A590-7CAF3C9872D2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55DA-BFF7-4977-B9BC-75FD3F7C0145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179-565C-4444-9957-D5E730043A45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2084-1223-4ED4-B620-CABB02494E46}" type="datetime1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dryad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bin/windows/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zeleny.net/anadat-r/doku.php/en:sta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rdination.okstate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9792" y="2130426"/>
            <a:ext cx="6264696" cy="1470025"/>
          </a:xfrm>
        </p:spPr>
        <p:txBody>
          <a:bodyPr>
            <a:normAutofit/>
          </a:bodyPr>
          <a:lstStyle/>
          <a:p>
            <a:r>
              <a:rPr lang="cs-CZ" dirty="0"/>
              <a:t>Zpracování dat v ekologii společenstev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174232"/>
            <a:ext cx="6588224" cy="478904"/>
          </a:xfrm>
        </p:spPr>
        <p:txBody>
          <a:bodyPr/>
          <a:lstStyle/>
          <a:p>
            <a:r>
              <a:rPr lang="cs-CZ" dirty="0"/>
              <a:t>Jakub Těšitel s použitím materiálů </a:t>
            </a:r>
            <a:r>
              <a:rPr lang="en-US" dirty="0"/>
              <a:t>V</a:t>
            </a:r>
            <a:r>
              <a:rPr lang="cs-CZ" dirty="0" err="1"/>
              <a:t>íta</a:t>
            </a:r>
            <a:r>
              <a:rPr lang="cs-CZ" dirty="0"/>
              <a:t> Syrovátky a Davida Zeleného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 ke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1"/>
          </a:xfrm>
        </p:spPr>
        <p:txBody>
          <a:bodyPr>
            <a:normAutofit/>
          </a:bodyPr>
          <a:lstStyle/>
          <a:p>
            <a:r>
              <a:rPr lang="cs-CZ" dirty="0"/>
              <a:t>Materiály k předmětu – postupně se budou objevovat v </a:t>
            </a:r>
            <a:r>
              <a:rPr lang="cs-CZ" dirty="0" err="1"/>
              <a:t>ISu</a:t>
            </a:r>
            <a:endParaRPr lang="cs-CZ" dirty="0"/>
          </a:p>
          <a:p>
            <a:pPr lvl="1"/>
            <a:r>
              <a:rPr lang="cs-CZ" sz="1500" dirty="0"/>
              <a:t>přednášky, příklady/data ke cvičení, studijní materiály</a:t>
            </a:r>
            <a:endParaRPr lang="cs-CZ" dirty="0"/>
          </a:p>
          <a:p>
            <a:r>
              <a:rPr lang="cs-CZ" dirty="0"/>
              <a:t>Cvičení</a:t>
            </a:r>
          </a:p>
          <a:p>
            <a:pPr lvl="1"/>
            <a:r>
              <a:rPr lang="cs-CZ" sz="1500" dirty="0"/>
              <a:t>probíhat bude v počítačové učebně a zaměřené bude na analýzu dat a jejich vizualizaci v programu </a:t>
            </a:r>
            <a:r>
              <a:rPr lang="cs-CZ" sz="1500" b="1" dirty="0"/>
              <a:t>R</a:t>
            </a:r>
          </a:p>
          <a:p>
            <a:pPr marL="365760" lvl="1" indent="0">
              <a:buNone/>
            </a:pPr>
            <a:endParaRPr lang="cs-CZ" b="1" dirty="0"/>
          </a:p>
          <a:p>
            <a:r>
              <a:rPr lang="cs-CZ" dirty="0"/>
              <a:t>Domácí úkol</a:t>
            </a:r>
          </a:p>
          <a:p>
            <a:pPr lvl="1"/>
            <a:r>
              <a:rPr lang="cs-CZ" sz="1500" dirty="0"/>
              <a:t>zadání bude sděleno v průběhu semestru</a:t>
            </a:r>
          </a:p>
          <a:p>
            <a:pPr lvl="1"/>
            <a:endParaRPr lang="cs-CZ" dirty="0"/>
          </a:p>
          <a:p>
            <a:r>
              <a:rPr lang="cs-CZ" dirty="0"/>
              <a:t>Zkouška</a:t>
            </a:r>
          </a:p>
          <a:p>
            <a:pPr lvl="1"/>
            <a:r>
              <a:rPr lang="cs-CZ" sz="1500" dirty="0"/>
              <a:t>Vypracování závěrečné práce - esej</a:t>
            </a:r>
          </a:p>
          <a:p>
            <a:pPr lvl="1"/>
            <a:r>
              <a:rPr lang="cs-CZ" sz="1500" dirty="0"/>
              <a:t>Prezentace eseje na kolokviu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Typy sbíraných dat</a:t>
            </a:r>
            <a:br>
              <a:rPr lang="cs-CZ" dirty="0"/>
            </a:br>
            <a:r>
              <a:rPr lang="cs-CZ" dirty="0"/>
              <a:t>Explorační analýza dat</a:t>
            </a:r>
            <a:br>
              <a:rPr lang="cs-CZ" dirty="0"/>
            </a:br>
            <a:r>
              <a:rPr lang="cs-CZ" dirty="0"/>
              <a:t>Úprava dat pro analýzu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6816080" cy="2232248"/>
          </a:xfrm>
        </p:spPr>
        <p:txBody>
          <a:bodyPr/>
          <a:lstStyle/>
          <a:p>
            <a:r>
              <a:rPr lang="en-US" sz="6000" dirty="0" err="1"/>
              <a:t>Mnohorozm</a:t>
            </a:r>
            <a:r>
              <a:rPr lang="cs-CZ" sz="6000" dirty="0" err="1"/>
              <a:t>ěrná</a:t>
            </a:r>
            <a:r>
              <a:rPr lang="cs-CZ" sz="6000" dirty="0"/>
              <a:t> data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Data v ekologii společenstev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/>
              <a:t>společenstvo</a:t>
            </a:r>
            <a:r>
              <a:rPr lang="cs-CZ" sz="2000"/>
              <a:t> je studovaná (závislá) „proměnná“ (response variable)</a:t>
            </a:r>
          </a:p>
          <a:p>
            <a:r>
              <a:rPr lang="cs-CZ" sz="2000"/>
              <a:t>společenstvo je vícerozměrná „proměnná“ – zaznamenána v matici (data matrix)</a:t>
            </a:r>
          </a:p>
          <a:p>
            <a:r>
              <a:rPr lang="cs-CZ" sz="2000"/>
              <a:t>každý druh - jeho přítomnost nebo kvantita - představuje jeden rozměr společenstva</a:t>
            </a:r>
          </a:p>
          <a:p>
            <a:r>
              <a:rPr lang="cs-CZ" sz="2000"/>
              <a:t>zaznamenaný vzorek společenstva je reprezentativní pro určitou plochu a daný čas</a:t>
            </a:r>
          </a:p>
          <a:p>
            <a:pPr marL="0" indent="0">
              <a:buNone/>
            </a:pPr>
            <a:r>
              <a:rPr lang="cs-CZ" sz="1800">
                <a:solidFill>
                  <a:schemeClr val="tx2"/>
                </a:solidFill>
              </a:rPr>
              <a:t>(závislá, vícerozměná proměnná nemusí nutně být tvořena druhy: mohou to být např. proměnné prostředí, vlastnosti druhů, atd.)</a:t>
            </a:r>
            <a:endParaRPr lang="cs-CZ" sz="2000">
              <a:solidFill>
                <a:schemeClr val="tx2"/>
              </a:solidFill>
            </a:endParaRPr>
          </a:p>
          <a:p>
            <a:endParaRPr lang="cs-CZ" sz="2000"/>
          </a:p>
          <a:p>
            <a:r>
              <a:rPr lang="cs-CZ" sz="2000"/>
              <a:t>prediktory (nezávislé proměnné) popisují najčastěji </a:t>
            </a:r>
            <a:r>
              <a:rPr lang="cs-CZ" sz="2000" b="1"/>
              <a:t>prostředí</a:t>
            </a:r>
            <a:r>
              <a:rPr lang="cs-CZ" sz="2000"/>
              <a:t>, zkoumáme jejich efekt na strukturu společenstva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220072" y="365755"/>
            <a:ext cx="338437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i="1" dirty="0"/>
              <a:t>Společenstvo </a:t>
            </a:r>
            <a:r>
              <a:rPr lang="cs-CZ" sz="1600" i="1"/>
              <a:t>je soubor druhů</a:t>
            </a:r>
            <a:r>
              <a:rPr lang="cs-CZ" sz="1600" i="1" dirty="0"/>
              <a:t>, které se vyskytují společně v prostoru a v čase.</a:t>
            </a:r>
          </a:p>
          <a:p>
            <a:pPr algn="r"/>
            <a:r>
              <a:rPr lang="cs-CZ" sz="1600" i="1" dirty="0"/>
              <a:t>	 (</a:t>
            </a:r>
            <a:r>
              <a:rPr lang="cs-CZ" sz="1600" i="1" dirty="0" err="1"/>
              <a:t>Begon</a:t>
            </a:r>
            <a:r>
              <a:rPr lang="cs-CZ" sz="1600" i="1" dirty="0"/>
              <a:t> 2007)</a:t>
            </a:r>
          </a:p>
        </p:txBody>
      </p:sp>
    </p:spTree>
    <p:extLst>
      <p:ext uri="{BB962C8B-B14F-4D97-AF65-F5344CB8AC3E}">
        <p14:creationId xmlns:p14="http://schemas.microsoft.com/office/powerpoint/2010/main" val="88848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Uspořádání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/>
              <a:t>druhová tabulka (matice)</a:t>
            </a:r>
          </a:p>
          <a:p>
            <a:pPr marL="857250" lvl="1" indent="-457200"/>
            <a:r>
              <a:rPr lang="cs-CZ"/>
              <a:t>abundance, pokryvnosti, prezence/absence druhů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proměnné prostředí</a:t>
            </a:r>
          </a:p>
          <a:p>
            <a:pPr marL="857250" lvl="1" indent="-457200"/>
            <a:r>
              <a:rPr lang="cs-CZ"/>
              <a:t>hodnoty naměřených proměnných prostředí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(geografické proměnné)</a:t>
            </a:r>
          </a:p>
          <a:p>
            <a:pPr marL="857250" lvl="1" indent="-457200"/>
            <a:r>
              <a:rPr lang="cs-CZ"/>
              <a:t>souřadnice lokalit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(popisné proměnné)</a:t>
            </a:r>
          </a:p>
          <a:p>
            <a:pPr marL="857250" lvl="1" indent="-457200"/>
            <a:r>
              <a:rPr lang="cs-CZ"/>
              <a:t>další proměnné popisující vzorkovací schéma, např. studovaná oblast, determinátor organismů, vzorkující, datum/období odběru...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proměnných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24847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Kategoriální (kvalitativní, nominální, prezenčně-absenční)</a:t>
            </a:r>
          </a:p>
          <a:p>
            <a:pPr lvl="1"/>
            <a:r>
              <a:rPr lang="cs-CZ" dirty="0"/>
              <a:t>např. substrát, půdní typy, geografická oblast</a:t>
            </a:r>
          </a:p>
          <a:p>
            <a:pPr lvl="1"/>
            <a:r>
              <a:rPr lang="cs-CZ" dirty="0"/>
              <a:t>binární proměnné (přítomnost-absence druhu)</a:t>
            </a:r>
          </a:p>
          <a:p>
            <a:pPr lvl="1"/>
            <a:r>
              <a:rPr lang="cs-CZ" dirty="0"/>
              <a:t>kategorie jsou unikátní (každý jedinec/pozorování spadá právě do jedné z nich)</a:t>
            </a:r>
          </a:p>
          <a:p>
            <a:pPr lvl="1"/>
            <a:r>
              <a:rPr lang="cs-CZ" dirty="0"/>
              <a:t>kategorie nelze smysluplně seřadit</a:t>
            </a:r>
          </a:p>
          <a:p>
            <a:r>
              <a:rPr lang="cs-CZ" dirty="0"/>
              <a:t>Ordinální (</a:t>
            </a:r>
            <a:r>
              <a:rPr lang="cs-CZ" dirty="0" err="1"/>
              <a:t>semikvantitativní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např. </a:t>
            </a:r>
            <a:r>
              <a:rPr lang="cs-CZ" dirty="0" err="1"/>
              <a:t>Ellenbergovy</a:t>
            </a:r>
            <a:r>
              <a:rPr lang="cs-CZ" dirty="0"/>
              <a:t> indikační hodnoty pro druhy, Braun-</a:t>
            </a:r>
            <a:r>
              <a:rPr lang="cs-CZ" dirty="0" err="1"/>
              <a:t>Blanquetova</a:t>
            </a:r>
            <a:r>
              <a:rPr lang="cs-CZ" dirty="0"/>
              <a:t> stupnice pro odhad pokryvnosti druhů</a:t>
            </a:r>
          </a:p>
          <a:p>
            <a:pPr lvl="1"/>
            <a:r>
              <a:rPr lang="cs-CZ" dirty="0"/>
              <a:t>jednotlivé stupně (kategorie) lze seřadit, rozdíly mezi sousedními stupni jsou </a:t>
            </a:r>
            <a:r>
              <a:rPr lang="cs-CZ" u="sng" dirty="0"/>
              <a:t>různě velké</a:t>
            </a:r>
          </a:p>
          <a:p>
            <a:r>
              <a:rPr lang="cs-CZ" dirty="0"/>
              <a:t>Kvantitativní</a:t>
            </a:r>
          </a:p>
          <a:p>
            <a:pPr lvl="1"/>
            <a:r>
              <a:rPr lang="cs-CZ" b="1" dirty="0"/>
              <a:t>diskrétní</a:t>
            </a:r>
            <a:r>
              <a:rPr lang="cs-CZ" dirty="0"/>
              <a:t> (počty jedinců, měření s malou přesností), rozdíly mezi sousedními stupni jsou </a:t>
            </a:r>
            <a:r>
              <a:rPr lang="cs-CZ" u="sng" dirty="0"/>
              <a:t>stejně velké</a:t>
            </a:r>
            <a:endParaRPr lang="cs-CZ" dirty="0"/>
          </a:p>
          <a:p>
            <a:pPr lvl="1"/>
            <a:r>
              <a:rPr lang="cs-CZ" b="1" dirty="0"/>
              <a:t>kontinuální</a:t>
            </a:r>
            <a:r>
              <a:rPr lang="cs-CZ" dirty="0"/>
              <a:t> (přesná měření, např. množství biomasy,)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Kvantitativní vs. semikvantitativní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kvantitativní sice přesnější</a:t>
            </a:r>
          </a:p>
          <a:p>
            <a:r>
              <a:rPr lang="cs-CZ" dirty="0"/>
              <a:t>ale </a:t>
            </a:r>
            <a:r>
              <a:rPr lang="cs-CZ" dirty="0" err="1"/>
              <a:t>semikvantitativní</a:t>
            </a:r>
            <a:r>
              <a:rPr lang="cs-CZ" dirty="0"/>
              <a:t> rychlejší a levnější</a:t>
            </a:r>
          </a:p>
          <a:p>
            <a:r>
              <a:rPr lang="cs-CZ" dirty="0" err="1"/>
              <a:t>trade-off</a:t>
            </a:r>
            <a:r>
              <a:rPr lang="cs-CZ" dirty="0"/>
              <a:t> mezi počtem vzorků a přesností</a:t>
            </a:r>
          </a:p>
          <a:p>
            <a:pPr lvl="1"/>
            <a:r>
              <a:rPr lang="cs-CZ" dirty="0"/>
              <a:t>Počet vzorků obvykle zvyšuje vypovídací hodnotu analýzy podstatně více než přesnost dat (zákon velkých čísel)</a:t>
            </a:r>
          </a:p>
          <a:p>
            <a:r>
              <a:rPr lang="cs-CZ" dirty="0" err="1"/>
              <a:t>semikvantitativní</a:t>
            </a:r>
            <a:r>
              <a:rPr lang="cs-CZ" dirty="0"/>
              <a:t> často postačující</a:t>
            </a:r>
          </a:p>
          <a:p>
            <a:pPr lvl="1"/>
            <a:r>
              <a:rPr lang="cs-CZ" dirty="0"/>
              <a:t>Neboť statistika je přece soubor přesných metod, popisujících, jak zacházet s nepřesnými daty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Primární data - sběr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4098" name="Picture 2" descr="D:\My Dropbox\Camera Uploads\2016-02-18 16.52.58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6034" y="1268760"/>
            <a:ext cx="4155926" cy="5541235"/>
          </a:xfrm>
          <a:prstGeom prst="rect">
            <a:avLst/>
          </a:prstGeom>
          <a:noFill/>
        </p:spPr>
      </p:pic>
      <p:pic>
        <p:nvPicPr>
          <p:cNvPr id="4099" name="Picture 3" descr="D:\My Dropbox\Camera Uploads\2016-02-18 16.57.39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340886" y="980728"/>
            <a:ext cx="5820139" cy="4365104"/>
          </a:xfrm>
          <a:prstGeom prst="rect">
            <a:avLst/>
          </a:prstGeom>
          <a:noFill/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20E6CD9-9F2A-40FB-BCBD-72872761187D}"/>
              </a:ext>
            </a:extLst>
          </p:cNvPr>
          <p:cNvSpPr txBox="1">
            <a:spLocks/>
          </p:cNvSpPr>
          <p:nvPr/>
        </p:nvSpPr>
        <p:spPr>
          <a:xfrm>
            <a:off x="4522762" y="5345832"/>
            <a:ext cx="4297709" cy="171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Ideálně ihned po návratu naskenujeme a pečlivě uložíme papírovou i digitální verzi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Primární data – přepis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tabulkový editor (</a:t>
            </a:r>
            <a:r>
              <a:rPr lang="cs-CZ" dirty="0" err="1"/>
              <a:t>spreadsheet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např. Microsoft Excel</a:t>
            </a:r>
          </a:p>
          <a:p>
            <a:r>
              <a:rPr lang="cs-CZ" dirty="0"/>
              <a:t>přepisujeme co nejdřív</a:t>
            </a:r>
          </a:p>
          <a:p>
            <a:pPr lvl="1"/>
            <a:r>
              <a:rPr lang="cs-CZ" dirty="0"/>
              <a:t>zachycení chybějících dat</a:t>
            </a:r>
          </a:p>
          <a:p>
            <a:pPr lvl="1"/>
            <a:r>
              <a:rPr lang="cs-CZ" dirty="0"/>
              <a:t>v poznámkách se snáz orientujeme, po čase přestanou být srozumitelné</a:t>
            </a:r>
          </a:p>
          <a:p>
            <a:pPr lvl="1"/>
            <a:r>
              <a:rPr lang="cs-CZ" dirty="0"/>
              <a:t>dvě kopie je obtížnější ztratit nebo zničit</a:t>
            </a:r>
          </a:p>
          <a:p>
            <a:pPr lvl="1"/>
            <a:r>
              <a:rPr lang="cs-CZ" dirty="0"/>
              <a:t>přítomnost dat v počítači podpoří jejich rychlé zpracování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/>
              <a:t>metadata – data o datech</a:t>
            </a:r>
          </a:p>
          <a:p>
            <a:pPr lvl="1"/>
            <a:r>
              <a:rPr lang="cs-CZ" dirty="0"/>
              <a:t>jméno studie</a:t>
            </a:r>
          </a:p>
          <a:p>
            <a:pPr lvl="1"/>
            <a:r>
              <a:rPr lang="cs-CZ" dirty="0"/>
              <a:t>kdo a kde data sbíral, za jakým účelem</a:t>
            </a:r>
          </a:p>
          <a:p>
            <a:pPr lvl="1"/>
            <a:r>
              <a:rPr lang="cs-CZ" dirty="0"/>
              <a:t>popis experimentálních jednotek, objektů</a:t>
            </a:r>
          </a:p>
          <a:p>
            <a:pPr lvl="1"/>
            <a:r>
              <a:rPr lang="cs-CZ" dirty="0"/>
              <a:t>metodika sběru dat a měření  (velmi oceníme při psaní práce)</a:t>
            </a:r>
          </a:p>
          <a:p>
            <a:pPr lvl="1"/>
            <a:r>
              <a:rPr lang="cs-CZ" dirty="0"/>
              <a:t>popis proměnných, jednotky</a:t>
            </a:r>
          </a:p>
          <a:p>
            <a:pPr lvl="1"/>
            <a:r>
              <a:rPr lang="cs-CZ" dirty="0"/>
              <a:t>popisy zkratek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6146" name="Picture 2" descr="http://cdn.digital-photo-secrets.com/tip/wp-content/uploads/2006/10/ex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329" y="3969060"/>
            <a:ext cx="362337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 t="8834" r="79332" b="64567"/>
          <a:stretch>
            <a:fillRect/>
          </a:stretch>
        </p:blipFill>
        <p:spPr bwMode="auto">
          <a:xfrm>
            <a:off x="4788024" y="332656"/>
            <a:ext cx="37799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Primární data – spreadsheet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3394720" cy="259228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řádcích studované objekty</a:t>
            </a:r>
          </a:p>
          <a:p>
            <a:pPr lvl="1"/>
            <a:r>
              <a:rPr lang="cs-CZ" dirty="0"/>
              <a:t>Vzorky (</a:t>
            </a:r>
            <a:r>
              <a:rPr lang="cs-CZ" i="1" dirty="0" err="1"/>
              <a:t>samples</a:t>
            </a:r>
            <a:r>
              <a:rPr lang="cs-CZ" dirty="0"/>
              <a:t>)</a:t>
            </a:r>
          </a:p>
          <a:p>
            <a:r>
              <a:rPr lang="cs-CZ" dirty="0"/>
              <a:t>v sloupcích proměnné, kterými objekty charakterizujeme</a:t>
            </a:r>
          </a:p>
          <a:p>
            <a:pPr lvl="1"/>
            <a:r>
              <a:rPr lang="cs-CZ" dirty="0"/>
              <a:t>Druhy (</a:t>
            </a:r>
            <a:r>
              <a:rPr lang="cs-CZ" i="1" dirty="0"/>
              <a:t>species</a:t>
            </a:r>
            <a:r>
              <a:rPr lang="cs-CZ" dirty="0"/>
              <a:t>), proměnné prostředí (</a:t>
            </a:r>
            <a:r>
              <a:rPr lang="cs-CZ" i="1" dirty="0" err="1"/>
              <a:t>predictors</a:t>
            </a:r>
            <a:r>
              <a:rPr lang="cs-CZ" dirty="0"/>
              <a:t>, </a:t>
            </a:r>
            <a:r>
              <a:rPr lang="cs-CZ" i="1" dirty="0" err="1"/>
              <a:t>descriptors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 t="8400" r="66926" b="68500"/>
          <a:stretch>
            <a:fillRect/>
          </a:stretch>
        </p:blipFill>
        <p:spPr bwMode="auto">
          <a:xfrm>
            <a:off x="467544" y="4293096"/>
            <a:ext cx="60486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67544" y="4005064"/>
            <a:ext cx="2368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vysvětlivky k proměnným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 t="8400" r="72044" b="65001"/>
          <a:stretch>
            <a:fillRect/>
          </a:stretch>
        </p:blipFill>
        <p:spPr bwMode="auto">
          <a:xfrm>
            <a:off x="4031432" y="2780928"/>
            <a:ext cx="51125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9B7451-AC5C-4521-AC66-9F4577C8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66EC7BA-6A20-4979-86D7-4730524F8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" y="0"/>
            <a:ext cx="6359462" cy="261153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D1FED15-C751-40E2-9422-B6DDEC8FC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850"/>
            <a:ext cx="5112568" cy="55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3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Záloha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5842992" cy="5001421"/>
          </a:xfrm>
        </p:spPr>
        <p:txBody>
          <a:bodyPr/>
          <a:lstStyle/>
          <a:p>
            <a:r>
              <a:rPr lang="cs-CZ" dirty="0"/>
              <a:t>Uchování a zpřístupnění primárních dat</a:t>
            </a:r>
          </a:p>
          <a:p>
            <a:pPr marL="822960" lvl="1" indent="-457200"/>
            <a:r>
              <a:rPr lang="cs-CZ" dirty="0"/>
              <a:t>problematika dlouhodobé archivace a nosičů dat (nejlepší je stále papír bez volných kyselin + laserová tiskárna)</a:t>
            </a:r>
          </a:p>
          <a:p>
            <a:pPr marL="822960" lvl="1" indent="-457200"/>
            <a:r>
              <a:rPr lang="cs-CZ" dirty="0"/>
              <a:t>zpřístupnění primárních dat (některé časopisy, např. </a:t>
            </a:r>
            <a:r>
              <a:rPr lang="cs-CZ" i="1" dirty="0" err="1"/>
              <a:t>Ecological</a:t>
            </a:r>
            <a:r>
              <a:rPr lang="cs-CZ" i="1" dirty="0"/>
              <a:t> </a:t>
            </a:r>
            <a:r>
              <a:rPr lang="cs-CZ" i="1" dirty="0" err="1"/>
              <a:t>Monographs</a:t>
            </a:r>
            <a:r>
              <a:rPr lang="cs-CZ" dirty="0"/>
              <a:t>,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Ecology</a:t>
            </a:r>
            <a:r>
              <a:rPr lang="cs-CZ" dirty="0"/>
              <a:t> aj., to mají jako podmínku zveřejnění článku)</a:t>
            </a:r>
          </a:p>
          <a:p>
            <a:pPr marL="822960" lvl="1" indent="-457200"/>
            <a:r>
              <a:rPr lang="cs-CZ" dirty="0"/>
              <a:t>uložení dat ve veřejně dostupných elektronických repositoriích (např. </a:t>
            </a:r>
            <a:r>
              <a:rPr lang="cs-CZ" dirty="0" err="1"/>
              <a:t>Dryad</a:t>
            </a:r>
            <a:r>
              <a:rPr lang="cs-CZ" dirty="0"/>
              <a:t> Digital </a:t>
            </a:r>
            <a:r>
              <a:rPr lang="cs-CZ" dirty="0" err="1"/>
              <a:t>Repository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www.datadryad.org</a:t>
            </a:r>
            <a:r>
              <a:rPr lang="cs-CZ" dirty="0"/>
              <a:t>) nebo databázích (např. Česká Národní Fytocenologická Databáze)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4100" name="Picture 4" descr="http://www.philnel.com/wp-content/uploads/2010/10/stack-of-paper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622376" cy="4897287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60" y="4522414"/>
            <a:ext cx="4631408" cy="20414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Kontrola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5338936" cy="4824535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cs-CZ" dirty="0"/>
              <a:t>chyby (</a:t>
            </a:r>
            <a:r>
              <a:rPr lang="cs-CZ" i="1" dirty="0" err="1"/>
              <a:t>errors</a:t>
            </a:r>
            <a:r>
              <a:rPr lang="cs-CZ" dirty="0"/>
              <a:t>)</a:t>
            </a:r>
          </a:p>
          <a:p>
            <a:pPr marL="822960" lvl="1" indent="-457200"/>
            <a:r>
              <a:rPr lang="cs-CZ" dirty="0"/>
              <a:t>někdy se chovají jako odlehlé body, je třeba zkontrolovat původní záznam a případně data opravit</a:t>
            </a:r>
          </a:p>
          <a:p>
            <a:pPr marL="822960" lvl="1" indent="-457200"/>
            <a:r>
              <a:rPr lang="cs-CZ" dirty="0"/>
              <a:t>Velmi omezená možnost kontroly dat zadávaných přímo digitálně (třeba do telefonu)</a:t>
            </a:r>
          </a:p>
          <a:p>
            <a:pPr marL="457200" indent="-457200"/>
            <a:r>
              <a:rPr lang="cs-CZ" dirty="0"/>
              <a:t>chybějící data </a:t>
            </a:r>
            <a:r>
              <a:rPr lang="cs-CZ" i="1" dirty="0"/>
              <a:t>(</a:t>
            </a:r>
            <a:r>
              <a:rPr lang="cs-CZ" i="1" dirty="0" err="1"/>
              <a:t>missing</a:t>
            </a:r>
            <a:r>
              <a:rPr lang="cs-CZ" i="1" dirty="0"/>
              <a:t> data, </a:t>
            </a:r>
            <a:r>
              <a:rPr lang="cs-CZ" dirty="0"/>
              <a:t>NA)</a:t>
            </a:r>
          </a:p>
          <a:p>
            <a:pPr marL="822960" lvl="1" indent="-457200"/>
            <a:r>
              <a:rPr lang="cs-CZ" dirty="0"/>
              <a:t>Mnohorozměrné metody typicky netolerují </a:t>
            </a:r>
            <a:r>
              <a:rPr lang="cs-CZ" dirty="0" err="1"/>
              <a:t>NAs</a:t>
            </a:r>
            <a:endParaRPr lang="cs-CZ" dirty="0"/>
          </a:p>
          <a:p>
            <a:pPr marL="822960" lvl="1" indent="-457200"/>
            <a:r>
              <a:rPr lang="cs-CZ" dirty="0"/>
              <a:t>možnosti jejich nahrazení (interpolace, model)</a:t>
            </a:r>
          </a:p>
          <a:p>
            <a:pPr marL="822960" lvl="1" indent="-457200"/>
            <a:r>
              <a:rPr lang="cs-CZ" dirty="0"/>
              <a:t>vyloučení proměnné nebo vzorku který má hodně chybějících hodnot</a:t>
            </a:r>
          </a:p>
          <a:p>
            <a:pPr marL="457200" indent="-457200"/>
            <a:r>
              <a:rPr lang="cs-CZ" dirty="0"/>
              <a:t>odlehlé body (</a:t>
            </a:r>
            <a:r>
              <a:rPr lang="cs-CZ" i="1" dirty="0" err="1"/>
              <a:t>outliers</a:t>
            </a:r>
            <a:r>
              <a:rPr lang="cs-CZ" dirty="0"/>
              <a:t>) </a:t>
            </a:r>
          </a:p>
          <a:p>
            <a:pPr marL="457200" indent="-457200"/>
            <a:r>
              <a:rPr lang="cs-CZ" dirty="0"/>
              <a:t>další úpravy:</a:t>
            </a:r>
          </a:p>
          <a:p>
            <a:pPr marL="822960" lvl="1" indent="-457200"/>
            <a:r>
              <a:rPr lang="en-US" dirty="0" err="1"/>
              <a:t>sjednocen</a:t>
            </a:r>
            <a:r>
              <a:rPr lang="cs-CZ" dirty="0"/>
              <a:t>í taxonomické nomenklatury</a:t>
            </a:r>
          </a:p>
          <a:p>
            <a:pPr marL="822960" lvl="1" indent="-457200"/>
            <a:r>
              <a:rPr lang="cs-CZ" dirty="0"/>
              <a:t>taxonomická adjustace (např. kombinace dvou nerozlišitelných druhů)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76114"/>
            <a:ext cx="2655567" cy="506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Exploratory</a:t>
            </a:r>
            <a:r>
              <a:rPr lang="cs-CZ" dirty="0"/>
              <a:t> Data </a:t>
            </a:r>
            <a:r>
              <a:rPr lang="cs-CZ" dirty="0" err="1"/>
              <a:t>Analysis</a:t>
            </a:r>
            <a:r>
              <a:rPr lang="cs-CZ" dirty="0"/>
              <a:t> (EDA)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200" dirty="0"/>
          </a:p>
          <a:p>
            <a:pPr>
              <a:buNone/>
            </a:pPr>
            <a:r>
              <a:rPr lang="en-US" sz="2200" dirty="0"/>
              <a:t>Pro</a:t>
            </a:r>
            <a:r>
              <a:rPr lang="cs-CZ" sz="2200" dirty="0"/>
              <a:t>č EDA</a:t>
            </a:r>
            <a:r>
              <a:rPr lang="en-US" sz="2200" dirty="0"/>
              <a:t>:</a:t>
            </a:r>
            <a:endParaRPr lang="cs-CZ" sz="2200" dirty="0"/>
          </a:p>
          <a:p>
            <a:r>
              <a:rPr lang="cs-CZ" sz="2200" dirty="0"/>
              <a:t>odhalení odlehlých bodů (</a:t>
            </a:r>
            <a:r>
              <a:rPr lang="cs-CZ" sz="2200" i="1" dirty="0" err="1"/>
              <a:t>outliers</a:t>
            </a:r>
            <a:r>
              <a:rPr lang="cs-CZ" sz="2200" dirty="0"/>
              <a:t>)</a:t>
            </a:r>
          </a:p>
          <a:p>
            <a:r>
              <a:rPr lang="cs-CZ" sz="2200" dirty="0"/>
              <a:t>prozkoumání rozložení hodnot </a:t>
            </a:r>
          </a:p>
          <a:p>
            <a:pPr lvl="1"/>
            <a:r>
              <a:rPr lang="cs-CZ" sz="1600" dirty="0"/>
              <a:t>střední hodnota</a:t>
            </a:r>
          </a:p>
          <a:p>
            <a:pPr lvl="1"/>
            <a:r>
              <a:rPr lang="cs-CZ" sz="1600" dirty="0"/>
              <a:t>rozsah</a:t>
            </a:r>
          </a:p>
          <a:p>
            <a:pPr lvl="1"/>
            <a:r>
              <a:rPr lang="cs-CZ" sz="1600" dirty="0"/>
              <a:t>tvar rozložení (normalita, </a:t>
            </a:r>
            <a:r>
              <a:rPr lang="cs-CZ" sz="1600" dirty="0" err="1"/>
              <a:t>bimodalita</a:t>
            </a:r>
            <a:r>
              <a:rPr lang="cs-CZ" sz="1600" dirty="0"/>
              <a:t>, </a:t>
            </a:r>
            <a:r>
              <a:rPr lang="cs-CZ" sz="1600" dirty="0" err="1"/>
              <a:t>sešikmenost</a:t>
            </a:r>
            <a:r>
              <a:rPr lang="cs-CZ" sz="1600" dirty="0"/>
              <a:t>)</a:t>
            </a:r>
          </a:p>
          <a:p>
            <a:r>
              <a:rPr lang="cs-CZ" sz="2200" dirty="0"/>
              <a:t>odhalení vztahů mezi proměnnými</a:t>
            </a:r>
            <a:endParaRPr lang="en-US" sz="2200" dirty="0"/>
          </a:p>
          <a:p>
            <a:r>
              <a:rPr lang="cs-CZ" sz="2200" dirty="0"/>
              <a:t>posouzení nutnosti transformace</a:t>
            </a:r>
          </a:p>
          <a:p>
            <a:r>
              <a:rPr lang="cs-CZ" sz="2200" dirty="0"/>
              <a:t>měla by zabrat </a:t>
            </a:r>
            <a:r>
              <a:rPr lang="en-US" sz="2200" dirty="0"/>
              <a:t>~</a:t>
            </a:r>
            <a:r>
              <a:rPr lang="cs-CZ" sz="2200" dirty="0"/>
              <a:t>20</a:t>
            </a:r>
            <a:r>
              <a:rPr lang="en-US" sz="2200" dirty="0"/>
              <a:t>% </a:t>
            </a:r>
            <a:r>
              <a:rPr lang="cs-CZ" sz="2200" dirty="0"/>
              <a:t>celkového času studie</a:t>
            </a:r>
          </a:p>
          <a:p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Histogram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1026" name="Picture 2" descr="http://www.cem.ufpr.br/atlas_poli/familias/nereididae/laeonereis/vista%20geral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/>
          <a:stretch/>
        </p:blipFill>
        <p:spPr bwMode="auto">
          <a:xfrm rot="16200000">
            <a:off x="6739916" y="-135397"/>
            <a:ext cx="15841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/>
          <a:srcRect t="47657"/>
          <a:stretch/>
        </p:blipFill>
        <p:spPr>
          <a:xfrm>
            <a:off x="539551" y="2708920"/>
            <a:ext cx="6750365" cy="39922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380312" y="1825079"/>
            <a:ext cx="1418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Laeonereis</a:t>
            </a:r>
            <a:r>
              <a:rPr lang="en-US" sz="1400" i="1" dirty="0"/>
              <a:t> </a:t>
            </a:r>
            <a:r>
              <a:rPr lang="en-US" sz="1400" i="1" dirty="0" err="1"/>
              <a:t>acuta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4259920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Kondicionální </a:t>
            </a:r>
            <a:r>
              <a:rPr lang="cs-CZ" dirty="0" err="1"/>
              <a:t>boxplot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960440" cy="5528969"/>
          </a:xfrm>
          <a:prstGeom prst="rect">
            <a:avLst/>
          </a:prstGeom>
        </p:spPr>
      </p:pic>
      <p:pic>
        <p:nvPicPr>
          <p:cNvPr id="6" name="Picture 2" descr="http://www.cem.ufpr.br/atlas_poli/familias/nereididae/laeonereis/vista%20geral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/>
          <a:stretch/>
        </p:blipFill>
        <p:spPr bwMode="auto">
          <a:xfrm rot="16200000">
            <a:off x="6706581" y="-196175"/>
            <a:ext cx="15841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ovací šipka 38"/>
          <p:cNvCxnSpPr/>
          <p:nvPr/>
        </p:nvCxnSpPr>
        <p:spPr>
          <a:xfrm flipH="1" flipV="1">
            <a:off x="3707904" y="4653136"/>
            <a:ext cx="1025212" cy="1846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380312" y="1726567"/>
            <a:ext cx="1418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Laeonereis</a:t>
            </a:r>
            <a:r>
              <a:rPr lang="en-US" sz="1400" i="1" dirty="0"/>
              <a:t> </a:t>
            </a:r>
            <a:r>
              <a:rPr lang="en-US" sz="1400" i="1" dirty="0" err="1"/>
              <a:t>acuta</a:t>
            </a:r>
            <a:endParaRPr lang="cs-CZ" sz="1400" i="1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4448" y="6381328"/>
            <a:ext cx="40540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4BA2FB-E8AC-4E76-A397-A31C4D30B605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042458" y="4071484"/>
            <a:ext cx="150019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Q2 - medián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283968" y="5070499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Q1 – spodní </a:t>
            </a:r>
            <a:r>
              <a:rPr lang="cs-CZ" dirty="0" err="1"/>
              <a:t>kvartil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042458" y="287141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Q3 – horní </a:t>
            </a:r>
            <a:r>
              <a:rPr lang="cs-CZ" dirty="0" err="1"/>
              <a:t>kvartil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62565" y="4530069"/>
            <a:ext cx="3121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outlier</a:t>
            </a:r>
            <a:r>
              <a:rPr lang="cs-CZ" sz="1200" dirty="0"/>
              <a:t> (hodnota je vyšší než horní </a:t>
            </a:r>
            <a:r>
              <a:rPr lang="cs-CZ" sz="1200" dirty="0" err="1"/>
              <a:t>kvartil</a:t>
            </a:r>
            <a:r>
              <a:rPr lang="cs-CZ" sz="1200" dirty="0"/>
              <a:t> + 1.5 x </a:t>
            </a:r>
            <a:r>
              <a:rPr lang="cs-CZ" sz="1200" dirty="0" err="1"/>
              <a:t>interkvartilový</a:t>
            </a:r>
            <a:r>
              <a:rPr lang="cs-CZ" sz="1200" dirty="0"/>
              <a:t> rozsah,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301068" y="594355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minimální hodnota</a:t>
            </a:r>
          </a:p>
        </p:txBody>
      </p:sp>
      <p:cxnSp>
        <p:nvCxnSpPr>
          <p:cNvPr id="19" name="Přímá spojovací šipka 24"/>
          <p:cNvCxnSpPr/>
          <p:nvPr/>
        </p:nvCxnSpPr>
        <p:spPr>
          <a:xfrm flipH="1">
            <a:off x="3086974" y="3087438"/>
            <a:ext cx="93838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5"/>
          <p:cNvCxnSpPr/>
          <p:nvPr/>
        </p:nvCxnSpPr>
        <p:spPr>
          <a:xfrm flipH="1">
            <a:off x="3092104" y="4243258"/>
            <a:ext cx="81146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6"/>
          <p:cNvCxnSpPr>
            <a:stCxn id="17" idx="1"/>
          </p:cNvCxnSpPr>
          <p:nvPr/>
        </p:nvCxnSpPr>
        <p:spPr>
          <a:xfrm flipH="1" flipV="1">
            <a:off x="2771800" y="5808956"/>
            <a:ext cx="1529268" cy="3192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7"/>
          <p:cNvCxnSpPr/>
          <p:nvPr/>
        </p:nvCxnSpPr>
        <p:spPr>
          <a:xfrm flipH="1">
            <a:off x="3086974" y="5225508"/>
            <a:ext cx="119699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800947" y="250058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maximální hodnota</a:t>
            </a:r>
          </a:p>
        </p:txBody>
      </p:sp>
      <p:cxnSp>
        <p:nvCxnSpPr>
          <p:cNvPr id="24" name="Přímá spojovací šipka 38"/>
          <p:cNvCxnSpPr>
            <a:stCxn id="23" idx="1"/>
          </p:cNvCxnSpPr>
          <p:nvPr/>
        </p:nvCxnSpPr>
        <p:spPr>
          <a:xfrm flipH="1" flipV="1">
            <a:off x="2703727" y="1717790"/>
            <a:ext cx="1097220" cy="96746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899085" y="1721318"/>
            <a:ext cx="1889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err="1"/>
              <a:t>Laeonereis</a:t>
            </a:r>
            <a:r>
              <a:rPr lang="en-US" sz="1400" i="1" dirty="0"/>
              <a:t> </a:t>
            </a:r>
            <a:r>
              <a:rPr lang="en-US" sz="1400" i="1" dirty="0" err="1"/>
              <a:t>acuta</a:t>
            </a:r>
            <a:endParaRPr lang="cs-CZ" sz="1400" i="1" dirty="0"/>
          </a:p>
          <a:p>
            <a:pPr algn="r"/>
            <a:r>
              <a:rPr lang="cs-CZ" sz="1400" dirty="0"/>
              <a:t>data ze </a:t>
            </a:r>
            <a:r>
              <a:rPr lang="cs-CZ" sz="1400" dirty="0" err="1"/>
              <a:t>Zuur</a:t>
            </a:r>
            <a:r>
              <a:rPr lang="cs-CZ" sz="1400" dirty="0"/>
              <a:t> et al. 2007</a:t>
            </a:r>
          </a:p>
        </p:txBody>
      </p:sp>
    </p:spTree>
    <p:extLst>
      <p:ext uri="{BB962C8B-B14F-4D97-AF65-F5344CB8AC3E}">
        <p14:creationId xmlns:p14="http://schemas.microsoft.com/office/powerpoint/2010/main" val="3529471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0130" y="1350890"/>
            <a:ext cx="5284358" cy="50304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Bodový graf (</a:t>
            </a:r>
            <a:r>
              <a:rPr lang="cs-CZ" dirty="0" err="1"/>
              <a:t>scatter</a:t>
            </a:r>
            <a:r>
              <a:rPr lang="cs-CZ" dirty="0"/>
              <a:t> plot)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3964"/>
            <a:ext cx="2962672" cy="42093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cs-CZ" sz="2000"/>
              <a:t>outlier z hlediska vztahu Y a X</a:t>
            </a:r>
          </a:p>
          <a:p>
            <a:pPr marL="457200" indent="-457200">
              <a:buFont typeface="+mj-lt"/>
              <a:buAutoNum type="alphaUcPeriod"/>
            </a:pPr>
            <a:endParaRPr lang="cs-CZ" sz="2000"/>
          </a:p>
          <a:p>
            <a:pPr marL="457200" indent="-457200">
              <a:buFont typeface="+mj-lt"/>
              <a:buAutoNum type="alphaUcPeriod"/>
            </a:pPr>
            <a:r>
              <a:rPr lang="cs-CZ" sz="2000"/>
              <a:t>outlier z hlediska rozložení hodnot X i Y</a:t>
            </a:r>
          </a:p>
          <a:p>
            <a:pPr marL="457200" indent="-457200">
              <a:buFont typeface="+mj-lt"/>
              <a:buAutoNum type="alphaUcPeriod"/>
            </a:pPr>
            <a:endParaRPr lang="cs-CZ" sz="2000"/>
          </a:p>
          <a:p>
            <a:pPr marL="457200" indent="-457200">
              <a:buFont typeface="+mj-lt"/>
              <a:buAutoNum type="alphaUcPeriod"/>
            </a:pPr>
            <a:r>
              <a:rPr lang="cs-CZ" sz="2000"/>
              <a:t>outlier z hlediska rozložení hodnot i vztahu Y a X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427569" y="22941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532440" y="19075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B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15586" y="57684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170080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100392" y="61653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562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Bodový graf (scatter plot)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dramatický vliv outlierů na výsledky analýz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66" y="2924944"/>
            <a:ext cx="3238618" cy="309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017" y="2924944"/>
            <a:ext cx="32356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138368" y="342900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accent3"/>
                </a:solidFill>
              </a:rPr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74788" y="5607712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accent3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Bodový graf (</a:t>
            </a:r>
            <a:r>
              <a:rPr lang="cs-CZ" dirty="0" err="1"/>
              <a:t>scatter</a:t>
            </a:r>
            <a:r>
              <a:rPr lang="cs-CZ" dirty="0"/>
              <a:t> plot)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92696"/>
            <a:ext cx="5661999" cy="58508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6370999"/>
            <a:ext cx="2326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data z Altaje, Chytrý et al., in </a:t>
            </a:r>
            <a:r>
              <a:rPr lang="cs-CZ" sz="1200" dirty="0" err="1"/>
              <a:t>prep</a:t>
            </a:r>
            <a:r>
              <a:rPr lang="cs-CZ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147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5"/>
          </a:xfrm>
        </p:spPr>
        <p:txBody>
          <a:bodyPr/>
          <a:lstStyle/>
          <a:p>
            <a:r>
              <a:rPr lang="cs-CZ" dirty="0"/>
              <a:t>Párový graf (pair plot)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723026"/>
            <a:ext cx="6120680" cy="56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31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s outliery?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automatické odstranění z </a:t>
            </a:r>
            <a:r>
              <a:rPr lang="cs-CZ" dirty="0" err="1"/>
              <a:t>datasetu</a:t>
            </a:r>
            <a:r>
              <a:rPr lang="cs-CZ" dirty="0"/>
              <a:t> – </a:t>
            </a:r>
            <a:r>
              <a:rPr lang="cs-CZ" b="1" dirty="0"/>
              <a:t>špatně!</a:t>
            </a:r>
          </a:p>
          <a:p>
            <a:r>
              <a:rPr lang="cs-CZ" dirty="0"/>
              <a:t>odstranění pouze když:</a:t>
            </a:r>
          </a:p>
          <a:p>
            <a:pPr lvl="1"/>
            <a:r>
              <a:rPr lang="cs-CZ" dirty="0"/>
              <a:t>data chybně zaznamenána</a:t>
            </a:r>
          </a:p>
          <a:p>
            <a:pPr lvl="1"/>
            <a:r>
              <a:rPr lang="cs-CZ" dirty="0"/>
              <a:t>nespadají do zamýšleného studovaného prostoru (</a:t>
            </a:r>
            <a:r>
              <a:rPr lang="cs-CZ" i="1" dirty="0"/>
              <a:t>sample </a:t>
            </a:r>
            <a:r>
              <a:rPr lang="cs-CZ" i="1" dirty="0" err="1"/>
              <a:t>space</a:t>
            </a:r>
            <a:r>
              <a:rPr lang="cs-CZ" dirty="0"/>
              <a:t>), např. v důsledku havárie čističky nad lokalitou, nebo louka rozježděna čtyřkolkami</a:t>
            </a:r>
          </a:p>
          <a:p>
            <a:r>
              <a:rPr lang="cs-CZ" dirty="0"/>
              <a:t>některé body se jeví jako </a:t>
            </a:r>
            <a:r>
              <a:rPr lang="cs-CZ" dirty="0" err="1"/>
              <a:t>outliery</a:t>
            </a:r>
            <a:r>
              <a:rPr lang="cs-CZ" dirty="0"/>
              <a:t> jen proto, že je nutíme do normálního rozložení</a:t>
            </a:r>
          </a:p>
          <a:p>
            <a:pPr lvl="1"/>
            <a:r>
              <a:rPr lang="cs-CZ" dirty="0"/>
              <a:t>extrémy v datech z log-normálního nebo exponenciálního rozložení po transformaci krásně zapadnou mezi ostatní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91A99B-F67F-4339-B58D-13FC48BAC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1"/>
            <a:ext cx="5400600" cy="16569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EB7EA2-61B9-46A8-A2C5-480C1004E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3"/>
            <a:ext cx="8550758" cy="3384376"/>
          </a:xfrm>
          <a:prstGeom prst="rect">
            <a:avLst/>
          </a:prstGeom>
        </p:spPr>
      </p:pic>
      <p:pic>
        <p:nvPicPr>
          <p:cNvPr id="11" name="Obrázek 10" descr="Obsah obrázku text, hmyz, objekt v exteriéru&#10;&#10;Popis byl vytvořen automaticky">
            <a:extLst>
              <a:ext uri="{FF2B5EF4-FFF2-40B4-BE49-F238E27FC236}">
                <a16:creationId xmlns:a16="http://schemas.microsoft.com/office/drawing/2014/main" id="{713273B0-85B4-4FF0-BAF9-05ECFED94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24" y="1412776"/>
            <a:ext cx="3202737" cy="19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6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0" y="116632"/>
            <a:ext cx="6562725" cy="34099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9" y="2708920"/>
            <a:ext cx="7075526" cy="39742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753" y="50303"/>
            <a:ext cx="3062743" cy="2276873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7668344" y="460724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228460" y="151136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 rot="21053986">
            <a:off x="6228184" y="898088"/>
            <a:ext cx="504056" cy="266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33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66FF9F-32E7-4E18-95B5-5C2CB501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0C17BB-643C-4F56-BFBE-C2206CF4D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2821"/>
            <a:ext cx="5904656" cy="21388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70EA88F-BBCE-441A-8E4D-A1D4A7F7E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54" y="2221998"/>
            <a:ext cx="2880319" cy="46360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8EE531-0ED1-4449-A31F-CDC6529CD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373" y="3035766"/>
            <a:ext cx="5987730" cy="35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2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0BB45F-F662-4FA3-971F-128598863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889"/>
            <a:ext cx="5863556" cy="22486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6D169BF-C32F-49CB-B635-706ACA2F4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32135"/>
            <a:ext cx="2448272" cy="644385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5A77AF8-5E2F-4885-8CD4-A3FE8251A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810" y="5861968"/>
            <a:ext cx="3074286" cy="92571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861F3B1-FD4A-4972-8D68-929ACE1CF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1" y="2852936"/>
            <a:ext cx="540036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8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Osnova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Příprava dat pro numerické analýzy</a:t>
            </a:r>
          </a:p>
          <a:p>
            <a:pPr lvl="1"/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sb</a:t>
            </a:r>
            <a:r>
              <a:rPr lang="cs-CZ" dirty="0"/>
              <a:t>íraných dat, čištění dat, odlehlé body, transformace, standardizace, EDA</a:t>
            </a:r>
          </a:p>
          <a:p>
            <a:r>
              <a:rPr lang="cs-CZ" dirty="0"/>
              <a:t>Design ekologických experimentů</a:t>
            </a:r>
          </a:p>
          <a:p>
            <a:pPr lvl="1"/>
            <a:r>
              <a:rPr lang="cs-CZ" dirty="0"/>
              <a:t>manipulativní experimenty vs. pozorování</a:t>
            </a:r>
          </a:p>
          <a:p>
            <a:r>
              <a:rPr lang="cs-CZ" dirty="0"/>
              <a:t>Indexy druhové bohatosti</a:t>
            </a:r>
          </a:p>
          <a:p>
            <a:pPr lvl="1"/>
            <a:r>
              <a:rPr lang="cs-CZ" dirty="0"/>
              <a:t>alfa, beta a gama diverzita, akumulační druhová křivka, </a:t>
            </a:r>
            <a:r>
              <a:rPr lang="cs-CZ" i="1" dirty="0" err="1"/>
              <a:t>rarefaction</a:t>
            </a:r>
            <a:endParaRPr lang="cs-CZ" i="1" dirty="0"/>
          </a:p>
          <a:p>
            <a:r>
              <a:rPr lang="en-US" dirty="0" err="1"/>
              <a:t>Ekologick</a:t>
            </a:r>
            <a:r>
              <a:rPr lang="cs-CZ" dirty="0"/>
              <a:t>á nepodobnost</a:t>
            </a:r>
          </a:p>
          <a:p>
            <a:pPr lvl="1"/>
            <a:r>
              <a:rPr lang="en-US" dirty="0" err="1"/>
              <a:t>i</a:t>
            </a:r>
            <a:r>
              <a:rPr lang="cs-CZ" dirty="0" err="1"/>
              <a:t>ndexy</a:t>
            </a:r>
            <a:r>
              <a:rPr lang="cs-CZ" dirty="0"/>
              <a:t> nepodobnosti mezi vzorky</a:t>
            </a:r>
          </a:p>
          <a:p>
            <a:r>
              <a:rPr lang="cs-CZ" dirty="0"/>
              <a:t>Ordinace</a:t>
            </a:r>
          </a:p>
          <a:p>
            <a:pPr lvl="1"/>
            <a:r>
              <a:rPr lang="cs-CZ" dirty="0"/>
              <a:t>lineární vs. unimodální, přímá vs. nepřímá, artefakty, ordinační diagramy, permutační testy, rozklad variance, parciální analýza, příkladové studie</a:t>
            </a:r>
          </a:p>
          <a:p>
            <a:r>
              <a:rPr lang="cs-CZ" dirty="0"/>
              <a:t>Klasifikace</a:t>
            </a:r>
          </a:p>
          <a:p>
            <a:pPr lvl="1"/>
            <a:r>
              <a:rPr lang="cs-CZ" dirty="0"/>
              <a:t>hierarchická vs. nehierarchická, aglomerativní vs. </a:t>
            </a:r>
            <a:r>
              <a:rPr lang="cs-CZ"/>
              <a:t>divisivní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cs-CZ" b="1" dirty="0"/>
              <a:t>R</a:t>
            </a:r>
            <a:r>
              <a:rPr lang="cs-CZ" dirty="0"/>
              <a:t> – umí vše potřebné, zadarmo + kvalitní grafika, ovládání přes příkazový řádek</a:t>
            </a:r>
            <a:endParaRPr lang="en-US" dirty="0"/>
          </a:p>
          <a:p>
            <a:pPr lvl="1"/>
            <a:r>
              <a:rPr lang="en-US" b="1" dirty="0"/>
              <a:t>Ba</a:t>
            </a:r>
            <a:r>
              <a:rPr lang="cs-CZ" b="1" dirty="0"/>
              <a:t>líček Vegan</a:t>
            </a:r>
            <a:r>
              <a:rPr lang="en-US" b="1" dirty="0"/>
              <a:t> (a dal</a:t>
            </a:r>
            <a:r>
              <a:rPr lang="cs-CZ" b="1" dirty="0" err="1"/>
              <a:t>ší</a:t>
            </a:r>
            <a:r>
              <a:rPr lang="cs-CZ" b="1" dirty="0"/>
              <a:t>)</a:t>
            </a:r>
          </a:p>
          <a:p>
            <a:pPr marL="342900" lvl="1" indent="-342900">
              <a:buFont typeface="Courier New" pitchFamily="49" charset="0"/>
              <a:buChar char="o"/>
            </a:pPr>
            <a:r>
              <a:rPr lang="en-US" dirty="0"/>
              <a:t>R – </a:t>
            </a:r>
            <a:r>
              <a:rPr lang="en-US" dirty="0">
                <a:hlinkClick r:id="rId3"/>
              </a:rPr>
              <a:t>https://cran.r-project.org/bin/windows/</a:t>
            </a: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r>
              <a:rPr lang="cs-CZ" b="1" dirty="0"/>
              <a:t>CANOCO </a:t>
            </a:r>
            <a:r>
              <a:rPr lang="en-US" b="1" dirty="0"/>
              <a:t>5 </a:t>
            </a:r>
            <a:r>
              <a:rPr lang="cs-CZ" dirty="0"/>
              <a:t>– ordinační analýzy</a:t>
            </a:r>
            <a:r>
              <a:rPr lang="en-US" dirty="0"/>
              <a:t>, </a:t>
            </a:r>
            <a:r>
              <a:rPr lang="cs-CZ" dirty="0"/>
              <a:t>diagram</a:t>
            </a:r>
            <a:r>
              <a:rPr lang="en-US" dirty="0"/>
              <a:t>y,</a:t>
            </a:r>
            <a:r>
              <a:rPr lang="cs-CZ" dirty="0"/>
              <a:t> odpovědní </a:t>
            </a:r>
            <a:r>
              <a:rPr lang="cs-CZ" dirty="0" err="1"/>
              <a:t>křivk</a:t>
            </a:r>
            <a:r>
              <a:rPr lang="en-US" dirty="0"/>
              <a:t>y</a:t>
            </a:r>
            <a:r>
              <a:rPr lang="cs-CZ" dirty="0"/>
              <a:t> druhů, grafický interface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772816"/>
            <a:ext cx="1584176" cy="15841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60032" y="33569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Oksanen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04" y="4613864"/>
            <a:ext cx="1440160" cy="186549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283968" y="64793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Petr Šmilauer</a:t>
            </a:r>
            <a:endParaRPr lang="en-US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000" y="4621016"/>
            <a:ext cx="1405310" cy="186490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760437" y="64793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Jan „</a:t>
            </a:r>
            <a:r>
              <a:rPr lang="cs-CZ" dirty="0" err="1"/>
              <a:t>Šuspa</a:t>
            </a:r>
            <a:r>
              <a:rPr lang="cs-CZ" dirty="0"/>
              <a:t>“ </a:t>
            </a:r>
            <a:r>
              <a:rPr lang="cs-CZ" dirty="0" err="1"/>
              <a:t>Lepš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5702"/>
            <a:ext cx="1718320" cy="171832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1971902" y="63839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Cajo</a:t>
            </a:r>
            <a:r>
              <a:rPr lang="cs-CZ" dirty="0"/>
              <a:t> </a:t>
            </a:r>
            <a:r>
              <a:rPr lang="cs-CZ" dirty="0" err="1"/>
              <a:t>ter</a:t>
            </a:r>
            <a:r>
              <a:rPr lang="cs-CZ" dirty="0"/>
              <a:t> </a:t>
            </a:r>
            <a:r>
              <a:rPr lang="cs-CZ" dirty="0" err="1"/>
              <a:t>Braak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/>
              <a:t>V češtině</a:t>
            </a:r>
            <a:endParaRPr lang="cs-CZ" sz="1400" dirty="0"/>
          </a:p>
          <a:p>
            <a:r>
              <a:rPr lang="cs-CZ" dirty="0" err="1"/>
              <a:t>Lepš</a:t>
            </a:r>
            <a:r>
              <a:rPr lang="cs-CZ" dirty="0"/>
              <a:t> </a:t>
            </a:r>
            <a:r>
              <a:rPr lang="en-GB" dirty="0"/>
              <a:t>J. </a:t>
            </a:r>
            <a:r>
              <a:rPr lang="en-US" dirty="0"/>
              <a:t>&amp; </a:t>
            </a:r>
            <a:r>
              <a:rPr lang="cs-CZ" dirty="0"/>
              <a:t>Šmilauer</a:t>
            </a:r>
            <a:r>
              <a:rPr lang="en-GB" dirty="0"/>
              <a:t> P.</a:t>
            </a:r>
            <a:r>
              <a:rPr lang="cs-CZ" dirty="0"/>
              <a:t> (2001) </a:t>
            </a:r>
            <a:r>
              <a:rPr lang="cs-CZ" i="1" dirty="0"/>
              <a:t>Mnohorozměrná analýza ekologických dat</a:t>
            </a:r>
          </a:p>
          <a:p>
            <a:pPr lvl="1"/>
            <a:r>
              <a:rPr lang="cs-CZ" dirty="0"/>
              <a:t>v anglické verzi vyšlo v </a:t>
            </a:r>
            <a:r>
              <a:rPr lang="en-GB" dirty="0" err="1"/>
              <a:t>nakladatelstv</a:t>
            </a:r>
            <a:r>
              <a:rPr lang="cs-CZ" dirty="0"/>
              <a:t>í Cambridge v roce 2003 jako </a:t>
            </a:r>
            <a:r>
              <a:rPr lang="cs-CZ" i="1" dirty="0" err="1"/>
              <a:t>Multivariate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Ecological</a:t>
            </a:r>
            <a:r>
              <a:rPr lang="cs-CZ" i="1" dirty="0"/>
              <a:t> Data </a:t>
            </a:r>
            <a:r>
              <a:rPr lang="cs-CZ" i="1" dirty="0" err="1"/>
              <a:t>using</a:t>
            </a:r>
            <a:r>
              <a:rPr lang="cs-CZ" i="1" dirty="0"/>
              <a:t> CANOCO</a:t>
            </a:r>
            <a:r>
              <a:rPr lang="en-US" i="1" dirty="0"/>
              <a:t> </a:t>
            </a:r>
            <a:r>
              <a:rPr lang="cs-CZ" i="1" dirty="0"/>
              <a:t> 5 </a:t>
            </a:r>
            <a:r>
              <a:rPr lang="en-US" i="1" dirty="0"/>
              <a:t>(v </a:t>
            </a:r>
            <a:r>
              <a:rPr lang="en-US" i="1" dirty="0" err="1"/>
              <a:t>roce</a:t>
            </a:r>
            <a:r>
              <a:rPr lang="en-US" i="1" dirty="0"/>
              <a:t> 2014 </a:t>
            </a:r>
            <a:r>
              <a:rPr lang="en-US" i="1" dirty="0" err="1"/>
              <a:t>vy</a:t>
            </a:r>
            <a:r>
              <a:rPr lang="cs-CZ" i="1" dirty="0"/>
              <a:t>šlo druhé vydání pro CANOCO 5)</a:t>
            </a:r>
            <a:endParaRPr lang="cs-CZ" dirty="0"/>
          </a:p>
          <a:p>
            <a:r>
              <a:rPr lang="cs-CZ" dirty="0" err="1"/>
              <a:t>Herben</a:t>
            </a:r>
            <a:r>
              <a:rPr lang="cs-CZ" dirty="0"/>
              <a:t> </a:t>
            </a:r>
            <a:r>
              <a:rPr lang="en-GB" dirty="0"/>
              <a:t>T. </a:t>
            </a:r>
            <a:r>
              <a:rPr lang="en-US" dirty="0"/>
              <a:t>&amp; </a:t>
            </a:r>
            <a:r>
              <a:rPr lang="cs-CZ" dirty="0" err="1"/>
              <a:t>Münzbergová</a:t>
            </a:r>
            <a:r>
              <a:rPr lang="en-GB" dirty="0"/>
              <a:t> Z.</a:t>
            </a:r>
            <a:r>
              <a:rPr lang="cs-CZ" dirty="0"/>
              <a:t> (2003) </a:t>
            </a:r>
            <a:r>
              <a:rPr lang="cs-CZ" i="1" dirty="0"/>
              <a:t>Zpracování geobotanických dat v příkladech. Část 1. Data o druhovém složení</a:t>
            </a:r>
          </a:p>
          <a:p>
            <a:pPr marL="0" indent="0"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V angličtině</a:t>
            </a:r>
          </a:p>
          <a:p>
            <a:r>
              <a:rPr lang="cs-CZ" dirty="0" err="1"/>
              <a:t>Legendre</a:t>
            </a:r>
            <a:r>
              <a:rPr lang="cs-CZ" dirty="0"/>
              <a:t> </a:t>
            </a:r>
            <a:r>
              <a:rPr lang="en-GB" dirty="0"/>
              <a:t>P.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Legendre</a:t>
            </a:r>
            <a:r>
              <a:rPr lang="en-GB" dirty="0"/>
              <a:t> L.</a:t>
            </a:r>
            <a:r>
              <a:rPr lang="cs-CZ" dirty="0"/>
              <a:t> (2012) </a:t>
            </a:r>
            <a:r>
              <a:rPr lang="cs-CZ" i="1" dirty="0" err="1"/>
              <a:t>Numerical</a:t>
            </a:r>
            <a:r>
              <a:rPr lang="cs-CZ" i="1" dirty="0"/>
              <a:t> </a:t>
            </a:r>
            <a:r>
              <a:rPr lang="cs-CZ" i="1" dirty="0" err="1"/>
              <a:t>Ecology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Edition</a:t>
            </a:r>
            <a:r>
              <a:rPr lang="cs-CZ" dirty="0"/>
              <a:t>). </a:t>
            </a:r>
            <a:r>
              <a:rPr lang="cs-CZ" dirty="0" err="1"/>
              <a:t>Elsevier</a:t>
            </a:r>
            <a:r>
              <a:rPr lang="en-GB" dirty="0"/>
              <a:t>.</a:t>
            </a:r>
            <a:endParaRPr lang="en-US" dirty="0"/>
          </a:p>
          <a:p>
            <a:r>
              <a:rPr lang="cs-CZ" dirty="0" err="1"/>
              <a:t>Lepš</a:t>
            </a:r>
            <a:r>
              <a:rPr lang="cs-CZ" dirty="0"/>
              <a:t>, Šmilauer (2014) </a:t>
            </a:r>
            <a:r>
              <a:rPr lang="cs-CZ" dirty="0" err="1"/>
              <a:t>Multivariate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Ecological</a:t>
            </a:r>
            <a:r>
              <a:rPr lang="cs-CZ" dirty="0"/>
              <a:t> Data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Canoco</a:t>
            </a:r>
            <a:r>
              <a:rPr lang="cs-CZ" dirty="0"/>
              <a:t>. Cambridge University </a:t>
            </a:r>
            <a:r>
              <a:rPr lang="cs-CZ" dirty="0" err="1"/>
              <a:t>press</a:t>
            </a:r>
            <a:r>
              <a:rPr lang="cs-CZ" dirty="0"/>
              <a:t>. </a:t>
            </a:r>
            <a:r>
              <a:rPr lang="cs-CZ" i="1" dirty="0"/>
              <a:t>Nejen pro uživatele </a:t>
            </a:r>
            <a:r>
              <a:rPr lang="cs-CZ" i="1" dirty="0" err="1"/>
              <a:t>Canoca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b="1" dirty="0"/>
              <a:t>Webové zdroje</a:t>
            </a:r>
          </a:p>
          <a:p>
            <a:r>
              <a:rPr lang="cs-CZ" dirty="0"/>
              <a:t>David Zelený – </a:t>
            </a:r>
            <a:r>
              <a:rPr lang="en-US" i="1" dirty="0"/>
              <a:t>Analysis of community ecology data in R</a:t>
            </a:r>
            <a:r>
              <a:rPr lang="cs-CZ" dirty="0"/>
              <a:t> </a:t>
            </a:r>
            <a:r>
              <a:rPr lang="cs-CZ" sz="1900" dirty="0">
                <a:hlinkClick r:id="rId3"/>
              </a:rPr>
              <a:t>http://www.davidzeleny.net/anadat-r/doku.php/en:start</a:t>
            </a:r>
            <a:endParaRPr lang="cs-CZ" sz="1900" dirty="0"/>
          </a:p>
          <a:p>
            <a:r>
              <a:rPr lang="cs-CZ" dirty="0" err="1"/>
              <a:t>Palmer</a:t>
            </a:r>
            <a:r>
              <a:rPr lang="cs-CZ" dirty="0"/>
              <a:t> </a:t>
            </a:r>
            <a:r>
              <a:rPr lang="en-GB" dirty="0"/>
              <a:t>M. </a:t>
            </a:r>
            <a:r>
              <a:rPr lang="cs-CZ" dirty="0"/>
              <a:t>– </a:t>
            </a:r>
            <a:r>
              <a:rPr lang="cs-CZ" i="1" dirty="0" err="1"/>
              <a:t>Ordination</a:t>
            </a:r>
            <a:r>
              <a:rPr lang="cs-CZ" i="1" dirty="0"/>
              <a:t> </a:t>
            </a:r>
            <a:r>
              <a:rPr lang="cs-CZ" i="1" dirty="0" err="1"/>
              <a:t>methods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ecologists</a:t>
            </a:r>
            <a:r>
              <a:rPr lang="cs-CZ" dirty="0"/>
              <a:t>, </a:t>
            </a:r>
            <a:r>
              <a:rPr lang="cs-CZ" dirty="0" err="1"/>
              <a:t>website</a:t>
            </a:r>
            <a:r>
              <a:rPr lang="cs-CZ" dirty="0"/>
              <a:t> </a:t>
            </a:r>
            <a:r>
              <a:rPr lang="cs-CZ" sz="1900" dirty="0">
                <a:hlinkClick r:id="rId4"/>
              </a:rPr>
              <a:t>http://ordination.okstate.edu/</a:t>
            </a:r>
            <a:endParaRPr lang="cs-CZ" dirty="0"/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R friendly</a:t>
            </a:r>
          </a:p>
          <a:p>
            <a:r>
              <a:rPr lang="en-US" dirty="0" err="1"/>
              <a:t>Borcard</a:t>
            </a:r>
            <a:r>
              <a:rPr lang="en-US" dirty="0"/>
              <a:t> D., Gillet F. &amp; Legendre P. (2011) </a:t>
            </a:r>
            <a:r>
              <a:rPr lang="en-US" i="1" dirty="0"/>
              <a:t>Numerical Ecology with R</a:t>
            </a:r>
            <a:r>
              <a:rPr lang="en-US" dirty="0"/>
              <a:t>. Springer.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7">
      <a:dk1>
        <a:sysClr val="windowText" lastClr="000000"/>
      </a:dk1>
      <a:lt1>
        <a:sysClr val="window" lastClr="FFFFFF"/>
      </a:lt1>
      <a:dk2>
        <a:srgbClr val="205867"/>
      </a:dk2>
      <a:lt2>
        <a:srgbClr val="EEECE1"/>
      </a:lt2>
      <a:accent1>
        <a:srgbClr val="D8D8D8"/>
      </a:accent1>
      <a:accent2>
        <a:srgbClr val="C9AD45"/>
      </a:accent2>
      <a:accent3>
        <a:srgbClr val="366092"/>
      </a:accent3>
      <a:accent4>
        <a:srgbClr val="D8D8D8"/>
      </a:accent4>
      <a:accent5>
        <a:srgbClr val="4BACC6"/>
      </a:accent5>
      <a:accent6>
        <a:srgbClr val="F79646"/>
      </a:accent6>
      <a:hlink>
        <a:srgbClr val="5F497A"/>
      </a:hlink>
      <a:folHlink>
        <a:srgbClr val="31859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5548</TotalTime>
  <Words>1537</Words>
  <Application>Microsoft Office PowerPoint</Application>
  <PresentationFormat>Předvádění na obrazovce (4:3)</PresentationFormat>
  <Paragraphs>255</Paragraphs>
  <Slides>29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Motiv sady Office</vt:lpstr>
      <vt:lpstr>Zpracování dat v ekologii společenstev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Osnova přednášky</vt:lpstr>
      <vt:lpstr>Software</vt:lpstr>
      <vt:lpstr>Literatura</vt:lpstr>
      <vt:lpstr>Organizační informace ke kurzu</vt:lpstr>
      <vt:lpstr>Typy sbíraných dat Explorační analýza dat Úprava dat pro analýzu</vt:lpstr>
      <vt:lpstr>Mnohorozměrná data</vt:lpstr>
      <vt:lpstr>Data v ekologii společenstev</vt:lpstr>
      <vt:lpstr>Uspořádání dat</vt:lpstr>
      <vt:lpstr>Typy proměnných</vt:lpstr>
      <vt:lpstr>Kvantitativní vs. semikvantitativní</vt:lpstr>
      <vt:lpstr>Primární data - sběr</vt:lpstr>
      <vt:lpstr>Primární data – přepis</vt:lpstr>
      <vt:lpstr>Primární data – spreadsheet</vt:lpstr>
      <vt:lpstr>Záloha dat</vt:lpstr>
      <vt:lpstr>Kontrola dat</vt:lpstr>
      <vt:lpstr>Exploratory Data Analysis (EDA)</vt:lpstr>
      <vt:lpstr>Histogram</vt:lpstr>
      <vt:lpstr>Kondicionální boxplot</vt:lpstr>
      <vt:lpstr>Bodový graf (scatter plot)</vt:lpstr>
      <vt:lpstr>Bodový graf (scatter plot)</vt:lpstr>
      <vt:lpstr>Bodový graf (scatter plot)</vt:lpstr>
      <vt:lpstr>Párový graf (pair plot)</vt:lpstr>
      <vt:lpstr>Co s outliery?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student</dc:creator>
  <cp:lastModifiedBy>Jakub Těšitel</cp:lastModifiedBy>
  <cp:revision>285</cp:revision>
  <dcterms:created xsi:type="dcterms:W3CDTF">2016-02-16T14:02:33Z</dcterms:created>
  <dcterms:modified xsi:type="dcterms:W3CDTF">2021-03-02T20:26:57Z</dcterms:modified>
</cp:coreProperties>
</file>