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368" r:id="rId3"/>
    <p:sldId id="413" r:id="rId4"/>
    <p:sldId id="390" r:id="rId5"/>
    <p:sldId id="388" r:id="rId6"/>
    <p:sldId id="389" r:id="rId7"/>
    <p:sldId id="387" r:id="rId8"/>
    <p:sldId id="414" r:id="rId9"/>
    <p:sldId id="407" r:id="rId10"/>
    <p:sldId id="392" r:id="rId11"/>
    <p:sldId id="393" r:id="rId12"/>
    <p:sldId id="394" r:id="rId13"/>
    <p:sldId id="409" r:id="rId14"/>
    <p:sldId id="399" r:id="rId15"/>
    <p:sldId id="400" r:id="rId16"/>
    <p:sldId id="395" r:id="rId17"/>
    <p:sldId id="396" r:id="rId18"/>
    <p:sldId id="412" r:id="rId19"/>
    <p:sldId id="411" r:id="rId20"/>
    <p:sldId id="402" r:id="rId21"/>
    <p:sldId id="403" r:id="rId22"/>
    <p:sldId id="408" r:id="rId23"/>
    <p:sldId id="410" r:id="rId24"/>
    <p:sldId id="397" r:id="rId25"/>
    <p:sldId id="404" r:id="rId26"/>
    <p:sldId id="405" r:id="rId27"/>
    <p:sldId id="406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43" autoAdjust="0"/>
  </p:normalViewPr>
  <p:slideViewPr>
    <p:cSldViewPr>
      <p:cViewPr varScale="1">
        <p:scale>
          <a:sx n="82" d="100"/>
          <a:sy n="82" d="100"/>
        </p:scale>
        <p:origin x="150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A4F0E3-3A7B-429B-998C-940628CDDC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0C4A2C4-8FD2-4D5C-81A9-8E5055A61B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F1EC027-4756-41E7-8336-DDA3EB410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F0EC0EA-4E58-4F05-9BC5-CF3AED4B66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796E55-A9E5-4ECB-A2BC-0C238146884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ACDC8D4-2942-4694-AD22-62B6C5B0A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B89383-05C7-4021-8805-7D6F4DFC85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73B0FA-E0B0-4DF7-BE60-DCC0B8E4CBCD}" type="datetimeFigureOut">
              <a:rPr lang="cs-CZ"/>
              <a:pPr>
                <a:defRPr/>
              </a:pPr>
              <a:t>30.03.2023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605AC45-F5B5-4854-92B4-B1FB6E145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A06E185-52B6-4919-AAB6-30A4B1B4D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889962-D7CA-403C-B8EF-E7685D11AA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B65E24-32CD-4787-8847-046B7834D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296879-988B-4906-8C05-FF3ABA739E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5D7791B-8ADF-45BA-BA6C-E61CA1DBD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409F45-EFDE-4EBE-9E23-6379509E5E63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21003D6-8284-4B06-A998-1508CF666E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AB1A9A5-75C8-4E10-842B-D9422AD5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/>
              <a:t>A gene which is to be used as a loading control (or internal standard) should have various features - see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1E54162-8F96-482E-84F9-2208A9750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E84158-C673-4F06-9DE2-8C8F4ED0D0F4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1CC42BA-FB23-4128-A3BB-C25FFCED98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A521C9B-7BB3-4CA9-859E-5592EB3C6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/>
              <a:t>We can plot the Ct values for the dilutions against concentration - the result is a linear graph. It should have an excellent correlation coefficient (certainly more than 0.990).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6126BA-A530-4CD0-BB1B-67BAD5B1B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2877D-5E34-4372-B421-3EA498149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59278-DFC2-4EC4-B678-E67523E63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1B52-8CE3-4C72-A900-67D70FEB1D9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2342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88E721-504C-4621-911D-DC80EAE9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2FFD9-2D3E-4498-9C2C-B8B31CE7F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C5F2-77B0-4EA9-8F38-F20FD4849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C36A-98E9-4B81-8837-088410D493A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0357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63805-3318-4642-8F07-0302AD5C2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69E3B-4BDA-4E31-90B5-31B301EDB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B3823F-19A7-43E1-B014-52CDAD800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68B-AF80-4BD6-B908-394AD4B8851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602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AE9C0-0832-402B-B8F1-10F7A2BCC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FC017-C089-4C8C-8929-17E817377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04229-BFF3-4F92-95A8-EFD069FC9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BF75-FBD2-46B3-BDFD-70CEBD58FF0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387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11805-C8A4-498B-ABA5-C62C8BAF6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2EC99-7F4F-4542-9DEA-7E4FDBC4E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183CAD-A3D2-4879-B314-2705F44F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16B6-4320-4159-9F58-263A70903BD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9351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A5DF66-1FC3-4A04-AF35-97320B15E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2462DC-17E8-4BB5-931E-01B12FFBB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9D42-1B0F-4045-977C-CB675EA69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127E-F593-43C7-BA31-F32C5C1DB6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817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B6C56-97C7-41DA-AEF8-89EB3DCD8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CAA017-9367-4A3C-917E-0E19642F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48A71-40FE-4891-B809-4B7AA3A4C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3A0D-8DF4-4F53-B138-569BB0B407E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283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C6F521-748B-428A-81EE-3E38392D3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2BB503-E16F-470B-A41E-3D6F8DDB3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A9D11-C8AC-4155-90B9-89F2D46C0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59DE-B8C9-46BD-BD45-1B3AF0ADB21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362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045B0-402D-4795-9237-C87A221A2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CF107-B281-4945-97EA-A6C7EB8F9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AFF69-2C34-44FD-93C0-A621D6BB4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50A4-96FD-4CBC-92AD-0763FB895A0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51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8B3F1F-D1A9-4B0F-93A1-D0DE141E7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D25031-A173-4AE9-BCA2-19B620557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328DD-CD66-43EA-813E-B7ABBF660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A847-B895-40CD-9CB6-034B4ACFE65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355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324D02-A660-4868-98F0-4E98A43E3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73F56C-FB21-4EAC-8666-7B287EA4B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8C01E2-B67C-49C0-A09B-37974E1AE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62EA-E481-47C9-85C4-74CEAB1EDF6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0332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D1F772-E8A9-4F0A-A01D-A5EAA9069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3F50C4-8531-4EC0-A100-E023588F9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828A2C-A33D-43E8-B021-D767E12E6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C220-1A81-42AF-905F-71E0B2B7B54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9632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F8FA9-E495-4AA9-BD65-E3E4DD47A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AFCC08-E59D-4F75-BCB8-C27E073EF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B45CC-1A00-4369-942A-2FFF2693A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6313-7B43-4544-A1E1-A916ABE0C71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721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C4454-60F0-4702-B2CC-3001889A8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8BCF3-88F8-4A0D-B3C1-9468804EF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37031-0E5C-41E3-8DA1-C3EFFB739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B66C-9DAE-4D3E-8531-4EF1B4185CB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046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39277B-A97D-426C-9DC2-2E1CA3565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3E1386-B807-4D66-974F-522F3814E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Cliquez pour modifier les styles du texte du masque</a:t>
            </a:r>
          </a:p>
          <a:p>
            <a:pPr lvl="1"/>
            <a:r>
              <a:rPr lang="en-GB" altLang="cs-CZ"/>
              <a:t>Deuxième niveau</a:t>
            </a:r>
          </a:p>
          <a:p>
            <a:pPr lvl="2"/>
            <a:r>
              <a:rPr lang="en-GB" altLang="cs-CZ"/>
              <a:t>Troisième niveau</a:t>
            </a:r>
          </a:p>
          <a:p>
            <a:pPr lvl="3"/>
            <a:r>
              <a:rPr lang="en-GB" altLang="cs-CZ"/>
              <a:t>Quatrième niveau</a:t>
            </a:r>
          </a:p>
          <a:p>
            <a:pPr lvl="4"/>
            <a:r>
              <a:rPr lang="en-GB" altLang="cs-CZ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727335-FEEE-436E-B06C-6E6D40C38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23A377-F11E-459B-898E-82E6E5AB55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C5A9D8-01D4-485F-B17B-956814AC8A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7E3D205-A1E5-45D0-A792-373F4C291AD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E99906-F8CE-426C-8E88-57F49496D3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3988" cy="5327650"/>
          </a:xfrm>
          <a:noFill/>
        </p:spPr>
        <p:txBody>
          <a:bodyPr/>
          <a:lstStyle/>
          <a:p>
            <a:pPr eaLnBrk="1" hangingPunct="1"/>
            <a:br>
              <a:rPr lang="cs-CZ" altLang="cs-CZ" sz="4000">
                <a:latin typeface="Comic Sans MS" panose="030F0702030302020204" pitchFamily="66" charset="0"/>
              </a:rPr>
            </a:br>
            <a:r>
              <a:rPr lang="cs-CZ" altLang="cs-CZ" sz="4000">
                <a:latin typeface="Comic Sans MS" panose="030F0702030302020204" pitchFamily="66" charset="0"/>
              </a:rPr>
              <a:t>Analýza genové exprese</a:t>
            </a:r>
            <a:br>
              <a:rPr lang="cs-CZ" altLang="cs-CZ" sz="4000">
                <a:latin typeface="Comic Sans MS" panose="030F0702030302020204" pitchFamily="66" charset="0"/>
              </a:rPr>
            </a:br>
            <a:br>
              <a:rPr lang="cs-CZ" altLang="cs-CZ" sz="4000">
                <a:latin typeface="Comic Sans MS" panose="030F0702030302020204" pitchFamily="66" charset="0"/>
              </a:rPr>
            </a:br>
            <a:endParaRPr lang="cs-CZ" altLang="cs-CZ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4422278-0976-45A6-8345-7C34AB291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Microarray analysis of transcriptome</a:t>
            </a:r>
            <a:b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US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~</a:t>
            </a: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 specific DNA hybridization)</a:t>
            </a:r>
            <a:endParaRPr lang="en-US" altLang="cs-CZ" sz="3200" kern="12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B289AE24-46A2-4CF2-8255-A96A68CA9A61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141663"/>
            <a:ext cx="4229100" cy="1476375"/>
            <a:chOff x="2544" y="2388"/>
            <a:chExt cx="2664" cy="930"/>
          </a:xfrm>
        </p:grpSpPr>
        <p:sp>
          <p:nvSpPr>
            <p:cNvPr id="15388" name="Rectangle 4">
              <a:extLst>
                <a:ext uri="{FF2B5EF4-FFF2-40B4-BE49-F238E27FC236}">
                  <a16:creationId xmlns:a16="http://schemas.microsoft.com/office/drawing/2014/main" id="{7FA5EBF1-6C1A-4036-A292-167940D5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234"/>
              <a:ext cx="2322" cy="84"/>
            </a:xfrm>
            <a:prstGeom prst="rect">
              <a:avLst/>
            </a:prstGeom>
            <a:solidFill>
              <a:srgbClr val="F3F907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3F907"/>
              </a:extrusionClr>
              <a:contourClr>
                <a:srgbClr val="F3F907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89" name="WordArt 5">
              <a:extLst>
                <a:ext uri="{FF2B5EF4-FFF2-40B4-BE49-F238E27FC236}">
                  <a16:creationId xmlns:a16="http://schemas.microsoft.com/office/drawing/2014/main" id="{8DCB7D28-9FDE-49B5-B0FF-4A9C580170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484529">
              <a:off x="2544" y="2388"/>
              <a:ext cx="1182" cy="6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85228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3F907"/>
                  </a:solidFill>
                  <a:latin typeface="Arial Black" panose="020B0A04020102020204" pitchFamily="34" charset="0"/>
                </a:rPr>
                <a:t>ACTGGTCCATAA</a:t>
              </a:r>
            </a:p>
          </p:txBody>
        </p:sp>
        <p:sp>
          <p:nvSpPr>
            <p:cNvPr id="15390" name="Line 6">
              <a:extLst>
                <a:ext uri="{FF2B5EF4-FFF2-40B4-BE49-F238E27FC236}">
                  <a16:creationId xmlns:a16="http://schemas.microsoft.com/office/drawing/2014/main" id="{1555DE4F-ADA5-4AE0-BB70-F840CECFD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2982"/>
              <a:ext cx="30" cy="1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1" name="Oval 7">
              <a:extLst>
                <a:ext uri="{FF2B5EF4-FFF2-40B4-BE49-F238E27FC236}">
                  <a16:creationId xmlns:a16="http://schemas.microsoft.com/office/drawing/2014/main" id="{8325D32E-DD9A-438E-BBE5-B2348AB41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2826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2" name="Oval 8">
              <a:extLst>
                <a:ext uri="{FF2B5EF4-FFF2-40B4-BE49-F238E27FC236}">
                  <a16:creationId xmlns:a16="http://schemas.microsoft.com/office/drawing/2014/main" id="{E41C4CFA-DC49-48BF-9AB2-BFBF07294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922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3" name="Oval 9">
              <a:extLst>
                <a:ext uri="{FF2B5EF4-FFF2-40B4-BE49-F238E27FC236}">
                  <a16:creationId xmlns:a16="http://schemas.microsoft.com/office/drawing/2014/main" id="{9424A500-994C-4B7C-90DE-2F739310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018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4" name="Oval 10">
              <a:extLst>
                <a:ext uri="{FF2B5EF4-FFF2-40B4-BE49-F238E27FC236}">
                  <a16:creationId xmlns:a16="http://schemas.microsoft.com/office/drawing/2014/main" id="{52A5583B-B7BA-4A91-BFBC-A25F3705D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3114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5" name="Oval 11">
              <a:extLst>
                <a:ext uri="{FF2B5EF4-FFF2-40B4-BE49-F238E27FC236}">
                  <a16:creationId xmlns:a16="http://schemas.microsoft.com/office/drawing/2014/main" id="{92C0866B-3E59-4EC7-B66E-21458370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838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6" name="Oval 12">
              <a:extLst>
                <a:ext uri="{FF2B5EF4-FFF2-40B4-BE49-F238E27FC236}">
                  <a16:creationId xmlns:a16="http://schemas.microsoft.com/office/drawing/2014/main" id="{804A3A5E-01A4-4ED6-9DF7-5AC57C0F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2934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7" name="Oval 13">
              <a:extLst>
                <a:ext uri="{FF2B5EF4-FFF2-40B4-BE49-F238E27FC236}">
                  <a16:creationId xmlns:a16="http://schemas.microsoft.com/office/drawing/2014/main" id="{BC56086C-CBDF-4012-AC23-BD136ACB4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3030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8" name="Oval 14">
              <a:extLst>
                <a:ext uri="{FF2B5EF4-FFF2-40B4-BE49-F238E27FC236}">
                  <a16:creationId xmlns:a16="http://schemas.microsoft.com/office/drawing/2014/main" id="{6CD1FAB9-CA1B-4252-894E-F26AFA6A4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126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399" name="Oval 15">
              <a:extLst>
                <a:ext uri="{FF2B5EF4-FFF2-40B4-BE49-F238E27FC236}">
                  <a16:creationId xmlns:a16="http://schemas.microsoft.com/office/drawing/2014/main" id="{7258A858-8833-4631-97F7-E315A8D5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" y="2934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0" name="Oval 16">
              <a:extLst>
                <a:ext uri="{FF2B5EF4-FFF2-40B4-BE49-F238E27FC236}">
                  <a16:creationId xmlns:a16="http://schemas.microsoft.com/office/drawing/2014/main" id="{5301857E-C012-4D1D-820A-0395CD635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3030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1" name="Oval 17">
              <a:extLst>
                <a:ext uri="{FF2B5EF4-FFF2-40B4-BE49-F238E27FC236}">
                  <a16:creationId xmlns:a16="http://schemas.microsoft.com/office/drawing/2014/main" id="{BC1B6B56-33DE-4405-90F4-5DDFE02A1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3126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2" name="Oval 18">
              <a:extLst>
                <a:ext uri="{FF2B5EF4-FFF2-40B4-BE49-F238E27FC236}">
                  <a16:creationId xmlns:a16="http://schemas.microsoft.com/office/drawing/2014/main" id="{1D6C9AC4-84A8-4EBD-BFE5-55D579B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114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3" name="Oval 19">
              <a:extLst>
                <a:ext uri="{FF2B5EF4-FFF2-40B4-BE49-F238E27FC236}">
                  <a16:creationId xmlns:a16="http://schemas.microsoft.com/office/drawing/2014/main" id="{64F16C57-8C3F-4D70-80AB-59A90075B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2976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4" name="Oval 20">
              <a:extLst>
                <a:ext uri="{FF2B5EF4-FFF2-40B4-BE49-F238E27FC236}">
                  <a16:creationId xmlns:a16="http://schemas.microsoft.com/office/drawing/2014/main" id="{726FCA17-4A22-4B85-ABC0-24AADB1A2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3072"/>
              <a:ext cx="114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5" name="Oval 21">
              <a:extLst>
                <a:ext uri="{FF2B5EF4-FFF2-40B4-BE49-F238E27FC236}">
                  <a16:creationId xmlns:a16="http://schemas.microsoft.com/office/drawing/2014/main" id="{97983439-AA49-4885-8ABC-72EF4309B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802"/>
              <a:ext cx="96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6" name="Oval 22">
              <a:extLst>
                <a:ext uri="{FF2B5EF4-FFF2-40B4-BE49-F238E27FC236}">
                  <a16:creationId xmlns:a16="http://schemas.microsoft.com/office/drawing/2014/main" id="{9E985D44-1B58-4142-811C-9B3FEDFE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2898"/>
              <a:ext cx="96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7" name="Oval 23">
              <a:extLst>
                <a:ext uri="{FF2B5EF4-FFF2-40B4-BE49-F238E27FC236}">
                  <a16:creationId xmlns:a16="http://schemas.microsoft.com/office/drawing/2014/main" id="{5972265A-E3EB-4067-ABB6-0C37ED47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994"/>
              <a:ext cx="96" cy="66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8" name="Oval 24">
              <a:extLst>
                <a:ext uri="{FF2B5EF4-FFF2-40B4-BE49-F238E27FC236}">
                  <a16:creationId xmlns:a16="http://schemas.microsoft.com/office/drawing/2014/main" id="{9E7CDE6F-F8D2-4C33-B911-5F1816C11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2712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09" name="Oval 25">
              <a:extLst>
                <a:ext uri="{FF2B5EF4-FFF2-40B4-BE49-F238E27FC236}">
                  <a16:creationId xmlns:a16="http://schemas.microsoft.com/office/drawing/2014/main" id="{1668B927-28CF-4703-B32B-3A7E85BBE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808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10" name="Oval 26">
              <a:extLst>
                <a:ext uri="{FF2B5EF4-FFF2-40B4-BE49-F238E27FC236}">
                  <a16:creationId xmlns:a16="http://schemas.microsoft.com/office/drawing/2014/main" id="{E4BBEB62-1B20-475C-840B-093C2965D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2904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11" name="Oval 27">
              <a:extLst>
                <a:ext uri="{FF2B5EF4-FFF2-40B4-BE49-F238E27FC236}">
                  <a16:creationId xmlns:a16="http://schemas.microsoft.com/office/drawing/2014/main" id="{8E8B75DA-97EB-4BF9-8177-B264A7B2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712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12" name="Oval 28">
              <a:extLst>
                <a:ext uri="{FF2B5EF4-FFF2-40B4-BE49-F238E27FC236}">
                  <a16:creationId xmlns:a16="http://schemas.microsoft.com/office/drawing/2014/main" id="{035E2F9E-844E-494A-B0E3-6C67951AA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3000"/>
              <a:ext cx="84" cy="60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13" name="Oval 29">
              <a:extLst>
                <a:ext uri="{FF2B5EF4-FFF2-40B4-BE49-F238E27FC236}">
                  <a16:creationId xmlns:a16="http://schemas.microsoft.com/office/drawing/2014/main" id="{575A7201-51DD-47FE-8B41-B2A5F4C5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" y="2808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414" name="Oval 30">
              <a:extLst>
                <a:ext uri="{FF2B5EF4-FFF2-40B4-BE49-F238E27FC236}">
                  <a16:creationId xmlns:a16="http://schemas.microsoft.com/office/drawing/2014/main" id="{5EAB396C-42C6-4768-B212-4F028782F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" y="2904"/>
              <a:ext cx="66" cy="54"/>
            </a:xfrm>
            <a:prstGeom prst="ellipse">
              <a:avLst/>
            </a:prstGeom>
            <a:solidFill>
              <a:srgbClr val="F3F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grpSp>
        <p:nvGrpSpPr>
          <p:cNvPr id="15364" name="Group 31">
            <a:extLst>
              <a:ext uri="{FF2B5EF4-FFF2-40B4-BE49-F238E27FC236}">
                <a16:creationId xmlns:a16="http://schemas.microsoft.com/office/drawing/2014/main" id="{FC197447-6244-400C-BBEE-BB3C90FC607A}"/>
              </a:ext>
            </a:extLst>
          </p:cNvPr>
          <p:cNvGrpSpPr>
            <a:grpSpLocks/>
          </p:cNvGrpSpPr>
          <p:nvPr/>
        </p:nvGrpSpPr>
        <p:grpSpPr bwMode="auto">
          <a:xfrm rot="-1849564">
            <a:off x="684213" y="2349500"/>
            <a:ext cx="3419475" cy="2514600"/>
            <a:chOff x="528" y="1482"/>
            <a:chExt cx="2154" cy="1584"/>
          </a:xfrm>
        </p:grpSpPr>
        <p:grpSp>
          <p:nvGrpSpPr>
            <p:cNvPr id="15367" name="Group 32">
              <a:extLst>
                <a:ext uri="{FF2B5EF4-FFF2-40B4-BE49-F238E27FC236}">
                  <a16:creationId xmlns:a16="http://schemas.microsoft.com/office/drawing/2014/main" id="{2D57E0E1-A15A-4779-B916-4F0A0723A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" y="1533"/>
              <a:ext cx="1422" cy="540"/>
              <a:chOff x="288" y="1701"/>
              <a:chExt cx="1422" cy="540"/>
            </a:xfrm>
          </p:grpSpPr>
          <p:sp>
            <p:nvSpPr>
              <p:cNvPr id="15386" name="Freeform 33">
                <a:extLst>
                  <a:ext uri="{FF2B5EF4-FFF2-40B4-BE49-F238E27FC236}">
                    <a16:creationId xmlns:a16="http://schemas.microsoft.com/office/drawing/2014/main" id="{28E77A94-E9C1-4A35-A028-81149F653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7" name="AutoShape 34">
                <a:extLst>
                  <a:ext uri="{FF2B5EF4-FFF2-40B4-BE49-F238E27FC236}">
                    <a16:creationId xmlns:a16="http://schemas.microsoft.com/office/drawing/2014/main" id="{279002C2-8769-47E2-8294-1DB60917F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68" name="Group 35">
              <a:extLst>
                <a:ext uri="{FF2B5EF4-FFF2-40B4-BE49-F238E27FC236}">
                  <a16:creationId xmlns:a16="http://schemas.microsoft.com/office/drawing/2014/main" id="{9EB2B7E4-FE23-4F3B-91A2-BF19AA62A949}"/>
                </a:ext>
              </a:extLst>
            </p:cNvPr>
            <p:cNvGrpSpPr>
              <a:grpSpLocks/>
            </p:cNvGrpSpPr>
            <p:nvPr/>
          </p:nvGrpSpPr>
          <p:grpSpPr bwMode="auto">
            <a:xfrm rot="5658668">
              <a:off x="432" y="1923"/>
              <a:ext cx="1422" cy="540"/>
              <a:chOff x="288" y="1701"/>
              <a:chExt cx="1422" cy="540"/>
            </a:xfrm>
          </p:grpSpPr>
          <p:sp>
            <p:nvSpPr>
              <p:cNvPr id="15384" name="Freeform 36">
                <a:extLst>
                  <a:ext uri="{FF2B5EF4-FFF2-40B4-BE49-F238E27FC236}">
                    <a16:creationId xmlns:a16="http://schemas.microsoft.com/office/drawing/2014/main" id="{8FD12E0D-502B-4C82-80FD-F4E64111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5" name="AutoShape 37">
                <a:extLst>
                  <a:ext uri="{FF2B5EF4-FFF2-40B4-BE49-F238E27FC236}">
                    <a16:creationId xmlns:a16="http://schemas.microsoft.com/office/drawing/2014/main" id="{A2418E1F-A22D-4F37-B477-0E2BF13E5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69" name="Group 38">
              <a:extLst>
                <a:ext uri="{FF2B5EF4-FFF2-40B4-BE49-F238E27FC236}">
                  <a16:creationId xmlns:a16="http://schemas.microsoft.com/office/drawing/2014/main" id="{EA792BF4-A73E-4EBD-985A-69079FDEB4A7}"/>
                </a:ext>
              </a:extLst>
            </p:cNvPr>
            <p:cNvGrpSpPr>
              <a:grpSpLocks/>
            </p:cNvGrpSpPr>
            <p:nvPr/>
          </p:nvGrpSpPr>
          <p:grpSpPr bwMode="auto">
            <a:xfrm rot="-9882845">
              <a:off x="1260" y="1722"/>
              <a:ext cx="1422" cy="540"/>
              <a:chOff x="288" y="1701"/>
              <a:chExt cx="1422" cy="540"/>
            </a:xfrm>
          </p:grpSpPr>
          <p:sp>
            <p:nvSpPr>
              <p:cNvPr id="15382" name="Freeform 39">
                <a:extLst>
                  <a:ext uri="{FF2B5EF4-FFF2-40B4-BE49-F238E27FC236}">
                    <a16:creationId xmlns:a16="http://schemas.microsoft.com/office/drawing/2014/main" id="{1A467F76-AE39-4699-A3B7-C3C823D43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3" name="AutoShape 40">
                <a:extLst>
                  <a:ext uri="{FF2B5EF4-FFF2-40B4-BE49-F238E27FC236}">
                    <a16:creationId xmlns:a16="http://schemas.microsoft.com/office/drawing/2014/main" id="{40C40970-9062-4416-AED0-121CD9E9E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70" name="Group 41">
              <a:extLst>
                <a:ext uri="{FF2B5EF4-FFF2-40B4-BE49-F238E27FC236}">
                  <a16:creationId xmlns:a16="http://schemas.microsoft.com/office/drawing/2014/main" id="{4D5BBD00-97A1-4ED6-8B26-BA9240D4BFBB}"/>
                </a:ext>
              </a:extLst>
            </p:cNvPr>
            <p:cNvGrpSpPr>
              <a:grpSpLocks/>
            </p:cNvGrpSpPr>
            <p:nvPr/>
          </p:nvGrpSpPr>
          <p:grpSpPr bwMode="auto">
            <a:xfrm rot="-4383305">
              <a:off x="1086" y="2085"/>
              <a:ext cx="1422" cy="540"/>
              <a:chOff x="288" y="1701"/>
              <a:chExt cx="1422" cy="540"/>
            </a:xfrm>
          </p:grpSpPr>
          <p:sp>
            <p:nvSpPr>
              <p:cNvPr id="15380" name="Freeform 42">
                <a:extLst>
                  <a:ext uri="{FF2B5EF4-FFF2-40B4-BE49-F238E27FC236}">
                    <a16:creationId xmlns:a16="http://schemas.microsoft.com/office/drawing/2014/main" id="{54EE9A93-97C8-4680-824D-5CA392C41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1" name="AutoShape 43">
                <a:extLst>
                  <a:ext uri="{FF2B5EF4-FFF2-40B4-BE49-F238E27FC236}">
                    <a16:creationId xmlns:a16="http://schemas.microsoft.com/office/drawing/2014/main" id="{6E09D764-51F3-44E2-9660-117B9A532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71" name="Group 44">
              <a:extLst>
                <a:ext uri="{FF2B5EF4-FFF2-40B4-BE49-F238E27FC236}">
                  <a16:creationId xmlns:a16="http://schemas.microsoft.com/office/drawing/2014/main" id="{6BCF8353-16DE-476F-BC0A-50B065049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160"/>
              <a:ext cx="1422" cy="540"/>
              <a:chOff x="288" y="1701"/>
              <a:chExt cx="1422" cy="540"/>
            </a:xfrm>
          </p:grpSpPr>
          <p:sp>
            <p:nvSpPr>
              <p:cNvPr id="15378" name="Freeform 45">
                <a:extLst>
                  <a:ext uri="{FF2B5EF4-FFF2-40B4-BE49-F238E27FC236}">
                    <a16:creationId xmlns:a16="http://schemas.microsoft.com/office/drawing/2014/main" id="{9131B881-F356-4FA9-A7A2-284E5F64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9" name="AutoShape 46">
                <a:extLst>
                  <a:ext uri="{FF2B5EF4-FFF2-40B4-BE49-F238E27FC236}">
                    <a16:creationId xmlns:a16="http://schemas.microsoft.com/office/drawing/2014/main" id="{5BFCF5AF-C2C4-45F3-86F7-0249ACB19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72" name="Group 47">
              <a:extLst>
                <a:ext uri="{FF2B5EF4-FFF2-40B4-BE49-F238E27FC236}">
                  <a16:creationId xmlns:a16="http://schemas.microsoft.com/office/drawing/2014/main" id="{9909E4F4-22B2-447C-931F-798C1B45E135}"/>
                </a:ext>
              </a:extLst>
            </p:cNvPr>
            <p:cNvGrpSpPr>
              <a:grpSpLocks/>
            </p:cNvGrpSpPr>
            <p:nvPr/>
          </p:nvGrpSpPr>
          <p:grpSpPr bwMode="auto">
            <a:xfrm rot="10259590">
              <a:off x="1230" y="2307"/>
              <a:ext cx="1422" cy="540"/>
              <a:chOff x="288" y="1701"/>
              <a:chExt cx="1422" cy="540"/>
            </a:xfrm>
          </p:grpSpPr>
          <p:sp>
            <p:nvSpPr>
              <p:cNvPr id="15376" name="Freeform 48">
                <a:extLst>
                  <a:ext uri="{FF2B5EF4-FFF2-40B4-BE49-F238E27FC236}">
                    <a16:creationId xmlns:a16="http://schemas.microsoft.com/office/drawing/2014/main" id="{5D798279-A4FC-4E83-A090-62B133D67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7" name="AutoShape 49">
                <a:extLst>
                  <a:ext uri="{FF2B5EF4-FFF2-40B4-BE49-F238E27FC236}">
                    <a16:creationId xmlns:a16="http://schemas.microsoft.com/office/drawing/2014/main" id="{B1523D47-397B-4E29-9054-E89A809DC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  <p:grpSp>
          <p:nvGrpSpPr>
            <p:cNvPr id="15373" name="Group 50">
              <a:extLst>
                <a:ext uri="{FF2B5EF4-FFF2-40B4-BE49-F238E27FC236}">
                  <a16:creationId xmlns:a16="http://schemas.microsoft.com/office/drawing/2014/main" id="{9F0BB4A8-E15C-4293-B24C-1EFCAF2E7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21"/>
              <a:ext cx="1422" cy="540"/>
              <a:chOff x="288" y="1701"/>
              <a:chExt cx="1422" cy="540"/>
            </a:xfrm>
          </p:grpSpPr>
          <p:sp>
            <p:nvSpPr>
              <p:cNvPr id="15374" name="Freeform 51">
                <a:extLst>
                  <a:ext uri="{FF2B5EF4-FFF2-40B4-BE49-F238E27FC236}">
                    <a16:creationId xmlns:a16="http://schemas.microsoft.com/office/drawing/2014/main" id="{CB1FF8F4-C870-46F5-9A84-4675B895A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701"/>
                <a:ext cx="1308" cy="399"/>
              </a:xfrm>
              <a:custGeom>
                <a:avLst/>
                <a:gdLst>
                  <a:gd name="T0" fmla="*/ 0 w 1308"/>
                  <a:gd name="T1" fmla="*/ 399 h 399"/>
                  <a:gd name="T2" fmla="*/ 180 w 1308"/>
                  <a:gd name="T3" fmla="*/ 183 h 399"/>
                  <a:gd name="T4" fmla="*/ 384 w 1308"/>
                  <a:gd name="T5" fmla="*/ 321 h 399"/>
                  <a:gd name="T6" fmla="*/ 528 w 1308"/>
                  <a:gd name="T7" fmla="*/ 117 h 399"/>
                  <a:gd name="T8" fmla="*/ 696 w 1308"/>
                  <a:gd name="T9" fmla="*/ 231 h 399"/>
                  <a:gd name="T10" fmla="*/ 828 w 1308"/>
                  <a:gd name="T11" fmla="*/ 51 h 399"/>
                  <a:gd name="T12" fmla="*/ 1026 w 1308"/>
                  <a:gd name="T13" fmla="*/ 171 h 399"/>
                  <a:gd name="T14" fmla="*/ 1104 w 1308"/>
                  <a:gd name="T15" fmla="*/ 15 h 399"/>
                  <a:gd name="T16" fmla="*/ 1164 w 1308"/>
                  <a:gd name="T17" fmla="*/ 81 h 399"/>
                  <a:gd name="T18" fmla="*/ 1242 w 1308"/>
                  <a:gd name="T19" fmla="*/ 15 h 399"/>
                  <a:gd name="T20" fmla="*/ 1308 w 1308"/>
                  <a:gd name="T21" fmla="*/ 3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8"/>
                  <a:gd name="T34" fmla="*/ 0 h 399"/>
                  <a:gd name="T35" fmla="*/ 1308 w 1308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8" h="399">
                    <a:moveTo>
                      <a:pt x="0" y="399"/>
                    </a:moveTo>
                    <a:cubicBezTo>
                      <a:pt x="58" y="297"/>
                      <a:pt x="116" y="196"/>
                      <a:pt x="180" y="183"/>
                    </a:cubicBezTo>
                    <a:cubicBezTo>
                      <a:pt x="244" y="170"/>
                      <a:pt x="326" y="332"/>
                      <a:pt x="384" y="321"/>
                    </a:cubicBezTo>
                    <a:cubicBezTo>
                      <a:pt x="442" y="310"/>
                      <a:pt x="476" y="132"/>
                      <a:pt x="528" y="117"/>
                    </a:cubicBezTo>
                    <a:cubicBezTo>
                      <a:pt x="580" y="102"/>
                      <a:pt x="646" y="242"/>
                      <a:pt x="696" y="231"/>
                    </a:cubicBezTo>
                    <a:cubicBezTo>
                      <a:pt x="746" y="220"/>
                      <a:pt x="773" y="61"/>
                      <a:pt x="828" y="51"/>
                    </a:cubicBezTo>
                    <a:cubicBezTo>
                      <a:pt x="883" y="41"/>
                      <a:pt x="980" y="177"/>
                      <a:pt x="1026" y="171"/>
                    </a:cubicBezTo>
                    <a:cubicBezTo>
                      <a:pt x="1072" y="165"/>
                      <a:pt x="1081" y="30"/>
                      <a:pt x="1104" y="15"/>
                    </a:cubicBezTo>
                    <a:cubicBezTo>
                      <a:pt x="1127" y="0"/>
                      <a:pt x="1141" y="81"/>
                      <a:pt x="1164" y="81"/>
                    </a:cubicBezTo>
                    <a:cubicBezTo>
                      <a:pt x="1187" y="81"/>
                      <a:pt x="1218" y="22"/>
                      <a:pt x="1242" y="15"/>
                    </a:cubicBezTo>
                    <a:cubicBezTo>
                      <a:pt x="1266" y="8"/>
                      <a:pt x="1297" y="35"/>
                      <a:pt x="1308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5" name="AutoShape 52">
                <a:extLst>
                  <a:ext uri="{FF2B5EF4-FFF2-40B4-BE49-F238E27FC236}">
                    <a16:creationId xmlns:a16="http://schemas.microsoft.com/office/drawing/2014/main" id="{961FEEA1-534A-43C3-A0B1-7C58BF946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079"/>
                <a:ext cx="162" cy="162"/>
              </a:xfrm>
              <a:prstGeom prst="star16">
                <a:avLst>
                  <a:gd name="adj" fmla="val 616"/>
                </a:avLst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00"/>
              </a:p>
            </p:txBody>
          </p:sp>
        </p:grpSp>
      </p:grpSp>
      <p:sp>
        <p:nvSpPr>
          <p:cNvPr id="15365" name="Text Box 53">
            <a:extLst>
              <a:ext uri="{FF2B5EF4-FFF2-40B4-BE49-F238E27FC236}">
                <a16:creationId xmlns:a16="http://schemas.microsoft.com/office/drawing/2014/main" id="{4CB36C66-8AFC-4771-8067-3D17BCD3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43525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  <a:latin typeface="Arial" panose="020B0604020202020204" pitchFamily="34" charset="0"/>
              </a:rPr>
              <a:t>Target</a:t>
            </a:r>
            <a:r>
              <a:rPr lang="cs-CZ" altLang="cs-CZ" sz="1800" b="1">
                <a:latin typeface="Arial" panose="020B0604020202020204" pitchFamily="34" charset="0"/>
              </a:rPr>
              <a:t> (i.e. mix of transcripts in a form of cDNA = mRNA přepsaná do DNA reverzní transkriptázou, tj. neobsahuje introny)</a:t>
            </a:r>
            <a:endParaRPr lang="en-US" altLang="cs-CZ" sz="1800" b="1">
              <a:latin typeface="Arial" panose="020B0604020202020204" pitchFamily="34" charset="0"/>
            </a:endParaRPr>
          </a:p>
        </p:txBody>
      </p:sp>
      <p:sp>
        <p:nvSpPr>
          <p:cNvPr id="15366" name="Text Box 54">
            <a:extLst>
              <a:ext uri="{FF2B5EF4-FFF2-40B4-BE49-F238E27FC236}">
                <a16:creationId xmlns:a16="http://schemas.microsoft.com/office/drawing/2014/main" id="{7C048F1C-5F6C-40EE-B6D1-DF591D59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84763"/>
            <a:ext cx="4176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C00000"/>
                </a:solidFill>
                <a:latin typeface="Arial" panose="020B0604020202020204" pitchFamily="34" charset="0"/>
              </a:rPr>
              <a:t>Probe</a:t>
            </a:r>
            <a:r>
              <a:rPr lang="cs-CZ" altLang="cs-CZ" sz="2000" b="1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(i.e. synthesized oligonucleotides complementary to particular genes)</a:t>
            </a:r>
            <a:endParaRPr lang="en-US" altLang="cs-CZ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The GeneAtlas System">
            <a:extLst>
              <a:ext uri="{FF2B5EF4-FFF2-40B4-BE49-F238E27FC236}">
                <a16:creationId xmlns:a16="http://schemas.microsoft.com/office/drawing/2014/main" id="{A0D624C5-9ABB-4A8D-8AFD-20E08D45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908050"/>
            <a:ext cx="28082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>
            <a:extLst>
              <a:ext uri="{FF2B5EF4-FFF2-40B4-BE49-F238E27FC236}">
                <a16:creationId xmlns:a16="http://schemas.microsoft.com/office/drawing/2014/main" id="{3464311B-629E-4F3D-86DF-4344E80E1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3365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Sledování exprese genů</a:t>
            </a:r>
            <a:b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microarrays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FD7D55CD-A44E-4FD3-87C6-04CCEDDE4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6985000" cy="1655762"/>
          </a:xfrm>
        </p:spPr>
        <p:txBody>
          <a:bodyPr/>
          <a:lstStyle/>
          <a:p>
            <a:pPr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Sledování exprese mnoha (tisíce) genů najednou</a:t>
            </a: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Založeno na hybridizaci</a:t>
            </a:r>
          </a:p>
          <a:p>
            <a:pPr eaLnBrk="1" hangingPunct="1"/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Sleduje se rozdíl vůči kontrole ("heterologous hybridization") = dvoukanálový experiment</a:t>
            </a:r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id="{BEAF7530-C449-4310-8C99-9BBD1A03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913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http://upload.wikimedia.org/wikipedia/commons/f/f2/Cdnaarray.jpg">
            <a:extLst>
              <a:ext uri="{FF2B5EF4-FFF2-40B4-BE49-F238E27FC236}">
                <a16:creationId xmlns:a16="http://schemas.microsoft.com/office/drawing/2014/main" id="{FCDE1B69-D6A7-452B-9765-93063D8E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78B412FD-DDA7-49F1-A77A-123BF583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5113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Vyhodnocení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chipu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– analýza obrazu</a:t>
            </a:r>
            <a:b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cs-CZ" altLang="cs-CZ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(srovnání úrovně exprese mezi kontrolou a experimentem)</a:t>
            </a:r>
          </a:p>
        </p:txBody>
      </p:sp>
      <p:pic>
        <p:nvPicPr>
          <p:cNvPr id="17411" name="Picture 12" descr="http://upload.wikimedia.org/wikipedia/commons/0/0e/Microarray2.gif">
            <a:extLst>
              <a:ext uri="{FF2B5EF4-FFF2-40B4-BE49-F238E27FC236}">
                <a16:creationId xmlns:a16="http://schemas.microsoft.com/office/drawing/2014/main" id="{DEDCBBE0-A196-42AE-9202-C3889F5E1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73238"/>
            <a:ext cx="6413500" cy="3892550"/>
          </a:xfrm>
          <a:noFill/>
        </p:spPr>
      </p:pic>
      <p:sp>
        <p:nvSpPr>
          <p:cNvPr id="17412" name="TextovéPole 4">
            <a:extLst>
              <a:ext uri="{FF2B5EF4-FFF2-40B4-BE49-F238E27FC236}">
                <a16:creationId xmlns:a16="http://schemas.microsoft.com/office/drawing/2014/main" id="{75B6A6E1-8223-4DC3-9BAB-55651F4E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49950"/>
            <a:ext cx="87137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Komerčně dostupné pro kompletní transkriptom cca 25 druhů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(další jsou rychle vyvíjeny, i na zakázku)</a:t>
            </a:r>
          </a:p>
        </p:txBody>
      </p:sp>
      <p:sp>
        <p:nvSpPr>
          <p:cNvPr id="17413" name="TextovéPole 5">
            <a:extLst>
              <a:ext uri="{FF2B5EF4-FFF2-40B4-BE49-F238E27FC236}">
                <a16:creationId xmlns:a16="http://schemas.microsoft.com/office/drawing/2014/main" id="{163D161E-D507-4511-BEE3-01A27220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307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desítky tisíc transkriptů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725F0CAD-1D72-4DA7-97DB-70AD7CD2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4248150" cy="1143000"/>
          </a:xfrm>
        </p:spPr>
        <p:txBody>
          <a:bodyPr/>
          <a:lstStyle/>
          <a:p>
            <a:r>
              <a:rPr lang="cs-CZ" altLang="cs-CZ" sz="3600">
                <a:latin typeface="Comic Sans MS" panose="030F0702030302020204" pitchFamily="66" charset="0"/>
              </a:rPr>
              <a:t>Commercial or custom microarrays</a:t>
            </a:r>
          </a:p>
        </p:txBody>
      </p:sp>
      <p:pic>
        <p:nvPicPr>
          <p:cNvPr id="18435" name="Zástupný symbol pro obsah 3">
            <a:extLst>
              <a:ext uri="{FF2B5EF4-FFF2-40B4-BE49-F238E27FC236}">
                <a16:creationId xmlns:a16="http://schemas.microsoft.com/office/drawing/2014/main" id="{9CD04D4C-2A95-4C9C-B7B6-DA3A901D2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8936" r="35236" b="8815"/>
          <a:stretch>
            <a:fillRect/>
          </a:stretch>
        </p:blipFill>
        <p:spPr>
          <a:xfrm>
            <a:off x="250825" y="0"/>
            <a:ext cx="4392613" cy="6659563"/>
          </a:xfrm>
        </p:spPr>
      </p:pic>
      <p:pic>
        <p:nvPicPr>
          <p:cNvPr id="77826" name="Picture 2" descr="Agilent Technologies">
            <a:extLst>
              <a:ext uri="{FF2B5EF4-FFF2-40B4-BE49-F238E27FC236}">
                <a16:creationId xmlns:a16="http://schemas.microsoft.com/office/drawing/2014/main" id="{4517CBA5-5DFD-4656-BAC5-1E780773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341030" cy="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 descr="http://www.affymetrix.com/fa/images/logo/affymetrix.png">
            <a:extLst>
              <a:ext uri="{FF2B5EF4-FFF2-40B4-BE49-F238E27FC236}">
                <a16:creationId xmlns:a16="http://schemas.microsoft.com/office/drawing/2014/main" id="{9A8FCF18-7F5C-452E-9590-AEEE7F20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422775"/>
            <a:ext cx="2476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3">
            <a:extLst>
              <a:ext uri="{FF2B5EF4-FFF2-40B4-BE49-F238E27FC236}">
                <a16:creationId xmlns:a16="http://schemas.microsoft.com/office/drawing/2014/main" id="{14505FB3-FF8F-45C8-A71E-43E0D332C2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5400">
                <a:latin typeface="Comic Sans MS" panose="030F0702030302020204" pitchFamily="66" charset="0"/>
              </a:rPr>
              <a:t>RNA-seq</a:t>
            </a:r>
          </a:p>
        </p:txBody>
      </p:sp>
      <p:sp>
        <p:nvSpPr>
          <p:cNvPr id="19459" name="Podnadpis 4">
            <a:extLst>
              <a:ext uri="{FF2B5EF4-FFF2-40B4-BE49-F238E27FC236}">
                <a16:creationId xmlns:a16="http://schemas.microsoft.com/office/drawing/2014/main" id="{5F21E9D3-8EFF-47E9-B73F-8454F701D1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2800">
                <a:latin typeface="Arial" panose="020B0604020202020204" pitchFamily="34" charset="0"/>
                <a:cs typeface="Arial" panose="020B0604020202020204" pitchFamily="34" charset="0"/>
              </a:rPr>
              <a:t>ifferential gene expression (DE) studies in non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cs-CZ" sz="2800">
                <a:latin typeface="Arial" panose="020B0604020202020204" pitchFamily="34" charset="0"/>
                <a:cs typeface="Arial" panose="020B0604020202020204" pitchFamily="34" charset="0"/>
              </a:rPr>
              <a:t>model species without the need for prior genomic resources</a:t>
            </a:r>
            <a:endParaRPr lang="cs-CZ" altLang="cs-CZ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3C577CF-9325-4124-9D20-E9868F594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483" name="Picture 2" descr="Figure 2">
            <a:extLst>
              <a:ext uri="{FF2B5EF4-FFF2-40B4-BE49-F238E27FC236}">
                <a16:creationId xmlns:a16="http://schemas.microsoft.com/office/drawing/2014/main" id="{BC20D83A-48D2-494D-8E8D-85F48660B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58750"/>
            <a:ext cx="4752975" cy="6699250"/>
          </a:xfrm>
          <a:noFill/>
        </p:spPr>
      </p:pic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4016FAB2-D4CC-45E2-AAFF-FA74BF41E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6519863"/>
            <a:ext cx="1516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Todd et al. 2016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2A8CB6-7B70-4301-9BE9-3737A1F6BD29}"/>
              </a:ext>
            </a:extLst>
          </p:cNvPr>
          <p:cNvSpPr/>
          <p:nvPr/>
        </p:nvSpPr>
        <p:spPr>
          <a:xfrm>
            <a:off x="5084763" y="6477000"/>
            <a:ext cx="405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Adapted from </a:t>
            </a:r>
            <a:r>
              <a:rPr lang="en-US" sz="1050" dirty="0" err="1"/>
              <a:t>Zeng</a:t>
            </a:r>
            <a:r>
              <a:rPr lang="en-US" sz="1050" dirty="0"/>
              <a:t> and </a:t>
            </a:r>
            <a:r>
              <a:rPr lang="en-US" sz="1050" dirty="0" err="1"/>
              <a:t>Mortazavi</a:t>
            </a:r>
            <a:r>
              <a:rPr lang="en-US" sz="1050" dirty="0"/>
              <a:t>, </a:t>
            </a:r>
            <a:r>
              <a:rPr lang="en-US" sz="1050" i="1" dirty="0"/>
              <a:t>Nature Immunology </a:t>
            </a:r>
            <a:r>
              <a:rPr lang="en-US" sz="1050" b="1" dirty="0"/>
              <a:t>13</a:t>
            </a:r>
            <a:r>
              <a:rPr lang="en-US" sz="1050" dirty="0"/>
              <a:t> (2012)</a:t>
            </a:r>
          </a:p>
        </p:txBody>
      </p:sp>
      <p:sp>
        <p:nvSpPr>
          <p:cNvPr id="21507" name="TextBox 8">
            <a:extLst>
              <a:ext uri="{FF2B5EF4-FFF2-40B4-BE49-F238E27FC236}">
                <a16:creationId xmlns:a16="http://schemas.microsoft.com/office/drawing/2014/main" id="{AE009B66-F5F6-474D-A83D-B349F53D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1900"/>
            <a:ext cx="20685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RNA-Seq workflow for gene expression analysis</a:t>
            </a:r>
          </a:p>
        </p:txBody>
      </p:sp>
      <p:grpSp>
        <p:nvGrpSpPr>
          <p:cNvPr id="21508" name="Group 13">
            <a:extLst>
              <a:ext uri="{FF2B5EF4-FFF2-40B4-BE49-F238E27FC236}">
                <a16:creationId xmlns:a16="http://schemas.microsoft.com/office/drawing/2014/main" id="{AB78C522-9BA5-444A-849B-06954E0ED14F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1022350"/>
            <a:ext cx="4343400" cy="5257800"/>
            <a:chOff x="2425700" y="1021834"/>
            <a:chExt cx="4343400" cy="5259153"/>
          </a:xfrm>
        </p:grpSpPr>
        <p:grpSp>
          <p:nvGrpSpPr>
            <p:cNvPr id="21513" name="Group 7">
              <a:extLst>
                <a:ext uri="{FF2B5EF4-FFF2-40B4-BE49-F238E27FC236}">
                  <a16:creationId xmlns:a16="http://schemas.microsoft.com/office/drawing/2014/main" id="{7AC7D3B7-0981-4D68-9803-CCD58E43C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5700" y="1546954"/>
              <a:ext cx="4343400" cy="4079146"/>
              <a:chOff x="2425700" y="1966054"/>
              <a:chExt cx="4343400" cy="4079146"/>
            </a:xfrm>
          </p:grpSpPr>
          <p:pic>
            <p:nvPicPr>
              <p:cNvPr id="21518" name="Picture 4" descr="Screen Shot 2013-10-06 at 2.55.22 PM.png">
                <a:extLst>
                  <a:ext uri="{FF2B5EF4-FFF2-40B4-BE49-F238E27FC236}">
                    <a16:creationId xmlns:a16="http://schemas.microsoft.com/office/drawing/2014/main" id="{259E6E6E-35E9-4355-A4E7-BA160C27D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5700" y="1966054"/>
                <a:ext cx="4213236" cy="4079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4E4AEB6-151F-4EE3-AB3F-166476DA0F7B}"/>
                  </a:ext>
                </a:extLst>
              </p:cNvPr>
              <p:cNvSpPr/>
              <p:nvPr/>
            </p:nvSpPr>
            <p:spPr>
              <a:xfrm>
                <a:off x="6273800" y="1966532"/>
                <a:ext cx="495300" cy="103055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1514" name="TextBox 9">
              <a:extLst>
                <a:ext uri="{FF2B5EF4-FFF2-40B4-BE49-F238E27FC236}">
                  <a16:creationId xmlns:a16="http://schemas.microsoft.com/office/drawing/2014/main" id="{DF4DA410-8D29-4B19-8220-297F8391E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027" y="1021834"/>
              <a:ext cx="2012089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/>
                <a:t>Fragmented mRNA</a:t>
              </a:r>
            </a:p>
          </p:txBody>
        </p:sp>
        <p:pic>
          <p:nvPicPr>
            <p:cNvPr id="21515" name="Picture 10" descr="Screen Shot 2013-10-06 at 3.00.36 PM.png">
              <a:extLst>
                <a:ext uri="{FF2B5EF4-FFF2-40B4-BE49-F238E27FC236}">
                  <a16:creationId xmlns:a16="http://schemas.microsoft.com/office/drawing/2014/main" id="{03C20984-2605-4213-8BB8-555189842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696" y="1308618"/>
              <a:ext cx="181631" cy="2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1" descr="Screen Shot 2013-10-06 at 3.00.36 PM.png">
              <a:extLst>
                <a:ext uri="{FF2B5EF4-FFF2-40B4-BE49-F238E27FC236}">
                  <a16:creationId xmlns:a16="http://schemas.microsoft.com/office/drawing/2014/main" id="{C4AE45E7-14BC-4566-8E00-A1F0D00A9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154" y="5626100"/>
              <a:ext cx="181631" cy="2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Box 12">
              <a:extLst>
                <a:ext uri="{FF2B5EF4-FFF2-40B4-BE49-F238E27FC236}">
                  <a16:creationId xmlns:a16="http://schemas.microsoft.com/office/drawing/2014/main" id="{79DA4515-D5F9-4C3A-9972-BCBE47DB1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078" y="5911520"/>
              <a:ext cx="3912288" cy="369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>
                  <a:latin typeface="Arial" panose="020B0604020202020204" pitchFamily="34" charset="0"/>
                  <a:cs typeface="Arial" panose="020B0604020202020204" pitchFamily="34" charset="0"/>
                </a:rPr>
                <a:t>List of differentially expressed genes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ECD434-F406-4E5D-B540-42D4624FE41C}"/>
              </a:ext>
            </a:extLst>
          </p:cNvPr>
          <p:cNvSpPr/>
          <p:nvPr/>
        </p:nvSpPr>
        <p:spPr>
          <a:xfrm>
            <a:off x="2209800" y="1020763"/>
            <a:ext cx="4673600" cy="52593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CC7F399-A967-4046-B628-0F50A6BCE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84212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RNA-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Seq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=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sekvenování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transkriptomu</a:t>
            </a:r>
            <a:endParaRPr lang="cs-CZ" altLang="cs-CZ" sz="32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TextovéPole 2">
            <a:extLst>
              <a:ext uri="{FF2B5EF4-FFF2-40B4-BE49-F238E27FC236}">
                <a16:creationId xmlns:a16="http://schemas.microsoft.com/office/drawing/2014/main" id="{26466AFC-2907-4495-B331-A4648D0E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1630363"/>
            <a:ext cx="179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Využití HTS</a:t>
            </a:r>
          </a:p>
        </p:txBody>
      </p:sp>
      <p:sp>
        <p:nvSpPr>
          <p:cNvPr id="21512" name="Šipka dolů 3">
            <a:extLst>
              <a:ext uri="{FF2B5EF4-FFF2-40B4-BE49-F238E27FC236}">
                <a16:creationId xmlns:a16="http://schemas.microsoft.com/office/drawing/2014/main" id="{3F82F9B7-4105-4F0A-A7A9-9E70298D3992}"/>
              </a:ext>
            </a:extLst>
          </p:cNvPr>
          <p:cNvSpPr>
            <a:spLocks noChangeArrowheads="1"/>
          </p:cNvSpPr>
          <p:nvPr/>
        </p:nvSpPr>
        <p:spPr bwMode="auto">
          <a:xfrm rot="4391559">
            <a:off x="5606257" y="1151731"/>
            <a:ext cx="527050" cy="2452687"/>
          </a:xfrm>
          <a:prstGeom prst="downArrow">
            <a:avLst>
              <a:gd name="adj1" fmla="val 50000"/>
              <a:gd name="adj2" fmla="val 50069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B6E6852A-84DF-484B-BF54-0950F192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>
            <a:extLst>
              <a:ext uri="{FF2B5EF4-FFF2-40B4-BE49-F238E27FC236}">
                <a16:creationId xmlns:a16="http://schemas.microsoft.com/office/drawing/2014/main" id="{1467EE54-EA9C-4501-8AEE-C584ADE72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1925"/>
            <a:ext cx="9144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4D9BEF9-1AE3-4921-A676-5967F480B250}"/>
              </a:ext>
            </a:extLst>
          </p:cNvPr>
          <p:cNvSpPr/>
          <p:nvPr/>
        </p:nvSpPr>
        <p:spPr>
          <a:xfrm>
            <a:off x="4140200" y="1125538"/>
            <a:ext cx="12954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533" name="TextBox 8">
            <a:extLst>
              <a:ext uri="{FF2B5EF4-FFF2-40B4-BE49-F238E27FC236}">
                <a16:creationId xmlns:a16="http://schemas.microsoft.com/office/drawing/2014/main" id="{F69CB491-515F-44E4-85B4-76D0756E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120650"/>
            <a:ext cx="4918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>
                <a:latin typeface="Comic Sans MS" panose="030F0702030302020204" pitchFamily="66" charset="0"/>
              </a:rPr>
              <a:t>RNA-Seq </a:t>
            </a:r>
            <a:r>
              <a:rPr lang="cs-CZ" altLang="cs-CZ">
                <a:latin typeface="Comic Sans MS" panose="030F0702030302020204" pitchFamily="66" charset="0"/>
              </a:rPr>
              <a:t>quantification</a:t>
            </a:r>
            <a:endParaRPr lang="en-US" altLang="cs-CZ">
              <a:latin typeface="Comic Sans MS" panose="030F0702030302020204" pitchFamily="66" charset="0"/>
            </a:endParaRPr>
          </a:p>
        </p:txBody>
      </p:sp>
      <p:sp>
        <p:nvSpPr>
          <p:cNvPr id="22534" name="TextovéPole 8">
            <a:extLst>
              <a:ext uri="{FF2B5EF4-FFF2-40B4-BE49-F238E27FC236}">
                <a16:creationId xmlns:a16="http://schemas.microsoft.com/office/drawing/2014/main" id="{443C996F-7359-4E5F-93BC-CC7B267C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165850"/>
            <a:ext cx="676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Musí být znám referenční transkriptom</a:t>
            </a:r>
          </a:p>
        </p:txBody>
      </p:sp>
      <p:sp>
        <p:nvSpPr>
          <p:cNvPr id="22535" name="Obdélník 9">
            <a:extLst>
              <a:ext uri="{FF2B5EF4-FFF2-40B4-BE49-F238E27FC236}">
                <a16:creationId xmlns:a16="http://schemas.microsoft.com/office/drawing/2014/main" id="{B6704053-CD82-499E-AFC6-0F3774A3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836613"/>
            <a:ext cx="6494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(RPKM =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reads per kilobase per million reads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FCE7E9C-F368-4865-BEAA-60A65738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350"/>
            <a:ext cx="7772400" cy="830263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RNA-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seq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commercially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available</a:t>
            </a:r>
            <a:endParaRPr lang="cs-CZ" altLang="cs-CZ" sz="3200" kern="12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3555" name="Zástupný symbol pro obsah 3">
            <a:extLst>
              <a:ext uri="{FF2B5EF4-FFF2-40B4-BE49-F238E27FC236}">
                <a16:creationId xmlns:a16="http://schemas.microsoft.com/office/drawing/2014/main" id="{D4F5D1CB-D244-4D54-8F4C-3BE8E6691C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936" r="19485" b="3566"/>
          <a:stretch>
            <a:fillRect/>
          </a:stretch>
        </p:blipFill>
        <p:spPr>
          <a:xfrm>
            <a:off x="1257300" y="1125538"/>
            <a:ext cx="6913563" cy="5484812"/>
          </a:xfrm>
        </p:spPr>
      </p:pic>
      <p:sp>
        <p:nvSpPr>
          <p:cNvPr id="23556" name="TextovéPole 4">
            <a:extLst>
              <a:ext uri="{FF2B5EF4-FFF2-40B4-BE49-F238E27FC236}">
                <a16:creationId xmlns:a16="http://schemas.microsoft.com/office/drawing/2014/main" id="{32CCC297-E4E7-4603-B1A0-315A67C5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755650"/>
            <a:ext cx="2201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from 245 USD/sample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EFCE65-7D68-49FE-A97B-A0431EA621F6}"/>
              </a:ext>
            </a:extLst>
          </p:cNvPr>
          <p:cNvSpPr/>
          <p:nvPr/>
        </p:nvSpPr>
        <p:spPr>
          <a:xfrm>
            <a:off x="179388" y="6477000"/>
            <a:ext cx="405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Adapted from </a:t>
            </a:r>
            <a:r>
              <a:rPr lang="en-US" sz="1050" dirty="0" err="1"/>
              <a:t>Zeng</a:t>
            </a:r>
            <a:r>
              <a:rPr lang="en-US" sz="1050" dirty="0"/>
              <a:t> and </a:t>
            </a:r>
            <a:r>
              <a:rPr lang="en-US" sz="1050" dirty="0" err="1"/>
              <a:t>Mortazavi</a:t>
            </a:r>
            <a:r>
              <a:rPr lang="en-US" sz="1050" dirty="0"/>
              <a:t>, </a:t>
            </a:r>
            <a:r>
              <a:rPr lang="en-US" sz="1050" i="1" dirty="0"/>
              <a:t>Nature Immunology </a:t>
            </a:r>
            <a:r>
              <a:rPr lang="en-US" sz="1050" b="1" dirty="0"/>
              <a:t>13</a:t>
            </a:r>
            <a:r>
              <a:rPr lang="en-US" sz="1050" dirty="0"/>
              <a:t> (2012)</a:t>
            </a:r>
          </a:p>
        </p:txBody>
      </p:sp>
      <p:sp>
        <p:nvSpPr>
          <p:cNvPr id="24579" name="TextBox 8">
            <a:extLst>
              <a:ext uri="{FF2B5EF4-FFF2-40B4-BE49-F238E27FC236}">
                <a16:creationId xmlns:a16="http://schemas.microsoft.com/office/drawing/2014/main" id="{98F25392-077A-448A-BD9B-8932E5E7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1900"/>
            <a:ext cx="2068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RNA-Seq workflow for gene expression analysis</a:t>
            </a:r>
          </a:p>
        </p:txBody>
      </p:sp>
      <p:grpSp>
        <p:nvGrpSpPr>
          <p:cNvPr id="24580" name="Group 13">
            <a:extLst>
              <a:ext uri="{FF2B5EF4-FFF2-40B4-BE49-F238E27FC236}">
                <a16:creationId xmlns:a16="http://schemas.microsoft.com/office/drawing/2014/main" id="{08C75310-1A4A-44E5-BA07-6F0750266F29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1022350"/>
            <a:ext cx="4359275" cy="5287963"/>
            <a:chOff x="2409514" y="1021834"/>
            <a:chExt cx="4359586" cy="5289942"/>
          </a:xfrm>
        </p:grpSpPr>
        <p:grpSp>
          <p:nvGrpSpPr>
            <p:cNvPr id="24586" name="Group 7">
              <a:extLst>
                <a:ext uri="{FF2B5EF4-FFF2-40B4-BE49-F238E27FC236}">
                  <a16:creationId xmlns:a16="http://schemas.microsoft.com/office/drawing/2014/main" id="{892A273D-7E6F-4FD8-84E3-C52A46D91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5700" y="1546954"/>
              <a:ext cx="4343400" cy="4079146"/>
              <a:chOff x="2425700" y="1966054"/>
              <a:chExt cx="4343400" cy="4079146"/>
            </a:xfrm>
          </p:grpSpPr>
          <p:pic>
            <p:nvPicPr>
              <p:cNvPr id="24591" name="Picture 4" descr="Screen Shot 2013-10-06 at 2.55.22 PM.png">
                <a:extLst>
                  <a:ext uri="{FF2B5EF4-FFF2-40B4-BE49-F238E27FC236}">
                    <a16:creationId xmlns:a16="http://schemas.microsoft.com/office/drawing/2014/main" id="{D0CCE6D6-51B1-40FD-8FB9-075848A56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5700" y="1966054"/>
                <a:ext cx="4213236" cy="4079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CD23F88-69F4-4792-A4F5-7E2D2B04B76A}"/>
                  </a:ext>
                </a:extLst>
              </p:cNvPr>
              <p:cNvSpPr/>
              <p:nvPr/>
            </p:nvSpPr>
            <p:spPr>
              <a:xfrm>
                <a:off x="6273765" y="1966593"/>
                <a:ext cx="495335" cy="103067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4587" name="TextBox 9">
              <a:extLst>
                <a:ext uri="{FF2B5EF4-FFF2-40B4-BE49-F238E27FC236}">
                  <a16:creationId xmlns:a16="http://schemas.microsoft.com/office/drawing/2014/main" id="{06C07FC5-ABFA-477A-B717-D16FC833F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027" y="1021834"/>
              <a:ext cx="2012089" cy="36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/>
                <a:t>Fragmented mRNA</a:t>
              </a:r>
            </a:p>
          </p:txBody>
        </p:sp>
        <p:pic>
          <p:nvPicPr>
            <p:cNvPr id="24588" name="Picture 10" descr="Screen Shot 2013-10-06 at 3.00.36 PM.png">
              <a:extLst>
                <a:ext uri="{FF2B5EF4-FFF2-40B4-BE49-F238E27FC236}">
                  <a16:creationId xmlns:a16="http://schemas.microsoft.com/office/drawing/2014/main" id="{E17B0F46-D031-4611-B5D6-B4B8E6E9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696" y="1308618"/>
              <a:ext cx="181631" cy="2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1" descr="Screen Shot 2013-10-06 at 3.00.36 PM.png">
              <a:extLst>
                <a:ext uri="{FF2B5EF4-FFF2-40B4-BE49-F238E27FC236}">
                  <a16:creationId xmlns:a16="http://schemas.microsoft.com/office/drawing/2014/main" id="{7D8CFBC5-8932-48F3-B01C-4197883C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154" y="5626100"/>
              <a:ext cx="181631" cy="28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TextBox 12">
              <a:extLst>
                <a:ext uri="{FF2B5EF4-FFF2-40B4-BE49-F238E27FC236}">
                  <a16:creationId xmlns:a16="http://schemas.microsoft.com/office/drawing/2014/main" id="{F31E8B38-9644-4D81-A862-30AFEB0F5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514" y="5911520"/>
              <a:ext cx="4325416" cy="40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>
                  <a:latin typeface="Arial" panose="020B0604020202020204" pitchFamily="34" charset="0"/>
                  <a:cs typeface="Arial" panose="020B0604020202020204" pitchFamily="34" charset="0"/>
                </a:rPr>
                <a:t>List of differentially expressed genes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E14E7F-F525-45AC-B425-A35FCC7B8548}"/>
              </a:ext>
            </a:extLst>
          </p:cNvPr>
          <p:cNvSpPr/>
          <p:nvPr/>
        </p:nvSpPr>
        <p:spPr>
          <a:xfrm>
            <a:off x="2209800" y="1020763"/>
            <a:ext cx="4673600" cy="52593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Šipka doprava 1">
            <a:extLst>
              <a:ext uri="{FF2B5EF4-FFF2-40B4-BE49-F238E27FC236}">
                <a16:creationId xmlns:a16="http://schemas.microsoft.com/office/drawing/2014/main" id="{6EDA71D9-1019-4D12-9660-D0060E0D7123}"/>
              </a:ext>
            </a:extLst>
          </p:cNvPr>
          <p:cNvSpPr/>
          <p:nvPr/>
        </p:nvSpPr>
        <p:spPr>
          <a:xfrm>
            <a:off x="6945313" y="5967413"/>
            <a:ext cx="33655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3" name="TextovéPole 2">
            <a:extLst>
              <a:ext uri="{FF2B5EF4-FFF2-40B4-BE49-F238E27FC236}">
                <a16:creationId xmlns:a16="http://schemas.microsoft.com/office/drawing/2014/main" id="{421DD571-1882-49F0-8621-E03C25F7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5367338"/>
            <a:ext cx="16922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gene ontology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identifikace funkce daného genu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BD5BB98-8FD1-452B-9FC6-7E7178067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84212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RNA-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Seq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=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sekvenování</a:t>
            </a: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transkriptomu</a:t>
            </a:r>
            <a:endParaRPr lang="cs-CZ" altLang="cs-CZ" sz="32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5" name="Obdélník 17">
            <a:extLst>
              <a:ext uri="{FF2B5EF4-FFF2-40B4-BE49-F238E27FC236}">
                <a16:creationId xmlns:a16="http://schemas.microsoft.com/office/drawing/2014/main" id="{BA7E9796-BC65-4FC7-8324-84528920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367338"/>
            <a:ext cx="2089150" cy="13747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881062E-615F-4BAF-A888-AB141689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3412"/>
          <a:stretch>
            <a:fillRect/>
          </a:stretch>
        </p:blipFill>
        <p:spPr bwMode="auto">
          <a:xfrm>
            <a:off x="6227763" y="0"/>
            <a:ext cx="291623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B7F77EA-7F76-42F1-A725-8C7F5FA0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3586163"/>
            <a:ext cx="1389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Genome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1BAB19ED-41EE-4691-B78F-E6C3BE1C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3598863"/>
            <a:ext cx="2255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chemeClr val="tx2"/>
                </a:solidFill>
              </a:rPr>
              <a:t>Transcriptome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C6BF7442-EF5E-4880-A5C0-BA950460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3573463"/>
            <a:ext cx="1546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Proteome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CE8009B2-4CD4-4CA5-89A9-76E2CA8F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43075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DNA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AD59F9CD-1018-4983-A870-490E014E0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1731963"/>
            <a:ext cx="121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chemeClr val="tx2"/>
                </a:solidFill>
              </a:rPr>
              <a:t>mRNA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167A321-D6B4-4D28-AF3E-FC87B990F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1706563"/>
            <a:ext cx="1349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Proteins</a:t>
            </a:r>
          </a:p>
        </p:txBody>
      </p:sp>
      <p:sp>
        <p:nvSpPr>
          <p:cNvPr id="5129" name="AutoShape 9">
            <a:extLst>
              <a:ext uri="{FF2B5EF4-FFF2-40B4-BE49-F238E27FC236}">
                <a16:creationId xmlns:a16="http://schemas.microsoft.com/office/drawing/2014/main" id="{1DBF07A8-0197-4B5D-A09B-F3D0A0E3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1905000"/>
            <a:ext cx="1651000" cy="228600"/>
          </a:xfrm>
          <a:prstGeom prst="rightArrow">
            <a:avLst>
              <a:gd name="adj1" fmla="val 50000"/>
              <a:gd name="adj2" fmla="val 1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B11ACEF4-858B-4A3D-B087-B4CCE7D3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1905000"/>
            <a:ext cx="1651000" cy="228600"/>
          </a:xfrm>
          <a:prstGeom prst="rightArrow">
            <a:avLst>
              <a:gd name="adj1" fmla="val 50000"/>
              <a:gd name="adj2" fmla="val 18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5F5E2A69-2762-461B-BF14-F9AF74B7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2147888"/>
            <a:ext cx="2098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Transcription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6ED85705-3D5A-4432-A531-B0DE71FC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214788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/>
              <a:t>Translation</a:t>
            </a:r>
            <a:endParaRPr lang="en-US" altLang="cs-CZ"/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8FF9ECDF-1938-4E83-BD24-B5831FB901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1688" y="2286000"/>
            <a:ext cx="193675" cy="1358900"/>
          </a:xfrm>
          <a:prstGeom prst="upArrow">
            <a:avLst>
              <a:gd name="adj1" fmla="val 50000"/>
              <a:gd name="adj2" fmla="val 1754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4" name="AutoShape 14">
            <a:extLst>
              <a:ext uri="{FF2B5EF4-FFF2-40B4-BE49-F238E27FC236}">
                <a16:creationId xmlns:a16="http://schemas.microsoft.com/office/drawing/2014/main" id="{E75C5661-EF2F-4000-AC9F-210C7D3F27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97363" y="2286000"/>
            <a:ext cx="179387" cy="1371600"/>
          </a:xfrm>
          <a:prstGeom prst="upArrow">
            <a:avLst>
              <a:gd name="adj1" fmla="val 50000"/>
              <a:gd name="adj2" fmla="val 191151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5" name="AutoShape 15">
            <a:extLst>
              <a:ext uri="{FF2B5EF4-FFF2-40B4-BE49-F238E27FC236}">
                <a16:creationId xmlns:a16="http://schemas.microsoft.com/office/drawing/2014/main" id="{9BA73876-C039-4EC8-9280-C452E7A231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29538" y="2298700"/>
            <a:ext cx="146050" cy="1333500"/>
          </a:xfrm>
          <a:prstGeom prst="upArrow">
            <a:avLst>
              <a:gd name="adj1" fmla="val 50000"/>
              <a:gd name="adj2" fmla="val 2282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5C38E186-95DA-4CB0-9BF5-370C3CF4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81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4571B68E-7891-43F8-95BE-C30C9345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r="3175" b="10046"/>
          <a:stretch>
            <a:fillRect/>
          </a:stretch>
        </p:blipFill>
        <p:spPr bwMode="auto">
          <a:xfrm>
            <a:off x="3270250" y="0"/>
            <a:ext cx="2962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>
            <a:extLst>
              <a:ext uri="{FF2B5EF4-FFF2-40B4-BE49-F238E27FC236}">
                <a16:creationId xmlns:a16="http://schemas.microsoft.com/office/drawing/2014/main" id="{AD6DCF9D-21F3-4FFB-A339-4A6BA310A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5054600"/>
            <a:ext cx="864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/>
              <a:t>    Genomics	               </a:t>
            </a:r>
            <a:r>
              <a:rPr lang="en-GB" altLang="cs-CZ" sz="2800">
                <a:solidFill>
                  <a:schemeClr val="tx2"/>
                </a:solidFill>
              </a:rPr>
              <a:t>Transcriptomics </a:t>
            </a:r>
            <a:r>
              <a:rPr lang="en-GB" altLang="cs-CZ" sz="2800"/>
              <a:t>          Proteomics</a:t>
            </a:r>
            <a:endParaRPr lang="en-US" altLang="cs-CZ" sz="2800"/>
          </a:p>
        </p:txBody>
      </p:sp>
      <p:graphicFrame>
        <p:nvGraphicFramePr>
          <p:cNvPr id="5139" name="Object 19">
            <a:extLst>
              <a:ext uri="{FF2B5EF4-FFF2-40B4-BE49-F238E27FC236}">
                <a16:creationId xmlns:a16="http://schemas.microsoft.com/office/drawing/2014/main" id="{B011CCD5-0722-4A43-8A63-84CB952AB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5" y="5621338"/>
          <a:ext cx="28987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Bitmap Image" r:id="rId6" imgW="1123810" imgH="523810" progId="Paint.Picture">
                  <p:embed/>
                </p:oleObj>
              </mc:Choice>
              <mc:Fallback>
                <p:oleObj name="Bitmap Image" r:id="rId6" imgW="1123810" imgH="523810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621338"/>
                        <a:ext cx="2898775" cy="1058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" name="Picture 20" descr="GP_FA7TYN03040706_inv">
            <a:extLst>
              <a:ext uri="{FF2B5EF4-FFF2-40B4-BE49-F238E27FC236}">
                <a16:creationId xmlns:a16="http://schemas.microsoft.com/office/drawing/2014/main" id="{7BEAF126-74D5-4EBE-943A-062F83A44D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32150" r="16469" b="50327"/>
          <a:stretch>
            <a:fillRect/>
          </a:stretch>
        </p:blipFill>
        <p:spPr bwMode="auto">
          <a:xfrm>
            <a:off x="5902325" y="5627688"/>
            <a:ext cx="29241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538FEAA1-6C5E-4481-8EBC-F67DF562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3400"/>
            <a:ext cx="2827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AutoShape 22">
            <a:extLst>
              <a:ext uri="{FF2B5EF4-FFF2-40B4-BE49-F238E27FC236}">
                <a16:creationId xmlns:a16="http://schemas.microsoft.com/office/drawing/2014/main" id="{55E5B121-5FC2-4D75-A828-8F6C25134B6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0575" y="4056063"/>
            <a:ext cx="211138" cy="1130300"/>
          </a:xfrm>
          <a:prstGeom prst="upArrow">
            <a:avLst>
              <a:gd name="adj1" fmla="val 50000"/>
              <a:gd name="adj2" fmla="val 1338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43" name="AutoShape 23">
            <a:extLst>
              <a:ext uri="{FF2B5EF4-FFF2-40B4-BE49-F238E27FC236}">
                <a16:creationId xmlns:a16="http://schemas.microsoft.com/office/drawing/2014/main" id="{C1B6E710-0A95-47ED-A711-8694ED04B5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0063" y="4073525"/>
            <a:ext cx="211137" cy="1130300"/>
          </a:xfrm>
          <a:prstGeom prst="upArrow">
            <a:avLst>
              <a:gd name="adj1" fmla="val 50000"/>
              <a:gd name="adj2" fmla="val 133835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chemeClr val="tx2"/>
              </a:solidFill>
            </a:endParaRPr>
          </a:p>
        </p:txBody>
      </p:sp>
      <p:sp>
        <p:nvSpPr>
          <p:cNvPr id="5144" name="AutoShape 24">
            <a:extLst>
              <a:ext uri="{FF2B5EF4-FFF2-40B4-BE49-F238E27FC236}">
                <a16:creationId xmlns:a16="http://schemas.microsoft.com/office/drawing/2014/main" id="{1E943196-3CFC-44AB-BC88-70ECDA95FE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15250" y="4052888"/>
            <a:ext cx="211138" cy="1130300"/>
          </a:xfrm>
          <a:prstGeom prst="upArrow">
            <a:avLst>
              <a:gd name="adj1" fmla="val 50000"/>
              <a:gd name="adj2" fmla="val 1338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CFB1AB49-F401-429E-808C-A21BB8C4C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087813"/>
            <a:ext cx="121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400"/>
              <a:t>3 billion bases</a:t>
            </a:r>
            <a:endParaRPr lang="en-US" altLang="cs-CZ" sz="1400"/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0C5642D8-2EF3-4059-9BE8-AB6E6A72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4113213"/>
            <a:ext cx="909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400"/>
              <a:t>20-30,000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400"/>
              <a:t>genes</a:t>
            </a:r>
            <a:endParaRPr lang="en-US" altLang="cs-CZ" sz="140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BF3A1460-148B-4BA9-A1D5-E42CB7C8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4062413"/>
            <a:ext cx="857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400"/>
              <a:t>~100,000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1400"/>
              <a:t>proteins</a:t>
            </a:r>
            <a:endParaRPr lang="en-US" altLang="cs-CZ" sz="1400"/>
          </a:p>
        </p:txBody>
      </p:sp>
      <p:sp>
        <p:nvSpPr>
          <p:cNvPr id="5148" name="AutoShape 28">
            <a:extLst>
              <a:ext uri="{FF2B5EF4-FFF2-40B4-BE49-F238E27FC236}">
                <a16:creationId xmlns:a16="http://schemas.microsoft.com/office/drawing/2014/main" id="{FFE258D5-D967-4C4F-9517-0EB006BB8CD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0650" y="1835150"/>
            <a:ext cx="404813" cy="6461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3394"/>
                  <a:pt x="7245" y="15623"/>
                  <a:pt x="9795" y="16105"/>
                </a:cubicBezTo>
                <a:lnTo>
                  <a:pt x="8790" y="21411"/>
                </a:lnTo>
                <a:cubicBezTo>
                  <a:pt x="3691" y="20446"/>
                  <a:pt x="0" y="159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9788C999-912A-4A33-B60F-4E3EE2C9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45989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/>
              <a:t>Functional Genomics</a:t>
            </a:r>
            <a:endParaRPr lang="en-US" altLang="cs-CZ" sz="2000"/>
          </a:p>
        </p:txBody>
      </p:sp>
      <p:sp>
        <p:nvSpPr>
          <p:cNvPr id="5150" name="AutoShape 30">
            <a:extLst>
              <a:ext uri="{FF2B5EF4-FFF2-40B4-BE49-F238E27FC236}">
                <a16:creationId xmlns:a16="http://schemas.microsoft.com/office/drawing/2014/main" id="{7F02DA9E-DA27-4E55-8DFA-AE98A06BAC7B}"/>
              </a:ext>
            </a:extLst>
          </p:cNvPr>
          <p:cNvSpPr>
            <a:spLocks/>
          </p:cNvSpPr>
          <p:nvPr/>
        </p:nvSpPr>
        <p:spPr bwMode="auto">
          <a:xfrm rot="-5400000">
            <a:off x="2659063" y="3568700"/>
            <a:ext cx="88900" cy="2882900"/>
          </a:xfrm>
          <a:prstGeom prst="rightBrace">
            <a:avLst>
              <a:gd name="adj1" fmla="val 2702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4959" name="Oval 31">
            <a:extLst>
              <a:ext uri="{FF2B5EF4-FFF2-40B4-BE49-F238E27FC236}">
                <a16:creationId xmlns:a16="http://schemas.microsoft.com/office/drawing/2014/main" id="{049C5208-52F9-4A40-A55F-E38DDAB3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700213"/>
            <a:ext cx="2478087" cy="39608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4960" name="Oval 32">
            <a:extLst>
              <a:ext uri="{FF2B5EF4-FFF2-40B4-BE49-F238E27FC236}">
                <a16:creationId xmlns:a16="http://schemas.microsoft.com/office/drawing/2014/main" id="{25DF9356-621C-4664-BEA0-6DA9DE67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700213"/>
            <a:ext cx="2478088" cy="396081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9" grpId="0" animBg="1"/>
      <p:bldP spid="1249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12874B-E3EE-4D3F-B8F6-9731D0C7D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br>
              <a:rPr lang="cs-CZ" altLang="cs-CZ" sz="4000">
                <a:latin typeface="Comic Sans MS" panose="030F0702030302020204" pitchFamily="66" charset="0"/>
              </a:rPr>
            </a:br>
            <a:r>
              <a:rPr lang="cs-CZ" altLang="cs-CZ" sz="4000">
                <a:latin typeface="Comic Sans MS" panose="030F0702030302020204" pitchFamily="66" charset="0"/>
              </a:rPr>
              <a:t>Gene ontology </a:t>
            </a:r>
            <a:r>
              <a:rPr lang="cs-CZ" altLang="cs-CZ" sz="2000">
                <a:latin typeface="Comic Sans MS" panose="030F0702030302020204" pitchFamily="66" charset="0"/>
              </a:rPr>
              <a:t>(http://geneontology.org/)</a:t>
            </a:r>
            <a:br>
              <a:rPr lang="cs-CZ" altLang="cs-CZ" sz="2000">
                <a:latin typeface="Comic Sans MS" panose="030F0702030302020204" pitchFamily="66" charset="0"/>
              </a:rPr>
            </a:br>
            <a:br>
              <a:rPr lang="cs-CZ" altLang="cs-CZ" sz="4000">
                <a:latin typeface="Comic Sans MS" panose="030F0702030302020204" pitchFamily="66" charset="0"/>
              </a:rPr>
            </a:br>
            <a:r>
              <a:rPr lang="cs-CZ" altLang="cs-CZ" sz="4000">
                <a:latin typeface="Comic Sans MS" panose="030F0702030302020204" pitchFamily="66" charset="0"/>
              </a:rPr>
              <a:t>= functional annotation analysis</a:t>
            </a:r>
            <a:br>
              <a:rPr lang="cs-CZ" altLang="cs-CZ" sz="4000">
                <a:latin typeface="Comic Sans MS" panose="030F0702030302020204" pitchFamily="66" charset="0"/>
              </a:rPr>
            </a:br>
            <a:endParaRPr lang="cs-CZ" altLang="cs-CZ" sz="1800">
              <a:latin typeface="Comic Sans MS" panose="030F0702030302020204" pitchFamily="66" charset="0"/>
            </a:endParaRPr>
          </a:p>
        </p:txBody>
      </p:sp>
      <p:sp>
        <p:nvSpPr>
          <p:cNvPr id="25603" name="Zástupný symbol pro obsah 5">
            <a:extLst>
              <a:ext uri="{FF2B5EF4-FFF2-40B4-BE49-F238E27FC236}">
                <a16:creationId xmlns:a16="http://schemas.microsoft.com/office/drawing/2014/main" id="{55154B38-9E8F-4DFE-8D62-98F32CC27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565400"/>
            <a:ext cx="7772400" cy="353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000">
                <a:latin typeface="Comic Sans MS" panose="030F0702030302020204" pitchFamily="66" charset="0"/>
              </a:rPr>
              <a:t>založena na databázích dostupných anotovaných genů u modelových organismů</a:t>
            </a:r>
          </a:p>
          <a:p>
            <a:pPr>
              <a:spcAft>
                <a:spcPts val="1200"/>
              </a:spcAft>
            </a:pPr>
            <a:r>
              <a:rPr lang="en-US" altLang="cs-CZ" sz="2000" b="1">
                <a:latin typeface="Comic Sans MS" panose="030F0702030302020204" pitchFamily="66" charset="0"/>
              </a:rPr>
              <a:t>Cellular Component</a:t>
            </a:r>
            <a:r>
              <a:rPr lang="cs-CZ" altLang="cs-CZ" sz="2000" b="1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- </a:t>
            </a:r>
            <a:r>
              <a:rPr lang="en-US" altLang="cs-CZ" sz="2000">
                <a:latin typeface="Comic Sans MS" panose="030F0702030302020204" pitchFamily="66" charset="0"/>
              </a:rPr>
              <a:t>the parts of a cell or its extracellular environment</a:t>
            </a:r>
            <a:endParaRPr lang="cs-CZ" altLang="cs-CZ" sz="200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r>
              <a:rPr lang="en-US" altLang="cs-CZ" sz="2000" b="1">
                <a:latin typeface="Comic Sans MS" panose="030F0702030302020204" pitchFamily="66" charset="0"/>
              </a:rPr>
              <a:t>Molecular Function</a:t>
            </a:r>
            <a:r>
              <a:rPr lang="cs-CZ" altLang="cs-CZ" sz="2000" b="1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-</a:t>
            </a:r>
            <a:r>
              <a:rPr lang="en-US" altLang="cs-CZ" sz="2000">
                <a:latin typeface="Comic Sans MS" panose="030F0702030302020204" pitchFamily="66" charset="0"/>
              </a:rPr>
              <a:t> the elemental activities of a gene product at the molecular level, such as binding or catalysis</a:t>
            </a:r>
            <a:endParaRPr lang="cs-CZ" altLang="cs-CZ" sz="200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r>
              <a:rPr lang="en-US" altLang="cs-CZ" sz="2000" b="1">
                <a:latin typeface="Comic Sans MS" panose="030F0702030302020204" pitchFamily="66" charset="0"/>
              </a:rPr>
              <a:t>Biological Process</a:t>
            </a:r>
            <a:r>
              <a:rPr lang="cs-CZ" altLang="cs-CZ" sz="2000" b="1">
                <a:latin typeface="Comic Sans MS" panose="030F0702030302020204" pitchFamily="66" charset="0"/>
              </a:rPr>
              <a:t> </a:t>
            </a:r>
            <a:r>
              <a:rPr lang="cs-CZ" altLang="cs-CZ" sz="2000">
                <a:latin typeface="Comic Sans MS" panose="030F0702030302020204" pitchFamily="66" charset="0"/>
              </a:rPr>
              <a:t>- </a:t>
            </a:r>
            <a:r>
              <a:rPr lang="en-US" altLang="cs-CZ" sz="2000">
                <a:latin typeface="Comic Sans MS" panose="030F0702030302020204" pitchFamily="66" charset="0"/>
              </a:rPr>
              <a:t>operations or sets of molecular events with a defined beginning and end, pertinent to the functioning of integrated living units: cells, tissues, organs, and organisms.</a:t>
            </a:r>
            <a:endParaRPr lang="cs-CZ" altLang="cs-CZ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7934CB9E-AB24-492B-AA28-71D9CB44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Gene ontology as a </a:t>
            </a:r>
            <a:r>
              <a:rPr lang="cs-CZ" altLang="cs-CZ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  <a:endParaRPr lang="cs-CZ" altLang="cs-CZ" sz="32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7" name="Picture 2" descr="diag-ontology-graph.gif">
            <a:extLst>
              <a:ext uri="{FF2B5EF4-FFF2-40B4-BE49-F238E27FC236}">
                <a16:creationId xmlns:a16="http://schemas.microsoft.com/office/drawing/2014/main" id="{DFBBF86D-FD39-4F7E-A6A3-430B7B11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582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ovéPole 4">
            <a:extLst>
              <a:ext uri="{FF2B5EF4-FFF2-40B4-BE49-F238E27FC236}">
                <a16:creationId xmlns:a16="http://schemas.microsoft.com/office/drawing/2014/main" id="{82C22CB8-FC6E-4B97-AAE7-849C137C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021388"/>
            <a:ext cx="6270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Example: </a:t>
            </a:r>
            <a:r>
              <a:rPr lang="en-US" altLang="cs-CZ" sz="1600"/>
              <a:t> A set of terms under the biological process node pigmentation. </a:t>
            </a:r>
            <a:endParaRPr lang="cs-CZ" altLang="cs-CZ" sz="160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574D68FB-E052-43F6-AB82-A41CD959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525" y="609600"/>
            <a:ext cx="2733675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Microarrays vs. RNA-seq</a:t>
            </a:r>
          </a:p>
        </p:txBody>
      </p:sp>
      <p:pic>
        <p:nvPicPr>
          <p:cNvPr id="27651" name="Picture 2" descr="media/image1.jpeg">
            <a:extLst>
              <a:ext uri="{FF2B5EF4-FFF2-40B4-BE49-F238E27FC236}">
                <a16:creationId xmlns:a16="http://schemas.microsoft.com/office/drawing/2014/main" id="{2BAAEF50-EDB9-473C-B935-5ED3C6354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5888"/>
            <a:ext cx="4608513" cy="6659562"/>
          </a:xfrm>
          <a:noFill/>
        </p:spPr>
      </p:pic>
      <p:sp>
        <p:nvSpPr>
          <p:cNvPr id="27652" name="TextovéPole 3">
            <a:extLst>
              <a:ext uri="{FF2B5EF4-FFF2-40B4-BE49-F238E27FC236}">
                <a16:creationId xmlns:a16="http://schemas.microsoft.com/office/drawing/2014/main" id="{2DC4A9CB-4F5C-4A60-B935-16DB8F6E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852738"/>
            <a:ext cx="3097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Měly by dávat stejné výsledky, ale srovnávacích studií je velmi málo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3">
            <a:extLst>
              <a:ext uri="{FF2B5EF4-FFF2-40B4-BE49-F238E27FC236}">
                <a16:creationId xmlns:a16="http://schemas.microsoft.com/office/drawing/2014/main" id="{B9C5AFD0-8F7B-42A3-9FED-5B342C6B0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Příklady</a:t>
            </a:r>
          </a:p>
        </p:txBody>
      </p:sp>
      <p:sp>
        <p:nvSpPr>
          <p:cNvPr id="28675" name="Podnadpis 4">
            <a:extLst>
              <a:ext uri="{FF2B5EF4-FFF2-40B4-BE49-F238E27FC236}">
                <a16:creationId xmlns:a16="http://schemas.microsoft.com/office/drawing/2014/main" id="{B4FC0C74-413A-4BB8-B430-BF572EF8B0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1">
            <a:extLst>
              <a:ext uri="{FF2B5EF4-FFF2-40B4-BE49-F238E27FC236}">
                <a16:creationId xmlns:a16="http://schemas.microsoft.com/office/drawing/2014/main" id="{33169FA1-44AD-4816-A45C-EC13ECB711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10"/>
          <a:stretch>
            <a:fillRect/>
          </a:stretch>
        </p:blipFill>
        <p:spPr>
          <a:xfrm>
            <a:off x="355600" y="346075"/>
            <a:ext cx="3582988" cy="2474913"/>
          </a:xfrm>
          <a:noFill/>
        </p:spPr>
      </p:pic>
      <p:pic>
        <p:nvPicPr>
          <p:cNvPr id="29699" name="Picture 4" descr="Figure 2">
            <a:extLst>
              <a:ext uri="{FF2B5EF4-FFF2-40B4-BE49-F238E27FC236}">
                <a16:creationId xmlns:a16="http://schemas.microsoft.com/office/drawing/2014/main" id="{7E766C9D-0983-4335-91CF-7D77656D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25763"/>
            <a:ext cx="396081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Figure 3">
            <a:extLst>
              <a:ext uri="{FF2B5EF4-FFF2-40B4-BE49-F238E27FC236}">
                <a16:creationId xmlns:a16="http://schemas.microsoft.com/office/drawing/2014/main" id="{2439E77B-92D5-48CF-AE91-7CC0F2A0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875"/>
            <a:ext cx="1582737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Obdélník 3">
            <a:extLst>
              <a:ext uri="{FF2B5EF4-FFF2-40B4-BE49-F238E27FC236}">
                <a16:creationId xmlns:a16="http://schemas.microsoft.com/office/drawing/2014/main" id="{8FD617B6-32E3-4977-B6A3-D6E0183F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0"/>
            <a:ext cx="2087562" cy="273526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9702" name="TextovéPole 4">
            <a:extLst>
              <a:ext uri="{FF2B5EF4-FFF2-40B4-BE49-F238E27FC236}">
                <a16:creationId xmlns:a16="http://schemas.microsoft.com/office/drawing/2014/main" id="{C8E3A317-AF73-438B-BA11-E7DD8EAB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297613"/>
            <a:ext cx="559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20721 SNPs (ddRAD) – no genetic difference at neutral loci</a:t>
            </a:r>
          </a:p>
        </p:txBody>
      </p:sp>
      <p:sp>
        <p:nvSpPr>
          <p:cNvPr id="29703" name="TextovéPole 5">
            <a:extLst>
              <a:ext uri="{FF2B5EF4-FFF2-40B4-BE49-F238E27FC236}">
                <a16:creationId xmlns:a16="http://schemas.microsoft.com/office/drawing/2014/main" id="{8772FEBC-931F-468A-9F49-9AE7FBC4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490538"/>
            <a:ext cx="23034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Only differentially expressed genes are responsible for morphological changes (zobák, zbarvení)</a:t>
            </a:r>
          </a:p>
        </p:txBody>
      </p:sp>
      <p:sp>
        <p:nvSpPr>
          <p:cNvPr id="29704" name="TextovéPole 9">
            <a:extLst>
              <a:ext uri="{FF2B5EF4-FFF2-40B4-BE49-F238E27FC236}">
                <a16:creationId xmlns:a16="http://schemas.microsoft.com/office/drawing/2014/main" id="{5213A7C7-E8E1-4D93-9063-C2AB021655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534819" y="3682207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20721 SNPs (ddRAD)</a:t>
            </a:r>
          </a:p>
        </p:txBody>
      </p:sp>
      <p:sp>
        <p:nvSpPr>
          <p:cNvPr id="29705" name="TextovéPole 10">
            <a:extLst>
              <a:ext uri="{FF2B5EF4-FFF2-40B4-BE49-F238E27FC236}">
                <a16:creationId xmlns:a16="http://schemas.microsoft.com/office/drawing/2014/main" id="{32E738AC-684C-4A8A-A060-9BD9E34D4D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26126" y="5840412"/>
            <a:ext cx="1693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215825 SNPs (RNAseq)</a:t>
            </a:r>
          </a:p>
        </p:txBody>
      </p:sp>
      <p:sp>
        <p:nvSpPr>
          <p:cNvPr id="29706" name="TextovéPole 6">
            <a:extLst>
              <a:ext uri="{FF2B5EF4-FFF2-40B4-BE49-F238E27FC236}">
                <a16:creationId xmlns:a16="http://schemas.microsoft.com/office/drawing/2014/main" id="{BC47237D-8784-4B6B-9729-01953DF96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6038"/>
            <a:ext cx="2135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Mason and Taylor 2015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iomedcentral.com/content/figures/1471-2164-15-754-1-l.jpg">
            <a:extLst>
              <a:ext uri="{FF2B5EF4-FFF2-40B4-BE49-F238E27FC236}">
                <a16:creationId xmlns:a16="http://schemas.microsoft.com/office/drawing/2014/main" id="{6B830505-0E09-40C8-8ABA-8D097B26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6"/>
          <a:stretch>
            <a:fillRect/>
          </a:stretch>
        </p:blipFill>
        <p:spPr bwMode="auto">
          <a:xfrm>
            <a:off x="4214813" y="2165350"/>
            <a:ext cx="4784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2E35C96F-CD66-410A-8EEC-479450BD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6734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Zástupný symbol pro obsah 2">
            <a:extLst>
              <a:ext uri="{FF2B5EF4-FFF2-40B4-BE49-F238E27FC236}">
                <a16:creationId xmlns:a16="http://schemas.microsoft.com/office/drawing/2014/main" id="{347E3A43-98E6-483F-818F-9B35BF240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3816350" cy="4535487"/>
          </a:xfrm>
        </p:spPr>
        <p:txBody>
          <a:bodyPr/>
          <a:lstStyle/>
          <a:p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cca 334 miliónů sekvencí („reads“); 42 mil./sample</a:t>
            </a:r>
          </a:p>
          <a:p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210 DEGs („differentially expressed genes“) – 119 up-regulated, 91 down-regulated u žlutých jedinců</a:t>
            </a:r>
          </a:p>
          <a:p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41BCFBC1-6B10-4537-98EB-E5FB4BDAB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69436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xanthophory</a:t>
            </a:r>
          </a:p>
        </p:txBody>
      </p:sp>
      <p:sp>
        <p:nvSpPr>
          <p:cNvPr id="30726" name="TextovéPole 7">
            <a:extLst>
              <a:ext uri="{FF2B5EF4-FFF2-40B4-BE49-F238E27FC236}">
                <a16:creationId xmlns:a16="http://schemas.microsoft.com/office/drawing/2014/main" id="{01E51259-3440-4820-9B6F-F79A82A85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694363"/>
            <a:ext cx="1806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melanophory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erythrophory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2BF7EA61-7C5E-4DFB-B947-332A2AEB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Konzistence výsledků</a:t>
            </a: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3F265C77-B55A-4BD8-9A72-AFCA737C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60575"/>
            <a:ext cx="4241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80F6297-E9A8-4D62-955C-B10B7D31DCB1}"/>
              </a:ext>
            </a:extLst>
          </p:cNvPr>
          <p:cNvSpPr txBox="1">
            <a:spLocks/>
          </p:cNvSpPr>
          <p:nvPr/>
        </p:nvSpPr>
        <p:spPr bwMode="auto">
          <a:xfrm>
            <a:off x="2555875" y="4005263"/>
            <a:ext cx="3816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800" kern="0">
                <a:latin typeface="Comic Sans MS" pitchFamily="66" charset="0"/>
              </a:rPr>
              <a:t>změny v expresi jdou stejným směrem u RNA-seq i RT-qPCR vybraných genů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800" ker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2B6C381A-F7E2-46BA-A621-6D8B886E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41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Functional annotation clustering</a:t>
            </a:r>
            <a:b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cs-CZ" altLang="cs-CZ" sz="3200" kern="1200">
                <a:solidFill>
                  <a:schemeClr val="tx1"/>
                </a:solidFill>
                <a:latin typeface="Comic Sans MS" panose="030F0702030302020204" pitchFamily="66" charset="0"/>
              </a:rPr>
              <a:t>(= gene ontology)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5BD4E7C6-AAAE-4465-B74F-DA4D739D4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" y="1981200"/>
            <a:ext cx="7454900" cy="4114800"/>
          </a:xfrm>
          <a:noFill/>
        </p:spPr>
      </p:pic>
      <p:sp>
        <p:nvSpPr>
          <p:cNvPr id="32772" name="TextovéPole 4">
            <a:extLst>
              <a:ext uri="{FF2B5EF4-FFF2-40B4-BE49-F238E27FC236}">
                <a16:creationId xmlns:a16="http://schemas.microsoft.com/office/drawing/2014/main" id="{FB2DA618-664A-4692-990A-C5B7D47B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49500"/>
            <a:ext cx="227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up-regulated in yellow</a:t>
            </a:r>
          </a:p>
        </p:txBody>
      </p:sp>
      <p:sp>
        <p:nvSpPr>
          <p:cNvPr id="32773" name="TextovéPole 5">
            <a:extLst>
              <a:ext uri="{FF2B5EF4-FFF2-40B4-BE49-F238E27FC236}">
                <a16:creationId xmlns:a16="http://schemas.microsoft.com/office/drawing/2014/main" id="{81644A6C-A2C6-4739-87EA-0EA342AF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76475"/>
            <a:ext cx="255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down-regulated in yellow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CFD9E7-DD74-4E7B-842E-6A74CD778E94}"/>
              </a:ext>
            </a:extLst>
          </p:cNvPr>
          <p:cNvSpPr/>
          <p:nvPr/>
        </p:nvSpPr>
        <p:spPr>
          <a:xfrm rot="1463608">
            <a:off x="1230313" y="3325813"/>
            <a:ext cx="288925" cy="2016125"/>
          </a:xfrm>
          <a:prstGeom prst="rect">
            <a:avLst/>
          </a:prstGeom>
          <a:solidFill>
            <a:srgbClr val="FF3300">
              <a:alpha val="4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3A7A348-DDFD-43BA-AD66-A2729C02C21F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79200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600" kern="0">
                <a:latin typeface="Comic Sans MS" pitchFamily="66" charset="0"/>
              </a:rPr>
              <a:t>xanthophory u žlutých jedinců jsou asociovány s melanogenezí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600" kern="0">
                <a:latin typeface="Comic Sans MS" pitchFamily="66" charset="0"/>
              </a:rPr>
              <a:t>v dalším kroku je možné studovat roli jednotlivých kandidátních genů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ker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3">
            <a:extLst>
              <a:ext uri="{FF2B5EF4-FFF2-40B4-BE49-F238E27FC236}">
                <a16:creationId xmlns:a16="http://schemas.microsoft.com/office/drawing/2014/main" id="{1781A110-77DC-4133-B5A2-3E23038E1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Comic Sans MS" panose="030F0702030302020204" pitchFamily="66" charset="0"/>
              </a:rPr>
              <a:t>Rozdíly v expresi genů mohou mít velký význam</a:t>
            </a:r>
          </a:p>
        </p:txBody>
      </p:sp>
      <p:sp>
        <p:nvSpPr>
          <p:cNvPr id="6147" name="Zástupný symbol pro obsah 4">
            <a:extLst>
              <a:ext uri="{FF2B5EF4-FFF2-40B4-BE49-F238E27FC236}">
                <a16:creationId xmlns:a16="http://schemas.microsoft.com/office/drawing/2014/main" id="{62575AAD-E4CF-4780-AE2B-D2D4AD0FB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5038"/>
            <a:ext cx="7772400" cy="3890962"/>
          </a:xfrm>
        </p:spPr>
        <p:txBody>
          <a:bodyPr/>
          <a:lstStyle/>
          <a:p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humans and chimpanzees are 98.7% identical in their genome sequences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, but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large tissue-specific differences exist in expression – particular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in the brain (Enard et al. 2002)</a:t>
            </a:r>
            <a:endParaRPr lang="en-US" altLang="cs-CZ" sz="240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bush-chimp">
            <a:extLst>
              <a:ext uri="{FF2B5EF4-FFF2-40B4-BE49-F238E27FC236}">
                <a16:creationId xmlns:a16="http://schemas.microsoft.com/office/drawing/2014/main" id="{28FB2C39-6D19-48EC-9DCF-F17A425A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65588"/>
            <a:ext cx="4176713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92D17F-E781-421E-A6C5-4BCCFED6CB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989888" cy="5327650"/>
          </a:xfrm>
          <a:noFill/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1200"/>
              </a:spcAft>
            </a:pPr>
            <a:br>
              <a:rPr lang="cs-CZ" altLang="cs-CZ" sz="4000">
                <a:latin typeface="Comic Sans MS" panose="030F0702030302020204" pitchFamily="66" charset="0"/>
              </a:rPr>
            </a:br>
            <a:r>
              <a:rPr lang="cs-CZ" altLang="cs-CZ" sz="4000">
                <a:latin typeface="Comic Sans MS" panose="030F0702030302020204" pitchFamily="66" charset="0"/>
              </a:rPr>
              <a:t>Analýza genové exprese</a:t>
            </a:r>
            <a:br>
              <a:rPr lang="cs-CZ" altLang="cs-CZ" sz="4000">
                <a:latin typeface="Comic Sans MS" panose="030F0702030302020204" pitchFamily="66" charset="0"/>
              </a:rPr>
            </a:br>
            <a:br>
              <a:rPr lang="cs-CZ" altLang="cs-CZ" sz="4000">
                <a:latin typeface="Comic Sans MS" panose="030F0702030302020204" pitchFamily="66" charset="0"/>
              </a:rPr>
            </a:br>
            <a:r>
              <a:rPr lang="cs-CZ" altLang="cs-CZ" sz="3200">
                <a:latin typeface="Comic Sans MS" panose="030F0702030302020204" pitchFamily="66" charset="0"/>
              </a:rPr>
              <a:t>(1) Kvantifikace kandidátních transkriptů</a:t>
            </a:r>
            <a:br>
              <a:rPr lang="cs-CZ" altLang="cs-CZ" sz="3200">
                <a:latin typeface="Comic Sans MS" panose="030F0702030302020204" pitchFamily="66" charset="0"/>
              </a:rPr>
            </a:br>
            <a:br>
              <a:rPr lang="cs-CZ" altLang="cs-CZ" sz="3200">
                <a:latin typeface="Comic Sans MS" panose="030F0702030302020204" pitchFamily="66" charset="0"/>
              </a:rPr>
            </a:br>
            <a:r>
              <a:rPr lang="cs-CZ" altLang="cs-CZ" sz="3200">
                <a:latin typeface="Comic Sans MS" panose="030F0702030302020204" pitchFamily="66" charset="0"/>
              </a:rPr>
              <a:t>(2) Microarrays</a:t>
            </a:r>
            <a:br>
              <a:rPr lang="cs-CZ" altLang="cs-CZ" sz="3200">
                <a:latin typeface="Comic Sans MS" panose="030F0702030302020204" pitchFamily="66" charset="0"/>
              </a:rPr>
            </a:br>
            <a:br>
              <a:rPr lang="cs-CZ" altLang="cs-CZ" sz="3200">
                <a:latin typeface="Comic Sans MS" panose="030F0702030302020204" pitchFamily="66" charset="0"/>
              </a:rPr>
            </a:br>
            <a:r>
              <a:rPr lang="cs-CZ" altLang="cs-CZ" sz="3200">
                <a:latin typeface="Comic Sans MS" panose="030F0702030302020204" pitchFamily="66" charset="0"/>
              </a:rPr>
              <a:t>(3) RNAseq (transkriptom)</a:t>
            </a:r>
            <a:br>
              <a:rPr lang="cs-CZ" altLang="cs-CZ" sz="3200">
                <a:latin typeface="Comic Sans MS" panose="030F0702030302020204" pitchFamily="66" charset="0"/>
              </a:rPr>
            </a:br>
            <a:br>
              <a:rPr lang="cs-CZ" altLang="cs-CZ" sz="3200">
                <a:latin typeface="Comic Sans MS" panose="030F0702030302020204" pitchFamily="66" charset="0"/>
              </a:rPr>
            </a:br>
            <a:endParaRPr lang="cs-CZ" altLang="cs-CZ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E8F4C7-F5B0-4227-AC0C-2CB6085ED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chemeClr val="tx1"/>
                </a:solidFill>
                <a:latin typeface="Comic Sans MS" panose="030F0702030302020204" pitchFamily="66" charset="0"/>
              </a:rPr>
              <a:t>Kandidátní geny - relativní kvantifikace pomocí standardů</a:t>
            </a:r>
            <a:endParaRPr lang="en-US" altLang="cs-CZ" sz="3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76AD11A-EF24-4FDE-8733-27195D4D8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1359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800">
                <a:solidFill>
                  <a:srgbClr val="FF3300"/>
                </a:solidFill>
                <a:latin typeface="Arial" panose="020B0604020202020204" pitchFamily="34" charset="0"/>
              </a:rPr>
              <a:t>Měření úrovně exprese</a:t>
            </a:r>
            <a:r>
              <a:rPr lang="cs-CZ" altLang="cs-CZ" sz="2800">
                <a:latin typeface="Arial" panose="020B0604020202020204" pitchFamily="34" charset="0"/>
              </a:rPr>
              <a:t> (např. v různých typech tkání nebo treatement vs. non-treatement atd.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800">
                <a:solidFill>
                  <a:srgbClr val="FF3300"/>
                </a:solidFill>
                <a:latin typeface="Arial" panose="020B0604020202020204" pitchFamily="34" charset="0"/>
              </a:rPr>
              <a:t>mRNA </a:t>
            </a:r>
            <a:r>
              <a:rPr lang="cs-CZ" altLang="cs-CZ" sz="2800">
                <a:solidFill>
                  <a:srgbClr val="FF3300"/>
                </a:solidFill>
                <a:latin typeface="Calibri" panose="020F0502020204030204" pitchFamily="34" charset="0"/>
              </a:rPr>
              <a:t>→ reverzní transkripce → cDNA → PCR</a:t>
            </a:r>
            <a:endParaRPr lang="cs-CZ" altLang="cs-CZ" sz="28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800" b="1">
                <a:latin typeface="Arial" panose="020B0604020202020204" pitchFamily="34" charset="0"/>
              </a:rPr>
              <a:t>housekeeping geny</a:t>
            </a:r>
            <a:r>
              <a:rPr lang="cs-CZ" altLang="cs-CZ" sz="2800">
                <a:latin typeface="Arial" panose="020B0604020202020204" pitchFamily="34" charset="0"/>
              </a:rPr>
              <a:t> – slouží jako standard pro měření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800">
                <a:latin typeface="Arial" panose="020B0604020202020204" pitchFamily="34" charset="0"/>
              </a:rPr>
              <a:t>stejný počet kopií ve všech buňkách</a:t>
            </a:r>
            <a:endParaRPr lang="en-US" altLang="cs-CZ" sz="28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altLang="cs-CZ" sz="2800">
                <a:latin typeface="Arial" panose="020B0604020202020204" pitchFamily="34" charset="0"/>
              </a:rPr>
              <a:t>exprimované ve všech buňkách, nezávislé na experimentu</a:t>
            </a:r>
          </a:p>
          <a:p>
            <a:pPr eaLnBrk="1" hangingPunct="1">
              <a:lnSpc>
                <a:spcPct val="90000"/>
              </a:lnSpc>
            </a:pPr>
            <a:endParaRPr lang="en-US" altLang="cs-CZ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D215669-1D19-42C9-9A07-8F72978B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chemeClr val="tx1"/>
                </a:solidFill>
                <a:latin typeface="Comic Sans MS" panose="030F0702030302020204" pitchFamily="66" charset="0"/>
              </a:rPr>
              <a:t>Srovnání množství PCR produktu na elektroforéze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08548CA4-1D19-4315-A446-EED835B49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60575"/>
            <a:ext cx="604837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>
            <a:extLst>
              <a:ext uri="{FF2B5EF4-FFF2-40B4-BE49-F238E27FC236}">
                <a16:creationId xmlns:a16="http://schemas.microsoft.com/office/drawing/2014/main" id="{285EE61D-8F66-42A0-AC07-677BAF46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altLang="cs-CZ" sz="3600" dirty="0">
                <a:latin typeface="Comic Sans MS" panose="030F0702030302020204" pitchFamily="66" charset="0"/>
                <a:ea typeface="+mj-ea"/>
                <a:cs typeface="+mj-cs"/>
              </a:rPr>
              <a:t>Studium kandidátních genů - </a:t>
            </a:r>
            <a:r>
              <a:rPr lang="cs-CZ" altLang="cs-CZ" sz="3600" dirty="0" err="1">
                <a:latin typeface="Comic Sans MS" panose="030F0702030302020204" pitchFamily="66" charset="0"/>
                <a:ea typeface="+mj-ea"/>
                <a:cs typeface="+mj-cs"/>
              </a:rPr>
              <a:t>qPCR</a:t>
            </a:r>
            <a:endParaRPr lang="en-US" altLang="cs-CZ" sz="36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A7005CFD-44D7-455A-B0A5-0320DE57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8" t="29045" r="12006" b="16588"/>
          <a:stretch>
            <a:fillRect/>
          </a:stretch>
        </p:blipFill>
        <p:spPr bwMode="auto">
          <a:xfrm>
            <a:off x="366713" y="1658938"/>
            <a:ext cx="413543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40E9BE0-724F-45D7-A08C-15766F4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2" t="29364" r="31531" b="33844"/>
          <a:stretch>
            <a:fillRect/>
          </a:stretch>
        </p:blipFill>
        <p:spPr bwMode="auto">
          <a:xfrm>
            <a:off x="5021263" y="1658938"/>
            <a:ext cx="33972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1">
            <a:extLst>
              <a:ext uri="{FF2B5EF4-FFF2-40B4-BE49-F238E27FC236}">
                <a16:creationId xmlns:a16="http://schemas.microsoft.com/office/drawing/2014/main" id="{58E6EC0A-7B57-492E-8654-7DEF3D93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868863"/>
            <a:ext cx="4356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většinou nespecifická detekce (SYBR Green, aj.)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nutné srovnání s house-keeping geny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E5A721A-1968-49E2-83D4-381F437D96CF}"/>
              </a:ext>
            </a:extLst>
          </p:cNvPr>
          <p:cNvSpPr/>
          <p:nvPr/>
        </p:nvSpPr>
        <p:spPr>
          <a:xfrm>
            <a:off x="53975" y="6488113"/>
            <a:ext cx="69119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https://www.youtube.com/watch?v=y8tHiH0BzGY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>
            <a:extLst>
              <a:ext uri="{FF2B5EF4-FFF2-40B4-BE49-F238E27FC236}">
                <a16:creationId xmlns:a16="http://schemas.microsoft.com/office/drawing/2014/main" id="{9D86698C-3853-4B1E-901C-B66D061A8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468438"/>
            <a:ext cx="46656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ál 2">
            <a:extLst>
              <a:ext uri="{FF2B5EF4-FFF2-40B4-BE49-F238E27FC236}">
                <a16:creationId xmlns:a16="http://schemas.microsoft.com/office/drawing/2014/main" id="{A4D60EFE-5CCF-47F1-B62E-C9D3AF469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3024188" cy="17287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16" name="Ovál 3">
            <a:extLst>
              <a:ext uri="{FF2B5EF4-FFF2-40B4-BE49-F238E27FC236}">
                <a16:creationId xmlns:a16="http://schemas.microsoft.com/office/drawing/2014/main" id="{25E54BFD-7C52-4D0E-B40A-6861D639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1000125" cy="927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17" name="Volný tvar 4">
            <a:extLst>
              <a:ext uri="{FF2B5EF4-FFF2-40B4-BE49-F238E27FC236}">
                <a16:creationId xmlns:a16="http://schemas.microsoft.com/office/drawing/2014/main" id="{6639D09B-72E3-4355-8D52-269250E52135}"/>
              </a:ext>
            </a:extLst>
          </p:cNvPr>
          <p:cNvSpPr>
            <a:spLocks/>
          </p:cNvSpPr>
          <p:nvPr/>
        </p:nvSpPr>
        <p:spPr bwMode="auto">
          <a:xfrm>
            <a:off x="749300" y="5451475"/>
            <a:ext cx="269875" cy="206375"/>
          </a:xfrm>
          <a:custGeom>
            <a:avLst/>
            <a:gdLst>
              <a:gd name="T0" fmla="*/ 0 w 269966"/>
              <a:gd name="T1" fmla="*/ 0 h 205779"/>
              <a:gd name="T2" fmla="*/ 104398 w 269966"/>
              <a:gd name="T3" fmla="*/ 193258 h 205779"/>
              <a:gd name="T4" fmla="*/ 269693 w 269966"/>
              <a:gd name="T5" fmla="*/ 193258 h 205779"/>
              <a:gd name="T6" fmla="*/ 269693 w 269966"/>
              <a:gd name="T7" fmla="*/ 193258 h 2057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9966" h="205779">
                <a:moveTo>
                  <a:pt x="0" y="0"/>
                </a:moveTo>
                <a:cubicBezTo>
                  <a:pt x="29754" y="79828"/>
                  <a:pt x="59509" y="159657"/>
                  <a:pt x="104503" y="191588"/>
                </a:cubicBezTo>
                <a:cubicBezTo>
                  <a:pt x="149497" y="223519"/>
                  <a:pt x="269966" y="191588"/>
                  <a:pt x="269966" y="1915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18" name="Volný tvar 5">
            <a:extLst>
              <a:ext uri="{FF2B5EF4-FFF2-40B4-BE49-F238E27FC236}">
                <a16:creationId xmlns:a16="http://schemas.microsoft.com/office/drawing/2014/main" id="{C7EB7361-15EC-41FC-9529-B863338A736E}"/>
              </a:ext>
            </a:extLst>
          </p:cNvPr>
          <p:cNvSpPr>
            <a:spLocks/>
          </p:cNvSpPr>
          <p:nvPr/>
        </p:nvSpPr>
        <p:spPr bwMode="auto">
          <a:xfrm>
            <a:off x="627063" y="5173663"/>
            <a:ext cx="898525" cy="652462"/>
          </a:xfrm>
          <a:custGeom>
            <a:avLst/>
            <a:gdLst>
              <a:gd name="T0" fmla="*/ 278974 w 898043"/>
              <a:gd name="T1" fmla="*/ 304165 h 653143"/>
              <a:gd name="T2" fmla="*/ 374871 w 898043"/>
              <a:gd name="T3" fmla="*/ 356308 h 653143"/>
              <a:gd name="T4" fmla="*/ 348717 w 898043"/>
              <a:gd name="T5" fmla="*/ 191189 h 653143"/>
              <a:gd name="T6" fmla="*/ 278974 w 898043"/>
              <a:gd name="T7" fmla="*/ 330236 h 653143"/>
              <a:gd name="T8" fmla="*/ 401024 w 898043"/>
              <a:gd name="T9" fmla="*/ 382379 h 653143"/>
              <a:gd name="T10" fmla="*/ 357436 w 898043"/>
              <a:gd name="T11" fmla="*/ 417141 h 653143"/>
              <a:gd name="T12" fmla="*/ 383589 w 898043"/>
              <a:gd name="T13" fmla="*/ 312855 h 653143"/>
              <a:gd name="T14" fmla="*/ 549229 w 898043"/>
              <a:gd name="T15" fmla="*/ 199880 h 653143"/>
              <a:gd name="T16" fmla="*/ 409743 w 898043"/>
              <a:gd name="T17" fmla="*/ 121666 h 653143"/>
              <a:gd name="T18" fmla="*/ 339998 w 898043"/>
              <a:gd name="T19" fmla="*/ 191189 h 653143"/>
              <a:gd name="T20" fmla="*/ 418460 w 898043"/>
              <a:gd name="T21" fmla="*/ 269404 h 653143"/>
              <a:gd name="T22" fmla="*/ 496922 w 898043"/>
              <a:gd name="T23" fmla="*/ 338927 h 653143"/>
              <a:gd name="T24" fmla="*/ 505639 w 898043"/>
              <a:gd name="T25" fmla="*/ 425831 h 653143"/>
              <a:gd name="T26" fmla="*/ 610254 w 898043"/>
              <a:gd name="T27" fmla="*/ 399760 h 653143"/>
              <a:gd name="T28" fmla="*/ 741024 w 898043"/>
              <a:gd name="T29" fmla="*/ 451902 h 653143"/>
              <a:gd name="T30" fmla="*/ 706152 w 898043"/>
              <a:gd name="T31" fmla="*/ 278094 h 653143"/>
              <a:gd name="T32" fmla="*/ 601538 w 898043"/>
              <a:gd name="T33" fmla="*/ 191189 h 653143"/>
              <a:gd name="T34" fmla="*/ 409743 w 898043"/>
              <a:gd name="T35" fmla="*/ 173809 h 653143"/>
              <a:gd name="T36" fmla="*/ 348717 w 898043"/>
              <a:gd name="T37" fmla="*/ 52144 h 653143"/>
              <a:gd name="T38" fmla="*/ 523075 w 898043"/>
              <a:gd name="T39" fmla="*/ 95595 h 653143"/>
              <a:gd name="T40" fmla="*/ 592819 w 898043"/>
              <a:gd name="T41" fmla="*/ 191189 h 653143"/>
              <a:gd name="T42" fmla="*/ 601538 w 898043"/>
              <a:gd name="T43" fmla="*/ 312855 h 653143"/>
              <a:gd name="T44" fmla="*/ 610254 w 898043"/>
              <a:gd name="T45" fmla="*/ 112976 h 653143"/>
              <a:gd name="T46" fmla="*/ 627691 w 898043"/>
              <a:gd name="T47" fmla="*/ 69523 h 653143"/>
              <a:gd name="T48" fmla="*/ 679999 w 898043"/>
              <a:gd name="T49" fmla="*/ 234642 h 653143"/>
              <a:gd name="T50" fmla="*/ 749741 w 898043"/>
              <a:gd name="T51" fmla="*/ 243332 h 653143"/>
              <a:gd name="T52" fmla="*/ 784614 w 898043"/>
              <a:gd name="T53" fmla="*/ 86904 h 653143"/>
              <a:gd name="T54" fmla="*/ 828202 w 898043"/>
              <a:gd name="T55" fmla="*/ 321546 h 653143"/>
              <a:gd name="T56" fmla="*/ 723588 w 898043"/>
              <a:gd name="T57" fmla="*/ 391069 h 653143"/>
              <a:gd name="T58" fmla="*/ 549229 w 898043"/>
              <a:gd name="T59" fmla="*/ 460593 h 653143"/>
              <a:gd name="T60" fmla="*/ 575383 w 898043"/>
              <a:gd name="T61" fmla="*/ 547497 h 653143"/>
              <a:gd name="T62" fmla="*/ 741024 w 898043"/>
              <a:gd name="T63" fmla="*/ 460593 h 653143"/>
              <a:gd name="T64" fmla="*/ 723588 w 898043"/>
              <a:gd name="T65" fmla="*/ 347617 h 653143"/>
              <a:gd name="T66" fmla="*/ 575383 w 898043"/>
              <a:gd name="T67" fmla="*/ 295475 h 653143"/>
              <a:gd name="T68" fmla="*/ 479486 w 898043"/>
              <a:gd name="T69" fmla="*/ 182499 h 653143"/>
              <a:gd name="T70" fmla="*/ 331282 w 898043"/>
              <a:gd name="T71" fmla="*/ 60833 h 653143"/>
              <a:gd name="T72" fmla="*/ 383589 w 898043"/>
              <a:gd name="T73" fmla="*/ 0 h 653143"/>
              <a:gd name="T74" fmla="*/ 601538 w 898043"/>
              <a:gd name="T75" fmla="*/ 34763 h 653143"/>
              <a:gd name="T76" fmla="*/ 610254 w 898043"/>
              <a:gd name="T77" fmla="*/ 121666 h 653143"/>
              <a:gd name="T78" fmla="*/ 383589 w 898043"/>
              <a:gd name="T79" fmla="*/ 78214 h 653143"/>
              <a:gd name="T80" fmla="*/ 244102 w 898043"/>
              <a:gd name="T81" fmla="*/ 34763 h 653143"/>
              <a:gd name="T82" fmla="*/ 174359 w 898043"/>
              <a:gd name="T83" fmla="*/ 78214 h 653143"/>
              <a:gd name="T84" fmla="*/ 322563 w 898043"/>
              <a:gd name="T85" fmla="*/ 217261 h 653143"/>
              <a:gd name="T86" fmla="*/ 540512 w 898043"/>
              <a:gd name="T87" fmla="*/ 330236 h 653143"/>
              <a:gd name="T88" fmla="*/ 514358 w 898043"/>
              <a:gd name="T89" fmla="*/ 469283 h 653143"/>
              <a:gd name="T90" fmla="*/ 592819 w 898043"/>
              <a:gd name="T91" fmla="*/ 573568 h 653143"/>
              <a:gd name="T92" fmla="*/ 618973 w 898043"/>
              <a:gd name="T93" fmla="*/ 530116 h 653143"/>
              <a:gd name="T94" fmla="*/ 488204 w 898043"/>
              <a:gd name="T95" fmla="*/ 590949 h 653143"/>
              <a:gd name="T96" fmla="*/ 348717 w 898043"/>
              <a:gd name="T97" fmla="*/ 651782 h 653143"/>
              <a:gd name="T98" fmla="*/ 322563 w 898043"/>
              <a:gd name="T99" fmla="*/ 599639 h 653143"/>
              <a:gd name="T100" fmla="*/ 470768 w 898043"/>
              <a:gd name="T101" fmla="*/ 521426 h 653143"/>
              <a:gd name="T102" fmla="*/ 174359 w 898043"/>
              <a:gd name="T103" fmla="*/ 495354 h 653143"/>
              <a:gd name="T104" fmla="*/ 69743 w 898043"/>
              <a:gd name="T105" fmla="*/ 399760 h 653143"/>
              <a:gd name="T106" fmla="*/ 8719 w 898043"/>
              <a:gd name="T107" fmla="*/ 234642 h 653143"/>
              <a:gd name="T108" fmla="*/ 209230 w 898043"/>
              <a:gd name="T109" fmla="*/ 225951 h 653143"/>
              <a:gd name="T110" fmla="*/ 278974 w 898043"/>
              <a:gd name="T111" fmla="*/ 147738 h 653143"/>
              <a:gd name="T112" fmla="*/ 479486 w 898043"/>
              <a:gd name="T113" fmla="*/ 165118 h 653143"/>
              <a:gd name="T114" fmla="*/ 575383 w 898043"/>
              <a:gd name="T115" fmla="*/ 243332 h 653143"/>
              <a:gd name="T116" fmla="*/ 706152 w 898043"/>
              <a:gd name="T117" fmla="*/ 382379 h 653143"/>
              <a:gd name="T118" fmla="*/ 845639 w 898043"/>
              <a:gd name="T119" fmla="*/ 425831 h 653143"/>
              <a:gd name="T120" fmla="*/ 897946 w 898043"/>
              <a:gd name="T121" fmla="*/ 321546 h 6531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98043" h="653143">
                <a:moveTo>
                  <a:pt x="130629" y="252549"/>
                </a:moveTo>
                <a:cubicBezTo>
                  <a:pt x="170932" y="244488"/>
                  <a:pt x="191924" y="235265"/>
                  <a:pt x="235132" y="252549"/>
                </a:cubicBezTo>
                <a:cubicBezTo>
                  <a:pt x="253383" y="259850"/>
                  <a:pt x="267406" y="290716"/>
                  <a:pt x="278674" y="304800"/>
                </a:cubicBezTo>
                <a:cubicBezTo>
                  <a:pt x="292856" y="322528"/>
                  <a:pt x="302818" y="326702"/>
                  <a:pt x="322217" y="339635"/>
                </a:cubicBezTo>
                <a:cubicBezTo>
                  <a:pt x="328023" y="348343"/>
                  <a:pt x="329705" y="362450"/>
                  <a:pt x="339634" y="365760"/>
                </a:cubicBezTo>
                <a:cubicBezTo>
                  <a:pt x="350989" y="369545"/>
                  <a:pt x="364510" y="363691"/>
                  <a:pt x="374469" y="357052"/>
                </a:cubicBezTo>
                <a:cubicBezTo>
                  <a:pt x="383700" y="350898"/>
                  <a:pt x="406290" y="302118"/>
                  <a:pt x="409303" y="296092"/>
                </a:cubicBezTo>
                <a:cubicBezTo>
                  <a:pt x="406400" y="272869"/>
                  <a:pt x="412386" y="246639"/>
                  <a:pt x="400594" y="226423"/>
                </a:cubicBezTo>
                <a:cubicBezTo>
                  <a:pt x="390047" y="208342"/>
                  <a:pt x="348343" y="191589"/>
                  <a:pt x="348343" y="191589"/>
                </a:cubicBezTo>
                <a:cubicBezTo>
                  <a:pt x="316576" y="196884"/>
                  <a:pt x="295287" y="190028"/>
                  <a:pt x="278674" y="217715"/>
                </a:cubicBezTo>
                <a:cubicBezTo>
                  <a:pt x="273951" y="225586"/>
                  <a:pt x="272869" y="235132"/>
                  <a:pt x="269966" y="243840"/>
                </a:cubicBezTo>
                <a:cubicBezTo>
                  <a:pt x="272869" y="272869"/>
                  <a:pt x="259050" y="309339"/>
                  <a:pt x="278674" y="330926"/>
                </a:cubicBezTo>
                <a:cubicBezTo>
                  <a:pt x="296356" y="350377"/>
                  <a:pt x="331550" y="333259"/>
                  <a:pt x="357052" y="339635"/>
                </a:cubicBezTo>
                <a:cubicBezTo>
                  <a:pt x="367206" y="342173"/>
                  <a:pt x="374469" y="351246"/>
                  <a:pt x="383177" y="357052"/>
                </a:cubicBezTo>
                <a:cubicBezTo>
                  <a:pt x="388983" y="365761"/>
                  <a:pt x="394056" y="375005"/>
                  <a:pt x="400594" y="383178"/>
                </a:cubicBezTo>
                <a:cubicBezTo>
                  <a:pt x="405723" y="389589"/>
                  <a:pt x="413788" y="393554"/>
                  <a:pt x="418012" y="400595"/>
                </a:cubicBezTo>
                <a:cubicBezTo>
                  <a:pt x="422735" y="408466"/>
                  <a:pt x="435546" y="424198"/>
                  <a:pt x="426720" y="426720"/>
                </a:cubicBezTo>
                <a:cubicBezTo>
                  <a:pt x="404217" y="433149"/>
                  <a:pt x="380275" y="420915"/>
                  <a:pt x="357052" y="418012"/>
                </a:cubicBezTo>
                <a:cubicBezTo>
                  <a:pt x="352945" y="405693"/>
                  <a:pt x="339634" y="367986"/>
                  <a:pt x="339634" y="357052"/>
                </a:cubicBezTo>
                <a:cubicBezTo>
                  <a:pt x="339634" y="345083"/>
                  <a:pt x="339880" y="330681"/>
                  <a:pt x="348343" y="322218"/>
                </a:cubicBezTo>
                <a:cubicBezTo>
                  <a:pt x="356806" y="313755"/>
                  <a:pt x="371253" y="314546"/>
                  <a:pt x="383177" y="313509"/>
                </a:cubicBezTo>
                <a:cubicBezTo>
                  <a:pt x="438200" y="308724"/>
                  <a:pt x="493486" y="307703"/>
                  <a:pt x="548640" y="304800"/>
                </a:cubicBezTo>
                <a:cubicBezTo>
                  <a:pt x="551543" y="296092"/>
                  <a:pt x="557349" y="287854"/>
                  <a:pt x="557349" y="278675"/>
                </a:cubicBezTo>
                <a:cubicBezTo>
                  <a:pt x="557349" y="252389"/>
                  <a:pt x="555556" y="225658"/>
                  <a:pt x="548640" y="200298"/>
                </a:cubicBezTo>
                <a:cubicBezTo>
                  <a:pt x="545999" y="190613"/>
                  <a:pt x="509786" y="168142"/>
                  <a:pt x="505097" y="165463"/>
                </a:cubicBezTo>
                <a:cubicBezTo>
                  <a:pt x="447318" y="132447"/>
                  <a:pt x="492998" y="160279"/>
                  <a:pt x="444137" y="139338"/>
                </a:cubicBezTo>
                <a:cubicBezTo>
                  <a:pt x="432205" y="134224"/>
                  <a:pt x="420914" y="127726"/>
                  <a:pt x="409303" y="121920"/>
                </a:cubicBezTo>
                <a:cubicBezTo>
                  <a:pt x="391886" y="124823"/>
                  <a:pt x="371420" y="120366"/>
                  <a:pt x="357052" y="130629"/>
                </a:cubicBezTo>
                <a:cubicBezTo>
                  <a:pt x="347313" y="137586"/>
                  <a:pt x="351631" y="153955"/>
                  <a:pt x="348343" y="165463"/>
                </a:cubicBezTo>
                <a:cubicBezTo>
                  <a:pt x="345821" y="174290"/>
                  <a:pt x="342537" y="182880"/>
                  <a:pt x="339634" y="191589"/>
                </a:cubicBezTo>
                <a:cubicBezTo>
                  <a:pt x="348833" y="219184"/>
                  <a:pt x="346466" y="219722"/>
                  <a:pt x="365760" y="243840"/>
                </a:cubicBezTo>
                <a:cubicBezTo>
                  <a:pt x="370889" y="250251"/>
                  <a:pt x="375833" y="257586"/>
                  <a:pt x="383177" y="261258"/>
                </a:cubicBezTo>
                <a:cubicBezTo>
                  <a:pt x="393882" y="266611"/>
                  <a:pt x="406548" y="266527"/>
                  <a:pt x="418012" y="269966"/>
                </a:cubicBezTo>
                <a:cubicBezTo>
                  <a:pt x="435597" y="275241"/>
                  <a:pt x="470263" y="287383"/>
                  <a:pt x="470263" y="287383"/>
                </a:cubicBezTo>
                <a:cubicBezTo>
                  <a:pt x="473166" y="296092"/>
                  <a:pt x="474867" y="305298"/>
                  <a:pt x="478972" y="313509"/>
                </a:cubicBezTo>
                <a:cubicBezTo>
                  <a:pt x="483653" y="322870"/>
                  <a:pt x="492266" y="330015"/>
                  <a:pt x="496389" y="339635"/>
                </a:cubicBezTo>
                <a:cubicBezTo>
                  <a:pt x="501104" y="350636"/>
                  <a:pt x="501809" y="362961"/>
                  <a:pt x="505097" y="374469"/>
                </a:cubicBezTo>
                <a:cubicBezTo>
                  <a:pt x="507619" y="383296"/>
                  <a:pt x="510903" y="391886"/>
                  <a:pt x="513806" y="400595"/>
                </a:cubicBezTo>
                <a:cubicBezTo>
                  <a:pt x="510903" y="409303"/>
                  <a:pt x="514276" y="426720"/>
                  <a:pt x="505097" y="426720"/>
                </a:cubicBezTo>
                <a:cubicBezTo>
                  <a:pt x="494631" y="426720"/>
                  <a:pt x="485141" y="410749"/>
                  <a:pt x="487680" y="400595"/>
                </a:cubicBezTo>
                <a:cubicBezTo>
                  <a:pt x="489907" y="391689"/>
                  <a:pt x="505097" y="394789"/>
                  <a:pt x="513806" y="391886"/>
                </a:cubicBezTo>
                <a:cubicBezTo>
                  <a:pt x="545737" y="394789"/>
                  <a:pt x="578249" y="393877"/>
                  <a:pt x="609600" y="400595"/>
                </a:cubicBezTo>
                <a:cubicBezTo>
                  <a:pt x="619834" y="402788"/>
                  <a:pt x="625926" y="414337"/>
                  <a:pt x="635726" y="418012"/>
                </a:cubicBezTo>
                <a:cubicBezTo>
                  <a:pt x="649585" y="423209"/>
                  <a:pt x="664909" y="423130"/>
                  <a:pt x="679269" y="426720"/>
                </a:cubicBezTo>
                <a:cubicBezTo>
                  <a:pt x="704892" y="433126"/>
                  <a:pt x="715312" y="440388"/>
                  <a:pt x="740229" y="452846"/>
                </a:cubicBezTo>
                <a:cubicBezTo>
                  <a:pt x="774808" y="400977"/>
                  <a:pt x="762125" y="433107"/>
                  <a:pt x="740229" y="330926"/>
                </a:cubicBezTo>
                <a:cubicBezTo>
                  <a:pt x="738306" y="321950"/>
                  <a:pt x="736612" y="312438"/>
                  <a:pt x="731520" y="304800"/>
                </a:cubicBezTo>
                <a:cubicBezTo>
                  <a:pt x="724688" y="294553"/>
                  <a:pt x="713278" y="288136"/>
                  <a:pt x="705394" y="278675"/>
                </a:cubicBezTo>
                <a:cubicBezTo>
                  <a:pt x="698693" y="270634"/>
                  <a:pt x="695924" y="259361"/>
                  <a:pt x="687977" y="252549"/>
                </a:cubicBezTo>
                <a:cubicBezTo>
                  <a:pt x="675125" y="241533"/>
                  <a:pt x="658301" y="236130"/>
                  <a:pt x="644434" y="226423"/>
                </a:cubicBezTo>
                <a:cubicBezTo>
                  <a:pt x="629207" y="215764"/>
                  <a:pt x="615924" y="202521"/>
                  <a:pt x="600892" y="191589"/>
                </a:cubicBezTo>
                <a:cubicBezTo>
                  <a:pt x="550218" y="154735"/>
                  <a:pt x="564457" y="162028"/>
                  <a:pt x="522514" y="148046"/>
                </a:cubicBezTo>
                <a:cubicBezTo>
                  <a:pt x="493486" y="150949"/>
                  <a:pt x="463855" y="150195"/>
                  <a:pt x="435429" y="156755"/>
                </a:cubicBezTo>
                <a:cubicBezTo>
                  <a:pt x="425231" y="159109"/>
                  <a:pt x="419566" y="176225"/>
                  <a:pt x="409303" y="174172"/>
                </a:cubicBezTo>
                <a:cubicBezTo>
                  <a:pt x="399040" y="172119"/>
                  <a:pt x="397079" y="157133"/>
                  <a:pt x="391886" y="148046"/>
                </a:cubicBezTo>
                <a:cubicBezTo>
                  <a:pt x="362001" y="95747"/>
                  <a:pt x="391537" y="126013"/>
                  <a:pt x="339634" y="87086"/>
                </a:cubicBezTo>
                <a:cubicBezTo>
                  <a:pt x="342537" y="75475"/>
                  <a:pt x="338384" y="58891"/>
                  <a:pt x="348343" y="52252"/>
                </a:cubicBezTo>
                <a:cubicBezTo>
                  <a:pt x="368260" y="38974"/>
                  <a:pt x="418012" y="34835"/>
                  <a:pt x="418012" y="34835"/>
                </a:cubicBezTo>
                <a:cubicBezTo>
                  <a:pt x="438332" y="37738"/>
                  <a:pt x="459914" y="35920"/>
                  <a:pt x="478972" y="43543"/>
                </a:cubicBezTo>
                <a:cubicBezTo>
                  <a:pt x="502748" y="53054"/>
                  <a:pt x="506551" y="79832"/>
                  <a:pt x="522514" y="95795"/>
                </a:cubicBezTo>
                <a:cubicBezTo>
                  <a:pt x="529915" y="103196"/>
                  <a:pt x="540599" y="106512"/>
                  <a:pt x="548640" y="113212"/>
                </a:cubicBezTo>
                <a:cubicBezTo>
                  <a:pt x="558101" y="121096"/>
                  <a:pt x="566057" y="130629"/>
                  <a:pt x="574766" y="139338"/>
                </a:cubicBezTo>
                <a:cubicBezTo>
                  <a:pt x="580572" y="156755"/>
                  <a:pt x="597989" y="174172"/>
                  <a:pt x="592183" y="191589"/>
                </a:cubicBezTo>
                <a:lnTo>
                  <a:pt x="574766" y="243840"/>
                </a:lnTo>
                <a:cubicBezTo>
                  <a:pt x="577669" y="261257"/>
                  <a:pt x="577274" y="279559"/>
                  <a:pt x="583474" y="296092"/>
                </a:cubicBezTo>
                <a:cubicBezTo>
                  <a:pt x="586357" y="303780"/>
                  <a:pt x="592681" y="313509"/>
                  <a:pt x="600892" y="313509"/>
                </a:cubicBezTo>
                <a:cubicBezTo>
                  <a:pt x="611358" y="313509"/>
                  <a:pt x="618309" y="301898"/>
                  <a:pt x="627017" y="296092"/>
                </a:cubicBezTo>
                <a:cubicBezTo>
                  <a:pt x="635182" y="230774"/>
                  <a:pt x="642584" y="215501"/>
                  <a:pt x="627017" y="148046"/>
                </a:cubicBezTo>
                <a:cubicBezTo>
                  <a:pt x="624098" y="135397"/>
                  <a:pt x="616279" y="124344"/>
                  <a:pt x="609600" y="113212"/>
                </a:cubicBezTo>
                <a:cubicBezTo>
                  <a:pt x="598830" y="95262"/>
                  <a:pt x="574766" y="60960"/>
                  <a:pt x="574766" y="60960"/>
                </a:cubicBezTo>
                <a:cubicBezTo>
                  <a:pt x="583475" y="55154"/>
                  <a:pt x="590568" y="41822"/>
                  <a:pt x="600892" y="43543"/>
                </a:cubicBezTo>
                <a:cubicBezTo>
                  <a:pt x="613040" y="45568"/>
                  <a:pt x="617165" y="62280"/>
                  <a:pt x="627017" y="69669"/>
                </a:cubicBezTo>
                <a:cubicBezTo>
                  <a:pt x="719219" y="138822"/>
                  <a:pt x="625046" y="50281"/>
                  <a:pt x="705394" y="130629"/>
                </a:cubicBezTo>
                <a:cubicBezTo>
                  <a:pt x="702491" y="156755"/>
                  <a:pt x="703061" y="183504"/>
                  <a:pt x="696686" y="209006"/>
                </a:cubicBezTo>
                <a:cubicBezTo>
                  <a:pt x="694148" y="219160"/>
                  <a:pt x="680567" y="224746"/>
                  <a:pt x="679269" y="235132"/>
                </a:cubicBezTo>
                <a:cubicBezTo>
                  <a:pt x="675304" y="266850"/>
                  <a:pt x="690179" y="281977"/>
                  <a:pt x="705394" y="304800"/>
                </a:cubicBezTo>
                <a:cubicBezTo>
                  <a:pt x="714103" y="301897"/>
                  <a:pt x="726184" y="303562"/>
                  <a:pt x="731520" y="296092"/>
                </a:cubicBezTo>
                <a:cubicBezTo>
                  <a:pt x="742191" y="281152"/>
                  <a:pt x="744106" y="261553"/>
                  <a:pt x="748937" y="243840"/>
                </a:cubicBezTo>
                <a:cubicBezTo>
                  <a:pt x="752832" y="229560"/>
                  <a:pt x="754435" y="214747"/>
                  <a:pt x="757646" y="200298"/>
                </a:cubicBezTo>
                <a:cubicBezTo>
                  <a:pt x="760242" y="188614"/>
                  <a:pt x="764007" y="177200"/>
                  <a:pt x="766354" y="165463"/>
                </a:cubicBezTo>
                <a:cubicBezTo>
                  <a:pt x="781679" y="88838"/>
                  <a:pt x="766824" y="137927"/>
                  <a:pt x="783772" y="87086"/>
                </a:cubicBezTo>
                <a:cubicBezTo>
                  <a:pt x="795383" y="116115"/>
                  <a:pt x="808719" y="144512"/>
                  <a:pt x="818606" y="174172"/>
                </a:cubicBezTo>
                <a:lnTo>
                  <a:pt x="836023" y="226423"/>
                </a:lnTo>
                <a:cubicBezTo>
                  <a:pt x="833120" y="258355"/>
                  <a:pt x="834032" y="290866"/>
                  <a:pt x="827314" y="322218"/>
                </a:cubicBezTo>
                <a:cubicBezTo>
                  <a:pt x="825121" y="332452"/>
                  <a:pt x="816597" y="340303"/>
                  <a:pt x="809897" y="348343"/>
                </a:cubicBezTo>
                <a:cubicBezTo>
                  <a:pt x="802013" y="357804"/>
                  <a:pt x="794019" y="367637"/>
                  <a:pt x="783772" y="374469"/>
                </a:cubicBezTo>
                <a:cubicBezTo>
                  <a:pt x="776274" y="379468"/>
                  <a:pt x="727460" y="390724"/>
                  <a:pt x="722812" y="391886"/>
                </a:cubicBezTo>
                <a:cubicBezTo>
                  <a:pt x="686111" y="384546"/>
                  <a:pt x="665052" y="374982"/>
                  <a:pt x="627017" y="391886"/>
                </a:cubicBezTo>
                <a:cubicBezTo>
                  <a:pt x="615763" y="396888"/>
                  <a:pt x="610353" y="410128"/>
                  <a:pt x="600892" y="418012"/>
                </a:cubicBezTo>
                <a:cubicBezTo>
                  <a:pt x="528138" y="478641"/>
                  <a:pt x="624976" y="385219"/>
                  <a:pt x="548640" y="461555"/>
                </a:cubicBezTo>
                <a:cubicBezTo>
                  <a:pt x="545737" y="470263"/>
                  <a:pt x="546423" y="481189"/>
                  <a:pt x="539932" y="487680"/>
                </a:cubicBezTo>
                <a:cubicBezTo>
                  <a:pt x="530099" y="497513"/>
                  <a:pt x="475532" y="490953"/>
                  <a:pt x="522514" y="531223"/>
                </a:cubicBezTo>
                <a:cubicBezTo>
                  <a:pt x="536454" y="543171"/>
                  <a:pt x="574766" y="548640"/>
                  <a:pt x="574766" y="548640"/>
                </a:cubicBezTo>
                <a:cubicBezTo>
                  <a:pt x="615406" y="545737"/>
                  <a:pt x="657026" y="549264"/>
                  <a:pt x="696686" y="539932"/>
                </a:cubicBezTo>
                <a:cubicBezTo>
                  <a:pt x="708675" y="537111"/>
                  <a:pt x="716831" y="524572"/>
                  <a:pt x="722812" y="513806"/>
                </a:cubicBezTo>
                <a:cubicBezTo>
                  <a:pt x="731728" y="497757"/>
                  <a:pt x="732019" y="477976"/>
                  <a:pt x="740229" y="461555"/>
                </a:cubicBezTo>
                <a:lnTo>
                  <a:pt x="757646" y="426720"/>
                </a:lnTo>
                <a:cubicBezTo>
                  <a:pt x="754743" y="406400"/>
                  <a:pt x="757273" y="384517"/>
                  <a:pt x="748937" y="365760"/>
                </a:cubicBezTo>
                <a:cubicBezTo>
                  <a:pt x="744686" y="356196"/>
                  <a:pt x="730985" y="354881"/>
                  <a:pt x="722812" y="348343"/>
                </a:cubicBezTo>
                <a:cubicBezTo>
                  <a:pt x="689385" y="321601"/>
                  <a:pt x="724359" y="334173"/>
                  <a:pt x="670560" y="322218"/>
                </a:cubicBezTo>
                <a:cubicBezTo>
                  <a:pt x="656111" y="319007"/>
                  <a:pt x="641297" y="317404"/>
                  <a:pt x="627017" y="313509"/>
                </a:cubicBezTo>
                <a:cubicBezTo>
                  <a:pt x="609305" y="308678"/>
                  <a:pt x="574766" y="296092"/>
                  <a:pt x="574766" y="296092"/>
                </a:cubicBezTo>
                <a:cubicBezTo>
                  <a:pt x="566057" y="290286"/>
                  <a:pt x="556041" y="286076"/>
                  <a:pt x="548640" y="278675"/>
                </a:cubicBezTo>
                <a:cubicBezTo>
                  <a:pt x="491386" y="221421"/>
                  <a:pt x="565006" y="283080"/>
                  <a:pt x="522514" y="226423"/>
                </a:cubicBezTo>
                <a:cubicBezTo>
                  <a:pt x="510198" y="210002"/>
                  <a:pt x="496051" y="194266"/>
                  <a:pt x="478972" y="182880"/>
                </a:cubicBezTo>
                <a:cubicBezTo>
                  <a:pt x="461555" y="171269"/>
                  <a:pt x="446579" y="154666"/>
                  <a:pt x="426720" y="148046"/>
                </a:cubicBezTo>
                <a:cubicBezTo>
                  <a:pt x="364540" y="127319"/>
                  <a:pt x="389745" y="140813"/>
                  <a:pt x="348343" y="113212"/>
                </a:cubicBezTo>
                <a:lnTo>
                  <a:pt x="330926" y="60960"/>
                </a:lnTo>
                <a:lnTo>
                  <a:pt x="322217" y="34835"/>
                </a:lnTo>
                <a:cubicBezTo>
                  <a:pt x="328023" y="26126"/>
                  <a:pt x="330547" y="13902"/>
                  <a:pt x="339634" y="8709"/>
                </a:cubicBezTo>
                <a:cubicBezTo>
                  <a:pt x="352485" y="1365"/>
                  <a:pt x="368375" y="0"/>
                  <a:pt x="383177" y="0"/>
                </a:cubicBezTo>
                <a:cubicBezTo>
                  <a:pt x="429713" y="0"/>
                  <a:pt x="476068" y="5806"/>
                  <a:pt x="522514" y="8709"/>
                </a:cubicBezTo>
                <a:cubicBezTo>
                  <a:pt x="531223" y="14515"/>
                  <a:pt x="538711" y="22816"/>
                  <a:pt x="548640" y="26126"/>
                </a:cubicBezTo>
                <a:cubicBezTo>
                  <a:pt x="565391" y="31710"/>
                  <a:pt x="583655" y="31005"/>
                  <a:pt x="600892" y="34835"/>
                </a:cubicBezTo>
                <a:cubicBezTo>
                  <a:pt x="609853" y="36826"/>
                  <a:pt x="618309" y="40640"/>
                  <a:pt x="627017" y="43543"/>
                </a:cubicBezTo>
                <a:cubicBezTo>
                  <a:pt x="629447" y="50831"/>
                  <a:pt x="646622" y="100128"/>
                  <a:pt x="644434" y="104503"/>
                </a:cubicBezTo>
                <a:cubicBezTo>
                  <a:pt x="638628" y="116114"/>
                  <a:pt x="621211" y="116114"/>
                  <a:pt x="609600" y="121920"/>
                </a:cubicBezTo>
                <a:cubicBezTo>
                  <a:pt x="589280" y="119017"/>
                  <a:pt x="569053" y="115361"/>
                  <a:pt x="548640" y="113212"/>
                </a:cubicBezTo>
                <a:cubicBezTo>
                  <a:pt x="414571" y="99100"/>
                  <a:pt x="484088" y="114490"/>
                  <a:pt x="409303" y="95795"/>
                </a:cubicBezTo>
                <a:cubicBezTo>
                  <a:pt x="400594" y="89989"/>
                  <a:pt x="392538" y="83059"/>
                  <a:pt x="383177" y="78378"/>
                </a:cubicBezTo>
                <a:cubicBezTo>
                  <a:pt x="361737" y="67658"/>
                  <a:pt x="324872" y="64306"/>
                  <a:pt x="304800" y="60960"/>
                </a:cubicBezTo>
                <a:cubicBezTo>
                  <a:pt x="296091" y="55154"/>
                  <a:pt x="288294" y="47666"/>
                  <a:pt x="278674" y="43543"/>
                </a:cubicBezTo>
                <a:cubicBezTo>
                  <a:pt x="267673" y="38828"/>
                  <a:pt x="255304" y="38274"/>
                  <a:pt x="243840" y="34835"/>
                </a:cubicBezTo>
                <a:cubicBezTo>
                  <a:pt x="226255" y="29560"/>
                  <a:pt x="209006" y="23224"/>
                  <a:pt x="191589" y="17418"/>
                </a:cubicBezTo>
                <a:lnTo>
                  <a:pt x="165463" y="8709"/>
                </a:lnTo>
                <a:cubicBezTo>
                  <a:pt x="168366" y="31932"/>
                  <a:pt x="164487" y="57072"/>
                  <a:pt x="174172" y="78378"/>
                </a:cubicBezTo>
                <a:cubicBezTo>
                  <a:pt x="177674" y="86083"/>
                  <a:pt x="225562" y="114264"/>
                  <a:pt x="235132" y="121920"/>
                </a:cubicBezTo>
                <a:cubicBezTo>
                  <a:pt x="264560" y="145463"/>
                  <a:pt x="242117" y="134133"/>
                  <a:pt x="269966" y="165463"/>
                </a:cubicBezTo>
                <a:cubicBezTo>
                  <a:pt x="286330" y="183873"/>
                  <a:pt x="308554" y="197220"/>
                  <a:pt x="322217" y="217715"/>
                </a:cubicBezTo>
                <a:cubicBezTo>
                  <a:pt x="328023" y="226423"/>
                  <a:pt x="329512" y="241176"/>
                  <a:pt x="339634" y="243840"/>
                </a:cubicBezTo>
                <a:cubicBezTo>
                  <a:pt x="387687" y="256486"/>
                  <a:pt x="438331" y="255452"/>
                  <a:pt x="487680" y="261258"/>
                </a:cubicBezTo>
                <a:cubicBezTo>
                  <a:pt x="496222" y="271935"/>
                  <a:pt x="530691" y="312444"/>
                  <a:pt x="539932" y="330926"/>
                </a:cubicBezTo>
                <a:cubicBezTo>
                  <a:pt x="544037" y="339137"/>
                  <a:pt x="545737" y="348343"/>
                  <a:pt x="548640" y="357052"/>
                </a:cubicBezTo>
                <a:cubicBezTo>
                  <a:pt x="545430" y="379521"/>
                  <a:pt x="543384" y="419817"/>
                  <a:pt x="531223" y="444138"/>
                </a:cubicBezTo>
                <a:cubicBezTo>
                  <a:pt x="526542" y="453499"/>
                  <a:pt x="518057" y="460699"/>
                  <a:pt x="513806" y="470263"/>
                </a:cubicBezTo>
                <a:cubicBezTo>
                  <a:pt x="506350" y="487040"/>
                  <a:pt x="496389" y="522515"/>
                  <a:pt x="496389" y="522515"/>
                </a:cubicBezTo>
                <a:cubicBezTo>
                  <a:pt x="509941" y="536067"/>
                  <a:pt x="529243" y="558784"/>
                  <a:pt x="548640" y="566058"/>
                </a:cubicBezTo>
                <a:cubicBezTo>
                  <a:pt x="562499" y="571255"/>
                  <a:pt x="577823" y="571176"/>
                  <a:pt x="592183" y="574766"/>
                </a:cubicBezTo>
                <a:cubicBezTo>
                  <a:pt x="601089" y="576992"/>
                  <a:pt x="609600" y="580572"/>
                  <a:pt x="618309" y="583475"/>
                </a:cubicBezTo>
                <a:cubicBezTo>
                  <a:pt x="629920" y="580572"/>
                  <a:pt x="646985" y="585029"/>
                  <a:pt x="653143" y="574766"/>
                </a:cubicBezTo>
                <a:cubicBezTo>
                  <a:pt x="673189" y="541355"/>
                  <a:pt x="632027" y="535796"/>
                  <a:pt x="618309" y="531223"/>
                </a:cubicBezTo>
                <a:lnTo>
                  <a:pt x="566057" y="548640"/>
                </a:lnTo>
                <a:cubicBezTo>
                  <a:pt x="557349" y="551543"/>
                  <a:pt x="547570" y="552257"/>
                  <a:pt x="539932" y="557349"/>
                </a:cubicBezTo>
                <a:lnTo>
                  <a:pt x="487680" y="592183"/>
                </a:lnTo>
                <a:cubicBezTo>
                  <a:pt x="481874" y="600892"/>
                  <a:pt x="477664" y="610908"/>
                  <a:pt x="470263" y="618309"/>
                </a:cubicBezTo>
                <a:cubicBezTo>
                  <a:pt x="452159" y="636413"/>
                  <a:pt x="433729" y="639994"/>
                  <a:pt x="409303" y="644435"/>
                </a:cubicBezTo>
                <a:cubicBezTo>
                  <a:pt x="389108" y="648107"/>
                  <a:pt x="368663" y="650240"/>
                  <a:pt x="348343" y="653143"/>
                </a:cubicBezTo>
                <a:cubicBezTo>
                  <a:pt x="325120" y="650240"/>
                  <a:pt x="298147" y="657417"/>
                  <a:pt x="278674" y="644435"/>
                </a:cubicBezTo>
                <a:cubicBezTo>
                  <a:pt x="269965" y="638629"/>
                  <a:pt x="288691" y="625710"/>
                  <a:pt x="296092" y="618309"/>
                </a:cubicBezTo>
                <a:cubicBezTo>
                  <a:pt x="303493" y="610908"/>
                  <a:pt x="312856" y="605573"/>
                  <a:pt x="322217" y="600892"/>
                </a:cubicBezTo>
                <a:cubicBezTo>
                  <a:pt x="355726" y="584137"/>
                  <a:pt x="419657" y="585700"/>
                  <a:pt x="444137" y="583475"/>
                </a:cubicBezTo>
                <a:cubicBezTo>
                  <a:pt x="452846" y="580572"/>
                  <a:pt x="463772" y="581257"/>
                  <a:pt x="470263" y="574766"/>
                </a:cubicBezTo>
                <a:cubicBezTo>
                  <a:pt x="481875" y="563154"/>
                  <a:pt x="481875" y="534127"/>
                  <a:pt x="470263" y="522515"/>
                </a:cubicBezTo>
                <a:cubicBezTo>
                  <a:pt x="458294" y="510546"/>
                  <a:pt x="441859" y="503959"/>
                  <a:pt x="426720" y="496389"/>
                </a:cubicBezTo>
                <a:cubicBezTo>
                  <a:pt x="414224" y="490141"/>
                  <a:pt x="376925" y="481763"/>
                  <a:pt x="365760" y="478972"/>
                </a:cubicBezTo>
                <a:cubicBezTo>
                  <a:pt x="283306" y="483822"/>
                  <a:pt x="242124" y="479400"/>
                  <a:pt x="174172" y="496389"/>
                </a:cubicBezTo>
                <a:cubicBezTo>
                  <a:pt x="165266" y="498616"/>
                  <a:pt x="156755" y="502195"/>
                  <a:pt x="148046" y="505098"/>
                </a:cubicBezTo>
                <a:cubicBezTo>
                  <a:pt x="133571" y="490622"/>
                  <a:pt x="122000" y="481327"/>
                  <a:pt x="113212" y="461555"/>
                </a:cubicBezTo>
                <a:cubicBezTo>
                  <a:pt x="84940" y="397944"/>
                  <a:pt x="117187" y="416434"/>
                  <a:pt x="69669" y="400595"/>
                </a:cubicBezTo>
                <a:cubicBezTo>
                  <a:pt x="11689" y="342615"/>
                  <a:pt x="66342" y="405057"/>
                  <a:pt x="34834" y="348343"/>
                </a:cubicBezTo>
                <a:cubicBezTo>
                  <a:pt x="24668" y="330045"/>
                  <a:pt x="0" y="296092"/>
                  <a:pt x="0" y="296092"/>
                </a:cubicBezTo>
                <a:cubicBezTo>
                  <a:pt x="2903" y="275772"/>
                  <a:pt x="-471" y="253491"/>
                  <a:pt x="8709" y="235132"/>
                </a:cubicBezTo>
                <a:cubicBezTo>
                  <a:pt x="12814" y="226922"/>
                  <a:pt x="26008" y="228945"/>
                  <a:pt x="34834" y="226423"/>
                </a:cubicBezTo>
                <a:cubicBezTo>
                  <a:pt x="63517" y="218228"/>
                  <a:pt x="83299" y="214989"/>
                  <a:pt x="113212" y="209006"/>
                </a:cubicBezTo>
                <a:cubicBezTo>
                  <a:pt x="137222" y="212007"/>
                  <a:pt x="182159" y="213000"/>
                  <a:pt x="209006" y="226423"/>
                </a:cubicBezTo>
                <a:cubicBezTo>
                  <a:pt x="218368" y="231104"/>
                  <a:pt x="226423" y="238034"/>
                  <a:pt x="235132" y="243840"/>
                </a:cubicBezTo>
                <a:cubicBezTo>
                  <a:pt x="249571" y="222182"/>
                  <a:pt x="260495" y="208137"/>
                  <a:pt x="269966" y="182880"/>
                </a:cubicBezTo>
                <a:cubicBezTo>
                  <a:pt x="274168" y="171673"/>
                  <a:pt x="273321" y="158751"/>
                  <a:pt x="278674" y="148046"/>
                </a:cubicBezTo>
                <a:cubicBezTo>
                  <a:pt x="284878" y="135639"/>
                  <a:pt x="312989" y="119364"/>
                  <a:pt x="322217" y="113212"/>
                </a:cubicBezTo>
                <a:cubicBezTo>
                  <a:pt x="348343" y="116115"/>
                  <a:pt x="374981" y="116009"/>
                  <a:pt x="400594" y="121920"/>
                </a:cubicBezTo>
                <a:cubicBezTo>
                  <a:pt x="413632" y="124929"/>
                  <a:pt x="472454" y="161315"/>
                  <a:pt x="478972" y="165463"/>
                </a:cubicBezTo>
                <a:cubicBezTo>
                  <a:pt x="496632" y="176701"/>
                  <a:pt x="513806" y="188686"/>
                  <a:pt x="531223" y="200298"/>
                </a:cubicBezTo>
                <a:lnTo>
                  <a:pt x="557349" y="217715"/>
                </a:lnTo>
                <a:cubicBezTo>
                  <a:pt x="563155" y="226423"/>
                  <a:pt x="570085" y="234479"/>
                  <a:pt x="574766" y="243840"/>
                </a:cubicBezTo>
                <a:cubicBezTo>
                  <a:pt x="578871" y="252051"/>
                  <a:pt x="576983" y="263475"/>
                  <a:pt x="583474" y="269966"/>
                </a:cubicBezTo>
                <a:cubicBezTo>
                  <a:pt x="598276" y="284768"/>
                  <a:pt x="620924" y="289998"/>
                  <a:pt x="635726" y="304800"/>
                </a:cubicBezTo>
                <a:cubicBezTo>
                  <a:pt x="695378" y="364453"/>
                  <a:pt x="674314" y="336557"/>
                  <a:pt x="705394" y="383178"/>
                </a:cubicBezTo>
                <a:cubicBezTo>
                  <a:pt x="705469" y="383480"/>
                  <a:pt x="718648" y="439974"/>
                  <a:pt x="722812" y="444138"/>
                </a:cubicBezTo>
                <a:cubicBezTo>
                  <a:pt x="737614" y="458940"/>
                  <a:pt x="775063" y="478972"/>
                  <a:pt x="775063" y="478972"/>
                </a:cubicBezTo>
                <a:cubicBezTo>
                  <a:pt x="798945" y="463051"/>
                  <a:pt x="826320" y="449734"/>
                  <a:pt x="844732" y="426720"/>
                </a:cubicBezTo>
                <a:cubicBezTo>
                  <a:pt x="851270" y="418547"/>
                  <a:pt x="856343" y="409303"/>
                  <a:pt x="862149" y="400595"/>
                </a:cubicBezTo>
                <a:cubicBezTo>
                  <a:pt x="865052" y="391886"/>
                  <a:pt x="866752" y="382680"/>
                  <a:pt x="870857" y="374469"/>
                </a:cubicBezTo>
                <a:cubicBezTo>
                  <a:pt x="881325" y="353531"/>
                  <a:pt x="895524" y="347023"/>
                  <a:pt x="896983" y="322218"/>
                </a:cubicBezTo>
                <a:cubicBezTo>
                  <a:pt x="899370" y="281648"/>
                  <a:pt x="896983" y="240938"/>
                  <a:pt x="896983" y="20029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19" name="TextovéPole 6">
            <a:extLst>
              <a:ext uri="{FF2B5EF4-FFF2-40B4-BE49-F238E27FC236}">
                <a16:creationId xmlns:a16="http://schemas.microsoft.com/office/drawing/2014/main" id="{89384EA0-DCF6-497D-9DF5-E9FCA9D1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124325"/>
            <a:ext cx="117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IRBP gene</a:t>
            </a:r>
          </a:p>
        </p:txBody>
      </p:sp>
      <p:cxnSp>
        <p:nvCxnSpPr>
          <p:cNvPr id="13320" name="Přímá spojnice 8">
            <a:extLst>
              <a:ext uri="{FF2B5EF4-FFF2-40B4-BE49-F238E27FC236}">
                <a16:creationId xmlns:a16="http://schemas.microsoft.com/office/drawing/2014/main" id="{92E823F3-6E56-44B6-A8BB-806278C29E6E}"/>
              </a:ext>
            </a:extLst>
          </p:cNvPr>
          <p:cNvCxnSpPr>
            <a:cxnSpLocks noChangeShapeType="1"/>
            <a:stCxn id="13319" idx="2"/>
            <a:endCxn id="13317" idx="1"/>
          </p:cNvCxnSpPr>
          <p:nvPr/>
        </p:nvCxnSpPr>
        <p:spPr bwMode="auto">
          <a:xfrm>
            <a:off x="712788" y="4462463"/>
            <a:ext cx="141287" cy="1181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Ovál 9">
            <a:extLst>
              <a:ext uri="{FF2B5EF4-FFF2-40B4-BE49-F238E27FC236}">
                <a16:creationId xmlns:a16="http://schemas.microsoft.com/office/drawing/2014/main" id="{CCAEF38B-0DA4-4B0A-B828-E91DE451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4883150"/>
            <a:ext cx="377825" cy="29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22" name="Volný tvar 10">
            <a:extLst>
              <a:ext uri="{FF2B5EF4-FFF2-40B4-BE49-F238E27FC236}">
                <a16:creationId xmlns:a16="http://schemas.microsoft.com/office/drawing/2014/main" id="{4F1CA7FE-7EB9-4B94-AA72-F3EC041B8908}"/>
              </a:ext>
            </a:extLst>
          </p:cNvPr>
          <p:cNvSpPr>
            <a:spLocks/>
          </p:cNvSpPr>
          <p:nvPr/>
        </p:nvSpPr>
        <p:spPr bwMode="auto">
          <a:xfrm>
            <a:off x="1785938" y="4894263"/>
            <a:ext cx="277812" cy="34925"/>
          </a:xfrm>
          <a:custGeom>
            <a:avLst/>
            <a:gdLst>
              <a:gd name="T0" fmla="*/ 0 w 278674"/>
              <a:gd name="T1" fmla="*/ 34997 h 34889"/>
              <a:gd name="T2" fmla="*/ 155304 w 278674"/>
              <a:gd name="T3" fmla="*/ 55 h 34889"/>
              <a:gd name="T4" fmla="*/ 276096 w 278674"/>
              <a:gd name="T5" fmla="*/ 26262 h 34889"/>
              <a:gd name="T6" fmla="*/ 276096 w 278674"/>
              <a:gd name="T7" fmla="*/ 26262 h 34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674" h="34889">
                <a:moveTo>
                  <a:pt x="0" y="34889"/>
                </a:moveTo>
                <a:cubicBezTo>
                  <a:pt x="55154" y="18197"/>
                  <a:pt x="110308" y="1506"/>
                  <a:pt x="156754" y="55"/>
                </a:cubicBezTo>
                <a:cubicBezTo>
                  <a:pt x="203200" y="-1396"/>
                  <a:pt x="278674" y="26181"/>
                  <a:pt x="278674" y="26181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23" name="Ovál 11">
            <a:extLst>
              <a:ext uri="{FF2B5EF4-FFF2-40B4-BE49-F238E27FC236}">
                <a16:creationId xmlns:a16="http://schemas.microsoft.com/office/drawing/2014/main" id="{25C5523D-8B38-456C-A67D-2DFCCABF7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4954588"/>
            <a:ext cx="377825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24" name="Volný tvar 12">
            <a:extLst>
              <a:ext uri="{FF2B5EF4-FFF2-40B4-BE49-F238E27FC236}">
                <a16:creationId xmlns:a16="http://schemas.microsoft.com/office/drawing/2014/main" id="{23172988-B5B4-49A2-B53B-5D1013F68B5D}"/>
              </a:ext>
            </a:extLst>
          </p:cNvPr>
          <p:cNvSpPr>
            <a:spLocks/>
          </p:cNvSpPr>
          <p:nvPr/>
        </p:nvSpPr>
        <p:spPr bwMode="auto">
          <a:xfrm>
            <a:off x="2278063" y="4965700"/>
            <a:ext cx="277812" cy="34925"/>
          </a:xfrm>
          <a:custGeom>
            <a:avLst/>
            <a:gdLst>
              <a:gd name="T0" fmla="*/ 0 w 278674"/>
              <a:gd name="T1" fmla="*/ 34997 h 34889"/>
              <a:gd name="T2" fmla="*/ 155304 w 278674"/>
              <a:gd name="T3" fmla="*/ 55 h 34889"/>
              <a:gd name="T4" fmla="*/ 276096 w 278674"/>
              <a:gd name="T5" fmla="*/ 26262 h 34889"/>
              <a:gd name="T6" fmla="*/ 276096 w 278674"/>
              <a:gd name="T7" fmla="*/ 26262 h 34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674" h="34889">
                <a:moveTo>
                  <a:pt x="0" y="34889"/>
                </a:moveTo>
                <a:cubicBezTo>
                  <a:pt x="55154" y="18197"/>
                  <a:pt x="110308" y="1506"/>
                  <a:pt x="156754" y="55"/>
                </a:cubicBezTo>
                <a:cubicBezTo>
                  <a:pt x="203200" y="-1396"/>
                  <a:pt x="278674" y="26181"/>
                  <a:pt x="278674" y="26181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25" name="Ovál 13">
            <a:extLst>
              <a:ext uri="{FF2B5EF4-FFF2-40B4-BE49-F238E27FC236}">
                <a16:creationId xmlns:a16="http://schemas.microsoft.com/office/drawing/2014/main" id="{7B3C38C1-E44D-413F-8B9A-F2598EBE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5341938"/>
            <a:ext cx="377825" cy="2905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26" name="Volný tvar 14">
            <a:extLst>
              <a:ext uri="{FF2B5EF4-FFF2-40B4-BE49-F238E27FC236}">
                <a16:creationId xmlns:a16="http://schemas.microsoft.com/office/drawing/2014/main" id="{0F52C4F8-C672-489F-AF73-6BDACEEBAA86}"/>
              </a:ext>
            </a:extLst>
          </p:cNvPr>
          <p:cNvSpPr>
            <a:spLocks/>
          </p:cNvSpPr>
          <p:nvPr/>
        </p:nvSpPr>
        <p:spPr bwMode="auto">
          <a:xfrm>
            <a:off x="1808163" y="5353050"/>
            <a:ext cx="279400" cy="34925"/>
          </a:xfrm>
          <a:custGeom>
            <a:avLst/>
            <a:gdLst>
              <a:gd name="T0" fmla="*/ 0 w 278674"/>
              <a:gd name="T1" fmla="*/ 34997 h 34889"/>
              <a:gd name="T2" fmla="*/ 157982 w 278674"/>
              <a:gd name="T3" fmla="*/ 55 h 34889"/>
              <a:gd name="T4" fmla="*/ 280858 w 278674"/>
              <a:gd name="T5" fmla="*/ 26262 h 34889"/>
              <a:gd name="T6" fmla="*/ 280858 w 278674"/>
              <a:gd name="T7" fmla="*/ 26262 h 34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674" h="34889">
                <a:moveTo>
                  <a:pt x="0" y="34889"/>
                </a:moveTo>
                <a:cubicBezTo>
                  <a:pt x="55154" y="18197"/>
                  <a:pt x="110308" y="1506"/>
                  <a:pt x="156754" y="55"/>
                </a:cubicBezTo>
                <a:cubicBezTo>
                  <a:pt x="203200" y="-1396"/>
                  <a:pt x="278674" y="26181"/>
                  <a:pt x="278674" y="26181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27" name="Ovál 15">
            <a:extLst>
              <a:ext uri="{FF2B5EF4-FFF2-40B4-BE49-F238E27FC236}">
                <a16:creationId xmlns:a16="http://schemas.microsoft.com/office/drawing/2014/main" id="{1101748B-4BAB-4D7D-AB4D-54DA78EC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5497513"/>
            <a:ext cx="377825" cy="29051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28" name="Volný tvar 16">
            <a:extLst>
              <a:ext uri="{FF2B5EF4-FFF2-40B4-BE49-F238E27FC236}">
                <a16:creationId xmlns:a16="http://schemas.microsoft.com/office/drawing/2014/main" id="{A99250F2-3080-4D60-AA03-8A8E72868B4F}"/>
              </a:ext>
            </a:extLst>
          </p:cNvPr>
          <p:cNvSpPr>
            <a:spLocks/>
          </p:cNvSpPr>
          <p:nvPr/>
        </p:nvSpPr>
        <p:spPr bwMode="auto">
          <a:xfrm>
            <a:off x="2278063" y="5510213"/>
            <a:ext cx="277812" cy="34925"/>
          </a:xfrm>
          <a:custGeom>
            <a:avLst/>
            <a:gdLst>
              <a:gd name="T0" fmla="*/ 0 w 278674"/>
              <a:gd name="T1" fmla="*/ 34997 h 34889"/>
              <a:gd name="T2" fmla="*/ 155304 w 278674"/>
              <a:gd name="T3" fmla="*/ 55 h 34889"/>
              <a:gd name="T4" fmla="*/ 276096 w 278674"/>
              <a:gd name="T5" fmla="*/ 26262 h 34889"/>
              <a:gd name="T6" fmla="*/ 276096 w 278674"/>
              <a:gd name="T7" fmla="*/ 26262 h 34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674" h="34889">
                <a:moveTo>
                  <a:pt x="0" y="34889"/>
                </a:moveTo>
                <a:cubicBezTo>
                  <a:pt x="55154" y="18197"/>
                  <a:pt x="110308" y="1506"/>
                  <a:pt x="156754" y="55"/>
                </a:cubicBezTo>
                <a:cubicBezTo>
                  <a:pt x="203200" y="-1396"/>
                  <a:pt x="278674" y="26181"/>
                  <a:pt x="278674" y="26181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29" name="Ovál 17">
            <a:extLst>
              <a:ext uri="{FF2B5EF4-FFF2-40B4-BE49-F238E27FC236}">
                <a16:creationId xmlns:a16="http://schemas.microsoft.com/office/drawing/2014/main" id="{C25B82A8-DCB5-4DAD-A2D3-6DD6350A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5800725"/>
            <a:ext cx="377825" cy="29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3330" name="Volný tvar 18">
            <a:extLst>
              <a:ext uri="{FF2B5EF4-FFF2-40B4-BE49-F238E27FC236}">
                <a16:creationId xmlns:a16="http://schemas.microsoft.com/office/drawing/2014/main" id="{124F7CD5-1131-425A-BD36-9CA43227FDFD}"/>
              </a:ext>
            </a:extLst>
          </p:cNvPr>
          <p:cNvSpPr>
            <a:spLocks/>
          </p:cNvSpPr>
          <p:nvPr/>
        </p:nvSpPr>
        <p:spPr bwMode="auto">
          <a:xfrm>
            <a:off x="1860550" y="5811838"/>
            <a:ext cx="277813" cy="34925"/>
          </a:xfrm>
          <a:custGeom>
            <a:avLst/>
            <a:gdLst>
              <a:gd name="T0" fmla="*/ 0 w 278674"/>
              <a:gd name="T1" fmla="*/ 34997 h 34889"/>
              <a:gd name="T2" fmla="*/ 155306 w 278674"/>
              <a:gd name="T3" fmla="*/ 55 h 34889"/>
              <a:gd name="T4" fmla="*/ 276099 w 278674"/>
              <a:gd name="T5" fmla="*/ 26262 h 34889"/>
              <a:gd name="T6" fmla="*/ 276099 w 278674"/>
              <a:gd name="T7" fmla="*/ 26262 h 34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674" h="34889">
                <a:moveTo>
                  <a:pt x="0" y="34889"/>
                </a:moveTo>
                <a:cubicBezTo>
                  <a:pt x="55154" y="18197"/>
                  <a:pt x="110308" y="1506"/>
                  <a:pt x="156754" y="55"/>
                </a:cubicBezTo>
                <a:cubicBezTo>
                  <a:pt x="203200" y="-1396"/>
                  <a:pt x="278674" y="26181"/>
                  <a:pt x="278674" y="26181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331" name="TextovéPole 19">
            <a:extLst>
              <a:ext uri="{FF2B5EF4-FFF2-40B4-BE49-F238E27FC236}">
                <a16:creationId xmlns:a16="http://schemas.microsoft.com/office/drawing/2014/main" id="{800BD05F-2ACE-49B8-8E91-1899C4F8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4149725"/>
            <a:ext cx="1243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CYTB gene</a:t>
            </a:r>
          </a:p>
        </p:txBody>
      </p:sp>
      <p:cxnSp>
        <p:nvCxnSpPr>
          <p:cNvPr id="13332" name="Přímá spojnice 20">
            <a:extLst>
              <a:ext uri="{FF2B5EF4-FFF2-40B4-BE49-F238E27FC236}">
                <a16:creationId xmlns:a16="http://schemas.microsoft.com/office/drawing/2014/main" id="{EDD0F905-E024-482D-A2C9-EE842E92E7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5475" y="4484688"/>
            <a:ext cx="31750" cy="40640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TextovéPole 22">
            <a:extLst>
              <a:ext uri="{FF2B5EF4-FFF2-40B4-BE49-F238E27FC236}">
                <a16:creationId xmlns:a16="http://schemas.microsoft.com/office/drawing/2014/main" id="{2F114882-EDA6-4401-A337-287706FB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196013"/>
            <a:ext cx="343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Relative quantity = CYTB/IRBP 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0A7E25A-7848-4682-9A8F-23418D50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7724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altLang="cs-CZ" sz="2800" dirty="0" err="1">
                <a:latin typeface="Comic Sans MS" panose="030F0702030302020204" pitchFamily="66" charset="0"/>
                <a:ea typeface="+mj-ea"/>
                <a:cs typeface="+mj-cs"/>
              </a:rPr>
              <a:t>Quantification</a:t>
            </a:r>
            <a:r>
              <a:rPr lang="cs-CZ" altLang="cs-CZ" sz="28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cs-CZ" altLang="cs-CZ" sz="2800" dirty="0" err="1">
                <a:latin typeface="Comic Sans MS" panose="030F0702030302020204" pitchFamily="66" charset="0"/>
                <a:ea typeface="+mj-ea"/>
                <a:cs typeface="+mj-cs"/>
              </a:rPr>
              <a:t>of</a:t>
            </a:r>
            <a:r>
              <a:rPr lang="cs-CZ" altLang="cs-CZ" sz="28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cs-CZ" altLang="cs-CZ" sz="2800" dirty="0" err="1">
                <a:latin typeface="Comic Sans MS" panose="030F0702030302020204" pitchFamily="66" charset="0"/>
                <a:ea typeface="+mj-ea"/>
                <a:cs typeface="+mj-cs"/>
              </a:rPr>
              <a:t>number</a:t>
            </a:r>
            <a:r>
              <a:rPr lang="cs-CZ" altLang="cs-CZ" sz="28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cs-CZ" altLang="cs-CZ" sz="2800" dirty="0" err="1">
                <a:latin typeface="Comic Sans MS" panose="030F0702030302020204" pitchFamily="66" charset="0"/>
                <a:ea typeface="+mj-ea"/>
                <a:cs typeface="+mj-cs"/>
              </a:rPr>
              <a:t>of</a:t>
            </a:r>
            <a:r>
              <a:rPr lang="cs-CZ" altLang="cs-CZ" sz="28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cs-CZ" altLang="cs-CZ" sz="2800" dirty="0" err="1">
                <a:latin typeface="Comic Sans MS" panose="030F0702030302020204" pitchFamily="66" charset="0"/>
                <a:ea typeface="+mj-ea"/>
                <a:cs typeface="+mj-cs"/>
              </a:rPr>
              <a:t>mitochondria</a:t>
            </a:r>
            <a:endParaRPr lang="en-US" altLang="cs-CZ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aphicFrame>
        <p:nvGraphicFramePr>
          <p:cNvPr id="13335" name="Object 2">
            <a:extLst>
              <a:ext uri="{FF2B5EF4-FFF2-40B4-BE49-F238E27FC236}">
                <a16:creationId xmlns:a16="http://schemas.microsoft.com/office/drawing/2014/main" id="{0AA5E131-026F-4067-BA02-33469F323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1238250"/>
          <a:ext cx="1077913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orelDRAW" r:id="rId4" imgW="4418280" imgH="4399560" progId="CorelDraw.Graphic.8">
                  <p:embed/>
                </p:oleObj>
              </mc:Choice>
              <mc:Fallback>
                <p:oleObj name="CorelDRAW" r:id="rId4" imgW="4418280" imgH="4399560" progId="CorelDraw.Graphic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38250"/>
                        <a:ext cx="1077913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6" name="Рисунок 5" descr="2.JPG">
            <a:extLst>
              <a:ext uri="{FF2B5EF4-FFF2-40B4-BE49-F238E27FC236}">
                <a16:creationId xmlns:a16="http://schemas.microsoft.com/office/drawing/2014/main" id="{6D8F2FCA-FAAF-410A-93FB-36643721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063625"/>
            <a:ext cx="5508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2" descr="1.JPG">
            <a:extLst>
              <a:ext uri="{FF2B5EF4-FFF2-40B4-BE49-F238E27FC236}">
                <a16:creationId xmlns:a16="http://schemas.microsoft.com/office/drawing/2014/main" id="{B95DA632-7597-48EC-A5AF-ADC29BA9B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68625"/>
            <a:ext cx="568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Рисунок 3" descr="3.JPG">
            <a:extLst>
              <a:ext uri="{FF2B5EF4-FFF2-40B4-BE49-F238E27FC236}">
                <a16:creationId xmlns:a16="http://schemas.microsoft.com/office/drawing/2014/main" id="{5B19FB12-1BE4-433D-AEEC-DFBEEE1BC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82788"/>
            <a:ext cx="5746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TextovéPole 29">
            <a:extLst>
              <a:ext uri="{FF2B5EF4-FFF2-40B4-BE49-F238E27FC236}">
                <a16:creationId xmlns:a16="http://schemas.microsoft.com/office/drawing/2014/main" id="{65B9563F-7BB6-4D50-98D6-93FBF2DDF2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72481" y="2239169"/>
            <a:ext cx="223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Ethiopian Highlands</a:t>
            </a:r>
          </a:p>
        </p:txBody>
      </p:sp>
      <p:sp>
        <p:nvSpPr>
          <p:cNvPr id="13340" name="TextovéPole 30">
            <a:extLst>
              <a:ext uri="{FF2B5EF4-FFF2-40B4-BE49-F238E27FC236}">
                <a16:creationId xmlns:a16="http://schemas.microsoft.com/office/drawing/2014/main" id="{71FD9357-E1B9-4D48-B73E-91AB2119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1304925"/>
            <a:ext cx="309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it is not an expression study!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0B671F04-723D-4FCD-90A9-AE762A59DA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>
                <a:latin typeface="Comic Sans MS" panose="030F0702030302020204" pitchFamily="66" charset="0"/>
              </a:rPr>
              <a:t>Microarray transcriptomics</a:t>
            </a:r>
          </a:p>
        </p:txBody>
      </p:sp>
      <p:sp>
        <p:nvSpPr>
          <p:cNvPr id="14339" name="Podnadpis 2">
            <a:extLst>
              <a:ext uri="{FF2B5EF4-FFF2-40B4-BE49-F238E27FC236}">
                <a16:creationId xmlns:a16="http://schemas.microsoft.com/office/drawing/2014/main" id="{0C61B39A-CE20-4E7A-8D73-F431A0D668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757</Words>
  <Application>Microsoft Office PowerPoint</Application>
  <PresentationFormat>Předvádění na obrazovce (4:3)</PresentationFormat>
  <Paragraphs>104</Paragraphs>
  <Slides>27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Times New Roman</vt:lpstr>
      <vt:lpstr>Arial</vt:lpstr>
      <vt:lpstr>Calibri</vt:lpstr>
      <vt:lpstr>Comic Sans MS</vt:lpstr>
      <vt:lpstr>Wingdings</vt:lpstr>
      <vt:lpstr>Modèle par défaut</vt:lpstr>
      <vt:lpstr>Bitmap Image</vt:lpstr>
      <vt:lpstr>CorelDRAW</vt:lpstr>
      <vt:lpstr> Analýza genové exprese  </vt:lpstr>
      <vt:lpstr>Prezentace aplikace PowerPoint</vt:lpstr>
      <vt:lpstr>Rozdíly v expresi genů mohou mít velký význam</vt:lpstr>
      <vt:lpstr> Analýza genové exprese  (1) Kvantifikace kandidátních transkriptů  (2) Microarrays  (3) RNAseq (transkriptom)  </vt:lpstr>
      <vt:lpstr>Kandidátní geny - relativní kvantifikace pomocí standardů</vt:lpstr>
      <vt:lpstr>Srovnání množství PCR produktu na elektroforéze</vt:lpstr>
      <vt:lpstr>Prezentace aplikace PowerPoint</vt:lpstr>
      <vt:lpstr>Prezentace aplikace PowerPoint</vt:lpstr>
      <vt:lpstr>Microarray transcriptomics</vt:lpstr>
      <vt:lpstr>Microarray analysis of transcriptome (~ specific DNA hybridization)</vt:lpstr>
      <vt:lpstr>Sledování exprese genů (microarrays)</vt:lpstr>
      <vt:lpstr>Vyhodnocení chipu – analýza obrazu (srovnání úrovně exprese mezi kontrolou a experimentem)</vt:lpstr>
      <vt:lpstr>Commercial or custom microarrays</vt:lpstr>
      <vt:lpstr>RNA-seq</vt:lpstr>
      <vt:lpstr>Prezentace aplikace PowerPoint</vt:lpstr>
      <vt:lpstr>RNA-Seq = sekvenování transkriptomu</vt:lpstr>
      <vt:lpstr>Prezentace aplikace PowerPoint</vt:lpstr>
      <vt:lpstr>RNA-seq commercially available</vt:lpstr>
      <vt:lpstr>RNA-Seq = sekvenování transkriptomu</vt:lpstr>
      <vt:lpstr> Gene ontology (http://geneontology.org/)  = functional annotation analysis </vt:lpstr>
      <vt:lpstr>Gene ontology as a graph</vt:lpstr>
      <vt:lpstr>Microarrays vs. RNA-seq</vt:lpstr>
      <vt:lpstr>Příklady</vt:lpstr>
      <vt:lpstr>Prezentace aplikace PowerPoint</vt:lpstr>
      <vt:lpstr>Prezentace aplikace PowerPoint</vt:lpstr>
      <vt:lpstr>Konzistence výsledků</vt:lpstr>
      <vt:lpstr>Functional annotation clustering (= gene ontology)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nucleotide polymorphisms (SNPs)</dc:title>
  <dc:creator>Josef</dc:creator>
  <cp:lastModifiedBy>bryja</cp:lastModifiedBy>
  <cp:revision>107</cp:revision>
  <dcterms:created xsi:type="dcterms:W3CDTF">2004-10-08T09:49:35Z</dcterms:created>
  <dcterms:modified xsi:type="dcterms:W3CDTF">2023-03-30T06:01:05Z</dcterms:modified>
</cp:coreProperties>
</file>