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8B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65EB1B-3826-4C69-B22B-E69AC45AC21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49624B-09E8-4D43-96AA-0A48F9F406C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958061-6C9B-4B2E-8804-08BB3B6261A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31380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941440" y="19810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85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31380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941440" y="4130280"/>
            <a:ext cx="250236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DC14D88-4E25-4FE2-BD43-E3BF1F02A87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114AD27-B158-458A-A3FC-7C6A442C4FF0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10C66E3-BB9F-41A6-B792-4C4F69AD3C0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0593E44-B934-436D-B7B5-FC4E1C31B80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EECB28C-3E0F-4587-B610-2F95C3421C2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0F2EC93-E39A-4AE2-90CC-13A368514F3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4525D2B-625E-4672-A5A9-3A7D33E6D69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22A12B-91CD-4503-99C6-644B912FFEE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8A7CD96-D774-470C-9590-869372A8B64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Times New Roman"/>
              </a:rPr>
              <a:t>Klepnutím lze upravit styl předlohy nadpisů.</a:t>
            </a:r>
            <a:endParaRPr lang="cs-CZ" sz="4400" b="0" strike="noStrike" spc="-1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cs-CZ" sz="3200" b="0" strike="noStrike" spc="-1">
                <a:solidFill>
                  <a:srgbClr val="000000"/>
                </a:solidFill>
                <a:latin typeface="Times New Roman"/>
              </a:rPr>
              <a:t>Klepnutím lze upravit styly předlohy textu.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latin typeface="Times New Roman"/>
              </a:rPr>
              <a:t>Druhá úroveň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cs-CZ" sz="2400" b="0" strike="noStrike" spc="-1">
                <a:solidFill>
                  <a:srgbClr val="000000"/>
                </a:solidFill>
                <a:latin typeface="Times New Roman"/>
              </a:rPr>
              <a:t>Třetí úroveň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Times New Roman"/>
              </a:rPr>
              <a:t>Čtvrtá úroveň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cs-CZ" sz="2000" b="0" strike="noStrike" spc="-1">
                <a:solidFill>
                  <a:srgbClr val="000000"/>
                </a:solidFill>
                <a:latin typeface="Times New Roman"/>
              </a:rPr>
              <a:t>Pátá úroveň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defRPr lang="cs-CZ" sz="1400" b="0" strike="noStrike" spc="-1">
                <a:latin typeface="Times New Roman"/>
              </a:defRPr>
            </a:lvl1pPr>
          </a:lstStyle>
          <a:p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ctr">
              <a:buNone/>
              <a:defRPr lang="cs-CZ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46482B0-D8FA-4124-A8F0-A33B6A0927D3}" type="slidenum"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8" descr="Sorex_G2"/>
          <p:cNvPicPr/>
          <p:nvPr/>
        </p:nvPicPr>
        <p:blipFill>
          <a:blip r:embed="rId2"/>
          <a:srcRect t="4317" b="53623"/>
          <a:stretch/>
        </p:blipFill>
        <p:spPr>
          <a:xfrm>
            <a:off x="5391000" y="3879720"/>
            <a:ext cx="3438000" cy="2149200"/>
          </a:xfrm>
          <a:prstGeom prst="rect">
            <a:avLst/>
          </a:prstGeom>
          <a:ln w="9525">
            <a:noFill/>
          </a:ln>
        </p:spPr>
      </p:pic>
      <p:sp>
        <p:nvSpPr>
          <p:cNvPr id="42" name="Rectangle 5"/>
          <p:cNvSpPr/>
          <p:nvPr/>
        </p:nvSpPr>
        <p:spPr>
          <a:xfrm>
            <a:off x="685800" y="1181160"/>
            <a:ext cx="7772040" cy="5124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Text Box 15"/>
          <p:cNvSpPr/>
          <p:nvPr/>
        </p:nvSpPr>
        <p:spPr>
          <a:xfrm>
            <a:off x="0" y="5554800"/>
            <a:ext cx="9143640" cy="12488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3000"/>
              </a:lnSpc>
              <a:spcBef>
                <a:spcPts val="1049"/>
              </a:spcBef>
              <a:buNone/>
            </a:pPr>
            <a:r>
              <a:rPr lang="cs-CZ" sz="2100" b="0" strike="noStrike" spc="-1" dirty="0">
                <a:solidFill>
                  <a:srgbClr val="FFFFFF"/>
                </a:solidFill>
                <a:latin typeface="Arial"/>
                <a:ea typeface="SimSun"/>
              </a:rPr>
              <a:t> </a:t>
            </a:r>
            <a:endParaRPr lang="cs-CZ" sz="2100" b="0" strike="noStrike" spc="-1" dirty="0">
              <a:latin typeface="Arial"/>
            </a:endParaRPr>
          </a:p>
          <a:p>
            <a:pPr>
              <a:lnSpc>
                <a:spcPct val="93000"/>
              </a:lnSpc>
              <a:spcBef>
                <a:spcPts val="1049"/>
              </a:spcBef>
              <a:buNone/>
            </a:pPr>
            <a:r>
              <a:rPr lang="cs-CZ" sz="2100" b="0" strike="noStrike" spc="-1" dirty="0">
                <a:solidFill>
                  <a:srgbClr val="FFFFFF"/>
                </a:solidFill>
                <a:latin typeface="Arial"/>
                <a:ea typeface="SimSun"/>
              </a:rPr>
              <a:t> </a:t>
            </a:r>
            <a:endParaRPr lang="cs-CZ" sz="2100" b="0" strike="noStrike" spc="-1" dirty="0">
              <a:latin typeface="Arial"/>
            </a:endParaRPr>
          </a:p>
          <a:p>
            <a:pPr>
              <a:lnSpc>
                <a:spcPct val="93000"/>
              </a:lnSpc>
              <a:spcBef>
                <a:spcPts val="1049"/>
              </a:spcBef>
              <a:buNone/>
            </a:pPr>
            <a:r>
              <a:rPr lang="cs-CZ" sz="2100" b="0" strike="noStrike" spc="-1" dirty="0">
                <a:solidFill>
                  <a:srgbClr val="FFFFFF"/>
                </a:solidFill>
                <a:latin typeface="Arial"/>
                <a:ea typeface="SimSun"/>
              </a:rPr>
              <a:t> </a:t>
            </a:r>
            <a:endParaRPr lang="cs-CZ" sz="2100" b="0" strike="noStrike" spc="-1" dirty="0">
              <a:latin typeface="Arial"/>
            </a:endParaRPr>
          </a:p>
        </p:txBody>
      </p:sp>
      <p:pic>
        <p:nvPicPr>
          <p:cNvPr id="44" name="Picture 16"/>
          <p:cNvPicPr/>
          <p:nvPr/>
        </p:nvPicPr>
        <p:blipFill>
          <a:blip r:embed="rId3"/>
          <a:stretch/>
        </p:blipFill>
        <p:spPr>
          <a:xfrm>
            <a:off x="1488960" y="5672160"/>
            <a:ext cx="6281280" cy="1056960"/>
          </a:xfrm>
          <a:prstGeom prst="rect">
            <a:avLst/>
          </a:prstGeom>
          <a:ln w="76200">
            <a:solidFill>
              <a:srgbClr val="FFFFFF"/>
            </a:solidFill>
            <a:round/>
          </a:ln>
        </p:spPr>
      </p:pic>
      <p:sp>
        <p:nvSpPr>
          <p:cNvPr id="45" name="Text Box 17"/>
          <p:cNvSpPr/>
          <p:nvPr/>
        </p:nvSpPr>
        <p:spPr>
          <a:xfrm>
            <a:off x="0" y="0"/>
            <a:ext cx="9143640" cy="11944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3000"/>
              </a:lnSpc>
              <a:spcBef>
                <a:spcPts val="1001"/>
              </a:spcBef>
              <a:buNone/>
            </a:pPr>
            <a:r>
              <a:rPr lang="cs-CZ" sz="2000" b="0" strike="noStrike" spc="-1" dirty="0">
                <a:solidFill>
                  <a:srgbClr val="FFFFFF"/>
                </a:solidFill>
                <a:latin typeface="Arial"/>
                <a:ea typeface="SimSun"/>
              </a:rPr>
              <a:t> 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93000"/>
              </a:lnSpc>
              <a:spcBef>
                <a:spcPts val="1001"/>
              </a:spcBef>
              <a:buNone/>
            </a:pPr>
            <a:r>
              <a:rPr lang="cs-CZ" sz="2000" b="0" strike="noStrike" spc="-1" dirty="0">
                <a:solidFill>
                  <a:srgbClr val="FFFFFF"/>
                </a:solidFill>
                <a:latin typeface="Arial"/>
                <a:ea typeface="SimSun"/>
              </a:rPr>
              <a:t> 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93000"/>
              </a:lnSpc>
              <a:spcBef>
                <a:spcPts val="1001"/>
              </a:spcBef>
              <a:buNone/>
            </a:pPr>
            <a:r>
              <a:rPr lang="cs-CZ" sz="2000" b="0" strike="noStrike" spc="-1" dirty="0">
                <a:solidFill>
                  <a:srgbClr val="FFFFFF"/>
                </a:solidFill>
                <a:latin typeface="Arial"/>
                <a:ea typeface="SimSun"/>
              </a:rPr>
              <a:t> 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46" name="Text Box 18"/>
          <p:cNvSpPr/>
          <p:nvPr/>
        </p:nvSpPr>
        <p:spPr>
          <a:xfrm>
            <a:off x="1687680" y="380880"/>
            <a:ext cx="5892480" cy="6091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r>
              <a:rPr lang="cs-CZ" sz="1400" b="0" strike="noStrike" spc="-1" dirty="0">
                <a:solidFill>
                  <a:srgbClr val="006600"/>
                </a:solidFill>
                <a:latin typeface="Arial"/>
                <a:ea typeface="SimSun"/>
              </a:rPr>
              <a:t>MODULARIZACE VÝUKY EVOLUČNÍ A EKOLOGICKÉ BIOLOGIE</a:t>
            </a:r>
            <a:endParaRPr lang="cs-CZ" sz="1400" b="0" strike="noStrike" spc="-1" dirty="0">
              <a:latin typeface="Arial"/>
            </a:endParaRPr>
          </a:p>
          <a:p>
            <a:pPr algn="ctr">
              <a:lnSpc>
                <a:spcPct val="93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10760" algn="l"/>
              </a:tabLst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SimSun"/>
              </a:rPr>
              <a:t>CZ.1.07/2.2.00/15.0204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47" name="Line 19"/>
          <p:cNvSpPr/>
          <p:nvPr/>
        </p:nvSpPr>
        <p:spPr>
          <a:xfrm>
            <a:off x="1336320" y="1054080"/>
            <a:ext cx="6480360" cy="360"/>
          </a:xfrm>
          <a:prstGeom prst="line">
            <a:avLst/>
          </a:prstGeom>
          <a:ln w="19050">
            <a:solidFill>
              <a:srgbClr val="00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Line 20"/>
          <p:cNvSpPr/>
          <p:nvPr/>
        </p:nvSpPr>
        <p:spPr>
          <a:xfrm>
            <a:off x="1336320" y="1089000"/>
            <a:ext cx="648036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" name="Picture 21" descr="PF_72_100_grey_tr"/>
          <p:cNvPicPr/>
          <p:nvPr/>
        </p:nvPicPr>
        <p:blipFill>
          <a:blip r:embed="rId4"/>
          <a:stretch/>
        </p:blipFill>
        <p:spPr>
          <a:xfrm>
            <a:off x="223920" y="133200"/>
            <a:ext cx="1010880" cy="1007640"/>
          </a:xfrm>
          <a:prstGeom prst="rect">
            <a:avLst/>
          </a:prstGeom>
          <a:ln w="9525">
            <a:noFill/>
          </a:ln>
        </p:spPr>
      </p:pic>
      <p:pic>
        <p:nvPicPr>
          <p:cNvPr id="50" name="Picture 22" descr="ubz_cz_black_transparent"/>
          <p:cNvPicPr/>
          <p:nvPr/>
        </p:nvPicPr>
        <p:blipFill>
          <a:blip r:embed="rId5"/>
          <a:stretch/>
        </p:blipFill>
        <p:spPr>
          <a:xfrm>
            <a:off x="7932600" y="130320"/>
            <a:ext cx="1007640" cy="1009440"/>
          </a:xfrm>
          <a:prstGeom prst="rect">
            <a:avLst/>
          </a:prstGeom>
          <a:ln w="9525">
            <a:noFill/>
          </a:ln>
        </p:spPr>
      </p:pic>
      <p:sp>
        <p:nvSpPr>
          <p:cNvPr id="51" name="TextovéPole 13"/>
          <p:cNvSpPr/>
          <p:nvPr/>
        </p:nvSpPr>
        <p:spPr>
          <a:xfrm>
            <a:off x="635760" y="1293840"/>
            <a:ext cx="7988400" cy="7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4400" b="1" strike="noStrike" spc="-1" dirty="0">
                <a:solidFill>
                  <a:srgbClr val="EB0000"/>
                </a:solidFill>
                <a:latin typeface="Arial Black"/>
              </a:rPr>
              <a:t>CYTOGENETIC METHODS</a:t>
            </a:r>
            <a:endParaRPr lang="cs-CZ" sz="4400" b="0" strike="noStrike" spc="-1" dirty="0">
              <a:latin typeface="Arial"/>
            </a:endParaRPr>
          </a:p>
        </p:txBody>
      </p:sp>
      <p:pic>
        <p:nvPicPr>
          <p:cNvPr id="52" name="Picture 14" descr="http://image.tutorvista.com/content/heredity-and-evolution/chromosome-types.jpeg"/>
          <p:cNvPicPr/>
          <p:nvPr/>
        </p:nvPicPr>
        <p:blipFill>
          <a:blip r:embed="rId6"/>
          <a:stretch/>
        </p:blipFill>
        <p:spPr>
          <a:xfrm>
            <a:off x="304920" y="2182680"/>
            <a:ext cx="3546000" cy="1968120"/>
          </a:xfrm>
          <a:prstGeom prst="rect">
            <a:avLst/>
          </a:prstGeom>
          <a:ln w="9525">
            <a:noFill/>
          </a:ln>
        </p:spPr>
      </p:pic>
      <p:pic>
        <p:nvPicPr>
          <p:cNvPr id="53" name="Picture 18" descr="http://www.intl-pag.org/icons/telomere.gif"/>
          <p:cNvPicPr/>
          <p:nvPr/>
        </p:nvPicPr>
        <p:blipFill>
          <a:blip r:embed="rId7"/>
          <a:stretch/>
        </p:blipFill>
        <p:spPr>
          <a:xfrm>
            <a:off x="6400800" y="2097000"/>
            <a:ext cx="2428560" cy="1650600"/>
          </a:xfrm>
          <a:prstGeom prst="rect">
            <a:avLst/>
          </a:prstGeom>
          <a:ln w="9525">
            <a:noFill/>
          </a:ln>
        </p:spPr>
      </p:pic>
      <p:pic>
        <p:nvPicPr>
          <p:cNvPr id="54" name="Picture 20" descr="http://www.vet.cam.ac.uk/cytogenetics/harlequin.jpg"/>
          <p:cNvPicPr/>
          <p:nvPr/>
        </p:nvPicPr>
        <p:blipFill>
          <a:blip r:embed="rId8"/>
          <a:stretch/>
        </p:blipFill>
        <p:spPr>
          <a:xfrm>
            <a:off x="4175280" y="2136600"/>
            <a:ext cx="2150640" cy="1590480"/>
          </a:xfrm>
          <a:prstGeom prst="rect">
            <a:avLst/>
          </a:prstGeom>
          <a:ln w="9525">
            <a:noFill/>
          </a:ln>
        </p:spPr>
      </p:pic>
      <p:pic>
        <p:nvPicPr>
          <p:cNvPr id="55" name="Picture 6" descr="FISHchip"/>
          <p:cNvPicPr/>
          <p:nvPr/>
        </p:nvPicPr>
        <p:blipFill>
          <a:blip r:embed="rId9"/>
          <a:stretch/>
        </p:blipFill>
        <p:spPr>
          <a:xfrm>
            <a:off x="820800" y="4091040"/>
            <a:ext cx="1773000" cy="1477440"/>
          </a:xfrm>
          <a:prstGeom prst="rect">
            <a:avLst/>
          </a:prstGeom>
          <a:ln w="9525">
            <a:noFill/>
          </a:ln>
        </p:spPr>
      </p:pic>
      <p:pic>
        <p:nvPicPr>
          <p:cNvPr id="56" name="Picture 22" descr="http://media.wiley.com/mrw_images/els/articles/a0005002/image_n/nfgz003.gif"/>
          <p:cNvPicPr/>
          <p:nvPr/>
        </p:nvPicPr>
        <p:blipFill>
          <a:blip r:embed="rId10"/>
          <a:stretch/>
        </p:blipFill>
        <p:spPr>
          <a:xfrm>
            <a:off x="2973240" y="4097160"/>
            <a:ext cx="2010960" cy="14666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" descr="kultivace"/>
          <p:cNvPicPr/>
          <p:nvPr/>
        </p:nvPicPr>
        <p:blipFill>
          <a:blip r:embed="rId2"/>
          <a:stretch/>
        </p:blipFill>
        <p:spPr>
          <a:xfrm>
            <a:off x="1461960" y="1111320"/>
            <a:ext cx="6087600" cy="5384520"/>
          </a:xfrm>
          <a:prstGeom prst="rect">
            <a:avLst/>
          </a:prstGeom>
          <a:ln w="9525">
            <a:noFill/>
          </a:ln>
        </p:spPr>
      </p:pic>
      <p:sp>
        <p:nvSpPr>
          <p:cNvPr id="83" name="TextovéPole 3"/>
          <p:cNvSpPr/>
          <p:nvPr/>
        </p:nvSpPr>
        <p:spPr>
          <a:xfrm>
            <a:off x="2945160" y="333360"/>
            <a:ext cx="34776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3200" b="1" strike="noStrike" spc="-1">
                <a:solidFill>
                  <a:srgbClr val="E10000"/>
                </a:solidFill>
                <a:latin typeface="Arial"/>
              </a:rPr>
              <a:t>Blood cultivation</a:t>
            </a: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ovéPole 4"/>
          <p:cNvSpPr/>
          <p:nvPr/>
        </p:nvSpPr>
        <p:spPr>
          <a:xfrm>
            <a:off x="2624760" y="333360"/>
            <a:ext cx="36586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800" b="1" strike="noStrike" spc="-1">
                <a:solidFill>
                  <a:srgbClr val="E10000"/>
                </a:solidFill>
                <a:latin typeface="Arial"/>
              </a:rPr>
              <a:t>Meiotic preparations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85" name="TextovéPole 1"/>
          <p:cNvSpPr/>
          <p:nvPr/>
        </p:nvSpPr>
        <p:spPr>
          <a:xfrm>
            <a:off x="510840" y="1859400"/>
            <a:ext cx="8348040" cy="23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testes, pollen mother cells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hypotonization with sodium citrate, procedure similar to </a:t>
            </a:r>
            <a:br/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mitotic preparation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meiotic progress and importance of particular stages; </a:t>
            </a:r>
            <a:br/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synaptonemal complexes (SC), lampbrush chromosomes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ovéPole 3"/>
          <p:cNvSpPr/>
          <p:nvPr/>
        </p:nvSpPr>
        <p:spPr>
          <a:xfrm>
            <a:off x="893880" y="333360"/>
            <a:ext cx="75268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800" b="1" strike="noStrike" spc="-1">
                <a:solidFill>
                  <a:srgbClr val="E10000"/>
                </a:solidFill>
                <a:latin typeface="Arial"/>
              </a:rPr>
              <a:t>Differential staining - chromosome banding</a:t>
            </a:r>
            <a:endParaRPr lang="cs-CZ" sz="2800" b="0" strike="noStrike" spc="-1">
              <a:latin typeface="Arial"/>
            </a:endParaRPr>
          </a:p>
        </p:txBody>
      </p:sp>
      <p:pic>
        <p:nvPicPr>
          <p:cNvPr id="87" name="Picture 4" descr="mechowi_Q"/>
          <p:cNvPicPr/>
          <p:nvPr/>
        </p:nvPicPr>
        <p:blipFill>
          <a:blip r:embed="rId2"/>
          <a:stretch/>
        </p:blipFill>
        <p:spPr>
          <a:xfrm>
            <a:off x="1028880" y="3870360"/>
            <a:ext cx="2998440" cy="1603080"/>
          </a:xfrm>
          <a:prstGeom prst="rect">
            <a:avLst/>
          </a:prstGeom>
          <a:ln w="9525">
            <a:noFill/>
          </a:ln>
        </p:spPr>
      </p:pic>
      <p:pic>
        <p:nvPicPr>
          <p:cNvPr id="88" name="Picture 2" descr="http://media.wiley.com/mrw_images/els/articles/a0005777/image_n/nfgz001.gif"/>
          <p:cNvPicPr/>
          <p:nvPr/>
        </p:nvPicPr>
        <p:blipFill>
          <a:blip r:embed="rId3"/>
          <a:stretch/>
        </p:blipFill>
        <p:spPr>
          <a:xfrm>
            <a:off x="4910040" y="3555720"/>
            <a:ext cx="3204720" cy="3126960"/>
          </a:xfrm>
          <a:prstGeom prst="rect">
            <a:avLst/>
          </a:prstGeom>
          <a:ln w="9525">
            <a:noFill/>
          </a:ln>
        </p:spPr>
      </p:pic>
      <p:sp>
        <p:nvSpPr>
          <p:cNvPr id="89" name="TextovéPole 1"/>
          <p:cNvSpPr/>
          <p:nvPr/>
        </p:nvSpPr>
        <p:spPr>
          <a:xfrm>
            <a:off x="516600" y="1235160"/>
            <a:ext cx="8371080" cy="22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E10000"/>
                </a:solidFill>
                <a:latin typeface="Arial"/>
              </a:rPr>
              <a:t>Q-banding (quinacrine):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differential fluorochrome excitation and extinction depending </a:t>
            </a:r>
            <a:br/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on presence of AT bases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quinacrine staining, UV </a:t>
            </a:r>
            <a:r>
              <a:rPr lang="en-GB" sz="2400" b="0" strike="noStrike" spc="-1">
                <a:solidFill>
                  <a:srgbClr val="000000"/>
                </a:solidFill>
                <a:latin typeface="Symbol"/>
              </a:rPr>
              <a:t>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 short period of visibility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4" descr="mechowi_G"/>
          <p:cNvPicPr/>
          <p:nvPr/>
        </p:nvPicPr>
        <p:blipFill>
          <a:blip r:embed="rId2"/>
          <a:stretch/>
        </p:blipFill>
        <p:spPr>
          <a:xfrm>
            <a:off x="6030000" y="3281400"/>
            <a:ext cx="3113640" cy="3548520"/>
          </a:xfrm>
          <a:prstGeom prst="rect">
            <a:avLst/>
          </a:prstGeom>
          <a:ln w="9525">
            <a:noFill/>
          </a:ln>
        </p:spPr>
      </p:pic>
      <p:sp>
        <p:nvSpPr>
          <p:cNvPr id="91" name="Text Box 5"/>
          <p:cNvSpPr/>
          <p:nvPr/>
        </p:nvSpPr>
        <p:spPr>
          <a:xfrm>
            <a:off x="3475440" y="5451480"/>
            <a:ext cx="2223360" cy="639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rypoš obří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(</a:t>
            </a:r>
            <a:r>
              <a:rPr lang="en-US" sz="1800" b="0" i="1" strike="noStrike" spc="-1">
                <a:solidFill>
                  <a:srgbClr val="0000CC"/>
                </a:solidFill>
                <a:latin typeface="Arial"/>
              </a:rPr>
              <a:t>Fuk</a:t>
            </a:r>
            <a:r>
              <a:rPr lang="cs-CZ" sz="1800" b="0" i="1" strike="noStrike" spc="-1">
                <a:solidFill>
                  <a:srgbClr val="0000CC"/>
                </a:solidFill>
                <a:latin typeface="Arial"/>
              </a:rPr>
              <a:t>omys mechowi</a:t>
            </a: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)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92" name="TextovéPole 5"/>
          <p:cNvSpPr/>
          <p:nvPr/>
        </p:nvSpPr>
        <p:spPr>
          <a:xfrm>
            <a:off x="893880" y="333360"/>
            <a:ext cx="75268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800" b="1" strike="noStrike" spc="-1">
                <a:solidFill>
                  <a:srgbClr val="E10000"/>
                </a:solidFill>
                <a:latin typeface="Arial"/>
              </a:rPr>
              <a:t>Differential staining - chromosome banding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8A57164-BE3D-04A4-270E-890BF94B5684}"/>
              </a:ext>
            </a:extLst>
          </p:cNvPr>
          <p:cNvSpPr/>
          <p:nvPr/>
        </p:nvSpPr>
        <p:spPr>
          <a:xfrm>
            <a:off x="513000" y="1275480"/>
            <a:ext cx="5046552" cy="5169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ovéPole 1"/>
          <p:cNvSpPr/>
          <p:nvPr/>
        </p:nvSpPr>
        <p:spPr>
          <a:xfrm>
            <a:off x="513000" y="1275480"/>
            <a:ext cx="8630280" cy="310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E10000"/>
                </a:solidFill>
                <a:latin typeface="Arial"/>
              </a:rPr>
              <a:t>G-banding (Giemsa, GTG-banding):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effect of denaturation agents on stability of protein and nucleic </a:t>
            </a:r>
            <a:br/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chromatin constituents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positive (dark) bands </a:t>
            </a:r>
            <a:r>
              <a:rPr lang="en-US" sz="2400" b="0" strike="noStrike" spc="-1">
                <a:solidFill>
                  <a:srgbClr val="000000"/>
                </a:solidFill>
                <a:latin typeface="Symbol"/>
              </a:rPr>
              <a:t>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areas rich of AT bases (isochores)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effect of trypsin (chymotrypsin, NaOH)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Giemsa staining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8" descr="Sorex_G2"/>
          <p:cNvPicPr/>
          <p:nvPr/>
        </p:nvPicPr>
        <p:blipFill>
          <a:blip r:embed="rId2"/>
          <a:stretch/>
        </p:blipFill>
        <p:spPr>
          <a:xfrm>
            <a:off x="1825560" y="241200"/>
            <a:ext cx="4296960" cy="6391080"/>
          </a:xfrm>
          <a:prstGeom prst="rect">
            <a:avLst/>
          </a:prstGeom>
          <a:ln w="9525">
            <a:noFill/>
          </a:ln>
        </p:spPr>
      </p:pic>
      <p:sp>
        <p:nvSpPr>
          <p:cNvPr id="95" name="Text Box 5"/>
          <p:cNvSpPr/>
          <p:nvPr/>
        </p:nvSpPr>
        <p:spPr>
          <a:xfrm>
            <a:off x="5871600" y="2911320"/>
            <a:ext cx="1816560" cy="639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rejsek obecný</a:t>
            </a:r>
            <a:endParaRPr lang="cs-CZ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(</a:t>
            </a:r>
            <a:r>
              <a:rPr lang="cs-CZ" sz="1800" b="0" i="1" strike="noStrike" spc="-1">
                <a:solidFill>
                  <a:srgbClr val="0000CC"/>
                </a:solidFill>
                <a:latin typeface="Arial"/>
              </a:rPr>
              <a:t>Sorex araneus</a:t>
            </a: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)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4" descr="Anicka_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304920" y="439560"/>
            <a:ext cx="8656200" cy="5833800"/>
          </a:xfrm>
          <a:prstGeom prst="rect">
            <a:avLst/>
          </a:prstGeom>
          <a:ln w="9525">
            <a:noFill/>
          </a:ln>
        </p:spPr>
      </p:pic>
      <p:sp>
        <p:nvSpPr>
          <p:cNvPr id="97" name="Text Box 2"/>
          <p:cNvSpPr/>
          <p:nvPr/>
        </p:nvSpPr>
        <p:spPr>
          <a:xfrm>
            <a:off x="3726360" y="5472000"/>
            <a:ext cx="1638000" cy="364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800" b="0" i="1" strike="noStrike" spc="-1">
                <a:solidFill>
                  <a:srgbClr val="0000CC"/>
                </a:solidFill>
                <a:latin typeface="Arial"/>
              </a:rPr>
              <a:t>Homo sapiens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7" descr="Lemur catta_R"/>
          <p:cNvPicPr/>
          <p:nvPr/>
        </p:nvPicPr>
        <p:blipFill>
          <a:blip r:embed="rId2"/>
          <a:stretch/>
        </p:blipFill>
        <p:spPr>
          <a:xfrm>
            <a:off x="5833800" y="2743200"/>
            <a:ext cx="2892240" cy="3992760"/>
          </a:xfrm>
          <a:prstGeom prst="rect">
            <a:avLst/>
          </a:prstGeom>
          <a:ln w="9525">
            <a:noFill/>
          </a:ln>
        </p:spPr>
      </p:pic>
      <p:sp>
        <p:nvSpPr>
          <p:cNvPr id="99" name="Text Box 8"/>
          <p:cNvSpPr/>
          <p:nvPr/>
        </p:nvSpPr>
        <p:spPr>
          <a:xfrm>
            <a:off x="4151880" y="5373720"/>
            <a:ext cx="1525320" cy="3952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2000" b="0" i="1" strike="noStrike" spc="-1">
                <a:solidFill>
                  <a:srgbClr val="0000CC"/>
                </a:solidFill>
                <a:latin typeface="Arial"/>
              </a:rPr>
              <a:t>Lemur catta</a:t>
            </a:r>
            <a:endParaRPr lang="cs-CZ" sz="2000" b="0" strike="noStrike" spc="-1">
              <a:latin typeface="Arial"/>
            </a:endParaRPr>
          </a:p>
        </p:txBody>
      </p:sp>
      <p:sp>
        <p:nvSpPr>
          <p:cNvPr id="100" name="TextovéPole 5"/>
          <p:cNvSpPr/>
          <p:nvPr/>
        </p:nvSpPr>
        <p:spPr>
          <a:xfrm>
            <a:off x="893880" y="333360"/>
            <a:ext cx="75268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800" b="1" strike="noStrike" spc="-1">
                <a:solidFill>
                  <a:srgbClr val="E10000"/>
                </a:solidFill>
                <a:latin typeface="Arial"/>
              </a:rPr>
              <a:t>Differential staining - chromosome banding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01" name="TextovéPole 1"/>
          <p:cNvSpPr/>
          <p:nvPr/>
        </p:nvSpPr>
        <p:spPr>
          <a:xfrm>
            <a:off x="507960" y="1181880"/>
            <a:ext cx="7586280" cy="295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 dirty="0">
                <a:solidFill>
                  <a:srgbClr val="E10000"/>
                </a:solidFill>
                <a:latin typeface="Arial"/>
              </a:rPr>
              <a:t>R-banding (reverse banding):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denaturation by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alcaline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 treatment at high temperature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(80–90</a:t>
            </a:r>
            <a:r>
              <a:rPr lang="en-US" sz="2400" b="0" strike="noStrike" spc="-1" dirty="0">
                <a:solidFill>
                  <a:srgbClr val="000000"/>
                </a:solidFill>
                <a:latin typeface="Symbol"/>
              </a:rPr>
              <a:t>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C) follow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Arial"/>
              </a:rPr>
              <a:t>ed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 by DNA renaturation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dark bands </a:t>
            </a:r>
            <a:r>
              <a:rPr lang="en-US" sz="2400" b="0" strike="noStrike" spc="-1" dirty="0">
                <a:solidFill>
                  <a:srgbClr val="000000"/>
                </a:solidFill>
                <a:latin typeface="Symbol"/>
              </a:rPr>
              <a:t>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 isochores rich of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GC bases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Giemsa or</a:t>
            </a: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acridine orange staining</a:t>
            </a: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5" descr="myvalovec_C"/>
          <p:cNvPicPr/>
          <p:nvPr/>
        </p:nvPicPr>
        <p:blipFill>
          <a:blip r:embed="rId2"/>
          <a:stretch/>
        </p:blipFill>
        <p:spPr>
          <a:xfrm>
            <a:off x="5767560" y="3316680"/>
            <a:ext cx="3081240" cy="3207600"/>
          </a:xfrm>
          <a:prstGeom prst="rect">
            <a:avLst/>
          </a:prstGeom>
          <a:ln w="9525">
            <a:noFill/>
          </a:ln>
        </p:spPr>
      </p:pic>
      <p:sp>
        <p:nvSpPr>
          <p:cNvPr id="103" name="Text Box 8"/>
          <p:cNvSpPr/>
          <p:nvPr/>
        </p:nvSpPr>
        <p:spPr>
          <a:xfrm>
            <a:off x="3150000" y="5275440"/>
            <a:ext cx="2843640" cy="639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psík mývalovitý</a:t>
            </a:r>
            <a:endParaRPr lang="cs-CZ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(</a:t>
            </a:r>
            <a:r>
              <a:rPr lang="cs-CZ" sz="1800" b="0" i="1" strike="noStrike" spc="-1">
                <a:solidFill>
                  <a:srgbClr val="0000CC"/>
                </a:solidFill>
                <a:latin typeface="Arial"/>
              </a:rPr>
              <a:t>Nyctereutes procyonides</a:t>
            </a: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)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104" name="TextovéPole 5"/>
          <p:cNvSpPr/>
          <p:nvPr/>
        </p:nvSpPr>
        <p:spPr>
          <a:xfrm>
            <a:off x="893880" y="333360"/>
            <a:ext cx="75268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800" b="1" strike="noStrike" spc="-1">
                <a:solidFill>
                  <a:srgbClr val="E10000"/>
                </a:solidFill>
                <a:latin typeface="Arial"/>
              </a:rPr>
              <a:t>Differential staining - chromosome banding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5B1FF23-AEF4-FE88-AD41-51FEF2634F0B}"/>
              </a:ext>
            </a:extLst>
          </p:cNvPr>
          <p:cNvSpPr/>
          <p:nvPr/>
        </p:nvSpPr>
        <p:spPr>
          <a:xfrm>
            <a:off x="513000" y="1275480"/>
            <a:ext cx="5759784" cy="5169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TextovéPole 1"/>
          <p:cNvSpPr/>
          <p:nvPr/>
        </p:nvSpPr>
        <p:spPr>
          <a:xfrm>
            <a:off x="517680" y="1259280"/>
            <a:ext cx="8681760" cy="337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E10000"/>
                </a:solidFill>
                <a:latin typeface="Arial"/>
              </a:rPr>
              <a:t>C-banding (constitutive heterochromatin):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treatment first with strong acid (1M HCl), followed by alcali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ne</a:t>
            </a:r>
            <a:br/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(Ba(OH)</a:t>
            </a:r>
            <a:r>
              <a:rPr lang="en-US" sz="2400" b="0" strike="noStrike" spc="-1" baseline="-25000">
                <a:solidFill>
                  <a:srgbClr val="000000"/>
                </a:solidFill>
                <a:latin typeface="Arial"/>
              </a:rPr>
              <a:t>2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) and heterochromatin renaturation in saline buffer </a:t>
            </a:r>
            <a:br/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(2</a:t>
            </a:r>
            <a:r>
              <a:rPr lang="en-US" sz="2400" b="0" strike="noStrike" spc="-1">
                <a:solidFill>
                  <a:srgbClr val="000000"/>
                </a:solidFill>
                <a:latin typeface="Symbol"/>
              </a:rPr>
              <a:t>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SSC) at high temperature (60</a:t>
            </a:r>
            <a:r>
              <a:rPr lang="en-US" sz="2400" b="0" strike="noStrike" spc="-1">
                <a:solidFill>
                  <a:srgbClr val="000000"/>
                </a:solidFill>
                <a:latin typeface="Symbol"/>
              </a:rPr>
              <a:t>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euchromatin dissolving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Giemsa staining</a:t>
            </a:r>
            <a:br/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(visualization of satellite DNA)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4"/>
          <p:cNvSpPr/>
          <p:nvPr/>
        </p:nvSpPr>
        <p:spPr>
          <a:xfrm>
            <a:off x="872640" y="5837400"/>
            <a:ext cx="2145600" cy="364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kolčava a hranostaj</a:t>
            </a:r>
            <a:endParaRPr lang="cs-CZ" sz="1800" b="0" strike="noStrike" spc="-1">
              <a:latin typeface="Arial"/>
            </a:endParaRPr>
          </a:p>
        </p:txBody>
      </p:sp>
      <p:pic>
        <p:nvPicPr>
          <p:cNvPr id="107" name="Picture 7" descr="mechowi_C"/>
          <p:cNvPicPr/>
          <p:nvPr/>
        </p:nvPicPr>
        <p:blipFill>
          <a:blip r:embed="rId2"/>
          <a:stretch/>
        </p:blipFill>
        <p:spPr>
          <a:xfrm>
            <a:off x="4175280" y="258840"/>
            <a:ext cx="3481200" cy="3712680"/>
          </a:xfrm>
          <a:prstGeom prst="rect">
            <a:avLst/>
          </a:prstGeom>
          <a:ln w="9525">
            <a:noFill/>
          </a:ln>
        </p:spPr>
      </p:pic>
      <p:pic>
        <p:nvPicPr>
          <p:cNvPr id="108" name="Picture 4" descr="mechowi_G"/>
          <p:cNvPicPr/>
          <p:nvPr/>
        </p:nvPicPr>
        <p:blipFill>
          <a:blip r:embed="rId3"/>
          <a:stretch/>
        </p:blipFill>
        <p:spPr>
          <a:xfrm>
            <a:off x="304920" y="184320"/>
            <a:ext cx="3250800" cy="3704760"/>
          </a:xfrm>
          <a:prstGeom prst="rect">
            <a:avLst/>
          </a:prstGeom>
          <a:ln w="9525">
            <a:noFill/>
          </a:ln>
        </p:spPr>
      </p:pic>
      <p:sp>
        <p:nvSpPr>
          <p:cNvPr id="109" name="Text Box 5"/>
          <p:cNvSpPr/>
          <p:nvPr/>
        </p:nvSpPr>
        <p:spPr>
          <a:xfrm>
            <a:off x="714600" y="3816360"/>
            <a:ext cx="2223360" cy="639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rypoš obří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(</a:t>
            </a:r>
            <a:r>
              <a:rPr lang="en-US" sz="1800" b="0" i="1" strike="noStrike" spc="-1">
                <a:solidFill>
                  <a:srgbClr val="0000CC"/>
                </a:solidFill>
                <a:latin typeface="Arial"/>
              </a:rPr>
              <a:t>Fuk</a:t>
            </a:r>
            <a:r>
              <a:rPr lang="cs-CZ" sz="1800" b="0" i="1" strike="noStrike" spc="-1">
                <a:solidFill>
                  <a:srgbClr val="0000CC"/>
                </a:solidFill>
                <a:latin typeface="Arial"/>
              </a:rPr>
              <a:t>omys mechowi</a:t>
            </a: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)</a:t>
            </a:r>
            <a:endParaRPr lang="cs-CZ" sz="1800" b="0" strike="noStrike" spc="-1">
              <a:latin typeface="Arial"/>
            </a:endParaRPr>
          </a:p>
        </p:txBody>
      </p:sp>
      <p:pic>
        <p:nvPicPr>
          <p:cNvPr id="110" name="Picture 6" descr="lasice_C"/>
          <p:cNvPicPr/>
          <p:nvPr/>
        </p:nvPicPr>
        <p:blipFill>
          <a:blip r:embed="rId4"/>
          <a:stretch/>
        </p:blipFill>
        <p:spPr>
          <a:xfrm>
            <a:off x="3119400" y="3605040"/>
            <a:ext cx="5855760" cy="29350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Box 4"/>
          <p:cNvSpPr/>
          <p:nvPr/>
        </p:nvSpPr>
        <p:spPr>
          <a:xfrm>
            <a:off x="5151600" y="6132600"/>
            <a:ext cx="953640" cy="364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kolčava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112" name="Text Box 5"/>
          <p:cNvSpPr/>
          <p:nvPr/>
        </p:nvSpPr>
        <p:spPr>
          <a:xfrm>
            <a:off x="1121040" y="5589720"/>
            <a:ext cx="2223360" cy="639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rypoš obří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(</a:t>
            </a:r>
            <a:r>
              <a:rPr lang="en-US" sz="1800" b="0" i="1" strike="noStrike" spc="-1">
                <a:solidFill>
                  <a:srgbClr val="0000CC"/>
                </a:solidFill>
                <a:latin typeface="Arial"/>
              </a:rPr>
              <a:t>Fuk</a:t>
            </a:r>
            <a:r>
              <a:rPr lang="cs-CZ" sz="1800" b="0" i="1" strike="noStrike" spc="-1">
                <a:solidFill>
                  <a:srgbClr val="0000CC"/>
                </a:solidFill>
                <a:latin typeface="Arial"/>
              </a:rPr>
              <a:t>omys mechowi</a:t>
            </a:r>
            <a:r>
              <a:rPr lang="cs-CZ" sz="1800" b="0" strike="noStrike" spc="-1">
                <a:solidFill>
                  <a:srgbClr val="0000CC"/>
                </a:solidFill>
                <a:latin typeface="Arial"/>
              </a:rPr>
              <a:t>)</a:t>
            </a:r>
            <a:endParaRPr lang="cs-CZ" sz="1800" b="0" strike="noStrike" spc="-1">
              <a:latin typeface="Arial"/>
            </a:endParaRPr>
          </a:p>
        </p:txBody>
      </p:sp>
      <p:pic>
        <p:nvPicPr>
          <p:cNvPr id="113" name="Picture 6" descr="kolcava_NOR"/>
          <p:cNvPicPr/>
          <p:nvPr/>
        </p:nvPicPr>
        <p:blipFill>
          <a:blip r:embed="rId2"/>
          <a:stretch/>
        </p:blipFill>
        <p:spPr>
          <a:xfrm>
            <a:off x="4541760" y="2914560"/>
            <a:ext cx="4173120" cy="3241440"/>
          </a:xfrm>
          <a:prstGeom prst="rect">
            <a:avLst/>
          </a:prstGeom>
          <a:ln w="9525">
            <a:noFill/>
          </a:ln>
        </p:spPr>
      </p:pic>
      <p:pic>
        <p:nvPicPr>
          <p:cNvPr id="114" name="Picture 7" descr="mechowi_NOR"/>
          <p:cNvPicPr/>
          <p:nvPr/>
        </p:nvPicPr>
        <p:blipFill>
          <a:blip r:embed="rId3"/>
          <a:srcRect l="9407" r="3282"/>
          <a:stretch/>
        </p:blipFill>
        <p:spPr>
          <a:xfrm>
            <a:off x="887400" y="3322800"/>
            <a:ext cx="2881080" cy="2304720"/>
          </a:xfrm>
          <a:prstGeom prst="rect">
            <a:avLst/>
          </a:prstGeom>
          <a:ln w="9525">
            <a:noFill/>
          </a:ln>
        </p:spPr>
      </p:pic>
      <p:sp>
        <p:nvSpPr>
          <p:cNvPr id="115" name="Rectangle 10"/>
          <p:cNvSpPr/>
          <p:nvPr/>
        </p:nvSpPr>
        <p:spPr>
          <a:xfrm>
            <a:off x="1096920" y="3230640"/>
            <a:ext cx="2773080" cy="853560"/>
          </a:xfrm>
          <a:prstGeom prst="rect">
            <a:avLst/>
          </a:prstGeom>
          <a:noFill/>
          <a:ln w="381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TextovéPole 8"/>
          <p:cNvSpPr/>
          <p:nvPr/>
        </p:nvSpPr>
        <p:spPr>
          <a:xfrm>
            <a:off x="893880" y="333360"/>
            <a:ext cx="75268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800" b="1" strike="noStrike" spc="-1">
                <a:solidFill>
                  <a:srgbClr val="E10000"/>
                </a:solidFill>
                <a:latin typeface="Arial"/>
              </a:rPr>
              <a:t>Differential staining - chromosome banding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86484D1-39BF-E27E-90F4-AF71FBF9262B}"/>
              </a:ext>
            </a:extLst>
          </p:cNvPr>
          <p:cNvSpPr/>
          <p:nvPr/>
        </p:nvSpPr>
        <p:spPr>
          <a:xfrm>
            <a:off x="511920" y="1158480"/>
            <a:ext cx="1390032" cy="5169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TextovéPole 1"/>
          <p:cNvSpPr/>
          <p:nvPr/>
        </p:nvSpPr>
        <p:spPr>
          <a:xfrm>
            <a:off x="511920" y="1144800"/>
            <a:ext cx="7205040" cy="160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E10000"/>
                </a:solidFill>
                <a:latin typeface="Arial"/>
              </a:rPr>
              <a:t>Ag-NOR: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gelatine + formic acid, AgNO</a:t>
            </a:r>
            <a:r>
              <a:rPr lang="en-GB" sz="2400" b="0" strike="noStrike" spc="-1" baseline="-25000">
                <a:solidFill>
                  <a:srgbClr val="000000"/>
                </a:solidFill>
                <a:latin typeface="Arial"/>
              </a:rPr>
              <a:t>3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 staining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nucleolus organizer visualization (only active NORs)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"/>
          <p:cNvSpPr/>
          <p:nvPr/>
        </p:nvSpPr>
        <p:spPr>
          <a:xfrm>
            <a:off x="685800" y="1181160"/>
            <a:ext cx="7772040" cy="5124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TextovéPole 1"/>
          <p:cNvSpPr/>
          <p:nvPr/>
        </p:nvSpPr>
        <p:spPr>
          <a:xfrm>
            <a:off x="471240" y="870480"/>
            <a:ext cx="8047800" cy="297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analysis of chromosome microscopic structure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Aft>
                <a:spcPts val="1800"/>
              </a:spcAft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the term „chromosome“ – 1888 Wilhelm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Arial"/>
              </a:rPr>
              <a:t>Waldeyer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1800"/>
              </a:spcAft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chromosomal theory of heredity: 1st half of 20th century – </a:t>
            </a:r>
            <a:br/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     Theodore Boveri, Walter S. Sutton, Thomas H. Morgan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1800"/>
              </a:spcAft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study of chromosomes:</a:t>
            </a:r>
            <a:r>
              <a:rPr lang="en-GB" sz="2400" b="0" strike="noStrike" spc="-1">
                <a:solidFill>
                  <a:srgbClr val="FFCC00"/>
                </a:solidFill>
                <a:latin typeface="Arial"/>
              </a:rPr>
              <a:t> </a:t>
            </a:r>
            <a:r>
              <a:rPr lang="en-GB" sz="2400" b="0" strike="noStrike" spc="-1">
                <a:solidFill>
                  <a:srgbClr val="E10000"/>
                </a:solidFill>
                <a:latin typeface="Arial"/>
              </a:rPr>
              <a:t>karyology, cytogenetics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1800"/>
              </a:spcAft>
              <a:buNone/>
            </a:pPr>
            <a:r>
              <a:rPr lang="en-GB" sz="2400" b="0" strike="noStrike" spc="-1">
                <a:solidFill>
                  <a:srgbClr val="E10000"/>
                </a:solidFill>
                <a:latin typeface="Arial"/>
              </a:rPr>
              <a:t>karyotype</a:t>
            </a:r>
            <a:r>
              <a:rPr lang="en-GB" sz="2400" b="0" strike="noStrike" spc="-1">
                <a:solidFill>
                  <a:srgbClr val="FFCC00"/>
                </a:solidFill>
                <a:latin typeface="Arial"/>
              </a:rPr>
              <a:t> 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= arranged set of chromosomes in a cell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8" descr="2_11"/>
          <p:cNvPicPr/>
          <p:nvPr/>
        </p:nvPicPr>
        <p:blipFill>
          <a:blip r:embed="rId2"/>
          <a:stretch/>
        </p:blipFill>
        <p:spPr>
          <a:xfrm>
            <a:off x="1582560" y="3100320"/>
            <a:ext cx="6386040" cy="3290400"/>
          </a:xfrm>
          <a:prstGeom prst="rect">
            <a:avLst/>
          </a:prstGeom>
          <a:ln w="9525">
            <a:noFill/>
          </a:ln>
        </p:spPr>
      </p:pic>
      <p:sp>
        <p:nvSpPr>
          <p:cNvPr id="119" name="TextovéPole 4"/>
          <p:cNvSpPr/>
          <p:nvPr/>
        </p:nvSpPr>
        <p:spPr>
          <a:xfrm>
            <a:off x="893880" y="333360"/>
            <a:ext cx="75268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800" b="1" strike="noStrike" spc="-1">
                <a:solidFill>
                  <a:srgbClr val="E10000"/>
                </a:solidFill>
                <a:latin typeface="Arial"/>
              </a:rPr>
              <a:t>Differential staining - chromosome banding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20" name="TextovéPole 1"/>
          <p:cNvSpPr/>
          <p:nvPr/>
        </p:nvSpPr>
        <p:spPr>
          <a:xfrm>
            <a:off x="515880" y="1193760"/>
            <a:ext cx="8395560" cy="155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E10000"/>
                </a:solidFill>
                <a:latin typeface="Arial"/>
              </a:rPr>
              <a:t>BrdU: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replication with artificial precursor (5-bromo-2´-deoxyuridine) </a:t>
            </a:r>
            <a:br/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>
                <a:solidFill>
                  <a:srgbClr val="000000"/>
                </a:solidFill>
                <a:latin typeface="Symbol"/>
              </a:rPr>
              <a:t>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visualization of sister chromatid interchanges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Box 9"/>
          <p:cNvSpPr/>
          <p:nvPr/>
        </p:nvSpPr>
        <p:spPr>
          <a:xfrm>
            <a:off x="468360" y="1339560"/>
            <a:ext cx="8313120" cy="3321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GB" sz="2400" b="0" i="1" strike="noStrike" spc="-1">
                <a:solidFill>
                  <a:srgbClr val="000000"/>
                </a:solidFill>
                <a:latin typeface="Arial"/>
              </a:rPr>
              <a:t>in situ 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hybridization of chromosomes</a:t>
            </a:r>
            <a:r>
              <a:rPr lang="en-GB" sz="2400" b="0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with flurescently labelled probe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possibility of simultaneous application of several probes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lang="en-GB" sz="2400" b="0" strike="noStrike" spc="-1">
                <a:solidFill>
                  <a:srgbClr val="E10000"/>
                </a:solidFill>
                <a:latin typeface="Arial"/>
              </a:rPr>
              <a:t>visualization:</a:t>
            </a:r>
            <a:r>
              <a:rPr lang="en-GB" sz="2400" b="0" strike="noStrike" spc="-1">
                <a:solidFill>
                  <a:srgbClr val="FFCC00"/>
                </a:solidFill>
                <a:latin typeface="Arial"/>
              </a:rPr>
              <a:t> 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antibodies specific for biotin (avidin, </a:t>
            </a:r>
            <a:br/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   streptavidin) are conjugated either with fluorochrome   </a:t>
            </a:r>
            <a:br/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   (e.g. fluoresceine isothiocyanate, FITC), or enzymes (e.g.     alcaline phosphatase, peroxidase), reaction with </a:t>
            </a:r>
            <a:br/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   specific substrate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122" name="TextovéPole 2"/>
          <p:cNvSpPr/>
          <p:nvPr/>
        </p:nvSpPr>
        <p:spPr>
          <a:xfrm>
            <a:off x="1124100" y="332136"/>
            <a:ext cx="68958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800" b="1" strike="noStrike" spc="-1" dirty="0">
                <a:solidFill>
                  <a:srgbClr val="E10000"/>
                </a:solidFill>
                <a:latin typeface="Arial"/>
              </a:rPr>
              <a:t>Fluorescent </a:t>
            </a:r>
            <a:r>
              <a:rPr lang="en-US" sz="2800" b="1" i="1" strike="noStrike" spc="-1" dirty="0">
                <a:solidFill>
                  <a:srgbClr val="E10000"/>
                </a:solidFill>
                <a:latin typeface="Arial"/>
              </a:rPr>
              <a:t>in situ </a:t>
            </a:r>
            <a:r>
              <a:rPr lang="en-US" sz="2800" b="1" strike="noStrike" spc="-1" dirty="0">
                <a:solidFill>
                  <a:srgbClr val="E10000"/>
                </a:solidFill>
                <a:latin typeface="Arial"/>
              </a:rPr>
              <a:t>hybridization (FISH)</a:t>
            </a:r>
            <a:endParaRPr lang="cs-CZ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Box 9"/>
          <p:cNvSpPr/>
          <p:nvPr/>
        </p:nvSpPr>
        <p:spPr>
          <a:xfrm>
            <a:off x="468360" y="1455120"/>
            <a:ext cx="8321040" cy="22244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CISS, chromosome in situ supression hybr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idization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PRINS, primed </a:t>
            </a:r>
            <a:r>
              <a:rPr lang="cs-CZ" sz="2400" b="0" i="1" strike="noStrike" spc="-1">
                <a:solidFill>
                  <a:srgbClr val="000000"/>
                </a:solidFill>
                <a:latin typeface="Arial"/>
              </a:rPr>
              <a:t>in situ 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labelling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GISH, whole genome in situ hybridization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FACS, fluorescence activated cell sorting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cs-CZ" sz="2400" b="0" strike="noStrike" spc="-1">
                <a:solidFill>
                  <a:srgbClr val="E10000"/>
                </a:solidFill>
                <a:latin typeface="Arial"/>
              </a:rPr>
              <a:t>„chromosome painting“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2" name="TextovéPole 2">
            <a:extLst>
              <a:ext uri="{FF2B5EF4-FFF2-40B4-BE49-F238E27FC236}">
                <a16:creationId xmlns:a16="http://schemas.microsoft.com/office/drawing/2014/main" id="{88370154-3F96-DF44-C477-594CBADDE90D}"/>
              </a:ext>
            </a:extLst>
          </p:cNvPr>
          <p:cNvSpPr/>
          <p:nvPr/>
        </p:nvSpPr>
        <p:spPr>
          <a:xfrm>
            <a:off x="1124100" y="332136"/>
            <a:ext cx="68958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800" b="1" strike="noStrike" spc="-1" dirty="0">
                <a:solidFill>
                  <a:srgbClr val="E10000"/>
                </a:solidFill>
                <a:latin typeface="Arial"/>
              </a:rPr>
              <a:t>Fluorescent </a:t>
            </a:r>
            <a:r>
              <a:rPr lang="en-US" sz="2800" b="1" i="1" strike="noStrike" spc="-1" dirty="0">
                <a:solidFill>
                  <a:srgbClr val="E10000"/>
                </a:solidFill>
                <a:latin typeface="Arial"/>
              </a:rPr>
              <a:t>in situ </a:t>
            </a:r>
            <a:r>
              <a:rPr lang="en-US" sz="2800" b="1" strike="noStrike" spc="-1" dirty="0">
                <a:solidFill>
                  <a:srgbClr val="E10000"/>
                </a:solidFill>
                <a:latin typeface="Arial"/>
              </a:rPr>
              <a:t>hybridization (FISH)</a:t>
            </a:r>
            <a:endParaRPr lang="cs-CZ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 descr="799px-FISH_(Fluorescent_In_Situ_Hybridization)"/>
          <p:cNvPicPr/>
          <p:nvPr/>
        </p:nvPicPr>
        <p:blipFill>
          <a:blip r:embed="rId2"/>
          <a:stretch/>
        </p:blipFill>
        <p:spPr>
          <a:xfrm>
            <a:off x="4079880" y="3125880"/>
            <a:ext cx="4728960" cy="3552480"/>
          </a:xfrm>
          <a:prstGeom prst="rect">
            <a:avLst/>
          </a:prstGeom>
          <a:ln w="9525">
            <a:noFill/>
          </a:ln>
        </p:spPr>
      </p:pic>
      <p:pic>
        <p:nvPicPr>
          <p:cNvPr id="126" name="Picture 6" descr="FISH_(technique)"/>
          <p:cNvPicPr/>
          <p:nvPr/>
        </p:nvPicPr>
        <p:blipFill>
          <a:blip r:embed="rId3"/>
          <a:stretch/>
        </p:blipFill>
        <p:spPr>
          <a:xfrm>
            <a:off x="304920" y="260280"/>
            <a:ext cx="4839840" cy="32414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Urovysion_on_Duet"/>
          <p:cNvPicPr/>
          <p:nvPr/>
        </p:nvPicPr>
        <p:blipFill>
          <a:blip r:embed="rId2"/>
          <a:stretch/>
        </p:blipFill>
        <p:spPr>
          <a:xfrm>
            <a:off x="4511520" y="268200"/>
            <a:ext cx="4379400" cy="3285720"/>
          </a:xfrm>
          <a:prstGeom prst="rect">
            <a:avLst/>
          </a:prstGeom>
          <a:ln w="9525">
            <a:noFill/>
          </a:ln>
        </p:spPr>
      </p:pic>
      <p:pic>
        <p:nvPicPr>
          <p:cNvPr id="128" name="Picture 4" descr="Bcrablmet"/>
          <p:cNvPicPr/>
          <p:nvPr/>
        </p:nvPicPr>
        <p:blipFill>
          <a:blip r:embed="rId3"/>
          <a:stretch/>
        </p:blipFill>
        <p:spPr>
          <a:xfrm>
            <a:off x="509760" y="415800"/>
            <a:ext cx="3538080" cy="4052520"/>
          </a:xfrm>
          <a:prstGeom prst="rect">
            <a:avLst/>
          </a:prstGeom>
          <a:ln w="9525">
            <a:noFill/>
          </a:ln>
        </p:spPr>
      </p:pic>
      <p:pic>
        <p:nvPicPr>
          <p:cNvPr id="129" name="Picture 6" descr="FISHchip"/>
          <p:cNvPicPr/>
          <p:nvPr/>
        </p:nvPicPr>
        <p:blipFill>
          <a:blip r:embed="rId4"/>
          <a:stretch/>
        </p:blipFill>
        <p:spPr>
          <a:xfrm>
            <a:off x="5172120" y="3684600"/>
            <a:ext cx="3296880" cy="27475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ovéPole 5"/>
          <p:cNvSpPr/>
          <p:nvPr/>
        </p:nvSpPr>
        <p:spPr>
          <a:xfrm>
            <a:off x="720000" y="333360"/>
            <a:ext cx="327312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1" strike="noStrike" spc="-1">
                <a:solidFill>
                  <a:srgbClr val="E10000"/>
                </a:solidFill>
                <a:latin typeface="Arial"/>
              </a:rPr>
              <a:t>Microdissection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131" name="Picture 2"/>
          <p:cNvPicPr/>
          <p:nvPr/>
        </p:nvPicPr>
        <p:blipFill>
          <a:blip r:embed="rId2"/>
          <a:stretch/>
        </p:blipFill>
        <p:spPr>
          <a:xfrm>
            <a:off x="4626000" y="333360"/>
            <a:ext cx="4144680" cy="3142800"/>
          </a:xfrm>
          <a:prstGeom prst="rect">
            <a:avLst/>
          </a:prstGeom>
          <a:ln w="9525">
            <a:noFill/>
          </a:ln>
        </p:spPr>
      </p:pic>
      <p:pic>
        <p:nvPicPr>
          <p:cNvPr id="132" name="Picture 3"/>
          <p:cNvPicPr/>
          <p:nvPr/>
        </p:nvPicPr>
        <p:blipFill>
          <a:blip r:embed="rId3"/>
          <a:stretch/>
        </p:blipFill>
        <p:spPr>
          <a:xfrm>
            <a:off x="5599080" y="3676680"/>
            <a:ext cx="3171600" cy="3001680"/>
          </a:xfrm>
          <a:prstGeom prst="rect">
            <a:avLst/>
          </a:prstGeom>
          <a:ln w="9525">
            <a:noFill/>
          </a:ln>
        </p:spPr>
      </p:pic>
      <p:pic>
        <p:nvPicPr>
          <p:cNvPr id="133" name="Picture 5"/>
          <p:cNvPicPr/>
          <p:nvPr/>
        </p:nvPicPr>
        <p:blipFill>
          <a:blip r:embed="rId4"/>
          <a:stretch/>
        </p:blipFill>
        <p:spPr>
          <a:xfrm>
            <a:off x="183960" y="1240560"/>
            <a:ext cx="4173120" cy="3312720"/>
          </a:xfrm>
          <a:prstGeom prst="rect">
            <a:avLst/>
          </a:prstGeom>
          <a:ln w="9525">
            <a:noFill/>
          </a:ln>
        </p:spPr>
      </p:pic>
      <p:pic>
        <p:nvPicPr>
          <p:cNvPr id="134" name="Picture 6"/>
          <p:cNvPicPr/>
          <p:nvPr/>
        </p:nvPicPr>
        <p:blipFill>
          <a:blip r:embed="rId5"/>
          <a:stretch/>
        </p:blipFill>
        <p:spPr>
          <a:xfrm>
            <a:off x="333360" y="4926960"/>
            <a:ext cx="5238360" cy="13330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4" descr="Electrophoresis Unit MINI | The Classic Horizontal Line | Horizontal  Systems | Electrophoresis Units | Electrophoresis | Life Science | Carl  Roth - France"/>
          <p:cNvPicPr/>
          <p:nvPr/>
        </p:nvPicPr>
        <p:blipFill>
          <a:blip r:embed="rId2"/>
          <a:stretch/>
        </p:blipFill>
        <p:spPr>
          <a:xfrm>
            <a:off x="4424400" y="1616760"/>
            <a:ext cx="3510720" cy="2594520"/>
          </a:xfrm>
          <a:prstGeom prst="rect">
            <a:avLst/>
          </a:prstGeom>
          <a:ln w="0">
            <a:noFill/>
          </a:ln>
        </p:spPr>
      </p:pic>
      <p:sp>
        <p:nvSpPr>
          <p:cNvPr id="136" name="Rectangle 5"/>
          <p:cNvSpPr/>
          <p:nvPr/>
        </p:nvSpPr>
        <p:spPr>
          <a:xfrm>
            <a:off x="685800" y="1181160"/>
            <a:ext cx="7772040" cy="5124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TextovéPole 13"/>
          <p:cNvSpPr/>
          <p:nvPr/>
        </p:nvSpPr>
        <p:spPr>
          <a:xfrm>
            <a:off x="1176840" y="324000"/>
            <a:ext cx="6947640" cy="124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400" b="1" strike="noStrike" spc="-1">
                <a:solidFill>
                  <a:srgbClr val="EB0000"/>
                </a:solidFill>
                <a:latin typeface="Arial Black"/>
              </a:rPr>
              <a:t>ELECTROPHORESIS</a:t>
            </a:r>
            <a:endParaRPr lang="cs-CZ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3200" b="1" strike="noStrike" spc="-1">
                <a:solidFill>
                  <a:srgbClr val="EB0000"/>
                </a:solidFill>
                <a:latin typeface="Arial Black"/>
              </a:rPr>
              <a:t>of enzymes and other proteins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138" name="Picture 2" descr="http://web.siumed.edu/~bbartholomew/images/chapter6/F06-21.jpg"/>
          <p:cNvPicPr/>
          <p:nvPr/>
        </p:nvPicPr>
        <p:blipFill>
          <a:blip r:embed="rId3"/>
          <a:stretch/>
        </p:blipFill>
        <p:spPr>
          <a:xfrm>
            <a:off x="739800" y="1595160"/>
            <a:ext cx="3468600" cy="2594520"/>
          </a:xfrm>
          <a:prstGeom prst="rect">
            <a:avLst/>
          </a:prstGeom>
          <a:ln w="9525">
            <a:noFill/>
          </a:ln>
        </p:spPr>
      </p:pic>
      <p:pic>
        <p:nvPicPr>
          <p:cNvPr id="139" name="Picture 2" descr="Agarose gel Electrophoresis – Site Title"/>
          <p:cNvPicPr/>
          <p:nvPr/>
        </p:nvPicPr>
        <p:blipFill>
          <a:blip r:embed="rId4"/>
          <a:stretch/>
        </p:blipFill>
        <p:spPr>
          <a:xfrm>
            <a:off x="4838760" y="3616920"/>
            <a:ext cx="3894480" cy="317376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6" descr="AAT Phenotype Identification by Isoelectric Focusing. | Semantic Scholar"/>
          <p:cNvPicPr/>
          <p:nvPr/>
        </p:nvPicPr>
        <p:blipFill>
          <a:blip r:embed="rId5"/>
          <a:srcRect t="3056" b="11755"/>
          <a:stretch/>
        </p:blipFill>
        <p:spPr>
          <a:xfrm>
            <a:off x="551880" y="4408920"/>
            <a:ext cx="4079520" cy="213912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ovéPole 1"/>
          <p:cNvSpPr/>
          <p:nvPr/>
        </p:nvSpPr>
        <p:spPr>
          <a:xfrm>
            <a:off x="515880" y="690120"/>
            <a:ext cx="8530262" cy="3414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0" strike="noStrike" spc="-1" dirty="0">
                <a:solidFill>
                  <a:srgbClr val="E10000"/>
                </a:solidFill>
                <a:latin typeface="Arial"/>
              </a:rPr>
              <a:t>electrophoresis</a:t>
            </a:r>
            <a:r>
              <a:rPr lang="en-US" sz="2400" b="0" strike="noStrike" spc="-1" dirty="0">
                <a:solidFill>
                  <a:srgbClr val="FF0000"/>
                </a:solidFill>
                <a:latin typeface="Arial"/>
              </a:rPr>
              <a:t>: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from Greek, </a:t>
            </a:r>
            <a:r>
              <a:rPr lang="en-US" sz="2400" b="0" strike="noStrike" spc="-1" dirty="0">
                <a:solidFill>
                  <a:srgbClr val="202122"/>
                </a:solidFill>
                <a:latin typeface="Arial"/>
              </a:rPr>
              <a:t>"to bear electrons" = motion </a:t>
            </a:r>
            <a:br>
              <a:rPr dirty="0"/>
            </a:br>
            <a:r>
              <a:rPr lang="cs-CZ" sz="2400" b="0" strike="noStrike" spc="-1" dirty="0">
                <a:solidFill>
                  <a:srgbClr val="202122"/>
                </a:solidFill>
                <a:latin typeface="Arial"/>
              </a:rPr>
              <a:t>     </a:t>
            </a:r>
            <a:r>
              <a:rPr lang="en-US" sz="2400" b="0" strike="noStrike" spc="-1" dirty="0">
                <a:solidFill>
                  <a:srgbClr val="202122"/>
                </a:solidFill>
                <a:latin typeface="Arial"/>
              </a:rPr>
              <a:t>of particles under influence of electric field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until end of 1950’s, studies of genetic variation in natural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populations only based on Mendelian morphological traits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or polytene chromosomes </a:t>
            </a:r>
            <a:r>
              <a:rPr lang="en-US" sz="2400" b="0" strike="noStrike" spc="-1" dirty="0">
                <a:solidFill>
                  <a:srgbClr val="000000"/>
                </a:solidFill>
                <a:latin typeface="Symbol"/>
              </a:rPr>
              <a:t>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 dirty="0">
                <a:solidFill>
                  <a:srgbClr val="0033CC"/>
                </a:solidFill>
                <a:latin typeface="Arial"/>
              </a:rPr>
              <a:t>To what extent these traits</a:t>
            </a:r>
            <a:br>
              <a:rPr lang="cs-CZ" sz="2400" b="0" strike="noStrike" spc="-1" dirty="0">
                <a:solidFill>
                  <a:srgbClr val="0033CC"/>
                </a:solidFill>
                <a:latin typeface="Arial"/>
              </a:rPr>
            </a:br>
            <a:r>
              <a:rPr lang="cs-CZ" sz="2400" b="0" strike="noStrike" spc="-1" dirty="0">
                <a:solidFill>
                  <a:srgbClr val="0033CC"/>
                </a:solidFill>
                <a:latin typeface="Arial"/>
              </a:rPr>
              <a:t>     </a:t>
            </a:r>
            <a:r>
              <a:rPr lang="en-US" sz="2400" b="0" strike="noStrike" spc="-1" dirty="0">
                <a:solidFill>
                  <a:srgbClr val="0033CC"/>
                </a:solidFill>
                <a:latin typeface="Arial"/>
              </a:rPr>
              <a:t>represent real genetic variability in nature?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amino</a:t>
            </a: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acid substitutions can be detected by sequencing –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if this is impossible, we can use protein electrophoresis</a:t>
            </a: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ovéPole 1"/>
          <p:cNvSpPr/>
          <p:nvPr/>
        </p:nvSpPr>
        <p:spPr>
          <a:xfrm>
            <a:off x="6516360" y="6118920"/>
            <a:ext cx="19810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*) isoelectric point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143" name="TextovéPole 2"/>
          <p:cNvSpPr/>
          <p:nvPr/>
        </p:nvSpPr>
        <p:spPr>
          <a:xfrm>
            <a:off x="433800" y="605808"/>
            <a:ext cx="8359381" cy="44120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of 20 AA, 3 bear positive charge (Arg, Lys, His), 2 negative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charge (Asp, Glu)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besides charge, also macromolecule size and conformation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(-S-S- bridges, van der Waals forces, hydrogen bonds,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electrostatic forces); buffer pH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electric charge stabilization → specific buffer of high ionic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strength and pH as different from given protein’s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pI</a:t>
            </a:r>
            <a:r>
              <a:rPr lang="cs-CZ" sz="2400" b="0" strike="noStrike" spc="-1" baseline="30000" dirty="0">
                <a:solidFill>
                  <a:srgbClr val="000000"/>
                </a:solidFill>
                <a:latin typeface="Arial"/>
              </a:rPr>
              <a:t>*)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 as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possible: pH 3–10, </a:t>
            </a: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most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often</a:t>
            </a: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pH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 6,5–9,5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b="0" strike="noStrike" spc="-1" dirty="0">
                <a:solidFill>
                  <a:srgbClr val="0033CC"/>
                </a:solidFill>
                <a:latin typeface="Arial"/>
              </a:rPr>
              <a:t>charge of most proteins at pH 8–9 negative </a:t>
            </a:r>
            <a:r>
              <a:rPr lang="en-US" sz="2400" b="0" strike="noStrike" spc="-1" dirty="0">
                <a:solidFill>
                  <a:srgbClr val="0033CC"/>
                </a:solidFill>
                <a:latin typeface="Symbol"/>
              </a:rPr>
              <a:t></a:t>
            </a:r>
            <a:r>
              <a:rPr lang="en-US" sz="2400" b="0" strike="noStrike" spc="-1" dirty="0">
                <a:solidFill>
                  <a:srgbClr val="0033CC"/>
                </a:solidFill>
                <a:latin typeface="Arial"/>
              </a:rPr>
              <a:t> </a:t>
            </a:r>
            <a:br>
              <a:rPr dirty="0"/>
            </a:br>
            <a:r>
              <a:rPr lang="cs-CZ" sz="2400" b="0" strike="noStrike" spc="-1" dirty="0">
                <a:solidFill>
                  <a:srgbClr val="0033CC"/>
                </a:solidFill>
                <a:latin typeface="Arial"/>
              </a:rPr>
              <a:t>     </a:t>
            </a:r>
            <a:r>
              <a:rPr lang="en-US" sz="2400" b="0" strike="noStrike" spc="-1" dirty="0">
                <a:solidFill>
                  <a:srgbClr val="0033CC"/>
                </a:solidFill>
                <a:latin typeface="Arial"/>
              </a:rPr>
              <a:t>migration to anode</a:t>
            </a: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/>
          </p:nvPr>
        </p:nvSpPr>
        <p:spPr>
          <a:xfrm>
            <a:off x="468360" y="456480"/>
            <a:ext cx="8425080" cy="5450544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Principle of electrophoresis known since end of the 19th century</a:t>
            </a:r>
            <a:endParaRPr lang="cs-CZ" sz="2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1937 –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Thisselius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400" spc="-1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moving boundary” method</a:t>
            </a:r>
            <a:endParaRPr lang="cs-CZ" sz="2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1949 – Linus Pauling: filter paper – abnormal Hb (sickle cell anemia)</a:t>
            </a:r>
            <a:endParaRPr lang="cs-CZ" sz="2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1955 – Oliver Smithies: starch</a:t>
            </a:r>
            <a:endParaRPr lang="cs-CZ" sz="2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1957 – Hunter &amp; Moeller: employment of catalytical abilities of enzymes (histochemical staining)</a:t>
            </a:r>
            <a:endParaRPr lang="cs-CZ" sz="2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1966 – a</a:t>
            </a: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plication on natural populations: Harry Harris (humans), Richard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Lewontin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 &amp; John Hubby (fruit fly)</a:t>
            </a:r>
            <a:endParaRPr lang="cs-CZ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"/>
          <p:cNvSpPr/>
          <p:nvPr/>
        </p:nvSpPr>
        <p:spPr>
          <a:xfrm>
            <a:off x="685800" y="1181160"/>
            <a:ext cx="7772040" cy="5124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" name="Picture 5" descr="chromosom"/>
          <p:cNvPicPr/>
          <p:nvPr/>
        </p:nvPicPr>
        <p:blipFill>
          <a:blip r:embed="rId2"/>
          <a:stretch/>
        </p:blipFill>
        <p:spPr>
          <a:xfrm>
            <a:off x="2131200" y="1202760"/>
            <a:ext cx="4881240" cy="5200200"/>
          </a:xfrm>
          <a:prstGeom prst="rect">
            <a:avLst/>
          </a:prstGeom>
          <a:ln w="9525">
            <a:noFill/>
          </a:ln>
        </p:spPr>
      </p:pic>
      <p:sp>
        <p:nvSpPr>
          <p:cNvPr id="61" name="TextovéPole 4"/>
          <p:cNvSpPr/>
          <p:nvPr/>
        </p:nvSpPr>
        <p:spPr>
          <a:xfrm>
            <a:off x="1972800" y="333360"/>
            <a:ext cx="51980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E10000"/>
                </a:solidFill>
                <a:latin typeface="Arial"/>
              </a:rPr>
              <a:t>Structure of metaphase chromosome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62" name="TextovéPole 1"/>
          <p:cNvSpPr/>
          <p:nvPr/>
        </p:nvSpPr>
        <p:spPr>
          <a:xfrm>
            <a:off x="4718160" y="1428840"/>
            <a:ext cx="136692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telomere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63" name="TextovéPole 5"/>
          <p:cNvSpPr/>
          <p:nvPr/>
        </p:nvSpPr>
        <p:spPr>
          <a:xfrm>
            <a:off x="4709880" y="2257200"/>
            <a:ext cx="222516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short arm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64" name="TextovéPole 6"/>
          <p:cNvSpPr/>
          <p:nvPr/>
        </p:nvSpPr>
        <p:spPr>
          <a:xfrm>
            <a:off x="4719240" y="3201840"/>
            <a:ext cx="172332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centromere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65" name="TextovéPole 7"/>
          <p:cNvSpPr/>
          <p:nvPr/>
        </p:nvSpPr>
        <p:spPr>
          <a:xfrm>
            <a:off x="4709880" y="4292640"/>
            <a:ext cx="222516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long arm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66" name="TextovéPole 8"/>
          <p:cNvSpPr/>
          <p:nvPr/>
        </p:nvSpPr>
        <p:spPr>
          <a:xfrm>
            <a:off x="4709880" y="4830480"/>
            <a:ext cx="2225160" cy="821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secondary constriction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67" name="TextovéPole 9"/>
          <p:cNvSpPr/>
          <p:nvPr/>
        </p:nvSpPr>
        <p:spPr>
          <a:xfrm>
            <a:off x="4709880" y="5843880"/>
            <a:ext cx="2225160" cy="456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satellite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ovéPole 1"/>
          <p:cNvSpPr/>
          <p:nvPr/>
        </p:nvSpPr>
        <p:spPr>
          <a:xfrm>
            <a:off x="504360" y="569520"/>
            <a:ext cx="6620040" cy="289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E10000"/>
                </a:solidFill>
                <a:latin typeface="Arial"/>
              </a:rPr>
              <a:t>Media (gels):</a:t>
            </a:r>
            <a:br/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starch (SGE): molecule size + charge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cel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l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ulose acetate (CAGE): charge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agar, agarose (AGE): charge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polyacrylamide (PAGE): molecule size + charge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949760" y="333360"/>
            <a:ext cx="5243760" cy="7059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cs-CZ" sz="3200" b="1" strike="noStrike" spc="-1">
                <a:solidFill>
                  <a:srgbClr val="E10000"/>
                </a:solidFill>
                <a:latin typeface="Arial"/>
              </a:rPr>
              <a:t>Electrophoretic methods</a:t>
            </a:r>
            <a:endParaRPr lang="cs-CZ" sz="3200" b="0" strike="noStrike" spc="-1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147" name="Picture 2" descr="Agarose Gel Electrophoresis - an overview | ScienceDirect Topics"/>
          <p:cNvPicPr/>
          <p:nvPr/>
        </p:nvPicPr>
        <p:blipFill>
          <a:blip r:embed="rId2"/>
          <a:stretch/>
        </p:blipFill>
        <p:spPr>
          <a:xfrm>
            <a:off x="4680360" y="1212480"/>
            <a:ext cx="3581640" cy="308340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4" descr="Plant Life: Electrophoresis"/>
          <p:cNvPicPr/>
          <p:nvPr/>
        </p:nvPicPr>
        <p:blipFill>
          <a:blip r:embed="rId3"/>
          <a:stretch/>
        </p:blipFill>
        <p:spPr>
          <a:xfrm>
            <a:off x="762120" y="3762360"/>
            <a:ext cx="3809520" cy="276192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6" descr="Capillary Electrophoresis: PA 800 &lt;I&gt;plus&lt;/i&gt;"/>
          <p:cNvPicPr/>
          <p:nvPr/>
        </p:nvPicPr>
        <p:blipFill>
          <a:blip r:embed="rId4"/>
          <a:stretch/>
        </p:blipFill>
        <p:spPr>
          <a:xfrm>
            <a:off x="5480856" y="4617900"/>
            <a:ext cx="2634840" cy="2055240"/>
          </a:xfrm>
          <a:prstGeom prst="rect">
            <a:avLst/>
          </a:prstGeom>
          <a:ln w="0">
            <a:noFill/>
          </a:ln>
        </p:spPr>
      </p:pic>
      <p:sp>
        <p:nvSpPr>
          <p:cNvPr id="150" name="TextovéPole 1"/>
          <p:cNvSpPr/>
          <p:nvPr/>
        </p:nvSpPr>
        <p:spPr>
          <a:xfrm>
            <a:off x="772200" y="1293840"/>
            <a:ext cx="1500840" cy="164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horizontal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vertical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capillary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6" descr="3_1"/>
          <p:cNvPicPr/>
          <p:nvPr/>
        </p:nvPicPr>
        <p:blipFill>
          <a:blip r:embed="rId2"/>
          <a:stretch/>
        </p:blipFill>
        <p:spPr>
          <a:xfrm>
            <a:off x="5329800" y="2615760"/>
            <a:ext cx="3356640" cy="3936960"/>
          </a:xfrm>
          <a:prstGeom prst="rect">
            <a:avLst/>
          </a:prstGeom>
          <a:ln w="9525">
            <a:noFill/>
          </a:ln>
        </p:spPr>
      </p:pic>
      <p:pic>
        <p:nvPicPr>
          <p:cNvPr id="152" name="Picture 7" descr="3_2"/>
          <p:cNvPicPr/>
          <p:nvPr/>
        </p:nvPicPr>
        <p:blipFill>
          <a:blip r:embed="rId3"/>
          <a:stretch/>
        </p:blipFill>
        <p:spPr>
          <a:xfrm>
            <a:off x="557280" y="575640"/>
            <a:ext cx="5401800" cy="1990440"/>
          </a:xfrm>
          <a:prstGeom prst="rect">
            <a:avLst/>
          </a:prstGeom>
          <a:ln w="9525">
            <a:noFill/>
          </a:ln>
        </p:spPr>
      </p:pic>
      <p:pic>
        <p:nvPicPr>
          <p:cNvPr id="153" name="Picture 2" descr="Prince Technologies :: Introduction to Capillary Electrophoresis"/>
          <p:cNvPicPr/>
          <p:nvPr/>
        </p:nvPicPr>
        <p:blipFill>
          <a:blip r:embed="rId4"/>
          <a:stretch/>
        </p:blipFill>
        <p:spPr>
          <a:xfrm>
            <a:off x="800280" y="3209040"/>
            <a:ext cx="4323960" cy="3343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http://web.siumed.edu/~bbartholomew/images/chapter6/F06-21.jpg"/>
          <p:cNvPicPr/>
          <p:nvPr/>
        </p:nvPicPr>
        <p:blipFill>
          <a:blip r:embed="rId2"/>
          <a:stretch/>
        </p:blipFill>
        <p:spPr>
          <a:xfrm>
            <a:off x="5157720" y="3978720"/>
            <a:ext cx="3520800" cy="2634840"/>
          </a:xfrm>
          <a:prstGeom prst="rect">
            <a:avLst/>
          </a:prstGeom>
          <a:ln w="9525">
            <a:noFill/>
          </a:ln>
        </p:spPr>
      </p:pic>
      <p:sp>
        <p:nvSpPr>
          <p:cNvPr id="155" name="Rectangle 2"/>
          <p:cNvSpPr/>
          <p:nvPr/>
        </p:nvSpPr>
        <p:spPr>
          <a:xfrm>
            <a:off x="1949760" y="333360"/>
            <a:ext cx="5243760" cy="7059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cs-CZ" sz="3200" b="1" strike="noStrike" spc="-1">
                <a:solidFill>
                  <a:srgbClr val="E10000"/>
                </a:solidFill>
                <a:latin typeface="Arial"/>
              </a:rPr>
              <a:t>Electrophoretic methods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56" name="TextovéPole 1"/>
          <p:cNvSpPr/>
          <p:nvPr/>
        </p:nvSpPr>
        <p:spPr>
          <a:xfrm>
            <a:off x="465840" y="1388880"/>
            <a:ext cx="8252280" cy="250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400" b="1" strike="noStrike" spc="-1">
                <a:solidFill>
                  <a:srgbClr val="E10000"/>
                </a:solidFill>
                <a:latin typeface="Arial"/>
              </a:rPr>
              <a:t>1. ELFO in continuous buffer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20000"/>
              </a:lnSpc>
              <a:buNone/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20000"/>
              </a:lnSpc>
              <a:buNone/>
            </a:pPr>
            <a:r>
              <a:rPr lang="en-US" sz="2400" b="1" strike="noStrike" spc="-1">
                <a:solidFill>
                  <a:srgbClr val="E10000"/>
                </a:solidFill>
                <a:latin typeface="Arial"/>
              </a:rPr>
              <a:t>2. ELFO in discontinuous buffer (multiphasic ELFO):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2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2 gels of different concentrations - concentrating and separating gels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2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protein „sandwiching“ on boundary between „leading“ a „dragged“ ions; 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on its own = </a:t>
            </a:r>
            <a:r>
              <a:rPr lang="en-US" sz="2000" b="0" strike="noStrike" spc="-1">
                <a:solidFill>
                  <a:srgbClr val="2D2DB9"/>
                </a:solidFill>
                <a:latin typeface="Arial"/>
              </a:rPr>
              <a:t>isotachophoresis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/>
          </p:nvPr>
        </p:nvSpPr>
        <p:spPr>
          <a:xfrm>
            <a:off x="468360" y="333360"/>
            <a:ext cx="8206920" cy="29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9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rgbClr val="E10000"/>
                </a:solidFill>
                <a:latin typeface="Arial"/>
              </a:rPr>
              <a:t>3. Isoelectric focusing, IEF:</a:t>
            </a:r>
            <a:endParaRPr lang="cs-CZ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1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= separation of molecules by differences in their isoelectric points</a:t>
            </a:r>
            <a:endParaRPr lang="cs-CZ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1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solution of ampholytes (syntetic polyamino polycarbonates) with a range of pI put in gel; in electric field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</a:rPr>
              <a:t>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 stable pH gradient; ampholytes kept in gel by strong acid at anode and strong alcali at cathode</a:t>
            </a:r>
            <a:endParaRPr lang="cs-CZ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10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molecules stop where zero charge (pI point)</a:t>
            </a:r>
            <a:endParaRPr lang="cs-CZ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8" name="Picture 4" descr="http://www.fda.gov/ucm/groups/fdagov-public/documents/image/ucm059972.jpg"/>
          <p:cNvPicPr/>
          <p:nvPr/>
        </p:nvPicPr>
        <p:blipFill>
          <a:blip r:embed="rId2"/>
          <a:srcRect l="45516" t="5639" b="14272"/>
          <a:stretch/>
        </p:blipFill>
        <p:spPr>
          <a:xfrm>
            <a:off x="606600" y="3450600"/>
            <a:ext cx="2758680" cy="3150720"/>
          </a:xfrm>
          <a:prstGeom prst="rect">
            <a:avLst/>
          </a:prstGeom>
          <a:ln w="9525">
            <a:noFill/>
          </a:ln>
        </p:spPr>
      </p:pic>
      <p:pic>
        <p:nvPicPr>
          <p:cNvPr id="159" name="Picture 6" descr="http://www.channelwolf.com/lvv/sem6/index_files/image1749.jpg"/>
          <p:cNvPicPr/>
          <p:nvPr/>
        </p:nvPicPr>
        <p:blipFill>
          <a:blip r:embed="rId3"/>
          <a:srcRect r="51201" b="44349"/>
          <a:stretch/>
        </p:blipFill>
        <p:spPr>
          <a:xfrm>
            <a:off x="3668760" y="3582000"/>
            <a:ext cx="2481480" cy="2048760"/>
          </a:xfrm>
          <a:prstGeom prst="rect">
            <a:avLst/>
          </a:prstGeom>
          <a:ln w="9525">
            <a:noFill/>
          </a:ln>
        </p:spPr>
      </p:pic>
      <p:pic>
        <p:nvPicPr>
          <p:cNvPr id="160" name="Picture 6" descr="http://www.channelwolf.com/lvv/sem6/index_files/image1749.jpg"/>
          <p:cNvPicPr/>
          <p:nvPr/>
        </p:nvPicPr>
        <p:blipFill>
          <a:blip r:embed="rId3"/>
          <a:srcRect l="52408"/>
          <a:stretch/>
        </p:blipFill>
        <p:spPr>
          <a:xfrm>
            <a:off x="6262920" y="2571840"/>
            <a:ext cx="2674440" cy="40690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ovéPole 1"/>
          <p:cNvSpPr/>
          <p:nvPr/>
        </p:nvSpPr>
        <p:spPr>
          <a:xfrm>
            <a:off x="493560" y="431280"/>
            <a:ext cx="8148960" cy="560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1" strike="noStrike" spc="-1">
                <a:solidFill>
                  <a:srgbClr val="E10000"/>
                </a:solidFill>
                <a:latin typeface="Arial"/>
              </a:rPr>
              <a:t>4. urea and SDS ELFO: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SDS = sodium dodecyl sulphate (= anion detergent):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can dissolve some proteins and cleave some polymers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SDS brings about strong charge of proteins, migration only based on </a:t>
            </a:r>
            <a:br/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molecular weight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urea: similar to SDS, but protein charge normal – migration based on </a:t>
            </a:r>
            <a:br/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total charge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(likewise, proteins can be denatured by increased teperature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</a:rPr>
              <a:t>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ELFO)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1" strike="noStrike" spc="-1">
                <a:solidFill>
                  <a:srgbClr val="E10000"/>
                </a:solidFill>
                <a:latin typeface="Arial"/>
              </a:rPr>
              <a:t>5. Two-dimensional (2-D) ELFO: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electric field applied first in one direction and then perpendicularly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e.g. 1. stage = IEF, 2. stage = SDS ELFO – combination of pI and </a:t>
            </a:r>
            <a:br/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molecular weight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http://www.prlog.org/10827617-2d-gel-electrophoresis.jpg"/>
          <p:cNvPicPr/>
          <p:nvPr/>
        </p:nvPicPr>
        <p:blipFill>
          <a:blip r:embed="rId2"/>
          <a:stretch/>
        </p:blipFill>
        <p:spPr>
          <a:xfrm>
            <a:off x="3849840" y="2130480"/>
            <a:ext cx="5198760" cy="4265280"/>
          </a:xfrm>
          <a:prstGeom prst="rect">
            <a:avLst/>
          </a:prstGeom>
          <a:ln w="9525">
            <a:noFill/>
          </a:ln>
        </p:spPr>
      </p:pic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949760" y="333360"/>
            <a:ext cx="5243760" cy="7059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cs-CZ" sz="3200" b="1" strike="noStrike" spc="-1">
                <a:solidFill>
                  <a:srgbClr val="E10000"/>
                </a:solidFill>
                <a:latin typeface="Arial"/>
              </a:rPr>
              <a:t>Electrophoretic methods</a:t>
            </a:r>
            <a:endParaRPr lang="cs-CZ" sz="3200" b="0" strike="noStrike" spc="-1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64" name="TextovéPole 1"/>
          <p:cNvSpPr/>
          <p:nvPr/>
        </p:nvSpPr>
        <p:spPr>
          <a:xfrm>
            <a:off x="501480" y="1216440"/>
            <a:ext cx="6696360" cy="362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800" b="0" strike="noStrike" spc="-1">
                <a:solidFill>
                  <a:srgbClr val="E10000"/>
                </a:solidFill>
                <a:latin typeface="Arial"/>
              </a:rPr>
              <a:t>Ability to separate blood plasma proteins:</a:t>
            </a: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cs-CZ" sz="2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CAGE: 5 bands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SGE: 15 bands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PAGE: 19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bands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IEF &gt; 30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bands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2-D ELFO ~300 spots </a:t>
            </a:r>
            <a:br/>
            <a:r>
              <a:rPr lang="en-US" sz="2400" b="0" strike="noStrike" spc="-1">
                <a:solidFill>
                  <a:srgbClr val="000000"/>
                </a:solidFill>
                <a:latin typeface="Symbol"/>
              </a:rPr>
              <a:t>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75-100 polypeptides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ovéPole 5"/>
          <p:cNvSpPr/>
          <p:nvPr/>
        </p:nvSpPr>
        <p:spPr>
          <a:xfrm>
            <a:off x="2637360" y="333360"/>
            <a:ext cx="350028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1" strike="noStrike" spc="-1">
                <a:solidFill>
                  <a:srgbClr val="E10000"/>
                </a:solidFill>
                <a:latin typeface="Arial"/>
              </a:rPr>
              <a:t>Protein detection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66" name="TextovéPole 1"/>
          <p:cNvSpPr/>
          <p:nvPr/>
        </p:nvSpPr>
        <p:spPr>
          <a:xfrm>
            <a:off x="496440" y="1243800"/>
            <a:ext cx="8459280" cy="338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E10000"/>
                </a:solidFill>
                <a:latin typeface="Arial"/>
              </a:rPr>
              <a:t>non-specific: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</a:t>
            </a:r>
            <a:br/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amido black, Coomassie Brilliant Blue R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E10000"/>
                </a:solidFill>
                <a:latin typeface="Arial"/>
              </a:rPr>
              <a:t>specific: </a:t>
            </a:r>
            <a:br/>
            <a:r>
              <a:rPr lang="cs-CZ" sz="2400" b="0" strike="noStrike" spc="-1">
                <a:solidFill>
                  <a:srgbClr val="E10000"/>
                </a:solidFill>
                <a:latin typeface="Arial"/>
              </a:rPr>
              <a:t>    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dyes for glycoproteins, lipoproteins</a:t>
            </a:r>
            <a:br/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     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histochemical staining of enzymes: catalysis of specific substrate </a:t>
            </a:r>
            <a:br/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     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processing connected with staining reaction </a:t>
            </a:r>
            <a:br/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      -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>
                <a:solidFill>
                  <a:srgbClr val="0033CC"/>
                </a:solidFill>
                <a:latin typeface="Arial"/>
              </a:rPr>
              <a:t>nitro tetrazolic salts (MTT, NBT) + PMS (phenazine methosulphate)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; </a:t>
            </a:r>
            <a:br/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Fast Blue RR; </a:t>
            </a: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F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ast Garnett GBC, Fast Black K</a:t>
            </a:r>
            <a:br/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     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- reduction of NAD</a:t>
            </a:r>
            <a:r>
              <a:rPr lang="en-US" sz="2000" b="0" strike="noStrike" spc="-1" baseline="30000">
                <a:solidFill>
                  <a:srgbClr val="000000"/>
                </a:solidFill>
                <a:latin typeface="Arial"/>
              </a:rPr>
              <a:t>+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, NADP</a:t>
            </a:r>
            <a:r>
              <a:rPr lang="en-US" sz="2000" b="0" strike="noStrike" spc="-1" baseline="30000">
                <a:solidFill>
                  <a:srgbClr val="000000"/>
                </a:solidFill>
                <a:latin typeface="Arial"/>
              </a:rPr>
              <a:t>+</a:t>
            </a:r>
            <a:br/>
            <a:r>
              <a:rPr lang="cs-CZ" sz="2000" b="0" strike="noStrike" spc="-1" baseline="30000">
                <a:solidFill>
                  <a:srgbClr val="000000"/>
                </a:solidFill>
                <a:latin typeface="Arial"/>
              </a:rPr>
              <a:t>        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- sometimes necessary to add other enzymes</a:t>
            </a:r>
            <a:endParaRPr lang="cs-CZ" sz="2000" b="0" strike="noStrike" spc="-1">
              <a:latin typeface="Arial"/>
            </a:endParaRPr>
          </a:p>
        </p:txBody>
      </p:sp>
      <p:pic>
        <p:nvPicPr>
          <p:cNvPr id="167" name="Picture 5" descr="3_6"/>
          <p:cNvPicPr/>
          <p:nvPr/>
        </p:nvPicPr>
        <p:blipFill>
          <a:blip r:embed="rId2"/>
          <a:srcRect l="32058" r="7466" b="67863"/>
          <a:stretch/>
        </p:blipFill>
        <p:spPr>
          <a:xfrm>
            <a:off x="5049360" y="4810320"/>
            <a:ext cx="3733920" cy="16077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5" descr="3_6"/>
          <p:cNvPicPr/>
          <p:nvPr/>
        </p:nvPicPr>
        <p:blipFill>
          <a:blip r:embed="rId2"/>
          <a:stretch/>
        </p:blipFill>
        <p:spPr>
          <a:xfrm>
            <a:off x="1312200" y="670680"/>
            <a:ext cx="6807240" cy="55162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7"/>
          <p:cNvSpPr/>
          <p:nvPr/>
        </p:nvSpPr>
        <p:spPr>
          <a:xfrm>
            <a:off x="510480" y="331920"/>
            <a:ext cx="8084520" cy="2076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stained gel = 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in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general </a:t>
            </a:r>
            <a:r>
              <a:rPr lang="en-US" sz="2400" b="0" strike="noStrike" spc="-1">
                <a:solidFill>
                  <a:srgbClr val="E10000"/>
                </a:solidFill>
                <a:latin typeface="Arial"/>
              </a:rPr>
              <a:t>electrophoretogram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, </a:t>
            </a:r>
            <a:br/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if enzymes specifically stained = </a:t>
            </a:r>
            <a:r>
              <a:rPr lang="en-US" sz="2400" b="0" strike="noStrike" spc="-1">
                <a:solidFill>
                  <a:srgbClr val="E10000"/>
                </a:solidFill>
                <a:latin typeface="Arial"/>
              </a:rPr>
              <a:t>zymogram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 (enzymogram)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bands = „electromorphs“, „alelles“, „alellomorphs“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6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E10000"/>
                </a:solidFill>
                <a:latin typeface="Arial"/>
              </a:rPr>
              <a:t>isozymes, allozymes</a:t>
            </a:r>
            <a:r>
              <a:rPr lang="en-US" sz="2400" b="0" strike="noStrike" spc="-1" baseline="30000">
                <a:solidFill>
                  <a:srgbClr val="000000"/>
                </a:solidFill>
                <a:latin typeface="Arial"/>
              </a:rPr>
              <a:t>		 	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170" name="Picture 8" descr="3_8"/>
          <p:cNvPicPr/>
          <p:nvPr/>
        </p:nvPicPr>
        <p:blipFill>
          <a:blip r:embed="rId2"/>
          <a:stretch/>
        </p:blipFill>
        <p:spPr>
          <a:xfrm>
            <a:off x="317520" y="2825280"/>
            <a:ext cx="2998440" cy="3358800"/>
          </a:xfrm>
          <a:prstGeom prst="rect">
            <a:avLst/>
          </a:prstGeom>
          <a:ln w="9525">
            <a:noFill/>
          </a:ln>
        </p:spPr>
      </p:pic>
      <p:pic>
        <p:nvPicPr>
          <p:cNvPr id="171" name="Picture 9" descr="3_9"/>
          <p:cNvPicPr/>
          <p:nvPr/>
        </p:nvPicPr>
        <p:blipFill>
          <a:blip r:embed="rId3"/>
          <a:stretch/>
        </p:blipFill>
        <p:spPr>
          <a:xfrm>
            <a:off x="3510720" y="3079440"/>
            <a:ext cx="5465520" cy="31046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ovéPole 6"/>
          <p:cNvSpPr/>
          <p:nvPr/>
        </p:nvSpPr>
        <p:spPr>
          <a:xfrm>
            <a:off x="509040" y="333360"/>
            <a:ext cx="7191360" cy="36255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E10000"/>
                </a:solidFill>
                <a:latin typeface="Arial"/>
              </a:rPr>
              <a:t>Classification of chromosomes according to position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E10000"/>
                </a:solidFill>
                <a:latin typeface="Arial"/>
              </a:rPr>
              <a:t>of centromere: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metacentric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submetacentric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(subtelocentric)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acrocentric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telocentric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69" name="Rectangle 2"/>
          <p:cNvSpPr/>
          <p:nvPr/>
        </p:nvSpPr>
        <p:spPr>
          <a:xfrm>
            <a:off x="685800" y="1181160"/>
            <a:ext cx="7772040" cy="5124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" name="Picture 14" descr="http://image.tutorvista.com/content/heredity-and-evolution/chromosome-types.jpeg"/>
          <p:cNvPicPr/>
          <p:nvPr/>
        </p:nvPicPr>
        <p:blipFill>
          <a:blip r:embed="rId2"/>
          <a:stretch/>
        </p:blipFill>
        <p:spPr>
          <a:xfrm>
            <a:off x="3998880" y="1608120"/>
            <a:ext cx="4111200" cy="2279160"/>
          </a:xfrm>
          <a:prstGeom prst="rect">
            <a:avLst/>
          </a:prstGeom>
          <a:ln w="9525">
            <a:noFill/>
          </a:ln>
        </p:spPr>
      </p:pic>
      <p:pic>
        <p:nvPicPr>
          <p:cNvPr id="71" name="Picture 27" descr="Mus1"/>
          <p:cNvPicPr/>
          <p:nvPr/>
        </p:nvPicPr>
        <p:blipFill>
          <a:blip r:embed="rId3"/>
          <a:stretch/>
        </p:blipFill>
        <p:spPr>
          <a:xfrm>
            <a:off x="2084760" y="4843800"/>
            <a:ext cx="4844520" cy="14695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véPole 4"/>
          <p:cNvSpPr/>
          <p:nvPr/>
        </p:nvSpPr>
        <p:spPr>
          <a:xfrm>
            <a:off x="2530080" y="352800"/>
            <a:ext cx="411444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800" b="1" strike="noStrike" spc="-1">
                <a:solidFill>
                  <a:srgbClr val="E10000"/>
                </a:solidFill>
                <a:latin typeface="Arial"/>
              </a:rPr>
              <a:t>History of cytogenetics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73" name="TextovéPole 1"/>
          <p:cNvSpPr/>
          <p:nvPr/>
        </p:nvSpPr>
        <p:spPr>
          <a:xfrm>
            <a:off x="515520" y="1392840"/>
            <a:ext cx="8343720" cy="491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cs-CZ" sz="2400" b="0" strike="noStrike" spc="-1" dirty="0">
                <a:solidFill>
                  <a:srgbClr val="0000CC"/>
                </a:solidFill>
                <a:latin typeface="Arial"/>
              </a:rPr>
              <a:t>R</a:t>
            </a:r>
            <a:r>
              <a:rPr lang="en-GB" sz="2400" b="0" strike="noStrike" spc="-1" dirty="0">
                <a:solidFill>
                  <a:srgbClr val="0000CC"/>
                </a:solidFill>
                <a:latin typeface="Arial"/>
              </a:rPr>
              <a:t>ole of </a:t>
            </a:r>
            <a:r>
              <a:rPr lang="cs-CZ" sz="2400" b="0" strike="noStrike" spc="-1" dirty="0" err="1">
                <a:solidFill>
                  <a:srgbClr val="0000CC"/>
                </a:solidFill>
                <a:latin typeface="Arial"/>
              </a:rPr>
              <a:t>key</a:t>
            </a:r>
            <a:r>
              <a:rPr lang="en-GB" sz="2400" b="0" strike="noStrike" spc="-1" dirty="0">
                <a:solidFill>
                  <a:srgbClr val="0000CC"/>
                </a:solidFill>
                <a:latin typeface="Arial"/>
              </a:rPr>
              <a:t> technological innovations – 4-5 breakthroughs</a:t>
            </a:r>
            <a:br>
              <a:rPr dirty="0"/>
            </a:br>
            <a:r>
              <a:rPr lang="cs-CZ" sz="2400" b="0" strike="noStrike" spc="-1" dirty="0">
                <a:solidFill>
                  <a:srgbClr val="0000CC"/>
                </a:solidFill>
                <a:latin typeface="Arial"/>
              </a:rPr>
              <a:t>     </a:t>
            </a:r>
            <a:r>
              <a:rPr lang="en-GB" sz="2400" b="0" strike="noStrike" spc="-1" dirty="0">
                <a:solidFill>
                  <a:srgbClr val="0000CC"/>
                </a:solidFill>
                <a:latin typeface="Arial"/>
              </a:rPr>
              <a:t>in the modern era:</a:t>
            </a:r>
            <a:br>
              <a:rPr dirty="0"/>
            </a:br>
            <a:endParaRPr lang="cs-CZ" sz="2400" b="0" strike="noStrike" spc="-1" dirty="0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1. 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Discovery of hypotonic treatment </a:t>
            </a:r>
            <a:r>
              <a:rPr lang="en-GB" sz="2400" b="0" strike="noStrike" spc="-1" dirty="0">
                <a:solidFill>
                  <a:srgbClr val="000000"/>
                </a:solidFill>
                <a:latin typeface="Symbol"/>
              </a:rPr>
              <a:t>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 spread of metaphase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   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chromosomes</a:t>
            </a:r>
            <a:br>
              <a:rPr dirty="0"/>
            </a:br>
            <a:endParaRPr lang="cs-CZ" sz="2400" b="0" strike="noStrike" spc="-1" dirty="0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2. 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Cultivation of peripheral blood (leucocytes) and fibroblasts</a:t>
            </a:r>
            <a:br>
              <a:rPr dirty="0"/>
            </a:br>
            <a:endParaRPr lang="cs-CZ" sz="2400" b="0" strike="noStrike" spc="-1" dirty="0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3.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Arial"/>
              </a:rPr>
              <a:t>Chromozome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 banding techniques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80000"/>
              </a:lnSpc>
              <a:buNone/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4</a:t>
            </a:r>
            <a:r>
              <a:rPr lang="cs-CZ" sz="2400" b="0" i="1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GB" sz="2400" b="0" i="1" strike="noStrike" spc="-1" dirty="0">
                <a:solidFill>
                  <a:srgbClr val="000000"/>
                </a:solidFill>
                <a:latin typeface="Arial"/>
              </a:rPr>
              <a:t>In situ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 hybridization (ISH)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80000"/>
              </a:lnSpc>
              <a:buNone/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5</a:t>
            </a: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Immunochemical methods used along with ISH </a:t>
            </a:r>
            <a:r>
              <a:rPr lang="en-GB" sz="2400" b="0" strike="noStrike" spc="-1" dirty="0">
                <a:solidFill>
                  <a:srgbClr val="000000"/>
                </a:solidFill>
                <a:latin typeface="Symbol"/>
              </a:rPr>
              <a:t>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 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   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non-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Arial"/>
              </a:rPr>
              <a:t>radioi</a:t>
            </a: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s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Arial"/>
              </a:rPr>
              <a:t>otopic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 detection of hybridized probes (NISH)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   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using different fluorochromes („chromosome painting“) 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ovéPole 3"/>
          <p:cNvSpPr/>
          <p:nvPr/>
        </p:nvSpPr>
        <p:spPr>
          <a:xfrm>
            <a:off x="2564640" y="333360"/>
            <a:ext cx="35794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800" b="1" strike="noStrike" spc="-1">
                <a:solidFill>
                  <a:srgbClr val="E10000"/>
                </a:solidFill>
                <a:latin typeface="Arial"/>
              </a:rPr>
              <a:t>Mitotic preparations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75" name="TextovéPole 1"/>
          <p:cNvSpPr/>
          <p:nvPr/>
        </p:nvSpPr>
        <p:spPr>
          <a:xfrm>
            <a:off x="512640" y="1574640"/>
            <a:ext cx="8022240" cy="347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GB" sz="2400" b="0" u="sng" strike="noStrike" spc="-1">
                <a:solidFill>
                  <a:srgbClr val="E10000"/>
                </a:solidFill>
                <a:uFillTx/>
                <a:latin typeface="Arial"/>
              </a:rPr>
              <a:t>1. Choice of tissue with high mitotic activity</a:t>
            </a:r>
            <a:br/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root cap, embryos, larvae, regenerating tissues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adult vertebrates: bone marrow, kidney, spleen, gonads, </a:t>
            </a:r>
            <a:br/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interstitial epithelium, corneal epithelium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sometimes subcutaneous stimulation, or intraperitoneal </a:t>
            </a:r>
            <a:br/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injection of phytohema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</a:rPr>
              <a:t>g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glutinin, pokeweed (</a:t>
            </a:r>
            <a:r>
              <a:rPr lang="en-GB" sz="2400" b="0" i="1" strike="noStrike" spc="-1">
                <a:solidFill>
                  <a:srgbClr val="000000"/>
                </a:solidFill>
                <a:latin typeface="Arial"/>
              </a:rPr>
              <a:t>Phytolacca</a:t>
            </a:r>
            <a:br/>
            <a:r>
              <a:rPr lang="cs-CZ" sz="2400" b="0" i="1" strike="noStrike" spc="-1">
                <a:solidFill>
                  <a:srgbClr val="000000"/>
                </a:solidFill>
                <a:latin typeface="Arial"/>
              </a:rPr>
              <a:t>     </a:t>
            </a:r>
            <a:r>
              <a:rPr lang="en-GB" sz="2400" b="0" i="1" strike="noStrike" spc="-1">
                <a:solidFill>
                  <a:srgbClr val="000000"/>
                </a:solidFill>
                <a:latin typeface="Arial"/>
              </a:rPr>
              <a:t>americana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), or active yeast suspension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ovéPole 3"/>
          <p:cNvSpPr/>
          <p:nvPr/>
        </p:nvSpPr>
        <p:spPr>
          <a:xfrm>
            <a:off x="2564640" y="333360"/>
            <a:ext cx="35794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800" b="1" strike="noStrike" spc="-1">
                <a:solidFill>
                  <a:srgbClr val="E10000"/>
                </a:solidFill>
                <a:latin typeface="Arial"/>
              </a:rPr>
              <a:t>Mitotic preparations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77" name="TextovéPole 1"/>
          <p:cNvSpPr/>
          <p:nvPr/>
        </p:nvSpPr>
        <p:spPr>
          <a:xfrm>
            <a:off x="468360" y="1253880"/>
            <a:ext cx="8508240" cy="514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GB" sz="2400" b="0" u="sng" strike="noStrike" spc="-1" dirty="0">
                <a:solidFill>
                  <a:srgbClr val="E10000"/>
                </a:solidFill>
                <a:uFillTx/>
                <a:latin typeface="Arial"/>
              </a:rPr>
              <a:t>2. </a:t>
            </a:r>
            <a:r>
              <a:rPr lang="cs-CZ" sz="2400" b="0" u="sng" strike="noStrike" spc="-1" dirty="0" err="1">
                <a:solidFill>
                  <a:srgbClr val="E10000"/>
                </a:solidFill>
                <a:uFillTx/>
                <a:latin typeface="Arial"/>
              </a:rPr>
              <a:t>Discontinuation</a:t>
            </a:r>
            <a:r>
              <a:rPr lang="en-GB" sz="2400" b="0" u="sng" strike="noStrike" spc="-1" dirty="0">
                <a:solidFill>
                  <a:srgbClr val="E10000"/>
                </a:solidFill>
                <a:uFillTx/>
                <a:latin typeface="Arial"/>
              </a:rPr>
              <a:t> of mitotic divisions </a:t>
            </a:r>
            <a:r>
              <a:rPr lang="en-GB" sz="2400" b="0" i="1" u="sng" strike="noStrike" spc="-1" dirty="0">
                <a:solidFill>
                  <a:srgbClr val="E10000"/>
                </a:solidFill>
                <a:uFillTx/>
                <a:latin typeface="Arial"/>
              </a:rPr>
              <a:t>in vivo</a:t>
            </a:r>
            <a:r>
              <a:rPr lang="en-GB" sz="2400" b="0" u="sng" strike="noStrike" spc="-1" dirty="0">
                <a:solidFill>
                  <a:srgbClr val="E10000"/>
                </a:solidFill>
                <a:uFillTx/>
                <a:latin typeface="Arial"/>
              </a:rPr>
              <a:t> or </a:t>
            </a:r>
            <a:r>
              <a:rPr lang="en-GB" sz="2400" b="0" i="1" u="sng" strike="noStrike" spc="-1" dirty="0">
                <a:solidFill>
                  <a:srgbClr val="E10000"/>
                </a:solidFill>
                <a:uFillTx/>
                <a:latin typeface="Arial"/>
              </a:rPr>
              <a:t>in vitro</a:t>
            </a:r>
            <a:br>
              <a:rPr dirty="0"/>
            </a:b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cytostatic: colchicine,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Arial"/>
              </a:rPr>
              <a:t>colcemid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, vinblastine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400" b="0" i="1" u="sng" strike="noStrike" spc="-1" dirty="0">
                <a:solidFill>
                  <a:srgbClr val="0000CC"/>
                </a:solidFill>
                <a:uFillTx/>
                <a:latin typeface="Arial"/>
              </a:rPr>
              <a:t>in vivo</a:t>
            </a:r>
            <a:r>
              <a:rPr lang="en-GB" sz="2400" b="0" strike="noStrike" spc="-1" dirty="0">
                <a:solidFill>
                  <a:srgbClr val="0000CC"/>
                </a:solidFill>
                <a:latin typeface="Arial"/>
              </a:rPr>
              <a:t>:</a:t>
            </a:r>
            <a:r>
              <a:rPr lang="en-GB" sz="2400" b="0" strike="noStrike" spc="-1" dirty="0">
                <a:solidFill>
                  <a:srgbClr val="00FF00"/>
                </a:solidFill>
                <a:latin typeface="Arial"/>
              </a:rPr>
              <a:t>  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advantage: cheaper, simpler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	  disadvantage: necessary to sacrifice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400" b="0" i="1" u="sng" strike="noStrike" spc="-1" dirty="0">
                <a:solidFill>
                  <a:srgbClr val="0000CC"/>
                </a:solidFill>
                <a:uFillTx/>
                <a:latin typeface="Arial"/>
              </a:rPr>
              <a:t>in vitro</a:t>
            </a:r>
            <a:r>
              <a:rPr lang="en-GB" sz="2400" b="0" strike="noStrike" spc="-1" dirty="0">
                <a:solidFill>
                  <a:srgbClr val="0000CC"/>
                </a:solidFill>
                <a:latin typeface="Arial"/>
              </a:rPr>
              <a:t>:</a:t>
            </a:r>
            <a:r>
              <a:rPr lang="en-GB" sz="2400" b="0" strike="noStrike" spc="-1" dirty="0">
                <a:solidFill>
                  <a:srgbClr val="FFCC00"/>
                </a:solidFill>
                <a:latin typeface="Arial"/>
              </a:rPr>
              <a:t>  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peripheral blood cultivation (short-term) and</a:t>
            </a:r>
            <a:br>
              <a:rPr dirty="0"/>
            </a:b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		fibroblasts (long-term)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	  advantage: possibility to synchronize cell divisions </a:t>
            </a:r>
            <a:r>
              <a:rPr lang="en-GB" sz="2400" b="0" strike="noStrike" spc="-1" dirty="0">
                <a:solidFill>
                  <a:srgbClr val="000000"/>
                </a:solidFill>
                <a:latin typeface="Symbol"/>
              </a:rPr>
              <a:t>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  </a:t>
            </a:r>
            <a:br>
              <a:rPr dirty="0"/>
            </a:b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		reduction of variation in chromosome </a:t>
            </a:r>
            <a:br>
              <a:rPr dirty="0"/>
            </a:b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		condensation, increased quality, reduced </a:t>
            </a:r>
            <a:br>
              <a:rPr dirty="0"/>
            </a:b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		consumption of cytostatic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	  disadvantage: more laborious, expensive, </a:t>
            </a:r>
            <a:br>
              <a:rPr dirty="0"/>
            </a:b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		time-consuming, fewer chromosomes</a:t>
            </a: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ovéPole 3"/>
          <p:cNvSpPr/>
          <p:nvPr/>
        </p:nvSpPr>
        <p:spPr>
          <a:xfrm>
            <a:off x="2564640" y="333360"/>
            <a:ext cx="35794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800" b="1" strike="noStrike" spc="-1">
                <a:solidFill>
                  <a:srgbClr val="E10000"/>
                </a:solidFill>
                <a:latin typeface="Arial"/>
              </a:rPr>
              <a:t>Mitotic preparations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79" name="TextovéPole 1"/>
          <p:cNvSpPr/>
          <p:nvPr/>
        </p:nvSpPr>
        <p:spPr>
          <a:xfrm>
            <a:off x="520200" y="1302480"/>
            <a:ext cx="7452594" cy="46459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400" b="0" u="sng" strike="noStrike" spc="-1" dirty="0">
                <a:solidFill>
                  <a:srgbClr val="E10000"/>
                </a:solidFill>
                <a:uFillTx/>
                <a:latin typeface="Arial"/>
              </a:rPr>
              <a:t>3. Hypotonization of cells</a:t>
            </a:r>
            <a:endParaRPr lang="cs-CZ" sz="2400" b="0" u="sng" strike="noStrike" spc="-1" dirty="0">
              <a:solidFill>
                <a:srgbClr val="E1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0,075 M 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Arial"/>
              </a:rPr>
              <a:t>KCl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 solution, distilled water also possible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400" b="0" u="sng" strike="noStrike" spc="-1" dirty="0">
                <a:solidFill>
                  <a:srgbClr val="E10000"/>
                </a:solidFill>
                <a:uFillTx/>
                <a:latin typeface="Arial"/>
              </a:rPr>
              <a:t>4. Fixation</a:t>
            </a:r>
            <a:endParaRPr lang="cs-CZ" sz="2400" b="0" u="sng" strike="noStrike" spc="-1" dirty="0">
              <a:solidFill>
                <a:srgbClr val="E1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400" b="0" strike="noStrike" spc="-1" dirty="0" err="1">
                <a:solidFill>
                  <a:srgbClr val="000000"/>
                </a:solidFill>
                <a:latin typeface="Arial"/>
              </a:rPr>
              <a:t>Carnoy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 mixture = methanol : acetic acid (glacial) 3:1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multiple changes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(in squash preparations: ethanol instead of methanol)</a:t>
            </a: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ovéPole 3"/>
          <p:cNvSpPr/>
          <p:nvPr/>
        </p:nvSpPr>
        <p:spPr>
          <a:xfrm>
            <a:off x="2564640" y="333360"/>
            <a:ext cx="35794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800" b="1" strike="noStrike" spc="-1">
                <a:solidFill>
                  <a:srgbClr val="E10000"/>
                </a:solidFill>
                <a:latin typeface="Arial"/>
              </a:rPr>
              <a:t>Mitotic preparations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81" name="TextovéPole 1"/>
          <p:cNvSpPr/>
          <p:nvPr/>
        </p:nvSpPr>
        <p:spPr>
          <a:xfrm>
            <a:off x="512280" y="1411560"/>
            <a:ext cx="8732112" cy="32486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lang="en-GB" sz="2400" b="0" u="sng" strike="noStrike" spc="-1" dirty="0">
                <a:solidFill>
                  <a:srgbClr val="E10000"/>
                </a:solidFill>
                <a:uFillTx/>
                <a:latin typeface="Arial"/>
              </a:rPr>
              <a:t>5. Slide preparation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2 basic techniques: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buNone/>
            </a:pPr>
            <a:r>
              <a:rPr lang="en-GB" sz="2400" b="0" strike="noStrike" spc="-1" dirty="0">
                <a:solidFill>
                  <a:srgbClr val="8B8BFF"/>
                </a:solidFill>
                <a:latin typeface="Arial"/>
              </a:rPr>
              <a:t>„squash“ (</a:t>
            </a:r>
            <a:r>
              <a:rPr lang="en-GB" sz="2400" b="0" strike="noStrike" spc="-1" dirty="0" err="1">
                <a:solidFill>
                  <a:srgbClr val="8B8BFF"/>
                </a:solidFill>
                <a:latin typeface="Arial"/>
              </a:rPr>
              <a:t>rozmačkání</a:t>
            </a:r>
            <a:r>
              <a:rPr lang="en-GB" sz="2400" b="0" strike="noStrike" spc="-1" dirty="0">
                <a:solidFill>
                  <a:srgbClr val="8B8BFF"/>
                </a:solidFill>
                <a:latin typeface="Arial"/>
              </a:rPr>
              <a:t>)</a:t>
            </a:r>
            <a:r>
              <a:rPr lang="en-GB" sz="2400" b="0" strike="noStrike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</a:rPr>
              <a:t>: maceration or gentle grinding of tissue </a:t>
            </a:r>
            <a:br>
              <a:rPr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cs-CZ" sz="2400" b="0" strike="noStrike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</a:rPr>
              <a:t>	</a:t>
            </a:r>
            <a:r>
              <a:rPr lang="en-GB" sz="2400" b="0" strike="noStrike" spc="-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</a:rPr>
              <a:t>pieces on a slide and squashing with silicone cover slip</a:t>
            </a:r>
            <a:endParaRPr lang="cs-CZ" sz="2400" b="0" strike="noStrike" spc="-1" dirty="0">
              <a:solidFill>
                <a:schemeClr val="bg2">
                  <a:lumMod val="60000"/>
                  <a:lumOff val="40000"/>
                </a:schemeClr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buNone/>
            </a:pPr>
            <a:r>
              <a:rPr lang="en-GB" sz="2400" b="0" strike="noStrike" spc="-1" dirty="0">
                <a:solidFill>
                  <a:srgbClr val="0000CC"/>
                </a:solidFill>
                <a:latin typeface="Arial"/>
              </a:rPr>
              <a:t>„splash“ (</a:t>
            </a:r>
            <a:r>
              <a:rPr lang="en-GB" sz="2400" b="0" strike="noStrike" spc="-1" dirty="0" err="1">
                <a:solidFill>
                  <a:srgbClr val="0000CC"/>
                </a:solidFill>
                <a:latin typeface="Arial"/>
              </a:rPr>
              <a:t>nakapání</a:t>
            </a:r>
            <a:r>
              <a:rPr lang="en-GB" sz="2400" b="0" strike="noStrike" spc="-1" dirty="0">
                <a:solidFill>
                  <a:srgbClr val="0000CC"/>
                </a:solidFill>
                <a:latin typeface="Arial"/>
              </a:rPr>
              <a:t>):</a:t>
            </a:r>
            <a:r>
              <a:rPr lang="en-GB" sz="2400" b="0" strike="noStrike" spc="-1" dirty="0">
                <a:solidFill>
                  <a:srgbClr val="00FF00"/>
                </a:solidFill>
                <a:latin typeface="Arial"/>
              </a:rPr>
              <a:t> 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cell suspension is poured in drops onto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a cover slip using Pasteur pipette </a:t>
            </a:r>
            <a:r>
              <a:rPr lang="en-GB" sz="2400" b="0" strike="noStrike" spc="-1" dirty="0">
                <a:solidFill>
                  <a:srgbClr val="000000"/>
                </a:solidFill>
                <a:latin typeface="Symbol"/>
              </a:rPr>
              <a:t>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  chromosome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spread due to surface tension;</a:t>
            </a: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after dripping either </a:t>
            </a:r>
            <a:br>
              <a:rPr dirty="0"/>
            </a:br>
            <a:r>
              <a:rPr lang="cs-CZ" sz="2400" b="0" strike="noStrike" spc="-1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„air-drying“, or „flame-drying“</a:t>
            </a: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</TotalTime>
  <Words>1599</Words>
  <Application>Microsoft Office PowerPoint</Application>
  <PresentationFormat>Předvádění na obrazovce (4:3)</PresentationFormat>
  <Paragraphs>193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Comic Sans MS</vt:lpstr>
      <vt:lpstr>StarSymbol</vt:lpstr>
      <vt:lpstr>Symbol</vt:lpstr>
      <vt:lpstr>Times New Roman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Electrophoretic methods</vt:lpstr>
      <vt:lpstr>Prezentace aplikace PowerPoint</vt:lpstr>
      <vt:lpstr>Prezentace aplikace PowerPoint</vt:lpstr>
      <vt:lpstr>Prezentace aplikace PowerPoint</vt:lpstr>
      <vt:lpstr>Prezentace aplikace PowerPoint</vt:lpstr>
      <vt:lpstr>Electrophoretic methods</vt:lpstr>
      <vt:lpstr>Prezentace aplikace PowerPoint</vt:lpstr>
      <vt:lpstr>Prezentace aplikace PowerPoint</vt:lpstr>
      <vt:lpstr>Prezentace aplikace PowerPoint</vt:lpstr>
    </vt:vector>
  </TitlesOfParts>
  <Company>LGE ÚŽFG AV ČR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GENETICKÉ METODY  V ZOOLOGII</dc:title>
  <dc:subject/>
  <dc:creator>Miloš Macholán</dc:creator>
  <dc:description/>
  <cp:lastModifiedBy>Miloš Macholán</cp:lastModifiedBy>
  <cp:revision>99</cp:revision>
  <dcterms:created xsi:type="dcterms:W3CDTF">2001-04-09T07:08:00Z</dcterms:created>
  <dcterms:modified xsi:type="dcterms:W3CDTF">2023-04-12T14:07:42Z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Předvádění na obrazovce (4:3)</vt:lpwstr>
  </property>
  <property fmtid="{D5CDD505-2E9C-101B-9397-08002B2CF9AE}" pid="3" name="Slides">
    <vt:i4>39</vt:i4>
  </property>
</Properties>
</file>