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86"/>
  </p:notesMasterIdLst>
  <p:sldIdLst>
    <p:sldId id="256" r:id="rId2"/>
    <p:sldId id="317" r:id="rId3"/>
    <p:sldId id="343" r:id="rId4"/>
    <p:sldId id="345" r:id="rId5"/>
    <p:sldId id="284" r:id="rId6"/>
    <p:sldId id="314" r:id="rId7"/>
    <p:sldId id="315" r:id="rId8"/>
    <p:sldId id="316" r:id="rId9"/>
    <p:sldId id="349" r:id="rId10"/>
    <p:sldId id="350" r:id="rId11"/>
    <p:sldId id="321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5" r:id="rId20"/>
    <p:sldId id="283" r:id="rId21"/>
    <p:sldId id="266" r:id="rId22"/>
    <p:sldId id="267" r:id="rId23"/>
    <p:sldId id="268" r:id="rId24"/>
    <p:sldId id="269" r:id="rId25"/>
    <p:sldId id="271" r:id="rId26"/>
    <p:sldId id="272" r:id="rId27"/>
    <p:sldId id="346" r:id="rId28"/>
    <p:sldId id="322" r:id="rId29"/>
    <p:sldId id="273" r:id="rId30"/>
    <p:sldId id="347" r:id="rId31"/>
    <p:sldId id="270" r:id="rId32"/>
    <p:sldId id="339" r:id="rId33"/>
    <p:sldId id="348" r:id="rId34"/>
    <p:sldId id="323" r:id="rId35"/>
    <p:sldId id="324" r:id="rId36"/>
    <p:sldId id="286" r:id="rId37"/>
    <p:sldId id="325" r:id="rId38"/>
    <p:sldId id="344" r:id="rId39"/>
    <p:sldId id="326" r:id="rId40"/>
    <p:sldId id="327" r:id="rId41"/>
    <p:sldId id="328" r:id="rId42"/>
    <p:sldId id="329" r:id="rId43"/>
    <p:sldId id="275" r:id="rId44"/>
    <p:sldId id="318" r:id="rId45"/>
    <p:sldId id="330" r:id="rId46"/>
    <p:sldId id="311" r:id="rId47"/>
    <p:sldId id="309" r:id="rId48"/>
    <p:sldId id="308" r:id="rId49"/>
    <p:sldId id="302" r:id="rId50"/>
    <p:sldId id="303" r:id="rId51"/>
    <p:sldId id="351" r:id="rId52"/>
    <p:sldId id="352" r:id="rId53"/>
    <p:sldId id="276" r:id="rId54"/>
    <p:sldId id="277" r:id="rId55"/>
    <p:sldId id="353" r:id="rId56"/>
    <p:sldId id="354" r:id="rId57"/>
    <p:sldId id="278" r:id="rId58"/>
    <p:sldId id="279" r:id="rId59"/>
    <p:sldId id="280" r:id="rId60"/>
    <p:sldId id="281" r:id="rId61"/>
    <p:sldId id="331" r:id="rId62"/>
    <p:sldId id="332" r:id="rId63"/>
    <p:sldId id="333" r:id="rId64"/>
    <p:sldId id="341" r:id="rId65"/>
    <p:sldId id="342" r:id="rId66"/>
    <p:sldId id="287" r:id="rId67"/>
    <p:sldId id="290" r:id="rId68"/>
    <p:sldId id="291" r:id="rId69"/>
    <p:sldId id="292" r:id="rId70"/>
    <p:sldId id="293" r:id="rId71"/>
    <p:sldId id="294" r:id="rId72"/>
    <p:sldId id="289" r:id="rId73"/>
    <p:sldId id="295" r:id="rId74"/>
    <p:sldId id="296" r:id="rId75"/>
    <p:sldId id="297" r:id="rId76"/>
    <p:sldId id="298" r:id="rId77"/>
    <p:sldId id="299" r:id="rId78"/>
    <p:sldId id="312" r:id="rId79"/>
    <p:sldId id="313" r:id="rId80"/>
    <p:sldId id="334" r:id="rId81"/>
    <p:sldId id="335" r:id="rId82"/>
    <p:sldId id="337" r:id="rId83"/>
    <p:sldId id="336" r:id="rId84"/>
    <p:sldId id="338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5F5F5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0929"/>
  </p:normalViewPr>
  <p:slideViewPr>
    <p:cSldViewPr>
      <p:cViewPr varScale="1">
        <p:scale>
          <a:sx n="130" d="100"/>
          <a:sy n="130" d="100"/>
        </p:scale>
        <p:origin x="822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-1698" y="-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8791167-2F37-48F3-988B-5305DC1AB5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C072A2-8B38-4CAF-BD2B-60EECB5E49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01EBE74-3B54-44A9-840C-75D6A6DED884}" type="datetimeFigureOut">
              <a:rPr lang="cs-CZ"/>
              <a:pPr>
                <a:defRPr/>
              </a:pPr>
              <a:t>30.03.2023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459781E7-C727-45E6-A52E-A6FDB09D60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10C68CE4-110C-44FB-929E-BEE3FBBF0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9E385F-187E-492D-98A3-06B37D0931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020CE0-130E-4686-862F-4E3B43691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17216A-C84B-4C18-B10C-92C0191253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A52DCE17-218C-4846-8113-5339C17147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E949668B-51D0-4752-889A-CAFD8A83D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FC3FD270-3286-4340-B3E7-7DC7D827DB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1E59007A-2D1D-4572-8017-352C81C9157C}" type="slidenum">
              <a:rPr lang="en-GB" altLang="cs-CZ" sz="1200" smtClean="0"/>
              <a:pPr/>
              <a:t>37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15ED8F8-F67A-4BAC-B202-171FCEAA0D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C40CF120-33F2-4DD5-B374-315ECE825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13531EBF-25FF-4057-AD1F-3D0C8A202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4D229E3-0D09-4CDE-89AB-5DB611293427}" type="slidenum">
              <a:rPr lang="en-GB" altLang="cs-CZ" sz="1200" smtClean="0"/>
              <a:pPr/>
              <a:t>39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E14ECA1C-4AB0-49AB-A012-B27A01BC97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8B6609F7-DD41-4B29-B4BD-811EDEBAF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A1F01B9-3456-4BB9-887D-2D8AE68584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20C9562-34DE-40E6-A1CD-565813776D56}" type="slidenum">
              <a:rPr lang="en-GB" altLang="cs-CZ" sz="1200" smtClean="0"/>
              <a:pPr/>
              <a:t>40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31F4455-5B1F-4503-B82A-475C71CA5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DAD9D580-DDA0-4D39-93BC-EFD9E4D87D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31FA1197-C58E-4169-B5D2-4E595A7E15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C7547CB-DB8C-4949-9168-95980D8BF9A4}" type="slidenum">
              <a:rPr lang="en-GB" altLang="cs-CZ" sz="1200" smtClean="0"/>
              <a:pPr/>
              <a:t>41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D479976C-8119-491C-879D-41AEFEBED7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6BEAFFEB-6394-430D-A227-D8F0B3EDAC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2D4E84B0-6BCC-412C-9165-DB3B65FC2C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562BF32A-610A-47FE-886A-7CDB8DFE4B5F}" type="slidenum">
              <a:rPr lang="en-GB" altLang="cs-CZ" sz="1200" smtClean="0"/>
              <a:pPr/>
              <a:t>42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E47FA0D3-0E38-408A-97EF-A2F4D883FD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09B015D2-A7D1-48C9-ABAF-58E899929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EFB54606-1D40-47D7-AEFB-BB1F692274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6052E6E-34F7-4302-9D30-60CE912B3A17}" type="slidenum">
              <a:rPr lang="en-GB" altLang="cs-CZ" sz="1200" smtClean="0"/>
              <a:pPr/>
              <a:t>43</a:t>
            </a:fld>
            <a:endParaRPr lang="en-GB" altLang="cs-CZ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E6FA01F1-F10D-4CDD-B42E-86BB6D0513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8B64892E-B02F-4B0C-A393-A2ECA65A3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cs-CZ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1631AAE7-5144-4681-BCF3-800C85E6C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1B61F51-FF6F-4533-B1AF-9BD1D789ED1A}" type="slidenum">
              <a:rPr lang="en-GB" altLang="cs-CZ" sz="1200" smtClean="0"/>
              <a:pPr/>
              <a:t>45</a:t>
            </a:fld>
            <a:endParaRPr lang="en-GB" altLang="cs-CZ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5">
            <a:extLst>
              <a:ext uri="{FF2B5EF4-FFF2-40B4-BE49-F238E27FC236}">
                <a16:creationId xmlns:a16="http://schemas.microsoft.com/office/drawing/2014/main" id="{56096B62-DFD0-4F5D-B9F8-EBD24CD62082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71">
              <a:extLst>
                <a:ext uri="{FF2B5EF4-FFF2-40B4-BE49-F238E27FC236}">
                  <a16:creationId xmlns:a16="http://schemas.microsoft.com/office/drawing/2014/main" id="{98B8CE57-A382-487F-AF15-34190A7E60D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3">
                <a:extLst>
                  <a:ext uri="{FF2B5EF4-FFF2-40B4-BE49-F238E27FC236}">
                    <a16:creationId xmlns:a16="http://schemas.microsoft.com/office/drawing/2014/main" id="{BE44361B-8898-47D0-87B2-A4DEDBA8A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BD6C1551-6E0C-4B58-A2F7-3E6CD62DC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148FEAAD-E598-4EE5-B92B-2BBA95416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1" name="Rectangle 6">
                <a:extLst>
                  <a:ext uri="{FF2B5EF4-FFF2-40B4-BE49-F238E27FC236}">
                    <a16:creationId xmlns:a16="http://schemas.microsoft.com/office/drawing/2014/main" id="{15700070-BF00-497D-8C0F-02008980E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2" name="Rectangle 7">
                <a:extLst>
                  <a:ext uri="{FF2B5EF4-FFF2-40B4-BE49-F238E27FC236}">
                    <a16:creationId xmlns:a16="http://schemas.microsoft.com/office/drawing/2014/main" id="{914A4C90-9A18-4F87-B67A-ED9780921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BB3CD357-7901-4DA9-96BB-4421EF41A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4" name="Rectangle 9">
                <a:extLst>
                  <a:ext uri="{FF2B5EF4-FFF2-40B4-BE49-F238E27FC236}">
                    <a16:creationId xmlns:a16="http://schemas.microsoft.com/office/drawing/2014/main" id="{D826CA55-01B9-409D-9C0F-6DE69172C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5" name="Rectangle 10">
                <a:extLst>
                  <a:ext uri="{FF2B5EF4-FFF2-40B4-BE49-F238E27FC236}">
                    <a16:creationId xmlns:a16="http://schemas.microsoft.com/office/drawing/2014/main" id="{6901A474-28AB-4F42-9FDF-F030D2687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F6355EEE-EF0F-4E93-951C-E13EB9B20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7" name="Rectangle 12">
                <a:extLst>
                  <a:ext uri="{FF2B5EF4-FFF2-40B4-BE49-F238E27FC236}">
                    <a16:creationId xmlns:a16="http://schemas.microsoft.com/office/drawing/2014/main" id="{5ADC2C90-74AB-4C69-8C2B-A76980B9A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0238D030-4E49-4C1E-83E0-2C514194B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9" name="Rectangle 14">
                <a:extLst>
                  <a:ext uri="{FF2B5EF4-FFF2-40B4-BE49-F238E27FC236}">
                    <a16:creationId xmlns:a16="http://schemas.microsoft.com/office/drawing/2014/main" id="{2E700928-BF3E-4E31-93C1-D1C5A144B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0" name="Rectangle 15">
                <a:extLst>
                  <a:ext uri="{FF2B5EF4-FFF2-40B4-BE49-F238E27FC236}">
                    <a16:creationId xmlns:a16="http://schemas.microsoft.com/office/drawing/2014/main" id="{6FC1FAC1-7B72-46C2-BCB8-21C2BC0F1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1" name="Rectangle 16">
                <a:extLst>
                  <a:ext uri="{FF2B5EF4-FFF2-40B4-BE49-F238E27FC236}">
                    <a16:creationId xmlns:a16="http://schemas.microsoft.com/office/drawing/2014/main" id="{E3EEDF25-622F-4916-A35A-1BD6036ED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2" name="Rectangle 17">
                <a:extLst>
                  <a:ext uri="{FF2B5EF4-FFF2-40B4-BE49-F238E27FC236}">
                    <a16:creationId xmlns:a16="http://schemas.microsoft.com/office/drawing/2014/main" id="{D28C2461-414C-458B-B360-026468159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3" name="Rectangle 18">
                <a:extLst>
                  <a:ext uri="{FF2B5EF4-FFF2-40B4-BE49-F238E27FC236}">
                    <a16:creationId xmlns:a16="http://schemas.microsoft.com/office/drawing/2014/main" id="{ED75B56C-72F9-4315-B255-CE0B4EB93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4" name="Rectangle 19">
                <a:extLst>
                  <a:ext uri="{FF2B5EF4-FFF2-40B4-BE49-F238E27FC236}">
                    <a16:creationId xmlns:a16="http://schemas.microsoft.com/office/drawing/2014/main" id="{8FD0D426-904F-49F3-81A3-3EAFB12BC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5" name="Rectangle 20">
                <a:extLst>
                  <a:ext uri="{FF2B5EF4-FFF2-40B4-BE49-F238E27FC236}">
                    <a16:creationId xmlns:a16="http://schemas.microsoft.com/office/drawing/2014/main" id="{50D131D5-FE42-41E3-AA08-5595C4C8F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652CBEC3-F7A2-4907-8B0C-382ABB37A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72527482-4374-4BD5-B109-A5E0025DF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8" name="Rectangle 23">
                <a:extLst>
                  <a:ext uri="{FF2B5EF4-FFF2-40B4-BE49-F238E27FC236}">
                    <a16:creationId xmlns:a16="http://schemas.microsoft.com/office/drawing/2014/main" id="{A7A14FC1-EB46-45C8-945E-69CD6F181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9" name="Rectangle 24">
                <a:extLst>
                  <a:ext uri="{FF2B5EF4-FFF2-40B4-BE49-F238E27FC236}">
                    <a16:creationId xmlns:a16="http://schemas.microsoft.com/office/drawing/2014/main" id="{6E290F63-0BB6-403D-8788-3075DDE8D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0" name="Rectangle 25">
                <a:extLst>
                  <a:ext uri="{FF2B5EF4-FFF2-40B4-BE49-F238E27FC236}">
                    <a16:creationId xmlns:a16="http://schemas.microsoft.com/office/drawing/2014/main" id="{80BB3F20-56E5-46B0-93A4-DEEB25C19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1" name="Rectangle 26">
                <a:extLst>
                  <a:ext uri="{FF2B5EF4-FFF2-40B4-BE49-F238E27FC236}">
                    <a16:creationId xmlns:a16="http://schemas.microsoft.com/office/drawing/2014/main" id="{14B466B8-B8E0-4BE8-8278-DB8D96697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2" name="Rectangle 27">
                <a:extLst>
                  <a:ext uri="{FF2B5EF4-FFF2-40B4-BE49-F238E27FC236}">
                    <a16:creationId xmlns:a16="http://schemas.microsoft.com/office/drawing/2014/main" id="{D5C58113-05CC-4DF6-85F0-1EB68DCAA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3" name="Rectangle 28">
                <a:extLst>
                  <a:ext uri="{FF2B5EF4-FFF2-40B4-BE49-F238E27FC236}">
                    <a16:creationId xmlns:a16="http://schemas.microsoft.com/office/drawing/2014/main" id="{31D48DA9-3270-479A-9E6B-3A7861807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4" name="Rectangle 29">
                <a:extLst>
                  <a:ext uri="{FF2B5EF4-FFF2-40B4-BE49-F238E27FC236}">
                    <a16:creationId xmlns:a16="http://schemas.microsoft.com/office/drawing/2014/main" id="{2C39BCBC-9312-455E-B70B-3FE8137119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5" name="Rectangle 30">
                <a:extLst>
                  <a:ext uri="{FF2B5EF4-FFF2-40B4-BE49-F238E27FC236}">
                    <a16:creationId xmlns:a16="http://schemas.microsoft.com/office/drawing/2014/main" id="{5B9D6B20-7A87-41A7-8E34-603135319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6" name="Rectangle 31">
                <a:extLst>
                  <a:ext uri="{FF2B5EF4-FFF2-40B4-BE49-F238E27FC236}">
                    <a16:creationId xmlns:a16="http://schemas.microsoft.com/office/drawing/2014/main" id="{BF1A95DA-9FBB-48F7-9985-F3099D4ED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7" name="Rectangle 32">
                <a:extLst>
                  <a:ext uri="{FF2B5EF4-FFF2-40B4-BE49-F238E27FC236}">
                    <a16:creationId xmlns:a16="http://schemas.microsoft.com/office/drawing/2014/main" id="{8D6EFD55-976A-40FB-9948-97545EFA4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8" name="Rectangle 33">
                <a:extLst>
                  <a:ext uri="{FF2B5EF4-FFF2-40B4-BE49-F238E27FC236}">
                    <a16:creationId xmlns:a16="http://schemas.microsoft.com/office/drawing/2014/main" id="{950CFFE2-6988-4B41-9F91-E9576641E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9" name="Rectangle 34">
                <a:extLst>
                  <a:ext uri="{FF2B5EF4-FFF2-40B4-BE49-F238E27FC236}">
                    <a16:creationId xmlns:a16="http://schemas.microsoft.com/office/drawing/2014/main" id="{994621D1-DE47-4914-9ED7-D8B84AB33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0" name="Rectangle 35">
                <a:extLst>
                  <a:ext uri="{FF2B5EF4-FFF2-40B4-BE49-F238E27FC236}">
                    <a16:creationId xmlns:a16="http://schemas.microsoft.com/office/drawing/2014/main" id="{5DD7E630-DC9B-4AB0-B256-0F9341E35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1" name="Rectangle 36">
                <a:extLst>
                  <a:ext uri="{FF2B5EF4-FFF2-40B4-BE49-F238E27FC236}">
                    <a16:creationId xmlns:a16="http://schemas.microsoft.com/office/drawing/2014/main" id="{8FC20B2C-498C-4AF8-9A03-F60A72827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2" name="Rectangle 37">
                <a:extLst>
                  <a:ext uri="{FF2B5EF4-FFF2-40B4-BE49-F238E27FC236}">
                    <a16:creationId xmlns:a16="http://schemas.microsoft.com/office/drawing/2014/main" id="{3156BC89-0C8B-4177-B37F-A467ED473D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3" name="Rectangle 38">
                <a:extLst>
                  <a:ext uri="{FF2B5EF4-FFF2-40B4-BE49-F238E27FC236}">
                    <a16:creationId xmlns:a16="http://schemas.microsoft.com/office/drawing/2014/main" id="{813FEE29-76DF-441C-B5B3-092902D9E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4" name="Rectangle 39">
                <a:extLst>
                  <a:ext uri="{FF2B5EF4-FFF2-40B4-BE49-F238E27FC236}">
                    <a16:creationId xmlns:a16="http://schemas.microsoft.com/office/drawing/2014/main" id="{112798F5-6A1D-4B6F-BA1F-0795308E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5" name="Rectangle 40">
                <a:extLst>
                  <a:ext uri="{FF2B5EF4-FFF2-40B4-BE49-F238E27FC236}">
                    <a16:creationId xmlns:a16="http://schemas.microsoft.com/office/drawing/2014/main" id="{229DB0DB-3BEE-4089-A9A7-ABABB32AE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6" name="Rectangle 41">
                <a:extLst>
                  <a:ext uri="{FF2B5EF4-FFF2-40B4-BE49-F238E27FC236}">
                    <a16:creationId xmlns:a16="http://schemas.microsoft.com/office/drawing/2014/main" id="{F9167935-E5E3-4F77-8220-6E8E33A55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7" name="Rectangle 42">
                <a:extLst>
                  <a:ext uri="{FF2B5EF4-FFF2-40B4-BE49-F238E27FC236}">
                    <a16:creationId xmlns:a16="http://schemas.microsoft.com/office/drawing/2014/main" id="{925D4EEA-823C-4D99-8B03-73B474A19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8" name="Rectangle 43">
                <a:extLst>
                  <a:ext uri="{FF2B5EF4-FFF2-40B4-BE49-F238E27FC236}">
                    <a16:creationId xmlns:a16="http://schemas.microsoft.com/office/drawing/2014/main" id="{449EA8D2-8828-40BF-8ECD-4393CF51F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9" name="Rectangle 44">
                <a:extLst>
                  <a:ext uri="{FF2B5EF4-FFF2-40B4-BE49-F238E27FC236}">
                    <a16:creationId xmlns:a16="http://schemas.microsoft.com/office/drawing/2014/main" id="{B98A541A-174D-46DB-A36F-8D784B5D5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0" name="Rectangle 45">
                <a:extLst>
                  <a:ext uri="{FF2B5EF4-FFF2-40B4-BE49-F238E27FC236}">
                    <a16:creationId xmlns:a16="http://schemas.microsoft.com/office/drawing/2014/main" id="{5263639C-7539-4D2B-AE31-0927AECCF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1" name="Rectangle 46">
                <a:extLst>
                  <a:ext uri="{FF2B5EF4-FFF2-40B4-BE49-F238E27FC236}">
                    <a16:creationId xmlns:a16="http://schemas.microsoft.com/office/drawing/2014/main" id="{6F71888C-AC60-4F26-959E-8B1130227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2" name="Rectangle 47">
                <a:extLst>
                  <a:ext uri="{FF2B5EF4-FFF2-40B4-BE49-F238E27FC236}">
                    <a16:creationId xmlns:a16="http://schemas.microsoft.com/office/drawing/2014/main" id="{126BA843-164B-4146-9FD3-2ED2190C9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3" name="Rectangle 48">
                <a:extLst>
                  <a:ext uri="{FF2B5EF4-FFF2-40B4-BE49-F238E27FC236}">
                    <a16:creationId xmlns:a16="http://schemas.microsoft.com/office/drawing/2014/main" id="{073E70AD-1890-4B6E-8F6E-DB8993EB3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4" name="Rectangle 49">
                <a:extLst>
                  <a:ext uri="{FF2B5EF4-FFF2-40B4-BE49-F238E27FC236}">
                    <a16:creationId xmlns:a16="http://schemas.microsoft.com/office/drawing/2014/main" id="{EF53F785-3C86-4520-A642-113D2E5B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5" name="Rectangle 50">
                <a:extLst>
                  <a:ext uri="{FF2B5EF4-FFF2-40B4-BE49-F238E27FC236}">
                    <a16:creationId xmlns:a16="http://schemas.microsoft.com/office/drawing/2014/main" id="{06A47BA2-F252-4545-B5FA-35D559AA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6" name="Rectangle 51">
                <a:extLst>
                  <a:ext uri="{FF2B5EF4-FFF2-40B4-BE49-F238E27FC236}">
                    <a16:creationId xmlns:a16="http://schemas.microsoft.com/office/drawing/2014/main" id="{1E9362F4-38F5-49BD-B6E3-E6ED3CD0E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7" name="Rectangle 52">
                <a:extLst>
                  <a:ext uri="{FF2B5EF4-FFF2-40B4-BE49-F238E27FC236}">
                    <a16:creationId xmlns:a16="http://schemas.microsoft.com/office/drawing/2014/main" id="{7DF96299-AA52-4C24-B697-20E7669F2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8" name="Rectangle 53">
                <a:extLst>
                  <a:ext uri="{FF2B5EF4-FFF2-40B4-BE49-F238E27FC236}">
                    <a16:creationId xmlns:a16="http://schemas.microsoft.com/office/drawing/2014/main" id="{5B578325-7A8E-489F-8358-DE512F809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9" name="Rectangle 54">
                <a:extLst>
                  <a:ext uri="{FF2B5EF4-FFF2-40B4-BE49-F238E27FC236}">
                    <a16:creationId xmlns:a16="http://schemas.microsoft.com/office/drawing/2014/main" id="{E2631AEC-B1CB-4B2A-96E9-E3D2F233A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0" name="Rectangle 55">
                <a:extLst>
                  <a:ext uri="{FF2B5EF4-FFF2-40B4-BE49-F238E27FC236}">
                    <a16:creationId xmlns:a16="http://schemas.microsoft.com/office/drawing/2014/main" id="{A9011C3A-27B6-4255-B0EA-397693EA2E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1" name="Rectangle 56">
                <a:extLst>
                  <a:ext uri="{FF2B5EF4-FFF2-40B4-BE49-F238E27FC236}">
                    <a16:creationId xmlns:a16="http://schemas.microsoft.com/office/drawing/2014/main" id="{8F38C321-A37F-49FD-AB1F-C26F969AF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2" name="Rectangle 57">
                <a:extLst>
                  <a:ext uri="{FF2B5EF4-FFF2-40B4-BE49-F238E27FC236}">
                    <a16:creationId xmlns:a16="http://schemas.microsoft.com/office/drawing/2014/main" id="{4B7A80CE-04BE-47B1-B6C1-DB5B5BBAF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3" name="Rectangle 58">
                <a:extLst>
                  <a:ext uri="{FF2B5EF4-FFF2-40B4-BE49-F238E27FC236}">
                    <a16:creationId xmlns:a16="http://schemas.microsoft.com/office/drawing/2014/main" id="{892A6C3F-946A-47AF-B07E-5ABC9B420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4" name="Rectangle 59">
                <a:extLst>
                  <a:ext uri="{FF2B5EF4-FFF2-40B4-BE49-F238E27FC236}">
                    <a16:creationId xmlns:a16="http://schemas.microsoft.com/office/drawing/2014/main" id="{DD8F748D-E73C-48FB-BE63-EEF0467EF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5" name="Rectangle 60">
                <a:extLst>
                  <a:ext uri="{FF2B5EF4-FFF2-40B4-BE49-F238E27FC236}">
                    <a16:creationId xmlns:a16="http://schemas.microsoft.com/office/drawing/2014/main" id="{94DF607E-B1CA-4985-958D-374A84F86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6" name="Rectangle 61">
                <a:extLst>
                  <a:ext uri="{FF2B5EF4-FFF2-40B4-BE49-F238E27FC236}">
                    <a16:creationId xmlns:a16="http://schemas.microsoft.com/office/drawing/2014/main" id="{7620D35A-6FF7-43D0-B217-AA43E5BB8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7" name="Rectangle 62">
                <a:extLst>
                  <a:ext uri="{FF2B5EF4-FFF2-40B4-BE49-F238E27FC236}">
                    <a16:creationId xmlns:a16="http://schemas.microsoft.com/office/drawing/2014/main" id="{1EF46257-C977-46F0-9DB3-BCB20C318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  <p:sp>
          <p:nvSpPr>
            <p:cNvPr id="6" name="Rectangle 63">
              <a:extLst>
                <a:ext uri="{FF2B5EF4-FFF2-40B4-BE49-F238E27FC236}">
                  <a16:creationId xmlns:a16="http://schemas.microsoft.com/office/drawing/2014/main" id="{4318EC71-D73B-4AE1-A9B5-010ED8EC57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7" name="Rectangle 64">
              <a:extLst>
                <a:ext uri="{FF2B5EF4-FFF2-40B4-BE49-F238E27FC236}">
                  <a16:creationId xmlns:a16="http://schemas.microsoft.com/office/drawing/2014/main" id="{78EFEAF0-E475-4AF3-94C6-6B400314F6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68" name="Rectangle 65">
            <a:extLst>
              <a:ext uri="{FF2B5EF4-FFF2-40B4-BE49-F238E27FC236}">
                <a16:creationId xmlns:a16="http://schemas.microsoft.com/office/drawing/2014/main" id="{16BF7871-EE1F-4D8E-AEF2-3765C054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kumimoji="1" lang="cs-CZ" altLang="cs-CZ"/>
          </a:p>
        </p:txBody>
      </p:sp>
      <p:sp>
        <p:nvSpPr>
          <p:cNvPr id="5433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433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F7005F2-E33B-4D43-AC4B-27A0A126B2AB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A944ABD-0480-486D-ABAB-11C456BD9A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5BBCB7D-433B-42F5-AF6B-BD9AE908C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053D0-2894-4017-A6A0-37CAFF606A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382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B1982F9B-FA9B-4BE7-8A63-5A4A52FEB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8A120A2E-57C2-4DF1-A740-11F525832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FABF45DB-FF7B-4E0D-BBE6-6B6F593C6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15F98-31E1-48E2-B00A-696F6D03E9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032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8EEFCE32-1F87-44CE-A4C2-4640DCD6A5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FE60E88C-A4CA-4195-9985-56EEA559D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23A951AA-0DDA-448B-884C-FA214A477B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A6590-CBC9-4931-B649-00AEC41FBA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24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4923C906-CD9E-41D6-B29A-9C581E0EA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1135F1FA-2EB0-4DEC-97C4-857F3C3A66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CC7A2F22-0218-4244-BCC5-9C12D48EF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833D0-9B8E-464A-BFC1-D8E530397F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303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id="{C3FC3D96-8F7D-474B-A857-C30B1DC95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id="{99079195-1D72-4455-8D2E-9F11D3879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29967C59-8513-4239-895B-9ADE99455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0F933-E371-4215-8BE9-84B84621FC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77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928E7E0E-F45C-415F-96F8-EF5FE6CA5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F67473DF-84FF-402B-A3E8-591F69D1E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E99BF1FF-9602-4A0A-9EC6-8BD6F4FE1D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C5471-7A8A-4176-91A7-FAA6F7EEA7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416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23E89279-3790-487E-964D-41A16284B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id="{5C695195-B927-493B-A75D-9828C250D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29A24A14-9603-4FBD-94EE-5ECEED0A31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B7946-F174-48B8-B2A8-A5BD116ED6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519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id="{D347E2FB-7F3C-4FE4-8FB6-A6E4862C00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id="{A43C7E62-7584-4B93-8A0F-1601CB1F4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C93FC44C-3F9F-4C5A-A702-70574812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DA06-9B8F-4258-BE35-E76B319BD5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602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EEBA63A0-0FED-4AB8-BECB-AAA386F4A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id="{7C57D8BA-5975-438C-8DED-896A5D9012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F5C8E7EC-766E-4A20-BA0F-0FA5647697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31BF-880C-4953-BB2E-309CA5F2D5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567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0CC5A1E1-6269-4DAC-B8CD-18EAF1B0A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6047BB84-EE7F-42A4-8892-D1AD7889E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7F36F1D0-5BD8-4B64-B1DD-203979791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5A913-65EA-4D6F-BDEA-A948AC671B6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493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id="{5FC1010F-F0DB-42E5-B96E-89ECEB184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id="{2FC53B4B-8C0C-4984-BE46-DCC65C51F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D622FE31-D547-4DFE-BB8D-3EF3DCE417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54A7-9A45-4ADD-A0BC-5F5453CF33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838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1">
            <a:extLst>
              <a:ext uri="{FF2B5EF4-FFF2-40B4-BE49-F238E27FC236}">
                <a16:creationId xmlns:a16="http://schemas.microsoft.com/office/drawing/2014/main" id="{09B8FB55-A90C-44BC-AF5B-9A3AC3575A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4742346D-9D95-40F4-BDC1-C75C33B2A59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E0EB4B7E-ABAF-4F30-86A8-ACEF2222C7E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4" name="Rectangle 5">
              <a:extLst>
                <a:ext uri="{FF2B5EF4-FFF2-40B4-BE49-F238E27FC236}">
                  <a16:creationId xmlns:a16="http://schemas.microsoft.com/office/drawing/2014/main" id="{0C210F79-31E8-40C7-8264-1CCC0431A94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5" name="Rectangle 6">
              <a:extLst>
                <a:ext uri="{FF2B5EF4-FFF2-40B4-BE49-F238E27FC236}">
                  <a16:creationId xmlns:a16="http://schemas.microsoft.com/office/drawing/2014/main" id="{A3EA146A-BB8E-4FC8-BDA5-ECC09A830AD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6" name="Rectangle 7">
              <a:extLst>
                <a:ext uri="{FF2B5EF4-FFF2-40B4-BE49-F238E27FC236}">
                  <a16:creationId xmlns:a16="http://schemas.microsoft.com/office/drawing/2014/main" id="{87650067-1198-46E3-B3F5-A122C9BC714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:a16="http://schemas.microsoft.com/office/drawing/2014/main" id="{6998363C-803C-4B3D-98E0-4187AD8CD7B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8" name="Rectangle 9">
              <a:extLst>
                <a:ext uri="{FF2B5EF4-FFF2-40B4-BE49-F238E27FC236}">
                  <a16:creationId xmlns:a16="http://schemas.microsoft.com/office/drawing/2014/main" id="{BEC44480-9B61-43F6-A40B-7771135F1D5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9" name="Rectangle 10">
              <a:extLst>
                <a:ext uri="{FF2B5EF4-FFF2-40B4-BE49-F238E27FC236}">
                  <a16:creationId xmlns:a16="http://schemas.microsoft.com/office/drawing/2014/main" id="{DA390958-0568-47C0-99B8-8A982B04A3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0" name="Rectangle 11">
              <a:extLst>
                <a:ext uri="{FF2B5EF4-FFF2-40B4-BE49-F238E27FC236}">
                  <a16:creationId xmlns:a16="http://schemas.microsoft.com/office/drawing/2014/main" id="{A021E665-9CDD-41BE-98F0-ECFE06103E1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id="{70D7A9A1-7B60-4771-8D09-F28BB90B03B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id="{ECFD58E9-78C4-4CE0-A799-D04063A4AA8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:a16="http://schemas.microsoft.com/office/drawing/2014/main" id="{19D7FD93-EEE9-4FDE-91EF-9FECB5F081C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4" name="Rectangle 15">
              <a:extLst>
                <a:ext uri="{FF2B5EF4-FFF2-40B4-BE49-F238E27FC236}">
                  <a16:creationId xmlns:a16="http://schemas.microsoft.com/office/drawing/2014/main" id="{B8D53F50-483C-497C-A3CD-E93FB7837D7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5" name="Rectangle 16">
              <a:extLst>
                <a:ext uri="{FF2B5EF4-FFF2-40B4-BE49-F238E27FC236}">
                  <a16:creationId xmlns:a16="http://schemas.microsoft.com/office/drawing/2014/main" id="{3B2213E8-38D7-4B4C-B0EA-C80EBA1B0E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6" name="Rectangle 17">
              <a:extLst>
                <a:ext uri="{FF2B5EF4-FFF2-40B4-BE49-F238E27FC236}">
                  <a16:creationId xmlns:a16="http://schemas.microsoft.com/office/drawing/2014/main" id="{C6C75A60-84BA-4646-9F8D-41345D7B3E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7" name="Rectangle 18">
              <a:extLst>
                <a:ext uri="{FF2B5EF4-FFF2-40B4-BE49-F238E27FC236}">
                  <a16:creationId xmlns:a16="http://schemas.microsoft.com/office/drawing/2014/main" id="{AED00928-03F2-4AC3-A25E-B97B3309076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8" name="Rectangle 19">
              <a:extLst>
                <a:ext uri="{FF2B5EF4-FFF2-40B4-BE49-F238E27FC236}">
                  <a16:creationId xmlns:a16="http://schemas.microsoft.com/office/drawing/2014/main" id="{FD8E4427-199E-4651-8DF1-997339C1263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9" name="Rectangle 20">
              <a:extLst>
                <a:ext uri="{FF2B5EF4-FFF2-40B4-BE49-F238E27FC236}">
                  <a16:creationId xmlns:a16="http://schemas.microsoft.com/office/drawing/2014/main" id="{8A65C9A4-AFCE-428E-BE44-31880C6CD97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0" name="Rectangle 21">
              <a:extLst>
                <a:ext uri="{FF2B5EF4-FFF2-40B4-BE49-F238E27FC236}">
                  <a16:creationId xmlns:a16="http://schemas.microsoft.com/office/drawing/2014/main" id="{13560BED-380A-4E83-906A-9B031425A94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1" name="Rectangle 22">
              <a:extLst>
                <a:ext uri="{FF2B5EF4-FFF2-40B4-BE49-F238E27FC236}">
                  <a16:creationId xmlns:a16="http://schemas.microsoft.com/office/drawing/2014/main" id="{CE3B5FE5-7A4F-406E-A1F8-37C81413CA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2" name="Rectangle 23">
              <a:extLst>
                <a:ext uri="{FF2B5EF4-FFF2-40B4-BE49-F238E27FC236}">
                  <a16:creationId xmlns:a16="http://schemas.microsoft.com/office/drawing/2014/main" id="{A1529DB3-DF82-46E7-A91B-F3ED188F7A1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3" name="Rectangle 24">
              <a:extLst>
                <a:ext uri="{FF2B5EF4-FFF2-40B4-BE49-F238E27FC236}">
                  <a16:creationId xmlns:a16="http://schemas.microsoft.com/office/drawing/2014/main" id="{7A4E02BA-0633-4B0B-A04A-6F2955DA492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4" name="Rectangle 25">
              <a:extLst>
                <a:ext uri="{FF2B5EF4-FFF2-40B4-BE49-F238E27FC236}">
                  <a16:creationId xmlns:a16="http://schemas.microsoft.com/office/drawing/2014/main" id="{FDC42B5F-9AB1-4715-82A9-AF07D411C1F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5" name="Rectangle 26">
              <a:extLst>
                <a:ext uri="{FF2B5EF4-FFF2-40B4-BE49-F238E27FC236}">
                  <a16:creationId xmlns:a16="http://schemas.microsoft.com/office/drawing/2014/main" id="{5E4A36C5-119B-4B37-B787-4BEC6B99E6A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:a16="http://schemas.microsoft.com/office/drawing/2014/main" id="{DCADBDC7-0377-469E-9310-74BBA51744F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7" name="Rectangle 28">
              <a:extLst>
                <a:ext uri="{FF2B5EF4-FFF2-40B4-BE49-F238E27FC236}">
                  <a16:creationId xmlns:a16="http://schemas.microsoft.com/office/drawing/2014/main" id="{AE56303A-86B6-4EBB-B0EE-02CC83F5B54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8" name="Rectangle 29">
              <a:extLst>
                <a:ext uri="{FF2B5EF4-FFF2-40B4-BE49-F238E27FC236}">
                  <a16:creationId xmlns:a16="http://schemas.microsoft.com/office/drawing/2014/main" id="{4CF35DB5-8A10-478E-BB61-AEEFD31CA94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9" name="Rectangle 30">
              <a:extLst>
                <a:ext uri="{FF2B5EF4-FFF2-40B4-BE49-F238E27FC236}">
                  <a16:creationId xmlns:a16="http://schemas.microsoft.com/office/drawing/2014/main" id="{56AFBF29-6FFB-4F6E-9EDF-C5F1894A798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0" name="Rectangle 31">
              <a:extLst>
                <a:ext uri="{FF2B5EF4-FFF2-40B4-BE49-F238E27FC236}">
                  <a16:creationId xmlns:a16="http://schemas.microsoft.com/office/drawing/2014/main" id="{4E414A78-CF46-4A19-95A4-E3779159158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1" name="Rectangle 32">
              <a:extLst>
                <a:ext uri="{FF2B5EF4-FFF2-40B4-BE49-F238E27FC236}">
                  <a16:creationId xmlns:a16="http://schemas.microsoft.com/office/drawing/2014/main" id="{20145B9E-A1B3-41FC-92AB-ADF8A079B40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2" name="Rectangle 33">
              <a:extLst>
                <a:ext uri="{FF2B5EF4-FFF2-40B4-BE49-F238E27FC236}">
                  <a16:creationId xmlns:a16="http://schemas.microsoft.com/office/drawing/2014/main" id="{7750873D-A3E3-46AE-9128-CA310A3EE15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3" name="Rectangle 34">
              <a:extLst>
                <a:ext uri="{FF2B5EF4-FFF2-40B4-BE49-F238E27FC236}">
                  <a16:creationId xmlns:a16="http://schemas.microsoft.com/office/drawing/2014/main" id="{158CCAB0-FF92-4C1D-B48F-03512CC8AFA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4" name="Rectangle 35">
              <a:extLst>
                <a:ext uri="{FF2B5EF4-FFF2-40B4-BE49-F238E27FC236}">
                  <a16:creationId xmlns:a16="http://schemas.microsoft.com/office/drawing/2014/main" id="{E3C265FD-91A2-4191-8AD4-01135937590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5" name="Rectangle 36">
              <a:extLst>
                <a:ext uri="{FF2B5EF4-FFF2-40B4-BE49-F238E27FC236}">
                  <a16:creationId xmlns:a16="http://schemas.microsoft.com/office/drawing/2014/main" id="{DD127F38-38C9-4977-ACC3-E096FBCFB3F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6" name="Rectangle 37">
              <a:extLst>
                <a:ext uri="{FF2B5EF4-FFF2-40B4-BE49-F238E27FC236}">
                  <a16:creationId xmlns:a16="http://schemas.microsoft.com/office/drawing/2014/main" id="{070FC7D5-85A6-4CFB-B975-4577CE992D1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7" name="Rectangle 38">
              <a:extLst>
                <a:ext uri="{FF2B5EF4-FFF2-40B4-BE49-F238E27FC236}">
                  <a16:creationId xmlns:a16="http://schemas.microsoft.com/office/drawing/2014/main" id="{10476C81-8431-4761-82CF-5B75362E8D0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8" name="Rectangle 39">
              <a:extLst>
                <a:ext uri="{FF2B5EF4-FFF2-40B4-BE49-F238E27FC236}">
                  <a16:creationId xmlns:a16="http://schemas.microsoft.com/office/drawing/2014/main" id="{5D96287F-EBC1-416A-BA6E-AD086DB719B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9" name="Rectangle 40">
              <a:extLst>
                <a:ext uri="{FF2B5EF4-FFF2-40B4-BE49-F238E27FC236}">
                  <a16:creationId xmlns:a16="http://schemas.microsoft.com/office/drawing/2014/main" id="{06400C39-A086-4A84-AE97-66F8E18CF83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0" name="Rectangle 41">
              <a:extLst>
                <a:ext uri="{FF2B5EF4-FFF2-40B4-BE49-F238E27FC236}">
                  <a16:creationId xmlns:a16="http://schemas.microsoft.com/office/drawing/2014/main" id="{724957F6-294F-42EB-9CEF-E38A6DE0199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1" name="Rectangle 42">
              <a:extLst>
                <a:ext uri="{FF2B5EF4-FFF2-40B4-BE49-F238E27FC236}">
                  <a16:creationId xmlns:a16="http://schemas.microsoft.com/office/drawing/2014/main" id="{9F06C217-C24B-496A-BE23-84A6A4A30A9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2" name="Rectangle 43">
              <a:extLst>
                <a:ext uri="{FF2B5EF4-FFF2-40B4-BE49-F238E27FC236}">
                  <a16:creationId xmlns:a16="http://schemas.microsoft.com/office/drawing/2014/main" id="{A343D297-ECE5-4091-9C61-68C67707841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3" name="Rectangle 44">
              <a:extLst>
                <a:ext uri="{FF2B5EF4-FFF2-40B4-BE49-F238E27FC236}">
                  <a16:creationId xmlns:a16="http://schemas.microsoft.com/office/drawing/2014/main" id="{511DCFAF-B03C-470A-9AB4-0EA92A4CA28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4" name="Rectangle 45">
              <a:extLst>
                <a:ext uri="{FF2B5EF4-FFF2-40B4-BE49-F238E27FC236}">
                  <a16:creationId xmlns:a16="http://schemas.microsoft.com/office/drawing/2014/main" id="{9CCE347A-D320-415A-BA28-BE48C3BBC77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5" name="Rectangle 46">
              <a:extLst>
                <a:ext uri="{FF2B5EF4-FFF2-40B4-BE49-F238E27FC236}">
                  <a16:creationId xmlns:a16="http://schemas.microsoft.com/office/drawing/2014/main" id="{47DB7BDA-DCD9-4FCA-85FE-BC35DA9F647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6" name="Rectangle 47">
              <a:extLst>
                <a:ext uri="{FF2B5EF4-FFF2-40B4-BE49-F238E27FC236}">
                  <a16:creationId xmlns:a16="http://schemas.microsoft.com/office/drawing/2014/main" id="{064BCC0D-053C-416E-9C9D-0657FA1FDCF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7" name="Rectangle 48">
              <a:extLst>
                <a:ext uri="{FF2B5EF4-FFF2-40B4-BE49-F238E27FC236}">
                  <a16:creationId xmlns:a16="http://schemas.microsoft.com/office/drawing/2014/main" id="{4016D220-0B80-4082-A6CE-41B6B03640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8" name="Rectangle 49">
              <a:extLst>
                <a:ext uri="{FF2B5EF4-FFF2-40B4-BE49-F238E27FC236}">
                  <a16:creationId xmlns:a16="http://schemas.microsoft.com/office/drawing/2014/main" id="{7E2D69DC-FC72-4570-8B8E-750189FC036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9" name="Rectangle 50">
              <a:extLst>
                <a:ext uri="{FF2B5EF4-FFF2-40B4-BE49-F238E27FC236}">
                  <a16:creationId xmlns:a16="http://schemas.microsoft.com/office/drawing/2014/main" id="{27FBAE58-2AFC-42CA-974E-06CA0076B5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0" name="Rectangle 51">
              <a:extLst>
                <a:ext uri="{FF2B5EF4-FFF2-40B4-BE49-F238E27FC236}">
                  <a16:creationId xmlns:a16="http://schemas.microsoft.com/office/drawing/2014/main" id="{0CA42015-D804-4247-92BA-DC79E9436D1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1" name="Rectangle 52">
              <a:extLst>
                <a:ext uri="{FF2B5EF4-FFF2-40B4-BE49-F238E27FC236}">
                  <a16:creationId xmlns:a16="http://schemas.microsoft.com/office/drawing/2014/main" id="{9F5C357E-3F51-40E6-8ADE-A76338A0A45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2" name="Rectangle 53">
              <a:extLst>
                <a:ext uri="{FF2B5EF4-FFF2-40B4-BE49-F238E27FC236}">
                  <a16:creationId xmlns:a16="http://schemas.microsoft.com/office/drawing/2014/main" id="{1E4DA90A-6618-4DAF-A5B7-5591FF78E89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3" name="Rectangle 54">
              <a:extLst>
                <a:ext uri="{FF2B5EF4-FFF2-40B4-BE49-F238E27FC236}">
                  <a16:creationId xmlns:a16="http://schemas.microsoft.com/office/drawing/2014/main" id="{315740C7-8A46-43A6-AC46-6A3A1E6F71B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4" name="Rectangle 55">
              <a:extLst>
                <a:ext uri="{FF2B5EF4-FFF2-40B4-BE49-F238E27FC236}">
                  <a16:creationId xmlns:a16="http://schemas.microsoft.com/office/drawing/2014/main" id="{E9D4B7A6-EB98-4617-9A64-3EE7E4100E1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5" name="Rectangle 56">
              <a:extLst>
                <a:ext uri="{FF2B5EF4-FFF2-40B4-BE49-F238E27FC236}">
                  <a16:creationId xmlns:a16="http://schemas.microsoft.com/office/drawing/2014/main" id="{DDE14C70-9094-405C-AEEA-0D677FE7BB8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6" name="Rectangle 57">
              <a:extLst>
                <a:ext uri="{FF2B5EF4-FFF2-40B4-BE49-F238E27FC236}">
                  <a16:creationId xmlns:a16="http://schemas.microsoft.com/office/drawing/2014/main" id="{14CCCB0C-D3A5-4036-A3DA-6062498F4F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7" name="Rectangle 58">
              <a:extLst>
                <a:ext uri="{FF2B5EF4-FFF2-40B4-BE49-F238E27FC236}">
                  <a16:creationId xmlns:a16="http://schemas.microsoft.com/office/drawing/2014/main" id="{B947BDFE-7E98-4F69-A52D-B3718ABBBE8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8" name="Rectangle 59">
              <a:extLst>
                <a:ext uri="{FF2B5EF4-FFF2-40B4-BE49-F238E27FC236}">
                  <a16:creationId xmlns:a16="http://schemas.microsoft.com/office/drawing/2014/main" id="{71055F3E-0A0F-481D-A1DF-2D035FBC363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9" name="Rectangle 60">
              <a:extLst>
                <a:ext uri="{FF2B5EF4-FFF2-40B4-BE49-F238E27FC236}">
                  <a16:creationId xmlns:a16="http://schemas.microsoft.com/office/drawing/2014/main" id="{32BBE92D-5634-4EB2-A4E4-4C245775DB3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0" name="Rectangle 61">
              <a:extLst>
                <a:ext uri="{FF2B5EF4-FFF2-40B4-BE49-F238E27FC236}">
                  <a16:creationId xmlns:a16="http://schemas.microsoft.com/office/drawing/2014/main" id="{812F12D5-D0F2-439D-BC58-DEDAD144582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1" name="Rectangle 62">
              <a:extLst>
                <a:ext uri="{FF2B5EF4-FFF2-40B4-BE49-F238E27FC236}">
                  <a16:creationId xmlns:a16="http://schemas.microsoft.com/office/drawing/2014/main" id="{B0C2F566-FE4C-4F0C-A641-D5110F38022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2" name="Rectangle 63">
              <a:extLst>
                <a:ext uri="{FF2B5EF4-FFF2-40B4-BE49-F238E27FC236}">
                  <a16:creationId xmlns:a16="http://schemas.microsoft.com/office/drawing/2014/main" id="{2D89C0D6-DA63-4B9E-AA74-AE2C39E9C0C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3" name="Rectangle 64">
              <a:extLst>
                <a:ext uri="{FF2B5EF4-FFF2-40B4-BE49-F238E27FC236}">
                  <a16:creationId xmlns:a16="http://schemas.microsoft.com/office/drawing/2014/main" id="{528BFDC6-D392-45DC-B5D8-00A635E3BA56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:a16="http://schemas.microsoft.com/office/drawing/2014/main" id="{BE8CF8C3-79B1-4819-89E9-C01D90C1C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66">
            <a:extLst>
              <a:ext uri="{FF2B5EF4-FFF2-40B4-BE49-F238E27FC236}">
                <a16:creationId xmlns:a16="http://schemas.microsoft.com/office/drawing/2014/main" id="{08501008-7DCF-42A3-961F-36F5B857F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53315" name="Rectangle 67">
            <a:extLst>
              <a:ext uri="{FF2B5EF4-FFF2-40B4-BE49-F238E27FC236}">
                <a16:creationId xmlns:a16="http://schemas.microsoft.com/office/drawing/2014/main" id="{4B5FD173-5E70-41E4-ABFE-9CD32FFA11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3316" name="Rectangle 68">
            <a:extLst>
              <a:ext uri="{FF2B5EF4-FFF2-40B4-BE49-F238E27FC236}">
                <a16:creationId xmlns:a16="http://schemas.microsoft.com/office/drawing/2014/main" id="{CF2779C3-F1BE-4C92-958E-503FFBF4B5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3317" name="Rectangle 69">
            <a:extLst>
              <a:ext uri="{FF2B5EF4-FFF2-40B4-BE49-F238E27FC236}">
                <a16:creationId xmlns:a16="http://schemas.microsoft.com/office/drawing/2014/main" id="{FA1D399B-FBD0-4A07-8215-275AC949D9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6C3424B-7DD4-48B8-B32B-4A90B90092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cdc.europa.eu/sites/default/files/documents/tuberculosis-surveillance-monitoring-2023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uzis.cz/rychle-informace/tuberkuloza-evrope-roce-2009-zaklade-vysledku-tuberculosis-surveillance-europe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apps.who.int/iris/bitstream/handle/10665/330395/9789240000339-eng.pdf;jsessionid=3DEB4E5026A8ADE2616CF8DFFCF2A60C?sequence=1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287CD03-F929-4906-BA75-226AA7C5E0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cs typeface="Times New Roman" panose="02020603050405020304" pitchFamily="18" charset="0"/>
              </a:rPr>
              <a:t>Terapie antituberkulotiky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0B32222-284F-45B8-9527-A56A6FDC8C0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459288" y="2852738"/>
            <a:ext cx="4437062" cy="3114675"/>
          </a:xfrm>
        </p:spPr>
        <p:txBody>
          <a:bodyPr/>
          <a:lstStyle/>
          <a:p>
            <a:pPr eaLnBrk="1" hangingPunct="1"/>
            <a:r>
              <a:rPr lang="cs-CZ" altLang="cs-CZ" dirty="0"/>
              <a:t>Update 2023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24. březen:</a:t>
            </a:r>
          </a:p>
          <a:p>
            <a:pPr eaLnBrk="1" hangingPunct="1"/>
            <a:r>
              <a:rPr lang="cs-CZ" altLang="cs-CZ" dirty="0"/>
              <a:t>Světový den boje proti tuberkulóze</a:t>
            </a:r>
          </a:p>
        </p:txBody>
      </p:sp>
      <p:pic>
        <p:nvPicPr>
          <p:cNvPr id="4100" name="Obrázek 1">
            <a:extLst>
              <a:ext uri="{FF2B5EF4-FFF2-40B4-BE49-F238E27FC236}">
                <a16:creationId xmlns:a16="http://schemas.microsoft.com/office/drawing/2014/main" id="{597EC123-905E-4AD4-B696-2C73C5CA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3399" r="27950" b="6599"/>
          <a:stretch>
            <a:fillRect/>
          </a:stretch>
        </p:blipFill>
        <p:spPr bwMode="auto">
          <a:xfrm rot="-605781">
            <a:off x="477838" y="3209925"/>
            <a:ext cx="3729037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566CC3-ED24-42F2-A028-4C2C0F13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62574"/>
            <a:ext cx="8162925" cy="646331"/>
          </a:xfrm>
        </p:spPr>
        <p:txBody>
          <a:bodyPr/>
          <a:lstStyle/>
          <a:p>
            <a:r>
              <a:rPr lang="cs-CZ" sz="3600" dirty="0"/>
              <a:t>Mechanizmus účinku anti TB léčiv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3E9DC9-BBD6-4EC9-9CC0-16C8D1537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23" t="20900" r="28255" b="10374"/>
          <a:stretch/>
        </p:blipFill>
        <p:spPr>
          <a:xfrm>
            <a:off x="251520" y="872643"/>
            <a:ext cx="8352927" cy="596637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644BF3-26B3-42F5-959E-5AD9CDCE91BC}"/>
              </a:ext>
            </a:extLst>
          </p:cNvPr>
          <p:cNvSpPr txBox="1"/>
          <p:nvPr/>
        </p:nvSpPr>
        <p:spPr>
          <a:xfrm rot="1611053">
            <a:off x="5763238" y="1314554"/>
            <a:ext cx="35758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Nové LL/skupiny ... NEBO</a:t>
            </a:r>
          </a:p>
          <a:p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Staré skupiny a nové LL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A61ADC-FCDB-47D6-AB97-93D4C3E8C869}"/>
              </a:ext>
            </a:extLst>
          </p:cNvPr>
          <p:cNvSpPr txBox="1"/>
          <p:nvPr/>
        </p:nvSpPr>
        <p:spPr>
          <a:xfrm>
            <a:off x="4932040" y="6546249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credit the National Institute of Allergy and Infectious Diseases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13760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A95C50F-D531-45E2-9212-D7DBA5F3C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r>
              <a:rPr lang="cs-CZ" altLang="cs-CZ"/>
              <a:t>Základní (esenciální) antituberkulotika</a:t>
            </a:r>
          </a:p>
        </p:txBody>
      </p:sp>
      <p:sp>
        <p:nvSpPr>
          <p:cNvPr id="11267" name="Zástupný obsah 2">
            <a:extLst>
              <a:ext uri="{FF2B5EF4-FFF2-40B4-BE49-F238E27FC236}">
                <a16:creationId xmlns:a16="http://schemas.microsoft.com/office/drawing/2014/main" id="{EEE26D7B-BCDB-440D-B8C4-3ABB0862E7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5145" y="2852936"/>
            <a:ext cx="8110537" cy="4191000"/>
          </a:xfrm>
        </p:spPr>
        <p:txBody>
          <a:bodyPr/>
          <a:lstStyle/>
          <a:p>
            <a:r>
              <a:rPr lang="cs-CZ" altLang="cs-CZ" dirty="0" err="1"/>
              <a:t>Isoniazid</a:t>
            </a:r>
            <a:endParaRPr lang="cs-CZ" altLang="cs-CZ" dirty="0"/>
          </a:p>
          <a:p>
            <a:r>
              <a:rPr lang="cs-CZ" altLang="cs-CZ" dirty="0" err="1"/>
              <a:t>Rifampicin</a:t>
            </a:r>
            <a:endParaRPr lang="cs-CZ" altLang="cs-CZ" dirty="0"/>
          </a:p>
          <a:p>
            <a:r>
              <a:rPr lang="cs-CZ" altLang="cs-CZ" dirty="0" err="1"/>
              <a:t>Ethambutol</a:t>
            </a:r>
            <a:endParaRPr lang="cs-CZ" altLang="cs-CZ" dirty="0"/>
          </a:p>
          <a:p>
            <a:r>
              <a:rPr lang="cs-CZ" altLang="cs-CZ" dirty="0" err="1"/>
              <a:t>Pyrazinamid</a:t>
            </a:r>
            <a:endParaRPr lang="cs-CZ" altLang="cs-CZ" dirty="0"/>
          </a:p>
          <a:p>
            <a:r>
              <a:rPr lang="cs-CZ" altLang="cs-CZ" dirty="0"/>
              <a:t>Streptomycin </a:t>
            </a:r>
            <a:r>
              <a:rPr lang="cs-CZ" altLang="cs-CZ" sz="2000" dirty="0"/>
              <a:t>(se dnes používá většinou pouze u rezistentní TB a při recidivách onemocnění, případně ještě u TB centrální nervové soustavy).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7EE05F-F1A1-4DA2-A68A-C5156E6C4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3" t="29001" r="48425" b="19199"/>
          <a:stretch/>
        </p:blipFill>
        <p:spPr>
          <a:xfrm>
            <a:off x="4572000" y="1916832"/>
            <a:ext cx="3592469" cy="34082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FF0DDA5-3FC9-440E-BB7D-82FF040109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Esenciální antituberkulotika </a:t>
            </a:r>
            <a:r>
              <a:rPr lang="cs-CZ" altLang="cs-CZ" sz="3600" b="1"/>
              <a:t>1</a:t>
            </a:r>
            <a:r>
              <a:rPr lang="cs-CZ" altLang="cs-CZ" sz="3600" b="1">
                <a:cs typeface="Times New Roman" panose="02020603050405020304" pitchFamily="18" charset="0"/>
              </a:rPr>
              <a:t>:</a:t>
            </a:r>
            <a:r>
              <a:rPr lang="cs-CZ" altLang="cs-CZ"/>
              <a:t> 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E99A8313-AE82-4DA3-8230-41EF91E4D2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cs typeface="Times New Roman" panose="02020603050405020304" pitchFamily="18" charset="0"/>
              </a:rPr>
              <a:t>(1)	</a:t>
            </a:r>
            <a:r>
              <a:rPr lang="cs-CZ" altLang="cs-CZ" sz="2800" b="1" dirty="0" err="1">
                <a:cs typeface="Times New Roman" panose="02020603050405020304" pitchFamily="18" charset="0"/>
              </a:rPr>
              <a:t>Izoniazid</a:t>
            </a:r>
            <a:r>
              <a:rPr lang="cs-CZ" altLang="cs-CZ" sz="2800" b="1" dirty="0">
                <a:cs typeface="Times New Roman" panose="02020603050405020304" pitchFamily="18" charset="0"/>
              </a:rPr>
              <a:t> 	</a:t>
            </a:r>
            <a:endParaRPr lang="cs-CZ" altLang="cs-CZ" sz="28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latin typeface="Times New Roman" panose="02020603050405020304" pitchFamily="18" charset="0"/>
              </a:rPr>
              <a:t>ba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ktericidní, vysoká účinnost,</a:t>
            </a:r>
            <a:endParaRPr lang="cs-CZ" altLang="cs-CZ" sz="2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schopny ješt</a:t>
            </a:r>
            <a:r>
              <a:rPr lang="cs-CZ" altLang="cs-CZ" sz="2800" dirty="0">
                <a:latin typeface="Times New Roman" panose="02020603050405020304" pitchFamily="18" charset="0"/>
              </a:rPr>
              <a:t>ě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dní inhibovat r</a:t>
            </a:r>
            <a:r>
              <a:rPr lang="cs-CZ" altLang="cs-CZ" sz="2800" dirty="0">
                <a:latin typeface="Times New Roman" panose="02020603050405020304" pitchFamily="18" charset="0"/>
              </a:rPr>
              <a:t>ů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 kmenů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mykobakterií, i kdy</a:t>
            </a:r>
            <a:r>
              <a:rPr lang="cs-CZ" altLang="cs-CZ" sz="2800" dirty="0">
                <a:latin typeface="Times New Roman" panose="02020603050405020304" pitchFamily="18" charset="0"/>
              </a:rPr>
              <a:t>ž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jejich hladina</a:t>
            </a:r>
            <a:r>
              <a:rPr lang="cs-CZ" altLang="cs-CZ" sz="2800" dirty="0">
                <a:latin typeface="Times New Roman" panose="02020603050405020304" pitchFamily="18" charset="0"/>
              </a:rPr>
              <a:t>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</a:t>
            </a:r>
            <a:r>
              <a:rPr lang="cs-CZ" altLang="cs-CZ" sz="2800" dirty="0">
                <a:latin typeface="Times New Roman" panose="02020603050405020304" pitchFamily="18" charset="0"/>
              </a:rPr>
              <a:t>ě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poklesla pod MIC</a:t>
            </a:r>
            <a:endParaRPr lang="cs-CZ" altLang="cs-CZ" sz="28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mechanismus účinku založen na inhibici syntézy kyseliny </a:t>
            </a:r>
            <a:r>
              <a:rPr lang="cs-CZ" alt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mykolové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akumulace IZO </a:t>
            </a: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 buňce + zásah do metabolismu bakterie prostřednictvím interference s kyselinou nikotinovou a NAD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dlouhodobém podávání účinek na CNS – lze zmírnit podáváním pyridoxinu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FBDF590-9930-44E0-A60F-A7133368D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Esenciální antituberkulotika</a:t>
            </a:r>
            <a:r>
              <a:rPr lang="cs-CZ" altLang="cs-CZ" sz="3600" b="1"/>
              <a:t> 2</a:t>
            </a:r>
            <a:r>
              <a:rPr lang="cs-CZ" altLang="cs-CZ" sz="3600" b="1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F2EBA4B-376A-4C13-8859-3B15CE28E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>
                <a:cs typeface="Times New Roman" panose="02020603050405020304" pitchFamily="18" charset="0"/>
              </a:rPr>
              <a:t>(2)	Rifampicin	</a:t>
            </a:r>
            <a:endParaRPr lang="cs-CZ" altLang="cs-CZ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baktericidní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účinek na syntézu bakteriální DNA – působí na DNA dependentní RNA polymerázu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není zkřížená R  s ostatními antituberkulotiky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s významem zejména u pomalu se množících mykobakterií přítomných ve zbytkových lézích,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farmakokinetika umožní okamžité a rychlé působení po podání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</a:rPr>
              <a:t>p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ozor na ztrátu účinnosti perorálních kontraceptiv !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Pozor barví do červenooranžova moč, sputum, slzy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694A39E-89FC-48AB-BA0B-E165ECEAF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60960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Esenciální antituberkulotika </a:t>
            </a:r>
            <a:r>
              <a:rPr lang="cs-CZ" altLang="cs-CZ" sz="3600" b="1"/>
              <a:t>3</a:t>
            </a:r>
            <a:r>
              <a:rPr lang="cs-CZ" altLang="cs-CZ" sz="3600" b="1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E45DA421-1388-4417-8816-BE3015AEE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cs typeface="Times New Roman" pitchFamily="18" charset="0"/>
              </a:rPr>
              <a:t>(3)	</a:t>
            </a:r>
            <a:r>
              <a:rPr lang="cs-CZ" altLang="cs-CZ" sz="2800" b="1" dirty="0" err="1">
                <a:cs typeface="Times New Roman" pitchFamily="18" charset="0"/>
              </a:rPr>
              <a:t>Pyrazinamid</a:t>
            </a:r>
            <a:r>
              <a:rPr lang="cs-CZ" altLang="cs-CZ" sz="2800" b="1" dirty="0">
                <a:cs typeface="Times New Roman" pitchFamily="18" charset="0"/>
              </a:rPr>
              <a:t> </a:t>
            </a:r>
            <a:endParaRPr lang="cs-CZ" altLang="cs-CZ" sz="2800" dirty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baktericidní, zejména v kyselém intracelulárním prostředí,</a:t>
            </a:r>
            <a:endParaRPr lang="cs-CZ" altLang="cs-CZ" sz="24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kumuluje se jako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pyrazinkarbonová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kyselina v bakteriálních buňkách,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narušení metabolismu prostřednictvím energetické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disbalance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, narušení membrán mykobakterií – narušení trans-translace  =&gt; cíle v MTB buňce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synthasa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I – mastné kyseliny, ribozomální protein S1)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uplatnění zejména při prevenci recidiv, nasazuje se </a:t>
            </a:r>
            <a:r>
              <a:rPr lang="cs-CZ" altLang="cs-CZ" sz="2800" dirty="0">
                <a:latin typeface="Times New Roman" pitchFamily="18" charset="0"/>
                <a:cs typeface="Times New Roman" pitchFamily="18" charset="0"/>
              </a:rPr>
              <a:t>často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v iniciální terapii,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značná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hepatotoxicta</a:t>
            </a: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cs typeface="Times New Roman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B051B9E-3168-4119-973D-23711AF49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53340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Esenciální antituberkulotika </a:t>
            </a:r>
            <a:r>
              <a:rPr lang="cs-CZ" altLang="cs-CZ" sz="3600" b="1"/>
              <a:t>4</a:t>
            </a:r>
            <a:r>
              <a:rPr lang="cs-CZ" altLang="cs-CZ" sz="3600" b="1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4CD54DF-CC98-46DC-A8A9-CE37F9990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905000"/>
            <a:ext cx="8459787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800" b="1" dirty="0"/>
              <a:t>(4) </a:t>
            </a:r>
            <a:r>
              <a:rPr lang="cs-CZ" altLang="cs-CZ" sz="2800" b="1" dirty="0">
                <a:cs typeface="Times New Roman" pitchFamily="18" charset="0"/>
              </a:rPr>
              <a:t>Streptomycin </a:t>
            </a:r>
            <a:endParaRPr lang="cs-CZ" altLang="cs-CZ" sz="2800" dirty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baktericidní, zejména účinný na rychle se množící kmeny</a:t>
            </a:r>
          </a:p>
          <a:p>
            <a:pPr eaLnBrk="1" hangingPunct="1"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V ČR dnes dovoz pouze na výjimku, spíše uplatnění u recidivujících případů</a:t>
            </a:r>
          </a:p>
          <a:p>
            <a:pPr eaLnBrk="1" hangingPunct="1"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vzhledem k rychle vznikající R užití pouze v kombinaci s jinými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antituberkulotiky</a:t>
            </a:r>
            <a:endParaRPr lang="cs-CZ" altLang="cs-CZ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monoterapie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streptomycinem může vést k tzv. </a:t>
            </a:r>
            <a:r>
              <a:rPr lang="cs-CZ" altLang="cs-CZ" sz="2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cs-CZ" altLang="cs-CZ" sz="2400" b="1" i="1" dirty="0" err="1">
                <a:latin typeface="Times New Roman" pitchFamily="18" charset="0"/>
                <a:cs typeface="Times New Roman" pitchFamily="18" charset="0"/>
              </a:rPr>
              <a:t>fall</a:t>
            </a:r>
            <a:r>
              <a:rPr lang="cs-CZ" altLang="cs-CZ" sz="2400" b="1" i="1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cs-CZ" altLang="cs-CZ" sz="2400" b="1" i="1" dirty="0" err="1">
                <a:latin typeface="Times New Roman" pitchFamily="18" charset="0"/>
                <a:cs typeface="Times New Roman" pitchFamily="18" charset="0"/>
              </a:rPr>
              <a:t>rise</a:t>
            </a:r>
            <a:r>
              <a:rPr lang="cs-CZ" altLang="cs-CZ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b="1" i="1" dirty="0" err="1">
                <a:latin typeface="Times New Roman" pitchFamily="18" charset="0"/>
                <a:cs typeface="Times New Roman" pitchFamily="18" charset="0"/>
              </a:rPr>
              <a:t>fenomenonu</a:t>
            </a:r>
            <a:r>
              <a:rPr lang="cs-CZ" altLang="cs-CZ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kmeny zničeny nebo alespoň 	inhibovány ve sputu, ale v kavernách a ložiscích selekce 	rezistentních mutant vedoucích ke znovunavrácení 	onemocnění</a:t>
            </a:r>
          </a:p>
          <a:p>
            <a:pPr eaLnBrk="1" hangingPunct="1">
              <a:defRPr/>
            </a:pP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poškození 8. mozkového nervu =&gt; poškození vestibulárního aparátu a později i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nervus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400" dirty="0" err="1">
                <a:latin typeface="Times New Roman" pitchFamily="18" charset="0"/>
                <a:cs typeface="Times New Roman" pitchFamily="18" charset="0"/>
              </a:rPr>
              <a:t>acusticus</a:t>
            </a:r>
            <a:r>
              <a:rPr lang="cs-CZ" altLang="cs-CZ" sz="2400" dirty="0">
                <a:latin typeface="Times New Roman" pitchFamily="18" charset="0"/>
                <a:cs typeface="Times New Roman" pitchFamily="18" charset="0"/>
              </a:rPr>
              <a:t>, hluchota, ireverzibilní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319216F-E55E-42D5-8B7D-FD6A12D09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53340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Esenciální antituberkulotika </a:t>
            </a:r>
            <a:r>
              <a:rPr lang="cs-CZ" altLang="cs-CZ" sz="3600" b="1"/>
              <a:t>5</a:t>
            </a:r>
            <a:r>
              <a:rPr lang="cs-CZ" altLang="cs-CZ" sz="3600" b="1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D269BE8-8D12-4775-9BBA-92FBC6872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   (</a:t>
            </a:r>
            <a:r>
              <a:rPr lang="cs-CZ" altLang="cs-CZ" b="1" dirty="0">
                <a:cs typeface="Times New Roman" panose="02020603050405020304" pitchFamily="18" charset="0"/>
              </a:rPr>
              <a:t>5)	</a:t>
            </a:r>
            <a:r>
              <a:rPr lang="cs-CZ" altLang="cs-CZ" b="1" dirty="0" err="1">
                <a:cs typeface="Times New Roman" panose="02020603050405020304" pitchFamily="18" charset="0"/>
              </a:rPr>
              <a:t>Etambutol</a:t>
            </a:r>
            <a:r>
              <a:rPr lang="cs-CZ" altLang="cs-CZ" b="1" dirty="0">
                <a:cs typeface="Times New Roman" panose="02020603050405020304" pitchFamily="18" charset="0"/>
              </a:rPr>
              <a:t> 	</a:t>
            </a: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bakteriostatický, zasahuje do syntézy buněčné stěny mykobakterií inhibicí </a:t>
            </a:r>
            <a:r>
              <a:rPr lang="cs-CZ" alt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arabinogalaktanu</a:t>
            </a:r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vhodný pouze ke kombinované terapii</a:t>
            </a:r>
          </a:p>
          <a:p>
            <a:pPr eaLnBrk="1" hangingPunct="1"/>
            <a:r>
              <a:rPr lang="cs-CZ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dlouhodobém užívání poruchy zraku:</a:t>
            </a:r>
          </a:p>
          <a:p>
            <a:pPr lvl="1" eaLnBrk="1" hangingPunct="1"/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retrobulbární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neuritida se snížením zrakové ostrosti, zúžením zorného pole, centrálním nebo periferním skotomem a červenozelenou barvoslepostí	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044F6BF-BA9D-4817-9D35-53BC50EFB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82663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/>
              <a:t>RIFAMPICIN a PYRAZINAMID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B42A316-9E38-4530-8B35-2DE3D9A73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>
                <a:cs typeface="Times New Roman" panose="02020603050405020304" pitchFamily="18" charset="0"/>
              </a:rPr>
              <a:t>jsou schopny tzv. </a:t>
            </a:r>
            <a:endParaRPr lang="cs-CZ" altLang="cs-CZ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/>
              <a:t>	</a:t>
            </a:r>
            <a:r>
              <a:rPr lang="cs-CZ" altLang="cs-CZ" b="1">
                <a:cs typeface="Times New Roman" panose="02020603050405020304" pitchFamily="18" charset="0"/>
              </a:rPr>
              <a:t>sterilizac</a:t>
            </a:r>
            <a:r>
              <a:rPr lang="cs-CZ" altLang="cs-CZ" b="1"/>
              <a:t>e</a:t>
            </a:r>
            <a:r>
              <a:rPr lang="cs-CZ" altLang="cs-CZ" b="1">
                <a:cs typeface="Times New Roman" panose="02020603050405020304" pitchFamily="18" charset="0"/>
              </a:rPr>
              <a:t> tkání od mykobakterií</a:t>
            </a:r>
            <a:r>
              <a:rPr lang="cs-CZ" altLang="cs-CZ">
                <a:cs typeface="Times New Roman" panose="02020603050405020304" pitchFamily="18" charset="0"/>
              </a:rPr>
              <a:t> -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zabíjí i tzv.spící mykobakteria (která díky své minimalizaci metabolismu a jakési hybernaci nemetabolizují a nejsou a ni vnímavá k účinku jiných antituberkulotik)</a:t>
            </a:r>
          </a:p>
          <a:p>
            <a:pPr eaLnBrk="1" hangingPunct="1"/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1CE7D30F-F36E-47C3-984A-66861E92F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Většina léků zejména v kombinované terapii</a:t>
            </a:r>
            <a:r>
              <a:rPr lang="cs-CZ" altLang="cs-CZ">
                <a:latin typeface="Times New Roman" panose="02020603050405020304" pitchFamily="18" charset="0"/>
              </a:rPr>
              <a:t>:</a:t>
            </a:r>
          </a:p>
          <a:p>
            <a:pPr lvl="1"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slušně účinná </a:t>
            </a:r>
            <a:endParaRPr lang="cs-CZ" altLang="cs-CZ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díky možnosti nižší dávky než při podání samostatných preparátů se kromě snížení pravděpodobnosti 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selhání léčb</a:t>
            </a:r>
            <a:r>
              <a:rPr lang="cs-CZ" altLang="cs-CZ">
                <a:latin typeface="Times New Roman" panose="02020603050405020304" pitchFamily="18" charset="0"/>
              </a:rPr>
              <a:t>y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nárůstu rezistence 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/>
            <a:r>
              <a:rPr lang="cs-CZ" altLang="cs-CZ">
                <a:latin typeface="Times New Roman" panose="02020603050405020304" pitchFamily="18" charset="0"/>
              </a:rPr>
              <a:t>také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sníží pravděpodobnost toxického působení.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3D8DCAC-B618-43F8-B946-F11B125CF4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312738"/>
            <a:ext cx="8162925" cy="1311275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Kritické koncentrace antituberkulotik in vitro :</a:t>
            </a:r>
            <a:r>
              <a:rPr lang="cs-CZ" altLang="cs-CZ"/>
              <a:t>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E4A15C7A-72D9-4858-9AB7-ACE6165F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Preparát			Kritická koncentrace /  mg/ml  /</a:t>
            </a: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Izoniazid			    0,20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Rifampicin			    5,00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Pyrazinamid		400,00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Streptomycin	</a:t>
            </a:r>
            <a:r>
              <a:rPr lang="cs-CZ" altLang="cs-CZ" sz="2400">
                <a:latin typeface="Times New Roman" panose="02020603050405020304" pitchFamily="18" charset="0"/>
              </a:rPr>
              <a:t>	   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5,00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Etambutol			    2,00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E8D6BE9-3E63-4CFF-AFF5-C568E832F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162925" cy="769937"/>
          </a:xfrm>
        </p:spPr>
        <p:txBody>
          <a:bodyPr/>
          <a:lstStyle/>
          <a:p>
            <a:r>
              <a:rPr lang="cs-CZ" altLang="cs-CZ"/>
              <a:t>Situace TBC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B9779B-EE60-41CC-9C46-435B5C24D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8870220" cy="45418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Na tuberkulózu </a:t>
            </a:r>
            <a:r>
              <a:rPr lang="cs-CZ" altLang="cs-CZ" sz="1800" b="1" dirty="0"/>
              <a:t>ve světě ročně umírá </a:t>
            </a:r>
            <a:r>
              <a:rPr lang="cs-CZ" altLang="cs-CZ" sz="1800" dirty="0"/>
              <a:t>dle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/>
              <a:t>	WHO </a:t>
            </a:r>
            <a:r>
              <a:rPr lang="cs-CZ" altLang="cs-CZ" sz="1800" i="1" dirty="0" err="1"/>
              <a:t>Global</a:t>
            </a:r>
            <a:r>
              <a:rPr lang="cs-CZ" altLang="cs-CZ" sz="1800" i="1" dirty="0"/>
              <a:t> Tuberculosis Report 2022 </a:t>
            </a:r>
            <a:r>
              <a:rPr lang="cs-CZ" altLang="cs-CZ" sz="1600" i="1" dirty="0"/>
              <a:t>(data 2021)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i="1" dirty="0"/>
              <a:t>	</a:t>
            </a:r>
            <a:r>
              <a:rPr lang="cs-CZ" altLang="cs-CZ" sz="1600" b="1" dirty="0"/>
              <a:t>1,2 milionů </a:t>
            </a:r>
            <a:r>
              <a:rPr lang="cs-CZ" altLang="cs-CZ" sz="1600" dirty="0"/>
              <a:t>(2019) </a:t>
            </a:r>
            <a:r>
              <a:rPr lang="cs-CZ" altLang="cs-CZ" sz="1600" b="1" dirty="0" err="1"/>
              <a:t>vs</a:t>
            </a:r>
            <a:r>
              <a:rPr lang="cs-CZ" altLang="cs-CZ" sz="1600" b="1" dirty="0"/>
              <a:t> 1,4</a:t>
            </a:r>
            <a:r>
              <a:rPr lang="cs-CZ" altLang="cs-CZ" sz="1600" dirty="0"/>
              <a:t> </a:t>
            </a:r>
            <a:r>
              <a:rPr lang="cs-CZ" altLang="cs-CZ" sz="1600" b="1" dirty="0"/>
              <a:t>milionů </a:t>
            </a:r>
            <a:r>
              <a:rPr lang="cs-CZ" altLang="cs-CZ" sz="1600" dirty="0"/>
              <a:t>(2021) lidí zemřelo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	</a:t>
            </a:r>
            <a:r>
              <a:rPr lang="cs-CZ" altLang="cs-CZ" sz="1600" b="1" dirty="0"/>
              <a:t>6,4 milionů </a:t>
            </a:r>
            <a:r>
              <a:rPr lang="cs-CZ" altLang="cs-CZ" sz="1600" dirty="0"/>
              <a:t>lidí se odhaduje, že má aktivní TB (2021)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	</a:t>
            </a:r>
            <a:r>
              <a:rPr lang="cs-CZ" altLang="cs-CZ" sz="1600" b="1" dirty="0"/>
              <a:t>Děti do 15 let </a:t>
            </a:r>
            <a:r>
              <a:rPr lang="cs-CZ" altLang="cs-CZ" sz="1600" dirty="0"/>
              <a:t>tvořily </a:t>
            </a:r>
            <a:r>
              <a:rPr lang="cs-CZ" altLang="cs-CZ" sz="1600" b="1" dirty="0"/>
              <a:t>14%</a:t>
            </a:r>
            <a:r>
              <a:rPr lang="cs-CZ" altLang="cs-CZ" sz="1600" dirty="0"/>
              <a:t> z celkových úmrtí na</a:t>
            </a:r>
            <a:r>
              <a:rPr lang="en-US" altLang="cs-CZ" sz="1600" dirty="0"/>
              <a:t> TB</a:t>
            </a:r>
            <a:r>
              <a:rPr lang="cs-CZ" altLang="cs-CZ" sz="1600" dirty="0"/>
              <a:t> v roce 2021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	&gt; </a:t>
            </a:r>
            <a:r>
              <a:rPr lang="en-US" altLang="cs-CZ" sz="1600" b="1" dirty="0"/>
              <a:t>500,000 n</a:t>
            </a:r>
            <a:r>
              <a:rPr lang="cs-CZ" altLang="cs-CZ" sz="1600" b="1" dirty="0" err="1"/>
              <a:t>ových</a:t>
            </a:r>
            <a:r>
              <a:rPr lang="cs-CZ" altLang="cs-CZ" sz="1600" b="1" dirty="0"/>
              <a:t> </a:t>
            </a:r>
            <a:r>
              <a:rPr lang="en-US" altLang="cs-CZ" sz="1600" dirty="0"/>
              <a:t>(MDR/RR-TB)</a:t>
            </a:r>
            <a:r>
              <a:rPr lang="cs-CZ" altLang="cs-CZ" sz="1600" b="1" dirty="0"/>
              <a:t> případů</a:t>
            </a:r>
            <a:r>
              <a:rPr lang="cs-CZ" altLang="cs-CZ" sz="1600" dirty="0"/>
              <a:t>, kde je prokázána 	</a:t>
            </a:r>
            <a:r>
              <a:rPr lang="cs-CZ" altLang="cs-CZ" sz="1600" dirty="0" err="1"/>
              <a:t>multirezistence</a:t>
            </a:r>
            <a:r>
              <a:rPr lang="cs-CZ" altLang="cs-CZ" sz="1600" dirty="0"/>
              <a:t> nejméně na 2 </a:t>
            </a:r>
            <a:r>
              <a:rPr lang="cs-CZ" altLang="cs-CZ" sz="1600" dirty="0" err="1"/>
              <a:t>antimikrobika</a:t>
            </a:r>
            <a:r>
              <a:rPr lang="cs-CZ" altLang="cs-CZ" sz="1600" dirty="0"/>
              <a:t> a</a:t>
            </a:r>
            <a:r>
              <a:rPr lang="en-US" altLang="cs-CZ" sz="1600" dirty="0"/>
              <a:t> </a:t>
            </a:r>
            <a:r>
              <a:rPr lang="cs-CZ" altLang="cs-CZ" sz="1600" dirty="0" err="1"/>
              <a:t>rifampicin</a:t>
            </a:r>
            <a:r>
              <a:rPr lang="cs-CZ" altLang="cs-CZ" sz="1600" dirty="0"/>
              <a:t> (RR)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V zemích EU </a:t>
            </a:r>
            <a:r>
              <a:rPr lang="cs-CZ" altLang="cs-CZ" sz="1800" dirty="0"/>
              <a:t>je stav poměrně příznivý (</a:t>
            </a:r>
            <a:r>
              <a:rPr lang="cs-CZ" altLang="cs-CZ" sz="1800" b="1" dirty="0"/>
              <a:t>10,5 </a:t>
            </a:r>
            <a:r>
              <a:rPr lang="cs-CZ" altLang="cs-CZ" sz="1800" dirty="0"/>
              <a:t>(2019) notifikovaných TB na 100 tisíc obyvatel; záznam ze 30 států EU/EEA </a:t>
            </a:r>
            <a:r>
              <a:rPr lang="cs-CZ" altLang="cs-CZ" sz="1800" dirty="0" err="1"/>
              <a:t>vs</a:t>
            </a: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7,4</a:t>
            </a:r>
            <a:r>
              <a:rPr lang="cs-CZ" altLang="cs-CZ" sz="1800" dirty="0"/>
              <a:t> (2021;29 států (bez UK) ... </a:t>
            </a:r>
          </a:p>
          <a:p>
            <a:pPr>
              <a:defRPr/>
            </a:pPr>
            <a:r>
              <a:rPr lang="cs-CZ" altLang="cs-CZ" sz="1800" dirty="0"/>
              <a:t>Ale </a:t>
            </a:r>
            <a:r>
              <a:rPr lang="cs-CZ" altLang="cs-CZ" sz="1800" b="1" dirty="0">
                <a:solidFill>
                  <a:srgbClr val="0070C0"/>
                </a:solidFill>
              </a:rPr>
              <a:t>celkově Evropa </a:t>
            </a:r>
            <a:r>
              <a:rPr lang="cs-CZ" altLang="cs-CZ" sz="1800" dirty="0"/>
              <a:t>(včetně států mimo EU/EEA měla </a:t>
            </a:r>
            <a:r>
              <a:rPr lang="cs-CZ" altLang="cs-CZ" sz="1800" b="1" dirty="0">
                <a:solidFill>
                  <a:srgbClr val="0070C0"/>
                </a:solidFill>
              </a:rPr>
              <a:t>25</a:t>
            </a:r>
            <a:r>
              <a:rPr lang="cs-CZ" altLang="cs-CZ" sz="1800" dirty="0"/>
              <a:t> / 100 tisíc</a:t>
            </a:r>
          </a:p>
          <a:p>
            <a:pPr>
              <a:defRPr/>
            </a:pPr>
            <a:r>
              <a:rPr lang="cs-CZ" altLang="cs-CZ" sz="1400" b="1" i="1" dirty="0">
                <a:solidFill>
                  <a:srgbClr val="FF0000"/>
                </a:solidFill>
              </a:rPr>
              <a:t>??</a:t>
            </a:r>
            <a:r>
              <a:rPr lang="cs-CZ" altLang="cs-CZ" sz="1400" b="1" i="1" dirty="0"/>
              <a:t> </a:t>
            </a:r>
            <a:r>
              <a:rPr lang="cs-CZ" altLang="cs-CZ" sz="1400" b="1" i="1" dirty="0" err="1"/>
              <a:t>Bias</a:t>
            </a:r>
            <a:r>
              <a:rPr lang="cs-CZ" altLang="cs-CZ" sz="1400" b="1" i="1" dirty="0"/>
              <a:t> - </a:t>
            </a:r>
            <a:r>
              <a:rPr lang="cs-CZ" altLang="cs-CZ" sz="1400" b="1" i="1" dirty="0" err="1"/>
              <a:t>podhlášenost</a:t>
            </a:r>
            <a:r>
              <a:rPr lang="cs-CZ" altLang="cs-CZ" sz="1400" b="1" i="1" dirty="0"/>
              <a:t> v důsledku </a:t>
            </a:r>
            <a:r>
              <a:rPr lang="cs-CZ" altLang="cs-CZ" sz="1400" b="1" i="1" dirty="0" err="1"/>
              <a:t>COVIDu</a:t>
            </a:r>
            <a:r>
              <a:rPr lang="cs-CZ" altLang="cs-CZ" sz="1400" b="1" i="1" dirty="0"/>
              <a:t> </a:t>
            </a:r>
            <a:r>
              <a:rPr lang="cs-CZ" altLang="cs-CZ" sz="1400" b="1" i="1" dirty="0">
                <a:solidFill>
                  <a:srgbClr val="FF0000"/>
                </a:solidFill>
              </a:rPr>
              <a:t>??</a:t>
            </a:r>
          </a:p>
          <a:p>
            <a:pPr>
              <a:defRPr/>
            </a:pPr>
            <a:r>
              <a:rPr lang="cs-CZ" sz="1400" dirty="0">
                <a:hlinkClick r:id="rId2"/>
              </a:rPr>
              <a:t>Tuberculosis surveillance and monitoring in </a:t>
            </a:r>
            <a:r>
              <a:rPr lang="cs-CZ" sz="1400" dirty="0" err="1">
                <a:hlinkClick r:id="rId2"/>
              </a:rPr>
              <a:t>Europe</a:t>
            </a:r>
            <a:r>
              <a:rPr lang="cs-CZ" sz="1400" dirty="0">
                <a:hlinkClick r:id="rId2"/>
              </a:rPr>
              <a:t> 2023 - 2021 data (europa.eu)</a:t>
            </a:r>
            <a:endParaRPr lang="cs-CZ" altLang="cs-CZ" sz="1400" b="1" i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cs-CZ" altLang="cs-CZ" sz="1400" dirty="0" err="1"/>
              <a:t>Koinfekce</a:t>
            </a:r>
            <a:r>
              <a:rPr lang="cs-CZ" altLang="cs-CZ" sz="1400" dirty="0"/>
              <a:t> TBC a HIV</a:t>
            </a:r>
            <a:r>
              <a:rPr lang="en-US" altLang="cs-CZ" sz="1400" dirty="0"/>
              <a:t> </a:t>
            </a:r>
            <a:r>
              <a:rPr lang="cs-CZ" altLang="cs-CZ" sz="1400" dirty="0"/>
              <a:t>14,8% testovaných (38 zemí Evropy, tedy EU/EEA + další země)</a:t>
            </a:r>
          </a:p>
          <a:p>
            <a:pPr lvl="1">
              <a:defRPr/>
            </a:pPr>
            <a:r>
              <a:rPr lang="cs-CZ" altLang="cs-CZ" sz="1400" dirty="0" err="1"/>
              <a:t>Podreportování</a:t>
            </a:r>
            <a:r>
              <a:rPr lang="cs-CZ" altLang="cs-CZ" sz="1400" dirty="0"/>
              <a:t> případů z věznic (jen 17 států hlásilo 2019 –&gt; zlepšení 26 států 2021)</a:t>
            </a:r>
          </a:p>
          <a:p>
            <a:pPr>
              <a:defRPr/>
            </a:pPr>
            <a:r>
              <a:rPr lang="cs-CZ" sz="1800" dirty="0"/>
              <a:t>V ČR </a:t>
            </a:r>
            <a:r>
              <a:rPr lang="cs-CZ" altLang="cs-CZ" sz="1800" dirty="0"/>
              <a:t>– ČR výskyt choroby  </a:t>
            </a:r>
            <a:r>
              <a:rPr lang="cs-CZ" altLang="cs-CZ" sz="1800" b="1" dirty="0">
                <a:solidFill>
                  <a:srgbClr val="0070C0"/>
                </a:solidFill>
              </a:rPr>
              <a:t>3,3 </a:t>
            </a:r>
            <a:r>
              <a:rPr lang="cs-CZ" altLang="cs-CZ" sz="1800" dirty="0"/>
              <a:t>případů na sto tisíc obyvatel (2021)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9194F26-0CAF-4DED-98EE-5F8E8A5194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16358" r="38187" b="6600"/>
          <a:stretch/>
        </p:blipFill>
        <p:spPr>
          <a:xfrm>
            <a:off x="7452320" y="116632"/>
            <a:ext cx="1669420" cy="24829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89F9BC0-6F3D-42A7-B37A-F41E8A450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/>
              <a:t>Antituberkulotika u dětí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6B46107-C8E6-4736-AD14-36DA5EA97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EMA uzavřela přezkum doporučeného dávkování antituberkulotik u dětí (únor 2012)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/>
              <a:t> 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Výbor CHMP konstatoval, že definovat dávkování antituberkulotik volby je u dětí obtížné pro omezenou dostupnost dat a další limitující faktory.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Přezkum nicméně ukončil souhlasem s následujícím návrhem WHO pro léčivé přípravky s obsahem: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/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Etambutol: 20 (15-25) mg/ml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Isoniazid: 10 (10-15) mg/ml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Pyrazinamid: 35 (30-40) mg/ml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/>
              <a:t>Rifampicin: 15 (10-20) mg/ml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641AE90-0AC6-4AFC-A1F3-742A8FB041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45720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Krátkodobá steriliza</a:t>
            </a:r>
            <a:r>
              <a:rPr lang="cs-CZ" altLang="cs-CZ" sz="3600" b="1"/>
              <a:t>č</a:t>
            </a:r>
            <a:r>
              <a:rPr lang="cs-CZ" altLang="cs-CZ" sz="3600" b="1">
                <a:cs typeface="Times New Roman" panose="02020603050405020304" pitchFamily="18" charset="0"/>
              </a:rPr>
              <a:t>ní terapie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369B08B-3E15-4B5E-838C-A3BFF95CF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83058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latin typeface="Times New Roman" panose="02020603050405020304" pitchFamily="18" charset="0"/>
              </a:rPr>
              <a:t>D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vě fáze </a:t>
            </a:r>
            <a:r>
              <a:rPr lang="cs-CZ" altLang="cs-CZ" sz="2000" b="1">
                <a:latin typeface="Times New Roman" panose="02020603050405020304" pitchFamily="18" charset="0"/>
              </a:rPr>
              <a:t>: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latin typeface="Times New Roman" panose="02020603050405020304" pitchFamily="18" charset="0"/>
              </a:rPr>
              <a:t> 		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iniciální nemocniční a pokračovací ambulantní</a:t>
            </a:r>
            <a:endParaRPr lang="cs-CZ" altLang="cs-CZ" sz="20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Krátkodobý režim :</a:t>
            </a: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Po celou dobu terapie </a:t>
            </a:r>
            <a:r>
              <a:rPr lang="cs-CZ" altLang="cs-CZ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RFP</a:t>
            </a: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Iniciálně</a:t>
            </a:r>
            <a:r>
              <a:rPr lang="cs-CZ" altLang="cs-CZ" sz="20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čtyřléková kombinace :	</a:t>
            </a:r>
            <a:r>
              <a:rPr lang="cs-CZ" altLang="cs-CZ" sz="2000">
                <a:latin typeface="Times New Roman" panose="02020603050405020304" pitchFamily="18" charset="0"/>
              </a:rPr>
              <a:t>	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1)	INH, RFP, PZA, EMB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	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				nebo	2)	INH, RFP, PZA, STM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intermitentně 3 x týdně nebo denně , délka 2 (eventuelně až 3) měsíce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pro snížení neurotoxicity INH – pyridoxin</a:t>
            </a: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Pokračovací </a:t>
            </a:r>
            <a:r>
              <a:rPr lang="cs-CZ" altLang="cs-CZ" sz="20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dvoulékově :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000">
                <a:latin typeface="Times New Roman" panose="02020603050405020304" pitchFamily="18" charset="0"/>
              </a:rPr>
              <a:t>		1)           </a:t>
            </a: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INH, RFP (+ pyridoxin)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Pacienti BK +   					6 měsíců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Pacienti aktivní tbc (RTG, klinika) ale BK -		4 měsíce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>
                <a:latin typeface="Times New Roman" panose="02020603050405020304" pitchFamily="18" charset="0"/>
                <a:cs typeface="Times New Roman" panose="02020603050405020304" pitchFamily="18" charset="0"/>
              </a:rPr>
              <a:t>BK (= kultivačně </a:t>
            </a:r>
            <a:r>
              <a:rPr lang="cs-CZ" altLang="cs-CZ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M. tuberculosis)</a:t>
            </a:r>
            <a:endParaRPr lang="cs-CZ" altLang="cs-CZ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962BEB40-516D-4675-BD88-B0E1CEF33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>
                <a:cs typeface="Times New Roman" panose="02020603050405020304" pitchFamily="18" charset="0"/>
              </a:rPr>
              <a:t>Z</a:t>
            </a:r>
            <a:r>
              <a:rPr lang="cs-CZ" altLang="cs-CZ" sz="2800" b="1"/>
              <a:t>krácený</a:t>
            </a:r>
            <a:r>
              <a:rPr lang="cs-CZ" altLang="cs-CZ" sz="2800" b="1">
                <a:cs typeface="Times New Roman" panose="02020603050405020304" pitchFamily="18" charset="0"/>
              </a:rPr>
              <a:t> re</a:t>
            </a:r>
            <a:r>
              <a:rPr lang="cs-CZ" altLang="cs-CZ" sz="2800" b="1"/>
              <a:t>ž</a:t>
            </a:r>
            <a:r>
              <a:rPr lang="cs-CZ" altLang="cs-CZ" sz="2800" b="1">
                <a:cs typeface="Times New Roman" panose="02020603050405020304" pitchFamily="18" charset="0"/>
              </a:rPr>
              <a:t>im :</a:t>
            </a:r>
            <a:endParaRPr lang="cs-CZ" altLang="cs-CZ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Při alergii nebo jiných toxických projevech RFP 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Iniciálně</a:t>
            </a: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jen trojkombinace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nebo STM nahrazení RFP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Pokračovací </a:t>
            </a:r>
            <a:r>
              <a:rPr lang="cs-CZ" altLang="cs-CZ" sz="240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dvoulékově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:  INH, STM (+ pyridoxin)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Pacienti BK +   					9 měsíců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Pacienti aktivní tbc(RTG, klinika) ale BK -	7 měsíců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>
            <a:extLst>
              <a:ext uri="{FF2B5EF4-FFF2-40B4-BE49-F238E27FC236}">
                <a16:creationId xmlns:a16="http://schemas.microsoft.com/office/drawing/2014/main" id="{2FEEE235-383B-46A1-AB50-2BCD65160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12 měsíční režim :</a:t>
            </a:r>
            <a:endParaRPr lang="cs-CZ" altLang="cs-CZ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při silné toxicitě a nesnášenlivosti RFP, u velmi starých nemocných aj.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čtyřkombinace bez RFP nebo trojkombinace, denní režim, delší hospitalizace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DD0FFCD-5B01-4DA6-9777-AC83E194A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Rezistence :</a:t>
            </a:r>
            <a:r>
              <a:rPr lang="cs-CZ" altLang="cs-CZ" b="1">
                <a:cs typeface="Times New Roman" panose="02020603050405020304" pitchFamily="18" charset="0"/>
              </a:rPr>
              <a:t> </a:t>
            </a:r>
            <a:br>
              <a:rPr lang="cs-CZ" altLang="cs-CZ">
                <a:cs typeface="Times New Roman" panose="02020603050405020304" pitchFamily="18" charset="0"/>
              </a:rPr>
            </a:br>
            <a:endParaRPr lang="cs-CZ" altLang="cs-CZ">
              <a:cs typeface="Times New Roman" panose="02020603050405020304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D16CF51-E79A-4544-9CB4-DACB1BA36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Kmeny </a:t>
            </a:r>
            <a:r>
              <a:rPr lang="cs-CZ" altLang="cs-CZ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tuberculosis,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rezistentní minimálně na dvě ATB už lze považovat za multirezistentní, 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nejčastěji </a:t>
            </a:r>
            <a:r>
              <a:rPr lang="cs-CZ" altLang="cs-CZ" sz="2400">
                <a:latin typeface="Times New Roman" panose="02020603050405020304" pitchFamily="18" charset="0"/>
              </a:rPr>
              <a:t>R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 kombinaci antituberkulotik izoniazidu a rifampicinu 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lze se ovšem setkat s kmeny, které jsou rezistentní i na více antimikrobních látek z řady antituberkulotik  současně (kromě izoniazidu a rifampicinu, rezistence také na streptomycin, pyrazinamid a etambutol).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>
              <a:cs typeface="Times New Roman" panose="02020603050405020304" pitchFamily="18" charset="0"/>
            </a:endParaRPr>
          </a:p>
          <a:p>
            <a:pPr eaLnBrk="1" hangingPunct="1"/>
            <a:endParaRPr lang="cs-CZ" altLang="cs-CZ"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5E16D49E-0C46-46E4-BFD7-CCCC23198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82663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/>
              <a:t>Rezistence vs. terapie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DE89E78-3AD7-4F9F-812D-29F8AC92A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Jelikož testování citlivosti in vitro není krátkodobá záležitost, je 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nutno léčbu pacientů  zahájit empiricky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- tedy jako kauzální antituberkulotickou terapii.</a:t>
            </a:r>
          </a:p>
          <a:p>
            <a:pPr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Proto je nutné vyhledávat další preparáty, na které jsou tyto  kmeny označované jako </a:t>
            </a:r>
            <a:endParaRPr lang="cs-CZ" altLang="cs-CZ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>
                <a:solidFill>
                  <a:schemeClr val="folHlink"/>
                </a:solidFill>
                <a:latin typeface="Times New Roman" panose="02020603050405020304" pitchFamily="18" charset="0"/>
              </a:rPr>
              <a:t>	</a:t>
            </a:r>
            <a:r>
              <a:rPr lang="cs-CZ" altLang="cs-CZ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MDR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cs-CZ" altLang="cs-CZ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 </a:t>
            </a:r>
            <a:r>
              <a:rPr lang="cs-CZ" altLang="cs-CZ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rug </a:t>
            </a:r>
            <a:r>
              <a:rPr lang="cs-CZ" altLang="cs-CZ" b="1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altLang="cs-CZ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esistant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) citlivé a kterými je možno tyto kmeny usmrtit.</a:t>
            </a:r>
          </a:p>
          <a:p>
            <a:pPr eaLnBrk="1" hangingPunct="1"/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EDAD4C8-BB1D-4044-BC64-1D68B8A4B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77850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cs typeface="Times New Roman" panose="02020603050405020304" pitchFamily="18" charset="0"/>
              </a:rPr>
              <a:t>Second-line Drugs (SDL)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09948E-5541-434F-9144-A57F0041F8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latin typeface="Times New Roman" pitchFamily="18" charset="0"/>
                <a:cs typeface="Times New Roman" pitchFamily="18" charset="0"/>
              </a:rPr>
              <a:t>Preparáty účinné na </a:t>
            </a:r>
            <a:r>
              <a:rPr lang="cs-CZ" altLang="cs-CZ" sz="2800" b="1" dirty="0">
                <a:latin typeface="Times New Roman" pitchFamily="18" charset="0"/>
                <a:cs typeface="Times New Roman" pitchFamily="18" charset="0"/>
              </a:rPr>
              <a:t>MDR</a:t>
            </a:r>
            <a:r>
              <a:rPr lang="cs-CZ" altLang="cs-CZ" sz="2800" dirty="0">
                <a:latin typeface="Times New Roman" pitchFamily="18" charset="0"/>
                <a:cs typeface="Times New Roman" pitchFamily="18" charset="0"/>
              </a:rPr>
              <a:t> kmeny jsou řazeny mezi takzvané </a:t>
            </a:r>
            <a:r>
              <a:rPr lang="cs-CZ" altLang="cs-CZ" sz="2800" b="1" dirty="0">
                <a:latin typeface="Times New Roman" pitchFamily="18" charset="0"/>
                <a:cs typeface="Times New Roman" pitchFamily="18" charset="0"/>
              </a:rPr>
              <a:t> Second-line </a:t>
            </a:r>
            <a:r>
              <a:rPr lang="cs-CZ" altLang="cs-CZ" sz="2800" b="1" dirty="0" err="1">
                <a:latin typeface="Times New Roman" pitchFamily="18" charset="0"/>
                <a:cs typeface="Times New Roman" pitchFamily="18" charset="0"/>
              </a:rPr>
              <a:t>Drugs</a:t>
            </a:r>
            <a:r>
              <a:rPr lang="cs-CZ" altLang="cs-CZ" sz="2800" b="1" dirty="0">
                <a:latin typeface="Times New Roman" pitchFamily="18" charset="0"/>
                <a:cs typeface="Times New Roman" pitchFamily="18" charset="0"/>
              </a:rPr>
              <a:t> (SDL) - </a:t>
            </a:r>
            <a:r>
              <a:rPr lang="cs-CZ" altLang="cs-CZ" sz="2800" dirty="0">
                <a:latin typeface="Times New Roman" pitchFamily="18" charset="0"/>
                <a:cs typeface="Times New Roman" pitchFamily="18" charset="0"/>
              </a:rPr>
              <a:t>pro léčbu TBC jsou v našich i zahraničních </a:t>
            </a:r>
            <a:r>
              <a:rPr lang="cs-CZ" altLang="cs-CZ" sz="2800" dirty="0" err="1">
                <a:latin typeface="Times New Roman" pitchFamily="18" charset="0"/>
                <a:cs typeface="Times New Roman" pitchFamily="18" charset="0"/>
              </a:rPr>
              <a:t>pracech</a:t>
            </a:r>
            <a:r>
              <a:rPr lang="cs-CZ" altLang="cs-CZ" sz="2800" dirty="0">
                <a:latin typeface="Times New Roman" pitchFamily="18" charset="0"/>
                <a:cs typeface="Times New Roman" pitchFamily="18" charset="0"/>
              </a:rPr>
              <a:t> uváděny přípravky obsahující tyto účinné látky</a:t>
            </a:r>
            <a:r>
              <a:rPr lang="cs-CZ" altLang="cs-CZ" sz="2800" b="1" dirty="0">
                <a:latin typeface="Times New Roman" pitchFamily="18" charset="0"/>
                <a:cs typeface="Times New Roman" pitchFamily="18" charset="0"/>
              </a:rPr>
              <a:t> :</a:t>
            </a:r>
            <a:endParaRPr lang="cs-CZ" altLang="cs-CZ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800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Vybraná antimikrobika (viz další snímek) považována za účinná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pro léčbu MDR TB … </a:t>
            </a:r>
            <a:r>
              <a:rPr lang="cs-CZ" altLang="cs-CZ" sz="2000" b="1" dirty="0">
                <a:latin typeface="Times New Roman" pitchFamily="18" charset="0"/>
                <a:cs typeface="Times New Roman" pitchFamily="18" charset="0"/>
              </a:rPr>
              <a:t>než přišly kmeny </a:t>
            </a:r>
            <a:r>
              <a:rPr lang="cs-CZ" altLang="cs-CZ" sz="2000" dirty="0">
                <a:latin typeface="Times New Roman" pitchFamily="18" charset="0"/>
                <a:cs typeface="Times New Roman" pitchFamily="18" charset="0"/>
              </a:rPr>
              <a:t>XDR TB a TDR TB).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4D5AC-6677-47B7-9347-701E5AFB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423684"/>
            <a:ext cx="8162925" cy="1200329"/>
          </a:xfrm>
        </p:spPr>
        <p:txBody>
          <a:bodyPr/>
          <a:lstStyle/>
          <a:p>
            <a:r>
              <a:rPr lang="cs-CZ" sz="3600" dirty="0"/>
              <a:t>MDR-TB rezistence na </a:t>
            </a:r>
            <a:r>
              <a:rPr lang="cs-CZ" sz="3600" dirty="0" err="1"/>
              <a:t>Isoniazid</a:t>
            </a:r>
            <a:r>
              <a:rPr lang="cs-CZ" sz="3600" dirty="0"/>
              <a:t> a </a:t>
            </a:r>
            <a:r>
              <a:rPr lang="cs-CZ" sz="3600" dirty="0" err="1"/>
              <a:t>rifampicin</a:t>
            </a:r>
            <a:r>
              <a:rPr lang="cs-CZ" sz="3600" dirty="0"/>
              <a:t>: léky druhé linie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6EFF000-1C28-4D37-8DD7-890787494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15" t="36550" r="35021" b="6938"/>
          <a:stretch/>
        </p:blipFill>
        <p:spPr>
          <a:xfrm>
            <a:off x="871538" y="1772816"/>
            <a:ext cx="7400924" cy="50851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4E0BC6-2426-4DD6-AB87-BB43C5460389}"/>
              </a:ext>
            </a:extLst>
          </p:cNvPr>
          <p:cNvSpPr txBox="1"/>
          <p:nvPr/>
        </p:nvSpPr>
        <p:spPr>
          <a:xfrm>
            <a:off x="4934063" y="6604348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credit the National Institute of Allergy and Infectious Diseases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8537704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90152245-42BA-4945-BB0A-B415D513C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53975"/>
            <a:ext cx="8567737" cy="1570038"/>
          </a:xfrm>
        </p:spPr>
        <p:txBody>
          <a:bodyPr/>
          <a:lstStyle/>
          <a:p>
            <a:r>
              <a:rPr lang="cs-CZ" altLang="cs-CZ" sz="3200"/>
              <a:t>Léky doporučované pro léčbu onemocnění vyvolaných kmeny </a:t>
            </a:r>
            <a:r>
              <a:rPr lang="cs-CZ" altLang="cs-CZ" sz="3200" b="1">
                <a:solidFill>
                  <a:srgbClr val="FF0000"/>
                </a:solidFill>
              </a:rPr>
              <a:t>MDR</a:t>
            </a:r>
            <a:r>
              <a:rPr lang="cs-CZ" altLang="cs-CZ" sz="3200"/>
              <a:t>-TB</a:t>
            </a:r>
          </a:p>
        </p:txBody>
      </p:sp>
      <p:pic>
        <p:nvPicPr>
          <p:cNvPr id="27651" name="Zástupný obsah 3">
            <a:extLst>
              <a:ext uri="{FF2B5EF4-FFF2-40B4-BE49-F238E27FC236}">
                <a16:creationId xmlns:a16="http://schemas.microsoft.com/office/drawing/2014/main" id="{9E560FAB-8952-45B8-A476-489C4B4A97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3" t="36363" r="8063" b="5219"/>
          <a:stretch>
            <a:fillRect/>
          </a:stretch>
        </p:blipFill>
        <p:spPr>
          <a:xfrm>
            <a:off x="708025" y="1844675"/>
            <a:ext cx="7777163" cy="4406900"/>
          </a:xfrm>
        </p:spPr>
      </p:pic>
      <p:sp>
        <p:nvSpPr>
          <p:cNvPr id="27652" name="TextovéPole 4">
            <a:extLst>
              <a:ext uri="{FF2B5EF4-FFF2-40B4-BE49-F238E27FC236}">
                <a16:creationId xmlns:a16="http://schemas.microsoft.com/office/drawing/2014/main" id="{F2B923E9-2862-4CC4-B317-A47FA3C3D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453188"/>
            <a:ext cx="662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Wallenfels et. Al, 2018; Klin Farmakol Farm 2018; 32(4): 10–14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57FEAAD-2BA7-489D-A678-F95BEA754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609600"/>
            <a:ext cx="8424862" cy="762000"/>
          </a:xfrm>
        </p:spPr>
        <p:txBody>
          <a:bodyPr/>
          <a:lstStyle/>
          <a:p>
            <a:pPr eaLnBrk="1" hangingPunct="1"/>
            <a:r>
              <a:rPr lang="cs-CZ" altLang="cs-CZ" b="1">
                <a:latin typeface="Times New Roman" panose="02020603050405020304" pitchFamily="18" charset="0"/>
              </a:rPr>
              <a:t>E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xtrémně rezistentní tuberkulóza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C7C31B7-93AB-48AF-91EA-A070F8725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Dalším pojmem, se kterým se od r. 2006 setkáváme ve spojitosti s tuberkulózou jsou tzv. </a:t>
            </a:r>
            <a:r>
              <a:rPr lang="cs-CZ" altLang="cs-CZ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XDR TBC 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extrémně rezistentní tuberkulóza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(resp. kmeny, které jsou rezistentní i na antimikrobní látky z tzv. </a:t>
            </a:r>
            <a:r>
              <a:rPr lang="cs-CZ" altLang="cs-CZ">
                <a:latin typeface="Times New Roman" panose="02020603050405020304" pitchFamily="18" charset="0"/>
              </a:rPr>
              <a:t>s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econd – line</a:t>
            </a:r>
            <a:r>
              <a:rPr lang="cs-CZ" altLang="cs-CZ">
                <a:latin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cs-CZ" altLang="cs-CZ">
                <a:latin typeface="Times New Roman" panose="02020603050405020304" pitchFamily="18" charset="0"/>
              </a:rPr>
              <a:t>Od roku 2009 pak tzv. </a:t>
            </a:r>
            <a:r>
              <a:rPr lang="cs-CZ" altLang="cs-CZ" b="1">
                <a:latin typeface="Times New Roman" panose="02020603050405020304" pitchFamily="18" charset="0"/>
              </a:rPr>
              <a:t>totálně rezistentní tuberkulóza </a:t>
            </a:r>
            <a:r>
              <a:rPr lang="cs-CZ" altLang="cs-CZ" b="1">
                <a:solidFill>
                  <a:srgbClr val="FF0000"/>
                </a:solidFill>
                <a:latin typeface="Times New Roman" panose="02020603050405020304" pitchFamily="18" charset="0"/>
              </a:rPr>
              <a:t>TDR TBC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E800339F-6CDF-456F-AF6C-B3229D74B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17475"/>
            <a:ext cx="8316912" cy="1200150"/>
          </a:xfrm>
        </p:spPr>
        <p:txBody>
          <a:bodyPr/>
          <a:lstStyle/>
          <a:p>
            <a:r>
              <a:rPr lang="cs-CZ" altLang="cs-CZ" sz="3600" dirty="0"/>
              <a:t>Situace v ČR – I</a:t>
            </a:r>
            <a:br>
              <a:rPr lang="cs-CZ" altLang="cs-CZ" sz="3600" dirty="0"/>
            </a:br>
            <a:r>
              <a:rPr lang="cs-CZ" altLang="cs-CZ" sz="3600" dirty="0"/>
              <a:t>dostupná data 2021 (publik. 2023)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238B2C-B7A9-49D1-B58B-230963C1C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160528-39AC-4F7E-9C21-1A1B1BC2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16401" r="23225" b="5201"/>
          <a:stretch/>
        </p:blipFill>
        <p:spPr>
          <a:xfrm>
            <a:off x="755576" y="1244000"/>
            <a:ext cx="8110537" cy="559960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953F36-BCCF-411A-A616-20672DCBF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-130313"/>
            <a:ext cx="8162925" cy="1754326"/>
          </a:xfrm>
        </p:spPr>
        <p:txBody>
          <a:bodyPr/>
          <a:lstStyle/>
          <a:p>
            <a:r>
              <a:rPr lang="cs-CZ" sz="3600" dirty="0"/>
              <a:t>XDR-TB rezistence - nefunkční RIF, ISO, FQ, AMG: léčebné možnosti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AF56B85-C865-432E-B9B0-AAEDCE9D8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89" t="19182" r="36953" b="22401"/>
          <a:stretch/>
        </p:blipFill>
        <p:spPr>
          <a:xfrm>
            <a:off x="871538" y="1812116"/>
            <a:ext cx="6868814" cy="50769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0D30CEE-E97B-492E-8E50-499C09713688}"/>
              </a:ext>
            </a:extLst>
          </p:cNvPr>
          <p:cNvSpPr txBox="1"/>
          <p:nvPr/>
        </p:nvSpPr>
        <p:spPr>
          <a:xfrm>
            <a:off x="4952917" y="6604348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credit the National Institute of Allergy and Infectious Diseases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635715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AEBD825-9608-4EDA-8637-B0126AEBA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433388"/>
            <a:ext cx="8162925" cy="1190625"/>
          </a:xfrm>
        </p:spPr>
        <p:txBody>
          <a:bodyPr/>
          <a:lstStyle/>
          <a:p>
            <a:pPr eaLnBrk="1" hangingPunct="1"/>
            <a:r>
              <a:rPr lang="cs-CZ" altLang="cs-CZ" sz="3600" b="1"/>
              <a:t>Požadavek na vyhrazení farmak jen pro TBC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E2FA0AA-BF94-4943-AF27-87ECD9B48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Požadavek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lékařů zainteresovaných do léčby TBC - domluva s ostatními obory a ponechání tzv. </a:t>
            </a: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farmak vyhrazených pouze pro léčbu TBC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. Viz obrovský nárůst R u rifampicinu při jeho používání v pneumologii k terapii infekcí plic  (a </a:t>
            </a:r>
            <a:r>
              <a:rPr lang="cs-CZ" altLang="cs-CZ">
                <a:latin typeface="Times New Roman" panose="02020603050405020304" pitchFamily="18" charset="0"/>
              </a:rPr>
              <a:t>snad i souvislost s použitím ve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veterin</a:t>
            </a:r>
            <a:r>
              <a:rPr lang="cs-CZ" altLang="cs-CZ">
                <a:latin typeface="Times New Roman" panose="02020603050405020304" pitchFamily="18" charset="0"/>
              </a:rPr>
              <a:t>ární medicíně)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78D787DE-7131-406C-92FE-D8871BAEA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0723" name="Picture 2">
            <a:extLst>
              <a:ext uri="{FF2B5EF4-FFF2-40B4-BE49-F238E27FC236}">
                <a16:creationId xmlns:a16="http://schemas.microsoft.com/office/drawing/2014/main" id="{530F7615-251C-482D-BE28-B86DE134F9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t="22321" r="25026" b="13617"/>
          <a:stretch>
            <a:fillRect/>
          </a:stretch>
        </p:blipFill>
        <p:spPr>
          <a:xfrm>
            <a:off x="395288" y="-28575"/>
            <a:ext cx="8462962" cy="5943600"/>
          </a:xfrm>
          <a:noFill/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AB98C388-9716-4611-A301-D14AED224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0510"/>
          <a:stretch/>
        </p:blipFill>
        <p:spPr bwMode="auto">
          <a:xfrm>
            <a:off x="539750" y="5876925"/>
            <a:ext cx="7804150" cy="981075"/>
          </a:xfrm>
          <a:prstGeom prst="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4168B-5278-43F9-8F36-1B3E7D515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0"/>
            <a:ext cx="8162925" cy="1077218"/>
          </a:xfrm>
        </p:spPr>
        <p:txBody>
          <a:bodyPr/>
          <a:lstStyle/>
          <a:p>
            <a:r>
              <a:rPr lang="cs-CZ" sz="3200" dirty="0"/>
              <a:t>Nové typy anti TBC léčiv, některé z nich „</a:t>
            </a:r>
            <a:r>
              <a:rPr lang="cs-CZ" sz="3200" dirty="0" err="1"/>
              <a:t>repurposing</a:t>
            </a:r>
            <a:r>
              <a:rPr lang="cs-CZ" sz="3200" dirty="0"/>
              <a:t>“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363794A-44AE-463E-9E49-8FB9F0EAE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89" t="12310" r="38467" b="30328"/>
          <a:stretch/>
        </p:blipFill>
        <p:spPr>
          <a:xfrm>
            <a:off x="899592" y="1772312"/>
            <a:ext cx="6768752" cy="50856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970B07E-5436-4358-A481-38CFE4999216}"/>
              </a:ext>
            </a:extLst>
          </p:cNvPr>
          <p:cNvSpPr txBox="1"/>
          <p:nvPr/>
        </p:nvSpPr>
        <p:spPr>
          <a:xfrm>
            <a:off x="4909046" y="6642055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credit the National Institute of Allergy and Infectious Diseases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629209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128BE57-1EC6-4D9A-9192-36B7E2709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15988"/>
            <a:ext cx="8162925" cy="708025"/>
          </a:xfrm>
        </p:spPr>
        <p:txBody>
          <a:bodyPr/>
          <a:lstStyle/>
          <a:p>
            <a:r>
              <a:rPr lang="cs-CZ" altLang="cs-CZ" sz="4000"/>
              <a:t>Nová antituberkulotika (I)</a:t>
            </a:r>
          </a:p>
        </p:txBody>
      </p:sp>
      <p:sp>
        <p:nvSpPr>
          <p:cNvPr id="31747" name="Zástupný obsah 2">
            <a:extLst>
              <a:ext uri="{FF2B5EF4-FFF2-40B4-BE49-F238E27FC236}">
                <a16:creationId xmlns:a16="http://schemas.microsoft.com/office/drawing/2014/main" id="{0DD8C367-B5F8-47D6-929E-880C43F3F3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b="1"/>
              <a:t>Bedachilin </a:t>
            </a:r>
          </a:p>
          <a:p>
            <a:pPr lvl="1"/>
            <a:r>
              <a:rPr lang="cs-CZ" altLang="cs-CZ" sz="2000"/>
              <a:t>Diarylchinolon</a:t>
            </a:r>
          </a:p>
          <a:p>
            <a:pPr lvl="1"/>
            <a:r>
              <a:rPr lang="cs-CZ" altLang="cs-CZ" sz="2000"/>
              <a:t>Pro léčbu dospělých &gt; 18 let, nutno kontrolovat elektro</a:t>
            </a:r>
            <a:r>
              <a:rPr lang="cs-CZ" altLang="cs-CZ" sz="2000" b="1"/>
              <a:t>kardiogram, </a:t>
            </a:r>
          </a:p>
          <a:p>
            <a:pPr lvl="1"/>
            <a:r>
              <a:rPr lang="cs-CZ" altLang="cs-CZ" sz="2000"/>
              <a:t>doba podávání 24 týdnů</a:t>
            </a:r>
          </a:p>
          <a:p>
            <a:pPr lvl="1"/>
            <a:r>
              <a:rPr lang="cs-CZ" altLang="cs-CZ" sz="2000"/>
              <a:t>vždy v kombinaci alespoň se čtyřmi dalšími ATM s citlivostí u izolátů MDR- TB,</a:t>
            </a:r>
          </a:p>
          <a:p>
            <a:pPr lvl="1"/>
            <a:r>
              <a:rPr lang="cs-CZ" altLang="cs-CZ" sz="2000"/>
              <a:t>Je metabolizován enzymem CYP3A4 (proto nekombinovat s induktory tohoto enzymu např. rifampicinem… i když as ohledem na fakt, že MDR kmeny jsou rifampicin R, není to pravděpodobné)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FFAECF9D-F83C-45FA-AA36-49867CE51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15988"/>
            <a:ext cx="8162925" cy="708025"/>
          </a:xfrm>
        </p:spPr>
        <p:txBody>
          <a:bodyPr/>
          <a:lstStyle/>
          <a:p>
            <a:r>
              <a:rPr lang="cs-CZ" altLang="cs-CZ" sz="4000"/>
              <a:t>Nová antituberkulotika (II)</a:t>
            </a:r>
          </a:p>
        </p:txBody>
      </p:sp>
      <p:sp>
        <p:nvSpPr>
          <p:cNvPr id="32771" name="Zástupný obsah 2">
            <a:extLst>
              <a:ext uri="{FF2B5EF4-FFF2-40B4-BE49-F238E27FC236}">
                <a16:creationId xmlns:a16="http://schemas.microsoft.com/office/drawing/2014/main" id="{5F0EEE32-57B8-4296-9AAB-1071059981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Delamanid</a:t>
            </a:r>
          </a:p>
          <a:p>
            <a:pPr lvl="1"/>
            <a:r>
              <a:rPr lang="cs-CZ" altLang="cs-CZ"/>
              <a:t>Dospělí pacienti</a:t>
            </a:r>
          </a:p>
          <a:p>
            <a:pPr lvl="1"/>
            <a:r>
              <a:rPr lang="cs-CZ" altLang="cs-CZ"/>
              <a:t>MDR-TB </a:t>
            </a:r>
          </a:p>
          <a:p>
            <a:pPr lvl="1"/>
            <a:r>
              <a:rPr lang="cs-CZ" altLang="cs-CZ"/>
              <a:t>doba podávání 24 týdnů</a:t>
            </a:r>
          </a:p>
          <a:p>
            <a:pPr lvl="1"/>
            <a:r>
              <a:rPr lang="cs-CZ" altLang="cs-CZ"/>
              <a:t>Málo účinný na XDR kmeny</a:t>
            </a:r>
          </a:p>
          <a:p>
            <a:pPr lvl="1"/>
            <a:r>
              <a:rPr lang="cs-CZ" altLang="cs-CZ"/>
              <a:t>Monitorování – elektrokardiogram v průběhu léčby</a:t>
            </a:r>
          </a:p>
          <a:p>
            <a:endParaRPr lang="cs-CZ" altLang="cs-CZ"/>
          </a:p>
          <a:p>
            <a:pPr lvl="1"/>
            <a:endParaRPr lang="cs-CZ" alt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8ACA1E0-F370-4ADB-8688-69DD7D3361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4460" y="208668"/>
            <a:ext cx="8162925" cy="769441"/>
          </a:xfrm>
        </p:spPr>
        <p:txBody>
          <a:bodyPr/>
          <a:lstStyle/>
          <a:p>
            <a:pPr eaLnBrk="1" hangingPunct="1"/>
            <a:r>
              <a:rPr lang="cs-CZ" altLang="cs-CZ" dirty="0"/>
              <a:t>TB a </a:t>
            </a:r>
            <a:r>
              <a:rPr lang="cs-CZ" altLang="cs-CZ" dirty="0" err="1"/>
              <a:t>info</a:t>
            </a:r>
            <a:r>
              <a:rPr lang="cs-CZ" altLang="cs-CZ" dirty="0"/>
              <a:t> v regionu Evropy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B19B1C6-7B6D-415C-977D-2113F8558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22" t="15745" r="18403" b="13809"/>
          <a:stretch/>
        </p:blipFill>
        <p:spPr>
          <a:xfrm>
            <a:off x="901487" y="1319805"/>
            <a:ext cx="7848872" cy="534610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EB62460-819C-4BF0-AEE4-ABF615AC3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54075"/>
            <a:ext cx="8162925" cy="769938"/>
          </a:xfrm>
        </p:spPr>
        <p:txBody>
          <a:bodyPr/>
          <a:lstStyle/>
          <a:p>
            <a:r>
              <a:rPr lang="en-GB" altLang="cs-CZ" dirty="0"/>
              <a:t>TB </a:t>
            </a:r>
            <a:r>
              <a:rPr lang="en-GB" altLang="cs-CZ" dirty="0" err="1"/>
              <a:t>notifi</a:t>
            </a:r>
            <a:r>
              <a:rPr lang="cs-CZ" altLang="cs-CZ" dirty="0" err="1"/>
              <a:t>kace</a:t>
            </a:r>
            <a:r>
              <a:rPr lang="en-GB" altLang="cs-CZ" dirty="0"/>
              <a:t>, EU/EEA, 20</a:t>
            </a:r>
            <a:r>
              <a:rPr lang="cs-CZ" altLang="cs-CZ" dirty="0"/>
              <a:t>21</a:t>
            </a:r>
            <a:endParaRPr lang="en-GB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8467E9-1064-4E6D-B35C-3247CDF82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7" t="27600" r="20075" b="9400"/>
          <a:stretch/>
        </p:blipFill>
        <p:spPr>
          <a:xfrm>
            <a:off x="448985" y="1988840"/>
            <a:ext cx="8246030" cy="458112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A01978BD-DD7E-453C-BAAE-A4B579584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r>
              <a:rPr lang="cs-CZ" altLang="cs-CZ" dirty="0"/>
              <a:t>Notifikované případy – pokles 2012 - 2021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45625D1-59DC-4960-9F87-36D9190F2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57" t="27773" r="20523" b="8655"/>
          <a:stretch/>
        </p:blipFill>
        <p:spPr>
          <a:xfrm>
            <a:off x="324710" y="1844824"/>
            <a:ext cx="8494580" cy="483537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1ED1C2B3-3FBD-42A5-8481-E87997F8B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423863"/>
            <a:ext cx="8162925" cy="1200150"/>
          </a:xfrm>
        </p:spPr>
        <p:txBody>
          <a:bodyPr/>
          <a:lstStyle/>
          <a:p>
            <a:r>
              <a:rPr lang="en-GB" altLang="cs-CZ" sz="3600" dirty="0"/>
              <a:t>TB </a:t>
            </a:r>
            <a:r>
              <a:rPr lang="en-GB" altLang="cs-CZ" sz="3600" dirty="0" err="1"/>
              <a:t>notifi</a:t>
            </a:r>
            <a:r>
              <a:rPr lang="cs-CZ" altLang="cs-CZ" sz="3600" dirty="0" err="1"/>
              <a:t>kační</a:t>
            </a:r>
            <a:r>
              <a:rPr lang="cs-CZ" altLang="cs-CZ" sz="3600" dirty="0"/>
              <a:t> poměry dle pohlaví a věku</a:t>
            </a:r>
            <a:r>
              <a:rPr lang="en-GB" altLang="cs-CZ" sz="3600" dirty="0"/>
              <a:t> EU/EEA, 20</a:t>
            </a:r>
            <a:r>
              <a:rPr lang="cs-CZ" altLang="cs-CZ" sz="3600" dirty="0"/>
              <a:t>21</a:t>
            </a:r>
            <a:endParaRPr lang="en-GB" altLang="cs-CZ" dirty="0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8CCEE148-E689-467F-95B0-E307CA39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25" y="62865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8A97689D-92CB-4511-9E62-C39F84B234C9}" type="slidenum">
              <a:rPr lang="en-GB" altLang="cs-CZ" sz="1400" smtClean="0"/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GB" altLang="cs-CZ" sz="1400"/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5B6D4345-DED2-46BC-9A13-2978175AC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6192838"/>
            <a:ext cx="6584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C9FC6-DC74-47FB-AEF1-9834768B5B8F}"/>
              </a:ext>
            </a:extLst>
          </p:cNvPr>
          <p:cNvSpPr txBox="1"/>
          <p:nvPr/>
        </p:nvSpPr>
        <p:spPr>
          <a:xfrm>
            <a:off x="666750" y="1828800"/>
            <a:ext cx="7539038" cy="722313"/>
          </a:xfrm>
          <a:prstGeom prst="snip2DiagRect">
            <a:avLst>
              <a:gd name="adj1" fmla="val 0"/>
              <a:gd name="adj2" fmla="val 1008"/>
            </a:avLst>
          </a:prstGeom>
          <a:solidFill>
            <a:srgbClr val="ACDDEF">
              <a:alpha val="50000"/>
            </a:srgbClr>
          </a:solidFill>
        </p:spPr>
        <p:txBody>
          <a:bodyPr>
            <a:spAutoFit/>
          </a:bodyPr>
          <a:lstStyle/>
          <a:p>
            <a:pPr marL="72626" eaLnBrk="1" hangingPunct="1">
              <a:defRPr/>
            </a:pPr>
            <a:r>
              <a:rPr lang="cs-CZ" sz="1350" dirty="0"/>
              <a:t>Nejvíce notifikovaných: skupina </a:t>
            </a:r>
            <a:r>
              <a:rPr lang="en-GB" sz="1350" b="1" dirty="0"/>
              <a:t>25–44 years </a:t>
            </a:r>
            <a:r>
              <a:rPr lang="en-GB" sz="1350" dirty="0"/>
              <a:t>(</a:t>
            </a:r>
            <a:r>
              <a:rPr lang="cs-CZ" sz="1350" dirty="0"/>
              <a:t>9,4</a:t>
            </a:r>
            <a:r>
              <a:rPr lang="en-GB" sz="1350" dirty="0"/>
              <a:t> per 100 000)</a:t>
            </a:r>
          </a:p>
          <a:p>
            <a:pPr marL="72626" eaLnBrk="1" hangingPunct="1">
              <a:defRPr/>
            </a:pPr>
            <a:endParaRPr lang="en-GB" sz="1350" b="1" dirty="0"/>
          </a:p>
          <a:p>
            <a:pPr marL="72626" eaLnBrk="1" hangingPunct="1">
              <a:defRPr/>
            </a:pPr>
            <a:r>
              <a:rPr lang="cs-CZ" sz="1350" dirty="0"/>
              <a:t>Muži výrazně více ve všech skupinách nad </a:t>
            </a:r>
            <a:r>
              <a:rPr lang="en-GB" sz="1350" dirty="0"/>
              <a:t>14 </a:t>
            </a:r>
            <a:r>
              <a:rPr lang="cs-CZ" sz="1350" dirty="0"/>
              <a:t>let</a:t>
            </a:r>
            <a:endParaRPr lang="en-GB" sz="135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85BDFE-E5A4-4399-ADF4-E5B34C7E3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46" t="48766" r="20863" b="9401"/>
          <a:stretch/>
        </p:blipFill>
        <p:spPr>
          <a:xfrm>
            <a:off x="203324" y="2755900"/>
            <a:ext cx="8831139" cy="38187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49637-665A-4C2D-9DE5-AE8AA1D6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423684"/>
            <a:ext cx="8524998" cy="1200329"/>
          </a:xfrm>
        </p:spPr>
        <p:txBody>
          <a:bodyPr/>
          <a:lstStyle/>
          <a:p>
            <a:r>
              <a:rPr lang="cs-CZ" sz="3600" dirty="0"/>
              <a:t>Situace v ČR – I</a:t>
            </a:r>
            <a:br>
              <a:rPr lang="cs-CZ" sz="3600" dirty="0"/>
            </a:br>
            <a:r>
              <a:rPr lang="cs-CZ" sz="3600" dirty="0"/>
              <a:t>dostupná data 2021 (publik. 2023)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3F0FDF8-4F0D-4969-9B2B-F1241653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23" t="24337" r="24389" b="6937"/>
          <a:stretch/>
        </p:blipFill>
        <p:spPr>
          <a:xfrm>
            <a:off x="755576" y="1772816"/>
            <a:ext cx="7488832" cy="499255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2BE7B31-7C15-4AA5-B272-AEA17F3E3C33}"/>
              </a:ext>
            </a:extLst>
          </p:cNvPr>
          <p:cNvSpPr/>
          <p:nvPr/>
        </p:nvSpPr>
        <p:spPr bwMode="auto">
          <a:xfrm>
            <a:off x="5076057" y="4437112"/>
            <a:ext cx="360040" cy="144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08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1">
            <a:extLst>
              <a:ext uri="{FF2B5EF4-FFF2-40B4-BE49-F238E27FC236}">
                <a16:creationId xmlns:a16="http://schemas.microsoft.com/office/drawing/2014/main" id="{CCC487B3-5EB4-4FFA-BFBC-F6BC8671A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r>
              <a:rPr lang="en-GB" altLang="cs-CZ" dirty="0"/>
              <a:t>TB </a:t>
            </a:r>
            <a:r>
              <a:rPr lang="cs-CZ" altLang="cs-CZ" dirty="0"/>
              <a:t> u dětí mladších </a:t>
            </a:r>
            <a:r>
              <a:rPr lang="en-GB" altLang="cs-CZ" dirty="0"/>
              <a:t>15</a:t>
            </a:r>
            <a:r>
              <a:rPr lang="cs-CZ" altLang="cs-CZ" dirty="0"/>
              <a:t> let</a:t>
            </a:r>
            <a:r>
              <a:rPr lang="en-GB" altLang="cs-CZ" dirty="0"/>
              <a:t>, EU/EEA, 20</a:t>
            </a:r>
            <a:r>
              <a:rPr lang="cs-CZ" altLang="cs-CZ" dirty="0"/>
              <a:t>21</a:t>
            </a:r>
            <a:endParaRPr lang="en-GB" altLang="cs-CZ" dirty="0"/>
          </a:p>
        </p:txBody>
      </p:sp>
      <p:sp>
        <p:nvSpPr>
          <p:cNvPr id="11" name="Text Box 83">
            <a:extLst>
              <a:ext uri="{FF2B5EF4-FFF2-40B4-BE49-F238E27FC236}">
                <a16:creationId xmlns:a16="http://schemas.microsoft.com/office/drawing/2014/main" id="{09B453CF-DB70-4CED-8673-33C598C85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391275"/>
            <a:ext cx="39004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Source: ECDC/WHO (2020). Tuberculosis surveillance and monitoring in Europe 202</a:t>
            </a:r>
            <a:r>
              <a:rPr lang="cs-CZ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2 :  2020</a:t>
            </a: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 data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sp>
        <p:nvSpPr>
          <p:cNvPr id="40965" name="Slide Number Placeholder 3">
            <a:extLst>
              <a:ext uri="{FF2B5EF4-FFF2-40B4-BE49-F238E27FC236}">
                <a16:creationId xmlns:a16="http://schemas.microsoft.com/office/drawing/2014/main" id="{E6660740-AE05-42D0-8FAE-1C426ADF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1013" y="5716588"/>
            <a:ext cx="1917700" cy="274637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DE129536-0D3D-4759-A337-0A64BB080267}" type="slidenum">
              <a:rPr lang="en-GB" altLang="cs-CZ" sz="1400" smtClean="0"/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GB" altLang="cs-CZ" sz="14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38DE34A-3555-4C92-A228-6D596C380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38800" r="20075" b="8001"/>
          <a:stretch/>
        </p:blipFill>
        <p:spPr>
          <a:xfrm>
            <a:off x="89120" y="1916833"/>
            <a:ext cx="8923665" cy="447444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E43FBC7-1C6F-4466-8A4F-8EEBDD867958}"/>
              </a:ext>
            </a:extLst>
          </p:cNvPr>
          <p:cNvSpPr/>
          <p:nvPr/>
        </p:nvSpPr>
        <p:spPr bwMode="auto">
          <a:xfrm>
            <a:off x="395536" y="2204864"/>
            <a:ext cx="2304505" cy="279690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4F54AE-8C23-48C0-933C-F21A3E471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9" y="2564904"/>
            <a:ext cx="2717144" cy="223224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1">
            <a:extLst>
              <a:ext uri="{FF2B5EF4-FFF2-40B4-BE49-F238E27FC236}">
                <a16:creationId xmlns:a16="http://schemas.microsoft.com/office/drawing/2014/main" id="{6021F23F-99F9-4D7E-9248-B031F838E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r>
              <a:rPr lang="en-GB" altLang="cs-CZ" dirty="0" err="1"/>
              <a:t>Extrapulmon</a:t>
            </a:r>
            <a:r>
              <a:rPr lang="cs-CZ" altLang="cs-CZ" dirty="0" err="1"/>
              <a:t>ární</a:t>
            </a:r>
            <a:r>
              <a:rPr lang="cs-CZ" altLang="cs-CZ" dirty="0"/>
              <a:t> TB</a:t>
            </a:r>
            <a:r>
              <a:rPr lang="en-GB" altLang="cs-CZ" dirty="0"/>
              <a:t> EU/EEA, 20</a:t>
            </a:r>
            <a:r>
              <a:rPr lang="cs-CZ" altLang="cs-CZ" dirty="0"/>
              <a:t>21</a:t>
            </a:r>
            <a:endParaRPr lang="en-GB" altLang="cs-CZ" dirty="0"/>
          </a:p>
        </p:txBody>
      </p:sp>
      <p:sp>
        <p:nvSpPr>
          <p:cNvPr id="8" name="Text Box 83">
            <a:extLst>
              <a:ext uri="{FF2B5EF4-FFF2-40B4-BE49-F238E27FC236}">
                <a16:creationId xmlns:a16="http://schemas.microsoft.com/office/drawing/2014/main" id="{0BE4D23E-CCFD-413A-B992-8954507D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6680200"/>
            <a:ext cx="3898900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Source: ECDC/WHO (2020). Tuberculosis surveillance and monitoring in Europe</a:t>
            </a:r>
            <a:r>
              <a:rPr lang="cs-CZ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 2022:</a:t>
            </a: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 2020 data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sp>
        <p:nvSpPr>
          <p:cNvPr id="43013" name="Slide Number Placeholder 3">
            <a:extLst>
              <a:ext uri="{FF2B5EF4-FFF2-40B4-BE49-F238E27FC236}">
                <a16:creationId xmlns:a16="http://schemas.microsoft.com/office/drawing/2014/main" id="{8B5DA3D8-5779-4DEB-83DB-6F158B40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7200" y="5580063"/>
            <a:ext cx="1917700" cy="274637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GB" altLang="cs-CZ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8780F-4662-4969-80AC-CA49E2E89FB1}"/>
              </a:ext>
            </a:extLst>
          </p:cNvPr>
          <p:cNvSpPr txBox="1"/>
          <p:nvPr/>
        </p:nvSpPr>
        <p:spPr>
          <a:xfrm>
            <a:off x="755576" y="1808957"/>
            <a:ext cx="4438650" cy="922337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ACDDEF">
              <a:alpha val="50000"/>
            </a:srgbClr>
          </a:solidFill>
        </p:spPr>
        <p:txBody>
          <a:bodyPr>
            <a:spAutoFit/>
          </a:bodyPr>
          <a:lstStyle/>
          <a:p>
            <a:pPr marL="72626" eaLnBrk="1" hangingPunct="1">
              <a:spcAft>
                <a:spcPts val="0"/>
              </a:spcAft>
              <a:defRPr/>
            </a:pPr>
            <a:r>
              <a:rPr lang="cs-CZ" sz="1350" b="1" dirty="0"/>
              <a:t>7 026</a:t>
            </a:r>
            <a:r>
              <a:rPr lang="en-GB" sz="1350" b="1" dirty="0"/>
              <a:t> </a:t>
            </a:r>
            <a:r>
              <a:rPr lang="en-GB" sz="1350" dirty="0" err="1"/>
              <a:t>notifi</a:t>
            </a:r>
            <a:r>
              <a:rPr lang="cs-CZ" sz="1350" dirty="0"/>
              <a:t>kovaných bylo</a:t>
            </a:r>
            <a:r>
              <a:rPr lang="en-GB" sz="1350" dirty="0"/>
              <a:t> </a:t>
            </a:r>
            <a:r>
              <a:rPr lang="en-GB" sz="1350" dirty="0" err="1"/>
              <a:t>extrapulmon</a:t>
            </a:r>
            <a:r>
              <a:rPr lang="cs-CZ" sz="1350" dirty="0" err="1"/>
              <a:t>ární</a:t>
            </a:r>
            <a:r>
              <a:rPr lang="en-GB" sz="1350" dirty="0"/>
              <a:t> TB</a:t>
            </a:r>
          </a:p>
          <a:p>
            <a:pPr marL="72626" eaLnBrk="1" hangingPunct="1">
              <a:spcAft>
                <a:spcPts val="0"/>
              </a:spcAft>
              <a:defRPr/>
            </a:pPr>
            <a:endParaRPr lang="en-GB" sz="1350" b="1" dirty="0"/>
          </a:p>
          <a:p>
            <a:pPr marL="72626" eaLnBrk="1" hangingPunct="1">
              <a:spcAft>
                <a:spcPts val="0"/>
              </a:spcAft>
              <a:defRPr/>
            </a:pPr>
            <a:r>
              <a:rPr lang="en-GB" sz="1350" b="1" dirty="0"/>
              <a:t>2</a:t>
            </a:r>
            <a:r>
              <a:rPr lang="cs-CZ" sz="1350" b="1" dirty="0"/>
              <a:t>1</a:t>
            </a:r>
            <a:r>
              <a:rPr lang="en-GB" sz="1350" b="1" dirty="0"/>
              <a:t>%</a:t>
            </a:r>
            <a:r>
              <a:rPr lang="en-GB" sz="1350" dirty="0"/>
              <a:t> </a:t>
            </a:r>
            <a:r>
              <a:rPr lang="cs-CZ" sz="1350" dirty="0"/>
              <a:t> všech </a:t>
            </a:r>
            <a:r>
              <a:rPr lang="en-GB" sz="1350" dirty="0"/>
              <a:t>TB </a:t>
            </a:r>
            <a:r>
              <a:rPr lang="cs-CZ" sz="1350" dirty="0"/>
              <a:t> případů </a:t>
            </a:r>
            <a:r>
              <a:rPr lang="en-GB" sz="1350" dirty="0"/>
              <a:t>(</a:t>
            </a:r>
            <a:r>
              <a:rPr lang="cs-CZ" sz="1350" dirty="0"/>
              <a:t>velké rozdíly mezi státy, rozmezí</a:t>
            </a:r>
            <a:r>
              <a:rPr lang="en-GB" sz="1350" dirty="0"/>
              <a:t> </a:t>
            </a:r>
            <a:r>
              <a:rPr lang="cs-CZ" sz="1350" dirty="0"/>
              <a:t>0,0 – 45,2</a:t>
            </a:r>
            <a:r>
              <a:rPr lang="en-GB" sz="1350" dirty="0"/>
              <a:t>%)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06ED8BB-38DA-4544-AC52-972DE2B34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5" t="36000" r="20075" b="11821"/>
          <a:stretch/>
        </p:blipFill>
        <p:spPr>
          <a:xfrm>
            <a:off x="611560" y="2731294"/>
            <a:ext cx="7488832" cy="41375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6A20C313-2F37-4AC7-B0D2-FC73011D7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2123"/>
            <a:ext cx="8493125" cy="1138773"/>
          </a:xfrm>
        </p:spPr>
        <p:txBody>
          <a:bodyPr/>
          <a:lstStyle/>
          <a:p>
            <a:r>
              <a:rPr lang="nn-NO" altLang="cs-CZ" dirty="0"/>
              <a:t>MDR TB, EU/EEA,</a:t>
            </a:r>
            <a:r>
              <a:rPr lang="cs-CZ" altLang="cs-CZ" dirty="0"/>
              <a:t>2021</a:t>
            </a:r>
            <a:br>
              <a:rPr lang="cs-CZ" altLang="cs-CZ" dirty="0"/>
            </a:br>
            <a:r>
              <a:rPr lang="cs-CZ" altLang="cs-CZ" sz="2400" dirty="0"/>
              <a:t>(případy, kde byly dostupné testy citlivosti na léčiva)</a:t>
            </a:r>
            <a:endParaRPr lang="en-GB" altLang="cs-CZ" sz="2400" dirty="0"/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D2FF8954-7A68-4C9D-81A1-B14AACDEE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6669088"/>
            <a:ext cx="390048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Source: ECDC/WHO (2020). Tuberculosis surveillance and monitoring in Europe 2020–2018 data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5FFCA75-5021-42A8-A0F4-125AF395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1013" y="5716588"/>
            <a:ext cx="1917700" cy="274637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fld id="{1384852A-6A61-468C-82D5-2650F0F3ACCC}" type="slidenum">
              <a:rPr lang="en-GB" altLang="cs-CZ" sz="1400" smtClean="0"/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GB" altLang="cs-CZ" sz="1400"/>
          </a:p>
        </p:txBody>
      </p:sp>
      <p:sp>
        <p:nvSpPr>
          <p:cNvPr id="45063" name="Ovál 2">
            <a:extLst>
              <a:ext uri="{FF2B5EF4-FFF2-40B4-BE49-F238E27FC236}">
                <a16:creationId xmlns:a16="http://schemas.microsoft.com/office/drawing/2014/main" id="{AB277FD8-64F7-4ED1-8ABA-C5C143AD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2636838"/>
            <a:ext cx="1152525" cy="427037"/>
          </a:xfrm>
          <a:prstGeom prst="ellipse">
            <a:avLst/>
          </a:prstGeom>
          <a:noFill/>
          <a:ln w="25400" algn="ctr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4685CB9-9711-46E0-B1FB-E4296D082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6" t="26200" r="20076" b="8000"/>
          <a:stretch/>
        </p:blipFill>
        <p:spPr>
          <a:xfrm>
            <a:off x="740514" y="1154596"/>
            <a:ext cx="7662971" cy="473760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3CB675-3E7C-493D-AB91-28A82A0C9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t="45986" r="34250" b="15000"/>
          <a:stretch/>
        </p:blipFill>
        <p:spPr>
          <a:xfrm>
            <a:off x="6513272" y="5445224"/>
            <a:ext cx="2521341" cy="14127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itle 1">
            <a:extLst>
              <a:ext uri="{FF2B5EF4-FFF2-40B4-BE49-F238E27FC236}">
                <a16:creationId xmlns:a16="http://schemas.microsoft.com/office/drawing/2014/main" id="{4ACB737B-0F6F-4D84-8B07-7E94A41B7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738" y="153203"/>
            <a:ext cx="8162925" cy="1323439"/>
          </a:xfrm>
        </p:spPr>
        <p:txBody>
          <a:bodyPr/>
          <a:lstStyle/>
          <a:p>
            <a:r>
              <a:rPr lang="cs-CZ" altLang="cs-CZ" sz="4000" dirty="0" err="1"/>
              <a:t>Pre</a:t>
            </a:r>
            <a:r>
              <a:rPr lang="cs-CZ" altLang="cs-CZ" sz="4000" dirty="0"/>
              <a:t>- </a:t>
            </a:r>
            <a:r>
              <a:rPr lang="en-GB" altLang="cs-CZ" sz="4000" dirty="0"/>
              <a:t>XDR </a:t>
            </a:r>
            <a:r>
              <a:rPr lang="cs-CZ" altLang="cs-CZ" sz="4000" dirty="0" err="1"/>
              <a:t>pulmonární</a:t>
            </a:r>
            <a:r>
              <a:rPr lang="cs-CZ" altLang="cs-CZ" sz="4000" dirty="0"/>
              <a:t> </a:t>
            </a:r>
            <a:r>
              <a:rPr lang="en-GB" altLang="cs-CZ" sz="4000" dirty="0"/>
              <a:t>TB</a:t>
            </a:r>
            <a:r>
              <a:rPr lang="cs-CZ" altLang="cs-CZ" sz="4000" dirty="0"/>
              <a:t> </a:t>
            </a:r>
            <a:r>
              <a:rPr lang="en-GB" altLang="cs-CZ" sz="4000" dirty="0"/>
              <a:t>EU/EEA, 20</a:t>
            </a:r>
            <a:r>
              <a:rPr lang="cs-CZ" altLang="cs-CZ" sz="4000" dirty="0"/>
              <a:t>21</a:t>
            </a:r>
            <a:endParaRPr lang="en-GB" altLang="cs-CZ" sz="4000" dirty="0"/>
          </a:p>
        </p:txBody>
      </p:sp>
      <p:sp>
        <p:nvSpPr>
          <p:cNvPr id="14" name="Text Box 83">
            <a:extLst>
              <a:ext uri="{FF2B5EF4-FFF2-40B4-BE49-F238E27FC236}">
                <a16:creationId xmlns:a16="http://schemas.microsoft.com/office/drawing/2014/main" id="{BE3C7CF4-8BD2-4F49-9BBD-6DBFCE620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398" y="6648745"/>
            <a:ext cx="390048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Source: ECDC/WHO (2020). Tuberculosis surveillance and monitoring in Europe 2020–2018 data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E7DF125-0F02-42F1-B1EE-12D6F06AB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3" t="37469" r="20731" b="10801"/>
          <a:stretch/>
        </p:blipFill>
        <p:spPr>
          <a:xfrm>
            <a:off x="1785757" y="2060848"/>
            <a:ext cx="7106555" cy="4471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6705317-792B-4EB5-9108-E3BD199279F9}"/>
              </a:ext>
            </a:extLst>
          </p:cNvPr>
          <p:cNvSpPr txBox="1"/>
          <p:nvPr/>
        </p:nvSpPr>
        <p:spPr>
          <a:xfrm>
            <a:off x="693738" y="1906588"/>
            <a:ext cx="4162425" cy="877887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ACDDEF">
              <a:alpha val="50000"/>
            </a:srgbClr>
          </a:solidFill>
        </p:spPr>
        <p:txBody>
          <a:bodyPr>
            <a:spAutoFit/>
          </a:bodyPr>
          <a:lstStyle/>
          <a:p>
            <a:pPr marL="69056" eaLnBrk="1" hangingPunct="1">
              <a:defRPr/>
            </a:pPr>
            <a:r>
              <a:rPr lang="cs-CZ" sz="1275" b="1" spc="-38" dirty="0"/>
              <a:t>28,5 </a:t>
            </a:r>
            <a:r>
              <a:rPr lang="en-GB" sz="1275" b="1" spc="-38" dirty="0"/>
              <a:t>% </a:t>
            </a:r>
            <a:r>
              <a:rPr lang="cs-CZ" sz="1275" b="1" spc="-38" dirty="0"/>
              <a:t>z RR/MDR</a:t>
            </a:r>
            <a:r>
              <a:rPr lang="en-GB" sz="1275" spc="-38" dirty="0"/>
              <a:t> TB </a:t>
            </a:r>
            <a:r>
              <a:rPr lang="cs-CZ" sz="1275" spc="-38" dirty="0"/>
              <a:t>případů, u kterých bylo provedeno testování citlivosti k lékům druhé volby (second line</a:t>
            </a:r>
            <a:r>
              <a:rPr lang="cs-CZ" sz="1275" b="1" spc="-38" dirty="0"/>
              <a:t>)  bylo </a:t>
            </a:r>
            <a:r>
              <a:rPr lang="cs-CZ" sz="1275" b="1" spc="-38" dirty="0" err="1"/>
              <a:t>pre</a:t>
            </a:r>
            <a:r>
              <a:rPr lang="cs-CZ" sz="1275" b="1" spc="-38" dirty="0"/>
              <a:t> - XDR </a:t>
            </a:r>
            <a:r>
              <a:rPr lang="cs-CZ" sz="1275" spc="-38" dirty="0"/>
              <a:t>( velké rozdíly mezi státy</a:t>
            </a:r>
            <a:r>
              <a:rPr lang="en-GB" sz="1275" spc="-38" dirty="0"/>
              <a:t>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1AD551AC-50EC-4F01-9D16-D2423F9E8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77518"/>
            <a:ext cx="8459787" cy="1246495"/>
          </a:xfrm>
        </p:spPr>
        <p:txBody>
          <a:bodyPr/>
          <a:lstStyle/>
          <a:p>
            <a:pPr>
              <a:defRPr/>
            </a:pPr>
            <a:r>
              <a:rPr lang="cs-CZ" altLang="cs-CZ" sz="1800" b="1" u="sng" dirty="0">
                <a:hlinkClick r:id="rId2" tooltip="Tuberkulóza v Evropě v roce 2009 na základě výsledků Tuberculosis surveillance in Europe"/>
              </a:rPr>
              <a:t>Tuberkulóza % notifikovaných případů s RR/MDR v rámci plicní formy TBC v Evropě (včetně států mimo EU/EEA) </a:t>
            </a:r>
            <a:br>
              <a:rPr lang="cs-CZ" altLang="cs-CZ" sz="1800" b="1" u="sng" dirty="0">
                <a:hlinkClick r:id="rId2" tooltip="Tuberkulóza v Evropě v roce 2009 na základě výsledků Tuberculosis surveillance in Europe"/>
              </a:rPr>
            </a:br>
            <a:r>
              <a:rPr lang="cs-CZ" altLang="cs-CZ" sz="1800" b="1" u="sng" dirty="0">
                <a:hlinkClick r:id="rId2" tooltip="Tuberkulóza v Evropě v roce 2009 na základě výsledků Tuberculosis surveillance in Europe"/>
              </a:rPr>
              <a:t>v roce 2021 </a:t>
            </a:r>
            <a:r>
              <a:rPr lang="cs-CZ" altLang="cs-CZ" sz="1800" b="1" u="sng" dirty="0"/>
              <a:t>: publikováno 2023</a:t>
            </a:r>
            <a:br>
              <a:rPr lang="cs-CZ" altLang="cs-CZ" sz="1050" b="1" u="sng" dirty="0"/>
            </a:br>
            <a:br>
              <a:rPr lang="cs-CZ" altLang="cs-CZ" sz="1050" b="1" u="sng" dirty="0"/>
            </a:br>
            <a:endParaRPr lang="cs-CZ" altLang="cs-CZ" sz="105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B08BA26-D2E6-44B0-9BC4-F417FD358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16401" r="28738" b="16401"/>
          <a:stretch/>
        </p:blipFill>
        <p:spPr>
          <a:xfrm>
            <a:off x="971600" y="1283187"/>
            <a:ext cx="7200800" cy="557481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DBB48-8F34-46BC-919E-EFB5159B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423684"/>
            <a:ext cx="8162925" cy="1200329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Úspěšnost léčby případů z roku 2020 (v roce 2021)</a:t>
            </a:r>
            <a:r>
              <a:rPr lang="en-GB" sz="3600" dirty="0"/>
              <a:t>, EU/EEA</a:t>
            </a:r>
            <a:endParaRPr lang="en-GB" sz="3600" strike="sngStrike" dirty="0">
              <a:solidFill>
                <a:srgbClr val="FF0000"/>
              </a:solidFill>
            </a:endParaRPr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5E34590D-266C-4070-BF88-7D557E033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525" y="6286500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l">
              <a:spcBef>
                <a:spcPct val="0"/>
              </a:spcBef>
              <a:buClrTx/>
              <a:buSzTx/>
              <a:buFontTx/>
              <a:buNone/>
            </a:pPr>
            <a:endParaRPr lang="en-GB" altLang="cs-CZ" sz="1400" dirty="0"/>
          </a:p>
        </p:txBody>
      </p:sp>
      <p:sp>
        <p:nvSpPr>
          <p:cNvPr id="9" name="Content Placeholder 153">
            <a:extLst>
              <a:ext uri="{FF2B5EF4-FFF2-40B4-BE49-F238E27FC236}">
                <a16:creationId xmlns:a16="http://schemas.microsoft.com/office/drawing/2014/main" id="{B46BC130-B512-4E5C-8031-2A5FEC563EF9}"/>
              </a:ext>
            </a:extLst>
          </p:cNvPr>
          <p:cNvSpPr txBox="1">
            <a:spLocks/>
          </p:cNvSpPr>
          <p:nvPr/>
        </p:nvSpPr>
        <p:spPr>
          <a:xfrm>
            <a:off x="666750" y="1768475"/>
            <a:ext cx="8072188" cy="277813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ACDDE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>
            <a:defPPr>
              <a:defRPr lang="de-DE"/>
            </a:defPPr>
            <a:lvl1pPr marL="96834" indent="0" eaLnBrk="1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tabLst/>
              <a:defRPr sz="1600" kern="0">
                <a:cs typeface="Tahoma" pitchFamily="34" charset="0"/>
              </a:defRPr>
            </a:lvl1pPr>
            <a:lvl2pPr marL="269848" indent="-269848" eaLnBrk="1" hangingPunct="1">
              <a:spcBef>
                <a:spcPts val="300"/>
              </a:spcBef>
              <a:spcAft>
                <a:spcPts val="600"/>
              </a:spcAft>
              <a:buFont typeface="Arial" pitchFamily="34" charset="0"/>
              <a:buChar char="•"/>
              <a:tabLst>
                <a:tab pos="269848" algn="l"/>
              </a:tabLst>
              <a:defRPr sz="2400">
                <a:cs typeface="Tahoma" pitchFamily="34" charset="0"/>
              </a:defRPr>
            </a:lvl2pPr>
            <a:lvl3pPr marL="541285" indent="-271436" eaLnBrk="1" hangingPunct="1">
              <a:spcBef>
                <a:spcPts val="300"/>
              </a:spcBef>
              <a:spcAft>
                <a:spcPts val="600"/>
              </a:spcAft>
              <a:buFont typeface="Tahoma" pitchFamily="34" charset="0"/>
              <a:buChar char="–"/>
              <a:tabLst>
                <a:tab pos="541285" algn="l"/>
              </a:tabLst>
              <a:defRPr sz="2400">
                <a:cs typeface="Tahoma" pitchFamily="34" charset="0"/>
              </a:defRPr>
            </a:lvl3pPr>
            <a:lvl4pPr marL="1600040" indent="-228578" eaLnBrk="1" hangingPunct="1">
              <a:spcBef>
                <a:spcPct val="20000"/>
              </a:spcBef>
              <a:defRPr sz="1600">
                <a:latin typeface="+mn-lt"/>
              </a:defRPr>
            </a:lvl4pPr>
            <a:lvl5pPr marL="2057195" indent="-228578" eaLnBrk="1" hangingPunct="1">
              <a:spcBef>
                <a:spcPct val="20000"/>
              </a:spcBef>
              <a:buNone/>
              <a:defRPr sz="1600">
                <a:latin typeface="+mn-lt"/>
              </a:defRPr>
            </a:lvl5pPr>
            <a:lvl6pPr marL="2514349" indent="-228578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</a:defRPr>
            </a:lvl6pPr>
            <a:lvl7pPr marL="2971504" indent="-228578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</a:defRPr>
            </a:lvl7pPr>
            <a:lvl8pPr marL="3428658" indent="-228578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</a:defRPr>
            </a:lvl8pPr>
            <a:lvl9pPr marL="3885814" indent="-228578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latin typeface="+mn-lt"/>
              </a:defRPr>
            </a:lvl9pPr>
          </a:lstStyle>
          <a:p>
            <a:pPr>
              <a:defRPr/>
            </a:pPr>
            <a:r>
              <a:rPr lang="cs-CZ" sz="1350" b="1" dirty="0"/>
              <a:t>71,7</a:t>
            </a:r>
            <a:r>
              <a:rPr lang="en-US" sz="1350" b="1" dirty="0"/>
              <a:t>%</a:t>
            </a:r>
            <a:r>
              <a:rPr lang="en-US" sz="1350" dirty="0"/>
              <a:t> </a:t>
            </a:r>
            <a:r>
              <a:rPr lang="cs-CZ" sz="1350" dirty="0"/>
              <a:t>všech TB případů</a:t>
            </a:r>
            <a:r>
              <a:rPr lang="en-US" sz="1350" dirty="0"/>
              <a:t>*</a:t>
            </a:r>
            <a:r>
              <a:rPr lang="cs-CZ" sz="1350" dirty="0"/>
              <a:t>, které měly úspěšnou léčbu do 12 měsíců od dg</a:t>
            </a:r>
            <a:r>
              <a:rPr lang="en-US" sz="1350" dirty="0"/>
              <a:t> </a:t>
            </a: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8E645988-3F3A-43C0-873D-88507ED09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43" y="6603206"/>
            <a:ext cx="3783013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675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ＭＳ Ｐゴシック" pitchFamily="20" charset="-128"/>
              </a:rPr>
              <a:t>Source: ECDC/WHO (2020). Tuberculosis surveillance and monitoring in Europe 2020–2018 data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675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ＭＳ Ｐゴシック" pitchFamily="20" charset="-12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C3D7D5-B8CA-4DA8-9B4F-8A07D3051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9" t="45799" r="32921" b="10282"/>
          <a:stretch/>
        </p:blipFill>
        <p:spPr>
          <a:xfrm>
            <a:off x="676275" y="2046288"/>
            <a:ext cx="8072188" cy="455691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ovéPole 3">
            <a:extLst>
              <a:ext uri="{FF2B5EF4-FFF2-40B4-BE49-F238E27FC236}">
                <a16:creationId xmlns:a16="http://schemas.microsoft.com/office/drawing/2014/main" id="{7C3E8711-0962-45EE-85FA-9D4A9E3DC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87" y="6432550"/>
            <a:ext cx="22320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/>
              <a:t>Zdroj ECDC</a:t>
            </a:r>
            <a:endParaRPr lang="cs-CZ" altLang="cs-CZ" sz="2400" dirty="0"/>
          </a:p>
        </p:txBody>
      </p:sp>
      <p:sp>
        <p:nvSpPr>
          <p:cNvPr id="52228" name="TextovéPole 4">
            <a:extLst>
              <a:ext uri="{FF2B5EF4-FFF2-40B4-BE49-F238E27FC236}">
                <a16:creationId xmlns:a16="http://schemas.microsoft.com/office/drawing/2014/main" id="{88C4150A-8EEA-44CF-B799-3C337B64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3" y="6432550"/>
            <a:ext cx="3348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pozn. žluté = selhání léčby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EADD9C-1C9F-4D61-8697-3CB982B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9201" r="38187" b="5200"/>
          <a:stretch/>
        </p:blipFill>
        <p:spPr>
          <a:xfrm>
            <a:off x="4716016" y="96096"/>
            <a:ext cx="4248472" cy="620047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7349D4-72C5-416E-9E66-13FC3F9FB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78000" r="38188" b="5370"/>
          <a:stretch/>
        </p:blipFill>
        <p:spPr>
          <a:xfrm>
            <a:off x="1439391" y="5726110"/>
            <a:ext cx="1781842" cy="11140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3B2CD3-4524-4EE9-A51D-A50E825FA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3" t="20502" r="47841" b="76087"/>
          <a:stretch/>
        </p:blipFill>
        <p:spPr>
          <a:xfrm>
            <a:off x="1439390" y="5513929"/>
            <a:ext cx="1781842" cy="1754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D15433B-B50E-4917-934F-AD72DDF9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3" t="20601" r="37400" b="6279"/>
          <a:stretch/>
        </p:blipFill>
        <p:spPr>
          <a:xfrm>
            <a:off x="20994" y="50957"/>
            <a:ext cx="3974941" cy="54629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BA17C98-06EA-4FC9-A2BC-D174CD64C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37" t="59800" r="39071" b="24800"/>
          <a:stretch/>
        </p:blipFill>
        <p:spPr>
          <a:xfrm>
            <a:off x="3419872" y="5498545"/>
            <a:ext cx="2007790" cy="13084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7E66F4-ECFF-4580-8752-0A794F6C87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75" t="23400" r="56300" b="72400"/>
          <a:stretch/>
        </p:blipFill>
        <p:spPr>
          <a:xfrm>
            <a:off x="3849306" y="5282520"/>
            <a:ext cx="1008111" cy="21602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D64071C-EAF2-4853-9A90-BBC22F903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53251" name="Picture 2">
            <a:extLst>
              <a:ext uri="{FF2B5EF4-FFF2-40B4-BE49-F238E27FC236}">
                <a16:creationId xmlns:a16="http://schemas.microsoft.com/office/drawing/2014/main" id="{B1AFD012-9420-4D7B-A8D5-41046F5E1B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t="26817" r="27330" b="10114"/>
          <a:stretch>
            <a:fillRect/>
          </a:stretch>
        </p:blipFill>
        <p:spPr>
          <a:xfrm>
            <a:off x="219075" y="0"/>
            <a:ext cx="8924925" cy="6278563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97B916CE-9303-41B4-B5DC-9187148A6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381750"/>
            <a:ext cx="813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/>
              <a:t>Pozn. Graf přestože zde nejsou nejnovější data ukazuje na dlouhodobý trend (&gt;40let)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168E34AE-A40D-4B84-A54B-D3746266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16936" r="31989" b="6250"/>
          <a:stretch>
            <a:fillRect/>
          </a:stretch>
        </p:blipFill>
        <p:spPr bwMode="auto">
          <a:xfrm>
            <a:off x="1042988" y="177800"/>
            <a:ext cx="6913562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20E5813-70D6-4F4B-BD22-92F5CBA1F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 b="1"/>
              <a:t>Typy TBC v ČR-2014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D931628D-2364-4586-B4EB-D906D196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2" t="25380" r="26546" b="18549"/>
          <a:stretch>
            <a:fillRect/>
          </a:stretch>
        </p:blipFill>
        <p:spPr bwMode="auto">
          <a:xfrm>
            <a:off x="871538" y="1916113"/>
            <a:ext cx="737235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>
            <a:extLst>
              <a:ext uri="{FF2B5EF4-FFF2-40B4-BE49-F238E27FC236}">
                <a16:creationId xmlns:a16="http://schemas.microsoft.com/office/drawing/2014/main" id="{2D580FC9-5E27-4106-84ED-CC13196DA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765175"/>
            <a:ext cx="8820150" cy="45085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3600" b="1" dirty="0"/>
              <a:t>Klasifikace TBC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36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b="1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"klasické citlivé“ formy TBC</a:t>
            </a:r>
            <a:r>
              <a:rPr lang="cs-CZ" altLang="cs-CZ" sz="1800" dirty="0"/>
              <a:t> citlivost na základní sadu </a:t>
            </a:r>
            <a:r>
              <a:rPr lang="cs-CZ" altLang="cs-CZ" sz="1800" dirty="0" err="1"/>
              <a:t>antituberkulotik</a:t>
            </a:r>
            <a:endParaRPr lang="cs-CZ" altLang="cs-CZ" sz="1800" dirty="0"/>
          </a:p>
          <a:p>
            <a:pPr marL="457200" lvl="1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multirezistentní</a:t>
            </a:r>
            <a:r>
              <a:rPr lang="cs-CZ" altLang="cs-CZ" sz="1800" b="1" dirty="0"/>
              <a:t> tuberkulóza (</a:t>
            </a:r>
            <a:r>
              <a:rPr lang="cs-CZ" altLang="cs-CZ" sz="1800" b="1" dirty="0" err="1"/>
              <a:t>multidrug-resistant</a:t>
            </a:r>
            <a:r>
              <a:rPr lang="cs-CZ" altLang="cs-CZ" sz="1800" b="1" dirty="0"/>
              <a:t> TBC - MDR TBC)</a:t>
            </a:r>
            <a:r>
              <a:rPr lang="cs-CZ" altLang="cs-CZ" sz="1800" dirty="0"/>
              <a:t> charakterizovaná rezistencí minimálně na dvě nejúčinnější léčiva </a:t>
            </a:r>
            <a:r>
              <a:rPr lang="cs-CZ" altLang="cs-CZ" sz="1800" dirty="0" err="1"/>
              <a:t>isoniazid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rifampicin</a:t>
            </a:r>
            <a:r>
              <a:rPr lang="cs-CZ" altLang="cs-CZ" sz="1800" dirty="0"/>
              <a:t> =&gt; odhad těchto MDR TBC půl miliónu nových případů ročně</a:t>
            </a:r>
          </a:p>
          <a:p>
            <a:pPr marL="457200" lvl="1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extrémně rezistentní tuberkulózy (</a:t>
            </a:r>
            <a:r>
              <a:rPr lang="cs-CZ" altLang="cs-CZ" sz="1800" b="1" dirty="0" err="1"/>
              <a:t>extensively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drug-resistant</a:t>
            </a:r>
            <a:r>
              <a:rPr lang="cs-CZ" altLang="cs-CZ" sz="1800" b="1" dirty="0"/>
              <a:t> TBC- XDR TBC</a:t>
            </a:r>
            <a:r>
              <a:rPr lang="cs-CZ" altLang="cs-CZ" sz="1800" dirty="0"/>
              <a:t> ). V těchto případech jde o kombinaci MDR TBC rezistencí na </a:t>
            </a:r>
            <a:r>
              <a:rPr lang="cs-CZ" altLang="cs-CZ" sz="1800" dirty="0" err="1"/>
              <a:t>fluorochinolony</a:t>
            </a:r>
            <a:r>
              <a:rPr lang="cs-CZ" altLang="cs-CZ" sz="1800" dirty="0"/>
              <a:t> a současně ještě jeden z injekčních přípravků, </a:t>
            </a:r>
            <a:r>
              <a:rPr lang="cs-CZ" altLang="cs-CZ" sz="1800" dirty="0" err="1"/>
              <a:t>kapreomycin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kanamycin</a:t>
            </a:r>
            <a:r>
              <a:rPr lang="cs-CZ" altLang="cs-CZ" sz="1800" dirty="0"/>
              <a:t> nebo amikacin.</a:t>
            </a:r>
          </a:p>
          <a:p>
            <a:pPr marL="457200" lvl="1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totálně rezistentní TBC (</a:t>
            </a:r>
            <a:r>
              <a:rPr lang="cs-CZ" altLang="cs-CZ" sz="1800" b="1" dirty="0" err="1"/>
              <a:t>totally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drug-resistant</a:t>
            </a:r>
            <a:r>
              <a:rPr lang="cs-CZ" altLang="cs-CZ" sz="1800" b="1" dirty="0"/>
              <a:t> TBC- TDR TBC</a:t>
            </a:r>
            <a:r>
              <a:rPr lang="cs-CZ" altLang="cs-CZ" sz="1800" dirty="0"/>
              <a:t>). Je to dosud nejzávažnější varianta TBC. Je definována rezistencí na všechna </a:t>
            </a:r>
            <a:r>
              <a:rPr lang="cs-CZ" altLang="cs-CZ" sz="1800" dirty="0" err="1"/>
              <a:t>antituberkulotika</a:t>
            </a:r>
            <a:r>
              <a:rPr lang="cs-CZ" altLang="cs-CZ" sz="1800" dirty="0"/>
              <a:t> první a druhé řady. První případy byly popsány u pacientů z různých zemí Asie - Íránu, Iráku, Afghánistánu.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B31045B-B8BA-42C2-9D70-EC0CBCA82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361950"/>
            <a:ext cx="8162925" cy="1262063"/>
          </a:xfrm>
        </p:spPr>
        <p:txBody>
          <a:bodyPr/>
          <a:lstStyle/>
          <a:p>
            <a:pPr eaLnBrk="1" hangingPunct="1"/>
            <a:r>
              <a:rPr lang="cs-CZ" altLang="cs-CZ" b="1"/>
              <a:t>Léčba TBC onemocnění- </a:t>
            </a:r>
            <a:r>
              <a:rPr lang="cs-CZ" altLang="cs-CZ" sz="3200" b="1">
                <a:solidFill>
                  <a:srgbClr val="FF0000"/>
                </a:solidFill>
              </a:rPr>
              <a:t>příklad z ČR s daty 2014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326F7D35-3828-4ACF-B02F-ED64BFD6D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905000"/>
            <a:ext cx="8783637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Podle výsledků kontrolních hlášení- Registr TBC: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trvala léčba nemocných antituberkulotiky </a:t>
            </a:r>
            <a:r>
              <a:rPr lang="cs-CZ" altLang="cs-CZ" sz="2400"/>
              <a:t>(2014):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do 26 týdnů (46%), 27–39 týdnů (43%)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95% případů reportováno jako vyléčených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Hospitalizace nemocných probíhala v nejvíce případech (36%) po dobu 61–90 dnů.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Nejběžněji podávanými antituberkulotiky byly isoniazid a rifampicin.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/>
              <a:t>Rezistence 2015:</a:t>
            </a:r>
            <a:r>
              <a:rPr lang="cs-CZ" altLang="cs-CZ" sz="2400"/>
              <a:t> celkem 368 vyšetřených pacientů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R izoniazid		20 (5,4 %)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R streptomycin 	15 (4,1 %)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R rifampicin		10 (2,7 %)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R ethambutol		5 (1,4 %)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D6BEAE-97DD-43BD-AA32-92B9B5DDC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91" y="116632"/>
            <a:ext cx="8162925" cy="769441"/>
          </a:xfrm>
        </p:spPr>
        <p:txBody>
          <a:bodyPr/>
          <a:lstStyle/>
          <a:p>
            <a:r>
              <a:rPr lang="cs-CZ" dirty="0"/>
              <a:t>Statistiky TBC ČR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89C5E11-C500-41B7-B647-A909FE652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24" t="5437" r="18591" b="5219"/>
          <a:stretch/>
        </p:blipFill>
        <p:spPr>
          <a:xfrm>
            <a:off x="673487" y="886073"/>
            <a:ext cx="8234297" cy="59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8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08B94-A5DE-4913-9E78-804C1D738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116926"/>
            <a:ext cx="8162925" cy="769441"/>
          </a:xfrm>
        </p:spPr>
        <p:txBody>
          <a:bodyPr/>
          <a:lstStyle/>
          <a:p>
            <a:r>
              <a:rPr lang="cs-CZ" dirty="0"/>
              <a:t>Situace ČR 2021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770E7D-16F3-4093-826A-32915471B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886366"/>
            <a:ext cx="8110537" cy="5782993"/>
          </a:xfrm>
        </p:spPr>
        <p:txBody>
          <a:bodyPr/>
          <a:lstStyle/>
          <a:p>
            <a:r>
              <a:rPr lang="cs-CZ" sz="1400" dirty="0"/>
              <a:t>2021 hlášeno celkem </a:t>
            </a:r>
            <a:r>
              <a:rPr lang="cs-CZ" sz="1400" b="1" dirty="0"/>
              <a:t>357</a:t>
            </a:r>
            <a:r>
              <a:rPr lang="cs-CZ" sz="1400" dirty="0"/>
              <a:t> onemocnění tuberkulózou všech forem a lokalizací, </a:t>
            </a:r>
          </a:p>
          <a:p>
            <a:r>
              <a:rPr lang="cs-CZ" sz="1400" b="1" dirty="0"/>
              <a:t>3,4 případu na 100 000 obyvatel </a:t>
            </a:r>
            <a:r>
              <a:rPr lang="cs-CZ" sz="1400" dirty="0"/>
              <a:t>– dlouhodobě trend poklesu, ČR země s nízkým výskytem TB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/>
              <a:t>322 případů (90,2 %) </a:t>
            </a:r>
            <a:r>
              <a:rPr lang="cs-CZ" sz="1400" dirty="0"/>
              <a:t>plicní TBC, mimoplicní TBC byla hlášena u 35 osob</a:t>
            </a:r>
          </a:p>
          <a:p>
            <a:r>
              <a:rPr lang="cs-CZ" sz="1400" dirty="0"/>
              <a:t>Výskyt TBC je mnohem častější u mužů než u žen (muži 70 % případů</a:t>
            </a:r>
          </a:p>
          <a:p>
            <a:r>
              <a:rPr lang="cs-CZ" sz="1400" dirty="0"/>
              <a:t>Věk nejčastěji </a:t>
            </a:r>
            <a:r>
              <a:rPr lang="cs-CZ" sz="1400" b="1" dirty="0"/>
              <a:t>55–59 let muži </a:t>
            </a:r>
            <a:r>
              <a:rPr lang="cs-CZ" sz="1400" dirty="0"/>
              <a:t>a ženy </a:t>
            </a:r>
            <a:r>
              <a:rPr lang="cs-CZ" sz="1400" b="1" dirty="0"/>
              <a:t>25-29 let </a:t>
            </a:r>
            <a:r>
              <a:rPr lang="cs-CZ" sz="1400" dirty="0"/>
              <a:t>a </a:t>
            </a:r>
            <a:r>
              <a:rPr lang="cs-CZ" sz="1400" b="1" dirty="0"/>
              <a:t>90 a více let. </a:t>
            </a:r>
          </a:p>
          <a:p>
            <a:r>
              <a:rPr lang="cs-CZ" sz="1400" dirty="0"/>
              <a:t>2020/2021 vzrostl počet nemocných ve věku do 14 let. </a:t>
            </a:r>
          </a:p>
          <a:p>
            <a:pPr marL="0" indent="0">
              <a:buNone/>
            </a:pPr>
            <a:endParaRPr lang="cs-CZ" sz="1400" dirty="0"/>
          </a:p>
          <a:p>
            <a:r>
              <a:rPr lang="cs-CZ" sz="1400" b="1" dirty="0"/>
              <a:t>132</a:t>
            </a:r>
            <a:r>
              <a:rPr lang="cs-CZ" sz="1400" dirty="0"/>
              <a:t> (37%) nahlášených osob narozených mimo ČR s onemocněním TBC. </a:t>
            </a:r>
          </a:p>
          <a:p>
            <a:r>
              <a:rPr lang="cs-CZ" sz="1400" dirty="0"/>
              <a:t>Nejvíce nemocných pocházelo z Ukrajiny (35 osob), Rumunska (17 osob), Slovenska (15 osob), Vietnamu (15 osob), Mongolska (12 osob) a Indie (10 osob)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1400" dirty="0"/>
              <a:t>Citlivost testována ze vzorků od 274 pacientů</a:t>
            </a:r>
          </a:p>
          <a:p>
            <a:pPr lvl="1"/>
            <a:r>
              <a:rPr lang="cs-CZ" sz="1400" dirty="0"/>
              <a:t>26 případů (9,5 %) rezistence na </a:t>
            </a:r>
            <a:r>
              <a:rPr lang="cs-CZ" sz="1400" dirty="0" err="1"/>
              <a:t>isoniazid</a:t>
            </a:r>
            <a:r>
              <a:rPr lang="cs-CZ" sz="1400" dirty="0"/>
              <a:t>, </a:t>
            </a:r>
          </a:p>
          <a:p>
            <a:pPr lvl="1"/>
            <a:r>
              <a:rPr lang="cs-CZ" sz="1400" dirty="0"/>
              <a:t>24 případů (8,8 %) rezistence na streptomycin, </a:t>
            </a:r>
          </a:p>
          <a:p>
            <a:pPr lvl="1"/>
            <a:r>
              <a:rPr lang="cs-CZ" sz="1400" dirty="0"/>
              <a:t>8 případů (2,9%) rezistence na </a:t>
            </a:r>
            <a:r>
              <a:rPr lang="cs-CZ" sz="1400" dirty="0" err="1"/>
              <a:t>pyrazinamid</a:t>
            </a:r>
            <a:r>
              <a:rPr lang="cs-CZ" sz="1400" dirty="0"/>
              <a:t> </a:t>
            </a:r>
          </a:p>
          <a:p>
            <a:pPr lvl="1"/>
            <a:r>
              <a:rPr lang="cs-CZ" sz="1400" dirty="0"/>
              <a:t>11 případů (4,0%) rezistence na </a:t>
            </a:r>
            <a:r>
              <a:rPr lang="cs-CZ" sz="1400" dirty="0" err="1"/>
              <a:t>rifampicin</a:t>
            </a:r>
            <a:endParaRPr lang="cs-CZ" sz="1400" dirty="0"/>
          </a:p>
          <a:p>
            <a:pPr lvl="1"/>
            <a:r>
              <a:rPr lang="cs-CZ" sz="1400" dirty="0"/>
              <a:t>7 případů (2,6%) rezistence na </a:t>
            </a:r>
            <a:r>
              <a:rPr lang="cs-CZ" sz="1400" dirty="0" err="1"/>
              <a:t>etambutol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r>
              <a:rPr lang="cs-CZ" sz="1400" dirty="0" err="1"/>
              <a:t>Multirezistence</a:t>
            </a:r>
            <a:r>
              <a:rPr lang="cs-CZ" sz="1400" dirty="0"/>
              <a:t> byla zjištěna v 10 případech (3,6 %). </a:t>
            </a:r>
          </a:p>
        </p:txBody>
      </p:sp>
    </p:spTree>
    <p:extLst>
      <p:ext uri="{BB962C8B-B14F-4D97-AF65-F5344CB8AC3E}">
        <p14:creationId xmlns:p14="http://schemas.microsoft.com/office/powerpoint/2010/main" val="2626770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F57C33B-A0B4-47E6-A621-EE136126E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69850"/>
            <a:ext cx="8162925" cy="1554163"/>
          </a:xfrm>
        </p:spPr>
        <p:txBody>
          <a:bodyPr/>
          <a:lstStyle/>
          <a:p>
            <a:pPr eaLnBrk="1" hangingPunct="1"/>
            <a:r>
              <a:rPr lang="cs-CZ" altLang="cs-CZ" sz="3200" b="1">
                <a:cs typeface="Times New Roman" panose="02020603050405020304" pitchFamily="18" charset="0"/>
              </a:rPr>
              <a:t>Testování  citlivosti </a:t>
            </a:r>
            <a:r>
              <a:rPr lang="cs-CZ" altLang="cs-CZ" sz="3200" b="1" i="1">
                <a:cs typeface="Times New Roman" panose="02020603050405020304" pitchFamily="18" charset="0"/>
              </a:rPr>
              <a:t> Mycobacterium tuberculosis </a:t>
            </a:r>
            <a:r>
              <a:rPr lang="cs-CZ" altLang="cs-CZ" sz="3200" b="1">
                <a:cs typeface="Times New Roman" panose="02020603050405020304" pitchFamily="18" charset="0"/>
              </a:rPr>
              <a:t>na základní antituberkulotika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F89DD8DA-8438-48BF-B662-917C032EC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>
                <a:cs typeface="Times New Roman" panose="02020603050405020304" pitchFamily="18" charset="0"/>
              </a:rPr>
              <a:t> </a:t>
            </a:r>
            <a:r>
              <a:rPr lang="cs-CZ" altLang="cs-CZ" b="1"/>
              <a:t>Souhrn z: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>
                <a:cs typeface="Times New Roman" panose="02020603050405020304" pitchFamily="18" charset="0"/>
              </a:rPr>
              <a:t>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"Návrhu doplnění Doporučených standardních metod</a:t>
            </a:r>
            <a:r>
              <a:rPr lang="cs-CZ" altLang="cs-CZ">
                <a:latin typeface="Times New Roman" panose="02020603050405020304" pitchFamily="18" charset="0"/>
              </a:rPr>
              <a:t> 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v mikrobiologii mykobakteriálních infekcí"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Zdroj: Havelková M., Mezenský L., :Testování  citlivosti </a:t>
            </a:r>
            <a:r>
              <a:rPr lang="cs-CZ" altLang="cs-CZ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Mycobacterium tuberculosis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na základní antituberkulotika - Návrh doplnění Doporučených standardních metod v mikrobiologii mykobakteriálních infekcí, 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Zprávy CEM, 9/2003; 389 - 391</a:t>
            </a:r>
          </a:p>
          <a:p>
            <a:pPr eaLnBrk="1" hangingPunct="1"/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A976462-8FB3-45C8-A324-382675604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763000" cy="1373188"/>
          </a:xfrm>
        </p:spPr>
        <p:txBody>
          <a:bodyPr/>
          <a:lstStyle/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</a:rPr>
              <a:t>Do „</a:t>
            </a: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Doporučených standardních metod v mikrobiologii mykobakteriálních infekcí</a:t>
            </a:r>
            <a:r>
              <a:rPr lang="cs-CZ" altLang="cs-CZ" sz="2800" b="1">
                <a:latin typeface="Times New Roman" panose="02020603050405020304" pitchFamily="18" charset="0"/>
              </a:rPr>
              <a:t>“</a:t>
            </a: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byly nově začleněny v souladu s nejnovějšími poznatky v této oblasti</a:t>
            </a:r>
            <a:r>
              <a:rPr lang="cs-CZ" altLang="cs-CZ" sz="2800" b="1">
                <a:latin typeface="Times New Roman" panose="02020603050405020304" pitchFamily="18" charset="0"/>
              </a:rPr>
              <a:t>:</a:t>
            </a:r>
            <a:endParaRPr lang="cs-CZ" altLang="cs-CZ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F224779-CF03-4CE9-8F66-3E7591AEA5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Molekulárně biologické metody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 zvláště průkaz DNA/RNA mykobakterií komplexu </a:t>
            </a:r>
            <a:r>
              <a:rPr lang="cs-CZ" altLang="cs-CZ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 M. tuberculosis)</a:t>
            </a:r>
            <a:endParaRPr lang="cs-CZ" altLang="cs-CZ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Metody průkazu mykobakterií v různých detekčních systémech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založených na metabolických aktivitách (typ Bactec nebo MB/BacT ("urychlená kultivace")</a:t>
            </a:r>
          </a:p>
          <a:p>
            <a:pPr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Doplnění 2003 </a:t>
            </a:r>
            <a:r>
              <a:rPr lang="cs-CZ" altLang="cs-CZ" sz="2400">
                <a:latin typeface="Times New Roman" panose="02020603050405020304" pitchFamily="18" charset="0"/>
              </a:rPr>
              <a:t>- </a:t>
            </a: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 popis stanovení citlivosti na základní antituberkulotika v automatizovaných systémech Bactec MGIT 960  (Becton Dickinson) a MB/BacT (Organon Teknica).</a:t>
            </a: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342C7-9A44-461E-B432-D63DC140E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419A8FC-17BA-4DD2-968A-258A89E2F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21" t="17464" r="33088" b="5219"/>
          <a:stretch/>
        </p:blipFill>
        <p:spPr>
          <a:xfrm>
            <a:off x="1259632" y="145826"/>
            <a:ext cx="6264696" cy="67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381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60D63-5100-44DE-95C7-D1579650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38" y="854572"/>
            <a:ext cx="8162925" cy="769441"/>
          </a:xfrm>
        </p:spPr>
        <p:txBody>
          <a:bodyPr/>
          <a:lstStyle/>
          <a:p>
            <a:r>
              <a:rPr lang="cs-CZ" dirty="0"/>
              <a:t>EUCAST referenční metoda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4DC91B-AE63-40D3-9945-B771E0C59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EUCAST </a:t>
            </a:r>
            <a:r>
              <a:rPr lang="en-US" sz="1800" b="1" dirty="0" err="1"/>
              <a:t>referen</a:t>
            </a:r>
            <a:r>
              <a:rPr lang="cs-CZ" sz="1800" b="1" dirty="0"/>
              <a:t>ční </a:t>
            </a:r>
            <a:r>
              <a:rPr lang="cs-CZ" sz="1800" dirty="0"/>
              <a:t>metoda</a:t>
            </a:r>
            <a:r>
              <a:rPr lang="en-US" sz="1800" dirty="0"/>
              <a:t> MIC </a:t>
            </a:r>
            <a:r>
              <a:rPr lang="cs-CZ" sz="1800" dirty="0"/>
              <a:t>bujónová </a:t>
            </a:r>
            <a:r>
              <a:rPr lang="cs-CZ" sz="1800" dirty="0" err="1"/>
              <a:t>mikrodiluční</a:t>
            </a:r>
            <a:endParaRPr lang="cs-CZ" sz="1800" dirty="0"/>
          </a:p>
          <a:p>
            <a:r>
              <a:rPr lang="cs-CZ" sz="1800" dirty="0"/>
              <a:t>půda</a:t>
            </a:r>
            <a:r>
              <a:rPr lang="en-US" sz="1800" dirty="0"/>
              <a:t> Middlebrook 7H9-10% OADC </a:t>
            </a:r>
            <a:endParaRPr lang="cs-CZ" sz="1800" dirty="0"/>
          </a:p>
          <a:p>
            <a:r>
              <a:rPr lang="en-US" sz="1800" dirty="0"/>
              <a:t>final inoculum 10</a:t>
            </a:r>
            <a:r>
              <a:rPr lang="en-US" sz="1800" baseline="30000" dirty="0"/>
              <a:t>5</a:t>
            </a:r>
            <a:r>
              <a:rPr lang="en-US" sz="1800" dirty="0"/>
              <a:t> CFU/mL </a:t>
            </a:r>
            <a:r>
              <a:rPr lang="en-US" sz="1800" dirty="0" err="1"/>
              <a:t>susp</a:t>
            </a:r>
            <a:r>
              <a:rPr lang="cs-CZ" sz="1800" dirty="0"/>
              <a:t>,</a:t>
            </a:r>
            <a:r>
              <a:rPr lang="en-US" sz="1800" dirty="0"/>
              <a:t> </a:t>
            </a:r>
            <a:r>
              <a:rPr lang="cs-CZ" sz="1800" dirty="0"/>
              <a:t>1:100 (dvakrát desetinásobné ředění) </a:t>
            </a:r>
            <a:r>
              <a:rPr lang="en-US" sz="1800" dirty="0"/>
              <a:t>0.5 McFarland </a:t>
            </a:r>
            <a:r>
              <a:rPr lang="en-US" sz="1800" dirty="0" err="1"/>
              <a:t>suspen</a:t>
            </a:r>
            <a:r>
              <a:rPr lang="cs-CZ" sz="1800" dirty="0"/>
              <a:t>ze</a:t>
            </a:r>
            <a:r>
              <a:rPr lang="en-US" sz="1800" dirty="0"/>
              <a:t> </a:t>
            </a:r>
            <a:r>
              <a:rPr lang="cs-CZ" sz="1800" dirty="0"/>
              <a:t>(po rozmíchání na </a:t>
            </a:r>
            <a:r>
              <a:rPr lang="en-US" sz="1800" dirty="0"/>
              <a:t>vortex</a:t>
            </a:r>
            <a:r>
              <a:rPr lang="cs-CZ" sz="1800" dirty="0"/>
              <a:t>u, kolonie se skleněnými kuličkami)</a:t>
            </a:r>
          </a:p>
          <a:p>
            <a:r>
              <a:rPr lang="cs-CZ" sz="1800" dirty="0"/>
              <a:t>U- tvar jamky, </a:t>
            </a:r>
            <a:r>
              <a:rPr lang="en-US" sz="1800" dirty="0"/>
              <a:t>96-</a:t>
            </a:r>
            <a:r>
              <a:rPr lang="cs-CZ" sz="1800" dirty="0"/>
              <a:t>jamková destička</a:t>
            </a:r>
            <a:r>
              <a:rPr lang="en-US" sz="1800" dirty="0"/>
              <a:t> </a:t>
            </a:r>
            <a:r>
              <a:rPr lang="en-US" sz="1800" dirty="0" err="1"/>
              <a:t>polystyren</a:t>
            </a:r>
            <a:r>
              <a:rPr lang="cs-CZ" sz="1800" dirty="0"/>
              <a:t>,</a:t>
            </a:r>
            <a:r>
              <a:rPr lang="en-US" sz="1800" dirty="0"/>
              <a:t> </a:t>
            </a:r>
            <a:r>
              <a:rPr lang="en-US" sz="1800" dirty="0" err="1"/>
              <a:t>steril</a:t>
            </a:r>
            <a:r>
              <a:rPr lang="cs-CZ" sz="1800" dirty="0"/>
              <a:t>ní, s víčkem</a:t>
            </a:r>
            <a:r>
              <a:rPr lang="en-US" sz="1800" dirty="0"/>
              <a:t> </a:t>
            </a:r>
            <a:endParaRPr lang="cs-CZ" sz="1800" dirty="0"/>
          </a:p>
          <a:p>
            <a:r>
              <a:rPr lang="cs-CZ" sz="1800" dirty="0"/>
              <a:t>Inkubace </a:t>
            </a:r>
            <a:r>
              <a:rPr lang="en-US" sz="1800" dirty="0"/>
              <a:t>36° ± 1°C. </a:t>
            </a:r>
            <a:endParaRPr lang="cs-CZ" sz="1800" dirty="0"/>
          </a:p>
          <a:p>
            <a:r>
              <a:rPr lang="cs-CZ" sz="1800" dirty="0"/>
              <a:t>Odečet jakmile</a:t>
            </a:r>
            <a:r>
              <a:rPr lang="en-US" sz="1800" dirty="0"/>
              <a:t> 1:100 </a:t>
            </a:r>
            <a:r>
              <a:rPr lang="cs-CZ" sz="1800" dirty="0"/>
              <a:t> rozředěná růstová k</a:t>
            </a:r>
            <a:r>
              <a:rPr lang="en-US" sz="1800" dirty="0" err="1"/>
              <a:t>ontrol</a:t>
            </a:r>
            <a:r>
              <a:rPr lang="cs-CZ" sz="1800" dirty="0"/>
              <a:t>a</a:t>
            </a:r>
            <a:r>
              <a:rPr lang="en-US" sz="1800" dirty="0"/>
              <a:t> (i.e. 10</a:t>
            </a:r>
            <a:r>
              <a:rPr lang="en-US" sz="1800" baseline="30000" dirty="0"/>
              <a:t>3</a:t>
            </a:r>
            <a:r>
              <a:rPr lang="en-US" sz="1800" dirty="0"/>
              <a:t> CFU/mL </a:t>
            </a:r>
            <a:r>
              <a:rPr lang="en-US" sz="1800" dirty="0" err="1"/>
              <a:t>susp</a:t>
            </a:r>
            <a:r>
              <a:rPr lang="en-US" sz="1800" dirty="0"/>
              <a:t>) </a:t>
            </a:r>
            <a:r>
              <a:rPr lang="cs-CZ" sz="1800" dirty="0"/>
              <a:t>vykáže okem patrný nárůst </a:t>
            </a:r>
          </a:p>
          <a:p>
            <a:r>
              <a:rPr lang="en-US" sz="1800" dirty="0"/>
              <a:t>Mycobacterium tuberculosis H37Rv ATCC 27294 </a:t>
            </a:r>
            <a:r>
              <a:rPr lang="cs-CZ" sz="1800" dirty="0"/>
              <a:t>referenční kmen s </a:t>
            </a:r>
            <a:r>
              <a:rPr lang="en-US" sz="1800" dirty="0"/>
              <a:t>MIC range</a:t>
            </a:r>
            <a:r>
              <a:rPr lang="cs-CZ" sz="1800" dirty="0"/>
              <a:t>:</a:t>
            </a:r>
          </a:p>
          <a:p>
            <a:pPr lvl="1"/>
            <a:r>
              <a:rPr lang="en-US" sz="1400" dirty="0"/>
              <a:t>0.03–0.12 isoniazid, 0.12–0.5 levofloxacin a 0.25–1 mg/L amikacin.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25966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70E16D9-8ABF-4A69-8D8D-29DE78B8C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433388"/>
            <a:ext cx="8162925" cy="1190625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Pro stanovení citlivosti mykobakterií se používá standardně :</a:t>
            </a:r>
            <a:endParaRPr lang="cs-CZ" altLang="cs-CZ" sz="3600" b="1">
              <a:cs typeface="Times New Roman" panose="02020603050405020304" pitchFamily="18" charset="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B781B616-F51A-4048-ABFB-D59DFBC99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48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tzv. proporční metoda podle Canettiho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cs-CZ" altLang="cs-CZ" sz="2800">
                <a:latin typeface="Times New Roman" panose="02020603050405020304" pitchFamily="18" charset="0"/>
              </a:rPr>
              <a:t>  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Löwenstein - Jensenově půdě bez škrobu. 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Výhoda :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relativní finanční nenáročnost, </a:t>
            </a:r>
          </a:p>
          <a:p>
            <a:pPr eaLnBrk="1" hangingPunct="1"/>
            <a:r>
              <a:rPr lang="cs-CZ" altLang="cs-CZ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Nevýhody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nestandardnost kultivačních půd s antituberkulotikem, 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snížení účinnosti antituberkulotika při srážení L-J půdy</a:t>
            </a:r>
            <a:endParaRPr lang="cs-CZ" altLang="cs-CZ" sz="2400">
              <a:latin typeface="Times New Roman" panose="02020603050405020304" pitchFamily="18" charset="0"/>
            </a:endParaRPr>
          </a:p>
          <a:p>
            <a:pPr lvl="1" eaLnBrk="1" hangingPunct="1"/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čas - výsledky jsou známy až po 4 týdnech</a:t>
            </a:r>
            <a:r>
              <a:rPr lang="cs-CZ" altLang="cs-CZ" sz="240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10F9D59E-6FA4-4571-98E5-5B91689FE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433388"/>
            <a:ext cx="8162925" cy="1190625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Times New Roman" panose="02020603050405020304" pitchFamily="18" charset="0"/>
              </a:rPr>
              <a:t>N</a:t>
            </a:r>
            <a:r>
              <a:rPr lang="cs-CZ" alt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ově tzv. "urychlené kultivace" a automatizované systémy (viz výše)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125B110C-A7FD-4A16-B504-6DFDA8701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>
                <a:cs typeface="Times New Roman" panose="02020603050405020304" pitchFamily="18" charset="0"/>
              </a:rPr>
              <a:t>Automatizované systémy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Nevýhoda</a:t>
            </a:r>
            <a:endParaRPr lang="cs-CZ" altLang="cs-CZ" b="1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drahé vstupní náklady a dražší provoz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Výhody </a:t>
            </a:r>
            <a:endParaRPr lang="cs-CZ" altLang="cs-CZ" b="1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standardní vstupy</a:t>
            </a:r>
            <a:endParaRPr lang="cs-CZ" altLang="cs-CZ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standardní provedení</a:t>
            </a:r>
            <a:endParaRPr lang="cs-CZ" altLang="cs-CZ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výsledek do 5. až 7. dne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A795AE3-8F41-4576-AB16-6973A51349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82663"/>
            <a:ext cx="8162925" cy="641350"/>
          </a:xfrm>
        </p:spPr>
        <p:txBody>
          <a:bodyPr/>
          <a:lstStyle/>
          <a:p>
            <a:pPr eaLnBrk="1" hangingPunct="1"/>
            <a:r>
              <a:rPr lang="cs-CZ" alt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Stručně princip postupu :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67B21B9B-5F53-4C7A-9A0F-D5C4FDD55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Zkumavky s inokulem (hustota upravena dle stupnice McFarlanda)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Přidání příslušných suplementů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Přidání antituberkulotika</a:t>
            </a:r>
          </a:p>
          <a:p>
            <a:pPr eaLnBrk="1" hangingPunct="1"/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Kultivace a vyhodnocení</a:t>
            </a:r>
            <a:endParaRPr lang="cs-CZ" altLang="cs-CZ" sz="2800"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AC958EE-2A7D-4F9C-94E3-84F65EC6C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532812" cy="1200150"/>
          </a:xfrm>
        </p:spPr>
        <p:txBody>
          <a:bodyPr/>
          <a:lstStyle/>
          <a:p>
            <a:r>
              <a:rPr lang="cs-CZ" altLang="cs-CZ"/>
              <a:t>Esenciální antituberkulotika  </a:t>
            </a:r>
            <a:r>
              <a:rPr lang="cs-CZ" altLang="cs-CZ" sz="2800"/>
              <a:t>léčivé přípravky první volby ČR – SEAI 2020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74EE2F32-4D63-46D2-A74B-A8AC3D3F5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27501" r="6375" b="16589"/>
          <a:stretch>
            <a:fillRect/>
          </a:stretch>
        </p:blipFill>
        <p:spPr>
          <a:xfrm>
            <a:off x="179388" y="1916113"/>
            <a:ext cx="8747125" cy="48260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2095D01-0436-4520-8D46-93B1AC44EB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075" y="533400"/>
            <a:ext cx="8162925" cy="701675"/>
          </a:xfrm>
        </p:spPr>
        <p:txBody>
          <a:bodyPr/>
          <a:lstStyle/>
          <a:p>
            <a:pPr eaLnBrk="1" hangingPunct="1"/>
            <a:r>
              <a:rPr lang="cs-CZ" altLang="cs-CZ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Hodnocení výsledků :</a:t>
            </a:r>
            <a:r>
              <a:rPr lang="cs-CZ" altLang="cs-CZ" sz="40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F4C3884-FA7C-439E-AA72-8A91421995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6450" y="1752600"/>
            <a:ext cx="8337550" cy="41910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Citlivé kmeny</a:t>
            </a: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 (s citlivostí na všechna zkoušená základní antituberkulotika) - výsledek lze ihned odeslat ošetřujícímu lékaři.</a:t>
            </a:r>
            <a:endParaRPr lang="cs-CZ" altLang="cs-CZ">
              <a:latin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 b="1">
                <a:latin typeface="Times New Roman" panose="02020603050405020304" pitchFamily="18" charset="0"/>
                <a:cs typeface="Times New Roman" panose="02020603050405020304" pitchFamily="18" charset="0"/>
              </a:rPr>
              <a:t>Kmeny se zjištěnou rezistencí na jedno nebo více antituberkulotik nebo nově zjištěné kmeny :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1) Mikroskopicky ověřit čistotu kultury obarvené dle Ziehl-Neelsena - acidorezistentní tyčky bez kontaminace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2) Výsledky odeslat lékaři s komentářem a oznámením, že budou provedeny ověřovací testy klasickou proporční metodou.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3) Shodu obou výsledků potvrdíme klinikovi.</a:t>
            </a:r>
            <a:endParaRPr lang="cs-CZ" altLang="cs-CZ">
              <a:latin typeface="Times New Roman" panose="02020603050405020304" pitchFamily="1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>
                <a:latin typeface="Times New Roman" panose="02020603050405020304" pitchFamily="18" charset="0"/>
                <a:cs typeface="Times New Roman" panose="02020603050405020304" pitchFamily="18" charset="0"/>
              </a:rPr>
              <a:t>4) Neshodu výsledků - znovu rychlotest a po té oznámení výsledků klinikovi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41C7391B-3BCE-475B-85F4-1AA5334FC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77800"/>
            <a:ext cx="8162925" cy="1446213"/>
          </a:xfrm>
        </p:spPr>
        <p:txBody>
          <a:bodyPr/>
          <a:lstStyle/>
          <a:p>
            <a:r>
              <a:rPr lang="cs-CZ" altLang="cs-CZ" sz="2400" b="1"/>
              <a:t>Xpert MTB/RIF a Xpert Ultra diagnostické testy,</a:t>
            </a:r>
            <a:br>
              <a:rPr lang="cs-CZ" altLang="cs-CZ" sz="2400" b="1"/>
            </a:br>
            <a:r>
              <a:rPr lang="cs-CZ" altLang="cs-CZ" sz="2000"/>
              <a:t>který může být iniciálním testem pro plicní tuberkulózu (nahrazujícím mikroskopii a testování citlivosti k rifampicinu)</a:t>
            </a:r>
          </a:p>
        </p:txBody>
      </p:sp>
      <p:sp>
        <p:nvSpPr>
          <p:cNvPr id="65539" name="Zástupný obsah 2">
            <a:extLst>
              <a:ext uri="{FF2B5EF4-FFF2-40B4-BE49-F238E27FC236}">
                <a16:creationId xmlns:a16="http://schemas.microsoft.com/office/drawing/2014/main" id="{453FDC84-95EF-489F-858B-C63345B19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1800" b="1"/>
              <a:t>Xpert </a:t>
            </a:r>
            <a:r>
              <a:rPr lang="en-US" altLang="cs-CZ" sz="1800" b="1">
                <a:solidFill>
                  <a:srgbClr val="0070C0"/>
                </a:solidFill>
              </a:rPr>
              <a:t>MTB/RIF </a:t>
            </a:r>
            <a:r>
              <a:rPr lang="cs-CZ" altLang="cs-CZ" sz="1800" b="1">
                <a:solidFill>
                  <a:srgbClr val="0070C0"/>
                </a:solidFill>
              </a:rPr>
              <a:t> </a:t>
            </a:r>
            <a:r>
              <a:rPr lang="cs-CZ" altLang="cs-CZ" sz="1800" b="1"/>
              <a:t>jako nahrazení mikroskopie nátěrů sputa: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400"/>
              <a:t>Citlivost metody </a:t>
            </a:r>
            <a:r>
              <a:rPr lang="en-US" altLang="cs-CZ" sz="1400"/>
              <a:t>85% </a:t>
            </a:r>
            <a:r>
              <a:rPr lang="cs-CZ" altLang="cs-CZ" sz="1400"/>
              <a:t> všechny vzorky </a:t>
            </a:r>
            <a:r>
              <a:rPr lang="en-US" altLang="cs-CZ" sz="1400"/>
              <a:t>(</a:t>
            </a:r>
            <a:r>
              <a:rPr lang="cs-CZ" altLang="cs-CZ" sz="1400"/>
              <a:t>mikr pozitivní i negativní</a:t>
            </a:r>
            <a:r>
              <a:rPr lang="en-US" altLang="cs-CZ" sz="1400"/>
              <a:t>). </a:t>
            </a:r>
            <a:r>
              <a:rPr lang="cs-CZ" altLang="cs-CZ" sz="1400"/>
              <a:t> Specificita </a:t>
            </a:r>
            <a:r>
              <a:rPr lang="en-US" altLang="cs-CZ" sz="1400"/>
              <a:t>98% </a:t>
            </a:r>
            <a:r>
              <a:rPr lang="cs-CZ" altLang="cs-CZ" sz="1400"/>
              <a:t>všechny vzorky </a:t>
            </a:r>
            <a:r>
              <a:rPr lang="en-US" altLang="cs-CZ" sz="1400"/>
              <a:t>(</a:t>
            </a:r>
            <a:r>
              <a:rPr lang="cs-CZ" altLang="cs-CZ" sz="1400"/>
              <a:t>mikr pozitivní i negativní</a:t>
            </a:r>
            <a:r>
              <a:rPr lang="en-US" altLang="cs-CZ" sz="1400"/>
              <a:t>). </a:t>
            </a:r>
            <a:r>
              <a:rPr lang="cs-CZ" altLang="cs-CZ" sz="1400"/>
              <a:t>U HIV koinfikovaných </a:t>
            </a:r>
            <a:r>
              <a:rPr lang="en-US" altLang="cs-CZ" sz="1400"/>
              <a:t> </a:t>
            </a:r>
            <a:r>
              <a:rPr lang="cs-CZ" altLang="cs-CZ" sz="1400"/>
              <a:t>citlivost </a:t>
            </a:r>
            <a:r>
              <a:rPr lang="en-US" altLang="cs-CZ" sz="1400"/>
              <a:t>81%</a:t>
            </a:r>
            <a:r>
              <a:rPr lang="cs-CZ" altLang="cs-CZ" sz="1400"/>
              <a:t>, specificita</a:t>
            </a:r>
            <a:r>
              <a:rPr lang="en-US" altLang="cs-CZ" sz="1400"/>
              <a:t> 98%</a:t>
            </a:r>
            <a:r>
              <a:rPr lang="cs-CZ" altLang="cs-CZ" sz="1400"/>
              <a:t>.</a:t>
            </a:r>
            <a:r>
              <a:rPr lang="en-US" altLang="cs-CZ" sz="1400"/>
              <a:t> </a:t>
            </a:r>
            <a:endParaRPr lang="cs-CZ" altLang="cs-CZ" sz="14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1800" b="1"/>
              <a:t>Xpert </a:t>
            </a:r>
            <a:r>
              <a:rPr lang="en-US" altLang="cs-CZ" sz="1800" b="1">
                <a:solidFill>
                  <a:srgbClr val="0070C0"/>
                </a:solidFill>
              </a:rPr>
              <a:t>MTB/RIF </a:t>
            </a:r>
            <a:r>
              <a:rPr lang="cs-CZ" altLang="cs-CZ" sz="1800" b="1">
                <a:solidFill>
                  <a:srgbClr val="0070C0"/>
                </a:solidFill>
              </a:rPr>
              <a:t> </a:t>
            </a:r>
            <a:r>
              <a:rPr lang="cs-CZ" altLang="cs-CZ" sz="1800" b="1"/>
              <a:t>jako nahrazení fenotypového testu citlivosti k rifampicinu: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400"/>
              <a:t>Citlivost metody 96</a:t>
            </a:r>
            <a:r>
              <a:rPr lang="en-US" altLang="cs-CZ" sz="1400"/>
              <a:t>%</a:t>
            </a:r>
            <a:r>
              <a:rPr lang="cs-CZ" altLang="cs-CZ" sz="1400"/>
              <a:t>, Specificita </a:t>
            </a:r>
            <a:r>
              <a:rPr lang="en-US" altLang="cs-CZ" sz="1400"/>
              <a:t>98% </a:t>
            </a:r>
            <a:r>
              <a:rPr lang="cs-CZ" altLang="cs-CZ" sz="1400"/>
              <a:t>všechny vzorky ( ve srovnání s fenotyp testem)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cs-CZ" altLang="cs-CZ" sz="14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1800" b="1"/>
              <a:t>Xpert </a:t>
            </a:r>
            <a:r>
              <a:rPr lang="cs-CZ" altLang="cs-CZ" sz="1800" b="1">
                <a:solidFill>
                  <a:srgbClr val="C00000"/>
                </a:solidFill>
              </a:rPr>
              <a:t>Ultra </a:t>
            </a:r>
            <a:r>
              <a:rPr lang="cs-CZ" altLang="cs-CZ" sz="1800" b="1"/>
              <a:t>jako nahrazení mikroskopie nátěrů sputa: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400"/>
              <a:t>Citlivost metody 90</a:t>
            </a:r>
            <a:r>
              <a:rPr lang="en-US" altLang="cs-CZ" sz="1400"/>
              <a:t>% </a:t>
            </a:r>
            <a:r>
              <a:rPr lang="cs-CZ" altLang="cs-CZ" sz="1400"/>
              <a:t> všechny vzorky </a:t>
            </a:r>
            <a:r>
              <a:rPr lang="en-US" altLang="cs-CZ" sz="1400"/>
              <a:t>(</a:t>
            </a:r>
            <a:r>
              <a:rPr lang="cs-CZ" altLang="cs-CZ" sz="1400"/>
              <a:t>mikr pozitivní i negativní</a:t>
            </a:r>
            <a:r>
              <a:rPr lang="en-US" altLang="cs-CZ" sz="1400"/>
              <a:t>). </a:t>
            </a:r>
            <a:r>
              <a:rPr lang="cs-CZ" altLang="cs-CZ" sz="1400"/>
              <a:t> Specificita </a:t>
            </a:r>
            <a:r>
              <a:rPr lang="en-US" altLang="cs-CZ" sz="1400"/>
              <a:t>9</a:t>
            </a:r>
            <a:r>
              <a:rPr lang="cs-CZ" altLang="cs-CZ" sz="1400"/>
              <a:t>6</a:t>
            </a:r>
            <a:r>
              <a:rPr lang="en-US" altLang="cs-CZ" sz="1400"/>
              <a:t>% </a:t>
            </a:r>
            <a:r>
              <a:rPr lang="cs-CZ" altLang="cs-CZ" sz="1400"/>
              <a:t>všechny vzorky </a:t>
            </a:r>
            <a:r>
              <a:rPr lang="en-US" altLang="cs-CZ" sz="1400"/>
              <a:t>(</a:t>
            </a:r>
            <a:r>
              <a:rPr lang="cs-CZ" altLang="cs-CZ" sz="1400"/>
              <a:t>mikr pozitivní i negativní</a:t>
            </a:r>
            <a:r>
              <a:rPr lang="en-US" altLang="cs-CZ" sz="1400"/>
              <a:t>). </a:t>
            </a:r>
            <a:r>
              <a:rPr lang="cs-CZ" altLang="cs-CZ" sz="1400"/>
              <a:t>U HIV koinfikovaných </a:t>
            </a:r>
            <a:r>
              <a:rPr lang="en-US" altLang="cs-CZ" sz="1400"/>
              <a:t> </a:t>
            </a:r>
            <a:r>
              <a:rPr lang="cs-CZ" altLang="cs-CZ" sz="1400"/>
              <a:t>citlivost </a:t>
            </a:r>
            <a:r>
              <a:rPr lang="en-US" altLang="cs-CZ" sz="1400"/>
              <a:t>8</a:t>
            </a:r>
            <a:r>
              <a:rPr lang="cs-CZ" altLang="cs-CZ" sz="1400"/>
              <a:t>8</a:t>
            </a:r>
            <a:r>
              <a:rPr lang="en-US" altLang="cs-CZ" sz="1400"/>
              <a:t>%</a:t>
            </a:r>
            <a:r>
              <a:rPr lang="cs-CZ" altLang="cs-CZ" sz="1400"/>
              <a:t>, specificita</a:t>
            </a:r>
            <a:r>
              <a:rPr lang="en-US" altLang="cs-CZ" sz="1400"/>
              <a:t> 9</a:t>
            </a:r>
            <a:r>
              <a:rPr lang="cs-CZ" altLang="cs-CZ" sz="1400"/>
              <a:t>5</a:t>
            </a:r>
            <a:r>
              <a:rPr lang="en-US" altLang="cs-CZ" sz="1400"/>
              <a:t>%</a:t>
            </a:r>
            <a:r>
              <a:rPr lang="cs-CZ" altLang="cs-CZ" sz="1400"/>
              <a:t>.</a:t>
            </a:r>
            <a:r>
              <a:rPr lang="en-US" altLang="cs-CZ" sz="1400"/>
              <a:t> </a:t>
            </a:r>
            <a:endParaRPr lang="cs-CZ" altLang="cs-CZ" sz="14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altLang="cs-CZ" sz="1800" b="1"/>
              <a:t>Xpert </a:t>
            </a:r>
            <a:r>
              <a:rPr lang="cs-CZ" altLang="cs-CZ" sz="1800" b="1">
                <a:solidFill>
                  <a:srgbClr val="C00000"/>
                </a:solidFill>
              </a:rPr>
              <a:t>Ultra</a:t>
            </a:r>
            <a:r>
              <a:rPr lang="cs-CZ" altLang="cs-CZ" sz="1800" b="1"/>
              <a:t> jako nahrazení fenotypového testu citlivosti k rifampicinu: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1400"/>
              <a:t>Citlivost metody 94</a:t>
            </a:r>
            <a:r>
              <a:rPr lang="en-US" altLang="cs-CZ" sz="1400"/>
              <a:t>%</a:t>
            </a:r>
            <a:r>
              <a:rPr lang="cs-CZ" altLang="cs-CZ" sz="1400"/>
              <a:t>, Specificita </a:t>
            </a:r>
            <a:r>
              <a:rPr lang="en-US" altLang="cs-CZ" sz="1400"/>
              <a:t>9</a:t>
            </a:r>
            <a:r>
              <a:rPr lang="cs-CZ" altLang="cs-CZ" sz="1400"/>
              <a:t>9</a:t>
            </a:r>
            <a:r>
              <a:rPr lang="en-US" altLang="cs-CZ" sz="1400"/>
              <a:t>% </a:t>
            </a:r>
            <a:r>
              <a:rPr lang="cs-CZ" altLang="cs-CZ" sz="1400"/>
              <a:t>všechny vzorky ( ve srovnání s fenotyp testem)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A7FF33A2-55B9-4973-AD6E-EF550D0E4C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53975"/>
            <a:ext cx="8162925" cy="1570038"/>
          </a:xfrm>
        </p:spPr>
        <p:txBody>
          <a:bodyPr/>
          <a:lstStyle/>
          <a:p>
            <a:r>
              <a:rPr lang="cs-CZ" altLang="cs-CZ" sz="2400" b="1"/>
              <a:t>Xpert MTB/RIF a Xpert Ultra diagnostické testy,</a:t>
            </a:r>
            <a:br>
              <a:rPr lang="cs-CZ" altLang="cs-CZ" sz="2400" b="1"/>
            </a:br>
            <a:r>
              <a:rPr lang="cs-CZ" altLang="cs-CZ" sz="1600"/>
              <a:t>který může být iniciálním testem:</a:t>
            </a:r>
            <a:br>
              <a:rPr lang="cs-CZ" altLang="cs-CZ" sz="1600"/>
            </a:br>
            <a:r>
              <a:rPr lang="cs-CZ" altLang="cs-CZ" sz="1600"/>
              <a:t>pro dospělé s pulmonár, extrapulmonární TB/ a detekovat R k rifampicinu, </a:t>
            </a:r>
            <a:br>
              <a:rPr lang="cs-CZ" altLang="cs-CZ" sz="1600"/>
            </a:br>
            <a:r>
              <a:rPr lang="cs-CZ" altLang="cs-CZ" sz="1600"/>
              <a:t>pro děti ze sputa, stolice, nosohltan stěrů, gastric odběrů (detekce TB a rif 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FE27C7-EF63-4C96-9CAE-7FA5E7139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773238"/>
            <a:ext cx="8640762" cy="4191000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Dospělí </a:t>
            </a:r>
            <a:r>
              <a:rPr lang="cs-CZ" sz="2000" b="1" dirty="0" err="1"/>
              <a:t>extrapulmonární</a:t>
            </a:r>
            <a:r>
              <a:rPr lang="cs-CZ" sz="2000" b="1" dirty="0"/>
              <a:t> TB: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sz="1600" b="1" dirty="0"/>
              <a:t>náhrada mikroskopie nátěrů a </a:t>
            </a:r>
          </a:p>
          <a:p>
            <a:pPr lvl="1">
              <a:defRPr/>
            </a:pPr>
            <a:r>
              <a:rPr lang="cs-CZ" sz="1400" b="1" dirty="0" err="1">
                <a:solidFill>
                  <a:srgbClr val="002060"/>
                </a:solidFill>
              </a:rPr>
              <a:t>Xpert</a:t>
            </a:r>
            <a:r>
              <a:rPr lang="cs-CZ" sz="1400" b="1" dirty="0">
                <a:solidFill>
                  <a:srgbClr val="002060"/>
                </a:solidFill>
              </a:rPr>
              <a:t> MTB/RIF: </a:t>
            </a:r>
            <a:r>
              <a:rPr lang="cs-CZ" sz="1400" dirty="0"/>
              <a:t>Vzorky mozkomíšního moku (CSF), </a:t>
            </a:r>
            <a:r>
              <a:rPr lang="cs-CZ" sz="1400" dirty="0" err="1"/>
              <a:t>apirátu</a:t>
            </a:r>
            <a:r>
              <a:rPr lang="cs-CZ" sz="1400" dirty="0"/>
              <a:t> z mízních uzlin, biopsie mízních uzlin, pleurální tekutiny, moči, synoviální tekutiny, peritoneální tekutiny, tekutiny perikardu a krve</a:t>
            </a:r>
          </a:p>
          <a:p>
            <a:pPr lvl="2">
              <a:defRPr/>
            </a:pPr>
            <a:r>
              <a:rPr lang="cs-CZ" sz="1200" dirty="0"/>
              <a:t>Citlivost metody 50% u pleurální až 97% u synoviální tekutiny, Specificita 79 ze vzorku biopsie mízních uzlin až 99</a:t>
            </a:r>
            <a:r>
              <a:rPr lang="en-US" sz="1200" dirty="0"/>
              <a:t>%</a:t>
            </a:r>
            <a:r>
              <a:rPr lang="cs-CZ" sz="1200" dirty="0"/>
              <a:t> pleurální tekutiny</a:t>
            </a:r>
          </a:p>
          <a:p>
            <a:pPr lvl="1">
              <a:defRPr/>
            </a:pPr>
            <a:r>
              <a:rPr lang="cs-CZ" sz="1400" b="1" dirty="0" err="1">
                <a:solidFill>
                  <a:srgbClr val="002060"/>
                </a:solidFill>
              </a:rPr>
              <a:t>Xpert</a:t>
            </a:r>
            <a:r>
              <a:rPr lang="cs-CZ" sz="1400" b="1" dirty="0">
                <a:solidFill>
                  <a:srgbClr val="002060"/>
                </a:solidFill>
              </a:rPr>
              <a:t> Ultra</a:t>
            </a:r>
            <a:r>
              <a:rPr lang="cs-CZ" sz="1400" dirty="0"/>
              <a:t>: </a:t>
            </a:r>
            <a:r>
              <a:rPr lang="cs-CZ" sz="1600" dirty="0"/>
              <a:t>CSF, pleurální tekutina, moč, synoviální tekutina</a:t>
            </a:r>
          </a:p>
          <a:p>
            <a:pPr lvl="2">
              <a:defRPr/>
            </a:pPr>
            <a:r>
              <a:rPr lang="cs-CZ" sz="1200" dirty="0"/>
              <a:t>Citlivost metody 71% u pleurální až 00 </a:t>
            </a:r>
            <a:r>
              <a:rPr lang="cs-CZ" sz="1200" dirty="0" err="1"/>
              <a:t>vz</a:t>
            </a:r>
            <a:r>
              <a:rPr lang="cs-CZ" sz="1200" dirty="0"/>
              <a:t> biopsie mízních uzlin, Specificita 71% pleurální tekutina až 100% moč</a:t>
            </a:r>
            <a:endParaRPr lang="cs-CZ" sz="1200" b="1" dirty="0">
              <a:solidFill>
                <a:srgbClr val="002060"/>
              </a:solidFill>
            </a:endParaRP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sz="1600" b="1" dirty="0"/>
              <a:t>fenotypového testování R k </a:t>
            </a:r>
            <a:r>
              <a:rPr lang="cs-CZ" sz="1600" b="1" dirty="0" err="1"/>
              <a:t>rifampicinu</a:t>
            </a:r>
            <a:endParaRPr lang="cs-CZ" sz="1600" b="1" dirty="0"/>
          </a:p>
          <a:p>
            <a:pPr lvl="1">
              <a:defRPr/>
            </a:pPr>
            <a:r>
              <a:rPr lang="cs-CZ" sz="1400" dirty="0"/>
              <a:t>Citlivost metody 96-97</a:t>
            </a:r>
            <a:r>
              <a:rPr lang="en-US" sz="1400" dirty="0"/>
              <a:t>%</a:t>
            </a:r>
            <a:r>
              <a:rPr lang="cs-CZ" sz="1400" dirty="0"/>
              <a:t>, Specificita </a:t>
            </a:r>
            <a:r>
              <a:rPr lang="en-US" sz="1400" dirty="0"/>
              <a:t>9</a:t>
            </a:r>
            <a:r>
              <a:rPr lang="cs-CZ" sz="1400" dirty="0"/>
              <a:t>9</a:t>
            </a:r>
            <a:r>
              <a:rPr lang="en-US" sz="1400" dirty="0"/>
              <a:t>% </a:t>
            </a:r>
            <a:r>
              <a:rPr lang="cs-CZ" sz="1400" dirty="0"/>
              <a:t>všechny vzorky ( ve srovnání s fenotyp testem)</a:t>
            </a:r>
            <a:endParaRPr lang="cs-CZ" sz="1400" b="1" dirty="0"/>
          </a:p>
          <a:p>
            <a:pPr>
              <a:defRPr/>
            </a:pPr>
            <a:r>
              <a:rPr lang="cs-CZ" sz="2000" b="1" dirty="0"/>
              <a:t>Děti – problém odběrů sputa, proto i další vzorky, srovnáváno s klasickou kultivací</a:t>
            </a:r>
          </a:p>
          <a:p>
            <a:pPr>
              <a:defRPr/>
            </a:pPr>
            <a:r>
              <a:rPr lang="cs-CZ" sz="1400" dirty="0"/>
              <a:t>Citlivost metody </a:t>
            </a:r>
            <a:r>
              <a:rPr lang="en-US" sz="1400" dirty="0"/>
              <a:t>46% </a:t>
            </a:r>
            <a:r>
              <a:rPr lang="cs-CZ" sz="1400" dirty="0" err="1"/>
              <a:t>vz</a:t>
            </a:r>
            <a:r>
              <a:rPr lang="cs-CZ" sz="1400" dirty="0"/>
              <a:t> z nosohltanu</a:t>
            </a:r>
            <a:r>
              <a:rPr lang="en-US" sz="1400" dirty="0"/>
              <a:t>; 61% </a:t>
            </a:r>
            <a:r>
              <a:rPr lang="cs-CZ" sz="1400" dirty="0" err="1"/>
              <a:t>vz</a:t>
            </a:r>
            <a:r>
              <a:rPr lang="cs-CZ" sz="1400" dirty="0"/>
              <a:t> ze stolice</a:t>
            </a:r>
            <a:r>
              <a:rPr lang="en-US" sz="1400" dirty="0"/>
              <a:t>; 65% </a:t>
            </a:r>
            <a:r>
              <a:rPr lang="cs-CZ" sz="1400" dirty="0" err="1"/>
              <a:t>vz</a:t>
            </a:r>
            <a:r>
              <a:rPr lang="cs-CZ" sz="1400" dirty="0"/>
              <a:t> ze sputa a </a:t>
            </a:r>
            <a:r>
              <a:rPr lang="en-US" sz="1400" dirty="0"/>
              <a:t>73%</a:t>
            </a:r>
            <a:r>
              <a:rPr lang="cs-CZ" sz="1400" dirty="0"/>
              <a:t> </a:t>
            </a:r>
            <a:r>
              <a:rPr lang="cs-CZ" sz="1400" dirty="0" err="1"/>
              <a:t>vz</a:t>
            </a:r>
            <a:r>
              <a:rPr lang="cs-CZ" sz="1400" dirty="0"/>
              <a:t> z GIT.</a:t>
            </a:r>
            <a:r>
              <a:rPr lang="en-US" sz="1400" dirty="0"/>
              <a:t> </a:t>
            </a:r>
            <a:r>
              <a:rPr lang="en-US" sz="1400" dirty="0" err="1"/>
              <a:t>Specificit</a:t>
            </a:r>
            <a:r>
              <a:rPr lang="cs-CZ" sz="1400" dirty="0"/>
              <a:t>a u všech </a:t>
            </a:r>
            <a:r>
              <a:rPr lang="cs-CZ" sz="1400" dirty="0" err="1"/>
              <a:t>vz</a:t>
            </a:r>
            <a:r>
              <a:rPr lang="cs-CZ" sz="1400" dirty="0"/>
              <a:t> v rozmezí </a:t>
            </a:r>
            <a:r>
              <a:rPr lang="en-US" sz="1400" dirty="0"/>
              <a:t>98% </a:t>
            </a:r>
            <a:r>
              <a:rPr lang="cs-CZ" sz="1400" dirty="0"/>
              <a:t>až</a:t>
            </a:r>
            <a:r>
              <a:rPr lang="en-US" sz="1400" dirty="0"/>
              <a:t> 100%. </a:t>
            </a:r>
            <a:endParaRPr lang="cs-CZ" sz="1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600" b="1" dirty="0"/>
              <a:t>	Pro test Rezistence k </a:t>
            </a:r>
            <a:r>
              <a:rPr lang="cs-CZ" sz="1600" b="1" dirty="0" err="1"/>
              <a:t>rifampicinu</a:t>
            </a:r>
            <a:r>
              <a:rPr lang="cs-CZ" sz="1600" b="1" dirty="0"/>
              <a:t>:</a:t>
            </a:r>
          </a:p>
          <a:p>
            <a:pPr>
              <a:defRPr/>
            </a:pPr>
            <a:r>
              <a:rPr lang="cs-CZ" sz="1400" dirty="0"/>
              <a:t>Citlivost metody 90</a:t>
            </a:r>
            <a:r>
              <a:rPr lang="en-US" sz="1400" dirty="0"/>
              <a:t>%</a:t>
            </a:r>
            <a:r>
              <a:rPr lang="cs-CZ" sz="1400" dirty="0"/>
              <a:t>, Specificita </a:t>
            </a:r>
            <a:r>
              <a:rPr lang="en-US" sz="1400" dirty="0"/>
              <a:t>9</a:t>
            </a:r>
            <a:r>
              <a:rPr lang="cs-CZ" sz="1400" dirty="0"/>
              <a:t>9</a:t>
            </a:r>
            <a:r>
              <a:rPr lang="en-US" sz="1400" dirty="0"/>
              <a:t>% </a:t>
            </a:r>
            <a:r>
              <a:rPr lang="cs-CZ" sz="1400" dirty="0"/>
              <a:t>všechny vzorky ( ve srovnání s fenotyp testem)</a:t>
            </a:r>
            <a:endParaRPr lang="cs-CZ" sz="1400" b="1" dirty="0"/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1">
            <a:extLst>
              <a:ext uri="{FF2B5EF4-FFF2-40B4-BE49-F238E27FC236}">
                <a16:creationId xmlns:a16="http://schemas.microsoft.com/office/drawing/2014/main" id="{BD41D960-107A-48D7-9764-1E8B4EC27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546100"/>
            <a:ext cx="8162925" cy="1077913"/>
          </a:xfrm>
        </p:spPr>
        <p:txBody>
          <a:bodyPr/>
          <a:lstStyle/>
          <a:p>
            <a:r>
              <a:rPr lang="cs-CZ" altLang="cs-CZ" sz="2400" b="1"/>
              <a:t>Truenat MTB a MTB Plus diagnostické testy,</a:t>
            </a:r>
            <a:br>
              <a:rPr lang="cs-CZ" altLang="cs-CZ" sz="2400" b="1"/>
            </a:br>
            <a:r>
              <a:rPr lang="cs-CZ" altLang="cs-CZ" sz="2000"/>
              <a:t>který může být iniciálním testem pro plicní tuberkulózu (nahrazujícím mikroskopii a testování citlivosti k rifampicinu)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CD5D65-95F4-4F2F-A2AB-FD5EF2181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2120900"/>
            <a:ext cx="8110538" cy="41910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b="1" dirty="0" err="1">
                <a:solidFill>
                  <a:srgbClr val="0070C0"/>
                </a:solidFill>
              </a:rPr>
              <a:t>Truenat</a:t>
            </a:r>
            <a:r>
              <a:rPr lang="cs-CZ" sz="2000" b="1" dirty="0">
                <a:solidFill>
                  <a:srgbClr val="0070C0"/>
                </a:solidFill>
              </a:rPr>
              <a:t> MTB a MTB Plus </a:t>
            </a:r>
            <a:r>
              <a:rPr lang="cs-CZ" sz="2000" b="1" dirty="0"/>
              <a:t>jako nahrazení mikroskopie nátěrů sputa: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Citlivost metody </a:t>
            </a:r>
            <a:r>
              <a:rPr lang="cs-CZ" sz="2000" dirty="0" err="1"/>
              <a:t>Truenat</a:t>
            </a:r>
            <a:r>
              <a:rPr lang="cs-CZ" sz="2000" dirty="0"/>
              <a:t> MTB </a:t>
            </a:r>
            <a:r>
              <a:rPr lang="en-US" sz="2000" dirty="0"/>
              <a:t>8</a:t>
            </a:r>
            <a:r>
              <a:rPr lang="cs-CZ" sz="2000" dirty="0"/>
              <a:t>3</a:t>
            </a:r>
            <a:r>
              <a:rPr lang="en-US" sz="2000" dirty="0"/>
              <a:t>%</a:t>
            </a:r>
            <a:r>
              <a:rPr lang="cs-CZ" sz="2000" dirty="0"/>
              <a:t>, u MTB Plus 89%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Specificita </a:t>
            </a:r>
            <a:r>
              <a:rPr lang="cs-CZ" sz="2000" dirty="0" err="1"/>
              <a:t>Truenat</a:t>
            </a:r>
            <a:r>
              <a:rPr lang="cs-CZ" sz="2000" dirty="0"/>
              <a:t> MTB </a:t>
            </a:r>
            <a:r>
              <a:rPr lang="en-US" sz="2000" dirty="0"/>
              <a:t>9</a:t>
            </a:r>
            <a:r>
              <a:rPr lang="cs-CZ" sz="2000" dirty="0"/>
              <a:t>9% a MTB Plus 9</a:t>
            </a:r>
            <a:r>
              <a:rPr lang="en-US" sz="2000" dirty="0"/>
              <a:t>8%</a:t>
            </a: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2000" b="1" dirty="0" err="1">
                <a:solidFill>
                  <a:srgbClr val="0070C0"/>
                </a:solidFill>
              </a:rPr>
              <a:t>Truenat</a:t>
            </a:r>
            <a:r>
              <a:rPr lang="en-US" sz="2000" b="1" dirty="0">
                <a:solidFill>
                  <a:srgbClr val="0070C0"/>
                </a:solidFill>
              </a:rPr>
              <a:t> MTB-Rif Dx  </a:t>
            </a:r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/>
              <a:t>jako nahrazení fenotypového testu citlivosti k </a:t>
            </a:r>
            <a:r>
              <a:rPr lang="cs-CZ" sz="2000" b="1" dirty="0" err="1"/>
              <a:t>rifampicinu</a:t>
            </a:r>
            <a:r>
              <a:rPr lang="cs-CZ" sz="2000" b="1" dirty="0"/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Citlivost metody 93</a:t>
            </a:r>
            <a:r>
              <a:rPr lang="en-US" sz="2000" dirty="0"/>
              <a:t>%</a:t>
            </a:r>
            <a:r>
              <a:rPr lang="cs-CZ" sz="2000" dirty="0"/>
              <a:t>, Specificita </a:t>
            </a:r>
            <a:r>
              <a:rPr lang="en-US" sz="2000" dirty="0"/>
              <a:t>9</a:t>
            </a:r>
            <a:r>
              <a:rPr lang="cs-CZ" sz="2000" dirty="0"/>
              <a:t>5</a:t>
            </a:r>
            <a:r>
              <a:rPr lang="en-US" sz="2000" dirty="0"/>
              <a:t>% </a:t>
            </a:r>
            <a:r>
              <a:rPr lang="cs-CZ" sz="2000" dirty="0"/>
              <a:t>všechny vzorky ( ve srovnání s fenotyp testem)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>
                <a:solidFill>
                  <a:srgbClr val="C00000"/>
                </a:solidFill>
              </a:rPr>
              <a:t>Výše uvedené 3 snímky k novým metodám viz též WHO pokyn (2020): </a:t>
            </a:r>
            <a:r>
              <a:rPr lang="cs-CZ" sz="1400" dirty="0">
                <a:hlinkClick r:id="rId2"/>
              </a:rPr>
              <a:t>https://apps.who.int/iris/bitstream/handle/10665/330395/9789240000339-eng.pdf;jsessionid=3DEB4E5026A8ADE2616CF8DFFCF2A60C?sequence=1</a:t>
            </a:r>
            <a:endParaRPr lang="cs-CZ" sz="1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1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82BF3960-4FD5-4A84-AF83-2F827E771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8162925" cy="1076325"/>
          </a:xfrm>
        </p:spPr>
        <p:txBody>
          <a:bodyPr/>
          <a:lstStyle/>
          <a:p>
            <a:r>
              <a:rPr lang="cs-CZ" altLang="cs-CZ" sz="3200" b="1"/>
              <a:t>Přehled pokroku ve vývoji </a:t>
            </a:r>
            <a:br>
              <a:rPr lang="cs-CZ" altLang="cs-CZ" sz="3200" b="1"/>
            </a:br>
            <a:r>
              <a:rPr lang="cs-CZ" altLang="cs-CZ" sz="3200" b="1"/>
              <a:t>TB diagnostik  (I)</a:t>
            </a:r>
          </a:p>
        </p:txBody>
      </p:sp>
      <p:pic>
        <p:nvPicPr>
          <p:cNvPr id="68611" name="Picture 2">
            <a:extLst>
              <a:ext uri="{FF2B5EF4-FFF2-40B4-BE49-F238E27FC236}">
                <a16:creationId xmlns:a16="http://schemas.microsoft.com/office/drawing/2014/main" id="{B462441B-7254-4969-A284-9E1D6A93F2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15358" r="16670" b="37988"/>
          <a:stretch>
            <a:fillRect/>
          </a:stretch>
        </p:blipFill>
        <p:spPr>
          <a:xfrm>
            <a:off x="395288" y="1989138"/>
            <a:ext cx="8394700" cy="4248150"/>
          </a:xfr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5DE23660-79A3-4FE0-B71C-3E4E9E9F1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8162925" cy="1077913"/>
          </a:xfrm>
        </p:spPr>
        <p:txBody>
          <a:bodyPr/>
          <a:lstStyle/>
          <a:p>
            <a:r>
              <a:rPr lang="cs-CZ" altLang="cs-CZ" sz="3200" b="1"/>
              <a:t>Přehled pokroku ve vývoji </a:t>
            </a:r>
            <a:br>
              <a:rPr lang="cs-CZ" altLang="cs-CZ" sz="3200" b="1"/>
            </a:br>
            <a:r>
              <a:rPr lang="cs-CZ" altLang="cs-CZ" sz="3200" b="1"/>
              <a:t>TB diagnostik (II)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10ADAF7E-2DC8-43C3-A31B-CA0F083322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8397875" cy="5708650"/>
          </a:xfr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>
            <a:extLst>
              <a:ext uri="{FF2B5EF4-FFF2-40B4-BE49-F238E27FC236}">
                <a16:creationId xmlns:a16="http://schemas.microsoft.com/office/drawing/2014/main" id="{BC616028-F595-43B0-AE61-7B2FBFB402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0659" name="Picture 10">
            <a:extLst>
              <a:ext uri="{FF2B5EF4-FFF2-40B4-BE49-F238E27FC236}">
                <a16:creationId xmlns:a16="http://schemas.microsoft.com/office/drawing/2014/main" id="{A32227DE-A29A-4879-90F4-8D81CF374B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1" t="23334" r="25778" b="7954"/>
          <a:stretch>
            <a:fillRect/>
          </a:stretch>
        </p:blipFill>
        <p:spPr>
          <a:xfrm>
            <a:off x="323850" y="3644900"/>
            <a:ext cx="3455988" cy="2879725"/>
          </a:xfrm>
        </p:spPr>
      </p:pic>
      <p:sp>
        <p:nvSpPr>
          <p:cNvPr id="70660" name="Rectangle 11">
            <a:extLst>
              <a:ext uri="{FF2B5EF4-FFF2-40B4-BE49-F238E27FC236}">
                <a16:creationId xmlns:a16="http://schemas.microsoft.com/office/drawing/2014/main" id="{B5BC8891-A28B-409F-B6A0-B59F7E16958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0661" name="Picture 3">
            <a:extLst>
              <a:ext uri="{FF2B5EF4-FFF2-40B4-BE49-F238E27FC236}">
                <a16:creationId xmlns:a16="http://schemas.microsoft.com/office/drawing/2014/main" id="{50AF497C-8245-46D9-AF90-175DB161C237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2" t="25916" r="34163" b="14365"/>
          <a:stretch>
            <a:fillRect/>
          </a:stretch>
        </p:blipFill>
        <p:spPr>
          <a:xfrm>
            <a:off x="0" y="333375"/>
            <a:ext cx="3851275" cy="3209925"/>
          </a:xfrm>
        </p:spPr>
      </p:pic>
      <p:pic>
        <p:nvPicPr>
          <p:cNvPr id="70662" name="Picture 8">
            <a:extLst>
              <a:ext uri="{FF2B5EF4-FFF2-40B4-BE49-F238E27FC236}">
                <a16:creationId xmlns:a16="http://schemas.microsoft.com/office/drawing/2014/main" id="{1DFCD24D-3432-4EAB-96E9-BC54857DB726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t="22614" r="32230" b="10379"/>
          <a:stretch>
            <a:fillRect/>
          </a:stretch>
        </p:blipFill>
        <p:spPr>
          <a:xfrm>
            <a:off x="3959225" y="188913"/>
            <a:ext cx="5184775" cy="6480175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DBDF1ABC-A300-4851-9DE8-048F0785B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/>
              <a:t>Manuál: mikroskopie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A289A81-CCC9-4D8A-A53D-ECC44BA18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Sběr vzorků pro mikroskopii (nejlépe sputum – ranní vzorek)</a:t>
            </a:r>
          </a:p>
          <a:p>
            <a:pPr eaLnBrk="1" hangingPunct="1"/>
            <a:r>
              <a:rPr lang="cs-CZ" altLang="cs-CZ"/>
              <a:t>Přeprava vzorků</a:t>
            </a:r>
          </a:p>
          <a:p>
            <a:pPr eaLnBrk="1" hangingPunct="1"/>
            <a:r>
              <a:rPr lang="cs-CZ" altLang="cs-CZ"/>
              <a:t>Příprava vzorků </a:t>
            </a:r>
          </a:p>
          <a:p>
            <a:pPr lvl="1" eaLnBrk="1" hangingPunct="1"/>
            <a:r>
              <a:rPr lang="cs-CZ" altLang="cs-CZ"/>
              <a:t>Ziehl – Neelsen barvení </a:t>
            </a:r>
          </a:p>
          <a:p>
            <a:pPr lvl="2" eaLnBrk="1" hangingPunct="1"/>
            <a:r>
              <a:rPr lang="cs-CZ" altLang="cs-CZ"/>
              <a:t>=&gt; </a:t>
            </a:r>
            <a:r>
              <a:rPr lang="cs-CZ" altLang="cs-CZ" sz="1600"/>
              <a:t>v ČR cca ¼ vzorků mikroskopie</a:t>
            </a:r>
          </a:p>
          <a:p>
            <a:pPr lvl="1" eaLnBrk="1" hangingPunct="1"/>
            <a:r>
              <a:rPr lang="cs-CZ" altLang="cs-CZ"/>
              <a:t>Barvení fluorochrochromy </a:t>
            </a:r>
          </a:p>
          <a:p>
            <a:pPr lvl="2" eaLnBrk="1" hangingPunct="1"/>
            <a:r>
              <a:rPr lang="cs-CZ" altLang="cs-CZ"/>
              <a:t>=&gt; </a:t>
            </a:r>
            <a:r>
              <a:rPr lang="cs-CZ" altLang="cs-CZ" sz="1600"/>
              <a:t>v ČR cca 3/4 vzorků mikroskopie</a:t>
            </a:r>
          </a:p>
          <a:p>
            <a:pPr lvl="2" eaLnBrk="1" hangingPunct="1"/>
            <a:r>
              <a:rPr lang="cs-CZ" altLang="cs-CZ"/>
              <a:t>auramin O =&gt; flurescenční mikroskopie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C6F3CA6E-2839-48A8-9B6A-F943A5CA8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/>
              <a:t>Manuál:Odběry na kultivaci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BA444575-19B5-4045-8967-D2D6C3A1C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Kromě vzorků sputa lze též odebírat: </a:t>
            </a:r>
          </a:p>
          <a:p>
            <a:pPr lvl="1" eaLnBrk="1" hangingPunct="1"/>
            <a:r>
              <a:rPr lang="cs-CZ" altLang="cs-CZ"/>
              <a:t>spinální, pleurální, perikardiální, synoviální tekutinu</a:t>
            </a:r>
          </a:p>
          <a:p>
            <a:pPr lvl="1" eaLnBrk="1" hangingPunct="1"/>
            <a:r>
              <a:rPr lang="cs-CZ" altLang="cs-CZ"/>
              <a:t>Krev</a:t>
            </a:r>
          </a:p>
          <a:p>
            <a:pPr lvl="1" eaLnBrk="1" hangingPunct="1"/>
            <a:r>
              <a:rPr lang="cs-CZ" altLang="cs-CZ"/>
              <a:t>Hnis</a:t>
            </a:r>
          </a:p>
          <a:p>
            <a:pPr lvl="1" eaLnBrk="1" hangingPunct="1"/>
            <a:r>
              <a:rPr lang="cs-CZ" altLang="cs-CZ"/>
              <a:t>Kostní dřeň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DD642AA7-F1C6-4F86-8B8F-3CCB5AEA6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/>
              <a:t>Manuál:Kultivační média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3E811CC-DC83-4505-AC14-D836F9CBF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Nejčastěji: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„vaječná“ média: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L</a:t>
            </a:r>
            <a:r>
              <a:rPr lang="en-US" altLang="cs-CZ"/>
              <a:t>ö</a:t>
            </a:r>
            <a:r>
              <a:rPr lang="cs-CZ" altLang="cs-CZ"/>
              <a:t>wenstein –Jensen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Ogawa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Agarová média: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Middlebrook 7H10 a 7H11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Tekutá média: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/>
              <a:t>Middlebrook 7H9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8159C93C-D29B-4469-B077-9D4C5F35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-7938"/>
            <a:ext cx="8494713" cy="1631951"/>
          </a:xfrm>
        </p:spPr>
        <p:txBody>
          <a:bodyPr/>
          <a:lstStyle/>
          <a:p>
            <a:r>
              <a:rPr lang="cs-CZ" altLang="cs-CZ"/>
              <a:t>Esenciální antituberkulotika  </a:t>
            </a:r>
            <a:r>
              <a:rPr lang="cs-CZ" altLang="cs-CZ" sz="2800"/>
              <a:t>léčivé přípravky alternativní volby u multirezistentní tuberkulózy ČR – SEAI 2020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5DBA4FD6-FEC2-4537-AA98-D5D2FEDEBF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7187" r="5714" b="14165"/>
          <a:stretch>
            <a:fillRect/>
          </a:stretch>
        </p:blipFill>
        <p:spPr>
          <a:xfrm>
            <a:off x="107950" y="1844675"/>
            <a:ext cx="9021763" cy="4897438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23AC0CE6-6000-4901-B554-8B2308C31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C213A6FB-DC1F-4596-8C20-7231077C808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t="10606" r="11372" b="5228"/>
          <a:stretch>
            <a:fillRect/>
          </a:stretch>
        </p:blipFill>
        <p:spPr>
          <a:xfrm>
            <a:off x="323850" y="649288"/>
            <a:ext cx="8820150" cy="5443537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13EC88F-D1A6-407B-9462-CE74FD18F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r>
              <a:rPr lang="cs-CZ" altLang="cs-CZ"/>
              <a:t>Immunoassay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965582D4-DCDB-455E-9354-BF233EBD1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Kvalitativní chromatografické imunologické metody detekce </a:t>
            </a:r>
            <a:r>
              <a:rPr lang="cs-CZ" altLang="cs-CZ" i="1"/>
              <a:t>Mycobacterium tuberculosis</a:t>
            </a:r>
            <a:r>
              <a:rPr lang="cs-CZ" altLang="cs-CZ"/>
              <a:t> </a:t>
            </a:r>
          </a:p>
          <a:p>
            <a:pPr lvl="1" eaLnBrk="1" hangingPunct="1"/>
            <a:r>
              <a:rPr lang="cs-CZ" altLang="cs-CZ"/>
              <a:t>z tekutých kultur s pozitivní kultivací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D59F96D2-6E0C-42C7-BBB4-12CA59DF55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862013"/>
            <a:ext cx="8162925" cy="762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CB5E331-8B8F-42FC-8CEA-0451CEB95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110537" cy="4191000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16483633-CFC6-4105-A214-7D116817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23625" r="15547" b="13063"/>
          <a:stretch>
            <a:fillRect/>
          </a:stretch>
        </p:blipFill>
        <p:spPr bwMode="auto">
          <a:xfrm>
            <a:off x="323850" y="404813"/>
            <a:ext cx="8640763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E93B60C-98B1-407A-9BF7-D53AA6CC7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Molekulárně biologické metody I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FAAE3AF-891C-4D81-A0C4-083811C5CE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/>
              <a:t>1. Line probe assay: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Identifikace 16 různých mykobakterií včetně </a:t>
            </a:r>
            <a:r>
              <a:rPr lang="cs-CZ" altLang="cs-CZ" i="1"/>
              <a:t>M.tuberculosis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Tři základní principy testu:</a:t>
            </a:r>
          </a:p>
          <a:p>
            <a:pPr lvl="1" eaLnBrk="1" hangingPunct="1">
              <a:buFontTx/>
              <a:buChar char="-"/>
            </a:pPr>
            <a:r>
              <a:rPr lang="cs-CZ" altLang="cs-CZ"/>
              <a:t>Extrakce, amplifikace a hybridizace DNA</a:t>
            </a:r>
          </a:p>
          <a:p>
            <a:pPr lvl="1" eaLnBrk="1" hangingPunct="1">
              <a:buFontTx/>
              <a:buNone/>
            </a:pPr>
            <a:endParaRPr lang="cs-CZ" altLang="cs-CZ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74EA213-5464-4E0C-9297-5E2A655F1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Molekulárně biologické metody II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783C3D8-77FE-4364-8D53-2A4686CA4B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/>
              <a:t>2. Line probe assay: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Identifikace </a:t>
            </a:r>
            <a:r>
              <a:rPr lang="cs-CZ" altLang="cs-CZ" i="1"/>
              <a:t>M.tuberculosis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Detekce genů nesoucích informaci o rezistenci k RIF</a:t>
            </a:r>
          </a:p>
          <a:p>
            <a:pPr eaLnBrk="1" hangingPunct="1">
              <a:buFontTx/>
              <a:buChar char="-"/>
            </a:pPr>
            <a:r>
              <a:rPr lang="cs-CZ" altLang="cs-CZ"/>
              <a:t>PCR – detekce tzv. </a:t>
            </a:r>
            <a:r>
              <a:rPr lang="cs-CZ" altLang="cs-CZ" b="1"/>
              <a:t>LiPA </a:t>
            </a:r>
            <a:r>
              <a:rPr lang="cs-CZ" altLang="cs-CZ" b="1" i="1"/>
              <a:t>rpo</a:t>
            </a:r>
            <a:r>
              <a:rPr lang="cs-CZ" altLang="cs-CZ" b="1"/>
              <a:t>B</a:t>
            </a:r>
          </a:p>
          <a:p>
            <a:pPr eaLnBrk="1" hangingPunct="1">
              <a:buFontTx/>
              <a:buNone/>
            </a:pPr>
            <a:endParaRPr lang="cs-CZ" altLang="cs-CZ" b="1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0FB57E00-75EA-4A79-BC3F-28FC18D31D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Molekulárně biologické metody III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2127D27-BA8E-49CB-9850-C9C3D79A1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1905000"/>
            <a:ext cx="8110537" cy="4619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 b="1"/>
              <a:t>. Line probe assay: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/>
              <a:t>Identifikace </a:t>
            </a:r>
            <a:r>
              <a:rPr lang="cs-CZ" altLang="cs-CZ" sz="2800" i="1"/>
              <a:t>M.tuberculosis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cs-CZ" sz="2800"/>
              <a:t>Detekce genů nesoucích informaci o rezistenci =&gt; detekce tzv. MDR a XDR kmenů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b="1"/>
              <a:t>RIF</a:t>
            </a:r>
            <a:r>
              <a:rPr lang="cs-CZ" altLang="cs-CZ" sz="2400"/>
              <a:t>(</a:t>
            </a:r>
            <a:r>
              <a:rPr lang="cs-CZ" altLang="cs-CZ" sz="2400" i="1"/>
              <a:t>rpo</a:t>
            </a:r>
            <a:r>
              <a:rPr lang="cs-CZ" altLang="cs-CZ" sz="2400"/>
              <a:t>B)a/nebo </a:t>
            </a:r>
            <a:r>
              <a:rPr lang="cs-CZ" altLang="cs-CZ" sz="2400" b="1"/>
              <a:t>izoniazid</a:t>
            </a:r>
            <a:r>
              <a:rPr lang="cs-CZ" altLang="cs-CZ" sz="2400"/>
              <a:t> (</a:t>
            </a:r>
            <a:r>
              <a:rPr lang="cs-CZ" altLang="cs-CZ" sz="2400" i="1"/>
              <a:t>kat</a:t>
            </a:r>
            <a:r>
              <a:rPr lang="cs-CZ" altLang="cs-CZ" sz="2400"/>
              <a:t>G/</a:t>
            </a:r>
            <a:r>
              <a:rPr lang="cs-CZ" altLang="cs-CZ" sz="2400" i="1"/>
              <a:t>inh</a:t>
            </a:r>
            <a:r>
              <a:rPr lang="cs-CZ" altLang="cs-CZ" sz="2400"/>
              <a:t>A) (nízká/vysoká R)</a:t>
            </a:r>
          </a:p>
          <a:p>
            <a:pPr lvl="1" eaLnBrk="1" hangingPunct="1">
              <a:lnSpc>
                <a:spcPct val="90000"/>
              </a:lnSpc>
              <a:buFontTx/>
              <a:buChar char="-"/>
            </a:pPr>
            <a:r>
              <a:rPr lang="cs-CZ" altLang="cs-CZ" sz="2400" b="1"/>
              <a:t>Floroquinolony</a:t>
            </a:r>
            <a:r>
              <a:rPr lang="cs-CZ" altLang="cs-CZ" sz="2400"/>
              <a:t> a/nebo </a:t>
            </a:r>
            <a:r>
              <a:rPr lang="cs-CZ" altLang="cs-CZ" sz="2400" b="1"/>
              <a:t>aminoglykosidy/cyklické peptidy</a:t>
            </a:r>
            <a:r>
              <a:rPr lang="cs-CZ" altLang="cs-CZ" sz="2400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	(kanamycin, amikaci/capreomycin,viomycin)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	a/nebo </a:t>
            </a:r>
            <a:r>
              <a:rPr lang="cs-CZ" altLang="cs-CZ" sz="2400" b="1"/>
              <a:t>ethambutol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0603355-16A5-434B-81DF-16F25A1748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Molekulárně biologické metody IV a V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DD608A33-7228-49FD-93B4-064259617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Test s využitím hybridizace nukleové kyseliny k identifikaci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	</a:t>
            </a:r>
            <a:r>
              <a:rPr lang="cs-CZ" altLang="cs-CZ" i="1"/>
              <a:t>M. tuberculosis</a:t>
            </a:r>
            <a:r>
              <a:rPr lang="cs-CZ" altLang="cs-CZ"/>
              <a:t> complex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Single-use sample-processing cartridge systém s integrální real-time PCR k k identifikaci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i="1"/>
              <a:t>	M. tuberculosis</a:t>
            </a:r>
            <a:r>
              <a:rPr lang="cs-CZ" altLang="cs-CZ"/>
              <a:t> complex a rezistence RIF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5B2F679D-D4F9-4A9E-A3A5-22023BD75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374650"/>
            <a:ext cx="8162925" cy="1249363"/>
          </a:xfrm>
        </p:spPr>
        <p:txBody>
          <a:bodyPr/>
          <a:lstStyle/>
          <a:p>
            <a:pPr eaLnBrk="1" hangingPunct="1"/>
            <a:r>
              <a:rPr lang="cs-CZ" altLang="cs-CZ" sz="3200"/>
              <a:t>Stanovení citlivosti proporční metodou dle Canettiho</a:t>
            </a:r>
            <a:r>
              <a:rPr lang="cs-CZ" altLang="cs-CZ"/>
              <a:t> 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77E2CC7-F318-4CA9-98EE-044B85209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Viz citace výše snímek 27 …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>
            <a:extLst>
              <a:ext uri="{FF2B5EF4-FFF2-40B4-BE49-F238E27FC236}">
                <a16:creationId xmlns:a16="http://schemas.microsoft.com/office/drawing/2014/main" id="{69BB35FE-E71F-4D23-8680-B884E9806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2947" name="Picture 2">
            <a:extLst>
              <a:ext uri="{FF2B5EF4-FFF2-40B4-BE49-F238E27FC236}">
                <a16:creationId xmlns:a16="http://schemas.microsoft.com/office/drawing/2014/main" id="{319CAE2F-725A-4857-B61B-4213C0760B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15227" r="16788" b="12840"/>
          <a:stretch>
            <a:fillRect/>
          </a:stretch>
        </p:blipFill>
        <p:spPr>
          <a:xfrm>
            <a:off x="1042988" y="1268413"/>
            <a:ext cx="7085012" cy="4321175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>
            <a:extLst>
              <a:ext uri="{FF2B5EF4-FFF2-40B4-BE49-F238E27FC236}">
                <a16:creationId xmlns:a16="http://schemas.microsoft.com/office/drawing/2014/main" id="{5A15C9D7-8B20-4A8C-92F0-177B84C67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3971" name="Picture 2">
            <a:extLst>
              <a:ext uri="{FF2B5EF4-FFF2-40B4-BE49-F238E27FC236}">
                <a16:creationId xmlns:a16="http://schemas.microsoft.com/office/drawing/2014/main" id="{04DDDC8B-9C73-4A01-BF1D-E004B8F5F8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549275"/>
            <a:ext cx="8712200" cy="5903913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A221266E-A0D9-4C8A-AFD0-2300AB1DA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300038"/>
            <a:ext cx="8162925" cy="1323975"/>
          </a:xfrm>
        </p:spPr>
        <p:txBody>
          <a:bodyPr/>
          <a:lstStyle/>
          <a:p>
            <a:r>
              <a:rPr lang="cs-CZ" altLang="cs-CZ" sz="4000"/>
              <a:t>Tuberkulinový test a vakcína – stav 2018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288E3C51-096F-481D-B680-7990D930D3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45227" r="5991" b="32272"/>
          <a:stretch>
            <a:fillRect/>
          </a:stretch>
        </p:blipFill>
        <p:spPr>
          <a:xfrm>
            <a:off x="0" y="2924175"/>
            <a:ext cx="9117013" cy="2160588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8F37BA15-955B-440C-9A1C-8770516E9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53975"/>
            <a:ext cx="8893175" cy="927100"/>
          </a:xfrm>
        </p:spPr>
        <p:txBody>
          <a:bodyPr/>
          <a:lstStyle/>
          <a:p>
            <a:r>
              <a:rPr lang="cs-CZ" altLang="cs-CZ" sz="3200" b="1"/>
              <a:t>Mechanizmy účinku vs mechanizmy rezistence mykobakterií</a:t>
            </a:r>
          </a:p>
        </p:txBody>
      </p:sp>
      <p:pic>
        <p:nvPicPr>
          <p:cNvPr id="84995" name="Picture 2">
            <a:extLst>
              <a:ext uri="{FF2B5EF4-FFF2-40B4-BE49-F238E27FC236}">
                <a16:creationId xmlns:a16="http://schemas.microsoft.com/office/drawing/2014/main" id="{10A95CF5-FE91-4CF0-8BD5-D1A1C6F433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t="16473" r="35728" b="5951"/>
          <a:stretch>
            <a:fillRect/>
          </a:stretch>
        </p:blipFill>
        <p:spPr>
          <a:xfrm>
            <a:off x="179388" y="981075"/>
            <a:ext cx="8785225" cy="5726113"/>
          </a:xfrm>
          <a:noFill/>
        </p:spPr>
      </p:pic>
      <p:sp>
        <p:nvSpPr>
          <p:cNvPr id="84996" name="TextovéPole 3">
            <a:extLst>
              <a:ext uri="{FF2B5EF4-FFF2-40B4-BE49-F238E27FC236}">
                <a16:creationId xmlns:a16="http://schemas.microsoft.com/office/drawing/2014/main" id="{60F99030-5865-4411-99CD-CF270D0B3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476250"/>
            <a:ext cx="3024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/>
              <a:t>https://www.frontiersin.org/articles/10.3389/fmicb.2017.00681/full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2D8F8B2E-CDEB-43AF-ACB2-1544A32AA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1100138"/>
            <a:ext cx="8162925" cy="523875"/>
          </a:xfrm>
        </p:spPr>
        <p:txBody>
          <a:bodyPr/>
          <a:lstStyle/>
          <a:p>
            <a:r>
              <a:rPr lang="cs-CZ" altLang="cs-CZ" sz="1400"/>
              <a:t>https://www.frontiersin.org/files/Articles/251117/fmicb-08-00681-HTML/image_m/fmicb-08-00681-t003.jpg</a:t>
            </a:r>
          </a:p>
        </p:txBody>
      </p:sp>
      <p:pic>
        <p:nvPicPr>
          <p:cNvPr id="86019" name="Picture 2">
            <a:extLst>
              <a:ext uri="{FF2B5EF4-FFF2-40B4-BE49-F238E27FC236}">
                <a16:creationId xmlns:a16="http://schemas.microsoft.com/office/drawing/2014/main" id="{887152A9-CAF1-4D47-9DAB-F71C78DCE9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16473" r="1416" b="10141"/>
          <a:stretch>
            <a:fillRect/>
          </a:stretch>
        </p:blipFill>
        <p:spPr>
          <a:xfrm>
            <a:off x="4763" y="1989138"/>
            <a:ext cx="8955087" cy="4608512"/>
          </a:xfrm>
          <a:noFill/>
        </p:spPr>
      </p:pic>
      <p:sp>
        <p:nvSpPr>
          <p:cNvPr id="86020" name="TextovéPole 1">
            <a:extLst>
              <a:ext uri="{FF2B5EF4-FFF2-40B4-BE49-F238E27FC236}">
                <a16:creationId xmlns:a16="http://schemas.microsoft.com/office/drawing/2014/main" id="{42A388B5-CA47-4932-A66B-81DAF8F39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3813"/>
            <a:ext cx="7777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Antimykobakteriální léčivé látky 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mechanizmus účinku + geny kódující rezistenci (spolu s funkčními vlastnostmi)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FB9F54B1-7911-49D6-A417-E20556107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77900"/>
            <a:ext cx="8162925" cy="646113"/>
          </a:xfrm>
        </p:spPr>
        <p:txBody>
          <a:bodyPr/>
          <a:lstStyle/>
          <a:p>
            <a:r>
              <a:rPr lang="cs-CZ" altLang="cs-CZ" sz="1800"/>
              <a:t>https://www.frontiersin.org/files/Articles/251117/fmicb-08-00681-HTML/image_m/fmicb-08-00681-t003.jpg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A95FB9D7-F53F-4704-86DA-5F284C63CD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16032" r="1390" b="7494"/>
          <a:stretch>
            <a:fillRect/>
          </a:stretch>
        </p:blipFill>
        <p:spPr>
          <a:xfrm>
            <a:off x="107950" y="1916113"/>
            <a:ext cx="8891588" cy="4608512"/>
          </a:xfr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>
            <a:extLst>
              <a:ext uri="{FF2B5EF4-FFF2-40B4-BE49-F238E27FC236}">
                <a16:creationId xmlns:a16="http://schemas.microsoft.com/office/drawing/2014/main" id="{2D44A03C-0739-4196-8FC3-2E23FD2C5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1538" y="977900"/>
            <a:ext cx="8162925" cy="646113"/>
          </a:xfrm>
        </p:spPr>
        <p:txBody>
          <a:bodyPr/>
          <a:lstStyle/>
          <a:p>
            <a:r>
              <a:rPr lang="cs-CZ" altLang="cs-CZ" sz="1800"/>
              <a:t>https://www.frontiersin.org/files/Articles/251117/fmicb-08-00681-HTML/image_m/fmicb-08-00681-t003.jpg</a:t>
            </a:r>
          </a:p>
        </p:txBody>
      </p:sp>
      <p:pic>
        <p:nvPicPr>
          <p:cNvPr id="88067" name="Picture 2">
            <a:extLst>
              <a:ext uri="{FF2B5EF4-FFF2-40B4-BE49-F238E27FC236}">
                <a16:creationId xmlns:a16="http://schemas.microsoft.com/office/drawing/2014/main" id="{4694A714-7710-4B33-BC4B-94D882D01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t="16032" r="1019" b="9697"/>
          <a:stretch>
            <a:fillRect/>
          </a:stretch>
        </p:blipFill>
        <p:spPr>
          <a:xfrm>
            <a:off x="23813" y="1916113"/>
            <a:ext cx="9131300" cy="4752975"/>
          </a:xfr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28671A69-F668-4718-A0E6-6DC2427E5C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" t="15813" r="1018" b="7494"/>
          <a:stretch>
            <a:fillRect/>
          </a:stretch>
        </p:blipFill>
        <p:spPr>
          <a:xfrm>
            <a:off x="9525" y="1916113"/>
            <a:ext cx="9153525" cy="4537075"/>
          </a:xfrm>
          <a:noFill/>
        </p:spPr>
      </p:pic>
      <p:pic>
        <p:nvPicPr>
          <p:cNvPr id="89091" name="Picture 3">
            <a:extLst>
              <a:ext uri="{FF2B5EF4-FFF2-40B4-BE49-F238E27FC236}">
                <a16:creationId xmlns:a16="http://schemas.microsoft.com/office/drawing/2014/main" id="{559605D4-9B17-4B33-A0B2-C988A94D9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82184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B9BF8-BD9C-4D10-8EE3-2F7518C9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8162925" cy="584775"/>
          </a:xfrm>
        </p:spPr>
        <p:txBody>
          <a:bodyPr/>
          <a:lstStyle/>
          <a:p>
            <a:r>
              <a:rPr lang="cs-CZ" sz="3200" dirty="0"/>
              <a:t>Mechanizmus účinku anti TB léčiv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3559689-1086-418A-98C0-15C89B8B2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75" t="25712" r="29221" b="8656"/>
          <a:stretch/>
        </p:blipFill>
        <p:spPr>
          <a:xfrm>
            <a:off x="201470" y="773415"/>
            <a:ext cx="8758271" cy="60433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BB0B36-92F4-4989-9750-6B2D1946184E}"/>
              </a:ext>
            </a:extLst>
          </p:cNvPr>
          <p:cNvSpPr txBox="1"/>
          <p:nvPr/>
        </p:nvSpPr>
        <p:spPr>
          <a:xfrm rot="1650776">
            <a:off x="6673818" y="1332911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Již používané LL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2983098-3EB6-4659-B269-AB7786B1140E}"/>
              </a:ext>
            </a:extLst>
          </p:cNvPr>
          <p:cNvSpPr txBox="1"/>
          <p:nvPr/>
        </p:nvSpPr>
        <p:spPr>
          <a:xfrm>
            <a:off x="4932040" y="6546249"/>
            <a:ext cx="4752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credit the National Institute of Allergy and Infectious Diseases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437055506"/>
      </p:ext>
    </p:extLst>
  </p:cSld>
  <p:clrMapOvr>
    <a:masterClrMapping/>
  </p:clrMapOvr>
</p:sld>
</file>

<file path=ppt/theme/theme1.xml><?xml version="1.0" encoding="utf-8"?>
<a:theme xmlns:a="http://schemas.openxmlformats.org/drawingml/2006/main" name="Široké pruhy">
  <a:themeElements>
    <a:clrScheme name="Široké pruhy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Široké pruh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Široké pruhy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iroké pruhy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Designs\Široké pruhy.pot</Template>
  <TotalTime>2417</TotalTime>
  <Words>3797</Words>
  <Application>Microsoft Office PowerPoint</Application>
  <PresentationFormat>Předvádění na obrazovce (4:3)</PresentationFormat>
  <Paragraphs>403</Paragraphs>
  <Slides>84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9" baseType="lpstr">
      <vt:lpstr>Calibri</vt:lpstr>
      <vt:lpstr>Times New Roman</vt:lpstr>
      <vt:lpstr>Verdana</vt:lpstr>
      <vt:lpstr>Wingdings</vt:lpstr>
      <vt:lpstr>Široké pruhy</vt:lpstr>
      <vt:lpstr>Terapie antituberkulotiky </vt:lpstr>
      <vt:lpstr>Situace TBC</vt:lpstr>
      <vt:lpstr>Situace v ČR – I dostupná data 2021 (publik. 2023)</vt:lpstr>
      <vt:lpstr>Situace v ČR – I dostupná data 2021 (publik. 2023)</vt:lpstr>
      <vt:lpstr>Prezentace aplikace PowerPoint</vt:lpstr>
      <vt:lpstr>Esenciální antituberkulotika  léčivé přípravky první volby ČR – SEAI 2020</vt:lpstr>
      <vt:lpstr>Esenciální antituberkulotika  léčivé přípravky alternativní volby u multirezistentní tuberkulózy ČR – SEAI 2020</vt:lpstr>
      <vt:lpstr>Tuberkulinový test a vakcína – stav 2018</vt:lpstr>
      <vt:lpstr>Mechanizmus účinku anti TB léčiv</vt:lpstr>
      <vt:lpstr>Mechanizmus účinku anti TB léčiv</vt:lpstr>
      <vt:lpstr>Základní (esenciální) antituberkulotika</vt:lpstr>
      <vt:lpstr>Esenciální antituberkulotika 1: </vt:lpstr>
      <vt:lpstr>Esenciální antituberkulotika 2:</vt:lpstr>
      <vt:lpstr>Esenciální antituberkulotika 3:</vt:lpstr>
      <vt:lpstr>Esenciální antituberkulotika 4:</vt:lpstr>
      <vt:lpstr>Esenciální antituberkulotika 5:</vt:lpstr>
      <vt:lpstr>RIFAMPICIN a PYRAZINAMID</vt:lpstr>
      <vt:lpstr>Prezentace aplikace PowerPoint</vt:lpstr>
      <vt:lpstr>Kritické koncentrace antituberkulotik in vitro : </vt:lpstr>
      <vt:lpstr>Antituberkulotika u dětí</vt:lpstr>
      <vt:lpstr>Krátkodobá sterilizační terapie</vt:lpstr>
      <vt:lpstr>Prezentace aplikace PowerPoint</vt:lpstr>
      <vt:lpstr>Prezentace aplikace PowerPoint</vt:lpstr>
      <vt:lpstr>Rezistence :  </vt:lpstr>
      <vt:lpstr>Rezistence vs. terapie</vt:lpstr>
      <vt:lpstr>Second-line Drugs (SDL)</vt:lpstr>
      <vt:lpstr>MDR-TB rezistence na Isoniazid a rifampicin: léky druhé linie</vt:lpstr>
      <vt:lpstr>Léky doporučované pro léčbu onemocnění vyvolaných kmeny MDR-TB</vt:lpstr>
      <vt:lpstr>Extrémně rezistentní tuberkulóza</vt:lpstr>
      <vt:lpstr>XDR-TB rezistence - nefunkční RIF, ISO, FQ, AMG: léčebné možnosti</vt:lpstr>
      <vt:lpstr>Požadavek na vyhrazení farmak jen pro TBC</vt:lpstr>
      <vt:lpstr>Prezentace aplikace PowerPoint</vt:lpstr>
      <vt:lpstr>Nové typy anti TBC léčiv, některé z nich „repurposing“</vt:lpstr>
      <vt:lpstr>Nová antituberkulotika (I)</vt:lpstr>
      <vt:lpstr>Nová antituberkulotika (II)</vt:lpstr>
      <vt:lpstr>TB a info v regionu Evropy</vt:lpstr>
      <vt:lpstr>TB notifikace, EU/EEA, 2021</vt:lpstr>
      <vt:lpstr>Notifikované případy – pokles 2012 - 2021</vt:lpstr>
      <vt:lpstr>TB notifikační poměry dle pohlaví a věku EU/EEA, 2021</vt:lpstr>
      <vt:lpstr>TB  u dětí mladších 15 let, EU/EEA, 2021</vt:lpstr>
      <vt:lpstr>Extrapulmonární TB EU/EEA, 2021</vt:lpstr>
      <vt:lpstr>MDR TB, EU/EEA,2021 (případy, kde byly dostupné testy citlivosti na léčiva)</vt:lpstr>
      <vt:lpstr>Pre- XDR pulmonární TB EU/EEA, 2021</vt:lpstr>
      <vt:lpstr>Tuberkulóza % notifikovaných případů s RR/MDR v rámci plicní formy TBC v Evropě (včetně států mimo EU/EEA)  v roce 2021 : publikováno 2023  </vt:lpstr>
      <vt:lpstr>Úspěšnost léčby případů z roku 2020 (v roce 2021), EU/EEA</vt:lpstr>
      <vt:lpstr>Prezentace aplikace PowerPoint</vt:lpstr>
      <vt:lpstr>Prezentace aplikace PowerPoint</vt:lpstr>
      <vt:lpstr>Prezentace aplikace PowerPoint</vt:lpstr>
      <vt:lpstr>Typy TBC v ČR-2014</vt:lpstr>
      <vt:lpstr>Léčba TBC onemocnění- příklad z ČR s daty 2014</vt:lpstr>
      <vt:lpstr>Statistiky TBC ČR</vt:lpstr>
      <vt:lpstr>Situace ČR 2021</vt:lpstr>
      <vt:lpstr>Testování  citlivosti  Mycobacterium tuberculosis na základní antituberkulotika</vt:lpstr>
      <vt:lpstr>Do „Doporučených standardních metod v mikrobiologii mykobakteriálních infekcí“ byly nově začleněny v souladu s nejnovějšími poznatky v této oblasti:</vt:lpstr>
      <vt:lpstr>Prezentace aplikace PowerPoint</vt:lpstr>
      <vt:lpstr>EUCAST referenční metoda</vt:lpstr>
      <vt:lpstr>Pro stanovení citlivosti mykobakterií se používá standardně :</vt:lpstr>
      <vt:lpstr>Nově tzv. "urychlené kultivace" a automatizované systémy (viz výše)</vt:lpstr>
      <vt:lpstr>Stručně princip postupu :</vt:lpstr>
      <vt:lpstr>Hodnocení výsledků : </vt:lpstr>
      <vt:lpstr>Xpert MTB/RIF a Xpert Ultra diagnostické testy, který může být iniciálním testem pro plicní tuberkulózu (nahrazujícím mikroskopii a testování citlivosti k rifampicinu)</vt:lpstr>
      <vt:lpstr>Xpert MTB/RIF a Xpert Ultra diagnostické testy, který může být iniciálním testem: pro dospělé s pulmonár, extrapulmonární TB/ a detekovat R k rifampicinu,  pro děti ze sputa, stolice, nosohltan stěrů, gastric odběrů (detekce TB a rif R)</vt:lpstr>
      <vt:lpstr>Truenat MTB a MTB Plus diagnostické testy, který může být iniciálním testem pro plicní tuberkulózu (nahrazujícím mikroskopii a testování citlivosti k rifampicinu)</vt:lpstr>
      <vt:lpstr>Přehled pokroku ve vývoji  TB diagnostik  (I)</vt:lpstr>
      <vt:lpstr>Přehled pokroku ve vývoji  TB diagnostik (II)</vt:lpstr>
      <vt:lpstr>Prezentace aplikace PowerPoint</vt:lpstr>
      <vt:lpstr>Manuál: mikroskopie</vt:lpstr>
      <vt:lpstr>Manuál:Odběry na kultivaci</vt:lpstr>
      <vt:lpstr>Manuál:Kultivační média</vt:lpstr>
      <vt:lpstr>Prezentace aplikace PowerPoint</vt:lpstr>
      <vt:lpstr>Immunoassay</vt:lpstr>
      <vt:lpstr>Prezentace aplikace PowerPoint</vt:lpstr>
      <vt:lpstr>Molekulárně biologické metody I</vt:lpstr>
      <vt:lpstr>Molekulárně biologické metody II</vt:lpstr>
      <vt:lpstr>Molekulárně biologické metody III</vt:lpstr>
      <vt:lpstr>Molekulárně biologické metody IV a V</vt:lpstr>
      <vt:lpstr>Stanovení citlivosti proporční metodou dle Canettiho </vt:lpstr>
      <vt:lpstr>Prezentace aplikace PowerPoint</vt:lpstr>
      <vt:lpstr>Prezentace aplikace PowerPoint</vt:lpstr>
      <vt:lpstr>Mechanizmy účinku vs mechanizmy rezistence mykobakterií</vt:lpstr>
      <vt:lpstr>https://www.frontiersin.org/files/Articles/251117/fmicb-08-00681-HTML/image_m/fmicb-08-00681-t003.jpg</vt:lpstr>
      <vt:lpstr>https://www.frontiersin.org/files/Articles/251117/fmicb-08-00681-HTML/image_m/fmicb-08-00681-t003.jpg</vt:lpstr>
      <vt:lpstr>https://www.frontiersin.org/files/Articles/251117/fmicb-08-00681-HTML/image_m/fmicb-08-00681-t003.jpg</vt:lpstr>
      <vt:lpstr>Prezentace aplikace PowerPoint</vt:lpstr>
    </vt:vector>
  </TitlesOfParts>
  <Company>USKVBL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Terapie antituberkulotiky</dc:title>
  <dc:creator>pokludova</dc:creator>
  <cp:lastModifiedBy>Lucie Pokludová</cp:lastModifiedBy>
  <cp:revision>108</cp:revision>
  <cp:lastPrinted>1601-01-01T00:00:00Z</cp:lastPrinted>
  <dcterms:created xsi:type="dcterms:W3CDTF">2008-03-10T19:44:42Z</dcterms:created>
  <dcterms:modified xsi:type="dcterms:W3CDTF">2023-03-30T05:58:37Z</dcterms:modified>
</cp:coreProperties>
</file>