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86" r:id="rId7"/>
    <p:sldId id="280" r:id="rId8"/>
    <p:sldId id="281" r:id="rId9"/>
    <p:sldId id="261" r:id="rId10"/>
    <p:sldId id="263" r:id="rId11"/>
    <p:sldId id="262" r:id="rId12"/>
    <p:sldId id="266" r:id="rId13"/>
    <p:sldId id="267" r:id="rId14"/>
    <p:sldId id="264" r:id="rId15"/>
    <p:sldId id="265" r:id="rId16"/>
    <p:sldId id="268" r:id="rId17"/>
    <p:sldId id="270" r:id="rId18"/>
    <p:sldId id="271" r:id="rId19"/>
    <p:sldId id="287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78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06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97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13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41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0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05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69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84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4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9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51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85065-6C14-431C-B016-47F87E8746A5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C9F30-194F-4727-ADCA-6C565070E7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3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pokludova@uskvbl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Xlpwj5f11k&amp;t=1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zu.cz/uploads/documents/CeM/NRLs/atb/EUCAST/Nove_C_I_R/Redefinice_CIR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1470025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3366"/>
                </a:solidFill>
              </a:rPr>
              <a:t>Testování citlivosti/rezistence k </a:t>
            </a:r>
            <a:r>
              <a:rPr lang="cs-CZ" b="1" dirty="0" err="1">
                <a:solidFill>
                  <a:srgbClr val="003366"/>
                </a:solidFill>
              </a:rPr>
              <a:t>antimikrobikům</a:t>
            </a:r>
            <a:r>
              <a:rPr lang="cs-CZ" b="1" dirty="0">
                <a:solidFill>
                  <a:srgbClr val="003366"/>
                </a:solidFill>
              </a:rPr>
              <a:t> </a:t>
            </a:r>
            <a:r>
              <a:rPr lang="cs-CZ" b="1" i="1" dirty="0">
                <a:solidFill>
                  <a:srgbClr val="003366"/>
                </a:solidFill>
              </a:rPr>
              <a:t>in vitro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924944"/>
            <a:ext cx="6400800" cy="309634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b="1" dirty="0">
                <a:solidFill>
                  <a:srgbClr val="C00000"/>
                </a:solidFill>
              </a:rPr>
              <a:t>Ro</a:t>
            </a:r>
            <a:r>
              <a:rPr lang="cs-CZ" sz="3100" b="1" dirty="0">
                <a:solidFill>
                  <a:srgbClr val="C00000"/>
                </a:solidFill>
              </a:rPr>
              <a:t>zvah</a:t>
            </a:r>
            <a:r>
              <a:rPr lang="cs-CZ" b="1" dirty="0">
                <a:solidFill>
                  <a:srgbClr val="C00000"/>
                </a:solidFill>
              </a:rPr>
              <a:t>y a vysvětlení k </a:t>
            </a:r>
            <a:r>
              <a:rPr lang="cs-CZ" sz="3100" b="1" dirty="0">
                <a:solidFill>
                  <a:srgbClr val="C00000"/>
                </a:solidFill>
              </a:rPr>
              <a:t>hraničním hodnotám</a:t>
            </a:r>
          </a:p>
          <a:p>
            <a:pPr marL="457200" indent="-457200" algn="l">
              <a:buFontTx/>
              <a:buChar char="-"/>
            </a:pPr>
            <a:r>
              <a:rPr lang="cs-CZ" b="1" dirty="0">
                <a:solidFill>
                  <a:srgbClr val="003366"/>
                </a:solidFill>
              </a:rPr>
              <a:t>epidemiologickým (ECOFF)</a:t>
            </a:r>
          </a:p>
          <a:p>
            <a:pPr marL="457200" indent="-457200" algn="l">
              <a:buFontTx/>
              <a:buChar char="-"/>
            </a:pPr>
            <a:r>
              <a:rPr lang="cs-CZ" b="1" dirty="0">
                <a:solidFill>
                  <a:srgbClr val="003366"/>
                </a:solidFill>
              </a:rPr>
              <a:t>klinickým (CBP)</a:t>
            </a:r>
          </a:p>
          <a:p>
            <a:pPr marL="457200" indent="-457200" algn="l">
              <a:buFontTx/>
              <a:buChar char="-"/>
            </a:pPr>
            <a:endParaRPr lang="cs-CZ" dirty="0"/>
          </a:p>
          <a:p>
            <a:pPr algn="l"/>
            <a:r>
              <a:rPr lang="cs-CZ" dirty="0"/>
              <a:t>Lucie Pokludová, III/2023, </a:t>
            </a:r>
          </a:p>
          <a:p>
            <a:pPr algn="l"/>
            <a:endParaRPr lang="cs-CZ" dirty="0"/>
          </a:p>
          <a:p>
            <a:pPr algn="l"/>
            <a:r>
              <a:rPr lang="cs-CZ" i="1" dirty="0"/>
              <a:t>pro účely přednášky MU čerpáno z citovaných zdrojů:</a:t>
            </a:r>
          </a:p>
          <a:p>
            <a:pPr algn="l"/>
            <a:r>
              <a:rPr lang="cs-CZ" i="1" dirty="0"/>
              <a:t>EUCAST, CLSI, SZÚ a publikací viz citace</a:t>
            </a:r>
          </a:p>
        </p:txBody>
      </p:sp>
    </p:spTree>
    <p:extLst>
      <p:ext uri="{BB962C8B-B14F-4D97-AF65-F5344CB8AC3E}">
        <p14:creationId xmlns:p14="http://schemas.microsoft.com/office/powerpoint/2010/main" val="21186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46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Jak tedy vypadají klíče a příručky pro interpretaci dat </a:t>
            </a:r>
            <a:r>
              <a:rPr lang="cs-CZ" sz="3600" dirty="0">
                <a:solidFill>
                  <a:srgbClr val="003366"/>
                </a:solidFill>
              </a:rPr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EUCAST </a:t>
            </a:r>
          </a:p>
          <a:p>
            <a:pPr marL="0" indent="0">
              <a:buNone/>
            </a:pPr>
            <a:r>
              <a:rPr lang="cs-CZ" sz="2800" dirty="0"/>
              <a:t>(prozatím pouze humánní; </a:t>
            </a:r>
          </a:p>
          <a:p>
            <a:pPr marL="0" indent="0">
              <a:buNone/>
            </a:pPr>
            <a:r>
              <a:rPr lang="cs-CZ" sz="2800" dirty="0"/>
              <a:t>viz podrobně další snímek č. 7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CLSI 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sz="2800" dirty="0"/>
              <a:t>(veterinární/humánní ; </a:t>
            </a:r>
          </a:p>
          <a:p>
            <a:pPr marL="0" indent="0">
              <a:buNone/>
            </a:pPr>
            <a:r>
              <a:rPr lang="cs-CZ" sz="2800" dirty="0"/>
              <a:t>viz další snímek č. 8 a 9 - vet)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27646" r="65727" b="9906"/>
          <a:stretch/>
        </p:blipFill>
        <p:spPr bwMode="auto">
          <a:xfrm>
            <a:off x="2051720" y="5013176"/>
            <a:ext cx="2924060" cy="171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5232" r="63109" b="7005"/>
          <a:stretch/>
        </p:blipFill>
        <p:spPr bwMode="auto">
          <a:xfrm>
            <a:off x="5004049" y="1239416"/>
            <a:ext cx="4052866" cy="384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4355976" y="1772816"/>
            <a:ext cx="494003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ohnutá nahoru 4"/>
          <p:cNvSpPr/>
          <p:nvPr/>
        </p:nvSpPr>
        <p:spPr>
          <a:xfrm rot="10800000" flipH="1">
            <a:off x="3977721" y="4135625"/>
            <a:ext cx="998059" cy="72008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75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E97CC0A-E770-4636-AFA7-116F81867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0532" r="24013" b="13600"/>
          <a:stretch/>
        </p:blipFill>
        <p:spPr>
          <a:xfrm>
            <a:off x="102675" y="202332"/>
            <a:ext cx="904132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003366"/>
                </a:solidFill>
              </a:rPr>
              <a:t>CLSI – vet ukázka</a:t>
            </a:r>
            <a:r>
              <a:rPr lang="cs-CZ" dirty="0"/>
              <a:t>: </a:t>
            </a:r>
            <a:r>
              <a:rPr lang="cs-CZ" sz="3100" dirty="0" err="1"/>
              <a:t>Tab</a:t>
            </a:r>
            <a:r>
              <a:rPr lang="cs-CZ" sz="3100" dirty="0"/>
              <a:t> 1 vet specifická kritéria pro příslušné druhy ATM a </a:t>
            </a:r>
            <a:r>
              <a:rPr lang="cs-CZ" sz="3100" b="1" dirty="0"/>
              <a:t>cílové druhy zvířat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2899" r="64153" b="13261"/>
          <a:stretch/>
        </p:blipFill>
        <p:spPr bwMode="auto">
          <a:xfrm>
            <a:off x="0" y="1268759"/>
            <a:ext cx="8892480" cy="572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44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60434"/>
            <a:ext cx="8229600" cy="850106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3366"/>
                </a:solidFill>
              </a:rPr>
              <a:t>CLSI: příklad tabulky s CBP- vet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5190" r="63401" b="6499"/>
          <a:stretch/>
        </p:blipFill>
        <p:spPr bwMode="auto">
          <a:xfrm>
            <a:off x="251520" y="908720"/>
            <a:ext cx="8672561" cy="55967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323528" y="2348880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853483" y="2744924"/>
            <a:ext cx="648072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853483" y="4869160"/>
            <a:ext cx="648072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2627784" y="2348880"/>
            <a:ext cx="648072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57" y="4624685"/>
            <a:ext cx="965906" cy="3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ál 12"/>
          <p:cNvSpPr/>
          <p:nvPr/>
        </p:nvSpPr>
        <p:spPr>
          <a:xfrm>
            <a:off x="5292080" y="2348880"/>
            <a:ext cx="648072" cy="3960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5292080" y="4602906"/>
            <a:ext cx="648072" cy="3960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91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3366"/>
                </a:solidFill>
              </a:rPr>
              <a:t>Co znamená ECOFF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3366"/>
                </a:solidFill>
              </a:rPr>
              <a:t>ECOFF: </a:t>
            </a:r>
            <a:r>
              <a:rPr lang="cs-CZ" dirty="0"/>
              <a:t>nejvyšší </a:t>
            </a:r>
            <a:r>
              <a:rPr lang="en-US" dirty="0"/>
              <a:t>MIC </a:t>
            </a:r>
            <a:r>
              <a:rPr lang="cs-CZ" dirty="0"/>
              <a:t>mikroorganizmu postrádající fenotypově detekovatelné mechanizmy získané rezistence 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Definuje horní hranici (koncentraci, která ji vymezuje) tzv. „</a:t>
            </a:r>
            <a:r>
              <a:rPr lang="cs-CZ" dirty="0" err="1"/>
              <a:t>wild</a:t>
            </a:r>
            <a:r>
              <a:rPr lang="cs-CZ" dirty="0"/>
              <a:t> type“ distribuce MIC pro konkrétní species bakterií a konkrétní </a:t>
            </a:r>
            <a:r>
              <a:rPr lang="cs-CZ" dirty="0" err="1"/>
              <a:t>antimikrobikum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dirty="0"/>
              <a:t>Umožňuje srovnat míru získané rezistence  a to zejména:</a:t>
            </a:r>
          </a:p>
          <a:p>
            <a:pPr marL="0" indent="0">
              <a:buNone/>
            </a:pPr>
            <a:r>
              <a:rPr lang="cs-CZ" b="1" dirty="0"/>
              <a:t>pokud  se nastavené klinické hraniční koncentrace </a:t>
            </a:r>
            <a:r>
              <a:rPr lang="cs-CZ" dirty="0"/>
              <a:t>(= CBP)  </a:t>
            </a:r>
          </a:p>
          <a:p>
            <a:pPr>
              <a:buFontTx/>
              <a:buChar char="-"/>
            </a:pPr>
            <a:r>
              <a:rPr lang="cs-CZ" b="1" dirty="0"/>
              <a:t>liší </a:t>
            </a:r>
            <a:r>
              <a:rPr lang="cs-CZ" dirty="0"/>
              <a:t>… např. tedy izoláty </a:t>
            </a:r>
            <a:r>
              <a:rPr lang="cs-CZ" dirty="0" err="1"/>
              <a:t>hum</a:t>
            </a:r>
            <a:r>
              <a:rPr lang="cs-CZ" dirty="0"/>
              <a:t> a vet</a:t>
            </a:r>
          </a:p>
          <a:p>
            <a:pPr>
              <a:buFontTx/>
              <a:buChar char="-"/>
            </a:pPr>
            <a:r>
              <a:rPr lang="cs-CZ" b="1" dirty="0"/>
              <a:t>mění v čase</a:t>
            </a:r>
          </a:p>
          <a:p>
            <a:pPr>
              <a:buFontTx/>
              <a:buChar char="-"/>
            </a:pPr>
            <a:r>
              <a:rPr lang="cs-CZ" b="1" dirty="0"/>
              <a:t>nebyly doposud nastaveny</a:t>
            </a:r>
          </a:p>
          <a:p>
            <a:pPr>
              <a:buFontTx/>
              <a:buChar char="-"/>
            </a:pPr>
            <a:endParaRPr lang="cs-CZ" b="1" dirty="0"/>
          </a:p>
          <a:p>
            <a:pPr>
              <a:buFontTx/>
              <a:buChar char="-"/>
            </a:pPr>
            <a:r>
              <a:rPr lang="cs-CZ" dirty="0"/>
              <a:t>Viz příklad rozložení </a:t>
            </a:r>
            <a:r>
              <a:rPr lang="cs-CZ" b="1" dirty="0"/>
              <a:t>MIC pro ciprofloxacin a </a:t>
            </a:r>
            <a:r>
              <a:rPr lang="cs-CZ" b="1" i="1" dirty="0"/>
              <a:t>E.coli </a:t>
            </a:r>
            <a:r>
              <a:rPr lang="cs-CZ" dirty="0"/>
              <a:t>a definování </a:t>
            </a:r>
            <a:r>
              <a:rPr lang="cs-CZ" b="1" dirty="0"/>
              <a:t>ECOFF a CBP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A co znamená TECOFF ? =&gt; </a:t>
            </a:r>
            <a:r>
              <a:rPr lang="cs-CZ" b="1" dirty="0" err="1">
                <a:solidFill>
                  <a:srgbClr val="C00000"/>
                </a:solidFill>
              </a:rPr>
              <a:t>Tentative</a:t>
            </a:r>
            <a:r>
              <a:rPr lang="cs-CZ" b="1" dirty="0">
                <a:solidFill>
                  <a:srgbClr val="C00000"/>
                </a:solidFill>
              </a:rPr>
              <a:t> ECOFF (prozatímní, pro nové látky)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722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0891" r="60576" b="7395"/>
          <a:stretch/>
        </p:blipFill>
        <p:spPr bwMode="auto">
          <a:xfrm>
            <a:off x="179512" y="336884"/>
            <a:ext cx="8784976" cy="633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7584" y="170080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b="1" dirty="0" err="1">
                <a:solidFill>
                  <a:srgbClr val="0000FF"/>
                </a:solidFill>
              </a:rPr>
              <a:t>wild</a:t>
            </a:r>
            <a:r>
              <a:rPr lang="cs-CZ" b="1" dirty="0">
                <a:solidFill>
                  <a:srgbClr val="0000FF"/>
                </a:solidFill>
              </a:rPr>
              <a:t> type populace</a:t>
            </a:r>
            <a:r>
              <a:rPr lang="cs-CZ" dirty="0"/>
              <a:t>“</a:t>
            </a:r>
          </a:p>
        </p:txBody>
      </p:sp>
      <p:sp>
        <p:nvSpPr>
          <p:cNvPr id="6" name="Oválný popisek 5"/>
          <p:cNvSpPr/>
          <p:nvPr/>
        </p:nvSpPr>
        <p:spPr>
          <a:xfrm>
            <a:off x="3851920" y="2070140"/>
            <a:ext cx="1872208" cy="1008112"/>
          </a:xfrm>
          <a:prstGeom prst="wedgeEllipseCallout">
            <a:avLst>
              <a:gd name="adj1" fmla="val -28296"/>
              <a:gd name="adj2" fmla="val 149763"/>
            </a:avLst>
          </a:prstGeom>
          <a:solidFill>
            <a:srgbClr val="00B050">
              <a:alpha val="14000"/>
            </a:srgb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003366"/>
                </a:solidFill>
              </a:rPr>
              <a:t>Hranice citlivosti pro klinickou interpretaci</a:t>
            </a:r>
          </a:p>
        </p:txBody>
      </p:sp>
      <p:sp>
        <p:nvSpPr>
          <p:cNvPr id="10" name="Oválný popisek 9"/>
          <p:cNvSpPr/>
          <p:nvPr/>
        </p:nvSpPr>
        <p:spPr>
          <a:xfrm>
            <a:off x="5796136" y="1899835"/>
            <a:ext cx="1872208" cy="1008112"/>
          </a:xfrm>
          <a:prstGeom prst="wedgeEllipseCallout">
            <a:avLst>
              <a:gd name="adj1" fmla="val -104674"/>
              <a:gd name="adj2" fmla="val 171957"/>
            </a:avLst>
          </a:prstGeom>
          <a:solidFill>
            <a:srgbClr val="00B050">
              <a:alpha val="1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C00000"/>
                </a:solidFill>
              </a:rPr>
              <a:t>Hranice rezistence pro klinickou interpretaci</a:t>
            </a:r>
          </a:p>
        </p:txBody>
      </p:sp>
    </p:spTree>
    <p:extLst>
      <p:ext uri="{BB962C8B-B14F-4D97-AF65-F5344CB8AC3E}">
        <p14:creationId xmlns:p14="http://schemas.microsoft.com/office/powerpoint/2010/main" val="85093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3238" y="229208"/>
            <a:ext cx="6602399" cy="1183568"/>
          </a:xfrm>
        </p:spPr>
        <p:txBody>
          <a:bodyPr>
            <a:noAutofit/>
          </a:bodyPr>
          <a:lstStyle/>
          <a:p>
            <a:pPr algn="r"/>
            <a:r>
              <a:rPr lang="cs-CZ" sz="3600" b="1" dirty="0">
                <a:solidFill>
                  <a:srgbClr val="003366"/>
                </a:solidFill>
              </a:rPr>
              <a:t>EUCAST – získaná (= </a:t>
            </a:r>
            <a:r>
              <a:rPr lang="cs-CZ" sz="3600" b="1" dirty="0" err="1">
                <a:solidFill>
                  <a:srgbClr val="003366"/>
                </a:solidFill>
              </a:rPr>
              <a:t>acquired</a:t>
            </a:r>
            <a:r>
              <a:rPr lang="cs-CZ" sz="3600" b="1" dirty="0">
                <a:solidFill>
                  <a:srgbClr val="003366"/>
                </a:solidFill>
              </a:rPr>
              <a:t>) </a:t>
            </a:r>
            <a:r>
              <a:rPr lang="cs-CZ" sz="3600" b="1" dirty="0" err="1">
                <a:solidFill>
                  <a:srgbClr val="003366"/>
                </a:solidFill>
              </a:rPr>
              <a:t>vs</a:t>
            </a:r>
            <a:r>
              <a:rPr lang="cs-CZ" sz="3600" b="1" dirty="0">
                <a:solidFill>
                  <a:srgbClr val="003366"/>
                </a:solidFill>
              </a:rPr>
              <a:t> přirozená (= </a:t>
            </a:r>
            <a:r>
              <a:rPr lang="cs-CZ" sz="3600" b="1" dirty="0" err="1">
                <a:solidFill>
                  <a:srgbClr val="003366"/>
                </a:solidFill>
              </a:rPr>
              <a:t>intrinsic</a:t>
            </a:r>
            <a:r>
              <a:rPr lang="cs-CZ" sz="3600" b="1" dirty="0">
                <a:solidFill>
                  <a:srgbClr val="003366"/>
                </a:solidFill>
              </a:rPr>
              <a:t>) rezistence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7" y="1460395"/>
            <a:ext cx="4713997" cy="376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18" y="3140968"/>
            <a:ext cx="4467273" cy="364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ný popisek 3"/>
          <p:cNvSpPr/>
          <p:nvPr/>
        </p:nvSpPr>
        <p:spPr>
          <a:xfrm>
            <a:off x="5436096" y="1412776"/>
            <a:ext cx="3024336" cy="882388"/>
          </a:xfrm>
          <a:prstGeom prst="wedgeEllipseCallout">
            <a:avLst>
              <a:gd name="adj1" fmla="val 20145"/>
              <a:gd name="adj2" fmla="val 142944"/>
            </a:avLst>
          </a:prstGeom>
          <a:solidFill>
            <a:schemeClr val="accent3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i="1" dirty="0" err="1">
                <a:solidFill>
                  <a:srgbClr val="003366"/>
                </a:solidFill>
              </a:rPr>
              <a:t>Stenotrophomonas</a:t>
            </a:r>
            <a:r>
              <a:rPr lang="cs-CZ" sz="1400" b="1" i="1" dirty="0">
                <a:solidFill>
                  <a:srgbClr val="003366"/>
                </a:solidFill>
              </a:rPr>
              <a:t> </a:t>
            </a:r>
            <a:r>
              <a:rPr lang="cs-CZ" sz="1400" b="1" i="1" dirty="0" err="1">
                <a:solidFill>
                  <a:srgbClr val="003366"/>
                </a:solidFill>
              </a:rPr>
              <a:t>maltophilia</a:t>
            </a:r>
            <a:r>
              <a:rPr lang="cs-CZ" sz="1400" b="1" i="1" dirty="0">
                <a:solidFill>
                  <a:srgbClr val="003366"/>
                </a:solidFill>
              </a:rPr>
              <a:t> </a:t>
            </a:r>
            <a:r>
              <a:rPr lang="cs-CZ" sz="1400" b="1" dirty="0">
                <a:solidFill>
                  <a:srgbClr val="003366"/>
                </a:solidFill>
              </a:rPr>
              <a:t>je  přirozeně rezistentní k </a:t>
            </a:r>
            <a:r>
              <a:rPr lang="cs-CZ" sz="1400" b="1" dirty="0" err="1">
                <a:solidFill>
                  <a:srgbClr val="003366"/>
                </a:solidFill>
              </a:rPr>
              <a:t>meropenemu</a:t>
            </a:r>
            <a:endParaRPr lang="cs-CZ" sz="1400" b="1" dirty="0">
              <a:solidFill>
                <a:srgbClr val="003366"/>
              </a:solidFill>
            </a:endParaRPr>
          </a:p>
        </p:txBody>
      </p:sp>
      <p:sp>
        <p:nvSpPr>
          <p:cNvPr id="5" name="Oválný popisek 4"/>
          <p:cNvSpPr/>
          <p:nvPr/>
        </p:nvSpPr>
        <p:spPr>
          <a:xfrm>
            <a:off x="35496" y="5229200"/>
            <a:ext cx="5040560" cy="1560290"/>
          </a:xfrm>
          <a:prstGeom prst="wedgeEllipseCallout">
            <a:avLst>
              <a:gd name="adj1" fmla="val 103706"/>
              <a:gd name="adj2" fmla="val -91521"/>
            </a:avLst>
          </a:prstGeom>
          <a:solidFill>
            <a:schemeClr val="accent3">
              <a:lumMod val="60000"/>
              <a:lumOff val="40000"/>
              <a:alpha val="43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2060"/>
                </a:solidFill>
              </a:rPr>
              <a:t>Mi</a:t>
            </a:r>
            <a:r>
              <a:rPr lang="cs-CZ" sz="1200" dirty="0">
                <a:solidFill>
                  <a:srgbClr val="002060"/>
                </a:solidFill>
              </a:rPr>
              <a:t>k</a:t>
            </a:r>
            <a:r>
              <a:rPr lang="en-US" sz="1200" dirty="0" err="1">
                <a:solidFill>
                  <a:srgbClr val="002060"/>
                </a:solidFill>
              </a:rPr>
              <a:t>roorganis</a:t>
            </a:r>
            <a:r>
              <a:rPr lang="cs-CZ" sz="1200" dirty="0">
                <a:solidFill>
                  <a:srgbClr val="002060"/>
                </a:solidFill>
              </a:rPr>
              <a:t>my jsou uváděny jako „in</a:t>
            </a:r>
            <a:r>
              <a:rPr lang="en-US" sz="1200" dirty="0" err="1">
                <a:solidFill>
                  <a:srgbClr val="002060"/>
                </a:solidFill>
              </a:rPr>
              <a:t>trinsically</a:t>
            </a:r>
            <a:r>
              <a:rPr lang="en-US" sz="1200" dirty="0">
                <a:solidFill>
                  <a:srgbClr val="002060"/>
                </a:solidFill>
              </a:rPr>
              <a:t> resistant” </a:t>
            </a:r>
            <a:r>
              <a:rPr lang="cs-CZ" sz="1200" dirty="0">
                <a:solidFill>
                  <a:srgbClr val="002060"/>
                </a:solidFill>
              </a:rPr>
              <a:t>k dané léčivé látce (nebo skupině LP – zde </a:t>
            </a:r>
            <a:r>
              <a:rPr lang="cs-CZ" sz="1200" dirty="0" err="1">
                <a:solidFill>
                  <a:srgbClr val="002060"/>
                </a:solidFill>
              </a:rPr>
              <a:t>karabapenemy</a:t>
            </a:r>
            <a:r>
              <a:rPr lang="cs-CZ" sz="1200" dirty="0">
                <a:solidFill>
                  <a:srgbClr val="002060"/>
                </a:solidFill>
              </a:rPr>
              <a:t>) pokud naprostá většina „</a:t>
            </a:r>
            <a:r>
              <a:rPr lang="en-US" sz="1200" dirty="0">
                <a:solidFill>
                  <a:srgbClr val="002060"/>
                </a:solidFill>
              </a:rPr>
              <a:t> wild type </a:t>
            </a:r>
            <a:r>
              <a:rPr lang="cs-CZ" sz="1200" dirty="0">
                <a:solidFill>
                  <a:srgbClr val="002060"/>
                </a:solidFill>
              </a:rPr>
              <a:t>„ izolátů vykazuje </a:t>
            </a:r>
            <a:r>
              <a:rPr lang="en-US" sz="1200" dirty="0">
                <a:solidFill>
                  <a:srgbClr val="002060"/>
                </a:solidFill>
              </a:rPr>
              <a:t> MIC </a:t>
            </a:r>
            <a:r>
              <a:rPr lang="cs-CZ" sz="1200" dirty="0">
                <a:solidFill>
                  <a:srgbClr val="002060"/>
                </a:solidFill>
              </a:rPr>
              <a:t> hodnoty, které jsou tak vysoké, že daná látka (zde meropenem) nemůže být považována za použitelnou pro účely léčby a tudíž nelze hovořit o klinické citlivosti (EUCAST, 2020)</a:t>
            </a:r>
          </a:p>
        </p:txBody>
      </p:sp>
      <p:sp>
        <p:nvSpPr>
          <p:cNvPr id="6" name="Oválný popisek 5"/>
          <p:cNvSpPr/>
          <p:nvPr/>
        </p:nvSpPr>
        <p:spPr>
          <a:xfrm>
            <a:off x="0" y="116632"/>
            <a:ext cx="2843808" cy="1368152"/>
          </a:xfrm>
          <a:prstGeom prst="wedgeEllipseCallout">
            <a:avLst>
              <a:gd name="adj1" fmla="val 64918"/>
              <a:gd name="adj2" fmla="val 159837"/>
            </a:avLst>
          </a:prstGeom>
          <a:solidFill>
            <a:srgbClr val="C00000">
              <a:alpha val="1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rgbClr val="C00000"/>
                </a:solidFill>
              </a:rPr>
              <a:t>Čím více bude kmenů, které </a:t>
            </a:r>
            <a:r>
              <a:rPr lang="cs-CZ" sz="1100" dirty="0" err="1">
                <a:solidFill>
                  <a:srgbClr val="C00000"/>
                </a:solidFill>
              </a:rPr>
              <a:t>např</a:t>
            </a:r>
            <a:r>
              <a:rPr lang="cs-CZ" sz="1100" dirty="0">
                <a:solidFill>
                  <a:srgbClr val="C00000"/>
                </a:solidFill>
              </a:rPr>
              <a:t> získaly rezistenci prostřednictvím mobilního genetického elementu (např. </a:t>
            </a:r>
            <a:r>
              <a:rPr lang="cs-CZ" sz="1100" dirty="0" err="1">
                <a:solidFill>
                  <a:srgbClr val="C00000"/>
                </a:solidFill>
              </a:rPr>
              <a:t>plasmidu</a:t>
            </a:r>
            <a:r>
              <a:rPr lang="cs-CZ" sz="1100" dirty="0">
                <a:solidFill>
                  <a:srgbClr val="C00000"/>
                </a:solidFill>
              </a:rPr>
              <a:t>), tím větší budou </a:t>
            </a:r>
            <a:r>
              <a:rPr lang="cs-CZ" sz="1100" dirty="0" err="1">
                <a:solidFill>
                  <a:srgbClr val="C00000"/>
                </a:solidFill>
              </a:rPr>
              <a:t>peaky</a:t>
            </a:r>
            <a:r>
              <a:rPr lang="cs-CZ" sz="1100" dirty="0">
                <a:solidFill>
                  <a:srgbClr val="C00000"/>
                </a:solidFill>
              </a:rPr>
              <a:t> v této oblasti</a:t>
            </a:r>
          </a:p>
        </p:txBody>
      </p:sp>
    </p:spTree>
    <p:extLst>
      <p:ext uri="{BB962C8B-B14F-4D97-AF65-F5344CB8AC3E}">
        <p14:creationId xmlns:p14="http://schemas.microsoft.com/office/powerpoint/2010/main" val="7076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5999A01-A065-41E3-83DE-B7D8EC6D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0800" r="23225" b="6601"/>
          <a:stretch/>
        </p:blipFill>
        <p:spPr>
          <a:xfrm>
            <a:off x="40432" y="116632"/>
            <a:ext cx="5328592" cy="42484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E507DD2-8B9C-46AD-B45E-8233E5972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5" t="10895" r="24801" b="5200"/>
          <a:stretch/>
        </p:blipFill>
        <p:spPr>
          <a:xfrm>
            <a:off x="4010076" y="2425750"/>
            <a:ext cx="5133924" cy="4315618"/>
          </a:xfrm>
          <a:prstGeom prst="rect">
            <a:avLst/>
          </a:prstGeom>
        </p:spPr>
      </p:pic>
      <p:sp>
        <p:nvSpPr>
          <p:cNvPr id="5" name="Oválný popisek 4"/>
          <p:cNvSpPr/>
          <p:nvPr/>
        </p:nvSpPr>
        <p:spPr>
          <a:xfrm>
            <a:off x="463462" y="5085184"/>
            <a:ext cx="3168352" cy="1368152"/>
          </a:xfrm>
          <a:prstGeom prst="wedgeEllipseCallout">
            <a:avLst>
              <a:gd name="adj1" fmla="val 97717"/>
              <a:gd name="adj2" fmla="val 30209"/>
            </a:avLst>
          </a:prstGeom>
          <a:solidFill>
            <a:schemeClr val="accent5">
              <a:lumMod val="75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Změny v ECOFF ( v rámci detekce MIC nebo průměrů zón)</a:t>
            </a:r>
          </a:p>
        </p:txBody>
      </p:sp>
      <p:sp>
        <p:nvSpPr>
          <p:cNvPr id="6" name="Oválný popisek 5"/>
          <p:cNvSpPr/>
          <p:nvPr/>
        </p:nvSpPr>
        <p:spPr>
          <a:xfrm rot="20658043">
            <a:off x="5434892" y="1478832"/>
            <a:ext cx="2736304" cy="864096"/>
          </a:xfrm>
          <a:prstGeom prst="wedgeEllipseCallout">
            <a:avLst>
              <a:gd name="adj1" fmla="val -97483"/>
              <a:gd name="adj2" fmla="val -80322"/>
            </a:avLst>
          </a:prstGeom>
          <a:solidFill>
            <a:schemeClr val="accent5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Příklady viz následující snímky</a:t>
            </a:r>
          </a:p>
        </p:txBody>
      </p:sp>
    </p:spTree>
    <p:extLst>
      <p:ext uri="{BB962C8B-B14F-4D97-AF65-F5344CB8AC3E}">
        <p14:creationId xmlns:p14="http://schemas.microsoft.com/office/powerpoint/2010/main" val="1705125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3366"/>
                </a:solidFill>
              </a:rPr>
              <a:t>Veterinární příklad: </a:t>
            </a:r>
            <a:r>
              <a:rPr lang="cs-CZ" b="1" dirty="0" err="1">
                <a:solidFill>
                  <a:srgbClr val="003366"/>
                </a:solidFill>
              </a:rPr>
              <a:t>tilmikosin</a:t>
            </a:r>
            <a:endParaRPr lang="cs-CZ" b="1" dirty="0">
              <a:solidFill>
                <a:srgbClr val="003366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3" r="63850" b="45843"/>
          <a:stretch/>
        </p:blipFill>
        <p:spPr bwMode="auto">
          <a:xfrm>
            <a:off x="323528" y="1124744"/>
            <a:ext cx="8591149" cy="244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ný popisek 3"/>
          <p:cNvSpPr/>
          <p:nvPr/>
        </p:nvSpPr>
        <p:spPr>
          <a:xfrm>
            <a:off x="539552" y="3332652"/>
            <a:ext cx="4104456" cy="2040564"/>
          </a:xfrm>
          <a:prstGeom prst="wedgeEllipseCallout">
            <a:avLst>
              <a:gd name="adj1" fmla="val -40396"/>
              <a:gd name="adj2" fmla="val -68199"/>
            </a:avLst>
          </a:prstGeom>
          <a:solidFill>
            <a:schemeClr val="accent5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Data </a:t>
            </a:r>
            <a:r>
              <a:rPr lang="cs-CZ" dirty="0">
                <a:solidFill>
                  <a:srgbClr val="C00000"/>
                </a:solidFill>
              </a:rPr>
              <a:t>byla dostupná </a:t>
            </a:r>
            <a:r>
              <a:rPr lang="cs-CZ" dirty="0"/>
              <a:t>jen</a:t>
            </a:r>
          </a:p>
          <a:p>
            <a:pPr algn="ctr"/>
            <a:r>
              <a:rPr lang="cs-CZ" dirty="0"/>
              <a:t> pro dvě species bakterií vyskytující se nejčastěji v indikaci respiračních infekcí; </a:t>
            </a:r>
            <a:r>
              <a:rPr lang="cs-CZ" dirty="0" err="1"/>
              <a:t>rozkliknutím</a:t>
            </a:r>
            <a:r>
              <a:rPr lang="cs-CZ" dirty="0"/>
              <a:t> na webu EUCAST lze získat histogram – př. zde vpravo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1" r="77125" b="10676"/>
          <a:stretch/>
        </p:blipFill>
        <p:spPr bwMode="auto">
          <a:xfrm>
            <a:off x="4644008" y="3631016"/>
            <a:ext cx="4234680" cy="303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BF1F2E74-37AF-41D0-8B2D-5AF102D1A9C2}"/>
              </a:ext>
            </a:extLst>
          </p:cNvPr>
          <p:cNvSpPr/>
          <p:nvPr/>
        </p:nvSpPr>
        <p:spPr>
          <a:xfrm>
            <a:off x="1475656" y="5733256"/>
            <a:ext cx="2664296" cy="850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2023 - srovnej s dalším snímkem !</a:t>
            </a:r>
          </a:p>
        </p:txBody>
      </p:sp>
    </p:spTree>
    <p:extLst>
      <p:ext uri="{BB962C8B-B14F-4D97-AF65-F5344CB8AC3E}">
        <p14:creationId xmlns:p14="http://schemas.microsoft.com/office/powerpoint/2010/main" val="2250018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E6A85-006B-4307-A9AB-4F0A3C07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F242A8E-B319-4709-9ECA-C572EEF59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6" t="30861" r="6148" b="5499"/>
          <a:stretch/>
        </p:blipFill>
        <p:spPr>
          <a:xfrm>
            <a:off x="107504" y="287214"/>
            <a:ext cx="9003272" cy="3429818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92F903D7-0C9A-4A51-AC13-F74927EA6B3C}"/>
              </a:ext>
            </a:extLst>
          </p:cNvPr>
          <p:cNvSpPr/>
          <p:nvPr/>
        </p:nvSpPr>
        <p:spPr>
          <a:xfrm>
            <a:off x="539552" y="3933056"/>
            <a:ext cx="2736304" cy="1800200"/>
          </a:xfrm>
          <a:prstGeom prst="wedgeEllipseCallout">
            <a:avLst>
              <a:gd name="adj1" fmla="val -37432"/>
              <a:gd name="adj2" fmla="val -90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Data 2023 dostupná již pro 5 veterinárně významných patogenů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70DAAE-9FFB-4BF3-BB63-CAFFD9F3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00" r="50000" b="7117"/>
          <a:stretch/>
        </p:blipFill>
        <p:spPr>
          <a:xfrm>
            <a:off x="4355976" y="3414222"/>
            <a:ext cx="4572000" cy="3429818"/>
          </a:xfrm>
          <a:prstGeom prst="rect">
            <a:avLst/>
          </a:prstGeom>
        </p:spPr>
      </p:pic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687D0F0F-65A3-45FD-80AC-25A89D200F9C}"/>
              </a:ext>
            </a:extLst>
          </p:cNvPr>
          <p:cNvSpPr/>
          <p:nvPr/>
        </p:nvSpPr>
        <p:spPr>
          <a:xfrm>
            <a:off x="216024" y="6021288"/>
            <a:ext cx="3923928" cy="648072"/>
          </a:xfrm>
          <a:prstGeom prst="wedgeEllipseCallout">
            <a:avLst>
              <a:gd name="adj1" fmla="val 51327"/>
              <a:gd name="adj2" fmla="val -1115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 </a:t>
            </a:r>
            <a:r>
              <a:rPr lang="cs-CZ" i="1" dirty="0"/>
              <a:t>S. pseudintermedius </a:t>
            </a:r>
            <a:r>
              <a:rPr lang="cs-CZ" dirty="0"/>
              <a:t>už máme jak ECOFF, tak CBP</a:t>
            </a:r>
          </a:p>
        </p:txBody>
      </p:sp>
    </p:spTree>
    <p:extLst>
      <p:ext uri="{BB962C8B-B14F-4D97-AF65-F5344CB8AC3E}">
        <p14:creationId xmlns:p14="http://schemas.microsoft.com/office/powerpoint/2010/main" val="412224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023" y="32229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3366"/>
                </a:solidFill>
              </a:rPr>
              <a:t>Záleží i na účelu testování</a:t>
            </a: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A265EAC6-A00D-47DF-9EDE-8A56EF1E09A9}"/>
              </a:ext>
            </a:extLst>
          </p:cNvPr>
          <p:cNvGrpSpPr/>
          <p:nvPr/>
        </p:nvGrpSpPr>
        <p:grpSpPr>
          <a:xfrm>
            <a:off x="1579528" y="992349"/>
            <a:ext cx="6020945" cy="2426568"/>
            <a:chOff x="1563705" y="3140968"/>
            <a:chExt cx="6020945" cy="2426568"/>
          </a:xfrm>
        </p:grpSpPr>
        <p:sp>
          <p:nvSpPr>
            <p:cNvPr id="5" name="Rectángulo 6">
              <a:extLst>
                <a:ext uri="{FF2B5EF4-FFF2-40B4-BE49-F238E27FC236}">
                  <a16:creationId xmlns:a16="http://schemas.microsoft.com/office/drawing/2014/main" id="{A64E26EB-737B-48D3-89FE-DA49C3B90F26}"/>
                </a:ext>
              </a:extLst>
            </p:cNvPr>
            <p:cNvSpPr/>
            <p:nvPr/>
          </p:nvSpPr>
          <p:spPr>
            <a:xfrm>
              <a:off x="1563705" y="4653136"/>
              <a:ext cx="1784159" cy="914400"/>
            </a:xfrm>
            <a:prstGeom prst="rect">
              <a:avLst/>
            </a:prstGeom>
            <a:solidFill>
              <a:srgbClr val="99CC00"/>
            </a:solidFill>
            <a:ln>
              <a:solidFill>
                <a:srgbClr val="1331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Surveillance</a:t>
              </a:r>
              <a:endPara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AMR</a:t>
              </a:r>
              <a:endPara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ángulo 7">
              <a:extLst>
                <a:ext uri="{FF2B5EF4-FFF2-40B4-BE49-F238E27FC236}">
                  <a16:creationId xmlns:a16="http://schemas.microsoft.com/office/drawing/2014/main" id="{3A3CB577-69E1-46DD-8B95-AC9682341BBE}"/>
                </a:ext>
              </a:extLst>
            </p:cNvPr>
            <p:cNvSpPr/>
            <p:nvPr/>
          </p:nvSpPr>
          <p:spPr>
            <a:xfrm>
              <a:off x="5928466" y="4653136"/>
              <a:ext cx="1656184" cy="914400"/>
            </a:xfrm>
            <a:prstGeom prst="rect">
              <a:avLst/>
            </a:prstGeom>
            <a:solidFill>
              <a:srgbClr val="99CC00"/>
            </a:solidFill>
            <a:ln>
              <a:solidFill>
                <a:srgbClr val="1331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Monitoring</a:t>
              </a:r>
              <a:endPara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AMR</a:t>
              </a:r>
            </a:p>
          </p:txBody>
        </p:sp>
        <p:sp>
          <p:nvSpPr>
            <p:cNvPr id="7" name="Rectángulo 8">
              <a:extLst>
                <a:ext uri="{FF2B5EF4-FFF2-40B4-BE49-F238E27FC236}">
                  <a16:creationId xmlns:a16="http://schemas.microsoft.com/office/drawing/2014/main" id="{3826DE67-6430-4AEA-AC51-42E264CF8F1C}"/>
                </a:ext>
              </a:extLst>
            </p:cNvPr>
            <p:cNvSpPr/>
            <p:nvPr/>
          </p:nvSpPr>
          <p:spPr>
            <a:xfrm>
              <a:off x="3239852" y="3140968"/>
              <a:ext cx="2700300" cy="914400"/>
            </a:xfrm>
            <a:prstGeom prst="rect">
              <a:avLst/>
            </a:prstGeom>
            <a:solidFill>
              <a:srgbClr val="99CC00"/>
            </a:solidFill>
            <a:ln>
              <a:solidFill>
                <a:srgbClr val="1331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Ruti</a:t>
              </a:r>
              <a:r>
                <a:rPr lang="cs-CZ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nní</a:t>
              </a:r>
              <a:r>
                <a:rPr lang="cs-CZ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testování v klinické laboratoři (</a:t>
              </a:r>
              <a:r>
                <a:rPr lang="cs-CZ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hum</a:t>
              </a:r>
              <a:r>
                <a:rPr lang="cs-CZ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/vet) </a:t>
              </a:r>
              <a:endPara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 / I / R) </a:t>
              </a:r>
            </a:p>
          </p:txBody>
        </p:sp>
        <p:sp>
          <p:nvSpPr>
            <p:cNvPr id="8" name="Flecha: a la izquierda y derecha 9">
              <a:extLst>
                <a:ext uri="{FF2B5EF4-FFF2-40B4-BE49-F238E27FC236}">
                  <a16:creationId xmlns:a16="http://schemas.microsoft.com/office/drawing/2014/main" id="{2741A399-9534-42CE-BBA8-0A4BB63BCCFF}"/>
                </a:ext>
              </a:extLst>
            </p:cNvPr>
            <p:cNvSpPr/>
            <p:nvPr/>
          </p:nvSpPr>
          <p:spPr>
            <a:xfrm>
              <a:off x="3563888" y="4978896"/>
              <a:ext cx="2016224" cy="262880"/>
            </a:xfrm>
            <a:prstGeom prst="leftRightArrow">
              <a:avLst/>
            </a:prstGeom>
            <a:solidFill>
              <a:srgbClr val="F66101"/>
            </a:solidFill>
            <a:ln>
              <a:solidFill>
                <a:srgbClr val="F47B2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s-ES" sz="1800" b="0"/>
            </a:p>
          </p:txBody>
        </p:sp>
        <p:sp>
          <p:nvSpPr>
            <p:cNvPr id="9" name="Flecha: hacia abajo 10">
              <a:extLst>
                <a:ext uri="{FF2B5EF4-FFF2-40B4-BE49-F238E27FC236}">
                  <a16:creationId xmlns:a16="http://schemas.microsoft.com/office/drawing/2014/main" id="{65A18F2F-9D45-4BCD-9840-8F4D55FBF954}"/>
                </a:ext>
              </a:extLst>
            </p:cNvPr>
            <p:cNvSpPr/>
            <p:nvPr/>
          </p:nvSpPr>
          <p:spPr>
            <a:xfrm>
              <a:off x="4427984" y="4149849"/>
              <a:ext cx="288032" cy="829047"/>
            </a:xfrm>
            <a:prstGeom prst="downArrow">
              <a:avLst/>
            </a:prstGeom>
            <a:solidFill>
              <a:srgbClr val="F66101"/>
            </a:solidFill>
            <a:ln>
              <a:solidFill>
                <a:srgbClr val="F47B2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s-ES" sz="1800" b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0" y="3573016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Rutinní testy: </a:t>
            </a:r>
          </a:p>
          <a:p>
            <a:r>
              <a:rPr lang="cs-CZ" dirty="0"/>
              <a:t>primární požadavek získat, co nejrychleji výsledky podporující správné podání ATM, nebo poskytující informaci, která další ATM lze použít při selhání léčby, využívají CBP</a:t>
            </a:r>
          </a:p>
          <a:p>
            <a:r>
              <a:rPr lang="cs-CZ" b="1" dirty="0" err="1"/>
              <a:t>Surveillance</a:t>
            </a:r>
            <a:r>
              <a:rPr lang="cs-CZ" b="1" dirty="0"/>
              <a:t>:</a:t>
            </a:r>
          </a:p>
          <a:p>
            <a:r>
              <a:rPr lang="cs-CZ" dirty="0"/>
              <a:t>Testování, zaznamenávání a analýza dat získaných z </a:t>
            </a:r>
            <a:r>
              <a:rPr lang="cs-CZ" i="1" dirty="0"/>
              <a:t>in vitro </a:t>
            </a:r>
            <a:r>
              <a:rPr lang="cs-CZ" dirty="0"/>
              <a:t>testů</a:t>
            </a:r>
            <a:r>
              <a:rPr lang="cs-CZ" i="1" dirty="0"/>
              <a:t> </a:t>
            </a:r>
            <a:r>
              <a:rPr lang="cs-CZ" dirty="0"/>
              <a:t>citlivosti/rezistence. Analýzy a komentáře výsledků, na jejichž základě lze </a:t>
            </a:r>
            <a:r>
              <a:rPr lang="cs-CZ" u="sng" dirty="0"/>
              <a:t>vydat doporučení/nařízení pro opatření.</a:t>
            </a:r>
            <a:r>
              <a:rPr lang="cs-CZ" dirty="0"/>
              <a:t> Mohou využívat ECOFF i CBP (záleží na přesném účelu a interpretaci)</a:t>
            </a:r>
          </a:p>
          <a:p>
            <a:r>
              <a:rPr lang="cs-CZ" b="1" dirty="0"/>
              <a:t>Monitoring: </a:t>
            </a:r>
          </a:p>
          <a:p>
            <a:r>
              <a:rPr lang="cs-CZ" dirty="0"/>
              <a:t>Testování, zaznamenávání, shromažďování dat, reportování dat. Z vytvořených přehledů je patrná situace v daném čase a regionu. Mohou sloužit jako informace pro empirickou terapii (v případě, že obsahují adekvátně popsaná data relevantní pro daný účel a jsou geograficky (lokalita) a časově (aktuálnost) odpovídající. Často využívají CBP.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6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132862AE-BCCD-4EBB-BDA4-5A13AB89B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9" t="22544" r="15098" b="13454"/>
          <a:stretch/>
        </p:blipFill>
        <p:spPr>
          <a:xfrm>
            <a:off x="85494" y="1208319"/>
            <a:ext cx="7376564" cy="31567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A9DEA9-68BB-478E-A8A6-73E1C85B9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1" r="51974" b="20600"/>
          <a:stretch/>
        </p:blipFill>
        <p:spPr>
          <a:xfrm>
            <a:off x="3839162" y="2829312"/>
            <a:ext cx="5289412" cy="3902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3366"/>
                </a:solidFill>
              </a:rPr>
              <a:t>Humánní příklad: </a:t>
            </a:r>
            <a:r>
              <a:rPr lang="cs-CZ" b="1" dirty="0" err="1">
                <a:solidFill>
                  <a:srgbClr val="003366"/>
                </a:solidFill>
              </a:rPr>
              <a:t>retapamulin</a:t>
            </a:r>
            <a:br>
              <a:rPr lang="cs-CZ" b="1" dirty="0">
                <a:solidFill>
                  <a:srgbClr val="003366"/>
                </a:solidFill>
              </a:rPr>
            </a:br>
            <a:r>
              <a:rPr lang="cs-CZ" sz="2700" dirty="0"/>
              <a:t>(nové anti MRSA </a:t>
            </a:r>
            <a:r>
              <a:rPr lang="cs-CZ" sz="2700" dirty="0" err="1"/>
              <a:t>pleuromutilinové</a:t>
            </a:r>
            <a:r>
              <a:rPr lang="cs-CZ" sz="2700" dirty="0"/>
              <a:t> antibiotikum)</a:t>
            </a:r>
          </a:p>
        </p:txBody>
      </p:sp>
      <p:sp>
        <p:nvSpPr>
          <p:cNvPr id="4" name="Oválný popisek 3"/>
          <p:cNvSpPr/>
          <p:nvPr/>
        </p:nvSpPr>
        <p:spPr>
          <a:xfrm>
            <a:off x="125026" y="4273108"/>
            <a:ext cx="4211960" cy="2551129"/>
          </a:xfrm>
          <a:prstGeom prst="wedgeEllipseCallout">
            <a:avLst>
              <a:gd name="adj1" fmla="val -46145"/>
              <a:gd name="adj2" fmla="val -130241"/>
            </a:avLst>
          </a:prstGeom>
          <a:solidFill>
            <a:schemeClr val="accent5">
              <a:lumMod val="7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Výsledky v histogramu vpravo pro </a:t>
            </a:r>
            <a:r>
              <a:rPr lang="cs-CZ" b="1" i="1" dirty="0"/>
              <a:t>S. aureus 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Výsledky v tabulce pro mikroorganismy s relevancí případného použití </a:t>
            </a:r>
            <a:r>
              <a:rPr lang="cs-CZ" dirty="0" err="1"/>
              <a:t>retapamulinu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6534517" y="5696128"/>
            <a:ext cx="614019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41" y="5670976"/>
            <a:ext cx="63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79712" y="2046352"/>
            <a:ext cx="2070697" cy="2585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551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0290"/>
            <a:ext cx="8748464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Potřebujeme MIC hodnoty např. pro programy </a:t>
            </a:r>
            <a:r>
              <a:rPr lang="cs-CZ" sz="3600" b="1" dirty="0" err="1">
                <a:solidFill>
                  <a:srgbClr val="003366"/>
                </a:solidFill>
              </a:rPr>
              <a:t>surveillance</a:t>
            </a:r>
            <a:r>
              <a:rPr lang="cs-CZ" sz="3600" b="1" dirty="0">
                <a:solidFill>
                  <a:srgbClr val="003366"/>
                </a:solidFill>
              </a:rPr>
              <a:t> z pohledu zdraví lidí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52536" y="1268760"/>
            <a:ext cx="9396536" cy="5589240"/>
          </a:xfrm>
        </p:spPr>
        <p:txBody>
          <a:bodyPr>
            <a:normAutofit lnSpcReduction="10000"/>
          </a:bodyPr>
          <a:lstStyle/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Více informací získáme právě z MIC distribuce, než kdybychom použili pouze C/I/R a klinické CBP</a:t>
            </a: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MIC distribuce nám historicky „zůstanou“ – tj. můžeme vidět trendy v posunu distribucí a soudobou optikou definovat např. posun v rezistenci, a nevadí, pokud se v čase změní interpretační kritéria (pokud bychom měli pouze C/I/R vadilo by) … nebo pokud C/I/R definují jinak různé komise (CLSI </a:t>
            </a:r>
            <a:r>
              <a:rPr lang="cs-CZ" sz="1800" b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vs</a:t>
            </a: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EUCAST)</a:t>
            </a: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endParaRPr lang="cs-CZ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MIC</a:t>
            </a: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hodnoty vysvětlí rozdíly i mezi jednotlivými </a:t>
            </a:r>
            <a:r>
              <a:rPr lang="cs-CZ" sz="1800" b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breakpointy</a:t>
            </a: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CBP (tedy klinické hraniční hodnoty mohou být neefektivní při detekci mechanismů rezistence … ale MIC hodnoty jsou pro tento účel detekce „nových“ mechanismů rezistence užitečné</a:t>
            </a: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MIC</a:t>
            </a: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hodnoty přinášejí určitou míru „zjednodušení“ … vidíme několik koncentrací „</a:t>
            </a:r>
            <a:r>
              <a:rPr lang="cs-CZ" sz="1800" dirty="0">
                <a:cs typeface="Arial" pitchFamily="34" charset="0"/>
              </a:rPr>
              <a:t>vy</a:t>
            </a: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šších“ MIC =&gt; získané rezistence, ale nevíme (dokud neuděláme genetickou analýzu) jak přesně jsou dané rezistence determinovány (kde jsou umístěny geny R apod.)</a:t>
            </a: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endParaRPr lang="en-US" sz="18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800100" lvl="1" indent="-342900">
              <a:buClr>
                <a:srgbClr val="749326"/>
              </a:buClr>
              <a:buSzPct val="150000"/>
              <a:buFont typeface="+mj-lt"/>
              <a:buAutoNum type="arabicPeriod"/>
            </a:pPr>
            <a:r>
              <a:rPr lang="cs-CZ" sz="1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MIC hodnoty nás tedy nutí se podívat blíže i na mechanismy rezistence a jejich molekulárně biologickou podstatu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36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06090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3366"/>
                </a:solidFill>
              </a:rPr>
              <a:t>Ad 1: více </a:t>
            </a:r>
            <a:r>
              <a:rPr lang="cs-CZ" sz="4000" b="1" dirty="0" err="1">
                <a:solidFill>
                  <a:srgbClr val="003366"/>
                </a:solidFill>
              </a:rPr>
              <a:t>info</a:t>
            </a:r>
            <a:r>
              <a:rPr lang="cs-CZ" sz="4000" b="1" dirty="0">
                <a:solidFill>
                  <a:srgbClr val="003366"/>
                </a:solidFill>
              </a:rPr>
              <a:t> z MIC distribuce</a:t>
            </a:r>
            <a:r>
              <a:rPr lang="cs-CZ" dirty="0"/>
              <a:t>: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3" t="18073" r="19444" b="27371"/>
          <a:stretch/>
        </p:blipFill>
        <p:spPr bwMode="auto">
          <a:xfrm>
            <a:off x="971600" y="836712"/>
            <a:ext cx="7083864" cy="578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966929" y="6525344"/>
            <a:ext cx="2177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/>
              <a:t>https://mic.eucast.org/Eucast2</a:t>
            </a:r>
          </a:p>
        </p:txBody>
      </p:sp>
    </p:spTree>
    <p:extLst>
      <p:ext uri="{BB962C8B-B14F-4D97-AF65-F5344CB8AC3E}">
        <p14:creationId xmlns:p14="http://schemas.microsoft.com/office/powerpoint/2010/main" val="3286260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Ad 2: příklad definování různých </a:t>
            </a:r>
            <a:r>
              <a:rPr lang="cs-CZ" sz="3600" b="1" dirty="0" err="1">
                <a:solidFill>
                  <a:srgbClr val="003366"/>
                </a:solidFill>
              </a:rPr>
              <a:t>breakpointů</a:t>
            </a:r>
            <a:r>
              <a:rPr lang="cs-CZ" sz="3600" b="1" dirty="0">
                <a:solidFill>
                  <a:srgbClr val="003366"/>
                </a:solidFill>
              </a:rPr>
              <a:t> (zde CBP) různými komisemi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23416" r="9753" b="28055"/>
          <a:stretch/>
        </p:blipFill>
        <p:spPr bwMode="auto">
          <a:xfrm>
            <a:off x="611559" y="1484784"/>
            <a:ext cx="81808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ný popisek 3"/>
          <p:cNvSpPr/>
          <p:nvPr/>
        </p:nvSpPr>
        <p:spPr>
          <a:xfrm>
            <a:off x="6444208" y="5589241"/>
            <a:ext cx="2699792" cy="1268760"/>
          </a:xfrm>
          <a:prstGeom prst="wedgeEllipseCallout">
            <a:avLst>
              <a:gd name="adj1" fmla="val -1878"/>
              <a:gd name="adj2" fmla="val -194219"/>
            </a:avLst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rgbClr val="003366"/>
                </a:solidFill>
              </a:rPr>
              <a:t>US (CLSI) </a:t>
            </a:r>
            <a:r>
              <a:rPr lang="cs-CZ" sz="1200" b="1" dirty="0" err="1">
                <a:solidFill>
                  <a:srgbClr val="003366"/>
                </a:solidFill>
              </a:rPr>
              <a:t>vs</a:t>
            </a:r>
            <a:r>
              <a:rPr lang="cs-CZ" sz="1200" b="1" dirty="0">
                <a:solidFill>
                  <a:srgbClr val="003366"/>
                </a:solidFill>
              </a:rPr>
              <a:t> EU (EUCAST)</a:t>
            </a:r>
          </a:p>
          <a:p>
            <a:pPr algn="ctr"/>
            <a:r>
              <a:rPr lang="cs-CZ" sz="1200" b="1" dirty="0">
                <a:solidFill>
                  <a:srgbClr val="003366"/>
                </a:solidFill>
              </a:rPr>
              <a:t>Záleželo na MIC a i na výskytu příslušných typů ESBL v daných regionech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381328"/>
            <a:ext cx="4829869" cy="31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58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3366"/>
                </a:solidFill>
              </a:rPr>
              <a:t>Ad 4: CBP hodnoty a detekce rezistence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38665" r="10261" b="32074"/>
          <a:stretch/>
        </p:blipFill>
        <p:spPr bwMode="auto">
          <a:xfrm>
            <a:off x="323528" y="908720"/>
            <a:ext cx="4715070" cy="176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269962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Klinická odezva na </a:t>
            </a:r>
            <a:r>
              <a:rPr lang="cs-CZ" sz="1400" b="1" dirty="0" err="1"/>
              <a:t>karbapenem</a:t>
            </a:r>
            <a:endParaRPr lang="cs-CZ" sz="1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08104" y="976080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Většina </a:t>
            </a:r>
            <a:r>
              <a:rPr lang="cs-CZ" i="1" dirty="0"/>
              <a:t>Enterobacteriaceae</a:t>
            </a:r>
            <a:r>
              <a:rPr lang="cs-CZ" dirty="0"/>
              <a:t> je rezistentní, ale mohou být i citlivé či intermediální kmeny, pokud bychom brali jen dle S/I/R tak  nezjistíme, pokud vezmeme i MIC a znalost produkce </a:t>
            </a:r>
            <a:r>
              <a:rPr lang="cs-CZ" dirty="0" err="1"/>
              <a:t>kabapenemázy</a:t>
            </a:r>
            <a:r>
              <a:rPr lang="cs-CZ" dirty="0"/>
              <a:t> pak …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22358" r="69621" b="15578"/>
          <a:stretch/>
        </p:blipFill>
        <p:spPr bwMode="auto">
          <a:xfrm>
            <a:off x="539552" y="3007405"/>
            <a:ext cx="7776864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6145122" y="3717032"/>
            <a:ext cx="2376264" cy="2664296"/>
          </a:xfrm>
          <a:prstGeom prst="roundRect">
            <a:avLst/>
          </a:prstGeom>
          <a:solidFill>
            <a:schemeClr val="accent1">
              <a:alpha val="14000"/>
            </a:schemeClr>
          </a:solidFill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588224" y="32129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Důležité !!!</a:t>
            </a:r>
          </a:p>
        </p:txBody>
      </p:sp>
    </p:spTree>
    <p:extLst>
      <p:ext uri="{BB962C8B-B14F-4D97-AF65-F5344CB8AC3E}">
        <p14:creationId xmlns:p14="http://schemas.microsoft.com/office/powerpoint/2010/main" val="63973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A co tolik diskutovaná AMR ke kolistinu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632848" cy="55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76470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Dlouho se nevědělo (do 2015), že existuje </a:t>
            </a:r>
            <a:r>
              <a:rPr lang="cs-CZ" dirty="0" err="1"/>
              <a:t>plasmidově</a:t>
            </a:r>
            <a:r>
              <a:rPr lang="cs-CZ" dirty="0"/>
              <a:t> přenosná AMR … Ale byly objeveny kmeny nesoucí geny </a:t>
            </a:r>
            <a:r>
              <a:rPr lang="cs-CZ" dirty="0" err="1"/>
              <a:t>mcr</a:t>
            </a:r>
            <a:r>
              <a:rPr lang="cs-CZ" dirty="0"/>
              <a:t> (2020 již známy </a:t>
            </a:r>
            <a:r>
              <a:rPr lang="cs-CZ" i="1" dirty="0"/>
              <a:t>mcr</a:t>
            </a:r>
            <a:r>
              <a:rPr lang="cs-CZ" dirty="0"/>
              <a:t>-1 až </a:t>
            </a:r>
            <a:r>
              <a:rPr lang="cs-CZ" i="1" dirty="0"/>
              <a:t>mcr</a:t>
            </a:r>
            <a:r>
              <a:rPr lang="cs-CZ" dirty="0"/>
              <a:t>-10)</a:t>
            </a:r>
          </a:p>
        </p:txBody>
      </p:sp>
      <p:sp>
        <p:nvSpPr>
          <p:cNvPr id="5" name="Oválný popisek 4"/>
          <p:cNvSpPr/>
          <p:nvPr/>
        </p:nvSpPr>
        <p:spPr>
          <a:xfrm>
            <a:off x="4674162" y="5507902"/>
            <a:ext cx="1842053" cy="576064"/>
          </a:xfrm>
          <a:prstGeom prst="wedgeEllipseCallout">
            <a:avLst>
              <a:gd name="adj1" fmla="val 36079"/>
              <a:gd name="adj2" fmla="val -135915"/>
            </a:avLst>
          </a:prstGeom>
          <a:solidFill>
            <a:schemeClr val="accent6">
              <a:lumMod val="20000"/>
              <a:lumOff val="80000"/>
              <a:alpha val="30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292079" y="46284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mcr-</a:t>
            </a:r>
            <a:r>
              <a:rPr lang="cs-CZ" dirty="0"/>
              <a:t>1 pozitivní izoláty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72000" y="256490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CBP … tedy klinické hraniční hodnoty</a:t>
            </a:r>
          </a:p>
          <a:p>
            <a:r>
              <a:rPr lang="cs-CZ" b="1" dirty="0">
                <a:solidFill>
                  <a:srgbClr val="C00000"/>
                </a:solidFill>
              </a:rPr>
              <a:t>C </a:t>
            </a:r>
            <a:r>
              <a:rPr lang="cs-CZ" b="1" u="sng" dirty="0">
                <a:solidFill>
                  <a:srgbClr val="C00000"/>
                </a:solidFill>
              </a:rPr>
              <a:t>&lt;</a:t>
            </a:r>
            <a:r>
              <a:rPr lang="cs-CZ" b="1" dirty="0">
                <a:solidFill>
                  <a:srgbClr val="C00000"/>
                </a:solidFill>
              </a:rPr>
              <a:t> 2 a R &gt; 2</a:t>
            </a:r>
          </a:p>
        </p:txBody>
      </p:sp>
      <p:sp>
        <p:nvSpPr>
          <p:cNvPr id="8" name="Ovál 7"/>
          <p:cNvSpPr/>
          <p:nvPr/>
        </p:nvSpPr>
        <p:spPr>
          <a:xfrm>
            <a:off x="4283968" y="1484784"/>
            <a:ext cx="1440160" cy="288032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962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90872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Jako vždy existují výjimky potvrzující pravidlo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16192" r="10714" b="22668"/>
          <a:stretch/>
        </p:blipFill>
        <p:spPr bwMode="auto">
          <a:xfrm>
            <a:off x="395536" y="836712"/>
            <a:ext cx="8152414" cy="594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700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92211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Není </a:t>
            </a:r>
            <a:r>
              <a:rPr lang="cs-CZ" dirty="0" err="1">
                <a:solidFill>
                  <a:srgbClr val="C00000"/>
                </a:solidFill>
              </a:rPr>
              <a:t>enterobakterie</a:t>
            </a:r>
            <a:r>
              <a:rPr lang="cs-CZ" dirty="0">
                <a:solidFill>
                  <a:srgbClr val="C00000"/>
                </a:solidFill>
              </a:rPr>
              <a:t> jako </a:t>
            </a:r>
            <a:r>
              <a:rPr lang="cs-CZ" dirty="0" err="1">
                <a:solidFill>
                  <a:srgbClr val="C00000"/>
                </a:solidFill>
              </a:rPr>
              <a:t>enterobakterie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356616" cy="50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4283968" y="1340768"/>
            <a:ext cx="1512168" cy="36004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ný popisek 4"/>
          <p:cNvSpPr/>
          <p:nvPr/>
        </p:nvSpPr>
        <p:spPr>
          <a:xfrm>
            <a:off x="5436096" y="5301208"/>
            <a:ext cx="720080" cy="360040"/>
          </a:xfrm>
          <a:prstGeom prst="wedgeEllipseCallout">
            <a:avLst>
              <a:gd name="adj1" fmla="val 25528"/>
              <a:gd name="adj2" fmla="val -254965"/>
            </a:avLst>
          </a:prstGeom>
          <a:solidFill>
            <a:srgbClr val="00B0F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442722" y="3901168"/>
            <a:ext cx="1145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0070C0"/>
                </a:solidFill>
              </a:rPr>
              <a:t>Plasmidově</a:t>
            </a:r>
            <a:r>
              <a:rPr lang="cs-CZ" sz="1400" b="1" dirty="0">
                <a:solidFill>
                  <a:srgbClr val="0070C0"/>
                </a:solidFill>
              </a:rPr>
              <a:t> přenosné R: </a:t>
            </a:r>
            <a:r>
              <a:rPr lang="cs-CZ" sz="1400" b="1" i="1" dirty="0" err="1">
                <a:solidFill>
                  <a:srgbClr val="0070C0"/>
                </a:solidFill>
              </a:rPr>
              <a:t>mcr</a:t>
            </a:r>
            <a:r>
              <a:rPr lang="cs-CZ" sz="1400" b="1" dirty="0">
                <a:solidFill>
                  <a:srgbClr val="0070C0"/>
                </a:solidFill>
              </a:rPr>
              <a:t> geny</a:t>
            </a:r>
          </a:p>
        </p:txBody>
      </p:sp>
      <p:sp>
        <p:nvSpPr>
          <p:cNvPr id="8" name="Šipka doleva a nahoru 7"/>
          <p:cNvSpPr/>
          <p:nvPr/>
        </p:nvSpPr>
        <p:spPr>
          <a:xfrm rot="10800000">
            <a:off x="6015473" y="4639832"/>
            <a:ext cx="1656185" cy="733384"/>
          </a:xfrm>
          <a:prstGeom prst="leftUpArrow">
            <a:avLst/>
          </a:prstGeom>
          <a:solidFill>
            <a:schemeClr val="accen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352694" y="495800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</a:rPr>
              <a:t>Chromozomálně nesená R</a:t>
            </a:r>
          </a:p>
        </p:txBody>
      </p:sp>
    </p:spTree>
    <p:extLst>
      <p:ext uri="{BB962C8B-B14F-4D97-AF65-F5344CB8AC3E}">
        <p14:creationId xmlns:p14="http://schemas.microsoft.com/office/powerpoint/2010/main" val="4277748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3366"/>
                </a:solidFill>
              </a:rPr>
              <a:t>Ad 5 : MIC mohou „zjednodušit“ komplexitu rezistence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0" y="1600200"/>
            <a:ext cx="755245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5"/>
          <p:cNvSpPr txBox="1"/>
          <p:nvPr/>
        </p:nvSpPr>
        <p:spPr>
          <a:xfrm>
            <a:off x="3203847" y="6084181"/>
            <a:ext cx="1526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0" dirty="0">
                <a:solidFill>
                  <a:schemeClr val="tx1"/>
                </a:solidFill>
              </a:rPr>
              <a:t>* NWT: 2 mg/L</a:t>
            </a:r>
          </a:p>
        </p:txBody>
      </p:sp>
      <p:sp>
        <p:nvSpPr>
          <p:cNvPr id="6" name="12 Rectángulo"/>
          <p:cNvSpPr/>
          <p:nvPr/>
        </p:nvSpPr>
        <p:spPr>
          <a:xfrm>
            <a:off x="3178696" y="6374586"/>
            <a:ext cx="5958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0" dirty="0">
                <a:solidFill>
                  <a:srgbClr val="003366"/>
                </a:solidFill>
                <a:cs typeface="Arial" pitchFamily="34" charset="0"/>
              </a:rPr>
              <a:t>Kirkcaldy </a:t>
            </a:r>
            <a:r>
              <a:rPr lang="es-ES" sz="1000" b="0" i="1" dirty="0">
                <a:solidFill>
                  <a:srgbClr val="003366"/>
                </a:solidFill>
                <a:cs typeface="Arial" pitchFamily="34" charset="0"/>
              </a:rPr>
              <a:t>el al</a:t>
            </a:r>
            <a:r>
              <a:rPr lang="es-ES" sz="1000" b="0" dirty="0">
                <a:solidFill>
                  <a:srgbClr val="003366"/>
                </a:solidFill>
                <a:cs typeface="Arial" pitchFamily="34" charset="0"/>
              </a:rPr>
              <a:t>. Antimicrob Agents Chemother 2015; 59: 998-1003 CLSI M100-S27</a:t>
            </a:r>
          </a:p>
          <a:p>
            <a:r>
              <a:rPr lang="es-ES" sz="1000" b="0" dirty="0">
                <a:solidFill>
                  <a:srgbClr val="003366"/>
                </a:solidFill>
                <a:cs typeface="Arial" pitchFamily="34" charset="0"/>
              </a:rPr>
              <a:t>www.eucast.org</a:t>
            </a:r>
          </a:p>
        </p:txBody>
      </p:sp>
    </p:spTree>
    <p:extLst>
      <p:ext uri="{BB962C8B-B14F-4D97-AF65-F5344CB8AC3E}">
        <p14:creationId xmlns:p14="http://schemas.microsoft.com/office/powerpoint/2010/main" val="188603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>Ad 5: předchozí snímek:</a:t>
            </a:r>
            <a:br>
              <a:rPr lang="cs-CZ" sz="2700" dirty="0"/>
            </a:br>
            <a:r>
              <a:rPr lang="cs-CZ" b="1" i="1" dirty="0" err="1">
                <a:solidFill>
                  <a:srgbClr val="003366"/>
                </a:solidFill>
              </a:rPr>
              <a:t>Neisseria</a:t>
            </a:r>
            <a:r>
              <a:rPr lang="cs-CZ" b="1" i="1" dirty="0">
                <a:solidFill>
                  <a:srgbClr val="003366"/>
                </a:solidFill>
              </a:rPr>
              <a:t> </a:t>
            </a:r>
            <a:r>
              <a:rPr lang="cs-CZ" b="1" i="1" dirty="0" err="1">
                <a:solidFill>
                  <a:srgbClr val="003366"/>
                </a:solidFill>
              </a:rPr>
              <a:t>gonorrhoeae</a:t>
            </a:r>
            <a:r>
              <a:rPr lang="cs-CZ" b="1" i="1" dirty="0">
                <a:solidFill>
                  <a:srgbClr val="003366"/>
                </a:solidFill>
              </a:rPr>
              <a:t> </a:t>
            </a:r>
            <a:r>
              <a:rPr lang="cs-CZ" dirty="0">
                <a:solidFill>
                  <a:srgbClr val="003366"/>
                </a:solidFill>
              </a:rPr>
              <a:t>a </a:t>
            </a:r>
            <a:r>
              <a:rPr lang="cs-CZ" b="1" dirty="0" err="1">
                <a:solidFill>
                  <a:srgbClr val="003366"/>
                </a:solidFill>
              </a:rPr>
              <a:t>azithromycin</a:t>
            </a:r>
            <a:endParaRPr lang="cs-CZ" b="1" dirty="0">
              <a:solidFill>
                <a:srgbClr val="0033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6123" y="1340768"/>
            <a:ext cx="8856984" cy="5257800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Od určité hladiny MIC víme, že je mikroorganismus rezistentní</a:t>
            </a:r>
          </a:p>
          <a:p>
            <a:r>
              <a:rPr lang="cs-CZ" sz="2400" dirty="0"/>
              <a:t>Různé hladiny MIC odpovídají různým mechanizmům rezistence</a:t>
            </a:r>
          </a:p>
          <a:p>
            <a:pPr marL="0" indent="0">
              <a:buNone/>
            </a:pPr>
            <a:endParaRPr lang="cs-CZ" sz="2400" b="1" dirty="0">
              <a:solidFill>
                <a:srgbClr val="003366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3366"/>
                </a:solidFill>
              </a:rPr>
              <a:t>VYSOKÁ  REZISTENCE </a:t>
            </a:r>
            <a:r>
              <a:rPr lang="cs-CZ" sz="2400" dirty="0"/>
              <a:t>(</a:t>
            </a:r>
            <a:r>
              <a:rPr lang="cs-CZ" sz="2400" b="1" dirty="0">
                <a:solidFill>
                  <a:srgbClr val="C00000"/>
                </a:solidFill>
              </a:rPr>
              <a:t>MIC</a:t>
            </a:r>
            <a:r>
              <a:rPr lang="cs-CZ" sz="2400" dirty="0"/>
              <a:t> hladiny </a:t>
            </a:r>
            <a:r>
              <a:rPr lang="cs-CZ" sz="2400" u="sng" dirty="0">
                <a:solidFill>
                  <a:srgbClr val="C00000"/>
                </a:solidFill>
              </a:rPr>
              <a:t>&gt;</a:t>
            </a:r>
            <a:r>
              <a:rPr lang="cs-CZ" sz="2400" dirty="0">
                <a:solidFill>
                  <a:srgbClr val="C00000"/>
                </a:solidFill>
              </a:rPr>
              <a:t> 256mg/L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b="1" dirty="0"/>
              <a:t>23S </a:t>
            </a:r>
            <a:r>
              <a:rPr lang="cs-CZ" sz="2400" b="1" dirty="0" err="1"/>
              <a:t>rRNA</a:t>
            </a:r>
            <a:r>
              <a:rPr lang="cs-CZ" sz="2400" b="1" dirty="0"/>
              <a:t> genová mutace </a:t>
            </a:r>
            <a:r>
              <a:rPr lang="cs-CZ" sz="2400" dirty="0"/>
              <a:t>(A2059G) u 3-4 z celkem 4 alel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solidFill>
                  <a:srgbClr val="003366"/>
                </a:solidFill>
              </a:rPr>
              <a:t>NÍZKÁ  až  STŘEDNÍ  REZISTENCE </a:t>
            </a:r>
            <a:r>
              <a:rPr lang="cs-CZ" sz="2400" dirty="0"/>
              <a:t>(</a:t>
            </a:r>
            <a:r>
              <a:rPr lang="cs-CZ" sz="2400" b="1" dirty="0">
                <a:solidFill>
                  <a:srgbClr val="C00000"/>
                </a:solidFill>
              </a:rPr>
              <a:t>MIC</a:t>
            </a:r>
            <a:r>
              <a:rPr lang="cs-CZ" sz="2400" dirty="0"/>
              <a:t> hladiny </a:t>
            </a:r>
            <a:r>
              <a:rPr lang="cs-CZ" sz="2400" dirty="0">
                <a:solidFill>
                  <a:srgbClr val="C00000"/>
                </a:solidFill>
              </a:rPr>
              <a:t>2 – 32 mg/L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b="1" dirty="0"/>
              <a:t>23S </a:t>
            </a:r>
            <a:r>
              <a:rPr lang="cs-CZ" sz="2400" b="1" dirty="0" err="1"/>
              <a:t>rRNA</a:t>
            </a:r>
            <a:r>
              <a:rPr lang="cs-CZ" sz="2400" b="1" dirty="0"/>
              <a:t> genová mutace </a:t>
            </a:r>
            <a:r>
              <a:rPr lang="cs-CZ" sz="2400" dirty="0"/>
              <a:t>(C2611T) u 3-4 z celkem 4 alel</a:t>
            </a:r>
          </a:p>
          <a:p>
            <a:pPr marL="0" indent="0">
              <a:buNone/>
            </a:pPr>
            <a:r>
              <a:rPr lang="cs-CZ" sz="2400" b="1" dirty="0"/>
              <a:t>23S </a:t>
            </a:r>
            <a:r>
              <a:rPr lang="cs-CZ" sz="2400" b="1" dirty="0" err="1"/>
              <a:t>rRNA</a:t>
            </a:r>
            <a:r>
              <a:rPr lang="cs-CZ" sz="2400" b="1" dirty="0"/>
              <a:t> </a:t>
            </a:r>
            <a:r>
              <a:rPr lang="cs-CZ" sz="2400" b="1" dirty="0" err="1"/>
              <a:t>metylázy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i="1" dirty="0" err="1"/>
              <a:t>ermA</a:t>
            </a:r>
            <a:r>
              <a:rPr lang="cs-CZ" sz="2400" i="1" dirty="0"/>
              <a:t>, </a:t>
            </a:r>
            <a:r>
              <a:rPr lang="cs-CZ" sz="2400" i="1" dirty="0" err="1"/>
              <a:t>ermB</a:t>
            </a:r>
            <a:r>
              <a:rPr lang="cs-CZ" sz="2400" i="1" dirty="0"/>
              <a:t>, </a:t>
            </a:r>
            <a:r>
              <a:rPr lang="cs-CZ" sz="2400" i="1" dirty="0" err="1"/>
              <a:t>ermC</a:t>
            </a:r>
            <a:r>
              <a:rPr lang="cs-CZ" sz="2400" i="1" dirty="0"/>
              <a:t>, </a:t>
            </a:r>
            <a:r>
              <a:rPr lang="cs-CZ" sz="2400" i="1" dirty="0" err="1"/>
              <a:t>erm</a:t>
            </a:r>
            <a:r>
              <a:rPr lang="cs-CZ" sz="2400" i="1" dirty="0"/>
              <a:t> F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b="1" dirty="0" err="1"/>
              <a:t>Efluxní</a:t>
            </a:r>
            <a:r>
              <a:rPr lang="cs-CZ" sz="2400" b="1" dirty="0"/>
              <a:t> pumpy:</a:t>
            </a:r>
          </a:p>
          <a:p>
            <a:pPr marL="0" indent="0">
              <a:buNone/>
            </a:pPr>
            <a:r>
              <a:rPr lang="cs-CZ" sz="2400" dirty="0"/>
              <a:t>-     </a:t>
            </a:r>
            <a:r>
              <a:rPr lang="cs-CZ" sz="2400" dirty="0" err="1"/>
              <a:t>MtrR</a:t>
            </a:r>
            <a:r>
              <a:rPr lang="cs-CZ" sz="2400" dirty="0"/>
              <a:t> A39T a G45D mutace</a:t>
            </a:r>
          </a:p>
          <a:p>
            <a:pPr>
              <a:buFontTx/>
              <a:buChar char="-"/>
            </a:pPr>
            <a:r>
              <a:rPr lang="cs-CZ" sz="2400" dirty="0" err="1"/>
              <a:t>MtrCDE</a:t>
            </a:r>
            <a:r>
              <a:rPr lang="cs-CZ" sz="2400" dirty="0"/>
              <a:t> </a:t>
            </a:r>
            <a:r>
              <a:rPr lang="cs-CZ" sz="2400" dirty="0" err="1"/>
              <a:t>overexprese</a:t>
            </a:r>
            <a:r>
              <a:rPr lang="cs-CZ" sz="2400" dirty="0"/>
              <a:t> </a:t>
            </a:r>
            <a:r>
              <a:rPr lang="cs-CZ" sz="1900" dirty="0"/>
              <a:t>(35A delece v </a:t>
            </a:r>
            <a:r>
              <a:rPr lang="cs-CZ" sz="1900" dirty="0" err="1"/>
              <a:t>promoteru</a:t>
            </a:r>
            <a:r>
              <a:rPr lang="cs-CZ" sz="1900" dirty="0"/>
              <a:t> </a:t>
            </a:r>
            <a:r>
              <a:rPr lang="cs-CZ" sz="1900" dirty="0" err="1"/>
              <a:t>mtrR</a:t>
            </a:r>
            <a:r>
              <a:rPr lang="cs-CZ" sz="1900" dirty="0"/>
              <a:t> represoru)</a:t>
            </a:r>
          </a:p>
          <a:p>
            <a:pPr>
              <a:buFontTx/>
              <a:buChar char="-"/>
            </a:pPr>
            <a:r>
              <a:rPr lang="cs-CZ" sz="2400" dirty="0" err="1"/>
              <a:t>MacAB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i="1" dirty="0" err="1"/>
              <a:t>Mef</a:t>
            </a:r>
            <a:endParaRPr lang="cs-CZ" sz="2400" i="1" dirty="0"/>
          </a:p>
          <a:p>
            <a:pPr marL="0" indent="0">
              <a:buNone/>
            </a:pPr>
            <a:r>
              <a:rPr lang="cs-CZ" sz="2400" b="1" dirty="0"/>
              <a:t>Mutace ribozomálních genů </a:t>
            </a:r>
            <a:r>
              <a:rPr lang="cs-CZ" sz="2400" i="1" dirty="0" err="1"/>
              <a:t>rpID,rpIV</a:t>
            </a:r>
            <a:endParaRPr lang="cs-CZ" sz="2400" i="1" dirty="0"/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  <p:sp>
        <p:nvSpPr>
          <p:cNvPr id="5" name="11 Rectángulo"/>
          <p:cNvSpPr/>
          <p:nvPr/>
        </p:nvSpPr>
        <p:spPr>
          <a:xfrm>
            <a:off x="5724128" y="6179595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0" dirty="0" err="1">
                <a:latin typeface="+mn-lt"/>
                <a:cs typeface="Arial" pitchFamily="34" charset="0"/>
              </a:rPr>
              <a:t>Chisholm</a:t>
            </a:r>
            <a:r>
              <a:rPr lang="es-ES" sz="1200" b="0" dirty="0">
                <a:latin typeface="+mn-lt"/>
                <a:cs typeface="Arial" pitchFamily="34" charset="0"/>
              </a:rPr>
              <a:t> </a:t>
            </a:r>
            <a:r>
              <a:rPr lang="es-ES" sz="1200" b="0" i="1" dirty="0">
                <a:latin typeface="+mn-lt"/>
                <a:cs typeface="Arial" pitchFamily="34" charset="0"/>
              </a:rPr>
              <a:t>et al</a:t>
            </a:r>
            <a:r>
              <a:rPr lang="es-ES" sz="1200" b="0" dirty="0">
                <a:latin typeface="+mn-lt"/>
                <a:cs typeface="Arial" pitchFamily="34" charset="0"/>
              </a:rPr>
              <a:t>. AAC.  2010; 54: 3812–6</a:t>
            </a:r>
          </a:p>
          <a:p>
            <a:r>
              <a:rPr lang="es-ES" sz="1200" b="0" dirty="0" err="1">
                <a:latin typeface="+mn-lt"/>
                <a:cs typeface="Arial" pitchFamily="34" charset="0"/>
              </a:rPr>
              <a:t>Demczuk</a:t>
            </a:r>
            <a:r>
              <a:rPr lang="es-ES" sz="1200" b="0" dirty="0">
                <a:latin typeface="+mn-lt"/>
                <a:cs typeface="Arial" pitchFamily="34" charset="0"/>
              </a:rPr>
              <a:t> </a:t>
            </a:r>
            <a:r>
              <a:rPr lang="es-ES" sz="1200" b="0" i="1" dirty="0">
                <a:latin typeface="+mn-lt"/>
                <a:cs typeface="Arial" pitchFamily="34" charset="0"/>
              </a:rPr>
              <a:t>et al</a:t>
            </a:r>
            <a:r>
              <a:rPr lang="es-ES" sz="1200" b="0" dirty="0">
                <a:latin typeface="+mn-lt"/>
                <a:cs typeface="Arial" pitchFamily="34" charset="0"/>
              </a:rPr>
              <a:t>. </a:t>
            </a:r>
            <a:r>
              <a:rPr lang="es-ES_tradnl" sz="1200" b="0" dirty="0">
                <a:latin typeface="+mn-lt"/>
                <a:cs typeface="Arial" pitchFamily="34" charset="0"/>
              </a:rPr>
              <a:t>JCM</a:t>
            </a:r>
            <a:r>
              <a:rPr lang="en-US" sz="1200" b="0" dirty="0">
                <a:latin typeface="+mn-lt"/>
                <a:cs typeface="Arial" pitchFamily="34" charset="0"/>
              </a:rPr>
              <a:t>. 2016; 54: 1304-13</a:t>
            </a:r>
            <a:endParaRPr lang="es-ES" sz="1200" b="0" dirty="0">
              <a:latin typeface="+mn-lt"/>
              <a:cs typeface="Arial" pitchFamily="34" charset="0"/>
            </a:endParaRPr>
          </a:p>
          <a:p>
            <a:r>
              <a:rPr lang="es-ES" sz="1200" b="0" dirty="0">
                <a:latin typeface="+mn-lt"/>
                <a:cs typeface="Arial" pitchFamily="34" charset="0"/>
              </a:rPr>
              <a:t>Kirkcaldy </a:t>
            </a:r>
            <a:r>
              <a:rPr lang="es-ES" sz="1200" b="0" i="1" dirty="0">
                <a:latin typeface="+mn-lt"/>
                <a:cs typeface="Arial" pitchFamily="34" charset="0"/>
              </a:rPr>
              <a:t>el al</a:t>
            </a:r>
            <a:r>
              <a:rPr lang="es-ES" sz="1200" b="0" dirty="0">
                <a:latin typeface="+mn-lt"/>
                <a:cs typeface="Arial" pitchFamily="34" charset="0"/>
              </a:rPr>
              <a:t>. AAC 2015; 59: 998-1003</a:t>
            </a:r>
          </a:p>
        </p:txBody>
      </p:sp>
      <p:sp>
        <p:nvSpPr>
          <p:cNvPr id="6" name="Pravá složená závorka 5"/>
          <p:cNvSpPr/>
          <p:nvPr/>
        </p:nvSpPr>
        <p:spPr>
          <a:xfrm>
            <a:off x="7092280" y="3429000"/>
            <a:ext cx="864096" cy="2750595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956376" y="3650135"/>
            <a:ext cx="1163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Určitý rozsah MIC: několik mechanizmů a typů AMR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7956376" y="3650135"/>
            <a:ext cx="1163081" cy="2155129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3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3366"/>
                </a:solidFill>
              </a:rPr>
              <a:t>S jakými daty/kategoriemi pracujeme: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Rutinní testování:</a:t>
            </a:r>
          </a:p>
          <a:p>
            <a:pPr>
              <a:buFontTx/>
              <a:buChar char="-"/>
            </a:pPr>
            <a:r>
              <a:rPr lang="cs-CZ" dirty="0"/>
              <a:t>Naprostá většina výsledků </a:t>
            </a:r>
            <a:r>
              <a:rPr lang="cs-CZ" i="1" dirty="0"/>
              <a:t>in vitro </a:t>
            </a:r>
            <a:r>
              <a:rPr lang="cs-CZ" dirty="0"/>
              <a:t>v současnosti je reportována jako C/I/R, </a:t>
            </a:r>
          </a:p>
          <a:p>
            <a:pPr>
              <a:buFontTx/>
              <a:buChar char="-"/>
            </a:pPr>
            <a:r>
              <a:rPr lang="cs-CZ" dirty="0"/>
              <a:t>výsledky většinou pocházejí z testování </a:t>
            </a:r>
          </a:p>
          <a:p>
            <a:pPr marL="0" indent="0">
              <a:buNone/>
            </a:pPr>
            <a:r>
              <a:rPr lang="cs-CZ" b="1" dirty="0"/>
              <a:t>    diskovou difúzní metodou (DDM)</a:t>
            </a:r>
            <a:r>
              <a:rPr lang="cs-CZ" dirty="0"/>
              <a:t>, kde je měřen </a:t>
            </a:r>
          </a:p>
          <a:p>
            <a:pPr marL="0" indent="0">
              <a:buNone/>
            </a:pPr>
            <a:r>
              <a:rPr lang="cs-CZ" dirty="0"/>
              <a:t>    průměr zóny inhibice</a:t>
            </a:r>
          </a:p>
          <a:p>
            <a:pPr>
              <a:buFontTx/>
              <a:buChar char="-"/>
            </a:pPr>
            <a:r>
              <a:rPr lang="cs-CZ" i="1" dirty="0"/>
              <a:t>Výsledek C/I/R je </a:t>
            </a:r>
            <a:r>
              <a:rPr lang="cs-CZ" i="1" dirty="0">
                <a:solidFill>
                  <a:srgbClr val="C00000"/>
                </a:solidFill>
              </a:rPr>
              <a:t>kvalitativní</a:t>
            </a:r>
          </a:p>
          <a:p>
            <a:pPr marL="0" indent="0">
              <a:buNone/>
            </a:pPr>
            <a:endParaRPr lang="cs-CZ" i="1" dirty="0"/>
          </a:p>
          <a:p>
            <a:pPr>
              <a:buFontTx/>
              <a:buChar char="-"/>
            </a:pPr>
            <a:r>
              <a:rPr lang="cs-CZ" b="1" dirty="0"/>
              <a:t>Život ohrožující infekce: požadavek na MIC !</a:t>
            </a:r>
          </a:p>
        </p:txBody>
      </p:sp>
    </p:spTree>
    <p:extLst>
      <p:ext uri="{BB962C8B-B14F-4D97-AF65-F5344CB8AC3E}">
        <p14:creationId xmlns:p14="http://schemas.microsoft.com/office/powerpoint/2010/main" val="2346079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1143000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003366"/>
                </a:solidFill>
              </a:rPr>
              <a:t>Ad 6: MIC jsou relevantní a nutí nás se podívat genetickými metodami na mechanizmy rezistence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15251" r="10979" b="27371"/>
          <a:stretch/>
        </p:blipFill>
        <p:spPr bwMode="auto">
          <a:xfrm>
            <a:off x="827584" y="1191952"/>
            <a:ext cx="7848872" cy="566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65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20688"/>
            <a:ext cx="8507288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C00000"/>
                </a:solidFill>
              </a:rPr>
              <a:t>ECOFF	WILD  TYPE     	AMR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3366"/>
                </a:solidFill>
              </a:rPr>
              <a:t>MIC		MIKRODESTIČKA  	HISTOGRAM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>
                <a:solidFill>
                  <a:srgbClr val="00B050"/>
                </a:solidFill>
              </a:rPr>
              <a:t>CBP		INTERMEDIÁRNÍ		PK/PD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00FF"/>
                </a:solidFill>
              </a:rPr>
              <a:t>CLSI		EUCAST		ATU		DDM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00FF"/>
                </a:solidFill>
              </a:rPr>
              <a:t>	</a:t>
            </a:r>
            <a:r>
              <a:rPr lang="cs-CZ" b="1" i="1" dirty="0" err="1">
                <a:solidFill>
                  <a:srgbClr val="FFC000"/>
                </a:solidFill>
              </a:rPr>
              <a:t>mcr</a:t>
            </a:r>
            <a:r>
              <a:rPr lang="cs-CZ" b="1" i="1" dirty="0">
                <a:solidFill>
                  <a:srgbClr val="FFC000"/>
                </a:solidFill>
              </a:rPr>
              <a:t>		</a:t>
            </a:r>
            <a:r>
              <a:rPr lang="cs-CZ" b="1" i="1" dirty="0" err="1">
                <a:solidFill>
                  <a:srgbClr val="FFC000"/>
                </a:solidFill>
              </a:rPr>
              <a:t>erm</a:t>
            </a:r>
            <a:r>
              <a:rPr lang="cs-CZ" b="1" i="1" dirty="0">
                <a:solidFill>
                  <a:srgbClr val="FFC000"/>
                </a:solidFill>
              </a:rPr>
              <a:t>		</a:t>
            </a:r>
            <a:r>
              <a:rPr lang="cs-CZ" b="1" i="1" dirty="0" err="1">
                <a:solidFill>
                  <a:srgbClr val="FFC000"/>
                </a:solidFill>
              </a:rPr>
              <a:t>gyr</a:t>
            </a:r>
            <a:r>
              <a:rPr lang="cs-CZ" b="1" i="1" dirty="0">
                <a:solidFill>
                  <a:srgbClr val="FFC000"/>
                </a:solidFill>
              </a:rPr>
              <a:t>	    par		</a:t>
            </a:r>
            <a:r>
              <a:rPr lang="cs-CZ" b="1" i="1" dirty="0" err="1">
                <a:solidFill>
                  <a:srgbClr val="FFC000"/>
                </a:solidFill>
              </a:rPr>
              <a:t>qnr</a:t>
            </a:r>
            <a:r>
              <a:rPr lang="cs-CZ" b="1" i="1" dirty="0">
                <a:solidFill>
                  <a:srgbClr val="FFC000"/>
                </a:solidFill>
              </a:rPr>
              <a:t>	</a:t>
            </a:r>
          </a:p>
          <a:p>
            <a:pPr marL="0" indent="0">
              <a:buNone/>
            </a:pPr>
            <a:endParaRPr lang="cs-CZ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Tyhle pojmy již nyní znáte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dirty="0"/>
              <a:t>Děkuji za pozornost</a:t>
            </a:r>
          </a:p>
          <a:p>
            <a:pPr marL="0" indent="0" algn="r">
              <a:buNone/>
            </a:pPr>
            <a:r>
              <a:rPr lang="cs-CZ" dirty="0">
                <a:hlinkClick r:id="rId2"/>
              </a:rPr>
              <a:t>pokludova@uskvbl.cz</a:t>
            </a:r>
            <a:endParaRPr lang="cs-CZ" dirty="0"/>
          </a:p>
          <a:p>
            <a:pPr marL="0" indent="0" algn="r">
              <a:buNone/>
            </a:pPr>
            <a:endParaRPr lang="cs-CZ" dirty="0"/>
          </a:p>
        </p:txBody>
      </p:sp>
      <p:sp>
        <p:nvSpPr>
          <p:cNvPr id="5" name="Oválný popisek 4"/>
          <p:cNvSpPr/>
          <p:nvPr/>
        </p:nvSpPr>
        <p:spPr>
          <a:xfrm>
            <a:off x="107504" y="116632"/>
            <a:ext cx="8949987" cy="4104456"/>
          </a:xfrm>
          <a:prstGeom prst="wedgeEllipseCallout">
            <a:avLst>
              <a:gd name="adj1" fmla="val -44042"/>
              <a:gd name="adj2" fmla="val 60909"/>
            </a:avLst>
          </a:prstGeom>
          <a:solidFill>
            <a:schemeClr val="accent1">
              <a:alpha val="19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92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3366"/>
                </a:solidFill>
              </a:rPr>
              <a:t>S jakými daty/kategoriemi pracujeme: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Surveillance</a:t>
            </a:r>
            <a:r>
              <a:rPr lang="cs-CZ" b="1" dirty="0"/>
              <a:t>/monitoring:</a:t>
            </a:r>
          </a:p>
          <a:p>
            <a:pPr>
              <a:buFontTx/>
              <a:buChar char="-"/>
            </a:pPr>
            <a:r>
              <a:rPr lang="cs-CZ" dirty="0"/>
              <a:t>V současnosti nejčastěji využívání stanovení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     MIC </a:t>
            </a:r>
            <a:r>
              <a:rPr lang="cs-CZ" dirty="0"/>
              <a:t>(Minimální Inhibiční Koncentrace)</a:t>
            </a:r>
          </a:p>
          <a:p>
            <a:pPr>
              <a:buFontTx/>
              <a:buChar char="-"/>
            </a:pPr>
            <a:r>
              <a:rPr lang="cs-CZ" dirty="0"/>
              <a:t>Výsledky nejčastěji pocházejí ze stanovení </a:t>
            </a:r>
            <a:r>
              <a:rPr lang="cs-CZ" b="1" dirty="0" err="1"/>
              <a:t>diluční</a:t>
            </a:r>
            <a:r>
              <a:rPr lang="cs-CZ" b="1" dirty="0"/>
              <a:t> mikrometodou</a:t>
            </a:r>
            <a:r>
              <a:rPr lang="cs-CZ" dirty="0"/>
              <a:t> (</a:t>
            </a:r>
            <a:r>
              <a:rPr lang="cs-CZ" dirty="0" err="1"/>
              <a:t>mikrodestičky</a:t>
            </a:r>
            <a:r>
              <a:rPr lang="cs-CZ" dirty="0"/>
              <a:t> 8 x 12 jamek)</a:t>
            </a:r>
          </a:p>
          <a:p>
            <a:pPr>
              <a:buFontTx/>
              <a:buChar char="-"/>
            </a:pPr>
            <a:r>
              <a:rPr lang="cs-CZ" dirty="0"/>
              <a:t>Výsledek C/I/R je odvozen od odečtu poslední </a:t>
            </a:r>
            <a:r>
              <a:rPr lang="cs-CZ" b="1" dirty="0"/>
              <a:t>čiré jamky </a:t>
            </a:r>
            <a:r>
              <a:rPr lang="cs-CZ" dirty="0"/>
              <a:t>(=inhibice růstu </a:t>
            </a:r>
            <a:r>
              <a:rPr lang="cs-CZ" dirty="0" err="1"/>
              <a:t>mikrorganizmu</a:t>
            </a:r>
            <a:r>
              <a:rPr lang="cs-CZ" dirty="0"/>
              <a:t>) v rámci po sobě jdoucích dvojnásobných ředění a znamená tedy konkrétní koncentraci = číslo (MIC)</a:t>
            </a:r>
          </a:p>
          <a:p>
            <a:pPr>
              <a:buFontTx/>
              <a:buChar char="-"/>
            </a:pPr>
            <a:r>
              <a:rPr lang="cs-CZ" dirty="0"/>
              <a:t>Výsledek této metody je </a:t>
            </a:r>
            <a:r>
              <a:rPr lang="cs-CZ" i="1" dirty="0">
                <a:solidFill>
                  <a:srgbClr val="C00000"/>
                </a:solidFill>
              </a:rPr>
              <a:t>kvantitativní  </a:t>
            </a:r>
            <a:r>
              <a:rPr lang="cs-CZ" dirty="0"/>
              <a:t>a měl by takto být i zaznamenán, spolu s interpretací (C/I/R)</a:t>
            </a:r>
          </a:p>
          <a:p>
            <a:pPr>
              <a:buFontTx/>
              <a:buChar char="-"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91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6021288"/>
            <a:ext cx="8352928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055"/>
            <a:ext cx="8229600" cy="74064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3366"/>
                </a:solidFill>
              </a:rPr>
              <a:t>Nové kategorie C/I/R  (</a:t>
            </a:r>
            <a:r>
              <a:rPr lang="cs-CZ" sz="4000" dirty="0">
                <a:solidFill>
                  <a:srgbClr val="003366"/>
                </a:solidFill>
              </a:rPr>
              <a:t>EUCAST  2019</a:t>
            </a:r>
            <a:r>
              <a:rPr lang="cs-CZ" sz="4000" b="1" dirty="0">
                <a:solidFill>
                  <a:srgbClr val="003366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445624" cy="4104456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C – Citlivý, </a:t>
            </a:r>
            <a:r>
              <a:rPr lang="cs-CZ" sz="2000" b="1" u="sng" dirty="0">
                <a:solidFill>
                  <a:srgbClr val="0070C0"/>
                </a:solidFill>
              </a:rPr>
              <a:t>standardní dávkovací režim</a:t>
            </a:r>
            <a:r>
              <a:rPr lang="cs-CZ" sz="2000" b="1" dirty="0">
                <a:solidFill>
                  <a:srgbClr val="0070C0"/>
                </a:solidFill>
              </a:rPr>
              <a:t>: </a:t>
            </a:r>
            <a:r>
              <a:rPr lang="cs-CZ" sz="2000" dirty="0"/>
              <a:t>Mikroorganizmus je definován jako citlivý při standardním dávkovacím režimu, je-li úroveň aktivity antimikrobního přípravku podávaného ve standardním dávkování spojená s vysokou pravděpodobností léčebného úspěchu.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I – Citlivý</a:t>
            </a:r>
            <a:r>
              <a:rPr lang="cs-CZ" sz="2000" dirty="0">
                <a:solidFill>
                  <a:srgbClr val="C00000"/>
                </a:solidFill>
              </a:rPr>
              <a:t>, </a:t>
            </a:r>
            <a:r>
              <a:rPr lang="cs-CZ" sz="2000" u="sng" dirty="0">
                <a:solidFill>
                  <a:srgbClr val="C00000"/>
                </a:solidFill>
              </a:rPr>
              <a:t>zvýšená* expozice**: </a:t>
            </a:r>
            <a:r>
              <a:rPr lang="cs-CZ" sz="2000" dirty="0"/>
              <a:t>Mikroorganizmus je definován jako citlivý při zvýšené expozici**, je-li úroveň aktivity antimikrobního přípravku spojená s vysokou pravděpodobností léčebného úspěchu pouze při zvýšené expozici přípravku úpravou dávkovacího režimu nebo při koncentrování tohoto přípravku v místě infekce.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R – Rezistentní: </a:t>
            </a:r>
            <a:r>
              <a:rPr lang="cs-CZ" sz="2000" dirty="0"/>
              <a:t>Mikroorganizmus je definován jako rezistentní, je-li úroveň aktivity antimikrobního přípravku spojená s vysokou pravděpodobností selhání léčby i při zvýšené expozici**.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*   </a:t>
            </a:r>
            <a:r>
              <a:rPr lang="cs-CZ" sz="1600" dirty="0"/>
              <a:t>v originále „</a:t>
            </a:r>
            <a:r>
              <a:rPr lang="cs-CZ" sz="1600" dirty="0" err="1"/>
              <a:t>Susceptible</a:t>
            </a:r>
            <a:r>
              <a:rPr lang="cs-CZ" sz="1600" dirty="0"/>
              <a:t>, </a:t>
            </a:r>
            <a:r>
              <a:rPr lang="cs-CZ" sz="1600" dirty="0" err="1"/>
              <a:t>Increased</a:t>
            </a:r>
            <a:r>
              <a:rPr lang="cs-CZ" sz="1600" dirty="0"/>
              <a:t> </a:t>
            </a:r>
            <a:r>
              <a:rPr lang="cs-CZ" sz="1600" dirty="0" err="1"/>
              <a:t>exposure</a:t>
            </a:r>
            <a:r>
              <a:rPr lang="cs-CZ" sz="1600" dirty="0"/>
              <a:t>“ zachovává zkratku „I“ pro tuto kategorii;</a:t>
            </a:r>
          </a:p>
          <a:p>
            <a:pPr marL="0" indent="0">
              <a:buNone/>
            </a:pPr>
            <a:r>
              <a:rPr lang="cs-CZ" sz="1600" dirty="0"/>
              <a:t>** expozice </a:t>
            </a:r>
            <a:r>
              <a:rPr lang="cs-CZ" sz="1600" dirty="0" err="1"/>
              <a:t>mikrooganizmu</a:t>
            </a:r>
            <a:r>
              <a:rPr lang="cs-CZ" sz="1600" dirty="0"/>
              <a:t> v místě infekce závisí na způsobu podávání, dávce, dávkovacím intervalu a době infúze antimikrobního přípravku, a rovněž na farmakokinetických parametrech antimikrobika jako distribuce – metabolizmus – exkrece (vyloučení).</a:t>
            </a:r>
          </a:p>
          <a:p>
            <a:pPr marL="0" indent="0">
              <a:buNone/>
            </a:pPr>
            <a:r>
              <a:rPr lang="cs-CZ" sz="1600" dirty="0"/>
              <a:t>Video, které vysvětluje </a:t>
            </a:r>
            <a:r>
              <a:rPr lang="cs-CZ" sz="1600" b="1" dirty="0"/>
              <a:t>ATU (Area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Technical</a:t>
            </a:r>
            <a:r>
              <a:rPr lang="cs-CZ" sz="1600" b="1" dirty="0"/>
              <a:t> </a:t>
            </a:r>
            <a:r>
              <a:rPr lang="cs-CZ" sz="1600" b="1" dirty="0" err="1"/>
              <a:t>Uncertainty</a:t>
            </a:r>
            <a:r>
              <a:rPr lang="cs-CZ" sz="1600" b="1" dirty="0"/>
              <a:t>) </a:t>
            </a:r>
            <a:r>
              <a:rPr lang="cs-CZ" sz="1600" dirty="0"/>
              <a:t>a související otázky ad „I“ kategorie:</a:t>
            </a:r>
          </a:p>
          <a:p>
            <a:pPr marL="0" indent="0">
              <a:buNone/>
            </a:pPr>
            <a:r>
              <a:rPr lang="cs-CZ" sz="1600" dirty="0">
                <a:hlinkClick r:id="rId2"/>
              </a:rPr>
              <a:t>https://www.youtube.com/watch?v=GXlpwj5f11k&amp;t=1s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297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Area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Technical</a:t>
            </a:r>
            <a:r>
              <a:rPr lang="cs-CZ" b="1" dirty="0"/>
              <a:t> </a:t>
            </a:r>
            <a:r>
              <a:rPr lang="cs-CZ" b="1" dirty="0" err="1"/>
              <a:t>Uncertainty</a:t>
            </a: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22965" r="38031" b="32620"/>
          <a:stretch/>
        </p:blipFill>
        <p:spPr bwMode="auto">
          <a:xfrm>
            <a:off x="-33564" y="1124744"/>
            <a:ext cx="5250666" cy="25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291" r="38271" b="27802"/>
          <a:stretch/>
        </p:blipFill>
        <p:spPr bwMode="auto">
          <a:xfrm>
            <a:off x="3851920" y="3571937"/>
            <a:ext cx="5270376" cy="3186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3405" r="39548" b="33049"/>
          <a:stretch/>
        </p:blipFill>
        <p:spPr bwMode="auto">
          <a:xfrm>
            <a:off x="5076056" y="1052736"/>
            <a:ext cx="4160741" cy="2125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23262" r="39308" b="31773"/>
          <a:stretch/>
        </p:blipFill>
        <p:spPr bwMode="auto">
          <a:xfrm>
            <a:off x="0" y="4149080"/>
            <a:ext cx="4196328" cy="230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2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404664"/>
            <a:ext cx="3682752" cy="1143000"/>
          </a:xfrm>
        </p:spPr>
        <p:txBody>
          <a:bodyPr>
            <a:noAutofit/>
          </a:bodyPr>
          <a:lstStyle/>
          <a:p>
            <a:r>
              <a:rPr lang="cs-CZ" sz="3600" b="1" dirty="0"/>
              <a:t>Grafické srovnání staré a nové definice C/I/R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29181" r="65193" b="12256"/>
          <a:stretch/>
        </p:blipFill>
        <p:spPr bwMode="auto">
          <a:xfrm>
            <a:off x="4428768" y="2364003"/>
            <a:ext cx="4710896" cy="41462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166" r="64783" b="12775"/>
          <a:stretch/>
        </p:blipFill>
        <p:spPr bwMode="auto">
          <a:xfrm>
            <a:off x="0" y="289132"/>
            <a:ext cx="4592866" cy="34724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4437112"/>
            <a:ext cx="4248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Podrobné vysvětlení zde:</a:t>
            </a:r>
          </a:p>
          <a:p>
            <a:endParaRPr lang="cs-CZ" dirty="0"/>
          </a:p>
          <a:p>
            <a:r>
              <a:rPr lang="cs-CZ" sz="1600" dirty="0">
                <a:hlinkClick r:id="rId4"/>
              </a:rPr>
              <a:t>http://www.szu.cz/uploads/documents/CeM/NRLs/atb/EUCAST/Nove_C_I_R/Redefinice_CIR.pdf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Originál  plné EN znění prezentace na webu EUCAST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23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8" t="19014" r="10714" b="12321"/>
          <a:stretch/>
        </p:blipFill>
        <p:spPr bwMode="auto">
          <a:xfrm>
            <a:off x="539552" y="476672"/>
            <a:ext cx="8130985" cy="53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31640" y="476671"/>
            <a:ext cx="6480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189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778396"/>
            <a:ext cx="5076056" cy="9807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MIC není </a:t>
            </a:r>
            <a:br>
              <a:rPr lang="cs-CZ" b="1" dirty="0">
                <a:solidFill>
                  <a:srgbClr val="C00000"/>
                </a:solidFill>
              </a:rPr>
            </a:br>
            <a:r>
              <a:rPr lang="cs-CZ" b="1" dirty="0">
                <a:solidFill>
                  <a:srgbClr val="C00000"/>
                </a:solidFill>
              </a:rPr>
              <a:t>jen „číslo“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260648"/>
            <a:ext cx="2132191" cy="265703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3 Rectángulo"/>
          <p:cNvSpPr>
            <a:spLocks noChangeArrowheads="1"/>
          </p:cNvSpPr>
          <p:nvPr/>
        </p:nvSpPr>
        <p:spPr bwMode="auto">
          <a:xfrm>
            <a:off x="179512" y="2996952"/>
            <a:ext cx="8568951" cy="3785652"/>
          </a:xfrm>
          <a:prstGeom prst="rect">
            <a:avLst/>
          </a:prstGeom>
          <a:solidFill>
            <a:srgbClr val="92D050">
              <a:alpha val="56000"/>
            </a:srgbClr>
          </a:solidFill>
          <a:ln w="9525">
            <a:solidFill>
              <a:srgbClr val="5D883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eaLnBrk="1" hangingPunct="1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s-E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s-ES" sz="2400" b="1" dirty="0" err="1">
                <a:solidFill>
                  <a:srgbClr val="002060"/>
                </a:solidFill>
                <a:latin typeface="+mn-lt"/>
              </a:rPr>
              <a:t>Mi</a:t>
            </a:r>
            <a:r>
              <a:rPr lang="cs-CZ" altLang="es-ES" sz="2400" b="1" dirty="0">
                <a:solidFill>
                  <a:srgbClr val="002060"/>
                </a:solidFill>
                <a:latin typeface="+mn-lt"/>
              </a:rPr>
              <a:t>k</a:t>
            </a:r>
            <a:r>
              <a:rPr lang="en-US" altLang="es-ES" sz="2400" b="1" dirty="0" err="1">
                <a:solidFill>
                  <a:srgbClr val="002060"/>
                </a:solidFill>
                <a:latin typeface="+mn-lt"/>
              </a:rPr>
              <a:t>robiologic</a:t>
            </a:r>
            <a:r>
              <a:rPr lang="cs-CZ" altLang="es-ES" sz="2400" b="1" dirty="0" err="1">
                <a:solidFill>
                  <a:srgbClr val="002060"/>
                </a:solidFill>
                <a:latin typeface="+mn-lt"/>
              </a:rPr>
              <a:t>ká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 data</a:t>
            </a:r>
            <a:r>
              <a:rPr lang="cs-CZ" altLang="es-ES" sz="2400" b="1" dirty="0">
                <a:solidFill>
                  <a:srgbClr val="002060"/>
                </a:solidFill>
                <a:latin typeface="+mn-lt"/>
              </a:rPr>
              <a:t> (PD) data 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cs-CZ" altLang="es-ES" sz="2400" b="1" dirty="0">
                <a:solidFill>
                  <a:srgbClr val="002060"/>
                </a:solidFill>
                <a:latin typeface="+mn-lt"/>
              </a:rPr>
              <a:t>založená na hodnotách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s-ES" sz="2400" b="1" dirty="0">
                <a:solidFill>
                  <a:srgbClr val="C00000"/>
                </a:solidFill>
              </a:rPr>
              <a:t>MIC</a:t>
            </a:r>
            <a:endParaRPr lang="en-US" altLang="es-ES" sz="2400" b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s-E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PK/PD</a:t>
            </a:r>
            <a:r>
              <a:rPr lang="en-US" altLang="es-E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anal</a:t>
            </a:r>
            <a:r>
              <a:rPr lang="cs-CZ" altLang="es-ES" sz="2400" b="1" dirty="0" err="1">
                <a:solidFill>
                  <a:srgbClr val="002060"/>
                </a:solidFill>
                <a:latin typeface="+mn-lt"/>
              </a:rPr>
              <a:t>ýzy</a:t>
            </a:r>
            <a:r>
              <a:rPr lang="cs-CZ" altLang="es-ES" sz="2400" b="1" dirty="0">
                <a:solidFill>
                  <a:srgbClr val="002060"/>
                </a:solidFill>
                <a:latin typeface="+mn-lt"/>
              </a:rPr>
              <a:t> využívají přímo hodnoty 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s-ES" sz="2400" b="1" dirty="0">
                <a:solidFill>
                  <a:srgbClr val="C00000"/>
                </a:solidFill>
                <a:latin typeface="+mn-lt"/>
              </a:rPr>
              <a:t>MIC</a:t>
            </a:r>
            <a:r>
              <a:rPr lang="en-US" altLang="es-ES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cs-CZ" altLang="es-ES" sz="2400" b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>
              <a:lnSpc>
                <a:spcPct val="200000"/>
              </a:lnSpc>
              <a:buClr>
                <a:srgbClr val="C00000"/>
              </a:buClr>
            </a:pPr>
            <a:r>
              <a:rPr lang="cs-CZ" altLang="es-ES" sz="1600" b="1" dirty="0">
                <a:solidFill>
                  <a:srgbClr val="002060"/>
                </a:solidFill>
                <a:latin typeface="+mn-lt"/>
              </a:rPr>
              <a:t>   </a:t>
            </a:r>
            <a:r>
              <a:rPr lang="cs-CZ" altLang="es-ES" sz="1600" i="1" dirty="0">
                <a:solidFill>
                  <a:srgbClr val="002060"/>
                </a:solidFill>
                <a:latin typeface="+mn-lt"/>
              </a:rPr>
              <a:t>(tyto analýzy lze využít např. k simulaci účinnosti antibiotika:</a:t>
            </a:r>
          </a:p>
          <a:p>
            <a:pPr marL="0" lvl="1" eaLnBrk="1" hangingPunct="1">
              <a:lnSpc>
                <a:spcPct val="200000"/>
              </a:lnSpc>
              <a:buClr>
                <a:srgbClr val="C00000"/>
              </a:buClr>
            </a:pPr>
            <a:r>
              <a:rPr lang="cs-CZ" altLang="es-ES" sz="1600" i="1" dirty="0">
                <a:solidFill>
                  <a:srgbClr val="002060"/>
                </a:solidFill>
                <a:latin typeface="+mn-lt"/>
              </a:rPr>
              <a:t>PK = farmakokinetická data, např. výše hladiny (koncentrace C) dosažené ve tkáni, kde je infekce za určitý čas (C </a:t>
            </a:r>
            <a:r>
              <a:rPr lang="cs-CZ" altLang="es-ES" sz="1600" i="1" baseline="-25000" dirty="0" err="1">
                <a:solidFill>
                  <a:srgbClr val="002060"/>
                </a:solidFill>
                <a:latin typeface="+mn-lt"/>
              </a:rPr>
              <a:t>max</a:t>
            </a:r>
            <a:r>
              <a:rPr lang="cs-CZ" altLang="es-ES" sz="1600" i="1" baseline="-25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cs-CZ" altLang="es-ES" sz="1600" i="1" dirty="0">
                <a:solidFill>
                  <a:srgbClr val="002060"/>
                </a:solidFill>
                <a:latin typeface="+mn-lt"/>
              </a:rPr>
              <a:t>plasma, C </a:t>
            </a:r>
            <a:r>
              <a:rPr lang="cs-CZ" altLang="es-ES" sz="1600" i="1" baseline="-25000" dirty="0" err="1">
                <a:solidFill>
                  <a:srgbClr val="002060"/>
                </a:solidFill>
                <a:latin typeface="+mn-lt"/>
              </a:rPr>
              <a:t>max</a:t>
            </a:r>
            <a:r>
              <a:rPr lang="cs-CZ" altLang="es-ES" sz="1600" i="1" dirty="0">
                <a:solidFill>
                  <a:srgbClr val="002060"/>
                </a:solidFill>
                <a:latin typeface="+mn-lt"/>
              </a:rPr>
              <a:t> plicní alveoly … dosažené za T </a:t>
            </a:r>
            <a:r>
              <a:rPr lang="cs-CZ" altLang="es-ES" sz="1600" i="1" baseline="-25000" dirty="0" err="1">
                <a:solidFill>
                  <a:srgbClr val="002060"/>
                </a:solidFill>
                <a:latin typeface="+mn-lt"/>
              </a:rPr>
              <a:t>max</a:t>
            </a:r>
            <a:r>
              <a:rPr lang="cs-CZ" altLang="es-ES" sz="1600" i="1" baseline="-25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cs-CZ" altLang="es-ES" sz="1600" i="1" dirty="0">
                <a:solidFill>
                  <a:srgbClr val="002060"/>
                </a:solidFill>
                <a:latin typeface="+mn-lt"/>
              </a:rPr>
              <a:t>)</a:t>
            </a:r>
            <a:endParaRPr lang="cs-CZ" altLang="es-ES" sz="1600" i="1" baseline="-25000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altLang="es-E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cs-CZ" altLang="es-ES" sz="2400" b="1" dirty="0">
                <a:solidFill>
                  <a:srgbClr val="002060"/>
                </a:solidFill>
                <a:latin typeface="+mn-lt"/>
              </a:rPr>
              <a:t>Korelace klinické odezvy s</a:t>
            </a:r>
            <a:r>
              <a:rPr lang="en-US" altLang="es-E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es-ES" sz="2400" b="1" dirty="0">
                <a:solidFill>
                  <a:srgbClr val="003366"/>
                </a:solidFill>
                <a:latin typeface="+mn-lt"/>
              </a:rPr>
              <a:t>hodnotami </a:t>
            </a:r>
            <a:r>
              <a:rPr lang="en-US" altLang="es-ES" sz="2400" b="1" dirty="0">
                <a:solidFill>
                  <a:srgbClr val="C00000"/>
                </a:solidFill>
              </a:rPr>
              <a:t>MIC </a:t>
            </a:r>
            <a:endParaRPr lang="es-ES" altLang="es-ES" sz="2400" b="1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31224" r="72326" b="17131"/>
          <a:stretch/>
        </p:blipFill>
        <p:spPr bwMode="auto">
          <a:xfrm>
            <a:off x="5421272" y="332656"/>
            <a:ext cx="332719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2771800" y="511087"/>
            <a:ext cx="2520280" cy="158417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7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1769</Words>
  <Application>Microsoft Office PowerPoint</Application>
  <PresentationFormat>Předvádění na obrazovce (4:3)</PresentationFormat>
  <Paragraphs>177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Motiv systému Office</vt:lpstr>
      <vt:lpstr>Testování citlivosti/rezistence k antimikrobikům in vitro</vt:lpstr>
      <vt:lpstr>Záleží i na účelu testování</vt:lpstr>
      <vt:lpstr>S jakými daty/kategoriemi pracujeme:</vt:lpstr>
      <vt:lpstr>S jakými daty/kategoriemi pracujeme:</vt:lpstr>
      <vt:lpstr>Nové kategorie C/I/R  (EUCAST  2019)</vt:lpstr>
      <vt:lpstr>Area of Technical Uncertainty</vt:lpstr>
      <vt:lpstr>Grafické srovnání staré a nové definice C/I/R</vt:lpstr>
      <vt:lpstr>Prezentace aplikace PowerPoint</vt:lpstr>
      <vt:lpstr>MIC není  jen „číslo“</vt:lpstr>
      <vt:lpstr>Jak tedy vypadají klíče a příručky pro interpretaci dat :</vt:lpstr>
      <vt:lpstr>Prezentace aplikace PowerPoint</vt:lpstr>
      <vt:lpstr>CLSI – vet ukázka: Tab 1 vet specifická kritéria pro příslušné druhy ATM a cílové druhy zvířat</vt:lpstr>
      <vt:lpstr>CLSI: příklad tabulky s CBP- vet</vt:lpstr>
      <vt:lpstr>Co znamená ECOFF</vt:lpstr>
      <vt:lpstr>Prezentace aplikace PowerPoint</vt:lpstr>
      <vt:lpstr>EUCAST – získaná (= acquired) vs přirozená (= intrinsic) rezistence</vt:lpstr>
      <vt:lpstr>Prezentace aplikace PowerPoint</vt:lpstr>
      <vt:lpstr>Veterinární příklad: tilmikosin</vt:lpstr>
      <vt:lpstr>Prezentace aplikace PowerPoint</vt:lpstr>
      <vt:lpstr>Humánní příklad: retapamulin (nové anti MRSA pleuromutilinové antibiotikum)</vt:lpstr>
      <vt:lpstr>Potřebujeme MIC hodnoty např. pro programy surveillance z pohledu zdraví lidí ?</vt:lpstr>
      <vt:lpstr>Ad 1: více info z MIC distribuce:</vt:lpstr>
      <vt:lpstr>Ad 2: příklad definování různých breakpointů (zde CBP) různými komisemi</vt:lpstr>
      <vt:lpstr>Ad 4: CBP hodnoty a detekce rezistence</vt:lpstr>
      <vt:lpstr>A co tolik diskutovaná AMR ke kolistinu</vt:lpstr>
      <vt:lpstr>Jako vždy existují výjimky potvrzující pravidlo</vt:lpstr>
      <vt:lpstr>Není enterobakterie jako enterobakterie</vt:lpstr>
      <vt:lpstr>Ad 5 : MIC mohou „zjednodušit“ komplexitu rezistence</vt:lpstr>
      <vt:lpstr>Ad 5: předchozí snímek: Neisseria gonorrhoeae a azithromycin</vt:lpstr>
      <vt:lpstr>Ad 6: MIC jsou relevantní a nutí nás se podívat genetickými metodami na mechanizmy rezistence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Testování citlivosti/rezistence k antimikrobikům in vitro</dc:title>
  <dc:creator>Pokludová Lucie</dc:creator>
  <cp:lastModifiedBy>Pokludová Lucie</cp:lastModifiedBy>
  <cp:revision>43</cp:revision>
  <dcterms:created xsi:type="dcterms:W3CDTF">2020-04-05T09:12:30Z</dcterms:created>
  <dcterms:modified xsi:type="dcterms:W3CDTF">2023-03-08T20:10:08Z</dcterms:modified>
</cp:coreProperties>
</file>