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71" r:id="rId10"/>
    <p:sldId id="272" r:id="rId11"/>
    <p:sldId id="273" r:id="rId12"/>
    <p:sldId id="265" r:id="rId13"/>
    <p:sldId id="275" r:id="rId14"/>
    <p:sldId id="276" r:id="rId15"/>
    <p:sldId id="267" r:id="rId16"/>
    <p:sldId id="268" r:id="rId17"/>
    <p:sldId id="270" r:id="rId18"/>
    <p:sldId id="269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2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24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7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0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57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4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87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8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6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52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6000">
              <a:srgbClr val="9CB86E">
                <a:alpha val="36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0E0A-3A08-455C-8A9D-E86EC5A352F8}" type="datetimeFigureOut">
              <a:rPr lang="cs-CZ" smtClean="0"/>
              <a:t>14.05.2023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EBA3-8D74-4E68-9442-21503B3BC1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8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Antibiotické politiky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01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sz="2800" b="1" dirty="0"/>
              <a:t>(První) </a:t>
            </a:r>
            <a:r>
              <a:rPr lang="cs-CZ" b="1" dirty="0"/>
              <a:t>Akční plán 2011-2013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63367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400" dirty="0"/>
              <a:t> </a:t>
            </a:r>
            <a:r>
              <a:rPr lang="cs-CZ" sz="4400" b="1" dirty="0">
                <a:solidFill>
                  <a:schemeClr val="tx2"/>
                </a:solidFill>
              </a:rPr>
              <a:t>Ambice </a:t>
            </a:r>
            <a:r>
              <a:rPr lang="cs-CZ" sz="4400" b="1" dirty="0" err="1">
                <a:solidFill>
                  <a:schemeClr val="tx2"/>
                </a:solidFill>
              </a:rPr>
              <a:t>vs</a:t>
            </a:r>
            <a:r>
              <a:rPr lang="cs-CZ" sz="4400" b="1" dirty="0">
                <a:solidFill>
                  <a:schemeClr val="tx2"/>
                </a:solidFill>
              </a:rPr>
              <a:t> výsledky </a:t>
            </a:r>
            <a:r>
              <a:rPr lang="en-GB" sz="4400" b="1" dirty="0">
                <a:solidFill>
                  <a:schemeClr val="tx2"/>
                </a:solidFill>
              </a:rPr>
              <a:t>: </a:t>
            </a:r>
            <a:r>
              <a:rPr lang="en-GB" sz="4400" b="1" dirty="0"/>
              <a:t>8</a:t>
            </a:r>
            <a:r>
              <a:rPr lang="en-GB" altLang="cs-CZ" sz="4400" b="1" dirty="0"/>
              <a:t> </a:t>
            </a:r>
            <a:r>
              <a:rPr lang="en-GB" altLang="cs-CZ" sz="4400" b="1" dirty="0" err="1"/>
              <a:t>priorit</a:t>
            </a:r>
            <a:r>
              <a:rPr lang="cs-CZ" altLang="cs-CZ" sz="4400" b="1" dirty="0"/>
              <a:t> AP</a:t>
            </a:r>
            <a:r>
              <a:rPr lang="en-GB" altLang="cs-CZ" sz="4400" b="1" dirty="0"/>
              <a:t> NAP</a:t>
            </a:r>
            <a:r>
              <a:rPr lang="cs-CZ" altLang="cs-CZ" sz="4400" b="1" dirty="0"/>
              <a:t> veterinárních</a:t>
            </a:r>
            <a:r>
              <a:rPr lang="en-GB" altLang="cs-CZ" sz="4400" b="1" dirty="0"/>
              <a:t>:</a:t>
            </a:r>
            <a:endParaRPr lang="cs-CZ" altLang="cs-CZ" sz="4400" b="1" dirty="0"/>
          </a:p>
          <a:p>
            <a:pPr marL="0" indent="0">
              <a:buNone/>
            </a:pPr>
            <a:endParaRPr lang="en-GB" altLang="cs-CZ" sz="4400" b="1" dirty="0"/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altLang="cs-CZ" dirty="0"/>
              <a:t>Surveillance AMR </a:t>
            </a:r>
            <a:r>
              <a:rPr lang="cs-CZ" altLang="cs-CZ" dirty="0"/>
              <a:t>- HUM/VET:			</a:t>
            </a:r>
            <a:r>
              <a:rPr lang="cs-CZ" altLang="cs-CZ" sz="3300" b="1" dirty="0">
                <a:solidFill>
                  <a:srgbClr val="00B050"/>
                </a:solidFill>
              </a:rPr>
              <a:t>ANO</a:t>
            </a:r>
            <a:r>
              <a:rPr lang="cs-CZ" altLang="cs-CZ" dirty="0"/>
              <a:t>  </a:t>
            </a:r>
            <a:r>
              <a:rPr lang="cs-CZ" altLang="cs-CZ" sz="2900" dirty="0"/>
              <a:t>(</a:t>
            </a:r>
            <a:r>
              <a:rPr lang="cs-CZ" altLang="cs-CZ" sz="2900" dirty="0" err="1"/>
              <a:t>zoonotické</a:t>
            </a:r>
            <a:r>
              <a:rPr lang="cs-CZ" altLang="cs-CZ" sz="2900" dirty="0"/>
              <a:t>/indikátorové)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						</a:t>
            </a:r>
            <a:r>
              <a:rPr lang="cs-CZ" altLang="cs-CZ" b="1" dirty="0">
                <a:solidFill>
                  <a:srgbClr val="C00000"/>
                </a:solidFill>
              </a:rPr>
              <a:t>NE</a:t>
            </a:r>
            <a:r>
              <a:rPr lang="cs-CZ" altLang="cs-CZ" dirty="0"/>
              <a:t> </a:t>
            </a:r>
            <a:r>
              <a:rPr lang="cs-CZ" altLang="cs-CZ" sz="2900" dirty="0"/>
              <a:t>(cílové patogeny)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2)   </a:t>
            </a:r>
            <a:r>
              <a:rPr lang="en-US" altLang="cs-CZ" dirty="0"/>
              <a:t>Surveillance ATM </a:t>
            </a:r>
            <a:r>
              <a:rPr lang="cs-CZ" altLang="cs-CZ" dirty="0"/>
              <a:t> spotřeby - HUM/VET:		</a:t>
            </a:r>
            <a:r>
              <a:rPr lang="cs-CZ" altLang="cs-CZ" b="1" dirty="0">
                <a:solidFill>
                  <a:srgbClr val="00B050"/>
                </a:solidFill>
              </a:rPr>
              <a:t>ANO</a:t>
            </a:r>
            <a:r>
              <a:rPr lang="cs-CZ" altLang="cs-CZ" dirty="0"/>
              <a:t> (</a:t>
            </a:r>
            <a:r>
              <a:rPr lang="cs-CZ" altLang="cs-CZ" sz="2900" dirty="0"/>
              <a:t>od 2003- současnost, 							kontinuální a stabilní vet systém)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3)   Doporučené postupy pro antimikrobika/onemocnění/ cílové druhy zvířat</a:t>
            </a:r>
            <a:r>
              <a:rPr lang="en-US" altLang="cs-CZ" dirty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      (HUM má konsensy a doporučené postupy) :		</a:t>
            </a:r>
            <a:r>
              <a:rPr lang="cs-CZ" altLang="cs-CZ" b="1" dirty="0">
                <a:solidFill>
                  <a:srgbClr val="C00000"/>
                </a:solidFill>
              </a:rPr>
              <a:t>NE</a:t>
            </a:r>
            <a:r>
              <a:rPr lang="cs-CZ" altLang="cs-CZ" dirty="0"/>
              <a:t> </a:t>
            </a:r>
            <a:r>
              <a:rPr lang="cs-CZ" altLang="cs-CZ" sz="2900" dirty="0"/>
              <a:t>(vet … nebylo i z důvodu 							chybějících AMR dat- vet 							patogeny v ČR)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4)   </a:t>
            </a:r>
            <a:r>
              <a:rPr lang="en-US" altLang="cs-CZ" dirty="0"/>
              <a:t>Indi</a:t>
            </a:r>
            <a:r>
              <a:rPr lang="cs-CZ" altLang="cs-CZ" dirty="0" err="1"/>
              <a:t>kátory</a:t>
            </a:r>
            <a:r>
              <a:rPr lang="cs-CZ" altLang="cs-CZ" dirty="0"/>
              <a:t> zodpovědného používání ATM:		</a:t>
            </a:r>
            <a:r>
              <a:rPr lang="cs-CZ" altLang="cs-CZ" b="1" dirty="0">
                <a:solidFill>
                  <a:srgbClr val="00B050"/>
                </a:solidFill>
              </a:rPr>
              <a:t>ANO</a:t>
            </a:r>
            <a:r>
              <a:rPr lang="cs-CZ" altLang="cs-CZ" dirty="0"/>
              <a:t> (</a:t>
            </a:r>
            <a:r>
              <a:rPr lang="cs-CZ" altLang="cs-CZ" sz="2900" dirty="0" err="1"/>
              <a:t>CIAs</a:t>
            </a:r>
            <a:r>
              <a:rPr lang="cs-CZ" altLang="cs-CZ" sz="2900" dirty="0"/>
              <a:t>, </a:t>
            </a:r>
            <a:r>
              <a:rPr lang="cs-CZ" altLang="cs-CZ" sz="2900" dirty="0" err="1"/>
              <a:t>premixy</a:t>
            </a:r>
            <a:r>
              <a:rPr lang="cs-CZ" altLang="cs-CZ" sz="2900" dirty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5)   Podpůrná opatření pro posílení odpovědného používání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       ATM ambulantní sektor </a:t>
            </a:r>
            <a:r>
              <a:rPr lang="cs-CZ" altLang="cs-CZ" b="1" dirty="0">
                <a:solidFill>
                  <a:srgbClr val="FFC000"/>
                </a:solidFill>
              </a:rPr>
              <a:t> 						ČÁSTEČNĚ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6)   </a:t>
            </a:r>
            <a:r>
              <a:rPr lang="en-US" altLang="cs-CZ" dirty="0" err="1"/>
              <a:t>Implementa</a:t>
            </a:r>
            <a:r>
              <a:rPr lang="cs-CZ" altLang="cs-CZ" dirty="0" err="1"/>
              <a:t>ce</a:t>
            </a:r>
            <a:r>
              <a:rPr lang="cs-CZ" altLang="cs-CZ" dirty="0"/>
              <a:t> programů zodpovědného používání ATM v nemocnicích (HUM)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7)    Kampaně pro zodpovědné používání ATM (i média)	 		</a:t>
            </a:r>
            <a:r>
              <a:rPr lang="cs-CZ" altLang="cs-CZ" b="1" dirty="0">
                <a:solidFill>
                  <a:srgbClr val="FFC000"/>
                </a:solidFill>
              </a:rPr>
              <a:t>ČÁSTEČNĚ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8)    </a:t>
            </a:r>
            <a:r>
              <a:rPr lang="en-US" altLang="cs-CZ" dirty="0"/>
              <a:t>NAP </a:t>
            </a:r>
            <a:r>
              <a:rPr lang="en-US" altLang="cs-CZ" dirty="0" err="1"/>
              <a:t>infrastru</a:t>
            </a:r>
            <a:r>
              <a:rPr lang="cs-CZ" altLang="cs-CZ" dirty="0" err="1"/>
              <a:t>ktura</a:t>
            </a:r>
            <a:r>
              <a:rPr lang="cs-CZ" altLang="cs-CZ" dirty="0"/>
              <a:t>/ inovace a činnost antibiotických středisek    		</a:t>
            </a:r>
            <a:r>
              <a:rPr lang="cs-CZ" altLang="cs-CZ" b="1" dirty="0">
                <a:solidFill>
                  <a:srgbClr val="C00000"/>
                </a:solidFill>
              </a:rPr>
              <a:t>NE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9)    </a:t>
            </a:r>
            <a:r>
              <a:rPr lang="en-US" altLang="cs-CZ" dirty="0" err="1"/>
              <a:t>Informa</a:t>
            </a:r>
            <a:r>
              <a:rPr lang="cs-CZ" altLang="cs-CZ" dirty="0"/>
              <a:t>ční podpora a  </a:t>
            </a:r>
            <a:r>
              <a:rPr lang="cs-CZ" altLang="cs-CZ" dirty="0" err="1"/>
              <a:t>promo</a:t>
            </a:r>
            <a:r>
              <a:rPr lang="cs-CZ" altLang="cs-CZ" dirty="0"/>
              <a:t> </a:t>
            </a:r>
            <a:r>
              <a:rPr lang="en-US" altLang="cs-CZ" dirty="0"/>
              <a:t>NAP a</a:t>
            </a:r>
            <a:r>
              <a:rPr lang="cs-CZ" altLang="cs-CZ" dirty="0" err="1"/>
              <a:t>ktivitám</a:t>
            </a:r>
            <a:r>
              <a:rPr lang="cs-CZ" altLang="cs-CZ" dirty="0"/>
              <a:t>			</a:t>
            </a:r>
            <a:r>
              <a:rPr lang="cs-CZ" altLang="cs-CZ" b="1" dirty="0">
                <a:solidFill>
                  <a:srgbClr val="00B050"/>
                </a:solidFill>
              </a:rPr>
              <a:t>	ANO</a:t>
            </a:r>
          </a:p>
          <a:p>
            <a:pPr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None/>
            </a:pPr>
            <a:r>
              <a:rPr lang="cs-CZ" altLang="cs-CZ" dirty="0"/>
              <a:t>10)  Nemocniční infekce </a:t>
            </a:r>
            <a:r>
              <a:rPr lang="en-US" altLang="cs-CZ" dirty="0"/>
              <a:t>(</a:t>
            </a:r>
            <a:r>
              <a:rPr lang="cs-CZ" altLang="cs-CZ" dirty="0"/>
              <a:t>HUM</a:t>
            </a:r>
            <a:r>
              <a:rPr lang="en-US" altLang="cs-CZ" dirty="0"/>
              <a:t>) </a:t>
            </a:r>
            <a:endParaRPr lang="cs-CZ" alt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3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2000" b="1" dirty="0"/>
              <a:t>(Druhý ) </a:t>
            </a:r>
            <a:r>
              <a:rPr lang="cs-CZ" b="1" dirty="0"/>
              <a:t>Akční plán NAP – CZ 2019 - 2022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6633" b="1478"/>
          <a:stretch/>
        </p:blipFill>
        <p:spPr bwMode="auto">
          <a:xfrm>
            <a:off x="179512" y="908720"/>
            <a:ext cx="593677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0096" r="4286" b="15724"/>
          <a:stretch/>
        </p:blipFill>
        <p:spPr bwMode="auto">
          <a:xfrm>
            <a:off x="3291768" y="4357927"/>
            <a:ext cx="5384688" cy="231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1915091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Obecná část : specifika </a:t>
            </a:r>
          </a:p>
          <a:p>
            <a:r>
              <a:rPr lang="cs-CZ" sz="2000" b="1" dirty="0"/>
              <a:t>HUM a VET zohledněna a popsána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9906" y="4437112"/>
            <a:ext cx="2729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Detailně rozpracovaná realizační opatření AP pro praxi, včetně definování odpovědností.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4364"/>
            <a:ext cx="12430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0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Nový národní akční plán od roku 2019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786"/>
            <a:ext cx="9036496" cy="51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141277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Cíle Akčního plánu Národního antibiotického programu  na období 2019–2022 jsou následující: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29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A7DFB-E434-40DF-90A8-C2CFADAB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832"/>
            <a:ext cx="8229600" cy="788536"/>
          </a:xfrm>
        </p:spPr>
        <p:txBody>
          <a:bodyPr>
            <a:normAutofit fontScale="90000"/>
          </a:bodyPr>
          <a:lstStyle/>
          <a:p>
            <a:r>
              <a:rPr lang="cs-CZ" dirty="0"/>
              <a:t>Důležité „linky“ na související aktivity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8159CF-7CB2-43DD-8DE9-1D2EC8111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" t="3814" r="13494" b="5499"/>
          <a:stretch/>
        </p:blipFill>
        <p:spPr>
          <a:xfrm>
            <a:off x="67992" y="620688"/>
            <a:ext cx="907600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4D914-B85D-4A59-A020-663B1439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Zatím </a:t>
            </a:r>
            <a:r>
              <a:rPr lang="cs-CZ" dirty="0" err="1"/>
              <a:t>info</a:t>
            </a:r>
            <a:r>
              <a:rPr lang="cs-CZ" dirty="0"/>
              <a:t> i přes link na novém webu nasměrují čtenáře na tuto web stránku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736D57F-9BA1-4ACA-953E-38A756DE1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7" t="5405" r="24047" b="5499"/>
          <a:stretch/>
        </p:blipFill>
        <p:spPr>
          <a:xfrm>
            <a:off x="1331640" y="1398960"/>
            <a:ext cx="6845932" cy="53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pojmy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Antibiotika v humánní preskripci:</a:t>
            </a:r>
          </a:p>
          <a:p>
            <a:pPr marL="0" indent="0">
              <a:buNone/>
            </a:pPr>
            <a:r>
              <a:rPr lang="cs-CZ" dirty="0"/>
              <a:t>- Volná </a:t>
            </a:r>
          </a:p>
          <a:p>
            <a:pPr marL="0" indent="0">
              <a:buNone/>
            </a:pPr>
            <a:r>
              <a:rPr lang="cs-CZ" dirty="0"/>
              <a:t>- Vázaná (konzultace s ATB střediskem)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Antibiotika ve veterinární preskripci</a:t>
            </a:r>
          </a:p>
          <a:p>
            <a:pPr marL="0" indent="0">
              <a:buNone/>
            </a:pPr>
            <a:r>
              <a:rPr lang="cs-CZ" dirty="0"/>
              <a:t>- s indikačním omezením</a:t>
            </a:r>
          </a:p>
        </p:txBody>
      </p:sp>
    </p:spTree>
    <p:extLst>
      <p:ext uri="{BB962C8B-B14F-4D97-AF65-F5344CB8AC3E}">
        <p14:creationId xmlns:p14="http://schemas.microsoft.com/office/powerpoint/2010/main" val="333059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pojmy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Humán</a:t>
            </a:r>
            <a:r>
              <a:rPr lang="cs-CZ" b="1" dirty="0"/>
              <a:t>: </a:t>
            </a:r>
            <a:r>
              <a:rPr lang="cs-CZ" dirty="0"/>
              <a:t>Seznam esenciálních </a:t>
            </a:r>
            <a:r>
              <a:rPr lang="cs-CZ" dirty="0" err="1"/>
              <a:t>antiinfektiv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Pravidelná aktualizace</a:t>
            </a:r>
          </a:p>
          <a:p>
            <a:pPr>
              <a:buFontTx/>
              <a:buChar char="-"/>
            </a:pPr>
            <a:r>
              <a:rPr lang="cs-CZ" dirty="0"/>
              <a:t>Rozděleno dle spektra působení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Veterina</a:t>
            </a:r>
            <a:r>
              <a:rPr lang="cs-CZ" b="1" dirty="0"/>
              <a:t>: </a:t>
            </a:r>
            <a:r>
              <a:rPr lang="cs-CZ" dirty="0"/>
              <a:t>Antibiotika s indikačním omezením</a:t>
            </a:r>
          </a:p>
          <a:p>
            <a:pPr marL="0" indent="0">
              <a:buNone/>
            </a:pPr>
            <a:r>
              <a:rPr lang="cs-CZ" dirty="0" err="1"/>
              <a:t>Cef</a:t>
            </a:r>
            <a:r>
              <a:rPr lang="cs-CZ" dirty="0"/>
              <a:t> III a IV, FQ, </a:t>
            </a:r>
            <a:r>
              <a:rPr lang="cs-CZ" dirty="0" err="1"/>
              <a:t>ansamyciny</a:t>
            </a:r>
            <a:r>
              <a:rPr lang="cs-CZ" dirty="0"/>
              <a:t>, aminoglykosidy vyšších generací (do budoucna kolistin)</a:t>
            </a:r>
          </a:p>
        </p:txBody>
      </p:sp>
    </p:spTree>
    <p:extLst>
      <p:ext uri="{BB962C8B-B14F-4D97-AF65-F5344CB8AC3E}">
        <p14:creationId xmlns:p14="http://schemas.microsoft.com/office/powerpoint/2010/main" val="120314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 rot="349572">
            <a:off x="6742747" y="2631892"/>
            <a:ext cx="2371146" cy="69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b="1" dirty="0"/>
              <a:t>Výsledky web </a:t>
            </a:r>
            <a:r>
              <a:rPr lang="cs-CZ" b="1" dirty="0">
                <a:solidFill>
                  <a:srgbClr val="002060"/>
                </a:solidFill>
              </a:rPr>
              <a:t>EFSA</a:t>
            </a:r>
          </a:p>
        </p:txBody>
      </p:sp>
      <p:sp>
        <p:nvSpPr>
          <p:cNvPr id="5" name="Ovál 4"/>
          <p:cNvSpPr/>
          <p:nvPr/>
        </p:nvSpPr>
        <p:spPr>
          <a:xfrm rot="208249">
            <a:off x="6831682" y="790965"/>
            <a:ext cx="2108109" cy="713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27615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Východiska v oblasti VET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3254" y="727806"/>
            <a:ext cx="9289032" cy="6120680"/>
          </a:xfrm>
        </p:spPr>
        <p:txBody>
          <a:bodyPr>
            <a:normAutofit fontScale="62500" lnSpcReduction="20000"/>
          </a:bodyPr>
          <a:lstStyle/>
          <a:p>
            <a:r>
              <a:rPr lang="cs-CZ" sz="3400" b="1" dirty="0"/>
              <a:t>Monitoring </a:t>
            </a:r>
            <a:r>
              <a:rPr lang="cs-CZ" sz="3400" b="1" u="sng" dirty="0">
                <a:solidFill>
                  <a:srgbClr val="FF0000"/>
                </a:solidFill>
              </a:rPr>
              <a:t>reziduí</a:t>
            </a:r>
            <a:r>
              <a:rPr lang="cs-CZ" sz="3400" b="1" dirty="0"/>
              <a:t> cizorodých látek, včetně antimikrobik </a:t>
            </a:r>
          </a:p>
          <a:p>
            <a:pPr marL="0" indent="0">
              <a:buNone/>
            </a:pPr>
            <a:r>
              <a:rPr lang="cs-CZ" sz="3800" b="1" dirty="0"/>
              <a:t>     </a:t>
            </a:r>
            <a:r>
              <a:rPr lang="cs-CZ" b="1" dirty="0"/>
              <a:t>v potravinách živočišného původu:</a:t>
            </a:r>
          </a:p>
          <a:p>
            <a:pPr lvl="1"/>
            <a:r>
              <a:rPr lang="cs-CZ" sz="3200" b="1" dirty="0">
                <a:solidFill>
                  <a:srgbClr val="002060"/>
                </a:solidFill>
              </a:rPr>
              <a:t>maso, vnitřnosti, mléko, vejce, med</a:t>
            </a:r>
          </a:p>
          <a:p>
            <a:pPr lvl="1"/>
            <a:r>
              <a:rPr lang="cs-CZ" b="1" dirty="0"/>
              <a:t>SVS </a:t>
            </a:r>
            <a:r>
              <a:rPr lang="cs-CZ" dirty="0"/>
              <a:t>(portfolio registrovaných ATM)</a:t>
            </a:r>
            <a:r>
              <a:rPr lang="cs-CZ" b="1" dirty="0"/>
              <a:t>    +    ÚSKVBL </a:t>
            </a:r>
            <a:r>
              <a:rPr lang="cs-CZ" dirty="0"/>
              <a:t>(zakázané látky)</a:t>
            </a:r>
          </a:p>
          <a:p>
            <a:pPr marL="457200" lvl="1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sz="3400" b="1" dirty="0"/>
              <a:t>Monitoring </a:t>
            </a:r>
            <a:r>
              <a:rPr lang="cs-CZ" sz="3400" b="1" u="sng" dirty="0">
                <a:solidFill>
                  <a:srgbClr val="FF0000"/>
                </a:solidFill>
              </a:rPr>
              <a:t>rezistencí</a:t>
            </a:r>
            <a:r>
              <a:rPr lang="cs-CZ" sz="3400" b="1" dirty="0">
                <a:solidFill>
                  <a:srgbClr val="FF0000"/>
                </a:solidFill>
              </a:rPr>
              <a:t> </a:t>
            </a:r>
            <a:r>
              <a:rPr lang="cs-CZ" sz="3400" b="1" dirty="0"/>
              <a:t>u </a:t>
            </a:r>
            <a:r>
              <a:rPr lang="cs-CZ" sz="3400" b="1" dirty="0" err="1"/>
              <a:t>zoonotických</a:t>
            </a:r>
            <a:r>
              <a:rPr lang="cs-CZ" sz="3400" b="1" dirty="0"/>
              <a:t>, komensálních, indikátorových bakterií</a:t>
            </a:r>
          </a:p>
          <a:p>
            <a:pPr lvl="1"/>
            <a:r>
              <a:rPr lang="cs-CZ" b="1" dirty="0"/>
              <a:t>salmonely, </a:t>
            </a:r>
            <a:r>
              <a:rPr lang="cs-CZ" b="1" dirty="0" err="1"/>
              <a:t>kampylobaktery</a:t>
            </a:r>
            <a:r>
              <a:rPr lang="cs-CZ" b="1" dirty="0"/>
              <a:t> (</a:t>
            </a:r>
            <a:r>
              <a:rPr lang="cs-CZ" b="1" i="1" dirty="0"/>
              <a:t>C. </a:t>
            </a:r>
            <a:r>
              <a:rPr lang="cs-CZ" b="1" i="1" dirty="0" err="1"/>
              <a:t>jejuni</a:t>
            </a:r>
            <a:r>
              <a:rPr lang="cs-CZ" b="1" i="1" dirty="0"/>
              <a:t>, C. coli</a:t>
            </a:r>
            <a:r>
              <a:rPr lang="cs-CZ" b="1" dirty="0"/>
              <a:t>) a </a:t>
            </a:r>
            <a:r>
              <a:rPr lang="cs-CZ" b="1" i="1" dirty="0" err="1"/>
              <a:t>Escherichia</a:t>
            </a:r>
            <a:r>
              <a:rPr lang="cs-CZ" b="1" i="1" dirty="0"/>
              <a:t> coli</a:t>
            </a:r>
          </a:p>
          <a:p>
            <a:pPr lvl="1"/>
            <a:r>
              <a:rPr lang="cs-CZ" b="1" dirty="0"/>
              <a:t>SVS a NRL pro AMR-vet  (SVÚ)</a:t>
            </a:r>
          </a:p>
          <a:p>
            <a:pPr marL="457200" lvl="1" indent="0">
              <a:buNone/>
            </a:pPr>
            <a:endParaRPr lang="cs-CZ" b="1" dirty="0"/>
          </a:p>
          <a:p>
            <a:r>
              <a:rPr lang="cs-CZ" sz="3400" b="1" dirty="0"/>
              <a:t>Monitoring </a:t>
            </a:r>
            <a:r>
              <a:rPr lang="cs-CZ" sz="3400" b="1" u="sng" dirty="0">
                <a:solidFill>
                  <a:srgbClr val="FF0000"/>
                </a:solidFill>
              </a:rPr>
              <a:t>rezistencí</a:t>
            </a:r>
            <a:r>
              <a:rPr lang="cs-CZ" sz="3400" b="1" dirty="0"/>
              <a:t> </a:t>
            </a:r>
            <a:r>
              <a:rPr lang="cs-CZ" sz="3400" b="1" u="sng" dirty="0"/>
              <a:t>cílových </a:t>
            </a:r>
            <a:r>
              <a:rPr lang="cs-CZ" sz="3400" b="1" u="sng" dirty="0" err="1"/>
              <a:t>veterinár</a:t>
            </a:r>
            <a:r>
              <a:rPr lang="cs-CZ" sz="3400" b="1" u="sng" dirty="0"/>
              <a:t> patogenů </a:t>
            </a:r>
          </a:p>
          <a:p>
            <a:pPr lvl="1"/>
            <a:r>
              <a:rPr lang="cs-CZ" sz="3400" b="1" dirty="0"/>
              <a:t>projekt III/2015 – </a:t>
            </a:r>
            <a:r>
              <a:rPr lang="cs-CZ" sz="3400" b="1" dirty="0" err="1"/>
              <a:t>současnost</a:t>
            </a:r>
            <a:r>
              <a:rPr lang="cs-CZ" b="1" dirty="0" err="1"/>
              <a:t>SVS</a:t>
            </a:r>
            <a:r>
              <a:rPr lang="cs-CZ" b="1" dirty="0"/>
              <a:t> a SVÚ – </a:t>
            </a:r>
            <a:r>
              <a:rPr lang="cs-CZ" dirty="0"/>
              <a:t>Praha, Jihlava a Olomouc</a:t>
            </a:r>
          </a:p>
          <a:p>
            <a:pPr lvl="1"/>
            <a:r>
              <a:rPr lang="cs-CZ" b="1" dirty="0"/>
              <a:t>pasívní monitoring </a:t>
            </a:r>
            <a:r>
              <a:rPr lang="cs-CZ" dirty="0"/>
              <a:t>(vzorky standardně odebírané z nemocných zvířat:  testování </a:t>
            </a:r>
            <a:r>
              <a:rPr lang="cs-CZ" b="1" dirty="0"/>
              <a:t>MIC  u izolátů vybraných patogenů z majoritních druhů: </a:t>
            </a:r>
          </a:p>
          <a:p>
            <a:pPr lvl="1"/>
            <a:r>
              <a:rPr lang="cs-CZ" b="1" dirty="0"/>
              <a:t>drůbež, prasata, skot (masný – </a:t>
            </a:r>
            <a:r>
              <a:rPr lang="cs-CZ" b="1" dirty="0" err="1"/>
              <a:t>respi</a:t>
            </a:r>
            <a:r>
              <a:rPr lang="cs-CZ" b="1" dirty="0"/>
              <a:t> a GIT, mléčný – mastitis)</a:t>
            </a:r>
          </a:p>
          <a:p>
            <a:pPr lvl="1"/>
            <a:r>
              <a:rPr lang="cs-CZ" b="1" dirty="0"/>
              <a:t>Kumulované (anonymizované k jednotlivým chovům) výsledky publikovány</a:t>
            </a:r>
          </a:p>
          <a:p>
            <a:pPr marL="0" indent="0">
              <a:buNone/>
            </a:pPr>
            <a:endParaRPr lang="cs-CZ" sz="3400" b="1" dirty="0"/>
          </a:p>
          <a:p>
            <a:r>
              <a:rPr lang="cs-CZ" sz="3400" b="1" dirty="0">
                <a:solidFill>
                  <a:srgbClr val="C00000"/>
                </a:solidFill>
              </a:rPr>
              <a:t>Spotřeby </a:t>
            </a:r>
            <a:r>
              <a:rPr lang="cs-CZ" sz="3400" b="1" dirty="0"/>
              <a:t>antimikrobik</a:t>
            </a:r>
          </a:p>
          <a:p>
            <a:pPr lvl="1"/>
            <a:r>
              <a:rPr lang="cs-CZ" sz="3000" b="1" dirty="0"/>
              <a:t>Od roku 2003,  pro srovnání analýza trendů 2010 – 2016</a:t>
            </a:r>
          </a:p>
          <a:p>
            <a:pPr lvl="1"/>
            <a:r>
              <a:rPr lang="cs-CZ" sz="3000" b="1" dirty="0"/>
              <a:t>Výrazný pokles celkových spotřeb (2010 – 2015 cca o 1/3, další sestupný trend)</a:t>
            </a:r>
          </a:p>
          <a:p>
            <a:endParaRPr lang="cs-CZ" sz="3400" b="1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b="1" dirty="0">
              <a:solidFill>
                <a:srgbClr val="002060"/>
              </a:solidFill>
            </a:endParaRPr>
          </a:p>
          <a:p>
            <a:pPr lvl="1"/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249011">
            <a:off x="6920209" y="8920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b="1" dirty="0">
                <a:solidFill>
                  <a:srgbClr val="C00000"/>
                </a:solidFill>
              </a:rPr>
              <a:t>Výsledky web SVS</a:t>
            </a:r>
          </a:p>
          <a:p>
            <a:endParaRPr lang="cs-CZ" dirty="0"/>
          </a:p>
        </p:txBody>
      </p:sp>
      <p:sp>
        <p:nvSpPr>
          <p:cNvPr id="7" name="Ovál 6"/>
          <p:cNvSpPr/>
          <p:nvPr/>
        </p:nvSpPr>
        <p:spPr>
          <a:xfrm rot="342048">
            <a:off x="6534456" y="4252479"/>
            <a:ext cx="2105332" cy="472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b="1" dirty="0">
                <a:solidFill>
                  <a:srgbClr val="002060"/>
                </a:solidFill>
              </a:rPr>
              <a:t>web SVS</a:t>
            </a:r>
          </a:p>
        </p:txBody>
      </p:sp>
      <p:sp>
        <p:nvSpPr>
          <p:cNvPr id="9" name="Ovál 8"/>
          <p:cNvSpPr/>
          <p:nvPr/>
        </p:nvSpPr>
        <p:spPr>
          <a:xfrm rot="252351">
            <a:off x="5844472" y="5090168"/>
            <a:ext cx="3234229" cy="829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b="1" dirty="0">
                <a:solidFill>
                  <a:srgbClr val="002060"/>
                </a:solidFill>
              </a:rPr>
              <a:t>web EMA/ESVAC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web ÚSKVBL</a:t>
            </a:r>
          </a:p>
        </p:txBody>
      </p:sp>
    </p:spTree>
    <p:extLst>
      <p:ext uri="{BB962C8B-B14F-4D97-AF65-F5344CB8AC3E}">
        <p14:creationId xmlns:p14="http://schemas.microsoft.com/office/powerpoint/2010/main" val="89073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konzumenta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Rezidua VLP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MRL = maximální limit reziduí</a:t>
            </a:r>
          </a:p>
          <a:p>
            <a:pPr marL="0" indent="0">
              <a:buNone/>
            </a:pPr>
            <a:r>
              <a:rPr lang="cs-CZ" sz="3900" dirty="0" err="1">
                <a:latin typeface="+mj-lt"/>
                <a:ea typeface="+mj-ea"/>
                <a:cs typeface="+mj-cs"/>
              </a:rPr>
              <a:t>max</a:t>
            </a:r>
            <a:r>
              <a:rPr lang="cs-CZ" sz="3900" dirty="0">
                <a:latin typeface="+mj-lt"/>
                <a:ea typeface="+mj-ea"/>
                <a:cs typeface="+mj-cs"/>
              </a:rPr>
              <a:t> tolerovaná hodnota v potravinách živočišného původu</a:t>
            </a:r>
          </a:p>
          <a:p>
            <a:pPr marL="0" indent="0">
              <a:buNone/>
            </a:pPr>
            <a:endParaRPr lang="cs-CZ" sz="39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Ochranné lhůty</a:t>
            </a:r>
          </a:p>
          <a:p>
            <a:pPr marL="0" indent="0">
              <a:buNone/>
            </a:pPr>
            <a:r>
              <a:rPr lang="cs-CZ" dirty="0"/>
              <a:t>Všechny poživatelné komodity</a:t>
            </a:r>
          </a:p>
          <a:p>
            <a:pPr marL="0" indent="0">
              <a:buNone/>
            </a:pPr>
            <a:r>
              <a:rPr lang="cs-CZ" dirty="0"/>
              <a:t>OL = doba od posledního podání VLP do okamžiku, kdy je možno použít potravinu k </a:t>
            </a:r>
            <a:r>
              <a:rPr lang="cs-CZ" dirty="0" err="1"/>
              <a:t>lidkému</a:t>
            </a:r>
            <a:r>
              <a:rPr lang="cs-CZ" dirty="0"/>
              <a:t> konzumu nebo zpracování pro </a:t>
            </a:r>
            <a:r>
              <a:rPr lang="cs-CZ" dirty="0" err="1"/>
              <a:t>lidksý</a:t>
            </a:r>
            <a:r>
              <a:rPr lang="cs-CZ" dirty="0"/>
              <a:t> konzum</a:t>
            </a:r>
          </a:p>
        </p:txBody>
      </p:sp>
    </p:spTree>
    <p:extLst>
      <p:ext uri="{BB962C8B-B14F-4D97-AF65-F5344CB8AC3E}">
        <p14:creationId xmlns:p14="http://schemas.microsoft.com/office/powerpoint/2010/main" val="2979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65AAD-13E6-4426-A645-04E1B55E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SZÚ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FC9520C-4D45-4DFC-9217-E86737BD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6" t="3814" r="778" b="5499"/>
          <a:stretch/>
        </p:blipFill>
        <p:spPr>
          <a:xfrm>
            <a:off x="539552" y="1772817"/>
            <a:ext cx="799288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Kontext EU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b="1" dirty="0">
                <a:solidFill>
                  <a:srgbClr val="002060"/>
                </a:solidFill>
              </a:rPr>
              <a:t>koncept „Jedno zdraví“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3126"/>
            <a:ext cx="6840760" cy="44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4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AP v rámci EU: 2011 - 2016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1908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23928" y="4281056"/>
            <a:ext cx="4572000" cy="16743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en-GB" sz="1600" dirty="0"/>
              <a:t>COM (2011) 748 – 17 Nov 2011</a:t>
            </a:r>
          </a:p>
          <a:p>
            <a:pPr eaLnBrk="0" hangingPunct="0">
              <a:defRPr/>
            </a:pPr>
            <a:endParaRPr lang="en-GB" kern="0" dirty="0">
              <a:latin typeface="Verdana"/>
            </a:endParaRP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GB" dirty="0"/>
              <a:t>5 year action plan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GB" dirty="0"/>
              <a:t>Holistic approach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GB" dirty="0"/>
              <a:t>7 key areas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SzPct val="80000"/>
              <a:buFontTx/>
              <a:buChar char="•"/>
              <a:defRPr/>
            </a:pPr>
            <a:r>
              <a:rPr lang="en-GB" dirty="0"/>
              <a:t>12 concrete actions</a:t>
            </a:r>
          </a:p>
        </p:txBody>
      </p:sp>
    </p:spTree>
    <p:extLst>
      <p:ext uri="{BB962C8B-B14F-4D97-AF65-F5344CB8AC3E}">
        <p14:creationId xmlns:p14="http://schemas.microsoft.com/office/powerpoint/2010/main" val="36574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12 akcí  AP EU 2011 - 2016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63" y="1600200"/>
            <a:ext cx="64958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6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AP EU – od 2017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2086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249289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Oblast humánní medicíny</a:t>
            </a:r>
          </a:p>
          <a:p>
            <a:endParaRPr lang="cs-CZ" dirty="0"/>
          </a:p>
          <a:p>
            <a:r>
              <a:rPr lang="cs-CZ" dirty="0"/>
              <a:t>Oblast zemědělství</a:t>
            </a:r>
          </a:p>
          <a:p>
            <a:pPr marL="285750" indent="-285750">
              <a:buFontTx/>
              <a:buChar char="-"/>
            </a:pPr>
            <a:r>
              <a:rPr lang="cs-CZ" dirty="0"/>
              <a:t>Zvířata</a:t>
            </a:r>
          </a:p>
          <a:p>
            <a:pPr marL="285750" indent="-285750">
              <a:buFontTx/>
              <a:buChar char="-"/>
            </a:pPr>
            <a:r>
              <a:rPr lang="cs-CZ" dirty="0"/>
              <a:t>Rostliny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Produkce potravin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Oblast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13473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Nový EU Akční plán v boji s AMR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AMR </a:t>
            </a:r>
            <a:r>
              <a:rPr lang="cs-CZ" sz="2800" dirty="0">
                <a:solidFill>
                  <a:schemeClr val="tx1"/>
                </a:solidFill>
              </a:rPr>
              <a:t> jako priorita k řešení v sektoru veřejného zdraví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dirty="0">
                <a:solidFill>
                  <a:schemeClr val="tx1"/>
                </a:solidFill>
              </a:rPr>
              <a:t>AP  pro období </a:t>
            </a:r>
            <a:r>
              <a:rPr lang="en-GB" sz="2800" dirty="0">
                <a:solidFill>
                  <a:schemeClr val="tx1"/>
                </a:solidFill>
              </a:rPr>
              <a:t>(2011-2016)</a:t>
            </a:r>
            <a:r>
              <a:rPr lang="cs-CZ" sz="2800" dirty="0">
                <a:solidFill>
                  <a:schemeClr val="tx1"/>
                </a:solidFill>
              </a:rPr>
              <a:t> a následné zhodnocení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</a:rPr>
              <a:t>N</a:t>
            </a:r>
            <a:r>
              <a:rPr lang="cs-CZ" sz="2800" dirty="0" err="1">
                <a:solidFill>
                  <a:schemeClr val="tx1"/>
                </a:solidFill>
              </a:rPr>
              <a:t>ový</a:t>
            </a:r>
            <a:r>
              <a:rPr lang="nl-NL" sz="2800" dirty="0">
                <a:solidFill>
                  <a:schemeClr val="tx1"/>
                </a:solidFill>
              </a:rPr>
              <a:t> EU One Health Action Plan </a:t>
            </a:r>
            <a:r>
              <a:rPr lang="cs-CZ" sz="2800" dirty="0">
                <a:solidFill>
                  <a:schemeClr val="tx1"/>
                </a:solidFill>
              </a:rPr>
              <a:t> proti </a:t>
            </a:r>
            <a:r>
              <a:rPr lang="nl-NL" sz="2800" dirty="0">
                <a:solidFill>
                  <a:schemeClr val="tx1"/>
                </a:solidFill>
              </a:rPr>
              <a:t>AMR </a:t>
            </a:r>
            <a:r>
              <a:rPr lang="cs-CZ" sz="2800" dirty="0">
                <a:solidFill>
                  <a:schemeClr val="tx1"/>
                </a:solidFill>
              </a:rPr>
              <a:t>cíle:</a:t>
            </a:r>
            <a:endParaRPr lang="nl-NL" sz="2800" dirty="0">
              <a:solidFill>
                <a:schemeClr val="tx1"/>
              </a:solidFill>
            </a:endParaRPr>
          </a:p>
          <a:p>
            <a:pPr marL="857250" lvl="3" indent="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cs-CZ" sz="2800" dirty="0"/>
              <a:t>- Udělat z EU region s nejlepší praxí po stránce   používání ATM</a:t>
            </a:r>
            <a:endParaRPr lang="en-US" sz="2800" dirty="0"/>
          </a:p>
          <a:p>
            <a:pPr marL="857250" lvl="3" indent="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cs-CZ" sz="2800" dirty="0"/>
              <a:t>- Posílit výzkum,  vývoj a inovace</a:t>
            </a:r>
            <a:endParaRPr lang="en-US" sz="2800" dirty="0"/>
          </a:p>
          <a:p>
            <a:pPr marL="857250" lvl="3" indent="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cs-CZ" sz="2800" dirty="0"/>
              <a:t>- Přizpůsobit se „globálnímu přesahu problému“</a:t>
            </a:r>
            <a:endParaRPr lang="nl-NL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5355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aktivity např.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0" dirty="0">
                <a:solidFill>
                  <a:schemeClr val="tx1"/>
                </a:solidFill>
              </a:rPr>
              <a:t>RONAFA = Reduction Of the Need for Antimicrobials in Food animals and Alternatives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18940" r="19905" b="11061"/>
          <a:stretch/>
        </p:blipFill>
        <p:spPr bwMode="auto">
          <a:xfrm>
            <a:off x="1907704" y="2708920"/>
            <a:ext cx="544483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3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18520" r="22808" b="14441"/>
          <a:stretch/>
        </p:blipFill>
        <p:spPr bwMode="auto">
          <a:xfrm>
            <a:off x="251520" y="260648"/>
            <a:ext cx="8667922" cy="63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05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45" y="116632"/>
            <a:ext cx="8665522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CZ </a:t>
            </a:r>
            <a:r>
              <a:rPr lang="cs-CZ" b="1" dirty="0"/>
              <a:t> tradice </a:t>
            </a:r>
            <a:r>
              <a:rPr lang="en-GB" b="1" dirty="0"/>
              <a:t>„One health“</a:t>
            </a:r>
            <a:r>
              <a:rPr lang="cs-CZ" b="1" dirty="0"/>
              <a:t> konceptu</a:t>
            </a:r>
            <a:r>
              <a:rPr lang="en-GB" b="1" dirty="0"/>
              <a:t>: </a:t>
            </a:r>
            <a:r>
              <a:rPr lang="cs-CZ" b="1" dirty="0"/>
              <a:t> spolupráce</a:t>
            </a:r>
            <a:r>
              <a:rPr lang="en-GB" b="1" dirty="0"/>
              <a:t> HUM-VET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11" y="2439183"/>
            <a:ext cx="3686800" cy="43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1945" y="1395445"/>
            <a:ext cx="45610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CZ  „Antibiotic</a:t>
            </a:r>
            <a:r>
              <a:rPr lang="cs-CZ" b="1" dirty="0" err="1"/>
              <a:t>ká</a:t>
            </a:r>
            <a:r>
              <a:rPr lang="cs-CZ" b="1" dirty="0"/>
              <a:t> politika</a:t>
            </a:r>
            <a:r>
              <a:rPr lang="en-GB" b="1" dirty="0"/>
              <a:t>“</a:t>
            </a:r>
            <a:r>
              <a:rPr lang="cs-CZ" b="1" dirty="0"/>
              <a:t> </a:t>
            </a:r>
            <a:r>
              <a:rPr lang="en-GB" b="1" dirty="0"/>
              <a:t>90</a:t>
            </a:r>
            <a:r>
              <a:rPr lang="cs-CZ" b="1" dirty="0"/>
              <a:t>. léta</a:t>
            </a:r>
            <a:r>
              <a:rPr lang="en-GB" b="1" dirty="0"/>
              <a:t> </a:t>
            </a:r>
          </a:p>
          <a:p>
            <a:endParaRPr lang="en-GB" dirty="0"/>
          </a:p>
          <a:p>
            <a:r>
              <a:rPr lang="en-GB" dirty="0"/>
              <a:t>„</a:t>
            </a:r>
            <a:r>
              <a:rPr lang="en-GB" b="1" dirty="0"/>
              <a:t>One health</a:t>
            </a:r>
            <a:r>
              <a:rPr lang="en-GB" dirty="0"/>
              <a:t>“ =</a:t>
            </a:r>
            <a:r>
              <a:rPr lang="cs-CZ" dirty="0"/>
              <a:t> spolupráce CKS NAP, SKAP</a:t>
            </a:r>
            <a:endParaRPr lang="en-GB" dirty="0"/>
          </a:p>
          <a:p>
            <a:r>
              <a:rPr lang="en-GB" dirty="0"/>
              <a:t>Hum + vet</a:t>
            </a:r>
            <a:r>
              <a:rPr lang="cs-CZ" dirty="0"/>
              <a:t> – dlouhodobě, systematicky</a:t>
            </a:r>
            <a:endParaRPr lang="en-GB" dirty="0"/>
          </a:p>
          <a:p>
            <a:endParaRPr lang="en-GB" dirty="0"/>
          </a:p>
          <a:p>
            <a:r>
              <a:rPr lang="cs-CZ" b="1" dirty="0"/>
              <a:t>Národní antibiotický program : 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počátek </a:t>
            </a:r>
            <a:r>
              <a:rPr lang="en-GB" b="1" dirty="0"/>
              <a:t>1995</a:t>
            </a: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/>
              <a:t>Pokračování 2009 (Věstník MZ)</a:t>
            </a:r>
          </a:p>
          <a:p>
            <a:endParaRPr lang="en-GB" b="1" dirty="0"/>
          </a:p>
          <a:p>
            <a:r>
              <a:rPr lang="cs-CZ" b="1" dirty="0"/>
              <a:t>Resort Ministerstva zemědělství </a:t>
            </a:r>
            <a:r>
              <a:rPr lang="cs-CZ" dirty="0"/>
              <a:t>– klíčové</a:t>
            </a:r>
          </a:p>
          <a:p>
            <a:r>
              <a:rPr lang="cs-CZ" dirty="0"/>
              <a:t>ustavení </a:t>
            </a:r>
            <a:r>
              <a:rPr lang="cs-CZ" b="1" dirty="0"/>
              <a:t>Pracovní skupiny pro AMR 2013</a:t>
            </a:r>
            <a:endParaRPr lang="en-GB" b="1" dirty="0"/>
          </a:p>
          <a:p>
            <a:endParaRPr lang="cs-CZ" dirty="0"/>
          </a:p>
          <a:p>
            <a:r>
              <a:rPr lang="cs-CZ" b="1" dirty="0"/>
              <a:t>První Akční plán NAP </a:t>
            </a:r>
            <a:r>
              <a:rPr lang="en-GB" b="1" dirty="0"/>
              <a:t>CZ:  2011 – 2013 </a:t>
            </a:r>
            <a:endParaRPr lang="cs-CZ" b="1" dirty="0"/>
          </a:p>
          <a:p>
            <a:r>
              <a:rPr lang="en-GB" dirty="0"/>
              <a:t>(hum+ vet)</a:t>
            </a:r>
          </a:p>
          <a:p>
            <a:endParaRPr lang="en-GB" dirty="0"/>
          </a:p>
          <a:p>
            <a:r>
              <a:rPr lang="cs-CZ" b="1" dirty="0"/>
              <a:t>Druhý </a:t>
            </a:r>
            <a:r>
              <a:rPr lang="en-GB" b="1" dirty="0"/>
              <a:t>A</a:t>
            </a:r>
            <a:r>
              <a:rPr lang="cs-CZ" b="1" dirty="0" err="1"/>
              <a:t>kční</a:t>
            </a:r>
            <a:r>
              <a:rPr lang="cs-CZ" b="1" dirty="0"/>
              <a:t> plán NAP</a:t>
            </a:r>
            <a:r>
              <a:rPr lang="en-GB" b="1" dirty="0"/>
              <a:t> CZ </a:t>
            </a:r>
            <a:r>
              <a:rPr lang="cs-CZ" b="1" dirty="0"/>
              <a:t>: </a:t>
            </a:r>
            <a:r>
              <a:rPr lang="en-GB" b="1" dirty="0"/>
              <a:t>2019–2022 </a:t>
            </a:r>
          </a:p>
          <a:p>
            <a:r>
              <a:rPr lang="cs-CZ" dirty="0"/>
              <a:t>(</a:t>
            </a:r>
            <a:r>
              <a:rPr lang="cs-CZ" dirty="0" err="1"/>
              <a:t>hum</a:t>
            </a:r>
            <a:r>
              <a:rPr lang="cs-CZ" dirty="0"/>
              <a:t> + vet + </a:t>
            </a:r>
            <a:r>
              <a:rPr lang="cs-CZ" dirty="0" err="1"/>
              <a:t>envi</a:t>
            </a:r>
            <a:r>
              <a:rPr lang="cs-CZ" dirty="0"/>
              <a:t>(půda)</a:t>
            </a:r>
            <a:endParaRPr lang="en-GB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6" y="6306257"/>
            <a:ext cx="12430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4644008" y="1268759"/>
            <a:ext cx="3921902" cy="94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01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825</Words>
  <Application>Microsoft Office PowerPoint</Application>
  <PresentationFormat>Předvádění na obrazovce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Motiv systému Office</vt:lpstr>
      <vt:lpstr>Antibiotické politiky</vt:lpstr>
      <vt:lpstr>Kontext EU koncept „Jedno zdraví“</vt:lpstr>
      <vt:lpstr>První AP v rámci EU: 2011 - 2016</vt:lpstr>
      <vt:lpstr>12 akcí  AP EU 2011 - 2016</vt:lpstr>
      <vt:lpstr>Nový AP EU – od 2017</vt:lpstr>
      <vt:lpstr>Nový EU Akční plán v boji s AMR</vt:lpstr>
      <vt:lpstr>Další aktivity např.</vt:lpstr>
      <vt:lpstr>Prezentace aplikace PowerPoint</vt:lpstr>
      <vt:lpstr>CZ  tradice „One health“ konceptu:  spolupráce HUM-VET</vt:lpstr>
      <vt:lpstr>(První) Akční plán 2011-2013</vt:lpstr>
      <vt:lpstr>(Druhý ) Akční plán NAP – CZ 2019 - 2022</vt:lpstr>
      <vt:lpstr>Nový národní akční plán od roku 2019</vt:lpstr>
      <vt:lpstr>Důležité „linky“ na související aktivity</vt:lpstr>
      <vt:lpstr>Zatím info i přes link na novém webu nasměrují čtenáře na tuto web stránku</vt:lpstr>
      <vt:lpstr>Vybrané pojmy I</vt:lpstr>
      <vt:lpstr>Vybrané pojmy II</vt:lpstr>
      <vt:lpstr>Východiska v oblasti VET </vt:lpstr>
      <vt:lpstr>Bezpečnost konzumenta</vt:lpstr>
      <vt:lpstr>Zajímavosti SZÚ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Antibiotické politiky</dc:title>
  <dc:creator>pokludova</dc:creator>
  <cp:lastModifiedBy>Pokludová Lucie</cp:lastModifiedBy>
  <cp:revision>9</cp:revision>
  <dcterms:created xsi:type="dcterms:W3CDTF">2018-05-10T05:17:49Z</dcterms:created>
  <dcterms:modified xsi:type="dcterms:W3CDTF">2023-05-14T20:21:47Z</dcterms:modified>
</cp:coreProperties>
</file>