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86" r:id="rId2"/>
    <p:sldId id="403" r:id="rId3"/>
    <p:sldId id="409" r:id="rId4"/>
    <p:sldId id="411" r:id="rId5"/>
    <p:sldId id="405" r:id="rId6"/>
    <p:sldId id="410" r:id="rId7"/>
    <p:sldId id="404" r:id="rId8"/>
    <p:sldId id="406" r:id="rId9"/>
    <p:sldId id="414" r:id="rId10"/>
    <p:sldId id="426" r:id="rId11"/>
    <p:sldId id="419" r:id="rId12"/>
    <p:sldId id="420" r:id="rId13"/>
    <p:sldId id="418" r:id="rId14"/>
    <p:sldId id="423" r:id="rId15"/>
    <p:sldId id="424" r:id="rId16"/>
    <p:sldId id="422" r:id="rId17"/>
    <p:sldId id="425" r:id="rId18"/>
    <p:sldId id="431" r:id="rId19"/>
    <p:sldId id="421" r:id="rId20"/>
    <p:sldId id="427" r:id="rId21"/>
    <p:sldId id="428" r:id="rId22"/>
    <p:sldId id="417" r:id="rId23"/>
    <p:sldId id="416" r:id="rId24"/>
    <p:sldId id="415" r:id="rId25"/>
    <p:sldId id="429" r:id="rId26"/>
    <p:sldId id="413" r:id="rId27"/>
    <p:sldId id="401" r:id="rId28"/>
    <p:sldId id="432" r:id="rId29"/>
    <p:sldId id="435" r:id="rId30"/>
    <p:sldId id="433" r:id="rId31"/>
    <p:sldId id="434"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p:scale>
          <a:sx n="70" d="100"/>
          <a:sy n="70" d="100"/>
        </p:scale>
        <p:origin x="-1152" y="-72"/>
      </p:cViewPr>
      <p:guideLst>
        <p:guide orient="horz" pos="2160"/>
        <p:guide pos="2880"/>
      </p:guideLst>
    </p:cSldViewPr>
  </p:slideViewPr>
  <p:notesTextViewPr>
    <p:cViewPr>
      <p:scale>
        <a:sx n="1" d="1"/>
        <a:sy n="1" d="1"/>
      </p:scale>
      <p:origin x="0" y="0"/>
    </p:cViewPr>
  </p:notesTextViewPr>
  <p:sorterViewPr>
    <p:cViewPr>
      <p:scale>
        <a:sx n="100" d="100"/>
        <a:sy n="100" d="100"/>
      </p:scale>
      <p:origin x="0" y="912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69092-BB04-4E37-844B-5E5005043AD1}" type="datetimeFigureOut">
              <a:rPr lang="en-GB" smtClean="0"/>
              <a:pPr/>
              <a:t>04/05/2023</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821A4-DC73-4D11-9757-3CC1ACE3681A}" type="slidenum">
              <a:rPr lang="en-GB" smtClean="0"/>
              <a:pPr/>
              <a:t>‹#›</a:t>
            </a:fld>
            <a:endParaRPr lang="en-GB"/>
          </a:p>
        </p:txBody>
      </p:sp>
    </p:spTree>
    <p:extLst>
      <p:ext uri="{BB962C8B-B14F-4D97-AF65-F5344CB8AC3E}">
        <p14:creationId xmlns="" xmlns:p14="http://schemas.microsoft.com/office/powerpoint/2010/main" val="28133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54766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284423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260560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224999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274958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178077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191376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292748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61793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321025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526BFFC-F231-407A-A800-87BDC78F191E}" type="datetimeFigureOut">
              <a:rPr lang="en-GB" smtClean="0"/>
              <a:pPr/>
              <a:t>04/05/2023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401062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6BFFC-F231-407A-A800-87BDC78F191E}" type="datetimeFigureOut">
              <a:rPr lang="en-GB" smtClean="0"/>
              <a:pPr/>
              <a:t>04/05/2023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EABF2-DCFF-4880-9ADA-998A83DEBC49}" type="slidenum">
              <a:rPr lang="en-GB" smtClean="0"/>
              <a:pPr/>
              <a:t>‹#›</a:t>
            </a:fld>
            <a:endParaRPr lang="en-GB"/>
          </a:p>
        </p:txBody>
      </p:sp>
    </p:spTree>
    <p:extLst>
      <p:ext uri="{BB962C8B-B14F-4D97-AF65-F5344CB8AC3E}">
        <p14:creationId xmlns="" xmlns:p14="http://schemas.microsoft.com/office/powerpoint/2010/main" val="424248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s.wikipedia.org/wiki/Tryptofan" TargetMode="External"/><Relationship Id="rId2" Type="http://schemas.openxmlformats.org/officeDocument/2006/relationships/hyperlink" Target="https://cs.wikipedia.org/wiki/Esenci%C3%A1ln%C3%AD_aminokyseliny"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cs.wikipedia.org/w/index.php?title=Itam%C3%ADn_B2&amp;action=edit&amp;redlink=1" TargetMode="External"/><Relationship Id="rId4" Type="http://schemas.openxmlformats.org/officeDocument/2006/relationships/hyperlink" Target="https://cs.wikipedia.org/wiki/Vitam%C3%AD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s.wikipedia.org/w/index.php?title=Trofozom&amp;action=edit&amp;redlink=1" TargetMode="External"/><Relationship Id="rId2" Type="http://schemas.openxmlformats.org/officeDocument/2006/relationships/hyperlink" Target="https://cs.wikipedia.org/wiki/%C5%BDivina"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cs.wikipedia.org/wiki/Bakterie" TargetMode="External"/><Relationship Id="rId4" Type="http://schemas.openxmlformats.org/officeDocument/2006/relationships/hyperlink" Target="https://cs.wikipedia.org/wiki/Symbi%C3%B3z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vesmir.cz/cz/o-nas/autori/h/hulcr-jiri.html"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vesmir.cz/cz/casopis/archiv-casopisu/2003/cislo-1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vesmir.cz/cz/o-nas/autori/k/kolarik-miroslav.html"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vesmir.cz/cz/casopis/archiv-casopisu/2012/cislo-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altLang="en-US" b="1" dirty="0">
                <a:latin typeface="Times New Roman" pitchFamily="18" charset="0"/>
                <a:cs typeface="Times New Roman" pitchFamily="18" charset="0"/>
              </a:rPr>
              <a:t>EKOLOGIE MIKROORGANISMŮ</a:t>
            </a:r>
            <a:br>
              <a:rPr lang="cs-CZ" altLang="en-US" b="1" dirty="0">
                <a:latin typeface="Times New Roman" pitchFamily="18" charset="0"/>
                <a:cs typeface="Times New Roman" pitchFamily="18" charset="0"/>
              </a:rPr>
            </a:br>
            <a:r>
              <a:rPr lang="cs-CZ" altLang="en-US" b="1" dirty="0" smtClean="0">
                <a:latin typeface="Times New Roman" pitchFamily="18" charset="0"/>
                <a:cs typeface="Times New Roman" pitchFamily="18" charset="0"/>
              </a:rPr>
              <a:t>8</a:t>
            </a:r>
            <a:endParaRPr lang="en-GB" dirty="0">
              <a:latin typeface="Times New Roman" pitchFamily="18" charset="0"/>
              <a:cs typeface="Times New Roman" pitchFamily="18" charset="0"/>
            </a:endParaRPr>
          </a:p>
        </p:txBody>
      </p:sp>
      <p:sp>
        <p:nvSpPr>
          <p:cNvPr id="3" name="Podnadpis 2"/>
          <p:cNvSpPr>
            <a:spLocks noGrp="1"/>
          </p:cNvSpPr>
          <p:nvPr>
            <p:ph type="subTitle" idx="1"/>
          </p:nvPr>
        </p:nvSpPr>
        <p:spPr>
          <a:xfrm>
            <a:off x="1371600" y="3765612"/>
            <a:ext cx="6400800" cy="1054968"/>
          </a:xfrm>
        </p:spPr>
        <p:txBody>
          <a:bodyPr>
            <a:normAutofit/>
          </a:bodyPr>
          <a:lstStyle/>
          <a:p>
            <a:r>
              <a:rPr lang="cs-CZ" b="1" dirty="0" smtClean="0">
                <a:solidFill>
                  <a:schemeClr val="tx1"/>
                </a:solidFill>
                <a:latin typeface="Times New Roman" pitchFamily="18" charset="0"/>
                <a:cs typeface="Times New Roman" pitchFamily="18" charset="0"/>
              </a:rPr>
              <a:t>Živočichové </a:t>
            </a:r>
            <a:r>
              <a:rPr lang="cs-CZ" b="1" dirty="0">
                <a:solidFill>
                  <a:schemeClr val="tx1"/>
                </a:solidFill>
                <a:latin typeface="Times New Roman" pitchFamily="18" charset="0"/>
                <a:cs typeface="Times New Roman" pitchFamily="18" charset="0"/>
              </a:rPr>
              <a:t>a mikroorganismy</a:t>
            </a:r>
            <a:endParaRPr lang="en-GB" b="1" dirty="0">
              <a:solidFill>
                <a:schemeClr val="tx1"/>
              </a:solidFill>
              <a:latin typeface="Times New Roman" pitchFamily="18" charset="0"/>
              <a:cs typeface="Times New Roman" pitchFamily="18" charset="0"/>
            </a:endParaRPr>
          </a:p>
          <a:p>
            <a:endParaRPr lang="en-GB" b="1" dirty="0">
              <a:solidFill>
                <a:schemeClr val="tx1"/>
              </a:solidFill>
              <a:latin typeface="Times New Roman" pitchFamily="18" charset="0"/>
              <a:cs typeface="Times New Roman" pitchFamily="18" charset="0"/>
            </a:endParaRPr>
          </a:p>
        </p:txBody>
      </p:sp>
      <p:pic>
        <p:nvPicPr>
          <p:cNvPr id="4" name="Picture 2" descr="C:\Users\tuma\Pictures\Snímekkvasin1_LI.jpg">
            <a:extLst>
              <a:ext uri="{FF2B5EF4-FFF2-40B4-BE49-F238E27FC236}">
                <a16:creationId xmlns="" xmlns:a16="http://schemas.microsoft.com/office/drawing/2014/main" id="{56E490C1-79AC-46A3-9D52-65CFB2DF6FB6}"/>
              </a:ext>
            </a:extLst>
          </p:cNvPr>
          <p:cNvPicPr>
            <a:picLocks noChangeAspect="1" noChangeArrowheads="1"/>
          </p:cNvPicPr>
          <p:nvPr/>
        </p:nvPicPr>
        <p:blipFill>
          <a:blip r:embed="rId2" cstate="print">
            <a:duotone>
              <a:prstClr val="black"/>
              <a:schemeClr val="accent6">
                <a:tint val="45000"/>
                <a:satMod val="400000"/>
              </a:schemeClr>
            </a:duotone>
            <a:lum bright="-1000" contrast="-32000"/>
          </a:blip>
          <a:stretch>
            <a:fillRect/>
          </a:stretch>
        </p:blipFill>
        <p:spPr bwMode="auto">
          <a:xfrm>
            <a:off x="0" y="4293096"/>
            <a:ext cx="2267744" cy="2585517"/>
          </a:xfrm>
          <a:prstGeom prst="rect">
            <a:avLst/>
          </a:prstGeom>
          <a:noFill/>
        </p:spPr>
      </p:pic>
      <p:pic>
        <p:nvPicPr>
          <p:cNvPr id="5" name="Picture 3" descr="C:\Users\tuma\Pictures\Snímekbakt1.jpg">
            <a:extLst>
              <a:ext uri="{FF2B5EF4-FFF2-40B4-BE49-F238E27FC236}">
                <a16:creationId xmlns="" xmlns:a16="http://schemas.microsoft.com/office/drawing/2014/main" id="{1A4C7345-0621-4A32-BE3A-F7DDF9AB66BF}"/>
              </a:ext>
            </a:extLst>
          </p:cNvPr>
          <p:cNvPicPr>
            <a:picLocks noChangeAspect="1" noChangeArrowheads="1"/>
          </p:cNvPicPr>
          <p:nvPr/>
        </p:nvPicPr>
        <p:blipFill>
          <a:blip r:embed="rId3" cstate="print">
            <a:duotone>
              <a:prstClr val="black"/>
              <a:schemeClr val="accent6">
                <a:tint val="45000"/>
                <a:satMod val="400000"/>
              </a:schemeClr>
            </a:duotone>
            <a:lum contrast="-36000"/>
          </a:blip>
          <a:stretch>
            <a:fillRect/>
          </a:stretch>
        </p:blipFill>
        <p:spPr bwMode="auto">
          <a:xfrm>
            <a:off x="7562100" y="22187"/>
            <a:ext cx="1578335" cy="1728192"/>
          </a:xfrm>
          <a:prstGeom prst="rect">
            <a:avLst/>
          </a:prstGeom>
          <a:ln>
            <a:noFill/>
          </a:ln>
        </p:spPr>
      </p:pic>
    </p:spTree>
    <p:extLst>
      <p:ext uri="{BB962C8B-B14F-4D97-AF65-F5344CB8AC3E}">
        <p14:creationId xmlns="" xmlns:p14="http://schemas.microsoft.com/office/powerpoint/2010/main" val="17126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700808"/>
            <a:ext cx="9144000" cy="1661993"/>
          </a:xfrm>
          <a:prstGeom prst="rect">
            <a:avLst/>
          </a:prstGeom>
        </p:spPr>
        <p:txBody>
          <a:bodyPr wrap="square">
            <a:spAutoFit/>
          </a:bodyPr>
          <a:lstStyle/>
          <a:p>
            <a:pPr algn="just"/>
            <a:r>
              <a:rPr lang="cs-CZ" sz="1700" dirty="0" smtClean="0">
                <a:latin typeface="Times New Roman" pitchFamily="18" charset="0"/>
                <a:cs typeface="Times New Roman" pitchFamily="18" charset="0"/>
              </a:rPr>
              <a:t>Např. všechny mšice mají klastr buněk zvaný </a:t>
            </a:r>
            <a:r>
              <a:rPr lang="cs-CZ" sz="1700" dirty="0" err="1" smtClean="0">
                <a:latin typeface="Times New Roman" pitchFamily="18" charset="0"/>
                <a:cs typeface="Times New Roman" pitchFamily="18" charset="0"/>
              </a:rPr>
              <a:t>mycetomes</a:t>
            </a:r>
            <a:r>
              <a:rPr lang="cs-CZ" sz="1700" dirty="0" smtClean="0">
                <a:latin typeface="Times New Roman" pitchFamily="18" charset="0"/>
                <a:cs typeface="Times New Roman" pitchFamily="18" charset="0"/>
              </a:rPr>
              <a:t> skládající se z buněk (</a:t>
            </a:r>
            <a:r>
              <a:rPr lang="cs-CZ" sz="1700" dirty="0" err="1" smtClean="0">
                <a:latin typeface="Times New Roman" pitchFamily="18" charset="0"/>
                <a:cs typeface="Times New Roman" pitchFamily="18" charset="0"/>
              </a:rPr>
              <a:t>mycetocytes</a:t>
            </a:r>
            <a:r>
              <a:rPr lang="cs-CZ" sz="1700" dirty="0" smtClean="0">
                <a:latin typeface="Times New Roman" pitchFamily="18" charset="0"/>
                <a:cs typeface="Times New Roman" pitchFamily="18" charset="0"/>
              </a:rPr>
              <a:t>), které neobsahují houby, ale bakterie. Po ošetření antibiotiky bakterie zmizí, mšice se přestanou množit a hynou. Pro svého hostitele je </a:t>
            </a:r>
            <a:r>
              <a:rPr lang="cs-CZ" sz="1700" i="1" dirty="0" err="1" smtClean="0">
                <a:latin typeface="Times New Roman" pitchFamily="18" charset="0"/>
                <a:cs typeface="Times New Roman" pitchFamily="18" charset="0"/>
              </a:rPr>
              <a:t>Buchnera</a:t>
            </a:r>
            <a:r>
              <a:rPr lang="cs-CZ" sz="1700" dirty="0" smtClean="0">
                <a:latin typeface="Times New Roman" pitchFamily="18" charset="0"/>
                <a:cs typeface="Times New Roman" pitchFamily="18" charset="0"/>
              </a:rPr>
              <a:t> důležitá například syntézou </a:t>
            </a:r>
            <a:r>
              <a:rPr lang="cs-CZ" sz="1700" dirty="0" smtClean="0">
                <a:latin typeface="Times New Roman" pitchFamily="18" charset="0"/>
                <a:cs typeface="Times New Roman" pitchFamily="18" charset="0"/>
                <a:hlinkClick r:id="rId2" tooltip="Esenciální aminokyseliny"/>
              </a:rPr>
              <a:t>esenciální aminokyseliny</a:t>
            </a:r>
            <a:r>
              <a:rPr lang="cs-CZ" sz="1700" dirty="0" smtClean="0">
                <a:latin typeface="Times New Roman" pitchFamily="18" charset="0"/>
                <a:cs typeface="Times New Roman" pitchFamily="18" charset="0"/>
              </a:rPr>
              <a:t> </a:t>
            </a:r>
            <a:r>
              <a:rPr lang="cs-CZ" sz="1700" dirty="0" smtClean="0">
                <a:latin typeface="Times New Roman" pitchFamily="18" charset="0"/>
                <a:cs typeface="Times New Roman" pitchFamily="18" charset="0"/>
                <a:hlinkClick r:id="rId3" tooltip="Tryptofan"/>
              </a:rPr>
              <a:t>tryptofanu</a:t>
            </a:r>
            <a:r>
              <a:rPr lang="cs-CZ" sz="1700" dirty="0" smtClean="0">
                <a:latin typeface="Times New Roman" pitchFamily="18" charset="0"/>
                <a:cs typeface="Times New Roman" pitchFamily="18" charset="0"/>
              </a:rPr>
              <a:t> nebo </a:t>
            </a:r>
            <a:r>
              <a:rPr lang="cs-CZ" sz="1700" dirty="0" smtClean="0">
                <a:latin typeface="Times New Roman" pitchFamily="18" charset="0"/>
                <a:cs typeface="Times New Roman" pitchFamily="18" charset="0"/>
                <a:hlinkClick r:id="rId4" tooltip="Vitamín"/>
              </a:rPr>
              <a:t>vitamínu</a:t>
            </a:r>
            <a:r>
              <a:rPr lang="cs-CZ" sz="1700" dirty="0" smtClean="0">
                <a:latin typeface="Times New Roman" pitchFamily="18" charset="0"/>
                <a:cs typeface="Times New Roman" pitchFamily="18" charset="0"/>
              </a:rPr>
              <a:t> </a:t>
            </a:r>
            <a:r>
              <a:rPr lang="cs-CZ" sz="1700" dirty="0" smtClean="0">
                <a:latin typeface="Times New Roman" pitchFamily="18" charset="0"/>
                <a:cs typeface="Times New Roman" pitchFamily="18" charset="0"/>
                <a:hlinkClick r:id="rId5" tooltip="Itamín B2 (stránka neexistuje)"/>
              </a:rPr>
              <a:t>riboflavinu</a:t>
            </a:r>
            <a:r>
              <a:rPr lang="cs-CZ" sz="1700" dirty="0" smtClean="0">
                <a:latin typeface="Times New Roman" pitchFamily="18" charset="0"/>
                <a:cs typeface="Times New Roman" pitchFamily="18" charset="0"/>
              </a:rPr>
              <a:t>.</a:t>
            </a:r>
          </a:p>
          <a:p>
            <a:pPr algn="just"/>
            <a:r>
              <a:rPr lang="cs-CZ" sz="1700" dirty="0" smtClean="0">
                <a:latin typeface="Times New Roman" pitchFamily="18" charset="0"/>
                <a:cs typeface="Times New Roman" pitchFamily="18" charset="0"/>
              </a:rPr>
              <a:t>Byl potvrzen proporcionální růst mšice </a:t>
            </a:r>
            <a:r>
              <a:rPr lang="cs-CZ" sz="1700" i="1" dirty="0" err="1" smtClean="0">
                <a:latin typeface="Times New Roman" pitchFamily="18" charset="0"/>
                <a:cs typeface="Times New Roman" pitchFamily="18" charset="0"/>
              </a:rPr>
              <a:t>Schizaphis</a:t>
            </a:r>
            <a:r>
              <a:rPr lang="cs-CZ" sz="1700" i="1" dirty="0" smtClean="0">
                <a:latin typeface="Times New Roman" pitchFamily="18" charset="0"/>
                <a:cs typeface="Times New Roman" pitchFamily="18" charset="0"/>
              </a:rPr>
              <a:t> </a:t>
            </a:r>
            <a:r>
              <a:rPr lang="cs-CZ" sz="1700" i="1" dirty="0" err="1" smtClean="0">
                <a:latin typeface="Times New Roman" pitchFamily="18" charset="0"/>
                <a:cs typeface="Times New Roman" pitchFamily="18" charset="0"/>
              </a:rPr>
              <a:t>graminum</a:t>
            </a:r>
            <a:r>
              <a:rPr lang="cs-CZ" sz="1700" dirty="0" smtClean="0">
                <a:latin typeface="Times New Roman" pitchFamily="18" charset="0"/>
                <a:cs typeface="Times New Roman" pitchFamily="18" charset="0"/>
              </a:rPr>
              <a:t> a jejího </a:t>
            </a:r>
            <a:r>
              <a:rPr lang="cs-CZ" sz="1700" dirty="0" err="1" smtClean="0">
                <a:latin typeface="Times New Roman" pitchFamily="18" charset="0"/>
                <a:cs typeface="Times New Roman" pitchFamily="18" charset="0"/>
              </a:rPr>
              <a:t>endosymbionta</a:t>
            </a:r>
            <a:r>
              <a:rPr lang="cs-CZ" sz="1700" dirty="0" smtClean="0">
                <a:latin typeface="Times New Roman" pitchFamily="18" charset="0"/>
                <a:cs typeface="Times New Roman" pitchFamily="18" charset="0"/>
              </a:rPr>
              <a:t> </a:t>
            </a:r>
            <a:r>
              <a:rPr lang="cs-CZ" sz="1700" i="1" dirty="0" err="1" smtClean="0">
                <a:latin typeface="Times New Roman" pitchFamily="18" charset="0"/>
                <a:cs typeface="Times New Roman" pitchFamily="18" charset="0"/>
              </a:rPr>
              <a:t>Buchnera</a:t>
            </a:r>
            <a:r>
              <a:rPr lang="cs-CZ" sz="1700" i="1" dirty="0" smtClean="0">
                <a:latin typeface="Times New Roman" pitchFamily="18" charset="0"/>
                <a:cs typeface="Times New Roman" pitchFamily="18" charset="0"/>
              </a:rPr>
              <a:t> </a:t>
            </a:r>
            <a:r>
              <a:rPr lang="cs-CZ" sz="1700" i="1" dirty="0" err="1" smtClean="0">
                <a:latin typeface="Times New Roman" pitchFamily="18" charset="0"/>
                <a:cs typeface="Times New Roman" pitchFamily="18" charset="0"/>
              </a:rPr>
              <a:t>aphidicola</a:t>
            </a:r>
            <a:r>
              <a:rPr lang="cs-CZ" sz="1700" i="1" dirty="0" smtClean="0">
                <a:latin typeface="Times New Roman" pitchFamily="18" charset="0"/>
                <a:cs typeface="Times New Roman" pitchFamily="18" charset="0"/>
              </a:rPr>
              <a:t> </a:t>
            </a:r>
            <a:r>
              <a:rPr lang="cs-CZ" sz="1700" dirty="0" smtClean="0">
                <a:latin typeface="Times New Roman" pitchFamily="18" charset="0"/>
                <a:cs typeface="Times New Roman" pitchFamily="18" charset="0"/>
              </a:rPr>
              <a:t>srovnáním váhového přírůstku mšice a počtu kopií bakteriálního genu přítomného ve mšici.</a:t>
            </a:r>
          </a:p>
        </p:txBody>
      </p:sp>
      <p:pic>
        <p:nvPicPr>
          <p:cNvPr id="126978" name="Picture 2" descr="https://microbewiki.kenyon.edu/images/thumb/8/8d/3137594_pone_0021944_g002.png/300px-3137594_pone_0021944_g002.png"/>
          <p:cNvPicPr>
            <a:picLocks noChangeAspect="1" noChangeArrowheads="1"/>
          </p:cNvPicPr>
          <p:nvPr/>
        </p:nvPicPr>
        <p:blipFill>
          <a:blip r:embed="rId6" cstate="print"/>
          <a:srcRect/>
          <a:stretch>
            <a:fillRect/>
          </a:stretch>
        </p:blipFill>
        <p:spPr bwMode="auto">
          <a:xfrm>
            <a:off x="0" y="3356992"/>
            <a:ext cx="7884368" cy="3501008"/>
          </a:xfrm>
          <a:prstGeom prst="rect">
            <a:avLst/>
          </a:prstGeom>
          <a:noFill/>
        </p:spPr>
      </p:pic>
      <p:sp>
        <p:nvSpPr>
          <p:cNvPr id="3" name="Obdélník 2"/>
          <p:cNvSpPr/>
          <p:nvPr/>
        </p:nvSpPr>
        <p:spPr>
          <a:xfrm>
            <a:off x="1835696" y="3356992"/>
            <a:ext cx="4572000" cy="230832"/>
          </a:xfrm>
          <a:prstGeom prst="rect">
            <a:avLst/>
          </a:prstGeom>
        </p:spPr>
        <p:txBody>
          <a:bodyPr>
            <a:spAutoFit/>
          </a:bodyPr>
          <a:lstStyle/>
          <a:p>
            <a:r>
              <a:rPr lang="cs-CZ" sz="900" dirty="0" smtClean="0">
                <a:solidFill>
                  <a:schemeClr val="bg1"/>
                </a:solidFill>
              </a:rPr>
              <a:t>https://microbewiki.kenyon.edu/index.php/File:3137594_pone_0021944_g002.png</a:t>
            </a:r>
            <a:endParaRPr lang="cs-CZ" sz="900" dirty="0">
              <a:solidFill>
                <a:schemeClr val="bg1"/>
              </a:solidFill>
            </a:endParaRPr>
          </a:p>
        </p:txBody>
      </p:sp>
      <p:sp>
        <p:nvSpPr>
          <p:cNvPr id="5" name="Obdélník 4"/>
          <p:cNvSpPr/>
          <p:nvPr/>
        </p:nvSpPr>
        <p:spPr>
          <a:xfrm>
            <a:off x="0" y="0"/>
            <a:ext cx="9144000" cy="1661993"/>
          </a:xfrm>
          <a:prstGeom prst="rect">
            <a:avLst/>
          </a:prstGeom>
        </p:spPr>
        <p:txBody>
          <a:bodyPr wrap="square">
            <a:spAutoFit/>
          </a:bodyPr>
          <a:lstStyle/>
          <a:p>
            <a:pPr algn="just"/>
            <a:r>
              <a:rPr lang="cs-CZ" sz="1700" dirty="0" smtClean="0">
                <a:latin typeface="Times New Roman" pitchFamily="18" charset="0"/>
                <a:cs typeface="Times New Roman" pitchFamily="18" charset="0"/>
              </a:rPr>
              <a:t>Byla nalezena symbióza mezi novým druhem </a:t>
            </a:r>
            <a:r>
              <a:rPr lang="cs-CZ" sz="1700" b="1" i="1" dirty="0" err="1" smtClean="0">
                <a:latin typeface="Times New Roman" pitchFamily="18" charset="0"/>
                <a:cs typeface="Times New Roman" pitchFamily="18" charset="0"/>
              </a:rPr>
              <a:t>Streptomyces</a:t>
            </a:r>
            <a:r>
              <a:rPr lang="cs-CZ" sz="1700" b="1" dirty="0" smtClean="0">
                <a:latin typeface="Times New Roman" pitchFamily="18" charset="0"/>
                <a:cs typeface="Times New Roman" pitchFamily="18" charset="0"/>
              </a:rPr>
              <a:t> </a:t>
            </a:r>
            <a:r>
              <a:rPr lang="cs-CZ" sz="1700" dirty="0" smtClean="0">
                <a:latin typeface="Times New Roman" pitchFamily="18" charset="0"/>
                <a:cs typeface="Times New Roman" pitchFamily="18" charset="0"/>
              </a:rPr>
              <a:t> a samotářsky lovící </a:t>
            </a:r>
            <a:r>
              <a:rPr lang="cs-CZ" sz="1700" b="1" dirty="0" smtClean="0">
                <a:latin typeface="Times New Roman" pitchFamily="18" charset="0"/>
                <a:cs typeface="Times New Roman" pitchFamily="18" charset="0"/>
              </a:rPr>
              <a:t>vosou </a:t>
            </a:r>
            <a:r>
              <a:rPr lang="cs-CZ" sz="1700" b="1" dirty="0" err="1" smtClean="0">
                <a:latin typeface="Times New Roman" pitchFamily="18" charset="0"/>
                <a:cs typeface="Times New Roman" pitchFamily="18" charset="0"/>
              </a:rPr>
              <a:t>květolibem</a:t>
            </a:r>
            <a:r>
              <a:rPr lang="cs-CZ" sz="1700" b="1" dirty="0" smtClean="0">
                <a:latin typeface="Times New Roman" pitchFamily="18" charset="0"/>
                <a:cs typeface="Times New Roman" pitchFamily="18" charset="0"/>
              </a:rPr>
              <a:t> včelím</a:t>
            </a:r>
            <a:r>
              <a:rPr lang="cs-CZ" sz="1700" dirty="0" smtClean="0">
                <a:latin typeface="Times New Roman" pitchFamily="18" charset="0"/>
                <a:cs typeface="Times New Roman" pitchFamily="18" charset="0"/>
              </a:rPr>
              <a:t>. Samička kultivuje bakterie </a:t>
            </a:r>
            <a:r>
              <a:rPr lang="cs-CZ" sz="1700" i="1" dirty="0" err="1" smtClean="0">
                <a:latin typeface="Times New Roman" pitchFamily="18" charset="0"/>
                <a:cs typeface="Times New Roman" pitchFamily="18" charset="0"/>
              </a:rPr>
              <a:t>Streptomyces</a:t>
            </a:r>
            <a:r>
              <a:rPr lang="cs-CZ" sz="1700" i="1" dirty="0" smtClean="0">
                <a:latin typeface="Times New Roman" pitchFamily="18" charset="0"/>
                <a:cs typeface="Times New Roman" pitchFamily="18" charset="0"/>
              </a:rPr>
              <a:t> </a:t>
            </a:r>
            <a:r>
              <a:rPr lang="cs-CZ" sz="1700" dirty="0" smtClean="0">
                <a:latin typeface="Times New Roman" pitchFamily="18" charset="0"/>
                <a:cs typeface="Times New Roman" pitchFamily="18" charset="0"/>
              </a:rPr>
              <a:t>ve speciálních žlázách v tykadlech a aplikuje je na buňky plodu před kladením. </a:t>
            </a:r>
            <a:r>
              <a:rPr lang="cs-CZ" sz="1700" b="1" dirty="0" smtClean="0">
                <a:latin typeface="Times New Roman" pitchFamily="18" charset="0"/>
                <a:cs typeface="Times New Roman" pitchFamily="18" charset="0"/>
              </a:rPr>
              <a:t>Bakterie se objevují se na stěně kukly a chrání ji proti infekci houbami</a:t>
            </a:r>
            <a:r>
              <a:rPr lang="cs-CZ" sz="1700" dirty="0" smtClean="0">
                <a:latin typeface="Times New Roman" pitchFamily="18" charset="0"/>
                <a:cs typeface="Times New Roman" pitchFamily="18" charset="0"/>
              </a:rPr>
              <a:t>. Larvy samotářských vos přečkávají i několik měsíců ve stádiu kukly, než se promění v dospělce. Během této vývojové etapy jsou snadno zranitelné, ale ochranu jim poskytují mikrobiální </a:t>
            </a:r>
            <a:r>
              <a:rPr lang="cs-CZ" sz="1700" dirty="0" err="1" smtClean="0">
                <a:latin typeface="Times New Roman" pitchFamily="18" charset="0"/>
                <a:cs typeface="Times New Roman" pitchFamily="18" charset="0"/>
              </a:rPr>
              <a:t>symbionti</a:t>
            </a:r>
            <a:r>
              <a:rPr lang="cs-CZ" sz="1700" dirty="0" smtClean="0">
                <a:latin typeface="Times New Roman" pitchFamily="18" charset="0"/>
                <a:cs typeface="Times New Roman" pitchFamily="18" charset="0"/>
              </a:rPr>
              <a:t>, kteří produkují dostatek antibiotik.</a:t>
            </a:r>
            <a:endParaRPr lang="cs-CZ" sz="17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778098"/>
          </a:xfrm>
        </p:spPr>
        <p:txBody>
          <a:bodyPr>
            <a:normAutofit/>
          </a:bodyPr>
          <a:lstStyle/>
          <a:p>
            <a:r>
              <a:rPr lang="cs-CZ" sz="2400" dirty="0" err="1" smtClean="0">
                <a:latin typeface="Times New Roman" pitchFamily="18" charset="0"/>
                <a:cs typeface="Times New Roman" pitchFamily="18" charset="0"/>
              </a:rPr>
              <a:t>Komensální</a:t>
            </a:r>
            <a:r>
              <a:rPr lang="cs-CZ" sz="2400" dirty="0" smtClean="0">
                <a:latin typeface="Times New Roman" pitchFamily="18" charset="0"/>
                <a:cs typeface="Times New Roman" pitchFamily="18" charset="0"/>
              </a:rPr>
              <a:t> a mutualističtí intestinální </a:t>
            </a:r>
            <a:r>
              <a:rPr lang="cs-CZ" sz="2400" dirty="0" err="1" smtClean="0">
                <a:latin typeface="Times New Roman" pitchFamily="18" charset="0"/>
                <a:cs typeface="Times New Roman" pitchFamily="18" charset="0"/>
              </a:rPr>
              <a:t>symbionti</a:t>
            </a:r>
            <a:endParaRPr lang="cs-CZ" sz="24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620688"/>
            <a:ext cx="9144000" cy="6237312"/>
          </a:xfrm>
        </p:spPr>
        <p:txBody>
          <a:bodyPr>
            <a:normAutofit lnSpcReduction="10000"/>
          </a:bodyPr>
          <a:lstStyle/>
          <a:p>
            <a:pPr algn="just"/>
            <a:r>
              <a:rPr lang="cs-CZ" sz="1900" dirty="0" smtClean="0">
                <a:latin typeface="Times New Roman" pitchFamily="18" charset="0"/>
                <a:cs typeface="Times New Roman" pitchFamily="18" charset="0"/>
              </a:rPr>
              <a:t>Většina teplokrevných živočichů má extrémně bohatou mikroflóru v jejich gastrointestinálním traktu. Ve spodní části zažívacího traktu každý gram výkalů obsahuje cca 10</a:t>
            </a:r>
            <a:r>
              <a:rPr lang="cs-CZ" sz="1900" baseline="30000" dirty="0" smtClean="0">
                <a:latin typeface="Times New Roman" pitchFamily="18" charset="0"/>
                <a:cs typeface="Times New Roman" pitchFamily="18" charset="0"/>
              </a:rPr>
              <a:t>11 </a:t>
            </a:r>
            <a:r>
              <a:rPr lang="cs-CZ" sz="1900" dirty="0" smtClean="0">
                <a:latin typeface="Times New Roman" pitchFamily="18" charset="0"/>
                <a:cs typeface="Times New Roman" pitchFamily="18" charset="0"/>
              </a:rPr>
              <a:t>mikrobů patřících do 400 různých druhů. V lidském zažívacím traktu jsou  nejčetnější striktní anaerobové rodů </a:t>
            </a:r>
            <a:r>
              <a:rPr lang="cs-CZ" sz="1900" i="1" dirty="0" err="1" smtClean="0">
                <a:latin typeface="Times New Roman" pitchFamily="18" charset="0"/>
                <a:cs typeface="Times New Roman" pitchFamily="18" charset="0"/>
              </a:rPr>
              <a:t>Bacteroides</a:t>
            </a:r>
            <a:r>
              <a:rPr lang="cs-CZ" sz="1900" i="1" dirty="0" smtClean="0">
                <a:latin typeface="Times New Roman" pitchFamily="18" charset="0"/>
                <a:cs typeface="Times New Roman" pitchFamily="18" charset="0"/>
              </a:rPr>
              <a:t>, </a:t>
            </a:r>
            <a:r>
              <a:rPr lang="cs-CZ" sz="1900" i="1" dirty="0" err="1" smtClean="0">
                <a:latin typeface="Times New Roman" pitchFamily="18" charset="0"/>
                <a:cs typeface="Times New Roman" pitchFamily="18" charset="0"/>
              </a:rPr>
              <a:t>Fusobacterium</a:t>
            </a:r>
            <a:r>
              <a:rPr lang="cs-CZ" sz="1900" i="1" dirty="0" smtClean="0">
                <a:latin typeface="Times New Roman" pitchFamily="18" charset="0"/>
                <a:cs typeface="Times New Roman" pitchFamily="18" charset="0"/>
              </a:rPr>
              <a:t>, </a:t>
            </a:r>
            <a:r>
              <a:rPr lang="cs-CZ" sz="1900" i="1" dirty="0" err="1" smtClean="0">
                <a:latin typeface="Times New Roman" pitchFamily="18" charset="0"/>
                <a:cs typeface="Times New Roman" pitchFamily="18" charset="0"/>
              </a:rPr>
              <a:t>Bifidobacterium</a:t>
            </a:r>
            <a:r>
              <a:rPr lang="cs-CZ" sz="1900" i="1" dirty="0" smtClean="0">
                <a:latin typeface="Times New Roman" pitchFamily="18" charset="0"/>
                <a:cs typeface="Times New Roman" pitchFamily="18" charset="0"/>
              </a:rPr>
              <a:t> a </a:t>
            </a:r>
            <a:r>
              <a:rPr lang="cs-CZ" sz="1900" i="1" dirty="0" err="1" smtClean="0">
                <a:latin typeface="Times New Roman" pitchFamily="18" charset="0"/>
                <a:cs typeface="Times New Roman" pitchFamily="18" charset="0"/>
              </a:rPr>
              <a:t>Eubacterium</a:t>
            </a:r>
            <a:r>
              <a:rPr lang="cs-CZ" sz="1900" i="1" dirty="0" smtClean="0">
                <a:latin typeface="Times New Roman" pitchFamily="18" charset="0"/>
                <a:cs typeface="Times New Roman" pitchFamily="18" charset="0"/>
              </a:rPr>
              <a:t>. </a:t>
            </a:r>
          </a:p>
          <a:p>
            <a:pPr algn="just"/>
            <a:r>
              <a:rPr lang="cs-CZ" sz="1900" dirty="0" smtClean="0">
                <a:latin typeface="Times New Roman" pitchFamily="18" charset="0"/>
                <a:cs typeface="Times New Roman" pitchFamily="18" charset="0"/>
              </a:rPr>
              <a:t>U monogastrických živočichů hlavní přínos produkce růstových faktorů, zvířata absorbují produkty odvozené z mikrobiálního metabolismu spolknuté potravy. např. vitamín K, kdy sterilní zvířata vykazují příznaky vitamínové deficience. Kromě jejich přispění k trávení a výživě je důležitá jejich úloha bariéry proti infekci intestinálními patogeny (stav po dlouhodobém léčení antibiotiky, sterilní zvířata vystavená nesterilnímu prostředí. Pokud živočichové získávají většinu nebo všechnu výživu z těžko stravitelných sloučenin, jejich intestinální </a:t>
            </a:r>
            <a:r>
              <a:rPr lang="cs-CZ" sz="1900" dirty="0" err="1" smtClean="0">
                <a:latin typeface="Times New Roman" pitchFamily="18" charset="0"/>
                <a:cs typeface="Times New Roman" pitchFamily="18" charset="0"/>
              </a:rPr>
              <a:t>symbionti</a:t>
            </a:r>
            <a:r>
              <a:rPr lang="cs-CZ" sz="1900" dirty="0" smtClean="0">
                <a:latin typeface="Times New Roman" pitchFamily="18" charset="0"/>
                <a:cs typeface="Times New Roman" pitchFamily="18" charset="0"/>
              </a:rPr>
              <a:t> se stávají specifičtější a vztah jasně mutualistický.</a:t>
            </a:r>
          </a:p>
          <a:p>
            <a:pPr algn="just"/>
            <a:r>
              <a:rPr lang="cs-CZ" sz="1900" dirty="0" smtClean="0">
                <a:latin typeface="Times New Roman" pitchFamily="18" charset="0"/>
                <a:cs typeface="Times New Roman" pitchFamily="18" charset="0"/>
              </a:rPr>
              <a:t>U hmyzu sající krev se během raných stádií hmyz téměř vždy živí mikroby (bakterie </a:t>
            </a:r>
            <a:r>
              <a:rPr lang="el-GR" sz="1900" dirty="0" smtClean="0">
                <a:latin typeface="Times New Roman" pitchFamily="18" charset="0"/>
                <a:cs typeface="Times New Roman" pitchFamily="18" charset="0"/>
              </a:rPr>
              <a:t>γ</a:t>
            </a:r>
            <a:r>
              <a:rPr lang="cs-CZ" sz="1900" dirty="0" err="1" smtClean="0">
                <a:latin typeface="Times New Roman" pitchFamily="18" charset="0"/>
                <a:cs typeface="Times New Roman" pitchFamily="18" charset="0"/>
              </a:rPr>
              <a:t>Proteobacteria</a:t>
            </a:r>
            <a:r>
              <a:rPr lang="cs-CZ" sz="1900" dirty="0" smtClean="0">
                <a:latin typeface="Times New Roman" pitchFamily="18" charset="0"/>
                <a:cs typeface="Times New Roman" pitchFamily="18" charset="0"/>
              </a:rPr>
              <a:t> a houby), která jsou přenášeny na vajíčka. Mikrobi jsou udržovaní ve speciálním orgánu – </a:t>
            </a:r>
            <a:r>
              <a:rPr lang="cs-CZ" sz="1900" dirty="0" err="1" smtClean="0">
                <a:latin typeface="Times New Roman" pitchFamily="18" charset="0"/>
                <a:cs typeface="Times New Roman" pitchFamily="18" charset="0"/>
              </a:rPr>
              <a:t>mycetomes</a:t>
            </a:r>
            <a:r>
              <a:rPr lang="cs-CZ" sz="1900" dirty="0" smtClean="0">
                <a:latin typeface="Times New Roman" pitchFamily="18" charset="0"/>
                <a:cs typeface="Times New Roman" pitchFamily="18" charset="0"/>
              </a:rPr>
              <a:t>, a doplňují dietu produkcí růstových faktorů. Odstraníme-li tuto mikroflóru,  například veš se nebude rozmnožovat (vývoj larev a reprodukce dospělců). Přidáme-li vitamíny B a kvasnicový extrakt, reprodukce bude obnovena.</a:t>
            </a:r>
            <a:r>
              <a:rPr lang="cs-CZ" sz="1900" dirty="0" smtClean="0"/>
              <a:t> </a:t>
            </a:r>
          </a:p>
          <a:p>
            <a:pPr algn="just"/>
            <a:r>
              <a:rPr lang="cs-CZ" sz="1900" dirty="0" smtClean="0">
                <a:latin typeface="Times New Roman" pitchFamily="18" charset="0"/>
                <a:cs typeface="Times New Roman" pitchFamily="18" charset="0"/>
              </a:rPr>
              <a:t>Také ryby a vodní bezobratlí mají v zažívacím traktu mikroflóru přispívající k trávení potravy. Různonožci (</a:t>
            </a:r>
            <a:r>
              <a:rPr lang="cs-CZ" sz="1900" dirty="0" err="1" smtClean="0">
                <a:latin typeface="Times New Roman" pitchFamily="18" charset="0"/>
                <a:cs typeface="Times New Roman" pitchFamily="18" charset="0"/>
              </a:rPr>
              <a:t>amphipoda</a:t>
            </a:r>
            <a:r>
              <a:rPr lang="cs-CZ" sz="1900" dirty="0" smtClean="0">
                <a:latin typeface="Times New Roman" pitchFamily="18" charset="0"/>
                <a:cs typeface="Times New Roman" pitchFamily="18" charset="0"/>
              </a:rPr>
              <a:t>) mají mnoho druhů bakterií rodu Vibrio produkujících </a:t>
            </a:r>
            <a:r>
              <a:rPr lang="cs-CZ" sz="1900" dirty="0" err="1" smtClean="0">
                <a:latin typeface="Times New Roman" pitchFamily="18" charset="0"/>
                <a:cs typeface="Times New Roman" pitchFamily="18" charset="0"/>
              </a:rPr>
              <a:t>chitinázy</a:t>
            </a:r>
            <a:r>
              <a:rPr lang="cs-CZ" sz="1900" dirty="0" smtClean="0">
                <a:latin typeface="Times New Roman" pitchFamily="18" charset="0"/>
                <a:cs typeface="Times New Roman" pitchFamily="18" charset="0"/>
              </a:rPr>
              <a:t>,  které jim </a:t>
            </a:r>
            <a:r>
              <a:rPr lang="cs-CZ" sz="1900" dirty="0" err="1" smtClean="0">
                <a:latin typeface="Times New Roman" pitchFamily="18" charset="0"/>
                <a:cs typeface="Times New Roman" pitchFamily="18" charset="0"/>
              </a:rPr>
              <a:t>pomáhájí</a:t>
            </a:r>
            <a:r>
              <a:rPr lang="cs-CZ" sz="1900" dirty="0" smtClean="0">
                <a:latin typeface="Times New Roman" pitchFamily="18" charset="0"/>
                <a:cs typeface="Times New Roman" pitchFamily="18" charset="0"/>
              </a:rPr>
              <a:t> rozkládat schránky drobných korýšů.</a:t>
            </a:r>
          </a:p>
          <a:p>
            <a:pPr algn="just"/>
            <a:endParaRPr lang="cs-CZ" sz="1800" i="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fontScale="90000"/>
          </a:bodyPr>
          <a:lstStyle/>
          <a:p>
            <a:r>
              <a:rPr lang="cs-CZ" sz="2400" dirty="0" smtClean="0">
                <a:latin typeface="Times New Roman" pitchFamily="18" charset="0"/>
                <a:cs typeface="Times New Roman" pitchFamily="18" charset="0"/>
              </a:rPr>
              <a:t>Trávení v bachoru</a:t>
            </a:r>
            <a:endParaRPr lang="cs-CZ" sz="24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404664"/>
            <a:ext cx="9144000" cy="6453336"/>
          </a:xfrm>
        </p:spPr>
        <p:txBody>
          <a:bodyPr>
            <a:normAutofit fontScale="92500" lnSpcReduction="10000"/>
          </a:bodyPr>
          <a:lstStyle/>
          <a:p>
            <a:pPr algn="just"/>
            <a:r>
              <a:rPr lang="cs-CZ" sz="1800" dirty="0" smtClean="0">
                <a:latin typeface="Times New Roman" pitchFamily="18" charset="0"/>
                <a:cs typeface="Times New Roman" pitchFamily="18" charset="0"/>
              </a:rPr>
              <a:t>Přežvýkavci využívají potravu bohatou na celulózu. Savci, včetně přežvýkavců, neprodukují </a:t>
            </a:r>
            <a:r>
              <a:rPr lang="cs-CZ" sz="1800" dirty="0" err="1" smtClean="0">
                <a:latin typeface="Times New Roman" pitchFamily="18" charset="0"/>
                <a:cs typeface="Times New Roman" pitchFamily="18" charset="0"/>
              </a:rPr>
              <a:t>celulolytické</a:t>
            </a:r>
            <a:r>
              <a:rPr lang="cs-CZ" sz="1800" dirty="0" smtClean="0">
                <a:latin typeface="Times New Roman" pitchFamily="18" charset="0"/>
                <a:cs typeface="Times New Roman" pitchFamily="18" charset="0"/>
              </a:rPr>
              <a:t> enzymy a výhradně spoléhají na </a:t>
            </a:r>
            <a:r>
              <a:rPr lang="cs-CZ" sz="1800" dirty="0" err="1" smtClean="0">
                <a:latin typeface="Times New Roman" pitchFamily="18" charset="0"/>
                <a:cs typeface="Times New Roman" pitchFamily="18" charset="0"/>
              </a:rPr>
              <a:t>mikrofloru</a:t>
            </a:r>
            <a:r>
              <a:rPr lang="cs-CZ" sz="1800" dirty="0" smtClean="0">
                <a:latin typeface="Times New Roman" pitchFamily="18" charset="0"/>
                <a:cs typeface="Times New Roman" pitchFamily="18" charset="0"/>
              </a:rPr>
              <a:t> bachoru. V bachoru se nachází velké populace protozoí a bakterií, které přispívají k trávení potravy. Bachor je anaerobní, o teplotě 30-40°C a pH 5,5-7,0 a tak poskytuje ideální podmínky pro tamní mikroflóru o hustotě cca 109 -1010/ml. Trávení rostlinné stravy je komplikované a proto se u přežvýkavců vyvinul složitý trávicí systém s několika předžaludky (čepec, kniha, slez).</a:t>
            </a:r>
          </a:p>
          <a:p>
            <a:pPr algn="just"/>
            <a:r>
              <a:rPr lang="cs-CZ" sz="1800" dirty="0" smtClean="0">
                <a:latin typeface="Times New Roman" pitchFamily="18" charset="0"/>
                <a:cs typeface="Times New Roman" pitchFamily="18" charset="0"/>
              </a:rPr>
              <a:t>Proteiny produkované mikroflórou jsou využity hostitelem a organické kyseliny jsou absorbovány do krve zvířat, kde jsou aerobně oxidovány k produkci energie. I přes anaerobní podmínky jen malé procento kalorické hodnoty potravy není využito zvířetem (10%).</a:t>
            </a:r>
          </a:p>
          <a:p>
            <a:pPr algn="just"/>
            <a:r>
              <a:rPr lang="cs-CZ" sz="1800" dirty="0" smtClean="0">
                <a:latin typeface="Times New Roman" pitchFamily="18" charset="0"/>
                <a:cs typeface="Times New Roman" pitchFamily="18" charset="0"/>
              </a:rPr>
              <a:t>Mikroflóra bachoru zahrnuje bakterie trávící celulózu, hemicelulózu, škrob, cukry, mastné kyseliny, proteiny, lipidy. Mnohé bakterie produkují acetát, který je hlavní kyselinou v bachoru. Některé bakterie produkují propionát, jedinou fermentační kyselinu, kterou přežvýkavci umí přeměnit na </a:t>
            </a:r>
            <a:r>
              <a:rPr lang="cs-CZ" sz="1800" dirty="0" err="1" smtClean="0">
                <a:latin typeface="Times New Roman" pitchFamily="18" charset="0"/>
                <a:cs typeface="Times New Roman" pitchFamily="18" charset="0"/>
              </a:rPr>
              <a:t>karbohydráty</a:t>
            </a:r>
            <a:r>
              <a:rPr lang="cs-CZ" sz="1800" dirty="0" smtClean="0">
                <a:latin typeface="Times New Roman" pitchFamily="18" charset="0"/>
                <a:cs typeface="Times New Roman" pitchFamily="18" charset="0"/>
              </a:rPr>
              <a:t>. Odstranění nízkomolekulárních mastných kyselin absorpcí do krevního oběhu zvířete zabrání jejich inhibiční působení na mikroby. D Nalezneme zde i fixátory dusíku, ale produkují jen 10 mg na hlavu a den a přítomný amoniak potlačuje fixaci. Amoniak může být využit mikroflórou bachoru a následně stráven zvířetem. </a:t>
            </a:r>
          </a:p>
          <a:p>
            <a:pPr algn="just"/>
            <a:r>
              <a:rPr lang="cs-CZ" sz="1800" dirty="0" smtClean="0">
                <a:latin typeface="Times New Roman" pitchFamily="18" charset="0"/>
                <a:cs typeface="Times New Roman" pitchFamily="18" charset="0"/>
              </a:rPr>
              <a:t>Bakterie v bachoru zajišťují různé stupně rozkladu materiálu. </a:t>
            </a:r>
            <a:r>
              <a:rPr lang="cs-CZ" sz="1800" dirty="0" err="1" smtClean="0">
                <a:latin typeface="Times New Roman" pitchFamily="18" charset="0"/>
                <a:cs typeface="Times New Roman" pitchFamily="18" charset="0"/>
              </a:rPr>
              <a:t>Celulolytické</a:t>
            </a:r>
            <a:r>
              <a:rPr lang="cs-CZ" sz="1800" dirty="0" smtClean="0">
                <a:latin typeface="Times New Roman" pitchFamily="18" charset="0"/>
                <a:cs typeface="Times New Roman" pitchFamily="18" charset="0"/>
              </a:rPr>
              <a:t> bakterie </a:t>
            </a:r>
            <a:r>
              <a:rPr lang="cs-CZ" sz="1800" dirty="0" err="1" smtClean="0">
                <a:latin typeface="Times New Roman" pitchFamily="18" charset="0"/>
                <a:cs typeface="Times New Roman" pitchFamily="18" charset="0"/>
              </a:rPr>
              <a:t>Butyrivibrio</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fibrisolvens</a:t>
            </a:r>
            <a:r>
              <a:rPr lang="cs-CZ" sz="1800" dirty="0" smtClean="0">
                <a:latin typeface="Times New Roman" pitchFamily="18" charset="0"/>
                <a:cs typeface="Times New Roman" pitchFamily="18" charset="0"/>
              </a:rPr>
              <a:t> produkují acetát, formiát a laktát. Např. </a:t>
            </a:r>
            <a:r>
              <a:rPr lang="cs-CZ" sz="1800" dirty="0" err="1" smtClean="0">
                <a:latin typeface="Times New Roman" pitchFamily="18" charset="0"/>
                <a:cs typeface="Times New Roman" pitchFamily="18" charset="0"/>
              </a:rPr>
              <a:t>Rumicoccus</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albus</a:t>
            </a:r>
            <a:r>
              <a:rPr lang="cs-CZ" sz="1800" dirty="0" smtClean="0">
                <a:latin typeface="Times New Roman" pitchFamily="18" charset="0"/>
                <a:cs typeface="Times New Roman" pitchFamily="18" charset="0"/>
              </a:rPr>
              <a:t> produkuje acetát, formiát, vodík a Clostridium </a:t>
            </a:r>
            <a:r>
              <a:rPr lang="cs-CZ" sz="1800" dirty="0" err="1" smtClean="0">
                <a:latin typeface="Times New Roman" pitchFamily="18" charset="0"/>
                <a:cs typeface="Times New Roman" pitchFamily="18" charset="0"/>
              </a:rPr>
              <a:t>lochheadii</a:t>
            </a:r>
            <a:r>
              <a:rPr lang="cs-CZ" sz="1800" dirty="0" smtClean="0">
                <a:latin typeface="Times New Roman" pitchFamily="18" charset="0"/>
                <a:cs typeface="Times New Roman" pitchFamily="18" charset="0"/>
              </a:rPr>
              <a:t> acetát, formiát, H2, CO2. </a:t>
            </a:r>
            <a:r>
              <a:rPr lang="cs-CZ" sz="1800" dirty="0" err="1" smtClean="0">
                <a:latin typeface="Times New Roman" pitchFamily="18" charset="0"/>
                <a:cs typeface="Times New Roman" pitchFamily="18" charset="0"/>
              </a:rPr>
              <a:t>Amylolytické</a:t>
            </a:r>
            <a:r>
              <a:rPr lang="cs-CZ" sz="1800" dirty="0" smtClean="0">
                <a:latin typeface="Times New Roman" pitchFamily="18" charset="0"/>
                <a:cs typeface="Times New Roman" pitchFamily="18" charset="0"/>
              </a:rPr>
              <a:t> bakterie, např. </a:t>
            </a:r>
            <a:r>
              <a:rPr lang="cs-CZ" sz="1800" dirty="0" err="1" smtClean="0">
                <a:latin typeface="Times New Roman" pitchFamily="18" charset="0"/>
                <a:cs typeface="Times New Roman" pitchFamily="18" charset="0"/>
              </a:rPr>
              <a:t>Ruminobacter</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amylophilus</a:t>
            </a:r>
            <a:r>
              <a:rPr lang="cs-CZ" sz="1800" dirty="0" smtClean="0">
                <a:latin typeface="Times New Roman" pitchFamily="18" charset="0"/>
                <a:cs typeface="Times New Roman" pitchFamily="18" charset="0"/>
              </a:rPr>
              <a:t> produkuje formiát, acetát, </a:t>
            </a:r>
            <a:r>
              <a:rPr lang="cs-CZ" sz="1800" dirty="0" err="1" smtClean="0">
                <a:latin typeface="Times New Roman" pitchFamily="18" charset="0"/>
                <a:cs typeface="Times New Roman" pitchFamily="18" charset="0"/>
              </a:rPr>
              <a:t>sukcinát</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Selenomonas</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ruminantium</a:t>
            </a:r>
            <a:r>
              <a:rPr lang="cs-CZ" sz="1800" dirty="0" smtClean="0">
                <a:latin typeface="Times New Roman" pitchFamily="18" charset="0"/>
                <a:cs typeface="Times New Roman" pitchFamily="18" charset="0"/>
              </a:rPr>
              <a:t> acetát, propionát, laktát a </a:t>
            </a:r>
            <a:r>
              <a:rPr lang="cs-CZ" sz="1800" dirty="0" err="1" smtClean="0">
                <a:latin typeface="Times New Roman" pitchFamily="18" charset="0"/>
                <a:cs typeface="Times New Roman" pitchFamily="18" charset="0"/>
              </a:rPr>
              <a:t>Succinomonas</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amylolytica</a:t>
            </a:r>
            <a:r>
              <a:rPr lang="cs-CZ" sz="1800" dirty="0" smtClean="0">
                <a:latin typeface="Times New Roman" pitchFamily="18" charset="0"/>
                <a:cs typeface="Times New Roman" pitchFamily="18" charset="0"/>
              </a:rPr>
              <a:t> acetát, propionát, </a:t>
            </a:r>
            <a:r>
              <a:rPr lang="cs-CZ" sz="1800" dirty="0" err="1" smtClean="0">
                <a:latin typeface="Times New Roman" pitchFamily="18" charset="0"/>
                <a:cs typeface="Times New Roman" pitchFamily="18" charset="0"/>
              </a:rPr>
              <a:t>sukcinát</a:t>
            </a:r>
            <a:r>
              <a:rPr lang="cs-CZ" sz="1800" dirty="0" smtClean="0">
                <a:latin typeface="Times New Roman" pitchFamily="18" charset="0"/>
                <a:cs typeface="Times New Roman" pitchFamily="18" charset="0"/>
              </a:rPr>
              <a:t> a </a:t>
            </a:r>
            <a:r>
              <a:rPr lang="cs-CZ" sz="1800" dirty="0" err="1" smtClean="0">
                <a:latin typeface="Times New Roman" pitchFamily="18" charset="0"/>
                <a:cs typeface="Times New Roman" pitchFamily="18" charset="0"/>
              </a:rPr>
              <a:t>Streptococcus</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bovis</a:t>
            </a:r>
            <a:r>
              <a:rPr lang="cs-CZ" sz="1800" dirty="0" smtClean="0">
                <a:latin typeface="Times New Roman" pitchFamily="18" charset="0"/>
                <a:cs typeface="Times New Roman" pitchFamily="18" charset="0"/>
              </a:rPr>
              <a:t> laktát. </a:t>
            </a:r>
            <a:r>
              <a:rPr lang="cs-CZ" sz="1800" dirty="0" err="1" smtClean="0">
                <a:latin typeface="Times New Roman" pitchFamily="18" charset="0"/>
                <a:cs typeface="Times New Roman" pitchFamily="18" charset="0"/>
              </a:rPr>
              <a:t>Pektolytické</a:t>
            </a:r>
            <a:r>
              <a:rPr lang="cs-CZ" sz="1800" dirty="0" smtClean="0">
                <a:latin typeface="Times New Roman" pitchFamily="18" charset="0"/>
                <a:cs typeface="Times New Roman" pitchFamily="18" charset="0"/>
              </a:rPr>
              <a:t> bakterie </a:t>
            </a:r>
            <a:r>
              <a:rPr lang="cs-CZ" sz="1800" dirty="0" err="1" smtClean="0">
                <a:latin typeface="Times New Roman" pitchFamily="18" charset="0"/>
                <a:cs typeface="Times New Roman" pitchFamily="18" charset="0"/>
              </a:rPr>
              <a:t>Lachnospira</a:t>
            </a:r>
            <a:r>
              <a:rPr lang="cs-CZ" sz="1800" dirty="0" smtClean="0">
                <a:latin typeface="Times New Roman" pitchFamily="18" charset="0"/>
                <a:cs typeface="Times New Roman" pitchFamily="18" charset="0"/>
              </a:rPr>
              <a:t> 127 </a:t>
            </a:r>
            <a:r>
              <a:rPr lang="cs-CZ" sz="1800" dirty="0" err="1" smtClean="0">
                <a:latin typeface="Times New Roman" pitchFamily="18" charset="0"/>
                <a:cs typeface="Times New Roman" pitchFamily="18" charset="0"/>
              </a:rPr>
              <a:t>multiparus</a:t>
            </a:r>
            <a:r>
              <a:rPr lang="cs-CZ" sz="1800" dirty="0" smtClean="0">
                <a:latin typeface="Times New Roman" pitchFamily="18" charset="0"/>
                <a:cs typeface="Times New Roman" pitchFamily="18" charset="0"/>
              </a:rPr>
              <a:t> produkuje acetát, formiát, laktát, H2, CO2. Na transformaci laktátu na acetát, </a:t>
            </a:r>
            <a:r>
              <a:rPr lang="cs-CZ" sz="1800" dirty="0" err="1" smtClean="0">
                <a:latin typeface="Times New Roman" pitchFamily="18" charset="0"/>
                <a:cs typeface="Times New Roman" pitchFamily="18" charset="0"/>
              </a:rPr>
              <a:t>sukcinát</a:t>
            </a:r>
            <a:r>
              <a:rPr lang="cs-CZ" sz="1800" dirty="0" smtClean="0">
                <a:latin typeface="Times New Roman" pitchFamily="18" charset="0"/>
                <a:cs typeface="Times New Roman" pitchFamily="18" charset="0"/>
              </a:rPr>
              <a:t> se podílí </a:t>
            </a:r>
            <a:r>
              <a:rPr lang="cs-CZ" sz="1800" dirty="0" err="1" smtClean="0">
                <a:latin typeface="Times New Roman" pitchFamily="18" charset="0"/>
                <a:cs typeface="Times New Roman" pitchFamily="18" charset="0"/>
              </a:rPr>
              <a:t>Selenomonas</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lactilytica</a:t>
            </a:r>
            <a:r>
              <a:rPr lang="cs-CZ" sz="1800" dirty="0" smtClean="0">
                <a:latin typeface="Times New Roman" pitchFamily="18" charset="0"/>
                <a:cs typeface="Times New Roman" pitchFamily="18" charset="0"/>
              </a:rPr>
              <a:t>, transformace </a:t>
            </a:r>
            <a:r>
              <a:rPr lang="cs-CZ" sz="1800" dirty="0" err="1" smtClean="0">
                <a:latin typeface="Times New Roman" pitchFamily="18" charset="0"/>
                <a:cs typeface="Times New Roman" pitchFamily="18" charset="0"/>
              </a:rPr>
              <a:t>sukcinátu</a:t>
            </a:r>
            <a:r>
              <a:rPr lang="cs-CZ" sz="1800" dirty="0" smtClean="0">
                <a:latin typeface="Times New Roman" pitchFamily="18" charset="0"/>
                <a:cs typeface="Times New Roman" pitchFamily="18" charset="0"/>
              </a:rPr>
              <a:t> zajišťuje </a:t>
            </a:r>
            <a:r>
              <a:rPr lang="cs-CZ" sz="1800" dirty="0" err="1" smtClean="0">
                <a:latin typeface="Times New Roman" pitchFamily="18" charset="0"/>
                <a:cs typeface="Times New Roman" pitchFamily="18" charset="0"/>
              </a:rPr>
              <a:t>Schwartzia</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succinovorans</a:t>
            </a:r>
            <a:r>
              <a:rPr lang="cs-CZ" sz="1800" dirty="0" smtClean="0">
                <a:latin typeface="Times New Roman" pitchFamily="18" charset="0"/>
                <a:cs typeface="Times New Roman" pitchFamily="18" charset="0"/>
              </a:rPr>
              <a:t> propionát, CO2. </a:t>
            </a:r>
            <a:r>
              <a:rPr lang="cs-CZ" sz="1800" dirty="0" err="1" smtClean="0">
                <a:latin typeface="Times New Roman" pitchFamily="18" charset="0"/>
                <a:cs typeface="Times New Roman" pitchFamily="18" charset="0"/>
              </a:rPr>
              <a:t>Metanogeny</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Methanobrevibacter</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ruminantium</a:t>
            </a:r>
            <a:r>
              <a:rPr lang="cs-CZ" sz="1800" dirty="0" smtClean="0">
                <a:latin typeface="Times New Roman" pitchFamily="18" charset="0"/>
                <a:cs typeface="Times New Roman" pitchFamily="18" charset="0"/>
              </a:rPr>
              <a:t> či </a:t>
            </a:r>
            <a:r>
              <a:rPr lang="cs-CZ" sz="1800" dirty="0" err="1" smtClean="0">
                <a:latin typeface="Times New Roman" pitchFamily="18" charset="0"/>
                <a:cs typeface="Times New Roman" pitchFamily="18" charset="0"/>
              </a:rPr>
              <a:t>Methanobacterium</a:t>
            </a:r>
            <a:r>
              <a:rPr lang="cs-CZ" sz="1800" dirty="0" smtClean="0">
                <a:latin typeface="Times New Roman" pitchFamily="18" charset="0"/>
                <a:cs typeface="Times New Roman" pitchFamily="18" charset="0"/>
              </a:rPr>
              <a:t> mobile vytváří metan z H2 a CO2 nebo formiátu.</a:t>
            </a:r>
          </a:p>
          <a:p>
            <a:pPr algn="just"/>
            <a:r>
              <a:rPr lang="pl-PL" sz="1800" dirty="0" smtClean="0">
                <a:latin typeface="Times New Roman" pitchFamily="18" charset="0"/>
                <a:cs typeface="Times New Roman" pitchFamily="18" charset="0"/>
              </a:rPr>
              <a:t> Bachorová mikroflóra vyprodukuje za 24 hodin 200 – 600 l metanu</a:t>
            </a:r>
            <a:endParaRPr lang="cs-CZ" sz="1800" dirty="0" smtClean="0">
              <a:latin typeface="Times New Roman" pitchFamily="18" charset="0"/>
              <a:cs typeface="Times New Roman" pitchFamily="18" charset="0"/>
            </a:endParaRPr>
          </a:p>
          <a:p>
            <a:pPr algn="just"/>
            <a:endParaRPr lang="cs-CZ" sz="1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116632"/>
            <a:ext cx="9144000" cy="7417415"/>
          </a:xfrm>
          <a:prstGeom prst="rect">
            <a:avLst/>
          </a:prstGeom>
        </p:spPr>
        <p:txBody>
          <a:bodyPr wrap="square">
            <a:spAutoFit/>
          </a:bodyPr>
          <a:lstStyle/>
          <a:p>
            <a:r>
              <a:rPr lang="cs-CZ" sz="1700" dirty="0" smtClean="0">
                <a:latin typeface="Times New Roman" pitchFamily="18" charset="0"/>
                <a:cs typeface="Times New Roman" pitchFamily="18" charset="0"/>
              </a:rPr>
              <a:t>Houby představují menšinovou populace v bachoru a především anaerobní </a:t>
            </a:r>
            <a:r>
              <a:rPr lang="cs-CZ" sz="1700" dirty="0" err="1" smtClean="0">
                <a:latin typeface="Times New Roman" pitchFamily="18" charset="0"/>
                <a:cs typeface="Times New Roman" pitchFamily="18" charset="0"/>
              </a:rPr>
              <a:t>chytridie</a:t>
            </a:r>
            <a:r>
              <a:rPr lang="cs-CZ" sz="1700" dirty="0" smtClean="0">
                <a:latin typeface="Times New Roman" pitchFamily="18" charset="0"/>
                <a:cs typeface="Times New Roman" pitchFamily="18" charset="0"/>
              </a:rPr>
              <a:t> se podílí depolymeraci celulózy. </a:t>
            </a:r>
          </a:p>
          <a:p>
            <a:r>
              <a:rPr lang="cs-CZ" sz="1700" dirty="0" smtClean="0">
                <a:latin typeface="Times New Roman" pitchFamily="18" charset="0"/>
                <a:cs typeface="Times New Roman" pitchFamily="18" charset="0"/>
              </a:rPr>
              <a:t>Někteří mikrobi potřebují růstové faktory, jiné produkují vitamíny pro mikroflóru bachoru.</a:t>
            </a:r>
          </a:p>
          <a:p>
            <a:r>
              <a:rPr lang="cs-CZ" sz="1700" dirty="0" smtClean="0">
                <a:latin typeface="Times New Roman" pitchFamily="18" charset="0"/>
                <a:cs typeface="Times New Roman" pitchFamily="18" charset="0"/>
              </a:rPr>
              <a:t>V bachoru se nachází také výrazná populace protozoí, tvořená především nálevníky a bičíkovci, jako </a:t>
            </a:r>
            <a:r>
              <a:rPr lang="cs-CZ" sz="1700" dirty="0" err="1" smtClean="0">
                <a:latin typeface="Times New Roman" pitchFamily="18" charset="0"/>
                <a:cs typeface="Times New Roman" pitchFamily="18" charset="0"/>
              </a:rPr>
              <a:t>Eutodinium</a:t>
            </a:r>
            <a:r>
              <a:rPr lang="cs-CZ" sz="1700" dirty="0" smtClean="0">
                <a:latin typeface="Times New Roman" pitchFamily="18" charset="0"/>
                <a:cs typeface="Times New Roman" pitchFamily="18" charset="0"/>
              </a:rPr>
              <a:t>, </a:t>
            </a:r>
            <a:r>
              <a:rPr lang="cs-CZ" sz="1700" dirty="0" err="1" smtClean="0">
                <a:latin typeface="Times New Roman" pitchFamily="18" charset="0"/>
                <a:cs typeface="Times New Roman" pitchFamily="18" charset="0"/>
              </a:rPr>
              <a:t>Diplodinium</a:t>
            </a:r>
            <a:r>
              <a:rPr lang="cs-CZ" sz="1700" dirty="0" smtClean="0">
                <a:latin typeface="Times New Roman" pitchFamily="18" charset="0"/>
                <a:cs typeface="Times New Roman" pitchFamily="18" charset="0"/>
              </a:rPr>
              <a:t> a </a:t>
            </a:r>
            <a:r>
              <a:rPr lang="cs-CZ" sz="1700" dirty="0" err="1" smtClean="0">
                <a:latin typeface="Times New Roman" pitchFamily="18" charset="0"/>
                <a:cs typeface="Times New Roman" pitchFamily="18" charset="0"/>
              </a:rPr>
              <a:t>Sarcodina</a:t>
            </a:r>
            <a:r>
              <a:rPr lang="cs-CZ" sz="1700" dirty="0" smtClean="0">
                <a:latin typeface="Times New Roman" pitchFamily="18" charset="0"/>
                <a:cs typeface="Times New Roman" pitchFamily="18" charset="0"/>
              </a:rPr>
              <a:t>. Nálevníci v bachoru jsou vysoce specializovaná skupina, rostoucí anaerobně, energii získávají fermentací rostlinného materiálu a tolerují přítomnost početné bakteriální populace. Některá protozoa schopná trávit celulózu a škrob, jiné fermentují rozpuštěné </a:t>
            </a:r>
            <a:r>
              <a:rPr lang="cs-CZ" sz="1700" dirty="0" err="1" smtClean="0">
                <a:latin typeface="Times New Roman" pitchFamily="18" charset="0"/>
                <a:cs typeface="Times New Roman" pitchFamily="18" charset="0"/>
              </a:rPr>
              <a:t>karbohydráty</a:t>
            </a:r>
            <a:r>
              <a:rPr lang="cs-CZ" sz="1700" dirty="0" smtClean="0">
                <a:latin typeface="Times New Roman" pitchFamily="18" charset="0"/>
                <a:cs typeface="Times New Roman" pitchFamily="18" charset="0"/>
              </a:rPr>
              <a:t>, někteří se živí bakteriemi. Jejich proteiny jsou pak zase stráveny přežvýkavcem. Protozoa v bachoru skladují velké množství </a:t>
            </a:r>
            <a:r>
              <a:rPr lang="cs-CZ" sz="1700" dirty="0" err="1" smtClean="0">
                <a:latin typeface="Times New Roman" pitchFamily="18" charset="0"/>
                <a:cs typeface="Times New Roman" pitchFamily="18" charset="0"/>
              </a:rPr>
              <a:t>karbohydrátů</a:t>
            </a:r>
            <a:r>
              <a:rPr lang="cs-CZ" sz="1700" dirty="0" smtClean="0">
                <a:latin typeface="Times New Roman" pitchFamily="18" charset="0"/>
                <a:cs typeface="Times New Roman" pitchFamily="18" charset="0"/>
              </a:rPr>
              <a:t>, které přežvýkavci stráví spolu s proteiny </a:t>
            </a:r>
            <a:r>
              <a:rPr lang="cs-CZ" sz="1700" dirty="0" err="1" smtClean="0">
                <a:latin typeface="Times New Roman" pitchFamily="18" charset="0"/>
                <a:cs typeface="Times New Roman" pitchFamily="18" charset="0"/>
              </a:rPr>
              <a:t>protozoální</a:t>
            </a:r>
            <a:r>
              <a:rPr lang="cs-CZ" sz="1700" dirty="0" smtClean="0">
                <a:latin typeface="Times New Roman" pitchFamily="18" charset="0"/>
                <a:cs typeface="Times New Roman" pitchFamily="18" charset="0"/>
              </a:rPr>
              <a:t> biomasy, v knize a čepci. </a:t>
            </a:r>
          </a:p>
          <a:p>
            <a:r>
              <a:rPr lang="cs-CZ" sz="1700" dirty="0" smtClean="0">
                <a:latin typeface="Times New Roman" pitchFamily="18" charset="0"/>
                <a:cs typeface="Times New Roman" pitchFamily="18" charset="0"/>
              </a:rPr>
              <a:t>Transport uhlíku z bakterií do protozoí a následně do přežvýkavce je krátký, ale velmi účinný, potravní řetězec. Protozoa jsou asi tráveny lépe než bakterie, které mají rezistentní buněčnou stěnu a vysoký obsah nukleových kyselin.</a:t>
            </a:r>
          </a:p>
          <a:p>
            <a:r>
              <a:rPr lang="cs-CZ" sz="1700" dirty="0" smtClean="0">
                <a:latin typeface="Times New Roman" pitchFamily="18" charset="0"/>
                <a:cs typeface="Times New Roman" pitchFamily="18" charset="0"/>
              </a:rPr>
              <a:t> </a:t>
            </a:r>
            <a:r>
              <a:rPr lang="cs-CZ" sz="1700" b="1" dirty="0" smtClean="0">
                <a:latin typeface="Times New Roman" pitchFamily="18" charset="0"/>
                <a:cs typeface="Times New Roman" pitchFamily="18" charset="0"/>
              </a:rPr>
              <a:t>Vztah mikrobů a přežvýkavce je mutualistický.</a:t>
            </a:r>
            <a:r>
              <a:rPr lang="cs-CZ" sz="1700" dirty="0" smtClean="0">
                <a:latin typeface="Times New Roman" pitchFamily="18" charset="0"/>
                <a:cs typeface="Times New Roman" pitchFamily="18" charset="0"/>
              </a:rPr>
              <a:t> </a:t>
            </a:r>
          </a:p>
          <a:p>
            <a:endParaRPr lang="cs-CZ" sz="1700" dirty="0" smtClean="0">
              <a:latin typeface="Times New Roman" pitchFamily="18" charset="0"/>
              <a:cs typeface="Times New Roman" pitchFamily="18" charset="0"/>
            </a:endParaRPr>
          </a:p>
          <a:p>
            <a:pPr algn="just"/>
            <a:r>
              <a:rPr lang="cs-CZ" sz="1700" dirty="0" smtClean="0">
                <a:latin typeface="Times New Roman" pitchFamily="18" charset="0"/>
                <a:cs typeface="Times New Roman" pitchFamily="18" charset="0"/>
              </a:rPr>
              <a:t>I jiná zvířata než přežvýkavci, mají bachoru podobné trávení, např.  tzv. listové opice, lenochodi, hroši, velbloudi a někteří vačnatci. Jejich mikroflóra je schopná rozkládat celulózu a jiný rostlinný materiál a produkovat těkavé mastné kyseliny, které zvíře může využít. U nepřežvýkavých savců, kteří se živí především rostlinným materiálem, jako  koně, prasata a králíci, probíhá mikrobiální trávení celulózy ve zvětšeném slepém střevě (kůň až 50l) s produkcí těkavých mastných kyselin, které jsou absorbovány do krevního oběhu a nakonec oxidovány v buňkách živočicha za produkce vody a oxidu uhličitého a samozřejmě zisku energie. Velryby živící se planktonickými korýši, mají vícekomorové žaludky, kde se tráví hlavně chitin, probíhá zde fermentace a tvoří se mnoho mastných kyselin. </a:t>
            </a:r>
          </a:p>
          <a:p>
            <a:endParaRPr lang="cs-CZ" sz="1700" dirty="0" smtClean="0">
              <a:latin typeface="Times New Roman" pitchFamily="18" charset="0"/>
              <a:cs typeface="Times New Roman" pitchFamily="18" charset="0"/>
            </a:endParaRPr>
          </a:p>
          <a:p>
            <a:r>
              <a:rPr lang="cs-CZ" sz="1700" dirty="0" smtClean="0">
                <a:latin typeface="Times New Roman" pitchFamily="18" charset="0"/>
                <a:cs typeface="Times New Roman" pitchFamily="18" charset="0"/>
              </a:rPr>
              <a:t>Také někteří býložraví ptáci mají intestinální mikroflóru bakterií a hub, která produkuje </a:t>
            </a:r>
            <a:r>
              <a:rPr lang="cs-CZ" sz="1700" dirty="0" err="1" smtClean="0">
                <a:latin typeface="Times New Roman" pitchFamily="18" charset="0"/>
                <a:cs typeface="Times New Roman" pitchFamily="18" charset="0"/>
              </a:rPr>
              <a:t>celulolytické</a:t>
            </a:r>
            <a:r>
              <a:rPr lang="cs-CZ" sz="1700" dirty="0" smtClean="0">
                <a:latin typeface="Times New Roman" pitchFamily="18" charset="0"/>
                <a:cs typeface="Times New Roman" pitchFamily="18" charset="0"/>
              </a:rPr>
              <a:t> enzymy</a:t>
            </a:r>
          </a:p>
          <a:p>
            <a:endParaRPr lang="cs-CZ" sz="1700" b="1" dirty="0" smtClean="0">
              <a:latin typeface="Times New Roman" pitchFamily="18" charset="0"/>
              <a:cs typeface="Times New Roman" pitchFamily="18" charset="0"/>
            </a:endParaRPr>
          </a:p>
          <a:p>
            <a:endParaRPr lang="cs-CZ" sz="17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fontScale="90000"/>
          </a:bodyPr>
          <a:lstStyle/>
          <a:p>
            <a:r>
              <a:rPr lang="cs-CZ" sz="2400" dirty="0" smtClean="0">
                <a:latin typeface="Times New Roman" pitchFamily="18" charset="0"/>
                <a:cs typeface="Times New Roman" pitchFamily="18" charset="0"/>
              </a:rPr>
              <a:t>Další mutualistické vztahy</a:t>
            </a:r>
            <a:endParaRPr lang="cs-CZ" sz="24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404664"/>
            <a:ext cx="9144000" cy="6453336"/>
          </a:xfrm>
        </p:spPr>
        <p:txBody>
          <a:bodyPr>
            <a:normAutofit lnSpcReduction="10000"/>
          </a:bodyPr>
          <a:lstStyle/>
          <a:p>
            <a:pPr algn="just"/>
            <a:r>
              <a:rPr lang="cs-CZ" sz="1800" b="1" dirty="0" smtClean="0">
                <a:latin typeface="Times New Roman" pitchFamily="18" charset="0"/>
                <a:cs typeface="Times New Roman" pitchFamily="18" charset="0"/>
              </a:rPr>
              <a:t>Někteří bezobratlí mají mutualistický vztah s </a:t>
            </a:r>
            <a:r>
              <a:rPr lang="cs-CZ" sz="1800" b="1" dirty="0" err="1" smtClean="0">
                <a:latin typeface="Times New Roman" pitchFamily="18" charset="0"/>
                <a:cs typeface="Times New Roman" pitchFamily="18" charset="0"/>
              </a:rPr>
              <a:t>fotosyntetizujícími</a:t>
            </a:r>
            <a:r>
              <a:rPr lang="cs-CZ" sz="1800" b="1" dirty="0" smtClean="0">
                <a:latin typeface="Times New Roman" pitchFamily="18" charset="0"/>
                <a:cs typeface="Times New Roman" pitchFamily="18" charset="0"/>
              </a:rPr>
              <a:t> organismy s řasami nebo sinicemi</a:t>
            </a:r>
            <a:r>
              <a:rPr lang="cs-CZ" sz="1800" dirty="0" smtClean="0">
                <a:latin typeface="Times New Roman" pitchFamily="18" charset="0"/>
                <a:cs typeface="Times New Roman" pitchFamily="18" charset="0"/>
              </a:rPr>
              <a:t>, tzv. </a:t>
            </a:r>
            <a:r>
              <a:rPr lang="cs-CZ" sz="1800" dirty="0" err="1" smtClean="0">
                <a:latin typeface="Times New Roman" pitchFamily="18" charset="0"/>
                <a:cs typeface="Times New Roman" pitchFamily="18" charset="0"/>
              </a:rPr>
              <a:t>endozoické</a:t>
            </a:r>
            <a:r>
              <a:rPr lang="cs-CZ" sz="1800" dirty="0" smtClean="0">
                <a:latin typeface="Times New Roman" pitchFamily="18" charset="0"/>
                <a:cs typeface="Times New Roman" pitchFamily="18" charset="0"/>
              </a:rPr>
              <a:t> řasy. např. zooxantely (žluté - červenohnědé řasy, včetně </a:t>
            </a:r>
            <a:r>
              <a:rPr lang="cs-CZ" sz="1800" dirty="0" err="1" smtClean="0">
                <a:latin typeface="Times New Roman" pitchFamily="18" charset="0"/>
                <a:cs typeface="Times New Roman" pitchFamily="18" charset="0"/>
              </a:rPr>
              <a:t>dinoflagellates</a:t>
            </a:r>
            <a:r>
              <a:rPr lang="cs-CZ" sz="1800" dirty="0" smtClean="0">
                <a:latin typeface="Times New Roman" pitchFamily="18" charset="0"/>
                <a:cs typeface="Times New Roman" pitchFamily="18" charset="0"/>
              </a:rPr>
              <a:t>) nebo </a:t>
            </a:r>
            <a:r>
              <a:rPr lang="cs-CZ" sz="1800" dirty="0" err="1" smtClean="0">
                <a:latin typeface="Times New Roman" pitchFamily="18" charset="0"/>
                <a:cs typeface="Times New Roman" pitchFamily="18" charset="0"/>
              </a:rPr>
              <a:t>zoochlorelly</a:t>
            </a:r>
            <a:r>
              <a:rPr lang="cs-CZ" sz="1800" dirty="0" smtClean="0">
                <a:latin typeface="Times New Roman" pitchFamily="18" charset="0"/>
                <a:cs typeface="Times New Roman" pitchFamily="18" charset="0"/>
              </a:rPr>
              <a:t>. </a:t>
            </a:r>
          </a:p>
          <a:p>
            <a:pPr algn="just"/>
            <a:r>
              <a:rPr lang="cs-CZ" sz="1800" dirty="0" smtClean="0">
                <a:latin typeface="Times New Roman" pitchFamily="18" charset="0"/>
                <a:cs typeface="Times New Roman" pitchFamily="18" charset="0"/>
              </a:rPr>
              <a:t>Nejčastější výskyt řas je u láčkovců, např. u </a:t>
            </a:r>
            <a:r>
              <a:rPr lang="cs-CZ" sz="1800" dirty="0" err="1" smtClean="0">
                <a:latin typeface="Times New Roman" pitchFamily="18" charset="0"/>
                <a:cs typeface="Times New Roman" pitchFamily="18" charset="0"/>
              </a:rPr>
              <a:t>nezmara</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asasanky</a:t>
            </a:r>
            <a:r>
              <a:rPr lang="cs-CZ" sz="1800" dirty="0" smtClean="0">
                <a:latin typeface="Times New Roman" pitchFamily="18" charset="0"/>
                <a:cs typeface="Times New Roman" pitchFamily="18" charset="0"/>
              </a:rPr>
              <a:t> nebo korálů. </a:t>
            </a:r>
            <a:r>
              <a:rPr lang="cs-CZ" sz="1800" dirty="0" err="1" smtClean="0">
                <a:latin typeface="Times New Roman" pitchFamily="18" charset="0"/>
                <a:cs typeface="Times New Roman" pitchFamily="18" charset="0"/>
              </a:rPr>
              <a:t>Endozoické</a:t>
            </a:r>
            <a:r>
              <a:rPr lang="cs-CZ" sz="1800" dirty="0" smtClean="0">
                <a:latin typeface="Times New Roman" pitchFamily="18" charset="0"/>
                <a:cs typeface="Times New Roman" pitchFamily="18" charset="0"/>
              </a:rPr>
              <a:t> řasy korálům předávají organické látky přímo tkáním polypa a přijímají z tkání fosfor. </a:t>
            </a:r>
          </a:p>
          <a:p>
            <a:pPr algn="just"/>
            <a:r>
              <a:rPr lang="cs-CZ" sz="1800" dirty="0" smtClean="0">
                <a:latin typeface="Times New Roman" pitchFamily="18" charset="0"/>
                <a:cs typeface="Times New Roman" pitchFamily="18" charset="0"/>
              </a:rPr>
              <a:t>Mořské houby mají nejčastěji symbiotické sinice. </a:t>
            </a:r>
          </a:p>
          <a:p>
            <a:pPr algn="just"/>
            <a:r>
              <a:rPr lang="cs-CZ" sz="1800" dirty="0" err="1" smtClean="0">
                <a:latin typeface="Times New Roman" pitchFamily="18" charset="0"/>
                <a:cs typeface="Times New Roman" pitchFamily="18" charset="0"/>
              </a:rPr>
              <a:t>Chlorophycophyta</a:t>
            </a:r>
            <a:r>
              <a:rPr lang="cs-CZ" sz="1800" dirty="0" smtClean="0">
                <a:latin typeface="Times New Roman" pitchFamily="18" charset="0"/>
                <a:cs typeface="Times New Roman" pitchFamily="18" charset="0"/>
              </a:rPr>
              <a:t> se nalézají především ve sladkovodních bezobratlých. </a:t>
            </a:r>
            <a:r>
              <a:rPr lang="cs-CZ" sz="1800" dirty="0" err="1" smtClean="0">
                <a:latin typeface="Times New Roman" pitchFamily="18" charset="0"/>
                <a:cs typeface="Times New Roman" pitchFamily="18" charset="0"/>
              </a:rPr>
              <a:t>Dinoflagellates</a:t>
            </a:r>
            <a:r>
              <a:rPr lang="cs-CZ" sz="1800" dirty="0" smtClean="0">
                <a:latin typeface="Times New Roman" pitchFamily="18" charset="0"/>
                <a:cs typeface="Times New Roman" pitchFamily="18" charset="0"/>
              </a:rPr>
              <a:t> jsou nejčastější řasoví </a:t>
            </a:r>
            <a:r>
              <a:rPr lang="cs-CZ" sz="1800" dirty="0" err="1" smtClean="0">
                <a:latin typeface="Times New Roman" pitchFamily="18" charset="0"/>
                <a:cs typeface="Times New Roman" pitchFamily="18" charset="0"/>
              </a:rPr>
              <a:t>symbionti</a:t>
            </a:r>
            <a:r>
              <a:rPr lang="cs-CZ" sz="1800" dirty="0" smtClean="0">
                <a:latin typeface="Times New Roman" pitchFamily="18" charset="0"/>
                <a:cs typeface="Times New Roman" pitchFamily="18" charset="0"/>
              </a:rPr>
              <a:t> mořských bezobratlých.</a:t>
            </a:r>
          </a:p>
          <a:p>
            <a:pPr algn="just"/>
            <a:r>
              <a:rPr lang="cs-CZ" sz="1800" dirty="0" smtClean="0">
                <a:latin typeface="Times New Roman" pitchFamily="18" charset="0"/>
                <a:cs typeface="Times New Roman" pitchFamily="18" charset="0"/>
              </a:rPr>
              <a:t> Jen několik </a:t>
            </a:r>
            <a:r>
              <a:rPr lang="cs-CZ" sz="1800" dirty="0" err="1" smtClean="0">
                <a:latin typeface="Times New Roman" pitchFamily="18" charset="0"/>
                <a:cs typeface="Times New Roman" pitchFamily="18" charset="0"/>
              </a:rPr>
              <a:t>endosymbiotických</a:t>
            </a:r>
            <a:r>
              <a:rPr lang="cs-CZ" sz="1800" dirty="0" smtClean="0">
                <a:latin typeface="Times New Roman" pitchFamily="18" charset="0"/>
                <a:cs typeface="Times New Roman" pitchFamily="18" charset="0"/>
              </a:rPr>
              <a:t> řas může být kultivováno samostatně bez  jejich hostitele.</a:t>
            </a:r>
          </a:p>
          <a:p>
            <a:pPr algn="just"/>
            <a:r>
              <a:rPr lang="cs-CZ" sz="1800" dirty="0" smtClean="0">
                <a:latin typeface="Times New Roman" pitchFamily="18" charset="0"/>
                <a:cs typeface="Times New Roman" pitchFamily="18" charset="0"/>
              </a:rPr>
              <a:t>Mutualistický vztah popsán pro různé druhy </a:t>
            </a:r>
            <a:r>
              <a:rPr lang="cs-CZ" sz="1800" dirty="0" err="1" smtClean="0">
                <a:latin typeface="Times New Roman" pitchFamily="18" charset="0"/>
                <a:cs typeface="Times New Roman" pitchFamily="18" charset="0"/>
              </a:rPr>
              <a:t>polychaetů</a:t>
            </a:r>
            <a:r>
              <a:rPr lang="cs-CZ" sz="1800" dirty="0" smtClean="0">
                <a:latin typeface="Times New Roman" pitchFamily="18" charset="0"/>
                <a:cs typeface="Times New Roman" pitchFamily="18" charset="0"/>
              </a:rPr>
              <a:t> (mořští červi – příbuzní žížalám), měkkýšů (včetně škeblí), také u pláštěnců, mořských ježků, </a:t>
            </a:r>
            <a:r>
              <a:rPr lang="cs-CZ" sz="1800" dirty="0" err="1" smtClean="0">
                <a:latin typeface="Times New Roman" pitchFamily="18" charset="0"/>
                <a:cs typeface="Times New Roman" pitchFamily="18" charset="0"/>
              </a:rPr>
              <a:t>nezmara</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medůzy</a:t>
            </a:r>
            <a:r>
              <a:rPr lang="cs-CZ" sz="1800" dirty="0" smtClean="0">
                <a:latin typeface="Times New Roman" pitchFamily="18" charset="0"/>
                <a:cs typeface="Times New Roman" pitchFamily="18" charset="0"/>
              </a:rPr>
              <a:t>, sasanky, korálů. Mutualistický vztah, kdy mikroorganismus zásobuje živočicha organickými živinami a živočich poskytuje fyziologicky a nutričně vhodné prostředí pro mikroby, můžeme pozorovat i u ploštěnky </a:t>
            </a:r>
            <a:r>
              <a:rPr lang="cs-CZ" sz="1800" dirty="0" err="1" smtClean="0">
                <a:latin typeface="Times New Roman" pitchFamily="18" charset="0"/>
                <a:cs typeface="Times New Roman" pitchFamily="18" charset="0"/>
              </a:rPr>
              <a:t>Convoluta</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roscoffensis</a:t>
            </a:r>
            <a:r>
              <a:rPr lang="cs-CZ" sz="1800" dirty="0" smtClean="0">
                <a:latin typeface="Times New Roman" pitchFamily="18" charset="0"/>
                <a:cs typeface="Times New Roman" pitchFamily="18" charset="0"/>
              </a:rPr>
              <a:t> a řasy </a:t>
            </a:r>
            <a:r>
              <a:rPr lang="cs-CZ" sz="1800" dirty="0" err="1" smtClean="0">
                <a:latin typeface="Times New Roman" pitchFamily="18" charset="0"/>
                <a:cs typeface="Times New Roman" pitchFamily="18" charset="0"/>
              </a:rPr>
              <a:t>Platymonas</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convolutae</a:t>
            </a:r>
            <a:r>
              <a:rPr lang="cs-CZ" sz="1800" dirty="0" smtClean="0">
                <a:latin typeface="Times New Roman" pitchFamily="18" charset="0"/>
                <a:cs typeface="Times New Roman" pitchFamily="18" charset="0"/>
              </a:rPr>
              <a:t>. </a:t>
            </a:r>
            <a:r>
              <a:rPr lang="cs-CZ" sz="1800" b="1" dirty="0" smtClean="0">
                <a:latin typeface="Times New Roman" pitchFamily="18" charset="0"/>
                <a:cs typeface="Times New Roman" pitchFamily="18" charset="0"/>
              </a:rPr>
              <a:t>Řasa poskytuje živočichu aminokyseliny, mastné kyseliny, steroly a kyslík, živočich poskytuje řase CO2 a kyselinu močovou. Jedná se tedy o uzavřený </a:t>
            </a:r>
            <a:r>
              <a:rPr lang="cs-CZ" sz="1800" b="1" dirty="0" err="1" smtClean="0">
                <a:latin typeface="Times New Roman" pitchFamily="18" charset="0"/>
                <a:cs typeface="Times New Roman" pitchFamily="18" charset="0"/>
              </a:rPr>
              <a:t>system</a:t>
            </a:r>
            <a:r>
              <a:rPr lang="cs-CZ" sz="1800" b="1" dirty="0" smtClean="0">
                <a:latin typeface="Times New Roman" pitchFamily="18" charset="0"/>
                <a:cs typeface="Times New Roman" pitchFamily="18" charset="0"/>
              </a:rPr>
              <a:t>, kde dochází k cyklu C, N, P, O2 ve formě, kterou jeden partner umí syntetizovat a druhý využívat.</a:t>
            </a:r>
          </a:p>
          <a:p>
            <a:pPr algn="just"/>
            <a:r>
              <a:rPr lang="cs-CZ" sz="1800" dirty="0" err="1" smtClean="0">
                <a:latin typeface="Times New Roman" pitchFamily="18" charset="0"/>
                <a:cs typeface="Times New Roman" pitchFamily="18" charset="0"/>
              </a:rPr>
              <a:t>Dinoflagellates</a:t>
            </a:r>
            <a:r>
              <a:rPr lang="cs-CZ" sz="1800" dirty="0" smtClean="0">
                <a:latin typeface="Times New Roman" pitchFamily="18" charset="0"/>
                <a:cs typeface="Times New Roman" pitchFamily="18" charset="0"/>
              </a:rPr>
              <a:t> – obrněnky jsou </a:t>
            </a:r>
            <a:r>
              <a:rPr lang="cs-CZ" sz="1800" dirty="0" err="1" smtClean="0">
                <a:latin typeface="Times New Roman" pitchFamily="18" charset="0"/>
                <a:cs typeface="Times New Roman" pitchFamily="18" charset="0"/>
              </a:rPr>
              <a:t>mixotrofní</a:t>
            </a:r>
            <a:r>
              <a:rPr lang="cs-CZ" sz="1800" dirty="0" smtClean="0">
                <a:latin typeface="Times New Roman" pitchFamily="18" charset="0"/>
                <a:cs typeface="Times New Roman" pitchFamily="18" charset="0"/>
              </a:rPr>
              <a:t> organismy (ale nalezneme u nich i obligátní </a:t>
            </a:r>
            <a:r>
              <a:rPr lang="cs-CZ" sz="1800" dirty="0" err="1" smtClean="0">
                <a:latin typeface="Times New Roman" pitchFamily="18" charset="0"/>
                <a:cs typeface="Times New Roman" pitchFamily="18" charset="0"/>
              </a:rPr>
              <a:t>heterotrofy</a:t>
            </a:r>
            <a:r>
              <a:rPr lang="cs-CZ" sz="1800" dirty="0" smtClean="0">
                <a:latin typeface="Times New Roman" pitchFamily="18" charset="0"/>
                <a:cs typeface="Times New Roman" pitchFamily="18" charset="0"/>
              </a:rPr>
              <a:t>), které mají chloroplasty získané sekundární či terciární  </a:t>
            </a:r>
            <a:r>
              <a:rPr lang="cs-CZ" sz="1800" dirty="0" err="1" smtClean="0">
                <a:latin typeface="Times New Roman" pitchFamily="18" charset="0"/>
                <a:cs typeface="Times New Roman" pitchFamily="18" charset="0"/>
              </a:rPr>
              <a:t>endosymbiózou</a:t>
            </a:r>
            <a:r>
              <a:rPr lang="cs-CZ" sz="1800" dirty="0" smtClean="0">
                <a:latin typeface="Times New Roman" pitchFamily="18" charset="0"/>
                <a:cs typeface="Times New Roman" pitchFamily="18" charset="0"/>
              </a:rPr>
              <a:t>.</a:t>
            </a:r>
          </a:p>
          <a:p>
            <a:pPr algn="just"/>
            <a:r>
              <a:rPr lang="cs-CZ" sz="1800" dirty="0" err="1" smtClean="0">
                <a:latin typeface="Times New Roman" pitchFamily="18" charset="0"/>
                <a:cs typeface="Times New Roman" pitchFamily="18" charset="0"/>
              </a:rPr>
              <a:t>Myxotrofní</a:t>
            </a:r>
            <a:r>
              <a:rPr lang="cs-CZ" sz="1800" dirty="0" smtClean="0">
                <a:latin typeface="Times New Roman" pitchFamily="18" charset="0"/>
                <a:cs typeface="Times New Roman" pitchFamily="18" charset="0"/>
              </a:rPr>
              <a:t> protista - stupeň </a:t>
            </a:r>
            <a:r>
              <a:rPr lang="cs-CZ" sz="1800" dirty="0" err="1" smtClean="0">
                <a:latin typeface="Times New Roman" pitchFamily="18" charset="0"/>
                <a:cs typeface="Times New Roman" pitchFamily="18" charset="0"/>
              </a:rPr>
              <a:t>mixotrofie</a:t>
            </a:r>
            <a:r>
              <a:rPr lang="cs-CZ" sz="1800" dirty="0" smtClean="0">
                <a:latin typeface="Times New Roman" pitchFamily="18" charset="0"/>
                <a:cs typeface="Times New Roman" pitchFamily="18" charset="0"/>
              </a:rPr>
              <a:t> u prvoka se liší od úplného spoléhání se na symbiotickou řasu až po přechodnou retenci plastidů </a:t>
            </a:r>
            <a:r>
              <a:rPr lang="cs-CZ" sz="1800" dirty="0" err="1" smtClean="0">
                <a:latin typeface="Times New Roman" pitchFamily="18" charset="0"/>
                <a:cs typeface="Times New Roman" pitchFamily="18" charset="0"/>
              </a:rPr>
              <a:t>fytoflagelátové</a:t>
            </a:r>
            <a:r>
              <a:rPr lang="cs-CZ" sz="1800" dirty="0" smtClean="0">
                <a:latin typeface="Times New Roman" pitchFamily="18" charset="0"/>
                <a:cs typeface="Times New Roman" pitchFamily="18" charset="0"/>
              </a:rPr>
              <a:t> kořisti s pouze částečnou závislostí na fotosyntéze, která doplní energetickou rovnováhu buňky.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548680"/>
            <a:ext cx="9144000" cy="2308324"/>
          </a:xfrm>
          <a:prstGeom prst="rect">
            <a:avLst/>
          </a:prstGeom>
        </p:spPr>
        <p:txBody>
          <a:bodyPr wrap="square">
            <a:spAutoFit/>
          </a:bodyPr>
          <a:lstStyle/>
          <a:p>
            <a:pPr algn="just"/>
            <a:r>
              <a:rPr lang="cs-CZ" dirty="0" smtClean="0">
                <a:latin typeface="Times New Roman" pitchFamily="18" charset="0"/>
                <a:cs typeface="Times New Roman" pitchFamily="18" charset="0"/>
              </a:rPr>
              <a:t>Mořský ploštěnec (červ) </a:t>
            </a:r>
            <a:r>
              <a:rPr lang="cs-CZ" i="1" dirty="0" err="1" smtClean="0">
                <a:latin typeface="Times New Roman" pitchFamily="18" charset="0"/>
                <a:cs typeface="Times New Roman" pitchFamily="18" charset="0"/>
              </a:rPr>
              <a:t>Convoluta</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roscoffensis</a:t>
            </a:r>
            <a:r>
              <a:rPr lang="cs-CZ" dirty="0" smtClean="0">
                <a:latin typeface="Times New Roman" pitchFamily="18" charset="0"/>
                <a:cs typeface="Times New Roman" pitchFamily="18" charset="0"/>
              </a:rPr>
              <a:t> obsahuje v zažívacích orgánech a parenchymatických buňkách fotosyntetickou řasu rodu </a:t>
            </a:r>
            <a:r>
              <a:rPr lang="cs-CZ" dirty="0" err="1" smtClean="0">
                <a:latin typeface="Times New Roman" pitchFamily="18" charset="0"/>
                <a:cs typeface="Times New Roman" pitchFamily="18" charset="0"/>
              </a:rPr>
              <a:t>Tetraselmis</a:t>
            </a:r>
            <a:r>
              <a:rPr lang="cs-CZ" dirty="0" smtClean="0">
                <a:latin typeface="Times New Roman" pitchFamily="18" charset="0"/>
                <a:cs typeface="Times New Roman" pitchFamily="18" charset="0"/>
              </a:rPr>
              <a:t>. Řasa je v juvenilním období přijata, ale není degradována a stává se </a:t>
            </a:r>
            <a:r>
              <a:rPr lang="cs-CZ" dirty="0" err="1" smtClean="0">
                <a:latin typeface="Times New Roman" pitchFamily="18" charset="0"/>
                <a:cs typeface="Times New Roman" pitchFamily="18" charset="0"/>
              </a:rPr>
              <a:t>fotosyntetizujícím</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endosymbiontem</a:t>
            </a:r>
            <a:r>
              <a:rPr lang="cs-CZ" dirty="0" smtClean="0">
                <a:latin typeface="Times New Roman" pitchFamily="18" charset="0"/>
                <a:cs typeface="Times New Roman" pitchFamily="18" charset="0"/>
              </a:rPr>
              <a:t> a získává tak energii pro svého hostitele. V jednom jedinci bylo napočítáno až 25.000 jedinců řas. </a:t>
            </a:r>
            <a:r>
              <a:rPr lang="cs-CZ" b="1" dirty="0" smtClean="0">
                <a:latin typeface="Times New Roman" pitchFamily="18" charset="0"/>
                <a:cs typeface="Times New Roman" pitchFamily="18" charset="0"/>
              </a:rPr>
              <a:t>V dospělosti červ ztrácí funkční parenchym a ústa, je zcela závislý na </a:t>
            </a:r>
            <a:r>
              <a:rPr lang="cs-CZ" b="1" dirty="0" err="1" smtClean="0">
                <a:latin typeface="Times New Roman" pitchFamily="18" charset="0"/>
                <a:cs typeface="Times New Roman" pitchFamily="18" charset="0"/>
              </a:rPr>
              <a:t>endosymbiontu</a:t>
            </a:r>
            <a:r>
              <a:rPr lang="cs-CZ" b="1" dirty="0" smtClean="0">
                <a:latin typeface="Times New Roman" pitchFamily="18" charset="0"/>
                <a:cs typeface="Times New Roman" pitchFamily="18" charset="0"/>
              </a:rPr>
              <a:t> a v podstatě se stal </a:t>
            </a:r>
            <a:r>
              <a:rPr lang="cs-CZ" b="1" dirty="0" err="1" smtClean="0">
                <a:latin typeface="Times New Roman" pitchFamily="18" charset="0"/>
                <a:cs typeface="Times New Roman" pitchFamily="18" charset="0"/>
              </a:rPr>
              <a:t>fotoautotrofním</a:t>
            </a:r>
            <a:r>
              <a:rPr lang="cs-CZ" b="1" dirty="0" smtClean="0">
                <a:latin typeface="Times New Roman" pitchFamily="18" charset="0"/>
                <a:cs typeface="Times New Roman" pitchFamily="18" charset="0"/>
              </a:rPr>
              <a:t> organismem</a:t>
            </a:r>
            <a:r>
              <a:rPr lang="cs-CZ" dirty="0" smtClean="0">
                <a:latin typeface="Times New Roman" pitchFamily="18" charset="0"/>
                <a:cs typeface="Times New Roman" pitchFamily="18" charset="0"/>
              </a:rPr>
              <a:t>, který využívá cukr produkovaný symbiotickou řasou. Řasa poskytuje živočichu AK, mastné kyseliny, steroly a kyslík. Živočich poskytuje řase CO2 a kyselinu močovou.</a:t>
            </a:r>
            <a:endParaRPr lang="cs-CZ" dirty="0">
              <a:latin typeface="Times New Roman" pitchFamily="18" charset="0"/>
              <a:cs typeface="Times New Roman" pitchFamily="18" charset="0"/>
            </a:endParaRPr>
          </a:p>
        </p:txBody>
      </p:sp>
      <p:pic>
        <p:nvPicPr>
          <p:cNvPr id="3" name="Picture 2" descr="Marine Flatworms (Convoluta roscoffensis)"/>
          <p:cNvPicPr>
            <a:picLocks noChangeAspect="1" noChangeArrowheads="1"/>
          </p:cNvPicPr>
          <p:nvPr/>
        </p:nvPicPr>
        <p:blipFill>
          <a:blip r:embed="rId2" cstate="print"/>
          <a:srcRect/>
          <a:stretch>
            <a:fillRect/>
          </a:stretch>
        </p:blipFill>
        <p:spPr bwMode="auto">
          <a:xfrm>
            <a:off x="755576" y="2924944"/>
            <a:ext cx="7632848" cy="3933056"/>
          </a:xfrm>
          <a:prstGeom prst="rect">
            <a:avLst/>
          </a:prstGeom>
          <a:noFill/>
        </p:spPr>
      </p:pic>
      <p:sp>
        <p:nvSpPr>
          <p:cNvPr id="4" name="Obdélník 3"/>
          <p:cNvSpPr/>
          <p:nvPr/>
        </p:nvSpPr>
        <p:spPr>
          <a:xfrm>
            <a:off x="1691680" y="6604084"/>
            <a:ext cx="6678488" cy="253916"/>
          </a:xfrm>
          <a:prstGeom prst="rect">
            <a:avLst/>
          </a:prstGeom>
        </p:spPr>
        <p:txBody>
          <a:bodyPr wrap="square">
            <a:spAutoFit/>
          </a:bodyPr>
          <a:lstStyle/>
          <a:p>
            <a:r>
              <a:rPr lang="cs-CZ" sz="1050" dirty="0" smtClean="0">
                <a:solidFill>
                  <a:schemeClr val="bg1"/>
                </a:solidFill>
              </a:rPr>
              <a:t>https://media.sciencephoto.com/image/c0058282/800wm/C0058282-Marine_Flatworms_Convoluta_roscoffensis_.jpg</a:t>
            </a:r>
            <a:endParaRPr lang="cs-CZ" sz="105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484784"/>
            <a:ext cx="8892480" cy="4431983"/>
          </a:xfrm>
          <a:prstGeom prst="rect">
            <a:avLst/>
          </a:prstGeom>
        </p:spPr>
        <p:txBody>
          <a:bodyPr wrap="square">
            <a:spAutoFit/>
          </a:bodyPr>
          <a:lstStyle/>
          <a:p>
            <a:pPr algn="just"/>
            <a:r>
              <a:rPr lang="cs-CZ" sz="2400" dirty="0" smtClean="0">
                <a:latin typeface="Times New Roman" pitchFamily="18" charset="0"/>
                <a:cs typeface="Times New Roman" pitchFamily="18" charset="0"/>
              </a:rPr>
              <a:t>Mutualistický vztah bezobratlých s </a:t>
            </a:r>
            <a:r>
              <a:rPr lang="cs-CZ" sz="2400" dirty="0" err="1" smtClean="0">
                <a:latin typeface="Times New Roman" pitchFamily="18" charset="0"/>
                <a:cs typeface="Times New Roman" pitchFamily="18" charset="0"/>
              </a:rPr>
              <a:t>chemolitotrofními</a:t>
            </a:r>
            <a:r>
              <a:rPr lang="cs-CZ" sz="2400" dirty="0" smtClean="0">
                <a:latin typeface="Times New Roman" pitchFamily="18" charset="0"/>
                <a:cs typeface="Times New Roman" pitchFamily="18" charset="0"/>
              </a:rPr>
              <a:t> mikroby se vyskytují především v hlubokomořském prostředí u oceánských příkopů, kde geotermální voda z hlubokomořských hydrotermálních průduchů obsahuje redukované minerály. Výrony sirovodíku podporují komunitu, která je 500-1000x hustší než je biomasa okolního hlubokomořského dna. Některé redukované minerály jsou oxidovány volně žijícími bakteriemi, které slouží za potravu pro různé bezobratlé pasoucí se či filtrující živočichy. Zde se vyskytuje i skupina bezobratlých žijících s </a:t>
            </a:r>
            <a:r>
              <a:rPr lang="cs-CZ" sz="2400" dirty="0" err="1" smtClean="0">
                <a:latin typeface="Times New Roman" pitchFamily="18" charset="0"/>
                <a:cs typeface="Times New Roman" pitchFamily="18" charset="0"/>
              </a:rPr>
              <a:t>endosymbiotickými</a:t>
            </a:r>
            <a:r>
              <a:rPr lang="cs-CZ" sz="2400" dirty="0" smtClean="0">
                <a:latin typeface="Times New Roman" pitchFamily="18" charset="0"/>
                <a:cs typeface="Times New Roman" pitchFamily="18" charset="0"/>
              </a:rPr>
              <a:t> </a:t>
            </a:r>
            <a:r>
              <a:rPr lang="cs-CZ" sz="2400" dirty="0" err="1" smtClean="0">
                <a:latin typeface="Times New Roman" pitchFamily="18" charset="0"/>
                <a:cs typeface="Times New Roman" pitchFamily="18" charset="0"/>
              </a:rPr>
              <a:t>chemolitotrofními</a:t>
            </a:r>
            <a:r>
              <a:rPr lang="cs-CZ" sz="2400" dirty="0" smtClean="0">
                <a:latin typeface="Times New Roman" pitchFamily="18" charset="0"/>
                <a:cs typeface="Times New Roman" pitchFamily="18" charset="0"/>
              </a:rPr>
              <a:t> bakteriem, např. </a:t>
            </a:r>
            <a:r>
              <a:rPr lang="cs-CZ" sz="2400" i="1" dirty="0" err="1" smtClean="0">
                <a:latin typeface="Times New Roman" pitchFamily="18" charset="0"/>
                <a:cs typeface="Times New Roman" pitchFamily="18" charset="0"/>
              </a:rPr>
              <a:t>Riftia</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pachyptila</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Vesicomya</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chordata</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Calyptogena</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magnifica</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Mytilid</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Bathymodiolus</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thermophiles</a:t>
            </a:r>
            <a:r>
              <a:rPr lang="cs-CZ" sz="2400" dirty="0" smtClean="0">
                <a:latin typeface="Times New Roman" pitchFamily="18" charset="0"/>
                <a:cs typeface="Times New Roman" pitchFamily="18" charset="0"/>
              </a:rPr>
              <a:t>.</a:t>
            </a:r>
          </a:p>
          <a:p>
            <a:pPr algn="just"/>
            <a:endParaRPr lang="cs-CZ"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3493264"/>
          </a:xfrm>
          <a:prstGeom prst="rect">
            <a:avLst/>
          </a:prstGeom>
        </p:spPr>
        <p:txBody>
          <a:bodyPr wrap="square">
            <a:spAutoFit/>
          </a:bodyPr>
          <a:lstStyle/>
          <a:p>
            <a:pPr algn="just"/>
            <a:r>
              <a:rPr lang="cs-CZ" sz="1700" i="1" dirty="0" smtClean="0">
                <a:latin typeface="Times New Roman" pitchFamily="18" charset="0"/>
                <a:cs typeface="Times New Roman" pitchFamily="18" charset="0"/>
              </a:rPr>
              <a:t>Např. </a:t>
            </a:r>
            <a:r>
              <a:rPr lang="cs-CZ" sz="1700" i="1" dirty="0" err="1" smtClean="0">
                <a:latin typeface="Times New Roman" pitchFamily="18" charset="0"/>
                <a:cs typeface="Times New Roman" pitchFamily="18" charset="0"/>
              </a:rPr>
              <a:t>Riftia</a:t>
            </a:r>
            <a:r>
              <a:rPr lang="cs-CZ" sz="1700" i="1" dirty="0" smtClean="0">
                <a:latin typeface="Times New Roman" pitchFamily="18" charset="0"/>
                <a:cs typeface="Times New Roman" pitchFamily="18" charset="0"/>
              </a:rPr>
              <a:t> </a:t>
            </a:r>
            <a:r>
              <a:rPr lang="cs-CZ" sz="1700" i="1" dirty="0" err="1" smtClean="0">
                <a:latin typeface="Times New Roman" pitchFamily="18" charset="0"/>
                <a:cs typeface="Times New Roman" pitchFamily="18" charset="0"/>
              </a:rPr>
              <a:t>pachyptila</a:t>
            </a:r>
            <a:r>
              <a:rPr lang="cs-CZ" sz="1700" i="1" dirty="0" smtClean="0">
                <a:latin typeface="Times New Roman" pitchFamily="18" charset="0"/>
                <a:cs typeface="Times New Roman" pitchFamily="18" charset="0"/>
              </a:rPr>
              <a:t> </a:t>
            </a:r>
            <a:r>
              <a:rPr lang="cs-CZ" sz="1700" dirty="0" smtClean="0">
                <a:latin typeface="Times New Roman" pitchFamily="18" charset="0"/>
                <a:cs typeface="Times New Roman" pitchFamily="18" charset="0"/>
              </a:rPr>
              <a:t>patří do kmene kroužkovců, žije cca 1500 m pod mořem v Tichém oceánu v blízkosti černých kouřících průduchů a toleruje vysoké teploty a koncentraci sirných sloučenin. </a:t>
            </a:r>
            <a:r>
              <a:rPr lang="cs-CZ" sz="1700" dirty="0" err="1" smtClean="0">
                <a:latin typeface="Times New Roman" pitchFamily="18" charset="0"/>
                <a:cs typeface="Times New Roman" pitchFamily="18" charset="0"/>
              </a:rPr>
              <a:t>Roftie</a:t>
            </a:r>
            <a:r>
              <a:rPr lang="cs-CZ" sz="1700" dirty="0" smtClean="0">
                <a:latin typeface="Times New Roman" pitchFamily="18" charset="0"/>
                <a:cs typeface="Times New Roman" pitchFamily="18" charset="0"/>
              </a:rPr>
              <a:t> dorůstají až 2,4 m, o průměru 10-15cm. Mají svalnatý zatažitelný červený chochol (“žábry”) na volném konci, orgán kde dochází k výměně plynů s prostředím. Základní </a:t>
            </a:r>
            <a:r>
              <a:rPr lang="cs-CZ" sz="1700" dirty="0" smtClean="0">
                <a:latin typeface="Times New Roman" pitchFamily="18" charset="0"/>
                <a:cs typeface="Times New Roman" pitchFamily="18" charset="0"/>
                <a:hlinkClick r:id="rId2" tooltip="Živina"/>
              </a:rPr>
              <a:t>živiny</a:t>
            </a:r>
            <a:r>
              <a:rPr lang="cs-CZ" sz="1700" dirty="0" smtClean="0">
                <a:latin typeface="Times New Roman" pitchFamily="18" charset="0"/>
                <a:cs typeface="Times New Roman" pitchFamily="18" charset="0"/>
              </a:rPr>
              <a:t> (plyny) se přivádějí do těla do specializovaného orgánu, </a:t>
            </a:r>
            <a:r>
              <a:rPr lang="cs-CZ" sz="1700" dirty="0" err="1" smtClean="0">
                <a:latin typeface="Times New Roman" pitchFamily="18" charset="0"/>
                <a:cs typeface="Times New Roman" pitchFamily="18" charset="0"/>
                <a:hlinkClick r:id="rId3" tooltip="Trofozom (stránka neexistuje)"/>
              </a:rPr>
              <a:t>trophozomu</a:t>
            </a:r>
            <a:r>
              <a:rPr lang="cs-CZ" sz="1700" dirty="0" smtClean="0">
                <a:latin typeface="Times New Roman" pitchFamily="18" charset="0"/>
                <a:cs typeface="Times New Roman" pitchFamily="18" charset="0"/>
              </a:rPr>
              <a:t>, který obsahuje </a:t>
            </a:r>
            <a:r>
              <a:rPr lang="cs-CZ" sz="1700" dirty="0" smtClean="0">
                <a:latin typeface="Times New Roman" pitchFamily="18" charset="0"/>
                <a:cs typeface="Times New Roman" pitchFamily="18" charset="0"/>
                <a:hlinkClick r:id="rId4" tooltip="Symbióza"/>
              </a:rPr>
              <a:t>symbiotické</a:t>
            </a:r>
            <a:r>
              <a:rPr lang="cs-CZ" sz="1700" dirty="0" smtClean="0">
                <a:latin typeface="Times New Roman" pitchFamily="18" charset="0"/>
                <a:cs typeface="Times New Roman" pitchFamily="18" charset="0"/>
              </a:rPr>
              <a:t> </a:t>
            </a:r>
            <a:r>
              <a:rPr lang="cs-CZ" sz="1700" dirty="0" smtClean="0">
                <a:latin typeface="Times New Roman" pitchFamily="18" charset="0"/>
                <a:cs typeface="Times New Roman" pitchFamily="18" charset="0"/>
                <a:hlinkClick r:id="rId5" tooltip="Bakterie"/>
              </a:rPr>
              <a:t>bakterie</a:t>
            </a:r>
            <a:r>
              <a:rPr lang="cs-CZ" sz="1700" dirty="0" smtClean="0">
                <a:latin typeface="Times New Roman" pitchFamily="18" charset="0"/>
                <a:cs typeface="Times New Roman" pitchFamily="18" charset="0"/>
              </a:rPr>
              <a:t>. </a:t>
            </a:r>
            <a:r>
              <a:rPr lang="cs-CZ" sz="1700" b="1" dirty="0" err="1" smtClean="0">
                <a:latin typeface="Times New Roman" pitchFamily="18" charset="0"/>
                <a:cs typeface="Times New Roman" pitchFamily="18" charset="0"/>
              </a:rPr>
              <a:t>Riftie</a:t>
            </a:r>
            <a:r>
              <a:rPr lang="cs-CZ" sz="1700" b="1" dirty="0" smtClean="0">
                <a:latin typeface="Times New Roman" pitchFamily="18" charset="0"/>
                <a:cs typeface="Times New Roman" pitchFamily="18" charset="0"/>
              </a:rPr>
              <a:t> nemají žádný zažívací trakt a bakterie tvoří až polovinu hmotnosti těla a přeměňují kyslík, sirovodík a oxid uhličitý na organické látky, které slouží jako výživa živočicha.</a:t>
            </a:r>
            <a:r>
              <a:rPr lang="cs-CZ" sz="1700" dirty="0" smtClean="0">
                <a:latin typeface="Times New Roman" pitchFamily="18" charset="0"/>
                <a:cs typeface="Times New Roman" pitchFamily="18" charset="0"/>
              </a:rPr>
              <a:t> Červená barva chocholu je zajištěna díky zvláštní formě hemoglobinu, který přenáší kyslík i za přítomnosti sulfidů, které dokonce také dokáže přenášet (normálně by měly sulfidy živočicha otrávit). </a:t>
            </a:r>
            <a:r>
              <a:rPr lang="cs-CZ" sz="1700" b="1" dirty="0" smtClean="0">
                <a:latin typeface="Times New Roman" pitchFamily="18" charset="0"/>
                <a:cs typeface="Times New Roman" pitchFamily="18" charset="0"/>
              </a:rPr>
              <a:t>Díky </a:t>
            </a:r>
            <a:r>
              <a:rPr lang="cs-CZ" sz="1700" b="1" dirty="0" err="1" smtClean="0">
                <a:latin typeface="Times New Roman" pitchFamily="18" charset="0"/>
                <a:cs typeface="Times New Roman" pitchFamily="18" charset="0"/>
              </a:rPr>
              <a:t>trophosomu</a:t>
            </a:r>
            <a:r>
              <a:rPr lang="cs-CZ" sz="1700" b="1" dirty="0" smtClean="0">
                <a:latin typeface="Times New Roman" pitchFamily="18" charset="0"/>
                <a:cs typeface="Times New Roman" pitchFamily="18" charset="0"/>
              </a:rPr>
              <a:t> mikrobi využívají chemickou energii uvolněnou při oxidaci sirovodíku na fixaci </a:t>
            </a:r>
            <a:r>
              <a:rPr lang="cs-CZ" sz="1700" b="1" dirty="0" err="1" smtClean="0">
                <a:latin typeface="Times New Roman" pitchFamily="18" charset="0"/>
                <a:cs typeface="Times New Roman" pitchFamily="18" charset="0"/>
              </a:rPr>
              <a:t>ox.uhličitého</a:t>
            </a:r>
            <a:r>
              <a:rPr lang="cs-CZ" sz="1700" b="1" dirty="0" smtClean="0">
                <a:latin typeface="Times New Roman" pitchFamily="18" charset="0"/>
                <a:cs typeface="Times New Roman" pitchFamily="18" charset="0"/>
              </a:rPr>
              <a:t>, díky čemuž se syntetizují organické látky pro mikroby i červa.</a:t>
            </a:r>
            <a:r>
              <a:rPr lang="cs-CZ" sz="1700" dirty="0" smtClean="0">
                <a:latin typeface="Times New Roman" pitchFamily="18" charset="0"/>
                <a:cs typeface="Times New Roman" pitchFamily="18" charset="0"/>
              </a:rPr>
              <a:t> Živočich se množí volně žijícími larvami, které se nejspíš živí planktonem, který filtrují. Zažívací soustava se ztratí po přisednutí larvy, ale zatím není mnoho informací o způsobu získání </a:t>
            </a:r>
            <a:r>
              <a:rPr lang="cs-CZ" sz="1700" dirty="0" err="1" smtClean="0">
                <a:latin typeface="Times New Roman" pitchFamily="18" charset="0"/>
                <a:cs typeface="Times New Roman" pitchFamily="18" charset="0"/>
              </a:rPr>
              <a:t>endosymbionta</a:t>
            </a:r>
            <a:r>
              <a:rPr lang="cs-CZ" sz="1700" dirty="0" smtClean="0">
                <a:latin typeface="Times New Roman" pitchFamily="18" charset="0"/>
                <a:cs typeface="Times New Roman" pitchFamily="18" charset="0"/>
              </a:rPr>
              <a:t>, který se nedá kultivovat  v laboratoři.</a:t>
            </a:r>
            <a:endParaRPr lang="cs-CZ" sz="1700" dirty="0">
              <a:latin typeface="Times New Roman" pitchFamily="18" charset="0"/>
              <a:cs typeface="Times New Roman" pitchFamily="18" charset="0"/>
            </a:endParaRPr>
          </a:p>
        </p:txBody>
      </p:sp>
      <p:sp>
        <p:nvSpPr>
          <p:cNvPr id="4" name="Obdélník 3"/>
          <p:cNvSpPr/>
          <p:nvPr/>
        </p:nvSpPr>
        <p:spPr>
          <a:xfrm>
            <a:off x="1043608" y="6604084"/>
            <a:ext cx="4572000" cy="253916"/>
          </a:xfrm>
          <a:prstGeom prst="rect">
            <a:avLst/>
          </a:prstGeom>
        </p:spPr>
        <p:txBody>
          <a:bodyPr>
            <a:spAutoFit/>
          </a:bodyPr>
          <a:lstStyle/>
          <a:p>
            <a:r>
              <a:rPr lang="cs-CZ" sz="1050" dirty="0" err="1" smtClean="0">
                <a:solidFill>
                  <a:schemeClr val="bg1"/>
                </a:solidFill>
              </a:rPr>
              <a:t>ommons.wikimedia.org</a:t>
            </a:r>
            <a:r>
              <a:rPr lang="cs-CZ" sz="1050" dirty="0" smtClean="0">
                <a:solidFill>
                  <a:schemeClr val="bg1"/>
                </a:solidFill>
              </a:rPr>
              <a:t>/w/index.</a:t>
            </a:r>
            <a:r>
              <a:rPr lang="cs-CZ" sz="1050" dirty="0" err="1" smtClean="0">
                <a:solidFill>
                  <a:schemeClr val="bg1"/>
                </a:solidFill>
              </a:rPr>
              <a:t>php</a:t>
            </a:r>
            <a:r>
              <a:rPr lang="cs-CZ" sz="1050" dirty="0" smtClean="0">
                <a:solidFill>
                  <a:schemeClr val="bg1"/>
                </a:solidFill>
              </a:rPr>
              <a:t>?</a:t>
            </a:r>
            <a:r>
              <a:rPr lang="cs-CZ" sz="1050" dirty="0" err="1" smtClean="0">
                <a:solidFill>
                  <a:schemeClr val="bg1"/>
                </a:solidFill>
              </a:rPr>
              <a:t>curid</a:t>
            </a:r>
            <a:r>
              <a:rPr lang="cs-CZ" sz="1050" dirty="0" smtClean="0">
                <a:solidFill>
                  <a:schemeClr val="bg1"/>
                </a:solidFill>
              </a:rPr>
              <a:t>=105564</a:t>
            </a:r>
            <a:endParaRPr lang="cs-CZ" sz="1050" dirty="0">
              <a:solidFill>
                <a:schemeClr val="bg1"/>
              </a:solidFill>
            </a:endParaRPr>
          </a:p>
        </p:txBody>
      </p:sp>
      <p:pic>
        <p:nvPicPr>
          <p:cNvPr id="124930" name="Picture 2" descr="alternativní popis obrázku chybí"/>
          <p:cNvPicPr>
            <a:picLocks noChangeAspect="1" noChangeArrowheads="1"/>
          </p:cNvPicPr>
          <p:nvPr/>
        </p:nvPicPr>
        <p:blipFill>
          <a:blip r:embed="rId6" cstate="print"/>
          <a:srcRect/>
          <a:stretch>
            <a:fillRect/>
          </a:stretch>
        </p:blipFill>
        <p:spPr bwMode="auto">
          <a:xfrm>
            <a:off x="0" y="3414332"/>
            <a:ext cx="7524328" cy="3443668"/>
          </a:xfrm>
          <a:prstGeom prst="rect">
            <a:avLst/>
          </a:prstGeom>
          <a:noFill/>
        </p:spPr>
      </p:pic>
      <p:sp>
        <p:nvSpPr>
          <p:cNvPr id="6" name="Obdélník 5"/>
          <p:cNvSpPr/>
          <p:nvPr/>
        </p:nvSpPr>
        <p:spPr>
          <a:xfrm>
            <a:off x="0" y="6519446"/>
            <a:ext cx="6876256" cy="338554"/>
          </a:xfrm>
          <a:prstGeom prst="rect">
            <a:avLst/>
          </a:prstGeom>
        </p:spPr>
        <p:txBody>
          <a:bodyPr wrap="square">
            <a:spAutoFit/>
          </a:bodyPr>
          <a:lstStyle/>
          <a:p>
            <a:r>
              <a:rPr lang="cs-CZ" sz="800" dirty="0" smtClean="0">
                <a:solidFill>
                  <a:schemeClr val="bg1"/>
                </a:solidFill>
              </a:rPr>
              <a:t>C. Van Dover (OAR/</a:t>
            </a:r>
            <a:r>
              <a:rPr lang="cs-CZ" sz="800" dirty="0" err="1" smtClean="0">
                <a:solidFill>
                  <a:schemeClr val="bg1"/>
                </a:solidFill>
              </a:rPr>
              <a:t>National</a:t>
            </a:r>
            <a:r>
              <a:rPr lang="cs-CZ" sz="800" dirty="0" smtClean="0">
                <a:solidFill>
                  <a:schemeClr val="bg1"/>
                </a:solidFill>
              </a:rPr>
              <a:t> </a:t>
            </a:r>
            <a:r>
              <a:rPr lang="cs-CZ" sz="800" dirty="0" err="1" smtClean="0">
                <a:solidFill>
                  <a:schemeClr val="bg1"/>
                </a:solidFill>
              </a:rPr>
              <a:t>Undersea</a:t>
            </a:r>
            <a:r>
              <a:rPr lang="cs-CZ" sz="800" dirty="0" smtClean="0">
                <a:solidFill>
                  <a:schemeClr val="bg1"/>
                </a:solidFill>
              </a:rPr>
              <a:t> </a:t>
            </a:r>
            <a:r>
              <a:rPr lang="cs-CZ" sz="800" dirty="0" err="1" smtClean="0">
                <a:solidFill>
                  <a:schemeClr val="bg1"/>
                </a:solidFill>
              </a:rPr>
              <a:t>Research</a:t>
            </a:r>
            <a:r>
              <a:rPr lang="cs-CZ" sz="800" dirty="0" smtClean="0">
                <a:solidFill>
                  <a:schemeClr val="bg1"/>
                </a:solidFill>
              </a:rPr>
              <a:t> Program (NURP); College </a:t>
            </a:r>
            <a:r>
              <a:rPr lang="cs-CZ" sz="800" dirty="0" err="1" smtClean="0">
                <a:solidFill>
                  <a:schemeClr val="bg1"/>
                </a:solidFill>
              </a:rPr>
              <a:t>of</a:t>
            </a:r>
            <a:r>
              <a:rPr lang="cs-CZ" sz="800" dirty="0" smtClean="0">
                <a:solidFill>
                  <a:schemeClr val="bg1"/>
                </a:solidFill>
              </a:rPr>
              <a:t> William &amp;</a:t>
            </a:r>
            <a:r>
              <a:rPr lang="cs-CZ" sz="800" dirty="0" err="1" smtClean="0">
                <a:solidFill>
                  <a:schemeClr val="bg1"/>
                </a:solidFill>
              </a:rPr>
              <a:t>amp</a:t>
            </a:r>
            <a:r>
              <a:rPr lang="cs-CZ" sz="800" dirty="0" smtClean="0">
                <a:solidFill>
                  <a:schemeClr val="bg1"/>
                </a:solidFill>
              </a:rPr>
              <a:t>; Mary) – Image ID: nur04505, </a:t>
            </a:r>
            <a:r>
              <a:rPr lang="cs-CZ" sz="800" dirty="0" err="1" smtClean="0">
                <a:solidFill>
                  <a:schemeClr val="bg1"/>
                </a:solidFill>
              </a:rPr>
              <a:t>National</a:t>
            </a:r>
            <a:r>
              <a:rPr lang="cs-CZ" sz="800" dirty="0" smtClean="0">
                <a:solidFill>
                  <a:schemeClr val="bg1"/>
                </a:solidFill>
              </a:rPr>
              <a:t> </a:t>
            </a:r>
            <a:r>
              <a:rPr lang="cs-CZ" sz="800" dirty="0" err="1" smtClean="0">
                <a:solidFill>
                  <a:schemeClr val="bg1"/>
                </a:solidFill>
              </a:rPr>
              <a:t>Undersearch</a:t>
            </a:r>
            <a:r>
              <a:rPr lang="cs-CZ" sz="800" dirty="0" smtClean="0">
                <a:solidFill>
                  <a:schemeClr val="bg1"/>
                </a:solidFill>
              </a:rPr>
              <a:t> </a:t>
            </a:r>
            <a:r>
              <a:rPr lang="cs-CZ" sz="800" dirty="0" err="1" smtClean="0">
                <a:solidFill>
                  <a:schemeClr val="bg1"/>
                </a:solidFill>
              </a:rPr>
              <a:t>Research</a:t>
            </a:r>
            <a:r>
              <a:rPr lang="cs-CZ" sz="800" dirty="0" smtClean="0">
                <a:solidFill>
                  <a:schemeClr val="bg1"/>
                </a:solidFill>
              </a:rPr>
              <a:t> Program (NURP) </a:t>
            </a:r>
            <a:r>
              <a:rPr lang="cs-CZ" sz="800" dirty="0" err="1" smtClean="0">
                <a:solidFill>
                  <a:schemeClr val="bg1"/>
                </a:solidFill>
              </a:rPr>
              <a:t>Collection</a:t>
            </a:r>
            <a:r>
              <a:rPr lang="cs-CZ" sz="800" dirty="0" smtClean="0">
                <a:solidFill>
                  <a:schemeClr val="bg1"/>
                </a:solidFill>
              </a:rPr>
              <a:t>, Volné dílo, https://commons.wikimedia.org/w/index.php?curid=105564</a:t>
            </a:r>
            <a:endParaRPr lang="cs-CZ" sz="8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cs-CZ" sz="2400" dirty="0" smtClean="0">
                <a:latin typeface="Times New Roman" pitchFamily="18" charset="0"/>
                <a:cs typeface="Times New Roman" pitchFamily="18" charset="0"/>
              </a:rPr>
              <a:t>Symbiotická produkce světla</a:t>
            </a:r>
            <a:endParaRPr lang="cs-CZ" sz="24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836712"/>
            <a:ext cx="8964488" cy="5544616"/>
          </a:xfrm>
        </p:spPr>
        <p:txBody>
          <a:bodyPr>
            <a:noAutofit/>
          </a:bodyPr>
          <a:lstStyle/>
          <a:p>
            <a:pPr algn="just"/>
            <a:r>
              <a:rPr lang="cs-CZ" sz="1900" dirty="0" smtClean="0">
                <a:latin typeface="Times New Roman" pitchFamily="18" charset="0"/>
                <a:cs typeface="Times New Roman" pitchFamily="18" charset="0"/>
              </a:rPr>
              <a:t>Někteří mořští bezobratlí a ryby ustanovili mutualistický vztah s luminiscenčními bakteriemi. Tyto bakterie jsou ve specializovaném orgánu, který může být blízko oka, na břiše, u konečníku nebo čelistí. U chobotnice se nacházejí luminiscenční bakterie ve dvou žlázách v dutině pláště blízko inkoustových vaků. Luminiscenční bakterie rodu Vibrio a </a:t>
            </a:r>
            <a:r>
              <a:rPr lang="cs-CZ" sz="1900" dirty="0" err="1" smtClean="0">
                <a:latin typeface="Times New Roman" pitchFamily="18" charset="0"/>
                <a:cs typeface="Times New Roman" pitchFamily="18" charset="0"/>
              </a:rPr>
              <a:t>Photobacterium</a:t>
            </a:r>
            <a:r>
              <a:rPr lang="cs-CZ" sz="1900" dirty="0" smtClean="0">
                <a:latin typeface="Times New Roman" pitchFamily="18" charset="0"/>
                <a:cs typeface="Times New Roman" pitchFamily="18" charset="0"/>
              </a:rPr>
              <a:t> jsou ve speciálních vakovitých orgánech, které mívají externí póry pro vstup bakterií a výměnu s vnějším mořským prostředím.</a:t>
            </a:r>
          </a:p>
          <a:p>
            <a:pPr algn="just"/>
            <a:r>
              <a:rPr lang="cs-CZ" sz="1900" dirty="0" smtClean="0">
                <a:latin typeface="Times New Roman" pitchFamily="18" charset="0"/>
                <a:cs typeface="Times New Roman" pitchFamily="18" charset="0"/>
              </a:rPr>
              <a:t>Ryby zásobují bakterie živinami a chrání je proti </a:t>
            </a:r>
            <a:r>
              <a:rPr lang="cs-CZ" sz="1900" dirty="0" err="1" smtClean="0">
                <a:latin typeface="Times New Roman" pitchFamily="18" charset="0"/>
                <a:cs typeface="Times New Roman" pitchFamily="18" charset="0"/>
              </a:rPr>
              <a:t>kompetici</a:t>
            </a:r>
            <a:r>
              <a:rPr lang="cs-CZ" sz="1900" dirty="0" smtClean="0">
                <a:latin typeface="Times New Roman" pitchFamily="18" charset="0"/>
                <a:cs typeface="Times New Roman" pitchFamily="18" charset="0"/>
              </a:rPr>
              <a:t>. Luminiscenční bakterie emitují světlo kontinuálně, ale některé ryby jsou schopné manipulovat tyto orgány tak, aby emitovaly záblesky světla. Ryba rodu </a:t>
            </a:r>
            <a:r>
              <a:rPr lang="cs-CZ" sz="1900" dirty="0" err="1" smtClean="0">
                <a:latin typeface="Times New Roman" pitchFamily="18" charset="0"/>
                <a:cs typeface="Times New Roman" pitchFamily="18" charset="0"/>
              </a:rPr>
              <a:t>Photoblepharon</a:t>
            </a:r>
            <a:r>
              <a:rPr lang="cs-CZ" sz="1900" dirty="0" smtClean="0">
                <a:latin typeface="Times New Roman" pitchFamily="18" charset="0"/>
                <a:cs typeface="Times New Roman" pitchFamily="18" charset="0"/>
              </a:rPr>
              <a:t> „vypne“světlo zatažením tmavého závěsu přes světelný orgán. Ryba rodu </a:t>
            </a:r>
            <a:r>
              <a:rPr lang="cs-CZ" sz="1900" dirty="0" err="1" smtClean="0">
                <a:latin typeface="Times New Roman" pitchFamily="18" charset="0"/>
                <a:cs typeface="Times New Roman" pitchFamily="18" charset="0"/>
              </a:rPr>
              <a:t>Anomalops</a:t>
            </a:r>
            <a:r>
              <a:rPr lang="cs-CZ" sz="1900" dirty="0" smtClean="0">
                <a:latin typeface="Times New Roman" pitchFamily="18" charset="0"/>
                <a:cs typeface="Times New Roman" pitchFamily="18" charset="0"/>
              </a:rPr>
              <a:t> světelný orgán vevnitř vystlaný reflexními guanin-obsahujícími buňkami se otáčí jako oko o téměř 180o. Tato ryby mají světelný orgán umístěn pod očima a jsou používány těmito nočními rybami nejspíš jako světlomet, nebo odrazuje nepřítele.</a:t>
            </a:r>
          </a:p>
          <a:p>
            <a:pPr algn="just"/>
            <a:r>
              <a:rPr lang="cs-CZ" sz="1900" dirty="0" smtClean="0">
                <a:latin typeface="Times New Roman" pitchFamily="18" charset="0"/>
                <a:cs typeface="Times New Roman" pitchFamily="18" charset="0"/>
              </a:rPr>
              <a:t>U chobotnice </a:t>
            </a:r>
            <a:r>
              <a:rPr lang="cs-CZ" sz="1900" dirty="0" err="1" smtClean="0">
                <a:latin typeface="Times New Roman" pitchFamily="18" charset="0"/>
                <a:cs typeface="Times New Roman" pitchFamily="18" charset="0"/>
              </a:rPr>
              <a:t>Euprymna</a:t>
            </a:r>
            <a:r>
              <a:rPr lang="cs-CZ" sz="1900" dirty="0" smtClean="0">
                <a:latin typeface="Times New Roman" pitchFamily="18" charset="0"/>
                <a:cs typeface="Times New Roman" pitchFamily="18" charset="0"/>
              </a:rPr>
              <a:t> </a:t>
            </a:r>
            <a:r>
              <a:rPr lang="cs-CZ" sz="1900" dirty="0" err="1" smtClean="0">
                <a:latin typeface="Times New Roman" pitchFamily="18" charset="0"/>
                <a:cs typeface="Times New Roman" pitchFamily="18" charset="0"/>
              </a:rPr>
              <a:t>scolopes</a:t>
            </a:r>
            <a:r>
              <a:rPr lang="cs-CZ" sz="1900" dirty="0" smtClean="0">
                <a:latin typeface="Times New Roman" pitchFamily="18" charset="0"/>
                <a:cs typeface="Times New Roman" pitchFamily="18" charset="0"/>
              </a:rPr>
              <a:t> se nachází vakovitý světelný orgán s póry po vylíhnutí bez </a:t>
            </a:r>
            <a:r>
              <a:rPr lang="cs-CZ" sz="1900" dirty="0" err="1" smtClean="0">
                <a:latin typeface="Times New Roman" pitchFamily="18" charset="0"/>
                <a:cs typeface="Times New Roman" pitchFamily="18" charset="0"/>
              </a:rPr>
              <a:t>endosymbionta</a:t>
            </a:r>
            <a:r>
              <a:rPr lang="cs-CZ" sz="1900" dirty="0" smtClean="0">
                <a:latin typeface="Times New Roman" pitchFamily="18" charset="0"/>
                <a:cs typeface="Times New Roman" pitchFamily="18" charset="0"/>
              </a:rPr>
              <a:t>, který má složitou epiteliální strukturu s </a:t>
            </a:r>
            <a:r>
              <a:rPr lang="cs-CZ" sz="1900" dirty="0" err="1" smtClean="0">
                <a:latin typeface="Times New Roman" pitchFamily="18" charset="0"/>
                <a:cs typeface="Times New Roman" pitchFamily="18" charset="0"/>
              </a:rPr>
              <a:t>ciliemi</a:t>
            </a:r>
            <a:r>
              <a:rPr lang="cs-CZ" sz="1900" dirty="0" smtClean="0">
                <a:latin typeface="Times New Roman" pitchFamily="18" charset="0"/>
                <a:cs typeface="Times New Roman" pitchFamily="18" charset="0"/>
              </a:rPr>
              <a:t> a </a:t>
            </a:r>
            <a:r>
              <a:rPr lang="cs-CZ" sz="1900" dirty="0" err="1" smtClean="0">
                <a:latin typeface="Times New Roman" pitchFamily="18" charset="0"/>
                <a:cs typeface="Times New Roman" pitchFamily="18" charset="0"/>
              </a:rPr>
              <a:t>mikrovilli</a:t>
            </a:r>
            <a:r>
              <a:rPr lang="cs-CZ" sz="1900" dirty="0" smtClean="0">
                <a:latin typeface="Times New Roman" pitchFamily="18" charset="0"/>
                <a:cs typeface="Times New Roman" pitchFamily="18" charset="0"/>
              </a:rPr>
              <a:t>, které transportují kompatibilní buňky Vibrio </a:t>
            </a:r>
            <a:r>
              <a:rPr lang="cs-CZ" sz="1900" dirty="0" err="1" smtClean="0">
                <a:latin typeface="Times New Roman" pitchFamily="18" charset="0"/>
                <a:cs typeface="Times New Roman" pitchFamily="18" charset="0"/>
              </a:rPr>
              <a:t>fischeri</a:t>
            </a:r>
            <a:r>
              <a:rPr lang="cs-CZ" sz="1900" dirty="0" smtClean="0">
                <a:latin typeface="Times New Roman" pitchFamily="18" charset="0"/>
                <a:cs typeface="Times New Roman" pitchFamily="18" charset="0"/>
              </a:rPr>
              <a:t> do vznikajícího vaku světelného orgánu. Jakmile dojde k infekci, </a:t>
            </a:r>
            <a:r>
              <a:rPr lang="cs-CZ" sz="1900" dirty="0" err="1" smtClean="0">
                <a:latin typeface="Times New Roman" pitchFamily="18" charset="0"/>
                <a:cs typeface="Times New Roman" pitchFamily="18" charset="0"/>
              </a:rPr>
              <a:t>cilia</a:t>
            </a:r>
            <a:r>
              <a:rPr lang="cs-CZ" sz="1900" dirty="0" smtClean="0">
                <a:latin typeface="Times New Roman" pitchFamily="18" charset="0"/>
                <a:cs typeface="Times New Roman" pitchFamily="18" charset="0"/>
              </a:rPr>
              <a:t> i </a:t>
            </a:r>
            <a:r>
              <a:rPr lang="cs-CZ" sz="1900" dirty="0" err="1" smtClean="0">
                <a:latin typeface="Times New Roman" pitchFamily="18" charset="0"/>
                <a:cs typeface="Times New Roman" pitchFamily="18" charset="0"/>
              </a:rPr>
              <a:t>mikrovilly</a:t>
            </a:r>
            <a:r>
              <a:rPr lang="cs-CZ" sz="1900" dirty="0" smtClean="0">
                <a:latin typeface="Times New Roman" pitchFamily="18" charset="0"/>
                <a:cs typeface="Times New Roman" pitchFamily="18" charset="0"/>
              </a:rPr>
              <a:t> zmizí, u neinfikovaných živočichů přetrvávají.</a:t>
            </a:r>
            <a:endParaRPr lang="cs-CZ" sz="19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548680"/>
            <a:ext cx="9144000" cy="3139321"/>
          </a:xfrm>
          <a:prstGeom prst="rect">
            <a:avLst/>
          </a:prstGeom>
        </p:spPr>
        <p:txBody>
          <a:bodyPr wrap="square">
            <a:spAutoFit/>
          </a:bodyPr>
          <a:lstStyle/>
          <a:p>
            <a:r>
              <a:rPr lang="cs-CZ" dirty="0" smtClean="0">
                <a:latin typeface="Times New Roman" pitchFamily="18" charset="0"/>
                <a:cs typeface="Times New Roman" pitchFamily="18" charset="0"/>
              </a:rPr>
              <a:t>Škeble čeledi </a:t>
            </a:r>
            <a:r>
              <a:rPr lang="cs-CZ" i="1" dirty="0" err="1" smtClean="0">
                <a:latin typeface="Times New Roman" pitchFamily="18" charset="0"/>
                <a:cs typeface="Times New Roman" pitchFamily="18" charset="0"/>
              </a:rPr>
              <a:t>Mytilidae</a:t>
            </a:r>
            <a:r>
              <a:rPr lang="cs-CZ" dirty="0" smtClean="0">
                <a:latin typeface="Times New Roman" pitchFamily="18" charset="0"/>
                <a:cs typeface="Times New Roman" pitchFamily="18" charset="0"/>
              </a:rPr>
              <a:t> mají v tkáni žáber symbiotické </a:t>
            </a:r>
            <a:r>
              <a:rPr lang="cs-CZ" dirty="0" err="1" smtClean="0">
                <a:latin typeface="Times New Roman" pitchFamily="18" charset="0"/>
                <a:cs typeface="Times New Roman" pitchFamily="18" charset="0"/>
              </a:rPr>
              <a:t>metanotrofní</a:t>
            </a:r>
            <a:r>
              <a:rPr lang="cs-CZ" dirty="0" smtClean="0">
                <a:latin typeface="Times New Roman" pitchFamily="18" charset="0"/>
                <a:cs typeface="Times New Roman" pitchFamily="18" charset="0"/>
              </a:rPr>
              <a:t> bakterie. Podle isotopického rozboru škeblí je většina jejich uhlíku odvozena z této symbiózy využívající fosilní metan, např. </a:t>
            </a:r>
            <a:r>
              <a:rPr lang="cs-CZ" i="1" dirty="0" err="1" smtClean="0">
                <a:latin typeface="Times New Roman" pitchFamily="18" charset="0"/>
                <a:cs typeface="Times New Roman" pitchFamily="18" charset="0"/>
              </a:rPr>
              <a:t>Mytilis</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californianus</a:t>
            </a:r>
            <a:r>
              <a:rPr lang="cs-CZ" dirty="0" smtClean="0">
                <a:latin typeface="Times New Roman" pitchFamily="18" charset="0"/>
                <a:cs typeface="Times New Roman" pitchFamily="18" charset="0"/>
              </a:rPr>
              <a:t>.</a:t>
            </a:r>
          </a:p>
          <a:p>
            <a:endParaRPr lang="cs-CZ" dirty="0" smtClean="0">
              <a:latin typeface="Times New Roman" pitchFamily="18" charset="0"/>
              <a:cs typeface="Times New Roman" pitchFamily="18" charset="0"/>
            </a:endParaRPr>
          </a:p>
          <a:p>
            <a:r>
              <a:rPr lang="cs-CZ" dirty="0" smtClean="0">
                <a:latin typeface="Times New Roman" pitchFamily="18" charset="0"/>
                <a:cs typeface="Times New Roman" pitchFamily="18" charset="0"/>
              </a:rPr>
              <a:t>Hlubokomořské objevy inspirovaly výzkum společenstev sedimentů říčních ústí, kde se také při anaerobní degradaci organické hmoty tvoří velká množství sirovodíku. </a:t>
            </a:r>
          </a:p>
          <a:p>
            <a:r>
              <a:rPr lang="cs-CZ" dirty="0" smtClean="0">
                <a:latin typeface="Times New Roman" pitchFamily="18" charset="0"/>
                <a:cs typeface="Times New Roman" pitchFamily="18" charset="0"/>
              </a:rPr>
              <a:t>Tak byly objeveny sulfid-oxidující bakterie (</a:t>
            </a:r>
            <a:r>
              <a:rPr lang="cs-CZ" dirty="0" err="1" smtClean="0">
                <a:latin typeface="Times New Roman" pitchFamily="18" charset="0"/>
                <a:cs typeface="Times New Roman" pitchFamily="18" charset="0"/>
              </a:rPr>
              <a:t>získavají</a:t>
            </a:r>
            <a:r>
              <a:rPr lang="cs-CZ" dirty="0" smtClean="0">
                <a:latin typeface="Times New Roman" pitchFamily="18" charset="0"/>
                <a:cs typeface="Times New Roman" pitchFamily="18" charset="0"/>
              </a:rPr>
              <a:t> tak energii pro asimilaci CO2 v </a:t>
            </a:r>
            <a:r>
              <a:rPr lang="cs-CZ" dirty="0" err="1" smtClean="0">
                <a:latin typeface="Times New Roman" pitchFamily="18" charset="0"/>
                <a:cs typeface="Times New Roman" pitchFamily="18" charset="0"/>
              </a:rPr>
              <a:t>Calvinově</a:t>
            </a:r>
            <a:r>
              <a:rPr lang="cs-CZ" dirty="0" smtClean="0">
                <a:latin typeface="Times New Roman" pitchFamily="18" charset="0"/>
                <a:cs typeface="Times New Roman" pitchFamily="18" charset="0"/>
              </a:rPr>
              <a:t> cyklu) v žábrách mnohých škeblí, např. </a:t>
            </a:r>
            <a:r>
              <a:rPr lang="cs-CZ" i="1" dirty="0" err="1" smtClean="0">
                <a:latin typeface="Times New Roman" pitchFamily="18" charset="0"/>
                <a:cs typeface="Times New Roman" pitchFamily="18" charset="0"/>
              </a:rPr>
              <a:t>Solemya</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reidi</a:t>
            </a:r>
            <a:r>
              <a:rPr lang="cs-CZ" dirty="0" smtClean="0">
                <a:latin typeface="Times New Roman" pitchFamily="18" charset="0"/>
                <a:cs typeface="Times New Roman" pitchFamily="18" charset="0"/>
              </a:rPr>
              <a:t>, nebo zástupců rodů </a:t>
            </a:r>
            <a:r>
              <a:rPr lang="cs-CZ" i="1" dirty="0" smtClean="0">
                <a:latin typeface="Times New Roman" pitchFamily="18" charset="0"/>
                <a:cs typeface="Times New Roman" pitchFamily="18" charset="0"/>
              </a:rPr>
              <a:t>Lucinina, Myrta a </a:t>
            </a:r>
            <a:r>
              <a:rPr lang="cs-CZ" i="1" dirty="0" err="1" smtClean="0">
                <a:latin typeface="Times New Roman" pitchFamily="18" charset="0"/>
                <a:cs typeface="Times New Roman" pitchFamily="18" charset="0"/>
              </a:rPr>
              <a:t>Thyasura</a:t>
            </a:r>
            <a:r>
              <a:rPr lang="cs-CZ" dirty="0" smtClean="0">
                <a:latin typeface="Times New Roman" pitchFamily="18" charset="0"/>
                <a:cs typeface="Times New Roman" pitchFamily="18" charset="0"/>
              </a:rPr>
              <a:t>. Někteří </a:t>
            </a:r>
            <a:r>
              <a:rPr lang="cs-CZ" dirty="0" err="1" smtClean="0">
                <a:latin typeface="Times New Roman" pitchFamily="18" charset="0"/>
                <a:cs typeface="Times New Roman" pitchFamily="18" charset="0"/>
              </a:rPr>
              <a:t>symbionti</a:t>
            </a:r>
            <a:r>
              <a:rPr lang="cs-CZ" dirty="0" smtClean="0">
                <a:latin typeface="Times New Roman" pitchFamily="18" charset="0"/>
                <a:cs typeface="Times New Roman" pitchFamily="18" charset="0"/>
              </a:rPr>
              <a:t> jsou intracelulární, jiní jsou lokalizování v oddělených </a:t>
            </a:r>
            <a:r>
              <a:rPr lang="cs-CZ" dirty="0" err="1" smtClean="0">
                <a:latin typeface="Times New Roman" pitchFamily="18" charset="0"/>
                <a:cs typeface="Times New Roman" pitchFamily="18" charset="0"/>
              </a:rPr>
              <a:t>bakteriocystách</a:t>
            </a:r>
            <a:r>
              <a:rPr lang="cs-CZ" dirty="0" smtClean="0">
                <a:latin typeface="Times New Roman" pitchFamily="18" charset="0"/>
                <a:cs typeface="Times New Roman" pitchFamily="18" charset="0"/>
              </a:rPr>
              <a:t> mezi kutikulou a tkání živočicha. </a:t>
            </a:r>
            <a:r>
              <a:rPr lang="cs-CZ" b="1" dirty="0" smtClean="0">
                <a:latin typeface="Times New Roman" pitchFamily="18" charset="0"/>
                <a:cs typeface="Times New Roman" pitchFamily="18" charset="0"/>
              </a:rPr>
              <a:t>Některé škeble si uchovaly způsob příjímání potravy filtrací, jiné jsou zcela závislé na symbiontu. </a:t>
            </a:r>
          </a:p>
        </p:txBody>
      </p:sp>
      <p:pic>
        <p:nvPicPr>
          <p:cNvPr id="117764" name="Picture 4" descr="Solemya elarraichensis holotype.jpg"/>
          <p:cNvPicPr>
            <a:picLocks noChangeAspect="1" noChangeArrowheads="1"/>
          </p:cNvPicPr>
          <p:nvPr/>
        </p:nvPicPr>
        <p:blipFill>
          <a:blip r:embed="rId2" cstate="print"/>
          <a:srcRect/>
          <a:stretch>
            <a:fillRect/>
          </a:stretch>
        </p:blipFill>
        <p:spPr bwMode="auto">
          <a:xfrm>
            <a:off x="2019807" y="3861048"/>
            <a:ext cx="7124193" cy="2996952"/>
          </a:xfrm>
          <a:prstGeom prst="rect">
            <a:avLst/>
          </a:prstGeom>
          <a:noFill/>
        </p:spPr>
      </p:pic>
      <p:sp>
        <p:nvSpPr>
          <p:cNvPr id="6" name="Obdélník 5"/>
          <p:cNvSpPr/>
          <p:nvPr/>
        </p:nvSpPr>
        <p:spPr>
          <a:xfrm>
            <a:off x="3131840" y="6488668"/>
            <a:ext cx="6012160" cy="369332"/>
          </a:xfrm>
          <a:prstGeom prst="rect">
            <a:avLst/>
          </a:prstGeom>
        </p:spPr>
        <p:txBody>
          <a:bodyPr wrap="square">
            <a:spAutoFit/>
          </a:bodyPr>
          <a:lstStyle/>
          <a:p>
            <a:r>
              <a:rPr lang="cs-CZ" sz="900" dirty="0" smtClean="0"/>
              <a:t>https://en-m-wikipedia-org.translate.goog/wiki/File:Solemya_elarraichensis_holotype.jpg?_x_tr_sl=en&amp;_x_tr_tl=cs&amp;_x_tr_hl=cs&amp;_x_tr_pto=sc</a:t>
            </a:r>
            <a:endParaRPr lang="cs-CZ"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3645024"/>
            <a:ext cx="8964488" cy="369332"/>
          </a:xfrm>
          <a:prstGeom prst="rect">
            <a:avLst/>
          </a:prstGeom>
        </p:spPr>
        <p:txBody>
          <a:bodyPr wrap="square">
            <a:spAutoFit/>
          </a:bodyPr>
          <a:lstStyle/>
          <a:p>
            <a:r>
              <a:rPr lang="cs-CZ" dirty="0" smtClean="0"/>
              <a:t> </a:t>
            </a:r>
          </a:p>
        </p:txBody>
      </p:sp>
      <p:sp>
        <p:nvSpPr>
          <p:cNvPr id="3" name="Obdélník 2"/>
          <p:cNvSpPr/>
          <p:nvPr/>
        </p:nvSpPr>
        <p:spPr>
          <a:xfrm>
            <a:off x="0" y="836712"/>
            <a:ext cx="9144000" cy="5262979"/>
          </a:xfrm>
          <a:prstGeom prst="rect">
            <a:avLst/>
          </a:prstGeom>
        </p:spPr>
        <p:txBody>
          <a:bodyPr wrap="square">
            <a:spAutoFit/>
          </a:bodyPr>
          <a:lstStyle/>
          <a:p>
            <a:pPr marL="285750" indent="-285750">
              <a:buFont typeface="Arial" panose="020B0604020202020204" pitchFamily="34" charset="0"/>
              <a:buChar char="•"/>
            </a:pPr>
            <a:r>
              <a:rPr lang="cs-CZ" sz="2100" dirty="0" smtClean="0">
                <a:latin typeface="Times New Roman" pitchFamily="18" charset="0"/>
                <a:cs typeface="Times New Roman" pitchFamily="18" charset="0"/>
              </a:rPr>
              <a:t>Ve většině případů je interakce mikrobů s živočichy  zpravidla pozitivní, jedná se často o výměnu živin a udržování vhodného prostředí. </a:t>
            </a:r>
          </a:p>
          <a:p>
            <a:pPr marL="285750" indent="-285750">
              <a:buFont typeface="Arial" panose="020B0604020202020204" pitchFamily="34" charset="0"/>
              <a:buChar char="•"/>
            </a:pPr>
            <a:r>
              <a:rPr lang="cs-CZ" sz="2100" dirty="0" smtClean="0">
                <a:latin typeface="Times New Roman" pitchFamily="18" charset="0"/>
                <a:cs typeface="Times New Roman" pitchFamily="18" charset="0"/>
              </a:rPr>
              <a:t>Mikrobi často pomáhají při trávení obtížných komponentů potravy, jako je třeba celulóza, další komenzálové se podílejí na produkci vitamínů nebo ochraně živočichů proti patogenům.</a:t>
            </a:r>
          </a:p>
          <a:p>
            <a:pPr marL="285750" indent="-285750">
              <a:buFont typeface="Arial" panose="020B0604020202020204" pitchFamily="34" charset="0"/>
              <a:buChar char="•"/>
            </a:pPr>
            <a:r>
              <a:rPr lang="cs-CZ" sz="2100" dirty="0" smtClean="0">
                <a:latin typeface="Times New Roman" pitchFamily="18" charset="0"/>
                <a:cs typeface="Times New Roman" pitchFamily="18" charset="0"/>
              </a:rPr>
              <a:t>Řasy korálových polypů a dalších bezobratlých pokrývají hlavní část potravy živočichů vlastní fotosyntézou.</a:t>
            </a:r>
          </a:p>
          <a:p>
            <a:pPr marL="285750" indent="-285750">
              <a:buFont typeface="Arial" panose="020B0604020202020204" pitchFamily="34" charset="0"/>
              <a:buChar char="•"/>
            </a:pPr>
            <a:r>
              <a:rPr lang="cs-CZ" sz="2100" dirty="0" err="1" smtClean="0">
                <a:latin typeface="Times New Roman" pitchFamily="18" charset="0"/>
                <a:cs typeface="Times New Roman" pitchFamily="18" charset="0"/>
              </a:rPr>
              <a:t>Endosymbiotické</a:t>
            </a:r>
            <a:r>
              <a:rPr lang="cs-CZ" sz="2100" dirty="0" smtClean="0">
                <a:latin typeface="Times New Roman" pitchFamily="18" charset="0"/>
                <a:cs typeface="Times New Roman" pitchFamily="18" charset="0"/>
              </a:rPr>
              <a:t> bakterie mohou </a:t>
            </a:r>
            <a:r>
              <a:rPr lang="cs-CZ" sz="2100" dirty="0" err="1" smtClean="0">
                <a:latin typeface="Times New Roman" pitchFamily="18" charset="0"/>
                <a:cs typeface="Times New Roman" pitchFamily="18" charset="0"/>
              </a:rPr>
              <a:t>produkuovat</a:t>
            </a:r>
            <a:r>
              <a:rPr lang="cs-CZ" sz="2100" dirty="0" smtClean="0">
                <a:latin typeface="Times New Roman" pitchFamily="18" charset="0"/>
                <a:cs typeface="Times New Roman" pitchFamily="18" charset="0"/>
              </a:rPr>
              <a:t> světlo pro některé mořské bezobratlé a ryby.</a:t>
            </a:r>
          </a:p>
          <a:p>
            <a:pPr marL="285750" indent="-285750">
              <a:buFont typeface="Arial" panose="020B0604020202020204" pitchFamily="34" charset="0"/>
              <a:buChar char="•"/>
            </a:pPr>
            <a:r>
              <a:rPr lang="cs-CZ" sz="2100" dirty="0" smtClean="0">
                <a:latin typeface="Times New Roman" pitchFamily="18" charset="0"/>
                <a:cs typeface="Times New Roman" pitchFamily="18" charset="0"/>
              </a:rPr>
              <a:t>Hlubokomořské termální prameny hostí </a:t>
            </a:r>
            <a:r>
              <a:rPr lang="cs-CZ" sz="2100" dirty="0" err="1" smtClean="0">
                <a:latin typeface="Times New Roman" pitchFamily="18" charset="0"/>
                <a:cs typeface="Times New Roman" pitchFamily="18" charset="0"/>
              </a:rPr>
              <a:t>chemoautotrofní</a:t>
            </a:r>
            <a:r>
              <a:rPr lang="cs-CZ" sz="2100" dirty="0" smtClean="0">
                <a:latin typeface="Times New Roman" pitchFamily="18" charset="0"/>
                <a:cs typeface="Times New Roman" pitchFamily="18" charset="0"/>
              </a:rPr>
              <a:t> bakterie umožňují bezobratlým život s využitím geotermální energie bez užití fotosynteticky produkovaného organického uhlíku.</a:t>
            </a:r>
          </a:p>
          <a:p>
            <a:pPr marL="285750" indent="-285750">
              <a:buFont typeface="Arial" panose="020B0604020202020204" pitchFamily="34" charset="0"/>
              <a:buChar char="•"/>
            </a:pPr>
            <a:r>
              <a:rPr lang="cs-CZ" sz="2100" dirty="0" smtClean="0">
                <a:latin typeface="Times New Roman" pitchFamily="18" charset="0"/>
                <a:cs typeface="Times New Roman" pitchFamily="18" charset="0"/>
              </a:rPr>
              <a:t>Bezobratlí se mikroorganismy živí                                                                                                                                                                                                     </a:t>
            </a:r>
          </a:p>
          <a:p>
            <a:pPr marL="285750" indent="-285750">
              <a:buFont typeface="Arial" panose="020B0604020202020204" pitchFamily="34" charset="0"/>
              <a:buChar char="•"/>
            </a:pPr>
            <a:r>
              <a:rPr lang="cs-CZ" sz="2100" dirty="0" smtClean="0">
                <a:latin typeface="Times New Roman" pitchFamily="18" charset="0"/>
                <a:cs typeface="Times New Roman" pitchFamily="18" charset="0"/>
              </a:rPr>
              <a:t>Mezi živočichy a mikrobi však vznikají také negativní vazby, např. houby mohou parazitovat na </a:t>
            </a:r>
            <a:r>
              <a:rPr lang="cs-CZ" sz="2100" dirty="0" err="1" smtClean="0">
                <a:latin typeface="Times New Roman" pitchFamily="18" charset="0"/>
                <a:cs typeface="Times New Roman" pitchFamily="18" charset="0"/>
              </a:rPr>
              <a:t>nematodách</a:t>
            </a:r>
            <a:r>
              <a:rPr lang="cs-CZ" sz="2100" dirty="0" smtClean="0">
                <a:latin typeface="Times New Roman" pitchFamily="18" charset="0"/>
                <a:cs typeface="Times New Roman" pitchFamily="18" charset="0"/>
              </a:rPr>
              <a:t> a vířnících nebo mikrobi způsobují nemoci živočichů (mikrobiální toxiny, patogenní mikroorganismy).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fontScale="90000"/>
          </a:bodyPr>
          <a:lstStyle/>
          <a:p>
            <a:r>
              <a:rPr lang="cs-CZ" sz="2000" dirty="0" smtClean="0"/>
              <a:t> </a:t>
            </a:r>
            <a:r>
              <a:rPr lang="cs-CZ" sz="2200" dirty="0" smtClean="0">
                <a:latin typeface="Times New Roman" pitchFamily="18" charset="0"/>
                <a:cs typeface="Times New Roman" pitchFamily="18" charset="0"/>
              </a:rPr>
              <a:t>Houby a živočichové</a:t>
            </a:r>
            <a:endParaRPr lang="cs-CZ" sz="24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404664"/>
            <a:ext cx="9144000" cy="6453336"/>
          </a:xfrm>
        </p:spPr>
        <p:txBody>
          <a:bodyPr>
            <a:normAutofit/>
          </a:bodyPr>
          <a:lstStyle/>
          <a:p>
            <a:pPr algn="just"/>
            <a:r>
              <a:rPr lang="cs-CZ" sz="1800" dirty="0" smtClean="0">
                <a:latin typeface="Times New Roman" pitchFamily="18" charset="0"/>
                <a:cs typeface="Times New Roman" pitchFamily="18" charset="0"/>
              </a:rPr>
              <a:t>Jsou známé houby, které loví vířníky a </a:t>
            </a:r>
            <a:r>
              <a:rPr lang="cs-CZ" sz="1800" dirty="0" err="1" smtClean="0">
                <a:latin typeface="Times New Roman" pitchFamily="18" charset="0"/>
                <a:cs typeface="Times New Roman" pitchFamily="18" charset="0"/>
              </a:rPr>
              <a:t>nematody</a:t>
            </a:r>
            <a:r>
              <a:rPr lang="cs-CZ" sz="1800" dirty="0" smtClean="0">
                <a:latin typeface="Times New Roman" pitchFamily="18" charset="0"/>
                <a:cs typeface="Times New Roman" pitchFamily="18" charset="0"/>
              </a:rPr>
              <a:t> (hlístice). Houby, živící se na </a:t>
            </a:r>
            <a:r>
              <a:rPr lang="cs-CZ" sz="1800" dirty="0" err="1" smtClean="0">
                <a:latin typeface="Times New Roman" pitchFamily="18" charset="0"/>
                <a:cs typeface="Times New Roman" pitchFamily="18" charset="0"/>
              </a:rPr>
              <a:t>nematodech</a:t>
            </a:r>
            <a:r>
              <a:rPr lang="cs-CZ" sz="1800" dirty="0" smtClean="0">
                <a:latin typeface="Times New Roman" pitchFamily="18" charset="0"/>
                <a:cs typeface="Times New Roman" pitchFamily="18" charset="0"/>
              </a:rPr>
              <a:t>, patří především mezi zástupce rodů </a:t>
            </a:r>
            <a:r>
              <a:rPr lang="cs-CZ" sz="1800" i="1" dirty="0" err="1" smtClean="0">
                <a:latin typeface="Times New Roman" pitchFamily="18" charset="0"/>
                <a:cs typeface="Times New Roman" pitchFamily="18" charset="0"/>
              </a:rPr>
              <a:t>Arthrobotrys</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Dactylaria</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Dactylella</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Trichothecium</a:t>
            </a:r>
            <a:r>
              <a:rPr lang="cs-CZ" sz="1800" dirty="0" smtClean="0">
                <a:latin typeface="Times New Roman" pitchFamily="18" charset="0"/>
                <a:cs typeface="Times New Roman" pitchFamily="18" charset="0"/>
              </a:rPr>
              <a:t>. Mechanismus chytání kořisti spočívá v tvorbě pletiva z vláken, která jsou adhezivní a vytváří stahující se kruhy. Když se hlístice pohybuje kolem houbových adhezivních struktur, přilepí se k nim, je chycena, a většinou se jí už nepodaří uniknout. Při pohybu kruhem vláken se celý systém stáhne náhlým osmotickým zduřením a polapí hlístici. Houbová vlákna proniknou do </a:t>
            </a:r>
            <a:r>
              <a:rPr lang="cs-CZ" sz="1800" dirty="0" err="1" smtClean="0">
                <a:latin typeface="Times New Roman" pitchFamily="18" charset="0"/>
                <a:cs typeface="Times New Roman" pitchFamily="18" charset="0"/>
              </a:rPr>
              <a:t>nematody</a:t>
            </a:r>
            <a:r>
              <a:rPr lang="cs-CZ" sz="1800" dirty="0" smtClean="0">
                <a:latin typeface="Times New Roman" pitchFamily="18" charset="0"/>
                <a:cs typeface="Times New Roman" pitchFamily="18" charset="0"/>
              </a:rPr>
              <a:t> a enzymaticky ji rozloží.</a:t>
            </a:r>
          </a:p>
          <a:p>
            <a:pPr algn="just"/>
            <a:r>
              <a:rPr lang="cs-CZ" sz="1800" i="1" dirty="0" err="1" smtClean="0">
                <a:latin typeface="Times New Roman" pitchFamily="18" charset="0"/>
                <a:cs typeface="Times New Roman" pitchFamily="18" charset="0"/>
              </a:rPr>
              <a:t>Pleurotus</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ostreatus</a:t>
            </a:r>
            <a:r>
              <a:rPr lang="cs-CZ" sz="1800" i="1" dirty="0" smtClean="0">
                <a:latin typeface="Times New Roman" pitchFamily="18" charset="0"/>
                <a:cs typeface="Times New Roman" pitchFamily="18" charset="0"/>
              </a:rPr>
              <a:t> </a:t>
            </a:r>
            <a:r>
              <a:rPr lang="cs-CZ" sz="1800" dirty="0" smtClean="0">
                <a:latin typeface="Times New Roman" pitchFamily="18" charset="0"/>
                <a:cs typeface="Times New Roman" pitchFamily="18" charset="0"/>
              </a:rPr>
              <a:t>(hlíva) a příbuzné druhy neprodukují </a:t>
            </a:r>
            <a:r>
              <a:rPr lang="cs-CZ" sz="1800" dirty="0" err="1" smtClean="0">
                <a:latin typeface="Times New Roman" pitchFamily="18" charset="0"/>
                <a:cs typeface="Times New Roman" pitchFamily="18" charset="0"/>
              </a:rPr>
              <a:t>pasťové</a:t>
            </a:r>
            <a:r>
              <a:rPr lang="cs-CZ" sz="1800" dirty="0" smtClean="0">
                <a:latin typeface="Times New Roman" pitchFamily="18" charset="0"/>
                <a:cs typeface="Times New Roman" pitchFamily="18" charset="0"/>
              </a:rPr>
              <a:t> struktury, ale toxin, který rychle paralyzuje </a:t>
            </a:r>
            <a:r>
              <a:rPr lang="cs-CZ" sz="1800" dirty="0" err="1" smtClean="0">
                <a:latin typeface="Times New Roman" pitchFamily="18" charset="0"/>
                <a:cs typeface="Times New Roman" pitchFamily="18" charset="0"/>
              </a:rPr>
              <a:t>nemotoda</a:t>
            </a:r>
            <a:r>
              <a:rPr lang="cs-CZ" sz="1800" dirty="0" smtClean="0">
                <a:latin typeface="Times New Roman" pitchFamily="18" charset="0"/>
                <a:cs typeface="Times New Roman" pitchFamily="18" charset="0"/>
              </a:rPr>
              <a:t>. Poté hyfy proniknou do </a:t>
            </a:r>
            <a:r>
              <a:rPr lang="cs-CZ" sz="1800" dirty="0" err="1" smtClean="0">
                <a:latin typeface="Times New Roman" pitchFamily="18" charset="0"/>
                <a:cs typeface="Times New Roman" pitchFamily="18" charset="0"/>
              </a:rPr>
              <a:t>nematody</a:t>
            </a:r>
            <a:r>
              <a:rPr lang="cs-CZ" sz="1800" dirty="0" smtClean="0">
                <a:latin typeface="Times New Roman" pitchFamily="18" charset="0"/>
                <a:cs typeface="Times New Roman" pitchFamily="18" charset="0"/>
              </a:rPr>
              <a:t> a stráví ji. Popsané </a:t>
            </a:r>
            <a:r>
              <a:rPr lang="cs-CZ" sz="1800" dirty="0" err="1" smtClean="0">
                <a:latin typeface="Times New Roman" pitchFamily="18" charset="0"/>
                <a:cs typeface="Times New Roman" pitchFamily="18" charset="0"/>
              </a:rPr>
              <a:t>basidiomycety</a:t>
            </a:r>
            <a:r>
              <a:rPr lang="cs-CZ" sz="1800" dirty="0" smtClean="0">
                <a:latin typeface="Times New Roman" pitchFamily="18" charset="0"/>
                <a:cs typeface="Times New Roman" pitchFamily="18" charset="0"/>
              </a:rPr>
              <a:t> často rostou na rozkládajícím se dřevě, substrátu chudém na dusík a chycené </a:t>
            </a:r>
            <a:r>
              <a:rPr lang="cs-CZ" sz="1800" dirty="0" err="1" smtClean="0">
                <a:latin typeface="Times New Roman" pitchFamily="18" charset="0"/>
                <a:cs typeface="Times New Roman" pitchFamily="18" charset="0"/>
              </a:rPr>
              <a:t>nematody</a:t>
            </a:r>
            <a:r>
              <a:rPr lang="cs-CZ" sz="1800" dirty="0" smtClean="0">
                <a:latin typeface="Times New Roman" pitchFamily="18" charset="0"/>
                <a:cs typeface="Times New Roman" pitchFamily="18" charset="0"/>
              </a:rPr>
              <a:t> by pak mohly doplnit chybějící prvek.</a:t>
            </a:r>
          </a:p>
          <a:p>
            <a:pPr algn="just"/>
            <a:r>
              <a:rPr lang="cs-CZ" sz="1800" dirty="0" smtClean="0">
                <a:latin typeface="Times New Roman" pitchFamily="18" charset="0"/>
                <a:cs typeface="Times New Roman" pitchFamily="18" charset="0"/>
              </a:rPr>
              <a:t>Červci jsou rostlinní parazité, kteří sají rostlinné šťávy. Mohou být infikované houbami (</a:t>
            </a:r>
            <a:r>
              <a:rPr lang="cs-CZ" sz="1800" i="1" dirty="0" err="1" smtClean="0">
                <a:latin typeface="Times New Roman" pitchFamily="18" charset="0"/>
                <a:cs typeface="Times New Roman" pitchFamily="18" charset="0"/>
              </a:rPr>
              <a:t>Septobasidium</a:t>
            </a:r>
            <a:r>
              <a:rPr lang="cs-CZ" sz="1800" dirty="0" smtClean="0">
                <a:latin typeface="Times New Roman" pitchFamily="18" charset="0"/>
                <a:cs typeface="Times New Roman" pitchFamily="18" charset="0"/>
              </a:rPr>
              <a:t>) během líhnutí. Houbové hyfy obklopí dospívající jedince, uvězní je, ale nezabijí všechny. Hmyz žije a produkuje potomstvo uvnitř mycelia, které drží dospělé jedince, zatímco mladí sají rostlinnou šťávu mezi hyfami houby. Houba tak ochraňuje hmyz 136 od dalších parazitů a predátorů a hmyz poskytuje houbě výživu. Pohyb mladého hmyzu z rostliny na rostlinu zajistí rozšíření houby. Houba dospělé jedince nakonec zabije a stráví.</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a:bodyPr>
          <a:lstStyle/>
          <a:p>
            <a:r>
              <a:rPr lang="cs-CZ" sz="2000" dirty="0" smtClean="0"/>
              <a:t> </a:t>
            </a:r>
            <a:r>
              <a:rPr lang="cs-CZ" sz="2000" dirty="0" smtClean="0">
                <a:latin typeface="Times New Roman" pitchFamily="18" charset="0"/>
                <a:cs typeface="Times New Roman" pitchFamily="18" charset="0"/>
              </a:rPr>
              <a:t>Ekologické aspekty nemocí zvířat</a:t>
            </a:r>
            <a:endParaRPr lang="cs-CZ" sz="20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404664"/>
            <a:ext cx="9144000" cy="6453336"/>
          </a:xfrm>
        </p:spPr>
        <p:txBody>
          <a:bodyPr>
            <a:normAutofit/>
          </a:bodyPr>
          <a:lstStyle/>
          <a:p>
            <a:pPr algn="just"/>
            <a:r>
              <a:rPr lang="cs-CZ" sz="1800" dirty="0" smtClean="0"/>
              <a:t>Patogenní </a:t>
            </a:r>
            <a:r>
              <a:rPr lang="cs-CZ" sz="1800" dirty="0" err="1" smtClean="0"/>
              <a:t>mikroorgasmy</a:t>
            </a:r>
            <a:r>
              <a:rPr lang="cs-CZ" sz="1800" dirty="0" smtClean="0"/>
              <a:t> mohou způsobovat mnoho druhů nemocí svým hostitelům. V zásadě existují dva typy mechanismů interakcí mezi organismy. Patogen roste na nebo ve zvířeti a způsobuje nemoc nebo patogen roste vně zvířete a produkuje toxické substance, které způsobují nemoc zvířete nebo změní nepříznivě jeho životní prostředí, čímž může způsobit až smrt hostitele.</a:t>
            </a:r>
          </a:p>
          <a:p>
            <a:pPr algn="just"/>
            <a:r>
              <a:rPr lang="cs-CZ" sz="1800" dirty="0" err="1" smtClean="0"/>
              <a:t>Eutrofické</a:t>
            </a:r>
            <a:r>
              <a:rPr lang="cs-CZ" sz="1800" dirty="0" smtClean="0"/>
              <a:t> podmínky v jezeře způsobí velký nárůst řas s produkcí velkého množství organické hmoty, během následné degradace této hmoty se spotřebuje kyslík, což může mít za následek úhyn aerobní populace živočichů v jezeře (ryby, korýši atd.). Produkce sirovodíku může být toxická pro ostatní organismy (vyšší živočichy) v sedimentech. Produkce aflatoxinů rodem </a:t>
            </a:r>
            <a:r>
              <a:rPr lang="cs-CZ" sz="1800" i="1" dirty="0" err="1" smtClean="0"/>
              <a:t>Aspergillus</a:t>
            </a:r>
            <a:r>
              <a:rPr lang="cs-CZ" sz="1800" i="1" dirty="0" smtClean="0"/>
              <a:t> </a:t>
            </a:r>
            <a:r>
              <a:rPr lang="cs-CZ" sz="1800" dirty="0" smtClean="0"/>
              <a:t>na krmivu může zase zabít např. drůbež.</a:t>
            </a:r>
          </a:p>
          <a:p>
            <a:pPr algn="just"/>
            <a:r>
              <a:rPr lang="cs-CZ" sz="1800" dirty="0" smtClean="0"/>
              <a:t>Rudý příliv je fenomén známý z přímořských oblastí, který způsobuje nemoc a úhyn citlivých živočišných populace. Organismy jsou vystaveny toxinům produkovaným díky masovému </a:t>
            </a:r>
            <a:r>
              <a:rPr lang="cs-CZ" sz="1800" dirty="0" err="1" smtClean="0"/>
              <a:t>narůstu</a:t>
            </a:r>
            <a:r>
              <a:rPr lang="cs-CZ" sz="1800" dirty="0" smtClean="0"/>
              <a:t> obrněnek rodu </a:t>
            </a:r>
            <a:r>
              <a:rPr lang="cs-CZ" sz="1800" dirty="0" err="1" smtClean="0"/>
              <a:t>Dinoflagellates</a:t>
            </a:r>
            <a:r>
              <a:rPr lang="cs-CZ" sz="1800" dirty="0" smtClean="0"/>
              <a:t> . </a:t>
            </a:r>
            <a:r>
              <a:rPr lang="cs-CZ" sz="1800" dirty="0" err="1" smtClean="0"/>
              <a:t>Nekteří</a:t>
            </a:r>
            <a:r>
              <a:rPr lang="cs-CZ" sz="1800" dirty="0" smtClean="0"/>
              <a:t> produkují toxiny zabíjející ryby, jiní zabíjejí především bezobratlé. Navíc se toxin šíří potravním řetězcem může se dostat až do potravy lidí a způsobit paralytickou otravu konzumentů škeblí.</a:t>
            </a:r>
            <a:endParaRPr lang="cs-CZ" sz="1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548680"/>
            <a:ext cx="9144000" cy="4247317"/>
          </a:xfrm>
          <a:prstGeom prst="rect">
            <a:avLst/>
          </a:prstGeom>
        </p:spPr>
        <p:txBody>
          <a:bodyPr wrap="square">
            <a:spAutoFit/>
          </a:bodyPr>
          <a:lstStyle/>
          <a:p>
            <a:pPr algn="just"/>
            <a:r>
              <a:rPr lang="cs-CZ" dirty="0" smtClean="0">
                <a:latin typeface="Times New Roman" pitchFamily="18" charset="0"/>
                <a:cs typeface="Times New Roman" pitchFamily="18" charset="0"/>
              </a:rPr>
              <a:t>Mikroby způsobující nemoci živočichů jsou infekční patogeny nebo parazité, které musí být schopny růst na nebo v živočichu. Někteří patogeny jsou obligátní intracelulární parazité a jsou na svém hostiteli zcela závislí (přežití, invaze, reprodukce). Většinou však infekční organismus roste v hostiteli jen po určitou dobu, než hostitel pojde, nebo si vyvine obranu (imunitní odezvu), která zabrání dalšímu růstu patogenu, patogen pak musí být přenesen na dalšího citlivého hostitele. Důležitý je způsob transmise, jak dlouho může patogen přežít vně hostitele, vliv faktorů vnějšího prostředí, možný rezervoár nebo přítomnost alternativního hostitele.</a:t>
            </a:r>
          </a:p>
          <a:p>
            <a:pPr algn="just"/>
            <a:endParaRPr lang="cs-CZ" dirty="0" smtClean="0">
              <a:latin typeface="Times New Roman" pitchFamily="18" charset="0"/>
              <a:cs typeface="Times New Roman" pitchFamily="18" charset="0"/>
            </a:endParaRPr>
          </a:p>
          <a:p>
            <a:pPr algn="just"/>
            <a:r>
              <a:rPr lang="cs-CZ" dirty="0" smtClean="0">
                <a:latin typeface="Times New Roman" pitchFamily="18" charset="0"/>
                <a:cs typeface="Times New Roman" pitchFamily="18" charset="0"/>
              </a:rPr>
              <a:t>Ke vstupu patogenů do hostitele dochází často přirozenými otvory, jako je respirační a gastrointestinální trakt. Většina patogenů neprojde přes kůži, ale jsou tu výjimky. Poranění kůže nebo hmyzí kousnutí zlepšuje průnik patogenů.</a:t>
            </a:r>
          </a:p>
          <a:p>
            <a:pPr algn="just"/>
            <a:endParaRPr lang="cs-CZ" dirty="0" smtClean="0">
              <a:latin typeface="Times New Roman" pitchFamily="18" charset="0"/>
              <a:cs typeface="Times New Roman" pitchFamily="18" charset="0"/>
            </a:endParaRPr>
          </a:p>
          <a:p>
            <a:pPr algn="just"/>
            <a:r>
              <a:rPr lang="cs-CZ" dirty="0" smtClean="0">
                <a:latin typeface="Times New Roman" pitchFamily="18" charset="0"/>
                <a:cs typeface="Times New Roman" pitchFamily="18" charset="0"/>
              </a:rPr>
              <a:t>Někdy může být mikrob neškodný a stane se patogenem až za určitých podmínek. Např. </a:t>
            </a:r>
            <a:r>
              <a:rPr lang="cs-CZ" i="1" dirty="0" smtClean="0">
                <a:latin typeface="Times New Roman" pitchFamily="18" charset="0"/>
                <a:cs typeface="Times New Roman" pitchFamily="18" charset="0"/>
              </a:rPr>
              <a:t>E. </a:t>
            </a:r>
            <a:r>
              <a:rPr lang="cs-CZ" i="1" dirty="0" err="1" smtClean="0">
                <a:latin typeface="Times New Roman" pitchFamily="18" charset="0"/>
                <a:cs typeface="Times New Roman" pitchFamily="18" charset="0"/>
              </a:rPr>
              <a:t>coli</a:t>
            </a:r>
            <a:r>
              <a:rPr lang="cs-CZ" i="1"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je normální obyvatel intestinálního traktu lidí, ale vstoupí-li do močového traktu, nebo krevního řečiště, způsobí zde infekci.</a:t>
            </a:r>
            <a:endParaRPr lang="cs-CZ"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476672"/>
            <a:ext cx="9144000" cy="5632311"/>
          </a:xfrm>
          <a:prstGeom prst="rect">
            <a:avLst/>
          </a:prstGeom>
        </p:spPr>
        <p:txBody>
          <a:bodyPr wrap="square">
            <a:spAutoFit/>
          </a:bodyPr>
          <a:lstStyle/>
          <a:p>
            <a:pPr algn="just"/>
            <a:r>
              <a:rPr lang="cs-CZ" dirty="0" smtClean="0">
                <a:latin typeface="Times New Roman" pitchFamily="18" charset="0"/>
                <a:cs typeface="Times New Roman" pitchFamily="18" charset="0"/>
              </a:rPr>
              <a:t>Tkáně zdravých živočichů jsou sterilní, na povrchu ale mnoho mikroorganismů. </a:t>
            </a:r>
          </a:p>
          <a:p>
            <a:pPr algn="just"/>
            <a:r>
              <a:rPr lang="cs-CZ" dirty="0" smtClean="0">
                <a:latin typeface="Times New Roman" pitchFamily="18" charset="0"/>
                <a:cs typeface="Times New Roman" pitchFamily="18" charset="0"/>
              </a:rPr>
              <a:t>Loupání epidermálních buněk a sekrece mazových a potních žláz poskytuje kreatin, lipidy a mastné kyseliny jako potenciální růstový substrát. Zároveň převážně suché podmínky, salinita a inhibiční účinky některých mastných kyselin vytváří nepřátelské prostředí, které je nejlépe tolerováno některými G+ bakteriemi, </a:t>
            </a:r>
            <a:r>
              <a:rPr lang="cs-CZ" dirty="0" err="1" smtClean="0">
                <a:latin typeface="Times New Roman" pitchFamily="18" charset="0"/>
                <a:cs typeface="Times New Roman" pitchFamily="18" charset="0"/>
              </a:rPr>
              <a:t>korynebakteriemi</a:t>
            </a:r>
            <a:r>
              <a:rPr lang="cs-CZ" dirty="0" smtClean="0">
                <a:latin typeface="Times New Roman" pitchFamily="18" charset="0"/>
                <a:cs typeface="Times New Roman" pitchFamily="18" charset="0"/>
              </a:rPr>
              <a:t> a některými kvasinkami. Kvasinky jsou většinou neškodní </a:t>
            </a:r>
            <a:r>
              <a:rPr lang="cs-CZ" dirty="0" err="1" smtClean="0">
                <a:latin typeface="Times New Roman" pitchFamily="18" charset="0"/>
                <a:cs typeface="Times New Roman" pitchFamily="18" charset="0"/>
              </a:rPr>
              <a:t>komensálové</a:t>
            </a:r>
            <a:r>
              <a:rPr lang="cs-CZ" dirty="0" smtClean="0">
                <a:latin typeface="Times New Roman" pitchFamily="18" charset="0"/>
                <a:cs typeface="Times New Roman" pitchFamily="18" charset="0"/>
              </a:rPr>
              <a:t>, ale některé (</a:t>
            </a:r>
            <a:r>
              <a:rPr lang="cs-CZ" dirty="0" err="1" smtClean="0">
                <a:latin typeface="Times New Roman" pitchFamily="18" charset="0"/>
                <a:cs typeface="Times New Roman" pitchFamily="18" charset="0"/>
              </a:rPr>
              <a:t>Candida</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albicans</a:t>
            </a:r>
            <a:r>
              <a:rPr lang="cs-CZ" dirty="0" smtClean="0">
                <a:latin typeface="Times New Roman" pitchFamily="18" charset="0"/>
                <a:cs typeface="Times New Roman" pitchFamily="18" charset="0"/>
              </a:rPr>
              <a:t>) mají potenciál stát se oportunistickými patogeny oslabených nebo </a:t>
            </a:r>
            <a:r>
              <a:rPr lang="cs-CZ" dirty="0" err="1" smtClean="0">
                <a:latin typeface="Times New Roman" pitchFamily="18" charset="0"/>
                <a:cs typeface="Times New Roman" pitchFamily="18" charset="0"/>
              </a:rPr>
              <a:t>imonokompromitovaných</a:t>
            </a:r>
            <a:r>
              <a:rPr lang="cs-CZ" dirty="0" smtClean="0">
                <a:latin typeface="Times New Roman" pitchFamily="18" charset="0"/>
                <a:cs typeface="Times New Roman" pitchFamily="18" charset="0"/>
              </a:rPr>
              <a:t> jedinců, nebo v případě poškození kůže. Nejčastější kvasinka je </a:t>
            </a:r>
            <a:r>
              <a:rPr lang="cs-CZ" i="1" dirty="0" err="1" smtClean="0">
                <a:latin typeface="Times New Roman" pitchFamily="18" charset="0"/>
                <a:cs typeface="Times New Roman" pitchFamily="18" charset="0"/>
              </a:rPr>
              <a:t>Pityrosporum</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ovale</a:t>
            </a:r>
            <a:r>
              <a:rPr lang="cs-CZ" i="1"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a </a:t>
            </a:r>
            <a:r>
              <a:rPr lang="cs-CZ" i="1" dirty="0" smtClean="0">
                <a:latin typeface="Times New Roman" pitchFamily="18" charset="0"/>
                <a:cs typeface="Times New Roman" pitchFamily="18" charset="0"/>
              </a:rPr>
              <a:t>C. </a:t>
            </a:r>
            <a:r>
              <a:rPr lang="cs-CZ" i="1" dirty="0" err="1" smtClean="0">
                <a:latin typeface="Times New Roman" pitchFamily="18" charset="0"/>
                <a:cs typeface="Times New Roman" pitchFamily="18" charset="0"/>
              </a:rPr>
              <a:t>albicans</a:t>
            </a:r>
            <a:r>
              <a:rPr lang="cs-CZ" dirty="0" smtClean="0">
                <a:latin typeface="Times New Roman" pitchFamily="18" charset="0"/>
                <a:cs typeface="Times New Roman" pitchFamily="18" charset="0"/>
              </a:rPr>
              <a:t>. </a:t>
            </a:r>
          </a:p>
          <a:p>
            <a:pPr algn="just"/>
            <a:endParaRPr lang="cs-CZ" dirty="0" smtClean="0">
              <a:latin typeface="Times New Roman" pitchFamily="18" charset="0"/>
              <a:cs typeface="Times New Roman" pitchFamily="18" charset="0"/>
            </a:endParaRPr>
          </a:p>
          <a:p>
            <a:pPr algn="just"/>
            <a:r>
              <a:rPr lang="cs-CZ" dirty="0" smtClean="0">
                <a:latin typeface="Times New Roman" pitchFamily="18" charset="0"/>
                <a:cs typeface="Times New Roman" pitchFamily="18" charset="0"/>
              </a:rPr>
              <a:t>Jsou velké rozdíly v kolonizaci jednotlivých oblastí kůže (vlhkost, sekrety žlázek), nejméně mikrobů se nachází na předloktí a zádech, nejvíce pak v podpaží, slabinách, ve vlasech a mezi prsty. Nejčastější jsou rody </a:t>
            </a:r>
            <a:r>
              <a:rPr lang="cs-CZ" i="1" dirty="0" err="1" smtClean="0">
                <a:latin typeface="Times New Roman" pitchFamily="18" charset="0"/>
                <a:cs typeface="Times New Roman" pitchFamily="18" charset="0"/>
              </a:rPr>
              <a:t>Staphylococcus</a:t>
            </a:r>
            <a:r>
              <a:rPr lang="cs-CZ" i="1"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a </a:t>
            </a:r>
            <a:r>
              <a:rPr lang="cs-CZ" i="1" dirty="0" err="1" smtClean="0">
                <a:latin typeface="Times New Roman" pitchFamily="18" charset="0"/>
                <a:cs typeface="Times New Roman" pitchFamily="18" charset="0"/>
              </a:rPr>
              <a:t>Corynebacterium</a:t>
            </a:r>
            <a:r>
              <a:rPr lang="cs-CZ" dirty="0" smtClean="0">
                <a:latin typeface="Times New Roman" pitchFamily="18" charset="0"/>
                <a:cs typeface="Times New Roman" pitchFamily="18" charset="0"/>
              </a:rPr>
              <a:t>, G- bakterie dominují na vlhčích partiích.</a:t>
            </a:r>
          </a:p>
          <a:p>
            <a:pPr algn="just"/>
            <a:endParaRPr lang="cs-CZ" dirty="0" smtClean="0">
              <a:latin typeface="Times New Roman" pitchFamily="18" charset="0"/>
              <a:cs typeface="Times New Roman" pitchFamily="18" charset="0"/>
            </a:endParaRPr>
          </a:p>
          <a:p>
            <a:pPr algn="just"/>
            <a:r>
              <a:rPr lang="cs-CZ" dirty="0" smtClean="0">
                <a:latin typeface="Times New Roman" pitchFamily="18" charset="0"/>
                <a:cs typeface="Times New Roman" pitchFamily="18" charset="0"/>
              </a:rPr>
              <a:t>Nakažlivost patogenních mikrobů závisí na jejich schopnosti uniknout z hostitele, kontaktovat nového a úspěšně vstoupit do jeho tkáně. Důležitá je také schopnost přežít období bez hostitele. Patogeny jsou normálně přenášeni přímým kontaktem, vodou nebo vzduchem, potravou a biologickým vektorem. Přenos vzduchem je založen na odolnosti k vysychání a uvolnění velkého množství mikrobů. Pokud nemůže patogen přežít vně hostitele, potřebuje přenašeče a zpravidla existuje striktní specificita hostitele a přenašeče.</a:t>
            </a:r>
            <a:endParaRPr lang="cs-CZ"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764703"/>
            <a:ext cx="9144000" cy="3970318"/>
          </a:xfrm>
          <a:prstGeom prst="rect">
            <a:avLst/>
          </a:prstGeom>
        </p:spPr>
        <p:txBody>
          <a:bodyPr wrap="square">
            <a:spAutoFit/>
          </a:bodyPr>
          <a:lstStyle/>
          <a:p>
            <a:pPr algn="just"/>
            <a:r>
              <a:rPr lang="cs-CZ" dirty="0" smtClean="0">
                <a:latin typeface="Times New Roman" pitchFamily="18" charset="0"/>
                <a:cs typeface="Times New Roman" pitchFamily="18" charset="0"/>
              </a:rPr>
              <a:t>Také teplota, pH, </a:t>
            </a:r>
            <a:r>
              <a:rPr lang="cs-CZ" dirty="0" err="1" smtClean="0">
                <a:latin typeface="Times New Roman" pitchFamily="18" charset="0"/>
                <a:cs typeface="Times New Roman" pitchFamily="18" charset="0"/>
              </a:rPr>
              <a:t>redox</a:t>
            </a:r>
            <a:r>
              <a:rPr lang="cs-CZ" dirty="0" smtClean="0">
                <a:latin typeface="Times New Roman" pitchFamily="18" charset="0"/>
                <a:cs typeface="Times New Roman" pitchFamily="18" charset="0"/>
              </a:rPr>
              <a:t> potenciál i koncentrace organických živin ovlivňuje dobu přežití, distribuci </a:t>
            </a:r>
            <a:r>
              <a:rPr lang="cs-CZ" dirty="0" err="1" smtClean="0">
                <a:latin typeface="Times New Roman" pitchFamily="18" charset="0"/>
                <a:cs typeface="Times New Roman" pitchFamily="18" charset="0"/>
              </a:rPr>
              <a:t>patogena</a:t>
            </a:r>
            <a:r>
              <a:rPr lang="cs-CZ" dirty="0" smtClean="0">
                <a:latin typeface="Times New Roman" pitchFamily="18" charset="0"/>
                <a:cs typeface="Times New Roman" pitchFamily="18" charset="0"/>
              </a:rPr>
              <a:t> v prostředí i vnímavost populací hostitele i přenašeče. </a:t>
            </a:r>
          </a:p>
          <a:p>
            <a:pPr algn="just"/>
            <a:endParaRPr lang="cs-CZ" dirty="0" smtClean="0">
              <a:latin typeface="Times New Roman" pitchFamily="18" charset="0"/>
              <a:cs typeface="Times New Roman" pitchFamily="18" charset="0"/>
            </a:endParaRPr>
          </a:p>
          <a:p>
            <a:pPr algn="just"/>
            <a:r>
              <a:rPr lang="cs-CZ" dirty="0" smtClean="0">
                <a:latin typeface="Times New Roman" pitchFamily="18" charset="0"/>
                <a:cs typeface="Times New Roman" pitchFamily="18" charset="0"/>
              </a:rPr>
              <a:t>Přenos nemoci je ovlivněn také změnami v rovnováze populací původce, reservoáru, přenašeče a hostitele. </a:t>
            </a:r>
          </a:p>
          <a:p>
            <a:pPr algn="just"/>
            <a:r>
              <a:rPr lang="cs-CZ" dirty="0" smtClean="0">
                <a:latin typeface="Times New Roman" pitchFamily="18" charset="0"/>
                <a:cs typeface="Times New Roman" pitchFamily="18" charset="0"/>
              </a:rPr>
              <a:t>Např. výskyt legionářské nemoci je spojen s výparem vodních těles, jako jsou klimatizační systémy, které slouží jako reservoár a zároveň jako mechanismus, kterým se patogen dostane do vzduchu ve formě aerosolu. </a:t>
            </a:r>
          </a:p>
          <a:p>
            <a:pPr algn="just"/>
            <a:endParaRPr lang="cs-CZ" dirty="0" smtClean="0">
              <a:latin typeface="Times New Roman" pitchFamily="18" charset="0"/>
              <a:cs typeface="Times New Roman" pitchFamily="18" charset="0"/>
            </a:endParaRPr>
          </a:p>
          <a:p>
            <a:pPr algn="just"/>
            <a:r>
              <a:rPr lang="cs-CZ" dirty="0" smtClean="0">
                <a:latin typeface="Times New Roman" pitchFamily="18" charset="0"/>
                <a:cs typeface="Times New Roman" pitchFamily="18" charset="0"/>
              </a:rPr>
              <a:t>Významnou roli hraje také imunitní systém, který způsobí, že některá zvířata nejsou citlivá k určitému patogenu. I patogenní mikroorganismy, které úspěšně vniknou do hostitele a způsobí infekci, mohou být eliminovány, když se imunitní odezva hostitele plně aktivuje. Naopak poškozený imunitní systém (AIDS), špatný fyziologický stav zvířete (špatná výživa, stresy) má za následek citlivost k mnoha infekcím a neschopnost přežít v nesterilním prostředí. </a:t>
            </a:r>
            <a:endParaRPr lang="cs-CZ"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18058"/>
          </a:xfrm>
        </p:spPr>
        <p:txBody>
          <a:bodyPr>
            <a:normAutofit fontScale="90000"/>
          </a:bodyPr>
          <a:lstStyle/>
          <a:p>
            <a:r>
              <a:rPr lang="cs-CZ" sz="2000" dirty="0" smtClean="0"/>
              <a:t> </a:t>
            </a:r>
            <a:r>
              <a:rPr lang="cs-CZ" sz="2400" dirty="0" smtClean="0">
                <a:latin typeface="Times New Roman" pitchFamily="18" charset="0"/>
                <a:cs typeface="Times New Roman" pitchFamily="18" charset="0"/>
              </a:rPr>
              <a:t>Ekologie nových infekčních chorob</a:t>
            </a:r>
            <a:endParaRPr lang="cs-CZ" sz="24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620688"/>
            <a:ext cx="9144000" cy="6453336"/>
          </a:xfrm>
        </p:spPr>
        <p:txBody>
          <a:bodyPr>
            <a:normAutofit/>
          </a:bodyPr>
          <a:lstStyle/>
          <a:p>
            <a:pPr algn="just"/>
            <a:r>
              <a:rPr lang="cs-CZ" sz="1800" dirty="0" smtClean="0">
                <a:latin typeface="Times New Roman" pitchFamily="18" charset="0"/>
                <a:cs typeface="Times New Roman" pitchFamily="18" charset="0"/>
              </a:rPr>
              <a:t>Se změnou životního prostředí vlivem antropogenní aktivity společnosti, se může změnit úroveň populace </a:t>
            </a:r>
            <a:r>
              <a:rPr lang="cs-CZ" sz="1800" dirty="0" err="1" smtClean="0">
                <a:latin typeface="Times New Roman" pitchFamily="18" charset="0"/>
                <a:cs typeface="Times New Roman" pitchFamily="18" charset="0"/>
              </a:rPr>
              <a:t>patogena</a:t>
            </a:r>
            <a:r>
              <a:rPr lang="cs-CZ" sz="1800" dirty="0" smtClean="0">
                <a:latin typeface="Times New Roman" pitchFamily="18" charset="0"/>
                <a:cs typeface="Times New Roman" pitchFamily="18" charset="0"/>
              </a:rPr>
              <a:t> a přenašeče a zvýší se tak pravděpodobnost přenosu </a:t>
            </a:r>
            <a:r>
              <a:rPr lang="cs-CZ" sz="1800" dirty="0" err="1" smtClean="0">
                <a:latin typeface="Times New Roman" pitchFamily="18" charset="0"/>
                <a:cs typeface="Times New Roman" pitchFamily="18" charset="0"/>
              </a:rPr>
              <a:t>patogena</a:t>
            </a:r>
            <a:r>
              <a:rPr lang="cs-CZ" sz="1800" dirty="0" smtClean="0">
                <a:latin typeface="Times New Roman" pitchFamily="18" charset="0"/>
                <a:cs typeface="Times New Roman" pitchFamily="18" charset="0"/>
              </a:rPr>
              <a:t> na člověka. </a:t>
            </a:r>
          </a:p>
          <a:p>
            <a:pPr algn="just"/>
            <a:r>
              <a:rPr lang="cs-CZ" sz="1800" dirty="0" smtClean="0">
                <a:latin typeface="Times New Roman" pitchFamily="18" charset="0"/>
                <a:cs typeface="Times New Roman" pitchFamily="18" charset="0"/>
              </a:rPr>
              <a:t>Z celé řady příkladů např.: </a:t>
            </a:r>
          </a:p>
          <a:p>
            <a:pPr algn="just"/>
            <a:r>
              <a:rPr lang="cs-CZ" sz="1800" dirty="0" smtClean="0">
                <a:latin typeface="Times New Roman" pitchFamily="18" charset="0"/>
                <a:cs typeface="Times New Roman" pitchFamily="18" charset="0"/>
              </a:rPr>
              <a:t>Během budování dálnice v amazonském pralese do nového hlavního města brzy propukly mnohé infekční nemoci mezi dělníky. V roce 1961 způsobil virus horečky </a:t>
            </a:r>
            <a:r>
              <a:rPr lang="cs-CZ" sz="1800" dirty="0" err="1" smtClean="0">
                <a:latin typeface="Times New Roman" pitchFamily="18" charset="0"/>
                <a:cs typeface="Times New Roman" pitchFamily="18" charset="0"/>
              </a:rPr>
              <a:t>Oropouche</a:t>
            </a:r>
            <a:r>
              <a:rPr lang="cs-CZ" sz="1800" dirty="0" smtClean="0">
                <a:latin typeface="Times New Roman" pitchFamily="18" charset="0"/>
                <a:cs typeface="Times New Roman" pitchFamily="18" charset="0"/>
              </a:rPr>
              <a:t> chřipce podobnou epidemii, bylo nakaženo 11 000 lidí. Díky narušení pralesa se nesmírně pomnožily malé mušky, které slouží jako přenašeč tohoto viru. </a:t>
            </a:r>
          </a:p>
          <a:p>
            <a:pPr algn="just"/>
            <a:r>
              <a:rPr lang="cs-CZ" sz="1800" dirty="0" smtClean="0">
                <a:latin typeface="Times New Roman" pitchFamily="18" charset="0"/>
                <a:cs typeface="Times New Roman" pitchFamily="18" charset="0"/>
              </a:rPr>
              <a:t>Podobně také výskyt hemorrhagické horečky způsobené virem </a:t>
            </a:r>
            <a:r>
              <a:rPr lang="cs-CZ" sz="1800" dirty="0" err="1" smtClean="0">
                <a:latin typeface="Times New Roman" pitchFamily="18" charset="0"/>
                <a:cs typeface="Times New Roman" pitchFamily="18" charset="0"/>
              </a:rPr>
              <a:t>Ebola</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Marburgské</a:t>
            </a:r>
            <a:r>
              <a:rPr lang="cs-CZ" sz="1800" dirty="0" smtClean="0">
                <a:latin typeface="Times New Roman" pitchFamily="18" charset="0"/>
                <a:cs typeface="Times New Roman" pitchFamily="18" charset="0"/>
              </a:rPr>
              <a:t> hemorrhagické horečky nebo žluté zimnice, lze spojit se změnami životního prostředí (tyto viry se vyskytovaly původně jen v opicích). </a:t>
            </a:r>
          </a:p>
          <a:p>
            <a:pPr algn="just"/>
            <a:r>
              <a:rPr lang="cs-CZ" sz="1800" dirty="0" smtClean="0">
                <a:latin typeface="Times New Roman" pitchFamily="18" charset="0"/>
                <a:cs typeface="Times New Roman" pitchFamily="18" charset="0"/>
              </a:rPr>
              <a:t>Onemocnění zvané </a:t>
            </a:r>
            <a:r>
              <a:rPr lang="cs-CZ" sz="1800" dirty="0" err="1" smtClean="0">
                <a:latin typeface="Times New Roman" pitchFamily="18" charset="0"/>
                <a:cs typeface="Times New Roman" pitchFamily="18" charset="0"/>
              </a:rPr>
              <a:t>Kyasanur</a:t>
            </a:r>
            <a:r>
              <a:rPr lang="cs-CZ" sz="1800" dirty="0" smtClean="0">
                <a:latin typeface="Times New Roman" pitchFamily="18" charset="0"/>
                <a:cs typeface="Times New Roman" pitchFamily="18" charset="0"/>
              </a:rPr>
              <a:t> je příklad spojení populace </a:t>
            </a:r>
            <a:r>
              <a:rPr lang="cs-CZ" sz="1800" dirty="0" err="1" smtClean="0">
                <a:latin typeface="Times New Roman" pitchFamily="18" charset="0"/>
                <a:cs typeface="Times New Roman" pitchFamily="18" charset="0"/>
              </a:rPr>
              <a:t>patogena</a:t>
            </a:r>
            <a:r>
              <a:rPr lang="cs-CZ" sz="1800" dirty="0" smtClean="0">
                <a:latin typeface="Times New Roman" pitchFamily="18" charset="0"/>
                <a:cs typeface="Times New Roman" pitchFamily="18" charset="0"/>
              </a:rPr>
              <a:t> (</a:t>
            </a:r>
            <a:r>
              <a:rPr lang="cs-CZ" sz="1800" dirty="0" err="1" smtClean="0">
                <a:latin typeface="Times New Roman" pitchFamily="18" charset="0"/>
                <a:cs typeface="Times New Roman" pitchFamily="18" charset="0"/>
              </a:rPr>
              <a:t>flaviviridae</a:t>
            </a:r>
            <a:r>
              <a:rPr lang="cs-CZ" sz="1800" dirty="0" smtClean="0">
                <a:latin typeface="Times New Roman" pitchFamily="18" charset="0"/>
                <a:cs typeface="Times New Roman" pitchFamily="18" charset="0"/>
              </a:rPr>
              <a:t>), reservoáru </a:t>
            </a:r>
            <a:r>
              <a:rPr lang="cs-CZ" sz="1800" dirty="0" err="1" smtClean="0">
                <a:latin typeface="Times New Roman" pitchFamily="18" charset="0"/>
                <a:cs typeface="Times New Roman" pitchFamily="18" charset="0"/>
              </a:rPr>
              <a:t>patogena</a:t>
            </a:r>
            <a:r>
              <a:rPr lang="cs-CZ" sz="1800" dirty="0" smtClean="0">
                <a:latin typeface="Times New Roman" pitchFamily="18" charset="0"/>
                <a:cs typeface="Times New Roman" pitchFamily="18" charset="0"/>
              </a:rPr>
              <a:t>, přenašeče a zvířecího hostitele. V roce 1957 byl zaznamenán výskyt této horečky v Indii a byl spojován s několika faktory. Infekce je přirozeně udržována v lese v reservoáru ptáků a savců a přenášena klíšťaty. Zvýšení lidské populace v oblasti mělo za následek zvýšené pasení dobytka v lese, což vedlo k nárůstu populace klíšťat závislých na velkých savcích. Populace klíšťat byla infikována virem, ten se přenesl na opice, pomnožil se a virus byl přenesen na lidi.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692696"/>
            <a:ext cx="9144000" cy="2031325"/>
          </a:xfrm>
          <a:prstGeom prst="rect">
            <a:avLst/>
          </a:prstGeom>
        </p:spPr>
        <p:txBody>
          <a:bodyPr wrap="square">
            <a:spAutoFit/>
          </a:bodyPr>
          <a:lstStyle/>
          <a:p>
            <a:pPr algn="just"/>
            <a:r>
              <a:rPr lang="cs-CZ" b="1" i="1" dirty="0" err="1" smtClean="0">
                <a:latin typeface="Times New Roman" pitchFamily="18" charset="0"/>
                <a:cs typeface="Times New Roman" pitchFamily="18" charset="0"/>
              </a:rPr>
              <a:t>Borreliela</a:t>
            </a:r>
            <a:r>
              <a:rPr lang="cs-CZ" b="1" i="1" dirty="0" smtClean="0">
                <a:latin typeface="Times New Roman" pitchFamily="18" charset="0"/>
                <a:cs typeface="Times New Roman" pitchFamily="18" charset="0"/>
              </a:rPr>
              <a:t> </a:t>
            </a:r>
            <a:r>
              <a:rPr lang="cs-CZ" b="1" i="1" dirty="0" err="1" smtClean="0">
                <a:latin typeface="Times New Roman" pitchFamily="18" charset="0"/>
                <a:cs typeface="Times New Roman" pitchFamily="18" charset="0"/>
              </a:rPr>
              <a:t>burgdorferi</a:t>
            </a:r>
            <a:r>
              <a:rPr lang="cs-CZ" b="1" i="1"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je </a:t>
            </a:r>
            <a:r>
              <a:rPr lang="cs-CZ" dirty="0" err="1" smtClean="0">
                <a:latin typeface="Times New Roman" pitchFamily="18" charset="0"/>
                <a:cs typeface="Times New Roman" pitchFamily="18" charset="0"/>
              </a:rPr>
              <a:t>spirocheta</a:t>
            </a:r>
            <a:r>
              <a:rPr lang="cs-CZ" dirty="0" smtClean="0">
                <a:latin typeface="Times New Roman" pitchFamily="18" charset="0"/>
                <a:cs typeface="Times New Roman" pitchFamily="18" charset="0"/>
              </a:rPr>
              <a:t> způsobující </a:t>
            </a:r>
            <a:r>
              <a:rPr lang="cs-CZ" b="1" dirty="0" err="1" smtClean="0">
                <a:latin typeface="Times New Roman" pitchFamily="18" charset="0"/>
                <a:cs typeface="Times New Roman" pitchFamily="18" charset="0"/>
              </a:rPr>
              <a:t>lymskou</a:t>
            </a:r>
            <a:r>
              <a:rPr lang="cs-CZ" b="1" dirty="0" smtClean="0">
                <a:latin typeface="Times New Roman" pitchFamily="18" charset="0"/>
                <a:cs typeface="Times New Roman" pitchFamily="18" charset="0"/>
              </a:rPr>
              <a:t> </a:t>
            </a:r>
            <a:r>
              <a:rPr lang="cs-CZ" b="1" dirty="0" err="1" smtClean="0">
                <a:latin typeface="Times New Roman" pitchFamily="18" charset="0"/>
                <a:cs typeface="Times New Roman" pitchFamily="18" charset="0"/>
              </a:rPr>
              <a:t>borliózu</a:t>
            </a:r>
            <a:r>
              <a:rPr lang="cs-CZ" dirty="0" smtClean="0">
                <a:latin typeface="Times New Roman" pitchFamily="18" charset="0"/>
                <a:cs typeface="Times New Roman" pitchFamily="18" charset="0"/>
              </a:rPr>
              <a:t>. K přenosu dochází kousnutím klíštěte </a:t>
            </a:r>
            <a:r>
              <a:rPr lang="cs-CZ" dirty="0" err="1" smtClean="0">
                <a:latin typeface="Times New Roman" pitchFamily="18" charset="0"/>
                <a:cs typeface="Times New Roman" pitchFamily="18" charset="0"/>
              </a:rPr>
              <a:t>Ixodes</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dammini</a:t>
            </a:r>
            <a:r>
              <a:rPr lang="cs-CZ" dirty="0" smtClean="0">
                <a:latin typeface="Times New Roman" pitchFamily="18" charset="0"/>
                <a:cs typeface="Times New Roman" pitchFamily="18" charset="0"/>
              </a:rPr>
              <a:t> a prvotními příznaky jsou chřipka, případně zarudnutí kolem kousnutí. V počátečních stadiích se dá lehce zvládnout antibiotiky, neléčená může silně poškodit klouby, srdce a nervovou soustavu. Mladé klíště saje na malých hlodavcích, dospělé hlavně na vysoké zvěři. Infekce je právě z těchto infikovaných divokých zvířat, které nemají žádné příznaky. Jako hlavní příčina zvýšeného výskytu se tak uvádí obnovení populace jelena v blízkosti měst.</a:t>
            </a:r>
            <a:endParaRPr lang="cs-CZ" dirty="0">
              <a:latin typeface="Times New Roman" pitchFamily="18" charset="0"/>
              <a:cs typeface="Times New Roman" pitchFamily="18" charset="0"/>
            </a:endParaRPr>
          </a:p>
        </p:txBody>
      </p:sp>
      <p:pic>
        <p:nvPicPr>
          <p:cNvPr id="113666" name="Picture 2" descr="Vše o lymské borelióze, co potřebujete vědět"/>
          <p:cNvPicPr>
            <a:picLocks noChangeAspect="1" noChangeArrowheads="1"/>
          </p:cNvPicPr>
          <p:nvPr/>
        </p:nvPicPr>
        <p:blipFill>
          <a:blip r:embed="rId2" cstate="print"/>
          <a:srcRect/>
          <a:stretch>
            <a:fillRect/>
          </a:stretch>
        </p:blipFill>
        <p:spPr bwMode="auto">
          <a:xfrm>
            <a:off x="0" y="2666999"/>
            <a:ext cx="6948264" cy="4191001"/>
          </a:xfrm>
          <a:prstGeom prst="rect">
            <a:avLst/>
          </a:prstGeom>
          <a:noFill/>
        </p:spPr>
      </p:pic>
      <p:sp>
        <p:nvSpPr>
          <p:cNvPr id="3" name="Obdélník 2"/>
          <p:cNvSpPr/>
          <p:nvPr/>
        </p:nvSpPr>
        <p:spPr>
          <a:xfrm>
            <a:off x="0" y="6519446"/>
            <a:ext cx="10873208" cy="338554"/>
          </a:xfrm>
          <a:prstGeom prst="rect">
            <a:avLst/>
          </a:prstGeom>
        </p:spPr>
        <p:txBody>
          <a:bodyPr wrap="square">
            <a:spAutoFit/>
          </a:bodyPr>
          <a:lstStyle/>
          <a:p>
            <a:r>
              <a:rPr lang="cs-CZ" sz="800" dirty="0" smtClean="0"/>
              <a:t>https://www.google.com/url?sa=i&amp;url=https%3A%2F%2Feshop.alfafit.cz%2Fclanek%2Fvse-o-lymske-borelioze-co-potrebujete-vedet%2F&amp;psig=AOvVaw06cROqwzLhlvmUPOJ6r29B&amp;ust=1652370257875000&amp;source=images&amp;cd=vfe&amp;ved=0CAkQjRxqFwoTCJjVyoTl1_cCFQAAAAAdAAAAABAE</a:t>
            </a:r>
            <a:endParaRPr lang="cs-CZ" sz="800" dirty="0"/>
          </a:p>
        </p:txBody>
      </p:sp>
      <p:sp>
        <p:nvSpPr>
          <p:cNvPr id="5" name="Obdélník 4"/>
          <p:cNvSpPr/>
          <p:nvPr/>
        </p:nvSpPr>
        <p:spPr>
          <a:xfrm>
            <a:off x="179512" y="5805264"/>
            <a:ext cx="9109520" cy="584775"/>
          </a:xfrm>
          <a:prstGeom prst="rect">
            <a:avLst/>
          </a:prstGeom>
        </p:spPr>
        <p:txBody>
          <a:bodyPr wrap="square">
            <a:spAutoFit/>
          </a:bodyPr>
          <a:lstStyle/>
          <a:p>
            <a:r>
              <a:rPr lang="cs-CZ" sz="800" dirty="0" smtClean="0"/>
              <a:t>https://www.google.com/imgres?imgurl=https%3A%2F%2Fzdravi.euro.cz%2Fleky%2Fwp-content%2Fuploads%2F2019%2F02%2Flymska-borelioza-1.jpg&amp;imgrefurl=https%3A%2F%2Fzdravi.euro.cz%2Fleky%2Fmf-galerie%2Fpriznaky-a-lecba-lymske-boreliozy%2F&amp;tbnid=bdhMLfZQ12kBzM&amp;vet=12ahUKEwiH36qD5df3AhVKOewKHZqcAC0QMygaegUIARD3AQ..i&amp;docid=JoVQKJnAdI6a4M&amp;w=1000&amp;h=667&amp;q=Borrelia%20burgdorferi&amp;hl=cs&amp;client=firefox-b-d&amp;ved=2ahUKEwiH36qD5df3AhVKOewKHZqcAC0QMygaegUIARD3AQ</a:t>
            </a:r>
            <a:endParaRPr lang="cs-CZ" sz="800" dirty="0"/>
          </a:p>
        </p:txBody>
      </p:sp>
      <p:pic>
        <p:nvPicPr>
          <p:cNvPr id="113668" name="Picture 4" descr="Příznaky a léčba lymské boreliózy - Zdraví.Euro.cz"/>
          <p:cNvPicPr>
            <a:picLocks noChangeAspect="1" noChangeArrowheads="1"/>
          </p:cNvPicPr>
          <p:nvPr/>
        </p:nvPicPr>
        <p:blipFill>
          <a:blip r:embed="rId3" cstate="print"/>
          <a:srcRect/>
          <a:stretch>
            <a:fillRect/>
          </a:stretch>
        </p:blipFill>
        <p:spPr bwMode="auto">
          <a:xfrm>
            <a:off x="6948264" y="3501008"/>
            <a:ext cx="2195736" cy="28803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720080"/>
          </a:xfrm>
        </p:spPr>
        <p:txBody>
          <a:bodyPr>
            <a:normAutofit fontScale="90000"/>
          </a:bodyPr>
          <a:lstStyle/>
          <a:p>
            <a:r>
              <a:rPr lang="cs-CZ" sz="2700" dirty="0" smtClean="0">
                <a:latin typeface="Times New Roman" pitchFamily="18" charset="0"/>
                <a:cs typeface="Times New Roman" pitchFamily="18" charset="0"/>
              </a:rPr>
              <a:t>Další aspekty vztahů mezi mikroorganismy a živočichy</a:t>
            </a:r>
            <a:r>
              <a:rPr lang="cs-CZ" dirty="0" smtClean="0"/>
              <a:t/>
            </a:r>
            <a:br>
              <a:rPr lang="cs-CZ" dirty="0" smtClean="0"/>
            </a:br>
            <a:endParaRPr lang="cs-CZ" dirty="0"/>
          </a:p>
        </p:txBody>
      </p:sp>
      <p:sp>
        <p:nvSpPr>
          <p:cNvPr id="3" name="Zástupný symbol pro obsah 2"/>
          <p:cNvSpPr>
            <a:spLocks noGrp="1"/>
          </p:cNvSpPr>
          <p:nvPr>
            <p:ph idx="1"/>
          </p:nvPr>
        </p:nvSpPr>
        <p:spPr>
          <a:xfrm>
            <a:off x="395536" y="1340768"/>
            <a:ext cx="8229600" cy="4525963"/>
          </a:xfrm>
        </p:spPr>
        <p:txBody>
          <a:bodyPr/>
          <a:lstStyle/>
          <a:p>
            <a:pPr marL="533400" indent="-533400" algn="ctr">
              <a:buFontTx/>
              <a:buNone/>
            </a:pPr>
            <a:r>
              <a:rPr lang="cs-CZ" sz="2000" b="1" dirty="0" smtClean="0">
                <a:solidFill>
                  <a:srgbClr val="FF0000"/>
                </a:solidFill>
                <a:latin typeface="Times New Roman" pitchFamily="18" charset="0"/>
                <a:cs typeface="Times New Roman" pitchFamily="18" charset="0"/>
              </a:rPr>
              <a:t>Etologické (behaviorální) adaptace  parazitů (patogenů)</a:t>
            </a:r>
          </a:p>
          <a:p>
            <a:pPr marL="533400" indent="-533400"/>
            <a:r>
              <a:rPr lang="cs-CZ" sz="2000" dirty="0" smtClean="0">
                <a:latin typeface="Times New Roman" pitchFamily="18" charset="0"/>
                <a:cs typeface="Times New Roman" pitchFamily="18" charset="0"/>
              </a:rPr>
              <a:t>A) specifické typy chování umožňující nalezení svého hostitele a dosažení vhodného místa v jeho organismu - </a:t>
            </a:r>
            <a:r>
              <a:rPr lang="cs-CZ" sz="2000" b="1" dirty="0" smtClean="0">
                <a:latin typeface="Times New Roman" pitchFamily="18" charset="0"/>
                <a:cs typeface="Times New Roman" pitchFamily="18" charset="0"/>
              </a:rPr>
              <a:t>reprodukční adaptace</a:t>
            </a:r>
          </a:p>
          <a:p>
            <a:pPr marL="533400" indent="-533400"/>
            <a:r>
              <a:rPr lang="cs-CZ" sz="2000" dirty="0" smtClean="0">
                <a:latin typeface="Times New Roman" pitchFamily="18" charset="0"/>
                <a:cs typeface="Times New Roman" pitchFamily="18" charset="0"/>
              </a:rPr>
              <a:t>B) </a:t>
            </a:r>
            <a:r>
              <a:rPr lang="cs-CZ" sz="2000" b="1" dirty="0" smtClean="0">
                <a:latin typeface="Times New Roman" pitchFamily="18" charset="0"/>
                <a:cs typeface="Times New Roman" pitchFamily="18" charset="0"/>
              </a:rPr>
              <a:t>manipulace chování hostitele umožňující další rozšíření parazita</a:t>
            </a:r>
          </a:p>
          <a:p>
            <a:pPr marL="533400" indent="-533400">
              <a:buNone/>
            </a:pPr>
            <a:endParaRPr lang="cs-CZ" sz="2000" b="1" dirty="0" smtClean="0">
              <a:latin typeface="Times New Roman" pitchFamily="18" charset="0"/>
              <a:cs typeface="Times New Roman" pitchFamily="18" charset="0"/>
            </a:endParaRPr>
          </a:p>
          <a:p>
            <a:pPr marL="533400" indent="-533400">
              <a:buNone/>
            </a:pPr>
            <a:r>
              <a:rPr lang="cs-CZ" sz="2000" b="1" dirty="0" smtClean="0">
                <a:latin typeface="Times New Roman" pitchFamily="18" charset="0"/>
                <a:cs typeface="Times New Roman" pitchFamily="18" charset="0"/>
              </a:rPr>
              <a:t>Reprodukční adaptace</a:t>
            </a:r>
          </a:p>
          <a:p>
            <a:pPr marL="533400" indent="-533400"/>
            <a:r>
              <a:rPr lang="cs-CZ" sz="2000" dirty="0" smtClean="0">
                <a:latin typeface="Times New Roman" pitchFamily="18" charset="0"/>
                <a:cs typeface="Times New Roman" pitchFamily="18" charset="0"/>
              </a:rPr>
              <a:t>složité vývojové cykly (větší počet vývojových stádií, střídání hostitelů během vývoje, střídání klidových a pohyblivých vývojových stádií atd.)</a:t>
            </a:r>
            <a:endParaRPr lang="en-US" sz="2000" dirty="0" smtClean="0">
              <a:latin typeface="Times New Roman" pitchFamily="18" charset="0"/>
              <a:cs typeface="Times New Roman" pitchFamily="18" charset="0"/>
            </a:endParaRPr>
          </a:p>
          <a:p>
            <a:pPr marL="533400" indent="-533400"/>
            <a:r>
              <a:rPr lang="cs-CZ" sz="2000" dirty="0" smtClean="0">
                <a:latin typeface="Times New Roman" pitchFamily="18" charset="0"/>
                <a:cs typeface="Times New Roman" pitchFamily="18" charset="0"/>
              </a:rPr>
              <a:t>vysoký reprodukční potenciál (většina parazitů jsou </a:t>
            </a:r>
          </a:p>
          <a:p>
            <a:pPr marL="533400" indent="-533400">
              <a:buFontTx/>
              <a:buNone/>
            </a:pPr>
            <a:r>
              <a:rPr lang="cs-CZ" sz="2000" dirty="0" smtClean="0">
                <a:latin typeface="Times New Roman" pitchFamily="18" charset="0"/>
                <a:cs typeface="Times New Roman" pitchFamily="18" charset="0"/>
              </a:rPr>
              <a:t>         r-stratégové)</a:t>
            </a:r>
          </a:p>
          <a:p>
            <a:pPr marL="533400" indent="-533400"/>
            <a:r>
              <a:rPr lang="cs-CZ" sz="2000" dirty="0" smtClean="0">
                <a:latin typeface="Times New Roman" pitchFamily="18" charset="0"/>
                <a:cs typeface="Times New Roman" pitchFamily="18" charset="0"/>
              </a:rPr>
              <a:t>možnost asexuálního rozmnožování (pouze u některých parazitů)</a:t>
            </a:r>
          </a:p>
          <a:p>
            <a:pPr marL="533400" indent="-533400"/>
            <a:endParaRPr lang="cs-CZ" sz="2000" b="1" dirty="0" smtClean="0">
              <a:latin typeface="Times New Roman" pitchFamily="18" charset="0"/>
              <a:cs typeface="Times New Roman" pitchFamily="18" charset="0"/>
            </a:endParaRPr>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p:cNvSpPr>
            <a:spLocks noGrp="1"/>
          </p:cNvSpPr>
          <p:nvPr>
            <p:ph type="title"/>
          </p:nvPr>
        </p:nvSpPr>
        <p:spPr bwMode="auto">
          <a:xfrm>
            <a:off x="457200" y="274638"/>
            <a:ext cx="7283450" cy="922337"/>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cs-CZ" sz="2400" b="1" dirty="0" smtClean="0">
                <a:solidFill>
                  <a:schemeClr val="tx1"/>
                </a:solidFill>
                <a:latin typeface="Times New Roman" pitchFamily="18" charset="0"/>
                <a:cs typeface="Times New Roman" pitchFamily="18" charset="0"/>
              </a:rPr>
              <a:t>Manipulační aktivita</a:t>
            </a:r>
            <a:r>
              <a:rPr lang="cs-CZ" sz="2400" dirty="0" smtClean="0">
                <a:solidFill>
                  <a:schemeClr val="tx1"/>
                </a:solidFill>
                <a:latin typeface="Times New Roman" pitchFamily="18" charset="0"/>
                <a:cs typeface="Times New Roman" pitchFamily="18" charset="0"/>
              </a:rPr>
              <a:t> </a:t>
            </a:r>
            <a:endParaRPr lang="cs-CZ" sz="2400" dirty="0" smtClean="0">
              <a:latin typeface="Times New Roman" pitchFamily="18" charset="0"/>
              <a:cs typeface="Times New Roman" pitchFamily="18" charset="0"/>
            </a:endParaRPr>
          </a:p>
        </p:txBody>
      </p:sp>
      <p:sp>
        <p:nvSpPr>
          <p:cNvPr id="80899" name="Zástupný symbol pro obsah 2"/>
          <p:cNvSpPr>
            <a:spLocks noGrp="1"/>
          </p:cNvSpPr>
          <p:nvPr>
            <p:ph idx="1"/>
          </p:nvPr>
        </p:nvSpPr>
        <p:spPr bwMode="auto">
          <a:xfrm>
            <a:off x="0" y="27813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marL="395288" lvl="1" algn="just">
              <a:buFontTx/>
              <a:buNone/>
            </a:pPr>
            <a:r>
              <a:rPr lang="cs-CZ" dirty="0" smtClean="0">
                <a:solidFill>
                  <a:srgbClr val="0070C0"/>
                </a:solidFill>
              </a:rPr>
              <a:t> </a:t>
            </a:r>
            <a:r>
              <a:rPr lang="cs-CZ" dirty="0" smtClean="0">
                <a:solidFill>
                  <a:srgbClr val="002060"/>
                </a:solidFill>
                <a:latin typeface="Times New Roman" pitchFamily="18" charset="0"/>
                <a:cs typeface="Times New Roman" pitchFamily="18" charset="0"/>
              </a:rPr>
              <a:t>parazit (mikroorganismus) </a:t>
            </a:r>
            <a:r>
              <a:rPr lang="cs-CZ" b="1" dirty="0" smtClean="0">
                <a:solidFill>
                  <a:srgbClr val="002060"/>
                </a:solidFill>
                <a:latin typeface="Times New Roman" pitchFamily="18" charset="0"/>
                <a:cs typeface="Times New Roman" pitchFamily="18" charset="0"/>
              </a:rPr>
              <a:t>ovlivňuje chování svého hostitele</a:t>
            </a:r>
            <a:r>
              <a:rPr lang="cs-CZ" dirty="0" smtClean="0">
                <a:solidFill>
                  <a:srgbClr val="002060"/>
                </a:solidFill>
                <a:latin typeface="Times New Roman" pitchFamily="18" charset="0"/>
                <a:cs typeface="Times New Roman" pitchFamily="18" charset="0"/>
              </a:rPr>
              <a:t> tak, aby se mohl lépe šířit</a:t>
            </a:r>
            <a:r>
              <a:rPr lang="cs-CZ" dirty="0" smtClean="0">
                <a:solidFill>
                  <a:srgbClr val="0070C0"/>
                </a:solidFill>
                <a:latin typeface="Times New Roman" pitchFamily="18" charset="0"/>
                <a:cs typeface="Times New Roman" pitchFamily="18" charset="0"/>
              </a:rPr>
              <a:t>. </a:t>
            </a:r>
          </a:p>
          <a:p>
            <a:pPr algn="just"/>
            <a:r>
              <a:rPr lang="cs-CZ" sz="2400" dirty="0" smtClean="0">
                <a:latin typeface="Times New Roman" pitchFamily="18" charset="0"/>
                <a:cs typeface="Times New Roman" pitchFamily="18" charset="0"/>
              </a:rPr>
              <a:t>Případná manipulace bude zaměřena na takový typ chování, který bude zvyšovat pravděpodobnost transmise (přenosu a rozšíření parazita). </a:t>
            </a:r>
          </a:p>
          <a:p>
            <a:pPr algn="just"/>
            <a:r>
              <a:rPr lang="cs-CZ" sz="2400" dirty="0" smtClean="0">
                <a:latin typeface="Times New Roman" pitchFamily="18" charset="0"/>
                <a:cs typeface="Times New Roman" pitchFamily="18" charset="0"/>
              </a:rPr>
              <a:t>Tato působení může vést často k poruchám psychiky nebo změny chování hostitele z řad živočichů včetně člověka.</a:t>
            </a:r>
          </a:p>
          <a:p>
            <a:endParaRPr lang="cs-CZ" dirty="0" smtClean="0">
              <a:latin typeface="Times New Roman" pitchFamily="18" charset="0"/>
              <a:cs typeface="Times New Roman" pitchFamily="18" charset="0"/>
            </a:endParaRPr>
          </a:p>
        </p:txBody>
      </p:sp>
      <p:pic>
        <p:nvPicPr>
          <p:cNvPr id="80900" name="Picture 3"/>
          <p:cNvPicPr>
            <a:picLocks noChangeAspect="1" noChangeArrowheads="1"/>
          </p:cNvPicPr>
          <p:nvPr/>
        </p:nvPicPr>
        <p:blipFill>
          <a:blip r:embed="rId2" cstate="print"/>
          <a:srcRect/>
          <a:stretch>
            <a:fillRect/>
          </a:stretch>
        </p:blipFill>
        <p:spPr bwMode="auto">
          <a:xfrm>
            <a:off x="6804025" y="188913"/>
            <a:ext cx="2057400" cy="2519362"/>
          </a:xfrm>
          <a:prstGeom prst="rect">
            <a:avLst/>
          </a:prstGeom>
          <a:noFill/>
          <a:ln w="9525">
            <a:noFill/>
            <a:miter lim="800000"/>
            <a:headEnd/>
            <a:tailEnd/>
          </a:ln>
        </p:spPr>
      </p:pic>
      <p:pic>
        <p:nvPicPr>
          <p:cNvPr id="80901" name="Picture 6"/>
          <p:cNvPicPr>
            <a:picLocks noChangeAspect="1" noChangeArrowheads="1"/>
          </p:cNvPicPr>
          <p:nvPr/>
        </p:nvPicPr>
        <p:blipFill>
          <a:blip r:embed="rId3" cstate="print"/>
          <a:srcRect/>
          <a:stretch>
            <a:fillRect/>
          </a:stretch>
        </p:blipFill>
        <p:spPr bwMode="auto">
          <a:xfrm>
            <a:off x="4067175" y="981075"/>
            <a:ext cx="3006725" cy="1727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cs-CZ" sz="2800" b="1" dirty="0" smtClean="0">
                <a:solidFill>
                  <a:schemeClr val="tx1"/>
                </a:solidFill>
                <a:latin typeface="Times New Roman" pitchFamily="18" charset="0"/>
                <a:cs typeface="Times New Roman" pitchFamily="18" charset="0"/>
              </a:rPr>
              <a:t>Manipulační aktivita</a:t>
            </a:r>
            <a:r>
              <a:rPr lang="cs-CZ" sz="2800" dirty="0" smtClean="0">
                <a:solidFill>
                  <a:schemeClr val="tx1"/>
                </a:solidFill>
                <a:latin typeface="Times New Roman" pitchFamily="18" charset="0"/>
                <a:cs typeface="Times New Roman" pitchFamily="18" charset="0"/>
              </a:rPr>
              <a:t> </a:t>
            </a:r>
            <a:endParaRPr lang="cs-CZ" sz="2800" dirty="0" smtClean="0">
              <a:latin typeface="Times New Roman" pitchFamily="18" charset="0"/>
              <a:cs typeface="Times New Roman" pitchFamily="18" charset="0"/>
            </a:endParaRPr>
          </a:p>
        </p:txBody>
      </p:sp>
      <p:sp>
        <p:nvSpPr>
          <p:cNvPr id="81923" name="Zástupný symbol pro obsah 2"/>
          <p:cNvSpPr>
            <a:spLocks noGrp="1"/>
          </p:cNvSpPr>
          <p:nvPr>
            <p:ph idx="1"/>
          </p:nvPr>
        </p:nvSpPr>
        <p:spPr bwMode="auto">
          <a:xfrm>
            <a:off x="-757238" y="1412875"/>
            <a:ext cx="9685338" cy="5218113"/>
          </a:xfrm>
          <a:noFill/>
          <a:ln>
            <a:miter lim="800000"/>
            <a:headEnd/>
            <a:tailEnd/>
          </a:ln>
        </p:spPr>
        <p:txBody>
          <a:bodyPr vert="horz" wrap="square" lIns="91440" tIns="45720" rIns="91440" bIns="45720" numCol="1" anchor="t" anchorCtr="0" compatLnSpc="1">
            <a:prstTxWarp prst="textNoShape">
              <a:avLst/>
            </a:prstTxWarp>
            <a:normAutofit/>
          </a:bodyPr>
          <a:lstStyle/>
          <a:p>
            <a:pPr lvl="2" algn="just"/>
            <a:r>
              <a:rPr lang="cs-CZ" sz="2000" dirty="0" smtClean="0">
                <a:latin typeface="Times New Roman" pitchFamily="18" charset="0"/>
                <a:cs typeface="Times New Roman" pitchFamily="18" charset="0"/>
              </a:rPr>
              <a:t>Předpokládá se např. u některých pohlavně přenosných parazitů (bakterie </a:t>
            </a:r>
            <a:r>
              <a:rPr lang="cs-CZ" sz="2000" i="1" dirty="0" err="1" smtClean="0">
                <a:latin typeface="Times New Roman" pitchFamily="18" charset="0"/>
                <a:cs typeface="Times New Roman" pitchFamily="18" charset="0"/>
              </a:rPr>
              <a:t>Neisseria</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gonorrhoeae</a:t>
            </a:r>
            <a:r>
              <a:rPr lang="cs-CZ" sz="2000" dirty="0" smtClean="0">
                <a:latin typeface="Times New Roman" pitchFamily="18" charset="0"/>
                <a:cs typeface="Times New Roman" pitchFamily="18" charset="0"/>
              </a:rPr>
              <a:t>, původce kapavky), kteří svým působením zvyšují sexuální </a:t>
            </a:r>
            <a:r>
              <a:rPr lang="cs-CZ" sz="2000" dirty="0" err="1" smtClean="0">
                <a:latin typeface="Times New Roman" pitchFamily="18" charset="0"/>
                <a:cs typeface="Times New Roman" pitchFamily="18" charset="0"/>
              </a:rPr>
              <a:t>apetenci</a:t>
            </a:r>
            <a:r>
              <a:rPr lang="cs-CZ" sz="2000" dirty="0" smtClean="0">
                <a:latin typeface="Times New Roman" pitchFamily="18" charset="0"/>
                <a:cs typeface="Times New Roman" pitchFamily="18" charset="0"/>
              </a:rPr>
              <a:t> svého hostitele. </a:t>
            </a:r>
          </a:p>
          <a:p>
            <a:pPr lvl="2" algn="just"/>
            <a:r>
              <a:rPr lang="cs-CZ" sz="2000" dirty="0" smtClean="0">
                <a:latin typeface="Times New Roman" pitchFamily="18" charset="0"/>
                <a:cs typeface="Times New Roman" pitchFamily="18" charset="0"/>
              </a:rPr>
              <a:t>Manipulační aktivitu vyvíjí pravděpodobně jeden z nejrozšířenějších parazitů – prvok </a:t>
            </a:r>
            <a:r>
              <a:rPr lang="cs-CZ" sz="2000" i="1" dirty="0" err="1" smtClean="0">
                <a:latin typeface="Times New Roman" pitchFamily="18" charset="0"/>
                <a:cs typeface="Times New Roman" pitchFamily="18" charset="0"/>
              </a:rPr>
              <a:t>Toxoplasma</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gondii</a:t>
            </a:r>
            <a:r>
              <a:rPr lang="cs-CZ" sz="2000" dirty="0" smtClean="0">
                <a:latin typeface="Times New Roman" pitchFamily="18" charset="0"/>
                <a:cs typeface="Times New Roman" pitchFamily="18" charset="0"/>
              </a:rPr>
              <a:t>. Podle některých předpokladů se jeho vliv může projevit i změnou psychiky infikované osoby.</a:t>
            </a:r>
            <a:r>
              <a:rPr lang="en-US" sz="2000" dirty="0" smtClean="0">
                <a:latin typeface="Times New Roman" pitchFamily="18" charset="0"/>
                <a:cs typeface="Times New Roman" pitchFamily="18" charset="0"/>
              </a:rPr>
              <a:t> </a:t>
            </a:r>
            <a:endParaRPr lang="cs-CZ" sz="2000" dirty="0" smtClean="0">
              <a:latin typeface="Times New Roman" pitchFamily="18" charset="0"/>
              <a:cs typeface="Times New Roman" pitchFamily="18" charset="0"/>
            </a:endParaRPr>
          </a:p>
          <a:p>
            <a:pPr lvl="2" algn="just"/>
            <a:r>
              <a:rPr lang="cs-CZ" sz="2000" dirty="0" smtClean="0">
                <a:latin typeface="Times New Roman" pitchFamily="18" charset="0"/>
                <a:cs typeface="Times New Roman" pitchFamily="18" charset="0"/>
              </a:rPr>
              <a:t>U infikovaných jedinců se objevují například zpomalené reakce a změny v osobnostních kategoriích, jako je agresivita, pasivita, míra superega atd., které mohou mít dopad na život jedince.</a:t>
            </a:r>
          </a:p>
          <a:p>
            <a:pPr lvl="2" algn="just"/>
            <a:r>
              <a:rPr lang="cs-CZ" sz="2000" dirty="0" smtClean="0">
                <a:latin typeface="Times New Roman" pitchFamily="18" charset="0"/>
                <a:cs typeface="Times New Roman" pitchFamily="18" charset="0"/>
              </a:rPr>
              <a:t>Např. komáři rodu </a:t>
            </a:r>
            <a:r>
              <a:rPr lang="cs-CZ" sz="2000" i="1" dirty="0" err="1" smtClean="0">
                <a:latin typeface="Times New Roman" pitchFamily="18" charset="0"/>
                <a:cs typeface="Times New Roman" pitchFamily="18" charset="0"/>
              </a:rPr>
              <a:t>Anopheles</a:t>
            </a:r>
            <a:r>
              <a:rPr lang="cs-CZ" sz="2000" dirty="0" smtClean="0">
                <a:latin typeface="Times New Roman" pitchFamily="18" charset="0"/>
                <a:cs typeface="Times New Roman" pitchFamily="18" charset="0"/>
              </a:rPr>
              <a:t>,</a:t>
            </a:r>
            <a:r>
              <a:rPr lang="cs-CZ" sz="2000" i="1" dirty="0" smtClean="0">
                <a:latin typeface="Times New Roman" pitchFamily="18" charset="0"/>
                <a:cs typeface="Times New Roman" pitchFamily="18" charset="0"/>
              </a:rPr>
              <a:t> </a:t>
            </a:r>
            <a:r>
              <a:rPr lang="cs-CZ" sz="2000" dirty="0" smtClean="0">
                <a:latin typeface="Times New Roman" pitchFamily="18" charset="0"/>
                <a:cs typeface="Times New Roman" pitchFamily="18" charset="0"/>
              </a:rPr>
              <a:t>infikovaní prvoky </a:t>
            </a:r>
            <a:r>
              <a:rPr lang="cs-CZ" sz="2000" i="1" dirty="0" smtClean="0">
                <a:latin typeface="Times New Roman" pitchFamily="18" charset="0"/>
                <a:cs typeface="Times New Roman" pitchFamily="18" charset="0"/>
              </a:rPr>
              <a:t>Plasmodium </a:t>
            </a:r>
            <a:r>
              <a:rPr lang="cs-CZ" sz="2000" i="1" dirty="0" err="1" smtClean="0">
                <a:latin typeface="Times New Roman" pitchFamily="18" charset="0"/>
                <a:cs typeface="Times New Roman" pitchFamily="18" charset="0"/>
              </a:rPr>
              <a:t>spp</a:t>
            </a:r>
            <a:r>
              <a:rPr lang="cs-CZ" sz="2000" i="1" dirty="0" smtClean="0">
                <a:latin typeface="Times New Roman" pitchFamily="18" charset="0"/>
                <a:cs typeface="Times New Roman" pitchFamily="18" charset="0"/>
              </a:rPr>
              <a:t>.</a:t>
            </a:r>
            <a:r>
              <a:rPr lang="cs-CZ" sz="2000" dirty="0" smtClean="0">
                <a:latin typeface="Times New Roman" pitchFamily="18" charset="0"/>
                <a:cs typeface="Times New Roman" pitchFamily="18" charset="0"/>
              </a:rPr>
              <a:t> způsobující malárii, sají signifikantně častěji oproti neinfikovaným komárům, čímž zvyšují pravděpodobnost přenosu parazita na teplokrevné živočichy včetně člověka.</a:t>
            </a:r>
          </a:p>
          <a:p>
            <a:pPr lvl="2" algn="just"/>
            <a:r>
              <a:rPr lang="cs-CZ" sz="2000" dirty="0" smtClean="0">
                <a:latin typeface="Times New Roman" pitchFamily="18" charset="0"/>
                <a:cs typeface="Times New Roman" pitchFamily="18" charset="0"/>
              </a:rPr>
              <a:t>Změny v chování u jedinců napadených parazity byly zaznamenány i u různých druhů hmyzu (např. mravenců napadených plísněmi) či ryb.</a:t>
            </a:r>
            <a:endParaRPr lang="en-US" sz="2000" dirty="0" smtClean="0">
              <a:latin typeface="Times New Roman" pitchFamily="18" charset="0"/>
              <a:cs typeface="Times New Roman" pitchFamily="18" charset="0"/>
            </a:endParaRPr>
          </a:p>
          <a:p>
            <a:endParaRPr lang="cs-CZ" dirty="0" smtClean="0"/>
          </a:p>
        </p:txBody>
      </p:sp>
      <p:pic>
        <p:nvPicPr>
          <p:cNvPr id="81924" name="Picture 5"/>
          <p:cNvPicPr>
            <a:picLocks noChangeAspect="1" noChangeArrowheads="1"/>
          </p:cNvPicPr>
          <p:nvPr/>
        </p:nvPicPr>
        <p:blipFill>
          <a:blip r:embed="rId2" cstate="print"/>
          <a:srcRect/>
          <a:stretch>
            <a:fillRect/>
          </a:stretch>
        </p:blipFill>
        <p:spPr bwMode="auto">
          <a:xfrm>
            <a:off x="7524750" y="0"/>
            <a:ext cx="1619250" cy="14398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90066"/>
          </a:xfrm>
        </p:spPr>
        <p:txBody>
          <a:bodyPr>
            <a:normAutofit fontScale="90000"/>
          </a:bodyPr>
          <a:lstStyle/>
          <a:p>
            <a:r>
              <a:rPr lang="cs-CZ" sz="2800" dirty="0" smtClean="0">
                <a:latin typeface="Times New Roman" pitchFamily="18" charset="0"/>
                <a:cs typeface="Times New Roman" pitchFamily="18" charset="0"/>
              </a:rPr>
              <a:t>Kultivace mikroorganismů za účelem získávání živin</a:t>
            </a:r>
            <a:endParaRPr lang="cs-CZ" sz="2800" dirty="0">
              <a:latin typeface="Times New Roman" pitchFamily="18" charset="0"/>
              <a:cs typeface="Times New Roman" pitchFamily="18" charset="0"/>
            </a:endParaRPr>
          </a:p>
        </p:txBody>
      </p:sp>
      <p:sp>
        <p:nvSpPr>
          <p:cNvPr id="3" name="Zástupný symbol pro obsah 2"/>
          <p:cNvSpPr>
            <a:spLocks noGrp="1"/>
          </p:cNvSpPr>
          <p:nvPr>
            <p:ph idx="1"/>
          </p:nvPr>
        </p:nvSpPr>
        <p:spPr>
          <a:xfrm>
            <a:off x="0" y="908720"/>
            <a:ext cx="8892480" cy="4525963"/>
          </a:xfrm>
        </p:spPr>
        <p:txBody>
          <a:bodyPr>
            <a:normAutofit/>
          </a:bodyPr>
          <a:lstStyle/>
          <a:p>
            <a:r>
              <a:rPr lang="cs-CZ" sz="2000" dirty="0" smtClean="0">
                <a:latin typeface="Times New Roman" pitchFamily="18" charset="0"/>
                <a:cs typeface="Times New Roman" pitchFamily="18" charset="0"/>
              </a:rPr>
              <a:t>Někteří živočichové si  kultivují mikroorganismy za účelem získání potravy nebo jejího zpracování. Tito mikrobi často obývají intestinální trakt (přežvýkavci) nebo dochází přímo k pěstování mikrobiální biomasy a její následná konzumace. </a:t>
            </a:r>
          </a:p>
          <a:p>
            <a:endParaRPr lang="cs-CZ" sz="2000" dirty="0" smtClean="0">
              <a:latin typeface="Times New Roman" pitchFamily="18" charset="0"/>
              <a:cs typeface="Times New Roman" pitchFamily="18" charset="0"/>
            </a:endParaRPr>
          </a:p>
          <a:p>
            <a:r>
              <a:rPr lang="cs-CZ" sz="2000" dirty="0" smtClean="0">
                <a:latin typeface="Times New Roman" pitchFamily="18" charset="0"/>
                <a:cs typeface="Times New Roman" pitchFamily="18" charset="0"/>
              </a:rPr>
              <a:t>Celulóza je nejhojnější rostlinný produkt, ale většina býložravců ji neumí strávit. Proto spoléhají na enzymatické schopnosti mikrobů, kteří </a:t>
            </a:r>
            <a:r>
              <a:rPr lang="cs-CZ" sz="2000" dirty="0" err="1" smtClean="0">
                <a:latin typeface="Times New Roman" pitchFamily="18" charset="0"/>
                <a:cs typeface="Times New Roman" pitchFamily="18" charset="0"/>
              </a:rPr>
              <a:t>biodegradují</a:t>
            </a:r>
            <a:r>
              <a:rPr lang="cs-CZ" sz="2000" dirty="0" smtClean="0">
                <a:latin typeface="Times New Roman" pitchFamily="18" charset="0"/>
                <a:cs typeface="Times New Roman" pitchFamily="18" charset="0"/>
              </a:rPr>
              <a:t> látky za produkce monomerů, které jsou živočichové schopni asimilovat.</a:t>
            </a:r>
          </a:p>
          <a:p>
            <a:endParaRPr lang="cs-CZ" sz="2000" dirty="0" smtClean="0">
              <a:latin typeface="Times New Roman" pitchFamily="18" charset="0"/>
              <a:cs typeface="Times New Roman" pitchFamily="18" charset="0"/>
            </a:endParaRPr>
          </a:p>
          <a:p>
            <a:r>
              <a:rPr lang="cs-CZ" sz="2000" dirty="0" smtClean="0">
                <a:latin typeface="Times New Roman" pitchFamily="18" charset="0"/>
                <a:cs typeface="Times New Roman" pitchFamily="18" charset="0"/>
              </a:rPr>
              <a:t>Mnohé druhy býložravého hmyzu kultivují čisté kultury mikrobů na rostlinných tkáních (symbiotický vztah). Tato na proteiny bohatá mikrobiální biomasa je pak použita jako hlavní zdroj potravy a mikrob je hmyzem rozšiřován a je mu poskytováno prostředí, ve kterém se mu daří.</a:t>
            </a:r>
            <a:endParaRPr lang="cs-CZ" sz="20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subTitle" idx="1"/>
          </p:nvPr>
        </p:nvSpPr>
        <p:spPr bwMode="auto">
          <a:xfrm>
            <a:off x="0" y="0"/>
            <a:ext cx="9144000" cy="6858000"/>
          </a:xfrm>
          <a:noFill/>
          <a:ln>
            <a:miter lim="800000"/>
            <a:headEnd/>
            <a:tailEnd/>
          </a:ln>
        </p:spPr>
        <p:txBody>
          <a:bodyPr vert="horz" wrap="square" lIns="91440" tIns="45720" rIns="91440" bIns="45720" numCol="1" anchor="t" anchorCtr="0" compatLnSpc="1">
            <a:prstTxWarp prst="textNoShape">
              <a:avLst/>
            </a:prstTxWarp>
            <a:normAutofit/>
          </a:bodyPr>
          <a:lstStyle/>
          <a:p>
            <a:pPr marL="533400" indent="-533400" algn="l" eaLnBrk="1" hangingPunct="1">
              <a:lnSpc>
                <a:spcPct val="130000"/>
              </a:lnSpc>
            </a:pPr>
            <a:r>
              <a:rPr lang="cs-CZ" sz="2000" b="1" dirty="0" smtClean="0">
                <a:solidFill>
                  <a:srgbClr val="002060"/>
                </a:solidFill>
                <a:latin typeface="Times New Roman" pitchFamily="18" charset="0"/>
                <a:cs typeface="Times New Roman" pitchFamily="18" charset="0"/>
              </a:rPr>
              <a:t>                             </a:t>
            </a:r>
            <a:endParaRPr lang="cs-CZ" sz="2000" b="1" u="sng" dirty="0" smtClean="0">
              <a:solidFill>
                <a:schemeClr val="tx1"/>
              </a:solidFill>
              <a:latin typeface="Times New Roman" pitchFamily="18" charset="0"/>
              <a:cs typeface="Times New Roman" pitchFamily="18" charset="0"/>
            </a:endParaRPr>
          </a:p>
          <a:p>
            <a:pPr marL="533400" indent="-533400" algn="l">
              <a:lnSpc>
                <a:spcPct val="110000"/>
              </a:lnSpc>
              <a:buFontTx/>
              <a:buChar char="-"/>
            </a:pPr>
            <a:r>
              <a:rPr lang="cs-CZ" sz="2000" b="1" dirty="0" err="1" smtClean="0">
                <a:solidFill>
                  <a:schemeClr val="tx1"/>
                </a:solidFill>
                <a:latin typeface="Times New Roman" pitchFamily="18" charset="0"/>
                <a:ea typeface="Arial Unicode MS" pitchFamily="34" charset="-128"/>
                <a:cs typeface="Times New Roman" pitchFamily="18" charset="0"/>
              </a:rPr>
              <a:t>toxoplazma</a:t>
            </a:r>
            <a:r>
              <a:rPr lang="cs-CZ" sz="2000" dirty="0" smtClean="0">
                <a:solidFill>
                  <a:schemeClr val="tx1"/>
                </a:solidFill>
                <a:latin typeface="Times New Roman" pitchFamily="18" charset="0"/>
                <a:ea typeface="Arial Unicode MS" pitchFamily="34" charset="-128"/>
                <a:cs typeface="Times New Roman" pitchFamily="18" charset="0"/>
              </a:rPr>
              <a:t> (</a:t>
            </a:r>
            <a:r>
              <a:rPr lang="cs-CZ" sz="2000" b="1" i="1" dirty="0" err="1" smtClean="0">
                <a:solidFill>
                  <a:schemeClr val="tx1"/>
                </a:solidFill>
                <a:latin typeface="Times New Roman" pitchFamily="18" charset="0"/>
                <a:ea typeface="Arial Unicode MS" pitchFamily="34" charset="-128"/>
                <a:cs typeface="Times New Roman" pitchFamily="18" charset="0"/>
              </a:rPr>
              <a:t>Toxoplasma</a:t>
            </a:r>
            <a:r>
              <a:rPr lang="cs-CZ" sz="2000" b="1" i="1" dirty="0" smtClean="0">
                <a:solidFill>
                  <a:schemeClr val="tx1"/>
                </a:solidFill>
                <a:latin typeface="Times New Roman" pitchFamily="18" charset="0"/>
                <a:ea typeface="Arial Unicode MS" pitchFamily="34" charset="-128"/>
                <a:cs typeface="Times New Roman" pitchFamily="18" charset="0"/>
              </a:rPr>
              <a:t> </a:t>
            </a:r>
            <a:r>
              <a:rPr lang="cs-CZ" sz="2000" b="1" i="1" dirty="0" err="1" smtClean="0">
                <a:solidFill>
                  <a:schemeClr val="tx1"/>
                </a:solidFill>
                <a:latin typeface="Times New Roman" pitchFamily="18" charset="0"/>
                <a:ea typeface="Arial Unicode MS" pitchFamily="34" charset="-128"/>
                <a:cs typeface="Times New Roman" pitchFamily="18" charset="0"/>
              </a:rPr>
              <a:t>gondii</a:t>
            </a:r>
            <a:r>
              <a:rPr lang="cs-CZ" sz="2000" dirty="0" smtClean="0">
                <a:solidFill>
                  <a:schemeClr val="tx1"/>
                </a:solidFill>
                <a:latin typeface="Times New Roman" pitchFamily="18" charset="0"/>
                <a:ea typeface="Arial Unicode MS" pitchFamily="34" charset="-128"/>
                <a:cs typeface="Times New Roman" pitchFamily="18" charset="0"/>
              </a:rPr>
              <a:t>):</a:t>
            </a:r>
            <a:r>
              <a:rPr lang="cs-CZ" sz="2000" b="1" u="sng" dirty="0" smtClean="0">
                <a:solidFill>
                  <a:schemeClr val="tx1"/>
                </a:solidFill>
                <a:latin typeface="Times New Roman" pitchFamily="18" charset="0"/>
                <a:ea typeface="Arial Unicode MS" pitchFamily="34" charset="-128"/>
                <a:cs typeface="Times New Roman" pitchFamily="18" charset="0"/>
              </a:rPr>
              <a:t>PRVOCI (</a:t>
            </a:r>
            <a:r>
              <a:rPr lang="cs-CZ" sz="2000" b="1" i="1" u="sng" dirty="0" smtClean="0">
                <a:solidFill>
                  <a:schemeClr val="tx1"/>
                </a:solidFill>
                <a:latin typeface="Times New Roman" pitchFamily="18" charset="0"/>
                <a:ea typeface="Arial Unicode MS" pitchFamily="34" charset="-128"/>
                <a:cs typeface="Times New Roman" pitchFamily="18" charset="0"/>
              </a:rPr>
              <a:t>Protozoa</a:t>
            </a:r>
            <a:r>
              <a:rPr lang="cs-CZ" sz="2000" b="1" u="sng" dirty="0" smtClean="0">
                <a:solidFill>
                  <a:schemeClr val="tx1"/>
                </a:solidFill>
                <a:latin typeface="Times New Roman" pitchFamily="18" charset="0"/>
                <a:ea typeface="Arial Unicode MS" pitchFamily="34" charset="-128"/>
                <a:cs typeface="Times New Roman" pitchFamily="18" charset="0"/>
              </a:rPr>
              <a:t>),</a:t>
            </a:r>
            <a:r>
              <a:rPr lang="cs-CZ" sz="2000" dirty="0" smtClean="0">
                <a:solidFill>
                  <a:schemeClr val="tx1"/>
                </a:solidFill>
                <a:latin typeface="Times New Roman" pitchFamily="18" charset="0"/>
                <a:ea typeface="Arial Unicode MS" pitchFamily="34" charset="-128"/>
                <a:cs typeface="Times New Roman" pitchFamily="18" charset="0"/>
              </a:rPr>
              <a:t> </a:t>
            </a:r>
            <a:r>
              <a:rPr lang="cs-CZ" sz="2000" b="1" dirty="0" smtClean="0">
                <a:solidFill>
                  <a:schemeClr val="tx1"/>
                </a:solidFill>
                <a:latin typeface="Times New Roman" pitchFamily="18" charset="0"/>
                <a:ea typeface="Arial Unicode MS" pitchFamily="34" charset="-128"/>
                <a:cs typeface="Times New Roman" pitchFamily="18" charset="0"/>
              </a:rPr>
              <a:t>Výtrusovci (</a:t>
            </a:r>
            <a:r>
              <a:rPr lang="cs-CZ" sz="2000" b="1" i="1" dirty="0" err="1" smtClean="0">
                <a:solidFill>
                  <a:schemeClr val="tx1"/>
                </a:solidFill>
                <a:latin typeface="Times New Roman" pitchFamily="18" charset="0"/>
                <a:ea typeface="Arial Unicode MS" pitchFamily="34" charset="-128"/>
                <a:cs typeface="Times New Roman" pitchFamily="18" charset="0"/>
              </a:rPr>
              <a:t>Apicomplexa</a:t>
            </a:r>
            <a:r>
              <a:rPr lang="cs-CZ" sz="2000" b="1" dirty="0" smtClean="0">
                <a:solidFill>
                  <a:schemeClr val="tx1"/>
                </a:solidFill>
                <a:latin typeface="Times New Roman" pitchFamily="18" charset="0"/>
                <a:ea typeface="Arial Unicode MS" pitchFamily="34" charset="-128"/>
                <a:cs typeface="Times New Roman" pitchFamily="18" charset="0"/>
              </a:rPr>
              <a:t>) </a:t>
            </a:r>
            <a:r>
              <a:rPr lang="cs-CZ" sz="2000" dirty="0" smtClean="0">
                <a:solidFill>
                  <a:schemeClr val="tx1"/>
                </a:solidFill>
                <a:latin typeface="Times New Roman" pitchFamily="18" charset="0"/>
                <a:ea typeface="Arial Unicode MS" pitchFamily="34" charset="-128"/>
                <a:cs typeface="Times New Roman" pitchFamily="18" charset="0"/>
              </a:rPr>
              <a:t> </a:t>
            </a:r>
            <a:r>
              <a:rPr lang="cs-CZ" sz="2000" dirty="0" smtClean="0">
                <a:solidFill>
                  <a:schemeClr val="tx1"/>
                </a:solidFill>
                <a:latin typeface="Times New Roman" pitchFamily="18" charset="0"/>
                <a:cs typeface="Times New Roman" pitchFamily="18" charset="0"/>
              </a:rPr>
              <a:t>kokcidie, obligátní intracelulární jednobuněčný parazit, </a:t>
            </a:r>
            <a:r>
              <a:rPr lang="cs-CZ" sz="2000" dirty="0" smtClean="0">
                <a:solidFill>
                  <a:schemeClr val="tx1"/>
                </a:solidFill>
                <a:latin typeface="Times New Roman" pitchFamily="18" charset="0"/>
                <a:ea typeface="Arial Unicode MS" pitchFamily="34" charset="-128"/>
                <a:cs typeface="Times New Roman" pitchFamily="18" charset="0"/>
              </a:rPr>
              <a:t>konečným hostitelem jsou kočky, mezihostitel je jakýkoli teplokrevný obratlovec. </a:t>
            </a:r>
            <a:endParaRPr lang="cs-CZ" sz="2000" dirty="0" smtClean="0">
              <a:solidFill>
                <a:schemeClr val="tx1"/>
              </a:solidFill>
              <a:latin typeface="Times New Roman" pitchFamily="18" charset="0"/>
              <a:cs typeface="Times New Roman" pitchFamily="18" charset="0"/>
            </a:endParaRPr>
          </a:p>
          <a:p>
            <a:pPr marL="533400" indent="-533400" algn="l" eaLnBrk="1" hangingPunct="1">
              <a:lnSpc>
                <a:spcPct val="110000"/>
              </a:lnSpc>
              <a:buFontTx/>
              <a:buChar char="-"/>
            </a:pPr>
            <a:r>
              <a:rPr lang="cs-CZ" sz="2000" dirty="0" smtClean="0">
                <a:solidFill>
                  <a:schemeClr val="tx1"/>
                </a:solidFill>
                <a:latin typeface="Times New Roman" pitchFamily="18" charset="0"/>
                <a:ea typeface="Arial Unicode MS" pitchFamily="34" charset="-128"/>
                <a:cs typeface="Times New Roman" pitchFamily="18" charset="0"/>
              </a:rPr>
              <a:t>Je nejhojnějším a nejrozšířenějším parazitem (v ČR je prevalence 30 %, ve Francii dokonce 80 %). Člověk se nakazí pozřením tkáňové cysty v nedokonale upraveném mase nebo oocystami od koček.</a:t>
            </a:r>
            <a:endParaRPr lang="cs-CZ" sz="2000" dirty="0" smtClean="0">
              <a:solidFill>
                <a:schemeClr val="tx1"/>
              </a:solidFill>
              <a:latin typeface="Times New Roman" pitchFamily="18" charset="0"/>
              <a:cs typeface="Times New Roman" pitchFamily="18" charset="0"/>
            </a:endParaRPr>
          </a:p>
          <a:p>
            <a:pPr marL="533400" indent="-533400" algn="l" eaLnBrk="1" hangingPunct="1">
              <a:lnSpc>
                <a:spcPct val="110000"/>
              </a:lnSpc>
              <a:buFontTx/>
              <a:buChar char="-"/>
            </a:pPr>
            <a:r>
              <a:rPr lang="cs-CZ" sz="2000" dirty="0" smtClean="0">
                <a:solidFill>
                  <a:schemeClr val="tx1"/>
                </a:solidFill>
                <a:latin typeface="Times New Roman" pitchFamily="18" charset="0"/>
                <a:ea typeface="Arial Unicode MS" pitchFamily="34" charset="-128"/>
                <a:cs typeface="Times New Roman" pitchFamily="18" charset="0"/>
              </a:rPr>
              <a:t>Projeví se akutní toxoplazmóza, podobná velmi mírné chřipce - bolest kloubů, otok uzlin, horečka, asi po 14 dnech odezní.</a:t>
            </a:r>
            <a:r>
              <a:rPr lang="cs-CZ" sz="2000" dirty="0" smtClean="0">
                <a:solidFill>
                  <a:schemeClr val="tx1"/>
                </a:solidFill>
                <a:latin typeface="Times New Roman" pitchFamily="18" charset="0"/>
                <a:cs typeface="Times New Roman" pitchFamily="18" charset="0"/>
              </a:rPr>
              <a:t> </a:t>
            </a:r>
          </a:p>
          <a:p>
            <a:pPr marL="533400" indent="-533400" algn="l" eaLnBrk="1" hangingPunct="1">
              <a:lnSpc>
                <a:spcPct val="110000"/>
              </a:lnSpc>
              <a:buFontTx/>
              <a:buChar char="-"/>
            </a:pPr>
            <a:r>
              <a:rPr lang="cs-CZ" sz="2000" dirty="0" smtClean="0">
                <a:solidFill>
                  <a:schemeClr val="tx1"/>
                </a:solidFill>
                <a:latin typeface="Times New Roman" pitchFamily="18" charset="0"/>
                <a:cs typeface="Times New Roman" pitchFamily="18" charset="0"/>
              </a:rPr>
              <a:t>Vážné následky může mít toxoplazmóza u osob s poruchami imunity (u pacientů s AIDS, nebo při podávání </a:t>
            </a:r>
            <a:r>
              <a:rPr lang="cs-CZ" sz="2000" dirty="0" err="1" smtClean="0">
                <a:solidFill>
                  <a:schemeClr val="tx1"/>
                </a:solidFill>
                <a:latin typeface="Times New Roman" pitchFamily="18" charset="0"/>
                <a:cs typeface="Times New Roman" pitchFamily="18" charset="0"/>
              </a:rPr>
              <a:t>imunosupresiv</a:t>
            </a:r>
            <a:r>
              <a:rPr lang="cs-CZ" sz="2000" dirty="0" smtClean="0">
                <a:solidFill>
                  <a:schemeClr val="tx1"/>
                </a:solidFill>
                <a:latin typeface="Times New Roman" pitchFamily="18" charset="0"/>
                <a:cs typeface="Times New Roman" pitchFamily="18" charset="0"/>
              </a:rPr>
              <a:t> </a:t>
            </a:r>
            <a:r>
              <a:rPr lang="cs-CZ" sz="2000" dirty="0" err="1" smtClean="0">
                <a:solidFill>
                  <a:schemeClr val="tx1"/>
                </a:solidFill>
                <a:latin typeface="Times New Roman" pitchFamily="18" charset="0"/>
                <a:cs typeface="Times New Roman" pitchFamily="18" charset="0"/>
              </a:rPr>
              <a:t>apod</a:t>
            </a:r>
            <a:r>
              <a:rPr lang="cs-CZ" sz="2000" dirty="0" smtClean="0">
                <a:solidFill>
                  <a:schemeClr val="tx1"/>
                </a:solidFill>
                <a:latin typeface="Times New Roman" pitchFamily="18" charset="0"/>
                <a:cs typeface="Times New Roman" pitchFamily="18" charset="0"/>
              </a:rPr>
              <a:t>). V případě infekce matky v těhotenství může dojít k závažným poškozením plodu. </a:t>
            </a:r>
            <a:r>
              <a:rPr lang="cs-CZ" sz="2000" dirty="0" smtClean="0">
                <a:solidFill>
                  <a:schemeClr val="tx1"/>
                </a:solidFill>
                <a:latin typeface="Times New Roman" pitchFamily="18" charset="0"/>
                <a:ea typeface="Arial Unicode MS" pitchFamily="34" charset="-128"/>
                <a:cs typeface="Times New Roman" pitchFamily="18" charset="0"/>
              </a:rPr>
              <a:t>Po akutní fáz</a:t>
            </a:r>
            <a:r>
              <a:rPr lang="cs-CZ" sz="2000" dirty="0" smtClean="0">
                <a:solidFill>
                  <a:schemeClr val="tx1"/>
                </a:solidFill>
                <a:latin typeface="Times New Roman" pitchFamily="18" charset="0"/>
                <a:cs typeface="Times New Roman" pitchFamily="18" charset="0"/>
              </a:rPr>
              <a:t>i</a:t>
            </a:r>
            <a:r>
              <a:rPr lang="cs-CZ" sz="2000" dirty="0" smtClean="0">
                <a:solidFill>
                  <a:schemeClr val="tx1"/>
                </a:solidFill>
                <a:latin typeface="Times New Roman" pitchFamily="18" charset="0"/>
                <a:ea typeface="Arial Unicode MS" pitchFamily="34" charset="-128"/>
                <a:cs typeface="Times New Roman" pitchFamily="18" charset="0"/>
              </a:rPr>
              <a:t> </a:t>
            </a:r>
            <a:r>
              <a:rPr lang="cs-CZ" sz="2000" dirty="0" smtClean="0">
                <a:solidFill>
                  <a:schemeClr val="tx1"/>
                </a:solidFill>
                <a:latin typeface="Times New Roman" pitchFamily="18" charset="0"/>
                <a:cs typeface="Times New Roman" pitchFamily="18" charset="0"/>
              </a:rPr>
              <a:t>-</a:t>
            </a:r>
            <a:r>
              <a:rPr lang="cs-CZ" sz="2000" dirty="0" smtClean="0">
                <a:solidFill>
                  <a:schemeClr val="tx1"/>
                </a:solidFill>
                <a:latin typeface="Times New Roman" pitchFamily="18" charset="0"/>
                <a:ea typeface="Arial Unicode MS" pitchFamily="34" charset="-128"/>
                <a:cs typeface="Times New Roman" pitchFamily="18" charset="0"/>
              </a:rPr>
              <a:t> fáze chronická - člověk zůstává nakažen cystami po celý život, díky silné imunitní odpovědi nemůže být znovu nakažen, proto už nemůže prodělat akutní fázi. </a:t>
            </a:r>
          </a:p>
          <a:p>
            <a:pPr marL="533400" indent="-533400" algn="l" eaLnBrk="1" hangingPunct="1">
              <a:lnSpc>
                <a:spcPct val="110000"/>
              </a:lnSpc>
              <a:buFontTx/>
              <a:buChar char="-"/>
            </a:pPr>
            <a:r>
              <a:rPr lang="cs-CZ" sz="2000" b="1" dirty="0" smtClean="0">
                <a:solidFill>
                  <a:schemeClr val="tx1"/>
                </a:solidFill>
                <a:latin typeface="Times New Roman" pitchFamily="18" charset="0"/>
                <a:ea typeface="Arial Unicode MS" pitchFamily="34" charset="-128"/>
                <a:cs typeface="Times New Roman" pitchFamily="18" charset="0"/>
              </a:rPr>
              <a:t>Významná manipulace s </a:t>
            </a:r>
            <a:r>
              <a:rPr lang="cs-CZ" sz="2000" b="1" dirty="0" smtClean="0">
                <a:solidFill>
                  <a:schemeClr val="tx1"/>
                </a:solidFill>
                <a:latin typeface="Times New Roman" pitchFamily="18" charset="0"/>
                <a:ea typeface="Arial Unicode MS" pitchFamily="34" charset="-128"/>
                <a:cs typeface="Times New Roman" pitchFamily="18" charset="0"/>
              </a:rPr>
              <a:t>mezihostitelem (i člověkem)</a:t>
            </a:r>
            <a:endParaRPr lang="cs-CZ" sz="2000" b="1" dirty="0" smtClean="0">
              <a:solidFill>
                <a:schemeClr val="tx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subTitle" idx="1"/>
          </p:nvPr>
        </p:nvSpPr>
        <p:spPr bwMode="auto">
          <a:xfrm>
            <a:off x="0" y="0"/>
            <a:ext cx="9144000" cy="6858000"/>
          </a:xfrm>
          <a:noFill/>
          <a:ln>
            <a:miter lim="800000"/>
            <a:headEnd/>
            <a:tailEnd/>
          </a:ln>
        </p:spPr>
        <p:txBody>
          <a:bodyPr vert="horz" wrap="square" lIns="91440" tIns="45720" rIns="91440" bIns="45720" numCol="1" anchor="t" anchorCtr="0" compatLnSpc="1">
            <a:prstTxWarp prst="textNoShape">
              <a:avLst/>
            </a:prstTxWarp>
            <a:normAutofit/>
          </a:bodyPr>
          <a:lstStyle/>
          <a:p>
            <a:pPr marL="533400" indent="-533400" algn="l" eaLnBrk="1" hangingPunct="1">
              <a:lnSpc>
                <a:spcPct val="130000"/>
              </a:lnSpc>
            </a:pPr>
            <a:r>
              <a:rPr lang="cs-CZ" sz="2000" b="1" dirty="0" smtClean="0">
                <a:solidFill>
                  <a:srgbClr val="002060"/>
                </a:solidFill>
                <a:latin typeface="Times New Roman" pitchFamily="18" charset="0"/>
                <a:cs typeface="Times New Roman" pitchFamily="18" charset="0"/>
              </a:rPr>
              <a:t>                             </a:t>
            </a:r>
            <a:endParaRPr lang="cs-CZ" sz="2000" dirty="0" smtClean="0">
              <a:solidFill>
                <a:schemeClr val="tx1"/>
              </a:solidFill>
              <a:latin typeface="Times New Roman" pitchFamily="18" charset="0"/>
              <a:cs typeface="Times New Roman" pitchFamily="18" charset="0"/>
            </a:endParaRPr>
          </a:p>
        </p:txBody>
      </p:sp>
      <p:pic>
        <p:nvPicPr>
          <p:cNvPr id="3" name="Picture 7" descr="illustration"/>
          <p:cNvPicPr>
            <a:picLocks noChangeAspect="1" noChangeArrowheads="1"/>
          </p:cNvPicPr>
          <p:nvPr/>
        </p:nvPicPr>
        <p:blipFill>
          <a:blip r:embed="rId2" cstate="print"/>
          <a:srcRect/>
          <a:stretch>
            <a:fillRect/>
          </a:stretch>
        </p:blipFill>
        <p:spPr bwMode="auto">
          <a:xfrm>
            <a:off x="990600" y="0"/>
            <a:ext cx="7239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835696" y="1484784"/>
            <a:ext cx="5472608" cy="769441"/>
          </a:xfrm>
          <a:prstGeom prst="rect">
            <a:avLst/>
          </a:prstGeom>
          <a:noFill/>
        </p:spPr>
        <p:txBody>
          <a:bodyPr wrap="square" rtlCol="0">
            <a:spAutoFit/>
          </a:bodyPr>
          <a:lstStyle/>
          <a:p>
            <a:r>
              <a:rPr lang="cs-CZ" sz="4400" dirty="0"/>
              <a:t>DĚKUJI ZA POZORNOST</a:t>
            </a:r>
            <a:endParaRPr lang="en-GB" sz="4400" dirty="0"/>
          </a:p>
        </p:txBody>
      </p:sp>
      <p:pic>
        <p:nvPicPr>
          <p:cNvPr id="6145" name="Picture 1"/>
          <p:cNvPicPr>
            <a:picLocks noChangeAspect="1" noChangeArrowheads="1"/>
          </p:cNvPicPr>
          <p:nvPr/>
        </p:nvPicPr>
        <p:blipFill>
          <a:blip r:embed="rId2" cstate="print"/>
          <a:srcRect/>
          <a:stretch>
            <a:fillRect/>
          </a:stretch>
        </p:blipFill>
        <p:spPr bwMode="auto">
          <a:xfrm>
            <a:off x="1547664" y="2420888"/>
            <a:ext cx="5616624" cy="4641004"/>
          </a:xfrm>
          <a:prstGeom prst="rect">
            <a:avLst/>
          </a:prstGeom>
          <a:noFill/>
          <a:ln w="9525">
            <a:noFill/>
            <a:miter lim="800000"/>
            <a:headEnd/>
            <a:tailEnd/>
          </a:ln>
        </p:spPr>
      </p:pic>
    </p:spTree>
    <p:extLst>
      <p:ext uri="{BB962C8B-B14F-4D97-AF65-F5344CB8AC3E}">
        <p14:creationId xmlns="" xmlns:p14="http://schemas.microsoft.com/office/powerpoint/2010/main" val="429236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tta sexdens"/>
          <p:cNvPicPr>
            <a:picLocks noChangeAspect="1" noChangeArrowheads="1"/>
          </p:cNvPicPr>
          <p:nvPr/>
        </p:nvPicPr>
        <p:blipFill>
          <a:blip r:embed="rId2" cstate="print"/>
          <a:srcRect/>
          <a:stretch>
            <a:fillRect/>
          </a:stretch>
        </p:blipFill>
        <p:spPr bwMode="auto">
          <a:xfrm>
            <a:off x="4499992" y="2996188"/>
            <a:ext cx="4644008" cy="3861811"/>
          </a:xfrm>
          <a:prstGeom prst="rect">
            <a:avLst/>
          </a:prstGeom>
          <a:noFill/>
        </p:spPr>
      </p:pic>
      <p:sp>
        <p:nvSpPr>
          <p:cNvPr id="3" name="Obdélník 2"/>
          <p:cNvSpPr/>
          <p:nvPr/>
        </p:nvSpPr>
        <p:spPr>
          <a:xfrm>
            <a:off x="4572000" y="6604084"/>
            <a:ext cx="4572000" cy="253916"/>
          </a:xfrm>
          <a:prstGeom prst="rect">
            <a:avLst/>
          </a:prstGeom>
        </p:spPr>
        <p:txBody>
          <a:bodyPr wrap="square">
            <a:spAutoFit/>
          </a:bodyPr>
          <a:lstStyle/>
          <a:p>
            <a:r>
              <a:rPr lang="cs-CZ" sz="1050" dirty="0" smtClean="0"/>
              <a:t>http://www.</a:t>
            </a:r>
            <a:r>
              <a:rPr lang="cs-CZ" sz="1050" dirty="0" err="1" smtClean="0"/>
              <a:t>insectarium.cz</a:t>
            </a:r>
            <a:r>
              <a:rPr lang="cs-CZ" sz="1050" dirty="0" smtClean="0"/>
              <a:t>/mravenci/soubory/</a:t>
            </a:r>
            <a:r>
              <a:rPr lang="cs-CZ" sz="1050" dirty="0" err="1" smtClean="0"/>
              <a:t>atta</a:t>
            </a:r>
            <a:r>
              <a:rPr lang="cs-CZ" sz="1050" dirty="0" smtClean="0"/>
              <a:t>_</a:t>
            </a:r>
            <a:r>
              <a:rPr lang="cs-CZ" sz="1050" dirty="0" err="1" smtClean="0"/>
              <a:t>sexdens</a:t>
            </a:r>
            <a:r>
              <a:rPr lang="cs-CZ" sz="1050" dirty="0" smtClean="0"/>
              <a:t>_foto.</a:t>
            </a:r>
            <a:r>
              <a:rPr lang="cs-CZ" sz="1050" dirty="0" err="1" smtClean="0"/>
              <a:t>htm</a:t>
            </a:r>
            <a:endParaRPr lang="cs-CZ" sz="1050" dirty="0"/>
          </a:p>
        </p:txBody>
      </p:sp>
      <p:sp>
        <p:nvSpPr>
          <p:cNvPr id="6" name="Obdélník 5"/>
          <p:cNvSpPr/>
          <p:nvPr/>
        </p:nvSpPr>
        <p:spPr>
          <a:xfrm>
            <a:off x="0" y="332656"/>
            <a:ext cx="8892480" cy="2862322"/>
          </a:xfrm>
          <a:prstGeom prst="rect">
            <a:avLst/>
          </a:prstGeom>
        </p:spPr>
        <p:txBody>
          <a:bodyPr wrap="square">
            <a:spAutoFit/>
          </a:bodyPr>
          <a:lstStyle/>
          <a:p>
            <a:pPr algn="just"/>
            <a:r>
              <a:rPr lang="cs-CZ" sz="2000" b="1" dirty="0" smtClean="0">
                <a:latin typeface="Times New Roman" pitchFamily="18" charset="0"/>
                <a:cs typeface="Times New Roman" pitchFamily="18" charset="0"/>
              </a:rPr>
              <a:t>Mravenci </a:t>
            </a:r>
            <a:r>
              <a:rPr lang="cs-CZ" sz="2000" b="1" dirty="0" err="1" smtClean="0">
                <a:latin typeface="Times New Roman" pitchFamily="18" charset="0"/>
                <a:cs typeface="Times New Roman" pitchFamily="18" charset="0"/>
              </a:rPr>
              <a:t>Atta</a:t>
            </a:r>
            <a:r>
              <a:rPr lang="cs-CZ" sz="2000" b="1" dirty="0" smtClean="0">
                <a:latin typeface="Times New Roman" pitchFamily="18" charset="0"/>
                <a:cs typeface="Times New Roman" pitchFamily="18" charset="0"/>
              </a:rPr>
              <a:t> </a:t>
            </a:r>
            <a:r>
              <a:rPr lang="cs-CZ" sz="2000" dirty="0" smtClean="0">
                <a:latin typeface="Times New Roman" pitchFamily="18" charset="0"/>
                <a:cs typeface="Times New Roman" pitchFamily="18" charset="0"/>
              </a:rPr>
              <a:t>(listoví mravenci)  si udržují již 50 milionů let starou symbiózu s houbou z rodiny </a:t>
            </a:r>
            <a:r>
              <a:rPr lang="cs-CZ" sz="2000" i="1" dirty="0" err="1" smtClean="0">
                <a:latin typeface="Times New Roman" pitchFamily="18" charset="0"/>
                <a:cs typeface="Times New Roman" pitchFamily="18" charset="0"/>
              </a:rPr>
              <a:t>Lepiotaceae</a:t>
            </a:r>
            <a:r>
              <a:rPr lang="cs-CZ" sz="2000" dirty="0" smtClean="0">
                <a:latin typeface="Times New Roman" pitchFamily="18" charset="0"/>
                <a:cs typeface="Times New Roman" pitchFamily="18" charset="0"/>
              </a:rPr>
              <a:t> v centrální a jižní Americe. Zdá se, že získání houby a vytvoření symbiotického vztahu se v historii událo vícekrát.</a:t>
            </a:r>
          </a:p>
          <a:p>
            <a:pPr algn="just"/>
            <a:r>
              <a:rPr lang="cs-CZ" sz="2000" dirty="0" smtClean="0">
                <a:latin typeface="Times New Roman" pitchFamily="18" charset="0"/>
                <a:cs typeface="Times New Roman" pitchFamily="18" charset="0"/>
              </a:rPr>
              <a:t> Některé současné kmeny pěstovaných hub byly rozmnožovány stejnými kmeny mravenců po více než 23 miliónů let. Tyto </a:t>
            </a:r>
            <a:r>
              <a:rPr lang="cs-CZ" sz="2000" dirty="0" err="1" smtClean="0">
                <a:latin typeface="Times New Roman" pitchFamily="18" charset="0"/>
                <a:cs typeface="Times New Roman" pitchFamily="18" charset="0"/>
              </a:rPr>
              <a:t>Basidiomycety</a:t>
            </a:r>
            <a:r>
              <a:rPr lang="cs-CZ" sz="2000" dirty="0" smtClean="0">
                <a:latin typeface="Times New Roman" pitchFamily="18" charset="0"/>
                <a:cs typeface="Times New Roman" pitchFamily="18" charset="0"/>
              </a:rPr>
              <a:t>, která jsou kultivované mravenci </a:t>
            </a:r>
            <a:r>
              <a:rPr lang="cs-CZ" sz="2000" dirty="0" err="1" smtClean="0">
                <a:latin typeface="Times New Roman" pitchFamily="18" charset="0"/>
                <a:cs typeface="Times New Roman" pitchFamily="18" charset="0"/>
              </a:rPr>
              <a:t>Atta</a:t>
            </a:r>
            <a:r>
              <a:rPr lang="cs-CZ" sz="2000" dirty="0" smtClean="0">
                <a:latin typeface="Times New Roman" pitchFamily="18" charset="0"/>
                <a:cs typeface="Times New Roman" pitchFamily="18" charset="0"/>
              </a:rPr>
              <a:t>, jsou deficitní v </a:t>
            </a:r>
            <a:r>
              <a:rPr lang="cs-CZ" sz="2000" dirty="0" err="1" smtClean="0">
                <a:latin typeface="Times New Roman" pitchFamily="18" charset="0"/>
                <a:cs typeface="Times New Roman" pitchFamily="18" charset="0"/>
              </a:rPr>
              <a:t>proteázách</a:t>
            </a:r>
            <a:r>
              <a:rPr lang="cs-CZ" sz="2000" dirty="0" smtClean="0">
                <a:latin typeface="Times New Roman" pitchFamily="18" charset="0"/>
                <a:cs typeface="Times New Roman" pitchFamily="18" charset="0"/>
              </a:rPr>
              <a:t> a těžko můžou bez mravenců soutěžit s jinými houbami. List je v mraveništi macerován, promíchán se slinami a výkaly (oboje obsahuje </a:t>
            </a:r>
            <a:r>
              <a:rPr lang="cs-CZ" sz="2000" dirty="0" err="1" smtClean="0">
                <a:latin typeface="Times New Roman" pitchFamily="18" charset="0"/>
                <a:cs typeface="Times New Roman" pitchFamily="18" charset="0"/>
              </a:rPr>
              <a:t>proteázy</a:t>
            </a:r>
            <a:r>
              <a:rPr lang="cs-CZ" sz="2000" dirty="0" smtClean="0">
                <a:latin typeface="Times New Roman" pitchFamily="18" charset="0"/>
                <a:cs typeface="Times New Roman" pitchFamily="18" charset="0"/>
              </a:rPr>
              <a:t>) a inokulován houbovým myceliem. Houba roste a produkuje </a:t>
            </a:r>
            <a:r>
              <a:rPr lang="cs-CZ" sz="2000" dirty="0" err="1" smtClean="0">
                <a:latin typeface="Times New Roman" pitchFamily="18" charset="0"/>
                <a:cs typeface="Times New Roman" pitchFamily="18" charset="0"/>
              </a:rPr>
              <a:t>gongylidia</a:t>
            </a:r>
            <a:r>
              <a:rPr lang="cs-CZ" sz="2000" dirty="0" smtClean="0">
                <a:latin typeface="Times New Roman" pitchFamily="18" charset="0"/>
                <a:cs typeface="Times New Roman" pitchFamily="18" charset="0"/>
              </a:rPr>
              <a:t>, která jsou konzumována mravenci.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0"/>
            <a:ext cx="8892480" cy="3970318"/>
          </a:xfrm>
          <a:prstGeom prst="rect">
            <a:avLst/>
          </a:prstGeom>
        </p:spPr>
        <p:txBody>
          <a:bodyPr wrap="square">
            <a:spAutoFit/>
          </a:bodyPr>
          <a:lstStyle/>
          <a:p>
            <a:pPr algn="just"/>
            <a:endParaRPr lang="cs-CZ" dirty="0" smtClean="0"/>
          </a:p>
          <a:p>
            <a:pPr algn="just"/>
            <a:r>
              <a:rPr lang="cs-CZ" dirty="0" smtClean="0"/>
              <a:t> </a:t>
            </a:r>
            <a:r>
              <a:rPr lang="cs-CZ" dirty="0" smtClean="0">
                <a:latin typeface="Times New Roman" pitchFamily="18" charset="0"/>
                <a:cs typeface="Times New Roman" pitchFamily="18" charset="0"/>
              </a:rPr>
              <a:t>V roce 1999 byl popsán třetí mikroorganismus v této symbióze, </a:t>
            </a:r>
            <a:r>
              <a:rPr lang="cs-CZ" dirty="0" err="1" smtClean="0">
                <a:latin typeface="Times New Roman" pitchFamily="18" charset="0"/>
                <a:cs typeface="Times New Roman" pitchFamily="18" charset="0"/>
              </a:rPr>
              <a:t>aktinobakterie</a:t>
            </a:r>
            <a:r>
              <a:rPr lang="cs-CZ" dirty="0" smtClean="0">
                <a:latin typeface="Times New Roman" pitchFamily="18" charset="0"/>
                <a:cs typeface="Times New Roman" pitchFamily="18" charset="0"/>
              </a:rPr>
              <a:t> rodu </a:t>
            </a:r>
            <a:r>
              <a:rPr lang="cs-CZ" i="1" dirty="0" err="1" smtClean="0">
                <a:latin typeface="Times New Roman" pitchFamily="18" charset="0"/>
                <a:cs typeface="Times New Roman" pitchFamily="18" charset="0"/>
              </a:rPr>
              <a:t>Streptomyces</a:t>
            </a:r>
            <a:r>
              <a:rPr lang="cs-CZ" dirty="0" smtClean="0">
                <a:latin typeface="Times New Roman" pitchFamily="18" charset="0"/>
                <a:cs typeface="Times New Roman" pitchFamily="18" charset="0"/>
              </a:rPr>
              <a:t>, které žijí ve speciálních útvarech na těle mravence a produkují antimykotika. Mravenci přinesou do hnízda části rostlin, na nich pak vyrostou houby a mravenci je spolu s rostlinným materiálem zkonzumují, čímž získají celulázy, které sami neumí vytvořit, a stráví tak více rostlinného materiálu. </a:t>
            </a:r>
          </a:p>
          <a:p>
            <a:pPr algn="just"/>
            <a:r>
              <a:rPr lang="cs-CZ" dirty="0" smtClean="0">
                <a:latin typeface="Times New Roman" pitchFamily="18" charset="0"/>
                <a:cs typeface="Times New Roman" pitchFamily="18" charset="0"/>
              </a:rPr>
              <a:t>Když neoplodněná (panenská) královna opouští hnízdo na snubní let, bere s sebou kousek houby ve speciální malé dutině v ústech. Po páření a vyhloubení nory se stará o zahrádku i první potomstvo. Potom převezme péči o zahradu nová generace mravenců. </a:t>
            </a:r>
          </a:p>
          <a:p>
            <a:pPr algn="just"/>
            <a:r>
              <a:rPr lang="cs-CZ" dirty="0" smtClean="0">
                <a:latin typeface="Times New Roman" pitchFamily="18" charset="0"/>
                <a:cs typeface="Times New Roman" pitchFamily="18" charset="0"/>
              </a:rPr>
              <a:t>Pokud houba zahyne, kolonie zhyne, mravenci ani houba sami nepřežijí. </a:t>
            </a:r>
          </a:p>
          <a:p>
            <a:pPr algn="just"/>
            <a:r>
              <a:rPr lang="cs-CZ" dirty="0" smtClean="0">
                <a:latin typeface="Times New Roman" pitchFamily="18" charset="0"/>
                <a:cs typeface="Times New Roman" pitchFamily="18" charset="0"/>
              </a:rPr>
              <a:t>Kolonie mohou být považovány za vysoce užitečné, nebo zcela destruktivní - některé rostliny si vyvinuly obranu proti mravencům, u jiných částečná defoliace podporuje jejich růst. Chodby mravenců provzdušňují půdu, zlepšují její drenáž, mravenci zanáší do půdy organickou hmotu. </a:t>
            </a:r>
            <a:r>
              <a:rPr lang="cs-CZ" dirty="0" err="1" smtClean="0">
                <a:latin typeface="Times New Roman" pitchFamily="18" charset="0"/>
                <a:cs typeface="Times New Roman" pitchFamily="18" charset="0"/>
              </a:rPr>
              <a:t>Dokáží</a:t>
            </a:r>
            <a:r>
              <a:rPr lang="cs-CZ" dirty="0" smtClean="0">
                <a:latin typeface="Times New Roman" pitchFamily="18" charset="0"/>
                <a:cs typeface="Times New Roman" pitchFamily="18" charset="0"/>
              </a:rPr>
              <a:t> ale také „sklidit“ zemědělské plodiny..</a:t>
            </a:r>
            <a:endParaRPr lang="cs-CZ" dirty="0">
              <a:latin typeface="Times New Roman" pitchFamily="18" charset="0"/>
              <a:cs typeface="Times New Roman" pitchFamily="18" charset="0"/>
            </a:endParaRPr>
          </a:p>
        </p:txBody>
      </p:sp>
      <p:pic>
        <p:nvPicPr>
          <p:cNvPr id="3" name="Picture 2" descr="http://zbysek-mravenci.webgarden.cz/image/11922591"/>
          <p:cNvPicPr>
            <a:picLocks noChangeAspect="1" noChangeArrowheads="1"/>
          </p:cNvPicPr>
          <p:nvPr/>
        </p:nvPicPr>
        <p:blipFill>
          <a:blip r:embed="rId2" cstate="print"/>
          <a:srcRect/>
          <a:stretch>
            <a:fillRect/>
          </a:stretch>
        </p:blipFill>
        <p:spPr bwMode="auto">
          <a:xfrm>
            <a:off x="395536" y="3933057"/>
            <a:ext cx="6480720" cy="2924943"/>
          </a:xfrm>
          <a:prstGeom prst="rect">
            <a:avLst/>
          </a:prstGeom>
          <a:noFill/>
        </p:spPr>
      </p:pic>
      <p:sp>
        <p:nvSpPr>
          <p:cNvPr id="4" name="Obdélník 3"/>
          <p:cNvSpPr/>
          <p:nvPr/>
        </p:nvSpPr>
        <p:spPr>
          <a:xfrm>
            <a:off x="395536" y="6604084"/>
            <a:ext cx="4572000" cy="253916"/>
          </a:xfrm>
          <a:prstGeom prst="rect">
            <a:avLst/>
          </a:prstGeom>
        </p:spPr>
        <p:txBody>
          <a:bodyPr>
            <a:spAutoFit/>
          </a:bodyPr>
          <a:lstStyle/>
          <a:p>
            <a:r>
              <a:rPr lang="cs-CZ" sz="1050" dirty="0" smtClean="0">
                <a:solidFill>
                  <a:schemeClr val="bg1"/>
                </a:solidFill>
              </a:rPr>
              <a:t>http://zbysek-mravenci.webgarden.cz/image/11922591</a:t>
            </a:r>
            <a:endParaRPr lang="cs-CZ" sz="105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1"/>
            <a:ext cx="8964488" cy="4524315"/>
          </a:xfrm>
          <a:prstGeom prst="rect">
            <a:avLst/>
          </a:prstGeom>
        </p:spPr>
        <p:txBody>
          <a:bodyPr wrap="square">
            <a:spAutoFit/>
          </a:bodyPr>
          <a:lstStyle/>
          <a:p>
            <a:pPr marL="285750" indent="-285750" algn="just">
              <a:buFont typeface="Arial" panose="020B0604020202020204" pitchFamily="34" charset="0"/>
              <a:buChar char="•"/>
            </a:pPr>
            <a:r>
              <a:rPr lang="cs-CZ" b="1" dirty="0" smtClean="0">
                <a:latin typeface="Times New Roman" pitchFamily="18" charset="0"/>
                <a:cs typeface="Times New Roman" pitchFamily="18" charset="0"/>
              </a:rPr>
              <a:t>Ambrózioví brouci </a:t>
            </a:r>
            <a:r>
              <a:rPr lang="cs-CZ" dirty="0" smtClean="0">
                <a:latin typeface="Times New Roman" pitchFamily="18" charset="0"/>
                <a:cs typeface="Times New Roman" pitchFamily="18" charset="0"/>
              </a:rPr>
              <a:t>jsou kůrovci, kteří hloubí chodby do dřeva a pěstují symbiotické houby, které jsou jejich jediným zdrojem potravy, nebo jim </a:t>
            </a:r>
            <a:r>
              <a:rPr lang="cs-CZ" dirty="0" err="1" smtClean="0">
                <a:latin typeface="Times New Roman" pitchFamily="18" charset="0"/>
                <a:cs typeface="Times New Roman" pitchFamily="18" charset="0"/>
              </a:rPr>
              <a:t>umožňikonzumovat</a:t>
            </a:r>
            <a:r>
              <a:rPr lang="cs-CZ" dirty="0" smtClean="0">
                <a:latin typeface="Times New Roman" pitchFamily="18" charset="0"/>
                <a:cs typeface="Times New Roman" pitchFamily="18" charset="0"/>
              </a:rPr>
              <a:t> dřevní hmotu „</a:t>
            </a:r>
            <a:r>
              <a:rPr lang="cs-CZ" dirty="0" err="1" smtClean="0">
                <a:latin typeface="Times New Roman" pitchFamily="18" charset="0"/>
                <a:cs typeface="Times New Roman" pitchFamily="18" charset="0"/>
              </a:rPr>
              <a:t>předtrávenou</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houbaminebo</a:t>
            </a:r>
            <a:r>
              <a:rPr lang="cs-CZ" dirty="0" smtClean="0">
                <a:latin typeface="Times New Roman" pitchFamily="18" charset="0"/>
                <a:cs typeface="Times New Roman" pitchFamily="18" charset="0"/>
              </a:rPr>
              <a:t> jinými MO. Jejich podhoubím se </a:t>
            </a:r>
            <a:r>
              <a:rPr lang="cs-CZ" dirty="0" err="1" smtClean="0">
                <a:latin typeface="Times New Roman" pitchFamily="18" charset="0"/>
                <a:cs typeface="Times New Roman" pitchFamily="18" charset="0"/>
              </a:rPr>
              <a:t>žíví</a:t>
            </a:r>
            <a:r>
              <a:rPr lang="cs-CZ" dirty="0" smtClean="0">
                <a:latin typeface="Times New Roman" pitchFamily="18" charset="0"/>
                <a:cs typeface="Times New Roman" pitchFamily="18" charset="0"/>
              </a:rPr>
              <a:t> nejen larvy, ale i vylíhnutí dospělí brouci, kteří ve svých chodbách houby vysévají a dokonce se o ně starají. Svou zahrádku čistí, větrají a přenášejí podhoubí do dalších chodeb. Vzhledem k tomu, že houby preferují vyšší vlhkost, vyskytují se nejčastější v tropech, kde mají širokou škálu hostitelů.</a:t>
            </a:r>
          </a:p>
          <a:p>
            <a:pPr marL="285750" indent="-285750" algn="just">
              <a:buFont typeface="Arial" panose="020B0604020202020204" pitchFamily="34" charset="0"/>
              <a:buChar char="•"/>
            </a:pPr>
            <a:r>
              <a:rPr lang="cs-CZ" dirty="0" smtClean="0">
                <a:latin typeface="Times New Roman" pitchFamily="18" charset="0"/>
                <a:cs typeface="Times New Roman" pitchFamily="18" charset="0"/>
              </a:rPr>
              <a:t> Ambróziové jsou však významní i v mírném pásmu. Třeba dřevokaz čárkovaný (</a:t>
            </a:r>
            <a:r>
              <a:rPr lang="cs-CZ" i="1" dirty="0" err="1" smtClean="0">
                <a:latin typeface="Times New Roman" pitchFamily="18" charset="0"/>
                <a:cs typeface="Times New Roman" pitchFamily="18" charset="0"/>
              </a:rPr>
              <a:t>Trypodendron</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lineatum</a:t>
            </a:r>
            <a:r>
              <a:rPr lang="cs-CZ" dirty="0" smtClean="0">
                <a:latin typeface="Times New Roman" pitchFamily="18" charset="0"/>
                <a:cs typeface="Times New Roman" pitchFamily="18" charset="0"/>
              </a:rPr>
              <a:t>) působí v Evropě vyšší škody pro dřevozpracující průmysl než  lýkožrout.</a:t>
            </a:r>
          </a:p>
          <a:p>
            <a:pPr marL="285750" indent="-285750" algn="just">
              <a:buFont typeface="Arial" panose="020B0604020202020204" pitchFamily="34" charset="0"/>
              <a:buChar char="•"/>
            </a:pPr>
            <a:r>
              <a:rPr lang="cs-CZ" dirty="0" smtClean="0">
                <a:latin typeface="Times New Roman" pitchFamily="18" charset="0"/>
                <a:cs typeface="Times New Roman" pitchFamily="18" charset="0"/>
              </a:rPr>
              <a:t>Typickým zástupcem může být </a:t>
            </a:r>
            <a:r>
              <a:rPr lang="cs-CZ" dirty="0" err="1" smtClean="0">
                <a:latin typeface="Times New Roman" pitchFamily="18" charset="0"/>
                <a:cs typeface="Times New Roman" pitchFamily="18" charset="0"/>
              </a:rPr>
              <a:t>drtník</a:t>
            </a:r>
            <a:r>
              <a:rPr lang="cs-CZ"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Xylosandrus</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crassiusculus</a:t>
            </a:r>
            <a:r>
              <a:rPr lang="cs-CZ" dirty="0" smtClean="0">
                <a:latin typeface="Times New Roman" pitchFamily="18" charset="0"/>
                <a:cs typeface="Times New Roman" pitchFamily="18" charset="0"/>
              </a:rPr>
              <a:t>, jehož velikost je kolem 1,5-3 mm. Imaga i larvy se zavrtávají do různých částí stromu a uvolňují spory houby spolu se sekrety, které poskytují živiny pro klíčení spor. Každý druh </a:t>
            </a:r>
            <a:r>
              <a:rPr lang="cs-CZ" dirty="0" err="1" smtClean="0">
                <a:latin typeface="Times New Roman" pitchFamily="18" charset="0"/>
                <a:cs typeface="Times New Roman" pitchFamily="18" charset="0"/>
              </a:rPr>
              <a:t>drtníku</a:t>
            </a:r>
            <a:r>
              <a:rPr lang="cs-CZ" dirty="0" smtClean="0">
                <a:latin typeface="Times New Roman" pitchFamily="18" charset="0"/>
                <a:cs typeface="Times New Roman" pitchFamily="18" charset="0"/>
              </a:rPr>
              <a:t> je v asociaci pouze s jedním druhem houby </a:t>
            </a:r>
            <a:r>
              <a:rPr lang="cs-CZ" dirty="0" err="1" smtClean="0">
                <a:latin typeface="Times New Roman" pitchFamily="18" charset="0"/>
                <a:cs typeface="Times New Roman" pitchFamily="18" charset="0"/>
              </a:rPr>
              <a:t>těchtro</a:t>
            </a:r>
            <a:r>
              <a:rPr lang="cs-CZ" dirty="0" smtClean="0">
                <a:latin typeface="Times New Roman" pitchFamily="18" charset="0"/>
                <a:cs typeface="Times New Roman" pitchFamily="18" charset="0"/>
              </a:rPr>
              <a:t> rodů: </a:t>
            </a:r>
            <a:r>
              <a:rPr lang="cs-CZ" i="1" dirty="0" err="1" smtClean="0">
                <a:latin typeface="Times New Roman" pitchFamily="18" charset="0"/>
                <a:cs typeface="Times New Roman" pitchFamily="18" charset="0"/>
              </a:rPr>
              <a:t>Monilia</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Ceratocystis</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Cladosporium</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Penicillium</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Endomyces</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Cephalosporium</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Endomycopsis</a:t>
            </a:r>
            <a:r>
              <a:rPr lang="cs-CZ" i="1" dirty="0" smtClean="0">
                <a:latin typeface="Times New Roman" pitchFamily="18" charset="0"/>
                <a:cs typeface="Times New Roman" pitchFamily="18" charset="0"/>
              </a:rPr>
              <a:t>.</a:t>
            </a:r>
            <a:r>
              <a:rPr lang="cs-CZ" dirty="0" smtClean="0">
                <a:latin typeface="Times New Roman" pitchFamily="18" charset="0"/>
                <a:cs typeface="Times New Roman" pitchFamily="18" charset="0"/>
              </a:rPr>
              <a:t> </a:t>
            </a:r>
          </a:p>
          <a:p>
            <a:pPr marL="285750" indent="-285750">
              <a:buFont typeface="Arial" panose="020B0604020202020204" pitchFamily="34" charset="0"/>
              <a:buChar char="•"/>
            </a:pPr>
            <a:r>
              <a:rPr lang="cs-CZ" dirty="0" smtClean="0">
                <a:latin typeface="Times New Roman" pitchFamily="18" charset="0"/>
                <a:cs typeface="Times New Roman" pitchFamily="18" charset="0"/>
              </a:rPr>
              <a:t>                                                                                                                                                                                      </a:t>
            </a:r>
          </a:p>
        </p:txBody>
      </p:sp>
      <p:pic>
        <p:nvPicPr>
          <p:cNvPr id="3" name="Picture 2" descr="https://vesmir.cz/images/gallery/archiv/2003/12/kurovci-milacci-evoluce/page/s_2003_692_05.jpg"/>
          <p:cNvPicPr>
            <a:picLocks noChangeAspect="1" noChangeArrowheads="1"/>
          </p:cNvPicPr>
          <p:nvPr/>
        </p:nvPicPr>
        <p:blipFill>
          <a:blip r:embed="rId2" cstate="print"/>
          <a:srcRect/>
          <a:stretch>
            <a:fillRect/>
          </a:stretch>
        </p:blipFill>
        <p:spPr bwMode="auto">
          <a:xfrm>
            <a:off x="4788024" y="4077072"/>
            <a:ext cx="4355976" cy="2780928"/>
          </a:xfrm>
          <a:prstGeom prst="rect">
            <a:avLst/>
          </a:prstGeom>
          <a:noFill/>
        </p:spPr>
      </p:pic>
      <p:sp>
        <p:nvSpPr>
          <p:cNvPr id="4" name="Obdélník 3"/>
          <p:cNvSpPr/>
          <p:nvPr/>
        </p:nvSpPr>
        <p:spPr>
          <a:xfrm>
            <a:off x="4788024" y="6627168"/>
            <a:ext cx="4572000" cy="230832"/>
          </a:xfrm>
          <a:prstGeom prst="rect">
            <a:avLst/>
          </a:prstGeom>
        </p:spPr>
        <p:txBody>
          <a:bodyPr>
            <a:spAutoFit/>
          </a:bodyPr>
          <a:lstStyle/>
          <a:p>
            <a:r>
              <a:rPr lang="cs-CZ" sz="900" dirty="0" smtClean="0">
                <a:hlinkClick r:id="rId3"/>
              </a:rPr>
              <a:t>Jiří </a:t>
            </a:r>
            <a:r>
              <a:rPr lang="cs-CZ" sz="900" dirty="0" err="1" smtClean="0">
                <a:hlinkClick r:id="rId3"/>
              </a:rPr>
              <a:t>Hulcr</a:t>
            </a:r>
            <a:r>
              <a:rPr lang="cs-CZ" sz="900" dirty="0" smtClean="0"/>
              <a:t> |  8. 12. 2003  |  Vesmír 82, 692, </a:t>
            </a:r>
            <a:r>
              <a:rPr lang="cs-CZ" sz="900" dirty="0" smtClean="0">
                <a:hlinkClick r:id="rId4"/>
              </a:rPr>
              <a:t>2003/12</a:t>
            </a:r>
            <a:endParaRPr lang="cs-CZ"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https://vesmir.cz/images/gallery/archiv/2012/4/nove-objevy-ze-sveta-houbovych-symbiontu-podkorniho-hmyzu/page/s_2012_226_02.jpg"/>
          <p:cNvPicPr>
            <a:picLocks noChangeAspect="1" noChangeArrowheads="1"/>
          </p:cNvPicPr>
          <p:nvPr/>
        </p:nvPicPr>
        <p:blipFill>
          <a:blip r:embed="rId2" cstate="print"/>
          <a:srcRect/>
          <a:stretch>
            <a:fillRect/>
          </a:stretch>
        </p:blipFill>
        <p:spPr bwMode="auto">
          <a:xfrm>
            <a:off x="5004048" y="4189726"/>
            <a:ext cx="4139952" cy="2668274"/>
          </a:xfrm>
          <a:prstGeom prst="rect">
            <a:avLst/>
          </a:prstGeom>
          <a:noFill/>
        </p:spPr>
      </p:pic>
      <p:sp>
        <p:nvSpPr>
          <p:cNvPr id="4" name="Obdélník 3"/>
          <p:cNvSpPr/>
          <p:nvPr/>
        </p:nvSpPr>
        <p:spPr>
          <a:xfrm>
            <a:off x="5148064" y="6611779"/>
            <a:ext cx="3384376" cy="246221"/>
          </a:xfrm>
          <a:prstGeom prst="rect">
            <a:avLst/>
          </a:prstGeom>
        </p:spPr>
        <p:txBody>
          <a:bodyPr wrap="square">
            <a:spAutoFit/>
          </a:bodyPr>
          <a:lstStyle/>
          <a:p>
            <a:r>
              <a:rPr lang="cs-CZ" sz="1000" dirty="0" smtClean="0">
                <a:hlinkClick r:id="rId3"/>
              </a:rPr>
              <a:t>Miroslav Kolařík</a:t>
            </a:r>
            <a:r>
              <a:rPr lang="cs-CZ" sz="1000" dirty="0" smtClean="0"/>
              <a:t> |  5. 4. 2012  |  Vesmír 91, 226, </a:t>
            </a:r>
            <a:r>
              <a:rPr lang="cs-CZ" sz="1000" dirty="0" smtClean="0">
                <a:hlinkClick r:id="rId4"/>
              </a:rPr>
              <a:t>2012/4</a:t>
            </a:r>
            <a:endParaRPr lang="cs-CZ" sz="1000" dirty="0"/>
          </a:p>
        </p:txBody>
      </p:sp>
      <p:sp>
        <p:nvSpPr>
          <p:cNvPr id="9" name="Obdélník 8"/>
          <p:cNvSpPr/>
          <p:nvPr/>
        </p:nvSpPr>
        <p:spPr>
          <a:xfrm>
            <a:off x="0" y="1"/>
            <a:ext cx="9054752" cy="3970318"/>
          </a:xfrm>
          <a:prstGeom prst="rect">
            <a:avLst/>
          </a:prstGeom>
        </p:spPr>
        <p:txBody>
          <a:bodyPr wrap="square">
            <a:spAutoFit/>
          </a:bodyPr>
          <a:lstStyle/>
          <a:p>
            <a:pPr marL="285750" indent="-285750" algn="just">
              <a:buFont typeface="Arial" panose="020B0604020202020204" pitchFamily="34" charset="0"/>
              <a:buChar char="•"/>
            </a:pPr>
            <a:r>
              <a:rPr lang="cs-CZ" dirty="0" smtClean="0">
                <a:latin typeface="Times New Roman" pitchFamily="18" charset="0"/>
                <a:cs typeface="Times New Roman" pitchFamily="18" charset="0"/>
              </a:rPr>
              <a:t>Brouci houbu uchovávají a brání proti vysychání ve zvláštním orgánu nazývaném </a:t>
            </a:r>
            <a:r>
              <a:rPr lang="cs-CZ" b="1" dirty="0" err="1" smtClean="0">
                <a:latin typeface="Times New Roman" pitchFamily="18" charset="0"/>
                <a:cs typeface="Times New Roman" pitchFamily="18" charset="0"/>
              </a:rPr>
              <a:t>mykangia</a:t>
            </a:r>
            <a:r>
              <a:rPr lang="cs-CZ" dirty="0" smtClean="0">
                <a:latin typeface="Times New Roman" pitchFamily="18" charset="0"/>
                <a:cs typeface="Times New Roman" pitchFamily="18" charset="0"/>
              </a:rPr>
              <a:t> nebo </a:t>
            </a:r>
            <a:r>
              <a:rPr lang="cs-CZ" b="1" dirty="0" err="1" smtClean="0">
                <a:latin typeface="Times New Roman" pitchFamily="18" charset="0"/>
                <a:cs typeface="Times New Roman" pitchFamily="18" charset="0"/>
              </a:rPr>
              <a:t>mycetangia</a:t>
            </a:r>
            <a:r>
              <a:rPr lang="cs-CZ" dirty="0" smtClean="0">
                <a:latin typeface="Times New Roman" pitchFamily="18" charset="0"/>
                <a:cs typeface="Times New Roman" pitchFamily="18" charset="0"/>
              </a:rPr>
              <a:t>, které je tvořeno kapsovitou vchlípeninou (má ho jen jedno pohlaví brouků Ambrosia) a ven  jsou vyplavovány jen tehdy, když kůrovec tvoří závrt v novém hostitelském stromě a jeho </a:t>
            </a:r>
            <a:r>
              <a:rPr lang="cs-CZ" dirty="0" err="1" smtClean="0">
                <a:latin typeface="Times New Roman" pitchFamily="18" charset="0"/>
                <a:cs typeface="Times New Roman" pitchFamily="18" charset="0"/>
              </a:rPr>
              <a:t>mykangia</a:t>
            </a:r>
            <a:r>
              <a:rPr lang="cs-CZ" dirty="0" smtClean="0">
                <a:latin typeface="Times New Roman" pitchFamily="18" charset="0"/>
                <a:cs typeface="Times New Roman" pitchFamily="18" charset="0"/>
              </a:rPr>
              <a:t> vylučují zvýšené množství olejovitých látek. Kromě toho bývají spory hub přenášeny i roztoči, kteří se na kůrovce přichytávají.. </a:t>
            </a:r>
          </a:p>
          <a:p>
            <a:pPr marL="285750" indent="-285750" algn="just">
              <a:buFont typeface="Arial" panose="020B0604020202020204" pitchFamily="34" charset="0"/>
              <a:buChar char="•"/>
            </a:pPr>
            <a:r>
              <a:rPr lang="cs-CZ" dirty="0" smtClean="0">
                <a:latin typeface="Times New Roman" pitchFamily="18" charset="0"/>
                <a:cs typeface="Times New Roman" pitchFamily="18" charset="0"/>
              </a:rPr>
              <a:t>Výskyt </a:t>
            </a:r>
            <a:r>
              <a:rPr lang="cs-CZ" dirty="0" err="1" smtClean="0">
                <a:latin typeface="Times New Roman" pitchFamily="18" charset="0"/>
                <a:cs typeface="Times New Roman" pitchFamily="18" charset="0"/>
              </a:rPr>
              <a:t>drtníka</a:t>
            </a:r>
            <a:r>
              <a:rPr lang="cs-CZ" dirty="0" smtClean="0">
                <a:latin typeface="Times New Roman" pitchFamily="18" charset="0"/>
                <a:cs typeface="Times New Roman" pitchFamily="18" charset="0"/>
              </a:rPr>
              <a:t> je typický tím, že houby ucpou xylém a způsobí odumření části nebo celého stromu.. Růst houby je velmi citlivý na vlhkost dřeva (přes 35%) a teplotu. Brouci čistí chodbičky a podle počasí otvírá či zavírá otvory v kmeni, aby udržel vhodné podmínky. Monokultura houby je zajišťována sekrety brouka, který potlačuje růst oportunistických mikrobiálních vetřelců. Po opuštění tunelu proto dochází velmi rychle kolonizaci jinými houbami, které přerostou původní kulturu. Brouci sami neumí rozkládat celulózu, a proto jsou striktně závislí na houbě. Houba přemění celulózu na proteinově bohatou mikrobiální biomasu a některé druhy brouků, zvláště v larválním stádiu, jsou zcela odkázány na </a:t>
            </a:r>
            <a:r>
              <a:rPr lang="cs-CZ" dirty="0" err="1" smtClean="0">
                <a:latin typeface="Times New Roman" pitchFamily="18" charset="0"/>
                <a:cs typeface="Times New Roman" pitchFamily="18" charset="0"/>
              </a:rPr>
              <a:t>ambrosiální</a:t>
            </a:r>
            <a:r>
              <a:rPr lang="cs-CZ" dirty="0" smtClean="0">
                <a:latin typeface="Times New Roman" pitchFamily="18" charset="0"/>
                <a:cs typeface="Times New Roman" pitchFamily="18" charset="0"/>
              </a:rPr>
              <a:t> houby jako zdroj potravy. </a:t>
            </a:r>
          </a:p>
        </p:txBody>
      </p:sp>
      <p:sp>
        <p:nvSpPr>
          <p:cNvPr id="10" name="Obdélník 9"/>
          <p:cNvSpPr/>
          <p:nvPr/>
        </p:nvSpPr>
        <p:spPr>
          <a:xfrm>
            <a:off x="0" y="5445224"/>
            <a:ext cx="5004048" cy="1477328"/>
          </a:xfrm>
          <a:prstGeom prst="rect">
            <a:avLst/>
          </a:prstGeom>
        </p:spPr>
        <p:txBody>
          <a:bodyPr wrap="square">
            <a:spAutoFit/>
          </a:bodyPr>
          <a:lstStyle/>
          <a:p>
            <a:pPr marL="285750" indent="-285750">
              <a:buFont typeface="Arial" panose="020B0604020202020204" pitchFamily="34" charset="0"/>
              <a:buChar char="•"/>
            </a:pPr>
            <a:r>
              <a:rPr lang="cs-CZ" dirty="0" smtClean="0">
                <a:latin typeface="Times New Roman" pitchFamily="18" charset="0"/>
                <a:cs typeface="Times New Roman" pitchFamily="18" charset="0"/>
              </a:rPr>
              <a:t>Kůrovci zavrhli konzumaci hostitelských tkání a začali pěstovat jako výhradní  potravu symbiotické houby. Každá tato „inovace“ v evoluci kůrovců byla provázena explozí druhové rozmanitosti a nevybíravosti v druhu hostitel</a:t>
            </a:r>
          </a:p>
        </p:txBody>
      </p:sp>
      <p:sp>
        <p:nvSpPr>
          <p:cNvPr id="11" name="Obdélník 10"/>
          <p:cNvSpPr/>
          <p:nvPr/>
        </p:nvSpPr>
        <p:spPr>
          <a:xfrm>
            <a:off x="0" y="3789040"/>
            <a:ext cx="5328592" cy="1754326"/>
          </a:xfrm>
          <a:prstGeom prst="rect">
            <a:avLst/>
          </a:prstGeom>
        </p:spPr>
        <p:txBody>
          <a:bodyPr wrap="square">
            <a:spAutoFit/>
          </a:bodyPr>
          <a:lstStyle/>
          <a:p>
            <a:pPr marL="285750" indent="-285750">
              <a:buFont typeface="Arial" panose="020B0604020202020204" pitchFamily="34" charset="0"/>
              <a:buChar char="•"/>
            </a:pPr>
            <a:r>
              <a:rPr lang="cs-CZ" dirty="0" smtClean="0">
                <a:latin typeface="Times New Roman" pitchFamily="18" charset="0"/>
                <a:cs typeface="Times New Roman" pitchFamily="18" charset="0"/>
              </a:rPr>
              <a:t>Houby také produkují vitamíny využívané brouky a i zakuklení larvy může být částečně závislé na ergosterolu produkovaném houbou. Brouk houbě zabezpečuje vhodné růstové podmínky - kousky dřeva,  výkaly a látky důležité pro klíčení </a:t>
            </a:r>
            <a:r>
              <a:rPr lang="cs-CZ" dirty="0" err="1" smtClean="0">
                <a:latin typeface="Times New Roman" pitchFamily="18" charset="0"/>
                <a:cs typeface="Times New Roman" pitchFamily="18" charset="0"/>
              </a:rPr>
              <a:t>spór</a:t>
            </a:r>
            <a:r>
              <a:rPr lang="cs-CZ" dirty="0" smtClean="0">
                <a:latin typeface="Times New Roman" pitchFamily="18" charset="0"/>
                <a:cs typeface="Times New Roman" pitchFamily="18" charset="0"/>
              </a:rPr>
              <a:t> v udržované vlhké atmosféře tunelů</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476672"/>
            <a:ext cx="9144000" cy="2308324"/>
          </a:xfrm>
          <a:prstGeom prst="rect">
            <a:avLst/>
          </a:prstGeom>
        </p:spPr>
        <p:txBody>
          <a:bodyPr wrap="square">
            <a:spAutoFit/>
          </a:bodyPr>
          <a:lstStyle/>
          <a:p>
            <a:pPr algn="just"/>
            <a:r>
              <a:rPr lang="cs-CZ" dirty="0" smtClean="0">
                <a:latin typeface="Times New Roman" pitchFamily="18" charset="0"/>
                <a:cs typeface="Times New Roman" pitchFamily="18" charset="0"/>
              </a:rPr>
              <a:t>K dorozumívání a lákání samiček, využívají kůrovci feromony, které si však zpravidla netvoří sami, ale díky přítomnost symbiotických bakterií a kvasinek ve střevě, nebo hub žijících ve stěnách požerků. Jsou známé také feromony, v nichž každý stupeň produkce provádí jiná skupina symbiontů. Většina feromonů kůrovců jsou jen mikrobiálně </a:t>
            </a:r>
            <a:r>
              <a:rPr lang="cs-CZ" dirty="0" err="1" smtClean="0">
                <a:latin typeface="Times New Roman" pitchFamily="18" charset="0"/>
                <a:cs typeface="Times New Roman" pitchFamily="18" charset="0"/>
              </a:rPr>
              <a:t>zmetabolizované</a:t>
            </a:r>
            <a:r>
              <a:rPr lang="cs-CZ" dirty="0" smtClean="0">
                <a:latin typeface="Times New Roman" pitchFamily="18" charset="0"/>
                <a:cs typeface="Times New Roman" pitchFamily="18" charset="0"/>
              </a:rPr>
              <a:t> produkty hostitelského stromu, nejčastěji jde o jedovaté </a:t>
            </a:r>
            <a:r>
              <a:rPr lang="cs-CZ" dirty="0" err="1" smtClean="0">
                <a:latin typeface="Times New Roman" pitchFamily="18" charset="0"/>
                <a:cs typeface="Times New Roman" pitchFamily="18" charset="0"/>
              </a:rPr>
              <a:t>terpenoidy</a:t>
            </a:r>
            <a:r>
              <a:rPr lang="cs-CZ" dirty="0" smtClean="0">
                <a:latin typeface="Times New Roman" pitchFamily="18" charset="0"/>
                <a:cs typeface="Times New Roman" pitchFamily="18" charset="0"/>
              </a:rPr>
              <a:t>.</a:t>
            </a:r>
          </a:p>
          <a:p>
            <a:pPr algn="just"/>
            <a:endParaRPr lang="cs-CZ" dirty="0" smtClean="0"/>
          </a:p>
          <a:p>
            <a:pPr algn="just"/>
            <a:endParaRPr lang="cs-CZ" dirty="0" smtClean="0"/>
          </a:p>
          <a:p>
            <a:pPr algn="just"/>
            <a:endParaRPr lang="cs-CZ" dirty="0"/>
          </a:p>
        </p:txBody>
      </p:sp>
      <p:sp>
        <p:nvSpPr>
          <p:cNvPr id="91138" name="AutoShape 2" descr="https://cdn.garden-experts.net/4482056/graphiose_symptomes-_dgts-_traitement_2.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91140" name="AutoShape 4" descr="https://cdn.garden-experts.net/4482056/graphiose_symptomes-_dgts-_traitement_2.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91142" name="AutoShape 6" descr="Grafióza: příznaky, poškození, léč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1144" name="Picture 8"/>
          <p:cNvPicPr>
            <a:picLocks noChangeAspect="1" noChangeArrowheads="1"/>
          </p:cNvPicPr>
          <p:nvPr/>
        </p:nvPicPr>
        <p:blipFill>
          <a:blip r:embed="rId2" cstate="print"/>
          <a:srcRect/>
          <a:stretch>
            <a:fillRect/>
          </a:stretch>
        </p:blipFill>
        <p:spPr bwMode="auto">
          <a:xfrm>
            <a:off x="4932040" y="1935101"/>
            <a:ext cx="4211961" cy="4922899"/>
          </a:xfrm>
          <a:prstGeom prst="rect">
            <a:avLst/>
          </a:prstGeom>
          <a:noFill/>
          <a:ln w="9525">
            <a:noFill/>
            <a:miter lim="800000"/>
            <a:headEnd/>
            <a:tailEnd/>
          </a:ln>
        </p:spPr>
      </p:pic>
      <p:sp>
        <p:nvSpPr>
          <p:cNvPr id="9" name="Obdélník 8"/>
          <p:cNvSpPr/>
          <p:nvPr/>
        </p:nvSpPr>
        <p:spPr>
          <a:xfrm>
            <a:off x="0" y="1916832"/>
            <a:ext cx="4572000" cy="3970318"/>
          </a:xfrm>
          <a:prstGeom prst="rect">
            <a:avLst/>
          </a:prstGeom>
        </p:spPr>
        <p:txBody>
          <a:bodyPr>
            <a:spAutoFit/>
          </a:bodyPr>
          <a:lstStyle/>
          <a:p>
            <a:pPr algn="just"/>
            <a:r>
              <a:rPr lang="cs-CZ" dirty="0" smtClean="0">
                <a:latin typeface="Times New Roman" pitchFamily="18" charset="0"/>
                <a:cs typeface="Times New Roman" pitchFamily="18" charset="0"/>
              </a:rPr>
              <a:t>Kůrovci s pomocí hub zabíjí milióny stromů v celé </a:t>
            </a:r>
            <a:r>
              <a:rPr lang="cs-CZ" dirty="0" err="1" smtClean="0">
                <a:latin typeface="Times New Roman" pitchFamily="18" charset="0"/>
                <a:cs typeface="Times New Roman" pitchFamily="18" charset="0"/>
              </a:rPr>
              <a:t>holoarktické</a:t>
            </a:r>
            <a:r>
              <a:rPr lang="cs-CZ" dirty="0" smtClean="0">
                <a:latin typeface="Times New Roman" pitchFamily="18" charset="0"/>
                <a:cs typeface="Times New Roman" pitchFamily="18" charset="0"/>
              </a:rPr>
              <a:t> oblasti (mimo tropickou část severní polokoule). V současné době velmi často dochází v důsledku narušení rovnováhy lesních ekosystémů k jejich přemnožení. Lýkožrout má však v tomto ekosystému  významnou funkci, které zajišťovaly omlazení lesa a jeho dobrý zdravotní stav, protože napadal jen staré, slabé a nemocné stromy. </a:t>
            </a:r>
          </a:p>
          <a:p>
            <a:pPr algn="just"/>
            <a:endParaRPr lang="cs-CZ" dirty="0" smtClean="0">
              <a:latin typeface="Times New Roman" pitchFamily="18" charset="0"/>
              <a:cs typeface="Times New Roman" pitchFamily="18" charset="0"/>
            </a:endParaRPr>
          </a:p>
          <a:p>
            <a:pPr algn="just"/>
            <a:r>
              <a:rPr lang="cs-CZ" dirty="0" smtClean="0">
                <a:latin typeface="Times New Roman" pitchFamily="18" charset="0"/>
                <a:cs typeface="Times New Roman" pitchFamily="18" charset="0"/>
              </a:rPr>
              <a:t>Např. Bělokaz pruhovaný (</a:t>
            </a:r>
            <a:r>
              <a:rPr lang="cs-CZ" i="1" dirty="0" err="1" smtClean="0">
                <a:latin typeface="Times New Roman" pitchFamily="18" charset="0"/>
                <a:cs typeface="Times New Roman" pitchFamily="18" charset="0"/>
              </a:rPr>
              <a:t>Scolytus</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multistriatus</a:t>
            </a:r>
            <a:r>
              <a:rPr lang="cs-CZ" dirty="0" smtClean="0">
                <a:latin typeface="Times New Roman" pitchFamily="18" charset="0"/>
                <a:cs typeface="Times New Roman" pitchFamily="18" charset="0"/>
              </a:rPr>
              <a:t>) se symbionty rodu </a:t>
            </a:r>
            <a:r>
              <a:rPr lang="cs-CZ" i="1" dirty="0" err="1" smtClean="0">
                <a:latin typeface="Times New Roman" pitchFamily="18" charset="0"/>
                <a:cs typeface="Times New Roman" pitchFamily="18" charset="0"/>
              </a:rPr>
              <a:t>Ophiostoma</a:t>
            </a:r>
            <a:r>
              <a:rPr lang="cs-CZ" dirty="0" smtClean="0">
                <a:latin typeface="Times New Roman" pitchFamily="18" charset="0"/>
                <a:cs typeface="Times New Roman" pitchFamily="18" charset="0"/>
              </a:rPr>
              <a:t>, í jsou odpovědní za téměř celoevropské vyhubení jilmů.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0"/>
            <a:ext cx="9019256" cy="4801314"/>
          </a:xfrm>
          <a:prstGeom prst="rect">
            <a:avLst/>
          </a:prstGeom>
        </p:spPr>
        <p:txBody>
          <a:bodyPr wrap="square">
            <a:spAutoFit/>
          </a:bodyPr>
          <a:lstStyle/>
          <a:p>
            <a:pPr algn="just"/>
            <a:r>
              <a:rPr lang="cs-CZ" sz="1700" dirty="0" smtClean="0">
                <a:latin typeface="Times New Roman" pitchFamily="18" charset="0"/>
                <a:cs typeface="Times New Roman" pitchFamily="18" charset="0"/>
              </a:rPr>
              <a:t>Také </a:t>
            </a:r>
            <a:r>
              <a:rPr lang="cs-CZ" sz="1700" b="1" dirty="0" smtClean="0">
                <a:latin typeface="Times New Roman" pitchFamily="18" charset="0"/>
                <a:cs typeface="Times New Roman" pitchFamily="18" charset="0"/>
              </a:rPr>
              <a:t>termiti </a:t>
            </a:r>
            <a:r>
              <a:rPr lang="cs-CZ" sz="1700" dirty="0" smtClean="0">
                <a:latin typeface="Times New Roman" pitchFamily="18" charset="0"/>
                <a:cs typeface="Times New Roman" pitchFamily="18" charset="0"/>
              </a:rPr>
              <a:t>udržují mutualistický vztah s externí nebo interní mikrobiální populací. Někteří kultivují vnější populace hub, které přispívají k jejich schopnosti žít na dřevě a bez hub by nepřežili, jiní jsou schopni užít jen dřevo, které prošlo značnou houbovou degradací - houby přispívají enzymy do zažívacího traktu termitů. Některé celulázy produkované v zažívacím traktu termitů jsou získány konzumací hub žijících v hnízdě termitů. Mnohé druhy z vyšších termitů kultivují specifické druhy hub, např. </a:t>
            </a:r>
            <a:r>
              <a:rPr lang="cs-CZ" sz="1700" dirty="0" err="1" smtClean="0">
                <a:latin typeface="Times New Roman" pitchFamily="18" charset="0"/>
                <a:cs typeface="Times New Roman" pitchFamily="18" charset="0"/>
              </a:rPr>
              <a:t>basidiomycety</a:t>
            </a:r>
            <a:r>
              <a:rPr lang="cs-CZ" sz="1700" dirty="0" smtClean="0">
                <a:latin typeface="Times New Roman" pitchFamily="18" charset="0"/>
                <a:cs typeface="Times New Roman" pitchFamily="18" charset="0"/>
              </a:rPr>
              <a:t> </a:t>
            </a:r>
            <a:r>
              <a:rPr lang="cs-CZ" sz="1700" i="1" dirty="0" err="1" smtClean="0">
                <a:latin typeface="Times New Roman" pitchFamily="18" charset="0"/>
                <a:cs typeface="Times New Roman" pitchFamily="18" charset="0"/>
              </a:rPr>
              <a:t>Termitomyces</a:t>
            </a:r>
            <a:r>
              <a:rPr lang="cs-CZ" sz="1700" i="1" dirty="0" smtClean="0">
                <a:latin typeface="Times New Roman" pitchFamily="18" charset="0"/>
                <a:cs typeface="Times New Roman" pitchFamily="18" charset="0"/>
              </a:rPr>
              <a:t>,</a:t>
            </a:r>
            <a:r>
              <a:rPr lang="cs-CZ" sz="1700" dirty="0" smtClean="0">
                <a:latin typeface="Times New Roman" pitchFamily="18" charset="0"/>
                <a:cs typeface="Times New Roman" pitchFamily="18" charset="0"/>
              </a:rPr>
              <a:t> jsou v tomto  podobní mravencům a i termiti aktivně shromažďují a rozsévají spory hub, aby založili nové hnízdo. Termiti také udržují mutualistický vztah s vnitřní populací protozoí, která se zaslouží o degradaci celulózy a produkce metabolitů, které jsou termiti schopni asimilovat. Bakterie a protozoa v zažívacím traktu nižších termitů a dřevo-konzumujících švábů fermentují celulózu anaerobně, za vzniku oxidu uhličitého, vodíku a acetátu. Část oxidu a vodíku je přeměněna zástupci </a:t>
            </a:r>
            <a:r>
              <a:rPr lang="cs-CZ" sz="1700" dirty="0" err="1" smtClean="0">
                <a:latin typeface="Times New Roman" pitchFamily="18" charset="0"/>
                <a:cs typeface="Times New Roman" pitchFamily="18" charset="0"/>
              </a:rPr>
              <a:t>Archaea</a:t>
            </a:r>
            <a:r>
              <a:rPr lang="cs-CZ" sz="1700" dirty="0" smtClean="0">
                <a:latin typeface="Times New Roman" pitchFamily="18" charset="0"/>
                <a:cs typeface="Times New Roman" pitchFamily="18" charset="0"/>
              </a:rPr>
              <a:t> na metan, což představuje ztráty pro hmyz. Ale </a:t>
            </a:r>
            <a:r>
              <a:rPr lang="cs-CZ" sz="1700" dirty="0" err="1" smtClean="0">
                <a:latin typeface="Times New Roman" pitchFamily="18" charset="0"/>
                <a:cs typeface="Times New Roman" pitchFamily="18" charset="0"/>
              </a:rPr>
              <a:t>a</a:t>
            </a:r>
            <a:r>
              <a:rPr lang="cs-CZ" sz="1700" b="1" dirty="0" err="1" smtClean="0">
                <a:latin typeface="Times New Roman" pitchFamily="18" charset="0"/>
                <a:cs typeface="Times New Roman" pitchFamily="18" charset="0"/>
              </a:rPr>
              <a:t>cetogenní</a:t>
            </a:r>
            <a:r>
              <a:rPr lang="cs-CZ" sz="1700" b="1" dirty="0" smtClean="0">
                <a:latin typeface="Times New Roman" pitchFamily="18" charset="0"/>
                <a:cs typeface="Times New Roman" pitchFamily="18" charset="0"/>
              </a:rPr>
              <a:t> bakterie přemění většinu H</a:t>
            </a:r>
            <a:r>
              <a:rPr lang="cs-CZ" sz="1700" b="1" baseline="-25000" dirty="0" smtClean="0">
                <a:latin typeface="Times New Roman" pitchFamily="18" charset="0"/>
                <a:cs typeface="Times New Roman" pitchFamily="18" charset="0"/>
              </a:rPr>
              <a:t>2 </a:t>
            </a:r>
            <a:r>
              <a:rPr lang="cs-CZ" sz="1700" b="1" dirty="0" smtClean="0">
                <a:latin typeface="Times New Roman" pitchFamily="18" charset="0"/>
                <a:cs typeface="Times New Roman" pitchFamily="18" charset="0"/>
              </a:rPr>
              <a:t>a CO</a:t>
            </a:r>
            <a:r>
              <a:rPr lang="cs-CZ" sz="1700" b="1" baseline="-25000" dirty="0" smtClean="0">
                <a:latin typeface="Times New Roman" pitchFamily="18" charset="0"/>
                <a:cs typeface="Times New Roman" pitchFamily="18" charset="0"/>
              </a:rPr>
              <a:t>2 </a:t>
            </a:r>
            <a:r>
              <a:rPr lang="cs-CZ" sz="1700" b="1" dirty="0" smtClean="0">
                <a:latin typeface="Times New Roman" pitchFamily="18" charset="0"/>
                <a:cs typeface="Times New Roman" pitchFamily="18" charset="0"/>
              </a:rPr>
              <a:t>na acetát, který je absorbován skrz stěnu zažívacího traktu termitů a oxidován aerobně za tvorby oxidu uhličitého a vody. </a:t>
            </a:r>
          </a:p>
          <a:p>
            <a:pPr algn="just"/>
            <a:r>
              <a:rPr lang="cs-CZ" sz="1700" b="1" dirty="0" smtClean="0">
                <a:latin typeface="Times New Roman" pitchFamily="18" charset="0"/>
                <a:cs typeface="Times New Roman" pitchFamily="18" charset="0"/>
              </a:rPr>
              <a:t>V zažívacím traktu termitů žijící </a:t>
            </a:r>
            <a:r>
              <a:rPr lang="cs-CZ" sz="1700" b="1" i="1" dirty="0" err="1" smtClean="0">
                <a:latin typeface="Times New Roman" pitchFamily="18" charset="0"/>
                <a:cs typeface="Times New Roman" pitchFamily="18" charset="0"/>
              </a:rPr>
              <a:t>Enterobacter</a:t>
            </a:r>
            <a:r>
              <a:rPr lang="cs-CZ" sz="1700" b="1" i="1" dirty="0" smtClean="0">
                <a:latin typeface="Times New Roman" pitchFamily="18" charset="0"/>
                <a:cs typeface="Times New Roman" pitchFamily="18" charset="0"/>
              </a:rPr>
              <a:t> </a:t>
            </a:r>
            <a:r>
              <a:rPr lang="cs-CZ" sz="1700" b="1" i="1" dirty="0" err="1" smtClean="0">
                <a:latin typeface="Times New Roman" pitchFamily="18" charset="0"/>
                <a:cs typeface="Times New Roman" pitchFamily="18" charset="0"/>
              </a:rPr>
              <a:t>agglomerans</a:t>
            </a:r>
            <a:r>
              <a:rPr lang="cs-CZ" sz="1700" b="1" dirty="0" smtClean="0">
                <a:latin typeface="Times New Roman" pitchFamily="18" charset="0"/>
                <a:cs typeface="Times New Roman" pitchFamily="18" charset="0"/>
              </a:rPr>
              <a:t> dokáže fixovat vzdušný  dusík, což je velmi příznivé z důvodu celulózové diety. </a:t>
            </a:r>
          </a:p>
          <a:p>
            <a:pPr algn="just"/>
            <a:r>
              <a:rPr lang="cs-CZ" sz="1700" dirty="0" smtClean="0">
                <a:latin typeface="Times New Roman" pitchFamily="18" charset="0"/>
                <a:cs typeface="Times New Roman" pitchFamily="18" charset="0"/>
              </a:rPr>
              <a:t>Podobně</a:t>
            </a:r>
            <a:r>
              <a:rPr lang="cs-CZ" sz="1700" b="1" dirty="0" smtClean="0">
                <a:latin typeface="Times New Roman" pitchFamily="18" charset="0"/>
                <a:cs typeface="Times New Roman" pitchFamily="18" charset="0"/>
              </a:rPr>
              <a:t> </a:t>
            </a:r>
            <a:r>
              <a:rPr lang="cs-CZ" sz="1700" dirty="0" err="1" smtClean="0">
                <a:latin typeface="Times New Roman" pitchFamily="18" charset="0"/>
                <a:cs typeface="Times New Roman" pitchFamily="18" charset="0"/>
              </a:rPr>
              <a:t>Šášeň</a:t>
            </a:r>
            <a:r>
              <a:rPr lang="cs-CZ" sz="1700" dirty="0" smtClean="0">
                <a:latin typeface="Times New Roman" pitchFamily="18" charset="0"/>
                <a:cs typeface="Times New Roman" pitchFamily="18" charset="0"/>
              </a:rPr>
              <a:t> lodní, měkkýši z čeledi </a:t>
            </a:r>
            <a:r>
              <a:rPr lang="cs-CZ" sz="1700" dirty="0" err="1" smtClean="0">
                <a:latin typeface="Times New Roman" pitchFamily="18" charset="0"/>
                <a:cs typeface="Times New Roman" pitchFamily="18" charset="0"/>
              </a:rPr>
              <a:t>Teredinae</a:t>
            </a:r>
            <a:r>
              <a:rPr lang="cs-CZ" sz="1700" dirty="0" smtClean="0">
                <a:latin typeface="Times New Roman" pitchFamily="18" charset="0"/>
                <a:cs typeface="Times New Roman" pitchFamily="18" charset="0"/>
              </a:rPr>
              <a:t> připomínající červa dlouhého až 50 cm, vyvrtávající ve dřevě (lodě) chodbičky hostí v zažívací soustavě </a:t>
            </a:r>
            <a:r>
              <a:rPr lang="cs-CZ" sz="1700" dirty="0" err="1" smtClean="0">
                <a:latin typeface="Times New Roman" pitchFamily="18" charset="0"/>
                <a:cs typeface="Times New Roman" pitchFamily="18" charset="0"/>
              </a:rPr>
              <a:t>endosymbiotické</a:t>
            </a:r>
            <a:r>
              <a:rPr lang="cs-CZ" sz="1700" dirty="0" smtClean="0">
                <a:latin typeface="Times New Roman" pitchFamily="18" charset="0"/>
                <a:cs typeface="Times New Roman" pitchFamily="18" charset="0"/>
              </a:rPr>
              <a:t> </a:t>
            </a:r>
            <a:r>
              <a:rPr lang="cs-CZ" sz="1700" dirty="0" err="1" smtClean="0">
                <a:latin typeface="Times New Roman" pitchFamily="18" charset="0"/>
                <a:cs typeface="Times New Roman" pitchFamily="18" charset="0"/>
              </a:rPr>
              <a:t>proteobakterie</a:t>
            </a:r>
            <a:r>
              <a:rPr lang="cs-CZ" sz="1700" dirty="0" smtClean="0">
                <a:latin typeface="Times New Roman" pitchFamily="18" charset="0"/>
                <a:cs typeface="Times New Roman" pitchFamily="18" charset="0"/>
              </a:rPr>
              <a:t>, od kterých získává významné množství dusíku.</a:t>
            </a:r>
            <a:endParaRPr lang="cs-CZ" sz="17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4989</TotalTime>
  <Words>5163</Words>
  <Application>Microsoft Office PowerPoint</Application>
  <PresentationFormat>Předvádění na obrazovce (4:3)</PresentationFormat>
  <Paragraphs>153</Paragraphs>
  <Slides>32</Slides>
  <Notes>0</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Motiv systému Office</vt:lpstr>
      <vt:lpstr>EKOLOGIE MIKROORGANISMŮ 8</vt:lpstr>
      <vt:lpstr>Snímek 2</vt:lpstr>
      <vt:lpstr>Kultivace mikroorganismů za účelem získávání živin</vt:lpstr>
      <vt:lpstr>Snímek 4</vt:lpstr>
      <vt:lpstr>Snímek 5</vt:lpstr>
      <vt:lpstr>Snímek 6</vt:lpstr>
      <vt:lpstr>Snímek 7</vt:lpstr>
      <vt:lpstr>Snímek 8</vt:lpstr>
      <vt:lpstr>Snímek 9</vt:lpstr>
      <vt:lpstr>Snímek 10</vt:lpstr>
      <vt:lpstr>Komensální a mutualističtí intestinální symbionti</vt:lpstr>
      <vt:lpstr>Trávení v bachoru</vt:lpstr>
      <vt:lpstr>Snímek 13</vt:lpstr>
      <vt:lpstr>Další mutualistické vztahy</vt:lpstr>
      <vt:lpstr>Snímek 15</vt:lpstr>
      <vt:lpstr>Snímek 16</vt:lpstr>
      <vt:lpstr>Snímek 17</vt:lpstr>
      <vt:lpstr>Symbiotická produkce světla</vt:lpstr>
      <vt:lpstr>Snímek 19</vt:lpstr>
      <vt:lpstr> Houby a živočichové</vt:lpstr>
      <vt:lpstr> Ekologické aspekty nemocí zvířat</vt:lpstr>
      <vt:lpstr>Snímek 22</vt:lpstr>
      <vt:lpstr>Snímek 23</vt:lpstr>
      <vt:lpstr>Snímek 24</vt:lpstr>
      <vt:lpstr> Ekologie nových infekčních chorob</vt:lpstr>
      <vt:lpstr>Snímek 26</vt:lpstr>
      <vt:lpstr>Další aspekty vztahů mezi mikroorganismy a živočichy </vt:lpstr>
      <vt:lpstr>Manipulační aktivita </vt:lpstr>
      <vt:lpstr>Manipulační aktivita </vt:lpstr>
      <vt:lpstr>Snímek 30</vt:lpstr>
      <vt:lpstr>Snímek 31</vt:lpstr>
      <vt:lpstr>Snímek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Uživatel</dc:creator>
  <cp:lastModifiedBy>tuma</cp:lastModifiedBy>
  <cp:revision>131</cp:revision>
  <dcterms:created xsi:type="dcterms:W3CDTF">2017-04-24T13:43:01Z</dcterms:created>
  <dcterms:modified xsi:type="dcterms:W3CDTF">2023-05-04T08:44:56Z</dcterms:modified>
</cp:coreProperties>
</file>