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28" r:id="rId2"/>
    <p:sldId id="319" r:id="rId3"/>
    <p:sldId id="257" r:id="rId4"/>
    <p:sldId id="258" r:id="rId5"/>
    <p:sldId id="329" r:id="rId6"/>
    <p:sldId id="260" r:id="rId7"/>
    <p:sldId id="266" r:id="rId8"/>
    <p:sldId id="267" r:id="rId9"/>
    <p:sldId id="320" r:id="rId10"/>
    <p:sldId id="268" r:id="rId11"/>
    <p:sldId id="269" r:id="rId12"/>
    <p:sldId id="270" r:id="rId13"/>
    <p:sldId id="321" r:id="rId14"/>
    <p:sldId id="271" r:id="rId15"/>
    <p:sldId id="272" r:id="rId16"/>
    <p:sldId id="273" r:id="rId17"/>
    <p:sldId id="274" r:id="rId18"/>
    <p:sldId id="277" r:id="rId19"/>
    <p:sldId id="322" r:id="rId20"/>
    <p:sldId id="278" r:id="rId21"/>
    <p:sldId id="323" r:id="rId22"/>
    <p:sldId id="279" r:id="rId23"/>
    <p:sldId id="324" r:id="rId24"/>
    <p:sldId id="330" r:id="rId25"/>
    <p:sldId id="280" r:id="rId26"/>
    <p:sldId id="332" r:id="rId27"/>
    <p:sldId id="282" r:id="rId28"/>
    <p:sldId id="283" r:id="rId29"/>
    <p:sldId id="284" r:id="rId30"/>
    <p:sldId id="286" r:id="rId31"/>
    <p:sldId id="326" r:id="rId32"/>
    <p:sldId id="288" r:id="rId33"/>
    <p:sldId id="334" r:id="rId34"/>
    <p:sldId id="289" r:id="rId35"/>
    <p:sldId id="291" r:id="rId36"/>
    <p:sldId id="333" r:id="rId37"/>
    <p:sldId id="294" r:id="rId38"/>
    <p:sldId id="295" r:id="rId39"/>
    <p:sldId id="297" r:id="rId40"/>
    <p:sldId id="335" r:id="rId41"/>
    <p:sldId id="336" r:id="rId42"/>
    <p:sldId id="325" r:id="rId43"/>
    <p:sldId id="298" r:id="rId44"/>
    <p:sldId id="299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F4BA2-2F54-42DB-A5F6-C1C665047F44}" type="datetimeFigureOut">
              <a:rPr lang="cs-CZ" smtClean="0"/>
              <a:pPr/>
              <a:t>03.05.2023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B6BD8-DDF7-4B8E-A08E-4DDA2CEAE5F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4292B7-935B-4B50-87BD-BD97515AD3C6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5175" cy="3430587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9" y="4345413"/>
            <a:ext cx="5483225" cy="411435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1272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19432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81234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9850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28499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5225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38114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4325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4399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1559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7780-AADD-436F-B6DB-C3A3A88FA58C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14138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37780-AADD-436F-B6DB-C3A3A88FA58C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99BAC-4616-4192-8477-FEDD6678C1D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6788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EKOLOGIE MIKROORGANISMŮ</a:t>
            </a:r>
            <a:br>
              <a:rPr lang="cs-CZ" alt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9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765612"/>
            <a:ext cx="6400800" cy="1054968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Biogeochemické cykly a role mikroorganismů v nich</a:t>
            </a:r>
            <a:endParaRPr lang="en-GB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tuma\Pictures\Snímekkvasin1_LI.jpg">
            <a:extLst>
              <a:ext uri="{FF2B5EF4-FFF2-40B4-BE49-F238E27FC236}">
                <a16:creationId xmlns:a16="http://schemas.microsoft.com/office/drawing/2014/main" xmlns="" id="{56E490C1-79AC-46A3-9D52-65CFB2DF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000" contrast="-32000"/>
          </a:blip>
          <a:stretch>
            <a:fillRect/>
          </a:stretch>
        </p:blipFill>
        <p:spPr bwMode="auto">
          <a:xfrm>
            <a:off x="0" y="4293096"/>
            <a:ext cx="2267744" cy="2585517"/>
          </a:xfrm>
          <a:prstGeom prst="rect">
            <a:avLst/>
          </a:prstGeom>
          <a:noFill/>
        </p:spPr>
      </p:pic>
      <p:pic>
        <p:nvPicPr>
          <p:cNvPr id="5" name="Picture 3" descr="C:\Users\tuma\Pictures\Snímekbakt1.jpg">
            <a:extLst>
              <a:ext uri="{FF2B5EF4-FFF2-40B4-BE49-F238E27FC236}">
                <a16:creationId xmlns:a16="http://schemas.microsoft.com/office/drawing/2014/main" xmlns="" id="{1A4C7345-0621-4A32-BE3A-F7DDF9AB6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-36000"/>
          </a:blip>
          <a:stretch>
            <a:fillRect/>
          </a:stretch>
        </p:blipFill>
        <p:spPr bwMode="auto">
          <a:xfrm>
            <a:off x="7562100" y="22187"/>
            <a:ext cx="1578335" cy="17281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1261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9036496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Čistá prim. produkce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množství fotosynteticky fixovaného uhlíku, které je dostupné první heterotrofní úrovni ekosystému        (to, co se neprodýchá </a:t>
            </a:r>
            <a:r>
              <a:rPr lang="cs-CZ" sz="1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)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střední–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heterotrofové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nekonzumují veškerou čistou primární produkci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akumulace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hmoty v ekosystému (čistá produkce ekosystému) v časných fázích sukcese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nízká – konzumenti využijí veškerou primární produkci – respirace je v rovnováze s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pr.produkcí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(klimax)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terest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mělkovodních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systémů jsou producenty rostliny a dominantní konzumenti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herbivoři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mikrobiální primární producenti - významní jen v extrémních habitatech, bez  rostlin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oceány - cca ½ fotosyntézy na Zemi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mikrobi zodpovědní za většinu primární produkce (kromě pobřeží)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nejmenší plankton je zodpovědný za většinu primární a sekundární produktivity </a:t>
            </a: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nanofytoplankton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(pod 20um) 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pikoplankton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(menší než 2 um) –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význ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část biomasy</a:t>
            </a:r>
          </a:p>
          <a:p>
            <a:endParaRPr lang="en-GB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6704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632"/>
            <a:ext cx="8640960" cy="234997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600" dirty="0"/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adaptace na nedostatek zákl. minerálů– růst blízko maximální rychlosti/intenzitě</a:t>
            </a: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větš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C přes fytoplankton vstupuje do pelagického potravinového řetězce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jako rozpuštěná a neživá „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particulate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“ organická hmota (POM)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zabudována do bakterií -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fagotrofní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bičíkatci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(cca100 b/den)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rozkladný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potr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řetězce – mikrobi vodném i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terestriálním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systému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rozklad nedokonale strávené organické hmoty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rozklad mrtvých ale nekonzumovaných rostlin a živočichů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lesy a slaniska – rozkladná část - až 80-90% celkového toku energie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vodní ekosystémy -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grazers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/konzumenti spotřebují většinu primární produkce</a:t>
            </a:r>
          </a:p>
          <a:p>
            <a:endParaRPr lang="en-GB" sz="1600" dirty="0"/>
          </a:p>
          <a:p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83282"/>
            <a:ext cx="6188799" cy="307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46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8640"/>
            <a:ext cx="8424936" cy="5616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uhlíku v rámci habitatu</a:t>
            </a: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degradace a recyklace organické hmoty– uskutečňována heterotrofními makro- a mikroorganismy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rozklad nedokonale strávené organické hmoty , mrtvých rostlin a živočichů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lesy a slaniska – rozkladná část - až 80-90% celkového toku energie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vodní ekosystémy - konzumenti spotřebují většinu primární produkce</a:t>
            </a: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mikrob. aktivity jsou klíčové jak z hledisky kvantity, tak i kvality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aerobní podmínky -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organismy se podílí na biodegradaci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látek 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polymerů</a:t>
            </a: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anaerobní podmínky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mikroorganismy nezastupitelné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recyklace obtížně rozložitelných polymerů – celulózy a ligninu, humus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transformace  C se děje hlavně za aerobních podmínek – biodegradace C-H a ligninu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např.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methanogeneze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jen za anaerobních podmínek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…vytváření biogeochemických zón v habitatech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xmlns="" val="3690978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864096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respirace dá více energie než fermentace (více organiky k tvorbě stejné biomasy jako respirace)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respirace končí CO2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fermentace se navíc akumulují nízkomolekulární alkoholy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pak více cest….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anaerobní podmínky se mohou změnit v aerobní (vyschnutí zaplavené půdy)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pak další využití aerobně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anaerobní produkty mohou z prostředí difundovat a být posléze využity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(vstřebání kyselin do krve přežvýkavce)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nebo další využití v původním prostředí – redukce nitrátů nebo sulfátů</a:t>
            </a:r>
          </a:p>
          <a:p>
            <a:endParaRPr lang="en-GB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2248" y="3861048"/>
            <a:ext cx="4176464" cy="291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25520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332656"/>
            <a:ext cx="903649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Methanogeneze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metylotrofie</a:t>
            </a: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Metanogenní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archea</a:t>
            </a: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anaerobním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protředí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při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redox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potenciálu -350 až - 450mV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CO2 využíván jako akceptor elektronů; redukují CO2 vodíkem (z fermentace), i metanol, acetát a metylaminy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koenzymy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přeměna CO2 na buněčný materiál – dráhu acetyl-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syntázy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(nevyužívá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ribulózodifosfátovou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dráhu 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Methylotrofní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bakterie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plynný metan – koncová redukovaná uhlíkatá sloučenina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umí ho metabolizovat jen specializovaná skupina organismů –obligátní využívají jen metan, metanol,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 …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sedimentech v přechodné zóně mezi produkcí metanu a redukcí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sufátů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část metanu do atmosféry – současná koncentrace 1,7ppm stoupá ročně o 1%</a:t>
            </a:r>
          </a:p>
        </p:txBody>
      </p:sp>
    </p:spTree>
    <p:extLst>
      <p:ext uri="{BB962C8B-B14F-4D97-AF65-F5344CB8AC3E}">
        <p14:creationId xmlns:p14="http://schemas.microsoft.com/office/powerpoint/2010/main" xmlns="" val="2856113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71296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Acetogeneze</a:t>
            </a:r>
            <a:endParaRPr lang="en-GB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chemoautotrofní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anaerobové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redukce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CO2 s H2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acetát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místo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metanu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enší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energetický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výtěžek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yužívají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CO,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formát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metanol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Cyklus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 zapojeni v cyklu přímo i nepřímo</a:t>
            </a: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– 3-4 m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ld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/rok (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fotochemická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oxidace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jiných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 sl.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atmosféře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stopy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produkovány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respiraci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rozkladem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 a při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fotosyntéze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oceánech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cca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0,1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mld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/rok  (s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řasy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spolu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fotooxidac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hm.) </a:t>
            </a: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podobně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rostliny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půda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fosilních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paliv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pálení biomasy – 1,6 mld tun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doby obratu CO v atmosféře je 0,1 – 0,4 roku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destrukce CO – fotochemické reakce na CO2, oceány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půda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zvláště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půda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představuje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významný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sink pro CO (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oceány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naopak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producenti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848068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14797" y="188640"/>
            <a:ext cx="9001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Limity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recyklace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oběhu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podmínky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prostředí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nedostatek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O,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kyselost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vysoká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koncentrace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fenolů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tanninů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mohou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zabránit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degradaci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rašeliny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vodní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sedimenty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výsledek -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fosilní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paliva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odstranění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z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oběhu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tvorba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huminových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látek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meziproduktem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mezi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oběhem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depozicí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fosilních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paliv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huminy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půdě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staré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až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 let,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rašeliniště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ještě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starší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1649" y="2803547"/>
            <a:ext cx="5544616" cy="368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95550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59046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 degradace polysacharidů</a:t>
            </a: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biodegradace rostlinných polymerů je významný proces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přísun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do půdy – půdní mikrobi – transformace – CO2 zpět do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atmosfery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tvorba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huminových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materiálů i jednodušších organických molekul pro další populace.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zažívací trakt býložravců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recyklované polymery – celulóza, hemicelulóza a chitin…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Celulóza 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půdě rozklad pomocí hub (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Aspergillus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Fusarium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Phoma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Trichoderma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bakterií (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Cytophaga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Vibrio,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Polyangium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Cellulomonas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Streptomyces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Nocardia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 pH 5,5  převládá degradace vláknitými houbami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pH5,7-6,2 různé houby a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Cytophaga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7 -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Vibrio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opět houby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degradace celulózy za aerobních i anaerobních podmínek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aerobně – bakterie a houby (min.) – CO2, voda a biomasa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anaerobně – 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Clostridium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-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nízkomol.mastné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kyseliny, CO2, voda a biomasa</a:t>
            </a:r>
          </a:p>
        </p:txBody>
      </p:sp>
    </p:spTree>
    <p:extLst>
      <p:ext uri="{BB962C8B-B14F-4D97-AF65-F5344CB8AC3E}">
        <p14:creationId xmlns:p14="http://schemas.microsoft.com/office/powerpoint/2010/main" xmlns="" val="2243114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vodíku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rezervoár H je voda – cyklus fotosyntézou a respirací –  pomalý koloběh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hodně H2 je ve fosilních C-H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v organické hmotě – málo, ale rychlá recyklace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 je produkován biologicky fermentací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také vedlejší produkt  fotosyntézy spojené s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diazotrofií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většina vyprodukovaného H2 je využita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 redukci NO3-, SO4 2-, Fe3+ a Mn4+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produkci CH4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když H2 stoupá přes okysličené prostředí je oxidativně metabolizován na H2O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jen malá část - 7 mil tun – unikne do atmosféry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0487" y="4653136"/>
            <a:ext cx="3729018" cy="186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07228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192688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oceány vyprodukují cca 4 mil tun H2/ rok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půdy představují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sink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konzumenta H2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produkce H2 člověkem – spalování fosilních paliv a biomasy a ve výfukových plynech (40mil tun)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fotochemicky dekompozicí metanu (také 40 mil tun)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vodík z horních vrstev atmosféry se ztrácí do vesmíru (gravitace ho neudrží)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aerobní využití H2 –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chemolit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„vodíkové“ bakterie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Alcaligenes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fotosyntéza a respirace – obvykle neprodukují/nekonzumují H2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sinice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rhizobia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oddělení fotosyntézy od fixace N2 vyústí v produkci H2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sinic toto asi jen v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labu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rhizobií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jde o významnou produkci H2 v polních podmínkách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mezidruhový transfer H2 – např. mezi fermentativními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metanogenními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složkami</a:t>
            </a:r>
          </a:p>
        </p:txBody>
      </p:sp>
    </p:spTree>
    <p:extLst>
      <p:ext uri="{BB962C8B-B14F-4D97-AF65-F5344CB8AC3E}">
        <p14:creationId xmlns:p14="http://schemas.microsoft.com/office/powerpoint/2010/main" xmlns="" val="1612826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8640"/>
            <a:ext cx="8686800" cy="6336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Biogeochemické cykly 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měřítka – habitat, ekosystém, globální měřítko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C, H a O – významné prvky– společné cykly – protichůdné síly fotosyntézy a respirace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malý atmosférický rezervoár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CO2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je ovlivňován člověkem 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cykly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– pohyb a přeměny materiálů biochemickými aktivitami – atmosféra – hydrosféra –  litosféra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fyzikální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transformace - rozpouštění, srážení,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volatilizace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fixace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chemické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transformace - biosyntéza, biodegradace,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oxidoredukční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biotransfromace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způsobují translokaci materiálů – z vody do sedimentů, z půdy do atmosféry….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živé organismy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se podílí, 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mikrobi (metabolismus,enzymatická aktivita) jsou rozhodující 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cykly poháněny přímo či nepřímo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energií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slunce, nebo redukovaných minerálů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absorbována, přeměněna, dočasně skladována a nakonec rozptýlena –teče přes systémy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tok energie je fundamentální pro funkci ekosystémů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materiály se cyklicky přeměňují a mají tendenci v systému zůstat</a:t>
            </a:r>
          </a:p>
        </p:txBody>
      </p:sp>
    </p:spTree>
    <p:extLst>
      <p:ext uri="{BB962C8B-B14F-4D97-AF65-F5344CB8AC3E}">
        <p14:creationId xmlns:p14="http://schemas.microsoft.com/office/powerpoint/2010/main" xmlns="" val="236625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035" y="116632"/>
            <a:ext cx="9036496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                                                   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kyslíku</a:t>
            </a: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oxická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atmosféra – nejvýznamnější biogeochemická přeměna na naší planetě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kyslík z fotosyntézy nejen vytvořil naši atmosféru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mnoho redukovaných minerálů –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sulfidy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kyslík uložený v železitých sloučeninách a sulfidech výrazně převyšuje ten v atmosféře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minerální rezervoáry se podílejí na koloběhu kyslíku do určité míry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nejaktivnější je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atmosferický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rozpuštěný kyslík, CO2 a H2O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nitráty – malý, ale rychle recyklovaný rezervoár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podobně kyslík v živé a mrtvé organické hmotě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O2 produkovaný fotosyntézou je z atmosféry odstraňován respirací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produkce CO2 a vody štěpené při fotosyntéze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Přítomnost/absence O2 v prostředí rozhoduje o metabolických procesech, které zde probíhají</a:t>
            </a:r>
          </a:p>
        </p:txBody>
      </p:sp>
    </p:spTree>
    <p:extLst>
      <p:ext uri="{BB962C8B-B14F-4D97-AF65-F5344CB8AC3E}">
        <p14:creationId xmlns:p14="http://schemas.microsoft.com/office/powerpoint/2010/main" xmlns="" val="879653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4525963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zisk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aerobní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degradace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glukózy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686 kcal-50 kcal.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přednostně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aerobní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procesy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ěkde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spotřeba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O2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může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vytvořit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podmínky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zde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pak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kyslík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organické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hmotě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vodní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sedimenty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zaplavené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půdy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obrat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CO2, O2 a H2O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fotosyntéze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respiraci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velice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vyvážený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rychlost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obratu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díky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různé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velikosti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rezervoárů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rozdílná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CO2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každá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molekula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asimilována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1x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 let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O2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respirována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 let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H2O – je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rozložena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fotosyntéze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1x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mil. let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37033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12068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cs-CZ" dirty="0"/>
              <a:t>                                                                                    </a:t>
            </a:r>
            <a:r>
              <a:rPr lang="cs-CZ" sz="6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dusíku</a:t>
            </a:r>
          </a:p>
          <a:p>
            <a:pPr marL="0" indent="0">
              <a:buNone/>
            </a:pPr>
            <a:endParaRPr lang="cs-CZ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amoniaku, v nitrátech (NO3-)</a:t>
            </a: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AK, NK, </a:t>
            </a:r>
            <a:r>
              <a:rPr lang="cs-CZ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aminocukry</a:t>
            </a:r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jejich polymery</a:t>
            </a:r>
          </a:p>
          <a:p>
            <a:r>
              <a:rPr lang="cs-CZ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atmosféře 79%, 3,8 x1015 tun</a:t>
            </a:r>
          </a:p>
          <a:p>
            <a:r>
              <a:rPr lang="cs-CZ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1,4x1016 v magmatických a sedimentárních horninách – zde ale téměř nepřístup</a:t>
            </a:r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ný, nevýměnný amoniak</a:t>
            </a:r>
          </a:p>
          <a:p>
            <a:r>
              <a:rPr lang="cs-CZ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fyz-chem</a:t>
            </a:r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biologické větrání příliš pomalé, aby ovlivnilo cykly</a:t>
            </a:r>
          </a:p>
          <a:p>
            <a:endParaRPr lang="cs-CZ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přirozená akumulace N – na pobřeží Chile – rozkladem </a:t>
            </a:r>
            <a:r>
              <a:rPr lang="cs-CZ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guana</a:t>
            </a:r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je zde sucho - nedochází k vymývání dusičnanů</a:t>
            </a:r>
          </a:p>
          <a:p>
            <a:endParaRPr lang="cs-CZ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anorganický N – amoniak, nitrity a nitráty – vysoce rozpustné soli – malý a aktivně recyklovaný rezervoár</a:t>
            </a:r>
          </a:p>
          <a:p>
            <a:endParaRPr lang="cs-CZ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živá a mrtvá organická hmota - malý aktivně recyklovaný rezervoár N.</a:t>
            </a:r>
          </a:p>
          <a:p>
            <a:r>
              <a:rPr lang="cs-CZ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hmota, humus, představuje významný a relativně stálý rezervoár N</a:t>
            </a:r>
          </a:p>
          <a:p>
            <a:endParaRPr lang="cs-CZ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tropech - rychlá mineralizace </a:t>
            </a:r>
            <a:r>
              <a:rPr lang="cs-CZ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hmoty - akumulace opadu a humusu je omezena</a:t>
            </a: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rostliny, živočichové a většina mikrobů vyžaduje kombinované zdroje N</a:t>
            </a: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schopnost fixace N2 </a:t>
            </a:r>
          </a:p>
          <a:p>
            <a:r>
              <a:rPr lang="cs-CZ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prostředí často závislá buď na bakteriální fixaci N2, nebo na přísunu N hnojivy</a:t>
            </a:r>
          </a:p>
        </p:txBody>
      </p:sp>
    </p:spTree>
    <p:extLst>
      <p:ext uri="{BB962C8B-B14F-4D97-AF65-F5344CB8AC3E}">
        <p14:creationId xmlns:p14="http://schemas.microsoft.com/office/powerpoint/2010/main" xmlns="" val="1615861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76875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biogeochemická (re)cyklace N je vysoce závislá na mikrobech 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pohyb dusíku z atmosféry přes terestriální a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akvatická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prostředí – udává produktivitu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fixace N2 na souši (135 mil tun) vysoce převyšuje fixaci v oceánech (40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mil.tun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antropogenický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input - - 30mil tun, spalování 19 mil tun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fixace leguminózami a jinými plodinami - 44 mil tun - to se blíží celkové fixaci travních porostů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lesy (40mil tun) a ostatních terestriálních oblastí 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10mil tun a mořskému prostředí - 40mil tun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abio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fix. N (vulkanická aktivita, ionizující záření, elektrické výboje) - 10-20% biologické fixace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mikroorganismy -návrat molekulárního dusíku do atmosféry – denitrifikace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 vstupem lidstva do cyklů N2fixace a denitrifikace byly v rovnováze...</a:t>
            </a:r>
          </a:p>
        </p:txBody>
      </p:sp>
    </p:spTree>
    <p:extLst>
      <p:ext uri="{BB962C8B-B14F-4D97-AF65-F5344CB8AC3E}">
        <p14:creationId xmlns:p14="http://schemas.microsoft.com/office/powerpoint/2010/main" xmlns="" val="1636778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08" y="-243408"/>
            <a:ext cx="8856984" cy="9361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                                                                                   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Cyklus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dusíku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 ">
            <a:extLst>
              <a:ext uri="{FF2B5EF4-FFF2-40B4-BE49-F238E27FC236}">
                <a16:creationId xmlns:a16="http://schemas.microsoft.com/office/drawing/2014/main" xmlns="" id="{795E19BD-BBCB-28A6-6411-955D28B7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327"/>
            <a:ext cx="6660232" cy="681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0468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Fixace molekulárního N</a:t>
            </a: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enzym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nitrogenáza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diazotrofové</a:t>
            </a: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vysoká citlivost ke O2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fixaci je ale zapotřebí i ATP, redukovaný ferredoxin a další cytochromy a koenzymy…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amoniak je první detekovatelný produkt fixace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asimilován do AK - polymerizovány do proteinů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symbiotická fixace 2-3 řády vyšší, než u volně žijících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Vojtěška/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Rhizobium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300kg/ha a rok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Azotobacter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0,5-20,5 kg/ha a rok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mnoho druhů bakterií je za vhodných podmínek schopno fixovat N2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významný je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redox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potenciál</a:t>
            </a:r>
          </a:p>
        </p:txBody>
      </p:sp>
    </p:spTree>
    <p:extLst>
      <p:ext uri="{BB962C8B-B14F-4D97-AF65-F5344CB8AC3E}">
        <p14:creationId xmlns:p14="http://schemas.microsoft.com/office/powerpoint/2010/main" xmlns="" val="416149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71107" name="Text Box 3"/>
          <p:cNvSpPr txBox="1">
            <a:spLocks noChangeArrowheads="1"/>
          </p:cNvSpPr>
          <p:nvPr/>
        </p:nvSpPr>
        <p:spPr bwMode="auto">
          <a:xfrm>
            <a:off x="609600" y="549275"/>
            <a:ext cx="8534400" cy="593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b="1" dirty="0">
                <a:solidFill>
                  <a:srgbClr val="D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  <a:r>
              <a:rPr lang="cs-CZ" sz="2000" b="1" dirty="0">
                <a:solidFill>
                  <a:srgbClr val="D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Mineralizace dusíkatých látek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cs-CZ" sz="1800" dirty="0"/>
              <a:t>Čistá mineralizace, tj. množství uvolněného dusíku zpřístupněné rostlinám dosahuje zhruba </a:t>
            </a:r>
            <a:r>
              <a:rPr lang="cs-CZ" sz="1800" b="1" dirty="0"/>
              <a:t>50 až 300 kg N . ha</a:t>
            </a:r>
            <a:r>
              <a:rPr lang="cs-CZ" sz="1800" b="1" baseline="30000" dirty="0"/>
              <a:t>-1</a:t>
            </a:r>
            <a:r>
              <a:rPr lang="cs-CZ" sz="1800" b="1" dirty="0"/>
              <a:t> za rok</a:t>
            </a:r>
            <a:r>
              <a:rPr lang="cs-CZ" sz="1800" dirty="0"/>
              <a:t>, jak ve </a:t>
            </a:r>
            <a:r>
              <a:rPr lang="cs-CZ" sz="1800" b="1" dirty="0"/>
              <a:t>formě amonné</a:t>
            </a:r>
            <a:r>
              <a:rPr lang="cs-CZ" sz="1800" dirty="0"/>
              <a:t>, tak i ve </a:t>
            </a:r>
            <a:r>
              <a:rPr lang="cs-CZ" sz="1800" b="1" dirty="0"/>
              <a:t>formě nitrátů</a:t>
            </a:r>
            <a:r>
              <a:rPr lang="cs-CZ" sz="1800" dirty="0"/>
              <a:t>.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cs-CZ" sz="2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amonifikace </a:t>
            </a:r>
            <a:endParaRPr lang="cs-CZ" sz="2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množství mikroorganismů; organický N je mineralizován na NH</a:t>
            </a:r>
            <a:r>
              <a:rPr lang="cs-CZ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hlavní zdroj dusíku pro rostliny a mikroorganismy</a:t>
            </a:r>
          </a:p>
          <a:p>
            <a:pPr algn="just">
              <a:lnSpc>
                <a:spcPts val="2400"/>
              </a:lnSpc>
              <a:spcBef>
                <a:spcPts val="0"/>
              </a:spcBef>
              <a:defRPr/>
            </a:pP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Imobilizace –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asimilace anorganického N mikrobní buňkou. Snižuje množství N přístupného rostlinám a zabraňuje ztrátám dusíku vyplavením a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volatilizací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2400"/>
              </a:lnSpc>
              <a:spcBef>
                <a:spcPts val="0"/>
              </a:spcBef>
              <a:defRPr/>
            </a:pPr>
            <a:r>
              <a:rPr lang="cs-CZ" sz="2000" b="1" dirty="0" err="1">
                <a:latin typeface="Times New Roman" pitchFamily="18" charset="0"/>
                <a:cs typeface="Times New Roman" pitchFamily="18" charset="0"/>
              </a:rPr>
              <a:t>Volatilizace</a:t>
            </a: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– při nadbytku – únik do ovzduší</a:t>
            </a:r>
          </a:p>
          <a:p>
            <a:pPr algn="just">
              <a:lnSpc>
                <a:spcPts val="2400"/>
              </a:lnSpc>
              <a:spcBef>
                <a:spcPts val="0"/>
              </a:spcBef>
              <a:defRPr/>
            </a:pP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Nitrifikace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– nevyužitý amoniak</a:t>
            </a:r>
          </a:p>
          <a:p>
            <a:pPr algn="just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nitrifikace </a:t>
            </a:r>
          </a:p>
          <a:p>
            <a:pPr algn="just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menší množství autotrofních bakterií; </a:t>
            </a:r>
          </a:p>
          <a:p>
            <a:pPr algn="just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cs-CZ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---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&gt; NO</a:t>
            </a:r>
            <a:r>
              <a:rPr lang="en-US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NO</a:t>
            </a:r>
            <a:r>
              <a:rPr lang="en-US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---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cs-CZ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cs-CZ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endParaRPr lang="cs-CZ" sz="2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mineralizace N je funkcí teploty, vlhkosti, provzdušnění (n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itrifikace je obecně proces striktně aerobní)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typu dusíkatých organických látek v prostředí a také pH</a:t>
            </a:r>
          </a:p>
          <a:p>
            <a:pPr algn="just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endParaRPr lang="cs-CZ" sz="2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2400"/>
              </a:lnSpc>
              <a:spcBef>
                <a:spcPts val="0"/>
              </a:spcBef>
              <a:buFontTx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cs-CZ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se v půdě váže na částice    ×     NO</a:t>
            </a:r>
            <a:r>
              <a:rPr lang="cs-CZ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cs-CZ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se z půdy vymývá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2268538" y="0"/>
            <a:ext cx="3717925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Cyklus dusíku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11188" y="6457950"/>
            <a:ext cx="164147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denitrifikace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37894" name="Přímá spojovací šipka 7"/>
          <p:cNvCxnSpPr>
            <a:cxnSpLocks noChangeShapeType="1"/>
          </p:cNvCxnSpPr>
          <p:nvPr/>
        </p:nvCxnSpPr>
        <p:spPr bwMode="auto">
          <a:xfrm>
            <a:off x="395288" y="1989138"/>
            <a:ext cx="0" cy="216058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7895" name="Přímá spojovací šipka 9"/>
          <p:cNvCxnSpPr>
            <a:cxnSpLocks noChangeShapeType="1"/>
          </p:cNvCxnSpPr>
          <p:nvPr/>
        </p:nvCxnSpPr>
        <p:spPr bwMode="auto">
          <a:xfrm>
            <a:off x="395288" y="4508500"/>
            <a:ext cx="0" cy="21605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Amonifikace</a:t>
            </a: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mnoho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rostlin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živočichů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mikrobů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převod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organického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amoniak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ýznamný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kontinuální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produktivity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ekosystémů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kyselých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neutrálních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podmínkách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amoniak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existuje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amonný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iont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alkalických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podmínkách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může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být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část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uvolněna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atmosféry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monný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asimilován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mnoha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rostlinami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mikroby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do AK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dalších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sloučenin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2084" y="2564904"/>
            <a:ext cx="5678268" cy="423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0882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2024" y="188640"/>
            <a:ext cx="9036496" cy="6264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Nitrifikace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oxidace amoniaku nebo amonného iontu na nitrity a pak nitráty: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NH4+ + 1a1/2O2= NO2- + 2H+ + H2O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NO2- + 1/2O2= NO3-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oba kroky jsou oddělené, dělají je jiné skupiny mikrobů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oba procesy jsou těsně propojené a nedochází k akumulaci nitritů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oba procesy uvolňují energii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 nitrifikace je aerobní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oxidace nitritů - dá málo energie  (na fixaci 1 molu CO2 – oxidováno 100 molů nitritů nebo 35 molů amoniaku)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půdě - oxidace amoniaku na nitrity </a:t>
            </a:r>
            <a:r>
              <a:rPr lang="cs-CZ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Nitrosomona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oxidaci nitritů na nitráty provádí </a:t>
            </a:r>
            <a:r>
              <a:rPr lang="cs-CZ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Nitrobacter</a:t>
            </a:r>
            <a:endParaRPr lang="cs-CZ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Nitrosospira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Nitrosococcus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Nitrosolobus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Nitrosovibrio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….)</a:t>
            </a: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nitrifikace významná v půdách – přeměna amoniaku na nitráty 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změna náboje z pozitivního na negativní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pozitivně nabitý amonný iont je vázán na negativně nabité jílové minerály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negativně nabité nitráty volné – mohou být vymyté – ztráty a ekologické důsledky</a:t>
            </a:r>
          </a:p>
        </p:txBody>
      </p:sp>
    </p:spTree>
    <p:extLst>
      <p:ext uri="{BB962C8B-B14F-4D97-AF65-F5344CB8AC3E}">
        <p14:creationId xmlns:p14="http://schemas.microsoft.com/office/powerpoint/2010/main" xmlns="" val="1528176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964488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Redukce nitrátů a denitrifikace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nitrát může být zabudován mnoha organismy do organických látek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tzv.  asimilační nitrátové redukce – dělá to mnoho mikrobů (bakterie, houby, řasy)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mnoho enzymových systémů včetně nitrát a nitrit reduktázy – vznikne amoniak a ten do AK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normální koncentrace O2 neinhibuje reakci</a:t>
            </a:r>
          </a:p>
          <a:p>
            <a:r>
              <a:rPr lang="cs-CZ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nepřítomnosti kyslíku nitráty mohou sloužit jako terminální akceptory elektronů 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respirace nitrátů - tzv. disimilační redukce nitrátů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nitráty jsou přeměněny na celou řadu redukovaných sloučenin a zároveň je oxidována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org.hmota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mnohem větší zisk energie než fermentace</a:t>
            </a:r>
          </a:p>
          <a:p>
            <a:pPr marL="0" indent="0"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dva typy disimilační redukce nitrátů: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Fakultativní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anaerobové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Alcaligenes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Escherichia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Aeromonas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Enterobacter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Bacillus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Flavobacterium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Nocardia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Spirillum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Staphylococcus, Vibrio – redukují nitráty za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anaerobních podmínek na nitrity, ty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exkretovány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případně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nekteří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mikrobi je mohou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redukovat na amoniak (amonifikace nitrátů) . Tyto organismy neprodukují plynné dusíkaté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produkty – tedy nejde o denitrifikaci. Amonifikace nitrátů je významná ve stojaté vodě,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čistírnách odpadních vod a v některých sedimentech, Na rozdíl od asimilační redukce nitrátů,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není disimilační redukce nitrátů inhibována amoniakem; takže amoniak může být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exkretován</a:t>
            </a: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větším rozsahu. Ve srovnání s denitrifikací ale jde z ekologického hlediska o méně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významný proces pro redukční odstranění nitritů a nitrátů.</a:t>
            </a:r>
          </a:p>
        </p:txBody>
      </p:sp>
    </p:spTree>
    <p:extLst>
      <p:ext uri="{BB962C8B-B14F-4D97-AF65-F5344CB8AC3E}">
        <p14:creationId xmlns:p14="http://schemas.microsoft.com/office/powerpoint/2010/main" xmlns="" val="893142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5616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i="0" u="none" strike="noStrike" baseline="0" dirty="0">
                <a:latin typeface="Times New Roman" pitchFamily="18" charset="0"/>
                <a:cs typeface="Times New Roman" pitchFamily="18" charset="0"/>
              </a:rPr>
              <a:t>Biogeochemické aktivity</a:t>
            </a:r>
          </a:p>
          <a:p>
            <a:pPr marL="0" indent="0">
              <a:buNone/>
            </a:pPr>
            <a:endParaRPr lang="cs-CZ" sz="1800" b="1" i="0" u="none" strike="noStrike" baseline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změnily během geologických věků podmínky na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Zemi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zásadní byl rozklad </a:t>
            </a:r>
            <a:r>
              <a:rPr lang="cs-CZ" sz="1800" b="0" i="0" u="none" strike="noStrike" baseline="0" dirty="0" err="1">
                <a:latin typeface="Times New Roman" pitchFamily="18" charset="0"/>
                <a:cs typeface="Times New Roman" pitchFamily="18" charset="0"/>
              </a:rPr>
              <a:t>abio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. vytvořené </a:t>
            </a:r>
            <a:r>
              <a:rPr lang="cs-CZ" sz="1800" b="0" i="0" u="none" strike="noStrike" baseline="0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. hmoty na Zemi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- h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eterotrofní</a:t>
            </a:r>
            <a:r>
              <a:rPr lang="cs-CZ" sz="1800" b="0" i="0" u="none" strike="noStrik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800" b="0" i="0" u="none" strike="noStrike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změna původně redukující atmosféry na oxidativní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– 1.  kyslík produkující </a:t>
            </a:r>
            <a:r>
              <a:rPr lang="cs-CZ" sz="1800" b="0" i="0" u="none" strike="noStrike" baseline="0" dirty="0" err="1">
                <a:latin typeface="Times New Roman" pitchFamily="18" charset="0"/>
                <a:cs typeface="Times New Roman" pitchFamily="18" charset="0"/>
              </a:rPr>
              <a:t>fototrofové</a:t>
            </a:r>
            <a:endParaRPr lang="cs-CZ" sz="1800" b="0" i="0" u="none" strike="noStrike" baseline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současnosti biogeochemické procesy však </a:t>
            </a:r>
            <a:r>
              <a:rPr lang="cs-CZ" sz="1800" b="0" i="0" u="none" strike="noStrike" baseline="0" dirty="0" smtClean="0">
                <a:latin typeface="Times New Roman" pitchFamily="18" charset="0"/>
                <a:cs typeface="Times New Roman" pitchFamily="18" charset="0"/>
              </a:rPr>
              <a:t>mají tendenci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být cyklické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dynamická rovnováha mezi různými formami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„cyklovaných“ materiálů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cs-CZ" sz="1800" b="0" i="0" u="none" strike="noStrik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současná fyziologická </a:t>
            </a:r>
            <a:r>
              <a:rPr lang="cs-CZ" sz="1800" b="0" i="0" u="none" strike="noStrike" baseline="0" dirty="0" err="1">
                <a:latin typeface="Times New Roman" pitchFamily="18" charset="0"/>
                <a:cs typeface="Times New Roman" pitchFamily="18" charset="0"/>
              </a:rPr>
              <a:t>diverzita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i="0" u="none" strike="noStrike" baseline="0" dirty="0">
                <a:latin typeface="Times New Roman" pitchFamily="18" charset="0"/>
                <a:cs typeface="Times New Roman" pitchFamily="18" charset="0"/>
              </a:rPr>
              <a:t>ne všechny biogeochemické aktivity připomínají uzavřené cykly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ateriály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mohou být importovány i exportovány z ekosystémů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fosilní paliva, vápenec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odstraněny z aktivních mikrobiálních cyklů na mnoho mil let</a:t>
            </a:r>
          </a:p>
          <a:p>
            <a:endParaRPr lang="cs-CZ" sz="1800" b="0" i="0" u="none" strike="noStrike" baseline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kosystémy se liší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v účinnosti, kterou </a:t>
            </a:r>
            <a:r>
              <a:rPr lang="cs-CZ" sz="1800" i="0" u="none" strike="noStrike" baseline="0" dirty="0">
                <a:latin typeface="Times New Roman" pitchFamily="18" charset="0"/>
                <a:cs typeface="Times New Roman" pitchFamily="18" charset="0"/>
              </a:rPr>
              <a:t>si podrží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esenciální živiny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abitaty schopné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podržet živiny (korálové útesy, tropický prales) - udržet vysokou intenzitu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produktivity i v chudých podmínkách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ovrchová vrstva oceánů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i přes vhodné podmínky (dostatek světla a vhodná teplota) má malou schopnost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podržet esenciální živiny – má nízkou intenzitu PP limitovanou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itchFamily="18" charset="0"/>
                <a:cs typeface="Times New Roman" pitchFamily="18" charset="0"/>
              </a:rPr>
              <a:t>živinami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287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336704"/>
          </a:xfrm>
        </p:spPr>
        <p:txBody>
          <a:bodyPr>
            <a:noAutofit/>
          </a:bodyPr>
          <a:lstStyle/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enitrifikace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nitrifikace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půdě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často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těsně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vedle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sebe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významná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část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NO3-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vytvořená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nitrifikací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difunduje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denitrifikační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zóny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redukována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N2.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organismy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denitrifikují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anaerobních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podmínek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Paracoccus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denitrificans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respirují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nitráty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přítomnosti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kyslíku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Pseudomonas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Aeromonas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Moraxella,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Arthrobacter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08920"/>
            <a:ext cx="6400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50000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N a jeho regulace je velice významná v zemědělských oblastech z hlediska zajištění zemědělské produkce i udržení kvality pitné vody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přístupnost fixované formy N v půdě je dána rovnováhou fixací N – denitrifikací - dusíkatých hnojiv –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odčerpáním dusíku zemědělskými plodinami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správná aplikace N hnojiv musí vzít v úvahu - rozpustnost a „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vyluhování“hnojiva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intenzitu mikrobiálních aktivit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hnojiva jsou aplikována jako amonná sůl, nebo močovina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tradičně střídání zemědělských plodin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leguminózy – symbiotická fixace dusíku, zaorání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Vojtěška - 100-280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Jetel červený – 75-175 kg/ha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Vikev – 60-140 kg/ha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Soja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(USA) -60-100 kg/ha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xmlns="" val="2130270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89248"/>
            <a:ext cx="9036496" cy="6768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Cyklus síry</a:t>
            </a:r>
          </a:p>
          <a:p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Síra - reaktivní prvek - valence -2 až +6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 a jejich polymery (-SH)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málokdy jde o limitující živinu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sulfáty (kromě sulfátů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Ca) jsou dobře rozpustné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mořské vodě – velký pomalu cyklovaný rezervoár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živá a mrtvá organická hmota – menší, ale rychleji cyklovaný rezervoár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zásoby síry v kovových sulfidech hornin, S a fosilní paliva – spalování fosilních paliv 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organismy -  asimilují síru ve formě sulfátů – pro zabudování do cysteinu, methioninu a koenzymů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rozkladem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organosulfátů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vznikají merkaptany a H2S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desulfurace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podobná amonifikaci )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mořském prostředí je hlavním produktem rozkladu organické síry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dimethylsulfid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(DMS)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DMS je uvolňován během konzumace fytoplanktonu  a rozkladu, uniká z oceánů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další významný produkt je H2S, může reagovat s O2 v atmosféře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anaerobie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sloužit jako akceptory elektronů a organické substráty jsou oxidovány</a:t>
            </a:r>
          </a:p>
        </p:txBody>
      </p:sp>
    </p:spTree>
    <p:extLst>
      <p:ext uri="{BB962C8B-B14F-4D97-AF65-F5344CB8AC3E}">
        <p14:creationId xmlns:p14="http://schemas.microsoft.com/office/powerpoint/2010/main" xmlns="" val="4079750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486" y="188640"/>
            <a:ext cx="9004009" cy="5328592"/>
          </a:xfrm>
        </p:spPr>
        <p:txBody>
          <a:bodyPr>
            <a:noAutofit/>
          </a:bodyPr>
          <a:lstStyle/>
          <a:p>
            <a:pPr algn="just">
              <a:spcBef>
                <a:spcPct val="50000"/>
              </a:spcBef>
            </a:pPr>
            <a:r>
              <a:rPr lang="cs-CZ" sz="2400" b="1" dirty="0">
                <a:cs typeface="Times New Roman" pitchFamily="18" charset="0"/>
              </a:rPr>
              <a:t>Přeměny síry</a:t>
            </a:r>
            <a:r>
              <a:rPr lang="cs-CZ" sz="2400" b="1" dirty="0"/>
              <a:t>:</a:t>
            </a:r>
          </a:p>
          <a:p>
            <a:pPr algn="just">
              <a:spcBef>
                <a:spcPct val="50000"/>
              </a:spcBef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 Mineralizace 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. sloučenin</a:t>
            </a: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Aerobní i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anaerobmí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mikroorganismy</a:t>
            </a: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Aerobně – na sírany přijatelné rostlinou SO</a:t>
            </a:r>
            <a:r>
              <a:rPr lang="cs-CZ" sz="1800" baseline="-30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1800" baseline="30000" dirty="0">
                <a:latin typeface="Times New Roman" pitchFamily="18" charset="0"/>
                <a:cs typeface="Times New Roman" pitchFamily="18" charset="0"/>
              </a:rPr>
              <a:t>2-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Anaerobně na H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 – toxický</a:t>
            </a:r>
          </a:p>
          <a:p>
            <a:pPr algn="just">
              <a:spcBef>
                <a:spcPct val="50000"/>
              </a:spcBef>
            </a:pP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Desulfurifikace</a:t>
            </a:r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Redukce SO</a:t>
            </a:r>
            <a:r>
              <a:rPr lang="cs-CZ" sz="1800" baseline="-30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1800" baseline="30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siřičitanů,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sirnatanů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až na H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S. </a:t>
            </a:r>
          </a:p>
          <a:p>
            <a:pPr algn="just">
              <a:spcBef>
                <a:spcPct val="50000"/>
              </a:spcBef>
            </a:pP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Desulfurifikační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bakterie  - anaerobní -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Desulfovibrio</a:t>
            </a:r>
            <a:endParaRPr lang="cs-CZ" sz="1800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Energii na asimilaci CO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získávají oxidací vodíku kyslíkem uvolněným redukcí síranů.</a:t>
            </a: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Sulfurifikace</a:t>
            </a:r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Oxidace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anorg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sloučenin sirnými bakteriemi na sírany.</a:t>
            </a: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Oxidace sirovodíku na H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Ukládají ve svých tělech elementární síru. Sníží-li se koncentrace H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 v prostředí, akumulovaná síra se oxiduje na H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Imobilizace</a:t>
            </a: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Sirnaté  aminokyseliny  - na bílkoviny</a:t>
            </a:r>
          </a:p>
          <a:p>
            <a:pPr algn="just">
              <a:spcBef>
                <a:spcPct val="50000"/>
              </a:spcBef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Dočasný proces, po odumření se síra uvolňuje</a:t>
            </a:r>
          </a:p>
          <a:p>
            <a:pPr algn="just">
              <a:spcBef>
                <a:spcPct val="50000"/>
              </a:spcBef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1971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43000" y="188640"/>
            <a:ext cx="9001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Oxidativní transformace síry</a:t>
            </a:r>
          </a:p>
          <a:p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oxidace H2S – deposity síry v buňkách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vláknité mikroaerofilní bakterie schopné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Beggiatoa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Thioploca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Thiothrix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Thermothrix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gradientové organismy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nacházejí se na rozhraní anaerobního prostředí sedimentů/vody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Thiobacillus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thiooxidans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T.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ferrooxidans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mikrobiální loužení rud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H2S může být v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anaerobii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oxidován – fotosyntetické sirné bakterie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některé sinice jsou schopné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oxigenní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anox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fotosyntézy – podílí se na fototrofní oxidaci H2S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výjimku tvoří  ekosystémy hlubokomořských hydrotermálních průduchů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sráží síra a z kovových sulfidů se vytváří sloupec nazývaný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white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smokers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ekosystém založen na využití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chemoautotrofní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oxidace redukované síry – především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Beggiatoa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Thiomicrospira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další…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25144"/>
            <a:ext cx="3024336" cy="204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53593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486" y="188640"/>
            <a:ext cx="9004009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Reduktivní transformace síry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Voda –H2O- v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oxygenní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H2S v anaerobní fototropii mají podobné f-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může být použita k respiraci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Desulfuromonas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acetoxidans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roste na acetátu, anaerobně redukuje stechiometrická množství S na H2S: CH3COOH + 2H2O+ S0 = 2Co + 4H2S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zisk volné energie je malý (-5,7kcal/mol)v anaerobních sedimentech bohatých na sulfid a S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konsorcium s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Chlorobiaceae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které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fotooxidují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H2S na S (pak vylučují)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Desulfuromonas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regeneruje H2S respirací síry 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hydrotermálních průduchů 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archea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schopné respirace síry s plynným vodíkem – H2S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Thermoproteus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Pyrobaculum,Pyrodictium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19710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-41230"/>
            <a:ext cx="5832648" cy="689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83568" y="1052736"/>
            <a:ext cx="8229600" cy="4525963"/>
          </a:xfrm>
        </p:spPr>
        <p:txBody>
          <a:bodyPr>
            <a:normAutofit/>
          </a:bodyPr>
          <a:lstStyle/>
          <a:p>
            <a:r>
              <a:rPr lang="cs-CZ" sz="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946349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3" y="58612"/>
            <a:ext cx="5328593" cy="661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46349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iogeneze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síry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některých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Libyjských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jezerech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napájených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artézskými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prameny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H2S</a:t>
            </a: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fotooxidace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H2S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edukce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sulfátů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přispívá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atmosférickému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cyklu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síry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iogenní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sulfát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uvolněný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atmosféry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142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milionů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menší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polovinu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představuje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H2S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těkavé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organosirné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sloučeniny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dimethylsulfid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karbonsulfid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karbonyl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sulfid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lavní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zdroj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veškeré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těkavé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síry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oceán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(+  z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bažin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jezer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půda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naopak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„sink“ pro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tyto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sloučeniny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různé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thiobacily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rychle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oxidují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tyto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sloučeniny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sulfáty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atmosfé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ře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podléhají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oxidačním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fotooxidačním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reakcím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výsledkem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sulfáty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6288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784976" cy="59766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Cyklus fosforu</a:t>
            </a: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biogenní prvek – v živých systémech je především ve formě esterů a NK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fosfátové vazby v NK, fosfát je základní částí ATP ,fosfolipidy v membránách…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velké pomalu „cyklované“ rezervoáry fosfátů jsou v mořském a i ostatních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akvatických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sedimentech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malý, ale dost aktivně se podílející na koloběhu jsou rozpuštěné fosfáty v půdě a ve vodě a fosfáty v organické hmotě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Obsah P v půdě závisí na matečné hornině a obsahu 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. látek. Je ho asi jen 0,02-0,2% (25-70% organicky vázaný).  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inertní rezervoár – fosfátové horniny – apatit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 je čím dál více využíván pro hnojení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většina nakonec ztracena v mořském prostředí – sedimenty </a:t>
            </a:r>
          </a:p>
          <a:p>
            <a:r>
              <a:rPr lang="cs-CZ" alt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Rostliny nejlépe přijímají aniont H</a:t>
            </a:r>
            <a:r>
              <a:rPr lang="cs-CZ" altLang="cs-CZ" sz="1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cs-CZ" altLang="cs-CZ" sz="1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cs-CZ" altLang="cs-CZ" sz="1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méně HPO</a:t>
            </a:r>
            <a:r>
              <a:rPr lang="cs-CZ" altLang="cs-CZ" sz="1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cs-CZ" altLang="cs-CZ" sz="1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endParaRPr lang="cs-CZ" alt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primární fosfáty – např. H2PO4 – dobře rozpustný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sekundarní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terciární fosfáty více a více nerozpustné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hnojiva jsou terciární fosfáty upravované působením kyselin na  „superfosfáty“</a:t>
            </a:r>
          </a:p>
        </p:txBody>
      </p:sp>
    </p:spTree>
    <p:extLst>
      <p:ext uri="{BB962C8B-B14F-4D97-AF65-F5344CB8AC3E}">
        <p14:creationId xmlns:p14="http://schemas.microsoft.com/office/powerpoint/2010/main" xmlns="" val="1150568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" y="332656"/>
            <a:ext cx="8975340" cy="424847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Biogenní prvky</a:t>
            </a:r>
          </a:p>
          <a:p>
            <a:pPr marL="0" indent="0">
              <a:buNone/>
            </a:pPr>
            <a:endParaRPr lang="cs-CZ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esenciálními součástmi živých organismů</a:t>
            </a: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nejčastěji zúčastní biogeochemických cyklů</a:t>
            </a: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kritéria co do atomové hmotnosti a chemické reaktivity</a:t>
            </a: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jsou v jejích prvních pěti periodách PTP </a:t>
            </a: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 jejich biologická funkce se dá dopředu předpovědět</a:t>
            </a: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(ve tom smyslu, že někde v organismu budou potřebné) </a:t>
            </a:r>
          </a:p>
          <a:p>
            <a:endParaRPr lang="cs-CZ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známe přibližně 20 prvků, které se pravidelně vyskytují v živých organismech- tyto prvky se nazývají </a:t>
            </a:r>
            <a:r>
              <a:rPr lang="cs-CZ" sz="8000" b="1" u="sng" dirty="0">
                <a:latin typeface="Times New Roman" pitchFamily="18" charset="0"/>
                <a:cs typeface="Times New Roman" pitchFamily="18" charset="0"/>
              </a:rPr>
              <a:t>biogenní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 a z nich </a:t>
            </a: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jen 13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 můžeme zjistit </a:t>
            </a: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ve vyšším zastoupení než 0,001%</a:t>
            </a:r>
          </a:p>
          <a:p>
            <a:endParaRPr lang="cs-CZ" sz="8000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základní </a:t>
            </a: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plastické prvky 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C, H, O, N – 95% hmotnosti buněk</a:t>
            </a:r>
            <a:endParaRPr lang="cs-CZ" sz="8000" dirty="0">
              <a:latin typeface="Times New Roman" pitchFamily="18" charset="0"/>
              <a:cs typeface="Times New Roman" pitchFamily="18" charset="0"/>
            </a:endParaRPr>
          </a:p>
          <a:p>
            <a:endParaRPr lang="cs-CZ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intenzita cyklů každého prvku odpovídá cca množství prvku v biomase</a:t>
            </a:r>
          </a:p>
          <a:p>
            <a:endParaRPr lang="cs-CZ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8000" b="1" dirty="0" err="1">
                <a:latin typeface="Times New Roman" pitchFamily="18" charset="0"/>
                <a:cs typeface="Times New Roman" pitchFamily="18" charset="0"/>
              </a:rPr>
              <a:t>makrobiogenní</a:t>
            </a: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 prvky 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tvoří téměř 99,9%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 hmotnosti buněk.  </a:t>
            </a:r>
          </a:p>
          <a:p>
            <a:pPr>
              <a:buNone/>
            </a:pP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     C, H, O, N, P, S – intenzivní koloběh/cykly, Ca, Mg, K, Na, Cl – nižší intenzita</a:t>
            </a:r>
          </a:p>
          <a:p>
            <a:endParaRPr lang="cs-CZ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8000" b="1" dirty="0" err="1">
                <a:latin typeface="Times New Roman" pitchFamily="18" charset="0"/>
                <a:cs typeface="Times New Roman" pitchFamily="18" charset="0"/>
              </a:rPr>
              <a:t>Mikrobiogenní</a:t>
            </a:r>
            <a:r>
              <a:rPr lang="cs-CZ" sz="8000" b="1" dirty="0">
                <a:latin typeface="Times New Roman" pitchFamily="18" charset="0"/>
                <a:cs typeface="Times New Roman" pitchFamily="18" charset="0"/>
              </a:rPr>
              <a:t> (stopové prvky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) – B, Co, </a:t>
            </a:r>
            <a:r>
              <a:rPr lang="cs-CZ" sz="8000" dirty="0" err="1"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8000" dirty="0" err="1"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8000" dirty="0" err="1"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, Ni, Se, </a:t>
            </a:r>
            <a:r>
              <a:rPr lang="cs-CZ" sz="8000" dirty="0" err="1"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, V, </a:t>
            </a:r>
            <a:r>
              <a:rPr lang="cs-CZ" sz="8000" dirty="0" err="1"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cs-CZ" sz="8000" dirty="0">
                <a:latin typeface="Times New Roman" pitchFamily="18" charset="0"/>
                <a:cs typeface="Times New Roman" pitchFamily="18" charset="0"/>
              </a:rPr>
              <a:t> – méně intenzivní cykly</a:t>
            </a:r>
          </a:p>
          <a:p>
            <a:endParaRPr lang="cs-CZ" sz="8000" dirty="0">
              <a:latin typeface="Times New Roman" pitchFamily="18" charset="0"/>
              <a:cs typeface="Times New Roman" pitchFamily="18" charset="0"/>
            </a:endParaRPr>
          </a:p>
          <a:p>
            <a:endParaRPr lang="en-GB" sz="1600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73182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784976" cy="5976664"/>
          </a:xfrm>
        </p:spPr>
        <p:txBody>
          <a:bodyPr>
            <a:normAutofit/>
          </a:bodyPr>
          <a:lstStyle/>
          <a:p>
            <a:pPr algn="just">
              <a:spcBef>
                <a:spcPct val="50000"/>
              </a:spcBef>
              <a:buFontTx/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Koloběh tvořen 3 pochody:</a:t>
            </a:r>
          </a:p>
          <a:p>
            <a:pPr algn="just">
              <a:spcBef>
                <a:spcPct val="50000"/>
              </a:spcBef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Mobilizace P z organických sloučenin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Fosfor je uvolňován převážně přímou aktivitou enzymů zvaných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fosfatázy.</a:t>
            </a:r>
          </a:p>
          <a:p>
            <a:pPr algn="just">
              <a:spcBef>
                <a:spcPct val="50000"/>
              </a:spcBef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Mobilizace (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solubilizace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) P  z anorganických sloučenin</a:t>
            </a:r>
          </a:p>
          <a:p>
            <a:pPr algn="just">
              <a:spcBef>
                <a:spcPct val="50000"/>
              </a:spcBef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Mikrorganismy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tvoří a uvolňují i celou řadu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anorganických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(kyselina dusičná, sírová) i 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organických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(kyselina octová, máselná, jantarová atd.)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kyselin,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tyto  disociují a kationt H</a:t>
            </a:r>
            <a:r>
              <a:rPr lang="cs-CZ" sz="18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působí pozitivně na rozpouštění fosfátů.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spcBef>
                <a:spcPct val="50000"/>
              </a:spcBef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Koncentrace fosforu v půdním roztoku není veliká, ale nesmírně důležitá pro příjem fosforu rostlinami i mikroorganismy. Uvádí se, že díky odběru fosforu z tohoto zdroje intenzivně rostoucími rostlinami se může obsah fosforu v půdním roztoku obnovovat za den 50 až 250krát. Rostlinami a mikroorganismy odebraný fosfor </a:t>
            </a:r>
            <a:r>
              <a:rPr lang="cs-CZ" sz="1900" b="1" dirty="0">
                <a:latin typeface="Times New Roman" pitchFamily="18" charset="0"/>
                <a:cs typeface="Times New Roman" pitchFamily="18" charset="0"/>
              </a:rPr>
              <a:t>je kontinuálně doplňován 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z jiných zdrojů, jak abioticky, tak z </a:t>
            </a:r>
            <a:r>
              <a:rPr lang="cs-CZ" sz="1900" b="1" dirty="0">
                <a:latin typeface="Times New Roman" pitchFamily="18" charset="0"/>
                <a:cs typeface="Times New Roman" pitchFamily="18" charset="0"/>
              </a:rPr>
              <a:t>velké části za pomoci organismů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Imobilizace 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anorg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. P</a:t>
            </a:r>
          </a:p>
          <a:p>
            <a:pPr algn="just">
              <a:spcBef>
                <a:spcPct val="50000"/>
              </a:spcBef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568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1979613" cy="11255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Cyklus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fosforu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6513"/>
            <a:ext cx="7380312" cy="682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9036496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 koloběh fosforu většinou nemění oxidační stupeň fosforu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přeměna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 organický fosfát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nebo nerozpustného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imobiliz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 rozpustný „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mobilni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fosfát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fosfát není redukován mikroby, využít fosfát jako terminální akceptor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finálním produktem redukce by byly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fosfiny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PH3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těkavé a při styku s kyslíkem podléhají samovznícení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produkce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fosfinů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někdy pozorována poblíž pohřebních míst a mokřadů –dekompozice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hmoty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fosfiny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mohou také zapálit metan produkovaný v těchto prostředích – bludičky,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samouhoření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…?</a:t>
            </a:r>
          </a:p>
          <a:p>
            <a:endParaRPr lang="en-GB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62009"/>
            <a:ext cx="2107526" cy="289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83519"/>
            <a:ext cx="4042420" cy="289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20785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892480" cy="662473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600" dirty="0"/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fosfáty kombinované s vápníkem – pak nerozpustné a nepřístupné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někt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heterotrofní mikroorganismy jsou schopné fosfáty rozpouštět organickými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rostliny a mikroorganismy lehce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příjímají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rozpustné formy anorganických fosfátů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asimilují je do organických fosfátů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 pomáhají rostlinám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příjmat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fosfáty, mohou ale s nimi také o ně soutěžit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často je produktivita limitována koncentrací fosfátů – ve vodném prostředí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sezónní fluktuace v koncentraci fosfátů – souvisí s rozvojem řas a sinic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srážení v mořském prostředí silně limituje primární produkci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kvetení vod – vysoká koncentrace organických látek – následně jejich dekompozice –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anoxigenní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podmínky – úhyn ryb</a:t>
            </a:r>
          </a:p>
          <a:p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8915" y="4077072"/>
            <a:ext cx="2780928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92848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4624"/>
            <a:ext cx="889248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železa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nejrozšířenější prvek v zemské kůře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jen malé množství je k dispozici pro biogeochemické cykly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 sestávají převážně z oxidačně-redukčních reakcí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Fe3+ - v alkalickém prostředí se sráží –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(OH)3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anaerobní prostředí redukován na Fe2+ - rozpustnější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určitých podmínek - dostatek H2S k vysrážení železa jako sulfid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FeS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látkách - připojeno k organickým ligandům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chelatací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chelatované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ionty mohou podstoupit oxidačně-redukční transformace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využito pro transport elektronů – cytochromy řetězců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téměř všichni mikrobi  vyžadují železo- kofaktor mnoha enzymů, regulačních proteinů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železo je ale často limitující prvek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(OH)3 – nerozpustný)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bakterie – produkce tzv.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sideroforů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usnadňují rozpouštění a příjem železa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přebytek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pro buňku toxický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xmlns="" val="2876960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08520" y="116632"/>
            <a:ext cx="9173917" cy="4896544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aktivita bakterií oxidujících železo může vést k vytvoření depozitů železa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spodní voda pronikající na povrch rozpouští Fe2+ - na povrchu je oxidováno na Fe3+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vysráží se jako hydroxid železitý a vytváří depozity železa – ty byli využívány k tavení železa</a:t>
            </a: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většina železa v biosféře - Fe3+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anaerobní podmínky - může docházek k redukci železa na Fe2+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Bacillus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Pseudomonas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Proteus,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Alcaligenes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Clostridia,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Enterobacteria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půdě je redukce železa spojována s procesem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oglejování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anoxygenní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podmínky (půda zaplavená vodou, vysoký obsah jílu)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vedou ke tvorbě redukovaných Fe2+ iontů –zelenavě šedá barvu a mazlavou konzistenci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dominuje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Bacillus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Pseudomonas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4333"/>
            <a:ext cx="3744416" cy="269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85054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516" y="245046"/>
            <a:ext cx="871296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manganu</a:t>
            </a: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esenciální, je oxidován a redukován – Mn2+ - Mn4+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stabilita záleží na pH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redox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potenciálu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vodních prostředích (mořských i sladkovodních)se vysráží typické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sraženiny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nich pochází z anaerobních sedimentů a je oxidován a vysrážen nejméně za pomoci bakterií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vzácná a strategická surovina – proto je uvažováno o těžbě hlubokomořských ložisek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anaerobních podmínkách mikrobiální redukci Mn4+ na Mn2+ (zvýšenou rozpustnost a mobilitu)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788" y="4165301"/>
            <a:ext cx="3816424" cy="269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37300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624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vápníku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důležitý v cytoplazmě a je vyžadován pro aktivitu enzymů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stabilizuje také strukturální komponenty buněčné stěny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význam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srážení a rozpouštění ve formě karbonátu (CaCO3) a bikarbonátu (Ca/HCO3/2)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srážení uhličitanů se také podílí na tvorbě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exoskeletonu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mikroorganismů a bezobratlých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obratlovci ukládají karbonáty v kostech a zubech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bikarbonát vápenatý je dobře rozpustný ve vodě, karbonát mnohem méně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rovnováha mezi HCO3- a CO2- je ovlivňována CO2, který se rozpouští ve vodě jako H2CO3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silně ovlivňuje tvorbu H2CO3, slabé kyseliny a jejich solí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zvýšené  pH - rozpouštění karbonátů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pokles pH - podporuje srážení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nejvýznamnější proces přispívající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jke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srážení CaCO3 je fotosyntéza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mořské vodě hl.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rozp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formou vápníku bikarbonát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rovnováze s karbonátem a CO2: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Ca(HCO) = CaCO3 + H2O + CO2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když fotosyntéza odstraní CO2, rovnováha se posune od bikarbonátu k karbonátu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 se vysráží – fotosyntéza sinic vedla ke tvorbě vápnitých stromatolitů, tvorba korálů</a:t>
            </a:r>
          </a:p>
        </p:txBody>
      </p:sp>
    </p:spTree>
    <p:extLst>
      <p:ext uri="{BB962C8B-B14F-4D97-AF65-F5344CB8AC3E}">
        <p14:creationId xmlns:p14="http://schemas.microsoft.com/office/powerpoint/2010/main" xmlns="" val="5159788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bílé doverské útesy byly vytvořeny biologicky srážením Ca karbonátu-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Foraminifera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je také dvojmocný, chová se jako Ca a je ho v mořské vodě dostatek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 MgCO3 je v mořské vodě lépe rozpustný než CaCO3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 je přednostně využíván vápník ve schránkách mořských živočichů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Mikrobiální procesy vytvářející kyseliny přispívají k rozpouštění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mobilizaci karbonátů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lehce reaguje s fosfátovým iontem, který pak není dostupný pro příjem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3Ca2+ + 2PO4 3- = Ca(PO4)2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produkce organických a anorganických kyselin mikroby rozpouští srážené fosfáty – mobilizace P v půdách a sedimentech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3717032"/>
            <a:ext cx="3854202" cy="256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60032" y="3388165"/>
            <a:ext cx="352839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819369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632"/>
            <a:ext cx="8964488" cy="7056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/>
              <a:t>                                                                 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Cyklus křemíku</a:t>
            </a: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prvek v zemské kůře (28% podle váhy)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především ve formě SiO2 a silikátů, solí kyseliny křemičité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rozpustnost kyseliny křemičité je malá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biologická role Si - strukturální účely – traviny, pár bezobratlých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 -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exoskeleton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významných skupin jako rozsivek, radiolaria…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rezidenční doba rozpuštěného křemíku v povrchových vodách – zhruba 400 let, oceán15 tisíc let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rozsivky hrají nejdůležitější roli ve srážení rozpuštěného křemíku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filtrace v laboratořích a při výrobě dynamitu z nitroglycerinu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rozpuštěná kyselina křemičitá je esenciální (a někdy limitující) živina pro rozsivky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srážení křemíku může inkrustovat a uchovat mikrobiální buňky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horkých pramenech se tvoří dočasné křemičité stromatolity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biofilmy v těchto pramenech se stává pasivně inkrustovaný křemíkem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97152"/>
            <a:ext cx="2040260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4604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036496" cy="66967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Cyklus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uhlíku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91FBCE-8BEF-CDF7-335C-8B65E3671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237147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34" y="404664"/>
            <a:ext cx="9141066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Vztahy mezi cykly jednotlivých prvků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cykly se vzájemně ovlivňují, pokud na sobě nejsou přímo závislé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redukční část cyklů N, S,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poháněna energií organických substrátů z fotosyntézy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chemolitotrofní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reoxidace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N, S,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asi i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jsou spojeny s konverzí CO2 na buněčný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materiál, opět zahrnují cykly C,H a O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rozpouštění, příjem a srážení Ca a Si jsou přímo energeticky vázané na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fotosy.a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resp. cykly C,H a O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kyseliny z nitrifikace a oxidace síry pomáhají mobilizovat P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fotosyntéza nebo respirace jsou nezbytné pro příjem P a jeho konverzi v vysokoenergetické fosfáty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Síra je oxidována s redukcí nitrátů (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Thiobacillus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denitrificans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nekt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extrémně termofilní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metanogeni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mohou přenášet vodík na CO2 i na elementární síru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potenciálních akceptorů e- využívají mikrobi ty, které dávají nejvyšší výnos energie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každý akceptor elektronů je využíván v různém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redox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potenciálu</a:t>
            </a:r>
          </a:p>
        </p:txBody>
      </p:sp>
    </p:spTree>
    <p:extLst>
      <p:ext uri="{BB962C8B-B14F-4D97-AF65-F5344CB8AC3E}">
        <p14:creationId xmlns:p14="http://schemas.microsoft.com/office/powerpoint/2010/main" xmlns="" val="17558183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5256584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cykly - částečně výsledkem metabolické regulace v rámci jedné populace 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také výsledkem soutěže mezi populacemi s různými metabolickými schopnostmi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anaerobové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zastaví jejich účinnou fermentativní či disimilační redukci nitrátů za přítomnosti kyslíku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 kyslíku jsou Fe3+, Mn4+ a NO3- nejvíce oxidujícími akceptory elektronů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redukující nitráty , získají více energie – více biomasy na jednotku využitého substrátu a potlačí organismy redukující sulfáty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posloupnost využívání akceptorů elektronů může být pozorována v horizontálních vrstvách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narůstající hloubkou ve vodních sloupcích a sedimentech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Vinogradského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kolona)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1397" y="3933056"/>
            <a:ext cx="3754064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6496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036496" cy="66967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Cyklus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>
                <a:latin typeface="Times New Roman" pitchFamily="18" charset="0"/>
                <a:cs typeface="Times New Roman" pitchFamily="18" charset="0"/>
              </a:rPr>
              <a:t>uhlíku</a:t>
            </a:r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nejaktivnější část cyklu C – atmosférický CO2 – 0,034% atmosféry, nebo také 700 miliard tun C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rozpuštěný anorganický C (CO2, H2CO3, HCO3 -, CO3 2-) – v povrchové mořské vodě – 500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mld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tun C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obě složky v rovnováze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plus pomalá výměna s hlubokomořským C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cca 34.500 miliard tun C – vertikální cirkulace mořské vody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živá biomasa – 450-500 miliard tun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mrtvá nefosilní hmota (humus,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sedimenty) 3700 miliard tun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vše dohromady jsou aktivně cyklované rezervoáry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fosilní paliva – 10.000 miliard tun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sedimentární horniny – 20.000 miliard tun C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minimální účast na cyklech – ale s průmyslovou revolucí změny!!!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přirozená intenzita cyklu C v oceánech a na pevnině je blízko stabilnímu stavu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lidstvo narušilo rezervoár C (CO2) v atmosféře – fosilní paliva, lesní biomasa, půdní humus…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lidské přispění by mělo znamenat ještě větší zvýšení koncentrace CO2 v atmosféře, ale část vyprodukovaného CO2 byla zjevně absorbována mořem a i suchozemskou biomasou</a:t>
            </a:r>
          </a:p>
        </p:txBody>
      </p:sp>
    </p:spTree>
    <p:extLst>
      <p:ext uri="{BB962C8B-B14F-4D97-AF65-F5344CB8AC3E}">
        <p14:creationId xmlns:p14="http://schemas.microsoft.com/office/powerpoint/2010/main" xmlns="" val="417410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6820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Zvýšená koncentrace CO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…?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bude mít malý přímý efekt na mikrobiální aktivitu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významné nepřímé efekty – zvýšení teploty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atd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……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další příspěvek – atmosférický metan – ropné a plynové vrty, produkce ze skládek, dobytek,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rýže - metan pohlcuje teplo (sluneční záření) 4-5x víc jak CO2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nicméně předpovědi jsou nejisté – zvýšená oblačnost (možný efekt oteplování) může snížit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oteplování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… jak se do cyklu zapojí činnost mikrobů a rostlin – vyšší spotřeba, nebo naopak produkce?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14593"/>
            <a:ext cx="3959721" cy="293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67744" y="6611779"/>
            <a:ext cx="68762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https://www.national-geographic.cz/clanky/vedci-zjistili-ze-co2-dela-nasi-planetu-zelenejsi-brzy-ale-prijde-zmena-20160615.html</a:t>
            </a:r>
          </a:p>
        </p:txBody>
      </p:sp>
    </p:spTree>
    <p:extLst>
      <p:ext uri="{BB962C8B-B14F-4D97-AF65-F5344CB8AC3E}">
        <p14:creationId xmlns:p14="http://schemas.microsoft.com/office/powerpoint/2010/main" xmlns="" val="3480271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202034"/>
          </a:xfrm>
        </p:spPr>
        <p:txBody>
          <a:bodyPr>
            <a:noAutofit/>
          </a:bodyPr>
          <a:lstStyle/>
          <a:p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Transfer C </a:t>
            </a:r>
            <a:r>
              <a:rPr lang="en-GB" sz="2000" b="1" dirty="0" err="1">
                <a:latin typeface="Times New Roman" pitchFamily="18" charset="0"/>
                <a:cs typeface="Times New Roman" pitchFamily="18" charset="0"/>
              </a:rPr>
              <a:t>přes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>
                <a:latin typeface="Times New Roman" pitchFamily="18" charset="0"/>
                <a:cs typeface="Times New Roman" pitchFamily="18" charset="0"/>
              </a:rPr>
              <a:t>potravní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>
                <a:latin typeface="Times New Roman" pitchFamily="18" charset="0"/>
                <a:cs typeface="Times New Roman" pitchFamily="18" charset="0"/>
              </a:rPr>
              <a:t>řetězec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8856984" cy="6336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 err="1">
                <a:latin typeface="Times New Roman" pitchFamily="18" charset="0"/>
                <a:cs typeface="Times New Roman" pitchFamily="18" charset="0"/>
              </a:rPr>
              <a:t>autotrofové</a:t>
            </a: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fixace CO2 –fotosyntetické a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chemolitotrofní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organismy.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řasy, sinice a zelené a purpurové fotosyntetické bakterie</a:t>
            </a:r>
          </a:p>
          <a:p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000" b="1" dirty="0" err="1">
                <a:latin typeface="Times New Roman" pitchFamily="18" charset="0"/>
                <a:cs typeface="Times New Roman" pitchFamily="18" charset="0"/>
              </a:rPr>
              <a:t>chemolitotrofové</a:t>
            </a: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přispívají méně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základní pro fixaci CO2 je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Calvinův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cyklus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systém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fosfoenolpyruvát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karboxylázy</a:t>
            </a:r>
          </a:p>
          <a:p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heterotrofní mikrobi 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přeměna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. C na CO2</a:t>
            </a:r>
          </a:p>
          <a:p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0221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764704"/>
            <a:ext cx="8229600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primární producenti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sami část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nafixovaného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C prodýchají, zbytek zapracují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heterotrofové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nazpět dýcháním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čistá produktivita komunity – to, co se z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nafotosyntetizovaného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neprodýchá 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akumulující se organická hmota 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přísun alochtonní organické hmoty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stending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biomass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“ – uložená energie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intenzita PP– měřením toků kyslíku, nebo CO2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zanedbává produkci anaerobních 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chemolitotrofních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bakterií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primární produkce – C m2/rok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méně než 0,1% sluneční energie využito pro fotosyntézu 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produkce 150 miliard tun suché hmoty/rok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i v zemědělských ekosystémech je využití jen kolem 1%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transfer energie v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hmotě – v trofických 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úroveních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10-15% biomasy z každé trofické úrovně je přenesena do další úrovně 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zbytek/většina se prodýchá, nebo rozloží v potravním řetězci, teplo</a:t>
            </a:r>
          </a:p>
          <a:p>
            <a:endParaRPr lang="en-GB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3528" y="147990"/>
            <a:ext cx="4536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Times New Roman" pitchFamily="18" charset="0"/>
                <a:cs typeface="Times New Roman" pitchFamily="18" charset="0"/>
              </a:rPr>
              <a:t>Primární produkce (PP)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99635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2619</TotalTime>
  <Words>4575</Words>
  <Application>Microsoft Office PowerPoint</Application>
  <PresentationFormat>Předvádění na obrazovce (4:3)</PresentationFormat>
  <Paragraphs>641</Paragraphs>
  <Slides>51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2" baseType="lpstr">
      <vt:lpstr>Motiv systému Office</vt:lpstr>
      <vt:lpstr>EKOLOGIE MIKROORGANISMŮ 9</vt:lpstr>
      <vt:lpstr>Snímek 2</vt:lpstr>
      <vt:lpstr>Snímek 3</vt:lpstr>
      <vt:lpstr>Snímek 4</vt:lpstr>
      <vt:lpstr>Snímek 5</vt:lpstr>
      <vt:lpstr>Snímek 6</vt:lpstr>
      <vt:lpstr>Snímek 7</vt:lpstr>
      <vt:lpstr>Transfer C přes potravní řetězec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tuma</cp:lastModifiedBy>
  <cp:revision>88</cp:revision>
  <dcterms:created xsi:type="dcterms:W3CDTF">2021-05-11T16:44:47Z</dcterms:created>
  <dcterms:modified xsi:type="dcterms:W3CDTF">2023-05-03T14:53:42Z</dcterms:modified>
</cp:coreProperties>
</file>