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06" r:id="rId3"/>
    <p:sldId id="268" r:id="rId4"/>
    <p:sldId id="269" r:id="rId5"/>
    <p:sldId id="270" r:id="rId6"/>
    <p:sldId id="271" r:id="rId7"/>
    <p:sldId id="272" r:id="rId8"/>
    <p:sldId id="273" r:id="rId9"/>
    <p:sldId id="378" r:id="rId10"/>
    <p:sldId id="274" r:id="rId11"/>
    <p:sldId id="275" r:id="rId12"/>
    <p:sldId id="276" r:id="rId13"/>
    <p:sldId id="277" r:id="rId14"/>
    <p:sldId id="280" r:id="rId15"/>
    <p:sldId id="281" r:id="rId16"/>
    <p:sldId id="310" r:id="rId17"/>
    <p:sldId id="285" r:id="rId18"/>
    <p:sldId id="380" r:id="rId19"/>
    <p:sldId id="372" r:id="rId20"/>
    <p:sldId id="284" r:id="rId21"/>
    <p:sldId id="379" r:id="rId22"/>
    <p:sldId id="373" r:id="rId23"/>
    <p:sldId id="381" r:id="rId24"/>
    <p:sldId id="407" r:id="rId25"/>
    <p:sldId id="415" r:id="rId26"/>
    <p:sldId id="408" r:id="rId27"/>
    <p:sldId id="416" r:id="rId28"/>
    <p:sldId id="425" r:id="rId29"/>
    <p:sldId id="409" r:id="rId30"/>
    <p:sldId id="410" r:id="rId31"/>
    <p:sldId id="414" r:id="rId32"/>
    <p:sldId id="417" r:id="rId33"/>
    <p:sldId id="411" r:id="rId34"/>
    <p:sldId id="412" r:id="rId35"/>
    <p:sldId id="430" r:id="rId36"/>
    <p:sldId id="431" r:id="rId37"/>
    <p:sldId id="377" r:id="rId38"/>
    <p:sldId id="355" r:id="rId39"/>
    <p:sldId id="382" r:id="rId40"/>
    <p:sldId id="356" r:id="rId41"/>
    <p:sldId id="357" r:id="rId42"/>
    <p:sldId id="383" r:id="rId43"/>
    <p:sldId id="428" r:id="rId44"/>
    <p:sldId id="429" r:id="rId45"/>
    <p:sldId id="358" r:id="rId46"/>
    <p:sldId id="385" r:id="rId47"/>
    <p:sldId id="360" r:id="rId48"/>
    <p:sldId id="361" r:id="rId49"/>
    <p:sldId id="384" r:id="rId50"/>
    <p:sldId id="362" r:id="rId51"/>
    <p:sldId id="374" r:id="rId52"/>
    <p:sldId id="387" r:id="rId53"/>
    <p:sldId id="388" r:id="rId54"/>
    <p:sldId id="386" r:id="rId55"/>
    <p:sldId id="363" r:id="rId56"/>
    <p:sldId id="375" r:id="rId57"/>
    <p:sldId id="389" r:id="rId58"/>
    <p:sldId id="418" r:id="rId59"/>
    <p:sldId id="427" r:id="rId60"/>
    <p:sldId id="424" r:id="rId61"/>
    <p:sldId id="433" r:id="rId62"/>
    <p:sldId id="419" r:id="rId63"/>
    <p:sldId id="421" r:id="rId64"/>
    <p:sldId id="422" r:id="rId65"/>
    <p:sldId id="423" r:id="rId66"/>
    <p:sldId id="432" r:id="rId67"/>
    <p:sldId id="390" r:id="rId68"/>
    <p:sldId id="366" r:id="rId69"/>
    <p:sldId id="367" r:id="rId70"/>
    <p:sldId id="369" r:id="rId71"/>
    <p:sldId id="371" r:id="rId72"/>
    <p:sldId id="37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Výchozí oddíl" id="{61461165-07BB-489E-A368-61C1B6674D21}">
          <p14:sldIdLst/>
        </p14:section>
        <p14:section name="Oddíl bez názvu" id="{C1B8B661-E558-4DB8-8165-9AE8932C146C}">
          <p14:sldIdLst>
            <p14:sldId id="256"/>
            <p14:sldId id="306"/>
            <p14:sldId id="268"/>
            <p14:sldId id="269"/>
            <p14:sldId id="270"/>
            <p14:sldId id="271"/>
            <p14:sldId id="272"/>
            <p14:sldId id="273"/>
            <p14:sldId id="378"/>
            <p14:sldId id="274"/>
            <p14:sldId id="275"/>
            <p14:sldId id="276"/>
            <p14:sldId id="277"/>
            <p14:sldId id="280"/>
            <p14:sldId id="281"/>
            <p14:sldId id="310"/>
            <p14:sldId id="285"/>
            <p14:sldId id="380"/>
            <p14:sldId id="372"/>
            <p14:sldId id="284"/>
            <p14:sldId id="379"/>
            <p14:sldId id="373"/>
            <p14:sldId id="381"/>
            <p14:sldId id="407"/>
            <p14:sldId id="415"/>
            <p14:sldId id="408"/>
            <p14:sldId id="416"/>
            <p14:sldId id="425"/>
            <p14:sldId id="409"/>
            <p14:sldId id="410"/>
            <p14:sldId id="414"/>
            <p14:sldId id="417"/>
            <p14:sldId id="411"/>
            <p14:sldId id="412"/>
            <p14:sldId id="377"/>
            <p14:sldId id="355"/>
            <p14:sldId id="382"/>
            <p14:sldId id="356"/>
            <p14:sldId id="357"/>
            <p14:sldId id="383"/>
            <p14:sldId id="358"/>
            <p14:sldId id="385"/>
            <p14:sldId id="360"/>
            <p14:sldId id="361"/>
            <p14:sldId id="384"/>
            <p14:sldId id="362"/>
            <p14:sldId id="374"/>
            <p14:sldId id="387"/>
            <p14:sldId id="388"/>
            <p14:sldId id="386"/>
            <p14:sldId id="363"/>
            <p14:sldId id="375"/>
            <p14:sldId id="389"/>
            <p14:sldId id="418"/>
            <p14:sldId id="427"/>
            <p14:sldId id="424"/>
            <p14:sldId id="419"/>
            <p14:sldId id="421"/>
            <p14:sldId id="422"/>
            <p14:sldId id="423"/>
            <p14:sldId id="390"/>
            <p14:sldId id="366"/>
            <p14:sldId id="367"/>
            <p14:sldId id="369"/>
            <p14:sldId id="371"/>
            <p14:sldId id="37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8971" autoAdjust="0"/>
  </p:normalViewPr>
  <p:slideViewPr>
    <p:cSldViewPr>
      <p:cViewPr>
        <p:scale>
          <a:sx n="74" d="100"/>
          <a:sy n="74" d="100"/>
        </p:scale>
        <p:origin x="-1428" y="-3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95728-2AA3-429E-B36F-493A3B618F32}" type="datetimeFigureOut">
              <a:rPr lang="en-GB" smtClean="0"/>
              <a:pPr/>
              <a:t>06/04/2023</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7E9745-FFF7-48FF-B174-DC7BA8ED98C8}" type="slidenum">
              <a:rPr lang="en-GB" smtClean="0"/>
              <a:pPr/>
              <a:t>‹#›</a:t>
            </a:fld>
            <a:endParaRPr lang="en-GB"/>
          </a:p>
        </p:txBody>
      </p:sp>
    </p:spTree>
    <p:extLst>
      <p:ext uri="{BB962C8B-B14F-4D97-AF65-F5344CB8AC3E}">
        <p14:creationId xmlns:p14="http://schemas.microsoft.com/office/powerpoint/2010/main" xmlns="" val="366852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1</a:t>
            </a:fld>
            <a:endParaRPr lang="en-GB"/>
          </a:p>
        </p:txBody>
      </p:sp>
    </p:spTree>
    <p:extLst>
      <p:ext uri="{BB962C8B-B14F-4D97-AF65-F5344CB8AC3E}">
        <p14:creationId xmlns:p14="http://schemas.microsoft.com/office/powerpoint/2010/main" xmlns="" val="274512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2</a:t>
            </a:fld>
            <a:endParaRPr lang="en-GB"/>
          </a:p>
        </p:txBody>
      </p:sp>
    </p:spTree>
    <p:extLst>
      <p:ext uri="{BB962C8B-B14F-4D97-AF65-F5344CB8AC3E}">
        <p14:creationId xmlns:p14="http://schemas.microsoft.com/office/powerpoint/2010/main" xmlns="" val="258035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22</a:t>
            </a:fld>
            <a:endParaRPr lang="en-GB"/>
          </a:p>
        </p:txBody>
      </p:sp>
    </p:spTree>
    <p:extLst>
      <p:ext uri="{BB962C8B-B14F-4D97-AF65-F5344CB8AC3E}">
        <p14:creationId xmlns:p14="http://schemas.microsoft.com/office/powerpoint/2010/main" xmlns="" val="410842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127088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255173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343385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158269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381470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121557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141301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182212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267220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214711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997FE1B-DA9E-4818-B94B-DFFDC1A9E710}" type="datetimeFigureOut">
              <a:rPr lang="en-GB" smtClean="0"/>
              <a:pPr/>
              <a:t>06/04/2023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231890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FE1B-DA9E-4818-B94B-DFFDC1A9E710}" type="datetimeFigureOut">
              <a:rPr lang="en-GB" smtClean="0"/>
              <a:pPr/>
              <a:t>06/04/2023</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0A000-DEC9-41AE-9AD6-4C72E8A09329}" type="slidenum">
              <a:rPr lang="en-GB" smtClean="0"/>
              <a:pPr/>
              <a:t>‹#›</a:t>
            </a:fld>
            <a:endParaRPr lang="en-GB"/>
          </a:p>
        </p:txBody>
      </p:sp>
    </p:spTree>
    <p:extLst>
      <p:ext uri="{BB962C8B-B14F-4D97-AF65-F5344CB8AC3E}">
        <p14:creationId xmlns:p14="http://schemas.microsoft.com/office/powerpoint/2010/main" xmlns="" val="2618471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altLang="en-US" b="1" dirty="0">
                <a:latin typeface="Times New Roman" pitchFamily="18" charset="0"/>
                <a:cs typeface="Times New Roman" pitchFamily="18" charset="0"/>
              </a:rPr>
              <a:t>EKOLOGIE MIKROORGANISMŮ</a:t>
            </a:r>
            <a:br>
              <a:rPr lang="cs-CZ" altLang="en-US" b="1" dirty="0">
                <a:latin typeface="Times New Roman" pitchFamily="18" charset="0"/>
                <a:cs typeface="Times New Roman" pitchFamily="18" charset="0"/>
              </a:rPr>
            </a:br>
            <a:r>
              <a:rPr lang="cs-CZ" altLang="en-US" b="1" dirty="0">
                <a:latin typeface="Times New Roman" pitchFamily="18" charset="0"/>
                <a:cs typeface="Times New Roman" pitchFamily="18" charset="0"/>
              </a:rPr>
              <a:t>4</a:t>
            </a:r>
            <a:endParaRPr lang="en-GB" dirty="0">
              <a:latin typeface="Times New Roman" pitchFamily="18" charset="0"/>
              <a:cs typeface="Times New Roman" pitchFamily="18" charset="0"/>
            </a:endParaRPr>
          </a:p>
        </p:txBody>
      </p:sp>
      <p:sp>
        <p:nvSpPr>
          <p:cNvPr id="3" name="Podnadpis 2"/>
          <p:cNvSpPr>
            <a:spLocks noGrp="1"/>
          </p:cNvSpPr>
          <p:nvPr>
            <p:ph type="subTitle" idx="1"/>
          </p:nvPr>
        </p:nvSpPr>
        <p:spPr>
          <a:xfrm>
            <a:off x="1371600" y="3886200"/>
            <a:ext cx="6400800" cy="1054968"/>
          </a:xfrm>
        </p:spPr>
        <p:txBody>
          <a:bodyPr>
            <a:normAutofit lnSpcReduction="10000"/>
          </a:bodyPr>
          <a:lstStyle/>
          <a:p>
            <a:r>
              <a:rPr lang="cs-CZ" b="1" dirty="0">
                <a:solidFill>
                  <a:schemeClr val="tx1"/>
                </a:solidFill>
                <a:latin typeface="Times New Roman" pitchFamily="18" charset="0"/>
                <a:cs typeface="Times New Roman" pitchFamily="18" charset="0"/>
              </a:rPr>
              <a:t>Ekosféra mikroorganismů – atmosféra, litosféra</a:t>
            </a:r>
            <a:endParaRPr lang="en-GB" b="1" dirty="0">
              <a:solidFill>
                <a:schemeClr val="tx1"/>
              </a:solidFill>
              <a:latin typeface="Times New Roman" pitchFamily="18" charset="0"/>
              <a:cs typeface="Times New Roman" pitchFamily="18" charset="0"/>
            </a:endParaRPr>
          </a:p>
        </p:txBody>
      </p:sp>
      <p:pic>
        <p:nvPicPr>
          <p:cNvPr id="4" name="Picture 2" descr="C:\Users\tuma\Pictures\Snímekkvasin1_LI.jpg">
            <a:extLst>
              <a:ext uri="{FF2B5EF4-FFF2-40B4-BE49-F238E27FC236}">
                <a16:creationId xmlns:a16="http://schemas.microsoft.com/office/drawing/2014/main" xmlns="" id="{56E490C1-79AC-46A3-9D52-65CFB2DF6FB6}"/>
              </a:ext>
            </a:extLst>
          </p:cNvPr>
          <p:cNvPicPr>
            <a:picLocks noChangeAspect="1" noChangeArrowheads="1"/>
          </p:cNvPicPr>
          <p:nvPr/>
        </p:nvPicPr>
        <p:blipFill>
          <a:blip r:embed="rId3" cstate="print">
            <a:duotone>
              <a:prstClr val="black"/>
              <a:schemeClr val="accent6">
                <a:tint val="45000"/>
                <a:satMod val="400000"/>
              </a:schemeClr>
            </a:duotone>
            <a:lum bright="-1000" contrast="-32000"/>
          </a:blip>
          <a:stretch>
            <a:fillRect/>
          </a:stretch>
        </p:blipFill>
        <p:spPr bwMode="auto">
          <a:xfrm>
            <a:off x="0" y="0"/>
            <a:ext cx="2267744" cy="2585517"/>
          </a:xfrm>
          <a:prstGeom prst="rect">
            <a:avLst/>
          </a:prstGeom>
          <a:noFill/>
        </p:spPr>
      </p:pic>
      <p:pic>
        <p:nvPicPr>
          <p:cNvPr id="5" name="Picture 3" descr="C:\Users\tuma\Pictures\Snímekbakt1.jpg">
            <a:extLst>
              <a:ext uri="{FF2B5EF4-FFF2-40B4-BE49-F238E27FC236}">
                <a16:creationId xmlns:a16="http://schemas.microsoft.com/office/drawing/2014/main" xmlns="" id="{1A4C7345-0621-4A32-BE3A-F7DDF9AB66BF}"/>
              </a:ext>
            </a:extLst>
          </p:cNvPr>
          <p:cNvPicPr>
            <a:picLocks noChangeAspect="1" noChangeArrowheads="1"/>
          </p:cNvPicPr>
          <p:nvPr/>
        </p:nvPicPr>
        <p:blipFill>
          <a:blip r:embed="rId4" cstate="print">
            <a:duotone>
              <a:prstClr val="black"/>
              <a:schemeClr val="accent6">
                <a:tint val="45000"/>
                <a:satMod val="400000"/>
              </a:schemeClr>
            </a:duotone>
            <a:lum contrast="-36000"/>
          </a:blip>
          <a:stretch>
            <a:fillRect/>
          </a:stretch>
        </p:blipFill>
        <p:spPr bwMode="auto">
          <a:xfrm>
            <a:off x="7565665" y="5129808"/>
            <a:ext cx="1578335" cy="1728192"/>
          </a:xfrm>
          <a:prstGeom prst="rect">
            <a:avLst/>
          </a:prstGeom>
          <a:ln>
            <a:noFill/>
          </a:ln>
        </p:spPr>
      </p:pic>
    </p:spTree>
    <p:extLst>
      <p:ext uri="{BB962C8B-B14F-4D97-AF65-F5344CB8AC3E}">
        <p14:creationId xmlns:p14="http://schemas.microsoft.com/office/powerpoint/2010/main" xmlns="" val="39555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43000"/>
          </a:xfrm>
        </p:spPr>
        <p:txBody>
          <a:bodyPr>
            <a:normAutofit fontScale="90000"/>
          </a:bodyPr>
          <a:lstStyle/>
          <a:p>
            <a:r>
              <a:rPr lang="en-GB" sz="2700" dirty="0" err="1"/>
              <a:t>Vstup</a:t>
            </a:r>
            <a:r>
              <a:rPr lang="en-GB" sz="2700" dirty="0"/>
              <a:t> </a:t>
            </a:r>
            <a:r>
              <a:rPr lang="en-GB" sz="2700" dirty="0" err="1"/>
              <a:t>mikrobů</a:t>
            </a:r>
            <a:r>
              <a:rPr lang="en-GB" sz="2700" dirty="0"/>
              <a:t> do </a:t>
            </a:r>
            <a:r>
              <a:rPr lang="en-GB" sz="2700" dirty="0" err="1"/>
              <a:t>atmosféry</a:t>
            </a:r>
            <a:r>
              <a:rPr lang="en-GB" dirty="0"/>
              <a:t/>
            </a:r>
            <a:br>
              <a:rPr lang="en-GB" dirty="0"/>
            </a:br>
            <a:endParaRPr lang="en-GB" dirty="0"/>
          </a:p>
        </p:txBody>
      </p:sp>
      <p:sp>
        <p:nvSpPr>
          <p:cNvPr id="3" name="Zástupný symbol pro obsah 2"/>
          <p:cNvSpPr>
            <a:spLocks noGrp="1"/>
          </p:cNvSpPr>
          <p:nvPr>
            <p:ph idx="1"/>
          </p:nvPr>
        </p:nvSpPr>
        <p:spPr>
          <a:xfrm>
            <a:off x="323528" y="764704"/>
            <a:ext cx="8712968" cy="452596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Spory a někdy i vegetativní mikrobi vstupují do atmosféry jako aerosol z:</a:t>
            </a:r>
          </a:p>
          <a:p>
            <a:r>
              <a:rPr lang="cs-CZ" sz="1800" dirty="0">
                <a:latin typeface="Times New Roman" panose="02020603050405020304" pitchFamily="18" charset="0"/>
                <a:cs typeface="Times New Roman" panose="02020603050405020304" pitchFamily="18" charset="0"/>
              </a:rPr>
              <a:t>rozstřik dopadající kapky deště</a:t>
            </a:r>
          </a:p>
          <a:p>
            <a:r>
              <a:rPr lang="cs-CZ" sz="1800" dirty="0">
                <a:latin typeface="Times New Roman" panose="02020603050405020304" pitchFamily="18" charset="0"/>
                <a:cs typeface="Times New Roman" panose="02020603050405020304" pitchFamily="18" charset="0"/>
              </a:rPr>
              <a:t>sprej z tříštících se vln</a:t>
            </a:r>
          </a:p>
          <a:p>
            <a:r>
              <a:rPr lang="cs-CZ" sz="1800" dirty="0">
                <a:latin typeface="Times New Roman" panose="02020603050405020304" pitchFamily="18" charset="0"/>
                <a:cs typeface="Times New Roman" panose="02020603050405020304" pitchFamily="18" charset="0"/>
              </a:rPr>
              <a:t>rychle se pohybující proud vody tříštící se o překážku</a:t>
            </a:r>
          </a:p>
          <a:p>
            <a:r>
              <a:rPr lang="cs-CZ" sz="1800" dirty="0">
                <a:latin typeface="Times New Roman" panose="02020603050405020304" pitchFamily="18" charset="0"/>
                <a:cs typeface="Times New Roman" panose="02020603050405020304" pitchFamily="18" charset="0"/>
              </a:rPr>
              <a:t>pohyb plynu skrz vodní sloupec (bubliny stoupající ze sedimentů)</a:t>
            </a:r>
          </a:p>
          <a:p>
            <a:r>
              <a:rPr lang="cs-CZ" sz="1800" dirty="0">
                <a:latin typeface="Times New Roman" panose="02020603050405020304" pitchFamily="18" charset="0"/>
                <a:cs typeface="Times New Roman" panose="02020603050405020304" pitchFamily="18" charset="0"/>
              </a:rPr>
              <a:t>proud vzduchu v čistírnách odpadních vod</a:t>
            </a:r>
          </a:p>
          <a:p>
            <a:r>
              <a:rPr lang="cs-CZ" sz="1800" dirty="0">
                <a:latin typeface="Times New Roman" panose="02020603050405020304" pitchFamily="18" charset="0"/>
                <a:cs typeface="Times New Roman" panose="02020603050405020304" pitchFamily="18" charset="0"/>
              </a:rPr>
              <a:t>kašlání, kýchání (patogenní bakterie, viry)</a:t>
            </a:r>
          </a:p>
          <a:p>
            <a:r>
              <a:rPr lang="cs-CZ" sz="1800" dirty="0">
                <a:latin typeface="Times New Roman" panose="02020603050405020304" pitchFamily="18" charset="0"/>
                <a:cs typeface="Times New Roman" panose="02020603050405020304" pitchFamily="18" charset="0"/>
              </a:rPr>
              <a:t>řada adaptabilních aktivních mechanismů mikroorganismů, které uvolňují spory do atmosféry </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050" y="3463119"/>
            <a:ext cx="5041900" cy="284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9517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r>
              <a:rPr lang="en-GB" sz="2000" b="1" dirty="0" err="1"/>
              <a:t>číšenka</a:t>
            </a:r>
            <a:r>
              <a:rPr lang="en-GB" sz="2000" b="1" dirty="0"/>
              <a:t> </a:t>
            </a:r>
            <a:r>
              <a:rPr lang="en-GB" sz="2000" b="1" dirty="0" err="1"/>
              <a:t>rýhovaná</a:t>
            </a:r>
            <a:endParaRPr lang="en-GB" sz="2000" b="1" dirty="0"/>
          </a:p>
        </p:txBody>
      </p:sp>
      <p:sp>
        <p:nvSpPr>
          <p:cNvPr id="3" name="Zástupný symbol pro obsah 2"/>
          <p:cNvSpPr>
            <a:spLocks noGrp="1"/>
          </p:cNvSpPr>
          <p:nvPr>
            <p:ph idx="1"/>
          </p:nvPr>
        </p:nvSpPr>
        <p:spPr>
          <a:xfrm>
            <a:off x="323528" y="589954"/>
            <a:ext cx="4912906" cy="4525963"/>
          </a:xfrm>
        </p:spPr>
        <p:txBody>
          <a:bodyPr>
            <a:normAutofit/>
          </a:bodyPr>
          <a:lstStyle/>
          <a:p>
            <a:r>
              <a:rPr lang="en-GB" sz="1600" dirty="0"/>
              <a:t> </a:t>
            </a:r>
            <a:r>
              <a:rPr lang="cs-CZ" sz="1800" dirty="0">
                <a:latin typeface="Times New Roman" panose="02020603050405020304" pitchFamily="18" charset="0"/>
                <a:cs typeface="Times New Roman" panose="02020603050405020304" pitchFamily="18" charset="0"/>
              </a:rPr>
              <a:t>dešťová kapka uvolní spory do atmosféry vibrací struktury, ke které jsou spory připevněny</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splash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cups</a:t>
            </a:r>
            <a:r>
              <a:rPr lang="cs-CZ" sz="1800" dirty="0">
                <a:latin typeface="Times New Roman" panose="02020603050405020304" pitchFamily="18" charset="0"/>
                <a:cs typeface="Times New Roman" panose="02020603050405020304" pitchFamily="18" charset="0"/>
              </a:rPr>
              <a:t>“ u hub – využívá sílu dopadající kapky k uvolnění spor</a:t>
            </a:r>
          </a:p>
          <a:p>
            <a:r>
              <a:rPr lang="cs-CZ" sz="1800" dirty="0">
                <a:latin typeface="Times New Roman" panose="02020603050405020304" pitchFamily="18" charset="0"/>
                <a:cs typeface="Times New Roman" panose="02020603050405020304" pitchFamily="18" charset="0"/>
              </a:rPr>
              <a:t>později se z </a:t>
            </a:r>
            <a:r>
              <a:rPr lang="cs-CZ" sz="1800" dirty="0" err="1">
                <a:latin typeface="Times New Roman" panose="02020603050405020304" pitchFamily="18" charset="0"/>
                <a:cs typeface="Times New Roman" panose="02020603050405020304" pitchFamily="18" charset="0"/>
              </a:rPr>
              <a:t>peridiole</a:t>
            </a:r>
            <a:r>
              <a:rPr lang="cs-CZ" sz="1800" dirty="0">
                <a:latin typeface="Times New Roman" panose="02020603050405020304" pitchFamily="18" charset="0"/>
                <a:cs typeface="Times New Roman" panose="02020603050405020304" pitchFamily="18" charset="0"/>
              </a:rPr>
              <a:t> uvolní spora, případně je spasena býložravci a tak se šíří dál</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176" y="1268760"/>
            <a:ext cx="2835127" cy="5444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2852936"/>
            <a:ext cx="4843575" cy="1992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5042650"/>
            <a:ext cx="5572150" cy="17277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9678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2438" y="202090"/>
            <a:ext cx="8229600" cy="562074"/>
          </a:xfrm>
        </p:spPr>
        <p:txBody>
          <a:bodyPr>
            <a:normAutofit fontScale="90000"/>
          </a:bodyPr>
          <a:lstStyle/>
          <a:p>
            <a:r>
              <a:rPr lang="cs-CZ" sz="2000" b="1" dirty="0" err="1"/>
              <a:t>Pilobolus</a:t>
            </a:r>
            <a:r>
              <a:rPr lang="cs-CZ" sz="2000" b="1" dirty="0"/>
              <a:t> </a:t>
            </a:r>
            <a:r>
              <a:rPr lang="cs-CZ" sz="2000" dirty="0"/>
              <a:t> (</a:t>
            </a:r>
            <a:r>
              <a:rPr lang="cs-CZ" sz="2000" dirty="0" err="1"/>
              <a:t>Měchomršť</a:t>
            </a:r>
            <a:r>
              <a:rPr lang="cs-CZ" sz="2000" dirty="0"/>
              <a:t> krystalický)</a:t>
            </a:r>
            <a:br>
              <a:rPr lang="cs-CZ" sz="2000" dirty="0"/>
            </a:br>
            <a:endParaRPr lang="cs-CZ" sz="2000" dirty="0"/>
          </a:p>
        </p:txBody>
      </p:sp>
      <p:sp>
        <p:nvSpPr>
          <p:cNvPr id="3" name="Zástupný symbol pro obsah 2"/>
          <p:cNvSpPr>
            <a:spLocks noGrp="1"/>
          </p:cNvSpPr>
          <p:nvPr>
            <p:ph idx="1"/>
          </p:nvPr>
        </p:nvSpPr>
        <p:spPr>
          <a:xfrm>
            <a:off x="107504" y="476672"/>
            <a:ext cx="9036496" cy="4525963"/>
          </a:xfrm>
        </p:spPr>
        <p:txBody>
          <a:bodyPr>
            <a:normAutofit/>
          </a:bodyPr>
          <a:lstStyle/>
          <a:p>
            <a:endParaRPr lang="cs-CZ" sz="1600" dirty="0"/>
          </a:p>
          <a:p>
            <a:r>
              <a:rPr lang="cs-CZ" sz="1800" dirty="0">
                <a:latin typeface="Times New Roman" panose="02020603050405020304" pitchFamily="18" charset="0"/>
                <a:cs typeface="Times New Roman" panose="02020603050405020304" pitchFamily="18" charset="0"/>
              </a:rPr>
              <a:t>roste na výkalech býložravců</a:t>
            </a:r>
          </a:p>
          <a:p>
            <a:r>
              <a:rPr lang="cs-CZ" sz="1800" dirty="0">
                <a:latin typeface="Times New Roman" panose="02020603050405020304" pitchFamily="18" charset="0"/>
                <a:cs typeface="Times New Roman" panose="02020603050405020304" pitchFamily="18" charset="0"/>
              </a:rPr>
              <a:t>zachycuje vzdušnou vlhkost, natáčí se za světlem</a:t>
            </a:r>
          </a:p>
          <a:p>
            <a:r>
              <a:rPr lang="cs-CZ" sz="1800" dirty="0">
                <a:latin typeface="Times New Roman" panose="02020603050405020304" pitchFamily="18" charset="0"/>
                <a:cs typeface="Times New Roman" panose="02020603050405020304" pitchFamily="18" charset="0"/>
              </a:rPr>
              <a:t>pod sporou se zvyšuje turgor – (často 7 </a:t>
            </a:r>
            <a:r>
              <a:rPr lang="cs-CZ" sz="1800" dirty="0" err="1">
                <a:latin typeface="Times New Roman" panose="02020603050405020304" pitchFamily="18" charset="0"/>
                <a:cs typeface="Times New Roman" panose="02020603050405020304" pitchFamily="18" charset="0"/>
              </a:rPr>
              <a:t>atm</a:t>
            </a:r>
            <a:r>
              <a:rPr lang="cs-CZ" sz="1800" dirty="0">
                <a:latin typeface="Times New Roman" panose="02020603050405020304" pitchFamily="18" charset="0"/>
                <a:cs typeface="Times New Roman" panose="02020603050405020304" pitchFamily="18" charset="0"/>
              </a:rPr>
              <a:t> a více) </a:t>
            </a:r>
          </a:p>
          <a:p>
            <a:r>
              <a:rPr lang="cs-CZ" sz="1800" dirty="0">
                <a:latin typeface="Times New Roman" panose="02020603050405020304" pitchFamily="18" charset="0"/>
                <a:cs typeface="Times New Roman" panose="02020603050405020304" pitchFamily="18" charset="0"/>
              </a:rPr>
              <a:t>dojde k vystřelení sporangia – na pár centimetrů až 2 m (150-600 km/h)</a:t>
            </a:r>
          </a:p>
          <a:p>
            <a:r>
              <a:rPr lang="cs-CZ" sz="1800" dirty="0">
                <a:latin typeface="Times New Roman" panose="02020603050405020304" pitchFamily="18" charset="0"/>
                <a:cs typeface="Times New Roman" panose="02020603050405020304" pitchFamily="18" charset="0"/>
              </a:rPr>
              <a:t>klastr spor je vystřelen, když vakuola ve sporangiu zduří při zvýšení osmotického tlaku, který způsobí prasknutí struktury </a:t>
            </a:r>
          </a:p>
          <a:p>
            <a:r>
              <a:rPr lang="cs-CZ" sz="1800" dirty="0">
                <a:latin typeface="Times New Roman" panose="02020603050405020304" pitchFamily="18" charset="0"/>
                <a:cs typeface="Times New Roman" panose="02020603050405020304" pitchFamily="18" charset="0"/>
              </a:rPr>
              <a:t> spory jsou odnášeny pryč proudem vody a uvolněny směrem k nejvyšší intenzitě světla tedy do otevřeného vzduchu, kde je nejpravděpodobnější, že proud vzduchu způsobí další disperzi</a:t>
            </a:r>
          </a:p>
          <a:p>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3872173"/>
            <a:ext cx="5363585" cy="26603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32240" y="3326107"/>
            <a:ext cx="1168276" cy="1385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28184" y="4693300"/>
            <a:ext cx="2768600" cy="182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6096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67237" y="3858419"/>
            <a:ext cx="9525" cy="9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bdélník 4"/>
          <p:cNvSpPr/>
          <p:nvPr/>
        </p:nvSpPr>
        <p:spPr>
          <a:xfrm>
            <a:off x="372328" y="260648"/>
            <a:ext cx="8157345" cy="1200329"/>
          </a:xfrm>
          <a:prstGeom prst="rect">
            <a:avLst/>
          </a:prstGeom>
        </p:spPr>
        <p:txBody>
          <a:bodyPr wrap="square">
            <a:spAutoFit/>
          </a:bodyPr>
          <a:lstStyle/>
          <a:p>
            <a:r>
              <a:rPr lang="en-GB" dirty="0" err="1">
                <a:latin typeface="Times New Roman" panose="02020603050405020304" pitchFamily="18" charset="0"/>
                <a:cs typeface="Times New Roman" panose="02020603050405020304" pitchFamily="18" charset="0"/>
              </a:rPr>
              <a:t>Tento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vystřelovací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mechanismus</a:t>
            </a:r>
            <a:r>
              <a:rPr lang="en-GB" dirty="0">
                <a:latin typeface="Times New Roman" panose="02020603050405020304" pitchFamily="18" charset="0"/>
                <a:cs typeface="Times New Roman" panose="02020603050405020304" pitchFamily="18" charset="0"/>
              </a:rPr>
              <a:t> je </a:t>
            </a:r>
            <a:r>
              <a:rPr lang="en-GB" dirty="0" err="1">
                <a:latin typeface="Times New Roman" panose="02020603050405020304" pitchFamily="18" charset="0"/>
                <a:cs typeface="Times New Roman" panose="02020603050405020304" pitchFamily="18" charset="0"/>
              </a:rPr>
              <a:t>využíván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parazitickými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nematody</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včetně</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plicnivek</a:t>
            </a:r>
            <a:r>
              <a:rPr lang="en-GB" dirty="0">
                <a:latin typeface="Times New Roman" panose="02020603050405020304" pitchFamily="18" charset="0"/>
                <a:cs typeface="Times New Roman" panose="02020603050405020304" pitchFamily="18" charset="0"/>
              </a:rPr>
              <a:t> – </a:t>
            </a:r>
            <a:r>
              <a:rPr lang="en-GB" b="1" dirty="0" err="1">
                <a:latin typeface="Times New Roman" panose="02020603050405020304" pitchFamily="18" charset="0"/>
                <a:cs typeface="Times New Roman" panose="02020603050405020304" pitchFamily="18" charset="0"/>
              </a:rPr>
              <a:t>Dictyocaulus</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parazitují</a:t>
            </a:r>
            <a:r>
              <a:rPr lang="en-GB" dirty="0">
                <a:latin typeface="Times New Roman" panose="02020603050405020304" pitchFamily="18" charset="0"/>
                <a:cs typeface="Times New Roman" panose="02020603050405020304" pitchFamily="18" charset="0"/>
              </a:rPr>
              <a:t> v </a:t>
            </a:r>
            <a:r>
              <a:rPr lang="en-GB" dirty="0" err="1">
                <a:latin typeface="Times New Roman" panose="02020603050405020304" pitchFamily="18" charset="0"/>
                <a:cs typeface="Times New Roman" panose="02020603050405020304" pitchFamily="18" charset="0"/>
              </a:rPr>
              <a:t>průdušnicích</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plicích</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různých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býložravců</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larvy</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vyloučené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jedním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býložravcem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vylezou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sporangia </a:t>
            </a:r>
            <a:r>
              <a:rPr lang="en-GB" dirty="0" err="1">
                <a:latin typeface="Times New Roman" panose="02020603050405020304" pitchFamily="18" charset="0"/>
                <a:cs typeface="Times New Roman" panose="02020603050405020304" pitchFamily="18" charset="0"/>
              </a:rPr>
              <a:t>Pilobolus</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jsou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vystřelena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spolu</a:t>
            </a:r>
            <a:r>
              <a:rPr lang="en-GB" dirty="0">
                <a:latin typeface="Times New Roman" panose="02020603050405020304" pitchFamily="18" charset="0"/>
                <a:cs typeface="Times New Roman" panose="02020603050405020304" pitchFamily="18" charset="0"/>
              </a:rPr>
              <a:t> s </a:t>
            </a:r>
            <a:r>
              <a:rPr lang="en-GB" dirty="0" err="1">
                <a:latin typeface="Times New Roman" panose="02020603050405020304" pitchFamily="18" charset="0"/>
                <a:cs typeface="Times New Roman" panose="02020603050405020304" pitchFamily="18" charset="0"/>
              </a:rPr>
              <a:t>ním</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2520" y="1515042"/>
            <a:ext cx="4824536" cy="4870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31344" y="1515042"/>
            <a:ext cx="3733144" cy="2035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31344" y="3703892"/>
            <a:ext cx="3796266" cy="30370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6801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332656"/>
            <a:ext cx="8229600" cy="4525963"/>
          </a:xfrm>
        </p:spPr>
        <p:txBody>
          <a:bodyPr>
            <a:normAutofit/>
          </a:bodyPr>
          <a:lstStyle/>
          <a:p>
            <a:r>
              <a:rPr lang="cs-CZ" sz="1800" dirty="0">
                <a:latin typeface="Times New Roman" panose="02020603050405020304" pitchFamily="18" charset="0"/>
                <a:cs typeface="Times New Roman" panose="02020603050405020304" pitchFamily="18" charset="0"/>
              </a:rPr>
              <a:t>u většiny </a:t>
            </a:r>
            <a:r>
              <a:rPr lang="cs-CZ" sz="1800" b="1" dirty="0" err="1">
                <a:latin typeface="Times New Roman" panose="02020603050405020304" pitchFamily="18" charset="0"/>
                <a:cs typeface="Times New Roman" panose="02020603050405020304" pitchFamily="18" charset="0"/>
              </a:rPr>
              <a:t>ascomycet</a:t>
            </a:r>
            <a:r>
              <a:rPr lang="cs-CZ" sz="1800" b="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jsou askospory aktivně uvolňovány</a:t>
            </a:r>
          </a:p>
          <a:p>
            <a:r>
              <a:rPr lang="cs-CZ" sz="1800" dirty="0" err="1">
                <a:latin typeface="Times New Roman" panose="02020603050405020304" pitchFamily="18" charset="0"/>
                <a:cs typeface="Times New Roman" panose="02020603050405020304" pitchFamily="18" charset="0"/>
              </a:rPr>
              <a:t>ascus</a:t>
            </a:r>
            <a:r>
              <a:rPr lang="cs-CZ" sz="1800" dirty="0">
                <a:latin typeface="Times New Roman" panose="02020603050405020304" pitchFamily="18" charset="0"/>
                <a:cs typeface="Times New Roman" panose="02020603050405020304" pitchFamily="18" charset="0"/>
              </a:rPr>
              <a:t> při zrání zduří a praskne na vrcholu vystřelujíce spory do vzduchu</a:t>
            </a:r>
          </a:p>
          <a:p>
            <a:r>
              <a:rPr lang="cs-CZ" sz="1800" dirty="0">
                <a:latin typeface="Times New Roman" panose="02020603050405020304" pitchFamily="18" charset="0"/>
                <a:cs typeface="Times New Roman" panose="02020603050405020304" pitchFamily="18" charset="0"/>
              </a:rPr>
              <a:t> na vzdálenost několika milimetrů až centimetrů</a:t>
            </a:r>
          </a:p>
          <a:p>
            <a:r>
              <a:rPr lang="cs-CZ" sz="1800" dirty="0">
                <a:latin typeface="Times New Roman" panose="02020603050405020304" pitchFamily="18" charset="0"/>
                <a:cs typeface="Times New Roman" panose="02020603050405020304" pitchFamily="18" charset="0"/>
              </a:rPr>
              <a:t>prasknutí je způsobené změnou osmotického tlaku při přeměně glykogenu na cukry</a:t>
            </a:r>
          </a:p>
          <a:p>
            <a:r>
              <a:rPr lang="cs-CZ" sz="1800" dirty="0">
                <a:latin typeface="Times New Roman" panose="02020603050405020304" pitchFamily="18" charset="0"/>
                <a:cs typeface="Times New Roman" panose="02020603050405020304" pitchFamily="18" charset="0"/>
              </a:rPr>
              <a:t>některé askomycety „bafají“ – současné rozbití velkého počtu asků s uvolněním viditelného oblaku spor</a:t>
            </a:r>
          </a:p>
          <a:p>
            <a:r>
              <a:rPr lang="cs-CZ" sz="1800" dirty="0">
                <a:latin typeface="Times New Roman" panose="02020603050405020304" pitchFamily="18" charset="0"/>
                <a:cs typeface="Times New Roman" panose="02020603050405020304" pitchFamily="18" charset="0"/>
              </a:rPr>
              <a:t>bafnutí může být způsobeno změnami environmentálních podmínek (světlo, vlhkost, teplota)</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3968" y="4045098"/>
            <a:ext cx="3314700" cy="2571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996952"/>
            <a:ext cx="4412096" cy="36267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8502" y="3410595"/>
            <a:ext cx="2322513" cy="321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4298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2376" y="188640"/>
            <a:ext cx="9184159" cy="4525963"/>
          </a:xfrm>
        </p:spPr>
        <p:txBody>
          <a:bodyPr>
            <a:normAutofit/>
          </a:bodyPr>
          <a:lstStyle/>
          <a:p>
            <a:pPr marL="0" indent="0">
              <a:buNone/>
            </a:pPr>
            <a:r>
              <a:rPr lang="cs-CZ" sz="1800" b="1" dirty="0" err="1">
                <a:latin typeface="Times New Roman" panose="02020603050405020304" pitchFamily="18" charset="0"/>
                <a:cs typeface="Times New Roman" panose="02020603050405020304" pitchFamily="18" charset="0"/>
              </a:rPr>
              <a:t>Basidiomyceta</a:t>
            </a:r>
            <a:r>
              <a:rPr lang="cs-CZ" sz="1800" b="1" dirty="0">
                <a:latin typeface="Times New Roman" panose="02020603050405020304" pitchFamily="18" charset="0"/>
                <a:cs typeface="Times New Roman" panose="02020603050405020304" pitchFamily="18" charset="0"/>
              </a:rPr>
              <a:t> </a:t>
            </a:r>
            <a:r>
              <a:rPr lang="cs-CZ" sz="1800" b="1" i="1" dirty="0" err="1">
                <a:latin typeface="Times New Roman" panose="02020603050405020304" pitchFamily="18" charset="0"/>
                <a:cs typeface="Times New Roman" panose="02020603050405020304" pitchFamily="18" charset="0"/>
              </a:rPr>
              <a:t>Sphaerobolus</a:t>
            </a:r>
            <a:r>
              <a:rPr lang="cs-CZ" sz="1800" b="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(hrachovec)</a:t>
            </a:r>
          </a:p>
          <a:p>
            <a:pPr marL="0" indent="0">
              <a:buNone/>
            </a:pPr>
            <a:endParaRPr lang="cs-CZ" sz="1800" b="1"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roste následně na hnoji (trusu) po </a:t>
            </a:r>
            <a:r>
              <a:rPr lang="cs-CZ" sz="1800" dirty="0" err="1">
                <a:latin typeface="Times New Roman" panose="02020603050405020304" pitchFamily="18" charset="0"/>
                <a:cs typeface="Times New Roman" panose="02020603050405020304" pitchFamily="18" charset="0"/>
              </a:rPr>
              <a:t>Pilobolus</a:t>
            </a:r>
            <a:r>
              <a:rPr lang="cs-CZ" sz="1800" dirty="0">
                <a:latin typeface="Times New Roman" panose="02020603050405020304" pitchFamily="18" charset="0"/>
                <a:cs typeface="Times New Roman" panose="02020603050405020304" pitchFamily="18" charset="0"/>
              </a:rPr>
              <a:t> a askomycetách</a:t>
            </a:r>
          </a:p>
          <a:p>
            <a:r>
              <a:rPr lang="cs-CZ" sz="1800" dirty="0" err="1">
                <a:latin typeface="Times New Roman" panose="02020603050405020304" pitchFamily="18" charset="0"/>
                <a:cs typeface="Times New Roman" panose="02020603050405020304" pitchFamily="18" charset="0"/>
              </a:rPr>
              <a:t>basidiospory</a:t>
            </a:r>
            <a:r>
              <a:rPr lang="cs-CZ" sz="1800" dirty="0">
                <a:latin typeface="Times New Roman" panose="02020603050405020304" pitchFamily="18" charset="0"/>
                <a:cs typeface="Times New Roman" panose="02020603050405020304" pitchFamily="18" charset="0"/>
              </a:rPr>
              <a:t> uvolněny, když vnitřní zduřelá vrstva vegetativní hyfy švihne zevnitř</a:t>
            </a:r>
          </a:p>
          <a:p>
            <a:r>
              <a:rPr lang="cs-CZ" sz="1800" dirty="0">
                <a:latin typeface="Times New Roman" panose="02020603050405020304" pitchFamily="18" charset="0"/>
                <a:cs typeface="Times New Roman" panose="02020603050405020304" pitchFamily="18" charset="0"/>
              </a:rPr>
              <a:t>ven vystřeluje masu spor několik metrů nahoru</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1138" y="1705630"/>
            <a:ext cx="2044884"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4" y="4293096"/>
            <a:ext cx="2730952" cy="2170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2060848"/>
            <a:ext cx="4176464" cy="3815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913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614346"/>
            <a:ext cx="9036496" cy="4525963"/>
          </a:xfrm>
        </p:spPr>
        <p:txBody>
          <a:bodyPr>
            <a:normAutofit/>
          </a:bodyPr>
          <a:lstStyle/>
          <a:p>
            <a:r>
              <a:rPr lang="cs-CZ" sz="1800" dirty="0">
                <a:latin typeface="Times New Roman" panose="02020603050405020304" pitchFamily="18" charset="0"/>
                <a:cs typeface="Times New Roman" panose="02020603050405020304" pitchFamily="18" charset="0"/>
              </a:rPr>
              <a:t>po uvolnění do vzduchu spory i vegetativní buňky bojují o přežití</a:t>
            </a:r>
          </a:p>
          <a:p>
            <a:r>
              <a:rPr lang="cs-CZ" sz="1800" dirty="0">
                <a:latin typeface="Times New Roman" panose="02020603050405020304" pitchFamily="18" charset="0"/>
                <a:cs typeface="Times New Roman" panose="02020603050405020304" pitchFamily="18" charset="0"/>
              </a:rPr>
              <a:t>většina mikrobů přežije krátký transport atmosférou – do několika mm</a:t>
            </a:r>
          </a:p>
          <a:p>
            <a:r>
              <a:rPr lang="cs-CZ" sz="1800" dirty="0">
                <a:latin typeface="Times New Roman" panose="02020603050405020304" pitchFamily="18" charset="0"/>
                <a:cs typeface="Times New Roman" panose="02020603050405020304" pitchFamily="18" charset="0"/>
              </a:rPr>
              <a:t>jen málo přežije delší transport – desikace (extrémní vysušení)</a:t>
            </a:r>
          </a:p>
          <a:p>
            <a:r>
              <a:rPr lang="cs-CZ" sz="1800" dirty="0">
                <a:latin typeface="Times New Roman" panose="02020603050405020304" pitchFamily="18" charset="0"/>
                <a:cs typeface="Times New Roman" panose="02020603050405020304" pitchFamily="18" charset="0"/>
              </a:rPr>
              <a:t>někteří mikrobi mají adaptace umožňující delší expozici desikačním podmínkám</a:t>
            </a:r>
          </a:p>
          <a:p>
            <a:r>
              <a:rPr lang="cs-CZ" sz="1800" dirty="0">
                <a:latin typeface="Times New Roman" panose="02020603050405020304" pitchFamily="18" charset="0"/>
                <a:cs typeface="Times New Roman" panose="02020603050405020304" pitchFamily="18" charset="0"/>
              </a:rPr>
              <a:t>expozice UV záření</a:t>
            </a:r>
          </a:p>
          <a:p>
            <a:r>
              <a:rPr lang="cs-CZ" sz="1800" dirty="0">
                <a:latin typeface="Times New Roman" panose="02020603050405020304" pitchFamily="18" charset="0"/>
                <a:cs typeface="Times New Roman" panose="02020603050405020304" pitchFamily="18" charset="0"/>
              </a:rPr>
              <a:t>organismy přenášené vzduchem na prachových nebo půdních částicích mohou být chráněné</a:t>
            </a:r>
          </a:p>
          <a:p>
            <a:pPr marL="0" indent="0">
              <a:buNone/>
            </a:pPr>
            <a:r>
              <a:rPr lang="cs-CZ" sz="1800" dirty="0">
                <a:latin typeface="Times New Roman" panose="02020603050405020304" pitchFamily="18" charset="0"/>
                <a:cs typeface="Times New Roman" panose="02020603050405020304" pitchFamily="18" charset="0"/>
              </a:rPr>
              <a:t>        pigmenty,  </a:t>
            </a:r>
            <a:r>
              <a:rPr lang="cs-CZ" sz="1800" i="1" dirty="0">
                <a:latin typeface="Times New Roman" panose="02020603050405020304" pitchFamily="18" charset="0"/>
                <a:cs typeface="Times New Roman" panose="02020603050405020304" pitchFamily="18" charset="0"/>
              </a:rPr>
              <a:t>M. </a:t>
            </a:r>
            <a:r>
              <a:rPr lang="cs-CZ" sz="1800" i="1" dirty="0" err="1">
                <a:latin typeface="Times New Roman" panose="02020603050405020304" pitchFamily="18" charset="0"/>
                <a:cs typeface="Times New Roman" panose="02020603050405020304" pitchFamily="18" charset="0"/>
              </a:rPr>
              <a:t>luteus</a:t>
            </a:r>
            <a:r>
              <a:rPr lang="cs-CZ" sz="1800" dirty="0">
                <a:latin typeface="Times New Roman" panose="02020603050405020304" pitchFamily="18" charset="0"/>
                <a:cs typeface="Times New Roman" panose="02020603050405020304" pitchFamily="18" charset="0"/>
              </a:rPr>
              <a:t>– absorbuje UV)</a:t>
            </a:r>
          </a:p>
          <a:p>
            <a:r>
              <a:rPr lang="cs-CZ" sz="1800" dirty="0">
                <a:latin typeface="Times New Roman" panose="02020603050405020304" pitchFamily="18" charset="0"/>
                <a:cs typeface="Times New Roman" panose="02020603050405020304" pitchFamily="18" charset="0"/>
              </a:rPr>
              <a:t>(buňka nebude usmrcena za nepřítomnosti kyslíku - smrt ozářením je </a:t>
            </a:r>
            <a:r>
              <a:rPr lang="cs-CZ" sz="1800" dirty="0" err="1">
                <a:latin typeface="Times New Roman" panose="02020603050405020304" pitchFamily="18" charset="0"/>
                <a:cs typeface="Times New Roman" panose="02020603050405020304" pitchFamily="18" charset="0"/>
              </a:rPr>
              <a:t>fotooxidační</a:t>
            </a:r>
            <a:r>
              <a:rPr lang="cs-CZ" sz="1800" dirty="0">
                <a:latin typeface="Times New Roman" panose="02020603050405020304" pitchFamily="18" charset="0"/>
                <a:cs typeface="Times New Roman" panose="02020603050405020304" pitchFamily="18" charset="0"/>
              </a:rPr>
              <a:t> proces vyžadující kyslík)</a:t>
            </a:r>
          </a:p>
          <a:p>
            <a:endParaRPr lang="en-GB" sz="1600" dirty="0"/>
          </a:p>
        </p:txBody>
      </p:sp>
      <p:sp>
        <p:nvSpPr>
          <p:cNvPr id="4" name="Obdélník 3"/>
          <p:cNvSpPr/>
          <p:nvPr/>
        </p:nvSpPr>
        <p:spPr>
          <a:xfrm>
            <a:off x="3275856" y="116632"/>
            <a:ext cx="2158924" cy="369332"/>
          </a:xfrm>
          <a:prstGeom prst="rect">
            <a:avLst/>
          </a:prstGeom>
        </p:spPr>
        <p:txBody>
          <a:bodyPr wrap="none">
            <a:spAutoFit/>
          </a:bodyPr>
          <a:lstStyle/>
          <a:p>
            <a:r>
              <a:rPr lang="en-GB" dirty="0" err="1"/>
              <a:t>Přežívání</a:t>
            </a:r>
            <a:r>
              <a:rPr lang="en-GB" dirty="0"/>
              <a:t> </a:t>
            </a:r>
            <a:r>
              <a:rPr lang="en-GB" dirty="0" err="1"/>
              <a:t>ve</a:t>
            </a:r>
            <a:r>
              <a:rPr lang="en-GB" dirty="0"/>
              <a:t> </a:t>
            </a:r>
            <a:r>
              <a:rPr lang="en-GB" dirty="0" err="1"/>
              <a:t>vzduchu</a:t>
            </a:r>
            <a:endParaRPr lang="en-GB"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3645024"/>
            <a:ext cx="5114925" cy="2838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33098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6822" y="122791"/>
            <a:ext cx="8775658" cy="4525963"/>
          </a:xfrm>
        </p:spPr>
        <p:txBody>
          <a:bodyPr>
            <a:normAutofit/>
          </a:bodyPr>
          <a:lstStyle/>
          <a:p>
            <a:r>
              <a:rPr lang="cs-CZ" sz="1800" dirty="0">
                <a:latin typeface="Times New Roman" panose="02020603050405020304" pitchFamily="18" charset="0"/>
                <a:cs typeface="Times New Roman" panose="02020603050405020304" pitchFamily="18" charset="0"/>
              </a:rPr>
              <a:t>mnohé mikroorganismy transportovány na velké vzdálenosti - </a:t>
            </a:r>
            <a:r>
              <a:rPr lang="cs-CZ" sz="1800" i="1" dirty="0" err="1">
                <a:latin typeface="Times New Roman" panose="02020603050405020304" pitchFamily="18" charset="0"/>
                <a:cs typeface="Times New Roman" panose="02020603050405020304" pitchFamily="18" charset="0"/>
              </a:rPr>
              <a:t>Puccinia</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graminis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(rez travní)</a:t>
            </a:r>
          </a:p>
          <a:p>
            <a:r>
              <a:rPr lang="cs-CZ" sz="1800" dirty="0">
                <a:latin typeface="Times New Roman" panose="02020603050405020304" pitchFamily="18" charset="0"/>
                <a:cs typeface="Times New Roman" panose="02020603050405020304" pitchFamily="18" charset="0"/>
              </a:rPr>
              <a:t>některé viry, bakterie a houby – přežijí transport přes oceán</a:t>
            </a:r>
          </a:p>
          <a:p>
            <a:r>
              <a:rPr lang="cs-CZ" sz="1800" dirty="0">
                <a:latin typeface="Times New Roman" panose="02020603050405020304" pitchFamily="18" charset="0"/>
                <a:cs typeface="Times New Roman" panose="02020603050405020304" pitchFamily="18" charset="0"/>
              </a:rPr>
              <a:t>to, že některé mikroorganismy jsou téměř všudypřítomné, je především z důvodu efektivního vzdušného transportu</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1844824"/>
            <a:ext cx="6657975"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38618" y="3682884"/>
            <a:ext cx="3743334" cy="25427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72929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endParaRPr lang="en-GB" dirty="0"/>
          </a:p>
        </p:txBody>
      </p:sp>
      <p:sp>
        <p:nvSpPr>
          <p:cNvPr id="6" name="Zástupný symbol pro obsah 5"/>
          <p:cNvSpPr>
            <a:spLocks noGrp="1"/>
          </p:cNvSpPr>
          <p:nvPr>
            <p:ph idx="1"/>
          </p:nvPr>
        </p:nvSpPr>
        <p:spPr>
          <a:xfrm>
            <a:off x="107504" y="551140"/>
            <a:ext cx="4626355" cy="2062103"/>
          </a:xfrm>
          <a:prstGeom prst="rect">
            <a:avLst/>
          </a:prstGeom>
          <a:solidFill>
            <a:srgbClr val="FFFF00"/>
          </a:solidFill>
        </p:spPr>
        <p:txBody>
          <a:bodyPr wrap="square">
            <a:spAutoFit/>
          </a:bodyPr>
          <a:lstStyle/>
          <a:p>
            <a:pPr marL="0" indent="0">
              <a:buNone/>
            </a:pPr>
            <a:r>
              <a:rPr lang="cs-CZ" sz="1600" dirty="0">
                <a:latin typeface="Times New Roman" panose="02020603050405020304" pitchFamily="18" charset="0"/>
                <a:cs typeface="Times New Roman" panose="02020603050405020304" pitchFamily="18" charset="0"/>
              </a:rPr>
              <a:t>Houba u nás přezimuje zimními výtrusy ve slámě a na jaře vytváří </a:t>
            </a:r>
            <a:r>
              <a:rPr lang="cs-CZ" sz="1600" dirty="0" err="1">
                <a:latin typeface="Times New Roman" panose="02020603050405020304" pitchFamily="18" charset="0"/>
                <a:cs typeface="Times New Roman" panose="02020603050405020304" pitchFamily="18" charset="0"/>
              </a:rPr>
              <a:t>basidiospory</a:t>
            </a:r>
            <a:r>
              <a:rPr lang="cs-CZ" sz="1600" dirty="0">
                <a:latin typeface="Times New Roman" panose="02020603050405020304" pitchFamily="18" charset="0"/>
                <a:cs typeface="Times New Roman" panose="02020603050405020304" pitchFamily="18" charset="0"/>
              </a:rPr>
              <a:t>. Ty mohou napadnout pouze mezihostitele a na něm vznikají </a:t>
            </a:r>
            <a:r>
              <a:rPr lang="cs-CZ" sz="1600" dirty="0" err="1">
                <a:latin typeface="Times New Roman" panose="02020603050405020304" pitchFamily="18" charset="0"/>
                <a:cs typeface="Times New Roman" panose="02020603050405020304" pitchFamily="18" charset="0"/>
              </a:rPr>
              <a:t>aecidiospory</a:t>
            </a:r>
            <a:r>
              <a:rPr lang="cs-CZ" sz="1600" dirty="0">
                <a:latin typeface="Times New Roman" panose="02020603050405020304" pitchFamily="18" charset="0"/>
                <a:cs typeface="Times New Roman" panose="02020603050405020304" pitchFamily="18" charset="0"/>
              </a:rPr>
              <a:t>, které znovu přecházejí na obilniny a trávy. Uredospory, které vznikají na obilnině, jsou ihned klíčivé a přenášejí se vzdušnými proudy na velké vzdálenosti. Na zrajícím obilí se tvoří zimní výtrusy (</a:t>
            </a:r>
            <a:r>
              <a:rPr lang="cs-CZ" sz="1600" dirty="0" err="1">
                <a:latin typeface="Times New Roman" panose="02020603050405020304" pitchFamily="18" charset="0"/>
                <a:cs typeface="Times New Roman" panose="02020603050405020304" pitchFamily="18" charset="0"/>
              </a:rPr>
              <a:t>teleutospory</a:t>
            </a:r>
            <a:r>
              <a:rPr lang="cs-CZ" sz="1600" dirty="0">
                <a:latin typeface="Times New Roman" panose="02020603050405020304" pitchFamily="18" charset="0"/>
                <a:cs typeface="Times New Roman" panose="02020603050405020304" pitchFamily="18" charset="0"/>
              </a:rPr>
              <a: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96777" y="3573016"/>
            <a:ext cx="2588203" cy="2258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2368856"/>
            <a:ext cx="6035824" cy="44891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040" y="457062"/>
            <a:ext cx="3952941" cy="26051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bdélník 3"/>
          <p:cNvSpPr/>
          <p:nvPr/>
        </p:nvSpPr>
        <p:spPr>
          <a:xfrm>
            <a:off x="437325" y="116632"/>
            <a:ext cx="1808572" cy="369332"/>
          </a:xfrm>
          <a:prstGeom prst="rect">
            <a:avLst/>
          </a:prstGeom>
        </p:spPr>
        <p:txBody>
          <a:bodyPr wrap="none">
            <a:spAutoFit/>
          </a:bodyPr>
          <a:lstStyle/>
          <a:p>
            <a:r>
              <a:rPr lang="en-GB" dirty="0" err="1"/>
              <a:t>Puccinia</a:t>
            </a:r>
            <a:r>
              <a:rPr lang="en-GB" dirty="0"/>
              <a:t> </a:t>
            </a:r>
            <a:r>
              <a:rPr lang="en-GB" dirty="0" err="1"/>
              <a:t>graminis</a:t>
            </a:r>
            <a:endParaRPr lang="en-GB" dirty="0"/>
          </a:p>
        </p:txBody>
      </p:sp>
    </p:spTree>
    <p:extLst>
      <p:ext uri="{BB962C8B-B14F-4D97-AF65-F5344CB8AC3E}">
        <p14:creationId xmlns:p14="http://schemas.microsoft.com/office/powerpoint/2010/main" xmlns="" val="71521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1872" y="6476"/>
            <a:ext cx="7768560" cy="6734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ovéPole 1">
            <a:extLst>
              <a:ext uri="{FF2B5EF4-FFF2-40B4-BE49-F238E27FC236}">
                <a16:creationId xmlns:a16="http://schemas.microsoft.com/office/drawing/2014/main" xmlns="" id="{2D797EB4-D14C-4D50-9D5D-EC4B101ACD25}"/>
              </a:ext>
            </a:extLst>
          </p:cNvPr>
          <p:cNvSpPr txBox="1"/>
          <p:nvPr/>
        </p:nvSpPr>
        <p:spPr>
          <a:xfrm>
            <a:off x="2627784" y="21526"/>
            <a:ext cx="1313180" cy="369332"/>
          </a:xfrm>
          <a:prstGeom prst="rect">
            <a:avLst/>
          </a:prstGeom>
          <a:noFill/>
        </p:spPr>
        <p:txBody>
          <a:bodyPr wrap="none" rtlCol="0">
            <a:spAutoFit/>
          </a:bodyPr>
          <a:lstStyle/>
          <a:p>
            <a:r>
              <a:rPr lang="cs-CZ" dirty="0">
                <a:highlight>
                  <a:srgbClr val="FFFF00"/>
                </a:highlight>
              </a:rPr>
              <a:t>Doby přežití</a:t>
            </a:r>
          </a:p>
        </p:txBody>
      </p:sp>
    </p:spTree>
    <p:extLst>
      <p:ext uri="{BB962C8B-B14F-4D97-AF65-F5344CB8AC3E}">
        <p14:creationId xmlns:p14="http://schemas.microsoft.com/office/powerpoint/2010/main" xmlns="" val="94439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648072"/>
          </a:xfrm>
        </p:spPr>
        <p:txBody>
          <a:bodyPr>
            <a:noAutofit/>
          </a:bodyPr>
          <a:lstStyle/>
          <a:p>
            <a:r>
              <a:rPr lang="en-GB" sz="3200" dirty="0" err="1"/>
              <a:t>Atmosféra</a:t>
            </a:r>
            <a:r>
              <a:rPr lang="en-GB" sz="3200" dirty="0"/>
              <a:t/>
            </a:r>
            <a:br>
              <a:rPr lang="en-GB" sz="3200" dirty="0"/>
            </a:br>
            <a:endParaRPr lang="en-GB" sz="3200" dirty="0"/>
          </a:p>
        </p:txBody>
      </p:sp>
      <p:sp>
        <p:nvSpPr>
          <p:cNvPr id="3" name="Zástupný symbol pro obsah 2"/>
          <p:cNvSpPr>
            <a:spLocks noGrp="1"/>
          </p:cNvSpPr>
          <p:nvPr>
            <p:ph idx="1"/>
          </p:nvPr>
        </p:nvSpPr>
        <p:spPr>
          <a:xfrm>
            <a:off x="1619672" y="605441"/>
            <a:ext cx="4752528" cy="5781526"/>
          </a:xfrm>
        </p:spPr>
        <p:txBody>
          <a:bodyPr>
            <a:normAutofit fontScale="77500" lnSpcReduction="20000"/>
          </a:bodyPr>
          <a:lstStyle/>
          <a:p>
            <a:pPr marL="0" indent="0">
              <a:buNone/>
            </a:pPr>
            <a:r>
              <a:rPr lang="cs-CZ" sz="1800" b="1" dirty="0"/>
              <a:t>Charakteristiky a stratifikace atmosféry:</a:t>
            </a:r>
          </a:p>
          <a:p>
            <a:pPr marL="0" indent="0">
              <a:buNone/>
            </a:pPr>
            <a:endParaRPr lang="cs-CZ" sz="1800" dirty="0"/>
          </a:p>
          <a:p>
            <a:r>
              <a:rPr lang="cs-CZ" sz="1800" dirty="0"/>
              <a:t>78% N, 21% O2, 0,034% CO2 a stopy dalších plynů</a:t>
            </a:r>
          </a:p>
          <a:p>
            <a:r>
              <a:rPr lang="cs-CZ" sz="1800" dirty="0"/>
              <a:t>do různé míry saturovaná vodou, může obsahovat kapky vody, krystalky ledu, částice prachu</a:t>
            </a:r>
          </a:p>
          <a:p>
            <a:endParaRPr lang="cs-CZ" sz="1800" dirty="0"/>
          </a:p>
          <a:p>
            <a:endParaRPr lang="cs-CZ" sz="1800" dirty="0"/>
          </a:p>
          <a:p>
            <a:pPr marL="0" indent="0">
              <a:buNone/>
            </a:pPr>
            <a:r>
              <a:rPr lang="cs-CZ" sz="1800" dirty="0"/>
              <a:t>Rozdělena na oblasti definované teplotními maximy a minimy:</a:t>
            </a:r>
          </a:p>
          <a:p>
            <a:pPr marL="0" indent="0">
              <a:buNone/>
            </a:pPr>
            <a:endParaRPr lang="cs-CZ" sz="1800" dirty="0"/>
          </a:p>
          <a:p>
            <a:pPr marL="0" indent="0">
              <a:buNone/>
            </a:pPr>
            <a:r>
              <a:rPr lang="cs-CZ" sz="1800" b="1" dirty="0"/>
              <a:t>Troposféra </a:t>
            </a:r>
          </a:p>
          <a:p>
            <a:r>
              <a:rPr lang="cs-CZ" sz="1800" dirty="0"/>
              <a:t>rozhraní s hydrosférou i litosférou (9 km na pólech,</a:t>
            </a:r>
          </a:p>
          <a:p>
            <a:pPr marL="0" indent="0">
              <a:buNone/>
            </a:pPr>
            <a:r>
              <a:rPr lang="cs-CZ" sz="1800" dirty="0"/>
              <a:t>         17 km na rovníku)</a:t>
            </a:r>
          </a:p>
          <a:p>
            <a:r>
              <a:rPr lang="cs-CZ" sz="1800" dirty="0"/>
              <a:t>teplota troposféry klesá s nadmořskou výškou</a:t>
            </a:r>
          </a:p>
          <a:p>
            <a:endParaRPr lang="cs-CZ" sz="1800" dirty="0"/>
          </a:p>
          <a:p>
            <a:pPr marL="0" indent="0">
              <a:buNone/>
            </a:pPr>
            <a:r>
              <a:rPr lang="cs-CZ" sz="1800" b="1" dirty="0"/>
              <a:t>Stratosféra </a:t>
            </a:r>
            <a:r>
              <a:rPr lang="cs-CZ" sz="1800" dirty="0"/>
              <a:t>(10-50 km)</a:t>
            </a:r>
          </a:p>
          <a:p>
            <a:r>
              <a:rPr lang="cs-CZ" sz="1800" dirty="0"/>
              <a:t>teplota zde vzrůstá s nadmořskou výškou</a:t>
            </a:r>
          </a:p>
          <a:p>
            <a:endParaRPr lang="cs-CZ" sz="1800" dirty="0"/>
          </a:p>
          <a:p>
            <a:endParaRPr lang="cs-CZ" sz="1800" dirty="0"/>
          </a:p>
          <a:p>
            <a:pPr marL="0" indent="0">
              <a:buNone/>
            </a:pPr>
            <a:r>
              <a:rPr lang="cs-CZ" sz="1800" b="1" dirty="0"/>
              <a:t>Ionosféra</a:t>
            </a:r>
          </a:p>
          <a:p>
            <a:r>
              <a:rPr lang="cs-CZ" sz="1800" dirty="0"/>
              <a:t>v oblastech </a:t>
            </a:r>
            <a:r>
              <a:rPr lang="cs-CZ" sz="1800" b="1" dirty="0"/>
              <a:t>mezosféry a termosféry</a:t>
            </a:r>
          </a:p>
          <a:p>
            <a:r>
              <a:rPr lang="cs-CZ" sz="1800" dirty="0"/>
              <a:t>spodní okraj ionosféry je ve výšce asi 60 km</a:t>
            </a:r>
          </a:p>
          <a:p>
            <a:r>
              <a:rPr lang="cs-CZ" sz="1800" dirty="0"/>
              <a:t>(den), 95 km (noc)</a:t>
            </a:r>
          </a:p>
          <a:p>
            <a:r>
              <a:rPr lang="cs-CZ" sz="1800" dirty="0"/>
              <a:t>v horní části pak ionosféra ve výšce cca </a:t>
            </a:r>
          </a:p>
          <a:p>
            <a:pPr marL="0" indent="0">
              <a:buNone/>
            </a:pPr>
            <a:r>
              <a:rPr lang="cs-CZ" sz="1800" dirty="0"/>
              <a:t>         700–1000 km </a:t>
            </a:r>
          </a:p>
          <a:p>
            <a:r>
              <a:rPr lang="cs-CZ" sz="1800" dirty="0"/>
              <a:t>obsahuje elektricky nabité částice (ionty)</a:t>
            </a:r>
          </a:p>
          <a:p>
            <a:r>
              <a:rPr lang="cs-CZ" sz="1800" dirty="0"/>
              <a:t> umožňuje odraz rádiových vln</a:t>
            </a:r>
          </a:p>
          <a:p>
            <a:endParaRPr lang="cs-CZ" sz="1800" dirty="0"/>
          </a:p>
          <a:p>
            <a:endParaRPr lang="en-GB" sz="1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98248"/>
            <a:ext cx="1619672" cy="6471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8144" y="2991881"/>
            <a:ext cx="3168352" cy="3821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811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101"/>
            <a:ext cx="8229600" cy="1143000"/>
          </a:xfrm>
        </p:spPr>
        <p:txBody>
          <a:bodyPr>
            <a:normAutofit/>
          </a:bodyPr>
          <a:lstStyle/>
          <a:p>
            <a:r>
              <a:rPr lang="cs-CZ" sz="2400" dirty="0">
                <a:latin typeface="Times New Roman" panose="02020603050405020304" pitchFamily="18" charset="0"/>
                <a:cs typeface="Times New Roman" panose="02020603050405020304" pitchFamily="18" charset="0"/>
              </a:rPr>
              <a:t>Kvantifikace mikroorganismů ve vzduchu</a:t>
            </a:r>
            <a:br>
              <a:rPr lang="cs-CZ" sz="2400" dirty="0">
                <a:latin typeface="Times New Roman" panose="02020603050405020304" pitchFamily="18" charset="0"/>
                <a:cs typeface="Times New Roman" panose="02020603050405020304" pitchFamily="18" charset="0"/>
              </a:rPr>
            </a:br>
            <a:endParaRPr lang="cs-CZ" sz="24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95536" y="764704"/>
            <a:ext cx="8229600" cy="4525963"/>
          </a:xfrm>
        </p:spPr>
        <p:txBody>
          <a:bodyPr>
            <a:noAutofit/>
          </a:bodyPr>
          <a:lstStyle/>
          <a:p>
            <a:r>
              <a:rPr lang="cs-CZ" sz="1800" dirty="0">
                <a:latin typeface="Times New Roman" panose="02020603050405020304" pitchFamily="18" charset="0"/>
                <a:cs typeface="Times New Roman" panose="02020603050405020304" pitchFamily="18" charset="0"/>
              </a:rPr>
              <a:t>buď kultivace na miskách – zvýhodňuje bakterie, kvasinky a některé houby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nebo přímé počítání (mikroskopické sklo s lepkavým povrchem na letadle při proletu atmosférou) – zvýhodňuje spory hub</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filtrování určitého objemu vzduchu přes filtry s póry 0,5 um a méně -  přímý počet mikrobů</a:t>
            </a:r>
          </a:p>
          <a:p>
            <a:endParaRPr lang="cs-CZ" sz="1800" dirty="0">
              <a:latin typeface="Times New Roman" panose="02020603050405020304" pitchFamily="18" charset="0"/>
              <a:cs typeface="Times New Roman" panose="02020603050405020304" pitchFamily="18" charset="0"/>
            </a:endParaRPr>
          </a:p>
          <a:p>
            <a:r>
              <a:rPr lang="cs-CZ" sz="1800" dirty="0" err="1">
                <a:latin typeface="Times New Roman" panose="02020603050405020304" pitchFamily="18" charset="0"/>
                <a:cs typeface="Times New Roman" panose="02020603050405020304" pitchFamily="18" charset="0"/>
              </a:rPr>
              <a:t>Impingerová</a:t>
            </a:r>
            <a:r>
              <a:rPr lang="cs-CZ" sz="1800" dirty="0">
                <a:latin typeface="Times New Roman" panose="02020603050405020304" pitchFamily="18" charset="0"/>
                <a:cs typeface="Times New Roman" panose="02020603050405020304" pitchFamily="18" charset="0"/>
              </a:rPr>
              <a:t> metoda -prosátí vzduchu tryskou ponořenou do kapaliny, v níž dochází k zachycení mikroorganismů obsažených ve vzduchu</a:t>
            </a:r>
          </a:p>
          <a:p>
            <a:endParaRPr lang="en-GB" sz="16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4047" y="3979943"/>
            <a:ext cx="3689361" cy="22185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3947611"/>
            <a:ext cx="3240360" cy="22751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07632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lstStyle/>
          <a:p>
            <a:pPr lvl="0"/>
            <a:r>
              <a:rPr lang="cs-CZ" sz="1600" dirty="0">
                <a:solidFill>
                  <a:prstClr val="black"/>
                </a:solidFill>
                <a:latin typeface="Times New Roman" panose="02020603050405020304" pitchFamily="18" charset="0"/>
                <a:cs typeface="Times New Roman" panose="02020603050405020304" pitchFamily="18" charset="0"/>
              </a:rPr>
              <a:t>Pro kultivační metody - filtr vložit na vhodné médium a kultivace</a:t>
            </a:r>
          </a:p>
          <a:p>
            <a:pPr lvl="0"/>
            <a:r>
              <a:rPr lang="cs-CZ" sz="1600" dirty="0">
                <a:solidFill>
                  <a:prstClr val="black"/>
                </a:solidFill>
                <a:latin typeface="Times New Roman" panose="02020603050405020304" pitchFamily="18" charset="0"/>
                <a:cs typeface="Times New Roman" panose="02020603050405020304" pitchFamily="18" charset="0"/>
              </a:rPr>
              <a:t>časté je </a:t>
            </a:r>
            <a:r>
              <a:rPr lang="cs-CZ" sz="1600" i="1" dirty="0" err="1">
                <a:solidFill>
                  <a:prstClr val="black"/>
                </a:solidFill>
                <a:latin typeface="Times New Roman" panose="02020603050405020304" pitchFamily="18" charset="0"/>
                <a:cs typeface="Times New Roman" panose="02020603050405020304" pitchFamily="18" charset="0"/>
              </a:rPr>
              <a:t>Cladosporium</a:t>
            </a:r>
            <a:endParaRPr lang="cs-CZ" sz="1600" i="1"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typicky – do výšky 3000m je 10</a:t>
            </a:r>
            <a:r>
              <a:rPr lang="cs-CZ" sz="1600" baseline="30000" dirty="0">
                <a:solidFill>
                  <a:prstClr val="black"/>
                </a:solidFill>
                <a:latin typeface="Times New Roman" panose="02020603050405020304" pitchFamily="18" charset="0"/>
                <a:cs typeface="Times New Roman" panose="02020603050405020304" pitchFamily="18" charset="0"/>
              </a:rPr>
              <a:t>1 </a:t>
            </a:r>
            <a:r>
              <a:rPr lang="cs-CZ" sz="1600" dirty="0">
                <a:solidFill>
                  <a:prstClr val="black"/>
                </a:solidFill>
                <a:latin typeface="Times New Roman" panose="02020603050405020304" pitchFamily="18" charset="0"/>
                <a:cs typeface="Times New Roman" panose="02020603050405020304" pitchFamily="18" charset="0"/>
              </a:rPr>
              <a:t>– 10</a:t>
            </a:r>
            <a:r>
              <a:rPr lang="cs-CZ" sz="1600" baseline="30000" dirty="0">
                <a:solidFill>
                  <a:prstClr val="black"/>
                </a:solidFill>
                <a:latin typeface="Times New Roman" panose="02020603050405020304" pitchFamily="18" charset="0"/>
                <a:cs typeface="Times New Roman" panose="02020603050405020304" pitchFamily="18" charset="0"/>
              </a:rPr>
              <a:t>4</a:t>
            </a:r>
            <a:r>
              <a:rPr lang="cs-CZ" sz="1600" dirty="0">
                <a:solidFill>
                  <a:prstClr val="black"/>
                </a:solidFill>
                <a:latin typeface="Times New Roman" panose="02020603050405020304" pitchFamily="18" charset="0"/>
                <a:cs typeface="Times New Roman" panose="02020603050405020304" pitchFamily="18" charset="0"/>
              </a:rPr>
              <a:t> mikrobů/m</a:t>
            </a:r>
            <a:r>
              <a:rPr lang="cs-CZ" sz="1600" baseline="30000" dirty="0">
                <a:solidFill>
                  <a:prstClr val="black"/>
                </a:solidFill>
                <a:latin typeface="Times New Roman" panose="02020603050405020304" pitchFamily="18" charset="0"/>
                <a:cs typeface="Times New Roman" panose="02020603050405020304" pitchFamily="18" charset="0"/>
              </a:rPr>
              <a:t>3</a:t>
            </a:r>
          </a:p>
          <a:p>
            <a:pPr marL="0" lvl="0" indent="0">
              <a:buNone/>
            </a:pPr>
            <a:endParaRPr lang="cs-CZ" sz="1600" dirty="0">
              <a:solidFill>
                <a:prstClr val="black"/>
              </a:solidFill>
              <a:latin typeface="Times New Roman" panose="02020603050405020304" pitchFamily="18" charset="0"/>
              <a:cs typeface="Times New Roman" panose="02020603050405020304" pitchFamily="18" charset="0"/>
            </a:endParaRPr>
          </a:p>
          <a:p>
            <a:pPr marL="0" lvl="0" indent="0">
              <a:buNone/>
            </a:pPr>
            <a:r>
              <a:rPr lang="cs-CZ" sz="1600" dirty="0">
                <a:solidFill>
                  <a:prstClr val="black"/>
                </a:solidFill>
                <a:latin typeface="Times New Roman" panose="02020603050405020304" pitchFamily="18" charset="0"/>
                <a:cs typeface="Times New Roman" panose="02020603050405020304" pitchFamily="18" charset="0"/>
              </a:rPr>
              <a:t>Sezónní změny:</a:t>
            </a:r>
          </a:p>
          <a:p>
            <a:pPr lvl="0"/>
            <a:r>
              <a:rPr lang="cs-CZ" sz="1600" dirty="0">
                <a:solidFill>
                  <a:prstClr val="black"/>
                </a:solidFill>
                <a:latin typeface="Times New Roman" panose="02020603050405020304" pitchFamily="18" charset="0"/>
                <a:cs typeface="Times New Roman" panose="02020603050405020304" pitchFamily="18" charset="0"/>
              </a:rPr>
              <a:t>v severní hemisféře – houby četnější červen – srpen</a:t>
            </a:r>
          </a:p>
          <a:p>
            <a:pPr lvl="0"/>
            <a:r>
              <a:rPr lang="cs-CZ" sz="1600" dirty="0">
                <a:solidFill>
                  <a:prstClr val="black"/>
                </a:solidFill>
                <a:latin typeface="Times New Roman" panose="02020603050405020304" pitchFamily="18" charset="0"/>
                <a:cs typeface="Times New Roman" panose="02020603050405020304" pitchFamily="18" charset="0"/>
              </a:rPr>
              <a:t>bakterie dominují na jaře a na podzim</a:t>
            </a:r>
          </a:p>
          <a:p>
            <a:pPr lvl="0"/>
            <a:endParaRPr lang="cs-CZ" sz="1600" dirty="0">
              <a:solidFill>
                <a:prstClr val="black"/>
              </a:solidFill>
              <a:latin typeface="Times New Roman" panose="02020603050405020304" pitchFamily="18" charset="0"/>
              <a:cs typeface="Times New Roman" panose="02020603050405020304" pitchFamily="18" charset="0"/>
            </a:endParaRPr>
          </a:p>
          <a:p>
            <a:pPr marL="0" lvl="0" indent="0">
              <a:buNone/>
            </a:pPr>
            <a:r>
              <a:rPr lang="cs-CZ" sz="1600" dirty="0">
                <a:solidFill>
                  <a:prstClr val="black"/>
                </a:solidFill>
                <a:latin typeface="Times New Roman" panose="02020603050405020304" pitchFamily="18" charset="0"/>
                <a:cs typeface="Times New Roman" panose="02020603050405020304" pitchFamily="18" charset="0"/>
              </a:rPr>
              <a:t>Mikrobi odstraněni z atmosféry různými způsoby:</a:t>
            </a:r>
          </a:p>
          <a:p>
            <a:pPr lvl="0"/>
            <a:r>
              <a:rPr lang="cs-CZ" sz="1600" dirty="0">
                <a:solidFill>
                  <a:prstClr val="black"/>
                </a:solidFill>
                <a:latin typeface="Times New Roman" panose="02020603050405020304" pitchFamily="18" charset="0"/>
                <a:cs typeface="Times New Roman" panose="02020603050405020304" pitchFamily="18" charset="0"/>
              </a:rPr>
              <a:t>usazení z důvodu gravitace</a:t>
            </a:r>
          </a:p>
          <a:p>
            <a:pPr lvl="0"/>
            <a:r>
              <a:rPr lang="cs-CZ" sz="1600" dirty="0">
                <a:solidFill>
                  <a:prstClr val="black"/>
                </a:solidFill>
                <a:latin typeface="Times New Roman" panose="02020603050405020304" pitchFamily="18" charset="0"/>
                <a:cs typeface="Times New Roman" panose="02020603050405020304" pitchFamily="18" charset="0"/>
              </a:rPr>
              <a:t>odstranění deštěm nebo jinými srážkami (po bouřce redukce mikrobů ve vzduchu)</a:t>
            </a:r>
          </a:p>
          <a:p>
            <a:pPr marL="0" indent="0">
              <a:buNone/>
            </a:pPr>
            <a:endParaRPr lang="en-GB"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100" y="3645024"/>
            <a:ext cx="7543800" cy="2924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7144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normAutofit/>
          </a:bodyPr>
          <a:lstStyle/>
          <a:p>
            <a:r>
              <a:rPr lang="cs-CZ" sz="3200" b="1" dirty="0">
                <a:latin typeface="Times New Roman" panose="02020603050405020304" pitchFamily="18" charset="0"/>
                <a:cs typeface="Times New Roman" panose="02020603050405020304" pitchFamily="18" charset="0"/>
              </a:rPr>
              <a:t>                            </a:t>
            </a:r>
            <a:r>
              <a:rPr lang="cs-CZ" sz="3200" b="1" dirty="0" err="1">
                <a:latin typeface="Times New Roman" panose="02020603050405020304" pitchFamily="18" charset="0"/>
                <a:cs typeface="Times New Roman" panose="02020603050405020304" pitchFamily="18" charset="0"/>
              </a:rPr>
              <a:t>Litoekosféra</a:t>
            </a:r>
            <a:r>
              <a:rPr lang="cs-CZ" sz="3200" b="1" dirty="0">
                <a:latin typeface="Times New Roman" panose="02020603050405020304" pitchFamily="18" charset="0"/>
                <a:cs typeface="Times New Roman" panose="02020603050405020304" pitchFamily="18" charset="0"/>
              </a:rPr>
              <a:t/>
            </a:r>
            <a:br>
              <a:rPr lang="cs-CZ" sz="3200" b="1" dirty="0">
                <a:latin typeface="Times New Roman" panose="02020603050405020304" pitchFamily="18" charset="0"/>
                <a:cs typeface="Times New Roman" panose="02020603050405020304" pitchFamily="18" charset="0"/>
              </a:rPr>
            </a:br>
            <a:endParaRPr lang="cs-CZ" sz="32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23528" y="188640"/>
            <a:ext cx="4536504" cy="5976664"/>
          </a:xfrm>
        </p:spPr>
        <p:txBody>
          <a:bodyPr>
            <a:noAutofit/>
          </a:bodyPr>
          <a:lstStyle/>
          <a:p>
            <a:r>
              <a:rPr lang="cs-CZ" sz="1800" dirty="0">
                <a:latin typeface="Times New Roman" panose="02020603050405020304" pitchFamily="18" charset="0"/>
                <a:cs typeface="Times New Roman" panose="02020603050405020304" pitchFamily="18" charset="0"/>
              </a:rPr>
              <a:t>skály/horniny, půdy, sedimenty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půda – habitat pro organismy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skály – vyvřelé (žula, čedič), sedimentární (vápenec, pískovec, břidlice), metamorfované (para/</a:t>
            </a:r>
            <a:r>
              <a:rPr lang="cs-CZ" sz="1800" dirty="0" err="1">
                <a:latin typeface="Times New Roman" panose="02020603050405020304" pitchFamily="18" charset="0"/>
                <a:cs typeface="Times New Roman" panose="02020603050405020304" pitchFamily="18" charset="0"/>
              </a:rPr>
              <a:t>ortorula</a:t>
            </a:r>
            <a:r>
              <a:rPr lang="cs-CZ" sz="1800" dirty="0">
                <a:latin typeface="Times New Roman" panose="02020603050405020304" pitchFamily="18" charset="0"/>
                <a:cs typeface="Times New Roman" panose="02020603050405020304" pitchFamily="18" charset="0"/>
              </a:rPr>
              <a:t>, mramor)</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povrch poskytuje vhodný habitat pro omezené množství mikrobů</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bakterie, řasy, houby a lišejníky kolonizují povrch skal</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mnohé rozpouští minerály působením organických kyselin a </a:t>
            </a:r>
            <a:r>
              <a:rPr lang="cs-CZ" sz="1800" dirty="0" err="1">
                <a:latin typeface="Times New Roman" panose="02020603050405020304" pitchFamily="18" charset="0"/>
                <a:cs typeface="Times New Roman" panose="02020603050405020304" pitchFamily="18" charset="0"/>
              </a:rPr>
              <a:t>chelatačními</a:t>
            </a:r>
            <a:r>
              <a:rPr lang="cs-CZ" sz="1800" dirty="0">
                <a:latin typeface="Times New Roman" panose="02020603050405020304" pitchFamily="18" charset="0"/>
                <a:cs typeface="Times New Roman" panose="02020603050405020304" pitchFamily="18" charset="0"/>
              </a:rPr>
              <a:t> činidly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bakterie a houby často ve štěrbinách zadržujících vodu</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na pobřežních skalách sinice a řasy</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1196752"/>
            <a:ext cx="3513070" cy="5066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903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rmAutofit fontScale="90000"/>
          </a:bodyPr>
          <a:lstStyle/>
          <a:p>
            <a:r>
              <a:rPr lang="cs-CZ" sz="2800" b="1" dirty="0">
                <a:latin typeface="Times New Roman" panose="02020603050405020304" pitchFamily="18" charset="0"/>
                <a:cs typeface="Times New Roman" panose="02020603050405020304" pitchFamily="18" charset="0"/>
              </a:rPr>
              <a:t>Půda</a:t>
            </a:r>
            <a:endParaRPr lang="en-GB" sz="28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251520" y="548680"/>
            <a:ext cx="8229600" cy="4525963"/>
          </a:xfrm>
        </p:spPr>
        <p:txBody>
          <a:bodyPr/>
          <a:lstStyle/>
          <a:p>
            <a:pPr lvl="0"/>
            <a:r>
              <a:rPr lang="cs-CZ" sz="1800" dirty="0">
                <a:solidFill>
                  <a:prstClr val="black"/>
                </a:solidFill>
                <a:latin typeface="Times New Roman" panose="02020603050405020304" pitchFamily="18" charset="0"/>
                <a:cs typeface="Times New Roman" panose="02020603050405020304" pitchFamily="18" charset="0"/>
              </a:rPr>
              <a:t>vytváří se z matečné horniny  (</a:t>
            </a:r>
            <a:r>
              <a:rPr lang="cs-CZ" sz="1800" dirty="0">
                <a:latin typeface="Times New Roman" panose="02020603050405020304" pitchFamily="18" charset="0"/>
                <a:cs typeface="Times New Roman" panose="02020603050405020304" pitchFamily="18" charset="0"/>
              </a:rPr>
              <a:t>podkladový skalní masív) </a:t>
            </a:r>
            <a:r>
              <a:rPr lang="cs-CZ" sz="1800" dirty="0">
                <a:solidFill>
                  <a:prstClr val="black"/>
                </a:solidFill>
                <a:latin typeface="Times New Roman" panose="02020603050405020304" pitchFamily="18" charset="0"/>
                <a:cs typeface="Times New Roman" panose="02020603050405020304" pitchFamily="18" charset="0"/>
              </a:rPr>
              <a:t>fyzikálními,  chemickými a biologickými silami - zvětráváním</a:t>
            </a:r>
          </a:p>
          <a:p>
            <a:pPr lvl="0"/>
            <a:r>
              <a:rPr lang="cs-CZ" sz="1800" dirty="0">
                <a:solidFill>
                  <a:prstClr val="black"/>
                </a:solidFill>
                <a:latin typeface="Times New Roman" panose="02020603050405020304" pitchFamily="18" charset="0"/>
                <a:cs typeface="Times New Roman" panose="02020603050405020304" pitchFamily="18" charset="0"/>
              </a:rPr>
              <a:t>nejprve se vytvoří regolit (nezpevněný horninový materiál) a pak půda</a:t>
            </a:r>
          </a:p>
          <a:p>
            <a:pPr lvl="0"/>
            <a:endParaRPr lang="cs-CZ" sz="1800" dirty="0">
              <a:solidFill>
                <a:prstClr val="black"/>
              </a:solidFill>
              <a:latin typeface="Times New Roman" panose="02020603050405020304" pitchFamily="18" charset="0"/>
              <a:cs typeface="Times New Roman" panose="02020603050405020304" pitchFamily="18" charset="0"/>
            </a:endParaRPr>
          </a:p>
          <a:p>
            <a:pPr marL="0" lvl="0" indent="0">
              <a:buNone/>
            </a:pPr>
            <a:r>
              <a:rPr lang="cs-CZ" sz="1800" dirty="0">
                <a:solidFill>
                  <a:prstClr val="black"/>
                </a:solidFill>
                <a:latin typeface="Times New Roman" panose="02020603050405020304" pitchFamily="18" charset="0"/>
                <a:cs typeface="Times New Roman" panose="02020603050405020304" pitchFamily="18" charset="0"/>
              </a:rPr>
              <a:t>5 faktorů uplatňujících se na vytváření půdy:</a:t>
            </a:r>
          </a:p>
          <a:p>
            <a:pPr lvl="0"/>
            <a:r>
              <a:rPr lang="cs-CZ" sz="1800" dirty="0">
                <a:solidFill>
                  <a:prstClr val="black"/>
                </a:solidFill>
                <a:latin typeface="Times New Roman" panose="02020603050405020304" pitchFamily="18" charset="0"/>
                <a:cs typeface="Times New Roman" panose="02020603050405020304" pitchFamily="18" charset="0"/>
              </a:rPr>
              <a:t>matečný materiál/hornina</a:t>
            </a:r>
          </a:p>
          <a:p>
            <a:pPr lvl="0"/>
            <a:r>
              <a:rPr lang="cs-CZ" sz="1800" dirty="0">
                <a:solidFill>
                  <a:prstClr val="black"/>
                </a:solidFill>
                <a:latin typeface="Times New Roman" panose="02020603050405020304" pitchFamily="18" charset="0"/>
                <a:cs typeface="Times New Roman" panose="02020603050405020304" pitchFamily="18" charset="0"/>
              </a:rPr>
              <a:t>klima</a:t>
            </a:r>
          </a:p>
          <a:p>
            <a:pPr lvl="0"/>
            <a:r>
              <a:rPr lang="cs-CZ" sz="1800" dirty="0">
                <a:solidFill>
                  <a:prstClr val="black"/>
                </a:solidFill>
                <a:latin typeface="Times New Roman" panose="02020603050405020304" pitchFamily="18" charset="0"/>
                <a:cs typeface="Times New Roman" panose="02020603050405020304" pitchFamily="18" charset="0"/>
              </a:rPr>
              <a:t>topografie</a:t>
            </a:r>
          </a:p>
          <a:p>
            <a:pPr lvl="0"/>
            <a:r>
              <a:rPr lang="cs-CZ" sz="1800" dirty="0">
                <a:solidFill>
                  <a:prstClr val="black"/>
                </a:solidFill>
                <a:latin typeface="Times New Roman" panose="02020603050405020304" pitchFamily="18" charset="0"/>
                <a:cs typeface="Times New Roman" panose="02020603050405020304" pitchFamily="18" charset="0"/>
              </a:rPr>
              <a:t>biologické aktivity</a:t>
            </a:r>
          </a:p>
          <a:p>
            <a:pPr lvl="0"/>
            <a:r>
              <a:rPr lang="cs-CZ" sz="1800" dirty="0">
                <a:solidFill>
                  <a:prstClr val="black"/>
                </a:solidFill>
                <a:latin typeface="Times New Roman" panose="02020603050405020304" pitchFamily="18" charset="0"/>
                <a:cs typeface="Times New Roman" panose="02020603050405020304" pitchFamily="18" charset="0"/>
              </a:rPr>
              <a:t>čas</a:t>
            </a:r>
          </a:p>
          <a:p>
            <a:endParaRPr lang="en-GB"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14020" y="2492896"/>
            <a:ext cx="3878460" cy="2678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3827545"/>
            <a:ext cx="4996996" cy="2808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81481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dirty="0"/>
              <a:t>Z čeho se skládá půda?</a:t>
            </a:r>
            <a:endParaRPr lang="cs-CZ" sz="3600" dirty="0"/>
          </a:p>
        </p:txBody>
      </p:sp>
      <p:sp>
        <p:nvSpPr>
          <p:cNvPr id="3" name="Zástupný symbol pro obsah 2"/>
          <p:cNvSpPr>
            <a:spLocks noGrp="1"/>
          </p:cNvSpPr>
          <p:nvPr>
            <p:ph idx="1"/>
          </p:nvPr>
        </p:nvSpPr>
        <p:spPr>
          <a:xfrm>
            <a:off x="457200" y="1268760"/>
            <a:ext cx="8229600" cy="4857403"/>
          </a:xfrm>
        </p:spPr>
        <p:txBody>
          <a:bodyPr>
            <a:normAutofit fontScale="85000" lnSpcReduction="20000"/>
          </a:bodyPr>
          <a:lstStyle/>
          <a:p>
            <a:r>
              <a:rPr lang="cs-CZ" altLang="cs-CZ" b="1" dirty="0"/>
              <a:t>Pevná fáze</a:t>
            </a:r>
          </a:p>
          <a:p>
            <a:r>
              <a:rPr lang="cs-CZ" altLang="cs-CZ" dirty="0"/>
              <a:t>Minerální podíl – přes 90% pevné fáze půdy</a:t>
            </a:r>
          </a:p>
          <a:p>
            <a:pPr>
              <a:buNone/>
            </a:pPr>
            <a:r>
              <a:rPr lang="cs-CZ" altLang="cs-CZ" dirty="0"/>
              <a:t> - písek</a:t>
            </a:r>
          </a:p>
          <a:p>
            <a:pPr>
              <a:buNone/>
            </a:pPr>
            <a:r>
              <a:rPr lang="cs-CZ" altLang="cs-CZ" dirty="0"/>
              <a:t> - prach </a:t>
            </a:r>
          </a:p>
          <a:p>
            <a:pPr>
              <a:buNone/>
            </a:pPr>
            <a:r>
              <a:rPr lang="cs-CZ" altLang="cs-CZ" dirty="0"/>
              <a:t> - jíl</a:t>
            </a:r>
          </a:p>
          <a:p>
            <a:r>
              <a:rPr lang="cs-CZ" altLang="cs-CZ" dirty="0"/>
              <a:t>Organický podíl půdy – asi do 10% pevného podílu půdy (kromě organických půd)</a:t>
            </a:r>
          </a:p>
          <a:p>
            <a:pPr>
              <a:buNone/>
            </a:pPr>
            <a:r>
              <a:rPr lang="cs-CZ" altLang="cs-CZ" dirty="0"/>
              <a:t> - organická hmota</a:t>
            </a:r>
          </a:p>
          <a:p>
            <a:pPr>
              <a:buNone/>
            </a:pPr>
            <a:r>
              <a:rPr lang="cs-CZ" altLang="cs-CZ" dirty="0"/>
              <a:t> - živé půdní organismy</a:t>
            </a:r>
          </a:p>
          <a:p>
            <a:r>
              <a:rPr lang="cs-CZ" altLang="cs-CZ" b="1" dirty="0"/>
              <a:t>Kapalná fáze </a:t>
            </a:r>
            <a:r>
              <a:rPr lang="cs-CZ" altLang="cs-CZ" dirty="0"/>
              <a:t>– půdní voda, půdní roztok</a:t>
            </a:r>
          </a:p>
          <a:p>
            <a:r>
              <a:rPr lang="cs-CZ" altLang="cs-CZ" b="1" dirty="0"/>
              <a:t>Plynná fáze </a:t>
            </a:r>
            <a:r>
              <a:rPr lang="cs-CZ" altLang="cs-CZ" dirty="0"/>
              <a:t>– půdní vzduch</a:t>
            </a:r>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normAutofit/>
          </a:bodyPr>
          <a:lstStyle/>
          <a:p>
            <a:r>
              <a:rPr lang="cs-CZ" sz="3200" dirty="0">
                <a:latin typeface="Times New Roman" panose="02020603050405020304" pitchFamily="18" charset="0"/>
                <a:cs typeface="Times New Roman" panose="02020603050405020304" pitchFamily="18" charset="0"/>
              </a:rPr>
              <a:t>Půda - složení</a:t>
            </a:r>
            <a:r>
              <a:rPr lang="en-GB" sz="3200" dirty="0"/>
              <a:t/>
            </a:r>
            <a:br>
              <a:rPr lang="en-GB" sz="3200" dirty="0"/>
            </a:br>
            <a:endParaRPr lang="en-GB" sz="3200" dirty="0"/>
          </a:p>
        </p:txBody>
      </p:sp>
      <p:sp>
        <p:nvSpPr>
          <p:cNvPr id="3" name="Zástupný symbol pro obsah 2"/>
          <p:cNvSpPr>
            <a:spLocks noGrp="1"/>
          </p:cNvSpPr>
          <p:nvPr>
            <p:ph idx="1"/>
          </p:nvPr>
        </p:nvSpPr>
        <p:spPr>
          <a:xfrm>
            <a:off x="467544" y="980728"/>
            <a:ext cx="8229600" cy="4525963"/>
          </a:xfrm>
        </p:spPr>
        <p:txBody>
          <a:bodyPr>
            <a:normAutofit/>
          </a:bodyPr>
          <a:lstStyle/>
          <a:p>
            <a:r>
              <a:rPr lang="cs-CZ" sz="2400" dirty="0">
                <a:latin typeface="Times New Roman" panose="02020603050405020304" pitchFamily="18" charset="0"/>
                <a:cs typeface="Times New Roman" panose="02020603050405020304" pitchFamily="18" charset="0"/>
              </a:rPr>
              <a:t>bez ohledu na horizonty půda obsahuje různé množství </a:t>
            </a:r>
            <a:r>
              <a:rPr lang="cs-CZ" sz="2400" b="1" dirty="0">
                <a:latin typeface="Times New Roman" panose="02020603050405020304" pitchFamily="18" charset="0"/>
                <a:cs typeface="Times New Roman" panose="02020603050405020304" pitchFamily="18" charset="0"/>
              </a:rPr>
              <a:t>jílových, prachových a písčitých částic </a:t>
            </a: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 </a:t>
            </a:r>
            <a:r>
              <a:rPr lang="cs-CZ" sz="2400" b="1" dirty="0">
                <a:latin typeface="Times New Roman" panose="02020603050405020304" pitchFamily="18" charset="0"/>
                <a:cs typeface="Times New Roman" panose="02020603050405020304" pitchFamily="18" charset="0"/>
              </a:rPr>
              <a:t>textura půdy </a:t>
            </a:r>
            <a:r>
              <a:rPr lang="cs-CZ" sz="2400" dirty="0">
                <a:latin typeface="Times New Roman" panose="02020603050405020304" pitchFamily="18" charset="0"/>
                <a:cs typeface="Times New Roman" panose="02020603050405020304" pitchFamily="18" charset="0"/>
              </a:rPr>
              <a:t>– významná vlastnost pro ekologii mikroorganismů </a:t>
            </a:r>
          </a:p>
          <a:p>
            <a:r>
              <a:rPr lang="cs-CZ" sz="2400" dirty="0">
                <a:latin typeface="Times New Roman" panose="02020603050405020304" pitchFamily="18" charset="0"/>
                <a:cs typeface="Times New Roman" panose="02020603050405020304" pitchFamily="18" charset="0"/>
              </a:rPr>
              <a:t>určuje povrchovou plochu - habitat pro růst mikrobů</a:t>
            </a:r>
          </a:p>
          <a:p>
            <a:r>
              <a:rPr lang="cs-CZ" sz="2400" dirty="0">
                <a:latin typeface="Times New Roman" panose="02020603050405020304" pitchFamily="18" charset="0"/>
                <a:cs typeface="Times New Roman" panose="02020603050405020304" pitchFamily="18" charset="0"/>
              </a:rPr>
              <a:t>jílovité půdy mají mnohem vetší povrchovou plochu než písčité půdy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3717032"/>
            <a:ext cx="5328592" cy="3140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76385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hangingPunct="1"/>
            <a:r>
              <a:rPr lang="cs-CZ" altLang="cs-CZ" sz="3600" dirty="0"/>
              <a:t>Jíl</a:t>
            </a:r>
          </a:p>
        </p:txBody>
      </p:sp>
      <p:sp>
        <p:nvSpPr>
          <p:cNvPr id="5123" name="Rectangle 3"/>
          <p:cNvSpPr>
            <a:spLocks noGrp="1" noChangeArrowheads="1"/>
          </p:cNvSpPr>
          <p:nvPr>
            <p:ph type="body" idx="1"/>
          </p:nvPr>
        </p:nvSpPr>
        <p:spPr/>
        <p:txBody>
          <a:bodyPr/>
          <a:lstStyle/>
          <a:p>
            <a:pPr eaLnBrk="1" hangingPunct="1">
              <a:buFontTx/>
              <a:buNone/>
            </a:pPr>
            <a:r>
              <a:rPr lang="cs-CZ" altLang="cs-CZ" dirty="0"/>
              <a:t> - </a:t>
            </a:r>
            <a:r>
              <a:rPr lang="cs-CZ" altLang="cs-CZ" dirty="0">
                <a:latin typeface="Times New Roman" panose="02020603050405020304" pitchFamily="18" charset="0"/>
                <a:cs typeface="Times New Roman" panose="02020603050405020304" pitchFamily="18" charset="0"/>
              </a:rPr>
              <a:t>jílové minerály – produkt zvětrávání primárních minerálů</a:t>
            </a:r>
          </a:p>
          <a:p>
            <a:pPr eaLnBrk="1" hangingPunct="1">
              <a:buFontTx/>
              <a:buNone/>
            </a:pPr>
            <a:r>
              <a:rPr lang="cs-CZ" altLang="cs-CZ" dirty="0">
                <a:latin typeface="Times New Roman" panose="02020603050405020304" pitchFamily="18" charset="0"/>
                <a:cs typeface="Times New Roman" panose="02020603050405020304" pitchFamily="18" charset="0"/>
              </a:rPr>
              <a:t> - koloidní vlastnosti</a:t>
            </a:r>
          </a:p>
          <a:p>
            <a:pPr eaLnBrk="1" hangingPunct="1">
              <a:buFontTx/>
              <a:buNone/>
            </a:pPr>
            <a:r>
              <a:rPr lang="cs-CZ" altLang="cs-CZ" dirty="0">
                <a:latin typeface="Times New Roman" panose="02020603050405020304" pitchFamily="18" charset="0"/>
                <a:cs typeface="Times New Roman" panose="02020603050405020304" pitchFamily="18" charset="0"/>
              </a:rPr>
              <a:t> - velký povrch obsahující nabité funkční skupiny umožňuje výměnu iontů</a:t>
            </a:r>
          </a:p>
          <a:p>
            <a:pPr eaLnBrk="1" hangingPunct="1">
              <a:buFontTx/>
              <a:buNone/>
            </a:pPr>
            <a:r>
              <a:rPr lang="cs-CZ" altLang="cs-CZ" dirty="0">
                <a:latin typeface="Times New Roman" panose="02020603050405020304" pitchFamily="18" charset="0"/>
                <a:cs typeface="Times New Roman" panose="02020603050405020304" pitchFamily="18" charset="0"/>
              </a:rPr>
              <a:t> - umožňuje zadržování vody v půdě</a:t>
            </a:r>
          </a:p>
          <a:p>
            <a:pPr eaLnBrk="1" hangingPunct="1">
              <a:buFontTx/>
              <a:buNone/>
            </a:pPr>
            <a:r>
              <a:rPr lang="cs-CZ" altLang="cs-CZ" dirty="0">
                <a:latin typeface="Times New Roman" panose="02020603050405020304" pitchFamily="18" charset="0"/>
                <a:cs typeface="Times New Roman" panose="02020603050405020304" pitchFamily="18" charset="0"/>
              </a:rPr>
              <a:t> - stmelování půdních částic, tvorba agregátů</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8822675" cy="4525963"/>
          </a:xfrm>
        </p:spPr>
        <p:txBody>
          <a:bodyPr>
            <a:normAutofit/>
          </a:bodyPr>
          <a:lstStyle/>
          <a:p>
            <a:pPr marL="0" indent="0">
              <a:buNone/>
            </a:pPr>
            <a:r>
              <a:rPr lang="cs-CZ" sz="1800" b="1" dirty="0">
                <a:latin typeface="Times New Roman" panose="02020603050405020304" pitchFamily="18" charset="0"/>
                <a:cs typeface="Times New Roman" panose="02020603050405020304" pitchFamily="18" charset="0"/>
              </a:rPr>
              <a:t>Jílové částice</a:t>
            </a:r>
          </a:p>
          <a:p>
            <a:r>
              <a:rPr lang="cs-CZ" sz="1800" dirty="0">
                <a:latin typeface="Times New Roman" panose="02020603050405020304" pitchFamily="18" charset="0"/>
                <a:cs typeface="Times New Roman" panose="02020603050405020304" pitchFamily="18" charset="0"/>
              </a:rPr>
              <a:t>důležitá je ale i povaha jílových částic – koloidy (1-1000 </a:t>
            </a:r>
            <a:r>
              <a:rPr lang="cs-CZ" sz="1800" dirty="0" err="1">
                <a:latin typeface="Times New Roman" panose="02020603050405020304" pitchFamily="18" charset="0"/>
                <a:cs typeface="Times New Roman" panose="02020603050405020304" pitchFamily="18" charset="0"/>
              </a:rPr>
              <a:t>nm</a:t>
            </a:r>
            <a:r>
              <a:rPr lang="cs-CZ" sz="1800" dirty="0">
                <a:latin typeface="Times New Roman" panose="02020603050405020304" pitchFamily="18" charset="0"/>
                <a:cs typeface="Times New Roman" panose="02020603050405020304" pitchFamily="18" charset="0"/>
              </a:rPr>
              <a:t>) se značně liší </a:t>
            </a:r>
            <a:r>
              <a:rPr lang="cs-CZ" sz="1800" dirty="0" err="1">
                <a:latin typeface="Times New Roman" panose="02020603050405020304" pitchFamily="18" charset="0"/>
                <a:cs typeface="Times New Roman" panose="02020603050405020304" pitchFamily="18" charset="0"/>
              </a:rPr>
              <a:t>fyz-chem</a:t>
            </a:r>
            <a:r>
              <a:rPr lang="cs-CZ" sz="1800" dirty="0">
                <a:latin typeface="Times New Roman" panose="02020603050405020304" pitchFamily="18" charset="0"/>
                <a:cs typeface="Times New Roman" panose="02020603050405020304" pitchFamily="18" charset="0"/>
              </a:rPr>
              <a:t> vlastnostmi</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toto rozhoduje kolik a jakých druhů mikrobů může okupovat daný půdní habitat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7454" y="1713259"/>
            <a:ext cx="3528392" cy="2165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3747" y="1713259"/>
            <a:ext cx="3456384" cy="25907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64632" y="4451191"/>
            <a:ext cx="2895600" cy="1914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60232" y="3933056"/>
            <a:ext cx="2341955" cy="27797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ovéPole 1"/>
          <p:cNvSpPr txBox="1"/>
          <p:nvPr/>
        </p:nvSpPr>
        <p:spPr>
          <a:xfrm>
            <a:off x="248648" y="4077072"/>
            <a:ext cx="3531264" cy="2862322"/>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vliv na půdní strukturu má také složení půdních koloidů</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půdní koloidy jsou tvořeny jílovými částicemi a humusovými látkami</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jílové minerály i humusové látky mají rozdílné schopnosti </a:t>
            </a:r>
            <a:r>
              <a:rPr lang="cs-CZ" dirty="0" err="1">
                <a:latin typeface="Times New Roman" panose="02020603050405020304" pitchFamily="18" charset="0"/>
                <a:cs typeface="Times New Roman" panose="02020603050405020304" pitchFamily="18" charset="0"/>
              </a:rPr>
              <a:t>oddisociovat</a:t>
            </a:r>
            <a:r>
              <a:rPr lang="cs-CZ" dirty="0">
                <a:latin typeface="Times New Roman" panose="02020603050405020304" pitchFamily="18" charset="0"/>
                <a:cs typeface="Times New Roman" panose="02020603050405020304" pitchFamily="18" charset="0"/>
              </a:rPr>
              <a:t> vodík</a:t>
            </a:r>
          </a:p>
        </p:txBody>
      </p:sp>
    </p:spTree>
    <p:extLst>
      <p:ext uri="{BB962C8B-B14F-4D97-AF65-F5344CB8AC3E}">
        <p14:creationId xmlns:p14="http://schemas.microsoft.com/office/powerpoint/2010/main" xmlns="" val="4209620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584" y="0"/>
            <a:ext cx="8229600" cy="1143000"/>
          </a:xfrm>
        </p:spPr>
        <p:txBody>
          <a:bodyPr>
            <a:normAutofit/>
          </a:bodyPr>
          <a:lstStyle/>
          <a:p>
            <a:r>
              <a:rPr lang="cs-CZ" sz="3600" dirty="0">
                <a:latin typeface="Times New Roman" pitchFamily="18" charset="0"/>
                <a:cs typeface="Times New Roman" pitchFamily="18" charset="0"/>
              </a:rPr>
              <a:t>Složení půdy</a:t>
            </a:r>
          </a:p>
        </p:txBody>
      </p:sp>
      <p:sp>
        <p:nvSpPr>
          <p:cNvPr id="4" name="Rectangle 3"/>
          <p:cNvSpPr>
            <a:spLocks noGrp="1" noChangeArrowheads="1"/>
          </p:cNvSpPr>
          <p:nvPr>
            <p:ph idx="1"/>
          </p:nvPr>
        </p:nvSpPr>
        <p:spPr>
          <a:xfrm>
            <a:off x="1619672" y="1052736"/>
            <a:ext cx="8219256" cy="2692896"/>
          </a:xfrm>
        </p:spPr>
        <p:txBody>
          <a:bodyPr>
            <a:normAutofit fontScale="92500" lnSpcReduction="10000"/>
          </a:bodyPr>
          <a:lstStyle/>
          <a:p>
            <a:pPr eaLnBrk="1" hangingPunct="1">
              <a:buFont typeface="Wingdings" pitchFamily="2" charset="2"/>
              <a:buNone/>
            </a:pPr>
            <a:r>
              <a:rPr lang="cs-CZ" sz="2800" b="1" dirty="0"/>
              <a:t>				</a:t>
            </a:r>
          </a:p>
          <a:p>
            <a:pPr lvl="1">
              <a:buNone/>
            </a:pPr>
            <a:r>
              <a:rPr lang="cs-CZ" sz="2800" b="1" dirty="0"/>
              <a:t>      			Hmotnost půdy</a:t>
            </a:r>
          </a:p>
          <a:p>
            <a:pPr lvl="2" eaLnBrk="1" hangingPunct="1">
              <a:buFont typeface="Wingdings" pitchFamily="2" charset="2"/>
              <a:buNone/>
            </a:pPr>
            <a:r>
              <a:rPr lang="cs-CZ" sz="2800" b="1" dirty="0"/>
              <a:t>                                     100%</a:t>
            </a:r>
          </a:p>
          <a:p>
            <a:pPr lvl="2" eaLnBrk="1" hangingPunct="1">
              <a:buFont typeface="Wingdings" pitchFamily="2" charset="2"/>
              <a:buNone/>
            </a:pPr>
            <a:endParaRPr lang="cs-CZ" sz="2800" b="1" dirty="0"/>
          </a:p>
          <a:p>
            <a:pPr eaLnBrk="1" hangingPunct="1">
              <a:buFont typeface="Wingdings" pitchFamily="2" charset="2"/>
              <a:buNone/>
            </a:pPr>
            <a:r>
              <a:rPr lang="cs-CZ" sz="2800" b="1" dirty="0"/>
              <a:t>	Organická složka                Minerální složka</a:t>
            </a:r>
          </a:p>
          <a:p>
            <a:pPr eaLnBrk="1" hangingPunct="1">
              <a:buFont typeface="Wingdings" pitchFamily="2" charset="2"/>
              <a:buNone/>
            </a:pPr>
            <a:r>
              <a:rPr lang="cs-CZ" sz="2800" b="1" dirty="0"/>
              <a:t>		6%                                          94%</a:t>
            </a:r>
          </a:p>
        </p:txBody>
      </p:sp>
      <p:sp>
        <p:nvSpPr>
          <p:cNvPr id="5" name="Rectangle 3"/>
          <p:cNvSpPr txBox="1">
            <a:spLocks noChangeArrowheads="1"/>
          </p:cNvSpPr>
          <p:nvPr/>
        </p:nvSpPr>
        <p:spPr>
          <a:xfrm>
            <a:off x="323528" y="3861048"/>
            <a:ext cx="6336704" cy="2592288"/>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Organická složka</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100%</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cs-CZ"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Mrtvá organická      Kořeny         </a:t>
            </a:r>
            <a:r>
              <a:rPr kumimoji="0" lang="cs-CZ" sz="3200" b="1" i="0" u="none" strike="noStrike" kern="1200" cap="none" spc="0" normalizeH="0" baseline="0" noProof="0" dirty="0" err="1">
                <a:ln>
                  <a:noFill/>
                </a:ln>
                <a:solidFill>
                  <a:schemeClr val="tx1"/>
                </a:solidFill>
                <a:effectLst/>
                <a:uLnTx/>
                <a:uFillTx/>
                <a:latin typeface="+mn-lt"/>
                <a:ea typeface="+mn-ea"/>
                <a:cs typeface="+mn-cs"/>
              </a:rPr>
              <a:t>Edafon</a:t>
            </a:r>
            <a:endParaRPr kumimoji="0" lang="cs-CZ"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hmota	       8,5%             6,5%</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85%</a:t>
            </a:r>
          </a:p>
        </p:txBody>
      </p:sp>
      <p:cxnSp>
        <p:nvCxnSpPr>
          <p:cNvPr id="7" name="Přímá spojovací šipka 6"/>
          <p:cNvCxnSpPr/>
          <p:nvPr/>
        </p:nvCxnSpPr>
        <p:spPr>
          <a:xfrm flipH="1">
            <a:off x="4283968" y="2132856"/>
            <a:ext cx="936104" cy="432048"/>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Přímá spojovací šipka 7"/>
          <p:cNvCxnSpPr/>
          <p:nvPr/>
        </p:nvCxnSpPr>
        <p:spPr>
          <a:xfrm flipH="1">
            <a:off x="2411760" y="3429000"/>
            <a:ext cx="72008" cy="720080"/>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a:off x="6300192" y="2132856"/>
            <a:ext cx="792088" cy="432048"/>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1115616" y="4437112"/>
            <a:ext cx="360040" cy="576064"/>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a:off x="2987824" y="4509120"/>
            <a:ext cx="72008" cy="720080"/>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3779912" y="4509120"/>
            <a:ext cx="720080" cy="360040"/>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Obdélník 18"/>
          <p:cNvSpPr/>
          <p:nvPr/>
        </p:nvSpPr>
        <p:spPr>
          <a:xfrm>
            <a:off x="4860032" y="4509120"/>
            <a:ext cx="4572000" cy="830997"/>
          </a:xfrm>
          <a:prstGeom prst="rect">
            <a:avLst/>
          </a:prstGeom>
        </p:spPr>
        <p:txBody>
          <a:bodyPr>
            <a:spAutoFit/>
          </a:bodyPr>
          <a:lstStyle/>
          <a:p>
            <a:r>
              <a:rPr lang="cs-CZ" sz="2400" dirty="0">
                <a:latin typeface="Times New Roman" pitchFamily="18" charset="0"/>
                <a:cs typeface="Times New Roman" pitchFamily="18" charset="0"/>
              </a:rPr>
              <a:t>svěží hmotnost </a:t>
            </a:r>
            <a:r>
              <a:rPr lang="cs-CZ" sz="2400" b="1" dirty="0">
                <a:latin typeface="Times New Roman" pitchFamily="18" charset="0"/>
                <a:cs typeface="Times New Roman" pitchFamily="18" charset="0"/>
              </a:rPr>
              <a:t>4-20 </a:t>
            </a:r>
            <a:r>
              <a:rPr lang="cs-CZ" sz="2400" b="1" dirty="0" err="1">
                <a:latin typeface="Times New Roman" pitchFamily="18" charset="0"/>
                <a:cs typeface="Times New Roman" pitchFamily="18" charset="0"/>
              </a:rPr>
              <a:t>t.ha</a:t>
            </a:r>
            <a:r>
              <a:rPr lang="cs-CZ" sz="2400" b="1" baseline="30000" dirty="0">
                <a:latin typeface="Times New Roman" pitchFamily="18" charset="0"/>
                <a:cs typeface="Times New Roman" pitchFamily="18" charset="0"/>
              </a:rPr>
              <a:t>-1</a:t>
            </a:r>
          </a:p>
          <a:p>
            <a:r>
              <a:rPr lang="cs-CZ" sz="2400" dirty="0">
                <a:latin typeface="Times New Roman" pitchFamily="18" charset="0"/>
                <a:cs typeface="Times New Roman" pitchFamily="18" charset="0"/>
              </a:rPr>
              <a:t>       sušina  </a:t>
            </a:r>
            <a:r>
              <a:rPr lang="cs-CZ" sz="2400" b="1" dirty="0">
                <a:latin typeface="Times New Roman" pitchFamily="18" charset="0"/>
                <a:cs typeface="Times New Roman" pitchFamily="18" charset="0"/>
              </a:rPr>
              <a:t>1-5 </a:t>
            </a:r>
            <a:r>
              <a:rPr lang="cs-CZ" sz="2400" b="1" dirty="0" err="1">
                <a:latin typeface="Times New Roman" pitchFamily="18" charset="0"/>
                <a:cs typeface="Times New Roman" pitchFamily="18" charset="0"/>
              </a:rPr>
              <a:t>t.ha</a:t>
            </a:r>
            <a:r>
              <a:rPr lang="cs-CZ" sz="2400" b="1" baseline="30000" dirty="0">
                <a:latin typeface="Times New Roman" pitchFamily="18" charset="0"/>
                <a:cs typeface="Times New Roman" pitchFamily="18" charset="0"/>
              </a:rPr>
              <a:t>-1</a:t>
            </a:r>
            <a:endParaRPr lang="cs-CZ" sz="2400" b="1" dirty="0">
              <a:latin typeface="Times New Roman" pitchFamily="18" charset="0"/>
              <a:cs typeface="Times New Roman" pitchFamily="18" charset="0"/>
            </a:endParaRPr>
          </a:p>
        </p:txBody>
      </p:sp>
      <p:sp>
        <p:nvSpPr>
          <p:cNvPr id="21" name="Obdélník 20"/>
          <p:cNvSpPr/>
          <p:nvPr/>
        </p:nvSpPr>
        <p:spPr>
          <a:xfrm>
            <a:off x="5292080" y="5373216"/>
            <a:ext cx="4572000" cy="1261884"/>
          </a:xfrm>
          <a:prstGeom prst="rect">
            <a:avLst/>
          </a:prstGeom>
        </p:spPr>
        <p:txBody>
          <a:bodyPr>
            <a:spAutoFit/>
          </a:bodyPr>
          <a:lstStyle/>
          <a:p>
            <a:r>
              <a:rPr lang="cs-CZ" sz="1900" dirty="0" err="1">
                <a:latin typeface="Times New Roman" pitchFamily="18" charset="0"/>
                <a:cs typeface="Times New Roman" pitchFamily="18" charset="0"/>
              </a:rPr>
              <a:t>Mikroedafon</a:t>
            </a:r>
            <a:r>
              <a:rPr lang="cs-CZ" sz="1900" dirty="0">
                <a:latin typeface="Times New Roman" pitchFamily="18" charset="0"/>
                <a:cs typeface="Times New Roman" pitchFamily="18" charset="0"/>
              </a:rPr>
              <a:t>  ( -0,2 mm)</a:t>
            </a:r>
          </a:p>
          <a:p>
            <a:r>
              <a:rPr lang="cs-CZ" sz="1900" dirty="0" err="1">
                <a:latin typeface="Times New Roman" pitchFamily="18" charset="0"/>
                <a:cs typeface="Times New Roman" pitchFamily="18" charset="0"/>
              </a:rPr>
              <a:t>Mezoedafon</a:t>
            </a:r>
            <a:r>
              <a:rPr lang="cs-CZ" sz="1900" dirty="0">
                <a:latin typeface="Times New Roman" pitchFamily="18" charset="0"/>
                <a:cs typeface="Times New Roman" pitchFamily="18" charset="0"/>
              </a:rPr>
              <a:t>   (0,2- </a:t>
            </a:r>
            <a:r>
              <a:rPr lang="cs-CZ" sz="1900" dirty="0" err="1">
                <a:latin typeface="Times New Roman" pitchFamily="18" charset="0"/>
                <a:cs typeface="Times New Roman" pitchFamily="18" charset="0"/>
              </a:rPr>
              <a:t>2</a:t>
            </a:r>
            <a:r>
              <a:rPr lang="cs-CZ" sz="1900" dirty="0">
                <a:latin typeface="Times New Roman" pitchFamily="18" charset="0"/>
                <a:cs typeface="Times New Roman" pitchFamily="18" charset="0"/>
              </a:rPr>
              <a:t>,0 mm)</a:t>
            </a:r>
          </a:p>
          <a:p>
            <a:r>
              <a:rPr lang="cs-CZ" sz="1900" dirty="0" err="1">
                <a:latin typeface="Times New Roman" pitchFamily="18" charset="0"/>
                <a:cs typeface="Times New Roman" pitchFamily="18" charset="0"/>
              </a:rPr>
              <a:t>Makroedafon</a:t>
            </a:r>
            <a:r>
              <a:rPr lang="cs-CZ" sz="1900" dirty="0">
                <a:latin typeface="Times New Roman" pitchFamily="18" charset="0"/>
                <a:cs typeface="Times New Roman" pitchFamily="18" charset="0"/>
              </a:rPr>
              <a:t> (2-20 mm)  </a:t>
            </a:r>
          </a:p>
          <a:p>
            <a:r>
              <a:rPr lang="cs-CZ" sz="1900" dirty="0" err="1">
                <a:latin typeface="Times New Roman" pitchFamily="18" charset="0"/>
                <a:cs typeface="Times New Roman" pitchFamily="18" charset="0"/>
              </a:rPr>
              <a:t>Megaedafon</a:t>
            </a:r>
            <a:r>
              <a:rPr lang="cs-CZ" sz="1900" dirty="0">
                <a:latin typeface="Times New Roman" pitchFamily="18" charset="0"/>
                <a:cs typeface="Times New Roman" pitchFamily="18" charset="0"/>
              </a:rPr>
              <a:t>   (nad 20 mm)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cs-CZ" altLang="cs-CZ" sz="3600" dirty="0"/>
              <a:t>Organický podíl půdy</a:t>
            </a:r>
          </a:p>
        </p:txBody>
      </p:sp>
      <p:sp>
        <p:nvSpPr>
          <p:cNvPr id="6147" name="Rectangle 3"/>
          <p:cNvSpPr>
            <a:spLocks noGrp="1" noChangeArrowheads="1"/>
          </p:cNvSpPr>
          <p:nvPr>
            <p:ph type="body" idx="1"/>
          </p:nvPr>
        </p:nvSpPr>
        <p:spPr/>
        <p:txBody>
          <a:bodyPr>
            <a:normAutofit fontScale="92500"/>
          </a:bodyPr>
          <a:lstStyle/>
          <a:p>
            <a:pPr eaLnBrk="1" hangingPunct="1">
              <a:lnSpc>
                <a:spcPct val="90000"/>
              </a:lnSpc>
              <a:buNone/>
            </a:pPr>
            <a:r>
              <a:rPr lang="cs-CZ" altLang="cs-CZ" sz="2800" dirty="0">
                <a:latin typeface="Times New Roman" pitchFamily="18" charset="0"/>
                <a:cs typeface="Times New Roman" pitchFamily="18" charset="0"/>
              </a:rPr>
              <a:t>Organická hmota</a:t>
            </a:r>
          </a:p>
          <a:p>
            <a:pPr eaLnBrk="1" hangingPunct="1">
              <a:lnSpc>
                <a:spcPct val="90000"/>
              </a:lnSpc>
              <a:buFontTx/>
              <a:buNone/>
            </a:pPr>
            <a:r>
              <a:rPr lang="cs-CZ" altLang="cs-CZ" sz="2800" dirty="0">
                <a:latin typeface="Times New Roman" pitchFamily="18" charset="0"/>
                <a:cs typeface="Times New Roman" pitchFamily="18" charset="0"/>
              </a:rPr>
              <a:t> - především zbytky odumřelých rostlin a půdních organismů a produkty jejich aktivity v různé fázi rozkladu </a:t>
            </a:r>
          </a:p>
          <a:p>
            <a:pPr eaLnBrk="1" hangingPunct="1">
              <a:lnSpc>
                <a:spcPct val="90000"/>
              </a:lnSpc>
              <a:buFontTx/>
              <a:buNone/>
            </a:pPr>
            <a:r>
              <a:rPr lang="cs-CZ" altLang="cs-CZ" sz="2800" dirty="0">
                <a:latin typeface="Times New Roman" pitchFamily="18" charset="0"/>
                <a:cs typeface="Times New Roman" pitchFamily="18" charset="0"/>
              </a:rPr>
              <a:t> - váže se na minerální částice v půdě</a:t>
            </a:r>
          </a:p>
          <a:p>
            <a:pPr eaLnBrk="1" hangingPunct="1">
              <a:lnSpc>
                <a:spcPct val="90000"/>
              </a:lnSpc>
              <a:buFontTx/>
              <a:buNone/>
            </a:pPr>
            <a:r>
              <a:rPr lang="cs-CZ" altLang="cs-CZ" sz="2800" dirty="0">
                <a:latin typeface="Times New Roman" pitchFamily="18" charset="0"/>
                <a:cs typeface="Times New Roman" pitchFamily="18" charset="0"/>
              </a:rPr>
              <a:t> - zásobárna živin</a:t>
            </a:r>
          </a:p>
          <a:p>
            <a:pPr eaLnBrk="1" hangingPunct="1">
              <a:lnSpc>
                <a:spcPct val="90000"/>
              </a:lnSpc>
              <a:buFontTx/>
              <a:buNone/>
            </a:pPr>
            <a:r>
              <a:rPr lang="cs-CZ" altLang="cs-CZ" sz="2800" dirty="0">
                <a:latin typeface="Times New Roman" pitchFamily="18" charset="0"/>
                <a:cs typeface="Times New Roman" pitchFamily="18" charset="0"/>
              </a:rPr>
              <a:t> - velký povrch a přítomnost funkčních skupin </a:t>
            </a:r>
          </a:p>
          <a:p>
            <a:pPr eaLnBrk="1" hangingPunct="1">
              <a:lnSpc>
                <a:spcPct val="90000"/>
              </a:lnSpc>
              <a:buFontTx/>
              <a:buNone/>
            </a:pPr>
            <a:r>
              <a:rPr lang="cs-CZ" altLang="cs-CZ" sz="2800" dirty="0">
                <a:latin typeface="Times New Roman" pitchFamily="18" charset="0"/>
                <a:cs typeface="Times New Roman" pitchFamily="18" charset="0"/>
              </a:rPr>
              <a:t>   (-COO</a:t>
            </a:r>
            <a:r>
              <a:rPr lang="cs-CZ" altLang="cs-CZ" sz="2800" baseline="30000" dirty="0">
                <a:latin typeface="Times New Roman" pitchFamily="18" charset="0"/>
                <a:cs typeface="Times New Roman" pitchFamily="18" charset="0"/>
              </a:rPr>
              <a:t>-</a:t>
            </a:r>
            <a:r>
              <a:rPr lang="cs-CZ" altLang="cs-CZ" sz="2800" dirty="0">
                <a:latin typeface="Times New Roman" pitchFamily="18" charset="0"/>
                <a:cs typeface="Times New Roman" pitchFamily="18" charset="0"/>
              </a:rPr>
              <a:t>, O</a:t>
            </a:r>
            <a:r>
              <a:rPr lang="cs-CZ" altLang="cs-CZ" sz="2800" baseline="30000" dirty="0">
                <a:latin typeface="Times New Roman" pitchFamily="18" charset="0"/>
                <a:cs typeface="Times New Roman" pitchFamily="18" charset="0"/>
              </a:rPr>
              <a:t>-</a:t>
            </a:r>
            <a:r>
              <a:rPr lang="cs-CZ" altLang="cs-CZ" sz="2800" dirty="0">
                <a:latin typeface="Times New Roman" pitchFamily="18" charset="0"/>
                <a:cs typeface="Times New Roman" pitchFamily="18" charset="0"/>
              </a:rPr>
              <a:t>) umožňuje výměnu iontů</a:t>
            </a:r>
          </a:p>
          <a:p>
            <a:pPr>
              <a:buNone/>
            </a:pPr>
            <a:r>
              <a:rPr lang="cs-CZ" sz="2800" dirty="0">
                <a:latin typeface="Times New Roman" pitchFamily="18" charset="0"/>
                <a:cs typeface="Times New Roman" pitchFamily="18" charset="0"/>
              </a:rPr>
              <a:t>- permanentní rezervoár organického C a chemicky vázaných živin</a:t>
            </a:r>
          </a:p>
          <a:p>
            <a:pPr>
              <a:buNone/>
            </a:pPr>
            <a:r>
              <a:rPr lang="cs-CZ" sz="2800" dirty="0">
                <a:latin typeface="Times New Roman" pitchFamily="18" charset="0"/>
                <a:cs typeface="Times New Roman" pitchFamily="18" charset="0"/>
              </a:rPr>
              <a:t>- SOM – určována jako úbytek hmotnosti při žíhání </a:t>
            </a:r>
          </a:p>
          <a:p>
            <a:pPr eaLnBrk="1" hangingPunct="1">
              <a:lnSpc>
                <a:spcPct val="90000"/>
              </a:lnSpc>
              <a:buFontTx/>
              <a:buNone/>
            </a:pPr>
            <a:endParaRPr lang="cs-CZ" altLang="cs-CZ"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229600" cy="4525963"/>
          </a:xfrm>
        </p:spPr>
        <p:txBody>
          <a:bodyPr>
            <a:normAutofit/>
          </a:bodyPr>
          <a:lstStyle/>
          <a:p>
            <a:pPr marL="0" indent="0">
              <a:buNone/>
            </a:pPr>
            <a:r>
              <a:rPr lang="cs-CZ" sz="1600" b="1" dirty="0"/>
              <a:t>Celkově chemické a fyzikální parametry atmosféry nejsou příznivé pro růst a přežití mikrobů</a:t>
            </a:r>
            <a:r>
              <a:rPr lang="cs-CZ" sz="1600" dirty="0"/>
              <a:t>:</a:t>
            </a:r>
          </a:p>
          <a:p>
            <a:pPr marL="0" indent="0">
              <a:buNone/>
            </a:pPr>
            <a:endParaRPr lang="cs-CZ" sz="1600" dirty="0"/>
          </a:p>
          <a:p>
            <a:r>
              <a:rPr lang="cs-CZ" sz="1600" dirty="0"/>
              <a:t> teplota se snižuje se zvyšující se výškou v troposféře </a:t>
            </a:r>
          </a:p>
          <a:p>
            <a:r>
              <a:rPr lang="cs-CZ" sz="1600" dirty="0"/>
              <a:t>atmosférický tlak klesá s výškou</a:t>
            </a:r>
          </a:p>
          <a:p>
            <a:r>
              <a:rPr lang="cs-CZ" sz="1600" dirty="0"/>
              <a:t>koncentrace kyslíku se snižuje až na úroveň vylučující aerobní respiraci</a:t>
            </a:r>
          </a:p>
          <a:p>
            <a:r>
              <a:rPr lang="cs-CZ" sz="1600" dirty="0"/>
              <a:t>koncentrace organického uhlíku není dostačující pro heterotrofní růst</a:t>
            </a:r>
          </a:p>
          <a:p>
            <a:r>
              <a:rPr lang="cs-CZ" sz="1600" dirty="0"/>
              <a:t>dosažitelnost vody je nízká a limituje možnost autotrofního růstu</a:t>
            </a:r>
          </a:p>
          <a:p>
            <a:r>
              <a:rPr lang="cs-CZ" sz="1600" dirty="0"/>
              <a:t>mikrobi vystaveni intenzivnímu světelnému záření</a:t>
            </a:r>
          </a:p>
          <a:p>
            <a:r>
              <a:rPr lang="cs-CZ" sz="1600" dirty="0"/>
              <a:t>se zvyšující se výškou přibývá UV záření – letální mutace a smrt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3109501"/>
            <a:ext cx="6353515" cy="36223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79416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cs-CZ" altLang="cs-CZ" sz="3600" dirty="0"/>
              <a:t>Organický podíl půdy</a:t>
            </a:r>
          </a:p>
        </p:txBody>
      </p:sp>
      <p:sp>
        <p:nvSpPr>
          <p:cNvPr id="7171" name="Rectangle 3"/>
          <p:cNvSpPr>
            <a:spLocks noGrp="1" noChangeArrowheads="1"/>
          </p:cNvSpPr>
          <p:nvPr>
            <p:ph type="body" idx="1"/>
          </p:nvPr>
        </p:nvSpPr>
        <p:spPr/>
        <p:txBody>
          <a:bodyPr/>
          <a:lstStyle/>
          <a:p>
            <a:pPr eaLnBrk="1" hangingPunct="1">
              <a:buFontTx/>
              <a:buNone/>
            </a:pPr>
            <a:r>
              <a:rPr lang="cs-CZ" altLang="cs-CZ" dirty="0"/>
              <a:t> - </a:t>
            </a:r>
            <a:r>
              <a:rPr lang="cs-CZ" altLang="cs-CZ" sz="2800" dirty="0"/>
              <a:t>spolu s jílem působí jako tmel, který pomáhá vytvářet půdní agregáty</a:t>
            </a:r>
          </a:p>
          <a:p>
            <a:pPr eaLnBrk="1" hangingPunct="1">
              <a:buFontTx/>
              <a:buNone/>
            </a:pPr>
            <a:r>
              <a:rPr lang="cs-CZ" altLang="cs-CZ" sz="2800" dirty="0"/>
              <a:t> - velikost a uspořádání agregátů vytváří strukturu půdy</a:t>
            </a:r>
          </a:p>
          <a:p>
            <a:pPr eaLnBrk="1" hangingPunct="1">
              <a:buFontTx/>
              <a:buNone/>
            </a:pPr>
            <a:r>
              <a:rPr lang="cs-CZ" altLang="cs-CZ" sz="2800" dirty="0"/>
              <a:t> - společně s jílem také organická hmota vytváří sorpční komplex</a:t>
            </a:r>
          </a:p>
          <a:p>
            <a:pPr eaLnBrk="1" hangingPunct="1">
              <a:buFontTx/>
              <a:buNone/>
            </a:pPr>
            <a:r>
              <a:rPr lang="cs-CZ" altLang="cs-CZ" sz="2800" dirty="0"/>
              <a:t> - sorpční komplex je systém, který vyměňuje ionty s půdním roztokem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cs-CZ" altLang="cs-CZ" sz="4000"/>
              <a:t>Organická hmota jako zdroj živin</a:t>
            </a:r>
          </a:p>
        </p:txBody>
      </p:sp>
      <p:sp>
        <p:nvSpPr>
          <p:cNvPr id="13315" name="Rectangle 3"/>
          <p:cNvSpPr>
            <a:spLocks noGrp="1" noChangeArrowheads="1"/>
          </p:cNvSpPr>
          <p:nvPr>
            <p:ph type="body" idx="1"/>
          </p:nvPr>
        </p:nvSpPr>
        <p:spPr/>
        <p:txBody>
          <a:bodyPr/>
          <a:lstStyle/>
          <a:p>
            <a:pPr eaLnBrk="1" hangingPunct="1"/>
            <a:r>
              <a:rPr lang="cs-CZ" altLang="cs-CZ" dirty="0"/>
              <a:t>V půdě probíhá mineralizace a stabilizace organické hmoty</a:t>
            </a:r>
          </a:p>
          <a:p>
            <a:pPr eaLnBrk="1" hangingPunct="1"/>
            <a:r>
              <a:rPr lang="cs-CZ" altLang="cs-CZ" dirty="0"/>
              <a:t>Mineralizace a imobilizace živin</a:t>
            </a:r>
          </a:p>
          <a:p>
            <a:pPr eaLnBrk="1" hangingPunct="1"/>
            <a:r>
              <a:rPr lang="cs-CZ" altLang="cs-CZ" dirty="0"/>
              <a:t>Minerální živiny jsou využívány </a:t>
            </a:r>
            <a:r>
              <a:rPr lang="cs-CZ" altLang="cs-CZ" dirty="0" err="1"/>
              <a:t>autotrofy</a:t>
            </a:r>
            <a:endParaRPr lang="cs-CZ" altLang="cs-CZ" dirty="0"/>
          </a:p>
          <a:p>
            <a:pPr eaLnBrk="1" hangingPunct="1"/>
            <a:r>
              <a:rPr lang="cs-CZ" altLang="cs-CZ" dirty="0"/>
              <a:t>Stabilní formy organické hmoty jsou zásobárnou živin, které se postupně uvolňují</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325720"/>
            <a:ext cx="8229600" cy="418058"/>
          </a:xfrm>
        </p:spPr>
        <p:txBody>
          <a:bodyPr>
            <a:noAutofit/>
          </a:bodyPr>
          <a:lstStyle/>
          <a:p>
            <a:r>
              <a:rPr lang="en-GB" sz="2400" b="1" dirty="0" err="1"/>
              <a:t>Textura</a:t>
            </a:r>
            <a:r>
              <a:rPr lang="en-GB" sz="2400" b="1" dirty="0"/>
              <a:t> </a:t>
            </a:r>
            <a:r>
              <a:rPr lang="en-GB" sz="2400" b="1" dirty="0" err="1"/>
              <a:t>půdy</a:t>
            </a:r>
            <a:r>
              <a:rPr lang="en-GB" sz="2400" b="1" dirty="0"/>
              <a:t/>
            </a:r>
            <a:br>
              <a:rPr lang="en-GB" sz="2400" b="1" dirty="0"/>
            </a:br>
            <a:endParaRPr lang="en-GB" sz="2400" dirty="0"/>
          </a:p>
        </p:txBody>
      </p:sp>
      <p:sp>
        <p:nvSpPr>
          <p:cNvPr id="3" name="Zástupný symbol pro obsah 2"/>
          <p:cNvSpPr>
            <a:spLocks noGrp="1"/>
          </p:cNvSpPr>
          <p:nvPr>
            <p:ph idx="1"/>
          </p:nvPr>
        </p:nvSpPr>
        <p:spPr>
          <a:xfrm>
            <a:off x="177476" y="548680"/>
            <a:ext cx="8229600" cy="4525963"/>
          </a:xfrm>
        </p:spPr>
        <p:txBody>
          <a:bodyPr>
            <a:normAutofit/>
          </a:bodyPr>
          <a:lstStyle/>
          <a:p>
            <a:r>
              <a:rPr lang="cs-CZ" sz="1800" dirty="0">
                <a:latin typeface="Times New Roman" panose="02020603050405020304" pitchFamily="18" charset="0"/>
                <a:cs typeface="Times New Roman" panose="02020603050405020304" pitchFamily="18" charset="0"/>
              </a:rPr>
              <a:t>důležitá pro rostliny i mikroby</a:t>
            </a:r>
          </a:p>
          <a:p>
            <a:r>
              <a:rPr lang="cs-CZ" sz="1800" dirty="0">
                <a:latin typeface="Times New Roman" panose="02020603050405020304" pitchFamily="18" charset="0"/>
                <a:cs typeface="Times New Roman" panose="02020603050405020304" pitchFamily="18" charset="0"/>
              </a:rPr>
              <a:t>půdy s dominancí jílových částic májí vysokou vodní kapacitu a kationtovou výměnnou kapacitu </a:t>
            </a:r>
          </a:p>
          <a:p>
            <a:r>
              <a:rPr lang="cs-CZ" sz="1800" dirty="0">
                <a:latin typeface="Times New Roman" panose="02020603050405020304" pitchFamily="18" charset="0"/>
                <a:cs typeface="Times New Roman" panose="02020603050405020304" pitchFamily="18" charset="0"/>
              </a:rPr>
              <a:t>těžké půdy – tendence k zamoření a anoxickým podmínkám</a:t>
            </a:r>
          </a:p>
          <a:p>
            <a:r>
              <a:rPr lang="cs-CZ" sz="1800" dirty="0">
                <a:latin typeface="Times New Roman" panose="02020603050405020304" pitchFamily="18" charset="0"/>
                <a:cs typeface="Times New Roman" panose="02020603050405020304" pitchFamily="18" charset="0"/>
              </a:rPr>
              <a:t>naopak u písčitých půd</a:t>
            </a:r>
          </a:p>
          <a:p>
            <a:r>
              <a:rPr lang="cs-CZ" sz="1800" dirty="0">
                <a:latin typeface="Times New Roman" panose="02020603050405020304" pitchFamily="18" charset="0"/>
                <a:cs typeface="Times New Roman" panose="02020603050405020304" pitchFamily="18" charset="0"/>
              </a:rPr>
              <a:t>ovlivňováno obsahem SOM- </a:t>
            </a:r>
            <a:r>
              <a:rPr lang="cs-CZ" sz="1800" dirty="0" err="1">
                <a:latin typeface="Times New Roman" panose="02020603050405020304" pitchFamily="18" charset="0"/>
                <a:cs typeface="Times New Roman" panose="02020603050405020304" pitchFamily="18" charset="0"/>
              </a:rPr>
              <a:t>soil</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organic</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matter</a:t>
            </a:r>
            <a:r>
              <a:rPr lang="cs-CZ" sz="1800" dirty="0">
                <a:latin typeface="Times New Roman" panose="02020603050405020304" pitchFamily="18" charset="0"/>
                <a:cs typeface="Times New Roman" panose="02020603050405020304" pitchFamily="18" charset="0"/>
              </a:rPr>
              <a:t> (mikrobiální biomasa,opad, humus)</a:t>
            </a:r>
          </a:p>
        </p:txBody>
      </p:sp>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60032" y="3539280"/>
            <a:ext cx="3458081" cy="33187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3538696"/>
            <a:ext cx="3319304" cy="33193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448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dirty="0"/>
              <a:t>Struktura půdy</a:t>
            </a:r>
          </a:p>
        </p:txBody>
      </p:sp>
      <p:sp>
        <p:nvSpPr>
          <p:cNvPr id="9219" name="Rectangle 3"/>
          <p:cNvSpPr>
            <a:spLocks noGrp="1" noChangeArrowheads="1"/>
          </p:cNvSpPr>
          <p:nvPr>
            <p:ph type="body" idx="1"/>
          </p:nvPr>
        </p:nvSpPr>
        <p:spPr/>
        <p:txBody>
          <a:bodyPr>
            <a:normAutofit/>
          </a:bodyPr>
          <a:lstStyle/>
          <a:p>
            <a:pPr eaLnBrk="1" hangingPunct="1"/>
            <a:r>
              <a:rPr lang="cs-CZ" altLang="cs-CZ" sz="2800" dirty="0"/>
              <a:t>Uspořádání částic v půdě do agregátů různé velikosti a různého tvaru</a:t>
            </a:r>
          </a:p>
          <a:p>
            <a:pPr eaLnBrk="1" hangingPunct="1"/>
            <a:r>
              <a:rPr lang="cs-CZ" altLang="cs-CZ" sz="2800" dirty="0"/>
              <a:t>Struktura půdy ovlivňuje vzdušný a vodní režim půdy</a:t>
            </a:r>
          </a:p>
          <a:p>
            <a:pPr eaLnBrk="1" hangingPunct="1"/>
            <a:r>
              <a:rPr lang="cs-CZ" altLang="cs-CZ" sz="2800" dirty="0"/>
              <a:t>Optimální struktura umožňuje vsakování vody do půdy a výměnu plynů</a:t>
            </a:r>
          </a:p>
          <a:p>
            <a:pPr eaLnBrk="1" hangingPunct="1"/>
            <a:r>
              <a:rPr lang="cs-CZ" altLang="cs-CZ" sz="2800" dirty="0"/>
              <a:t>Struktura  rozhoduje o pórovitosti půdy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cs-CZ" altLang="cs-CZ" sz="3600" dirty="0"/>
              <a:t>Pórovitost půdy</a:t>
            </a:r>
          </a:p>
        </p:txBody>
      </p:sp>
      <p:sp>
        <p:nvSpPr>
          <p:cNvPr id="10243" name="Rectangle 3"/>
          <p:cNvSpPr>
            <a:spLocks noGrp="1" noChangeArrowheads="1"/>
          </p:cNvSpPr>
          <p:nvPr>
            <p:ph type="body" idx="1"/>
          </p:nvPr>
        </p:nvSpPr>
        <p:spPr/>
        <p:txBody>
          <a:bodyPr/>
          <a:lstStyle/>
          <a:p>
            <a:pPr eaLnBrk="1" hangingPunct="1"/>
            <a:r>
              <a:rPr lang="cs-CZ" altLang="cs-CZ"/>
              <a:t>Póry kapilární – zadržují vodu</a:t>
            </a:r>
          </a:p>
          <a:p>
            <a:pPr eaLnBrk="1" hangingPunct="1"/>
            <a:r>
              <a:rPr lang="cs-CZ" altLang="cs-CZ"/>
              <a:t>Póry nekapilární – umožňují zasakování vody do půdy a výměnu plynů</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cstate="print"/>
          <a:srcRect/>
          <a:stretch>
            <a:fillRect/>
          </a:stretch>
        </p:blipFill>
        <p:spPr bwMode="auto">
          <a:xfrm>
            <a:off x="9059863" y="-242888"/>
            <a:ext cx="92075" cy="71438"/>
          </a:xfrm>
          <a:prstGeom prst="rect">
            <a:avLst/>
          </a:prstGeom>
          <a:gradFill rotWithShape="0">
            <a:gsLst>
              <a:gs pos="0">
                <a:srgbClr val="B16E49"/>
              </a:gs>
              <a:gs pos="30000">
                <a:srgbClr val="D49E6C"/>
              </a:gs>
              <a:gs pos="70000">
                <a:srgbClr val="A65528"/>
              </a:gs>
              <a:gs pos="100000">
                <a:srgbClr val="663012"/>
              </a:gs>
            </a:gsLst>
            <a:lin ang="5400000" scaled="1"/>
          </a:gradFill>
          <a:ln w="9525">
            <a:noFill/>
            <a:miter lim="800000"/>
            <a:headEnd/>
            <a:tailEnd/>
          </a:ln>
        </p:spPr>
      </p:pic>
      <p:sp>
        <p:nvSpPr>
          <p:cNvPr id="16387" name="Nadpis 1"/>
          <p:cNvSpPr>
            <a:spLocks noGrp="1" noChangeArrowheads="1"/>
          </p:cNvSpPr>
          <p:nvPr>
            <p:ph type="ctrTitle"/>
          </p:nvPr>
        </p:nvSpPr>
        <p:spPr>
          <a:xfrm>
            <a:off x="0" y="-242888"/>
            <a:ext cx="9144000" cy="1295401"/>
          </a:xfrm>
        </p:spPr>
        <p:txBody>
          <a:bodyPr/>
          <a:lstStyle/>
          <a:p>
            <a:pPr eaLnBrk="1" hangingPunct="1"/>
            <a:r>
              <a:rPr lang="cs-CZ" altLang="cs-CZ" sz="2400" b="1" smtClean="0">
                <a:latin typeface="Times New Roman" pitchFamily="18" charset="0"/>
                <a:cs typeface="Times New Roman" pitchFamily="18" charset="0"/>
              </a:rPr>
              <a:t>Zásadní význam mikroorganismů na vznik půdních  agregátů a pórů</a:t>
            </a:r>
          </a:p>
        </p:txBody>
      </p:sp>
      <p:sp>
        <p:nvSpPr>
          <p:cNvPr id="3" name="Podnadpis 2"/>
          <p:cNvSpPr>
            <a:spLocks noGrp="1"/>
          </p:cNvSpPr>
          <p:nvPr>
            <p:ph type="subTitle" idx="1"/>
          </p:nvPr>
        </p:nvSpPr>
        <p:spPr/>
        <p:txBody>
          <a:bodyPr rtlCol="0">
            <a:normAutofit/>
          </a:bodyPr>
          <a:lstStyle/>
          <a:p>
            <a:pPr eaLnBrk="1" fontAlgn="auto" hangingPunct="1">
              <a:spcAft>
                <a:spcPts val="0"/>
              </a:spcAft>
              <a:buFont typeface="Arial" panose="020B0604020202020204" pitchFamily="34" charset="0"/>
              <a:buNone/>
              <a:defRPr/>
            </a:pPr>
            <a:r>
              <a:rPr lang="cs-CZ" sz="800" dirty="0"/>
              <a:t>.</a:t>
            </a:r>
          </a:p>
        </p:txBody>
      </p:sp>
      <p:pic>
        <p:nvPicPr>
          <p:cNvPr id="16389" name="Picture 2"/>
          <p:cNvPicPr>
            <a:picLocks noChangeAspect="1" noChangeArrowheads="1"/>
          </p:cNvPicPr>
          <p:nvPr/>
        </p:nvPicPr>
        <p:blipFill>
          <a:blip r:embed="rId3" cstate="print"/>
          <a:srcRect l="36613" t="30051" r="1962" b="2751"/>
          <a:stretch>
            <a:fillRect/>
          </a:stretch>
        </p:blipFill>
        <p:spPr bwMode="auto">
          <a:xfrm>
            <a:off x="323850" y="692150"/>
            <a:ext cx="3384550" cy="2778125"/>
          </a:xfrm>
          <a:prstGeom prst="rect">
            <a:avLst/>
          </a:prstGeom>
          <a:noFill/>
          <a:ln w="9525">
            <a:noFill/>
            <a:miter lim="800000"/>
            <a:headEnd/>
            <a:tailEnd/>
          </a:ln>
        </p:spPr>
      </p:pic>
      <p:pic>
        <p:nvPicPr>
          <p:cNvPr id="16390" name="Picture 2"/>
          <p:cNvPicPr>
            <a:picLocks noChangeAspect="1" noChangeArrowheads="1"/>
          </p:cNvPicPr>
          <p:nvPr/>
        </p:nvPicPr>
        <p:blipFill>
          <a:blip r:embed="rId4" cstate="print"/>
          <a:srcRect/>
          <a:stretch>
            <a:fillRect/>
          </a:stretch>
        </p:blipFill>
        <p:spPr bwMode="auto">
          <a:xfrm>
            <a:off x="611188" y="3860800"/>
            <a:ext cx="2765425" cy="2089150"/>
          </a:xfrm>
          <a:prstGeom prst="rect">
            <a:avLst/>
          </a:prstGeom>
          <a:noFill/>
          <a:ln w="9525">
            <a:noFill/>
            <a:miter lim="800000"/>
            <a:headEnd/>
            <a:tailEnd/>
          </a:ln>
        </p:spPr>
      </p:pic>
      <p:pic>
        <p:nvPicPr>
          <p:cNvPr id="16391" name="Picture 2"/>
          <p:cNvPicPr>
            <a:picLocks noChangeAspect="1" noChangeArrowheads="1"/>
          </p:cNvPicPr>
          <p:nvPr/>
        </p:nvPicPr>
        <p:blipFill>
          <a:blip r:embed="rId5" cstate="print"/>
          <a:srcRect/>
          <a:stretch>
            <a:fillRect/>
          </a:stretch>
        </p:blipFill>
        <p:spPr bwMode="auto">
          <a:xfrm>
            <a:off x="5580063" y="688975"/>
            <a:ext cx="2160587" cy="1876425"/>
          </a:xfrm>
          <a:prstGeom prst="rect">
            <a:avLst/>
          </a:prstGeom>
          <a:noFill/>
          <a:ln w="9525">
            <a:noFill/>
            <a:miter lim="800000"/>
            <a:headEnd/>
            <a:tailEnd/>
          </a:ln>
        </p:spPr>
      </p:pic>
      <p:pic>
        <p:nvPicPr>
          <p:cNvPr id="16392" name="Picture 3"/>
          <p:cNvPicPr>
            <a:picLocks noChangeAspect="1" noChangeArrowheads="1"/>
          </p:cNvPicPr>
          <p:nvPr/>
        </p:nvPicPr>
        <p:blipFill>
          <a:blip r:embed="rId6" cstate="print"/>
          <a:srcRect/>
          <a:stretch>
            <a:fillRect/>
          </a:stretch>
        </p:blipFill>
        <p:spPr bwMode="auto">
          <a:xfrm>
            <a:off x="5651500" y="4005263"/>
            <a:ext cx="2095500" cy="2019300"/>
          </a:xfrm>
          <a:prstGeom prst="rect">
            <a:avLst/>
          </a:prstGeom>
          <a:noFill/>
          <a:ln w="9525">
            <a:noFill/>
            <a:miter lim="800000"/>
            <a:headEnd/>
            <a:tailEnd/>
          </a:ln>
        </p:spPr>
      </p:pic>
      <p:sp>
        <p:nvSpPr>
          <p:cNvPr id="8" name="Elipsa 7"/>
          <p:cNvSpPr/>
          <p:nvPr/>
        </p:nvSpPr>
        <p:spPr>
          <a:xfrm flipV="1">
            <a:off x="5795963" y="44370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9" name="Elipsa 8"/>
          <p:cNvSpPr/>
          <p:nvPr/>
        </p:nvSpPr>
        <p:spPr>
          <a:xfrm flipV="1">
            <a:off x="5948363" y="45894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0" name="Elipsa 9"/>
          <p:cNvSpPr/>
          <p:nvPr/>
        </p:nvSpPr>
        <p:spPr>
          <a:xfrm flipV="1">
            <a:off x="6100763" y="47418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1" name="Elipsa 10"/>
          <p:cNvSpPr/>
          <p:nvPr/>
        </p:nvSpPr>
        <p:spPr>
          <a:xfrm flipV="1">
            <a:off x="6253163" y="48942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2" name="Elipsa 11"/>
          <p:cNvSpPr/>
          <p:nvPr/>
        </p:nvSpPr>
        <p:spPr>
          <a:xfrm flipV="1">
            <a:off x="6405563" y="50466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3" name="Elipsa 12"/>
          <p:cNvSpPr/>
          <p:nvPr/>
        </p:nvSpPr>
        <p:spPr>
          <a:xfrm flipV="1">
            <a:off x="6557963" y="51990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4" name="Elipsa 13"/>
          <p:cNvSpPr/>
          <p:nvPr/>
        </p:nvSpPr>
        <p:spPr>
          <a:xfrm flipV="1">
            <a:off x="6710363" y="53514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5" name="Elipsa 14"/>
          <p:cNvSpPr/>
          <p:nvPr/>
        </p:nvSpPr>
        <p:spPr>
          <a:xfrm flipV="1">
            <a:off x="6862763" y="55038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6" name="Elipsa 15"/>
          <p:cNvSpPr/>
          <p:nvPr/>
        </p:nvSpPr>
        <p:spPr>
          <a:xfrm flipV="1">
            <a:off x="7015163" y="56562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7" name="Elipsa 16"/>
          <p:cNvSpPr/>
          <p:nvPr/>
        </p:nvSpPr>
        <p:spPr>
          <a:xfrm flipV="1">
            <a:off x="7167563" y="58086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20" name="Pravidelný pětiúhelník 19"/>
          <p:cNvSpPr/>
          <p:nvPr/>
        </p:nvSpPr>
        <p:spPr>
          <a:xfrm>
            <a:off x="6875463" y="5013325"/>
            <a:ext cx="73025" cy="50800"/>
          </a:xfrm>
          <a:prstGeom prst="pentagon">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1" name="Pravidelný pětiúhelník 20"/>
          <p:cNvSpPr/>
          <p:nvPr/>
        </p:nvSpPr>
        <p:spPr>
          <a:xfrm flipV="1">
            <a:off x="7027863" y="5119688"/>
            <a:ext cx="65087" cy="46037"/>
          </a:xfrm>
          <a:prstGeom prst="pentagon">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2" name="Pravidelný pětiúhelník 21"/>
          <p:cNvSpPr/>
          <p:nvPr/>
        </p:nvSpPr>
        <p:spPr>
          <a:xfrm flipV="1">
            <a:off x="7027863" y="5119688"/>
            <a:ext cx="65087" cy="46037"/>
          </a:xfrm>
          <a:prstGeom prst="pentagon">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3" name="Šestiúhelník 22"/>
          <p:cNvSpPr/>
          <p:nvPr/>
        </p:nvSpPr>
        <p:spPr>
          <a:xfrm>
            <a:off x="7235825" y="4508500"/>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4" name="Šestiúhelník 23"/>
          <p:cNvSpPr/>
          <p:nvPr/>
        </p:nvSpPr>
        <p:spPr>
          <a:xfrm>
            <a:off x="7388225" y="4660900"/>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5" name="Šestiúhelník 24"/>
          <p:cNvSpPr/>
          <p:nvPr/>
        </p:nvSpPr>
        <p:spPr>
          <a:xfrm>
            <a:off x="6588125" y="4797425"/>
            <a:ext cx="71438"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6" name="Šestiúhelník 25"/>
          <p:cNvSpPr/>
          <p:nvPr/>
        </p:nvSpPr>
        <p:spPr>
          <a:xfrm>
            <a:off x="6948488" y="5373688"/>
            <a:ext cx="71437"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7" name="Šestiúhelník 26"/>
          <p:cNvSpPr/>
          <p:nvPr/>
        </p:nvSpPr>
        <p:spPr>
          <a:xfrm>
            <a:off x="5940425" y="4076700"/>
            <a:ext cx="71438"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8" name="Šestiúhelník 27"/>
          <p:cNvSpPr/>
          <p:nvPr/>
        </p:nvSpPr>
        <p:spPr>
          <a:xfrm>
            <a:off x="7451725" y="5732463"/>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9" name="Šestiúhelník 28"/>
          <p:cNvSpPr/>
          <p:nvPr/>
        </p:nvSpPr>
        <p:spPr>
          <a:xfrm>
            <a:off x="6372225" y="53736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0" name="Šestiúhelník 29"/>
          <p:cNvSpPr/>
          <p:nvPr/>
        </p:nvSpPr>
        <p:spPr>
          <a:xfrm>
            <a:off x="6443663" y="4868863"/>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1" name="Šestiúhelník 30"/>
          <p:cNvSpPr/>
          <p:nvPr/>
        </p:nvSpPr>
        <p:spPr>
          <a:xfrm>
            <a:off x="7092950" y="49418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2" name="Šestiúhelník 31"/>
          <p:cNvSpPr/>
          <p:nvPr/>
        </p:nvSpPr>
        <p:spPr>
          <a:xfrm>
            <a:off x="7092950" y="4365625"/>
            <a:ext cx="71438"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3" name="Šestiúhelník 32"/>
          <p:cNvSpPr/>
          <p:nvPr/>
        </p:nvSpPr>
        <p:spPr>
          <a:xfrm>
            <a:off x="7308850" y="53736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4" name="Šestiúhelník 33"/>
          <p:cNvSpPr/>
          <p:nvPr/>
        </p:nvSpPr>
        <p:spPr>
          <a:xfrm>
            <a:off x="7667625" y="55895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5" name="Šestiúhelník 34"/>
          <p:cNvSpPr/>
          <p:nvPr/>
        </p:nvSpPr>
        <p:spPr>
          <a:xfrm>
            <a:off x="6948488" y="4652963"/>
            <a:ext cx="71437"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6" name="Šestiúhelník 35"/>
          <p:cNvSpPr/>
          <p:nvPr/>
        </p:nvSpPr>
        <p:spPr>
          <a:xfrm>
            <a:off x="6875463" y="51577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7" name="Šestiúhelník 36"/>
          <p:cNvSpPr/>
          <p:nvPr/>
        </p:nvSpPr>
        <p:spPr>
          <a:xfrm>
            <a:off x="6659563" y="58054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8" name="Šestiúhelník 37"/>
          <p:cNvSpPr/>
          <p:nvPr/>
        </p:nvSpPr>
        <p:spPr>
          <a:xfrm>
            <a:off x="5724525" y="4652963"/>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9" name="Šestiúhelník 38"/>
          <p:cNvSpPr/>
          <p:nvPr/>
        </p:nvSpPr>
        <p:spPr>
          <a:xfrm>
            <a:off x="7596188" y="5013325"/>
            <a:ext cx="71437"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40" name="TextovéPole 39"/>
          <p:cNvSpPr txBox="1"/>
          <p:nvPr/>
        </p:nvSpPr>
        <p:spPr>
          <a:xfrm>
            <a:off x="3708400" y="4292600"/>
            <a:ext cx="1028700" cy="923925"/>
          </a:xfrm>
          <a:prstGeom prst="rect">
            <a:avLst/>
          </a:prstGeom>
          <a:noFill/>
        </p:spPr>
        <p:txBody>
          <a:bodyPr wrap="none">
            <a:spAutoFit/>
          </a:bodyPr>
          <a:lstStyle/>
          <a:p>
            <a:pPr eaLnBrk="1" fontAlgn="auto" hangingPunct="1">
              <a:spcBef>
                <a:spcPts val="0"/>
              </a:spcBef>
              <a:spcAft>
                <a:spcPts val="0"/>
              </a:spcAft>
              <a:defRPr/>
            </a:pPr>
            <a:r>
              <a:rPr lang="cs-CZ" sz="1800" b="1" dirty="0">
                <a:solidFill>
                  <a:prstClr val="black"/>
                </a:solidFill>
                <a:ea typeface="+mn-ea"/>
                <a:cs typeface="Times New Roman" pitchFamily="18" charset="0"/>
              </a:rPr>
              <a:t>póry</a:t>
            </a:r>
          </a:p>
          <a:p>
            <a:pPr eaLnBrk="1" fontAlgn="auto" hangingPunct="1">
              <a:spcBef>
                <a:spcPts val="0"/>
              </a:spcBef>
              <a:spcAft>
                <a:spcPts val="0"/>
              </a:spcAft>
              <a:defRPr/>
            </a:pPr>
            <a:endParaRPr lang="cs-CZ" sz="1800" b="1" dirty="0">
              <a:solidFill>
                <a:prstClr val="black"/>
              </a:solidFill>
              <a:ea typeface="+mn-ea"/>
              <a:cs typeface="Times New Roman" pitchFamily="18" charset="0"/>
            </a:endParaRPr>
          </a:p>
          <a:p>
            <a:pPr eaLnBrk="1" fontAlgn="auto" hangingPunct="1">
              <a:spcBef>
                <a:spcPts val="0"/>
              </a:spcBef>
              <a:spcAft>
                <a:spcPts val="0"/>
              </a:spcAft>
              <a:defRPr/>
            </a:pPr>
            <a:r>
              <a:rPr lang="cs-CZ" sz="1800" b="1" dirty="0">
                <a:solidFill>
                  <a:prstClr val="black"/>
                </a:solidFill>
                <a:ea typeface="+mn-ea"/>
                <a:cs typeface="Times New Roman" pitchFamily="18" charset="0"/>
              </a:rPr>
              <a:t>agregát</a:t>
            </a:r>
            <a:r>
              <a:rPr lang="cs-CZ" sz="1800" dirty="0">
                <a:solidFill>
                  <a:prstClr val="black"/>
                </a:solidFill>
                <a:latin typeface="Calibri"/>
                <a:ea typeface="+mn-ea"/>
                <a:cs typeface="+mn-cs"/>
              </a:rPr>
              <a:t>y</a:t>
            </a:r>
          </a:p>
        </p:txBody>
      </p:sp>
      <p:cxnSp>
        <p:nvCxnSpPr>
          <p:cNvPr id="42" name="Přímá spojovací šipka 41"/>
          <p:cNvCxnSpPr/>
          <p:nvPr/>
        </p:nvCxnSpPr>
        <p:spPr>
          <a:xfrm flipH="1">
            <a:off x="2051050" y="4581525"/>
            <a:ext cx="1584325" cy="431800"/>
          </a:xfrm>
          <a:prstGeom prst="straightConnector1">
            <a:avLst/>
          </a:prstGeom>
          <a:ln w="50800" cmpd="sng">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ovací šipka 43"/>
          <p:cNvCxnSpPr/>
          <p:nvPr/>
        </p:nvCxnSpPr>
        <p:spPr>
          <a:xfrm flipH="1">
            <a:off x="2124075" y="5084763"/>
            <a:ext cx="1584325" cy="431800"/>
          </a:xfrm>
          <a:prstGeom prst="straightConnector1">
            <a:avLst/>
          </a:prstGeom>
          <a:ln w="50800" cmpd="sng">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500563" y="2565400"/>
            <a:ext cx="4643437" cy="1200150"/>
          </a:xfrm>
          <a:prstGeom prst="rect">
            <a:avLst/>
          </a:prstGeom>
          <a:noFill/>
        </p:spPr>
        <p:txBody>
          <a:bodyPr>
            <a:spAutoFit/>
          </a:bodyPr>
          <a:lstStyle/>
          <a:p>
            <a:pPr algn="just" eaLnBrk="1" fontAlgn="auto" hangingPunct="1">
              <a:spcBef>
                <a:spcPts val="0"/>
              </a:spcBef>
              <a:spcAft>
                <a:spcPts val="0"/>
              </a:spcAft>
              <a:defRPr/>
            </a:pPr>
            <a:r>
              <a:rPr lang="cs-CZ" sz="1800" dirty="0">
                <a:solidFill>
                  <a:prstClr val="black"/>
                </a:solidFill>
                <a:ea typeface="+mn-ea"/>
                <a:cs typeface="Times New Roman" pitchFamily="18" charset="0"/>
              </a:rPr>
              <a:t>Stmelením  </a:t>
            </a:r>
            <a:r>
              <a:rPr lang="cs-CZ" sz="1800" dirty="0" err="1">
                <a:solidFill>
                  <a:prstClr val="black"/>
                </a:solidFill>
                <a:ea typeface="+mn-ea"/>
                <a:cs typeface="Times New Roman" pitchFamily="18" charset="0"/>
              </a:rPr>
              <a:t>adheziny</a:t>
            </a:r>
            <a:r>
              <a:rPr lang="cs-CZ" sz="1800" dirty="0">
                <a:solidFill>
                  <a:prstClr val="black"/>
                </a:solidFill>
                <a:ea typeface="+mn-ea"/>
                <a:cs typeface="Times New Roman" pitchFamily="18" charset="0"/>
              </a:rPr>
              <a:t> bakterií a hyfami hub se minerální částečky zvětralé matečné horniny a půdní organická hmota pospojují v </a:t>
            </a:r>
            <a:r>
              <a:rPr lang="cs-CZ" sz="1800" b="1" dirty="0">
                <a:solidFill>
                  <a:prstClr val="black"/>
                </a:solidFill>
                <a:ea typeface="+mn-ea"/>
                <a:cs typeface="Times New Roman" pitchFamily="18" charset="0"/>
              </a:rPr>
              <a:t>půdní</a:t>
            </a:r>
            <a:r>
              <a:rPr lang="cs-CZ" sz="1800" dirty="0">
                <a:solidFill>
                  <a:prstClr val="black"/>
                </a:solidFill>
                <a:ea typeface="+mn-ea"/>
                <a:cs typeface="Times New Roman" pitchFamily="18" charset="0"/>
              </a:rPr>
              <a:t> </a:t>
            </a:r>
            <a:r>
              <a:rPr lang="cs-CZ" sz="1800" b="1" dirty="0">
                <a:solidFill>
                  <a:prstClr val="black"/>
                </a:solidFill>
                <a:ea typeface="+mn-ea"/>
                <a:cs typeface="Times New Roman" pitchFamily="18" charset="0"/>
              </a:rPr>
              <a:t>agregáty</a:t>
            </a:r>
          </a:p>
        </p:txBody>
      </p:sp>
      <p:sp>
        <p:nvSpPr>
          <p:cNvPr id="47" name="TextovéPole 46"/>
          <p:cNvSpPr txBox="1"/>
          <p:nvPr/>
        </p:nvSpPr>
        <p:spPr>
          <a:xfrm>
            <a:off x="4140200" y="5876925"/>
            <a:ext cx="5003800" cy="923925"/>
          </a:xfrm>
          <a:prstGeom prst="rect">
            <a:avLst/>
          </a:prstGeom>
          <a:noFill/>
        </p:spPr>
        <p:txBody>
          <a:bodyPr>
            <a:spAutoFit/>
          </a:bodyPr>
          <a:lstStyle/>
          <a:p>
            <a:pPr algn="just" eaLnBrk="1" fontAlgn="auto" hangingPunct="1">
              <a:spcBef>
                <a:spcPts val="0"/>
              </a:spcBef>
              <a:spcAft>
                <a:spcPts val="0"/>
              </a:spcAft>
              <a:defRPr/>
            </a:pPr>
            <a:r>
              <a:rPr lang="cs-CZ" sz="1800" dirty="0">
                <a:solidFill>
                  <a:prstClr val="black"/>
                </a:solidFill>
                <a:ea typeface="+mn-ea"/>
                <a:cs typeface="Times New Roman" pitchFamily="18" charset="0"/>
              </a:rPr>
              <a:t>Při nedostatečném množství organické hmoty a mikroorganismů se </a:t>
            </a:r>
            <a:r>
              <a:rPr lang="cs-CZ" sz="1800" b="1" dirty="0">
                <a:solidFill>
                  <a:prstClr val="black"/>
                </a:solidFill>
                <a:ea typeface="+mn-ea"/>
                <a:cs typeface="Times New Roman" pitchFamily="18" charset="0"/>
              </a:rPr>
              <a:t>agregáty rozpadají</a:t>
            </a:r>
            <a:r>
              <a:rPr lang="cs-CZ" sz="1800" dirty="0">
                <a:solidFill>
                  <a:prstClr val="black"/>
                </a:solidFill>
                <a:ea typeface="+mn-ea"/>
                <a:cs typeface="Times New Roman" pitchFamily="18" charset="0"/>
              </a:rPr>
              <a:t>, póry mizí, </a:t>
            </a:r>
            <a:r>
              <a:rPr lang="cs-CZ" sz="1800" dirty="0">
                <a:solidFill>
                  <a:srgbClr val="FF0000"/>
                </a:solidFill>
                <a:ea typeface="+mn-ea"/>
                <a:cs typeface="Times New Roman" pitchFamily="18" charset="0"/>
              </a:rPr>
              <a:t>půda </a:t>
            </a:r>
            <a:r>
              <a:rPr lang="cs-CZ" sz="1800" dirty="0" err="1">
                <a:solidFill>
                  <a:srgbClr val="FF0000"/>
                </a:solidFill>
                <a:ea typeface="+mn-ea"/>
                <a:cs typeface="Times New Roman" pitchFamily="18" charset="0"/>
              </a:rPr>
              <a:t>slehává</a:t>
            </a:r>
            <a:r>
              <a:rPr lang="cs-CZ" sz="1800" dirty="0">
                <a:solidFill>
                  <a:prstClr val="black"/>
                </a:solidFill>
                <a:ea typeface="+mn-ea"/>
                <a:cs typeface="Times New Roman" pitchFamily="18" charset="0"/>
              </a:rPr>
              <a:t>. </a:t>
            </a:r>
            <a:r>
              <a:rPr lang="cs-CZ" sz="1800" b="1" dirty="0">
                <a:solidFill>
                  <a:prstClr val="black"/>
                </a:solidFill>
                <a:ea typeface="+mn-ea"/>
                <a:cs typeface="Times New Roman" pitchFamily="18" charset="0"/>
              </a:rPr>
              <a:t>Srážková voda se nezasakuje!</a:t>
            </a:r>
          </a:p>
        </p:txBody>
      </p:sp>
      <p:cxnSp>
        <p:nvCxnSpPr>
          <p:cNvPr id="50" name="Přímá spojovací šipka 49"/>
          <p:cNvCxnSpPr/>
          <p:nvPr/>
        </p:nvCxnSpPr>
        <p:spPr>
          <a:xfrm>
            <a:off x="5508625" y="4221163"/>
            <a:ext cx="0" cy="1152525"/>
          </a:xfrm>
          <a:prstGeom prst="straightConnector1">
            <a:avLst/>
          </a:prstGeom>
          <a:ln w="508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ovací šipka 51"/>
          <p:cNvCxnSpPr/>
          <p:nvPr/>
        </p:nvCxnSpPr>
        <p:spPr>
          <a:xfrm>
            <a:off x="7885113" y="4292600"/>
            <a:ext cx="0" cy="1152525"/>
          </a:xfrm>
          <a:prstGeom prst="straightConnector1">
            <a:avLst/>
          </a:prstGeom>
          <a:ln w="508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0" y="5934075"/>
            <a:ext cx="3671888" cy="923925"/>
          </a:xfrm>
          <a:prstGeom prst="rect">
            <a:avLst/>
          </a:prstGeom>
          <a:noFill/>
        </p:spPr>
        <p:txBody>
          <a:bodyPr>
            <a:spAutoFit/>
          </a:bodyPr>
          <a:lstStyle/>
          <a:p>
            <a:pPr algn="just" eaLnBrk="1" fontAlgn="auto" hangingPunct="1">
              <a:spcBef>
                <a:spcPts val="0"/>
              </a:spcBef>
              <a:spcAft>
                <a:spcPts val="0"/>
              </a:spcAft>
              <a:defRPr/>
            </a:pPr>
            <a:r>
              <a:rPr lang="cs-CZ" sz="1800" dirty="0">
                <a:solidFill>
                  <a:prstClr val="black"/>
                </a:solidFill>
                <a:ea typeface="+mn-ea"/>
                <a:cs typeface="Times New Roman" pitchFamily="18" charset="0"/>
              </a:rPr>
              <a:t>Dobře se vsakuje srážková voda. </a:t>
            </a:r>
            <a:r>
              <a:rPr lang="cs-CZ" sz="1800" b="1" dirty="0">
                <a:solidFill>
                  <a:prstClr val="black"/>
                </a:solidFill>
                <a:ea typeface="+mn-ea"/>
                <a:cs typeface="Times New Roman" pitchFamily="18" charset="0"/>
              </a:rPr>
              <a:t>Dochází k naplňování jedné z důležitých funkcí půdy – retenční! </a:t>
            </a:r>
          </a:p>
        </p:txBody>
      </p:sp>
      <p:cxnSp>
        <p:nvCxnSpPr>
          <p:cNvPr id="59" name="Přímá spojovací šipka 58"/>
          <p:cNvCxnSpPr/>
          <p:nvPr/>
        </p:nvCxnSpPr>
        <p:spPr>
          <a:xfrm flipH="1">
            <a:off x="1331913" y="3860800"/>
            <a:ext cx="215900" cy="936625"/>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ovací šipka 60"/>
          <p:cNvCxnSpPr/>
          <p:nvPr/>
        </p:nvCxnSpPr>
        <p:spPr>
          <a:xfrm>
            <a:off x="6804025" y="3860800"/>
            <a:ext cx="1728788" cy="215900"/>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a:off x="2051050" y="3573463"/>
            <a:ext cx="1601788" cy="368300"/>
          </a:xfrm>
          <a:prstGeom prst="rect">
            <a:avLst/>
          </a:prstGeom>
          <a:noFill/>
        </p:spPr>
        <p:txBody>
          <a:bodyPr wrap="none">
            <a:spAutoFit/>
          </a:bodyPr>
          <a:lstStyle/>
          <a:p>
            <a:pPr eaLnBrk="1" fontAlgn="auto" hangingPunct="1">
              <a:spcBef>
                <a:spcPts val="0"/>
              </a:spcBef>
              <a:spcAft>
                <a:spcPts val="0"/>
              </a:spcAft>
              <a:defRPr/>
            </a:pPr>
            <a:r>
              <a:rPr lang="cs-CZ" sz="1800" b="1" dirty="0">
                <a:solidFill>
                  <a:srgbClr val="0070C0"/>
                </a:solidFill>
                <a:ea typeface="+mn-ea"/>
                <a:cs typeface="Times New Roman" pitchFamily="18" charset="0"/>
              </a:rPr>
              <a:t>srážková voda</a:t>
            </a:r>
          </a:p>
        </p:txBody>
      </p:sp>
      <p:cxnSp>
        <p:nvCxnSpPr>
          <p:cNvPr id="64" name="Přímá spojovací šipka 63"/>
          <p:cNvCxnSpPr/>
          <p:nvPr/>
        </p:nvCxnSpPr>
        <p:spPr>
          <a:xfrm>
            <a:off x="2051050" y="3860800"/>
            <a:ext cx="0" cy="792163"/>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ovací šipka 65"/>
          <p:cNvCxnSpPr/>
          <p:nvPr/>
        </p:nvCxnSpPr>
        <p:spPr>
          <a:xfrm flipH="1">
            <a:off x="5435600" y="3860800"/>
            <a:ext cx="936625" cy="144463"/>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8" name="TextovéPole 67"/>
          <p:cNvSpPr txBox="1"/>
          <p:nvPr/>
        </p:nvSpPr>
        <p:spPr>
          <a:xfrm>
            <a:off x="5859463" y="3573463"/>
            <a:ext cx="3536950" cy="338137"/>
          </a:xfrm>
          <a:prstGeom prst="rect">
            <a:avLst/>
          </a:prstGeom>
          <a:noFill/>
        </p:spPr>
        <p:txBody>
          <a:bodyPr>
            <a:spAutoFit/>
          </a:bodyPr>
          <a:lstStyle/>
          <a:p>
            <a:pPr eaLnBrk="1" fontAlgn="auto" hangingPunct="1">
              <a:spcBef>
                <a:spcPts val="0"/>
              </a:spcBef>
              <a:spcAft>
                <a:spcPts val="0"/>
              </a:spcAft>
              <a:defRPr/>
            </a:pPr>
            <a:r>
              <a:rPr lang="cs-CZ" sz="1600" dirty="0">
                <a:solidFill>
                  <a:prstClr val="black"/>
                </a:solidFill>
                <a:ea typeface="+mn-ea"/>
                <a:cs typeface="Times New Roman" pitchFamily="18" charset="0"/>
              </a:rPr>
              <a:t>Voda stéká po povrchu - vodní eroze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827088" y="188913"/>
            <a:ext cx="7561262" cy="5372100"/>
          </a:xfrm>
          <a:prstGeom prst="rect">
            <a:avLst/>
          </a:prstGeom>
          <a:noFill/>
          <a:ln w="9525">
            <a:noFill/>
            <a:miter lim="800000"/>
            <a:headEnd/>
            <a:tailEnd/>
          </a:ln>
        </p:spPr>
      </p:pic>
      <p:sp>
        <p:nvSpPr>
          <p:cNvPr id="3" name="Obdélník 2"/>
          <p:cNvSpPr/>
          <p:nvPr/>
        </p:nvSpPr>
        <p:spPr>
          <a:xfrm>
            <a:off x="827088" y="5732463"/>
            <a:ext cx="7848600" cy="708025"/>
          </a:xfrm>
          <a:prstGeom prst="rect">
            <a:avLst/>
          </a:prstGeom>
        </p:spPr>
        <p:txBody>
          <a:bodyPr>
            <a:spAutoFit/>
          </a:bodyPr>
          <a:lstStyle/>
          <a:p>
            <a:pPr eaLnBrk="1" fontAlgn="auto" hangingPunct="1">
              <a:spcBef>
                <a:spcPts val="0"/>
              </a:spcBef>
              <a:spcAft>
                <a:spcPts val="0"/>
              </a:spcAft>
              <a:defRPr/>
            </a:pPr>
            <a:r>
              <a:rPr lang="cs-CZ" sz="2000" dirty="0">
                <a:solidFill>
                  <a:prstClr val="black"/>
                </a:solidFill>
                <a:ea typeface="+mn-ea"/>
                <a:cs typeface="Times New Roman" pitchFamily="18" charset="0"/>
              </a:rPr>
              <a:t>Jemná vlákna hyf půdních hub dokážou udržet pohromadě i tak sypký materiál jako je </a:t>
            </a:r>
            <a:r>
              <a:rPr lang="cs-CZ" sz="2000" dirty="0" err="1">
                <a:solidFill>
                  <a:prstClr val="black"/>
                </a:solidFill>
                <a:ea typeface="+mn-ea"/>
                <a:cs typeface="Times New Roman" pitchFamily="18" charset="0"/>
              </a:rPr>
              <a:t>agroperlit</a:t>
            </a:r>
            <a:endParaRPr lang="cs-CZ" sz="2000" dirty="0">
              <a:solidFill>
                <a:prstClr val="black"/>
              </a:solidFill>
              <a:ea typeface="+mn-ea"/>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33726"/>
            <a:ext cx="8892480" cy="1063659"/>
          </a:xfrm>
        </p:spPr>
        <p:txBody>
          <a:bodyPr>
            <a:normAutofit/>
          </a:bodyPr>
          <a:lstStyle/>
          <a:p>
            <a:pPr marL="0" lvl="0" indent="0">
              <a:buNone/>
            </a:pPr>
            <a:r>
              <a:rPr lang="cs-CZ" sz="1800" dirty="0">
                <a:solidFill>
                  <a:prstClr val="black"/>
                </a:solidFill>
                <a:latin typeface="Times New Roman" panose="02020603050405020304" pitchFamily="18" charset="0"/>
                <a:cs typeface="Times New Roman" panose="02020603050405020304" pitchFamily="18" charset="0"/>
              </a:rPr>
              <a:t>Fyzikální vlastnosti půdy</a:t>
            </a:r>
          </a:p>
          <a:p>
            <a:pPr marL="0" lvl="0" indent="0">
              <a:buNone/>
            </a:pPr>
            <a:r>
              <a:rPr lang="cs-CZ" sz="1600" dirty="0">
                <a:solidFill>
                  <a:prstClr val="black"/>
                </a:solidFill>
                <a:latin typeface="Times New Roman" panose="02020603050405020304" pitchFamily="18" charset="0"/>
                <a:cs typeface="Times New Roman" panose="02020603050405020304" pitchFamily="18" charset="0"/>
              </a:rPr>
              <a:t> - při vývoji z regolitu se vytváří oddělené horizonty:</a:t>
            </a:r>
          </a:p>
          <a:p>
            <a:pPr marL="0" lvl="0" indent="0">
              <a:buNone/>
            </a:pPr>
            <a:endParaRPr lang="cs-CZ" sz="1600" dirty="0">
              <a:solidFill>
                <a:prstClr val="black"/>
              </a:solidFill>
            </a:endParaRPr>
          </a:p>
          <a:p>
            <a:pPr marL="0" lvl="0" indent="0">
              <a:buNone/>
            </a:pPr>
            <a:endParaRPr lang="en-GB" sz="1600" dirty="0">
              <a:solidFill>
                <a:prstClr val="black"/>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0768"/>
            <a:ext cx="4702465" cy="532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ovéPole 1"/>
          <p:cNvSpPr txBox="1"/>
          <p:nvPr/>
        </p:nvSpPr>
        <p:spPr>
          <a:xfrm>
            <a:off x="5111552" y="188640"/>
            <a:ext cx="4032448" cy="7232749"/>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O – organický horizont nad minerální půdou – humus</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O1 – zbytky rostlin a živočichů jsou rozeznatelné</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O2 – už nerozeznatelné</a:t>
            </a:r>
          </a:p>
          <a:p>
            <a:pPr lvl="0">
              <a:spcBef>
                <a:spcPct val="20000"/>
              </a:spcBef>
            </a:pPr>
            <a:endParaRPr lang="cs-CZ" sz="1600" dirty="0">
              <a:solidFill>
                <a:prstClr val="black"/>
              </a:solidFill>
              <a:latin typeface="Times New Roman" panose="02020603050405020304" pitchFamily="18" charset="0"/>
              <a:cs typeface="Times New Roman" panose="02020603050405020304" pitchFamily="18" charset="0"/>
            </a:endParaRP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A1 – minerální složka promíchána s humusem</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A2 – maximální vymývání křemičitých jílů</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A3 – přechod do spodního B horizontu</a:t>
            </a:r>
          </a:p>
          <a:p>
            <a:pPr marL="342900" lvl="0" indent="-342900">
              <a:spcBef>
                <a:spcPct val="20000"/>
              </a:spcBef>
              <a:buFont typeface="Arial" panose="020B0604020202020204" pitchFamily="34" charset="0"/>
              <a:buChar char="•"/>
            </a:pPr>
            <a:endParaRPr lang="cs-CZ" sz="1600" dirty="0">
              <a:solidFill>
                <a:prstClr val="black"/>
              </a:solidFill>
              <a:latin typeface="Times New Roman" panose="02020603050405020304" pitchFamily="18" charset="0"/>
              <a:cs typeface="Times New Roman" panose="02020603050405020304" pitchFamily="18" charset="0"/>
            </a:endParaRPr>
          </a:p>
          <a:p>
            <a:pPr marL="34290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E – eluviální horizont – minerální horizont blízko povrchu půdy, maximální vymývání/vyluhování</a:t>
            </a:r>
          </a:p>
          <a:p>
            <a:pPr lvl="0">
              <a:spcBef>
                <a:spcPct val="20000"/>
              </a:spcBef>
            </a:pPr>
            <a:endParaRPr lang="cs-CZ" sz="1600" dirty="0">
              <a:solidFill>
                <a:prstClr val="black"/>
              </a:solidFill>
              <a:latin typeface="Times New Roman" panose="02020603050405020304" pitchFamily="18" charset="0"/>
              <a:cs typeface="Times New Roman" panose="02020603050405020304" pitchFamily="18" charset="0"/>
            </a:endParaRP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B - </a:t>
            </a:r>
            <a:r>
              <a:rPr lang="cs-CZ" sz="1600" dirty="0" err="1">
                <a:solidFill>
                  <a:prstClr val="black"/>
                </a:solidFill>
                <a:latin typeface="Times New Roman" panose="02020603050405020304" pitchFamily="18" charset="0"/>
                <a:cs typeface="Times New Roman" panose="02020603050405020304" pitchFamily="18" charset="0"/>
              </a:rPr>
              <a:t>iluviální</a:t>
            </a:r>
            <a:r>
              <a:rPr lang="cs-CZ" sz="1600" dirty="0">
                <a:solidFill>
                  <a:prstClr val="black"/>
                </a:solidFill>
                <a:latin typeface="Times New Roman" panose="02020603050405020304" pitchFamily="18" charset="0"/>
                <a:cs typeface="Times New Roman" panose="02020603050405020304" pitchFamily="18" charset="0"/>
              </a:rPr>
              <a:t> horizont – místo depozice, maximální akumulace oxidů železa, hliníku a křemičitých jílů</a:t>
            </a:r>
          </a:p>
          <a:p>
            <a:pPr lvl="0">
              <a:spcBef>
                <a:spcPct val="20000"/>
              </a:spcBef>
            </a:pPr>
            <a:endParaRPr lang="cs-CZ" sz="1600" dirty="0">
              <a:solidFill>
                <a:prstClr val="black"/>
              </a:solidFill>
              <a:latin typeface="Times New Roman" panose="02020603050405020304" pitchFamily="18" charset="0"/>
              <a:cs typeface="Times New Roman" panose="02020603050405020304" pitchFamily="18" charset="0"/>
            </a:endParaRP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C  horizont – není příliš ovlivněn biologickou aktivitou – možná akumulace Ca/MgCO3</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Pod C je regolit a matečná hornina</a:t>
            </a:r>
          </a:p>
          <a:p>
            <a:pPr marL="342900" lvl="0" indent="-342900">
              <a:spcBef>
                <a:spcPct val="20000"/>
              </a:spcBef>
              <a:buFont typeface="Arial" panose="020B0604020202020204" pitchFamily="34" charset="0"/>
              <a:buChar char="•"/>
            </a:pPr>
            <a:endParaRPr lang="en-GB" sz="3200" dirty="0">
              <a:solidFill>
                <a:prstClr val="black"/>
              </a:solidFill>
            </a:endParaRPr>
          </a:p>
        </p:txBody>
      </p:sp>
    </p:spTree>
    <p:extLst>
      <p:ext uri="{BB962C8B-B14F-4D97-AF65-F5344CB8AC3E}">
        <p14:creationId xmlns:p14="http://schemas.microsoft.com/office/powerpoint/2010/main" xmlns="" val="323594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778098"/>
          </a:xfrm>
        </p:spPr>
        <p:txBody>
          <a:bodyPr>
            <a:noAutofit/>
          </a:bodyPr>
          <a:lstStyle/>
          <a:p>
            <a:r>
              <a:rPr lang="en-GB" sz="2400" b="1" dirty="0" err="1"/>
              <a:t>Chemické</a:t>
            </a:r>
            <a:r>
              <a:rPr lang="en-GB" sz="2400" b="1" dirty="0"/>
              <a:t> </a:t>
            </a:r>
            <a:r>
              <a:rPr lang="en-GB" sz="2400" b="1" dirty="0" err="1"/>
              <a:t>vlastnosti</a:t>
            </a:r>
            <a:r>
              <a:rPr lang="en-GB" sz="2400" b="1" dirty="0"/>
              <a:t> </a:t>
            </a:r>
            <a:r>
              <a:rPr lang="en-GB" sz="2400" b="1" dirty="0" err="1"/>
              <a:t>půd</a:t>
            </a:r>
            <a:r>
              <a:rPr lang="cs-CZ" sz="2400" b="1" dirty="0"/>
              <a:t> - </a:t>
            </a:r>
            <a:r>
              <a:rPr lang="cs-CZ" sz="2400" b="1" dirty="0" err="1"/>
              <a:t>huminy</a:t>
            </a:r>
            <a:r>
              <a:rPr lang="en-GB" sz="2400" b="1" dirty="0"/>
              <a:t/>
            </a:r>
            <a:br>
              <a:rPr lang="en-GB" sz="2400" b="1" dirty="0"/>
            </a:br>
            <a:endParaRPr lang="en-GB" sz="2400" dirty="0"/>
          </a:p>
        </p:txBody>
      </p:sp>
      <p:sp>
        <p:nvSpPr>
          <p:cNvPr id="3" name="Zástupný symbol pro obsah 2"/>
          <p:cNvSpPr>
            <a:spLocks noGrp="1"/>
          </p:cNvSpPr>
          <p:nvPr>
            <p:ph idx="1"/>
          </p:nvPr>
        </p:nvSpPr>
        <p:spPr>
          <a:xfrm>
            <a:off x="107504" y="620688"/>
            <a:ext cx="8838594" cy="5544616"/>
          </a:xfrm>
        </p:spPr>
        <p:txBody>
          <a:bodyPr>
            <a:normAutofit/>
          </a:bodyPr>
          <a:lstStyle/>
          <a:p>
            <a:r>
              <a:rPr lang="cs-CZ" sz="2000" dirty="0">
                <a:latin typeface="Times New Roman" panose="02020603050405020304" pitchFamily="18" charset="0"/>
                <a:cs typeface="Times New Roman" panose="02020603050405020304" pitchFamily="18" charset="0"/>
              </a:rPr>
              <a:t>důležité pro mikroby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půdní organická hmota (SOM) – ze zbytků živočichů, rostlin a mikrobů</a:t>
            </a:r>
          </a:p>
          <a:p>
            <a:endParaRPr lang="cs-CZ" sz="2000" dirty="0">
              <a:latin typeface="Times New Roman" panose="02020603050405020304" pitchFamily="18" charset="0"/>
              <a:cs typeface="Times New Roman" panose="02020603050405020304" pitchFamily="18" charset="0"/>
            </a:endParaRPr>
          </a:p>
          <a:p>
            <a:r>
              <a:rPr lang="cs-CZ" sz="2000" dirty="0" err="1">
                <a:latin typeface="Times New Roman" panose="02020603050405020304" pitchFamily="18" charset="0"/>
                <a:cs typeface="Times New Roman" panose="02020603050405020304" pitchFamily="18" charset="0"/>
              </a:rPr>
              <a:t>huminové</a:t>
            </a:r>
            <a:r>
              <a:rPr lang="cs-CZ" sz="2000" dirty="0">
                <a:latin typeface="Times New Roman" panose="02020603050405020304" pitchFamily="18" charset="0"/>
                <a:cs typeface="Times New Roman" panose="02020603050405020304" pitchFamily="18" charset="0"/>
              </a:rPr>
              <a:t> látky – </a:t>
            </a:r>
            <a:r>
              <a:rPr lang="cs-CZ" sz="2000" dirty="0" err="1">
                <a:latin typeface="Times New Roman" panose="02020603050405020304" pitchFamily="18" charset="0"/>
                <a:cs typeface="Times New Roman" panose="02020603050405020304" pitchFamily="18" charset="0"/>
              </a:rPr>
              <a:t>org</a:t>
            </a:r>
            <a:r>
              <a:rPr lang="cs-CZ" sz="2000" dirty="0">
                <a:latin typeface="Times New Roman" panose="02020603050405020304" pitchFamily="18" charset="0"/>
                <a:cs typeface="Times New Roman" panose="02020603050405020304" pitchFamily="18" charset="0"/>
              </a:rPr>
              <a:t>. hmota doznala takových změn, že původní materiál je nerozeznatelný – v minerálních půdách je to méně než 10 hm. % - jde o náhodné polymery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aromatické jádro sestávající z jednoduchých a kondenzovaných aromatických, heterocyklických a chinonových kruhů spojených C-C pomocí </a:t>
            </a:r>
            <a:r>
              <a:rPr lang="cs-CZ" sz="2000" dirty="0" err="1">
                <a:latin typeface="Times New Roman" panose="02020603050405020304" pitchFamily="18" charset="0"/>
                <a:cs typeface="Times New Roman" panose="02020603050405020304" pitchFamily="18" charset="0"/>
              </a:rPr>
              <a:t>étero</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amino</a:t>
            </a:r>
            <a:r>
              <a:rPr lang="cs-CZ" sz="2000" dirty="0">
                <a:latin typeface="Times New Roman" panose="02020603050405020304" pitchFamily="18" charset="0"/>
                <a:cs typeface="Times New Roman" panose="02020603050405020304" pitchFamily="18" charset="0"/>
              </a:rPr>
              <a:t>- a </a:t>
            </a:r>
            <a:r>
              <a:rPr lang="cs-CZ" sz="2000" dirty="0" err="1">
                <a:latin typeface="Times New Roman" panose="02020603050405020304" pitchFamily="18" charset="0"/>
                <a:cs typeface="Times New Roman" panose="02020603050405020304" pitchFamily="18" charset="0"/>
              </a:rPr>
              <a:t>azo</a:t>
            </a:r>
            <a:r>
              <a:rPr lang="cs-CZ" sz="2000" dirty="0">
                <a:latin typeface="Times New Roman" panose="02020603050405020304" pitchFamily="18" charset="0"/>
                <a:cs typeface="Times New Roman" panose="02020603050405020304" pitchFamily="18" charset="0"/>
              </a:rPr>
              <a:t>- vazeb</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22046" y="4077072"/>
            <a:ext cx="3406137" cy="2780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78004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4525963"/>
          </a:xfrm>
        </p:spPr>
        <p:txBody>
          <a:bodyPr/>
          <a:lstStyle/>
          <a:p>
            <a:pPr lvl="0"/>
            <a:r>
              <a:rPr lang="cs-CZ" sz="1800" dirty="0">
                <a:solidFill>
                  <a:prstClr val="black"/>
                </a:solidFill>
                <a:latin typeface="Times New Roman" panose="02020603050405020304" pitchFamily="18" charset="0"/>
                <a:cs typeface="Times New Roman" panose="02020603050405020304" pitchFamily="18" charset="0"/>
              </a:rPr>
              <a:t>na kruzích jsou rozmanité </a:t>
            </a:r>
            <a:r>
              <a:rPr lang="cs-CZ" sz="1800" b="1" dirty="0">
                <a:solidFill>
                  <a:prstClr val="black"/>
                </a:solidFill>
                <a:latin typeface="Times New Roman" panose="02020603050405020304" pitchFamily="18" charset="0"/>
                <a:cs typeface="Times New Roman" panose="02020603050405020304" pitchFamily="18" charset="0"/>
              </a:rPr>
              <a:t>funkční skupiny</a:t>
            </a:r>
            <a:r>
              <a:rPr lang="cs-CZ" sz="1800" dirty="0">
                <a:solidFill>
                  <a:prstClr val="black"/>
                </a:solidFill>
                <a:latin typeface="Times New Roman" panose="02020603050405020304" pitchFamily="18" charset="0"/>
                <a:cs typeface="Times New Roman" panose="02020603050405020304" pitchFamily="18" charset="0"/>
              </a:rPr>
              <a:t>, zejména karboxylové, fenolické </a:t>
            </a:r>
            <a:r>
              <a:rPr lang="cs-CZ" sz="1800" dirty="0" err="1">
                <a:solidFill>
                  <a:prstClr val="black"/>
                </a:solidFill>
                <a:latin typeface="Times New Roman" panose="02020603050405020304" pitchFamily="18" charset="0"/>
                <a:cs typeface="Times New Roman" panose="02020603050405020304" pitchFamily="18" charset="0"/>
              </a:rPr>
              <a:t>hydroxily</a:t>
            </a:r>
            <a:r>
              <a:rPr lang="cs-CZ" sz="1800" dirty="0">
                <a:solidFill>
                  <a:prstClr val="black"/>
                </a:solidFill>
                <a:latin typeface="Times New Roman" panose="02020603050405020304" pitchFamily="18" charset="0"/>
                <a:cs typeface="Times New Roman" panose="02020603050405020304" pitchFamily="18" charset="0"/>
              </a:rPr>
              <a:t> a karbonylové skupiny</a:t>
            </a:r>
          </a:p>
          <a:p>
            <a:pPr lvl="0"/>
            <a:r>
              <a:rPr lang="cs-CZ" sz="1800" dirty="0">
                <a:solidFill>
                  <a:prstClr val="black"/>
                </a:solidFill>
                <a:latin typeface="Times New Roman" panose="02020603050405020304" pitchFamily="18" charset="0"/>
                <a:cs typeface="Times New Roman" panose="02020603050405020304" pitchFamily="18" charset="0"/>
              </a:rPr>
              <a:t>na ně jsou připojené AK, peptidy, cukry, fenoly – vše je zesíťované</a:t>
            </a: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b="1" dirty="0">
                <a:solidFill>
                  <a:prstClr val="black"/>
                </a:solidFill>
                <a:latin typeface="Times New Roman" panose="02020603050405020304" pitchFamily="18" charset="0"/>
                <a:cs typeface="Times New Roman" panose="02020603050405020304" pitchFamily="18" charset="0"/>
              </a:rPr>
              <a:t>3D houbová struktura</a:t>
            </a:r>
            <a:r>
              <a:rPr lang="cs-CZ" sz="1800" dirty="0">
                <a:solidFill>
                  <a:prstClr val="black"/>
                </a:solidFill>
                <a:latin typeface="Times New Roman" panose="02020603050405020304" pitchFamily="18" charset="0"/>
                <a:cs typeface="Times New Roman" panose="02020603050405020304" pitchFamily="18" charset="0"/>
              </a:rPr>
              <a:t>, která lehce váže vodu, ionty, a organické molekuly</a:t>
            </a:r>
          </a:p>
          <a:p>
            <a:pPr lvl="0"/>
            <a:r>
              <a:rPr lang="cs-CZ" sz="1800" dirty="0">
                <a:solidFill>
                  <a:prstClr val="black"/>
                </a:solidFill>
                <a:latin typeface="Times New Roman" panose="02020603050405020304" pitchFamily="18" charset="0"/>
                <a:cs typeface="Times New Roman" panose="02020603050405020304" pitchFamily="18" charset="0"/>
              </a:rPr>
              <a:t>může </a:t>
            </a:r>
            <a:r>
              <a:rPr lang="cs-CZ" sz="1800" b="1" dirty="0">
                <a:solidFill>
                  <a:prstClr val="black"/>
                </a:solidFill>
                <a:latin typeface="Times New Roman" panose="02020603050405020304" pitchFamily="18" charset="0"/>
                <a:cs typeface="Times New Roman" panose="02020603050405020304" pitchFamily="18" charset="0"/>
              </a:rPr>
              <a:t>chemicky vázat </a:t>
            </a:r>
            <a:r>
              <a:rPr lang="cs-CZ" sz="1800" dirty="0">
                <a:solidFill>
                  <a:prstClr val="black"/>
                </a:solidFill>
                <a:latin typeface="Times New Roman" panose="02020603050405020304" pitchFamily="18" charset="0"/>
                <a:cs typeface="Times New Roman" panose="02020603050405020304" pitchFamily="18" charset="0"/>
              </a:rPr>
              <a:t>vhodné komponenty ke svým reakčním funkčním skupinám</a:t>
            </a:r>
          </a:p>
          <a:p>
            <a:pPr lvl="0"/>
            <a:r>
              <a:rPr lang="cs-CZ" sz="1800" dirty="0">
                <a:solidFill>
                  <a:prstClr val="black"/>
                </a:solidFill>
                <a:latin typeface="Times New Roman" panose="02020603050405020304" pitchFamily="18" charset="0"/>
                <a:cs typeface="Times New Roman" panose="02020603050405020304" pitchFamily="18" charset="0"/>
              </a:rPr>
              <a:t>organické sloučeniny včetně většiny chemických látek vytvořených člověkem se můžou navázat nebo být absorbovaná na </a:t>
            </a:r>
            <a:r>
              <a:rPr lang="cs-CZ" sz="1800" dirty="0" err="1">
                <a:solidFill>
                  <a:prstClr val="black"/>
                </a:solidFill>
                <a:latin typeface="Times New Roman" panose="02020603050405020304" pitchFamily="18" charset="0"/>
                <a:cs typeface="Times New Roman" panose="02020603050405020304" pitchFamily="18" charset="0"/>
              </a:rPr>
              <a:t>huminové</a:t>
            </a:r>
            <a:r>
              <a:rPr lang="cs-CZ" sz="1800" dirty="0">
                <a:solidFill>
                  <a:prstClr val="black"/>
                </a:solidFill>
                <a:latin typeface="Times New Roman" panose="02020603050405020304" pitchFamily="18" charset="0"/>
                <a:cs typeface="Times New Roman" panose="02020603050405020304" pitchFamily="18" charset="0"/>
              </a:rPr>
              <a:t> substance</a:t>
            </a:r>
          </a:p>
          <a:p>
            <a:pPr lvl="0"/>
            <a:endParaRPr lang="cs-CZ" sz="1800" dirty="0">
              <a:solidFill>
                <a:prstClr val="black"/>
              </a:solidFill>
              <a:latin typeface="Times New Roman" panose="02020603050405020304" pitchFamily="18" charset="0"/>
              <a:cs typeface="Times New Roman" panose="02020603050405020304" pitchFamily="18" charset="0"/>
            </a:endParaRPr>
          </a:p>
          <a:p>
            <a:r>
              <a:rPr lang="cs-CZ" sz="1800" dirty="0">
                <a:solidFill>
                  <a:prstClr val="black"/>
                </a:solidFill>
                <a:latin typeface="Times New Roman" panose="02020603050405020304" pitchFamily="18" charset="0"/>
                <a:cs typeface="Times New Roman" panose="02020603050405020304" pitchFamily="18" charset="0"/>
              </a:rPr>
              <a:t>dokonce byly získány z </a:t>
            </a:r>
            <a:r>
              <a:rPr lang="cs-CZ" sz="1800" dirty="0" err="1">
                <a:solidFill>
                  <a:prstClr val="black"/>
                </a:solidFill>
                <a:latin typeface="Times New Roman" panose="02020603050405020304" pitchFamily="18" charset="0"/>
                <a:cs typeface="Times New Roman" panose="02020603050405020304" pitchFamily="18" charset="0"/>
              </a:rPr>
              <a:t>huminových</a:t>
            </a:r>
            <a:r>
              <a:rPr lang="cs-CZ" sz="1800" dirty="0">
                <a:solidFill>
                  <a:prstClr val="black"/>
                </a:solidFill>
                <a:latin typeface="Times New Roman" panose="02020603050405020304" pitchFamily="18" charset="0"/>
                <a:cs typeface="Times New Roman" panose="02020603050405020304" pitchFamily="18" charset="0"/>
              </a:rPr>
              <a:t> látek aktivní enzymy</a:t>
            </a:r>
            <a:endParaRPr lang="cs-CZ" sz="1800" dirty="0">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3501008"/>
            <a:ext cx="3464523" cy="3056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3501008"/>
            <a:ext cx="3861893" cy="22650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953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229600" cy="490066"/>
          </a:xfrm>
        </p:spPr>
        <p:txBody>
          <a:bodyPr>
            <a:noAutofit/>
          </a:bodyPr>
          <a:lstStyle/>
          <a:p>
            <a:r>
              <a:rPr lang="en-GB" sz="2400" dirty="0" err="1"/>
              <a:t>Stratosféra</a:t>
            </a:r>
            <a:r>
              <a:rPr lang="en-GB" sz="3200" dirty="0"/>
              <a:t/>
            </a:r>
            <a:br>
              <a:rPr lang="en-GB" sz="3200" dirty="0"/>
            </a:br>
            <a:endParaRPr lang="en-GB" sz="3200" dirty="0"/>
          </a:p>
        </p:txBody>
      </p:sp>
      <p:sp>
        <p:nvSpPr>
          <p:cNvPr id="3" name="Zástupný symbol pro obsah 2"/>
          <p:cNvSpPr>
            <a:spLocks noGrp="1"/>
          </p:cNvSpPr>
          <p:nvPr>
            <p:ph idx="1"/>
          </p:nvPr>
        </p:nvSpPr>
        <p:spPr>
          <a:xfrm>
            <a:off x="179512" y="836712"/>
            <a:ext cx="4824536" cy="5760640"/>
          </a:xfrm>
        </p:spPr>
        <p:txBody>
          <a:bodyPr>
            <a:normAutofit/>
          </a:bodyPr>
          <a:lstStyle/>
          <a:p>
            <a:r>
              <a:rPr lang="cs-CZ" sz="1600" dirty="0"/>
              <a:t>vrstva ozonu (90% veškerého ozónu)</a:t>
            </a:r>
          </a:p>
          <a:p>
            <a:r>
              <a:rPr lang="cs-CZ" sz="1600" dirty="0"/>
              <a:t>absorpce UV záření (jen 1% dopadne na Zemi)</a:t>
            </a:r>
          </a:p>
          <a:p>
            <a:r>
              <a:rPr lang="cs-CZ" sz="1600" dirty="0" err="1"/>
              <a:t>fluorokarbony</a:t>
            </a:r>
            <a:r>
              <a:rPr lang="cs-CZ" sz="1600" dirty="0"/>
              <a:t>, nadměrné hnojení ( uvolnění N</a:t>
            </a:r>
            <a:r>
              <a:rPr lang="cs-CZ" sz="1600" baseline="-25000" dirty="0"/>
              <a:t>2</a:t>
            </a:r>
            <a:r>
              <a:rPr lang="cs-CZ" sz="1600" dirty="0"/>
              <a:t>O)</a:t>
            </a:r>
          </a:p>
          <a:p>
            <a:endParaRPr lang="cs-CZ" sz="1600" dirty="0"/>
          </a:p>
          <a:p>
            <a:r>
              <a:rPr lang="cs-CZ" sz="1600" dirty="0"/>
              <a:t>stratosféra – bariera transportu mikrobů z a do troposféry, pomalé míchání plynů</a:t>
            </a:r>
          </a:p>
          <a:p>
            <a:endParaRPr lang="cs-CZ" sz="1600" dirty="0"/>
          </a:p>
          <a:p>
            <a:r>
              <a:rPr lang="cs-CZ" sz="1600" dirty="0"/>
              <a:t>organismy pomalu transportovány a déle vystaveny ozónu a UV</a:t>
            </a:r>
          </a:p>
          <a:p>
            <a:endParaRPr lang="cs-CZ" sz="1600" dirty="0"/>
          </a:p>
          <a:p>
            <a:r>
              <a:rPr lang="cs-CZ" sz="1600" dirty="0"/>
              <a:t>jen organismy chráněné proti těmto vlivům by mohly přežít cestu ze zemské atmosféry</a:t>
            </a:r>
          </a:p>
          <a:p>
            <a:endParaRPr lang="cs-CZ" sz="1600" dirty="0"/>
          </a:p>
          <a:p>
            <a:r>
              <a:rPr lang="cs-CZ" sz="1600" dirty="0"/>
              <a:t>aerosol kyseliny sírové  - oxid siřičitý a sulfan (sopečná činnost)  se zapojuje do chemických reakcí ve stratosféře </a:t>
            </a:r>
          </a:p>
          <a:p>
            <a:pPr marL="0" indent="0">
              <a:buNone/>
            </a:pPr>
            <a:r>
              <a:rPr lang="cs-CZ" sz="1600" dirty="0"/>
              <a:t>        - perzistence 2 až 3 let</a:t>
            </a:r>
          </a:p>
          <a:p>
            <a:pPr marL="0" indent="0">
              <a:buNone/>
            </a:pPr>
            <a:r>
              <a:rPr lang="cs-CZ" sz="1600" dirty="0"/>
              <a:t>        - až 10x větší schopnost blokovat dopadající         </a:t>
            </a:r>
          </a:p>
          <a:p>
            <a:pPr marL="0" indent="0">
              <a:buNone/>
            </a:pPr>
            <a:r>
              <a:rPr lang="cs-CZ" sz="1600" dirty="0"/>
              <a:t>          sluneční záření (zvyšuje odrazivost Země) - albedo</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1196752"/>
            <a:ext cx="3252341" cy="32882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38804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99392"/>
            <a:ext cx="8229600" cy="1143000"/>
          </a:xfrm>
        </p:spPr>
        <p:txBody>
          <a:bodyPr>
            <a:normAutofit/>
          </a:bodyPr>
          <a:lstStyle/>
          <a:p>
            <a:r>
              <a:rPr lang="cs-CZ" sz="2000" b="1" dirty="0">
                <a:latin typeface="Times New Roman" panose="02020603050405020304" pitchFamily="18" charset="0"/>
                <a:cs typeface="Times New Roman" panose="02020603050405020304" pitchFamily="18" charset="0"/>
              </a:rPr>
              <a:t>Geneze </a:t>
            </a:r>
            <a:r>
              <a:rPr lang="cs-CZ" sz="2000" b="1" dirty="0" err="1">
                <a:latin typeface="Times New Roman" panose="02020603050405020304" pitchFamily="18" charset="0"/>
                <a:cs typeface="Times New Roman" panose="02020603050405020304" pitchFamily="18" charset="0"/>
              </a:rPr>
              <a:t>huminových</a:t>
            </a:r>
            <a:r>
              <a:rPr lang="cs-CZ" sz="2000" b="1" dirty="0">
                <a:latin typeface="Times New Roman" panose="02020603050405020304" pitchFamily="18" charset="0"/>
                <a:cs typeface="Times New Roman" panose="02020603050405020304" pitchFamily="18" charset="0"/>
              </a:rPr>
              <a:t> látek</a:t>
            </a:r>
            <a:r>
              <a:rPr lang="en-GB" sz="2400" b="1" dirty="0"/>
              <a:t/>
            </a:r>
            <a:br>
              <a:rPr lang="en-GB" sz="2400" b="1" dirty="0"/>
            </a:br>
            <a:endParaRPr lang="en-GB" sz="2400" dirty="0"/>
          </a:p>
        </p:txBody>
      </p:sp>
      <p:sp>
        <p:nvSpPr>
          <p:cNvPr id="3" name="Zástupný symbol pro obsah 2"/>
          <p:cNvSpPr>
            <a:spLocks noGrp="1"/>
          </p:cNvSpPr>
          <p:nvPr>
            <p:ph idx="1"/>
          </p:nvPr>
        </p:nvSpPr>
        <p:spPr>
          <a:xfrm>
            <a:off x="159014" y="637299"/>
            <a:ext cx="8805474" cy="4525963"/>
          </a:xfrm>
        </p:spPr>
        <p:txBody>
          <a:bodyPr>
            <a:normAutofit/>
          </a:bodyPr>
          <a:lstStyle/>
          <a:p>
            <a:r>
              <a:rPr lang="cs-CZ" sz="1800" dirty="0">
                <a:latin typeface="Times New Roman" panose="02020603050405020304" pitchFamily="18" charset="0"/>
                <a:cs typeface="Times New Roman" panose="02020603050405020304" pitchFamily="18" charset="0"/>
              </a:rPr>
              <a:t>dvoustupňový proces </a:t>
            </a:r>
          </a:p>
          <a:p>
            <a:r>
              <a:rPr lang="cs-CZ" sz="1800" b="1" dirty="0">
                <a:latin typeface="Times New Roman" panose="02020603050405020304" pitchFamily="18" charset="0"/>
                <a:cs typeface="Times New Roman" panose="02020603050405020304" pitchFamily="18" charset="0"/>
              </a:rPr>
              <a:t>mikrobiální degradace organických polymerů na monomery </a:t>
            </a:r>
          </a:p>
          <a:p>
            <a:r>
              <a:rPr lang="cs-CZ" sz="1800" dirty="0">
                <a:latin typeface="Times New Roman" panose="02020603050405020304" pitchFamily="18" charset="0"/>
                <a:cs typeface="Times New Roman" panose="02020603050405020304" pitchFamily="18" charset="0"/>
              </a:rPr>
              <a:t>a následnou polymerizaci spontánními chemickými reakcemi</a:t>
            </a:r>
          </a:p>
          <a:p>
            <a:r>
              <a:rPr lang="cs-CZ" sz="1800" dirty="0">
                <a:latin typeface="Times New Roman" panose="02020603050405020304" pitchFamily="18" charset="0"/>
                <a:cs typeface="Times New Roman" panose="02020603050405020304" pitchFamily="18" charset="0"/>
              </a:rPr>
              <a:t>autooxidací a </a:t>
            </a:r>
            <a:r>
              <a:rPr lang="cs-CZ" sz="1800" b="1" dirty="0">
                <a:latin typeface="Times New Roman" panose="02020603050405020304" pitchFamily="18" charset="0"/>
                <a:cs typeface="Times New Roman" panose="02020603050405020304" pitchFamily="18" charset="0"/>
              </a:rPr>
              <a:t>oxidací katalyzovanou mikrobiálními enzymy (</a:t>
            </a:r>
            <a:r>
              <a:rPr lang="cs-CZ" sz="1800" dirty="0" err="1">
                <a:latin typeface="Times New Roman" panose="02020603050405020304" pitchFamily="18" charset="0"/>
                <a:cs typeface="Times New Roman" panose="02020603050405020304" pitchFamily="18" charset="0"/>
              </a:rPr>
              <a:t>lakázy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polyfenoloxidázy</a:t>
            </a:r>
            <a:r>
              <a:rPr lang="cs-CZ" sz="1800" dirty="0">
                <a:latin typeface="Times New Roman" panose="02020603050405020304" pitchFamily="18" charset="0"/>
                <a:cs typeface="Times New Roman" panose="02020603050405020304" pitchFamily="18" charset="0"/>
              </a:rPr>
              <a:t>, peroxidázy)</a:t>
            </a:r>
          </a:p>
          <a:p>
            <a:r>
              <a:rPr lang="cs-CZ" sz="1800" dirty="0" err="1">
                <a:latin typeface="Times New Roman" panose="02020603050405020304" pitchFamily="18" charset="0"/>
                <a:cs typeface="Times New Roman" panose="02020603050405020304" pitchFamily="18" charset="0"/>
              </a:rPr>
              <a:t>huminové</a:t>
            </a:r>
            <a:r>
              <a:rPr lang="cs-CZ" sz="1800" dirty="0">
                <a:latin typeface="Times New Roman" panose="02020603050405020304" pitchFamily="18" charset="0"/>
                <a:cs typeface="Times New Roman" panose="02020603050405020304" pitchFamily="18" charset="0"/>
              </a:rPr>
              <a:t> materiály jsou ve stavu </a:t>
            </a:r>
            <a:r>
              <a:rPr lang="cs-CZ" sz="1800" b="1" dirty="0">
                <a:latin typeface="Times New Roman" panose="02020603050405020304" pitchFamily="18" charset="0"/>
                <a:cs typeface="Times New Roman" panose="02020603050405020304" pitchFamily="18" charset="0"/>
              </a:rPr>
              <a:t>dynamické rovnováhy</a:t>
            </a:r>
            <a:r>
              <a:rPr lang="cs-CZ" sz="1800" dirty="0">
                <a:latin typeface="Times New Roman" panose="02020603050405020304" pitchFamily="18" charset="0"/>
                <a:cs typeface="Times New Roman" panose="02020603050405020304" pitchFamily="18" charset="0"/>
              </a:rPr>
              <a:t>, kde je jejich postupná degradace kompenzována jejich syntézou</a:t>
            </a:r>
          </a:p>
          <a:p>
            <a:r>
              <a:rPr lang="cs-CZ" sz="1800" dirty="0">
                <a:latin typeface="Times New Roman" panose="02020603050405020304" pitchFamily="18" charset="0"/>
                <a:cs typeface="Times New Roman" panose="02020603050405020304" pitchFamily="18" charset="0"/>
              </a:rPr>
              <a:t>půdy obsahují velmi rozdílná množství chemických forem organického C, organického a anorganického N a přístupného anorganického P</a:t>
            </a:r>
          </a:p>
        </p:txBody>
      </p:sp>
      <p:pic>
        <p:nvPicPr>
          <p:cNvPr id="1843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3933056"/>
            <a:ext cx="4851237" cy="2751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17873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rmAutofit fontScale="90000"/>
          </a:bodyPr>
          <a:lstStyle/>
          <a:p>
            <a:r>
              <a:rPr lang="cs-CZ" sz="2700" b="1" dirty="0">
                <a:latin typeface="Times New Roman" panose="02020603050405020304" pitchFamily="18" charset="0"/>
                <a:cs typeface="Times New Roman" panose="02020603050405020304" pitchFamily="18" charset="0"/>
              </a:rPr>
              <a:t>Složení půdní atmosféry</a:t>
            </a:r>
            <a:r>
              <a:rPr lang="en-GB" b="1" dirty="0"/>
              <a:t/>
            </a:r>
            <a:br>
              <a:rPr lang="en-GB" b="1" dirty="0"/>
            </a:br>
            <a:endParaRPr lang="en-GB" dirty="0"/>
          </a:p>
        </p:txBody>
      </p:sp>
      <p:sp>
        <p:nvSpPr>
          <p:cNvPr id="3" name="Zástupný symbol pro obsah 2"/>
          <p:cNvSpPr>
            <a:spLocks noGrp="1"/>
          </p:cNvSpPr>
          <p:nvPr>
            <p:ph idx="1"/>
          </p:nvPr>
        </p:nvSpPr>
        <p:spPr>
          <a:xfrm>
            <a:off x="106862" y="1052736"/>
            <a:ext cx="5112568" cy="4525963"/>
          </a:xfrm>
        </p:spPr>
        <p:txBody>
          <a:bodyPr>
            <a:noAutofit/>
          </a:bodyPr>
          <a:lstStyle/>
          <a:p>
            <a:r>
              <a:rPr lang="cs-CZ" sz="1800" dirty="0">
                <a:latin typeface="Times New Roman" panose="02020603050405020304" pitchFamily="18" charset="0"/>
                <a:cs typeface="Times New Roman" panose="02020603050405020304" pitchFamily="18" charset="0"/>
              </a:rPr>
              <a:t>se velmi liší půda od půdy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půdní atmosféra se nachází v pórech mezi půdními částicemi</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objemová hmotnost je měřítkem stěsnání půdních částic a určuje rozsah prostoru, který může být zaplněn půdním vzduchem</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někdy mohou být póry zaplněné vodou, která pak nahrazuje vzduch</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některé vrstvy půdy jsou aerobní, jiné anaerobní</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i v aerobních vrstvách jsou oblasti bez volného kyslíku</a:t>
            </a: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064" y="1810152"/>
            <a:ext cx="3689318" cy="29549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2042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332656"/>
            <a:ext cx="8229600" cy="4525963"/>
          </a:xfrm>
        </p:spPr>
        <p:txBody>
          <a:bodyPr>
            <a:normAutofit/>
          </a:bodyPr>
          <a:lstStyle/>
          <a:p>
            <a:pPr lvl="0"/>
            <a:r>
              <a:rPr lang="cs-CZ" sz="1900" dirty="0">
                <a:solidFill>
                  <a:prstClr val="black"/>
                </a:solidFill>
                <a:latin typeface="Times New Roman" panose="02020603050405020304" pitchFamily="18" charset="0"/>
                <a:cs typeface="Times New Roman" panose="02020603050405020304" pitchFamily="18" charset="0"/>
              </a:rPr>
              <a:t>obsah kyslíku v půdním vzduchu určuje do značné míry typ metabolizmu, který zde může probíhat </a:t>
            </a:r>
          </a:p>
          <a:p>
            <a:pPr lvl="0"/>
            <a:r>
              <a:rPr lang="cs-CZ" sz="1900" dirty="0">
                <a:solidFill>
                  <a:prstClr val="black"/>
                </a:solidFill>
                <a:latin typeface="Times New Roman" panose="02020603050405020304" pitchFamily="18" charset="0"/>
                <a:cs typeface="Times New Roman" panose="02020603050405020304" pitchFamily="18" charset="0"/>
              </a:rPr>
              <a:t>i chemických transformací, které může půdní mikroflóra provádět</a:t>
            </a:r>
          </a:p>
          <a:p>
            <a:pPr lvl="0"/>
            <a:r>
              <a:rPr lang="cs-CZ" sz="1900" dirty="0">
                <a:solidFill>
                  <a:prstClr val="black"/>
                </a:solidFill>
                <a:latin typeface="Times New Roman" panose="02020603050405020304" pitchFamily="18" charset="0"/>
                <a:cs typeface="Times New Roman" panose="02020603050405020304" pitchFamily="18" charset="0"/>
              </a:rPr>
              <a:t>koncentrace CO</a:t>
            </a:r>
            <a:r>
              <a:rPr lang="cs-CZ" sz="1900" baseline="-25000" dirty="0">
                <a:solidFill>
                  <a:prstClr val="black"/>
                </a:solidFill>
                <a:latin typeface="Times New Roman" panose="02020603050405020304" pitchFamily="18" charset="0"/>
                <a:cs typeface="Times New Roman" panose="02020603050405020304" pitchFamily="18" charset="0"/>
              </a:rPr>
              <a:t>2</a:t>
            </a:r>
            <a:r>
              <a:rPr lang="cs-CZ" sz="1900" b="1" dirty="0">
                <a:solidFill>
                  <a:prstClr val="black"/>
                </a:solidFill>
                <a:latin typeface="Times New Roman" panose="02020603050405020304" pitchFamily="18" charset="0"/>
                <a:cs typeface="Times New Roman" panose="02020603050405020304" pitchFamily="18" charset="0"/>
              </a:rPr>
              <a:t> </a:t>
            </a:r>
            <a:r>
              <a:rPr lang="cs-CZ" sz="1900" dirty="0">
                <a:solidFill>
                  <a:prstClr val="black"/>
                </a:solidFill>
                <a:latin typeface="Times New Roman" panose="02020603050405020304" pitchFamily="18" charset="0"/>
                <a:cs typeface="Times New Roman" panose="02020603050405020304" pitchFamily="18" charset="0"/>
              </a:rPr>
              <a:t>v půdním vzduchu jsou obecně o 1-2 řády vyšší než v přiléhajícím vzduchu</a:t>
            </a:r>
          </a:p>
          <a:p>
            <a:pPr lvl="0"/>
            <a:r>
              <a:rPr lang="cs-CZ" sz="1900" dirty="0">
                <a:solidFill>
                  <a:prstClr val="black"/>
                </a:solidFill>
                <a:latin typeface="Times New Roman" panose="02020603050405020304" pitchFamily="18" charset="0"/>
                <a:cs typeface="Times New Roman" panose="02020603050405020304" pitchFamily="18" charset="0"/>
              </a:rPr>
              <a:t>koncentrace CO</a:t>
            </a:r>
            <a:r>
              <a:rPr lang="cs-CZ" sz="1900" baseline="-25000" dirty="0">
                <a:solidFill>
                  <a:prstClr val="black"/>
                </a:solidFill>
                <a:latin typeface="Times New Roman" panose="02020603050405020304" pitchFamily="18" charset="0"/>
                <a:cs typeface="Times New Roman" panose="02020603050405020304" pitchFamily="18" charset="0"/>
              </a:rPr>
              <a:t>2  </a:t>
            </a:r>
            <a:r>
              <a:rPr lang="cs-CZ" sz="1900" dirty="0">
                <a:solidFill>
                  <a:prstClr val="black"/>
                </a:solidFill>
                <a:latin typeface="Times New Roman" panose="02020603050405020304" pitchFamily="18" charset="0"/>
                <a:cs typeface="Times New Roman" panose="02020603050405020304" pitchFamily="18" charset="0"/>
              </a:rPr>
              <a:t>a O</a:t>
            </a:r>
            <a:r>
              <a:rPr lang="cs-CZ" sz="1900" baseline="-25000" dirty="0">
                <a:solidFill>
                  <a:prstClr val="black"/>
                </a:solidFill>
                <a:latin typeface="Times New Roman" panose="02020603050405020304" pitchFamily="18" charset="0"/>
                <a:cs typeface="Times New Roman" panose="02020603050405020304" pitchFamily="18" charset="0"/>
              </a:rPr>
              <a:t>2</a:t>
            </a:r>
            <a:r>
              <a:rPr lang="cs-CZ" sz="1900" dirty="0">
                <a:solidFill>
                  <a:prstClr val="black"/>
                </a:solidFill>
                <a:latin typeface="Times New Roman" panose="02020603050405020304" pitchFamily="18" charset="0"/>
                <a:cs typeface="Times New Roman" panose="02020603050405020304" pitchFamily="18" charset="0"/>
              </a:rPr>
              <a:t> v půdním vzduchu jsou závislé na difůzi plynů a mikrobiální respiraci</a:t>
            </a:r>
          </a:p>
          <a:p>
            <a:pPr lvl="0"/>
            <a:r>
              <a:rPr lang="cs-CZ" sz="1900" dirty="0">
                <a:solidFill>
                  <a:prstClr val="black"/>
                </a:solidFill>
                <a:latin typeface="Times New Roman" panose="02020603050405020304" pitchFamily="18" charset="0"/>
                <a:cs typeface="Times New Roman" panose="02020603050405020304" pitchFamily="18" charset="0"/>
              </a:rPr>
              <a:t>koncentrace CO</a:t>
            </a:r>
            <a:r>
              <a:rPr lang="cs-CZ" sz="1900" baseline="-25000" dirty="0">
                <a:solidFill>
                  <a:prstClr val="black"/>
                </a:solidFill>
                <a:latin typeface="Times New Roman" panose="02020603050405020304" pitchFamily="18" charset="0"/>
                <a:cs typeface="Times New Roman" panose="02020603050405020304" pitchFamily="18" charset="0"/>
              </a:rPr>
              <a:t>2</a:t>
            </a:r>
            <a:r>
              <a:rPr lang="cs-CZ" sz="1900" dirty="0">
                <a:solidFill>
                  <a:prstClr val="black"/>
                </a:solidFill>
                <a:latin typeface="Times New Roman" panose="02020603050405020304" pitchFamily="18" charset="0"/>
                <a:cs typeface="Times New Roman" panose="02020603050405020304" pitchFamily="18" charset="0"/>
              </a:rPr>
              <a:t> se zvyšuje a koncentrace O2 snižuje s hloubkou půdního sloupce</a:t>
            </a:r>
          </a:p>
          <a:p>
            <a:pPr lvl="0"/>
            <a:r>
              <a:rPr lang="cs-CZ" sz="1900" dirty="0">
                <a:solidFill>
                  <a:prstClr val="black"/>
                </a:solidFill>
                <a:latin typeface="Times New Roman" panose="02020603050405020304" pitchFamily="18" charset="0"/>
                <a:cs typeface="Times New Roman" panose="02020603050405020304" pitchFamily="18" charset="0"/>
              </a:rPr>
              <a:t>v půdách deficitních na kyslík se ve větší koncentraci vyskytují další plyny jako CH</a:t>
            </a:r>
            <a:r>
              <a:rPr lang="cs-CZ" sz="1900" baseline="-25000" dirty="0">
                <a:solidFill>
                  <a:prstClr val="black"/>
                </a:solidFill>
                <a:latin typeface="Times New Roman" panose="02020603050405020304" pitchFamily="18" charset="0"/>
                <a:cs typeface="Times New Roman" panose="02020603050405020304" pitchFamily="18" charset="0"/>
              </a:rPr>
              <a:t>4</a:t>
            </a:r>
            <a:r>
              <a:rPr lang="cs-CZ" sz="1900" dirty="0">
                <a:solidFill>
                  <a:prstClr val="black"/>
                </a:solidFill>
                <a:latin typeface="Times New Roman" panose="02020603050405020304" pitchFamily="18" charset="0"/>
                <a:cs typeface="Times New Roman" panose="02020603050405020304" pitchFamily="18" charset="0"/>
              </a:rPr>
              <a:t> (</a:t>
            </a:r>
            <a:r>
              <a:rPr lang="cs-CZ" sz="1900" dirty="0" err="1">
                <a:solidFill>
                  <a:prstClr val="black"/>
                </a:solidFill>
                <a:latin typeface="Times New Roman" panose="02020603050405020304" pitchFamily="18" charset="0"/>
                <a:cs typeface="Times New Roman" panose="02020603050405020304" pitchFamily="18" charset="0"/>
              </a:rPr>
              <a:t>metanogeneze</a:t>
            </a:r>
            <a:r>
              <a:rPr lang="cs-CZ" sz="1900" dirty="0">
                <a:solidFill>
                  <a:prstClr val="black"/>
                </a:solidFill>
                <a:latin typeface="Times New Roman" panose="02020603050405020304" pitchFamily="18" charset="0"/>
                <a:cs typeface="Times New Roman" panose="02020603050405020304" pitchFamily="18" charset="0"/>
              </a:rPr>
              <a:t>), H</a:t>
            </a:r>
            <a:r>
              <a:rPr lang="cs-CZ" sz="1900" baseline="-25000" dirty="0">
                <a:solidFill>
                  <a:prstClr val="black"/>
                </a:solidFill>
                <a:latin typeface="Times New Roman" panose="02020603050405020304" pitchFamily="18" charset="0"/>
                <a:cs typeface="Times New Roman" panose="02020603050405020304" pitchFamily="18" charset="0"/>
              </a:rPr>
              <a:t>2</a:t>
            </a:r>
            <a:r>
              <a:rPr lang="cs-CZ" sz="1900" dirty="0">
                <a:solidFill>
                  <a:prstClr val="black"/>
                </a:solidFill>
                <a:latin typeface="Times New Roman" panose="02020603050405020304" pitchFamily="18" charset="0"/>
                <a:cs typeface="Times New Roman" panose="02020603050405020304" pitchFamily="18" charset="0"/>
              </a:rPr>
              <a:t>S (anaerobní redukce sulfátů)</a:t>
            </a:r>
          </a:p>
          <a:p>
            <a:endParaRPr lang="en-GB"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8024" y="4350752"/>
            <a:ext cx="3808415" cy="20089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096" y="4350752"/>
            <a:ext cx="3882008" cy="20089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57068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4" descr="D:\Dokumenty\Obrázky\depositphotos_20157893-bacteria.jpg"/>
          <p:cNvPicPr>
            <a:picLocks noChangeAspect="1" noChangeArrowheads="1"/>
          </p:cNvPicPr>
          <p:nvPr/>
        </p:nvPicPr>
        <p:blipFill>
          <a:blip r:embed="rId2" cstate="print"/>
          <a:srcRect/>
          <a:stretch>
            <a:fillRect/>
          </a:stretch>
        </p:blipFill>
        <p:spPr bwMode="auto">
          <a:xfrm>
            <a:off x="0" y="0"/>
            <a:ext cx="4554538" cy="2663825"/>
          </a:xfrm>
          <a:prstGeom prst="rect">
            <a:avLst/>
          </a:prstGeom>
          <a:noFill/>
          <a:ln w="9525">
            <a:noFill/>
            <a:miter lim="800000"/>
            <a:headEnd/>
            <a:tailEnd/>
          </a:ln>
        </p:spPr>
      </p:pic>
      <p:sp>
        <p:nvSpPr>
          <p:cNvPr id="3" name="Obdélník 2"/>
          <p:cNvSpPr/>
          <p:nvPr/>
        </p:nvSpPr>
        <p:spPr>
          <a:xfrm>
            <a:off x="0" y="3041650"/>
            <a:ext cx="9144000" cy="3816350"/>
          </a:xfrm>
          <a:prstGeom prst="rect">
            <a:avLst/>
          </a:prstGeom>
        </p:spPr>
        <p:txBody>
          <a:bodyPr>
            <a:spAutoFit/>
          </a:bodyPr>
          <a:lstStyle/>
          <a:p>
            <a:pPr algn="just" eaLnBrk="1" fontAlgn="auto" hangingPunct="1">
              <a:spcBef>
                <a:spcPts val="0"/>
              </a:spcBef>
              <a:spcAft>
                <a:spcPts val="0"/>
              </a:spcAft>
              <a:defRPr/>
            </a:pPr>
            <a:r>
              <a:rPr lang="cs-CZ" sz="2200" dirty="0">
                <a:solidFill>
                  <a:prstClr val="black"/>
                </a:solidFill>
                <a:ea typeface="+mn-ea"/>
                <a:cs typeface="Times New Roman" pitchFamily="18" charset="0"/>
              </a:rPr>
              <a:t>Určení jednotlivých druhů mikroorganismů je mnohem složitější než u rostlinných či živočišných druhů. Pojetí druhu nelze použít např. u bakterií, kde dochází k </a:t>
            </a:r>
            <a:r>
              <a:rPr lang="cs-CZ" sz="2200" b="1" dirty="0">
                <a:solidFill>
                  <a:prstClr val="black"/>
                </a:solidFill>
                <a:ea typeface="+mn-ea"/>
                <a:cs typeface="Times New Roman" pitchFamily="18" charset="0"/>
              </a:rPr>
              <a:t>rychlé výměně genů při tzv. horizontálním genetickém přenosu</a:t>
            </a:r>
            <a:r>
              <a:rPr lang="cs-CZ" sz="2200" dirty="0">
                <a:solidFill>
                  <a:prstClr val="black"/>
                </a:solidFill>
                <a:ea typeface="+mn-ea"/>
                <a:cs typeface="Times New Roman" pitchFamily="18" charset="0"/>
              </a:rPr>
              <a:t>, a při stanovování nepřímými metodami kultivace zjišťujeme, že většinu mikroorganismů v půdě tvoří tzv. </a:t>
            </a:r>
            <a:r>
              <a:rPr lang="cs-CZ" sz="2200" b="1" dirty="0">
                <a:solidFill>
                  <a:prstClr val="black"/>
                </a:solidFill>
                <a:ea typeface="+mn-ea"/>
                <a:cs typeface="Times New Roman" pitchFamily="18" charset="0"/>
              </a:rPr>
              <a:t>nekultivovatelné druhy (až 99 %), </a:t>
            </a:r>
            <a:r>
              <a:rPr lang="cs-CZ" sz="2200" dirty="0">
                <a:solidFill>
                  <a:prstClr val="black"/>
                </a:solidFill>
                <a:ea typeface="+mn-ea"/>
                <a:cs typeface="Times New Roman" pitchFamily="18" charset="0"/>
              </a:rPr>
              <a:t>což ztěžuje identifikaci. </a:t>
            </a:r>
          </a:p>
          <a:p>
            <a:pPr algn="just" eaLnBrk="1" fontAlgn="auto" hangingPunct="1">
              <a:spcBef>
                <a:spcPts val="0"/>
              </a:spcBef>
              <a:spcAft>
                <a:spcPts val="0"/>
              </a:spcAft>
              <a:defRPr/>
            </a:pPr>
            <a:r>
              <a:rPr lang="cs-CZ" sz="2200" dirty="0">
                <a:solidFill>
                  <a:prstClr val="black"/>
                </a:solidFill>
                <a:ea typeface="+mn-ea"/>
                <a:cs typeface="Times New Roman" pitchFamily="18" charset="0"/>
              </a:rPr>
              <a:t>Při stanovení biologické </a:t>
            </a:r>
            <a:r>
              <a:rPr lang="cs-CZ" sz="2200" dirty="0" err="1">
                <a:solidFill>
                  <a:prstClr val="black"/>
                </a:solidFill>
                <a:ea typeface="+mn-ea"/>
                <a:cs typeface="Times New Roman" pitchFamily="18" charset="0"/>
              </a:rPr>
              <a:t>diverzity</a:t>
            </a:r>
            <a:r>
              <a:rPr lang="cs-CZ" sz="2200" dirty="0">
                <a:solidFill>
                  <a:prstClr val="black"/>
                </a:solidFill>
                <a:ea typeface="+mn-ea"/>
                <a:cs typeface="Times New Roman" pitchFamily="18" charset="0"/>
              </a:rPr>
              <a:t> se používají moderní metody (PCR atd.), které umožňují přibližné určení počtu vyskytujících se druhů. Při jednom stanovení při využití kinetiky asociace DNA </a:t>
            </a:r>
            <a:r>
              <a:rPr lang="cs-CZ" sz="2200" b="1" dirty="0">
                <a:solidFill>
                  <a:prstClr val="black"/>
                </a:solidFill>
                <a:ea typeface="+mn-ea"/>
                <a:cs typeface="Times New Roman" pitchFamily="18" charset="0"/>
              </a:rPr>
              <a:t>bylo nalezeno zhruba 4 000 mikrobních genomů v 1 g půdy, což by mohlo odpovídat přibližně 13 000 různých druhů. </a:t>
            </a:r>
          </a:p>
        </p:txBody>
      </p:sp>
      <p:pic>
        <p:nvPicPr>
          <p:cNvPr id="10244" name="Picture 47" descr="D:\Dokumenty\Obrázky\570834.jpg"/>
          <p:cNvPicPr>
            <a:picLocks noChangeAspect="1" noChangeArrowheads="1"/>
          </p:cNvPicPr>
          <p:nvPr/>
        </p:nvPicPr>
        <p:blipFill>
          <a:blip r:embed="rId3" cstate="print"/>
          <a:srcRect/>
          <a:stretch>
            <a:fillRect/>
          </a:stretch>
        </p:blipFill>
        <p:spPr bwMode="auto">
          <a:xfrm>
            <a:off x="5003800" y="692150"/>
            <a:ext cx="3814763" cy="1728788"/>
          </a:xfrm>
          <a:prstGeom prst="rect">
            <a:avLst/>
          </a:prstGeom>
          <a:noFill/>
          <a:ln w="9525">
            <a:noFill/>
            <a:miter lim="800000"/>
            <a:headEnd/>
            <a:tailEnd/>
          </a:ln>
        </p:spPr>
      </p:pic>
      <p:sp>
        <p:nvSpPr>
          <p:cNvPr id="5" name="Obdélník 4"/>
          <p:cNvSpPr/>
          <p:nvPr/>
        </p:nvSpPr>
        <p:spPr>
          <a:xfrm>
            <a:off x="4932040" y="0"/>
            <a:ext cx="3001784" cy="369332"/>
          </a:xfrm>
          <a:prstGeom prst="rect">
            <a:avLst/>
          </a:prstGeom>
        </p:spPr>
        <p:txBody>
          <a:bodyPr wrap="none">
            <a:spAutoFit/>
          </a:bodyPr>
          <a:lstStyle/>
          <a:p>
            <a:r>
              <a:rPr lang="cs-CZ" b="1" dirty="0" smtClean="0">
                <a:latin typeface="Times New Roman" panose="02020603050405020304" pitchFamily="18" charset="0"/>
                <a:cs typeface="Times New Roman" panose="02020603050405020304" pitchFamily="18" charset="0"/>
              </a:rPr>
              <a:t>Půdní mikrobiální komunity</a:t>
            </a:r>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noChangeArrowheads="1"/>
          </p:cNvSpPr>
          <p:nvPr>
            <p:ph type="title"/>
          </p:nvPr>
        </p:nvSpPr>
        <p:spPr>
          <a:xfrm>
            <a:off x="468313" y="0"/>
            <a:ext cx="8229600" cy="1143000"/>
          </a:xfrm>
        </p:spPr>
        <p:txBody>
          <a:bodyPr anchor="t"/>
          <a:lstStyle/>
          <a:p>
            <a:pPr eaLnBrk="1" hangingPunct="1"/>
            <a:r>
              <a:rPr lang="cs-CZ" altLang="cs-CZ" sz="3600" smtClean="0">
                <a:latin typeface="Times New Roman" pitchFamily="18" charset="0"/>
                <a:cs typeface="Times New Roman" pitchFamily="18" charset="0"/>
              </a:rPr>
              <a:t>Distribuce edafonu v půdě</a:t>
            </a:r>
          </a:p>
        </p:txBody>
      </p:sp>
      <p:sp>
        <p:nvSpPr>
          <p:cNvPr id="11267" name="Zástupný symbol pro obsah 2"/>
          <p:cNvSpPr>
            <a:spLocks noGrp="1"/>
          </p:cNvSpPr>
          <p:nvPr>
            <p:ph idx="1"/>
          </p:nvPr>
        </p:nvSpPr>
        <p:spPr>
          <a:xfrm>
            <a:off x="0" y="692150"/>
            <a:ext cx="8964613" cy="5445125"/>
          </a:xfrm>
        </p:spPr>
        <p:txBody>
          <a:bodyPr rtlCol="0">
            <a:normAutofit fontScale="92500"/>
          </a:bodyPr>
          <a:lstStyle/>
          <a:p>
            <a:pPr algn="just" eaLnBrk="1" fontAlgn="auto" hangingPunct="1">
              <a:spcAft>
                <a:spcPts val="0"/>
              </a:spcAft>
              <a:buFont typeface="Arial" panose="020B0604020202020204" pitchFamily="34" charset="0"/>
              <a:buChar char="•"/>
              <a:defRPr/>
            </a:pPr>
            <a:r>
              <a:rPr lang="cs-CZ" dirty="0">
                <a:latin typeface="Times New Roman" pitchFamily="18" charset="0"/>
                <a:cs typeface="Times New Roman" pitchFamily="18" charset="0"/>
              </a:rPr>
              <a:t> </a:t>
            </a:r>
            <a:r>
              <a:rPr lang="cs-CZ" sz="2400" dirty="0">
                <a:latin typeface="Times New Roman" pitchFamily="18" charset="0"/>
                <a:cs typeface="Times New Roman" pitchFamily="18" charset="0"/>
              </a:rPr>
              <a:t>Sledujeme-li </a:t>
            </a:r>
            <a:r>
              <a:rPr lang="cs-CZ" sz="2400" b="1" dirty="0">
                <a:solidFill>
                  <a:srgbClr val="FF0000"/>
                </a:solidFill>
                <a:latin typeface="Times New Roman" pitchFamily="18" charset="0"/>
                <a:cs typeface="Times New Roman" pitchFamily="18" charset="0"/>
              </a:rPr>
              <a:t>vertikální distribuci</a:t>
            </a:r>
            <a:r>
              <a:rPr lang="cs-CZ" sz="2400" dirty="0">
                <a:solidFill>
                  <a:srgbClr val="FF0000"/>
                </a:solidFill>
                <a:latin typeface="Times New Roman" pitchFamily="18" charset="0"/>
                <a:cs typeface="Times New Roman" pitchFamily="18" charset="0"/>
              </a:rPr>
              <a:t> </a:t>
            </a:r>
            <a:r>
              <a:rPr lang="cs-CZ" sz="2400" dirty="0">
                <a:latin typeface="Times New Roman" pitchFamily="18" charset="0"/>
                <a:cs typeface="Times New Roman" pitchFamily="18" charset="0"/>
              </a:rPr>
              <a:t>v prostoru dle údajů různých autorů, najdeme bez ohledu na různé půdní druhy a typy nejvíce organismů ve vrstvě půdy zhruba </a:t>
            </a:r>
            <a:r>
              <a:rPr lang="cs-CZ" sz="2400" b="1" dirty="0">
                <a:latin typeface="Times New Roman" pitchFamily="18" charset="0"/>
                <a:cs typeface="Times New Roman" pitchFamily="18" charset="0"/>
              </a:rPr>
              <a:t>do 10 cm</a:t>
            </a:r>
            <a:r>
              <a:rPr lang="cs-CZ" sz="2400" dirty="0">
                <a:latin typeface="Times New Roman" pitchFamily="18" charset="0"/>
                <a:cs typeface="Times New Roman" pitchFamily="18" charset="0"/>
              </a:rPr>
              <a:t>, maximálně do 30 cm. Organismy, vyskytující se v této vrstvě představují zhruba 75 % až 90 % veškeré biomasy organismů v půdě, do hloubky 50 cm je to až 95 %. Avšak některé bakterie lze nalézt i ve velkých hloubkách (stovky metrů), jde především o sulfát-redukující a </a:t>
            </a:r>
            <a:r>
              <a:rPr lang="cs-CZ" sz="2400" dirty="0" err="1">
                <a:latin typeface="Times New Roman" pitchFamily="18" charset="0"/>
                <a:cs typeface="Times New Roman" pitchFamily="18" charset="0"/>
              </a:rPr>
              <a:t>metanogenní</a:t>
            </a:r>
            <a:r>
              <a:rPr lang="cs-CZ" sz="2400" dirty="0">
                <a:latin typeface="Times New Roman" pitchFamily="18" charset="0"/>
                <a:cs typeface="Times New Roman" pitchFamily="18" charset="0"/>
              </a:rPr>
              <a:t> </a:t>
            </a:r>
            <a:r>
              <a:rPr lang="cs-CZ" sz="2400" dirty="0" err="1">
                <a:latin typeface="Times New Roman" pitchFamily="18" charset="0"/>
                <a:cs typeface="Times New Roman" pitchFamily="18" charset="0"/>
              </a:rPr>
              <a:t>archae</a:t>
            </a:r>
            <a:r>
              <a:rPr lang="cs-CZ" sz="2400" dirty="0">
                <a:latin typeface="Times New Roman" pitchFamily="18" charset="0"/>
                <a:cs typeface="Times New Roman" pitchFamily="18" charset="0"/>
              </a:rPr>
              <a:t> či bakterie. </a:t>
            </a:r>
          </a:p>
          <a:p>
            <a:pPr algn="just" eaLnBrk="1" fontAlgn="auto" hangingPunct="1">
              <a:spcAft>
                <a:spcPts val="0"/>
              </a:spcAft>
              <a:buFont typeface="Arial" panose="020B0604020202020204" pitchFamily="34" charset="0"/>
              <a:buChar char="•"/>
              <a:defRPr/>
            </a:pPr>
            <a:r>
              <a:rPr lang="cs-CZ" sz="2400" dirty="0">
                <a:latin typeface="Times New Roman" pitchFamily="18" charset="0"/>
                <a:cs typeface="Times New Roman" pitchFamily="18" charset="0"/>
              </a:rPr>
              <a:t>Podobně nerovnoměrná je i </a:t>
            </a:r>
            <a:r>
              <a:rPr lang="cs-CZ" sz="2400" b="1" dirty="0">
                <a:solidFill>
                  <a:srgbClr val="FF0000"/>
                </a:solidFill>
                <a:latin typeface="Times New Roman" pitchFamily="18" charset="0"/>
                <a:cs typeface="Times New Roman" pitchFamily="18" charset="0"/>
              </a:rPr>
              <a:t>horizontální distribuce </a:t>
            </a:r>
            <a:r>
              <a:rPr lang="cs-CZ" sz="2400" dirty="0">
                <a:latin typeface="Times New Roman" pitchFamily="18" charset="0"/>
                <a:cs typeface="Times New Roman" pitchFamily="18" charset="0"/>
              </a:rPr>
              <a:t>mikroorganismů. Jiné množství mikroorganismů najdeme na půdních agregátech, jiné v půdním roztoku, </a:t>
            </a:r>
            <a:r>
              <a:rPr lang="cs-CZ" sz="2400" b="1" dirty="0">
                <a:latin typeface="Times New Roman" pitchFamily="18" charset="0"/>
                <a:cs typeface="Times New Roman" pitchFamily="18" charset="0"/>
              </a:rPr>
              <a:t>několikanásobně více půdních organismů najdeme v bezprostředním okolí kořenů v tzv. rhizosféře</a:t>
            </a:r>
            <a:r>
              <a:rPr lang="cs-CZ" sz="2400" dirty="0">
                <a:latin typeface="Times New Roman" pitchFamily="18" charset="0"/>
                <a:cs typeface="Times New Roman" pitchFamily="18" charset="0"/>
              </a:rPr>
              <a:t> než v ostatních partiích půdy. (Německý přírodovědec Lorenz </a:t>
            </a:r>
            <a:r>
              <a:rPr lang="cs-CZ" sz="2400" dirty="0" err="1">
                <a:latin typeface="Times New Roman" pitchFamily="18" charset="0"/>
                <a:cs typeface="Times New Roman" pitchFamily="18" charset="0"/>
              </a:rPr>
              <a:t>Hiltner</a:t>
            </a:r>
            <a:r>
              <a:rPr lang="cs-CZ" sz="2400" dirty="0">
                <a:latin typeface="Times New Roman" pitchFamily="18" charset="0"/>
                <a:cs typeface="Times New Roman" pitchFamily="18" charset="0"/>
              </a:rPr>
              <a:t>, ředitel Bavorského zemědělsko-botanického ústavu. 1904 - část půdy ovlivněná přítomností kořenového systému – rhizosféra.)</a:t>
            </a:r>
          </a:p>
          <a:p>
            <a:pPr eaLnBrk="1" fontAlgn="auto" hangingPunct="1">
              <a:spcAft>
                <a:spcPts val="0"/>
              </a:spcAft>
              <a:buFont typeface="Arial" panose="020B0604020202020204" pitchFamily="34" charset="0"/>
              <a:buChar char="•"/>
              <a:defRPr/>
            </a:pPr>
            <a:endParaRPr lang="cs-CZ"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576064"/>
          </a:xfrm>
        </p:spPr>
        <p:txBody>
          <a:bodyPr>
            <a:normAutofit fontScale="90000"/>
          </a:bodyPr>
          <a:lstStyle/>
          <a:p>
            <a:r>
              <a:rPr lang="cs-CZ" sz="2400" b="1" dirty="0">
                <a:latin typeface="Times New Roman" panose="02020603050405020304" pitchFamily="18" charset="0"/>
                <a:cs typeface="Times New Roman" panose="02020603050405020304" pitchFamily="18" charset="0"/>
              </a:rPr>
              <a:t>Půdní mikrobiální komunity</a:t>
            </a:r>
            <a:r>
              <a:rPr lang="en-GB" sz="2400" b="1" dirty="0"/>
              <a:t/>
            </a:r>
            <a:br>
              <a:rPr lang="en-GB" sz="2400" b="1" dirty="0"/>
            </a:br>
            <a:endParaRPr lang="en-GB" sz="2400" dirty="0"/>
          </a:p>
        </p:txBody>
      </p:sp>
      <p:sp>
        <p:nvSpPr>
          <p:cNvPr id="3" name="Zástupný symbol pro obsah 2"/>
          <p:cNvSpPr>
            <a:spLocks noGrp="1"/>
          </p:cNvSpPr>
          <p:nvPr>
            <p:ph idx="1"/>
          </p:nvPr>
        </p:nvSpPr>
        <p:spPr>
          <a:xfrm>
            <a:off x="107504" y="476672"/>
            <a:ext cx="8856984" cy="4525963"/>
          </a:xfrm>
        </p:spPr>
        <p:txBody>
          <a:bodyPr>
            <a:noAutofit/>
          </a:bodyPr>
          <a:lstStyle/>
          <a:p>
            <a:r>
              <a:rPr lang="cs-CZ" sz="1900" dirty="0">
                <a:latin typeface="Times New Roman" panose="02020603050405020304" pitchFamily="18" charset="0"/>
                <a:cs typeface="Times New Roman" panose="02020603050405020304" pitchFamily="18" charset="0"/>
              </a:rPr>
              <a:t>vhodný habitat pro mikroby – kolonie na půdních částicích</a:t>
            </a:r>
          </a:p>
          <a:p>
            <a:r>
              <a:rPr lang="cs-CZ" sz="1900" dirty="0">
                <a:latin typeface="Times New Roman" panose="02020603050405020304" pitchFamily="18" charset="0"/>
                <a:cs typeface="Times New Roman" panose="02020603050405020304" pitchFamily="18" charset="0"/>
              </a:rPr>
              <a:t>zde </a:t>
            </a:r>
            <a:r>
              <a:rPr lang="cs-CZ" sz="1900" b="1" dirty="0">
                <a:latin typeface="Times New Roman" panose="02020603050405020304" pitchFamily="18" charset="0"/>
                <a:cs typeface="Times New Roman" panose="02020603050405020304" pitchFamily="18" charset="0"/>
              </a:rPr>
              <a:t>více než ve vodních ekosystémech </a:t>
            </a:r>
            <a:r>
              <a:rPr lang="cs-CZ" sz="1900" dirty="0">
                <a:latin typeface="Times New Roman" panose="02020603050405020304" pitchFamily="18" charset="0"/>
                <a:cs typeface="Times New Roman" panose="02020603050405020304" pitchFamily="18" charset="0"/>
              </a:rPr>
              <a:t>– běžně 10</a:t>
            </a:r>
            <a:r>
              <a:rPr lang="cs-CZ" sz="1900" baseline="30000" dirty="0">
                <a:latin typeface="Times New Roman" panose="02020603050405020304" pitchFamily="18" charset="0"/>
                <a:cs typeface="Times New Roman" panose="02020603050405020304" pitchFamily="18" charset="0"/>
              </a:rPr>
              <a:t>6</a:t>
            </a:r>
            <a:r>
              <a:rPr lang="cs-CZ" sz="1900" dirty="0">
                <a:latin typeface="Times New Roman" panose="02020603050405020304" pitchFamily="18" charset="0"/>
                <a:cs typeface="Times New Roman" panose="02020603050405020304" pitchFamily="18" charset="0"/>
              </a:rPr>
              <a:t>-10</a:t>
            </a:r>
            <a:r>
              <a:rPr lang="cs-CZ" sz="1900" baseline="30000" dirty="0">
                <a:latin typeface="Times New Roman" panose="02020603050405020304" pitchFamily="18" charset="0"/>
                <a:cs typeface="Times New Roman" panose="02020603050405020304" pitchFamily="18" charset="0"/>
              </a:rPr>
              <a:t>9</a:t>
            </a:r>
          </a:p>
          <a:p>
            <a:endParaRPr lang="cs-CZ" sz="1900" baseline="30000" dirty="0">
              <a:latin typeface="Times New Roman" panose="02020603050405020304" pitchFamily="18" charset="0"/>
              <a:cs typeface="Times New Roman" panose="02020603050405020304" pitchFamily="18" charset="0"/>
            </a:endParaRPr>
          </a:p>
          <a:p>
            <a:r>
              <a:rPr lang="cs-CZ" sz="1900" dirty="0">
                <a:latin typeface="Times New Roman" panose="02020603050405020304" pitchFamily="18" charset="0"/>
                <a:cs typeface="Times New Roman" panose="02020603050405020304" pitchFamily="18" charset="0"/>
              </a:rPr>
              <a:t>viry, bakterie, houby, řasy, protozoa</a:t>
            </a:r>
          </a:p>
          <a:p>
            <a:r>
              <a:rPr lang="cs-CZ" sz="1900" dirty="0">
                <a:latin typeface="Times New Roman" panose="02020603050405020304" pitchFamily="18" charset="0"/>
                <a:cs typeface="Times New Roman" panose="02020603050405020304" pitchFamily="18" charset="0"/>
              </a:rPr>
              <a:t>všeobecně dostatek organické hmoty – </a:t>
            </a:r>
            <a:r>
              <a:rPr lang="cs-CZ" sz="1900" b="1" dirty="0" err="1">
                <a:latin typeface="Times New Roman" panose="02020603050405020304" pitchFamily="18" charset="0"/>
                <a:cs typeface="Times New Roman" panose="02020603050405020304" pitchFamily="18" charset="0"/>
              </a:rPr>
              <a:t>heterotrofové</a:t>
            </a:r>
            <a:endParaRPr lang="cs-CZ" sz="1900" b="1" dirty="0">
              <a:latin typeface="Times New Roman" panose="02020603050405020304" pitchFamily="18" charset="0"/>
              <a:cs typeface="Times New Roman" panose="02020603050405020304" pitchFamily="18" charset="0"/>
            </a:endParaRPr>
          </a:p>
          <a:p>
            <a:endParaRPr lang="cs-CZ" sz="1900" dirty="0">
              <a:latin typeface="Times New Roman" panose="02020603050405020304" pitchFamily="18" charset="0"/>
              <a:cs typeface="Times New Roman" panose="02020603050405020304" pitchFamily="18" charset="0"/>
            </a:endParaRPr>
          </a:p>
          <a:p>
            <a:r>
              <a:rPr lang="cs-CZ" sz="1900" dirty="0">
                <a:latin typeface="Times New Roman" panose="02020603050405020304" pitchFamily="18" charset="0"/>
                <a:cs typeface="Times New Roman" panose="02020603050405020304" pitchFamily="18" charset="0"/>
              </a:rPr>
              <a:t>v horním horizontu bohatém na organické zbytky – autochtonní mikroflóra toleruje a roste za vysokých koncentrací organických látek</a:t>
            </a:r>
          </a:p>
          <a:p>
            <a:endParaRPr lang="cs-CZ" sz="1900" dirty="0">
              <a:latin typeface="Times New Roman" panose="02020603050405020304" pitchFamily="18" charset="0"/>
              <a:cs typeface="Times New Roman" panose="02020603050405020304" pitchFamily="18" charset="0"/>
            </a:endParaRPr>
          </a:p>
          <a:p>
            <a:r>
              <a:rPr lang="cs-CZ" sz="1900" dirty="0">
                <a:latin typeface="Times New Roman" panose="02020603050405020304" pitchFamily="18" charset="0"/>
                <a:cs typeface="Times New Roman" panose="02020603050405020304" pitchFamily="18" charset="0"/>
              </a:rPr>
              <a:t>vysoká růstová rychlost a aktivita na jednoduchých lehce využitelných substrátech – rostlinné a živočišné zbytky a exkrementy – tyto charakterizovány přerušovanou aktivitou s neaktivními odpočinkovými </a:t>
            </a:r>
            <a:r>
              <a:rPr lang="cs-CZ" sz="1900" dirty="0" err="1">
                <a:latin typeface="Times New Roman" panose="02020603050405020304" pitchFamily="18" charset="0"/>
                <a:cs typeface="Times New Roman" panose="02020603050405020304" pitchFamily="18" charset="0"/>
              </a:rPr>
              <a:t>stádiemi</a:t>
            </a:r>
            <a:r>
              <a:rPr lang="cs-CZ" sz="1900" dirty="0">
                <a:latin typeface="Times New Roman" panose="02020603050405020304" pitchFamily="18" charset="0"/>
                <a:cs typeface="Times New Roman" panose="02020603050405020304" pitchFamily="18" charset="0"/>
              </a:rPr>
              <a:t> – </a:t>
            </a:r>
            <a:r>
              <a:rPr lang="cs-CZ" sz="1900" i="1" dirty="0" err="1">
                <a:latin typeface="Times New Roman" panose="02020603050405020304" pitchFamily="18" charset="0"/>
                <a:cs typeface="Times New Roman" panose="02020603050405020304" pitchFamily="18" charset="0"/>
              </a:rPr>
              <a:t>Pseudomonas</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Bacillus</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Aspergillus</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Mucor</a:t>
            </a:r>
            <a:endParaRPr lang="cs-CZ" sz="1900" i="1" dirty="0">
              <a:latin typeface="Times New Roman" panose="02020603050405020304" pitchFamily="18" charset="0"/>
              <a:cs typeface="Times New Roman" panose="02020603050405020304" pitchFamily="18" charset="0"/>
            </a:endParaRPr>
          </a:p>
          <a:p>
            <a:pPr marL="0" indent="0">
              <a:buNone/>
            </a:pPr>
            <a:endParaRPr lang="en-GB" sz="1600" dirty="0"/>
          </a:p>
        </p:txBody>
      </p:sp>
      <p:pic>
        <p:nvPicPr>
          <p:cNvPr id="1741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4610783"/>
            <a:ext cx="3131840" cy="22472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srcRect/>
          <a:stretch>
            <a:fillRect/>
          </a:stretch>
        </p:blipFill>
        <p:spPr bwMode="auto">
          <a:xfrm>
            <a:off x="3491880" y="4509120"/>
            <a:ext cx="3024336" cy="2348880"/>
          </a:xfrm>
          <a:prstGeom prst="rect">
            <a:avLst/>
          </a:prstGeom>
          <a:noFill/>
          <a:ln w="9525">
            <a:noFill/>
            <a:miter lim="800000"/>
            <a:headEnd/>
            <a:tailEnd/>
          </a:ln>
        </p:spPr>
      </p:pic>
    </p:spTree>
    <p:extLst>
      <p:ext uri="{BB962C8B-B14F-4D97-AF65-F5344CB8AC3E}">
        <p14:creationId xmlns:p14="http://schemas.microsoft.com/office/powerpoint/2010/main" xmlns="" val="3328146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404664"/>
            <a:ext cx="8229600" cy="4525963"/>
          </a:xfrm>
        </p:spPr>
        <p:txBody>
          <a:bodyPr/>
          <a:lstStyle/>
          <a:p>
            <a:pPr lvl="0"/>
            <a:r>
              <a:rPr lang="cs-CZ" sz="1800" dirty="0">
                <a:solidFill>
                  <a:prstClr val="black"/>
                </a:solidFill>
                <a:latin typeface="Times New Roman" panose="02020603050405020304" pitchFamily="18" charset="0"/>
                <a:cs typeface="Times New Roman" panose="02020603050405020304" pitchFamily="18" charset="0"/>
              </a:rPr>
              <a:t>autochtonní mikroflóra - která je schopná využívat i odolné </a:t>
            </a:r>
            <a:r>
              <a:rPr lang="cs-CZ" sz="1800" dirty="0" err="1">
                <a:solidFill>
                  <a:prstClr val="black"/>
                </a:solidFill>
                <a:latin typeface="Times New Roman" panose="02020603050405020304" pitchFamily="18" charset="0"/>
                <a:cs typeface="Times New Roman" panose="02020603050405020304" pitchFamily="18" charset="0"/>
              </a:rPr>
              <a:t>huminové</a:t>
            </a:r>
            <a:r>
              <a:rPr lang="cs-CZ" sz="1800" dirty="0">
                <a:solidFill>
                  <a:prstClr val="black"/>
                </a:solidFill>
                <a:latin typeface="Times New Roman" panose="02020603050405020304" pitchFamily="18" charset="0"/>
                <a:cs typeface="Times New Roman" panose="02020603050405020304" pitchFamily="18" charset="0"/>
              </a:rPr>
              <a:t> látky</a:t>
            </a:r>
          </a:p>
          <a:p>
            <a:pPr lvl="0"/>
            <a:r>
              <a:rPr lang="cs-CZ" sz="1800" dirty="0">
                <a:solidFill>
                  <a:prstClr val="black"/>
                </a:solidFill>
                <a:latin typeface="Times New Roman" panose="02020603050405020304" pitchFamily="18" charset="0"/>
                <a:cs typeface="Times New Roman" panose="02020603050405020304" pitchFamily="18" charset="0"/>
              </a:rPr>
              <a:t>pomalá, ale konstantní aktivita – většinou G- tyčinky a </a:t>
            </a:r>
            <a:r>
              <a:rPr lang="cs-CZ" sz="1800" dirty="0" err="1">
                <a:solidFill>
                  <a:prstClr val="black"/>
                </a:solidFill>
                <a:latin typeface="Times New Roman" panose="02020603050405020304" pitchFamily="18" charset="0"/>
                <a:cs typeface="Times New Roman" panose="02020603050405020304" pitchFamily="18" charset="0"/>
              </a:rPr>
              <a:t>aktinobakterie</a:t>
            </a:r>
            <a:endParaRPr lang="cs-CZ" sz="1800" dirty="0">
              <a:solidFill>
                <a:prstClr val="black"/>
              </a:solidFill>
              <a:latin typeface="Times New Roman" panose="02020603050405020304" pitchFamily="18" charset="0"/>
              <a:cs typeface="Times New Roman" panose="02020603050405020304" pitchFamily="18" charset="0"/>
            </a:endParaRP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dirty="0">
                <a:solidFill>
                  <a:prstClr val="black"/>
                </a:solidFill>
                <a:latin typeface="Times New Roman" panose="02020603050405020304" pitchFamily="18" charset="0"/>
                <a:cs typeface="Times New Roman" panose="02020603050405020304" pitchFamily="18" charset="0"/>
              </a:rPr>
              <a:t>ryze </a:t>
            </a:r>
            <a:r>
              <a:rPr lang="cs-CZ" sz="1800" dirty="0" err="1">
                <a:solidFill>
                  <a:prstClr val="black"/>
                </a:solidFill>
                <a:latin typeface="Times New Roman" panose="02020603050405020304" pitchFamily="18" charset="0"/>
                <a:cs typeface="Times New Roman" panose="02020603050405020304" pitchFamily="18" charset="0"/>
              </a:rPr>
              <a:t>allochtonní</a:t>
            </a:r>
            <a:r>
              <a:rPr lang="cs-CZ" sz="1800" dirty="0">
                <a:solidFill>
                  <a:prstClr val="black"/>
                </a:solidFill>
                <a:latin typeface="Times New Roman" panose="02020603050405020304" pitchFamily="18" charset="0"/>
                <a:cs typeface="Times New Roman" panose="02020603050405020304" pitchFamily="18" charset="0"/>
              </a:rPr>
              <a:t> – např. humánní a zvířecí </a:t>
            </a:r>
            <a:r>
              <a:rPr lang="cs-CZ" sz="1800" dirty="0" err="1">
                <a:solidFill>
                  <a:prstClr val="black"/>
                </a:solidFill>
                <a:latin typeface="Times New Roman" panose="02020603050405020304" pitchFamily="18" charset="0"/>
                <a:cs typeface="Times New Roman" panose="02020603050405020304" pitchFamily="18" charset="0"/>
              </a:rPr>
              <a:t>patogeni</a:t>
            </a:r>
            <a:r>
              <a:rPr lang="cs-CZ" sz="1800" dirty="0">
                <a:solidFill>
                  <a:prstClr val="black"/>
                </a:solidFill>
                <a:latin typeface="Times New Roman" panose="02020603050405020304" pitchFamily="18" charset="0"/>
                <a:cs typeface="Times New Roman" panose="02020603050405020304" pitchFamily="18" charset="0"/>
              </a:rPr>
              <a:t> – nenachází v půdě dobré růstové podmínky</a:t>
            </a: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dirty="0">
                <a:solidFill>
                  <a:prstClr val="black"/>
                </a:solidFill>
                <a:latin typeface="Times New Roman" panose="02020603050405020304" pitchFamily="18" charset="0"/>
                <a:cs typeface="Times New Roman" panose="02020603050405020304" pitchFamily="18" charset="0"/>
              </a:rPr>
              <a:t>je těžké popsat rysy adaptace na půdní podmínky v půdě mnoho </a:t>
            </a:r>
            <a:r>
              <a:rPr lang="cs-CZ" sz="1800" dirty="0" err="1">
                <a:solidFill>
                  <a:prstClr val="black"/>
                </a:solidFill>
                <a:latin typeface="Times New Roman" panose="02020603050405020304" pitchFamily="18" charset="0"/>
                <a:cs typeface="Times New Roman" panose="02020603050405020304" pitchFamily="18" charset="0"/>
              </a:rPr>
              <a:t>mikrohabitatů</a:t>
            </a:r>
            <a:r>
              <a:rPr lang="cs-CZ" sz="1800" dirty="0">
                <a:solidFill>
                  <a:prstClr val="black"/>
                </a:solidFill>
                <a:latin typeface="Times New Roman" panose="02020603050405020304" pitchFamily="18" charset="0"/>
                <a:cs typeface="Times New Roman" panose="02020603050405020304" pitchFamily="18" charset="0"/>
              </a:rPr>
              <a:t> a na jednom místě může být více environmentálních situací, které zvýhodňují různé populace</a:t>
            </a:r>
          </a:p>
          <a:p>
            <a:pPr lvl="0"/>
            <a:endParaRPr lang="cs-CZ" sz="1800" dirty="0">
              <a:solidFill>
                <a:prstClr val="black"/>
              </a:solidFill>
              <a:latin typeface="Times New Roman" panose="02020603050405020304" pitchFamily="18" charset="0"/>
              <a:cs typeface="Times New Roman" panose="02020603050405020304" pitchFamily="18" charset="0"/>
            </a:endParaRPr>
          </a:p>
          <a:p>
            <a:endParaRPr lang="en-GB"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573015"/>
            <a:ext cx="3810000" cy="2543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3600068"/>
            <a:ext cx="3810000" cy="2543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ovéPole 3"/>
          <p:cNvSpPr txBox="1"/>
          <p:nvPr/>
        </p:nvSpPr>
        <p:spPr>
          <a:xfrm>
            <a:off x="683568" y="6228579"/>
            <a:ext cx="7344816" cy="461665"/>
          </a:xfrm>
          <a:prstGeom prst="rect">
            <a:avLst/>
          </a:prstGeom>
          <a:noFill/>
        </p:spPr>
        <p:txBody>
          <a:bodyPr wrap="square" rtlCol="0">
            <a:spAutoFit/>
          </a:bodyPr>
          <a:lstStyle/>
          <a:p>
            <a:r>
              <a:rPr lang="cs-CZ" sz="1200" dirty="0" err="1"/>
              <a:t>Actinobacteria</a:t>
            </a:r>
            <a:endParaRPr lang="cs-CZ" sz="1200" dirty="0"/>
          </a:p>
          <a:p>
            <a:r>
              <a:rPr lang="en-GB" sz="1200" dirty="0"/>
              <a:t>https://www.scottchimileskiphotography.com</a:t>
            </a:r>
          </a:p>
        </p:txBody>
      </p:sp>
    </p:spTree>
    <p:extLst>
      <p:ext uri="{BB962C8B-B14F-4D97-AF65-F5344CB8AC3E}">
        <p14:creationId xmlns:p14="http://schemas.microsoft.com/office/powerpoint/2010/main" xmlns="" val="77865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5437693" cy="6433889"/>
          </a:xfrm>
        </p:spPr>
        <p:txBody>
          <a:bodyPr>
            <a:noAutofit/>
          </a:bodyPr>
          <a:lstStyle/>
          <a:p>
            <a:r>
              <a:rPr lang="cs-CZ" sz="2000" dirty="0">
                <a:latin typeface="Times New Roman" panose="02020603050405020304" pitchFamily="18" charset="0"/>
                <a:cs typeface="Times New Roman" panose="02020603050405020304" pitchFamily="18" charset="0"/>
              </a:rPr>
              <a:t>půda - mnoho </a:t>
            </a:r>
            <a:r>
              <a:rPr lang="cs-CZ" sz="2000" dirty="0" err="1">
                <a:latin typeface="Times New Roman" panose="02020603050405020304" pitchFamily="18" charset="0"/>
                <a:cs typeface="Times New Roman" panose="02020603050405020304" pitchFamily="18" charset="0"/>
              </a:rPr>
              <a:t>mikrohabitatů</a:t>
            </a:r>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bakterie mohou být obligátní </a:t>
            </a:r>
            <a:r>
              <a:rPr lang="cs-CZ" sz="2000" dirty="0" err="1">
                <a:latin typeface="Times New Roman" panose="02020603050405020304" pitchFamily="18" charset="0"/>
                <a:cs typeface="Times New Roman" panose="02020603050405020304" pitchFamily="18" charset="0"/>
              </a:rPr>
              <a:t>aerobové</a:t>
            </a:r>
            <a:r>
              <a:rPr lang="cs-CZ" sz="2000" dirty="0">
                <a:latin typeface="Times New Roman" panose="02020603050405020304" pitchFamily="18" charset="0"/>
                <a:cs typeface="Times New Roman" panose="02020603050405020304" pitchFamily="18" charset="0"/>
              </a:rPr>
              <a:t>, fakultativní </a:t>
            </a:r>
            <a:r>
              <a:rPr lang="cs-CZ" sz="2000" dirty="0" err="1">
                <a:latin typeface="Times New Roman" panose="02020603050405020304" pitchFamily="18" charset="0"/>
                <a:cs typeface="Times New Roman" panose="02020603050405020304" pitchFamily="18" charset="0"/>
              </a:rPr>
              <a:t>anaerobové</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mikroaerofilové</a:t>
            </a:r>
            <a:r>
              <a:rPr lang="cs-CZ" sz="2000" dirty="0">
                <a:latin typeface="Times New Roman" panose="02020603050405020304" pitchFamily="18" charset="0"/>
                <a:cs typeface="Times New Roman" panose="02020603050405020304" pitchFamily="18" charset="0"/>
              </a:rPr>
              <a:t>, obligátní </a:t>
            </a:r>
            <a:r>
              <a:rPr lang="cs-CZ" sz="2000" dirty="0" err="1">
                <a:latin typeface="Times New Roman" panose="02020603050405020304" pitchFamily="18" charset="0"/>
                <a:cs typeface="Times New Roman" panose="02020603050405020304" pitchFamily="18" charset="0"/>
              </a:rPr>
              <a:t>anaerobové</a:t>
            </a:r>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jednotlivé půdy mohou zvýhodňovat bakteriální populace s určitými metabolickými schopnostmi </a:t>
            </a:r>
          </a:p>
          <a:p>
            <a:pPr marL="0" indent="0">
              <a:buNone/>
            </a:pPr>
            <a:r>
              <a:rPr lang="cs-CZ" sz="2000" dirty="0">
                <a:latin typeface="Times New Roman" panose="02020603050405020304" pitchFamily="18" charset="0"/>
                <a:cs typeface="Times New Roman" panose="02020603050405020304" pitchFamily="18" charset="0"/>
              </a:rPr>
              <a:t>     (zaplavené půdy– fakultativní a obligátní                            anaerobové)</a:t>
            </a:r>
          </a:p>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podmínky v některých půdách značně omezují výběr mikrobiálních populací, které zde mohou růst</a:t>
            </a:r>
          </a:p>
          <a:p>
            <a:r>
              <a:rPr lang="cs-CZ" sz="2000" dirty="0">
                <a:latin typeface="Times New Roman" panose="02020603050405020304" pitchFamily="18" charset="0"/>
                <a:cs typeface="Times New Roman" panose="02020603050405020304" pitchFamily="18" charset="0"/>
              </a:rPr>
              <a:t>extrémy v pH, polární půdy, pouštní půdy</a:t>
            </a:r>
          </a:p>
          <a:p>
            <a:r>
              <a:rPr lang="cs-CZ" sz="2000" dirty="0">
                <a:latin typeface="Times New Roman" panose="02020603050405020304" pitchFamily="18" charset="0"/>
                <a:cs typeface="Times New Roman" panose="02020603050405020304" pitchFamily="18" charset="0"/>
              </a:rPr>
              <a:t>v půdě se nachází více G+ bakterií než v </a:t>
            </a:r>
            <a:r>
              <a:rPr lang="cs-CZ" sz="2000" dirty="0" err="1">
                <a:latin typeface="Times New Roman" panose="02020603050405020304" pitchFamily="18" charset="0"/>
                <a:cs typeface="Times New Roman" panose="02020603050405020304" pitchFamily="18" charset="0"/>
              </a:rPr>
              <a:t>akvatických</a:t>
            </a:r>
            <a:r>
              <a:rPr lang="cs-CZ" sz="2000" dirty="0">
                <a:latin typeface="Times New Roman" panose="02020603050405020304" pitchFamily="18" charset="0"/>
                <a:cs typeface="Times New Roman" panose="02020603050405020304" pitchFamily="18" charset="0"/>
              </a:rPr>
              <a:t> habitatech</a:t>
            </a:r>
          </a:p>
          <a:p>
            <a:pPr marL="0" indent="0">
              <a:buNone/>
            </a:pPr>
            <a:endParaRPr lang="cs-CZ" sz="16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5894927" y="1923226"/>
            <a:ext cx="2645271" cy="3352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9116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4522" y="188640"/>
            <a:ext cx="7943131" cy="3592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3780808"/>
            <a:ext cx="2913976" cy="16416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3630458" y="5066466"/>
            <a:ext cx="2225824" cy="1669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2"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52086" y="3817796"/>
            <a:ext cx="2503050" cy="16631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3"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08951" y="5329555"/>
            <a:ext cx="2101776" cy="14062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4"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7458" y="4961009"/>
            <a:ext cx="2693987"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5402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260648"/>
            <a:ext cx="8229600" cy="4525963"/>
          </a:xfrm>
        </p:spPr>
        <p:txBody>
          <a:bodyPr/>
          <a:lstStyle/>
          <a:p>
            <a:pPr marL="0" lvl="0" indent="0">
              <a:buNone/>
            </a:pPr>
            <a:r>
              <a:rPr lang="cs-CZ" sz="2000" b="1" dirty="0">
                <a:solidFill>
                  <a:prstClr val="black"/>
                </a:solidFill>
                <a:latin typeface="Times New Roman" pitchFamily="18" charset="0"/>
                <a:cs typeface="Times New Roman" pitchFamily="18" charset="0"/>
              </a:rPr>
              <a:t>běžné bakteriální rody v půdě:</a:t>
            </a:r>
          </a:p>
          <a:p>
            <a:pPr lvl="0"/>
            <a:r>
              <a:rPr lang="cs-CZ" sz="2000" i="1" dirty="0" err="1">
                <a:solidFill>
                  <a:prstClr val="black"/>
                </a:solidFill>
                <a:latin typeface="Times New Roman" pitchFamily="18" charset="0"/>
                <a:cs typeface="Times New Roman" pitchFamily="18" charset="0"/>
              </a:rPr>
              <a:t>Acinetobacter</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Agrobacterium</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Alcaligenes</a:t>
            </a:r>
            <a:r>
              <a:rPr lang="cs-CZ" sz="2000" i="1" dirty="0">
                <a:solidFill>
                  <a:prstClr val="black"/>
                </a:solidFill>
                <a:latin typeface="Times New Roman" pitchFamily="18" charset="0"/>
                <a:cs typeface="Times New Roman" pitchFamily="18" charset="0"/>
              </a:rPr>
              <a:t>, </a:t>
            </a:r>
            <a:r>
              <a:rPr lang="cs-CZ" sz="2000" b="1" i="1" dirty="0" err="1">
                <a:solidFill>
                  <a:prstClr val="black"/>
                </a:solidFill>
                <a:latin typeface="Times New Roman" pitchFamily="18" charset="0"/>
                <a:cs typeface="Times New Roman" pitchFamily="18" charset="0"/>
              </a:rPr>
              <a:t>Arthrobacter</a:t>
            </a:r>
            <a:r>
              <a:rPr lang="cs-CZ" sz="2000" i="1" dirty="0">
                <a:solidFill>
                  <a:prstClr val="black"/>
                </a:solidFill>
                <a:latin typeface="Times New Roman" pitchFamily="18" charset="0"/>
                <a:cs typeface="Times New Roman" pitchFamily="18" charset="0"/>
              </a:rPr>
              <a:t>, </a:t>
            </a:r>
            <a:r>
              <a:rPr lang="cs-CZ" sz="2000" b="1" i="1" dirty="0" err="1">
                <a:solidFill>
                  <a:prstClr val="black"/>
                </a:solidFill>
                <a:latin typeface="Times New Roman" pitchFamily="18" charset="0"/>
                <a:cs typeface="Times New Roman" pitchFamily="18" charset="0"/>
              </a:rPr>
              <a:t>Bacillus</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Brevibacterium</a:t>
            </a:r>
            <a:r>
              <a:rPr lang="cs-CZ" sz="2000" i="1" dirty="0">
                <a:solidFill>
                  <a:prstClr val="black"/>
                </a:solidFill>
                <a:latin typeface="Times New Roman" pitchFamily="18" charset="0"/>
                <a:cs typeface="Times New Roman" pitchFamily="18" charset="0"/>
              </a:rPr>
              <a:t>,</a:t>
            </a:r>
          </a:p>
          <a:p>
            <a:pPr lvl="0"/>
            <a:r>
              <a:rPr lang="cs-CZ" sz="2000" i="1" dirty="0" err="1">
                <a:solidFill>
                  <a:prstClr val="black"/>
                </a:solidFill>
                <a:latin typeface="Times New Roman" pitchFamily="18" charset="0"/>
                <a:cs typeface="Times New Roman" pitchFamily="18" charset="0"/>
              </a:rPr>
              <a:t>Caulobacter</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Cellulomonas</a:t>
            </a:r>
            <a:r>
              <a:rPr lang="cs-CZ" sz="2000" i="1" dirty="0">
                <a:solidFill>
                  <a:prstClr val="black"/>
                </a:solidFill>
                <a:latin typeface="Times New Roman" pitchFamily="18" charset="0"/>
                <a:cs typeface="Times New Roman" pitchFamily="18" charset="0"/>
              </a:rPr>
              <a:t>, Clostridium, </a:t>
            </a:r>
            <a:r>
              <a:rPr lang="cs-CZ" sz="2000" i="1" dirty="0" err="1">
                <a:solidFill>
                  <a:prstClr val="black"/>
                </a:solidFill>
                <a:latin typeface="Times New Roman" pitchFamily="18" charset="0"/>
                <a:cs typeface="Times New Roman" pitchFamily="18" charset="0"/>
              </a:rPr>
              <a:t>Corynebacterium</a:t>
            </a:r>
            <a:r>
              <a:rPr lang="cs-CZ" sz="2000" i="1" dirty="0">
                <a:solidFill>
                  <a:prstClr val="black"/>
                </a:solidFill>
                <a:latin typeface="Times New Roman" pitchFamily="18" charset="0"/>
                <a:cs typeface="Times New Roman" pitchFamily="18" charset="0"/>
              </a:rPr>
              <a:t>, </a:t>
            </a:r>
            <a:r>
              <a:rPr lang="cs-CZ" sz="2000" b="1" i="1" dirty="0" err="1">
                <a:solidFill>
                  <a:prstClr val="black"/>
                </a:solidFill>
                <a:latin typeface="Times New Roman" pitchFamily="18" charset="0"/>
                <a:cs typeface="Times New Roman" pitchFamily="18" charset="0"/>
              </a:rPr>
              <a:t>Flavobacterium</a:t>
            </a:r>
            <a:r>
              <a:rPr lang="cs-CZ" sz="2000" i="1" dirty="0">
                <a:solidFill>
                  <a:prstClr val="black"/>
                </a:solidFill>
                <a:latin typeface="Times New Roman" pitchFamily="18" charset="0"/>
                <a:cs typeface="Times New Roman" pitchFamily="18" charset="0"/>
              </a:rPr>
              <a:t>,</a:t>
            </a:r>
          </a:p>
          <a:p>
            <a:pPr lvl="0"/>
            <a:r>
              <a:rPr lang="cs-CZ" sz="2000" b="1" i="1" dirty="0" err="1">
                <a:solidFill>
                  <a:prstClr val="black"/>
                </a:solidFill>
                <a:latin typeface="Times New Roman" pitchFamily="18" charset="0"/>
                <a:cs typeface="Times New Roman" pitchFamily="18" charset="0"/>
              </a:rPr>
              <a:t>Micrococcus</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Mycobacterium</a:t>
            </a:r>
            <a:r>
              <a:rPr lang="cs-CZ" sz="2000" i="1" dirty="0">
                <a:solidFill>
                  <a:prstClr val="black"/>
                </a:solidFill>
                <a:latin typeface="Times New Roman" pitchFamily="18" charset="0"/>
                <a:cs typeface="Times New Roman" pitchFamily="18" charset="0"/>
              </a:rPr>
              <a:t>, </a:t>
            </a:r>
            <a:r>
              <a:rPr lang="cs-CZ" sz="2000" b="1" i="1" dirty="0" err="1">
                <a:solidFill>
                  <a:prstClr val="black"/>
                </a:solidFill>
                <a:latin typeface="Times New Roman" pitchFamily="18" charset="0"/>
                <a:cs typeface="Times New Roman" pitchFamily="18" charset="0"/>
              </a:rPr>
              <a:t>Pseudomonas</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Staphylococcus</a:t>
            </a:r>
            <a:r>
              <a:rPr lang="cs-CZ" sz="2000" i="1" dirty="0">
                <a:solidFill>
                  <a:prstClr val="black"/>
                </a:solidFill>
                <a:latin typeface="Times New Roman" pitchFamily="18" charset="0"/>
                <a:cs typeface="Times New Roman" pitchFamily="18" charset="0"/>
              </a:rPr>
              <a:t>, </a:t>
            </a:r>
            <a:r>
              <a:rPr lang="cs-CZ" sz="2000" i="1" dirty="0" err="1">
                <a:solidFill>
                  <a:prstClr val="black"/>
                </a:solidFill>
                <a:latin typeface="Times New Roman" pitchFamily="18" charset="0"/>
                <a:cs typeface="Times New Roman" pitchFamily="18" charset="0"/>
              </a:rPr>
              <a:t>Streptococcus</a:t>
            </a:r>
            <a:r>
              <a:rPr lang="cs-CZ" sz="2000" i="1" dirty="0">
                <a:solidFill>
                  <a:prstClr val="black"/>
                </a:solidFill>
                <a:latin typeface="Times New Roman" pitchFamily="18" charset="0"/>
                <a:cs typeface="Times New Roman" pitchFamily="18" charset="0"/>
              </a:rPr>
              <a:t>, </a:t>
            </a:r>
            <a:r>
              <a:rPr lang="cs-CZ" sz="2000" b="1" i="1" dirty="0" err="1">
                <a:solidFill>
                  <a:prstClr val="black"/>
                </a:solidFill>
                <a:latin typeface="Times New Roman" pitchFamily="18" charset="0"/>
                <a:cs typeface="Times New Roman" pitchFamily="18" charset="0"/>
              </a:rPr>
              <a:t>Xanthomonas</a:t>
            </a:r>
            <a:endParaRPr lang="cs-CZ" sz="2000" b="1" i="1"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velké rozdíly v zastoupení jednotlivých rodů v jednotlivých půdách</a:t>
            </a:r>
          </a:p>
          <a:p>
            <a:endParaRPr lang="en-GB"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068960"/>
            <a:ext cx="3816424" cy="3789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968" y="3573016"/>
            <a:ext cx="4520490" cy="29822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788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1917" y="332656"/>
            <a:ext cx="8229600" cy="4525963"/>
          </a:xfrm>
        </p:spPr>
        <p:txBody>
          <a:bodyPr>
            <a:normAutofit/>
          </a:bodyPr>
          <a:lstStyle/>
          <a:p>
            <a:pPr marL="0" indent="0">
              <a:buNone/>
            </a:pPr>
            <a:r>
              <a:rPr lang="cs-CZ" sz="1600" dirty="0"/>
              <a:t>                          </a:t>
            </a:r>
            <a:r>
              <a:rPr lang="cs-CZ" sz="1800" dirty="0"/>
              <a:t>Atmosféra jako habitat a médium (prostředí) pro rozptyl mikrobů</a:t>
            </a:r>
          </a:p>
          <a:p>
            <a:endParaRPr lang="cs-CZ" sz="1600" dirty="0"/>
          </a:p>
          <a:p>
            <a:r>
              <a:rPr lang="cs-CZ" sz="1600" dirty="0"/>
              <a:t>nepřátelské prostředí,  v nižší troposféře je značné množství mikrobů</a:t>
            </a:r>
          </a:p>
          <a:p>
            <a:r>
              <a:rPr lang="cs-CZ" sz="1600" dirty="0"/>
              <a:t>termální gradienty - míchání vzduchu</a:t>
            </a:r>
          </a:p>
          <a:p>
            <a:r>
              <a:rPr lang="cs-CZ" sz="1600" dirty="0"/>
              <a:t>pohyb vzduchem -  významná cesta rozptylu mikrobů</a:t>
            </a:r>
          </a:p>
          <a:p>
            <a:r>
              <a:rPr lang="cs-CZ" sz="1600" dirty="0"/>
              <a:t>i speciální adaptace pro přežití a rozptyl atmosférou</a:t>
            </a:r>
          </a:p>
          <a:p>
            <a:r>
              <a:rPr lang="cs-CZ" sz="1600" dirty="0"/>
              <a:t>mnoho virových, bakteriálních a houbových chorob se šíří vzduchem</a:t>
            </a:r>
          </a:p>
          <a:p>
            <a:r>
              <a:rPr lang="cs-CZ" sz="1600" dirty="0"/>
              <a:t>propuknutí nemoci často sleduje převládající větry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3485324"/>
            <a:ext cx="7334250" cy="318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57706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1" y="116632"/>
            <a:ext cx="8903433" cy="4525963"/>
          </a:xfrm>
        </p:spPr>
        <p:txBody>
          <a:bodyPr>
            <a:noAutofit/>
          </a:bodyPr>
          <a:lstStyle/>
          <a:p>
            <a:pPr marL="0" indent="0">
              <a:buNone/>
            </a:pPr>
            <a:r>
              <a:rPr lang="cs-CZ" sz="1800" b="1" dirty="0" err="1">
                <a:latin typeface="Times New Roman" pitchFamily="18" charset="0"/>
                <a:cs typeface="Times New Roman" pitchFamily="18" charset="0"/>
              </a:rPr>
              <a:t>Aktinobakterie</a:t>
            </a:r>
            <a:r>
              <a:rPr lang="cs-CZ" sz="1800" b="1" dirty="0">
                <a:latin typeface="Times New Roman" pitchFamily="18" charset="0"/>
                <a:cs typeface="Times New Roman" pitchFamily="18" charset="0"/>
              </a:rPr>
              <a:t> </a:t>
            </a:r>
          </a:p>
          <a:p>
            <a:r>
              <a:rPr lang="cs-CZ" sz="1800" dirty="0">
                <a:latin typeface="Times New Roman" pitchFamily="18" charset="0"/>
                <a:cs typeface="Times New Roman" pitchFamily="18" charset="0"/>
              </a:rPr>
              <a:t>mohou tvořit 10-33% všech bakterií v půdě - nejčastější rody jsou </a:t>
            </a:r>
            <a:r>
              <a:rPr lang="cs-CZ" sz="1800" b="1" i="1" dirty="0" err="1">
                <a:latin typeface="Times New Roman" pitchFamily="18" charset="0"/>
                <a:cs typeface="Times New Roman" pitchFamily="18" charset="0"/>
              </a:rPr>
              <a:t>Streptomyces</a:t>
            </a:r>
            <a:r>
              <a:rPr lang="cs-CZ" sz="1800" i="1" dirty="0">
                <a:latin typeface="Times New Roman" pitchFamily="18" charset="0"/>
                <a:cs typeface="Times New Roman" pitchFamily="18" charset="0"/>
              </a:rPr>
              <a:t> </a:t>
            </a:r>
            <a:r>
              <a:rPr lang="cs-CZ" sz="1800" dirty="0">
                <a:latin typeface="Times New Roman" pitchFamily="18" charset="0"/>
                <a:cs typeface="Times New Roman" pitchFamily="18" charset="0"/>
              </a:rPr>
              <a:t>a </a:t>
            </a:r>
            <a:r>
              <a:rPr lang="cs-CZ" sz="1800" b="1" i="1" dirty="0" err="1">
                <a:latin typeface="Times New Roman" pitchFamily="18" charset="0"/>
                <a:cs typeface="Times New Roman" pitchFamily="18" charset="0"/>
              </a:rPr>
              <a:t>Nocardia</a:t>
            </a:r>
            <a:r>
              <a:rPr lang="cs-CZ" sz="1800" dirty="0">
                <a:latin typeface="Times New Roman" pitchFamily="18" charset="0"/>
                <a:cs typeface="Times New Roman" pitchFamily="18" charset="0"/>
              </a:rPr>
              <a:t>; </a:t>
            </a:r>
            <a:r>
              <a:rPr lang="cs-CZ" sz="1800" i="1" dirty="0" err="1">
                <a:latin typeface="Times New Roman" pitchFamily="18" charset="0"/>
                <a:cs typeface="Times New Roman" pitchFamily="18" charset="0"/>
              </a:rPr>
              <a:t>Micromonospora</a:t>
            </a:r>
            <a:r>
              <a:rPr lang="cs-CZ" sz="1800" i="1" dirty="0">
                <a:latin typeface="Times New Roman" pitchFamily="18" charset="0"/>
                <a:cs typeface="Times New Roman" pitchFamily="18" charset="0"/>
              </a:rPr>
              <a:t> </a:t>
            </a:r>
            <a:r>
              <a:rPr lang="cs-CZ" sz="1800" dirty="0">
                <a:latin typeface="Times New Roman" pitchFamily="18" charset="0"/>
                <a:cs typeface="Times New Roman" pitchFamily="18" charset="0"/>
              </a:rPr>
              <a:t>a </a:t>
            </a:r>
            <a:r>
              <a:rPr lang="cs-CZ" sz="1800" i="1" dirty="0" err="1">
                <a:latin typeface="Times New Roman" pitchFamily="18" charset="0"/>
                <a:cs typeface="Times New Roman" pitchFamily="18" charset="0"/>
              </a:rPr>
              <a:t>Actinomyces</a:t>
            </a:r>
            <a:r>
              <a:rPr lang="cs-CZ" sz="1800" i="1" dirty="0">
                <a:latin typeface="Times New Roman" pitchFamily="18" charset="0"/>
                <a:cs typeface="Times New Roman" pitchFamily="18" charset="0"/>
              </a:rPr>
              <a:t> </a:t>
            </a:r>
            <a:r>
              <a:rPr lang="cs-CZ" sz="1800" dirty="0">
                <a:latin typeface="Times New Roman" pitchFamily="18" charset="0"/>
                <a:cs typeface="Times New Roman" pitchFamily="18" charset="0"/>
              </a:rPr>
              <a:t>jsou také původní půdní bakterie, ale mají nižší zastoupení</a:t>
            </a:r>
          </a:p>
          <a:p>
            <a:r>
              <a:rPr lang="cs-CZ" sz="1800" dirty="0">
                <a:latin typeface="Times New Roman" pitchFamily="18" charset="0"/>
                <a:cs typeface="Times New Roman" pitchFamily="18" charset="0"/>
              </a:rPr>
              <a:t>jsou relativně odolné vysychání, přežijí i období sucha v pouštních půdách</a:t>
            </a:r>
          </a:p>
          <a:p>
            <a:r>
              <a:rPr lang="cs-CZ" sz="1800" dirty="0">
                <a:latin typeface="Times New Roman" pitchFamily="18" charset="0"/>
                <a:cs typeface="Times New Roman" pitchFamily="18" charset="0"/>
              </a:rPr>
              <a:t>mají raději alkalickou nebo neutrální reakci, citlivé na kyselé pH</a:t>
            </a:r>
          </a:p>
          <a:p>
            <a:endParaRPr lang="cs-CZ" sz="1800" dirty="0">
              <a:latin typeface="Times New Roman" pitchFamily="18" charset="0"/>
              <a:cs typeface="Times New Roman" pitchFamily="18" charset="0"/>
            </a:endParaRPr>
          </a:p>
          <a:p>
            <a:pPr marL="0" indent="0">
              <a:buNone/>
            </a:pPr>
            <a:r>
              <a:rPr lang="cs-CZ" sz="1800" b="1" dirty="0" err="1">
                <a:latin typeface="Times New Roman" pitchFamily="18" charset="0"/>
                <a:cs typeface="Times New Roman" pitchFamily="18" charset="0"/>
              </a:rPr>
              <a:t>Myxobakterie</a:t>
            </a:r>
            <a:r>
              <a:rPr lang="cs-CZ" sz="1800" b="1" dirty="0">
                <a:latin typeface="Times New Roman" pitchFamily="18" charset="0"/>
                <a:cs typeface="Times New Roman" pitchFamily="18" charset="0"/>
              </a:rPr>
              <a:t> </a:t>
            </a:r>
            <a:endParaRPr lang="cs-CZ" sz="1800" dirty="0">
              <a:latin typeface="Times New Roman" pitchFamily="18" charset="0"/>
              <a:cs typeface="Times New Roman" pitchFamily="18" charset="0"/>
            </a:endParaRPr>
          </a:p>
          <a:p>
            <a:r>
              <a:rPr lang="cs-CZ" sz="1800" dirty="0">
                <a:latin typeface="Times New Roman" pitchFamily="18" charset="0"/>
                <a:cs typeface="Times New Roman" pitchFamily="18" charset="0"/>
              </a:rPr>
              <a:t>hlavně v půdách - najdeme je na organické hmotě v lesních půdách: </a:t>
            </a:r>
            <a:r>
              <a:rPr lang="cs-CZ" sz="1800" b="1" i="1" dirty="0" err="1">
                <a:latin typeface="Times New Roman" pitchFamily="18" charset="0"/>
                <a:cs typeface="Times New Roman" pitchFamily="18" charset="0"/>
              </a:rPr>
              <a:t>Myxococcus</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Chondrococcus</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Archangium</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Polyangium</a:t>
            </a:r>
            <a:endParaRPr lang="cs-CZ" sz="1800" i="1" dirty="0">
              <a:latin typeface="Times New Roman" pitchFamily="18" charset="0"/>
              <a:cs typeface="Times New Roman" pitchFamily="18" charset="0"/>
            </a:endParaRPr>
          </a:p>
          <a:p>
            <a:endParaRPr lang="en-GB" sz="1600" i="1"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188894"/>
            <a:ext cx="2143125" cy="214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9712" y="4397712"/>
            <a:ext cx="2524125" cy="2228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4008" y="3188894"/>
            <a:ext cx="2088545" cy="34376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7312" y="3480416"/>
            <a:ext cx="2206688" cy="33775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20053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229600" cy="4525963"/>
          </a:xfrm>
        </p:spPr>
        <p:txBody>
          <a:bodyPr/>
          <a:lstStyle/>
          <a:p>
            <a:pPr lvl="0"/>
            <a:endParaRPr lang="pl-PL" sz="1600" dirty="0">
              <a:solidFill>
                <a:prstClr val="black"/>
              </a:solidFill>
            </a:endParaRPr>
          </a:p>
          <a:p>
            <a:pPr lvl="0"/>
            <a:r>
              <a:rPr lang="cs-CZ" sz="1800" b="1" i="1" dirty="0" err="1">
                <a:solidFill>
                  <a:prstClr val="black"/>
                </a:solidFill>
                <a:latin typeface="Times New Roman" pitchFamily="18" charset="0"/>
                <a:cs typeface="Times New Roman" pitchFamily="18" charset="0"/>
              </a:rPr>
              <a:t>Azotobacter</a:t>
            </a:r>
            <a:r>
              <a:rPr lang="cs-CZ" sz="1800" i="1" dirty="0">
                <a:solidFill>
                  <a:prstClr val="black"/>
                </a:solidFill>
                <a:latin typeface="Times New Roman" pitchFamily="18" charset="0"/>
                <a:cs typeface="Times New Roman" pitchFamily="18" charset="0"/>
              </a:rPr>
              <a:t> </a:t>
            </a:r>
            <a:r>
              <a:rPr lang="cs-CZ" sz="1800" dirty="0">
                <a:solidFill>
                  <a:prstClr val="black"/>
                </a:solidFill>
                <a:latin typeface="Times New Roman" pitchFamily="18" charset="0"/>
                <a:cs typeface="Times New Roman" pitchFamily="18" charset="0"/>
              </a:rPr>
              <a:t>– </a:t>
            </a:r>
            <a:r>
              <a:rPr lang="cs-CZ" sz="1800" b="1" dirty="0">
                <a:solidFill>
                  <a:prstClr val="black"/>
                </a:solidFill>
                <a:latin typeface="Times New Roman" pitchFamily="18" charset="0"/>
                <a:cs typeface="Times New Roman" pitchFamily="18" charset="0"/>
              </a:rPr>
              <a:t>fixace N2</a:t>
            </a:r>
            <a:r>
              <a:rPr lang="cs-CZ" sz="1800" dirty="0">
                <a:solidFill>
                  <a:prstClr val="black"/>
                </a:solidFill>
                <a:latin typeface="Times New Roman" pitchFamily="18" charset="0"/>
                <a:cs typeface="Times New Roman" pitchFamily="18" charset="0"/>
              </a:rPr>
              <a:t>, ale i </a:t>
            </a:r>
            <a:r>
              <a:rPr lang="cs-CZ" sz="1800" b="1" i="1" dirty="0">
                <a:solidFill>
                  <a:prstClr val="black"/>
                </a:solidFill>
                <a:latin typeface="Times New Roman" pitchFamily="18" charset="0"/>
                <a:cs typeface="Times New Roman" pitchFamily="18" charset="0"/>
              </a:rPr>
              <a:t>Clostridium</a:t>
            </a:r>
          </a:p>
          <a:p>
            <a:pPr lvl="0"/>
            <a:endParaRPr lang="cs-CZ" sz="1800" i="1"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význam </a:t>
            </a:r>
            <a:r>
              <a:rPr lang="cs-CZ" sz="1800" b="1" dirty="0" err="1">
                <a:solidFill>
                  <a:prstClr val="black"/>
                </a:solidFill>
                <a:latin typeface="Times New Roman" pitchFamily="18" charset="0"/>
                <a:cs typeface="Times New Roman" pitchFamily="18" charset="0"/>
              </a:rPr>
              <a:t>rhizobií</a:t>
            </a:r>
            <a:r>
              <a:rPr lang="cs-CZ" sz="1800" dirty="0">
                <a:solidFill>
                  <a:prstClr val="black"/>
                </a:solidFill>
                <a:latin typeface="Times New Roman" pitchFamily="18" charset="0"/>
                <a:cs typeface="Times New Roman" pitchFamily="18" charset="0"/>
              </a:rPr>
              <a:t> a </a:t>
            </a:r>
            <a:r>
              <a:rPr lang="cs-CZ" sz="1800" dirty="0" err="1">
                <a:solidFill>
                  <a:prstClr val="black"/>
                </a:solidFill>
                <a:latin typeface="Times New Roman" pitchFamily="18" charset="0"/>
                <a:cs typeface="Times New Roman" pitchFamily="18" charset="0"/>
              </a:rPr>
              <a:t>bradyrhizobií</a:t>
            </a:r>
            <a:endParaRPr lang="cs-CZ" sz="1800" dirty="0">
              <a:solidFill>
                <a:prstClr val="black"/>
              </a:solidFill>
              <a:latin typeface="Times New Roman" pitchFamily="18" charset="0"/>
              <a:cs typeface="Times New Roman" pitchFamily="18" charset="0"/>
            </a:endParaRPr>
          </a:p>
          <a:p>
            <a:pPr lvl="0"/>
            <a:endParaRPr lang="en-GB" sz="1600" dirty="0">
              <a:solidFill>
                <a:prstClr val="black"/>
              </a:solidFill>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3711031"/>
            <a:ext cx="3995936" cy="2955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943" y="1628799"/>
            <a:ext cx="3548682" cy="50375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1628800"/>
            <a:ext cx="2034090" cy="14822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81673" y="1628799"/>
            <a:ext cx="2179837" cy="14822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82448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40593"/>
            <a:ext cx="8409112" cy="4525963"/>
          </a:xfrm>
        </p:spPr>
        <p:txBody>
          <a:bodyPr/>
          <a:lstStyle/>
          <a:p>
            <a:pPr lvl="0"/>
            <a:r>
              <a:rPr lang="cs-CZ" sz="1800" dirty="0">
                <a:solidFill>
                  <a:prstClr val="black"/>
                </a:solidFill>
                <a:latin typeface="Times New Roman" pitchFamily="18" charset="0"/>
                <a:cs typeface="Times New Roman" pitchFamily="18" charset="0"/>
              </a:rPr>
              <a:t>v půdě i mnoho rodů </a:t>
            </a:r>
            <a:r>
              <a:rPr lang="cs-CZ" sz="1800" b="1" dirty="0">
                <a:solidFill>
                  <a:prstClr val="black"/>
                </a:solidFill>
                <a:latin typeface="Times New Roman" pitchFamily="18" charset="0"/>
                <a:cs typeface="Times New Roman" pitchFamily="18" charset="0"/>
              </a:rPr>
              <a:t>řas </a:t>
            </a:r>
            <a:r>
              <a:rPr lang="cs-CZ" sz="1800" dirty="0">
                <a:solidFill>
                  <a:prstClr val="black"/>
                </a:solidFill>
                <a:latin typeface="Times New Roman" pitchFamily="18" charset="0"/>
                <a:cs typeface="Times New Roman" pitchFamily="18" charset="0"/>
              </a:rPr>
              <a:t>– na povrchu i v půdě samé: </a:t>
            </a:r>
            <a:r>
              <a:rPr lang="cs-CZ" sz="1800" i="1" dirty="0" err="1">
                <a:solidFill>
                  <a:prstClr val="black"/>
                </a:solidFill>
                <a:latin typeface="Times New Roman" pitchFamily="18" charset="0"/>
                <a:cs typeface="Times New Roman" pitchFamily="18" charset="0"/>
              </a:rPr>
              <a:t>Chlorophycophyta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Rhodophycophyta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Euglenophycophyta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Chrysophycophyta</a:t>
            </a:r>
            <a:endParaRPr lang="cs-CZ" sz="1800" i="1" dirty="0">
              <a:solidFill>
                <a:prstClr val="black"/>
              </a:solidFill>
              <a:latin typeface="Times New Roman" pitchFamily="18" charset="0"/>
              <a:cs typeface="Times New Roman" pitchFamily="18" charset="0"/>
            </a:endParaRPr>
          </a:p>
          <a:p>
            <a:pPr lvl="0"/>
            <a:endParaRPr lang="cs-CZ" sz="1800" i="1"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většina se nachází na povrchu nebo v několika povrchových milimetrech půdy </a:t>
            </a:r>
          </a:p>
          <a:p>
            <a:pPr marL="0" lvl="0" indent="0">
              <a:buNone/>
            </a:pPr>
            <a:endParaRPr lang="cs-CZ" sz="1800" baseline="300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zde až 10</a:t>
            </a:r>
            <a:r>
              <a:rPr lang="cs-CZ" sz="1800" baseline="30000" dirty="0">
                <a:solidFill>
                  <a:prstClr val="black"/>
                </a:solidFill>
                <a:latin typeface="Times New Roman" pitchFamily="18" charset="0"/>
                <a:cs typeface="Times New Roman" pitchFamily="18" charset="0"/>
              </a:rPr>
              <a:t>6</a:t>
            </a:r>
            <a:r>
              <a:rPr lang="cs-CZ" sz="1800" dirty="0">
                <a:solidFill>
                  <a:prstClr val="black"/>
                </a:solidFill>
                <a:latin typeface="Times New Roman" pitchFamily="18" charset="0"/>
                <a:cs typeface="Times New Roman" pitchFamily="18" charset="0"/>
              </a:rPr>
              <a:t>/g; většinou jsou malé a jednobuněčné</a:t>
            </a:r>
          </a:p>
          <a:p>
            <a:pPr lvl="0"/>
            <a:endParaRPr lang="cs-CZ" sz="1600" dirty="0">
              <a:solidFill>
                <a:prstClr val="black"/>
              </a:solidFill>
            </a:endParaRPr>
          </a:p>
          <a:p>
            <a:pPr lvl="0"/>
            <a:endParaRPr lang="cs-CZ" sz="1600" dirty="0">
              <a:solidFill>
                <a:prstClr val="black"/>
              </a:solidFill>
            </a:endParaRPr>
          </a:p>
          <a:p>
            <a:endParaRPr lang="en-GB"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4481" y="2277683"/>
            <a:ext cx="4838065" cy="4414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55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128" y="2276871"/>
            <a:ext cx="2943157" cy="4414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55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68344" y="0"/>
            <a:ext cx="1475656" cy="1294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8469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16632"/>
            <a:ext cx="8229600" cy="4525963"/>
          </a:xfrm>
        </p:spPr>
        <p:txBody>
          <a:bodyPr/>
          <a:lstStyle/>
          <a:p>
            <a:pPr marL="0" lvl="0" indent="0">
              <a:buNone/>
            </a:pPr>
            <a:r>
              <a:rPr lang="cs-CZ" sz="1800" dirty="0">
                <a:solidFill>
                  <a:prstClr val="black"/>
                </a:solidFill>
                <a:latin typeface="Times New Roman" pitchFamily="18" charset="0"/>
                <a:cs typeface="Times New Roman" pitchFamily="18" charset="0"/>
              </a:rPr>
              <a:t>Důležité </a:t>
            </a:r>
            <a:r>
              <a:rPr lang="cs-CZ" sz="1800" b="1" dirty="0" err="1">
                <a:solidFill>
                  <a:prstClr val="black"/>
                </a:solidFill>
                <a:latin typeface="Times New Roman" pitchFamily="18" charset="0"/>
                <a:cs typeface="Times New Roman" pitchFamily="18" charset="0"/>
              </a:rPr>
              <a:t>fotoautotrofní</a:t>
            </a:r>
            <a:r>
              <a:rPr lang="cs-CZ" sz="1800" b="1" dirty="0">
                <a:solidFill>
                  <a:prstClr val="black"/>
                </a:solidFill>
                <a:latin typeface="Times New Roman" pitchFamily="18" charset="0"/>
                <a:cs typeface="Times New Roman" pitchFamily="18" charset="0"/>
              </a:rPr>
              <a:t> bakterie </a:t>
            </a:r>
            <a:r>
              <a:rPr lang="cs-CZ" sz="1800" dirty="0">
                <a:solidFill>
                  <a:prstClr val="black"/>
                </a:solidFill>
                <a:latin typeface="Times New Roman" pitchFamily="18" charset="0"/>
                <a:cs typeface="Times New Roman" pitchFamily="18" charset="0"/>
              </a:rPr>
              <a:t>– </a:t>
            </a:r>
            <a:r>
              <a:rPr lang="cs-CZ" sz="1800" b="1" dirty="0">
                <a:solidFill>
                  <a:prstClr val="black"/>
                </a:solidFill>
                <a:latin typeface="Times New Roman" pitchFamily="18" charset="0"/>
                <a:cs typeface="Times New Roman" pitchFamily="18" charset="0"/>
              </a:rPr>
              <a:t>sinice</a:t>
            </a:r>
          </a:p>
          <a:p>
            <a:pPr marL="0" lvl="0" indent="0">
              <a:buNone/>
            </a:pPr>
            <a:endParaRPr lang="cs-CZ" sz="1800" b="1" dirty="0">
              <a:solidFill>
                <a:prstClr val="black"/>
              </a:solidFill>
              <a:latin typeface="Times New Roman" pitchFamily="18" charset="0"/>
              <a:cs typeface="Times New Roman" pitchFamily="18" charset="0"/>
            </a:endParaRPr>
          </a:p>
          <a:p>
            <a:r>
              <a:rPr lang="cs-CZ" sz="1800" b="1" dirty="0">
                <a:solidFill>
                  <a:prstClr val="black"/>
                </a:solidFill>
                <a:latin typeface="Times New Roman" pitchFamily="18" charset="0"/>
                <a:cs typeface="Times New Roman" pitchFamily="18" charset="0"/>
              </a:rPr>
              <a:t> </a:t>
            </a:r>
            <a:r>
              <a:rPr lang="cs-CZ" sz="1800" b="1" i="1" dirty="0" err="1">
                <a:solidFill>
                  <a:prstClr val="black"/>
                </a:solidFill>
                <a:latin typeface="Times New Roman" pitchFamily="18" charset="0"/>
                <a:cs typeface="Times New Roman" pitchFamily="18" charset="0"/>
              </a:rPr>
              <a:t>Anabaena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Calothrix</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Chroococcus</a:t>
            </a:r>
            <a:r>
              <a:rPr lang="cs-CZ" sz="1800" i="1" dirty="0">
                <a:solidFill>
                  <a:prstClr val="black"/>
                </a:solidFill>
                <a:latin typeface="Times New Roman" pitchFamily="18" charset="0"/>
                <a:cs typeface="Times New Roman" pitchFamily="18" charset="0"/>
              </a:rPr>
              <a:t>,</a:t>
            </a:r>
            <a:r>
              <a:rPr lang="cs-CZ" sz="1800" i="1" dirty="0" err="1">
                <a:solidFill>
                  <a:prstClr val="black"/>
                </a:solidFill>
                <a:latin typeface="Times New Roman" pitchFamily="18" charset="0"/>
                <a:cs typeface="Times New Roman" pitchFamily="18" charset="0"/>
              </a:rPr>
              <a:t>Cylindrospermum</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Lyngbya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Microcoleus</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Nodularia</a:t>
            </a:r>
            <a:r>
              <a:rPr lang="cs-CZ" sz="1800" i="1" dirty="0">
                <a:solidFill>
                  <a:prstClr val="black"/>
                </a:solidFill>
                <a:latin typeface="Times New Roman" pitchFamily="18" charset="0"/>
                <a:cs typeface="Times New Roman" pitchFamily="18" charset="0"/>
              </a:rPr>
              <a:t>, </a:t>
            </a:r>
            <a:r>
              <a:rPr lang="cs-CZ" sz="1800" b="1" i="1" dirty="0" err="1">
                <a:solidFill>
                  <a:prstClr val="black"/>
                </a:solidFill>
                <a:latin typeface="Times New Roman" pitchFamily="18" charset="0"/>
                <a:cs typeface="Times New Roman" pitchFamily="18" charset="0"/>
              </a:rPr>
              <a:t>Nostoc</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Oscillatoria</a:t>
            </a:r>
            <a:r>
              <a:rPr lang="cs-CZ" sz="1800" i="1" dirty="0">
                <a:solidFill>
                  <a:prstClr val="black"/>
                </a:solidFill>
                <a:latin typeface="Times New Roman" pitchFamily="18" charset="0"/>
                <a:cs typeface="Times New Roman" pitchFamily="18" charset="0"/>
              </a:rPr>
              <a:t>,</a:t>
            </a:r>
            <a:r>
              <a:rPr lang="cs-CZ" sz="1800" i="1" dirty="0" err="1">
                <a:solidFill>
                  <a:prstClr val="black"/>
                </a:solidFill>
                <a:latin typeface="Times New Roman" pitchFamily="18" charset="0"/>
                <a:cs typeface="Times New Roman" pitchFamily="18" charset="0"/>
              </a:rPr>
              <a:t>Phormidium</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Plectonema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Schizothrix</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Scytonema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Tolypothrix</a:t>
            </a:r>
            <a:endParaRPr lang="cs-CZ" sz="1800" dirty="0">
              <a:solidFill>
                <a:prstClr val="black"/>
              </a:solidFill>
              <a:latin typeface="Times New Roman" pitchFamily="18" charset="0"/>
              <a:cs typeface="Times New Roman" pitchFamily="18" charset="0"/>
            </a:endParaRP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některé (</a:t>
            </a:r>
            <a:r>
              <a:rPr lang="cs-CZ" sz="1800" i="1" dirty="0" err="1">
                <a:solidFill>
                  <a:prstClr val="black"/>
                </a:solidFill>
                <a:latin typeface="Times New Roman" pitchFamily="18" charset="0"/>
                <a:cs typeface="Times New Roman" pitchFamily="18" charset="0"/>
              </a:rPr>
              <a:t>Nostoc</a:t>
            </a:r>
            <a:r>
              <a:rPr lang="cs-CZ" sz="1800" dirty="0">
                <a:solidFill>
                  <a:prstClr val="black"/>
                </a:solidFill>
                <a:latin typeface="Times New Roman" pitchFamily="18" charset="0"/>
                <a:cs typeface="Times New Roman" pitchFamily="18" charset="0"/>
              </a:rPr>
              <a:t>) poskytují fixovaný N i organický C</a:t>
            </a: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sinice tvoří krustu na půdách bez vegetace a tak ji stabilizují</a:t>
            </a:r>
          </a:p>
          <a:p>
            <a:pPr lvl="0"/>
            <a:endParaRPr lang="cs-CZ" sz="1600" dirty="0">
              <a:solidFill>
                <a:prstClr val="black"/>
              </a:solidFill>
            </a:endParaRPr>
          </a:p>
          <a:p>
            <a:pPr lvl="0"/>
            <a:endParaRPr lang="cs-CZ" sz="1600" dirty="0">
              <a:solidFill>
                <a:prstClr val="black"/>
              </a:solidFill>
            </a:endParaRPr>
          </a:p>
          <a:p>
            <a:pPr lvl="0"/>
            <a:endParaRPr lang="cs-CZ" sz="1600" dirty="0">
              <a:solidFill>
                <a:prstClr val="black"/>
              </a:solidFill>
            </a:endParaRPr>
          </a:p>
          <a:p>
            <a:endParaRPr lang="en-GB"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068959"/>
            <a:ext cx="8518849" cy="3029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ovéPole 3"/>
          <p:cNvSpPr txBox="1"/>
          <p:nvPr/>
        </p:nvSpPr>
        <p:spPr>
          <a:xfrm>
            <a:off x="3059832" y="6373729"/>
            <a:ext cx="4536504" cy="276999"/>
          </a:xfrm>
          <a:prstGeom prst="rect">
            <a:avLst/>
          </a:prstGeom>
          <a:noFill/>
        </p:spPr>
        <p:txBody>
          <a:bodyPr wrap="square" rtlCol="0">
            <a:spAutoFit/>
          </a:bodyPr>
          <a:lstStyle/>
          <a:p>
            <a:r>
              <a:rPr lang="cs-CZ" sz="1200" dirty="0" err="1"/>
              <a:t>Nostoc</a:t>
            </a:r>
            <a:r>
              <a:rPr lang="cs-CZ" sz="1200" dirty="0"/>
              <a:t> -  </a:t>
            </a:r>
            <a:r>
              <a:rPr lang="en-GB" sz="1200" dirty="0"/>
              <a:t>http://polar.prf.jcu.cz/algo.htm</a:t>
            </a:r>
          </a:p>
        </p:txBody>
      </p:sp>
    </p:spTree>
    <p:extLst>
      <p:ext uri="{BB962C8B-B14F-4D97-AF65-F5344CB8AC3E}">
        <p14:creationId xmlns:p14="http://schemas.microsoft.com/office/powerpoint/2010/main" xmlns="" val="1788925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1320" y="116632"/>
            <a:ext cx="8229600" cy="4525963"/>
          </a:xfrm>
        </p:spPr>
        <p:txBody>
          <a:bodyPr/>
          <a:lstStyle/>
          <a:p>
            <a:pPr marL="0" lvl="0" indent="0">
              <a:buNone/>
            </a:pPr>
            <a:r>
              <a:rPr lang="cs-CZ" sz="1800" b="1" dirty="0" err="1">
                <a:solidFill>
                  <a:prstClr val="black"/>
                </a:solidFill>
                <a:latin typeface="Times New Roman" pitchFamily="18" charset="0"/>
                <a:cs typeface="Times New Roman" pitchFamily="18" charset="0"/>
              </a:rPr>
              <a:t>Allochtonní</a:t>
            </a:r>
            <a:r>
              <a:rPr lang="cs-CZ" sz="1800" b="1" dirty="0">
                <a:solidFill>
                  <a:prstClr val="black"/>
                </a:solidFill>
                <a:latin typeface="Times New Roman" pitchFamily="18" charset="0"/>
                <a:cs typeface="Times New Roman" pitchFamily="18" charset="0"/>
              </a:rPr>
              <a:t> </a:t>
            </a:r>
            <a:r>
              <a:rPr lang="cs-CZ" sz="1800" dirty="0">
                <a:solidFill>
                  <a:prstClr val="black"/>
                </a:solidFill>
                <a:latin typeface="Times New Roman" pitchFamily="18" charset="0"/>
                <a:cs typeface="Times New Roman" pitchFamily="18" charset="0"/>
              </a:rPr>
              <a:t>organismy</a:t>
            </a:r>
          </a:p>
          <a:p>
            <a:r>
              <a:rPr lang="cs-CZ" sz="1800" dirty="0">
                <a:solidFill>
                  <a:prstClr val="black"/>
                </a:solidFill>
                <a:latin typeface="Times New Roman" pitchFamily="18" charset="0"/>
                <a:cs typeface="Times New Roman" pitchFamily="18" charset="0"/>
              </a:rPr>
              <a:t> do půdy z různých zdrojů ze vzduchu, hydrosféry </a:t>
            </a: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nebo s rostlinnými a živočišnými zbytky</a:t>
            </a:r>
          </a:p>
          <a:p>
            <a:pPr lvl="0"/>
            <a:endParaRPr lang="cs-CZ" sz="1800" dirty="0">
              <a:solidFill>
                <a:prstClr val="black"/>
              </a:solidFill>
              <a:latin typeface="Times New Roman" pitchFamily="18" charset="0"/>
              <a:cs typeface="Times New Roman" pitchFamily="18" charset="0"/>
            </a:endParaRPr>
          </a:p>
          <a:p>
            <a:pPr lvl="0"/>
            <a:r>
              <a:rPr lang="cs-CZ" sz="1800" b="1" i="1" dirty="0" err="1">
                <a:solidFill>
                  <a:prstClr val="black"/>
                </a:solidFill>
                <a:latin typeface="Times New Roman" pitchFamily="18" charset="0"/>
                <a:cs typeface="Times New Roman" pitchFamily="18" charset="0"/>
              </a:rPr>
              <a:t>Agrobacterium</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Corynebacterium</a:t>
            </a:r>
            <a:r>
              <a:rPr lang="cs-CZ" sz="1800" i="1" dirty="0">
                <a:solidFill>
                  <a:prstClr val="black"/>
                </a:solidFill>
                <a:latin typeface="Times New Roman" pitchFamily="18" charset="0"/>
                <a:cs typeface="Times New Roman" pitchFamily="18" charset="0"/>
              </a:rPr>
              <a:t>, </a:t>
            </a:r>
            <a:r>
              <a:rPr lang="cs-CZ" sz="1800" b="1" i="1" dirty="0" err="1">
                <a:solidFill>
                  <a:prstClr val="black"/>
                </a:solidFill>
                <a:latin typeface="Times New Roman" pitchFamily="18" charset="0"/>
                <a:cs typeface="Times New Roman" pitchFamily="18" charset="0"/>
              </a:rPr>
              <a:t>Erwinia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Pseudomonas</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Xanthomonas</a:t>
            </a:r>
            <a:r>
              <a:rPr lang="cs-CZ" sz="1800" i="1" dirty="0">
                <a:solidFill>
                  <a:prstClr val="black"/>
                </a:solidFill>
                <a:latin typeface="Times New Roman" pitchFamily="18" charset="0"/>
                <a:cs typeface="Times New Roman" pitchFamily="18" charset="0"/>
              </a:rPr>
              <a:t> </a:t>
            </a:r>
            <a:r>
              <a:rPr lang="cs-CZ" sz="1800" dirty="0">
                <a:solidFill>
                  <a:prstClr val="black"/>
                </a:solidFill>
                <a:latin typeface="Times New Roman" pitchFamily="18" charset="0"/>
                <a:cs typeface="Times New Roman" pitchFamily="18" charset="0"/>
              </a:rPr>
              <a:t>– s infekčním rostlinným materiálem</a:t>
            </a: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s trusem zvířat nebo s odpadní vodou</a:t>
            </a: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za normálních podmínek </a:t>
            </a:r>
            <a:r>
              <a:rPr lang="cs-CZ" sz="1800" dirty="0" err="1">
                <a:solidFill>
                  <a:prstClr val="black"/>
                </a:solidFill>
                <a:latin typeface="Times New Roman" pitchFamily="18" charset="0"/>
                <a:cs typeface="Times New Roman" pitchFamily="18" charset="0"/>
              </a:rPr>
              <a:t>allochtonní</a:t>
            </a:r>
            <a:r>
              <a:rPr lang="cs-CZ" sz="1800" dirty="0">
                <a:solidFill>
                  <a:prstClr val="black"/>
                </a:solidFill>
                <a:latin typeface="Times New Roman" pitchFamily="18" charset="0"/>
                <a:cs typeface="Times New Roman" pitchFamily="18" charset="0"/>
              </a:rPr>
              <a:t> organismy rychle eliminovány, ale někdy mohou přežít delší dobu (</a:t>
            </a:r>
            <a:r>
              <a:rPr lang="cs-CZ" sz="1800" dirty="0" err="1">
                <a:solidFill>
                  <a:prstClr val="black"/>
                </a:solidFill>
                <a:latin typeface="Times New Roman" pitchFamily="18" charset="0"/>
                <a:cs typeface="Times New Roman" pitchFamily="18" charset="0"/>
              </a:rPr>
              <a:t>endospóry</a:t>
            </a:r>
            <a:r>
              <a:rPr lang="cs-CZ" sz="1800" dirty="0">
                <a:solidFill>
                  <a:prstClr val="black"/>
                </a:solidFill>
                <a:latin typeface="Times New Roman" pitchFamily="18" charset="0"/>
                <a:cs typeface="Times New Roman" pitchFamily="18" charset="0"/>
              </a:rPr>
              <a:t>)</a:t>
            </a:r>
          </a:p>
          <a:p>
            <a:pPr lvl="0"/>
            <a:endParaRPr lang="en-GB" dirty="0">
              <a:solidFill>
                <a:prstClr val="black"/>
              </a:solidFill>
            </a:endParaRPr>
          </a:p>
          <a:p>
            <a:endParaRPr lang="en-GB"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4195390"/>
            <a:ext cx="3147293" cy="26626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4226535"/>
            <a:ext cx="3558614" cy="26314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26744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856984" cy="4968552"/>
          </a:xfrm>
        </p:spPr>
        <p:txBody>
          <a:bodyPr>
            <a:noAutofit/>
          </a:bodyPr>
          <a:lstStyle/>
          <a:p>
            <a:pPr marL="0" indent="0">
              <a:buNone/>
            </a:pPr>
            <a:r>
              <a:rPr lang="cs-CZ" sz="1800" b="1" dirty="0">
                <a:latin typeface="Times New Roman" pitchFamily="18" charset="0"/>
                <a:cs typeface="Times New Roman" pitchFamily="18" charset="0"/>
              </a:rPr>
              <a:t>Houby</a:t>
            </a:r>
          </a:p>
          <a:p>
            <a:r>
              <a:rPr lang="cs-CZ" sz="1800" b="1" dirty="0">
                <a:latin typeface="Times New Roman" pitchFamily="18" charset="0"/>
                <a:cs typeface="Times New Roman" pitchFamily="18" charset="0"/>
              </a:rPr>
              <a:t> </a:t>
            </a:r>
            <a:r>
              <a:rPr lang="cs-CZ" sz="1800" dirty="0">
                <a:latin typeface="Times New Roman" pitchFamily="18" charset="0"/>
                <a:cs typeface="Times New Roman" pitchFamily="18" charset="0"/>
              </a:rPr>
              <a:t>tvoří významnou část půdní mikroflóry – většinu typů hub je možné najít v půdě</a:t>
            </a:r>
          </a:p>
          <a:p>
            <a:r>
              <a:rPr lang="cs-CZ" sz="1800" dirty="0">
                <a:latin typeface="Times New Roman" pitchFamily="18" charset="0"/>
                <a:cs typeface="Times New Roman" pitchFamily="18" charset="0"/>
              </a:rPr>
              <a:t>buď zde jako volně žijící, nebo součást mykorhizy</a:t>
            </a:r>
          </a:p>
          <a:p>
            <a:r>
              <a:rPr lang="cs-CZ" sz="1800" dirty="0">
                <a:latin typeface="Times New Roman" pitchFamily="18" charset="0"/>
                <a:cs typeface="Times New Roman" pitchFamily="18" charset="0"/>
              </a:rPr>
              <a:t>nejvíce v horních 10 cm půdy, méně pod 30 cm</a:t>
            </a:r>
          </a:p>
          <a:p>
            <a:r>
              <a:rPr lang="cs-CZ" sz="1800" dirty="0">
                <a:latin typeface="Times New Roman" pitchFamily="18" charset="0"/>
                <a:cs typeface="Times New Roman" pitchFamily="18" charset="0"/>
              </a:rPr>
              <a:t>nejvíce v dobře provzdušněných kyselých půdách</a:t>
            </a:r>
          </a:p>
          <a:p>
            <a:endParaRPr lang="cs-CZ" sz="1800" dirty="0">
              <a:latin typeface="Times New Roman" pitchFamily="18" charset="0"/>
              <a:cs typeface="Times New Roman" pitchFamily="18" charset="0"/>
            </a:endParaRPr>
          </a:p>
          <a:p>
            <a:r>
              <a:rPr lang="cs-CZ" sz="1800" dirty="0">
                <a:latin typeface="Times New Roman" pitchFamily="18" charset="0"/>
                <a:cs typeface="Times New Roman" pitchFamily="18" charset="0"/>
              </a:rPr>
              <a:t>nejčastěji houby nedokonalé: </a:t>
            </a:r>
            <a:r>
              <a:rPr lang="cs-CZ" sz="1800" b="1" i="1" dirty="0" err="1">
                <a:latin typeface="Times New Roman" pitchFamily="18" charset="0"/>
                <a:cs typeface="Times New Roman" pitchFamily="18" charset="0"/>
              </a:rPr>
              <a:t>Aspergillus</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Geotrichum</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Penicillium</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Trichoderma</a:t>
            </a:r>
            <a:r>
              <a:rPr lang="cs-CZ" sz="1800" dirty="0">
                <a:latin typeface="Times New Roman" pitchFamily="18" charset="0"/>
                <a:cs typeface="Times New Roman" pitchFamily="18" charset="0"/>
              </a:rPr>
              <a:t>,</a:t>
            </a:r>
          </a:p>
          <a:p>
            <a:r>
              <a:rPr lang="cs-CZ" sz="1800" dirty="0">
                <a:latin typeface="Times New Roman" pitchFamily="18" charset="0"/>
                <a:cs typeface="Times New Roman" pitchFamily="18" charset="0"/>
              </a:rPr>
              <a:t>ale i četné askomycety a </a:t>
            </a:r>
            <a:r>
              <a:rPr lang="cs-CZ" sz="1800" dirty="0" err="1">
                <a:latin typeface="Times New Roman" pitchFamily="18" charset="0"/>
                <a:cs typeface="Times New Roman" pitchFamily="18" charset="0"/>
              </a:rPr>
              <a:t>bazidiomycety</a:t>
            </a:r>
            <a:endParaRPr lang="cs-CZ" sz="1800" dirty="0">
              <a:latin typeface="Times New Roman" pitchFamily="18" charset="0"/>
              <a:cs typeface="Times New Roman" pitchFamily="18" charset="0"/>
            </a:endParaRPr>
          </a:p>
          <a:p>
            <a:r>
              <a:rPr lang="cs-CZ" sz="1800" dirty="0">
                <a:latin typeface="Times New Roman" pitchFamily="18" charset="0"/>
                <a:cs typeface="Times New Roman" pitchFamily="18" charset="0"/>
              </a:rPr>
              <a:t>často obtížná izolace a identifikace (zvl. u </a:t>
            </a:r>
            <a:r>
              <a:rPr lang="cs-CZ" sz="1800" dirty="0" err="1">
                <a:latin typeface="Times New Roman" pitchFamily="18" charset="0"/>
                <a:cs typeface="Times New Roman" pitchFamily="18" charset="0"/>
              </a:rPr>
              <a:t>mykorhízy</a:t>
            </a:r>
            <a:r>
              <a:rPr lang="cs-CZ" sz="1800" dirty="0">
                <a:latin typeface="Times New Roman" pitchFamily="18" charset="0"/>
                <a:cs typeface="Times New Roman" pitchFamily="18" charset="0"/>
              </a:rPr>
              <a:t>)</a:t>
            </a:r>
          </a:p>
          <a:p>
            <a:r>
              <a:rPr lang="cs-CZ" sz="1800" dirty="0">
                <a:latin typeface="Times New Roman" pitchFamily="18" charset="0"/>
                <a:cs typeface="Times New Roman" pitchFamily="18" charset="0"/>
              </a:rPr>
              <a:t> </a:t>
            </a:r>
            <a:r>
              <a:rPr lang="cs-CZ" sz="1800" b="1" dirty="0">
                <a:latin typeface="Times New Roman" pitchFamily="18" charset="0"/>
                <a:cs typeface="Times New Roman" pitchFamily="18" charset="0"/>
              </a:rPr>
              <a:t>kvasinky</a:t>
            </a:r>
            <a:r>
              <a:rPr lang="cs-CZ" sz="1800" dirty="0">
                <a:latin typeface="Times New Roman" pitchFamily="18" charset="0"/>
                <a:cs typeface="Times New Roman" pitchFamily="18" charset="0"/>
              </a:rPr>
              <a:t> časté v půdě (většinou </a:t>
            </a:r>
            <a:r>
              <a:rPr lang="cs-CZ" sz="1800" dirty="0" err="1">
                <a:latin typeface="Times New Roman" pitchFamily="18" charset="0"/>
                <a:cs typeface="Times New Roman" pitchFamily="18" charset="0"/>
              </a:rPr>
              <a:t>Deuteromycota</a:t>
            </a:r>
            <a:r>
              <a:rPr lang="cs-CZ" sz="1800" dirty="0">
                <a:latin typeface="Times New Roman" pitchFamily="18" charset="0"/>
                <a:cs typeface="Times New Roman" pitchFamily="18" charset="0"/>
              </a:rPr>
              <a:t>): nejčastěji </a:t>
            </a:r>
            <a:r>
              <a:rPr lang="cs-CZ" sz="1800" i="1" dirty="0" err="1">
                <a:latin typeface="Times New Roman" pitchFamily="18" charset="0"/>
                <a:cs typeface="Times New Roman" pitchFamily="18" charset="0"/>
              </a:rPr>
              <a:t>Candida</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Rhodotorula</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Cryptococcus</a:t>
            </a:r>
            <a:endParaRPr lang="cs-CZ" sz="1800" i="1" dirty="0">
              <a:latin typeface="Times New Roman" pitchFamily="18" charset="0"/>
              <a:cs typeface="Times New Roman" pitchFamily="18" charset="0"/>
            </a:endParaRPr>
          </a:p>
          <a:p>
            <a:endParaRPr lang="en-GB" sz="1600"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861048"/>
            <a:ext cx="2546412" cy="16840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9752" y="4850286"/>
            <a:ext cx="2376264" cy="1782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9992" y="3566926"/>
            <a:ext cx="2590800" cy="1762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44208" y="4814799"/>
            <a:ext cx="2207946" cy="18531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9002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99518"/>
            <a:ext cx="9036496" cy="4525963"/>
          </a:xfrm>
        </p:spPr>
        <p:txBody>
          <a:bodyPr/>
          <a:lstStyle/>
          <a:p>
            <a:pPr lvl="0"/>
            <a:r>
              <a:rPr lang="cs-CZ" sz="1600" dirty="0">
                <a:solidFill>
                  <a:prstClr val="black"/>
                </a:solidFill>
                <a:latin typeface="Times New Roman" pitchFamily="18" charset="0"/>
                <a:cs typeface="Times New Roman" pitchFamily="18" charset="0"/>
              </a:rPr>
              <a:t>některé druhy izolované jen z půdy: </a:t>
            </a:r>
            <a:r>
              <a:rPr lang="cs-CZ" sz="1600" i="1" dirty="0" err="1">
                <a:solidFill>
                  <a:prstClr val="black"/>
                </a:solidFill>
                <a:latin typeface="Times New Roman" pitchFamily="18" charset="0"/>
                <a:cs typeface="Times New Roman" pitchFamily="18" charset="0"/>
              </a:rPr>
              <a:t>Lipomyces</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Schwanniomyces</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Kluyveromyces</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Schizoblastosporion</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Hansenula</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Cryptococcus</a:t>
            </a:r>
            <a:endParaRPr lang="cs-CZ" sz="1600" i="1" dirty="0">
              <a:solidFill>
                <a:prstClr val="black"/>
              </a:solidFill>
              <a:latin typeface="Times New Roman" pitchFamily="18" charset="0"/>
              <a:cs typeface="Times New Roman" pitchFamily="18" charset="0"/>
            </a:endParaRPr>
          </a:p>
          <a:p>
            <a:pPr lvl="0"/>
            <a:endParaRPr lang="cs-CZ" sz="1600" i="1" dirty="0">
              <a:solidFill>
                <a:prstClr val="black"/>
              </a:solidFill>
              <a:latin typeface="Times New Roman" pitchFamily="18" charset="0"/>
              <a:cs typeface="Times New Roman" pitchFamily="18" charset="0"/>
            </a:endParaRPr>
          </a:p>
          <a:p>
            <a:pPr lvl="0"/>
            <a:r>
              <a:rPr lang="cs-CZ" sz="1600" dirty="0">
                <a:solidFill>
                  <a:prstClr val="black"/>
                </a:solidFill>
                <a:latin typeface="Times New Roman" pitchFamily="18" charset="0"/>
                <a:cs typeface="Times New Roman" pitchFamily="18" charset="0"/>
              </a:rPr>
              <a:t>většina hub v půdě je oportunistických (zymogenních) – rostou za příznivých podmínek – adekvátní vlhkost, aerace a relativně vysoká koncentrace využitelného substrátu</a:t>
            </a:r>
          </a:p>
          <a:p>
            <a:pPr lvl="0"/>
            <a:endParaRPr lang="cs-CZ" sz="1600" dirty="0">
              <a:solidFill>
                <a:prstClr val="black"/>
              </a:solidFill>
              <a:latin typeface="Times New Roman" pitchFamily="18" charset="0"/>
              <a:cs typeface="Times New Roman" pitchFamily="18" charset="0"/>
            </a:endParaRPr>
          </a:p>
          <a:p>
            <a:pPr lvl="0"/>
            <a:r>
              <a:rPr lang="cs-CZ" sz="1600" dirty="0">
                <a:solidFill>
                  <a:prstClr val="black"/>
                </a:solidFill>
                <a:latin typeface="Times New Roman" pitchFamily="18" charset="0"/>
                <a:cs typeface="Times New Roman" pitchFamily="18" charset="0"/>
              </a:rPr>
              <a:t>mnoho hub metabolizuje C-H (včetně polysacharidů), ale jen málo je schopno degradovat lignin</a:t>
            </a:r>
          </a:p>
          <a:p>
            <a:pPr lvl="0"/>
            <a:endParaRPr lang="cs-CZ" sz="1600" dirty="0">
              <a:solidFill>
                <a:prstClr val="black"/>
              </a:solidFill>
              <a:latin typeface="Times New Roman" pitchFamily="18" charset="0"/>
              <a:cs typeface="Times New Roman" pitchFamily="18" charset="0"/>
            </a:endParaRPr>
          </a:p>
          <a:p>
            <a:pPr lvl="0"/>
            <a:r>
              <a:rPr lang="cs-CZ" sz="1600" dirty="0">
                <a:solidFill>
                  <a:prstClr val="black"/>
                </a:solidFill>
                <a:latin typeface="Times New Roman" pitchFamily="18" charset="0"/>
                <a:cs typeface="Times New Roman" pitchFamily="18" charset="0"/>
              </a:rPr>
              <a:t>typická je dormance; některé houby </a:t>
            </a:r>
            <a:r>
              <a:rPr lang="cs-CZ" sz="1600" dirty="0" err="1">
                <a:solidFill>
                  <a:prstClr val="black"/>
                </a:solidFill>
                <a:latin typeface="Times New Roman" pitchFamily="18" charset="0"/>
                <a:cs typeface="Times New Roman" pitchFamily="18" charset="0"/>
              </a:rPr>
              <a:t>dormantní</a:t>
            </a:r>
            <a:r>
              <a:rPr lang="cs-CZ" sz="1600" dirty="0">
                <a:solidFill>
                  <a:prstClr val="black"/>
                </a:solidFill>
                <a:latin typeface="Times New Roman" pitchFamily="18" charset="0"/>
                <a:cs typeface="Times New Roman" pitchFamily="18" charset="0"/>
              </a:rPr>
              <a:t> i desítky let – a stále „</a:t>
            </a:r>
            <a:r>
              <a:rPr lang="cs-CZ" sz="1600" dirty="0" err="1">
                <a:solidFill>
                  <a:prstClr val="black"/>
                </a:solidFill>
                <a:latin typeface="Times New Roman" pitchFamily="18" charset="0"/>
                <a:cs typeface="Times New Roman" pitchFamily="18" charset="0"/>
              </a:rPr>
              <a:t>viable</a:t>
            </a:r>
            <a:r>
              <a:rPr lang="cs-CZ" sz="1600" dirty="0">
                <a:solidFill>
                  <a:prstClr val="black"/>
                </a:solidFill>
                <a:latin typeface="Times New Roman" pitchFamily="18" charset="0"/>
                <a:cs typeface="Times New Roman" pitchFamily="18" charset="0"/>
              </a:rPr>
              <a:t>“ – často ve formě </a:t>
            </a:r>
            <a:r>
              <a:rPr lang="cs-CZ" sz="1600" dirty="0" err="1">
                <a:solidFill>
                  <a:prstClr val="black"/>
                </a:solidFill>
                <a:latin typeface="Times New Roman" pitchFamily="18" charset="0"/>
                <a:cs typeface="Times New Roman" pitchFamily="18" charset="0"/>
              </a:rPr>
              <a:t>dormantních</a:t>
            </a:r>
            <a:r>
              <a:rPr lang="cs-CZ" sz="1600" dirty="0">
                <a:solidFill>
                  <a:prstClr val="black"/>
                </a:solidFill>
                <a:latin typeface="Times New Roman" pitchFamily="18" charset="0"/>
                <a:cs typeface="Times New Roman" pitchFamily="18" charset="0"/>
              </a:rPr>
              <a:t> struktur; i </a:t>
            </a:r>
            <a:r>
              <a:rPr lang="cs-CZ" sz="1600" dirty="0" err="1">
                <a:solidFill>
                  <a:prstClr val="black"/>
                </a:solidFill>
                <a:latin typeface="Times New Roman" pitchFamily="18" charset="0"/>
                <a:cs typeface="Times New Roman" pitchFamily="18" charset="0"/>
              </a:rPr>
              <a:t>mycélium</a:t>
            </a:r>
            <a:r>
              <a:rPr lang="cs-CZ" sz="1600" dirty="0">
                <a:solidFill>
                  <a:prstClr val="black"/>
                </a:solidFill>
                <a:latin typeface="Times New Roman" pitchFamily="18" charset="0"/>
                <a:cs typeface="Times New Roman" pitchFamily="18" charset="0"/>
              </a:rPr>
              <a:t> může být v půdě metabolicky inaktivní</a:t>
            </a:r>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232119"/>
            <a:ext cx="1833361" cy="16082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2171" y="3132309"/>
            <a:ext cx="1980663" cy="18078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5856" y="3232119"/>
            <a:ext cx="2349950" cy="17281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31456" y="5049065"/>
            <a:ext cx="2619375" cy="1743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16662" y="5098409"/>
            <a:ext cx="1541115" cy="16443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2676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3960440" cy="6125492"/>
          </a:xfrm>
        </p:spPr>
        <p:txBody>
          <a:bodyPr>
            <a:normAutofit lnSpcReduction="10000"/>
          </a:bodyPr>
          <a:lstStyle/>
          <a:p>
            <a:pPr marL="0" lvl="0" indent="0">
              <a:buNone/>
            </a:pPr>
            <a:r>
              <a:rPr lang="cs-CZ" sz="2000" b="1" dirty="0">
                <a:solidFill>
                  <a:prstClr val="black"/>
                </a:solidFill>
                <a:latin typeface="Times New Roman" pitchFamily="18" charset="0"/>
                <a:cs typeface="Times New Roman" pitchFamily="18" charset="0"/>
              </a:rPr>
              <a:t>Protozoa </a:t>
            </a:r>
          </a:p>
          <a:p>
            <a:pPr marL="0" lvl="0" indent="0">
              <a:buNone/>
            </a:pPr>
            <a:endParaRPr lang="cs-CZ" sz="2000" dirty="0">
              <a:solidFill>
                <a:prstClr val="black"/>
              </a:solidFill>
              <a:latin typeface="Times New Roman" pitchFamily="18" charset="0"/>
              <a:cs typeface="Times New Roman" pitchFamily="18" charset="0"/>
            </a:endParaRPr>
          </a:p>
          <a:p>
            <a:r>
              <a:rPr lang="cs-CZ" sz="2000" dirty="0">
                <a:solidFill>
                  <a:prstClr val="black"/>
                </a:solidFill>
                <a:latin typeface="Times New Roman" pitchFamily="18" charset="0"/>
                <a:cs typeface="Times New Roman" pitchFamily="18" charset="0"/>
              </a:rPr>
              <a:t>významní predátoři sinic, řas a bakterií v půdě</a:t>
            </a:r>
          </a:p>
          <a:p>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 malé velikostí a i malá </a:t>
            </a:r>
            <a:r>
              <a:rPr lang="cs-CZ" sz="2000" dirty="0" err="1">
                <a:solidFill>
                  <a:prstClr val="black"/>
                </a:solidFill>
                <a:latin typeface="Times New Roman" pitchFamily="18" charset="0"/>
                <a:cs typeface="Times New Roman" pitchFamily="18" charset="0"/>
              </a:rPr>
              <a:t>diverzita</a:t>
            </a:r>
            <a:r>
              <a:rPr lang="cs-CZ" sz="2000" dirty="0">
                <a:solidFill>
                  <a:prstClr val="black"/>
                </a:solidFill>
                <a:latin typeface="Times New Roman" pitchFamily="18" charset="0"/>
                <a:cs typeface="Times New Roman" pitchFamily="18" charset="0"/>
              </a:rPr>
              <a:t> ve srovnání s podmínkami ve vodě</a:t>
            </a:r>
          </a:p>
          <a:p>
            <a:pPr lvl="0"/>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aby bylo prohlášeno za půdní, musí se zde najít ve vegetativním stádiu (nestačí cysty)</a:t>
            </a:r>
          </a:p>
          <a:p>
            <a:pPr lvl="0"/>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bičíkatá protozoa dominují půdní habitaty</a:t>
            </a:r>
          </a:p>
          <a:p>
            <a:pPr lvl="0"/>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všeobecně je zde 10</a:t>
            </a:r>
            <a:r>
              <a:rPr lang="cs-CZ" sz="2000" baseline="30000" dirty="0">
                <a:solidFill>
                  <a:prstClr val="black"/>
                </a:solidFill>
                <a:latin typeface="Times New Roman" pitchFamily="18" charset="0"/>
                <a:cs typeface="Times New Roman" pitchFamily="18" charset="0"/>
              </a:rPr>
              <a:t>4</a:t>
            </a:r>
            <a:r>
              <a:rPr lang="cs-CZ" sz="2000" dirty="0">
                <a:solidFill>
                  <a:prstClr val="black"/>
                </a:solidFill>
                <a:latin typeface="Times New Roman" pitchFamily="18" charset="0"/>
                <a:cs typeface="Times New Roman" pitchFamily="18" charset="0"/>
              </a:rPr>
              <a:t>-10</a:t>
            </a:r>
            <a:r>
              <a:rPr lang="cs-CZ" sz="2000" baseline="30000" dirty="0">
                <a:solidFill>
                  <a:prstClr val="black"/>
                </a:solidFill>
                <a:latin typeface="Times New Roman" pitchFamily="18" charset="0"/>
                <a:cs typeface="Times New Roman" pitchFamily="18" charset="0"/>
              </a:rPr>
              <a:t>6</a:t>
            </a:r>
            <a:r>
              <a:rPr lang="cs-CZ" sz="2000" dirty="0">
                <a:solidFill>
                  <a:prstClr val="black"/>
                </a:solidFill>
                <a:latin typeface="Times New Roman" pitchFamily="18" charset="0"/>
                <a:cs typeface="Times New Roman" pitchFamily="18" charset="0"/>
              </a:rPr>
              <a:t>/g půdy, nejvíce ve svrchních 15 cm; vyžadují dost O</a:t>
            </a:r>
            <a:r>
              <a:rPr lang="cs-CZ" sz="2000" baseline="-25000" dirty="0">
                <a:solidFill>
                  <a:prstClr val="black"/>
                </a:solidFill>
                <a:latin typeface="Times New Roman" pitchFamily="18" charset="0"/>
                <a:cs typeface="Times New Roman" pitchFamily="18" charset="0"/>
              </a:rPr>
              <a:t>2</a:t>
            </a:r>
          </a:p>
          <a:p>
            <a:pPr lvl="0"/>
            <a:endParaRPr lang="en-GB" sz="1600" baseline="-25000" dirty="0">
              <a:solidFill>
                <a:prstClr val="black"/>
              </a:solidFill>
            </a:endParaRPr>
          </a:p>
          <a:p>
            <a:pPr marL="0" indent="0">
              <a:buNone/>
            </a:pPr>
            <a:endParaRPr lang="en-GB" dirty="0"/>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3968" y="764704"/>
            <a:ext cx="4520864" cy="48065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4064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r>
              <a:rPr lang="cs-CZ" altLang="cs-CZ" sz="3600" dirty="0">
                <a:latin typeface="Times New Roman" panose="02020603050405020304" pitchFamily="18" charset="0"/>
                <a:cs typeface="Times New Roman" panose="02020603050405020304" pitchFamily="18" charset="0"/>
              </a:rPr>
              <a:t>Význam živých organismů v půdě</a:t>
            </a:r>
          </a:p>
        </p:txBody>
      </p:sp>
      <p:sp>
        <p:nvSpPr>
          <p:cNvPr id="11267" name="Rectangle 3"/>
          <p:cNvSpPr>
            <a:spLocks noGrp="1" noChangeArrowheads="1"/>
          </p:cNvSpPr>
          <p:nvPr>
            <p:ph type="body" idx="1"/>
          </p:nvPr>
        </p:nvSpPr>
        <p:spPr/>
        <p:txBody>
          <a:bodyPr/>
          <a:lstStyle/>
          <a:p>
            <a:pPr eaLnBrk="1" hangingPunct="1"/>
            <a:r>
              <a:rPr lang="cs-CZ" altLang="cs-CZ" b="1" dirty="0"/>
              <a:t>Organická hmota </a:t>
            </a:r>
            <a:r>
              <a:rPr lang="cs-CZ" altLang="cs-CZ" dirty="0"/>
              <a:t>se významně podílí na tvorbě agregátů, udržování struktury půdy, zadržování vody a živin</a:t>
            </a:r>
          </a:p>
          <a:p>
            <a:pPr eaLnBrk="1" hangingPunct="1"/>
            <a:r>
              <a:rPr lang="cs-CZ" altLang="cs-CZ" b="1" dirty="0"/>
              <a:t>Živé organismy organickou hmotu neustále transformují, rozkládají a doplňují</a:t>
            </a:r>
          </a:p>
          <a:p>
            <a:pPr eaLnBrk="1" hangingPunct="1"/>
            <a:r>
              <a:rPr lang="cs-CZ" altLang="cs-CZ" dirty="0"/>
              <a:t>Proto mají biologické procesy transformace organické hmoty značný dopad na vlastnosti a funkce půdy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r>
              <a:rPr lang="cs-CZ" sz="2400" dirty="0"/>
              <a:t/>
            </a:r>
            <a:br>
              <a:rPr lang="cs-CZ" sz="2400" dirty="0"/>
            </a:br>
            <a:r>
              <a:rPr lang="cs-CZ" sz="2400" dirty="0"/>
              <a:t>Půda</a:t>
            </a:r>
            <a:br>
              <a:rPr lang="cs-CZ" sz="2400" dirty="0"/>
            </a:br>
            <a:endParaRPr lang="cs-CZ" sz="2400" dirty="0"/>
          </a:p>
        </p:txBody>
      </p:sp>
      <p:sp>
        <p:nvSpPr>
          <p:cNvPr id="3" name="Zástupný symbol pro obsah 2"/>
          <p:cNvSpPr>
            <a:spLocks noGrp="1"/>
          </p:cNvSpPr>
          <p:nvPr>
            <p:ph idx="1"/>
          </p:nvPr>
        </p:nvSpPr>
        <p:spPr>
          <a:xfrm>
            <a:off x="-18256" y="548680"/>
            <a:ext cx="8892480" cy="3384376"/>
          </a:xfrm>
        </p:spPr>
        <p:txBody>
          <a:bodyPr>
            <a:normAutofit/>
          </a:bodyPr>
          <a:lstStyle/>
          <a:p>
            <a:r>
              <a:rPr lang="cs-CZ" sz="1600" dirty="0">
                <a:latin typeface="Times New Roman" panose="02020603050405020304" pitchFamily="18" charset="0"/>
                <a:cs typeface="Times New Roman" panose="02020603050405020304" pitchFamily="18" charset="0"/>
              </a:rPr>
              <a:t>obsahuje nesmírně různorodé mikrobiální komunity</a:t>
            </a:r>
          </a:p>
          <a:p>
            <a:r>
              <a:rPr lang="cs-CZ" sz="1600" dirty="0">
                <a:latin typeface="Times New Roman" panose="02020603050405020304" pitchFamily="18" charset="0"/>
                <a:cs typeface="Times New Roman" panose="02020603050405020304" pitchFamily="18" charset="0"/>
              </a:rPr>
              <a:t>podporuje/umožňuje růst rostlin</a:t>
            </a:r>
          </a:p>
          <a:p>
            <a:r>
              <a:rPr lang="cs-CZ" sz="1600" dirty="0">
                <a:latin typeface="Times New Roman" panose="02020603050405020304" pitchFamily="18" charset="0"/>
                <a:cs typeface="Times New Roman" panose="02020603050405020304" pitchFamily="18" charset="0"/>
              </a:rPr>
              <a:t>mikroorganismy významně přispívají k úrodnosti půdy (schopnosti podpořit růst rostlin)</a:t>
            </a:r>
          </a:p>
          <a:p>
            <a:r>
              <a:rPr lang="cs-CZ" sz="1600" dirty="0">
                <a:latin typeface="Times New Roman" panose="02020603050405020304" pitchFamily="18" charset="0"/>
                <a:cs typeface="Times New Roman" panose="02020603050405020304" pitchFamily="18" charset="0"/>
              </a:rPr>
              <a:t>rostliny mají velký vliv na mikrobiální komunity v půdě</a:t>
            </a:r>
          </a:p>
          <a:p>
            <a:r>
              <a:rPr lang="cs-CZ" sz="1600" dirty="0">
                <a:latin typeface="Times New Roman" panose="02020603050405020304" pitchFamily="18" charset="0"/>
                <a:cs typeface="Times New Roman" panose="02020603050405020304" pitchFamily="18" charset="0"/>
              </a:rPr>
              <a:t>rostlinný pokryv je významným faktorem v určení typu </a:t>
            </a:r>
          </a:p>
          <a:p>
            <a:pPr marL="0" indent="0">
              <a:buNone/>
            </a:pPr>
            <a:r>
              <a:rPr lang="cs-CZ" sz="1600" dirty="0">
                <a:latin typeface="Times New Roman" panose="02020603050405020304" pitchFamily="18" charset="0"/>
                <a:cs typeface="Times New Roman" panose="02020603050405020304" pitchFamily="18" charset="0"/>
              </a:rPr>
              <a:t>        a množství mikrobů v půdě </a:t>
            </a:r>
          </a:p>
          <a:p>
            <a:r>
              <a:rPr lang="cs-CZ" sz="1600" dirty="0">
                <a:latin typeface="Times New Roman" panose="02020603050405020304" pitchFamily="18" charset="0"/>
                <a:cs typeface="Times New Roman" panose="02020603050405020304" pitchFamily="18" charset="0"/>
              </a:rPr>
              <a:t>kořenové </a:t>
            </a:r>
            <a:r>
              <a:rPr lang="cs-CZ" sz="1600" dirty="0" err="1">
                <a:latin typeface="Times New Roman" panose="02020603050405020304" pitchFamily="18" charset="0"/>
                <a:cs typeface="Times New Roman" panose="02020603050405020304" pitchFamily="18" charset="0"/>
              </a:rPr>
              <a:t>exudáty</a:t>
            </a:r>
            <a:r>
              <a:rPr lang="cs-CZ" sz="1600" dirty="0">
                <a:latin typeface="Times New Roman" panose="02020603050405020304" pitchFamily="18" charset="0"/>
                <a:cs typeface="Times New Roman" panose="02020603050405020304" pitchFamily="18" charset="0"/>
              </a:rPr>
              <a:t> a staré části rostlin – živiny pro půdní mikroby</a:t>
            </a:r>
          </a:p>
          <a:p>
            <a:pPr marL="0" indent="0">
              <a:buNone/>
            </a:pPr>
            <a:endParaRPr lang="cs-CZ" sz="16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2780928"/>
            <a:ext cx="5228059" cy="37432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17884" y="1778034"/>
            <a:ext cx="2902588" cy="47461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607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9036496" cy="4525963"/>
          </a:xfrm>
        </p:spPr>
        <p:txBody>
          <a:bodyPr>
            <a:normAutofit/>
          </a:bodyPr>
          <a:lstStyle/>
          <a:p>
            <a:pPr marL="0" indent="0">
              <a:buNone/>
            </a:pPr>
            <a:r>
              <a:rPr lang="cs-CZ" sz="1600" b="1" dirty="0"/>
              <a:t>Dočasná lokalizace v troposféře může poskytnou habitat pro mikroby</a:t>
            </a:r>
            <a:r>
              <a:rPr lang="cs-CZ" sz="1600" dirty="0"/>
              <a:t>:</a:t>
            </a:r>
          </a:p>
          <a:p>
            <a:pPr marL="0" indent="0">
              <a:buNone/>
            </a:pPr>
            <a:endParaRPr lang="cs-CZ" sz="1600" dirty="0"/>
          </a:p>
          <a:p>
            <a:r>
              <a:rPr lang="cs-CZ" sz="1600" dirty="0">
                <a:latin typeface="Times New Roman" panose="02020603050405020304" pitchFamily="18" charset="0"/>
                <a:cs typeface="Times New Roman" panose="02020603050405020304" pitchFamily="18" charset="0"/>
              </a:rPr>
              <a:t>nejčastější výskyt v aerosolu nebo na pevných částicích</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oblaka mají koncentraci vody, která umožňuje množení mikrobů</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nízké koncentrace CO</a:t>
            </a:r>
            <a:r>
              <a:rPr lang="cs-CZ" sz="1600" baseline="-25000" dirty="0">
                <a:latin typeface="Times New Roman" panose="02020603050405020304" pitchFamily="18" charset="0"/>
                <a:cs typeface="Times New Roman" panose="02020603050405020304" pitchFamily="18" charset="0"/>
              </a:rPr>
              <a:t>2</a:t>
            </a:r>
            <a:r>
              <a:rPr lang="cs-CZ" sz="1600" dirty="0">
                <a:latin typeface="Times New Roman" panose="02020603050405020304" pitchFamily="18" charset="0"/>
                <a:cs typeface="Times New Roman" panose="02020603050405020304" pitchFamily="18" charset="0"/>
              </a:rPr>
              <a:t> ve vrstvě mraků jsou dostatečné pro podporu růstu </a:t>
            </a:r>
            <a:r>
              <a:rPr lang="cs-CZ" sz="1600" dirty="0" err="1">
                <a:latin typeface="Times New Roman" panose="02020603050405020304" pitchFamily="18" charset="0"/>
                <a:cs typeface="Times New Roman" panose="02020603050405020304" pitchFamily="18" charset="0"/>
              </a:rPr>
              <a:t>fotoautotrofů</a:t>
            </a: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kondenzační jádra mohou poskytnout některé minerály</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v průmyslových oblastech může v atmosféře dokonce být dostatečná koncentrace organických chemikálií pro růst </a:t>
            </a:r>
            <a:r>
              <a:rPr lang="cs-CZ" sz="1600" dirty="0" err="1">
                <a:latin typeface="Times New Roman" panose="02020603050405020304" pitchFamily="18" charset="0"/>
                <a:cs typeface="Times New Roman" panose="02020603050405020304" pitchFamily="18" charset="0"/>
              </a:rPr>
              <a:t>heterotrofů</a:t>
            </a: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toto vše jen teoretická možnost, chybí důkazy, že takový život v oblacích opravdu existuje a jeho význam se zdá být zanedbatelný</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40" y="4540391"/>
            <a:ext cx="2355553" cy="17733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ovéPole 1"/>
          <p:cNvSpPr txBox="1"/>
          <p:nvPr/>
        </p:nvSpPr>
        <p:spPr>
          <a:xfrm>
            <a:off x="1979712" y="6459115"/>
            <a:ext cx="4176464" cy="276999"/>
          </a:xfrm>
          <a:prstGeom prst="rect">
            <a:avLst/>
          </a:prstGeom>
          <a:noFill/>
        </p:spPr>
        <p:txBody>
          <a:bodyPr wrap="square" rtlCol="0">
            <a:spAutoFit/>
          </a:bodyPr>
          <a:lstStyle/>
          <a:p>
            <a:r>
              <a:rPr lang="cs-CZ" sz="1200" dirty="0" err="1"/>
              <a:t>Aerorosol</a:t>
            </a:r>
            <a:r>
              <a:rPr lang="cs-CZ" sz="1200" dirty="0"/>
              <a:t> s mikroby izolované z prasečáku a slepičárny</a:t>
            </a:r>
            <a:endParaRPr lang="en-GB" sz="12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2" y="4264962"/>
            <a:ext cx="3528393" cy="20487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28246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71400"/>
            <a:ext cx="3419872" cy="836712"/>
          </a:xfrm>
        </p:spPr>
        <p:txBody>
          <a:bodyPr>
            <a:normAutofit/>
          </a:bodyPr>
          <a:lstStyle/>
          <a:p>
            <a:r>
              <a:rPr lang="cs-CZ" sz="2400" dirty="0">
                <a:latin typeface="Times New Roman" pitchFamily="18" charset="0"/>
                <a:cs typeface="Times New Roman" pitchFamily="18" charset="0"/>
              </a:rPr>
              <a:t>Co se děje ve rhizosféře</a:t>
            </a:r>
          </a:p>
        </p:txBody>
      </p:sp>
      <p:sp>
        <p:nvSpPr>
          <p:cNvPr id="3" name="Zástupný symbol pro obsah 2"/>
          <p:cNvSpPr>
            <a:spLocks noGrp="1"/>
          </p:cNvSpPr>
          <p:nvPr>
            <p:ph idx="1"/>
          </p:nvPr>
        </p:nvSpPr>
        <p:spPr>
          <a:xfrm>
            <a:off x="-396552" y="2060848"/>
            <a:ext cx="5256584" cy="2520280"/>
          </a:xfrm>
        </p:spPr>
        <p:txBody>
          <a:bodyPr>
            <a:normAutofit/>
          </a:bodyPr>
          <a:lstStyle/>
          <a:p>
            <a:pPr algn="just">
              <a:buNone/>
            </a:pPr>
            <a:r>
              <a:rPr lang="cs-CZ" sz="1600" dirty="0">
                <a:latin typeface="Times New Roman" pitchFamily="18" charset="0"/>
                <a:cs typeface="Times New Roman" pitchFamily="18" charset="0"/>
              </a:rPr>
              <a:t>       -</a:t>
            </a:r>
            <a:r>
              <a:rPr lang="cs-CZ" sz="1800" dirty="0">
                <a:latin typeface="Times New Roman" pitchFamily="18" charset="0"/>
                <a:cs typeface="Times New Roman" pitchFamily="18" charset="0"/>
              </a:rPr>
              <a:t>Tato mikrobní konsorcia, vytvářející organizovaná společenstva s kolektivní funkcí tzv. </a:t>
            </a:r>
            <a:r>
              <a:rPr lang="cs-CZ" sz="1800" b="1"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 v němž se </a:t>
            </a:r>
            <a:r>
              <a:rPr lang="cs-CZ" sz="1900" dirty="0">
                <a:latin typeface="Times New Roman" pitchFamily="18" charset="0"/>
                <a:cs typeface="Times New Roman" pitchFamily="18" charset="0"/>
              </a:rPr>
              <a:t>rozvíjí</a:t>
            </a:r>
            <a:r>
              <a:rPr lang="cs-CZ" sz="1800" dirty="0">
                <a:latin typeface="Times New Roman" pitchFamily="18" charset="0"/>
                <a:cs typeface="Times New Roman" pitchFamily="18" charset="0"/>
              </a:rPr>
              <a:t> složité vzájemné vazby a vztahy. -Tyto společenstva  </a:t>
            </a:r>
            <a:r>
              <a:rPr lang="cs-CZ" sz="1800" b="1" dirty="0">
                <a:latin typeface="Times New Roman" pitchFamily="18" charset="0"/>
                <a:cs typeface="Times New Roman" pitchFamily="18" charset="0"/>
              </a:rPr>
              <a:t>zprostředkují kořenům rostlin příjem důležitých, často nedostatkových živin</a:t>
            </a:r>
            <a:r>
              <a:rPr lang="cs-CZ" sz="1800" dirty="0">
                <a:latin typeface="Times New Roman" pitchFamily="18" charset="0"/>
                <a:cs typeface="Times New Roman" pitchFamily="18" charset="0"/>
              </a:rPr>
              <a:t>. Mikroorganismy produkují i další pro rostliny aktivizující látky a stimulanty, jako jsou např. auxiny, gibereliny, etylen,  antibiotika atd</a:t>
            </a:r>
            <a:r>
              <a:rPr lang="cs-CZ" sz="1600" dirty="0">
                <a:latin typeface="Times New Roman" pitchFamily="18" charset="0"/>
                <a:cs typeface="Times New Roman" pitchFamily="18" charset="0"/>
              </a:rPr>
              <a:t>.</a:t>
            </a:r>
          </a:p>
          <a:p>
            <a:pPr>
              <a:buNone/>
            </a:pPr>
            <a:endParaRPr lang="cs-CZ" sz="800" dirty="0"/>
          </a:p>
        </p:txBody>
      </p:sp>
      <p:sp>
        <p:nvSpPr>
          <p:cNvPr id="4" name="Obdélník 3"/>
          <p:cNvSpPr/>
          <p:nvPr/>
        </p:nvSpPr>
        <p:spPr>
          <a:xfrm>
            <a:off x="0" y="4437112"/>
            <a:ext cx="9144000" cy="969496"/>
          </a:xfrm>
          <a:prstGeom prst="rect">
            <a:avLst/>
          </a:prstGeom>
        </p:spPr>
        <p:txBody>
          <a:bodyPr wrap="square">
            <a:spAutoFit/>
          </a:bodyPr>
          <a:lstStyle/>
          <a:p>
            <a:pPr algn="just"/>
            <a:r>
              <a:rPr lang="cs-CZ" sz="1900" dirty="0">
                <a:latin typeface="Times New Roman" pitchFamily="18" charset="0"/>
                <a:cs typeface="Times New Roman" pitchFamily="18" charset="0"/>
              </a:rPr>
              <a:t>-Dochází k produkci tzv. </a:t>
            </a:r>
            <a:r>
              <a:rPr lang="cs-CZ" sz="1900" b="1" dirty="0">
                <a:latin typeface="Times New Roman" pitchFamily="18" charset="0"/>
                <a:cs typeface="Times New Roman" pitchFamily="18" charset="0"/>
              </a:rPr>
              <a:t>informačních molekul</a:t>
            </a:r>
            <a:r>
              <a:rPr lang="cs-CZ" sz="1900" dirty="0">
                <a:latin typeface="Times New Roman" pitchFamily="18" charset="0"/>
                <a:cs typeface="Times New Roman" pitchFamily="18" charset="0"/>
              </a:rPr>
              <a:t>, </a:t>
            </a:r>
            <a:endParaRPr lang="cs-CZ" sz="1900" dirty="0" smtClean="0">
              <a:latin typeface="Times New Roman" pitchFamily="18" charset="0"/>
              <a:cs typeface="Times New Roman" pitchFamily="18" charset="0"/>
            </a:endParaRPr>
          </a:p>
          <a:p>
            <a:pPr algn="just"/>
            <a:r>
              <a:rPr lang="cs-CZ" sz="1900" dirty="0" smtClean="0">
                <a:latin typeface="Times New Roman" pitchFamily="18" charset="0"/>
                <a:cs typeface="Times New Roman" pitchFamily="18" charset="0"/>
              </a:rPr>
              <a:t>pomocí </a:t>
            </a:r>
            <a:r>
              <a:rPr lang="cs-CZ" sz="1900" dirty="0">
                <a:latin typeface="Times New Roman" pitchFamily="18" charset="0"/>
                <a:cs typeface="Times New Roman" pitchFamily="18" charset="0"/>
              </a:rPr>
              <a:t>kterých dochází k vzájemné </a:t>
            </a:r>
            <a:r>
              <a:rPr lang="cs-CZ" sz="1900" dirty="0" smtClean="0">
                <a:latin typeface="Times New Roman" pitchFamily="18" charset="0"/>
                <a:cs typeface="Times New Roman" pitchFamily="18" charset="0"/>
              </a:rPr>
              <a:t>komunikaci</a:t>
            </a:r>
          </a:p>
          <a:p>
            <a:pPr algn="just"/>
            <a:r>
              <a:rPr lang="cs-CZ" sz="1900" dirty="0" smtClean="0">
                <a:latin typeface="Times New Roman" pitchFamily="18" charset="0"/>
                <a:cs typeface="Times New Roman" pitchFamily="18" charset="0"/>
              </a:rPr>
              <a:t> </a:t>
            </a:r>
            <a:r>
              <a:rPr lang="cs-CZ" sz="1900" dirty="0">
                <a:latin typeface="Times New Roman" pitchFamily="18" charset="0"/>
                <a:cs typeface="Times New Roman" pitchFamily="18" charset="0"/>
              </a:rPr>
              <a:t>mezi rostlinou a mikroorganismy</a:t>
            </a:r>
            <a:r>
              <a:rPr lang="cs-CZ" sz="1900" dirty="0" smtClean="0">
                <a:latin typeface="Times New Roman" pitchFamily="18" charset="0"/>
                <a:cs typeface="Times New Roman" pitchFamily="18" charset="0"/>
              </a:rPr>
              <a:t>.</a:t>
            </a:r>
            <a:endParaRPr lang="cs-CZ" sz="1900" dirty="0">
              <a:latin typeface="Times New Roman" pitchFamily="18" charset="0"/>
              <a:cs typeface="Times New Roman" pitchFamily="18" charset="0"/>
            </a:endParaRPr>
          </a:p>
        </p:txBody>
      </p:sp>
      <p:pic>
        <p:nvPicPr>
          <p:cNvPr id="5" name="Zástupný symbol pro obsah 3" descr="Přenos informací1 česky - Microsoft PowerPoint"/>
          <p:cNvPicPr>
            <a:picLocks noChangeAspect="1"/>
          </p:cNvPicPr>
          <p:nvPr/>
        </p:nvPicPr>
        <p:blipFill>
          <a:blip r:embed="rId2" cstate="print"/>
          <a:srcRect/>
          <a:stretch>
            <a:fillRect/>
          </a:stretch>
        </p:blipFill>
        <p:spPr bwMode="auto">
          <a:xfrm>
            <a:off x="4788024" y="0"/>
            <a:ext cx="4355976" cy="5877272"/>
          </a:xfrm>
          <a:prstGeom prst="rect">
            <a:avLst/>
          </a:prstGeom>
          <a:effectLst>
            <a:softEdge rad="63500"/>
          </a:effectLst>
        </p:spPr>
      </p:pic>
      <p:sp>
        <p:nvSpPr>
          <p:cNvPr id="6" name="Obdélník 5"/>
          <p:cNvSpPr/>
          <p:nvPr/>
        </p:nvSpPr>
        <p:spPr>
          <a:xfrm>
            <a:off x="0" y="476672"/>
            <a:ext cx="5004048" cy="1554272"/>
          </a:xfrm>
          <a:prstGeom prst="rect">
            <a:avLst/>
          </a:prstGeom>
        </p:spPr>
        <p:txBody>
          <a:bodyPr wrap="square">
            <a:spAutoFit/>
          </a:bodyPr>
          <a:lstStyle/>
          <a:p>
            <a:r>
              <a:rPr lang="cs-CZ" sz="1900" dirty="0">
                <a:latin typeface="Times New Roman" pitchFamily="18" charset="0"/>
                <a:cs typeface="Times New Roman" pitchFamily="18" charset="0"/>
              </a:rPr>
              <a:t>-Vzniká zde směs polysacharidů a glykoproteinů původem z </a:t>
            </a:r>
            <a:r>
              <a:rPr lang="cs-CZ" sz="1900" b="1" dirty="0" err="1">
                <a:latin typeface="Times New Roman" pitchFamily="18" charset="0"/>
                <a:cs typeface="Times New Roman" pitchFamily="18" charset="0"/>
              </a:rPr>
              <a:t>rhizodepozic</a:t>
            </a:r>
            <a:r>
              <a:rPr lang="cs-CZ" sz="1900" dirty="0">
                <a:latin typeface="Times New Roman" pitchFamily="18" charset="0"/>
                <a:cs typeface="Times New Roman" pitchFamily="18" charset="0"/>
              </a:rPr>
              <a:t> rostlin  produkovaných i </a:t>
            </a:r>
            <a:r>
              <a:rPr lang="cs-CZ" sz="1900" dirty="0" err="1">
                <a:latin typeface="Times New Roman" pitchFamily="18" charset="0"/>
                <a:cs typeface="Times New Roman" pitchFamily="18" charset="0"/>
              </a:rPr>
              <a:t>rhizosférními</a:t>
            </a:r>
            <a:r>
              <a:rPr lang="cs-CZ" sz="1900" dirty="0">
                <a:latin typeface="Times New Roman" pitchFamily="18" charset="0"/>
                <a:cs typeface="Times New Roman" pitchFamily="18" charset="0"/>
              </a:rPr>
              <a:t> mikroorganismy, kterému říkáme souhrnně </a:t>
            </a:r>
            <a:r>
              <a:rPr lang="cs-CZ" sz="1900" b="1" dirty="0" err="1">
                <a:latin typeface="Times New Roman" pitchFamily="18" charset="0"/>
                <a:cs typeface="Times New Roman" pitchFamily="18" charset="0"/>
              </a:rPr>
              <a:t>mucigel</a:t>
            </a:r>
            <a:r>
              <a:rPr lang="cs-CZ" sz="1900" dirty="0">
                <a:latin typeface="Times New Roman" pitchFamily="18" charset="0"/>
                <a:cs typeface="Times New Roman" pitchFamily="18" charset="0"/>
              </a:rPr>
              <a:t>, který je materiálním základem tvorby mikrobního </a:t>
            </a:r>
            <a:r>
              <a:rPr lang="cs-CZ" sz="1900" dirty="0" err="1">
                <a:latin typeface="Times New Roman" pitchFamily="18" charset="0"/>
                <a:cs typeface="Times New Roman" pitchFamily="18" charset="0"/>
              </a:rPr>
              <a:t>biofilmu</a:t>
            </a:r>
            <a:r>
              <a:rPr lang="cs-CZ" sz="1900" dirty="0">
                <a:latin typeface="Times New Roman" pitchFamily="18" charset="0"/>
                <a:cs typeface="Times New Roman" pitchFamily="18" charset="0"/>
              </a:rPr>
              <a:t> na povrchu kořenů.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5580063" cy="7416800"/>
          </a:xfrm>
          <a:prstGeom prst="rect">
            <a:avLst/>
          </a:prstGeom>
        </p:spPr>
        <p:txBody>
          <a:bodyPr>
            <a:spAutoFit/>
          </a:bodyPr>
          <a:lstStyle/>
          <a:p>
            <a:pPr algn="just" eaLnBrk="1" fontAlgn="auto" hangingPunct="1">
              <a:spcBef>
                <a:spcPts val="0"/>
              </a:spcBef>
              <a:spcAft>
                <a:spcPts val="0"/>
              </a:spcAft>
              <a:defRPr/>
            </a:pPr>
            <a:r>
              <a:rPr lang="cs-CZ" sz="2000" b="1" dirty="0">
                <a:solidFill>
                  <a:prstClr val="black"/>
                </a:solidFill>
                <a:ea typeface="+mn-ea"/>
                <a:cs typeface="Times New Roman" pitchFamily="18" charset="0"/>
              </a:rPr>
              <a:t>.</a:t>
            </a:r>
            <a:r>
              <a:rPr lang="cs-CZ" sz="2000" dirty="0">
                <a:solidFill>
                  <a:prstClr val="black"/>
                </a:solidFill>
                <a:ea typeface="+mn-ea"/>
                <a:cs typeface="Times New Roman" pitchFamily="18" charset="0"/>
              </a:rPr>
              <a:t> </a:t>
            </a:r>
            <a:r>
              <a:rPr lang="cs-CZ" sz="2000" b="1" dirty="0">
                <a:solidFill>
                  <a:prstClr val="black"/>
                </a:solidFill>
                <a:ea typeface="+mn-ea"/>
                <a:cs typeface="Times New Roman" pitchFamily="18" charset="0"/>
              </a:rPr>
              <a:t>Povrch kořene </a:t>
            </a:r>
            <a:r>
              <a:rPr lang="cs-CZ" sz="2000" dirty="0">
                <a:solidFill>
                  <a:prstClr val="black"/>
                </a:solidFill>
                <a:ea typeface="+mn-ea"/>
                <a:cs typeface="Times New Roman" pitchFamily="18" charset="0"/>
              </a:rPr>
              <a:t>je nejzajímavějším a nejintenzivnějším místem  rozhodujícím o  tom jak bujná a  druhově bohatá bude vegetace, ale také v jaké míře budou  </a:t>
            </a:r>
            <a:r>
              <a:rPr lang="cs-CZ" sz="2000" dirty="0" err="1">
                <a:solidFill>
                  <a:prstClr val="black"/>
                </a:solidFill>
                <a:ea typeface="+mn-ea"/>
                <a:cs typeface="Times New Roman" pitchFamily="18" charset="0"/>
              </a:rPr>
              <a:t>distribuovánay</a:t>
            </a:r>
            <a:r>
              <a:rPr lang="cs-CZ" sz="2000" dirty="0">
                <a:solidFill>
                  <a:prstClr val="black"/>
                </a:solidFill>
                <a:ea typeface="+mn-ea"/>
                <a:cs typeface="Times New Roman" pitchFamily="18" charset="0"/>
              </a:rPr>
              <a:t> asimiláty získané při fotosyntéze  do nadzemní nebo podzemní části. </a:t>
            </a:r>
          </a:p>
          <a:p>
            <a:pPr algn="just" eaLnBrk="1" fontAlgn="auto" hangingPunct="1">
              <a:spcBef>
                <a:spcPts val="0"/>
              </a:spcBef>
              <a:spcAft>
                <a:spcPts val="0"/>
              </a:spcAft>
              <a:defRPr/>
            </a:pPr>
            <a:r>
              <a:rPr lang="cs-CZ" sz="2000" b="1" dirty="0">
                <a:solidFill>
                  <a:prstClr val="black"/>
                </a:solidFill>
                <a:ea typeface="+mn-ea"/>
                <a:cs typeface="Times New Roman" pitchFamily="18" charset="0"/>
              </a:rPr>
              <a:t>. Produkcí </a:t>
            </a:r>
            <a:r>
              <a:rPr lang="cs-CZ" sz="2000" b="1" dirty="0" err="1">
                <a:solidFill>
                  <a:prstClr val="black"/>
                </a:solidFill>
                <a:ea typeface="+mn-ea"/>
                <a:cs typeface="Times New Roman" pitchFamily="18" charset="0"/>
              </a:rPr>
              <a:t>rhizodepozic</a:t>
            </a:r>
            <a:r>
              <a:rPr lang="cs-CZ" sz="2000" b="1" dirty="0">
                <a:solidFill>
                  <a:prstClr val="black"/>
                </a:solidFill>
                <a:ea typeface="+mn-ea"/>
                <a:cs typeface="Times New Roman" pitchFamily="18" charset="0"/>
              </a:rPr>
              <a:t> stimulují rostliny množení </a:t>
            </a:r>
            <a:r>
              <a:rPr lang="cs-CZ" sz="2000" b="1" dirty="0" err="1">
                <a:solidFill>
                  <a:prstClr val="black"/>
                </a:solidFill>
                <a:ea typeface="+mn-ea"/>
                <a:cs typeface="Times New Roman" pitchFamily="18" charset="0"/>
              </a:rPr>
              <a:t>rhizosferních</a:t>
            </a:r>
            <a:r>
              <a:rPr lang="cs-CZ" sz="2000" b="1" dirty="0">
                <a:solidFill>
                  <a:prstClr val="black"/>
                </a:solidFill>
                <a:ea typeface="+mn-ea"/>
                <a:cs typeface="Times New Roman" pitchFamily="18" charset="0"/>
              </a:rPr>
              <a:t> mikroorganismů a i jejich aktivitu vedoucí k větší produkci enzymů důležitých pro dekompozici a uvolňování stěžejních živin z půdy. </a:t>
            </a:r>
            <a:r>
              <a:rPr lang="cs-CZ" sz="2000" dirty="0">
                <a:solidFill>
                  <a:prstClr val="black"/>
                </a:solidFill>
                <a:ea typeface="+mn-ea"/>
                <a:cs typeface="Times New Roman" pitchFamily="18" charset="0"/>
              </a:rPr>
              <a:t>To znamená, že pro rostlinu není tak důležité „vyživovat“ kořeny pro jejich aktivitu a vlastní růst, ale „</a:t>
            </a:r>
            <a:r>
              <a:rPr lang="cs-CZ" sz="2000" b="1" dirty="0">
                <a:solidFill>
                  <a:prstClr val="black"/>
                </a:solidFill>
                <a:ea typeface="+mn-ea"/>
                <a:cs typeface="Times New Roman" pitchFamily="18" charset="0"/>
              </a:rPr>
              <a:t>vykrmovat</a:t>
            </a:r>
            <a:r>
              <a:rPr lang="cs-CZ" sz="2000" dirty="0">
                <a:solidFill>
                  <a:prstClr val="black"/>
                </a:solidFill>
                <a:ea typeface="+mn-ea"/>
                <a:cs typeface="Times New Roman" pitchFamily="18" charset="0"/>
              </a:rPr>
              <a:t>“ si </a:t>
            </a:r>
            <a:r>
              <a:rPr lang="cs-CZ" sz="2000" dirty="0" err="1">
                <a:solidFill>
                  <a:prstClr val="black"/>
                </a:solidFill>
                <a:ea typeface="+mn-ea"/>
                <a:cs typeface="Times New Roman" pitchFamily="18" charset="0"/>
              </a:rPr>
              <a:t>rhizosférní</a:t>
            </a:r>
            <a:r>
              <a:rPr lang="cs-CZ" sz="2000" dirty="0">
                <a:solidFill>
                  <a:prstClr val="black"/>
                </a:solidFill>
                <a:ea typeface="+mn-ea"/>
                <a:cs typeface="Times New Roman" pitchFamily="18" charset="0"/>
              </a:rPr>
              <a:t> mikroorganismy. Obecně se uvádí, že se takto do půdy dostává asi </a:t>
            </a:r>
            <a:r>
              <a:rPr lang="cs-CZ" sz="2000" b="1" dirty="0">
                <a:solidFill>
                  <a:prstClr val="black"/>
                </a:solidFill>
                <a:ea typeface="+mn-ea"/>
                <a:cs typeface="Times New Roman" pitchFamily="18" charset="0"/>
              </a:rPr>
              <a:t>20 až 50 %, někdy až 60-80 %</a:t>
            </a:r>
            <a:r>
              <a:rPr lang="cs-CZ" sz="2000" dirty="0">
                <a:solidFill>
                  <a:prstClr val="black"/>
                </a:solidFill>
                <a:ea typeface="+mn-ea"/>
                <a:cs typeface="Times New Roman" pitchFamily="18" charset="0"/>
              </a:rPr>
              <a:t> </a:t>
            </a:r>
            <a:r>
              <a:rPr lang="cs-CZ" sz="2000" b="1" dirty="0">
                <a:solidFill>
                  <a:prstClr val="black"/>
                </a:solidFill>
                <a:ea typeface="+mn-ea"/>
                <a:cs typeface="Times New Roman" pitchFamily="18" charset="0"/>
              </a:rPr>
              <a:t>uhlíku fixovaného fotosyntézou. </a:t>
            </a:r>
            <a:endParaRPr lang="cs-CZ" sz="2000" dirty="0">
              <a:solidFill>
                <a:prstClr val="black"/>
              </a:solidFill>
              <a:ea typeface="+mn-ea"/>
              <a:cs typeface="Times New Roman" pitchFamily="18" charset="0"/>
            </a:endParaRPr>
          </a:p>
          <a:p>
            <a:pPr algn="just" eaLnBrk="1" fontAlgn="auto" hangingPunct="1">
              <a:spcBef>
                <a:spcPts val="0"/>
              </a:spcBef>
              <a:spcAft>
                <a:spcPts val="0"/>
              </a:spcAft>
              <a:defRPr/>
            </a:pPr>
            <a:r>
              <a:rPr lang="cs-CZ" sz="2000" b="1" dirty="0">
                <a:solidFill>
                  <a:prstClr val="black"/>
                </a:solidFill>
                <a:ea typeface="+mn-ea"/>
                <a:cs typeface="Times New Roman" pitchFamily="18" charset="0"/>
              </a:rPr>
              <a:t>. Ukazuje se, že kořeny nejsou jen pasívním příjemcem živin nebo bezbrannou obětí patogenů, ale naopak hrají velice aktivní roli při vlastní ochraně a </a:t>
            </a:r>
            <a:r>
              <a:rPr lang="cs-CZ" sz="2000" b="1" dirty="0" err="1">
                <a:solidFill>
                  <a:prstClr val="black"/>
                </a:solidFill>
                <a:ea typeface="+mn-ea"/>
                <a:cs typeface="Times New Roman" pitchFamily="18" charset="0"/>
              </a:rPr>
              <a:t>atrahování</a:t>
            </a:r>
            <a:r>
              <a:rPr lang="cs-CZ" sz="2000" b="1" dirty="0">
                <a:solidFill>
                  <a:prstClr val="black"/>
                </a:solidFill>
                <a:ea typeface="+mn-ea"/>
                <a:cs typeface="Times New Roman" pitchFamily="18" charset="0"/>
              </a:rPr>
              <a:t>  prospěšných příslušníků </a:t>
            </a:r>
            <a:r>
              <a:rPr lang="cs-CZ" sz="2000" b="1" dirty="0" err="1">
                <a:solidFill>
                  <a:prstClr val="black"/>
                </a:solidFill>
                <a:ea typeface="+mn-ea"/>
                <a:cs typeface="Times New Roman" pitchFamily="18" charset="0"/>
              </a:rPr>
              <a:t>edafonu</a:t>
            </a:r>
            <a:r>
              <a:rPr lang="cs-CZ" sz="2000" b="1" dirty="0">
                <a:solidFill>
                  <a:prstClr val="black"/>
                </a:solidFill>
                <a:ea typeface="+mn-ea"/>
                <a:cs typeface="Times New Roman" pitchFamily="18" charset="0"/>
              </a:rPr>
              <a:t>. Samy totiž mohou cíleně řídit aktivity půdních mikroorganismů stimulací kořenovými </a:t>
            </a:r>
            <a:r>
              <a:rPr lang="cs-CZ" sz="2000" b="1" dirty="0" err="1">
                <a:solidFill>
                  <a:prstClr val="black"/>
                </a:solidFill>
                <a:ea typeface="+mn-ea"/>
                <a:cs typeface="Times New Roman" pitchFamily="18" charset="0"/>
              </a:rPr>
              <a:t>exsudáty</a:t>
            </a:r>
            <a:r>
              <a:rPr lang="cs-CZ" sz="2000" b="1" dirty="0">
                <a:solidFill>
                  <a:prstClr val="black"/>
                </a:solidFill>
                <a:ea typeface="+mn-ea"/>
                <a:cs typeface="Times New Roman" pitchFamily="18" charset="0"/>
              </a:rPr>
              <a:t>. </a:t>
            </a:r>
          </a:p>
          <a:p>
            <a:pPr algn="just" eaLnBrk="1" fontAlgn="auto" hangingPunct="1">
              <a:spcBef>
                <a:spcPts val="0"/>
              </a:spcBef>
              <a:spcAft>
                <a:spcPts val="0"/>
              </a:spcAft>
              <a:defRPr/>
            </a:pPr>
            <a:endParaRPr lang="cs-CZ" sz="1800" dirty="0">
              <a:solidFill>
                <a:prstClr val="black"/>
              </a:solidFill>
              <a:latin typeface="Calibri"/>
              <a:ea typeface="+mn-ea"/>
              <a:cs typeface="+mn-cs"/>
            </a:endParaRPr>
          </a:p>
          <a:p>
            <a:pPr algn="just" eaLnBrk="1" fontAlgn="auto" hangingPunct="1">
              <a:spcBef>
                <a:spcPts val="0"/>
              </a:spcBef>
              <a:spcAft>
                <a:spcPts val="0"/>
              </a:spcAft>
              <a:defRPr/>
            </a:pPr>
            <a:endParaRPr lang="cs-CZ" sz="1800" dirty="0">
              <a:solidFill>
                <a:prstClr val="black"/>
              </a:solidFill>
              <a:latin typeface="Calibri"/>
              <a:ea typeface="+mn-ea"/>
              <a:cs typeface="+mn-cs"/>
            </a:endParaRPr>
          </a:p>
        </p:txBody>
      </p:sp>
      <p:pic>
        <p:nvPicPr>
          <p:cNvPr id="14339" name="Picture 2"/>
          <p:cNvPicPr>
            <a:picLocks noChangeAspect="1" noChangeArrowheads="1"/>
          </p:cNvPicPr>
          <p:nvPr/>
        </p:nvPicPr>
        <p:blipFill>
          <a:blip r:embed="rId2" cstate="print"/>
          <a:srcRect/>
          <a:stretch>
            <a:fillRect/>
          </a:stretch>
        </p:blipFill>
        <p:spPr bwMode="auto">
          <a:xfrm>
            <a:off x="5580063" y="0"/>
            <a:ext cx="3563937"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p:cNvPicPr>
            <a:picLocks noChangeAspect="1" noChangeArrowheads="1"/>
          </p:cNvPicPr>
          <p:nvPr/>
        </p:nvPicPr>
        <p:blipFill>
          <a:blip r:embed="rId2" cstate="print"/>
          <a:srcRect/>
          <a:stretch>
            <a:fillRect/>
          </a:stretch>
        </p:blipFill>
        <p:spPr bwMode="auto">
          <a:xfrm>
            <a:off x="323528" y="188640"/>
            <a:ext cx="8544949" cy="6408712"/>
          </a:xfrm>
          <a:prstGeom prst="rect">
            <a:avLst/>
          </a:prstGeom>
          <a:noFill/>
          <a:ln w="9525">
            <a:noFill/>
            <a:miter lim="800000"/>
            <a:headEnd/>
            <a:tailEnd/>
          </a:ln>
        </p:spPr>
      </p:pic>
      <p:sp>
        <p:nvSpPr>
          <p:cNvPr id="5" name="TextovéPole 4"/>
          <p:cNvSpPr txBox="1"/>
          <p:nvPr/>
        </p:nvSpPr>
        <p:spPr>
          <a:xfrm>
            <a:off x="323528" y="5805264"/>
            <a:ext cx="3453189" cy="1107996"/>
          </a:xfrm>
          <a:prstGeom prst="rect">
            <a:avLst/>
          </a:prstGeom>
          <a:noFill/>
        </p:spPr>
        <p:txBody>
          <a:bodyPr wrap="none" rtlCol="0">
            <a:spAutoFit/>
          </a:bodyPr>
          <a:lstStyle/>
          <a:p>
            <a:endParaRPr lang="cs-CZ" sz="2400" dirty="0">
              <a:latin typeface="Times New Roman" pitchFamily="18" charset="0"/>
              <a:cs typeface="Times New Roman" pitchFamily="18" charset="0"/>
            </a:endParaRPr>
          </a:p>
          <a:p>
            <a:r>
              <a:rPr lang="cs-CZ" sz="2400" dirty="0">
                <a:latin typeface="Times New Roman" pitchFamily="18" charset="0"/>
                <a:cs typeface="Times New Roman" pitchFamily="18" charset="0"/>
              </a:rPr>
              <a:t> </a:t>
            </a:r>
            <a:r>
              <a:rPr lang="cs-CZ" sz="2400" dirty="0">
                <a:solidFill>
                  <a:schemeClr val="bg1"/>
                </a:solidFill>
                <a:latin typeface="Times New Roman" pitchFamily="18" charset="0"/>
                <a:cs typeface="Times New Roman" pitchFamily="18" charset="0"/>
              </a:rPr>
              <a:t>-</a:t>
            </a:r>
            <a:r>
              <a:rPr lang="cs-CZ" sz="2400" dirty="0">
                <a:latin typeface="Times New Roman" pitchFamily="18" charset="0"/>
                <a:cs typeface="Times New Roman" pitchFamily="18" charset="0"/>
              </a:rPr>
              <a:t> </a:t>
            </a:r>
            <a:r>
              <a:rPr lang="cs-CZ" sz="2400" dirty="0">
                <a:solidFill>
                  <a:schemeClr val="bg1"/>
                </a:solidFill>
                <a:latin typeface="Times New Roman" pitchFamily="18" charset="0"/>
                <a:cs typeface="Times New Roman" pitchFamily="18" charset="0"/>
              </a:rPr>
              <a:t>degradace kontaminantů</a:t>
            </a:r>
          </a:p>
          <a:p>
            <a:endParaRPr lang="cs-CZ" dirty="0"/>
          </a:p>
        </p:txBody>
      </p:sp>
      <p:sp>
        <p:nvSpPr>
          <p:cNvPr id="6" name="TextovéPole 5"/>
          <p:cNvSpPr txBox="1"/>
          <p:nvPr/>
        </p:nvSpPr>
        <p:spPr>
          <a:xfrm>
            <a:off x="3131840" y="3356992"/>
            <a:ext cx="184731" cy="369332"/>
          </a:xfrm>
          <a:prstGeom prst="rect">
            <a:avLst/>
          </a:prstGeom>
          <a:noFill/>
        </p:spPr>
        <p:txBody>
          <a:bodyPr wrap="none" rtlCol="0">
            <a:spAutoFit/>
          </a:bodyPr>
          <a:lstStyle/>
          <a:p>
            <a:endParaRPr lang="cs-CZ" dirty="0"/>
          </a:p>
        </p:txBody>
      </p:sp>
      <p:sp>
        <p:nvSpPr>
          <p:cNvPr id="7" name="Obdélník 6"/>
          <p:cNvSpPr/>
          <p:nvPr/>
        </p:nvSpPr>
        <p:spPr>
          <a:xfrm>
            <a:off x="611560" y="4005064"/>
            <a:ext cx="3240360" cy="360040"/>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800" dirty="0"/>
              <a:t>.</a:t>
            </a:r>
          </a:p>
        </p:txBody>
      </p:sp>
      <p:pic>
        <p:nvPicPr>
          <p:cNvPr id="4" name="Picture 2"/>
          <p:cNvPicPr>
            <a:picLocks noChangeAspect="1" noChangeArrowheads="1"/>
          </p:cNvPicPr>
          <p:nvPr/>
        </p:nvPicPr>
        <p:blipFill>
          <a:blip r:embed="rId2" cstate="print"/>
          <a:srcRect b="12585"/>
          <a:stretch>
            <a:fillRect/>
          </a:stretch>
        </p:blipFill>
        <p:spPr bwMode="auto">
          <a:xfrm>
            <a:off x="0" y="1916832"/>
            <a:ext cx="5580112" cy="4941169"/>
          </a:xfrm>
          <a:prstGeom prst="rect">
            <a:avLst/>
          </a:prstGeom>
          <a:noFill/>
          <a:ln w="9525">
            <a:noFill/>
            <a:miter lim="800000"/>
            <a:headEnd/>
            <a:tailEnd/>
          </a:ln>
        </p:spPr>
      </p:pic>
      <p:sp>
        <p:nvSpPr>
          <p:cNvPr id="5" name="Obdélník 4"/>
          <p:cNvSpPr/>
          <p:nvPr/>
        </p:nvSpPr>
        <p:spPr>
          <a:xfrm>
            <a:off x="0" y="6021288"/>
            <a:ext cx="2915816" cy="646331"/>
          </a:xfrm>
          <a:prstGeom prst="rect">
            <a:avLst/>
          </a:prstGeom>
        </p:spPr>
        <p:txBody>
          <a:bodyPr wrap="square">
            <a:spAutoFit/>
          </a:bodyPr>
          <a:lstStyle/>
          <a:p>
            <a:pPr marL="533400" indent="-533400">
              <a:buFontTx/>
              <a:buNone/>
            </a:pPr>
            <a:r>
              <a:rPr lang="cs-CZ" dirty="0"/>
              <a:t>Společenstva půdních </a:t>
            </a:r>
          </a:p>
          <a:p>
            <a:pPr marL="533400" indent="-533400">
              <a:buFontTx/>
              <a:buNone/>
            </a:pPr>
            <a:r>
              <a:rPr lang="cs-CZ" dirty="0"/>
              <a:t>biot a rostlinného kořene</a:t>
            </a:r>
          </a:p>
        </p:txBody>
      </p:sp>
      <p:pic>
        <p:nvPicPr>
          <p:cNvPr id="6"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4" y="0"/>
            <a:ext cx="3635896" cy="29115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Obdélník 6"/>
          <p:cNvSpPr/>
          <p:nvPr/>
        </p:nvSpPr>
        <p:spPr>
          <a:xfrm>
            <a:off x="5580112" y="2924944"/>
            <a:ext cx="3563888" cy="4093428"/>
          </a:xfrm>
          <a:prstGeom prst="rect">
            <a:avLst/>
          </a:prstGeom>
        </p:spPr>
        <p:txBody>
          <a:bodyPr wrap="square">
            <a:spAutoFit/>
          </a:bodyPr>
          <a:lstStyle/>
          <a:p>
            <a:pPr algn="just"/>
            <a:r>
              <a:rPr lang="cs-CZ" sz="2000" dirty="0">
                <a:solidFill>
                  <a:srgbClr val="002060"/>
                </a:solidFill>
              </a:rPr>
              <a:t>Úbytek půdní organické hmoty</a:t>
            </a:r>
            <a:r>
              <a:rPr lang="cs-CZ" sz="2000" b="1" dirty="0">
                <a:solidFill>
                  <a:srgbClr val="002060"/>
                </a:solidFill>
              </a:rPr>
              <a:t> </a:t>
            </a:r>
            <a:r>
              <a:rPr lang="cs-CZ" sz="2000" dirty="0">
                <a:solidFill>
                  <a:srgbClr val="002060"/>
                </a:solidFill>
              </a:rPr>
              <a:t>vede k </a:t>
            </a:r>
            <a:r>
              <a:rPr lang="cs-CZ" sz="2000" b="1" dirty="0">
                <a:solidFill>
                  <a:srgbClr val="002060"/>
                </a:solidFill>
              </a:rPr>
              <a:t>degradaci půdy</a:t>
            </a:r>
            <a:r>
              <a:rPr lang="cs-CZ" sz="2000" dirty="0">
                <a:solidFill>
                  <a:srgbClr val="002060"/>
                </a:solidFill>
              </a:rPr>
              <a:t>. </a:t>
            </a:r>
          </a:p>
          <a:p>
            <a:pPr algn="just"/>
            <a:r>
              <a:rPr lang="cs-CZ" sz="2000" dirty="0"/>
              <a:t>Za posledních padesát let se v půdách mírného pásu v důsledku kultivace snížil obsah uhlíku v organických látkách o 20 až 40 %. Správná agrotechnika by měla tedy směřovat k tomu, aby se alespoň zachoval obsah organické hmoty, lépe však k tomu aby se zvyšoval její obsah.</a:t>
            </a:r>
            <a:r>
              <a:rPr lang="cs-CZ" sz="2000" dirty="0">
                <a:solidFill>
                  <a:srgbClr val="FF0000"/>
                </a:solidFill>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3528" y="0"/>
            <a:ext cx="8569325" cy="3170099"/>
          </a:xfrm>
          <a:prstGeom prst="rect">
            <a:avLst/>
          </a:prstGeom>
          <a:noFill/>
          <a:ln w="9525">
            <a:noFill/>
            <a:miter lim="800000"/>
            <a:headEnd/>
            <a:tailEnd/>
          </a:ln>
          <a:effectLst/>
        </p:spPr>
        <p:txBody>
          <a:bodyPr anchor="ctr">
            <a:spAutoFit/>
          </a:bodyPr>
          <a:lstStyle/>
          <a:p>
            <a:pPr algn="just"/>
            <a:r>
              <a:rPr lang="cs-CZ" sz="3200" dirty="0">
                <a:solidFill>
                  <a:srgbClr val="800000"/>
                </a:solidFill>
                <a:latin typeface="Times New Roman" pitchFamily="18" charset="0"/>
                <a:cs typeface="Times New Roman" pitchFamily="18" charset="0"/>
              </a:rPr>
              <a:t>„</a:t>
            </a:r>
            <a:r>
              <a:rPr lang="cs-CZ" sz="2800" b="1" dirty="0">
                <a:solidFill>
                  <a:srgbClr val="800000"/>
                </a:solidFill>
                <a:latin typeface="Times New Roman" pitchFamily="18" charset="0"/>
                <a:cs typeface="Times New Roman" pitchFamily="18" charset="0"/>
              </a:rPr>
              <a:t>Zemědělci si zvykli hospodařit v krajině v podstatě společensky nebezpečným způsobem</a:t>
            </a:r>
            <a:r>
              <a:rPr lang="cs-CZ" sz="2800" dirty="0">
                <a:solidFill>
                  <a:srgbClr val="800000"/>
                </a:solidFill>
                <a:latin typeface="Times New Roman" pitchFamily="18" charset="0"/>
                <a:cs typeface="Times New Roman" pitchFamily="18" charset="0"/>
              </a:rPr>
              <a:t>.“  (Petr Havel, agrární analytik a  novinář, 10.07.2009)</a:t>
            </a:r>
          </a:p>
          <a:p>
            <a:pPr algn="just"/>
            <a:endParaRPr lang="cs-CZ" sz="2800" dirty="0">
              <a:solidFill>
                <a:srgbClr val="800000"/>
              </a:solidFill>
              <a:latin typeface="Times New Roman" pitchFamily="18" charset="0"/>
              <a:cs typeface="Times New Roman" pitchFamily="18" charset="0"/>
            </a:endParaRPr>
          </a:p>
          <a:p>
            <a:pPr algn="just"/>
            <a:endParaRPr lang="cs-CZ" sz="2800" dirty="0">
              <a:solidFill>
                <a:srgbClr val="800000"/>
              </a:solidFill>
              <a:latin typeface="Times New Roman" pitchFamily="18" charset="0"/>
              <a:cs typeface="Times New Roman" pitchFamily="18" charset="0"/>
            </a:endParaRPr>
          </a:p>
          <a:p>
            <a:pPr algn="just"/>
            <a:endParaRPr lang="cs-CZ" sz="2800" dirty="0">
              <a:solidFill>
                <a:srgbClr val="800000"/>
              </a:solidFill>
              <a:latin typeface="Comic Sans MS" pitchFamily="66" charset="0"/>
            </a:endParaRPr>
          </a:p>
          <a:p>
            <a:pPr algn="just"/>
            <a:r>
              <a:rPr lang="cs-CZ" sz="2800" dirty="0">
                <a:solidFill>
                  <a:srgbClr val="800000"/>
                </a:solidFill>
                <a:latin typeface="Comic Sans MS" pitchFamily="66" charset="0"/>
              </a:rPr>
              <a:t> </a:t>
            </a:r>
            <a:endParaRPr lang="cs-CZ" sz="2800" dirty="0">
              <a:latin typeface="Times New Roman" pitchFamily="18" charset="0"/>
              <a:cs typeface="Times New Roman" pitchFamily="18" charset="0"/>
            </a:endParaRPr>
          </a:p>
        </p:txBody>
      </p:sp>
      <p:sp>
        <p:nvSpPr>
          <p:cNvPr id="3" name="Obdélník 2"/>
          <p:cNvSpPr/>
          <p:nvPr/>
        </p:nvSpPr>
        <p:spPr>
          <a:xfrm>
            <a:off x="0" y="1412776"/>
            <a:ext cx="9073008" cy="1323439"/>
          </a:xfrm>
          <a:prstGeom prst="rect">
            <a:avLst/>
          </a:prstGeom>
        </p:spPr>
        <p:txBody>
          <a:bodyPr wrap="square">
            <a:spAutoFit/>
          </a:bodyPr>
          <a:lstStyle/>
          <a:p>
            <a:pPr algn="just"/>
            <a:r>
              <a:rPr lang="cs-CZ" sz="2000" b="1" dirty="0">
                <a:latin typeface="Times New Roman" pitchFamily="18" charset="0"/>
                <a:cs typeface="Times New Roman" pitchFamily="18" charset="0"/>
              </a:rPr>
              <a:t>V posledních desetiletích se na Zemi velmi zvýšila intenzita procesů degradace zemědělské půdy. To má zásadní vliv na další oblasti společného zájmu, jako je ochrana vody, lidského zdraví, změna klimatu, ochrana přírody a biologické rozmanitosti a také bezpečnost potravin.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0749"/>
            <a:ext cx="8892480" cy="6740307"/>
          </a:xfrm>
          <a:prstGeom prst="rect">
            <a:avLst/>
          </a:prstGeom>
        </p:spPr>
        <p:txBody>
          <a:bodyPr wrap="square">
            <a:spAutoFit/>
          </a:bodyPr>
          <a:lstStyle/>
          <a:p>
            <a:pPr algn="just"/>
            <a:r>
              <a:rPr lang="cs-CZ" sz="2400" dirty="0">
                <a:latin typeface="Times New Roman" pitchFamily="18" charset="0"/>
                <a:cs typeface="Times New Roman" pitchFamily="18" charset="0"/>
              </a:rPr>
              <a:t>Proces degradace zemědělské půdy probíhá i v České republice. Na </a:t>
            </a:r>
            <a:r>
              <a:rPr lang="cs-CZ" sz="2400" b="1" dirty="0">
                <a:latin typeface="Times New Roman" pitchFamily="18" charset="0"/>
                <a:cs typeface="Times New Roman" pitchFamily="18" charset="0"/>
              </a:rPr>
              <a:t>jednoho obyvatele ČR připadá v průměru 0,41 ha zemědělské půdy </a:t>
            </a:r>
            <a:r>
              <a:rPr lang="cs-CZ" sz="2400" dirty="0">
                <a:latin typeface="Times New Roman" pitchFamily="18" charset="0"/>
                <a:cs typeface="Times New Roman" pitchFamily="18" charset="0"/>
              </a:rPr>
              <a:t>(z toho 0,29 ha orné půdy). Od roku 1927 jsme ztratili jednu pětinu veškeré zemědělské půdy a přitom </a:t>
            </a:r>
            <a:r>
              <a:rPr lang="cs-CZ" sz="2400" b="1" dirty="0">
                <a:latin typeface="Times New Roman" pitchFamily="18" charset="0"/>
                <a:cs typeface="Times New Roman" pitchFamily="18" charset="0"/>
              </a:rPr>
              <a:t>polovina ze zbývající půdy je ohrožena erozí, </a:t>
            </a:r>
            <a:r>
              <a:rPr lang="cs-CZ" sz="2400" dirty="0">
                <a:latin typeface="Times New Roman" pitchFamily="18" charset="0"/>
                <a:cs typeface="Times New Roman" pitchFamily="18" charset="0"/>
              </a:rPr>
              <a:t>kontaminací či jiným způsobem. </a:t>
            </a:r>
          </a:p>
          <a:p>
            <a:pPr algn="just"/>
            <a:endParaRPr lang="cs-CZ" sz="2400" dirty="0">
              <a:latin typeface="Times New Roman" pitchFamily="18" charset="0"/>
              <a:cs typeface="Times New Roman" pitchFamily="18" charset="0"/>
            </a:endParaRPr>
          </a:p>
          <a:p>
            <a:pPr algn="just"/>
            <a:r>
              <a:rPr lang="cs-CZ" sz="2400" dirty="0">
                <a:latin typeface="Times New Roman" pitchFamily="18" charset="0"/>
                <a:cs typeface="Times New Roman" pitchFamily="18" charset="0"/>
              </a:rPr>
              <a:t>Vodní eroze ohrožuje více než polovinu ploch zemědělské půdy. Podle Výzkumného ústavu meliorací a ochrany půdy se odhaduje, že je poškozeno kolem 1,4 mil. ha, z toho je přibližně 450 tis. ha poškozeno výrazně. Různým stupněm větrné eroze je v Čechách ohroženo potenciálně 23 %, na Moravě a ve Slezsku 41 % orné půdy.</a:t>
            </a:r>
          </a:p>
          <a:p>
            <a:pPr algn="just"/>
            <a:endParaRPr lang="cs-CZ" sz="2400" dirty="0">
              <a:latin typeface="Times New Roman" pitchFamily="18" charset="0"/>
              <a:cs typeface="Times New Roman" pitchFamily="18" charset="0"/>
            </a:endParaRPr>
          </a:p>
          <a:p>
            <a:pPr algn="just"/>
            <a:r>
              <a:rPr lang="cs-CZ" sz="2400" dirty="0">
                <a:latin typeface="Times New Roman" pitchFamily="18" charset="0"/>
                <a:cs typeface="Times New Roman" pitchFamily="18" charset="0"/>
              </a:rPr>
              <a:t>Zhutněním je ohroženo kolem 30–50 % všech zemědělských půd. Ve zranitelných oblastech se nachází 44 % z celkové výměry zemědělské půdy v ČR (49 % z orné půdy). </a:t>
            </a:r>
          </a:p>
          <a:p>
            <a:pPr algn="just"/>
            <a:r>
              <a:rPr lang="cs-CZ" sz="2400" dirty="0">
                <a:latin typeface="Times New Roman" pitchFamily="18" charset="0"/>
                <a:cs typeface="Times New Roman" pitchFamily="18" charset="0"/>
              </a:rPr>
              <a:t>Velká část půd v ČR náleží do kategorie půd s velmi nízkou a nízkou retenční vodní kapacitou (dle: Situační a výhledová zpráva </a:t>
            </a:r>
            <a:r>
              <a:rPr lang="cs-CZ" sz="2400" dirty="0" err="1">
                <a:latin typeface="Times New Roman" pitchFamily="18" charset="0"/>
                <a:cs typeface="Times New Roman" pitchFamily="18" charset="0"/>
              </a:rPr>
              <a:t>MZe</a:t>
            </a:r>
            <a:r>
              <a:rPr lang="cs-CZ" sz="2400" dirty="0">
                <a:latin typeface="Times New Roman" pitchFamily="18" charset="0"/>
                <a:cs typeface="Times New Roman" pitchFamily="18" charset="0"/>
              </a:rPr>
              <a:t>,  Národní strategický plán rozvoje venkova ČR za období 2007–2013).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2060575"/>
            <a:ext cx="5292725" cy="4797425"/>
          </a:xfrm>
          <a:prstGeom prst="rect">
            <a:avLst/>
          </a:prstGeom>
          <a:noFill/>
          <a:ln w="9525">
            <a:noFill/>
            <a:miter lim="800000"/>
            <a:headEnd/>
            <a:tailEnd/>
          </a:ln>
        </p:spPr>
      </p:pic>
      <p:sp>
        <p:nvSpPr>
          <p:cNvPr id="3" name="Obdélník 2"/>
          <p:cNvSpPr/>
          <p:nvPr/>
        </p:nvSpPr>
        <p:spPr>
          <a:xfrm>
            <a:off x="0" y="188913"/>
            <a:ext cx="9144000" cy="2246312"/>
          </a:xfrm>
          <a:prstGeom prst="rect">
            <a:avLst/>
          </a:prstGeom>
        </p:spPr>
        <p:txBody>
          <a:bodyPr>
            <a:spAutoFit/>
          </a:bodyPr>
          <a:lstStyle/>
          <a:p>
            <a:pPr algn="just" eaLnBrk="1" fontAlgn="auto" hangingPunct="1">
              <a:spcBef>
                <a:spcPts val="0"/>
              </a:spcBef>
              <a:spcAft>
                <a:spcPts val="0"/>
              </a:spcAft>
              <a:defRPr/>
            </a:pPr>
            <a:r>
              <a:rPr lang="cs-CZ" sz="2000" dirty="0">
                <a:solidFill>
                  <a:prstClr val="black"/>
                </a:solidFill>
                <a:ea typeface="+mn-ea"/>
                <a:cs typeface="Times New Roman" pitchFamily="18" charset="0"/>
              </a:rPr>
              <a:t>V práci „</a:t>
            </a:r>
            <a:r>
              <a:rPr lang="en-US" sz="2000" b="1" dirty="0">
                <a:solidFill>
                  <a:prstClr val="black"/>
                </a:solidFill>
                <a:latin typeface="Calibri"/>
                <a:ea typeface="+mn-ea"/>
                <a:cs typeface="+mn-cs"/>
              </a:rPr>
              <a:t> </a:t>
            </a:r>
            <a:r>
              <a:rPr lang="en-US" sz="2000" dirty="0">
                <a:solidFill>
                  <a:prstClr val="black"/>
                </a:solidFill>
                <a:ea typeface="+mn-ea"/>
                <a:cs typeface="Times New Roman" pitchFamily="18" charset="0"/>
              </a:rPr>
              <a:t>Soil </a:t>
            </a:r>
            <a:r>
              <a:rPr lang="en-US" sz="2000" dirty="0" err="1">
                <a:solidFill>
                  <a:prstClr val="black"/>
                </a:solidFill>
                <a:ea typeface="+mn-ea"/>
                <a:cs typeface="Times New Roman" pitchFamily="18" charset="0"/>
              </a:rPr>
              <a:t>microbiomes</a:t>
            </a:r>
            <a:r>
              <a:rPr lang="en-US" sz="2000" dirty="0">
                <a:solidFill>
                  <a:prstClr val="black"/>
                </a:solidFill>
                <a:ea typeface="+mn-ea"/>
                <a:cs typeface="Times New Roman" pitchFamily="18" charset="0"/>
              </a:rPr>
              <a:t> and one health</a:t>
            </a:r>
            <a:r>
              <a:rPr lang="cs-CZ" sz="2000" dirty="0">
                <a:solidFill>
                  <a:prstClr val="black"/>
                </a:solidFill>
                <a:ea typeface="+mn-ea"/>
                <a:cs typeface="Times New Roman" pitchFamily="18" charset="0"/>
              </a:rPr>
              <a:t>“  autorů </a:t>
            </a:r>
            <a:r>
              <a:rPr lang="cs-CZ" sz="2000" dirty="0" err="1">
                <a:solidFill>
                  <a:prstClr val="black"/>
                </a:solidFill>
                <a:ea typeface="+mn-ea"/>
                <a:cs typeface="Times New Roman" pitchFamily="18" charset="0"/>
              </a:rPr>
              <a:t>Banerjee</a:t>
            </a:r>
            <a:r>
              <a:rPr lang="cs-CZ" sz="2000" dirty="0">
                <a:solidFill>
                  <a:prstClr val="black"/>
                </a:solidFill>
                <a:ea typeface="+mn-ea"/>
                <a:cs typeface="Times New Roman" pitchFamily="18" charset="0"/>
              </a:rPr>
              <a:t> a van der </a:t>
            </a:r>
            <a:r>
              <a:rPr lang="cs-CZ" sz="2000" dirty="0" err="1">
                <a:solidFill>
                  <a:prstClr val="black"/>
                </a:solidFill>
                <a:ea typeface="+mn-ea"/>
                <a:cs typeface="Times New Roman" pitchFamily="18" charset="0"/>
              </a:rPr>
              <a:t>Heijden</a:t>
            </a:r>
            <a:r>
              <a:rPr lang="cs-CZ" sz="2000" dirty="0">
                <a:solidFill>
                  <a:prstClr val="black"/>
                </a:solidFill>
                <a:ea typeface="+mn-ea"/>
                <a:cs typeface="Times New Roman" pitchFamily="18" charset="0"/>
              </a:rPr>
              <a:t> z roku 2022 je uvedeno, že lidské zdraví není izolované, ale souvisí se zdravím zvířat, rostlin a prostředí. Autoři poukazuj, že půdy jsou základním kamenem jednoho zdraví a slouží jako zdroj a rezervoár jak patogenů, tak i  prospěšných mikroorganismů a celkové mikrobiální </a:t>
            </a:r>
            <a:r>
              <a:rPr lang="cs-CZ" sz="2000" dirty="0" err="1">
                <a:solidFill>
                  <a:prstClr val="black"/>
                </a:solidFill>
                <a:ea typeface="+mn-ea"/>
                <a:cs typeface="Times New Roman" pitchFamily="18" charset="0"/>
              </a:rPr>
              <a:t>diverzity</a:t>
            </a:r>
            <a:r>
              <a:rPr lang="cs-CZ" sz="2000" dirty="0">
                <a:solidFill>
                  <a:prstClr val="black"/>
                </a:solidFill>
                <a:ea typeface="+mn-ea"/>
                <a:cs typeface="Times New Roman" pitchFamily="18" charset="0"/>
              </a:rPr>
              <a:t> v široké škále organismů a ekosystémů. Je uvedeno více než 40 funkcí půdního </a:t>
            </a:r>
            <a:r>
              <a:rPr lang="cs-CZ" sz="2000" dirty="0" err="1">
                <a:solidFill>
                  <a:prstClr val="black"/>
                </a:solidFill>
                <a:ea typeface="+mn-ea"/>
                <a:cs typeface="Times New Roman" pitchFamily="18" charset="0"/>
              </a:rPr>
              <a:t>mikrobiomu</a:t>
            </a:r>
            <a:r>
              <a:rPr lang="cs-CZ" sz="2000" dirty="0">
                <a:solidFill>
                  <a:prstClr val="black"/>
                </a:solidFill>
                <a:ea typeface="+mn-ea"/>
                <a:cs typeface="Times New Roman" pitchFamily="18" charset="0"/>
              </a:rPr>
              <a:t>, které přímo nebo nepřímo přispívají ke zdraví půdy, rostlin, zvířat a lidí.  </a:t>
            </a:r>
          </a:p>
        </p:txBody>
      </p:sp>
      <p:sp>
        <p:nvSpPr>
          <p:cNvPr id="5" name="TextovéPole 4"/>
          <p:cNvSpPr txBox="1"/>
          <p:nvPr/>
        </p:nvSpPr>
        <p:spPr>
          <a:xfrm rot="10800000" flipV="1">
            <a:off x="5292725" y="2147888"/>
            <a:ext cx="3851275" cy="3786187"/>
          </a:xfrm>
          <a:prstGeom prst="rect">
            <a:avLst/>
          </a:prstGeom>
          <a:noFill/>
        </p:spPr>
        <p:txBody>
          <a:bodyPr>
            <a:spAutoFit/>
          </a:bodyPr>
          <a:lstStyle/>
          <a:p>
            <a:pPr algn="just" eaLnBrk="1" fontAlgn="auto" hangingPunct="1">
              <a:spcBef>
                <a:spcPts val="0"/>
              </a:spcBef>
              <a:spcAft>
                <a:spcPts val="0"/>
              </a:spcAft>
              <a:defRPr/>
            </a:pPr>
            <a:r>
              <a:rPr lang="cs-CZ" sz="2000" dirty="0">
                <a:solidFill>
                  <a:prstClr val="black"/>
                </a:solidFill>
                <a:ea typeface="+mn-ea"/>
                <a:cs typeface="Times New Roman" pitchFamily="18" charset="0"/>
              </a:rPr>
              <a:t>Jsou zde popsány mikroorganismy, které jsou sdíleny mezi různými složkami zdraví, a ukazujeme, že půdní, rostlinné a lidské </a:t>
            </a:r>
            <a:r>
              <a:rPr lang="cs-CZ" sz="2000" dirty="0" err="1">
                <a:solidFill>
                  <a:prstClr val="black"/>
                </a:solidFill>
                <a:ea typeface="+mn-ea"/>
                <a:cs typeface="Times New Roman" pitchFamily="18" charset="0"/>
              </a:rPr>
              <a:t>mikrobiomy</a:t>
            </a:r>
            <a:r>
              <a:rPr lang="cs-CZ" sz="2000" dirty="0">
                <a:solidFill>
                  <a:prstClr val="black"/>
                </a:solidFill>
                <a:ea typeface="+mn-ea"/>
                <a:cs typeface="Times New Roman" pitchFamily="18" charset="0"/>
              </a:rPr>
              <a:t> jsou možná propojenější, než se dříve myslelo.  Jsou hodnoceny příspěvky půdních </a:t>
            </a:r>
            <a:r>
              <a:rPr lang="cs-CZ" sz="2000" dirty="0" smtClean="0">
                <a:solidFill>
                  <a:prstClr val="black"/>
                </a:solidFill>
                <a:ea typeface="+mn-ea"/>
                <a:cs typeface="Times New Roman" pitchFamily="18" charset="0"/>
              </a:rPr>
              <a:t>mikroorganismů </a:t>
            </a:r>
            <a:r>
              <a:rPr lang="cs-CZ" sz="2000" dirty="0">
                <a:solidFill>
                  <a:prstClr val="black"/>
                </a:solidFill>
                <a:ea typeface="+mn-ea"/>
                <a:cs typeface="Times New Roman" pitchFamily="18" charset="0"/>
              </a:rPr>
              <a:t>ke zdraví ve světle </a:t>
            </a:r>
            <a:r>
              <a:rPr lang="cs-CZ" sz="2000" dirty="0" err="1">
                <a:solidFill>
                  <a:prstClr val="black"/>
                </a:solidFill>
                <a:ea typeface="+mn-ea"/>
                <a:cs typeface="Times New Roman" pitchFamily="18" charset="0"/>
              </a:rPr>
              <a:t>dysbiózy</a:t>
            </a:r>
            <a:r>
              <a:rPr lang="cs-CZ" sz="2000" dirty="0">
                <a:solidFill>
                  <a:prstClr val="black"/>
                </a:solidFill>
                <a:ea typeface="+mn-ea"/>
                <a:cs typeface="Times New Roman" pitchFamily="18" charset="0"/>
              </a:rPr>
              <a:t> a globálních změn a ukazuje, že mikrobiální rozmanitost je obecně pozitivně spojena s jedním zdravím.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rmAutofit fontScale="90000"/>
          </a:bodyPr>
          <a:lstStyle/>
          <a:p>
            <a:r>
              <a:rPr lang="cs-CZ" sz="2200" b="1" dirty="0">
                <a:solidFill>
                  <a:prstClr val="black"/>
                </a:solidFill>
              </a:rPr>
              <a:t>Hlubší vrstvy </a:t>
            </a:r>
            <a:r>
              <a:rPr lang="cs-CZ" sz="2200" b="1" dirty="0" err="1">
                <a:solidFill>
                  <a:prstClr val="black"/>
                </a:solidFill>
              </a:rPr>
              <a:t>litoekosféry</a:t>
            </a:r>
            <a:r>
              <a:rPr lang="en-GB" sz="2200" b="1" dirty="0">
                <a:solidFill>
                  <a:prstClr val="black"/>
                </a:solidFill>
              </a:rPr>
              <a:t/>
            </a:r>
            <a:br>
              <a:rPr lang="en-GB" sz="2200" b="1" dirty="0">
                <a:solidFill>
                  <a:prstClr val="black"/>
                </a:solidFill>
              </a:rPr>
            </a:br>
            <a:endParaRPr lang="en-GB" dirty="0"/>
          </a:p>
        </p:txBody>
      </p:sp>
      <p:sp>
        <p:nvSpPr>
          <p:cNvPr id="3" name="Zástupný symbol pro obsah 2"/>
          <p:cNvSpPr>
            <a:spLocks noGrp="1"/>
          </p:cNvSpPr>
          <p:nvPr>
            <p:ph idx="1"/>
          </p:nvPr>
        </p:nvSpPr>
        <p:spPr>
          <a:xfrm>
            <a:off x="251520" y="692696"/>
            <a:ext cx="8229600" cy="4525963"/>
          </a:xfrm>
        </p:spPr>
        <p:txBody>
          <a:bodyPr/>
          <a:lstStyle/>
          <a:p>
            <a:pPr lvl="0"/>
            <a:r>
              <a:rPr lang="cs-CZ" sz="1800" dirty="0">
                <a:solidFill>
                  <a:prstClr val="black"/>
                </a:solidFill>
                <a:latin typeface="Times New Roman" panose="02020603050405020304" pitchFamily="18" charset="0"/>
                <a:cs typeface="Times New Roman" panose="02020603050405020304" pitchFamily="18" charset="0"/>
              </a:rPr>
              <a:t>mikrobiálně nejaktivnějších je vrchních 15 cm půdy (ornice), pak klesá – nedostatek živin (není fotosyntéza a málo se sem vyluhuje)</a:t>
            </a: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dirty="0">
                <a:solidFill>
                  <a:prstClr val="black"/>
                </a:solidFill>
                <a:latin typeface="Times New Roman" panose="02020603050405020304" pitchFamily="18" charset="0"/>
                <a:cs typeface="Times New Roman" panose="02020603050405020304" pitchFamily="18" charset="0"/>
              </a:rPr>
              <a:t>dříve se předpokládalo, že </a:t>
            </a:r>
            <a:r>
              <a:rPr lang="cs-CZ" sz="1800" dirty="0" err="1">
                <a:solidFill>
                  <a:prstClr val="black"/>
                </a:solidFill>
                <a:latin typeface="Times New Roman" panose="02020603050405020304" pitchFamily="18" charset="0"/>
                <a:cs typeface="Times New Roman" panose="02020603050405020304" pitchFamily="18" charset="0"/>
              </a:rPr>
              <a:t>litoekosféra</a:t>
            </a:r>
            <a:r>
              <a:rPr lang="cs-CZ" sz="1800" dirty="0">
                <a:solidFill>
                  <a:prstClr val="black"/>
                </a:solidFill>
                <a:latin typeface="Times New Roman" panose="02020603050405020304" pitchFamily="18" charset="0"/>
                <a:cs typeface="Times New Roman" panose="02020603050405020304" pitchFamily="18" charset="0"/>
              </a:rPr>
              <a:t> končí na matečné hornině</a:t>
            </a: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dirty="0">
                <a:solidFill>
                  <a:prstClr val="black"/>
                </a:solidFill>
                <a:latin typeface="Times New Roman" panose="02020603050405020304" pitchFamily="18" charset="0"/>
                <a:cs typeface="Times New Roman" panose="02020603050405020304" pitchFamily="18" charset="0"/>
              </a:rPr>
              <a:t>v 80.letech minulého století se tento názor změnil </a:t>
            </a:r>
          </a:p>
          <a:p>
            <a:pPr marL="0" lvl="0" indent="0">
              <a:buNone/>
            </a:pPr>
            <a:r>
              <a:rPr lang="cs-CZ" sz="1800" dirty="0">
                <a:solidFill>
                  <a:prstClr val="black"/>
                </a:solidFill>
                <a:latin typeface="Times New Roman" panose="02020603050405020304" pitchFamily="18" charset="0"/>
                <a:cs typeface="Times New Roman" panose="02020603050405020304" pitchFamily="18" charset="0"/>
              </a:rPr>
              <a:t>     (v souvislosti v výzkumem těchto vrstev jako možného úložiště nebezpečných odpadů)</a:t>
            </a:r>
          </a:p>
          <a:p>
            <a:endParaRPr lang="en-GB"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3284984"/>
            <a:ext cx="4572000" cy="3162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79009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2656"/>
            <a:ext cx="5904656" cy="4525963"/>
          </a:xfrm>
        </p:spPr>
        <p:txBody>
          <a:bodyPr>
            <a:noAutofit/>
          </a:bodyPr>
          <a:lstStyle/>
          <a:p>
            <a:r>
              <a:rPr lang="cs-CZ" sz="1800" dirty="0">
                <a:latin typeface="Times New Roman" panose="02020603050405020304" pitchFamily="18" charset="0"/>
                <a:cs typeface="Times New Roman" panose="02020603050405020304" pitchFamily="18" charset="0"/>
              </a:rPr>
              <a:t>výzkum náročný – vrtné soupravy je třeba modifikovat, aby se zabránilo</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mikrobiální kontaminaci kvůli anaerobům je třeba do vrtů aplikovat argon</a:t>
            </a:r>
          </a:p>
          <a:p>
            <a:endParaRPr lang="cs-CZ" sz="1800" dirty="0">
              <a:latin typeface="Times New Roman" panose="02020603050405020304" pitchFamily="18" charset="0"/>
              <a:cs typeface="Times New Roman" panose="02020603050405020304" pitchFamily="18" charset="0"/>
            </a:endParaRPr>
          </a:p>
          <a:p>
            <a:r>
              <a:rPr lang="cs-CZ" sz="1800" b="1" dirty="0">
                <a:latin typeface="Times New Roman" panose="02020603050405020304" pitchFamily="18" charset="0"/>
                <a:cs typeface="Times New Roman" panose="02020603050405020304" pitchFamily="18" charset="0"/>
              </a:rPr>
              <a:t>vyvrtané vzorky </a:t>
            </a:r>
            <a:r>
              <a:rPr lang="cs-CZ" sz="1800" dirty="0">
                <a:latin typeface="Times New Roman" panose="02020603050405020304" pitchFamily="18" charset="0"/>
                <a:cs typeface="Times New Roman" panose="02020603050405020304" pitchFamily="18" charset="0"/>
              </a:rPr>
              <a:t>je třeba skladovat a zpracovávat za speciálních podmínek kvůli prevenci kontaminace a deteriorace</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mikrobi objeveni ve všech hloubkách, kde byla také voda a teplota ve vhodném rozsahu</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nejhlubší vzorky s mikroby byly získány z hloubek kolem 4km – termofilní</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fermentativní bakterie; nejčastěji šlo o anaerobní sulfát redukující a </a:t>
            </a:r>
            <a:r>
              <a:rPr lang="cs-CZ" sz="1800" dirty="0" err="1">
                <a:latin typeface="Times New Roman" panose="02020603050405020304" pitchFamily="18" charset="0"/>
                <a:cs typeface="Times New Roman" panose="02020603050405020304" pitchFamily="18" charset="0"/>
              </a:rPr>
              <a:t>metanogenní</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archea</a:t>
            </a:r>
            <a:endParaRPr lang="cs-CZ" sz="18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2200" y="908718"/>
            <a:ext cx="2704996" cy="559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544427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8229600" cy="418058"/>
          </a:xfrm>
        </p:spPr>
        <p:txBody>
          <a:bodyPr>
            <a:noAutofit/>
          </a:bodyPr>
          <a:lstStyle/>
          <a:p>
            <a:r>
              <a:rPr lang="cs-CZ" sz="2400" b="1" dirty="0">
                <a:latin typeface="Times New Roman" panose="02020603050405020304" pitchFamily="18" charset="0"/>
                <a:cs typeface="Times New Roman" panose="02020603050405020304" pitchFamily="18" charset="0"/>
              </a:rPr>
              <a:t>Mikrobi v </a:t>
            </a:r>
            <a:r>
              <a:rPr lang="cs-CZ" sz="2400" b="1" dirty="0" err="1">
                <a:latin typeface="Times New Roman" panose="02020603050405020304" pitchFamily="18" charset="0"/>
                <a:cs typeface="Times New Roman" panose="02020603050405020304" pitchFamily="18" charset="0"/>
              </a:rPr>
              <a:t>aquiferní</a:t>
            </a:r>
            <a:r>
              <a:rPr lang="cs-CZ" sz="2400" b="1" dirty="0">
                <a:latin typeface="Times New Roman" panose="02020603050405020304" pitchFamily="18" charset="0"/>
                <a:cs typeface="Times New Roman" panose="02020603050405020304" pitchFamily="18" charset="0"/>
              </a:rPr>
              <a:t> vodě</a:t>
            </a:r>
            <a:br>
              <a:rPr lang="cs-CZ" sz="2400" b="1" dirty="0">
                <a:latin typeface="Times New Roman" panose="02020603050405020304" pitchFamily="18" charset="0"/>
                <a:cs typeface="Times New Roman" panose="02020603050405020304" pitchFamily="18" charset="0"/>
              </a:rPr>
            </a:br>
            <a:endParaRPr lang="cs-CZ" sz="24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07505" y="620688"/>
            <a:ext cx="8896986" cy="4525963"/>
          </a:xfrm>
        </p:spPr>
        <p:txBody>
          <a:bodyPr>
            <a:normAutofit/>
          </a:bodyPr>
          <a:lstStyle/>
          <a:p>
            <a:r>
              <a:rPr lang="cs-CZ" sz="1800" dirty="0">
                <a:latin typeface="Times New Roman" panose="02020603050405020304" pitchFamily="18" charset="0"/>
                <a:cs typeface="Times New Roman" panose="02020603050405020304" pitchFamily="18" charset="0"/>
              </a:rPr>
              <a:t>artézské studně – voda vytéká pod tlakem, což umožní vypláchnutí vrtu před odběrem vzorku</a:t>
            </a:r>
          </a:p>
          <a:p>
            <a:r>
              <a:rPr lang="cs-CZ" sz="1800" dirty="0">
                <a:latin typeface="Times New Roman" panose="02020603050405020304" pitchFamily="18" charset="0"/>
                <a:cs typeface="Times New Roman" panose="02020603050405020304" pitchFamily="18" charset="0"/>
              </a:rPr>
              <a:t>mnoho mikrobů získáno z vod více než 10.000 let starých</a:t>
            </a:r>
          </a:p>
          <a:p>
            <a:r>
              <a:rPr lang="cs-CZ" sz="1800" dirty="0">
                <a:latin typeface="Times New Roman" panose="02020603050405020304" pitchFamily="18" charset="0"/>
                <a:cs typeface="Times New Roman" panose="02020603050405020304" pitchFamily="18" charset="0"/>
              </a:rPr>
              <a:t>není vyřešena otázka, na jakých zdrojích energie a živin zde přežívají – často zde až 10</a:t>
            </a:r>
            <a:r>
              <a:rPr lang="cs-CZ" sz="1800" baseline="30000" dirty="0">
                <a:latin typeface="Times New Roman" panose="02020603050405020304" pitchFamily="18" charset="0"/>
                <a:cs typeface="Times New Roman" panose="02020603050405020304" pitchFamily="18" charset="0"/>
              </a:rPr>
              <a:t>6</a:t>
            </a:r>
            <a:r>
              <a:rPr lang="cs-CZ" sz="1800" dirty="0">
                <a:latin typeface="Times New Roman" panose="02020603050405020304" pitchFamily="18" charset="0"/>
                <a:cs typeface="Times New Roman" panose="02020603050405020304" pitchFamily="18" charset="0"/>
              </a:rPr>
              <a:t>-10</a:t>
            </a:r>
            <a:r>
              <a:rPr lang="cs-CZ" sz="1800" baseline="30000" dirty="0">
                <a:latin typeface="Times New Roman" panose="02020603050405020304" pitchFamily="18" charset="0"/>
                <a:cs typeface="Times New Roman" panose="02020603050405020304" pitchFamily="18" charset="0"/>
              </a:rPr>
              <a:t>8</a:t>
            </a:r>
            <a:r>
              <a:rPr lang="cs-CZ" sz="1800" dirty="0">
                <a:latin typeface="Times New Roman" panose="02020603050405020304" pitchFamily="18" charset="0"/>
                <a:cs typeface="Times New Roman" panose="02020603050405020304" pitchFamily="18" charset="0"/>
              </a:rPr>
              <a:t>/ml</a:t>
            </a:r>
          </a:p>
          <a:p>
            <a:r>
              <a:rPr lang="cs-CZ" sz="1800" dirty="0">
                <a:latin typeface="Times New Roman" panose="02020603050405020304" pitchFamily="18" charset="0"/>
                <a:cs typeface="Times New Roman" panose="02020603050405020304" pitchFamily="18" charset="0"/>
              </a:rPr>
              <a:t>většinou </a:t>
            </a:r>
            <a:r>
              <a:rPr lang="cs-CZ" sz="1800" dirty="0" err="1">
                <a:latin typeface="Times New Roman" panose="02020603050405020304" pitchFamily="18" charset="0"/>
                <a:cs typeface="Times New Roman" panose="02020603050405020304" pitchFamily="18" charset="0"/>
              </a:rPr>
              <a:t>heterotrofové</a:t>
            </a:r>
            <a:r>
              <a:rPr lang="cs-CZ" sz="1800" dirty="0">
                <a:latin typeface="Times New Roman" panose="02020603050405020304" pitchFamily="18" charset="0"/>
                <a:cs typeface="Times New Roman" panose="02020603050405020304" pitchFamily="18" charset="0"/>
              </a:rPr>
              <a:t> – organický C se zde může vyskytovat - plynné a jiné rozpuštěné organické látky se sem mohou dostávat do </a:t>
            </a:r>
            <a:r>
              <a:rPr lang="cs-CZ" sz="1800" dirty="0" err="1">
                <a:latin typeface="Times New Roman" panose="02020603050405020304" pitchFamily="18" charset="0"/>
                <a:cs typeface="Times New Roman" panose="02020603050405020304" pitchFamily="18" charset="0"/>
              </a:rPr>
              <a:t>aquiferů</a:t>
            </a:r>
            <a:r>
              <a:rPr lang="cs-CZ" sz="1800" dirty="0">
                <a:latin typeface="Times New Roman" panose="02020603050405020304" pitchFamily="18" charset="0"/>
                <a:cs typeface="Times New Roman" panose="02020603050405020304" pitchFamily="18" charset="0"/>
              </a:rPr>
              <a:t> z fosilního plynu, ropy, nebo ložisek lignitu</a:t>
            </a:r>
          </a:p>
          <a:p>
            <a:r>
              <a:rPr lang="cs-CZ" sz="1800" dirty="0">
                <a:latin typeface="Times New Roman" panose="02020603050405020304" pitchFamily="18" charset="0"/>
                <a:cs typeface="Times New Roman" panose="02020603050405020304" pitchFamily="18" charset="0"/>
              </a:rPr>
              <a:t>spodní voda reaguje s redukčními bazaltickými horninami za vzniku vodíku – ten podporoval </a:t>
            </a:r>
            <a:r>
              <a:rPr lang="cs-CZ" sz="1800" dirty="0" err="1">
                <a:latin typeface="Times New Roman" panose="02020603050405020304" pitchFamily="18" charset="0"/>
                <a:cs typeface="Times New Roman" panose="02020603050405020304" pitchFamily="18" charset="0"/>
              </a:rPr>
              <a:t>metanogenní</a:t>
            </a:r>
            <a:r>
              <a:rPr lang="cs-CZ" sz="1800" dirty="0">
                <a:latin typeface="Times New Roman" panose="02020603050405020304" pitchFamily="18" charset="0"/>
                <a:cs typeface="Times New Roman" panose="02020603050405020304" pitchFamily="18" charset="0"/>
              </a:rPr>
              <a:t> komunity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984" y="4149080"/>
            <a:ext cx="4480497"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1720" y="4149080"/>
            <a:ext cx="1871341" cy="2546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ovéPole 3"/>
          <p:cNvSpPr txBox="1"/>
          <p:nvPr/>
        </p:nvSpPr>
        <p:spPr>
          <a:xfrm>
            <a:off x="107504" y="4670556"/>
            <a:ext cx="1728192" cy="1200329"/>
          </a:xfrm>
          <a:prstGeom prst="rect">
            <a:avLst/>
          </a:prstGeom>
          <a:noFill/>
        </p:spPr>
        <p:txBody>
          <a:bodyPr wrap="square" rtlCol="0">
            <a:spAutoFit/>
          </a:bodyPr>
          <a:lstStyle/>
          <a:p>
            <a:r>
              <a:rPr lang="cs-CZ" sz="1200" dirty="0" err="1"/>
              <a:t>Btw</a:t>
            </a:r>
            <a:r>
              <a:rPr lang="cs-CZ" sz="1200" dirty="0"/>
              <a:t>… </a:t>
            </a:r>
            <a:r>
              <a:rPr lang="cs-CZ" sz="1200" dirty="0" err="1"/>
              <a:t>aquifer</a:t>
            </a:r>
            <a:r>
              <a:rPr lang="cs-CZ" sz="1200" dirty="0"/>
              <a:t> není tvořen volným prostorem naplněným vodou, ale horninou, která je propustná a pórovitá</a:t>
            </a:r>
          </a:p>
        </p:txBody>
      </p:sp>
      <p:sp>
        <p:nvSpPr>
          <p:cNvPr id="5" name="Šipka doprava 4"/>
          <p:cNvSpPr/>
          <p:nvPr/>
        </p:nvSpPr>
        <p:spPr>
          <a:xfrm>
            <a:off x="719572" y="5733256"/>
            <a:ext cx="504056"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xmlns="" val="330231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4624"/>
            <a:ext cx="8229600" cy="504056"/>
          </a:xfrm>
        </p:spPr>
        <p:txBody>
          <a:bodyPr>
            <a:normAutofit fontScale="90000"/>
          </a:bodyPr>
          <a:lstStyle/>
          <a:p>
            <a:r>
              <a:rPr lang="en-GB" sz="1800" b="1" dirty="0" err="1"/>
              <a:t>Atmosféra</a:t>
            </a:r>
            <a:r>
              <a:rPr lang="en-GB" sz="1800" b="1" dirty="0"/>
              <a:t> – </a:t>
            </a:r>
            <a:r>
              <a:rPr lang="en-GB" sz="1800" b="1" dirty="0" err="1"/>
              <a:t>šíření</a:t>
            </a:r>
            <a:r>
              <a:rPr lang="en-GB" sz="1800" b="1" dirty="0"/>
              <a:t> </a:t>
            </a:r>
            <a:r>
              <a:rPr lang="en-GB" sz="1800" b="1" dirty="0" err="1"/>
              <a:t>mikrobů</a:t>
            </a:r>
            <a:r>
              <a:rPr lang="en-GB" sz="2400" b="1" dirty="0"/>
              <a:t/>
            </a:r>
            <a:br>
              <a:rPr lang="en-GB" sz="2400" b="1" dirty="0"/>
            </a:br>
            <a:endParaRPr lang="en-GB" sz="2400" b="1" dirty="0"/>
          </a:p>
        </p:txBody>
      </p:sp>
      <p:sp>
        <p:nvSpPr>
          <p:cNvPr id="3" name="Zástupný symbol pro obsah 2"/>
          <p:cNvSpPr>
            <a:spLocks noGrp="1"/>
          </p:cNvSpPr>
          <p:nvPr>
            <p:ph idx="1"/>
          </p:nvPr>
        </p:nvSpPr>
        <p:spPr>
          <a:xfrm>
            <a:off x="0" y="476672"/>
            <a:ext cx="9036496" cy="4525963"/>
          </a:xfrm>
        </p:spPr>
        <p:txBody>
          <a:bodyPr>
            <a:normAutofit/>
          </a:bodyPr>
          <a:lstStyle/>
          <a:p>
            <a:r>
              <a:rPr lang="cs-CZ" sz="1500" dirty="0"/>
              <a:t>mikrobi z hydrosféry i litosféry se mohou dostat do vzduchu</a:t>
            </a:r>
          </a:p>
          <a:p>
            <a:endParaRPr lang="cs-CZ" sz="1500" dirty="0"/>
          </a:p>
          <a:p>
            <a:r>
              <a:rPr lang="cs-CZ" sz="1500" dirty="0"/>
              <a:t>neexistují opravdoví „vzdušní“ mikrobi – jde jen o cestu do nového vodního nebo terestriálního habitatu</a:t>
            </a:r>
          </a:p>
          <a:p>
            <a:endParaRPr lang="cs-CZ" sz="1500" dirty="0"/>
          </a:p>
          <a:p>
            <a:r>
              <a:rPr lang="cs-CZ" sz="1500" dirty="0"/>
              <a:t>někteří mikrobi se do vzduchu dostanou jako vegetativní buňky, ale  častěji jako spory </a:t>
            </a:r>
          </a:p>
          <a:p>
            <a:pPr marL="0" indent="0">
              <a:buNone/>
            </a:pPr>
            <a:r>
              <a:rPr lang="cs-CZ" sz="1500" dirty="0"/>
              <a:t>        - </a:t>
            </a:r>
            <a:r>
              <a:rPr lang="cs-CZ" sz="1500" dirty="0" err="1"/>
              <a:t>soredia</a:t>
            </a:r>
            <a:r>
              <a:rPr lang="cs-CZ" sz="1500" dirty="0"/>
              <a:t> (lišejníky), cysty a jiné nevegetativní rezistentní struktury méně metabolicky aktivní a lépe</a:t>
            </a:r>
          </a:p>
          <a:p>
            <a:pPr marL="0" indent="0">
              <a:buNone/>
            </a:pPr>
            <a:r>
              <a:rPr lang="cs-CZ" sz="1500" dirty="0"/>
              <a:t>           přizpůsobené přežití v atmosféře</a:t>
            </a:r>
          </a:p>
          <a:p>
            <a:endParaRPr lang="cs-CZ" sz="1500" dirty="0"/>
          </a:p>
          <a:p>
            <a:r>
              <a:rPr lang="cs-CZ" sz="1500" dirty="0"/>
              <a:t>spory s primární funkcí rozptylu – </a:t>
            </a:r>
            <a:r>
              <a:rPr lang="cs-CZ" sz="1500" dirty="0" err="1"/>
              <a:t>xenospory</a:t>
            </a:r>
            <a:r>
              <a:rPr lang="cs-CZ" sz="1500" dirty="0"/>
              <a:t>  (malé, šíření a okamžité klíčení)</a:t>
            </a:r>
          </a:p>
          <a:p>
            <a:endParaRPr lang="cs-CZ" sz="1500" dirty="0"/>
          </a:p>
          <a:p>
            <a:r>
              <a:rPr lang="cs-CZ" sz="1500" dirty="0"/>
              <a:t>houby, řasy, lišejníky, některé protozoa a bakterie (zvl. </a:t>
            </a:r>
            <a:r>
              <a:rPr lang="cs-CZ" sz="1500" dirty="0" err="1"/>
              <a:t>aktinobakterie</a:t>
            </a:r>
            <a:r>
              <a:rPr lang="cs-CZ" sz="1500" dirty="0"/>
              <a:t>) produkují spory, které se objevují v atmosféře</a:t>
            </a:r>
          </a:p>
          <a:p>
            <a:endParaRPr lang="cs-CZ" sz="1500" dirty="0"/>
          </a:p>
          <a:p>
            <a:r>
              <a:rPr lang="cs-CZ" sz="1500" dirty="0"/>
              <a:t>viry – neaktivní , vně hostitele </a:t>
            </a:r>
          </a:p>
          <a:p>
            <a:pPr marL="0" indent="0">
              <a:buNone/>
            </a:pPr>
            <a:r>
              <a:rPr lang="cs-CZ" sz="1500" dirty="0"/>
              <a:t>     (pohyb a šíření atmosférou jako neaktivní částice podobně jako spory)</a:t>
            </a: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4670518"/>
            <a:ext cx="3414886" cy="2048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32240" y="3861048"/>
            <a:ext cx="2017622" cy="28140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55870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732246"/>
            <a:ext cx="8229600" cy="4525963"/>
          </a:xfrm>
        </p:spPr>
        <p:txBody>
          <a:bodyPr>
            <a:normAutofit/>
          </a:bodyPr>
          <a:lstStyle/>
          <a:p>
            <a:r>
              <a:rPr lang="cs-CZ" sz="1600" dirty="0">
                <a:latin typeface="Times New Roman" panose="02020603050405020304" pitchFamily="18" charset="0"/>
                <a:cs typeface="Times New Roman" panose="02020603050405020304" pitchFamily="18" charset="0"/>
              </a:rPr>
              <a:t>Polární kruh.  půdní teploty v polárních oblastech nízké</a:t>
            </a:r>
          </a:p>
          <a:p>
            <a:r>
              <a:rPr lang="cs-CZ" sz="1600" dirty="0">
                <a:latin typeface="Times New Roman" panose="02020603050405020304" pitchFamily="18" charset="0"/>
                <a:cs typeface="Times New Roman" panose="02020603050405020304" pitchFamily="18" charset="0"/>
              </a:rPr>
              <a:t>tundra – po většinu roku pod bodem mrazu</a:t>
            </a:r>
          </a:p>
          <a:p>
            <a:r>
              <a:rPr lang="cs-CZ" sz="1600" dirty="0">
                <a:latin typeface="Times New Roman" panose="02020603050405020304" pitchFamily="18" charset="0"/>
                <a:cs typeface="Times New Roman" panose="02020603050405020304" pitchFamily="18" charset="0"/>
              </a:rPr>
              <a:t>permafrost</a:t>
            </a:r>
          </a:p>
          <a:p>
            <a:r>
              <a:rPr lang="cs-CZ" sz="1600" dirty="0">
                <a:latin typeface="Times New Roman" panose="02020603050405020304" pitchFamily="18" charset="0"/>
                <a:cs typeface="Times New Roman" panose="02020603050405020304" pitchFamily="18" charset="0"/>
              </a:rPr>
              <a:t>Arktické oblasti - dominantní lišejníky a jiné organizmy adaptované pomalému růstu</a:t>
            </a:r>
          </a:p>
          <a:p>
            <a:r>
              <a:rPr lang="cs-CZ" sz="1600" dirty="0">
                <a:latin typeface="Times New Roman" panose="02020603050405020304" pitchFamily="18" charset="0"/>
                <a:cs typeface="Times New Roman" panose="02020603050405020304" pitchFamily="18" charset="0"/>
              </a:rPr>
              <a:t>často hlavní pokryv půd a zdroj potravy pro zvířata</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Antarktické oblasti – ještě extrémnější – chlad a sucho</a:t>
            </a:r>
          </a:p>
          <a:p>
            <a:r>
              <a:rPr lang="cs-CZ" sz="1600" dirty="0">
                <a:latin typeface="Times New Roman" panose="02020603050405020304" pitchFamily="18" charset="0"/>
                <a:cs typeface="Times New Roman" panose="02020603050405020304" pitchFamily="18" charset="0"/>
              </a:rPr>
              <a:t>mnohé organismy jsou </a:t>
            </a:r>
            <a:r>
              <a:rPr lang="cs-CZ" sz="1600" dirty="0" err="1">
                <a:latin typeface="Times New Roman" panose="02020603050405020304" pitchFamily="18" charset="0"/>
                <a:cs typeface="Times New Roman" panose="02020603050405020304" pitchFamily="18" charset="0"/>
              </a:rPr>
              <a:t>endolitické</a:t>
            </a:r>
            <a:r>
              <a:rPr lang="cs-CZ" sz="1600" dirty="0">
                <a:latin typeface="Times New Roman" panose="02020603050405020304" pitchFamily="18" charset="0"/>
                <a:cs typeface="Times New Roman" panose="02020603050405020304" pitchFamily="18" charset="0"/>
              </a:rPr>
              <a:t> – rostou v horninách – zde částečně chráněny</a:t>
            </a:r>
          </a:p>
          <a:p>
            <a:r>
              <a:rPr lang="cs-CZ" sz="1600" dirty="0">
                <a:latin typeface="Times New Roman" panose="02020603050405020304" pitchFamily="18" charset="0"/>
                <a:cs typeface="Times New Roman" panose="02020603050405020304" pitchFamily="18" charset="0"/>
              </a:rPr>
              <a:t>často se zde nacházejí kvasinky (vysoká koncentrace lipidů) a bakterie tvořící endospory</a:t>
            </a:r>
          </a:p>
          <a:p>
            <a:r>
              <a:rPr lang="cs-CZ" sz="1600" dirty="0">
                <a:latin typeface="Times New Roman" panose="02020603050405020304" pitchFamily="18" charset="0"/>
                <a:cs typeface="Times New Roman" panose="02020603050405020304" pitchFamily="18" charset="0"/>
              </a:rPr>
              <a:t>bakterie s endosporami i v horkých pouštních oblastech</a:t>
            </a:r>
          </a:p>
          <a:p>
            <a:endParaRPr lang="en-GB" sz="16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5" y="4068971"/>
            <a:ext cx="3888433" cy="25906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ovéPole 1"/>
          <p:cNvSpPr txBox="1"/>
          <p:nvPr/>
        </p:nvSpPr>
        <p:spPr>
          <a:xfrm>
            <a:off x="2987824" y="77838"/>
            <a:ext cx="3096344" cy="400110"/>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Extrémní půdní habitaty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4062525"/>
            <a:ext cx="3852428" cy="25661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01759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229600" cy="4525963"/>
          </a:xfrm>
        </p:spPr>
        <p:txBody>
          <a:bodyPr>
            <a:normAutofit/>
          </a:bodyPr>
          <a:lstStyle/>
          <a:p>
            <a:r>
              <a:rPr lang="cs-CZ" sz="1800" i="1" dirty="0" err="1">
                <a:latin typeface="Times New Roman" panose="02020603050405020304" pitchFamily="18" charset="0"/>
                <a:cs typeface="Times New Roman" panose="02020603050405020304" pitchFamily="18" charset="0"/>
              </a:rPr>
              <a:t>Picrophilus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rostou v suchých extrémně kyselých prostředích (pH pod 0,5), půdy v Japonsku zahřívané solfatarickými plyny (sopečný výron) nad 55</a:t>
            </a:r>
            <a:r>
              <a:rPr lang="cs-CZ" sz="1800" baseline="30000" dirty="0">
                <a:latin typeface="Times New Roman" panose="02020603050405020304" pitchFamily="18" charset="0"/>
                <a:cs typeface="Times New Roman" panose="02020603050405020304" pitchFamily="18" charset="0"/>
              </a:rPr>
              <a:t>o</a:t>
            </a:r>
            <a:r>
              <a:rPr lang="cs-CZ" sz="1800" dirty="0">
                <a:latin typeface="Times New Roman" panose="02020603050405020304" pitchFamily="18" charset="0"/>
                <a:cs typeface="Times New Roman" panose="02020603050405020304" pitchFamily="18" charset="0"/>
              </a:rPr>
              <a:t>C</a:t>
            </a:r>
          </a:p>
          <a:p>
            <a:r>
              <a:rPr lang="cs-CZ" sz="1800" dirty="0">
                <a:latin typeface="Times New Roman" panose="02020603050405020304" pitchFamily="18" charset="0"/>
                <a:cs typeface="Times New Roman" panose="02020603050405020304" pitchFamily="18" charset="0"/>
              </a:rPr>
              <a:t>acidofilní bakterie – </a:t>
            </a:r>
            <a:r>
              <a:rPr lang="cs-CZ" sz="1800" i="1" dirty="0" err="1">
                <a:latin typeface="Times New Roman" panose="02020603050405020304" pitchFamily="18" charset="0"/>
                <a:cs typeface="Times New Roman" panose="02020603050405020304" pitchFamily="18" charset="0"/>
              </a:rPr>
              <a:t>Thiobacillus</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thiooxidans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chladnější ale kyselé habitaty</a:t>
            </a:r>
          </a:p>
          <a:p>
            <a:r>
              <a:rPr lang="cs-CZ" sz="1800" dirty="0">
                <a:latin typeface="Times New Roman" panose="02020603050405020304" pitchFamily="18" charset="0"/>
                <a:cs typeface="Times New Roman" panose="02020603050405020304" pitchFamily="18" charset="0"/>
              </a:rPr>
              <a:t>pH pod 2,0</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alkalická jezera a půdy  (NaCO3) – pH nad 9,0 (někdy i vysoká koncentrace soli)</a:t>
            </a:r>
          </a:p>
          <a:p>
            <a:r>
              <a:rPr lang="cs-CZ" sz="1800" dirty="0" err="1">
                <a:latin typeface="Times New Roman" panose="02020603050405020304" pitchFamily="18" charset="0"/>
                <a:cs typeface="Times New Roman" panose="02020603050405020304" pitchFamily="18" charset="0"/>
              </a:rPr>
              <a:t>archea</a:t>
            </a:r>
            <a:r>
              <a:rPr lang="cs-CZ" sz="1800"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Natronobacterium</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Natronococcus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pH 10 a výš</a:t>
            </a:r>
          </a:p>
          <a:p>
            <a:r>
              <a:rPr lang="cs-CZ" sz="1800" dirty="0" err="1">
                <a:latin typeface="Times New Roman" panose="02020603050405020304" pitchFamily="18" charset="0"/>
                <a:cs typeface="Times New Roman" panose="02020603050405020304" pitchFamily="18" charset="0"/>
              </a:rPr>
              <a:t>salinní</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archea</a:t>
            </a:r>
            <a:r>
              <a:rPr lang="cs-CZ" sz="1800" dirty="0">
                <a:latin typeface="Times New Roman" panose="02020603050405020304" pitchFamily="18" charset="0"/>
                <a:cs typeface="Times New Roman" panose="02020603050405020304" pitchFamily="18" charset="0"/>
              </a:rPr>
              <a:t> – </a:t>
            </a:r>
            <a:r>
              <a:rPr lang="cs-CZ" sz="1800" i="1" dirty="0" err="1">
                <a:latin typeface="Times New Roman" panose="02020603050405020304" pitchFamily="18" charset="0"/>
                <a:cs typeface="Times New Roman" panose="02020603050405020304" pitchFamily="18" charset="0"/>
              </a:rPr>
              <a:t>Halobacterium</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Halococcus</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Haloarcula</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Haloferax</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slaná jezera a půdy s neutrální reakcí – vyžadují ale nejméně 1,5M </a:t>
            </a:r>
            <a:r>
              <a:rPr lang="cs-CZ" sz="1800" dirty="0" err="1">
                <a:latin typeface="Times New Roman" panose="02020603050405020304" pitchFamily="18" charset="0"/>
                <a:cs typeface="Times New Roman" panose="02020603050405020304" pitchFamily="18" charset="0"/>
              </a:rPr>
              <a:t>NaCl</a:t>
            </a:r>
            <a:endParaRPr lang="cs-CZ" sz="1800" dirty="0">
              <a:latin typeface="Times New Roman" panose="02020603050405020304" pitchFamily="18" charset="0"/>
              <a:cs typeface="Times New Roman" panose="02020603050405020304" pitchFamily="18" charset="0"/>
            </a:endParaRPr>
          </a:p>
          <a:p>
            <a:r>
              <a:rPr lang="cs-CZ" sz="1800" b="1" dirty="0">
                <a:latin typeface="Times New Roman" panose="02020603050405020304" pitchFamily="18" charset="0"/>
                <a:cs typeface="Times New Roman" panose="02020603050405020304" pitchFamily="18" charset="0"/>
              </a:rPr>
              <a:t>habitaty bez kyslíku, s nízkou koncentrací živin, vysokou koncentrací těžkých kovů nebo intenzivní radiací – </a:t>
            </a:r>
            <a:r>
              <a:rPr lang="cs-CZ" sz="1800" dirty="0">
                <a:latin typeface="Times New Roman" panose="02020603050405020304" pitchFamily="18" charset="0"/>
                <a:cs typeface="Times New Roman" panose="02020603050405020304" pitchFamily="18" charset="0"/>
              </a:rPr>
              <a:t>zde podmínky značně limitující – ale i zde přežívají některé mikrobiální populace</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71071" y="4077072"/>
            <a:ext cx="3801857" cy="27246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17966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11560" y="404664"/>
            <a:ext cx="8229600" cy="4525963"/>
          </a:xfrm>
        </p:spPr>
        <p:txBody>
          <a:bodyPr/>
          <a:lstStyle/>
          <a:p>
            <a:pPr marL="0" indent="0" algn="ctr">
              <a:buNone/>
            </a:pPr>
            <a:r>
              <a:rPr lang="cs-CZ" dirty="0"/>
              <a:t>DĚKUJI ZA POZORNOST</a:t>
            </a:r>
            <a:endParaRPr lang="en-GB"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5656" y="1196752"/>
            <a:ext cx="3097249" cy="50644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4604" y="1196751"/>
            <a:ext cx="3091952" cy="50644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ovéPole 1"/>
          <p:cNvSpPr txBox="1"/>
          <p:nvPr/>
        </p:nvSpPr>
        <p:spPr>
          <a:xfrm>
            <a:off x="3131840" y="6381328"/>
            <a:ext cx="3384376" cy="276999"/>
          </a:xfrm>
          <a:prstGeom prst="rect">
            <a:avLst/>
          </a:prstGeom>
          <a:noFill/>
        </p:spPr>
        <p:txBody>
          <a:bodyPr wrap="square" rtlCol="0">
            <a:spAutoFit/>
          </a:bodyPr>
          <a:lstStyle/>
          <a:p>
            <a:r>
              <a:rPr lang="en-GB" sz="1200" dirty="0"/>
              <a:t>https://www.ica.csic.es/Kubiena2/plates-table.html</a:t>
            </a:r>
          </a:p>
        </p:txBody>
      </p:sp>
    </p:spTree>
    <p:extLst>
      <p:ext uri="{BB962C8B-B14F-4D97-AF65-F5344CB8AC3E}">
        <p14:creationId xmlns:p14="http://schemas.microsoft.com/office/powerpoint/2010/main" xmlns="" val="261480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202034"/>
          </a:xfrm>
        </p:spPr>
        <p:txBody>
          <a:bodyPr>
            <a:noAutofit/>
          </a:bodyPr>
          <a:lstStyle/>
          <a:p>
            <a:r>
              <a:rPr lang="cs-CZ" sz="2400" dirty="0"/>
              <a:t>Spory</a:t>
            </a:r>
            <a:endParaRPr lang="en-GB" sz="2400" dirty="0"/>
          </a:p>
        </p:txBody>
      </p:sp>
      <p:sp>
        <p:nvSpPr>
          <p:cNvPr id="3" name="Zástupný symbol pro obsah 2"/>
          <p:cNvSpPr>
            <a:spLocks noGrp="1"/>
          </p:cNvSpPr>
          <p:nvPr>
            <p:ph idx="1"/>
          </p:nvPr>
        </p:nvSpPr>
        <p:spPr>
          <a:xfrm>
            <a:off x="107504" y="620688"/>
            <a:ext cx="8229600" cy="4525963"/>
          </a:xfrm>
        </p:spPr>
        <p:txBody>
          <a:bodyPr>
            <a:noAutofit/>
          </a:bodyPr>
          <a:lstStyle/>
          <a:p>
            <a:pPr marL="0" indent="0">
              <a:buNone/>
            </a:pPr>
            <a:r>
              <a:rPr lang="cs-CZ" sz="1700" dirty="0">
                <a:latin typeface="Times New Roman" panose="02020603050405020304" pitchFamily="18" charset="0"/>
                <a:cs typeface="Times New Roman" panose="02020603050405020304" pitchFamily="18" charset="0"/>
              </a:rPr>
              <a:t>Vlastnosti spor, které přispívají k jejich schopnosti přestát transport atmosférou:</a:t>
            </a:r>
          </a:p>
          <a:p>
            <a:pPr marL="0" indent="0">
              <a:buNone/>
            </a:pPr>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nízká metabolická aktivita (nepotřebují externí živiny a vodu)</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produkovány ve velkých množstvích (u některých hub více jak 10</a:t>
            </a:r>
            <a:r>
              <a:rPr lang="cs-CZ" sz="1700" baseline="30000" dirty="0">
                <a:latin typeface="Times New Roman" panose="02020603050405020304" pitchFamily="18" charset="0"/>
                <a:cs typeface="Times New Roman" panose="02020603050405020304" pitchFamily="18" charset="0"/>
              </a:rPr>
              <a:t>12 </a:t>
            </a:r>
            <a:r>
              <a:rPr lang="cs-CZ" sz="1700" dirty="0">
                <a:latin typeface="Times New Roman" panose="02020603050405020304" pitchFamily="18" charset="0"/>
                <a:cs typeface="Times New Roman" panose="02020603050405020304" pitchFamily="18" charset="0"/>
              </a:rPr>
              <a:t>spor na jednu plodnici) –přežije jen pár</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některé spory extrémně tlusté stěny – ochrana proti desikaci</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některé pigmentované – UV</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malá velikost a nízká hustota – ve vzduchu dlouho než sedimentují</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obvykle spory lehké, někdy obsahují plynové vakuoly</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různé tvary – některé aerodynamicky přizpůsobené </a:t>
            </a:r>
          </a:p>
          <a:p>
            <a:pPr marL="0" indent="0">
              <a:buNone/>
            </a:pPr>
            <a:r>
              <a:rPr lang="cs-CZ" sz="1700" dirty="0">
                <a:latin typeface="Times New Roman" panose="02020603050405020304" pitchFamily="18" charset="0"/>
                <a:cs typeface="Times New Roman" panose="02020603050405020304" pitchFamily="18" charset="0"/>
              </a:rPr>
              <a:t>        dlouhému laterálnímu transportu v atmosféře</a:t>
            </a:r>
          </a:p>
          <a:p>
            <a:endParaRPr lang="en-GB" sz="16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4437112"/>
            <a:ext cx="3057192" cy="2291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19957" y="2348880"/>
            <a:ext cx="2584450" cy="1858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755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99392"/>
            <a:ext cx="8229600" cy="2924944"/>
          </a:xfrm>
        </p:spPr>
        <p:txBody>
          <a:bodyPr>
            <a:normAutofit fontScale="92500"/>
          </a:bodyPr>
          <a:lstStyle/>
          <a:p>
            <a:pPr marL="0" lvl="0" indent="0">
              <a:buNone/>
            </a:pPr>
            <a:endParaRPr lang="en-GB" sz="1500" dirty="0">
              <a:solidFill>
                <a:prstClr val="black"/>
              </a:solidFill>
            </a:endParaRPr>
          </a:p>
          <a:p>
            <a:pPr lvl="0"/>
            <a:r>
              <a:rPr lang="cs-CZ" sz="1600" dirty="0">
                <a:solidFill>
                  <a:prstClr val="black"/>
                </a:solidFill>
                <a:latin typeface="Times New Roman" panose="02020603050405020304" pitchFamily="18" charset="0"/>
                <a:cs typeface="Times New Roman" panose="02020603050405020304" pitchFamily="18" charset="0"/>
              </a:rPr>
              <a:t>mikroorganismy produkující suché spory na vzdušném </a:t>
            </a:r>
            <a:r>
              <a:rPr lang="cs-CZ" sz="1600" dirty="0" err="1">
                <a:solidFill>
                  <a:prstClr val="black"/>
                </a:solidFill>
                <a:latin typeface="Times New Roman" panose="02020603050405020304" pitchFamily="18" charset="0"/>
                <a:cs typeface="Times New Roman" panose="02020603050405020304" pitchFamily="18" charset="0"/>
              </a:rPr>
              <a:t>mycéliu</a:t>
            </a:r>
            <a:endParaRPr lang="cs-CZ" sz="1600" dirty="0">
              <a:solidFill>
                <a:prstClr val="black"/>
              </a:solidFill>
              <a:latin typeface="Times New Roman" panose="02020603050405020304" pitchFamily="18" charset="0"/>
              <a:cs typeface="Times New Roman" panose="02020603050405020304" pitchFamily="18" charset="0"/>
            </a:endParaRP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pasivní uvolnění spor do vzduchu proudem vzduchu (</a:t>
            </a:r>
            <a:r>
              <a:rPr lang="cs-CZ" sz="1600" dirty="0" err="1">
                <a:solidFill>
                  <a:prstClr val="black"/>
                </a:solidFill>
                <a:latin typeface="Times New Roman" panose="02020603050405020304" pitchFamily="18" charset="0"/>
                <a:cs typeface="Times New Roman" panose="02020603050405020304" pitchFamily="18" charset="0"/>
              </a:rPr>
              <a:t>aktinobakt</a:t>
            </a:r>
            <a:r>
              <a:rPr lang="cs-CZ" sz="1600" dirty="0">
                <a:solidFill>
                  <a:prstClr val="black"/>
                </a:solidFill>
                <a:latin typeface="Times New Roman" panose="02020603050405020304" pitchFamily="18" charset="0"/>
                <a:cs typeface="Times New Roman" panose="02020603050405020304" pitchFamily="18" charset="0"/>
              </a:rPr>
              <a:t>., houby)</a:t>
            </a: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čím vyšší rychlost větru (proudění vzduchu) a nižší vlhkost vzduchu, tím větší pohyblivost spor</a:t>
            </a: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šíření větrem je důležité u mikrobů vyskytujících se na povrchu rostlin (patogeny)</a:t>
            </a: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některé spory uvolněny, když se srazí vodní kapka se s plodnicí hub</a:t>
            </a:r>
          </a:p>
          <a:p>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2835161"/>
            <a:ext cx="5784304" cy="3705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ovéPole 3"/>
          <p:cNvSpPr txBox="1"/>
          <p:nvPr/>
        </p:nvSpPr>
        <p:spPr>
          <a:xfrm>
            <a:off x="3995936" y="6581001"/>
            <a:ext cx="2448272" cy="276999"/>
          </a:xfrm>
          <a:prstGeom prst="rect">
            <a:avLst/>
          </a:prstGeom>
          <a:noFill/>
        </p:spPr>
        <p:txBody>
          <a:bodyPr wrap="square" rtlCol="0">
            <a:spAutoFit/>
          </a:bodyPr>
          <a:lstStyle/>
          <a:p>
            <a:r>
              <a:rPr lang="cs-CZ" sz="1200" dirty="0"/>
              <a:t>Spory plísní ze vzduchu</a:t>
            </a:r>
            <a:endParaRPr lang="en-GB" sz="1200" dirty="0"/>
          </a:p>
        </p:txBody>
      </p:sp>
    </p:spTree>
    <p:extLst>
      <p:ext uri="{BB962C8B-B14F-4D97-AF65-F5344CB8AC3E}">
        <p14:creationId xmlns:p14="http://schemas.microsoft.com/office/powerpoint/2010/main" xmlns="" val="3291624996"/>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4262</TotalTime>
  <Words>4307</Words>
  <Application>Microsoft Office PowerPoint</Application>
  <PresentationFormat>Předvádění na obrazovce (4:3)</PresentationFormat>
  <Paragraphs>558</Paragraphs>
  <Slides>72</Slides>
  <Notes>3</Notes>
  <HiddenSlides>0</HiddenSlides>
  <MMClips>0</MMClips>
  <ScaleCrop>false</ScaleCrop>
  <HeadingPairs>
    <vt:vector size="4" baseType="variant">
      <vt:variant>
        <vt:lpstr>Motiv</vt:lpstr>
      </vt:variant>
      <vt:variant>
        <vt:i4>1</vt:i4>
      </vt:variant>
      <vt:variant>
        <vt:lpstr>Nadpisy snímků</vt:lpstr>
      </vt:variant>
      <vt:variant>
        <vt:i4>72</vt:i4>
      </vt:variant>
    </vt:vector>
  </HeadingPairs>
  <TitlesOfParts>
    <vt:vector size="73" baseType="lpstr">
      <vt:lpstr>Motiv systému Office</vt:lpstr>
      <vt:lpstr>EKOLOGIE MIKROORGANISMŮ 4</vt:lpstr>
      <vt:lpstr>Atmosféra </vt:lpstr>
      <vt:lpstr>Snímek 3</vt:lpstr>
      <vt:lpstr>Stratosféra </vt:lpstr>
      <vt:lpstr>Snímek 5</vt:lpstr>
      <vt:lpstr>Snímek 6</vt:lpstr>
      <vt:lpstr>Atmosféra – šíření mikrobů </vt:lpstr>
      <vt:lpstr>Spory</vt:lpstr>
      <vt:lpstr>Snímek 9</vt:lpstr>
      <vt:lpstr>Vstup mikrobů do atmosféry </vt:lpstr>
      <vt:lpstr>číšenka rýhovaná</vt:lpstr>
      <vt:lpstr>Pilobolus  (Měchomršť krystalický) </vt:lpstr>
      <vt:lpstr>Snímek 13</vt:lpstr>
      <vt:lpstr>Snímek 14</vt:lpstr>
      <vt:lpstr>Snímek 15</vt:lpstr>
      <vt:lpstr>Snímek 16</vt:lpstr>
      <vt:lpstr>Snímek 17</vt:lpstr>
      <vt:lpstr> </vt:lpstr>
      <vt:lpstr>Snímek 19</vt:lpstr>
      <vt:lpstr>Kvantifikace mikroorganismů ve vzduchu </vt:lpstr>
      <vt:lpstr>Snímek 21</vt:lpstr>
      <vt:lpstr>                            Litoekosféra </vt:lpstr>
      <vt:lpstr>Půda</vt:lpstr>
      <vt:lpstr>Z čeho se skládá půda?</vt:lpstr>
      <vt:lpstr>Půda - složení </vt:lpstr>
      <vt:lpstr>Jíl</vt:lpstr>
      <vt:lpstr>Snímek 27</vt:lpstr>
      <vt:lpstr>Složení půdy</vt:lpstr>
      <vt:lpstr>Organický podíl půdy</vt:lpstr>
      <vt:lpstr>Organický podíl půdy</vt:lpstr>
      <vt:lpstr>Organická hmota jako zdroj živin</vt:lpstr>
      <vt:lpstr>Textura půdy </vt:lpstr>
      <vt:lpstr>Struktura půdy</vt:lpstr>
      <vt:lpstr>Pórovitost půdy</vt:lpstr>
      <vt:lpstr>Zásadní význam mikroorganismů na vznik půdních  agregátů a pórů</vt:lpstr>
      <vt:lpstr>Snímek 36</vt:lpstr>
      <vt:lpstr>Snímek 37</vt:lpstr>
      <vt:lpstr>Chemické vlastnosti půd - huminy </vt:lpstr>
      <vt:lpstr>Snímek 39</vt:lpstr>
      <vt:lpstr>Geneze huminových látek </vt:lpstr>
      <vt:lpstr>Složení půdní atmosféry </vt:lpstr>
      <vt:lpstr>Snímek 42</vt:lpstr>
      <vt:lpstr>Snímek 43</vt:lpstr>
      <vt:lpstr>Distribuce edafonu v půdě</vt:lpstr>
      <vt:lpstr>Půdní mikrobiální komunity </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Význam živých organismů v půdě</vt:lpstr>
      <vt:lpstr> Půda </vt:lpstr>
      <vt:lpstr>Co se děje ve rhizosféře</vt:lpstr>
      <vt:lpstr>Snímek 61</vt:lpstr>
      <vt:lpstr>Snímek 62</vt:lpstr>
      <vt:lpstr>.</vt:lpstr>
      <vt:lpstr>Snímek 64</vt:lpstr>
      <vt:lpstr>Snímek 65</vt:lpstr>
      <vt:lpstr>Snímek 66</vt:lpstr>
      <vt:lpstr>Hlubší vrstvy litoekosféry </vt:lpstr>
      <vt:lpstr>Snímek 68</vt:lpstr>
      <vt:lpstr>Mikrobi v aquiferní vodě </vt:lpstr>
      <vt:lpstr>Snímek 70</vt:lpstr>
      <vt:lpstr>Snímek 71</vt:lpstr>
      <vt:lpstr>Snímek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2</dc:title>
  <dc:creator>Uživatel</dc:creator>
  <cp:lastModifiedBy>tuma</cp:lastModifiedBy>
  <cp:revision>130</cp:revision>
  <dcterms:created xsi:type="dcterms:W3CDTF">2017-02-22T18:38:07Z</dcterms:created>
  <dcterms:modified xsi:type="dcterms:W3CDTF">2023-04-06T08:22:43Z</dcterms:modified>
</cp:coreProperties>
</file>