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72" r:id="rId3"/>
    <p:sldId id="276" r:id="rId4"/>
    <p:sldId id="257" r:id="rId5"/>
    <p:sldId id="258" r:id="rId6"/>
    <p:sldId id="275" r:id="rId7"/>
    <p:sldId id="279" r:id="rId8"/>
    <p:sldId id="259" r:id="rId9"/>
    <p:sldId id="262" r:id="rId10"/>
    <p:sldId id="263" r:id="rId11"/>
    <p:sldId id="294" r:id="rId12"/>
    <p:sldId id="264" r:id="rId13"/>
    <p:sldId id="265" r:id="rId14"/>
    <p:sldId id="266" r:id="rId15"/>
    <p:sldId id="267" r:id="rId16"/>
    <p:sldId id="261" r:id="rId17"/>
    <p:sldId id="274" r:id="rId18"/>
    <p:sldId id="270" r:id="rId19"/>
    <p:sldId id="268" r:id="rId20"/>
    <p:sldId id="269" r:id="rId21"/>
    <p:sldId id="282" r:id="rId22"/>
    <p:sldId id="283" r:id="rId23"/>
    <p:sldId id="284" r:id="rId24"/>
    <p:sldId id="296" r:id="rId25"/>
    <p:sldId id="285" r:id="rId26"/>
    <p:sldId id="286" r:id="rId27"/>
    <p:sldId id="304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 varScale="1">
        <p:scale>
          <a:sx n="98" d="100"/>
          <a:sy n="98" d="100"/>
        </p:scale>
        <p:origin x="5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6:59.3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6.8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8.3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0.0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1.3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2.0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 24575,'0'-5'0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3.3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4.4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7.3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29.4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1.4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7:00.5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3.5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4.9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39.4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43.4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53.7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5 24575,'-5'-5'0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58.6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02.4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06.4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13.0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5 24575,'-4'-5'0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24.1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07.1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24575,'4'0'0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27.4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0.1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1.1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24575,'0'5'0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3.5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34.3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9:47.5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3:00:02.8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3.6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1,'5'0,"12"0,2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6.8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11 12,'-4'-5,"-3"-2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8.8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07.9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09.8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01:12.8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1.0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1.7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12,'0'-5,"0"-1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2.6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3.3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3.8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4.1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4.3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4.6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0.1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5.0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5.8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6.1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12 0,'-5'0,"-2"0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6.5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12 30,'0'-5,"-5"-6,-1-2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0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3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5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7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1,'5'0,"6"0,12 0,11 0,4 0,-3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7.9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12,'5'0,"6"0,7 0,4 0,4 0,-2-5,-6-1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3:12:18.0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23,'5'0,"1"-10,0-3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1.5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2.9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4.1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22:58:15.1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64AD-EAFC-4C5E-9D98-FA6483F00027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DB72-8C70-4CC9-8ED4-B131E47182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DB72-8C70-4CC9-8ED4-B131E4718277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3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1632-1D36-4288-B1F1-36A803807D92}" type="datetimeFigureOut">
              <a:rPr lang="en-GB" smtClean="0"/>
              <a:pPr/>
              <a:t>15/02/2023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C2C6-7B52-4D6E-B024-AC2910C059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customXml" Target="../ink/ink10.xml"/><Relationship Id="rId26" Type="http://schemas.openxmlformats.org/officeDocument/2006/relationships/customXml" Target="../ink/ink17.xml"/><Relationship Id="rId39" Type="http://schemas.openxmlformats.org/officeDocument/2006/relationships/image" Target="../media/image10.png"/><Relationship Id="rId21" Type="http://schemas.openxmlformats.org/officeDocument/2006/relationships/customXml" Target="../ink/ink13.xml"/><Relationship Id="rId34" Type="http://schemas.openxmlformats.org/officeDocument/2006/relationships/image" Target="../media/image9.png"/><Relationship Id="rId42" Type="http://schemas.openxmlformats.org/officeDocument/2006/relationships/customXml" Target="../ink/ink31.xml"/><Relationship Id="rId47" Type="http://schemas.openxmlformats.org/officeDocument/2006/relationships/customXml" Target="../ink/ink36.xml"/><Relationship Id="rId50" Type="http://schemas.openxmlformats.org/officeDocument/2006/relationships/customXml" Target="../ink/ink38.xml"/><Relationship Id="rId55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customXml" Target="../ink/ink8.xml"/><Relationship Id="rId29" Type="http://schemas.openxmlformats.org/officeDocument/2006/relationships/customXml" Target="../ink/ink20.xml"/><Relationship Id="rId11" Type="http://schemas.openxmlformats.org/officeDocument/2006/relationships/customXml" Target="../ink/ink4.xml"/><Relationship Id="rId24" Type="http://schemas.openxmlformats.org/officeDocument/2006/relationships/customXml" Target="../ink/ink15.xml"/><Relationship Id="rId32" Type="http://schemas.openxmlformats.org/officeDocument/2006/relationships/customXml" Target="../ink/ink23.xml"/><Relationship Id="rId37" Type="http://schemas.openxmlformats.org/officeDocument/2006/relationships/customXml" Target="../ink/ink27.xml"/><Relationship Id="rId40" Type="http://schemas.openxmlformats.org/officeDocument/2006/relationships/customXml" Target="../ink/ink29.xml"/><Relationship Id="rId45" Type="http://schemas.openxmlformats.org/officeDocument/2006/relationships/customXml" Target="../ink/ink34.xml"/><Relationship Id="rId53" Type="http://schemas.openxmlformats.org/officeDocument/2006/relationships/image" Target="../media/image13.png"/><Relationship Id="rId5" Type="http://schemas.openxmlformats.org/officeDocument/2006/relationships/image" Target="../media/image4.jpeg"/><Relationship Id="rId19" Type="http://schemas.openxmlformats.org/officeDocument/2006/relationships/customXml" Target="../ink/ink11.xml"/><Relationship Id="rId4" Type="http://schemas.openxmlformats.org/officeDocument/2006/relationships/image" Target="../media/image3.jpeg"/><Relationship Id="rId9" Type="http://schemas.openxmlformats.org/officeDocument/2006/relationships/customXml" Target="../ink/ink3.xml"/><Relationship Id="rId14" Type="http://schemas.openxmlformats.org/officeDocument/2006/relationships/customXml" Target="../ink/ink6.xml"/><Relationship Id="rId22" Type="http://schemas.openxmlformats.org/officeDocument/2006/relationships/customXml" Target="../ink/ink14.xml"/><Relationship Id="rId27" Type="http://schemas.openxmlformats.org/officeDocument/2006/relationships/customXml" Target="../ink/ink18.xml"/><Relationship Id="rId30" Type="http://schemas.openxmlformats.org/officeDocument/2006/relationships/customXml" Target="../ink/ink21.xml"/><Relationship Id="rId35" Type="http://schemas.openxmlformats.org/officeDocument/2006/relationships/customXml" Target="../ink/ink25.xml"/><Relationship Id="rId43" Type="http://schemas.openxmlformats.org/officeDocument/2006/relationships/customXml" Target="../ink/ink32.xml"/><Relationship Id="rId48" Type="http://schemas.openxmlformats.org/officeDocument/2006/relationships/customXml" Target="../ink/ink37.xml"/><Relationship Id="rId56" Type="http://schemas.openxmlformats.org/officeDocument/2006/relationships/customXml" Target="../ink/ink41.xml"/><Relationship Id="rId8" Type="http://schemas.openxmlformats.org/officeDocument/2006/relationships/customXml" Target="../ink/ink2.xml"/><Relationship Id="rId51" Type="http://schemas.openxmlformats.org/officeDocument/2006/relationships/image" Target="../media/image12.png"/><Relationship Id="rId3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customXml" Target="../ink/ink9.xml"/><Relationship Id="rId25" Type="http://schemas.openxmlformats.org/officeDocument/2006/relationships/customXml" Target="../ink/ink16.xml"/><Relationship Id="rId33" Type="http://schemas.openxmlformats.org/officeDocument/2006/relationships/customXml" Target="../ink/ink24.xml"/><Relationship Id="rId38" Type="http://schemas.openxmlformats.org/officeDocument/2006/relationships/customXml" Target="../ink/ink28.xml"/><Relationship Id="rId46" Type="http://schemas.openxmlformats.org/officeDocument/2006/relationships/customXml" Target="../ink/ink35.xml"/><Relationship Id="rId20" Type="http://schemas.openxmlformats.org/officeDocument/2006/relationships/customXml" Target="../ink/ink12.xml"/><Relationship Id="rId41" Type="http://schemas.openxmlformats.org/officeDocument/2006/relationships/customXml" Target="../ink/ink30.xml"/><Relationship Id="rId54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5" Type="http://schemas.openxmlformats.org/officeDocument/2006/relationships/customXml" Target="../ink/ink7.xml"/><Relationship Id="rId23" Type="http://schemas.openxmlformats.org/officeDocument/2006/relationships/image" Target="../media/image8.png"/><Relationship Id="rId28" Type="http://schemas.openxmlformats.org/officeDocument/2006/relationships/customXml" Target="../ink/ink19.xml"/><Relationship Id="rId36" Type="http://schemas.openxmlformats.org/officeDocument/2006/relationships/customXml" Target="../ink/ink26.xml"/><Relationship Id="rId49" Type="http://schemas.openxmlformats.org/officeDocument/2006/relationships/image" Target="../media/image11.png"/><Relationship Id="rId57" Type="http://schemas.openxmlformats.org/officeDocument/2006/relationships/image" Target="../media/image15.png"/><Relationship Id="rId10" Type="http://schemas.openxmlformats.org/officeDocument/2006/relationships/image" Target="../media/image6.png"/><Relationship Id="rId31" Type="http://schemas.openxmlformats.org/officeDocument/2006/relationships/customXml" Target="../ink/ink22.xml"/><Relationship Id="rId44" Type="http://schemas.openxmlformats.org/officeDocument/2006/relationships/customXml" Target="../ink/ink33.xml"/><Relationship Id="rId52" Type="http://schemas.openxmlformats.org/officeDocument/2006/relationships/customXml" Target="../ink/ink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7.xml"/><Relationship Id="rId18" Type="http://schemas.openxmlformats.org/officeDocument/2006/relationships/customXml" Target="../ink/ink51.xml"/><Relationship Id="rId26" Type="http://schemas.openxmlformats.org/officeDocument/2006/relationships/customXml" Target="../ink/ink55.xml"/><Relationship Id="rId3" Type="http://schemas.openxmlformats.org/officeDocument/2006/relationships/customXml" Target="../ink/ink42.xml"/><Relationship Id="rId21" Type="http://schemas.openxmlformats.org/officeDocument/2006/relationships/image" Target="../media/image60.png"/><Relationship Id="rId34" Type="http://schemas.openxmlformats.org/officeDocument/2006/relationships/customXml" Target="../ink/ink59.xml"/><Relationship Id="rId7" Type="http://schemas.openxmlformats.org/officeDocument/2006/relationships/customXml" Target="../ink/ink44.xml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2" Type="http://schemas.openxmlformats.org/officeDocument/2006/relationships/image" Target="../media/image52.jpeg"/><Relationship Id="rId16" Type="http://schemas.openxmlformats.org/officeDocument/2006/relationships/customXml" Target="../ink/ink50.xml"/><Relationship Id="rId20" Type="http://schemas.openxmlformats.org/officeDocument/2006/relationships/customXml" Target="../ink/ink52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customXml" Target="../ink/ink46.xml"/><Relationship Id="rId24" Type="http://schemas.openxmlformats.org/officeDocument/2006/relationships/customXml" Target="../ink/ink54.xml"/><Relationship Id="rId32" Type="http://schemas.openxmlformats.org/officeDocument/2006/relationships/customXml" Target="../ink/ink58.xml"/><Relationship Id="rId5" Type="http://schemas.openxmlformats.org/officeDocument/2006/relationships/customXml" Target="../ink/ink43.xml"/><Relationship Id="rId15" Type="http://schemas.openxmlformats.org/officeDocument/2006/relationships/customXml" Target="../ink/ink49.xml"/><Relationship Id="rId23" Type="http://schemas.openxmlformats.org/officeDocument/2006/relationships/image" Target="../media/image61.png"/><Relationship Id="rId28" Type="http://schemas.openxmlformats.org/officeDocument/2006/relationships/customXml" Target="../ink/ink56.xml"/><Relationship Id="rId10" Type="http://schemas.openxmlformats.org/officeDocument/2006/relationships/image" Target="../media/image56.png"/><Relationship Id="rId19" Type="http://schemas.openxmlformats.org/officeDocument/2006/relationships/image" Target="../media/image59.png"/><Relationship Id="rId31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customXml" Target="../ink/ink45.xml"/><Relationship Id="rId14" Type="http://schemas.openxmlformats.org/officeDocument/2006/relationships/customXml" Target="../ink/ink48.xml"/><Relationship Id="rId22" Type="http://schemas.openxmlformats.org/officeDocument/2006/relationships/customXml" Target="../ink/ink53.xml"/><Relationship Id="rId27" Type="http://schemas.openxmlformats.org/officeDocument/2006/relationships/image" Target="../media/image63.png"/><Relationship Id="rId30" Type="http://schemas.openxmlformats.org/officeDocument/2006/relationships/customXml" Target="../ink/ink57.xml"/><Relationship Id="rId35" Type="http://schemas.openxmlformats.org/officeDocument/2006/relationships/image" Target="../media/image67.png"/><Relationship Id="rId8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2924944"/>
            <a:ext cx="3600400" cy="233384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Iva Buriánková </a:t>
            </a:r>
          </a:p>
          <a:p>
            <a:pPr algn="ctr"/>
            <a:r>
              <a:rPr lang="cs-CZ" dirty="0" smtClean="0"/>
              <a:t>Ivan </a:t>
            </a:r>
            <a:r>
              <a:rPr lang="cs-CZ" dirty="0"/>
              <a:t>Tůma</a:t>
            </a:r>
          </a:p>
          <a:p>
            <a:pPr algn="ctr"/>
            <a:r>
              <a:rPr lang="cs-CZ" dirty="0" smtClean="0"/>
              <a:t>MUNI</a:t>
            </a:r>
            <a:endParaRPr lang="cs-CZ" dirty="0"/>
          </a:p>
          <a:p>
            <a:pPr algn="ctr"/>
            <a:r>
              <a:rPr lang="cs-CZ" dirty="0"/>
              <a:t>2022</a:t>
            </a:r>
          </a:p>
        </p:txBody>
      </p:sp>
      <p:pic>
        <p:nvPicPr>
          <p:cNvPr id="6" name="Picture 2" descr="C:\Users\tuma\Pictures\Snímekkvasin1_L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323528" y="1268760"/>
            <a:ext cx="3473682" cy="3960440"/>
          </a:xfrm>
          <a:prstGeom prst="rect">
            <a:avLst/>
          </a:prstGeom>
          <a:noFill/>
        </p:spPr>
      </p:pic>
      <p:pic>
        <p:nvPicPr>
          <p:cNvPr id="7" name="Picture 3" descr="C:\Users\tuma\Pictures\Snímekbakt1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4005423" y="1692066"/>
            <a:ext cx="1578335" cy="1728192"/>
          </a:xfrm>
          <a:prstGeom prst="rect">
            <a:avLst/>
          </a:prstGeom>
          <a:ln>
            <a:noFill/>
          </a:ln>
        </p:spPr>
      </p:pic>
      <p:pic>
        <p:nvPicPr>
          <p:cNvPr id="4097" name="Picture 1" descr="C:\Users\tuma\Pictures\kvasinka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2000" contrast="-30000"/>
          </a:blip>
          <a:srcRect/>
          <a:stretch>
            <a:fillRect/>
          </a:stretch>
        </p:blipFill>
        <p:spPr bwMode="auto">
          <a:xfrm>
            <a:off x="5868144" y="1196752"/>
            <a:ext cx="1771650" cy="1628775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98B0CBB2-7AE3-4BF9-8753-57C2565D0B0E}"/>
                  </a:ext>
                </a:extLst>
              </p14:cNvPr>
              <p14:cNvContentPartPr/>
              <p14:nvPr/>
            </p14:nvContentPartPr>
            <p14:xfrm>
              <a:off x="7037624" y="1736082"/>
              <a:ext cx="360" cy="3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8B0CBB2-7AE3-4BF9-8753-57C2565D0B0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28984" y="17270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67FC2D0B-FF49-4667-BD86-5C270DF694CF}"/>
                  </a:ext>
                </a:extLst>
              </p14:cNvPr>
              <p14:cNvContentPartPr/>
              <p14:nvPr/>
            </p14:nvContentPartPr>
            <p14:xfrm>
              <a:off x="7201784" y="1736082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7FC2D0B-FF49-4667-BD86-5C270DF694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193144" y="17270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FCB0897E-60DA-452F-B53F-62FD6B0A6802}"/>
                  </a:ext>
                </a:extLst>
              </p14:cNvPr>
              <p14:cNvContentPartPr/>
              <p14:nvPr/>
            </p14:nvContentPartPr>
            <p14:xfrm>
              <a:off x="7161104" y="1602162"/>
              <a:ext cx="216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CB0897E-60DA-452F-B53F-62FD6B0A680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143464" y="1584162"/>
                <a:ext cx="3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D844B6D0-713C-45B4-9F01-B9DD33DCBF60}"/>
                  </a:ext>
                </a:extLst>
              </p14:cNvPr>
              <p14:cNvContentPartPr/>
              <p14:nvPr/>
            </p14:nvContentPartPr>
            <p14:xfrm>
              <a:off x="7150664" y="1684602"/>
              <a:ext cx="36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844B6D0-713C-45B4-9F01-B9DD33DCBF6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32664" y="16669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28A30673-960F-4017-A6A9-1ABB981E0220}"/>
                  </a:ext>
                </a:extLst>
              </p14:cNvPr>
              <p14:cNvContentPartPr/>
              <p14:nvPr/>
            </p14:nvContentPartPr>
            <p14:xfrm>
              <a:off x="7017104" y="1643562"/>
              <a:ext cx="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8A30673-960F-4017-A6A9-1ABB981E022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99464" y="16255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412494C7-6867-46B4-9842-2AD10F3F7819}"/>
                  </a:ext>
                </a:extLst>
              </p14:cNvPr>
              <p14:cNvContentPartPr/>
              <p14:nvPr/>
            </p14:nvContentPartPr>
            <p14:xfrm>
              <a:off x="6924584" y="1745802"/>
              <a:ext cx="36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12494C7-6867-46B4-9842-2AD10F3F781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06944" y="17281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FC2D88F9-EAC8-42DB-BE2B-AADFB3E2E867}"/>
                  </a:ext>
                </a:extLst>
              </p14:cNvPr>
              <p14:cNvContentPartPr/>
              <p14:nvPr/>
            </p14:nvContentPartPr>
            <p14:xfrm>
              <a:off x="7150664" y="1828602"/>
              <a:ext cx="36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C2D88F9-EAC8-42DB-BE2B-AADFB3E2E86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32664" y="18109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A9A3C4A9-7499-4E33-ABA0-11E8217715E0}"/>
                  </a:ext>
                </a:extLst>
              </p14:cNvPr>
              <p14:cNvContentPartPr/>
              <p14:nvPr/>
            </p14:nvContentPartPr>
            <p14:xfrm>
              <a:off x="7294664" y="1715202"/>
              <a:ext cx="36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9A3C4A9-7499-4E33-ABA0-11E8217715E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76664" y="16972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FB5B4641-8241-4DA4-AA52-6354EF88A789}"/>
                  </a:ext>
                </a:extLst>
              </p14:cNvPr>
              <p14:cNvContentPartPr/>
              <p14:nvPr/>
            </p14:nvContentPartPr>
            <p14:xfrm>
              <a:off x="7438304" y="1818162"/>
              <a:ext cx="3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B5B4641-8241-4DA4-AA52-6354EF88A78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20664" y="18001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9F42A260-E365-4178-97B5-484446C4003C}"/>
                  </a:ext>
                </a:extLst>
              </p14:cNvPr>
              <p14:cNvContentPartPr/>
              <p14:nvPr/>
            </p14:nvContentPartPr>
            <p14:xfrm>
              <a:off x="7458824" y="1951362"/>
              <a:ext cx="360" cy="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F42A260-E365-4178-97B5-484446C4003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40824" y="19337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D5B56EC3-8C7A-42A9-B9E8-8CC66E849E2E}"/>
                  </a:ext>
                </a:extLst>
              </p14:cNvPr>
              <p14:cNvContentPartPr/>
              <p14:nvPr/>
            </p14:nvContentPartPr>
            <p14:xfrm>
              <a:off x="7438304" y="2074842"/>
              <a:ext cx="360" cy="36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5B56EC3-8C7A-42A9-B9E8-8CC66E849E2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20664" y="20572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FEBB413F-3C12-43EB-8391-90A3A52E3DD6}"/>
                  </a:ext>
                </a:extLst>
              </p14:cNvPr>
              <p14:cNvContentPartPr/>
              <p14:nvPr/>
            </p14:nvContentPartPr>
            <p14:xfrm>
              <a:off x="7387184" y="2208402"/>
              <a:ext cx="36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EBB413F-3C12-43EB-8391-90A3A52E3DD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369184" y="21904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C066AD89-ECC9-4321-838A-A560545F6D27}"/>
                  </a:ext>
                </a:extLst>
              </p14:cNvPr>
              <p14:cNvContentPartPr/>
              <p14:nvPr/>
            </p14:nvContentPartPr>
            <p14:xfrm>
              <a:off x="7171184" y="2475882"/>
              <a:ext cx="360" cy="36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066AD89-ECC9-4321-838A-A560545F6D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53184" y="24578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71A2168B-6366-4C79-A59D-9D41BC86257F}"/>
                  </a:ext>
                </a:extLst>
              </p14:cNvPr>
              <p14:cNvContentPartPr/>
              <p14:nvPr/>
            </p14:nvContentPartPr>
            <p14:xfrm>
              <a:off x="7099544" y="2556162"/>
              <a:ext cx="360" cy="216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1A2168B-6366-4C79-A59D-9D41BC86257F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7081544" y="2538162"/>
                <a:ext cx="360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5E5AE4B1-628E-4752-A690-FE99D534E8D2}"/>
                  </a:ext>
                </a:extLst>
              </p14:cNvPr>
              <p14:cNvContentPartPr/>
              <p14:nvPr/>
            </p14:nvContentPartPr>
            <p14:xfrm>
              <a:off x="7274144" y="2547522"/>
              <a:ext cx="360" cy="36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E5AE4B1-628E-4752-A690-FE99D534E8D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56144" y="25295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0B17E98E-58F8-4620-9A77-2ABFB87CAFF3}"/>
                  </a:ext>
                </a:extLst>
              </p14:cNvPr>
              <p14:cNvContentPartPr/>
              <p14:nvPr/>
            </p14:nvContentPartPr>
            <p14:xfrm>
              <a:off x="7181624" y="2588922"/>
              <a:ext cx="360" cy="36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B17E98E-58F8-4620-9A77-2ABFB87CAF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63624" y="25709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E7F1AC73-4823-4F02-99C3-B250B9B21AF3}"/>
                  </a:ext>
                </a:extLst>
              </p14:cNvPr>
              <p14:cNvContentPartPr/>
              <p14:nvPr/>
            </p14:nvContentPartPr>
            <p14:xfrm>
              <a:off x="7037624" y="2311362"/>
              <a:ext cx="360" cy="36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7F1AC73-4823-4F02-99C3-B250B9B21A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019984" y="22937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32ADCFA6-4FB6-4E84-9655-44725DE588C4}"/>
                  </a:ext>
                </a:extLst>
              </p14:cNvPr>
              <p14:cNvContentPartPr/>
              <p14:nvPr/>
            </p14:nvContentPartPr>
            <p14:xfrm>
              <a:off x="7140224" y="2300922"/>
              <a:ext cx="360" cy="360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2ADCFA6-4FB6-4E84-9655-44725DE588C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22224" y="22832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Rukopis 32">
                <a:extLst>
                  <a:ext uri="{FF2B5EF4-FFF2-40B4-BE49-F238E27FC236}">
                    <a16:creationId xmlns:a16="http://schemas.microsoft.com/office/drawing/2014/main" id="{D9795594-FE3C-4E31-9142-605D4DB0CF55}"/>
                  </a:ext>
                </a:extLst>
              </p14:cNvPr>
              <p14:cNvContentPartPr/>
              <p14:nvPr/>
            </p14:nvContentPartPr>
            <p14:xfrm>
              <a:off x="7140224" y="2002842"/>
              <a:ext cx="360" cy="360"/>
            </p14:xfrm>
          </p:contentPart>
        </mc:Choice>
        <mc:Fallback xmlns="">
          <p:pic>
            <p:nvPicPr>
              <p:cNvPr id="33" name="Rukopis 3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9795594-FE3C-4E31-9142-605D4DB0CF5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122224" y="19848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22ED0047-66BD-41F8-BD68-99BFFA8FA338}"/>
                  </a:ext>
                </a:extLst>
              </p14:cNvPr>
              <p14:cNvContentPartPr/>
              <p14:nvPr/>
            </p14:nvContentPartPr>
            <p14:xfrm>
              <a:off x="6821984" y="2013282"/>
              <a:ext cx="360" cy="360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2ED0047-66BD-41F8-BD68-99BFFA8FA33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804344" y="19952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Rukopis 34">
                <a:extLst>
                  <a:ext uri="{FF2B5EF4-FFF2-40B4-BE49-F238E27FC236}">
                    <a16:creationId xmlns:a16="http://schemas.microsoft.com/office/drawing/2014/main" id="{DEB21BF0-1582-4B3C-A6B3-85A35B2A1648}"/>
                  </a:ext>
                </a:extLst>
              </p14:cNvPr>
              <p14:cNvContentPartPr/>
              <p14:nvPr/>
            </p14:nvContentPartPr>
            <p14:xfrm>
              <a:off x="6832064" y="1879722"/>
              <a:ext cx="360" cy="360"/>
            </p14:xfrm>
          </p:contentPart>
        </mc:Choice>
        <mc:Fallback xmlns="">
          <p:pic>
            <p:nvPicPr>
              <p:cNvPr id="35" name="Rukopis 3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EB21BF0-1582-4B3C-A6B3-85A35B2A16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814064" y="18620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Rukopis 35">
                <a:extLst>
                  <a:ext uri="{FF2B5EF4-FFF2-40B4-BE49-F238E27FC236}">
                    <a16:creationId xmlns:a16="http://schemas.microsoft.com/office/drawing/2014/main" id="{5CEE38B4-24EB-4CAA-B495-DC0AAA556CB6}"/>
                  </a:ext>
                </a:extLst>
              </p14:cNvPr>
              <p14:cNvContentPartPr/>
              <p14:nvPr/>
            </p14:nvContentPartPr>
            <p14:xfrm>
              <a:off x="6996224" y="2126322"/>
              <a:ext cx="360" cy="360"/>
            </p14:xfrm>
          </p:contentPart>
        </mc:Choice>
        <mc:Fallback xmlns="">
          <p:pic>
            <p:nvPicPr>
              <p:cNvPr id="36" name="Rukopis 3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CEE38B4-24EB-4CAA-B495-DC0AAA556CB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78584" y="21083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Rukopis 36">
                <a:extLst>
                  <a:ext uri="{FF2B5EF4-FFF2-40B4-BE49-F238E27FC236}">
                    <a16:creationId xmlns:a16="http://schemas.microsoft.com/office/drawing/2014/main" id="{056C8F9F-C478-4203-9D70-4A0062AE13DB}"/>
                  </a:ext>
                </a:extLst>
              </p14:cNvPr>
              <p14:cNvContentPartPr/>
              <p14:nvPr/>
            </p14:nvContentPartPr>
            <p14:xfrm>
              <a:off x="7376744" y="2321442"/>
              <a:ext cx="360" cy="360"/>
            </p14:xfrm>
          </p:contentPart>
        </mc:Choice>
        <mc:Fallback xmlns="">
          <p:pic>
            <p:nvPicPr>
              <p:cNvPr id="37" name="Rukopis 3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56C8F9F-C478-4203-9D70-4A0062AE13DB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358744" y="23034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8" name="Rukopis 37">
                <a:extLst>
                  <a:ext uri="{FF2B5EF4-FFF2-40B4-BE49-F238E27FC236}">
                    <a16:creationId xmlns:a16="http://schemas.microsoft.com/office/drawing/2014/main" id="{BEF979F4-B40C-425C-8556-2D338B7DEC04}"/>
                  </a:ext>
                </a:extLst>
              </p14:cNvPr>
              <p14:cNvContentPartPr/>
              <p14:nvPr/>
            </p14:nvContentPartPr>
            <p14:xfrm>
              <a:off x="6963824" y="2227122"/>
              <a:ext cx="2160" cy="2160"/>
            </p14:xfrm>
          </p:contentPart>
        </mc:Choice>
        <mc:Fallback xmlns="">
          <p:pic>
            <p:nvPicPr>
              <p:cNvPr id="38" name="Rukopis 3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EF979F4-B40C-425C-8556-2D338B7DEC04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6945824" y="2209122"/>
                <a:ext cx="378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Rukopis 38">
                <a:extLst>
                  <a:ext uri="{FF2B5EF4-FFF2-40B4-BE49-F238E27FC236}">
                    <a16:creationId xmlns:a16="http://schemas.microsoft.com/office/drawing/2014/main" id="{0CDDF5FB-1342-4F11-AB3B-CA4AED733981}"/>
                  </a:ext>
                </a:extLst>
              </p14:cNvPr>
              <p14:cNvContentPartPr/>
              <p14:nvPr/>
            </p14:nvContentPartPr>
            <p14:xfrm>
              <a:off x="7305104" y="1632762"/>
              <a:ext cx="360" cy="360"/>
            </p14:xfrm>
          </p:contentPart>
        </mc:Choice>
        <mc:Fallback xmlns="">
          <p:pic>
            <p:nvPicPr>
              <p:cNvPr id="39" name="Rukopis 3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CDDF5FB-1342-4F11-AB3B-CA4AED73398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87104" y="16151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0FC00089-8420-4B55-BB38-2CBA471D3840}"/>
                  </a:ext>
                </a:extLst>
              </p14:cNvPr>
              <p14:cNvContentPartPr/>
              <p14:nvPr/>
            </p14:nvContentPartPr>
            <p14:xfrm>
              <a:off x="7396904" y="1715202"/>
              <a:ext cx="360" cy="360"/>
            </p14:xfrm>
          </p:contentPart>
        </mc:Choice>
        <mc:Fallback xmlns=""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FC00089-8420-4B55-BB38-2CBA471D384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379264" y="16972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Rukopis 40">
                <a:extLst>
                  <a:ext uri="{FF2B5EF4-FFF2-40B4-BE49-F238E27FC236}">
                    <a16:creationId xmlns:a16="http://schemas.microsoft.com/office/drawing/2014/main" id="{478404B1-456B-4A99-89CD-4886083B0FC7}"/>
                  </a:ext>
                </a:extLst>
              </p14:cNvPr>
              <p14:cNvContentPartPr/>
              <p14:nvPr/>
            </p14:nvContentPartPr>
            <p14:xfrm>
              <a:off x="6935024" y="1674162"/>
              <a:ext cx="360" cy="360"/>
            </p14:xfrm>
          </p:contentPart>
        </mc:Choice>
        <mc:Fallback xmlns="">
          <p:pic>
            <p:nvPicPr>
              <p:cNvPr id="41" name="Rukopis 4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78404B1-456B-4A99-89CD-4886083B0FC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17384" y="16565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id="{1B428681-8A64-4144-A426-9E0AD2B417A2}"/>
                  </a:ext>
                </a:extLst>
              </p14:cNvPr>
              <p14:cNvContentPartPr/>
              <p14:nvPr/>
            </p14:nvContentPartPr>
            <p14:xfrm>
              <a:off x="6830264" y="1765242"/>
              <a:ext cx="2160" cy="2160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B428681-8A64-4144-A426-9E0AD2B417A2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6812624" y="1747242"/>
                <a:ext cx="378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Rukopis 42">
                <a:extLst>
                  <a:ext uri="{FF2B5EF4-FFF2-40B4-BE49-F238E27FC236}">
                    <a16:creationId xmlns:a16="http://schemas.microsoft.com/office/drawing/2014/main" id="{AEEC8F65-D960-4D45-8011-AD0F329F0311}"/>
                  </a:ext>
                </a:extLst>
              </p14:cNvPr>
              <p14:cNvContentPartPr/>
              <p14:nvPr/>
            </p14:nvContentPartPr>
            <p14:xfrm>
              <a:off x="6297824" y="1684602"/>
              <a:ext cx="360" cy="360"/>
            </p14:xfrm>
          </p:contentPart>
        </mc:Choice>
        <mc:Fallback xmlns="">
          <p:pic>
            <p:nvPicPr>
              <p:cNvPr id="43" name="Rukopis 4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EEC8F65-D960-4D45-8011-AD0F329F031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280184" y="1666962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Skupina 46">
            <a:extLst>
              <a:ext uri="{FF2B5EF4-FFF2-40B4-BE49-F238E27FC236}">
                <a16:creationId xmlns:a16="http://schemas.microsoft.com/office/drawing/2014/main" id="{AD4F6B34-C34C-4263-B512-BAE34749416E}"/>
              </a:ext>
            </a:extLst>
          </p:cNvPr>
          <p:cNvGrpSpPr/>
          <p:nvPr/>
        </p:nvGrpSpPr>
        <p:grpSpPr>
          <a:xfrm>
            <a:off x="6452264" y="1612602"/>
            <a:ext cx="360" cy="31320"/>
            <a:chOff x="6452264" y="1612602"/>
            <a:chExt cx="360" cy="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4" name="Rukopis 43">
                  <a:extLst>
                    <a:ext uri="{FF2B5EF4-FFF2-40B4-BE49-F238E27FC236}">
                      <a16:creationId xmlns:a16="http://schemas.microsoft.com/office/drawing/2014/main" id="{48C2238F-FB87-46A7-AE2C-FC623BD4F166}"/>
                    </a:ext>
                  </a:extLst>
                </p14:cNvPr>
                <p14:cNvContentPartPr/>
                <p14:nvPr/>
              </p14:nvContentPartPr>
              <p14:xfrm>
                <a:off x="6452264" y="1612602"/>
                <a:ext cx="360" cy="360"/>
              </p14:xfrm>
            </p:contentPart>
          </mc:Choice>
          <mc:Fallback xmlns="">
            <p:pic>
              <p:nvPicPr>
                <p:cNvPr id="44" name="Rukopis 43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48C2238F-FB87-46A7-AE2C-FC623BD4F166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6434264" y="159460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5" name="Rukopis 44">
                  <a:extLst>
                    <a:ext uri="{FF2B5EF4-FFF2-40B4-BE49-F238E27FC236}">
                      <a16:creationId xmlns:a16="http://schemas.microsoft.com/office/drawing/2014/main" id="{2BCCD4DA-7A43-4723-ACA7-AEDABDB376C7}"/>
                    </a:ext>
                  </a:extLst>
                </p14:cNvPr>
                <p14:cNvContentPartPr/>
                <p14:nvPr/>
              </p14:nvContentPartPr>
              <p14:xfrm>
                <a:off x="6452264" y="1643562"/>
                <a:ext cx="360" cy="360"/>
              </p14:xfrm>
            </p:contentPart>
          </mc:Choice>
          <mc:Fallback xmlns="">
            <p:pic>
              <p:nvPicPr>
                <p:cNvPr id="45" name="Rukopis 44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2BCCD4DA-7A43-4723-ACA7-AEDABDB376C7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6434264" y="16255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Rukopis 45">
                <a:extLst>
                  <a:ext uri="{FF2B5EF4-FFF2-40B4-BE49-F238E27FC236}">
                    <a16:creationId xmlns:a16="http://schemas.microsoft.com/office/drawing/2014/main" id="{CB36835B-709B-4C77-9175-29A7A8289F82}"/>
                  </a:ext>
                </a:extLst>
              </p14:cNvPr>
              <p14:cNvContentPartPr/>
              <p14:nvPr/>
            </p14:nvContentPartPr>
            <p14:xfrm>
              <a:off x="6452264" y="1725642"/>
              <a:ext cx="360" cy="2160"/>
            </p14:xfrm>
          </p:contentPart>
        </mc:Choice>
        <mc:Fallback xmlns="">
          <p:pic>
            <p:nvPicPr>
              <p:cNvPr id="46" name="Rukopis 4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B36835B-709B-4C77-9175-29A7A8289F82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6434264" y="1707642"/>
                <a:ext cx="360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Rukopis 47">
                <a:extLst>
                  <a:ext uri="{FF2B5EF4-FFF2-40B4-BE49-F238E27FC236}">
                    <a16:creationId xmlns:a16="http://schemas.microsoft.com/office/drawing/2014/main" id="{53C027A4-B132-406B-87F8-601A38DC5E2C}"/>
                  </a:ext>
                </a:extLst>
              </p14:cNvPr>
              <p14:cNvContentPartPr/>
              <p14:nvPr/>
            </p14:nvContentPartPr>
            <p14:xfrm>
              <a:off x="6349304" y="1745802"/>
              <a:ext cx="360" cy="360"/>
            </p14:xfrm>
          </p:contentPart>
        </mc:Choice>
        <mc:Fallback xmlns="">
          <p:pic>
            <p:nvPicPr>
              <p:cNvPr id="48" name="Rukopis 4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3C027A4-B132-406B-87F8-601A38DC5E2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331304" y="17281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Rukopis 48">
                <a:extLst>
                  <a:ext uri="{FF2B5EF4-FFF2-40B4-BE49-F238E27FC236}">
                    <a16:creationId xmlns:a16="http://schemas.microsoft.com/office/drawing/2014/main" id="{DFF0DF83-A7F0-4DCD-9F9B-259F6295759F}"/>
                  </a:ext>
                </a:extLst>
              </p14:cNvPr>
              <p14:cNvContentPartPr/>
              <p14:nvPr/>
            </p14:nvContentPartPr>
            <p14:xfrm>
              <a:off x="6379904" y="1787202"/>
              <a:ext cx="360" cy="360"/>
            </p14:xfrm>
          </p:contentPart>
        </mc:Choice>
        <mc:Fallback xmlns="">
          <p:pic>
            <p:nvPicPr>
              <p:cNvPr id="49" name="Rukopis 4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FF0DF83-A7F0-4DCD-9F9B-259F6295759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362264" y="17695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Rukopis 49">
                <a:extLst>
                  <a:ext uri="{FF2B5EF4-FFF2-40B4-BE49-F238E27FC236}">
                    <a16:creationId xmlns:a16="http://schemas.microsoft.com/office/drawing/2014/main" id="{A56F4BBA-4C76-4E67-A78B-93AEDD8E51F8}"/>
                  </a:ext>
                </a:extLst>
              </p14:cNvPr>
              <p14:cNvContentPartPr/>
              <p14:nvPr/>
            </p14:nvContentPartPr>
            <p14:xfrm>
              <a:off x="7263704" y="2413962"/>
              <a:ext cx="360" cy="360"/>
            </p14:xfrm>
          </p:contentPart>
        </mc:Choice>
        <mc:Fallback xmlns="">
          <p:pic>
            <p:nvPicPr>
              <p:cNvPr id="50" name="Rukopis 4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56F4BBA-4C76-4E67-A78B-93AEDD8E51F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245704" y="23963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Rukopis 50">
                <a:extLst>
                  <a:ext uri="{FF2B5EF4-FFF2-40B4-BE49-F238E27FC236}">
                    <a16:creationId xmlns:a16="http://schemas.microsoft.com/office/drawing/2014/main" id="{F3B8519B-BF59-4EF5-841B-47EF1091EDCA}"/>
                  </a:ext>
                </a:extLst>
              </p14:cNvPr>
              <p14:cNvContentPartPr/>
              <p14:nvPr/>
            </p14:nvContentPartPr>
            <p14:xfrm>
              <a:off x="12010304" y="2084922"/>
              <a:ext cx="360" cy="360"/>
            </p14:xfrm>
          </p:contentPart>
        </mc:Choice>
        <mc:Fallback xmlns="">
          <p:pic>
            <p:nvPicPr>
              <p:cNvPr id="51" name="Rukopis 5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3B8519B-BF59-4EF5-841B-47EF1091ED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1992304" y="206692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48">
            <p14:nvContentPartPr>
              <p14:cNvPr id="53" name="Rukopis 52">
                <a:extLst>
                  <a:ext uri="{FF2B5EF4-FFF2-40B4-BE49-F238E27FC236}">
                    <a16:creationId xmlns:a16="http://schemas.microsoft.com/office/drawing/2014/main" id="{368BD546-2C19-4428-94E5-C6B3C2D41259}"/>
                  </a:ext>
                </a:extLst>
              </p14:cNvPr>
              <p14:cNvContentPartPr/>
              <p14:nvPr/>
            </p14:nvContentPartPr>
            <p14:xfrm>
              <a:off x="10366544" y="5362362"/>
              <a:ext cx="14760" cy="360"/>
            </p14:xfrm>
          </p:contentPart>
        </mc:Choice>
        <mc:Fallback>
          <p:pic>
            <p:nvPicPr>
              <p:cNvPr id="53" name="Rukopis 52">
                <a:extLst>
                  <a:ext uri="{FF2B5EF4-FFF2-40B4-BE49-F238E27FC236}">
                    <a16:creationId xmlns:a16="http://schemas.microsoft.com/office/drawing/2014/main" id="{368BD546-2C19-4428-94E5-C6B3C2D41259}"/>
                  </a:ext>
                </a:extLst>
              </p:cNvPr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10348544" y="5254722"/>
                <a:ext cx="50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50">
            <p14:nvContentPartPr>
              <p14:cNvPr id="54" name="Rukopis 53">
                <a:extLst>
                  <a:ext uri="{FF2B5EF4-FFF2-40B4-BE49-F238E27FC236}">
                    <a16:creationId xmlns:a16="http://schemas.microsoft.com/office/drawing/2014/main" id="{518AEED3-D1C2-4FA6-B550-DCE9C00D94D9}"/>
                  </a:ext>
                </a:extLst>
              </p14:cNvPr>
              <p14:cNvContentPartPr/>
              <p14:nvPr/>
            </p14:nvContentPartPr>
            <p14:xfrm>
              <a:off x="10270064" y="5317722"/>
              <a:ext cx="4320" cy="4680"/>
            </p14:xfrm>
          </p:contentPart>
        </mc:Choice>
        <mc:Fallback>
          <p:pic>
            <p:nvPicPr>
              <p:cNvPr id="54" name="Rukopis 53">
                <a:extLst>
                  <a:ext uri="{FF2B5EF4-FFF2-40B4-BE49-F238E27FC236}">
                    <a16:creationId xmlns:a16="http://schemas.microsoft.com/office/drawing/2014/main" id="{518AEED3-D1C2-4FA6-B550-DCE9C00D94D9}"/>
                  </a:ext>
                </a:extLst>
              </p:cNvPr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0252064" y="5209722"/>
                <a:ext cx="39960" cy="22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Skupina 58">
            <a:extLst>
              <a:ext uri="{FF2B5EF4-FFF2-40B4-BE49-F238E27FC236}">
                <a16:creationId xmlns:a16="http://schemas.microsoft.com/office/drawing/2014/main" id="{5029369F-0492-411D-BEAB-E697BE0D52C7}"/>
              </a:ext>
            </a:extLst>
          </p:cNvPr>
          <p:cNvGrpSpPr/>
          <p:nvPr/>
        </p:nvGrpSpPr>
        <p:grpSpPr>
          <a:xfrm>
            <a:off x="8383664" y="4807962"/>
            <a:ext cx="51840" cy="31320"/>
            <a:chOff x="8383664" y="4807962"/>
            <a:chExt cx="51840" cy="313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2">
              <p14:nvContentPartPr>
                <p14:cNvPr id="55" name="Rukopis 54">
                  <a:extLst>
                    <a:ext uri="{FF2B5EF4-FFF2-40B4-BE49-F238E27FC236}">
                      <a16:creationId xmlns:a16="http://schemas.microsoft.com/office/drawing/2014/main" id="{FE2EAB37-EBD6-4ED1-B67F-A0A2481BDA10}"/>
                    </a:ext>
                  </a:extLst>
                </p14:cNvPr>
                <p14:cNvContentPartPr/>
                <p14:nvPr/>
              </p14:nvContentPartPr>
              <p14:xfrm>
                <a:off x="8435144" y="4828482"/>
                <a:ext cx="360" cy="360"/>
              </p14:xfrm>
            </p:contentPart>
          </mc:Choice>
          <mc:Fallback>
            <p:pic>
              <p:nvPicPr>
                <p:cNvPr id="55" name="Rukopis 54">
                  <a:extLst>
                    <a:ext uri="{FF2B5EF4-FFF2-40B4-BE49-F238E27FC236}">
                      <a16:creationId xmlns:a16="http://schemas.microsoft.com/office/drawing/2014/main" id="{FE2EAB37-EBD6-4ED1-B67F-A0A2481BDA10}"/>
                    </a:ext>
                  </a:extLst>
                </p:cNvPr>
                <p:cNvPicPr/>
                <p:nvPr/>
              </p:nvPicPr>
              <p:blipFill>
                <a:blip r:embed="rId53" cstate="print"/>
                <a:stretch>
                  <a:fillRect/>
                </a:stretch>
              </p:blipFill>
              <p:spPr>
                <a:xfrm>
                  <a:off x="8417144" y="472048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4">
              <p14:nvContentPartPr>
                <p14:cNvPr id="56" name="Rukopis 55">
                  <a:extLst>
                    <a:ext uri="{FF2B5EF4-FFF2-40B4-BE49-F238E27FC236}">
                      <a16:creationId xmlns:a16="http://schemas.microsoft.com/office/drawing/2014/main" id="{A6CB4B0D-9B34-44F4-9C83-3CB78B54AC74}"/>
                    </a:ext>
                  </a:extLst>
                </p14:cNvPr>
                <p14:cNvContentPartPr/>
                <p14:nvPr/>
              </p14:nvContentPartPr>
              <p14:xfrm>
                <a:off x="8414624" y="4838922"/>
                <a:ext cx="360" cy="360"/>
              </p14:xfrm>
            </p:contentPart>
          </mc:Choice>
          <mc:Fallback>
            <p:pic>
              <p:nvPicPr>
                <p:cNvPr id="56" name="Rukopis 55">
                  <a:extLst>
                    <a:ext uri="{FF2B5EF4-FFF2-40B4-BE49-F238E27FC236}">
                      <a16:creationId xmlns:a16="http://schemas.microsoft.com/office/drawing/2014/main" id="{A6CB4B0D-9B34-44F4-9C83-3CB78B54AC74}"/>
                    </a:ext>
                  </a:extLst>
                </p:cNvPr>
                <p:cNvPicPr/>
                <p:nvPr/>
              </p:nvPicPr>
              <p:blipFill>
                <a:blip r:embed="rId55" cstate="print"/>
                <a:stretch>
                  <a:fillRect/>
                </a:stretch>
              </p:blipFill>
              <p:spPr>
                <a:xfrm>
                  <a:off x="8396984" y="473092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6">
              <p14:nvContentPartPr>
                <p14:cNvPr id="58" name="Rukopis 57">
                  <a:extLst>
                    <a:ext uri="{FF2B5EF4-FFF2-40B4-BE49-F238E27FC236}">
                      <a16:creationId xmlns:a16="http://schemas.microsoft.com/office/drawing/2014/main" id="{61D1E8BB-8A3A-494E-A83B-66DE61C9AB69}"/>
                    </a:ext>
                  </a:extLst>
                </p14:cNvPr>
                <p14:cNvContentPartPr/>
                <p14:nvPr/>
              </p14:nvContentPartPr>
              <p14:xfrm>
                <a:off x="8383664" y="4807962"/>
                <a:ext cx="360" cy="360"/>
              </p14:xfrm>
            </p:contentPart>
          </mc:Choice>
          <mc:Fallback>
            <p:pic>
              <p:nvPicPr>
                <p:cNvPr id="58" name="Rukopis 57">
                  <a:extLst>
                    <a:ext uri="{FF2B5EF4-FFF2-40B4-BE49-F238E27FC236}">
                      <a16:creationId xmlns:a16="http://schemas.microsoft.com/office/drawing/2014/main" id="{61D1E8BB-8A3A-494E-A83B-66DE61C9AB69}"/>
                    </a:ext>
                  </a:extLst>
                </p:cNvPr>
                <p:cNvPicPr/>
                <p:nvPr/>
              </p:nvPicPr>
              <p:blipFill>
                <a:blip r:embed="rId57" cstate="print"/>
                <a:stretch>
                  <a:fillRect/>
                </a:stretch>
              </p:blipFill>
              <p:spPr>
                <a:xfrm>
                  <a:off x="8366024" y="470032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9354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0137"/>
            <a:ext cx="4392488" cy="30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481160" cy="248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1913"/>
            <a:ext cx="73437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552" y="116632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>
                <a:latin typeface="Times New Roman" pitchFamily="18" charset="0"/>
                <a:cs typeface="Times New Roman" pitchFamily="18" charset="0"/>
              </a:rPr>
              <a:t>Haeckel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biogenetický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zákon</a:t>
            </a: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ontogeneze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zkráceným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opakováním</a:t>
            </a: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latin typeface="Times New Roman" pitchFamily="18" charset="0"/>
                <a:cs typeface="Times New Roman" pitchFamily="18" charset="0"/>
              </a:rPr>
              <a:t>fylogeneze</a:t>
            </a:r>
            <a:endParaRPr lang="en-GB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6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8775" y="1628800"/>
            <a:ext cx="698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 dirty="0">
                <a:solidFill>
                  <a:srgbClr val="344600"/>
                </a:solidFill>
                <a:latin typeface="Calibri" panose="020F0502020204030204" pitchFamily="34" charset="0"/>
              </a:rPr>
              <a:t>Co je tedy to „prostředí“ z definice?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8775" y="3284984"/>
            <a:ext cx="4285233" cy="1034129"/>
          </a:xfrm>
          <a:prstGeom prst="rect">
            <a:avLst/>
          </a:prstGeom>
          <a:solidFill>
            <a:srgbClr val="99CC00">
              <a:alpha val="7607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Podmínky prostředí – „nevyčerpatelné“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 Zdroje – „vyčerpatelné“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Enemies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“ – predátoři aj.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8775" y="2132856"/>
            <a:ext cx="4824412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CC3300"/>
                </a:solidFill>
                <a:latin typeface="Calibri" panose="020F0502020204030204" pitchFamily="34" charset="0"/>
              </a:rPr>
              <a:t>Souhrn všech faktorů, zdrojů a jevů vně organismu, které na tento organismus působí a nějak ho ovlivňují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9552" y="332656"/>
            <a:ext cx="84249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J. R. Krebs: „Vědecké studium interakcí, které ovlivňují výskyt a hojnost organismů v prostoru a v čase“. (interakce-popisují právě vztah mezi </a:t>
            </a:r>
            <a:r>
              <a:rPr lang="cs-CZ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  <a:r>
              <a:rPr lang="en-GB" dirty="0"/>
              <a:t>.“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0" y="3337979"/>
            <a:ext cx="2984876" cy="3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6" y="4422573"/>
            <a:ext cx="4288292" cy="240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1" y="1193159"/>
            <a:ext cx="2987115" cy="20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3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03238" y="3619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Předmět studia ekologie …..?</a:t>
            </a:r>
            <a:r>
              <a:rPr lang="cs-CZ" altLang="en-US" sz="1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162800" cy="32670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031" y="4437112"/>
            <a:ext cx="8371433" cy="2308324"/>
          </a:xfrm>
          <a:prstGeom prst="rect">
            <a:avLst/>
          </a:prstGeom>
          <a:solidFill>
            <a:srgbClr val="99CC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</a:rPr>
              <a:t>A. molekulární </a:t>
            </a:r>
            <a:r>
              <a:rPr lang="cs-CZ" altLang="en-US" dirty="0">
                <a:solidFill>
                  <a:srgbClr val="000000"/>
                </a:solidFill>
              </a:rPr>
              <a:t>(DNA): biochemie, molekulární biologie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B. buněčná</a:t>
            </a:r>
            <a:r>
              <a:rPr lang="cs-CZ" altLang="en-US" dirty="0">
                <a:solidFill>
                  <a:srgbClr val="000000"/>
                </a:solidFill>
              </a:rPr>
              <a:t> (jádro, organely, apod.): cytologie, genetika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 orgánová</a:t>
            </a:r>
            <a:r>
              <a:rPr lang="cs-CZ" altLang="en-US" dirty="0">
                <a:solidFill>
                  <a:srgbClr val="000000"/>
                </a:solidFill>
              </a:rPr>
              <a:t> (pletiva, orgány): anatomie, morfologie, fyziologie, ekofyziologie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organismální</a:t>
            </a:r>
            <a:r>
              <a:rPr lang="cs-CZ" altLang="en-US" dirty="0">
                <a:solidFill>
                  <a:srgbClr val="000000"/>
                </a:solidFill>
              </a:rPr>
              <a:t> (individua, formy): vývojová biologie, systematika,</a:t>
            </a:r>
            <a:r>
              <a:rPr lang="cs-CZ" altLang="en-US" dirty="0">
                <a:solidFill>
                  <a:srgbClr val="008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autekologie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E. populační</a:t>
            </a:r>
            <a:r>
              <a:rPr lang="cs-CZ" altLang="en-US" dirty="0">
                <a:solidFill>
                  <a:srgbClr val="000000"/>
                </a:solidFill>
              </a:rPr>
              <a:t> (populace, kohorty): genetika, </a:t>
            </a:r>
            <a:r>
              <a:rPr lang="cs-CZ" altLang="en-US" b="1" i="1" dirty="0">
                <a:solidFill>
                  <a:srgbClr val="008000"/>
                </a:solidFill>
              </a:rPr>
              <a:t>populační 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biocenotická</a:t>
            </a: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en-US" dirty="0">
                <a:solidFill>
                  <a:srgbClr val="000000"/>
                </a:solidFill>
              </a:rPr>
              <a:t>(společenstva): </a:t>
            </a:r>
            <a:r>
              <a:rPr lang="cs-CZ" altLang="en-US" b="1" i="1" dirty="0">
                <a:solidFill>
                  <a:srgbClr val="008000"/>
                </a:solidFill>
              </a:rPr>
              <a:t>ekologie společenstev</a:t>
            </a:r>
            <a:r>
              <a:rPr lang="cs-CZ" altLang="en-US" dirty="0">
                <a:solidFill>
                  <a:srgbClr val="000000"/>
                </a:solidFill>
              </a:rPr>
              <a:t>, </a:t>
            </a:r>
            <a:r>
              <a:rPr lang="cs-CZ" altLang="en-US" dirty="0" err="1">
                <a:solidFill>
                  <a:srgbClr val="000000"/>
                </a:solidFill>
              </a:rPr>
              <a:t>biocenologie</a:t>
            </a:r>
            <a:endParaRPr lang="cs-CZ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G. ekosystémová</a:t>
            </a:r>
            <a:r>
              <a:rPr lang="cs-CZ" altLang="en-US" dirty="0">
                <a:solidFill>
                  <a:srgbClr val="000000"/>
                </a:solidFill>
              </a:rPr>
              <a:t> (ekosystémy, biomy): </a:t>
            </a:r>
            <a:r>
              <a:rPr lang="cs-CZ" altLang="en-US" b="1" i="1" dirty="0">
                <a:solidFill>
                  <a:srgbClr val="008000"/>
                </a:solidFill>
              </a:rPr>
              <a:t>ekologie</a:t>
            </a:r>
            <a:r>
              <a:rPr lang="cs-CZ" altLang="en-US" b="1" i="1" dirty="0">
                <a:solidFill>
                  <a:srgbClr val="FF0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ekosystémů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geosystémová</a:t>
            </a:r>
            <a:r>
              <a:rPr lang="cs-CZ" altLang="en-US" dirty="0">
                <a:solidFill>
                  <a:srgbClr val="000000"/>
                </a:solidFill>
              </a:rPr>
              <a:t> (krajina, biosféra): </a:t>
            </a:r>
            <a:r>
              <a:rPr lang="cs-CZ" altLang="en-US" b="1" i="1" dirty="0">
                <a:solidFill>
                  <a:srgbClr val="008000"/>
                </a:solidFill>
              </a:rPr>
              <a:t>krajinná ekologie</a:t>
            </a:r>
            <a:r>
              <a:rPr lang="cs-CZ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(?)</a:t>
            </a:r>
            <a:r>
              <a:rPr lang="cs-CZ" altLang="en-US" dirty="0">
                <a:solidFill>
                  <a:srgbClr val="000000"/>
                </a:solidFill>
              </a:rPr>
              <a:t>,</a:t>
            </a:r>
            <a:r>
              <a:rPr lang="cs-CZ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biogeografie</a:t>
            </a:r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076825" y="1844675"/>
            <a:ext cx="863600" cy="360363"/>
          </a:xfrm>
          <a:prstGeom prst="ellipse">
            <a:avLst/>
          </a:prstGeom>
          <a:solidFill>
            <a:srgbClr val="99CC00">
              <a:alpha val="3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5724525" y="1557338"/>
            <a:ext cx="863600" cy="358775"/>
          </a:xfrm>
          <a:prstGeom prst="ellipse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6443663" y="1341438"/>
            <a:ext cx="935037" cy="358775"/>
          </a:xfrm>
          <a:prstGeom prst="ellipse">
            <a:avLst/>
          </a:prstGeom>
          <a:solidFill>
            <a:srgbClr val="99CC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Oval 12"/>
          <p:cNvSpPr>
            <a:spLocks noChangeArrowheads="1"/>
          </p:cNvSpPr>
          <p:nvPr/>
        </p:nvSpPr>
        <p:spPr bwMode="auto">
          <a:xfrm>
            <a:off x="7308850" y="1125538"/>
            <a:ext cx="863600" cy="358775"/>
          </a:xfrm>
          <a:prstGeom prst="ellipse">
            <a:avLst/>
          </a:prstGeom>
          <a:solidFill>
            <a:srgbClr val="99CC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Záběr ekologie jako celku je poměrně široký…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911975" cy="923330"/>
          </a:xfrm>
          <a:prstGeom prst="rect">
            <a:avLst/>
          </a:prstGeom>
          <a:solidFill>
            <a:srgbClr val="99CC00">
              <a:alpha val="5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…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každé odvětví, disciplína ekologie, pracuje v odlišných měřítcích, škálách, řeší trochu jiné problémy, ale vždy prostřednictvím dvou hlavních přístupů: 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proximátního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(JAK?) a ultimativního (PROČ?)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22637" cy="474186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51275" y="1916113"/>
            <a:ext cx="4681538" cy="4247317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Ekofyziologie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ekologie jedince (druhu), studuje mechanismy adaptace na faktory prostředí. Proč kachna nepřimrzne nohama k ledu, nebo se nepodchladí? Jak snáší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endotermové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teploty hluboko pod bodem mrazu? Proč velbloud vydrží tak dlouho bez vody atd.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Populační ekologie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jak kolísá počet jedinců v populaci pod vlivem prostředí, co všechno je ovlivňuje? (lumík norský,sarančata, kvasinky..)…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Ekologie společenstev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kolik druhů tvoří společenstva, proč právě tolik, hot-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spots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biodiverzity ve světě,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energomateriálové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toky ekosystémem…</a:t>
            </a:r>
          </a:p>
        </p:txBody>
      </p:sp>
      <p:pic>
        <p:nvPicPr>
          <p:cNvPr id="7178" name="Picture 10" descr="011407%20Lem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5663"/>
            <a:ext cx="2952750" cy="199231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7632700" cy="701675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Ekologii ve všech jejích dílčích oborech sjednocuje několik zásad, společných rysů, paradigmat..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052513"/>
            <a:ext cx="76327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dirty="0">
                <a:solidFill>
                  <a:srgbClr val="000000"/>
                </a:solidFill>
              </a:rPr>
              <a:t>1.</a:t>
            </a:r>
            <a:r>
              <a:rPr lang="cs-CZ" altLang="en-US" sz="1600" dirty="0">
                <a:solidFill>
                  <a:srgbClr val="000000"/>
                </a:solidFill>
              </a:rPr>
              <a:t> 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Slovo „ekologický“ lze chápat správně pouze ve vztahu k evoluci, interakcím mezi organismy a prostředím!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(jinými organismy, abiotickými faktory atd.)</a:t>
            </a:r>
          </a:p>
        </p:txBody>
      </p:sp>
      <p:pic>
        <p:nvPicPr>
          <p:cNvPr id="12292" name="Picture 10" descr="emu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959225" cy="2973387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492500" y="3789363"/>
            <a:ext cx="6477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7200" b="1">
                <a:solidFill>
                  <a:srgbClr val="CC330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5508626" y="3883696"/>
            <a:ext cx="792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4800" dirty="0">
                <a:solidFill>
                  <a:srgbClr val="CC3300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084168" y="3974977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Nesmysl!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432594" y="5157192"/>
            <a:ext cx="7704137" cy="1077218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Btw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.: Pokud dojde k určitému typu průmyslové havárie, např. k vypuštění toxických chemikálií do vody, jedná se o vznik jisté interakce mezi působící podmínkou prostředí (byť antropogenně podmíněnou) a ekosystémem řeky, přičemž se po čase ustaví nová dynamická rovnováha…jedná se tedy o ekologický proces, změny v biocenózách!</a:t>
            </a: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5504647" y="2628932"/>
            <a:ext cx="2592387" cy="1077218"/>
          </a:xfrm>
          <a:prstGeom prst="rect">
            <a:avLst/>
          </a:prstGeom>
          <a:solidFill>
            <a:srgbClr val="99CC00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„ekologický papír“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„ekologické auto“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„neekologické chování“</a:t>
            </a:r>
          </a:p>
        </p:txBody>
      </p:sp>
    </p:spTree>
    <p:extLst>
      <p:ext uri="{BB962C8B-B14F-4D97-AF65-F5344CB8AC3E}">
        <p14:creationId xmlns:p14="http://schemas.microsoft.com/office/powerpoint/2010/main" val="329305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137525" cy="1754326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en-US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2.</a:t>
            </a:r>
            <a:r>
              <a:rPr lang="cs-CZ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Pro dobro druhu“ se v přírodě nehraje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- žádný organismus není evolučně selektován aby konal k prospěchu druhu (byť vlastního). Příroda favorizuje jedince nesoucí geny s cílem být maximálně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reprodukčně úspěšný (= </a:t>
            </a:r>
            <a:r>
              <a:rPr lang="cs-CZ" alt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fitness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a to i tehdy pokud by mělo dojít k úhynu daného jedince.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Jednotkou přírodního výběru není jedinec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jak je v současnosti převládajícím zvykem, natož pak skupina či druh,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ale gen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základní jednotka dědičnosti (viz „Sobecký gen“, R. Dawkins)</a:t>
            </a:r>
            <a:endParaRPr lang="cs-CZ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606925" cy="36830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5288" y="2924175"/>
            <a:ext cx="3455987" cy="2800767"/>
          </a:xfrm>
          <a:prstGeom prst="rect">
            <a:avLst/>
          </a:prstGeom>
          <a:solidFill>
            <a:srgbClr val="99CC00">
              <a:alpha val="7700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</a:rPr>
              <a:t>Pokud hovoříme o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altruismu, 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jedná se zpravidla o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nepravý (příbuzenský) altruismus!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(viz sociální hmyz, zejména blanokřídlí – kastovní systém, rozmnožování omezeno na pár jedinců – královny, ostatní se pomáhají starat o potomstvo. </a:t>
            </a:r>
            <a:r>
              <a:rPr lang="cs-CZ" altLang="en-US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Potomstvo je blízce příbuzné, péčí o něj dělnice propaguje své vlastní geny. </a:t>
            </a:r>
          </a:p>
        </p:txBody>
      </p:sp>
    </p:spTree>
    <p:extLst>
      <p:ext uri="{BB962C8B-B14F-4D97-AF65-F5344CB8AC3E}">
        <p14:creationId xmlns:p14="http://schemas.microsoft.com/office/powerpoint/2010/main" val="5942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569325" cy="206057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solidFill>
                  <a:srgbClr val="000000"/>
                </a:solidFill>
              </a:rPr>
              <a:t>3. Ústřední roli hrají geny a prostředí</a:t>
            </a:r>
            <a:r>
              <a:rPr lang="cs-CZ" altLang="en-US">
                <a:solidFill>
                  <a:srgbClr val="000000"/>
                </a:solidFill>
              </a:rPr>
              <a:t> - výskyt druhů je dán jak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podmínkami prostředí</a:t>
            </a:r>
            <a:r>
              <a:rPr lang="cs-CZ" altLang="en-US">
                <a:solidFill>
                  <a:srgbClr val="000000"/>
                </a:solidFill>
              </a:rPr>
              <a:t> tak jejich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genetickou výbavou (genotyp)</a:t>
            </a:r>
            <a:r>
              <a:rPr lang="cs-CZ" altLang="en-US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r>
              <a:rPr lang="cs-CZ" altLang="en-US">
                <a:solidFill>
                  <a:srgbClr val="000000"/>
                </a:solidFill>
              </a:rPr>
              <a:t>Podmínky prostředí i genotyp ovlivňují základní charakteristiky jako natalitu, rychlost růstu, mortalitu apod. Interakcí genů a podmínek prostředí vzniká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fenotyp</a:t>
            </a:r>
            <a:r>
              <a:rPr lang="cs-CZ" altLang="en-US">
                <a:solidFill>
                  <a:srgbClr val="000000"/>
                </a:solidFill>
              </a:rPr>
              <a:t> (to co u organismů pozorujeme). K pochopení ekologie adaptací organismů tedy musíme znát jak povahu jejich genetické výbavy, tak podmínek prostředí a jejich souvztažnost (někdy je limitní prostředí, jindy geny). </a:t>
            </a:r>
            <a:endParaRPr lang="cs-CZ" altLang="en-US" b="1">
              <a:solidFill>
                <a:srgbClr val="000000"/>
              </a:solidFill>
            </a:endParaRPr>
          </a:p>
        </p:txBody>
      </p:sp>
      <p:pic>
        <p:nvPicPr>
          <p:cNvPr id="14339" name="Picture 5" descr="D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39988"/>
            <a:ext cx="3136900" cy="2352675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735262" cy="1800225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520950" cy="189071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 descr="Zebras,_Serengeti_savana_plains,_Tanzan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35262" cy="18923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2" descr="Ayers r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520950" cy="17780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3850" y="4941888"/>
            <a:ext cx="3168650" cy="1190625"/>
          </a:xfrm>
          <a:prstGeom prst="rect">
            <a:avLst/>
          </a:prstGeom>
          <a:solidFill>
            <a:srgbClr val="99CC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Prostřednictvím různé reprodukční úspěšnosti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genů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dochází k vzniku adaptací na celou škálu typů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prostředí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b="1" dirty="0">
                <a:latin typeface="Times New Roman" pitchFamily="18" charset="0"/>
                <a:cs typeface="Times New Roman" pitchFamily="18" charset="0"/>
              </a:rPr>
              <a:t>Mikroorganismy</a:t>
            </a:r>
            <a:r>
              <a:rPr lang="cs-CZ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54088"/>
            <a:ext cx="8686800" cy="5903912"/>
          </a:xfrm>
        </p:spPr>
        <p:txBody>
          <a:bodyPr/>
          <a:lstStyle/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bakterie</a:t>
            </a:r>
          </a:p>
          <a:p>
            <a:pPr eaLnBrk="1" hangingPunct="1"/>
            <a:r>
              <a:rPr lang="cs-CZ" altLang="en-US" sz="1600" dirty="0" err="1">
                <a:latin typeface="Calibri" panose="020F0502020204030204" pitchFamily="34" charset="0"/>
              </a:rPr>
              <a:t>archea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houby</a:t>
            </a: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řasy</a:t>
            </a:r>
          </a:p>
          <a:p>
            <a:r>
              <a:rPr lang="cs-CZ" altLang="en-US" sz="1600" dirty="0">
                <a:latin typeface="Calibri" panose="020F0502020204030204" pitchFamily="34" charset="0"/>
              </a:rPr>
              <a:t> prvoci</a:t>
            </a:r>
          </a:p>
          <a:p>
            <a:pPr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 viry</a:t>
            </a:r>
          </a:p>
          <a:p>
            <a:pPr eaLnBrk="1" hangingPunct="1"/>
            <a:r>
              <a:rPr lang="cs-CZ" altLang="en-US" sz="1600" dirty="0" err="1">
                <a:latin typeface="Calibri" panose="020F0502020204030204" pitchFamily="34" charset="0"/>
              </a:rPr>
              <a:t>Priony</a:t>
            </a:r>
            <a:r>
              <a:rPr lang="cs-CZ" altLang="en-US" sz="1600" dirty="0">
                <a:latin typeface="Calibri" panose="020F0502020204030204" pitchFamily="34" charset="0"/>
              </a:rPr>
              <a:t> ?</a:t>
            </a: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3 hlavní domény života :</a:t>
            </a: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r>
              <a:rPr lang="cs-CZ" altLang="en-US" sz="1600" dirty="0" err="1">
                <a:latin typeface="Calibri" panose="020F0502020204030204" pitchFamily="34" charset="0"/>
              </a:rPr>
              <a:t>Eucaryota</a:t>
            </a:r>
            <a:r>
              <a:rPr lang="cs-CZ" altLang="en-US" sz="1600" dirty="0">
                <a:latin typeface="Calibri" panose="020F0502020204030204" pitchFamily="34" charset="0"/>
              </a:rPr>
              <a:t> – </a:t>
            </a:r>
            <a:r>
              <a:rPr lang="cs-CZ" altLang="en-US" sz="1600" dirty="0" err="1">
                <a:latin typeface="Calibri" panose="020F0502020204030204" pitchFamily="34" charset="0"/>
              </a:rPr>
              <a:t>Eucarya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err="1">
                <a:latin typeface="Calibri" panose="020F0502020204030204" pitchFamily="34" charset="0"/>
              </a:rPr>
              <a:t>Procaryota</a:t>
            </a:r>
            <a:r>
              <a:rPr lang="cs-CZ" altLang="en-US" sz="1600" dirty="0">
                <a:latin typeface="Calibri" panose="020F0502020204030204" pitchFamily="34" charset="0"/>
              </a:rPr>
              <a:t> – </a:t>
            </a:r>
            <a:r>
              <a:rPr lang="cs-CZ" altLang="en-US" sz="1600" dirty="0" err="1">
                <a:latin typeface="Calibri" panose="020F0502020204030204" pitchFamily="34" charset="0"/>
              </a:rPr>
              <a:t>Bacteria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600" dirty="0" err="1">
                <a:latin typeface="Calibri" panose="020F0502020204030204" pitchFamily="34" charset="0"/>
              </a:rPr>
              <a:t>Archaea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                    - (</a:t>
            </a:r>
            <a:r>
              <a:rPr lang="cs-CZ" altLang="en-US" sz="1600" i="1" dirty="0" err="1">
                <a:latin typeface="Calibri" panose="020F0502020204030204" pitchFamily="34" charset="0"/>
              </a:rPr>
              <a:t>Candidate</a:t>
            </a:r>
            <a:r>
              <a:rPr lang="cs-CZ" altLang="en-US" sz="1600" i="1" dirty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>
                <a:latin typeface="Calibri" panose="020F0502020204030204" pitchFamily="34" charset="0"/>
              </a:rPr>
              <a:t>Phyla</a:t>
            </a:r>
            <a:r>
              <a:rPr lang="cs-CZ" altLang="en-US" sz="1600" i="1" dirty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>
                <a:latin typeface="Calibri" panose="020F0502020204030204" pitchFamily="34" charset="0"/>
              </a:rPr>
              <a:t>Radiation</a:t>
            </a:r>
            <a:r>
              <a:rPr lang="cs-CZ" altLang="en-US" sz="1600" dirty="0">
                <a:latin typeface="Calibri" panose="020F0502020204030204" pitchFamily="34" charset="0"/>
              </a:rPr>
              <a:t>?)</a:t>
            </a:r>
          </a:p>
          <a:p>
            <a:pPr eaLnBrk="1" hangingPunct="1">
              <a:buFontTx/>
              <a:buNone/>
            </a:pPr>
            <a:endParaRPr lang="cs-CZ" altLang="en-US" sz="18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>
              <a:latin typeface="Calibri" panose="020F0502020204030204" pitchFamily="34" charset="0"/>
            </a:endParaRPr>
          </a:p>
        </p:txBody>
      </p:sp>
      <p:pic>
        <p:nvPicPr>
          <p:cNvPr id="32772" name="Picture 5" descr="tree of li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23" y="2579802"/>
            <a:ext cx="5237494" cy="286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3485923" y="967722"/>
            <a:ext cx="523749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jednobuněčný, pouze mikroskopicky pozorovatelný 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kolonie, shluky, případně i symbiotická společenstva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rozmanitost metabolických drah, rychlost rozmnožování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 schopnosti přežívat nepříznivé podmínky – kosmopolité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>
                <a:latin typeface="Calibri" panose="020F0502020204030204" pitchFamily="34" charset="0"/>
              </a:rPr>
              <a:t>převážně </a:t>
            </a:r>
            <a:r>
              <a:rPr lang="cs-CZ" altLang="en-US" sz="1600" dirty="0" err="1">
                <a:latin typeface="Calibri" panose="020F0502020204030204" pitchFamily="34" charset="0"/>
              </a:rPr>
              <a:t>prokaryota</a:t>
            </a:r>
            <a:r>
              <a:rPr lang="cs-CZ" altLang="en-US" sz="1600" dirty="0">
                <a:latin typeface="Calibri" panose="020F0502020204030204" pitchFamily="34" charset="0"/>
              </a:rPr>
              <a:t> (bakterie, </a:t>
            </a:r>
            <a:r>
              <a:rPr lang="cs-CZ" altLang="en-US" sz="1600" dirty="0" err="1">
                <a:latin typeface="Calibri" panose="020F0502020204030204" pitchFamily="34" charset="0"/>
              </a:rPr>
              <a:t>archea</a:t>
            </a:r>
            <a:r>
              <a:rPr lang="cs-CZ" altLang="en-US" sz="1600" dirty="0">
                <a:latin typeface="Calibri" panose="020F0502020204030204" pitchFamily="34" charset="0"/>
              </a:rPr>
              <a:t>) i </a:t>
            </a:r>
            <a:r>
              <a:rPr lang="cs-CZ" altLang="en-US" sz="1600" dirty="0" err="1">
                <a:latin typeface="Calibri" panose="020F0502020204030204" pitchFamily="34" charset="0"/>
              </a:rPr>
              <a:t>eukaryota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endParaRPr lang="cs-CZ" alt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7BB9C7B1-DF2E-4B64-840E-65AF850A61A7}"/>
                  </a:ext>
                </a:extLst>
              </p14:cNvPr>
              <p14:cNvContentPartPr/>
              <p14:nvPr/>
            </p14:nvContentPartPr>
            <p14:xfrm>
              <a:off x="1253144" y="4397036"/>
              <a:ext cx="360" cy="36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7BB9C7B1-DF2E-4B64-840E-65AF850A61A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35144" y="4289396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00A21A6-B132-45EE-A85B-3B9D888BE829}"/>
              </a:ext>
            </a:extLst>
          </p:cNvPr>
          <p:cNvGrpSpPr/>
          <p:nvPr/>
        </p:nvGrpSpPr>
        <p:grpSpPr>
          <a:xfrm>
            <a:off x="869024" y="4304516"/>
            <a:ext cx="219960" cy="31320"/>
            <a:chOff x="869024" y="4304516"/>
            <a:chExt cx="219960" cy="313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5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CB698213-CB7D-48A8-93EC-01D1F762CFCB}"/>
                    </a:ext>
                  </a:extLst>
                </p14:cNvPr>
                <p14:cNvContentPartPr/>
                <p14:nvPr/>
              </p14:nvContentPartPr>
              <p14:xfrm>
                <a:off x="1088624" y="4331156"/>
                <a:ext cx="360" cy="4680"/>
              </p14:xfrm>
            </p:contentPart>
          </mc:Choice>
          <mc:Fallback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CB698213-CB7D-48A8-93EC-01D1F762CFCB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70984" y="4223516"/>
                  <a:ext cx="360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29CC843D-EABD-4509-A0E2-3C80ECA36880}"/>
                    </a:ext>
                  </a:extLst>
                </p14:cNvPr>
                <p14:cNvContentPartPr/>
                <p14:nvPr/>
              </p14:nvContentPartPr>
              <p14:xfrm>
                <a:off x="1016984" y="4314236"/>
                <a:ext cx="360" cy="360"/>
              </p14:xfrm>
            </p:contentPart>
          </mc:Choice>
          <mc:Fallback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29CC843D-EABD-4509-A0E2-3C80ECA36880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99934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B21686BC-A7C4-42C7-AAF9-85F1A3F5E64A}"/>
                    </a:ext>
                  </a:extLst>
                </p14:cNvPr>
                <p14:cNvContentPartPr/>
                <p14:nvPr/>
              </p14:nvContentPartPr>
              <p14:xfrm>
                <a:off x="934544" y="4314236"/>
                <a:ext cx="360" cy="360"/>
              </p14:xfrm>
            </p:contentPart>
          </mc:Choice>
          <mc:Fallback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B21686BC-A7C4-42C7-AAF9-85F1A3F5E64A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91654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1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DDA19947-CEC1-4490-A63A-0541077DFC79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DDA19947-CEC1-4490-A63A-0541077DFC79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3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E30FC768-6930-431E-A68E-CBC7A356CA97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E30FC768-6930-431E-A68E-CBC7A356CA97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4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A0702392-8E88-4B22-9BE8-0B2207FE7111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A0702392-8E88-4B22-9BE8-0B2207FE7111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5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0F7D35FF-2399-4CA7-87D4-299E03B35912}"/>
                    </a:ext>
                  </a:extLst>
                </p14:cNvPr>
                <p14:cNvContentPartPr/>
                <p14:nvPr/>
              </p14:nvContentPartPr>
              <p14:xfrm>
                <a:off x="903944" y="4314236"/>
                <a:ext cx="360" cy="360"/>
              </p14:xfrm>
            </p:contentPart>
          </mc:Choice>
          <mc:Fallback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0F7D35FF-2399-4CA7-87D4-299E03B35912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886304" y="420659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85D52789-99A1-4863-A8A1-5CC966311BA7}"/>
                    </a:ext>
                  </a:extLst>
                </p14:cNvPr>
                <p14:cNvContentPartPr/>
                <p14:nvPr/>
              </p14:nvContentPartPr>
              <p14:xfrm>
                <a:off x="873344" y="4304516"/>
                <a:ext cx="360" cy="360"/>
              </p14:xfrm>
            </p:contentPart>
          </mc:Choice>
          <mc:Fallback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85D52789-99A1-4863-A8A1-5CC966311BA7}"/>
                    </a:ext>
                  </a:extLst>
                </p:cNvPr>
                <p:cNvPicPr/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855344" y="419651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01FA3030-B652-4CBF-A7A7-F8AFF814A757}"/>
                    </a:ext>
                  </a:extLst>
                </p14:cNvPr>
                <p14:cNvContentPartPr/>
                <p14:nvPr/>
              </p14:nvContentPartPr>
              <p14:xfrm>
                <a:off x="893504" y="4325036"/>
                <a:ext cx="360" cy="360"/>
              </p14:xfrm>
            </p:contentPart>
          </mc:Choice>
          <mc:Fallback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01FA3030-B652-4CBF-A7A7-F8AFF814A757}"/>
                    </a:ext>
                  </a:extLst>
                </p:cNvPr>
                <p:cNvPicPr/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875864" y="4217036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0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42B4B5FE-14DA-481A-A266-35F3848D05B7}"/>
                    </a:ext>
                  </a:extLst>
                </p14:cNvPr>
                <p14:cNvContentPartPr/>
                <p14:nvPr/>
              </p14:nvContentPartPr>
              <p14:xfrm>
                <a:off x="889544" y="4335476"/>
                <a:ext cx="4680" cy="360"/>
              </p14:xfrm>
            </p:contentPart>
          </mc:Choice>
          <mc:Fallback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42B4B5FE-14DA-481A-A266-35F3848D05B7}"/>
                    </a:ext>
                  </a:extLst>
                </p:cNvPr>
                <p:cNvPicPr/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871544" y="4227476"/>
                  <a:ext cx="403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2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B4B6A476-A6C5-4F38-BCAA-DF515CA15794}"/>
                    </a:ext>
                  </a:extLst>
                </p14:cNvPr>
                <p14:cNvContentPartPr/>
                <p14:nvPr/>
              </p14:nvContentPartPr>
              <p14:xfrm>
                <a:off x="869024" y="4324676"/>
                <a:ext cx="4680" cy="10800"/>
              </p14:xfrm>
            </p:contentPart>
          </mc:Choice>
          <mc:Fallback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B4B6A476-A6C5-4F38-BCAA-DF515CA15794}"/>
                    </a:ext>
                  </a:extLst>
                </p:cNvPr>
                <p:cNvPicPr/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851384" y="4217036"/>
                  <a:ext cx="40320" cy="22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24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646753F7-4987-4E36-968A-1769C77F5EF9}"/>
                  </a:ext>
                </a:extLst>
              </p14:cNvPr>
              <p14:cNvContentPartPr/>
              <p14:nvPr/>
            </p14:nvContentPartPr>
            <p14:xfrm>
              <a:off x="-853216" y="4427996"/>
              <a:ext cx="360" cy="360"/>
            </p14:xfrm>
          </p:contentPart>
        </mc:Choice>
        <mc:Fallback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646753F7-4987-4E36-968A-1769C77F5EF9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-871216" y="43199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26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6B009893-E3E0-4F61-AEB9-4EBED51E82C5}"/>
                  </a:ext>
                </a:extLst>
              </p14:cNvPr>
              <p14:cNvContentPartPr/>
              <p14:nvPr/>
            </p14:nvContentPartPr>
            <p14:xfrm>
              <a:off x="-915136" y="4427996"/>
              <a:ext cx="360" cy="360"/>
            </p14:xfrm>
          </p:contentPart>
        </mc:Choice>
        <mc:Fallback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6B009893-E3E0-4F61-AEB9-4EBED51E82C5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-932776" y="43199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28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EBBC72E6-229E-4F04-AC55-4FDA267BDCAE}"/>
                  </a:ext>
                </a:extLst>
              </p14:cNvPr>
              <p14:cNvContentPartPr/>
              <p14:nvPr/>
            </p14:nvContentPartPr>
            <p14:xfrm>
              <a:off x="-935296" y="4458236"/>
              <a:ext cx="360" cy="360"/>
            </p14:xfrm>
          </p:contentPart>
        </mc:Choice>
        <mc:Fallback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EBBC72E6-229E-4F04-AC55-4FDA267BDCAE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-953296" y="435059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0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8FE8CC60-56B0-4C0F-85DE-384CF399F300}"/>
                  </a:ext>
                </a:extLst>
              </p14:cNvPr>
              <p14:cNvContentPartPr/>
              <p14:nvPr/>
            </p14:nvContentPartPr>
            <p14:xfrm>
              <a:off x="-935296" y="4458236"/>
              <a:ext cx="52920" cy="360"/>
            </p14:xfrm>
          </p:contentPart>
        </mc:Choice>
        <mc:Fallback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8FE8CC60-56B0-4C0F-85DE-384CF399F300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-953296" y="4350596"/>
                <a:ext cx="88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83E59DE8-3CC5-4F8A-9C90-62FD39032F2B}"/>
                  </a:ext>
                </a:extLst>
              </p14:cNvPr>
              <p14:cNvContentPartPr/>
              <p14:nvPr/>
            </p14:nvContentPartPr>
            <p14:xfrm>
              <a:off x="-884176" y="4454276"/>
              <a:ext cx="45000" cy="4320"/>
            </p14:xfrm>
          </p:contentPart>
        </mc:Choice>
        <mc:Fallback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83E59DE8-3CC5-4F8A-9C90-62FD39032F2B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-901816" y="4346636"/>
                <a:ext cx="806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3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B91677F7-F71E-4D42-A789-B243DEB3EE5E}"/>
                  </a:ext>
                </a:extLst>
              </p14:cNvPr>
              <p14:cNvContentPartPr/>
              <p14:nvPr/>
            </p14:nvContentPartPr>
            <p14:xfrm>
              <a:off x="-863296" y="4450316"/>
              <a:ext cx="6480" cy="8280"/>
            </p14:xfrm>
          </p:contentPart>
        </mc:Choice>
        <mc:Fallback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B91677F7-F71E-4D42-A789-B243DEB3EE5E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-880936" y="4342316"/>
                <a:ext cx="42120" cy="2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5692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3" name="Picture 4" descr="skenovat003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8173"/>
          <a:stretch>
            <a:fillRect/>
          </a:stretch>
        </p:blipFill>
        <p:spPr bwMode="auto">
          <a:xfrm>
            <a:off x="468313" y="2781300"/>
            <a:ext cx="8208962" cy="3762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 descr="skenovat003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6"/>
          <a:stretch>
            <a:fillRect/>
          </a:stretch>
        </p:blipFill>
        <p:spPr bwMode="auto">
          <a:xfrm>
            <a:off x="468313" y="908050"/>
            <a:ext cx="8210550" cy="1709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6588" y="195263"/>
            <a:ext cx="44392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Prokaryotická vs. Eukaryotická buňka</a:t>
            </a:r>
          </a:p>
        </p:txBody>
      </p:sp>
    </p:spTree>
    <p:extLst>
      <p:ext uri="{BB962C8B-B14F-4D97-AF65-F5344CB8AC3E}">
        <p14:creationId xmlns:p14="http://schemas.microsoft.com/office/powerpoint/2010/main" val="993740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8864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en-US" sz="2000" dirty="0">
                <a:latin typeface="Times New Roman" pitchFamily="18" charset="0"/>
                <a:cs typeface="Times New Roman" pitchFamily="18" charset="0"/>
              </a:rPr>
              <a:t>Charakteristické rysy </a:t>
            </a:r>
            <a:r>
              <a:rPr lang="cs-CZ" altLang="en-US" sz="2000" b="1" dirty="0" err="1">
                <a:latin typeface="Times New Roman" pitchFamily="18" charset="0"/>
                <a:cs typeface="Times New Roman" pitchFamily="18" charset="0"/>
              </a:rPr>
              <a:t>Prokaryot</a:t>
            </a:r>
            <a:endParaRPr lang="cs-CZ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4392488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jaderný ekvivalent 10-20% objemu buňky, haploidní – jedna cyklická molekula DNA 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absence organel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ribozómy</a:t>
            </a:r>
            <a:r>
              <a:rPr lang="cs-CZ" altLang="en-US" sz="1600" dirty="0">
                <a:latin typeface="Calibri" panose="020F0502020204030204" pitchFamily="34" charset="0"/>
              </a:rPr>
              <a:t>: 2 jednotky RNA (30S + 50S, suma 70S)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složení buňky (sušina): 3% jádro, 40% </a:t>
            </a:r>
            <a:r>
              <a:rPr lang="cs-CZ" altLang="en-US" sz="1600" dirty="0" err="1">
                <a:latin typeface="Calibri" panose="020F0502020204030204" pitchFamily="34" charset="0"/>
              </a:rPr>
              <a:t>ribozómy</a:t>
            </a:r>
            <a:r>
              <a:rPr lang="cs-CZ" altLang="en-US" sz="1600" dirty="0">
                <a:latin typeface="Calibri" panose="020F0502020204030204" pitchFamily="34" charset="0"/>
              </a:rPr>
              <a:t>; nebo: 1/3 proteiny, 2/3 RNA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plasmidy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stěna – </a:t>
            </a:r>
            <a:r>
              <a:rPr lang="cs-CZ" altLang="en-US" sz="1600" dirty="0" err="1">
                <a:latin typeface="Calibri" panose="020F0502020204030204" pitchFamily="34" charset="0"/>
              </a:rPr>
              <a:t>peptidoglykan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plynové „vakuoly“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jiné - „bičíky“ </a:t>
            </a:r>
            <a:r>
              <a:rPr lang="cs-CZ" altLang="en-US" sz="1600" dirty="0" err="1">
                <a:latin typeface="Calibri" panose="020F0502020204030204" pitchFamily="34" charset="0"/>
              </a:rPr>
              <a:t>atd</a:t>
            </a:r>
            <a:r>
              <a:rPr lang="cs-CZ" altLang="en-US" sz="1600" dirty="0">
                <a:latin typeface="Calibri" panose="020F0502020204030204" pitchFamily="34" charset="0"/>
              </a:rPr>
              <a:t>…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n</a:t>
            </a:r>
            <a:r>
              <a:rPr lang="en-GB" altLang="en-US" sz="1600" dirty="0" err="1">
                <a:latin typeface="Calibri" panose="020F0502020204030204" pitchFamily="34" charset="0"/>
              </a:rPr>
              <a:t>etvoří</a:t>
            </a:r>
            <a:r>
              <a:rPr lang="en-GB" altLang="en-US" sz="1600" dirty="0">
                <a:latin typeface="Calibri" panose="020F0502020204030204" pitchFamily="34" charset="0"/>
              </a:rPr>
              <a:t> </a:t>
            </a:r>
            <a:r>
              <a:rPr lang="en-GB" altLang="en-US" sz="1600" dirty="0" err="1">
                <a:latin typeface="Calibri" panose="020F0502020204030204" pitchFamily="34" charset="0"/>
              </a:rPr>
              <a:t>tkáně</a:t>
            </a:r>
            <a:r>
              <a:rPr lang="en-GB" altLang="en-US" sz="1600" dirty="0">
                <a:latin typeface="Calibri" panose="020F0502020204030204" pitchFamily="34" charset="0"/>
              </a:rPr>
              <a:t>, ale </a:t>
            </a:r>
            <a:r>
              <a:rPr lang="en-GB" altLang="en-US" sz="1600" dirty="0" err="1">
                <a:latin typeface="Calibri" panose="020F0502020204030204" pitchFamily="34" charset="0"/>
              </a:rPr>
              <a:t>konsorcia</a:t>
            </a:r>
            <a:r>
              <a:rPr lang="cs-CZ" altLang="en-US" sz="1600" dirty="0">
                <a:latin typeface="Calibri" panose="020F0502020204030204" pitchFamily="34" charset="0"/>
              </a:rPr>
              <a:t>…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8417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9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en-US" sz="2800" dirty="0">
                <a:latin typeface="Times New Roman" pitchFamily="18" charset="0"/>
                <a:cs typeface="Times New Roman" pitchFamily="18" charset="0"/>
              </a:rPr>
              <a:t>ME – úhly pohledu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autekologie – ekologie organismů a „druhů“</a:t>
            </a:r>
          </a:p>
          <a:p>
            <a:pPr eaLnBrk="1" hangingPunct="1">
              <a:lnSpc>
                <a:spcPts val="28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procesy v systému – „</a:t>
            </a:r>
            <a:r>
              <a:rPr lang="cs-CZ" altLang="en-US" sz="1600" dirty="0" err="1">
                <a:latin typeface="Calibri" panose="020F0502020204030204" pitchFamily="34" charset="0"/>
              </a:rPr>
              <a:t>black</a:t>
            </a:r>
            <a:r>
              <a:rPr lang="cs-CZ" altLang="en-US" sz="1600" dirty="0">
                <a:latin typeface="Calibri" panose="020F0502020204030204" pitchFamily="34" charset="0"/>
              </a:rPr>
              <a:t> box“:  transformace látek vč. „nežádoucích“, koloběh, regulace, bilance, produkce…</a:t>
            </a:r>
          </a:p>
          <a:p>
            <a:r>
              <a:rPr lang="cs-CZ" altLang="en-US" sz="1600" dirty="0">
                <a:latin typeface="Calibri" panose="020F0502020204030204" pitchFamily="34" charset="0"/>
              </a:rPr>
              <a:t>hygienické aspekty 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>
                <a:latin typeface="Calibri" panose="020F0502020204030204" pitchFamily="34" charset="0"/>
              </a:rPr>
              <a:t>kombinace…</a:t>
            </a:r>
          </a:p>
          <a:p>
            <a:pPr eaLnBrk="1" hangingPunct="1"/>
            <a:endParaRPr lang="cs-CZ" altLang="en-US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32558"/>
              </p:ext>
            </p:extLst>
          </p:nvPr>
        </p:nvGraphicFramePr>
        <p:xfrm>
          <a:off x="1763688" y="3140968"/>
          <a:ext cx="540067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SPW 7.1 Graph" r:id="rId3" imgW="53282850" imgH="28603575" progId="">
                  <p:embed/>
                </p:oleObj>
              </mc:Choice>
              <mc:Fallback>
                <p:oleObj name="SPW 7.1 Graph" r:id="rId3" imgW="53282850" imgH="28603575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140968"/>
                        <a:ext cx="540067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37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latin typeface="Times New Roman" pitchFamily="18" charset="0"/>
                <a:cs typeface="Times New Roman" pitchFamily="18" charset="0"/>
              </a:rPr>
              <a:t>Charakteristické funkční rysy </a:t>
            </a:r>
            <a:r>
              <a:rPr lang="cs-CZ" altLang="en-US" sz="2000" b="1" dirty="0" err="1">
                <a:latin typeface="Times New Roman" pitchFamily="18" charset="0"/>
                <a:cs typeface="Times New Roman" pitchFamily="18" charset="0"/>
              </a:rPr>
              <a:t>Prokaryot</a:t>
            </a:r>
            <a:r>
              <a:rPr lang="cs-CZ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8025" y="1412875"/>
            <a:ext cx="4391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často anaerobióza, fixace N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chemolitotrofie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fotosyntéza (fotolýza H</a:t>
            </a:r>
            <a:r>
              <a:rPr lang="cs-CZ" altLang="en-US" sz="1600" baseline="-25000" dirty="0">
                <a:latin typeface="Calibri" panose="020F0502020204030204" pitchFamily="34" charset="0"/>
              </a:rPr>
              <a:t>2</a:t>
            </a:r>
            <a:r>
              <a:rPr lang="cs-CZ" altLang="en-US" sz="1600" dirty="0">
                <a:latin typeface="Calibri" panose="020F0502020204030204" pitchFamily="34" charset="0"/>
              </a:rPr>
              <a:t>O)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absence fagocytózy 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absence sterolů v membránách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      (vzácně sinice a </a:t>
            </a:r>
            <a:r>
              <a:rPr lang="cs-CZ" altLang="en-US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mykoplasmy</a:t>
            </a:r>
            <a:r>
              <a:rPr lang="cs-CZ" alt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neschopnost tvořit tkáně, ale organizace v konsorciích různých metabolických typů</a:t>
            </a: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412875"/>
            <a:ext cx="29845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63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Mikrobiální ekologie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392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2300" dirty="0"/>
              <a:t>inter(</a:t>
            </a:r>
            <a:r>
              <a:rPr lang="cs-CZ" sz="2300" dirty="0" err="1"/>
              <a:t>multi</a:t>
            </a:r>
            <a:r>
              <a:rPr lang="cs-CZ" sz="2300" dirty="0"/>
              <a:t>)disciplinární obor, vztahy,  původ a evoluce života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dirty="0" err="1"/>
              <a:t>Bacteria</a:t>
            </a:r>
            <a:r>
              <a:rPr lang="cs-CZ" sz="2300" dirty="0"/>
              <a:t> vs. </a:t>
            </a:r>
            <a:r>
              <a:rPr lang="cs-CZ" sz="2300" dirty="0" err="1"/>
              <a:t>Archaea</a:t>
            </a:r>
            <a:r>
              <a:rPr lang="cs-CZ" sz="2300" dirty="0"/>
              <a:t> – komplikovaná klasifikace, nejasná definice </a:t>
            </a:r>
            <a:r>
              <a:rPr lang="cs-CZ" sz="2300" dirty="0" err="1"/>
              <a:t>prokaryot</a:t>
            </a:r>
            <a:endParaRPr lang="cs-CZ" sz="2300" dirty="0"/>
          </a:p>
          <a:p>
            <a:endParaRPr lang="cs-CZ" sz="2300" dirty="0"/>
          </a:p>
          <a:p>
            <a:r>
              <a:rPr lang="cs-CZ" sz="2300" dirty="0"/>
              <a:t>těží z klasické mikrobiologie založené na přímé identifikaci</a:t>
            </a:r>
          </a:p>
          <a:p>
            <a:endParaRPr lang="cs-CZ" sz="2300" dirty="0"/>
          </a:p>
          <a:p>
            <a:r>
              <a:rPr lang="cs-CZ" sz="2300" dirty="0"/>
              <a:t>exponenciální nárůst dat díky molekulární biologii</a:t>
            </a:r>
          </a:p>
          <a:p>
            <a:endParaRPr lang="cs-CZ" sz="2300" dirty="0"/>
          </a:p>
          <a:p>
            <a:r>
              <a:rPr lang="cs-CZ" sz="2300" dirty="0"/>
              <a:t>z toho vyplývající změny „stromu života“</a:t>
            </a:r>
          </a:p>
          <a:p>
            <a:endParaRPr lang="cs-CZ" sz="2300" dirty="0"/>
          </a:p>
          <a:p>
            <a:r>
              <a:rPr lang="cs-CZ" sz="2300" dirty="0"/>
              <a:t>v současnosti kladen důraz na pochopení struktury  mikrobiální komunity v prostředí</a:t>
            </a:r>
          </a:p>
          <a:p>
            <a:endParaRPr lang="cs-CZ" sz="2300" dirty="0"/>
          </a:p>
          <a:p>
            <a:r>
              <a:rPr lang="cs-CZ" sz="2300" dirty="0"/>
              <a:t>klíč k pochopení je identifikace – kultivace vs. molekulární přístupy</a:t>
            </a:r>
          </a:p>
          <a:p>
            <a:endParaRPr lang="cs-CZ" sz="2300" dirty="0"/>
          </a:p>
          <a:p>
            <a:r>
              <a:rPr lang="cs-CZ" sz="2300" dirty="0"/>
              <a:t>studium enzymatické aktivity i adaptace mikroorganismů na prostředí přispívají k poznání fyziologie i ekologie mikroorganismů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24407"/>
            <a:ext cx="5256584" cy="174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/>
              <a:t>Hlavní otázky v mikrobiální ekologii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513" y="1412776"/>
            <a:ext cx="8229600" cy="4525963"/>
          </a:xfrm>
        </p:spPr>
        <p:txBody>
          <a:bodyPr/>
          <a:lstStyle/>
          <a:p>
            <a:r>
              <a:rPr lang="cs-CZ" sz="1600" dirty="0"/>
              <a:t>Které mikroorganismy jsou přítomné?</a:t>
            </a:r>
          </a:p>
          <a:p>
            <a:endParaRPr lang="cs-CZ" sz="1600" dirty="0"/>
          </a:p>
          <a:p>
            <a:r>
              <a:rPr lang="cs-CZ" sz="1600" dirty="0"/>
              <a:t>Jaká je role jednotlivých „druhů“?</a:t>
            </a:r>
          </a:p>
          <a:p>
            <a:endParaRPr lang="cs-CZ" sz="1600" dirty="0"/>
          </a:p>
          <a:p>
            <a:r>
              <a:rPr lang="cs-CZ" sz="1600" dirty="0"/>
              <a:t>Jaké interakce se vyskytují v mikrobiálním prostředí?</a:t>
            </a:r>
          </a:p>
          <a:p>
            <a:endParaRPr lang="cs-CZ" sz="1600" dirty="0"/>
          </a:p>
          <a:p>
            <a:r>
              <a:rPr lang="cs-CZ" sz="1600" dirty="0"/>
              <a:t>Jak mění mikroorganismy své prostředí?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1724363" cy="2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235"/>
            <a:ext cx="3888432" cy="3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4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Kořeny mikrobiální ekologie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hluboko v historii lidstva, před poznáním vlastních bakterií lidé hledali způsob, jak uchovat potraviny</a:t>
            </a:r>
          </a:p>
          <a:p>
            <a:r>
              <a:rPr lang="cs-CZ" sz="1600" dirty="0"/>
              <a:t>častá fermentace mléka, zeleniny, ovoce</a:t>
            </a:r>
          </a:p>
          <a:p>
            <a:r>
              <a:rPr lang="en-GB" altLang="en-US" sz="1600" dirty="0" err="1"/>
              <a:t>fermentace</a:t>
            </a:r>
            <a:r>
              <a:rPr lang="cs-CZ" altLang="en-US" sz="1600" dirty="0"/>
              <a:t> </a:t>
            </a:r>
            <a:r>
              <a:rPr lang="en-GB" altLang="en-US" sz="1600" dirty="0" err="1"/>
              <a:t>šťáv</a:t>
            </a:r>
            <a:endParaRPr lang="en-GB" altLang="en-US" sz="1600" dirty="0"/>
          </a:p>
          <a:p>
            <a:pPr>
              <a:defRPr/>
            </a:pPr>
            <a:r>
              <a:rPr lang="en-GB" altLang="en-US" sz="1600" dirty="0" err="1"/>
              <a:t>nakládání</a:t>
            </a:r>
            <a:r>
              <a:rPr lang="en-GB" altLang="en-US" sz="1600" dirty="0"/>
              <a:t> </a:t>
            </a:r>
            <a:r>
              <a:rPr lang="en-GB" altLang="en-US" sz="1600" dirty="0" err="1"/>
              <a:t>ovoce</a:t>
            </a:r>
            <a:r>
              <a:rPr lang="en-GB" altLang="en-US" sz="1600" dirty="0"/>
              <a:t> a </a:t>
            </a:r>
            <a:r>
              <a:rPr lang="en-GB" altLang="en-US" sz="1600" dirty="0" err="1"/>
              <a:t>zeleniny</a:t>
            </a:r>
            <a:endParaRPr lang="en-GB" altLang="en-US" sz="1600" dirty="0"/>
          </a:p>
          <a:p>
            <a:endParaRPr lang="cs-CZ" sz="20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0" y="2564904"/>
            <a:ext cx="33782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21088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63" y="2564904"/>
            <a:ext cx="3779836" cy="14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4880049"/>
            <a:ext cx="33765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u="sng" dirty="0" err="1"/>
              <a:t>Pickles</a:t>
            </a:r>
            <a:endParaRPr lang="cs-CZ" sz="1200" u="sng" dirty="0"/>
          </a:p>
          <a:p>
            <a:r>
              <a:rPr lang="en-GB" sz="1200" dirty="0"/>
              <a:t>1 kg </a:t>
            </a:r>
            <a:r>
              <a:rPr lang="en-GB" sz="1200" dirty="0" err="1"/>
              <a:t>zeleniny</a:t>
            </a:r>
            <a:r>
              <a:rPr lang="en-GB" sz="1200" dirty="0"/>
              <a:t> </a:t>
            </a:r>
            <a:r>
              <a:rPr lang="cs-CZ" sz="1200" dirty="0"/>
              <a:t>(</a:t>
            </a:r>
            <a:r>
              <a:rPr lang="en-GB" sz="1200" dirty="0"/>
              <a:t>500 g </a:t>
            </a:r>
            <a:r>
              <a:rPr lang="en-GB" sz="1200" dirty="0" err="1"/>
              <a:t>bílého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červeného</a:t>
            </a:r>
            <a:r>
              <a:rPr lang="en-GB" sz="1200" dirty="0"/>
              <a:t> </a:t>
            </a:r>
            <a:r>
              <a:rPr lang="en-GB" sz="1200" dirty="0" err="1"/>
              <a:t>hlávkového</a:t>
            </a:r>
            <a:r>
              <a:rPr lang="en-GB" sz="1200" dirty="0"/>
              <a:t> </a:t>
            </a:r>
            <a:r>
              <a:rPr lang="en-GB" sz="1200" dirty="0" err="1"/>
              <a:t>zelí</a:t>
            </a:r>
            <a:r>
              <a:rPr lang="en-GB" sz="1200" dirty="0"/>
              <a:t>, 300 g </a:t>
            </a:r>
            <a:r>
              <a:rPr lang="en-GB" sz="1200" dirty="0" err="1"/>
              <a:t>mrkve</a:t>
            </a:r>
            <a:r>
              <a:rPr lang="cs-CZ" sz="1200" dirty="0"/>
              <a:t>,</a:t>
            </a:r>
            <a:r>
              <a:rPr lang="en-GB" sz="1200" dirty="0"/>
              <a:t> 200 g </a:t>
            </a:r>
            <a:r>
              <a:rPr lang="en-GB" sz="1200" dirty="0" err="1"/>
              <a:t>cibule</a:t>
            </a:r>
            <a:r>
              <a:rPr lang="cs-CZ" sz="1200" dirty="0"/>
              <a:t>, ev. zázvor a chilli)</a:t>
            </a:r>
          </a:p>
          <a:p>
            <a:r>
              <a:rPr lang="en-GB" sz="1200" dirty="0"/>
              <a:t>2 </a:t>
            </a:r>
            <a:r>
              <a:rPr lang="en-GB" sz="1200" dirty="0" err="1"/>
              <a:t>polévkové</a:t>
            </a:r>
            <a:r>
              <a:rPr lang="en-GB" sz="1200" dirty="0"/>
              <a:t> </a:t>
            </a:r>
            <a:r>
              <a:rPr lang="en-GB" sz="1200" dirty="0" err="1"/>
              <a:t>lžíce</a:t>
            </a:r>
            <a:r>
              <a:rPr lang="en-GB" sz="1200" dirty="0"/>
              <a:t> </a:t>
            </a:r>
            <a:r>
              <a:rPr lang="en-GB" sz="1200" dirty="0" err="1"/>
              <a:t>mořské</a:t>
            </a:r>
            <a:r>
              <a:rPr lang="en-GB" sz="1200" dirty="0"/>
              <a:t> soli</a:t>
            </a:r>
          </a:p>
          <a:p>
            <a:r>
              <a:rPr lang="en-GB" sz="1200" dirty="0" err="1"/>
              <a:t>lžička</a:t>
            </a:r>
            <a:r>
              <a:rPr lang="en-GB" sz="1200" dirty="0"/>
              <a:t> </a:t>
            </a:r>
            <a:r>
              <a:rPr lang="en-GB" sz="1200" dirty="0" err="1"/>
              <a:t>drceného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mletého</a:t>
            </a:r>
            <a:r>
              <a:rPr lang="en-GB" sz="1200" dirty="0"/>
              <a:t> </a:t>
            </a:r>
            <a:r>
              <a:rPr lang="en-GB" sz="1200" dirty="0" err="1"/>
              <a:t>kmínu</a:t>
            </a:r>
            <a:endParaRPr lang="en-GB" sz="1200" dirty="0"/>
          </a:p>
          <a:p>
            <a:r>
              <a:rPr lang="en-GB" sz="1200" dirty="0" err="1"/>
              <a:t>vhodná</a:t>
            </a:r>
            <a:r>
              <a:rPr lang="en-GB" sz="1200" dirty="0"/>
              <a:t> </a:t>
            </a:r>
            <a:r>
              <a:rPr lang="en-GB" sz="1200" dirty="0" err="1"/>
              <a:t>kvasná</a:t>
            </a:r>
            <a:r>
              <a:rPr lang="en-GB" sz="1200" dirty="0"/>
              <a:t> </a:t>
            </a:r>
            <a:r>
              <a:rPr lang="en-GB" sz="1200" dirty="0" err="1"/>
              <a:t>nádoba</a:t>
            </a:r>
            <a:r>
              <a:rPr lang="en-GB" sz="1200" dirty="0"/>
              <a:t> </a:t>
            </a:r>
            <a:r>
              <a:rPr lang="en-GB" sz="1200" dirty="0" err="1"/>
              <a:t>ze</a:t>
            </a:r>
            <a:r>
              <a:rPr lang="en-GB" sz="1200" dirty="0"/>
              <a:t> </a:t>
            </a:r>
            <a:r>
              <a:rPr lang="en-GB" sz="1200" dirty="0" err="1"/>
              <a:t>skla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keramiky</a:t>
            </a:r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Nakrouhat, smíchat, zatížit, kvasit 2-6 dní v pokojové teplotě </a:t>
            </a:r>
            <a:r>
              <a:rPr lang="cs-CZ" sz="1200" dirty="0">
                <a:sym typeface="Wingdings" panose="05000000000000000000" pitchFamily="2" charset="2"/>
              </a:rPr>
              <a:t>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84495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426" y="503608"/>
            <a:ext cx="82296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svrchních 2,5 cm půdy – více mikrobů než </a:t>
            </a:r>
            <a:r>
              <a:rPr lang="cs-CZ" sz="1600" dirty="0" err="1">
                <a:solidFill>
                  <a:prstClr val="black"/>
                </a:solidFill>
              </a:rPr>
              <a:t>eukaryot</a:t>
            </a:r>
            <a:r>
              <a:rPr lang="cs-CZ" sz="1600" dirty="0">
                <a:solidFill>
                  <a:prstClr val="black"/>
                </a:solidFill>
              </a:rPr>
              <a:t> nad zemí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odhad 5x10</a:t>
            </a:r>
            <a:r>
              <a:rPr lang="cs-CZ" sz="1600" baseline="30000" dirty="0">
                <a:solidFill>
                  <a:prstClr val="black"/>
                </a:solidFill>
              </a:rPr>
              <a:t>30</a:t>
            </a:r>
            <a:r>
              <a:rPr lang="cs-CZ" sz="1600" dirty="0">
                <a:solidFill>
                  <a:prstClr val="black"/>
                </a:solidFill>
              </a:rPr>
              <a:t>  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– více než polovina živé protoplasmy na Zemi 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počet bakterií v lidském těle je o řád vyšší než počet buněk, které ho tvoří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obrovský vliv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na </a:t>
            </a:r>
            <a:r>
              <a:rPr lang="cs-CZ" sz="1600" dirty="0" err="1">
                <a:solidFill>
                  <a:prstClr val="black"/>
                </a:solidFill>
              </a:rPr>
              <a:t>eukaryota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analýza </a:t>
            </a:r>
            <a:r>
              <a:rPr lang="cs-CZ" sz="1600" dirty="0" err="1">
                <a:solidFill>
                  <a:prstClr val="black"/>
                </a:solidFill>
              </a:rPr>
              <a:t>mikrobiomu</a:t>
            </a:r>
            <a:r>
              <a:rPr lang="cs-CZ" sz="1600" dirty="0">
                <a:solidFill>
                  <a:prstClr val="black"/>
                </a:solidFill>
              </a:rPr>
              <a:t> kůže člověka – velmi podobný a přesto unikátní pro jednotlivce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speciální techniky pěstování rýže – nyní víme, že podporují růst dusík fixujících cyanobakterií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2" y="4221088"/>
            <a:ext cx="2155956" cy="16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1" y="4221087"/>
            <a:ext cx="3031815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682510" cy="16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00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67413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en-GB" sz="2000" b="1" dirty="0"/>
              <a:t>Antony van Leeuwenhoek (1632-1723)</a:t>
            </a:r>
          </a:p>
          <a:p>
            <a:endParaRPr lang="en-GB" sz="2000" dirty="0"/>
          </a:p>
          <a:p>
            <a:r>
              <a:rPr lang="en-GB" sz="2000" dirty="0" err="1"/>
              <a:t>obchodník</a:t>
            </a:r>
            <a:r>
              <a:rPr lang="en-GB" sz="2000" dirty="0"/>
              <a:t> v </a:t>
            </a:r>
            <a:r>
              <a:rPr lang="en-GB" sz="2000" dirty="0" err="1"/>
              <a:t>Holandsku</a:t>
            </a:r>
            <a:r>
              <a:rPr lang="en-GB" sz="2000" dirty="0"/>
              <a:t> , </a:t>
            </a:r>
            <a:r>
              <a:rPr lang="en-GB" sz="2000" dirty="0" err="1"/>
              <a:t>žádné</a:t>
            </a:r>
            <a:r>
              <a:rPr lang="en-GB" sz="2000" dirty="0"/>
              <a:t> </a:t>
            </a:r>
            <a:r>
              <a:rPr lang="en-GB" sz="2000" dirty="0" err="1"/>
              <a:t>vyšší</a:t>
            </a:r>
            <a:r>
              <a:rPr lang="en-GB" sz="2000" dirty="0"/>
              <a:t> </a:t>
            </a:r>
            <a:r>
              <a:rPr lang="en-GB" sz="2000" dirty="0" err="1"/>
              <a:t>vzdělání</a:t>
            </a:r>
            <a:endParaRPr lang="en-GB" sz="2000" dirty="0"/>
          </a:p>
          <a:p>
            <a:r>
              <a:rPr lang="en-GB" sz="2000" dirty="0" err="1"/>
              <a:t>zručný</a:t>
            </a:r>
            <a:r>
              <a:rPr lang="en-GB" sz="2000" dirty="0"/>
              <a:t>, </a:t>
            </a:r>
            <a:r>
              <a:rPr lang="en-GB" sz="2000" dirty="0" err="1"/>
              <a:t>zvídavý</a:t>
            </a:r>
            <a:r>
              <a:rPr lang="en-GB" sz="2000" dirty="0"/>
              <a:t> s </a:t>
            </a:r>
            <a:r>
              <a:rPr lang="en-GB" sz="2000" dirty="0" err="1"/>
              <a:t>otevřenou</a:t>
            </a:r>
            <a:r>
              <a:rPr lang="en-GB" sz="2000" dirty="0"/>
              <a:t> </a:t>
            </a:r>
            <a:r>
              <a:rPr lang="en-GB" sz="2000" dirty="0" err="1"/>
              <a:t>myslí</a:t>
            </a:r>
            <a:r>
              <a:rPr lang="en-GB" sz="2000" dirty="0"/>
              <a:t> </a:t>
            </a:r>
            <a:r>
              <a:rPr lang="en-GB" sz="2000" dirty="0" err="1"/>
              <a:t>nezatíženou</a:t>
            </a:r>
            <a:r>
              <a:rPr lang="en-GB" sz="2000" dirty="0"/>
              <a:t> </a:t>
            </a:r>
            <a:r>
              <a:rPr lang="en-GB" sz="2000" dirty="0" err="1"/>
              <a:t>vědeckými</a:t>
            </a:r>
            <a:r>
              <a:rPr lang="en-GB" sz="2000" dirty="0"/>
              <a:t> </a:t>
            </a:r>
            <a:r>
              <a:rPr lang="en-GB" sz="2000" dirty="0" err="1"/>
              <a:t>dogmaty</a:t>
            </a:r>
            <a:r>
              <a:rPr lang="en-GB" sz="2000" dirty="0"/>
              <a:t> </a:t>
            </a:r>
            <a:r>
              <a:rPr lang="en-GB" sz="2000" dirty="0" err="1"/>
              <a:t>jeho</a:t>
            </a:r>
            <a:r>
              <a:rPr lang="en-GB" sz="2000" dirty="0"/>
              <a:t> </a:t>
            </a:r>
            <a:r>
              <a:rPr lang="en-GB" sz="2000" dirty="0" err="1"/>
              <a:t>doby</a:t>
            </a:r>
            <a:endParaRPr lang="en-GB" sz="2000" dirty="0"/>
          </a:p>
          <a:p>
            <a:r>
              <a:rPr lang="en-GB" sz="2000" dirty="0" err="1"/>
              <a:t>zdokonalil</a:t>
            </a:r>
            <a:r>
              <a:rPr lang="en-GB" sz="2000" dirty="0"/>
              <a:t> </a:t>
            </a:r>
            <a:r>
              <a:rPr lang="en-GB" sz="2000" dirty="0" err="1"/>
              <a:t>metodu</a:t>
            </a:r>
            <a:r>
              <a:rPr lang="en-GB" sz="2000" dirty="0"/>
              <a:t> </a:t>
            </a:r>
            <a:r>
              <a:rPr lang="en-GB" sz="2000" dirty="0" err="1"/>
              <a:t>mikroskopování</a:t>
            </a:r>
            <a:r>
              <a:rPr lang="en-GB" sz="2000" dirty="0"/>
              <a:t> (</a:t>
            </a:r>
            <a:r>
              <a:rPr lang="cs-CZ" sz="2000" dirty="0"/>
              <a:t>vyrobil </a:t>
            </a:r>
            <a:r>
              <a:rPr lang="en-GB" sz="2000" dirty="0" err="1"/>
              <a:t>mikroskopy</a:t>
            </a:r>
            <a:r>
              <a:rPr lang="en-GB" sz="2000" dirty="0"/>
              <a:t> </a:t>
            </a:r>
            <a:r>
              <a:rPr lang="cs-CZ" sz="2000" dirty="0"/>
              <a:t>i </a:t>
            </a:r>
            <a:r>
              <a:rPr lang="en-GB" sz="2000" dirty="0" err="1"/>
              <a:t>skleněné</a:t>
            </a:r>
            <a:r>
              <a:rPr lang="en-GB" sz="2000" dirty="0"/>
              <a:t> </a:t>
            </a:r>
            <a:r>
              <a:rPr lang="en-GB" sz="2000" dirty="0" err="1"/>
              <a:t>kuličky</a:t>
            </a:r>
            <a:r>
              <a:rPr lang="en-GB" sz="2000" dirty="0"/>
              <a:t>, </a:t>
            </a:r>
            <a:r>
              <a:rPr lang="en-GB" sz="2000" dirty="0" err="1"/>
              <a:t>které</a:t>
            </a:r>
            <a:r>
              <a:rPr lang="en-GB" sz="2000" dirty="0"/>
              <a:t> </a:t>
            </a:r>
            <a:r>
              <a:rPr lang="en-GB" sz="2000" dirty="0" err="1"/>
              <a:t>používal</a:t>
            </a:r>
            <a:r>
              <a:rPr lang="en-GB" sz="2000" dirty="0"/>
              <a:t> </a:t>
            </a:r>
            <a:r>
              <a:rPr lang="en-GB" sz="2000" dirty="0" err="1"/>
              <a:t>jako</a:t>
            </a:r>
            <a:r>
              <a:rPr lang="en-GB" sz="2000" dirty="0"/>
              <a:t> </a:t>
            </a:r>
            <a:r>
              <a:rPr lang="en-GB" sz="2000" dirty="0" err="1"/>
              <a:t>čočky</a:t>
            </a:r>
            <a:r>
              <a:rPr lang="en-GB" sz="2000" dirty="0"/>
              <a:t>)</a:t>
            </a:r>
          </a:p>
          <a:p>
            <a:endParaRPr lang="en-GB" sz="2000" dirty="0"/>
          </a:p>
          <a:p>
            <a:r>
              <a:rPr lang="en-GB" sz="2000" b="1" dirty="0"/>
              <a:t>167</a:t>
            </a:r>
            <a:r>
              <a:rPr lang="cs-CZ" sz="2000" b="1" dirty="0"/>
              <a:t>5</a:t>
            </a:r>
            <a:r>
              <a:rPr lang="en-GB" sz="2000" b="1" dirty="0"/>
              <a:t> – </a:t>
            </a:r>
            <a:r>
              <a:rPr lang="en-GB" sz="2000" b="1" u="sng" dirty="0" err="1"/>
              <a:t>první</a:t>
            </a:r>
            <a:r>
              <a:rPr lang="en-GB" sz="2000" b="1" u="sng" dirty="0"/>
              <a:t> </a:t>
            </a:r>
            <a:r>
              <a:rPr lang="en-GB" sz="2000" b="1" u="sng" dirty="0" err="1"/>
              <a:t>pozorování</a:t>
            </a:r>
            <a:r>
              <a:rPr lang="en-GB" sz="2000" b="1" u="sng" dirty="0"/>
              <a:t> </a:t>
            </a:r>
            <a:r>
              <a:rPr lang="en-GB" sz="2000" b="1" u="sng" dirty="0" err="1"/>
              <a:t>jednobuněčných</a:t>
            </a:r>
            <a:r>
              <a:rPr lang="en-GB" sz="2000" b="1" u="sng" dirty="0"/>
              <a:t> </a:t>
            </a:r>
            <a:r>
              <a:rPr lang="en-GB" sz="2000" b="1" u="sng" dirty="0" err="1"/>
              <a:t>organismů</a:t>
            </a:r>
            <a:r>
              <a:rPr lang="cs-CZ" sz="2000" b="1" u="sng" dirty="0"/>
              <a:t> - </a:t>
            </a:r>
            <a:r>
              <a:rPr lang="cs-CZ" sz="2000" b="1" u="sng" dirty="0" err="1"/>
              <a:t>animacules</a:t>
            </a:r>
            <a:endParaRPr lang="en-GB" sz="2000" b="1" u="sng" dirty="0"/>
          </a:p>
          <a:p>
            <a:r>
              <a:rPr lang="en-GB" sz="2000" dirty="0" err="1"/>
              <a:t>spermie</a:t>
            </a:r>
            <a:r>
              <a:rPr lang="en-GB" sz="2000" dirty="0"/>
              <a:t> </a:t>
            </a:r>
            <a:r>
              <a:rPr lang="cs-CZ" sz="2000" dirty="0"/>
              <a:t>,</a:t>
            </a:r>
            <a:r>
              <a:rPr lang="en-GB" sz="2000" dirty="0" err="1"/>
              <a:t>bakterie</a:t>
            </a:r>
            <a:r>
              <a:rPr lang="en-GB" sz="2000" dirty="0"/>
              <a:t>, </a:t>
            </a:r>
            <a:r>
              <a:rPr lang="en-GB" sz="2000" dirty="0" err="1"/>
              <a:t>kvasinky</a:t>
            </a:r>
            <a:r>
              <a:rPr lang="en-GB" sz="2000" dirty="0"/>
              <a:t>, </a:t>
            </a:r>
            <a:r>
              <a:rPr lang="en-GB" sz="2000" dirty="0" err="1"/>
              <a:t>volně</a:t>
            </a:r>
            <a:r>
              <a:rPr lang="en-GB" sz="2000" dirty="0"/>
              <a:t> </a:t>
            </a:r>
            <a:r>
              <a:rPr lang="en-GB" sz="2000" dirty="0" err="1"/>
              <a:t>žijící</a:t>
            </a:r>
            <a:r>
              <a:rPr lang="en-GB" sz="2000" dirty="0"/>
              <a:t> a </a:t>
            </a:r>
            <a:r>
              <a:rPr lang="en-GB" sz="2000" dirty="0" err="1"/>
              <a:t>parazitické</a:t>
            </a:r>
            <a:r>
              <a:rPr lang="en-GB" sz="2000" dirty="0"/>
              <a:t> </a:t>
            </a:r>
            <a:r>
              <a:rPr lang="en-GB" sz="2000" dirty="0" err="1"/>
              <a:t>protista</a:t>
            </a:r>
            <a:endParaRPr lang="en-GB" sz="2000" dirty="0"/>
          </a:p>
          <a:p>
            <a:r>
              <a:rPr lang="en-GB" sz="2000" dirty="0" err="1"/>
              <a:t>popsal</a:t>
            </a:r>
            <a:r>
              <a:rPr lang="en-GB" sz="2000" dirty="0"/>
              <a:t> </a:t>
            </a:r>
            <a:r>
              <a:rPr lang="en-GB" sz="2000" dirty="0" err="1"/>
              <a:t>krevní</a:t>
            </a:r>
            <a:r>
              <a:rPr lang="en-GB" sz="2000" dirty="0"/>
              <a:t> </a:t>
            </a:r>
            <a:r>
              <a:rPr lang="en-GB" sz="2000" dirty="0" err="1"/>
              <a:t>buňky</a:t>
            </a:r>
            <a:r>
              <a:rPr lang="en-GB" sz="2000" dirty="0"/>
              <a:t> a </a:t>
            </a:r>
            <a:r>
              <a:rPr lang="en-GB" sz="2000" dirty="0" err="1"/>
              <a:t>objevil</a:t>
            </a:r>
            <a:r>
              <a:rPr lang="en-GB" sz="2000" dirty="0"/>
              <a:t> </a:t>
            </a:r>
            <a:r>
              <a:rPr lang="en-GB" sz="2000" dirty="0" err="1"/>
              <a:t>krevní</a:t>
            </a:r>
            <a:r>
              <a:rPr lang="en-GB" sz="2000" dirty="0"/>
              <a:t> </a:t>
            </a:r>
            <a:r>
              <a:rPr lang="en-GB" sz="2000" dirty="0" err="1"/>
              <a:t>vlásečnice</a:t>
            </a:r>
            <a:r>
              <a:rPr lang="en-GB" sz="2000" dirty="0"/>
              <a:t> (</a:t>
            </a:r>
            <a:r>
              <a:rPr lang="en-GB" sz="2000" dirty="0" err="1"/>
              <a:t>kapilár</a:t>
            </a:r>
            <a:r>
              <a:rPr lang="en-GB" sz="2000" dirty="0"/>
              <a:t>), </a:t>
            </a:r>
            <a:r>
              <a:rPr lang="en-GB" sz="2000" dirty="0" err="1"/>
              <a:t>svalová</a:t>
            </a:r>
            <a:r>
              <a:rPr lang="en-GB" sz="2000" dirty="0"/>
              <a:t> </a:t>
            </a:r>
            <a:r>
              <a:rPr lang="en-GB" sz="2000" dirty="0" err="1"/>
              <a:t>vlákna</a:t>
            </a:r>
            <a:r>
              <a:rPr lang="en-GB" sz="2000" dirty="0"/>
              <a:t>, </a:t>
            </a:r>
            <a:r>
              <a:rPr lang="en-GB" sz="2000" dirty="0" err="1"/>
              <a:t>krvinky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poprvé</a:t>
            </a:r>
            <a:r>
              <a:rPr lang="en-GB" sz="2000" dirty="0"/>
              <a:t> </a:t>
            </a:r>
            <a:r>
              <a:rPr lang="en-GB" sz="2000" dirty="0" err="1"/>
              <a:t>bakterie</a:t>
            </a:r>
            <a:r>
              <a:rPr lang="en-GB" sz="2000" dirty="0"/>
              <a:t> v </a:t>
            </a:r>
            <a:r>
              <a:rPr lang="en-GB" sz="2000" dirty="0" err="1"/>
              <a:t>zubním</a:t>
            </a:r>
            <a:r>
              <a:rPr lang="en-GB" sz="2000" dirty="0"/>
              <a:t> </a:t>
            </a:r>
            <a:r>
              <a:rPr lang="en-GB" sz="2000" dirty="0" err="1"/>
              <a:t>hlenu</a:t>
            </a:r>
            <a:r>
              <a:rPr lang="en-GB" sz="2000" dirty="0"/>
              <a:t> (1683)</a:t>
            </a:r>
          </a:p>
          <a:p>
            <a:endParaRPr lang="en-GB" sz="2000" dirty="0"/>
          </a:p>
          <a:p>
            <a:r>
              <a:rPr lang="cs-CZ" sz="2000" dirty="0" err="1"/>
              <a:t>u</a:t>
            </a:r>
            <a:r>
              <a:rPr lang="en-GB" sz="2000" dirty="0" err="1"/>
              <a:t>veden</a:t>
            </a:r>
            <a:r>
              <a:rPr lang="en-GB" sz="2000" dirty="0"/>
              <a:t> do Royal Society </a:t>
            </a:r>
            <a:r>
              <a:rPr lang="en-GB" sz="2000" dirty="0" err="1"/>
              <a:t>ho</a:t>
            </a:r>
            <a:r>
              <a:rPr lang="en-GB" sz="2000" dirty="0"/>
              <a:t> </a:t>
            </a:r>
            <a:r>
              <a:rPr lang="en-GB" sz="2000" dirty="0" err="1"/>
              <a:t>uvedl</a:t>
            </a:r>
            <a:r>
              <a:rPr lang="en-GB" sz="2000" dirty="0"/>
              <a:t> </a:t>
            </a:r>
            <a:r>
              <a:rPr lang="en-GB" sz="2000" dirty="0" err="1"/>
              <a:t>Reinier</a:t>
            </a:r>
            <a:r>
              <a:rPr lang="en-GB" sz="2000" dirty="0"/>
              <a:t> de </a:t>
            </a:r>
            <a:r>
              <a:rPr lang="en-GB" sz="2000" dirty="0" err="1"/>
              <a:t>Graaf</a:t>
            </a:r>
            <a:r>
              <a:rPr lang="en-GB" sz="2000" dirty="0"/>
              <a:t> (</a:t>
            </a:r>
            <a:r>
              <a:rPr lang="en-GB" sz="2000" dirty="0" err="1"/>
              <a:t>fyzik</a:t>
            </a:r>
            <a:r>
              <a:rPr lang="en-GB" sz="2000" dirty="0"/>
              <a:t>)</a:t>
            </a:r>
          </a:p>
          <a:p>
            <a:r>
              <a:rPr lang="en-GB" sz="2000" dirty="0"/>
              <a:t>1673 </a:t>
            </a:r>
            <a:r>
              <a:rPr lang="en-GB" sz="2000" dirty="0" err="1"/>
              <a:t>první</a:t>
            </a:r>
            <a:r>
              <a:rPr lang="en-GB" sz="2000" dirty="0"/>
              <a:t> </a:t>
            </a:r>
            <a:r>
              <a:rPr lang="en-GB" sz="2000" dirty="0" err="1"/>
              <a:t>publikace</a:t>
            </a:r>
            <a:r>
              <a:rPr lang="en-GB" sz="2000" dirty="0"/>
              <a:t> v Philosophical Transactions (Royal Society)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</a:t>
            </a:r>
            <a:r>
              <a:rPr lang="en-GB" sz="2000" dirty="0"/>
              <a:t> 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cs-CZ" sz="2000" dirty="0"/>
              <a:t>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</a:t>
            </a:r>
            <a:r>
              <a:rPr lang="en-GB" sz="2000" dirty="0"/>
              <a:t>... </a:t>
            </a:r>
            <a:r>
              <a:rPr lang="en-GB" sz="2000" dirty="0" err="1"/>
              <a:t>po</a:t>
            </a:r>
            <a:r>
              <a:rPr lang="en-GB" sz="2000" dirty="0"/>
              <a:t> </a:t>
            </a:r>
            <a:r>
              <a:rPr lang="en-GB" sz="2000" dirty="0" err="1"/>
              <a:t>Leeuwenhoekovi</a:t>
            </a:r>
            <a:r>
              <a:rPr lang="en-GB" sz="2000" dirty="0"/>
              <a:t> </a:t>
            </a:r>
            <a:r>
              <a:rPr lang="en-GB" sz="2000" dirty="0" err="1"/>
              <a:t>málo</a:t>
            </a:r>
            <a:r>
              <a:rPr lang="en-GB" sz="2000" dirty="0"/>
              <a:t> </a:t>
            </a:r>
            <a:r>
              <a:rPr lang="en-GB" sz="2000" dirty="0" err="1"/>
              <a:t>pokroku</a:t>
            </a:r>
            <a:r>
              <a:rPr lang="en-GB" sz="2000" dirty="0"/>
              <a:t> v </a:t>
            </a:r>
            <a:r>
              <a:rPr lang="en-GB" sz="2000" dirty="0" err="1"/>
              <a:t>mikrobiální</a:t>
            </a:r>
            <a:r>
              <a:rPr lang="en-GB" sz="2000" dirty="0"/>
              <a:t> </a:t>
            </a:r>
            <a:r>
              <a:rPr lang="en-GB" sz="2000" dirty="0" err="1"/>
              <a:t>ekologii</a:t>
            </a:r>
            <a:r>
              <a:rPr lang="en-GB" sz="2000" dirty="0"/>
              <a:t>...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3381"/>
            <a:ext cx="3240360" cy="229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2520280" cy="22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9832" y="20697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Historické okénko</a:t>
            </a:r>
          </a:p>
        </p:txBody>
      </p:sp>
    </p:spTree>
    <p:extLst>
      <p:ext uri="{BB962C8B-B14F-4D97-AF65-F5344CB8AC3E}">
        <p14:creationId xmlns:p14="http://schemas.microsoft.com/office/powerpoint/2010/main" val="4092430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66188" cy="4309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Louis Pasteur (1822-1895)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en-GB" sz="1400" dirty="0"/>
          </a:p>
          <a:p>
            <a:r>
              <a:rPr lang="en-GB" sz="1400" b="1" dirty="0" err="1"/>
              <a:t>mikroorganismy</a:t>
            </a:r>
            <a:r>
              <a:rPr lang="en-GB" sz="1400" b="1" dirty="0"/>
              <a:t> </a:t>
            </a:r>
            <a:r>
              <a:rPr lang="en-GB" sz="1400" b="1" dirty="0" err="1"/>
              <a:t>jako</a:t>
            </a:r>
            <a:r>
              <a:rPr lang="en-GB" sz="1400" b="1" dirty="0"/>
              <a:t> </a:t>
            </a:r>
            <a:r>
              <a:rPr lang="en-GB" sz="1400" b="1" dirty="0" err="1"/>
              <a:t>původce</a:t>
            </a:r>
            <a:r>
              <a:rPr lang="en-GB" sz="1400" b="1" dirty="0"/>
              <a:t> </a:t>
            </a:r>
            <a:r>
              <a:rPr lang="en-GB" sz="1400" b="1" dirty="0" err="1"/>
              <a:t>chorob</a:t>
            </a:r>
            <a:endParaRPr lang="en-GB" sz="1400" b="1" dirty="0"/>
          </a:p>
          <a:p>
            <a:r>
              <a:rPr lang="en-GB" sz="1400" dirty="0" err="1"/>
              <a:t>vyvinul</a:t>
            </a:r>
            <a:r>
              <a:rPr lang="en-GB" sz="1400" dirty="0"/>
              <a:t> </a:t>
            </a:r>
            <a:r>
              <a:rPr lang="en-GB" sz="1400" b="1" dirty="0" err="1"/>
              <a:t>vakcíny</a:t>
            </a:r>
            <a:r>
              <a:rPr lang="en-GB" sz="1400" dirty="0"/>
              <a:t>, </a:t>
            </a:r>
            <a:r>
              <a:rPr lang="en-GB" sz="1400" dirty="0" err="1"/>
              <a:t>vyvoláv</a:t>
            </a:r>
            <a:r>
              <a:rPr lang="cs-CZ" sz="1400" dirty="0" err="1"/>
              <a:t>ající</a:t>
            </a:r>
            <a:r>
              <a:rPr lang="cs-CZ" sz="1400" dirty="0"/>
              <a:t> </a:t>
            </a:r>
            <a:r>
              <a:rPr lang="en-GB" sz="1400" dirty="0" err="1"/>
              <a:t>obrannou</a:t>
            </a:r>
            <a:r>
              <a:rPr lang="en-GB" sz="1400" dirty="0"/>
              <a:t> </a:t>
            </a:r>
            <a:r>
              <a:rPr lang="en-GB" sz="1400" dirty="0" err="1"/>
              <a:t>schopnost</a:t>
            </a:r>
            <a:r>
              <a:rPr lang="en-GB" sz="1400" dirty="0"/>
              <a:t> </a:t>
            </a:r>
            <a:r>
              <a:rPr lang="en-GB" sz="1400" dirty="0" err="1"/>
              <a:t>organismu</a:t>
            </a:r>
            <a:endParaRPr lang="cs-CZ" sz="1400" dirty="0"/>
          </a:p>
          <a:p>
            <a:r>
              <a:rPr lang="en-GB" sz="1400" b="1" dirty="0"/>
              <a:t>choler</a:t>
            </a:r>
            <a:r>
              <a:rPr lang="cs-CZ" sz="1400" b="1" dirty="0"/>
              <a:t>a</a:t>
            </a:r>
            <a:r>
              <a:rPr lang="en-GB" sz="1400" b="1" dirty="0"/>
              <a:t> </a:t>
            </a:r>
            <a:r>
              <a:rPr lang="en-GB" sz="1400" b="1" dirty="0" err="1"/>
              <a:t>drůbeže</a:t>
            </a:r>
            <a:r>
              <a:rPr lang="en-GB" sz="1400" b="1" dirty="0"/>
              <a:t> </a:t>
            </a:r>
            <a:r>
              <a:rPr lang="cs-CZ" sz="1400" b="1" dirty="0"/>
              <a:t> - </a:t>
            </a:r>
            <a:r>
              <a:rPr lang="en-GB" sz="1400" dirty="0" err="1"/>
              <a:t>použi</a:t>
            </a:r>
            <a:r>
              <a:rPr lang="cs-CZ" sz="1400" dirty="0"/>
              <a:t>l</a:t>
            </a:r>
            <a:r>
              <a:rPr lang="en-GB" sz="1400" dirty="0"/>
              <a:t> </a:t>
            </a:r>
            <a:r>
              <a:rPr lang="en-GB" sz="1400" dirty="0" err="1"/>
              <a:t>oslabenou</a:t>
            </a:r>
            <a:r>
              <a:rPr lang="en-GB" sz="1400" dirty="0"/>
              <a:t> </a:t>
            </a:r>
            <a:r>
              <a:rPr lang="en-GB" sz="1400" dirty="0" err="1"/>
              <a:t>kulturu</a:t>
            </a:r>
            <a:r>
              <a:rPr lang="en-GB" sz="1400" dirty="0"/>
              <a:t>,</a:t>
            </a:r>
            <a:r>
              <a:rPr lang="cs-CZ" sz="1400" dirty="0"/>
              <a:t> ta </a:t>
            </a:r>
            <a:r>
              <a:rPr lang="en-GB" sz="1400" dirty="0" err="1"/>
              <a:t>nezpůsobila</a:t>
            </a:r>
            <a:r>
              <a:rPr lang="en-GB" sz="1400" dirty="0"/>
              <a:t> </a:t>
            </a:r>
            <a:r>
              <a:rPr lang="en-GB" sz="1400" dirty="0" err="1"/>
              <a:t>choleru</a:t>
            </a:r>
            <a:r>
              <a:rPr lang="en-GB" sz="1400" dirty="0"/>
              <a:t> a </a:t>
            </a:r>
            <a:r>
              <a:rPr lang="en-GB" sz="1400" dirty="0" err="1"/>
              <a:t>tyto</a:t>
            </a:r>
            <a:r>
              <a:rPr lang="en-GB" sz="1400" dirty="0"/>
              <a:t> </a:t>
            </a:r>
            <a:r>
              <a:rPr lang="en-GB" sz="1400" dirty="0" err="1"/>
              <a:t>zvířat</a:t>
            </a:r>
            <a:r>
              <a:rPr lang="cs-CZ" sz="1400" dirty="0"/>
              <a:t>a</a:t>
            </a:r>
            <a:r>
              <a:rPr lang="en-GB" sz="1400" dirty="0"/>
              <a:t> </a:t>
            </a:r>
            <a:r>
              <a:rPr lang="cs-CZ" sz="1400" dirty="0"/>
              <a:t>se </a:t>
            </a:r>
            <a:r>
              <a:rPr lang="en-GB" sz="1400" dirty="0" err="1"/>
              <a:t>nepodařilo</a:t>
            </a:r>
            <a:r>
              <a:rPr lang="en-GB" sz="1400" dirty="0"/>
              <a:t> </a:t>
            </a:r>
            <a:r>
              <a:rPr lang="en-GB" sz="1400" dirty="0" err="1"/>
              <a:t>infikovat</a:t>
            </a:r>
            <a:r>
              <a:rPr lang="en-GB" sz="1400" dirty="0"/>
              <a:t> </a:t>
            </a:r>
            <a:r>
              <a:rPr lang="en-GB" sz="1400" dirty="0" err="1"/>
              <a:t>virulentní</a:t>
            </a:r>
            <a:r>
              <a:rPr lang="en-GB" sz="1400" dirty="0"/>
              <a:t> </a:t>
            </a:r>
            <a:r>
              <a:rPr lang="en-GB" sz="1400" dirty="0" err="1"/>
              <a:t>kulturou</a:t>
            </a:r>
            <a:r>
              <a:rPr lang="en-GB" sz="1400" dirty="0"/>
              <a:t> </a:t>
            </a:r>
            <a:r>
              <a:rPr lang="en-GB" sz="1400" dirty="0" err="1"/>
              <a:t>bakterií</a:t>
            </a:r>
            <a:endParaRPr lang="cs-CZ" sz="1400" b="1" dirty="0" err="1"/>
          </a:p>
          <a:p>
            <a:r>
              <a:rPr lang="en-GB" sz="1400" b="1" dirty="0" err="1"/>
              <a:t>vzteklin</a:t>
            </a:r>
            <a:r>
              <a:rPr lang="cs-CZ" sz="1400" b="1" dirty="0"/>
              <a:t>a</a:t>
            </a:r>
            <a:r>
              <a:rPr lang="en-GB" sz="1400" b="1" dirty="0"/>
              <a:t> </a:t>
            </a:r>
            <a:r>
              <a:rPr lang="en-GB" sz="1400" dirty="0"/>
              <a:t>(</a:t>
            </a:r>
            <a:r>
              <a:rPr lang="en-GB" sz="1400" dirty="0" err="1"/>
              <a:t>vakcína</a:t>
            </a:r>
            <a:r>
              <a:rPr lang="en-GB" sz="1400" dirty="0"/>
              <a:t> </a:t>
            </a:r>
            <a:r>
              <a:rPr lang="en-GB" sz="1400" dirty="0" err="1"/>
              <a:t>připravena</a:t>
            </a:r>
            <a:r>
              <a:rPr lang="en-GB" sz="1400" dirty="0"/>
              <a:t> z </a:t>
            </a:r>
            <a:r>
              <a:rPr lang="en-GB" sz="1400" dirty="0" err="1"/>
              <a:t>vysušené</a:t>
            </a:r>
            <a:r>
              <a:rPr lang="en-GB" sz="1400" dirty="0"/>
              <a:t> </a:t>
            </a:r>
            <a:r>
              <a:rPr lang="en-GB" sz="1400" dirty="0" err="1"/>
              <a:t>míchy</a:t>
            </a:r>
            <a:r>
              <a:rPr lang="en-GB" sz="1400" dirty="0"/>
              <a:t> </a:t>
            </a:r>
            <a:r>
              <a:rPr lang="en-GB" sz="1400" dirty="0" err="1"/>
              <a:t>nakažených</a:t>
            </a:r>
            <a:r>
              <a:rPr lang="en-GB" sz="1400" dirty="0"/>
              <a:t> </a:t>
            </a:r>
            <a:r>
              <a:rPr lang="en-GB" sz="1400" dirty="0" err="1"/>
              <a:t>králíků</a:t>
            </a:r>
            <a:r>
              <a:rPr lang="cs-CZ" sz="1400" dirty="0"/>
              <a:t>)</a:t>
            </a:r>
            <a:r>
              <a:rPr lang="en-GB" sz="1400" dirty="0"/>
              <a:t> </a:t>
            </a:r>
            <a:r>
              <a:rPr lang="en-GB" sz="1400" dirty="0" err="1"/>
              <a:t>vyzkoušena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11 </a:t>
            </a:r>
            <a:r>
              <a:rPr lang="en-GB" sz="1400" dirty="0" err="1"/>
              <a:t>psech</a:t>
            </a:r>
            <a:endParaRPr lang="cs-CZ" sz="1400" dirty="0"/>
          </a:p>
          <a:p>
            <a:r>
              <a:rPr lang="en-GB" sz="1400" dirty="0"/>
              <a:t> 1885 </a:t>
            </a:r>
            <a:r>
              <a:rPr lang="en-GB" sz="1400" dirty="0" err="1"/>
              <a:t>aplikace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dítěti</a:t>
            </a:r>
            <a:r>
              <a:rPr lang="en-GB" sz="1400" dirty="0"/>
              <a:t> po </a:t>
            </a:r>
            <a:r>
              <a:rPr lang="en-GB" sz="1400" dirty="0" err="1"/>
              <a:t>pokousání</a:t>
            </a:r>
            <a:r>
              <a:rPr lang="en-GB" sz="1400" dirty="0"/>
              <a:t> </a:t>
            </a:r>
            <a:r>
              <a:rPr lang="en-GB" sz="1400" dirty="0" err="1"/>
              <a:t>vzteklým</a:t>
            </a:r>
            <a:r>
              <a:rPr lang="en-GB" sz="1400" dirty="0"/>
              <a:t> </a:t>
            </a:r>
            <a:r>
              <a:rPr lang="en-GB" sz="1400" dirty="0" err="1"/>
              <a:t>psem</a:t>
            </a:r>
            <a:r>
              <a:rPr lang="en-GB" sz="1400" dirty="0"/>
              <a:t>, </a:t>
            </a:r>
            <a:r>
              <a:rPr lang="en-GB" sz="1400" dirty="0" err="1"/>
              <a:t>nemoc</a:t>
            </a:r>
            <a:r>
              <a:rPr lang="en-GB" sz="1400" dirty="0"/>
              <a:t> se </a:t>
            </a:r>
            <a:r>
              <a:rPr lang="en-GB" sz="1400" dirty="0" err="1"/>
              <a:t>neprojevila</a:t>
            </a:r>
            <a:endParaRPr lang="cs-CZ" sz="1400" dirty="0"/>
          </a:p>
          <a:p>
            <a:r>
              <a:rPr lang="cs-CZ" sz="1400" b="1" dirty="0"/>
              <a:t>a</a:t>
            </a:r>
            <a:r>
              <a:rPr lang="en-GB" sz="1400" b="1" dirty="0" err="1"/>
              <a:t>ntrax</a:t>
            </a:r>
            <a:r>
              <a:rPr lang="en-GB" sz="1400" b="1" dirty="0"/>
              <a:t> 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en-GB" sz="1400" i="1" dirty="0"/>
              <a:t>Bacillus anthracis</a:t>
            </a:r>
            <a:r>
              <a:rPr lang="cs-CZ" sz="1400" i="1" dirty="0"/>
              <a:t>) </a:t>
            </a:r>
            <a:r>
              <a:rPr lang="en-GB" sz="1400" dirty="0"/>
              <a:t>u </a:t>
            </a:r>
            <a:r>
              <a:rPr lang="en-GB" sz="1400" dirty="0" err="1"/>
              <a:t>hospodářských</a:t>
            </a:r>
            <a:r>
              <a:rPr lang="en-GB" sz="1400" dirty="0"/>
              <a:t> </a:t>
            </a:r>
            <a:r>
              <a:rPr lang="en-GB" sz="1400" dirty="0" err="1"/>
              <a:t>zvířat</a:t>
            </a:r>
            <a:r>
              <a:rPr lang="cs-CZ" sz="1400" dirty="0"/>
              <a:t>, </a:t>
            </a:r>
            <a:r>
              <a:rPr lang="en-GB" sz="1400" dirty="0" err="1"/>
              <a:t>původce</a:t>
            </a:r>
            <a:r>
              <a:rPr lang="en-GB" sz="1400" dirty="0"/>
              <a:t> </a:t>
            </a:r>
            <a:r>
              <a:rPr lang="en-GB" sz="1400" dirty="0" err="1"/>
              <a:t>chorob</a:t>
            </a:r>
            <a:r>
              <a:rPr lang="en-GB" sz="1400" dirty="0"/>
              <a:t> </a:t>
            </a:r>
            <a:r>
              <a:rPr lang="en-GB" sz="1400" dirty="0" err="1"/>
              <a:t>bource</a:t>
            </a:r>
            <a:r>
              <a:rPr lang="en-GB" sz="1400" dirty="0"/>
              <a:t> </a:t>
            </a:r>
            <a:r>
              <a:rPr lang="en-GB" sz="1400" dirty="0" err="1"/>
              <a:t>morušového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výroba</a:t>
            </a:r>
            <a:r>
              <a:rPr lang="en-GB" sz="1400" dirty="0"/>
              <a:t> </a:t>
            </a:r>
            <a:r>
              <a:rPr lang="en-GB" sz="1400" dirty="0" err="1"/>
              <a:t>dalších</a:t>
            </a:r>
            <a:r>
              <a:rPr lang="en-GB" sz="1400" dirty="0"/>
              <a:t> </a:t>
            </a:r>
            <a:r>
              <a:rPr lang="en-GB" sz="1400" dirty="0" err="1"/>
              <a:t>vakcín</a:t>
            </a:r>
            <a:r>
              <a:rPr lang="en-GB" sz="1400" dirty="0"/>
              <a:t>, </a:t>
            </a:r>
            <a:r>
              <a:rPr lang="en-GB" sz="1400" dirty="0" err="1"/>
              <a:t>založení</a:t>
            </a:r>
            <a:r>
              <a:rPr lang="en-GB" sz="1400" dirty="0"/>
              <a:t> </a:t>
            </a:r>
            <a:r>
              <a:rPr lang="en-GB" sz="1400" dirty="0" err="1"/>
              <a:t>Pasteurova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 </a:t>
            </a:r>
            <a:r>
              <a:rPr lang="en-GB" sz="1400" b="1" u="sng" dirty="0"/>
              <a:t>1857 - </a:t>
            </a:r>
            <a:r>
              <a:rPr lang="en-GB" sz="1400" b="1" u="sng" dirty="0" err="1"/>
              <a:t>důkaz</a:t>
            </a:r>
            <a:r>
              <a:rPr lang="en-GB" sz="1400" b="1" u="sng" dirty="0"/>
              <a:t> </a:t>
            </a:r>
            <a:r>
              <a:rPr lang="en-GB" sz="1400" b="1" u="sng" dirty="0" err="1"/>
              <a:t>že</a:t>
            </a:r>
            <a:r>
              <a:rPr lang="en-GB" sz="1400" b="1" u="sng" dirty="0"/>
              <a:t> </a:t>
            </a:r>
            <a:r>
              <a:rPr lang="en-GB" sz="1400" b="1" u="sng" dirty="0" err="1"/>
              <a:t>kvašení</a:t>
            </a:r>
            <a:r>
              <a:rPr lang="en-GB" sz="1400" b="1" u="sng" dirty="0"/>
              <a:t> je </a:t>
            </a:r>
            <a:r>
              <a:rPr lang="en-GB" sz="1400" b="1" u="sng" dirty="0" err="1"/>
              <a:t>biologický</a:t>
            </a:r>
            <a:r>
              <a:rPr lang="en-GB" sz="1400" b="1" u="sng" dirty="0"/>
              <a:t> </a:t>
            </a:r>
            <a:r>
              <a:rPr lang="en-GB" sz="1400" b="1" u="sng" dirty="0" err="1"/>
              <a:t>proces</a:t>
            </a:r>
            <a:r>
              <a:rPr lang="en-GB" sz="1400" b="1" u="sng" dirty="0"/>
              <a:t> </a:t>
            </a:r>
            <a:r>
              <a:rPr lang="en-GB" sz="1400" b="1" u="sng" dirty="0" err="1"/>
              <a:t>vázaný</a:t>
            </a:r>
            <a:r>
              <a:rPr lang="en-GB" sz="1400" b="1" u="sng" dirty="0"/>
              <a:t> </a:t>
            </a:r>
            <a:r>
              <a:rPr lang="en-GB" sz="1400" b="1" u="sng" dirty="0" err="1"/>
              <a:t>na</a:t>
            </a:r>
            <a:r>
              <a:rPr lang="en-GB" sz="1400" b="1" u="sng" dirty="0"/>
              <a:t> </a:t>
            </a:r>
            <a:r>
              <a:rPr lang="en-GB" sz="1400" b="1" u="sng" dirty="0" err="1"/>
              <a:t>živé</a:t>
            </a:r>
            <a:r>
              <a:rPr lang="en-GB" sz="1400" b="1" u="sng" dirty="0"/>
              <a:t> </a:t>
            </a:r>
            <a:r>
              <a:rPr lang="en-GB" sz="1400" b="1" u="sng" dirty="0" err="1"/>
              <a:t>mikroorganismy</a:t>
            </a:r>
            <a:r>
              <a:rPr lang="cs-CZ" sz="1400" b="1" u="sng" dirty="0"/>
              <a:t> = </a:t>
            </a:r>
            <a:r>
              <a:rPr lang="en-GB" sz="1400" b="1" dirty="0" err="1"/>
              <a:t>Pasteurův</a:t>
            </a:r>
            <a:r>
              <a:rPr lang="en-GB" sz="1400" b="1" dirty="0"/>
              <a:t> </a:t>
            </a:r>
            <a:r>
              <a:rPr lang="en-GB" sz="1400" b="1" dirty="0" err="1"/>
              <a:t>efekt</a:t>
            </a:r>
            <a:r>
              <a:rPr lang="en-GB" sz="1400" b="1" dirty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        (</a:t>
            </a:r>
            <a:r>
              <a:rPr lang="en-GB" sz="1400" dirty="0" err="1"/>
              <a:t>někteří</a:t>
            </a:r>
            <a:r>
              <a:rPr lang="en-GB" sz="1400" dirty="0"/>
              <a:t> </a:t>
            </a:r>
            <a:r>
              <a:rPr lang="en-GB" sz="1400" dirty="0" err="1"/>
              <a:t>mikrobi</a:t>
            </a:r>
            <a:r>
              <a:rPr lang="en-GB" sz="1400" dirty="0"/>
              <a:t> se </a:t>
            </a:r>
            <a:r>
              <a:rPr lang="en-GB" sz="1400" dirty="0" err="1"/>
              <a:t>mohou</a:t>
            </a:r>
            <a:r>
              <a:rPr lang="en-GB" sz="1400" dirty="0"/>
              <a:t> </a:t>
            </a:r>
            <a:r>
              <a:rPr lang="en-GB" sz="1400" dirty="0" err="1"/>
              <a:t>vyvíjet</a:t>
            </a:r>
            <a:r>
              <a:rPr lang="en-GB" sz="1400" dirty="0"/>
              <a:t> a </a:t>
            </a:r>
            <a:r>
              <a:rPr lang="en-GB" sz="1400" dirty="0" err="1"/>
              <a:t>žít</a:t>
            </a:r>
            <a:r>
              <a:rPr lang="en-GB" sz="1400" dirty="0"/>
              <a:t> bez </a:t>
            </a:r>
            <a:r>
              <a:rPr lang="en-GB" sz="1400" dirty="0" err="1"/>
              <a:t>kyslíku</a:t>
            </a:r>
            <a:r>
              <a:rPr lang="cs-CZ" sz="1400" dirty="0"/>
              <a:t>)</a:t>
            </a:r>
          </a:p>
          <a:p>
            <a:r>
              <a:rPr lang="en-GB" sz="1400" dirty="0" err="1"/>
              <a:t>vypracoval</a:t>
            </a:r>
            <a:r>
              <a:rPr lang="en-GB" sz="1400" dirty="0"/>
              <a:t> </a:t>
            </a:r>
            <a:r>
              <a:rPr lang="en-GB" sz="1400" dirty="0" err="1"/>
              <a:t>postup</a:t>
            </a:r>
            <a:r>
              <a:rPr lang="en-GB" sz="1400" dirty="0"/>
              <a:t> pro </a:t>
            </a:r>
            <a:r>
              <a:rPr lang="en-GB" sz="1400" dirty="0" err="1"/>
              <a:t>ochranu</a:t>
            </a:r>
            <a:r>
              <a:rPr lang="en-GB" sz="1400" dirty="0"/>
              <a:t> </a:t>
            </a:r>
            <a:r>
              <a:rPr lang="en-GB" sz="1400" dirty="0" err="1"/>
              <a:t>potravinářských</a:t>
            </a:r>
            <a:r>
              <a:rPr lang="en-GB" sz="1400" dirty="0"/>
              <a:t> </a:t>
            </a:r>
            <a:r>
              <a:rPr lang="en-GB" sz="1400" dirty="0" err="1"/>
              <a:t>tekutin</a:t>
            </a:r>
            <a:r>
              <a:rPr lang="en-GB" sz="1400" dirty="0"/>
              <a:t> </a:t>
            </a:r>
            <a:r>
              <a:rPr lang="en-GB" sz="1400" dirty="0" err="1"/>
              <a:t>proti</a:t>
            </a:r>
            <a:r>
              <a:rPr lang="en-GB" sz="1400" dirty="0"/>
              <a:t> </a:t>
            </a:r>
            <a:r>
              <a:rPr lang="en-GB" sz="1400" dirty="0" err="1"/>
              <a:t>znehodnocení</a:t>
            </a:r>
            <a:r>
              <a:rPr lang="en-GB" sz="1400" dirty="0"/>
              <a:t> </a:t>
            </a:r>
            <a:r>
              <a:rPr lang="en-GB" sz="1400" dirty="0" err="1"/>
              <a:t>dalším</a:t>
            </a:r>
            <a:r>
              <a:rPr lang="en-GB" sz="1400" dirty="0"/>
              <a:t> </a:t>
            </a:r>
            <a:r>
              <a:rPr lang="en-GB" sz="1400" dirty="0" err="1"/>
              <a:t>kvašením</a:t>
            </a:r>
            <a:endParaRPr lang="en-GB" sz="1400" dirty="0"/>
          </a:p>
          <a:p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078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79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Robert Koch</a:t>
            </a:r>
          </a:p>
        </p:txBody>
      </p:sp>
      <p:pic>
        <p:nvPicPr>
          <p:cNvPr id="4" name="Picture 3" descr="ko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1333333" cy="15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9"/>
          <p:cNvPicPr>
            <a:picLocks noChangeAspect="1" noChangeArrowheads="1"/>
          </p:cNvPicPr>
          <p:nvPr/>
        </p:nvPicPr>
        <p:blipFill>
          <a:blip r:embed="rId3" cstate="print"/>
          <a:srcRect r="24167" b="45229"/>
          <a:stretch>
            <a:fillRect/>
          </a:stretch>
        </p:blipFill>
        <p:spPr bwMode="auto">
          <a:xfrm>
            <a:off x="6084168" y="116632"/>
            <a:ext cx="3059832" cy="196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9"/>
          <p:cNvPicPr>
            <a:picLocks noChangeAspect="1" noChangeArrowheads="1"/>
          </p:cNvPicPr>
          <p:nvPr/>
        </p:nvPicPr>
        <p:blipFill>
          <a:blip r:embed="rId3" cstate="print"/>
          <a:srcRect t="47925" r="32701"/>
          <a:stretch>
            <a:fillRect/>
          </a:stretch>
        </p:blipFill>
        <p:spPr bwMode="auto">
          <a:xfrm>
            <a:off x="6084168" y="1772816"/>
            <a:ext cx="2736304" cy="246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619672" y="1556792"/>
            <a:ext cx="4392488" cy="10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10000"/>
              </a:lnSpc>
              <a:buFontTx/>
              <a:buChar char="-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Největšího úspěchu v oblasti lékařské bakteriologie dosáhl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Koch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s výzkumem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tuberkulózy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19672" y="2564904"/>
            <a:ext cx="4716016" cy="224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10000"/>
              </a:lnSpc>
              <a:buFontTx/>
              <a:buChar char="-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 roce 1881, když s touto prací začínal, jedna sedmina všech doložitelných lidských úmrtí byla zapříčiněna tuberkulózou</a:t>
            </a:r>
          </a:p>
          <a:p>
            <a:pPr marL="533400" indent="-533400">
              <a:lnSpc>
                <a:spcPct val="110000"/>
              </a:lnSpc>
              <a:buFontTx/>
              <a:buChar char="-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když dokonce již v této době existovaly nesporné důkazy o tom, že se jedná o nemoc „nakažlivou“, onen očekávaný mikrob-původce nebyl nikdy viděn ať již ve tkáních nemocných, nebo v laboratorní kultuře</a:t>
            </a:r>
          </a:p>
        </p:txBody>
      </p:sp>
      <p:sp>
        <p:nvSpPr>
          <p:cNvPr id="9" name="Obdélník 8"/>
          <p:cNvSpPr/>
          <p:nvPr/>
        </p:nvSpPr>
        <p:spPr>
          <a:xfrm>
            <a:off x="1115616" y="4797152"/>
            <a:ext cx="4572000" cy="14329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00" indent="-533400">
              <a:lnSpc>
                <a:spcPct val="110000"/>
              </a:lnSpc>
              <a:spcBef>
                <a:spcPct val="20000"/>
              </a:spcBef>
              <a:buFontTx/>
              <a:buChar char="-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 jeho přínos pro výzkum tuberkulózy, za speciální barvící techniku a za přípravu 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tuberkulinu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látky využívané při diagnostice tuberkulózy, obdržel v roce 1905 Nobelovu cenu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43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/>
              <a:t>Sergej W</a:t>
            </a:r>
            <a:r>
              <a:rPr lang="en-GB" sz="1400" b="1" dirty="0" err="1"/>
              <a:t>inogradsky</a:t>
            </a:r>
            <a:r>
              <a:rPr lang="en-GB" sz="1400" b="1" dirty="0"/>
              <a:t> 1856-1953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 err="1"/>
              <a:t>chemolitotrofie</a:t>
            </a:r>
            <a:r>
              <a:rPr lang="cs-CZ" sz="1400" b="1" dirty="0"/>
              <a:t>, </a:t>
            </a:r>
            <a:r>
              <a:rPr lang="cs-CZ" sz="1400" dirty="0"/>
              <a:t>role mikroorganismů v koloběhu živin</a:t>
            </a:r>
            <a:endParaRPr lang="en-GB" sz="1400" dirty="0"/>
          </a:p>
          <a:p>
            <a:r>
              <a:rPr lang="en-GB" sz="1400" dirty="0"/>
              <a:t> </a:t>
            </a:r>
            <a:r>
              <a:rPr lang="en-GB" sz="1400" dirty="0" err="1"/>
              <a:t>považován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b="1" dirty="0" err="1"/>
              <a:t>zakladatele</a:t>
            </a:r>
            <a:r>
              <a:rPr lang="en-GB" sz="1400" b="1" dirty="0"/>
              <a:t> </a:t>
            </a:r>
            <a:r>
              <a:rPr lang="en-GB" sz="1400" b="1" dirty="0" err="1"/>
              <a:t>půdní</a:t>
            </a:r>
            <a:r>
              <a:rPr lang="en-GB" sz="1400" b="1" dirty="0"/>
              <a:t> </a:t>
            </a:r>
            <a:r>
              <a:rPr lang="en-GB" sz="1400" b="1" dirty="0" err="1"/>
              <a:t>mikrobiologie</a:t>
            </a:r>
            <a:endParaRPr lang="en-GB" sz="1400" b="1" dirty="0"/>
          </a:p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 </a:t>
            </a:r>
            <a:r>
              <a:rPr lang="en-GB" sz="1400" b="1" dirty="0"/>
              <a:t>1890 </a:t>
            </a:r>
            <a:r>
              <a:rPr lang="cs-CZ" sz="1400" b="1" dirty="0"/>
              <a:t> </a:t>
            </a:r>
            <a:r>
              <a:rPr lang="en-GB" sz="1400" b="1" dirty="0" err="1"/>
              <a:t>izolace</a:t>
            </a:r>
            <a:r>
              <a:rPr lang="en-GB" sz="1400" b="1" dirty="0"/>
              <a:t> </a:t>
            </a:r>
            <a:r>
              <a:rPr lang="en-GB" sz="1400" b="1" dirty="0" err="1"/>
              <a:t>nitrifikačních</a:t>
            </a:r>
            <a:r>
              <a:rPr lang="en-GB" sz="1400" b="1" dirty="0"/>
              <a:t> </a:t>
            </a:r>
            <a:r>
              <a:rPr lang="en-GB" sz="1400" b="1" dirty="0" err="1"/>
              <a:t>bakterií</a:t>
            </a:r>
            <a:endParaRPr lang="en-GB" sz="1400" b="1" dirty="0"/>
          </a:p>
          <a:p>
            <a:r>
              <a:rPr lang="en-GB" sz="1400" dirty="0" err="1"/>
              <a:t>anaerobní</a:t>
            </a:r>
            <a:r>
              <a:rPr lang="en-GB" sz="1400" dirty="0"/>
              <a:t> N-</a:t>
            </a:r>
            <a:r>
              <a:rPr lang="en-GB" sz="1400" dirty="0" err="1"/>
              <a:t>fixující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cs-CZ" sz="1400" dirty="0"/>
              <a:t> </a:t>
            </a:r>
            <a:r>
              <a:rPr lang="en-GB" altLang="en-US" sz="1400" dirty="0"/>
              <a:t>Clostridium </a:t>
            </a:r>
            <a:r>
              <a:rPr lang="en-GB" altLang="en-US" sz="1400" dirty="0" err="1"/>
              <a:t>pasteurianum</a:t>
            </a:r>
            <a:endParaRPr lang="en-GB" sz="1400" dirty="0"/>
          </a:p>
          <a:p>
            <a:r>
              <a:rPr lang="en-GB" sz="1400" dirty="0" err="1"/>
              <a:t>přispěl</a:t>
            </a:r>
            <a:r>
              <a:rPr lang="en-GB" sz="1400" dirty="0"/>
              <a:t> k </a:t>
            </a:r>
            <a:r>
              <a:rPr lang="en-GB" sz="1400" dirty="0" err="1"/>
              <a:t>studiu</a:t>
            </a:r>
            <a:r>
              <a:rPr lang="en-GB" sz="1400" dirty="0"/>
              <a:t> </a:t>
            </a:r>
            <a:r>
              <a:rPr lang="en-GB" sz="1400" dirty="0" err="1"/>
              <a:t>redukce</a:t>
            </a:r>
            <a:r>
              <a:rPr lang="en-GB" sz="1400" dirty="0"/>
              <a:t> </a:t>
            </a:r>
            <a:r>
              <a:rPr lang="en-GB" sz="1400" dirty="0" err="1"/>
              <a:t>nitrátu</a:t>
            </a:r>
            <a:r>
              <a:rPr lang="en-GB" sz="1400" dirty="0"/>
              <a:t> a </a:t>
            </a:r>
            <a:r>
              <a:rPr lang="en-GB" sz="1400" dirty="0" err="1"/>
              <a:t>symbiotické</a:t>
            </a:r>
            <a:r>
              <a:rPr lang="en-GB" sz="1400" dirty="0"/>
              <a:t> </a:t>
            </a:r>
            <a:r>
              <a:rPr lang="en-GB" sz="1400" dirty="0" err="1"/>
              <a:t>fixace</a:t>
            </a:r>
            <a:r>
              <a:rPr lang="en-GB" sz="1400" dirty="0"/>
              <a:t> </a:t>
            </a:r>
            <a:r>
              <a:rPr lang="en-GB" sz="1400" dirty="0" err="1"/>
              <a:t>dusíku</a:t>
            </a:r>
            <a:endParaRPr lang="en-GB" sz="1400" dirty="0"/>
          </a:p>
          <a:p>
            <a:r>
              <a:rPr lang="en-GB" sz="1400" dirty="0" err="1"/>
              <a:t>izoloval</a:t>
            </a:r>
            <a:r>
              <a:rPr lang="en-GB" sz="1400" dirty="0"/>
              <a:t> a </a:t>
            </a:r>
            <a:r>
              <a:rPr lang="en-GB" sz="1400" dirty="0" err="1"/>
              <a:t>popsal</a:t>
            </a:r>
            <a:r>
              <a:rPr lang="en-GB" sz="1400" dirty="0"/>
              <a:t> </a:t>
            </a:r>
            <a:r>
              <a:rPr lang="en-GB" sz="1400" dirty="0" err="1"/>
              <a:t>nitrifikační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včetně</a:t>
            </a:r>
            <a:r>
              <a:rPr lang="en-GB" sz="1400" dirty="0"/>
              <a:t> </a:t>
            </a:r>
            <a:r>
              <a:rPr lang="en-GB" sz="1400" dirty="0" err="1"/>
              <a:t>významu</a:t>
            </a:r>
            <a:r>
              <a:rPr lang="en-GB" sz="1400" dirty="0"/>
              <a:t> </a:t>
            </a:r>
            <a:r>
              <a:rPr lang="en-GB" sz="1400" dirty="0" err="1"/>
              <a:t>přeměny</a:t>
            </a:r>
            <a:r>
              <a:rPr lang="en-GB" sz="1400" dirty="0"/>
              <a:t> </a:t>
            </a:r>
            <a:r>
              <a:rPr lang="en-GB" sz="1400" dirty="0" err="1"/>
              <a:t>amonného</a:t>
            </a:r>
            <a:r>
              <a:rPr lang="en-GB" sz="1400" dirty="0"/>
              <a:t> </a:t>
            </a:r>
            <a:r>
              <a:rPr lang="en-GB" sz="1400" dirty="0" err="1"/>
              <a:t>kationu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nitrátový</a:t>
            </a:r>
            <a:r>
              <a:rPr lang="en-GB" sz="1400" dirty="0"/>
              <a:t> anion, </a:t>
            </a:r>
            <a:r>
              <a:rPr lang="en-GB" sz="1400" dirty="0" err="1"/>
              <a:t>který</a:t>
            </a:r>
            <a:r>
              <a:rPr lang="en-GB" sz="1400" dirty="0"/>
              <a:t> se </a:t>
            </a:r>
            <a:r>
              <a:rPr lang="en-GB" sz="1400" dirty="0" err="1"/>
              <a:t>lehce</a:t>
            </a:r>
            <a:r>
              <a:rPr lang="en-GB" sz="1400" dirty="0"/>
              <a:t> </a:t>
            </a:r>
            <a:r>
              <a:rPr lang="en-GB" sz="1400" dirty="0" err="1"/>
              <a:t>vyplaví</a:t>
            </a:r>
            <a:r>
              <a:rPr lang="en-GB" sz="1400" dirty="0"/>
              <a:t> z </a:t>
            </a:r>
            <a:r>
              <a:rPr lang="en-GB" sz="1400" dirty="0" err="1"/>
              <a:t>pudy</a:t>
            </a:r>
            <a:endParaRPr lang="cs-CZ" sz="1400" dirty="0"/>
          </a:p>
          <a:p>
            <a:endParaRPr lang="en-GB" sz="1400" dirty="0"/>
          </a:p>
          <a:p>
            <a:r>
              <a:rPr lang="en-GB" sz="1400" dirty="0" err="1"/>
              <a:t>mikrobiální</a:t>
            </a:r>
            <a:r>
              <a:rPr lang="en-GB" sz="1400" dirty="0"/>
              <a:t> </a:t>
            </a:r>
            <a:r>
              <a:rPr lang="en-GB" sz="1400" dirty="0" err="1"/>
              <a:t>oxidaci</a:t>
            </a:r>
            <a:r>
              <a:rPr lang="en-GB" sz="1400" dirty="0"/>
              <a:t> </a:t>
            </a:r>
            <a:r>
              <a:rPr lang="en-GB" sz="1400" dirty="0" err="1"/>
              <a:t>sirovodíku</a:t>
            </a:r>
            <a:r>
              <a:rPr lang="en-GB" sz="1400" dirty="0"/>
              <a:t> a </a:t>
            </a:r>
            <a:r>
              <a:rPr lang="en-GB" sz="1400" dirty="0" err="1"/>
              <a:t>síry</a:t>
            </a:r>
            <a:r>
              <a:rPr lang="cs-CZ" sz="1400" dirty="0"/>
              <a:t>, </a:t>
            </a:r>
            <a:r>
              <a:rPr lang="en-GB" sz="1400" dirty="0" err="1"/>
              <a:t>oxidaci</a:t>
            </a:r>
            <a:r>
              <a:rPr lang="en-GB" sz="1400" dirty="0"/>
              <a:t> </a:t>
            </a:r>
            <a:r>
              <a:rPr lang="en-GB" sz="1400" dirty="0" err="1"/>
              <a:t>dvojmocného</a:t>
            </a:r>
            <a:r>
              <a:rPr lang="en-GB" sz="1400" dirty="0"/>
              <a:t> </a:t>
            </a:r>
            <a:r>
              <a:rPr lang="en-GB" sz="1400" dirty="0" err="1"/>
              <a:t>železa</a:t>
            </a:r>
            <a:endParaRPr lang="cs-CZ" sz="1400" dirty="0"/>
          </a:p>
          <a:p>
            <a:pPr marL="0" indent="0">
              <a:buNone/>
            </a:pPr>
            <a:endParaRPr lang="en-GB" sz="1400" dirty="0"/>
          </a:p>
          <a:p>
            <a:r>
              <a:rPr lang="en-GB" sz="1400" dirty="0" err="1"/>
              <a:t>započal</a:t>
            </a:r>
            <a:r>
              <a:rPr lang="en-GB" sz="1400" dirty="0"/>
              <a:t> </a:t>
            </a:r>
            <a:r>
              <a:rPr lang="en-GB" sz="1400" dirty="0" err="1"/>
              <a:t>nutriční</a:t>
            </a:r>
            <a:r>
              <a:rPr lang="en-GB" sz="1400" dirty="0"/>
              <a:t> </a:t>
            </a:r>
            <a:r>
              <a:rPr lang="en-GB" sz="1400" dirty="0" err="1"/>
              <a:t>dělení</a:t>
            </a:r>
            <a:r>
              <a:rPr lang="en-GB" sz="1400" dirty="0"/>
              <a:t> </a:t>
            </a:r>
            <a:r>
              <a:rPr lang="en-GB" sz="1400" dirty="0" err="1"/>
              <a:t>půdních</a:t>
            </a:r>
            <a:r>
              <a:rPr lang="en-GB" sz="1400" dirty="0"/>
              <a:t> </a:t>
            </a:r>
            <a:r>
              <a:rPr lang="en-GB" sz="1400" dirty="0" err="1"/>
              <a:t>mikroorganismu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b="1" dirty="0" err="1"/>
              <a:t>autochtonní</a:t>
            </a:r>
            <a:r>
              <a:rPr lang="en-GB" sz="1400" dirty="0"/>
              <a:t> (</a:t>
            </a:r>
            <a:r>
              <a:rPr lang="en-GB" sz="1400" dirty="0" err="1"/>
              <a:t>využívající</a:t>
            </a:r>
            <a:r>
              <a:rPr lang="en-GB" sz="1400" dirty="0"/>
              <a:t> </a:t>
            </a:r>
            <a:r>
              <a:rPr lang="en-GB" sz="1400" dirty="0" err="1"/>
              <a:t>humus,rostoucí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půdní</a:t>
            </a:r>
            <a:r>
              <a:rPr lang="en-GB" sz="1400" dirty="0"/>
              <a:t> org. </a:t>
            </a:r>
            <a:r>
              <a:rPr lang="en-GB" sz="1400" dirty="0" err="1"/>
              <a:t>hmotě</a:t>
            </a:r>
            <a:r>
              <a:rPr lang="en-GB" sz="1400" dirty="0"/>
              <a:t>) a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zymogenn</a:t>
            </a:r>
            <a:r>
              <a:rPr lang="cs-CZ" sz="1400" dirty="0"/>
              <a:t>í/</a:t>
            </a:r>
            <a:r>
              <a:rPr lang="cs-CZ" sz="1400" b="1" dirty="0"/>
              <a:t>alochtonní</a:t>
            </a:r>
            <a:r>
              <a:rPr lang="en-GB" sz="1400" dirty="0"/>
              <a:t> (</a:t>
            </a:r>
            <a:r>
              <a:rPr lang="en-GB" sz="1400" dirty="0" err="1"/>
              <a:t>oportunní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rostoucí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listech</a:t>
            </a:r>
            <a:r>
              <a:rPr lang="en-GB" sz="1400" dirty="0"/>
              <a:t> a </a:t>
            </a:r>
            <a:r>
              <a:rPr lang="en-GB" sz="1400" dirty="0" err="1"/>
              <a:t>jiné</a:t>
            </a:r>
            <a:r>
              <a:rPr lang="en-GB" sz="1400" dirty="0"/>
              <a:t> </a:t>
            </a:r>
            <a:r>
              <a:rPr lang="en-GB" sz="1400" dirty="0" err="1"/>
              <a:t>rostl</a:t>
            </a:r>
            <a:r>
              <a:rPr lang="en-GB" sz="1400" dirty="0"/>
              <a:t>. </a:t>
            </a:r>
            <a:r>
              <a:rPr lang="en-GB" sz="1400" dirty="0" err="1"/>
              <a:t>hmotě</a:t>
            </a:r>
            <a:r>
              <a:rPr lang="en-GB" sz="1400" dirty="0"/>
              <a:t> a </a:t>
            </a:r>
            <a:r>
              <a:rPr lang="en-GB" sz="1400" dirty="0" err="1"/>
              <a:t>živočišných</a:t>
            </a:r>
            <a:r>
              <a:rPr lang="en-GB" sz="1400" dirty="0"/>
              <a:t> </a:t>
            </a:r>
            <a:r>
              <a:rPr lang="en-GB" sz="1400" dirty="0" err="1"/>
              <a:t>odpadech</a:t>
            </a:r>
            <a:r>
              <a:rPr lang="en-GB" sz="1400" dirty="0"/>
              <a:t> </a:t>
            </a:r>
            <a:r>
              <a:rPr lang="en-GB" sz="1400" dirty="0" err="1"/>
              <a:t>přicházejících</a:t>
            </a:r>
            <a:r>
              <a:rPr lang="en-GB" sz="1400" dirty="0"/>
              <a:t> do </a:t>
            </a:r>
            <a:r>
              <a:rPr lang="en-GB" sz="1400" dirty="0" err="1"/>
              <a:t>půdy</a:t>
            </a:r>
            <a:r>
              <a:rPr lang="en-GB" sz="1400" dirty="0"/>
              <a:t>)</a:t>
            </a:r>
          </a:p>
          <a:p>
            <a:endParaRPr lang="en-GB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1189779" cy="15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3393"/>
            <a:ext cx="1673050" cy="138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1799"/>
            <a:ext cx="1316140" cy="24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3544" y="4184758"/>
            <a:ext cx="34204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c</a:t>
            </a:r>
            <a:r>
              <a:rPr lang="en-GB" sz="1400" dirty="0" err="1"/>
              <a:t>hemolitotrofní</a:t>
            </a:r>
            <a:r>
              <a:rPr lang="en-GB" sz="1400" dirty="0"/>
              <a:t> </a:t>
            </a:r>
            <a:r>
              <a:rPr lang="en-GB" sz="1400" dirty="0" err="1"/>
              <a:t>organismy</a:t>
            </a:r>
            <a:r>
              <a:rPr lang="en-GB" sz="1400" dirty="0"/>
              <a:t> (1892)- </a:t>
            </a:r>
            <a:r>
              <a:rPr lang="en-GB" sz="1400" dirty="0" err="1"/>
              <a:t>získávání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oxidací</a:t>
            </a:r>
            <a:r>
              <a:rPr lang="en-GB" sz="1400" dirty="0"/>
              <a:t> </a:t>
            </a:r>
            <a:r>
              <a:rPr lang="en-GB" sz="1400" dirty="0" err="1"/>
              <a:t>anorganických</a:t>
            </a:r>
            <a:r>
              <a:rPr lang="en-GB" sz="1400" dirty="0"/>
              <a:t> </a:t>
            </a:r>
            <a:r>
              <a:rPr lang="en-GB" sz="1400" dirty="0" err="1"/>
              <a:t>látek</a:t>
            </a:r>
            <a:r>
              <a:rPr lang="en-GB" sz="1400" dirty="0"/>
              <a:t>, </a:t>
            </a:r>
            <a:r>
              <a:rPr lang="en-GB" sz="1400" dirty="0" err="1"/>
              <a:t>zatím</a:t>
            </a:r>
            <a:r>
              <a:rPr lang="en-GB" sz="1400" dirty="0"/>
              <a:t> je </a:t>
            </a:r>
            <a:r>
              <a:rPr lang="en-GB" sz="1400" dirty="0" err="1"/>
              <a:t>známa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u </a:t>
            </a:r>
            <a:r>
              <a:rPr lang="en-GB" sz="1400" dirty="0" err="1"/>
              <a:t>bakterií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fotosyntetizující</a:t>
            </a:r>
            <a:r>
              <a:rPr lang="en-GB" sz="1400" dirty="0"/>
              <a:t> </a:t>
            </a:r>
            <a:r>
              <a:rPr lang="en-GB" sz="1400" dirty="0" err="1"/>
              <a:t>sinice</a:t>
            </a:r>
            <a:r>
              <a:rPr lang="en-GB" sz="1400" dirty="0"/>
              <a:t> – </a:t>
            </a:r>
            <a:r>
              <a:rPr lang="en-GB" sz="1400" dirty="0" err="1"/>
              <a:t>jediné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uvolňující</a:t>
            </a:r>
            <a:r>
              <a:rPr lang="en-GB" sz="1400" dirty="0"/>
              <a:t> O2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fotosyntéze</a:t>
            </a:r>
            <a:r>
              <a:rPr lang="en-GB" sz="1400" dirty="0"/>
              <a:t> do </a:t>
            </a:r>
            <a:r>
              <a:rPr lang="en-GB" sz="1400" dirty="0" err="1"/>
              <a:t>vody</a:t>
            </a:r>
            <a:r>
              <a:rPr lang="en-GB" sz="1400" dirty="0"/>
              <a:t> (</a:t>
            </a:r>
            <a:r>
              <a:rPr lang="en-GB" sz="1400" dirty="0" err="1"/>
              <a:t>mají</a:t>
            </a:r>
            <a:r>
              <a:rPr lang="en-GB" sz="1400" dirty="0"/>
              <a:t> </a:t>
            </a:r>
            <a:r>
              <a:rPr lang="en-GB" sz="1400" dirty="0" err="1"/>
              <a:t>vrchní</a:t>
            </a:r>
            <a:r>
              <a:rPr lang="en-GB" sz="1400" dirty="0"/>
              <a:t> </a:t>
            </a:r>
            <a:r>
              <a:rPr lang="en-GB" sz="1400" dirty="0" err="1"/>
              <a:t>vrstvy</a:t>
            </a:r>
            <a:r>
              <a:rPr lang="en-GB" sz="1400" dirty="0"/>
              <a:t> – </a:t>
            </a:r>
            <a:r>
              <a:rPr lang="en-GB" sz="1400" dirty="0" err="1"/>
              <a:t>opouzdřené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600" dirty="0"/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6" y="4181467"/>
            <a:ext cx="3093715" cy="24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20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4854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err="1"/>
              <a:t>Martinus</a:t>
            </a:r>
            <a:r>
              <a:rPr lang="en-GB" sz="1400" b="1" dirty="0"/>
              <a:t> </a:t>
            </a:r>
            <a:r>
              <a:rPr lang="en-GB" sz="1400" b="1" dirty="0" err="1"/>
              <a:t>Beijerink</a:t>
            </a:r>
            <a:r>
              <a:rPr lang="en-GB" sz="1400" b="1" dirty="0"/>
              <a:t> (1851-1931)</a:t>
            </a:r>
          </a:p>
          <a:p>
            <a:endParaRPr lang="en-GB" sz="1400" dirty="0"/>
          </a:p>
          <a:p>
            <a:r>
              <a:rPr lang="en-GB" sz="1400" dirty="0" err="1"/>
              <a:t>mikrobiální</a:t>
            </a:r>
            <a:r>
              <a:rPr lang="en-GB" sz="1400" dirty="0"/>
              <a:t> </a:t>
            </a:r>
            <a:r>
              <a:rPr lang="en-GB" sz="1400" dirty="0" err="1"/>
              <a:t>transformac</a:t>
            </a:r>
            <a:r>
              <a:rPr lang="cs-CZ" sz="1400" dirty="0"/>
              <a:t>e</a:t>
            </a:r>
            <a:r>
              <a:rPr lang="en-GB" sz="1400" dirty="0"/>
              <a:t>, </a:t>
            </a:r>
            <a:r>
              <a:rPr lang="en-GB" sz="1400" dirty="0" err="1"/>
              <a:t>reakc</a:t>
            </a:r>
            <a:r>
              <a:rPr lang="cs-CZ" sz="1400" dirty="0"/>
              <a:t>e</a:t>
            </a:r>
            <a:r>
              <a:rPr lang="en-GB" sz="1400" dirty="0"/>
              <a:t> </a:t>
            </a:r>
            <a:r>
              <a:rPr lang="en-GB" sz="1400" dirty="0" err="1"/>
              <a:t>biochemických</a:t>
            </a:r>
            <a:r>
              <a:rPr lang="en-GB" sz="1400" dirty="0"/>
              <a:t> </a:t>
            </a:r>
            <a:r>
              <a:rPr lang="en-GB" sz="1400" dirty="0" err="1"/>
              <a:t>cykl</a:t>
            </a:r>
            <a:r>
              <a:rPr lang="cs-CZ" sz="1400" dirty="0"/>
              <a:t>ů</a:t>
            </a:r>
            <a:r>
              <a:rPr lang="en-GB" sz="1400" dirty="0"/>
              <a:t> </a:t>
            </a:r>
            <a:endParaRPr lang="cs-CZ" sz="1400" dirty="0"/>
          </a:p>
          <a:p>
            <a:r>
              <a:rPr lang="en-GB" sz="1400" b="1" dirty="0"/>
              <a:t>role </a:t>
            </a:r>
            <a:r>
              <a:rPr lang="en-GB" sz="1400" b="1" dirty="0" err="1"/>
              <a:t>mikrob</a:t>
            </a:r>
            <a:r>
              <a:rPr lang="cs-CZ" sz="1400" b="1" dirty="0"/>
              <a:t>ů</a:t>
            </a:r>
            <a:r>
              <a:rPr lang="en-GB" sz="1400" b="1" dirty="0"/>
              <a:t> pro </a:t>
            </a:r>
            <a:r>
              <a:rPr lang="en-GB" sz="1400" b="1" dirty="0" err="1"/>
              <a:t>přeměnu</a:t>
            </a:r>
            <a:r>
              <a:rPr lang="en-GB" sz="1400" b="1" dirty="0"/>
              <a:t> </a:t>
            </a:r>
            <a:r>
              <a:rPr lang="en-GB" sz="1400" b="1" dirty="0" err="1"/>
              <a:t>prvk</a:t>
            </a:r>
            <a:r>
              <a:rPr lang="cs-CZ" sz="1400" b="1" dirty="0"/>
              <a:t>ů</a:t>
            </a:r>
            <a:r>
              <a:rPr lang="en-GB" sz="1400" b="1" dirty="0"/>
              <a:t> </a:t>
            </a:r>
            <a:r>
              <a:rPr lang="en-GB" sz="1400" dirty="0"/>
              <a:t>v </a:t>
            </a:r>
            <a:r>
              <a:rPr lang="en-GB" sz="1400" dirty="0" err="1"/>
              <a:t>globálním</a:t>
            </a:r>
            <a:r>
              <a:rPr lang="en-GB" sz="1400" dirty="0"/>
              <a:t> </a:t>
            </a:r>
            <a:r>
              <a:rPr lang="en-GB" sz="1400" dirty="0" err="1"/>
              <a:t>měřítku</a:t>
            </a:r>
            <a:endParaRPr lang="en-GB" sz="1400" dirty="0"/>
          </a:p>
          <a:p>
            <a:r>
              <a:rPr lang="cs-CZ" sz="1400" dirty="0" err="1"/>
              <a:t>n</a:t>
            </a:r>
            <a:r>
              <a:rPr lang="en-GB" sz="1400" dirty="0" err="1"/>
              <a:t>epříjemná</a:t>
            </a:r>
            <a:r>
              <a:rPr lang="en-GB" sz="1400" dirty="0"/>
              <a:t> </a:t>
            </a:r>
            <a:r>
              <a:rPr lang="en-GB" sz="1400" dirty="0" err="1"/>
              <a:t>osoba</a:t>
            </a:r>
            <a:r>
              <a:rPr lang="en-GB" sz="1400" dirty="0"/>
              <a:t> </a:t>
            </a:r>
            <a:r>
              <a:rPr lang="cs-CZ" sz="1400" dirty="0"/>
              <a:t>, </a:t>
            </a:r>
            <a:r>
              <a:rPr lang="en-GB" sz="1400" dirty="0" err="1"/>
              <a:t>asketický</a:t>
            </a:r>
            <a:r>
              <a:rPr lang="en-GB" sz="1400" dirty="0"/>
              <a:t> </a:t>
            </a:r>
            <a:r>
              <a:rPr lang="en-GB" sz="1400" dirty="0" err="1"/>
              <a:t>životní</a:t>
            </a:r>
            <a:r>
              <a:rPr lang="en-GB" sz="1400" dirty="0"/>
              <a:t> </a:t>
            </a:r>
            <a:r>
              <a:rPr lang="en-GB" sz="1400" dirty="0" err="1"/>
              <a:t>styl</a:t>
            </a:r>
            <a:r>
              <a:rPr lang="en-GB" sz="1400" dirty="0"/>
              <a:t> </a:t>
            </a:r>
            <a:endParaRPr lang="cs-CZ" sz="1400" dirty="0"/>
          </a:p>
          <a:p>
            <a:r>
              <a:rPr lang="en-GB" sz="1400" dirty="0" err="1"/>
              <a:t>jeho</a:t>
            </a:r>
            <a:r>
              <a:rPr lang="en-GB" sz="1400" dirty="0"/>
              <a:t> </a:t>
            </a:r>
            <a:r>
              <a:rPr lang="en-GB" sz="1400" dirty="0" err="1"/>
              <a:t>pohled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vědu</a:t>
            </a:r>
            <a:r>
              <a:rPr lang="en-GB" sz="1400" dirty="0"/>
              <a:t> a </a:t>
            </a:r>
            <a:r>
              <a:rPr lang="en-GB" sz="1400" dirty="0" err="1"/>
              <a:t>manželství</a:t>
            </a:r>
            <a:r>
              <a:rPr lang="en-GB" sz="1400" dirty="0"/>
              <a:t> </a:t>
            </a:r>
            <a:r>
              <a:rPr lang="en-GB" sz="1400" dirty="0" err="1"/>
              <a:t>byl</a:t>
            </a:r>
            <a:r>
              <a:rPr lang="en-GB" sz="1400" dirty="0"/>
              <a:t> </a:t>
            </a:r>
            <a:r>
              <a:rPr lang="en-GB" sz="1400" dirty="0" err="1"/>
              <a:t>značně</a:t>
            </a:r>
            <a:r>
              <a:rPr lang="en-GB" sz="1400" dirty="0"/>
              <a:t> </a:t>
            </a:r>
            <a:r>
              <a:rPr lang="en-GB" sz="1400" dirty="0" err="1"/>
              <a:t>neslučitelný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s </a:t>
            </a:r>
            <a:r>
              <a:rPr lang="cs-CZ" sz="1400" dirty="0" err="1"/>
              <a:t>W</a:t>
            </a:r>
            <a:r>
              <a:rPr lang="en-GB" sz="1400" dirty="0" err="1"/>
              <a:t>inogradskym</a:t>
            </a:r>
            <a:r>
              <a:rPr lang="en-GB" sz="1400" dirty="0"/>
              <a:t> </a:t>
            </a:r>
            <a:r>
              <a:rPr lang="en-GB" sz="1400" dirty="0" err="1"/>
              <a:t>vyvinul</a:t>
            </a:r>
            <a:r>
              <a:rPr lang="en-GB" sz="1400" dirty="0"/>
              <a:t> </a:t>
            </a:r>
            <a:r>
              <a:rPr lang="en-GB" sz="1400" dirty="0" err="1"/>
              <a:t>techniku</a:t>
            </a:r>
            <a:r>
              <a:rPr lang="en-GB" sz="1400" dirty="0"/>
              <a:t> </a:t>
            </a:r>
            <a:r>
              <a:rPr lang="en-GB" sz="1400" dirty="0" err="1"/>
              <a:t>obohacovací</a:t>
            </a:r>
            <a:r>
              <a:rPr lang="en-GB" sz="1400" dirty="0"/>
              <a:t> </a:t>
            </a:r>
            <a:r>
              <a:rPr lang="en-GB" sz="1400" dirty="0" err="1"/>
              <a:t>kultury</a:t>
            </a:r>
            <a:r>
              <a:rPr lang="en-GB" sz="1400" dirty="0"/>
              <a:t> (</a:t>
            </a:r>
            <a:r>
              <a:rPr lang="en-GB" sz="1400" b="1" dirty="0" err="1"/>
              <a:t>živné</a:t>
            </a:r>
            <a:r>
              <a:rPr lang="en-GB" sz="1400" b="1" dirty="0"/>
              <a:t> </a:t>
            </a:r>
            <a:r>
              <a:rPr lang="en-GB" sz="1400" b="1" dirty="0" err="1"/>
              <a:t>půdy</a:t>
            </a:r>
            <a:r>
              <a:rPr lang="en-GB" sz="1400" dirty="0"/>
              <a:t>)</a:t>
            </a:r>
          </a:p>
          <a:p>
            <a:endParaRPr lang="en-GB" sz="1400" dirty="0"/>
          </a:p>
          <a:p>
            <a:r>
              <a:rPr lang="cs-CZ" sz="1400" dirty="0" err="1"/>
              <a:t>i</a:t>
            </a:r>
            <a:r>
              <a:rPr lang="en-GB" sz="1400" dirty="0" err="1"/>
              <a:t>zoloval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symbioticke</a:t>
            </a:r>
            <a:r>
              <a:rPr lang="en-GB" sz="1400" dirty="0"/>
              <a:t> a </a:t>
            </a:r>
            <a:r>
              <a:rPr lang="en-GB" sz="1400" dirty="0" err="1"/>
              <a:t>nesymbiotick</a:t>
            </a:r>
            <a:r>
              <a:rPr lang="cs-CZ" sz="1400" dirty="0"/>
              <a:t>é</a:t>
            </a:r>
            <a:r>
              <a:rPr lang="en-GB" sz="1400" dirty="0"/>
              <a:t> </a:t>
            </a:r>
            <a:r>
              <a:rPr lang="en-GB" sz="1400" b="1" dirty="0" err="1"/>
              <a:t>fixace</a:t>
            </a:r>
            <a:r>
              <a:rPr lang="en-GB" sz="1400" b="1" dirty="0"/>
              <a:t> </a:t>
            </a:r>
            <a:r>
              <a:rPr lang="en-GB" sz="1400" b="1" dirty="0" err="1"/>
              <a:t>dusíku</a:t>
            </a:r>
            <a:r>
              <a:rPr lang="en-GB" sz="1400" b="1" dirty="0"/>
              <a:t> </a:t>
            </a: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        - </a:t>
            </a:r>
            <a:r>
              <a:rPr lang="en-GB" sz="1400" b="1" dirty="0" err="1"/>
              <a:t>Azobacter</a:t>
            </a:r>
            <a:r>
              <a:rPr lang="cs-CZ" sz="1400" dirty="0"/>
              <a:t>, </a:t>
            </a:r>
            <a:r>
              <a:rPr lang="cs-CZ" sz="1400" b="1" dirty="0" err="1"/>
              <a:t>Rhizobium</a:t>
            </a:r>
            <a:endParaRPr lang="cs-CZ" sz="1400" b="1" dirty="0"/>
          </a:p>
          <a:p>
            <a:r>
              <a:rPr lang="cs-CZ" sz="1400" dirty="0" err="1"/>
              <a:t>i</a:t>
            </a:r>
            <a:r>
              <a:rPr lang="en-GB" sz="1400" dirty="0" err="1"/>
              <a:t>zoloval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redukce</a:t>
            </a:r>
            <a:r>
              <a:rPr lang="en-GB" sz="1400" dirty="0"/>
              <a:t> </a:t>
            </a:r>
            <a:r>
              <a:rPr lang="en-GB" sz="1400" dirty="0" err="1"/>
              <a:t>sulfátů</a:t>
            </a:r>
            <a:r>
              <a:rPr lang="cs-CZ" sz="1400" dirty="0"/>
              <a:t> </a:t>
            </a:r>
            <a:r>
              <a:rPr lang="cs-CZ" sz="1400" dirty="0" err="1"/>
              <a:t>Desulfovibrio</a:t>
            </a:r>
            <a:endParaRPr lang="cs-CZ" sz="1400" dirty="0"/>
          </a:p>
          <a:p>
            <a:r>
              <a:rPr lang="cs-CZ" sz="1400" dirty="0"/>
              <a:t> </a:t>
            </a:r>
            <a:r>
              <a:rPr lang="cs-CZ" sz="1400" dirty="0" err="1"/>
              <a:t>Lactobacillus</a:t>
            </a:r>
            <a:endParaRPr lang="en-GB" sz="1400" dirty="0"/>
          </a:p>
          <a:p>
            <a:r>
              <a:rPr lang="en-GB" sz="1400" dirty="0"/>
              <a:t>1898 </a:t>
            </a:r>
            <a:r>
              <a:rPr lang="cs-CZ" sz="1400" dirty="0"/>
              <a:t>- </a:t>
            </a:r>
            <a:r>
              <a:rPr lang="en-GB" sz="1400" dirty="0" err="1"/>
              <a:t>jako</a:t>
            </a:r>
            <a:r>
              <a:rPr lang="en-GB" sz="1400" dirty="0"/>
              <a:t> </a:t>
            </a:r>
            <a:r>
              <a:rPr lang="en-GB" sz="1400" dirty="0" err="1"/>
              <a:t>první</a:t>
            </a:r>
            <a:r>
              <a:rPr lang="en-GB" sz="1400" dirty="0"/>
              <a:t> </a:t>
            </a:r>
            <a:r>
              <a:rPr lang="en-GB" sz="1400" dirty="0" err="1"/>
              <a:t>používá</a:t>
            </a:r>
            <a:r>
              <a:rPr lang="en-GB" sz="1400" dirty="0"/>
              <a:t> </a:t>
            </a:r>
            <a:r>
              <a:rPr lang="en-GB" sz="1400" b="1" dirty="0" err="1"/>
              <a:t>termín</a:t>
            </a:r>
            <a:r>
              <a:rPr lang="en-GB" sz="1400" b="1" dirty="0"/>
              <a:t> "virus"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jeho</a:t>
            </a:r>
            <a:r>
              <a:rPr lang="en-GB" sz="1400" dirty="0"/>
              <a:t> </a:t>
            </a:r>
            <a:r>
              <a:rPr lang="en-GB" sz="1400" dirty="0" err="1"/>
              <a:t>experimentech</a:t>
            </a:r>
            <a:r>
              <a:rPr lang="en-GB" sz="1400" dirty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        </a:t>
            </a:r>
            <a:r>
              <a:rPr lang="en-GB" sz="1400" dirty="0"/>
              <a:t>s </a:t>
            </a:r>
            <a:r>
              <a:rPr lang="en-GB" sz="1400" dirty="0" err="1"/>
              <a:t>tabákovou</a:t>
            </a:r>
            <a:r>
              <a:rPr lang="en-GB" sz="1400" dirty="0"/>
              <a:t> </a:t>
            </a:r>
            <a:r>
              <a:rPr lang="en-GB" sz="1400" dirty="0" err="1"/>
              <a:t>mozaikou</a:t>
            </a:r>
            <a:endParaRPr lang="en-GB" sz="1400" dirty="0"/>
          </a:p>
          <a:p>
            <a:endParaRPr lang="cs-CZ" sz="1400" dirty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85416" cy="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2" y="2516738"/>
            <a:ext cx="3060193" cy="42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09121"/>
            <a:ext cx="5124103" cy="1967646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673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1217"/>
            <a:ext cx="8229600" cy="648072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Struktura přednášek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/>
              <a:t>Vznik života, vývoj prvních mikroorganismů, historie mikrobiální ekologie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Charakteristika mikrobiálního života – metabolismus, růst, reprodukce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Diverzita mikroorganismů – bakterie, </a:t>
            </a:r>
            <a:r>
              <a:rPr lang="cs-CZ" sz="1600" dirty="0" err="1"/>
              <a:t>archaea</a:t>
            </a:r>
            <a:r>
              <a:rPr lang="cs-CZ" sz="1600" dirty="0"/>
              <a:t>, protista (</a:t>
            </a:r>
            <a:r>
              <a:rPr lang="cs-CZ" sz="1600" dirty="0" err="1"/>
              <a:t>eukarya</a:t>
            </a:r>
            <a:r>
              <a:rPr lang="cs-CZ" sz="1600" dirty="0"/>
              <a:t>), houby, řasy, viry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Mikrobi a ekosystémy (vody, půda, vzduch), populační ekologie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Interakce mezi mikroby  - </a:t>
            </a:r>
            <a:r>
              <a:rPr lang="cs-CZ" sz="1600" dirty="0" err="1"/>
              <a:t>neutralismus</a:t>
            </a:r>
            <a:r>
              <a:rPr lang="cs-CZ" sz="1600" dirty="0"/>
              <a:t>, </a:t>
            </a:r>
            <a:r>
              <a:rPr lang="cs-CZ" sz="1600" dirty="0" err="1"/>
              <a:t>komenzálismus</a:t>
            </a:r>
            <a:r>
              <a:rPr lang="cs-CZ" sz="1600" dirty="0"/>
              <a:t>, </a:t>
            </a:r>
            <a:r>
              <a:rPr lang="cs-CZ" sz="1600" dirty="0" err="1"/>
              <a:t>kompetice</a:t>
            </a:r>
            <a:r>
              <a:rPr lang="cs-CZ" sz="1600" dirty="0"/>
              <a:t>, parazitismus…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Interakce mezi </a:t>
            </a:r>
            <a:r>
              <a:rPr lang="cs-CZ" sz="1600" dirty="0" err="1"/>
              <a:t>mezi</a:t>
            </a:r>
            <a:r>
              <a:rPr lang="cs-CZ" sz="1600" dirty="0"/>
              <a:t> mikroby a rostlinami/živočichy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Mikrobiální komunity – kolonizace. Potravní sítě, produktivita, koloběh energie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Vliv mikrobů na biogeochemické cykly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Dekompozice </a:t>
            </a:r>
            <a:r>
              <a:rPr lang="cs-CZ" sz="1600" dirty="0" err="1"/>
              <a:t>org.látek</a:t>
            </a:r>
            <a:r>
              <a:rPr lang="cs-CZ" sz="1600" dirty="0"/>
              <a:t> – čistírny odpadních vod, bioplynové stanice, </a:t>
            </a:r>
            <a:r>
              <a:rPr lang="cs-CZ" sz="1600" dirty="0" err="1"/>
              <a:t>bioremediace</a:t>
            </a:r>
            <a:r>
              <a:rPr lang="cs-CZ" sz="1600" dirty="0"/>
              <a:t> (</a:t>
            </a:r>
            <a:r>
              <a:rPr lang="en-GB" sz="1600" dirty="0" err="1"/>
              <a:t>přemě</a:t>
            </a:r>
            <a:r>
              <a:rPr lang="cs-CZ" sz="1600" dirty="0"/>
              <a:t>na </a:t>
            </a:r>
            <a:r>
              <a:rPr lang="en-GB" sz="1600" dirty="0" err="1"/>
              <a:t>rizikové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netoxické</a:t>
            </a:r>
            <a:r>
              <a:rPr lang="cs-CZ" sz="1600" dirty="0"/>
              <a:t> )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FF0000"/>
                </a:solidFill>
              </a:rPr>
              <a:t>Metody studia mikroorganismů (vzorkování, kultivace, mikroskopie, molekulární přístupy – </a:t>
            </a:r>
            <a:r>
              <a:rPr lang="cs-CZ" sz="1600" dirty="0" err="1">
                <a:solidFill>
                  <a:srgbClr val="FF0000"/>
                </a:solidFill>
              </a:rPr>
              <a:t>metagenomika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dirty="0" err="1">
                <a:solidFill>
                  <a:srgbClr val="FF0000"/>
                </a:solidFill>
              </a:rPr>
              <a:t>proteomika</a:t>
            </a:r>
            <a:r>
              <a:rPr lang="cs-CZ" sz="1600" dirty="0">
                <a:solidFill>
                  <a:srgbClr val="FF0000"/>
                </a:solidFill>
              </a:rPr>
              <a:t>, stabilní izotopy…)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Zakončení – ?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5891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56" y="7665"/>
            <a:ext cx="896448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Roger </a:t>
            </a:r>
            <a:r>
              <a:rPr lang="en-GB" sz="5600" b="1" dirty="0" err="1"/>
              <a:t>Stanier</a:t>
            </a:r>
            <a:r>
              <a:rPr lang="en-GB" sz="5600" b="1" dirty="0"/>
              <a:t> </a:t>
            </a:r>
            <a:endParaRPr lang="cs-CZ" sz="5600" b="1" dirty="0"/>
          </a:p>
          <a:p>
            <a:r>
              <a:rPr lang="en-GB" sz="5600" u="sng" dirty="0" err="1"/>
              <a:t>katabolickými</a:t>
            </a:r>
            <a:r>
              <a:rPr lang="en-GB" sz="5600" u="sng" dirty="0"/>
              <a:t> </a:t>
            </a:r>
            <a:r>
              <a:rPr lang="en-GB" sz="5600" u="sng" dirty="0" err="1"/>
              <a:t>procesy</a:t>
            </a:r>
            <a:r>
              <a:rPr lang="en-GB" sz="5600" dirty="0"/>
              <a:t>, </a:t>
            </a:r>
            <a:r>
              <a:rPr lang="en-GB" sz="5600" dirty="0" err="1"/>
              <a:t>sinicemi</a:t>
            </a:r>
            <a:r>
              <a:rPr lang="en-GB" sz="5600" dirty="0"/>
              <a:t> a </a:t>
            </a:r>
            <a:r>
              <a:rPr lang="en-GB" sz="5600" dirty="0" err="1"/>
              <a:t>ostatními</a:t>
            </a:r>
            <a:r>
              <a:rPr lang="en-GB" sz="5600" dirty="0"/>
              <a:t> </a:t>
            </a:r>
            <a:r>
              <a:rPr lang="en-GB" sz="5600" b="1" dirty="0" err="1"/>
              <a:t>fotosyntetizujícími</a:t>
            </a:r>
            <a:r>
              <a:rPr lang="en-GB" sz="5600" b="1" dirty="0"/>
              <a:t> </a:t>
            </a:r>
            <a:r>
              <a:rPr lang="en-GB" sz="5600" b="1" dirty="0" err="1"/>
              <a:t>bakteriemi</a:t>
            </a:r>
            <a:endParaRPr lang="cs-CZ" sz="5600" b="1" dirty="0"/>
          </a:p>
          <a:p>
            <a:r>
              <a:rPr lang="en-GB" sz="5600" dirty="0" err="1"/>
              <a:t>vysvětlil</a:t>
            </a:r>
            <a:r>
              <a:rPr lang="en-GB" sz="5600" dirty="0"/>
              <a:t> </a:t>
            </a:r>
            <a:r>
              <a:rPr lang="en-GB" sz="5600" dirty="0" err="1"/>
              <a:t>způsob</a:t>
            </a:r>
            <a:r>
              <a:rPr lang="en-GB" sz="5600" dirty="0"/>
              <a:t> </a:t>
            </a:r>
            <a:r>
              <a:rPr lang="en-GB" sz="5600" u="sng" dirty="0" err="1"/>
              <a:t>účinku</a:t>
            </a:r>
            <a:r>
              <a:rPr lang="en-GB" sz="5600" u="sng" dirty="0"/>
              <a:t> </a:t>
            </a:r>
            <a:r>
              <a:rPr lang="en-GB" sz="5600" u="sng" dirty="0" err="1"/>
              <a:t>streptomycinu</a:t>
            </a:r>
            <a:r>
              <a:rPr lang="en-GB" sz="5600" u="sng" dirty="0"/>
              <a:t> </a:t>
            </a:r>
            <a:endParaRPr lang="cs-CZ" sz="5600" dirty="0"/>
          </a:p>
          <a:p>
            <a:r>
              <a:rPr lang="en-GB" sz="5600" dirty="0" err="1"/>
              <a:t>detaily</a:t>
            </a:r>
            <a:r>
              <a:rPr lang="en-GB" sz="5600" dirty="0"/>
              <a:t> </a:t>
            </a:r>
            <a:r>
              <a:rPr lang="en-GB" sz="5600" dirty="0" err="1"/>
              <a:t>buněčné</a:t>
            </a:r>
            <a:r>
              <a:rPr lang="en-GB" sz="5600" dirty="0"/>
              <a:t> </a:t>
            </a:r>
            <a:r>
              <a:rPr lang="en-GB" sz="5600" dirty="0" err="1"/>
              <a:t>diferenciace</a:t>
            </a:r>
            <a:r>
              <a:rPr lang="en-GB" sz="5600" dirty="0"/>
              <a:t> </a:t>
            </a:r>
            <a:r>
              <a:rPr lang="en-GB" sz="5600" i="1" dirty="0" err="1"/>
              <a:t>Caulobacter</a:t>
            </a:r>
            <a:r>
              <a:rPr lang="en-GB" sz="5600" dirty="0"/>
              <a:t>, </a:t>
            </a:r>
            <a:r>
              <a:rPr lang="en-GB" sz="5600" dirty="0" err="1"/>
              <a:t>zkoumal</a:t>
            </a:r>
            <a:r>
              <a:rPr lang="en-GB" sz="5600" dirty="0"/>
              <a:t> </a:t>
            </a:r>
            <a:r>
              <a:rPr lang="en-GB" sz="5600" dirty="0" err="1"/>
              <a:t>pseudomonády</a:t>
            </a:r>
            <a:endParaRPr lang="cs-CZ" sz="5600" dirty="0"/>
          </a:p>
          <a:p>
            <a:r>
              <a:rPr lang="en-GB" sz="5600" dirty="0" err="1"/>
              <a:t>také</a:t>
            </a:r>
            <a:r>
              <a:rPr lang="en-GB" sz="5600" dirty="0"/>
              <a:t> </a:t>
            </a:r>
            <a:r>
              <a:rPr lang="en-GB" sz="5600" dirty="0" err="1"/>
              <a:t>obhajoval</a:t>
            </a:r>
            <a:r>
              <a:rPr lang="en-GB" sz="5600" dirty="0"/>
              <a:t> </a:t>
            </a:r>
            <a:r>
              <a:rPr lang="en-GB" sz="5600" dirty="0" err="1"/>
              <a:t>dělení</a:t>
            </a:r>
            <a:r>
              <a:rPr lang="en-GB" sz="5600" dirty="0"/>
              <a:t> </a:t>
            </a:r>
            <a:r>
              <a:rPr lang="en-GB" sz="5600" dirty="0" err="1"/>
              <a:t>života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dirty="0" err="1"/>
              <a:t>eukaryota</a:t>
            </a:r>
            <a:r>
              <a:rPr lang="en-GB" sz="5600" dirty="0"/>
              <a:t> a </a:t>
            </a:r>
            <a:r>
              <a:rPr lang="en-GB" sz="5600" dirty="0" err="1"/>
              <a:t>prokaryota</a:t>
            </a:r>
            <a:endParaRPr lang="en-GB" sz="5600" dirty="0"/>
          </a:p>
          <a:p>
            <a:endParaRPr lang="cs-CZ" sz="5600" dirty="0"/>
          </a:p>
          <a:p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Albert </a:t>
            </a:r>
            <a:r>
              <a:rPr lang="en-GB" sz="5600" b="1" dirty="0" err="1"/>
              <a:t>Kluyver</a:t>
            </a:r>
            <a:endParaRPr lang="en-GB" sz="5600" b="1" dirty="0"/>
          </a:p>
          <a:p>
            <a:r>
              <a:rPr lang="en-GB" sz="5600" b="1" u="sng" dirty="0" err="1"/>
              <a:t>mikrobiální</a:t>
            </a:r>
            <a:r>
              <a:rPr lang="en-GB" sz="5600" b="1" u="sng" dirty="0"/>
              <a:t> </a:t>
            </a:r>
            <a:r>
              <a:rPr lang="en-GB" sz="5600" b="1" u="sng" dirty="0" err="1"/>
              <a:t>fyziologie</a:t>
            </a:r>
            <a:r>
              <a:rPr lang="cs-CZ" sz="5600" dirty="0"/>
              <a:t>, </a:t>
            </a:r>
            <a:r>
              <a:rPr lang="en-GB" sz="5600" dirty="0" err="1"/>
              <a:t>různé</a:t>
            </a:r>
            <a:r>
              <a:rPr lang="en-GB" sz="5600" dirty="0"/>
              <a:t> </a:t>
            </a:r>
            <a:r>
              <a:rPr lang="en-GB" sz="5600" dirty="0" err="1"/>
              <a:t>oxidativní</a:t>
            </a:r>
            <a:r>
              <a:rPr lang="en-GB" sz="5600" dirty="0"/>
              <a:t>, </a:t>
            </a:r>
            <a:r>
              <a:rPr lang="en-GB" sz="5600" dirty="0" err="1"/>
              <a:t>fermentativní</a:t>
            </a:r>
            <a:r>
              <a:rPr lang="en-GB" sz="5600" dirty="0"/>
              <a:t> a </a:t>
            </a:r>
            <a:r>
              <a:rPr lang="en-GB" sz="5600" dirty="0" err="1"/>
              <a:t>chemoautotrofní</a:t>
            </a:r>
            <a:r>
              <a:rPr lang="en-GB" sz="5600" dirty="0"/>
              <a:t> </a:t>
            </a:r>
            <a:r>
              <a:rPr lang="en-GB" sz="5600" dirty="0" err="1"/>
              <a:t>mikroorganismy</a:t>
            </a:r>
            <a:endParaRPr lang="en-GB" sz="5600" dirty="0"/>
          </a:p>
          <a:p>
            <a:r>
              <a:rPr lang="en-GB" sz="5600" dirty="0" err="1"/>
              <a:t>srovnávací</a:t>
            </a:r>
            <a:r>
              <a:rPr lang="en-GB" sz="5600" dirty="0"/>
              <a:t> </a:t>
            </a:r>
            <a:r>
              <a:rPr lang="en-GB" sz="5600" dirty="0" err="1"/>
              <a:t>přístup</a:t>
            </a:r>
            <a:r>
              <a:rPr lang="en-GB" sz="5600" dirty="0"/>
              <a:t> – </a:t>
            </a:r>
            <a:r>
              <a:rPr lang="en-GB" sz="5600" dirty="0" err="1"/>
              <a:t>sjednocující</a:t>
            </a:r>
            <a:r>
              <a:rPr lang="en-GB" sz="5600" dirty="0"/>
              <a:t> </a:t>
            </a:r>
            <a:r>
              <a:rPr lang="en-GB" sz="5600" dirty="0" err="1"/>
              <a:t>rysy</a:t>
            </a:r>
            <a:r>
              <a:rPr lang="en-GB" sz="5600" dirty="0"/>
              <a:t> v </a:t>
            </a:r>
            <a:r>
              <a:rPr lang="en-GB" sz="5600" dirty="0" err="1"/>
              <a:t>různorodém</a:t>
            </a:r>
            <a:r>
              <a:rPr lang="en-GB" sz="5600" dirty="0"/>
              <a:t> </a:t>
            </a:r>
            <a:r>
              <a:rPr lang="en-GB" sz="5600" dirty="0" err="1"/>
              <a:t>mikrobiálním</a:t>
            </a:r>
            <a:r>
              <a:rPr lang="en-GB" sz="5600" dirty="0"/>
              <a:t> </a:t>
            </a:r>
            <a:r>
              <a:rPr lang="en-GB" sz="5600" dirty="0" err="1"/>
              <a:t>světě</a:t>
            </a:r>
            <a:endParaRPr lang="en-GB" sz="5600" dirty="0"/>
          </a:p>
          <a:p>
            <a:endParaRPr lang="cs-CZ" sz="5600" dirty="0"/>
          </a:p>
          <a:p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Cornelius </a:t>
            </a:r>
            <a:r>
              <a:rPr lang="en-GB" sz="5600" b="1" dirty="0" err="1"/>
              <a:t>Bernardus</a:t>
            </a:r>
            <a:r>
              <a:rPr lang="en-GB" sz="5600" b="1" dirty="0"/>
              <a:t> van </a:t>
            </a:r>
            <a:r>
              <a:rPr lang="en-GB" sz="5600" b="1" dirty="0" err="1"/>
              <a:t>Niel</a:t>
            </a:r>
            <a:r>
              <a:rPr lang="en-GB" sz="5600" b="1" dirty="0"/>
              <a:t> </a:t>
            </a:r>
            <a:endParaRPr lang="cs-CZ" sz="5600" b="1" dirty="0"/>
          </a:p>
          <a:p>
            <a:r>
              <a:rPr lang="en-GB" sz="5600" dirty="0" err="1"/>
              <a:t>směřoval</a:t>
            </a:r>
            <a:r>
              <a:rPr lang="en-GB" sz="5600" dirty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vědce</a:t>
            </a:r>
            <a:r>
              <a:rPr lang="en-GB" sz="5600" dirty="0"/>
              <a:t> k </a:t>
            </a:r>
            <a:r>
              <a:rPr lang="en-GB" sz="5600" dirty="0" err="1"/>
              <a:t>vysvětlení</a:t>
            </a:r>
            <a:r>
              <a:rPr lang="en-GB" sz="5600" dirty="0"/>
              <a:t> </a:t>
            </a:r>
            <a:r>
              <a:rPr lang="en-GB" sz="5600" b="1" dirty="0" err="1"/>
              <a:t>chemie</a:t>
            </a:r>
            <a:r>
              <a:rPr lang="en-GB" sz="5600" b="1" dirty="0"/>
              <a:t> </a:t>
            </a:r>
            <a:r>
              <a:rPr lang="en-GB" sz="5600" b="1" u="sng" dirty="0" err="1"/>
              <a:t>fotosyntézy</a:t>
            </a:r>
            <a:endParaRPr lang="en-GB" sz="5600" b="1" u="sng" dirty="0"/>
          </a:p>
          <a:p>
            <a:r>
              <a:rPr lang="en-GB" sz="5600" dirty="0" err="1"/>
              <a:t>zvláště</a:t>
            </a:r>
            <a:r>
              <a:rPr lang="en-GB" sz="5600" dirty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práce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u="sng" dirty="0" err="1"/>
              <a:t>fototrofii</a:t>
            </a:r>
            <a:endParaRPr lang="en-GB" sz="5600" u="sng" dirty="0"/>
          </a:p>
          <a:p>
            <a:r>
              <a:rPr lang="en-GB" sz="5600" dirty="0" err="1"/>
              <a:t>upozornil</a:t>
            </a:r>
            <a:r>
              <a:rPr lang="en-GB" sz="5600" dirty="0"/>
              <a:t> </a:t>
            </a:r>
            <a:r>
              <a:rPr lang="en-GB" sz="5600" dirty="0" err="1"/>
              <a:t>na</a:t>
            </a:r>
            <a:r>
              <a:rPr lang="en-GB" sz="5600" dirty="0"/>
              <a:t> </a:t>
            </a:r>
            <a:r>
              <a:rPr lang="en-GB" sz="5600" dirty="0" err="1"/>
              <a:t>významnou</a:t>
            </a:r>
            <a:r>
              <a:rPr lang="en-GB" sz="5600" dirty="0"/>
              <a:t> </a:t>
            </a:r>
            <a:r>
              <a:rPr lang="en-GB" sz="5600" b="1" dirty="0" err="1"/>
              <a:t>podobnost</a:t>
            </a:r>
            <a:r>
              <a:rPr lang="en-GB" sz="5600" b="1" dirty="0"/>
              <a:t> H2S a H2O </a:t>
            </a:r>
            <a:r>
              <a:rPr lang="en-GB" sz="5600" dirty="0" err="1"/>
              <a:t>ve</a:t>
            </a:r>
            <a:r>
              <a:rPr lang="en-GB" sz="5600" dirty="0"/>
              <a:t> </a:t>
            </a:r>
            <a:r>
              <a:rPr lang="en-GB" sz="5600" dirty="0" err="1"/>
              <a:t>fotoprocesech</a:t>
            </a:r>
            <a:r>
              <a:rPr lang="en-GB" sz="5600" dirty="0"/>
              <a:t> </a:t>
            </a:r>
            <a:r>
              <a:rPr lang="en-GB" sz="5600" dirty="0" err="1"/>
              <a:t>fototrofních</a:t>
            </a:r>
            <a:endParaRPr lang="en-GB" sz="5600" dirty="0"/>
          </a:p>
          <a:p>
            <a:pPr marL="0" indent="0">
              <a:buNone/>
            </a:pPr>
            <a:r>
              <a:rPr lang="cs-CZ" sz="5600" dirty="0"/>
              <a:t>        </a:t>
            </a:r>
            <a:r>
              <a:rPr lang="en-GB" sz="5600" dirty="0" err="1"/>
              <a:t>sirných</a:t>
            </a:r>
            <a:r>
              <a:rPr lang="en-GB" sz="5600" dirty="0"/>
              <a:t> </a:t>
            </a:r>
            <a:r>
              <a:rPr lang="en-GB" sz="5600" dirty="0" err="1"/>
              <a:t>bakterií</a:t>
            </a:r>
            <a:r>
              <a:rPr lang="en-GB" sz="5600" dirty="0"/>
              <a:t> a </a:t>
            </a:r>
            <a:r>
              <a:rPr lang="en-GB" sz="5600" dirty="0" err="1"/>
              <a:t>fotosyntetizujících</a:t>
            </a:r>
            <a:r>
              <a:rPr lang="en-GB" sz="5600" dirty="0"/>
              <a:t> </a:t>
            </a:r>
            <a:r>
              <a:rPr lang="en-GB" sz="5600" dirty="0" err="1"/>
              <a:t>rostlin</a:t>
            </a:r>
            <a:endParaRPr lang="en-GB" sz="5600" dirty="0"/>
          </a:p>
          <a:p>
            <a:r>
              <a:rPr lang="en-GB" sz="5600" dirty="0" err="1"/>
              <a:t>založil</a:t>
            </a:r>
            <a:r>
              <a:rPr lang="en-GB" sz="5600" dirty="0"/>
              <a:t> </a:t>
            </a:r>
            <a:r>
              <a:rPr lang="en-GB" sz="5600" dirty="0" err="1"/>
              <a:t>tradici</a:t>
            </a:r>
            <a:r>
              <a:rPr lang="en-GB" sz="5600" dirty="0"/>
              <a:t> </a:t>
            </a:r>
            <a:r>
              <a:rPr lang="en-GB" sz="5600" dirty="0" err="1"/>
              <a:t>letních</a:t>
            </a:r>
            <a:r>
              <a:rPr lang="en-GB" sz="5600" dirty="0"/>
              <a:t> </a:t>
            </a:r>
            <a:r>
              <a:rPr lang="en-GB" sz="5600" dirty="0" err="1"/>
              <a:t>kurzů</a:t>
            </a:r>
            <a:r>
              <a:rPr lang="en-GB" sz="5600" dirty="0"/>
              <a:t> </a:t>
            </a:r>
            <a:r>
              <a:rPr lang="en-GB" sz="5600" dirty="0" err="1"/>
              <a:t>mikrobiální</a:t>
            </a:r>
            <a:r>
              <a:rPr lang="en-GB" sz="5600" dirty="0"/>
              <a:t> </a:t>
            </a:r>
            <a:r>
              <a:rPr lang="en-GB" sz="5600" dirty="0" err="1"/>
              <a:t>ekologie</a:t>
            </a:r>
            <a:r>
              <a:rPr lang="en-GB" sz="5600" dirty="0"/>
              <a:t> </a:t>
            </a:r>
            <a:endParaRPr lang="cs-CZ" sz="5600" dirty="0"/>
          </a:p>
          <a:p>
            <a:endParaRPr lang="en-GB" sz="5600" dirty="0"/>
          </a:p>
          <a:p>
            <a:endParaRPr lang="en-GB" sz="5600" dirty="0"/>
          </a:p>
          <a:p>
            <a:pPr marL="0" indent="0">
              <a:buNone/>
            </a:pPr>
            <a:r>
              <a:rPr lang="en-GB" sz="5600" b="1" dirty="0"/>
              <a:t>Alexander Fleming</a:t>
            </a:r>
          </a:p>
          <a:p>
            <a:r>
              <a:rPr lang="en-GB" sz="5600" dirty="0"/>
              <a:t>1929– </a:t>
            </a:r>
            <a:r>
              <a:rPr lang="en-GB" sz="5600" b="1" u="sng" dirty="0" err="1"/>
              <a:t>Penicillium</a:t>
            </a:r>
            <a:r>
              <a:rPr lang="en-GB" sz="5600" u="sng" dirty="0"/>
              <a:t> x Staphylococcus </a:t>
            </a:r>
            <a:r>
              <a:rPr lang="en-GB" sz="5600" dirty="0"/>
              <a:t>– </a:t>
            </a:r>
            <a:r>
              <a:rPr lang="en-GB" sz="5600" dirty="0" err="1"/>
              <a:t>ekologie</a:t>
            </a:r>
            <a:endParaRPr lang="en-GB" sz="5600" dirty="0"/>
          </a:p>
          <a:p>
            <a:r>
              <a:rPr lang="en-GB" sz="5600" dirty="0" err="1"/>
              <a:t>dodnes</a:t>
            </a:r>
            <a:r>
              <a:rPr lang="en-GB" sz="5600" dirty="0"/>
              <a:t> </a:t>
            </a:r>
            <a:r>
              <a:rPr lang="en-GB" sz="5600" dirty="0" err="1"/>
              <a:t>velký</a:t>
            </a:r>
            <a:r>
              <a:rPr lang="en-GB" sz="5600" dirty="0"/>
              <a:t> </a:t>
            </a:r>
            <a:r>
              <a:rPr lang="en-GB" sz="5600" dirty="0" err="1"/>
              <a:t>význam</a:t>
            </a:r>
            <a:r>
              <a:rPr lang="en-GB" sz="5600" dirty="0"/>
              <a:t> </a:t>
            </a:r>
            <a:r>
              <a:rPr lang="en-GB" sz="5600" dirty="0" err="1"/>
              <a:t>pozorování</a:t>
            </a:r>
            <a:r>
              <a:rPr lang="en-GB" sz="5600" dirty="0"/>
              <a:t> </a:t>
            </a:r>
            <a:r>
              <a:rPr lang="en-GB" sz="5600" dirty="0" err="1"/>
              <a:t>interakcí</a:t>
            </a:r>
            <a:r>
              <a:rPr lang="en-GB" sz="5600" dirty="0"/>
              <a:t> 2 </a:t>
            </a:r>
            <a:r>
              <a:rPr lang="en-GB" sz="5600" dirty="0" err="1"/>
              <a:t>organismů</a:t>
            </a:r>
            <a:endParaRPr lang="en-GB" sz="5600" dirty="0"/>
          </a:p>
          <a:p>
            <a:r>
              <a:rPr lang="en-GB" sz="5600" dirty="0" err="1"/>
              <a:t>důležité</a:t>
            </a:r>
            <a:r>
              <a:rPr lang="en-GB" sz="5600" dirty="0"/>
              <a:t> </a:t>
            </a:r>
            <a:r>
              <a:rPr lang="en-GB" sz="5600" dirty="0" err="1"/>
              <a:t>i</a:t>
            </a:r>
            <a:r>
              <a:rPr lang="en-GB" sz="5600" dirty="0"/>
              <a:t> pro </a:t>
            </a:r>
            <a:r>
              <a:rPr lang="en-GB" sz="5600" dirty="0" err="1"/>
              <a:t>ekologii</a:t>
            </a:r>
            <a:endParaRPr lang="cs-CZ" sz="5600" dirty="0"/>
          </a:p>
          <a:p>
            <a:pPr marL="0" indent="0">
              <a:buNone/>
            </a:pPr>
            <a:r>
              <a:rPr lang="cs-CZ" sz="5600" dirty="0"/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cs-CZ" sz="5600" dirty="0"/>
          </a:p>
          <a:p>
            <a:endParaRPr lang="cs-CZ" sz="6400" dirty="0"/>
          </a:p>
          <a:p>
            <a:pPr marL="0" indent="0">
              <a:buNone/>
            </a:pPr>
            <a:r>
              <a:rPr lang="cs-CZ" sz="6400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48" y="764704"/>
            <a:ext cx="1578544" cy="22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388424" y="3491263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?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01208"/>
            <a:ext cx="2448272" cy="13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27058"/>
            <a:ext cx="1215058" cy="231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78" y="4302963"/>
            <a:ext cx="3568014" cy="2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594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cs-CZ" sz="2800" dirty="0"/>
              <a:t>Vzestup ekologie ve 20. století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500" dirty="0"/>
              <a:t>60. </a:t>
            </a:r>
            <a:r>
              <a:rPr lang="en-GB" sz="1500" dirty="0" err="1"/>
              <a:t>léta</a:t>
            </a:r>
            <a:r>
              <a:rPr lang="en-GB" sz="1500" dirty="0"/>
              <a:t> 20. </a:t>
            </a:r>
            <a:r>
              <a:rPr lang="en-GB" sz="1500" dirty="0" err="1"/>
              <a:t>století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důsledek</a:t>
            </a:r>
            <a:r>
              <a:rPr lang="en-GB" sz="1500" dirty="0"/>
              <a:t> 2. </a:t>
            </a:r>
            <a:r>
              <a:rPr lang="en-GB" sz="1500" dirty="0" err="1"/>
              <a:t>světové</a:t>
            </a:r>
            <a:r>
              <a:rPr lang="en-GB" sz="1500" dirty="0"/>
              <a:t> </a:t>
            </a:r>
            <a:r>
              <a:rPr lang="en-GB" sz="1500" dirty="0" err="1"/>
              <a:t>války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obrovsky</a:t>
            </a:r>
            <a:r>
              <a:rPr lang="en-GB" sz="1500" dirty="0"/>
              <a:t> </a:t>
            </a:r>
            <a:r>
              <a:rPr lang="en-GB" sz="1500" dirty="0" err="1"/>
              <a:t>technologick</a:t>
            </a:r>
            <a:r>
              <a:rPr lang="cs-CZ" sz="1500" dirty="0"/>
              <a:t>ý</a:t>
            </a:r>
            <a:r>
              <a:rPr lang="en-GB" sz="1500" dirty="0"/>
              <a:t> a </a:t>
            </a:r>
            <a:r>
              <a:rPr lang="en-GB" sz="1500" dirty="0" err="1"/>
              <a:t>ekonomick</a:t>
            </a:r>
            <a:r>
              <a:rPr lang="cs-CZ" sz="1500" dirty="0"/>
              <a:t>ý</a:t>
            </a:r>
            <a:r>
              <a:rPr lang="en-GB" sz="1500" dirty="0"/>
              <a:t> </a:t>
            </a:r>
            <a:r>
              <a:rPr lang="en-GB" sz="1500" dirty="0" err="1"/>
              <a:t>rozvoj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cs-CZ" sz="1500" dirty="0"/>
              <a:t>a</a:t>
            </a:r>
            <a:r>
              <a:rPr lang="en-GB" sz="1500" dirty="0" err="1"/>
              <a:t>larm</a:t>
            </a:r>
            <a:r>
              <a:rPr lang="en-GB" sz="1500" dirty="0"/>
              <a:t> - </a:t>
            </a:r>
            <a:r>
              <a:rPr lang="en-GB" sz="1500" dirty="0" err="1"/>
              <a:t>populační</a:t>
            </a:r>
            <a:r>
              <a:rPr lang="en-GB" sz="1500" dirty="0"/>
              <a:t> </a:t>
            </a:r>
            <a:r>
              <a:rPr lang="en-GB" sz="1500" dirty="0" err="1"/>
              <a:t>exploze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zhoršován</a:t>
            </a:r>
            <a:r>
              <a:rPr lang="cs-CZ" sz="1500" dirty="0"/>
              <a:t>í kvality </a:t>
            </a:r>
            <a:r>
              <a:rPr lang="en-GB" sz="1500" dirty="0" err="1"/>
              <a:t>životního</a:t>
            </a:r>
            <a:r>
              <a:rPr lang="en-GB" sz="1500" dirty="0"/>
              <a:t> </a:t>
            </a:r>
            <a:r>
              <a:rPr lang="en-GB" sz="1500" dirty="0" err="1"/>
              <a:t>prostředí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vyčerpání</a:t>
            </a:r>
            <a:r>
              <a:rPr lang="en-GB" sz="1500" dirty="0"/>
              <a:t> </a:t>
            </a:r>
            <a:r>
              <a:rPr lang="en-GB" sz="1500" dirty="0" err="1"/>
              <a:t>neobnovitelných</a:t>
            </a:r>
            <a:r>
              <a:rPr lang="en-GB" sz="1500" dirty="0"/>
              <a:t> </a:t>
            </a:r>
            <a:r>
              <a:rPr lang="en-GB" sz="1500" dirty="0" err="1"/>
              <a:t>zdrojů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cs-CZ" sz="1500" dirty="0"/>
              <a:t> i</a:t>
            </a:r>
            <a:r>
              <a:rPr lang="en-GB" sz="1500" dirty="0"/>
              <a:t> </a:t>
            </a:r>
            <a:r>
              <a:rPr lang="cs-CZ" sz="1500" dirty="0"/>
              <a:t>rozumně </a:t>
            </a:r>
            <a:r>
              <a:rPr lang="en-GB" sz="1500" dirty="0" err="1"/>
              <a:t>obhospodařovat</a:t>
            </a:r>
            <a:r>
              <a:rPr lang="en-GB" sz="1500" dirty="0"/>
              <a:t> </a:t>
            </a:r>
            <a:r>
              <a:rPr lang="en-GB" sz="1500" dirty="0" err="1"/>
              <a:t>omezené</a:t>
            </a:r>
            <a:r>
              <a:rPr lang="en-GB" sz="1500" dirty="0"/>
              <a:t> </a:t>
            </a:r>
            <a:r>
              <a:rPr lang="en-GB" sz="1500" dirty="0" err="1"/>
              <a:t>zdroje</a:t>
            </a:r>
            <a:r>
              <a:rPr lang="en-GB" sz="1500" dirty="0"/>
              <a:t> </a:t>
            </a:r>
            <a:r>
              <a:rPr lang="en-GB" sz="1500" dirty="0" err="1"/>
              <a:t>Země</a:t>
            </a:r>
            <a:endParaRPr lang="en-GB" sz="1500" dirty="0"/>
          </a:p>
          <a:p>
            <a:pPr>
              <a:lnSpc>
                <a:spcPct val="150000"/>
              </a:lnSpc>
            </a:pPr>
            <a:r>
              <a:rPr lang="cs-CZ" sz="1500" dirty="0" err="1"/>
              <a:t>n</a:t>
            </a:r>
            <a:r>
              <a:rPr lang="en-GB" sz="1500" dirty="0" err="1"/>
              <a:t>utná</a:t>
            </a:r>
            <a:r>
              <a:rPr lang="en-GB" sz="1500" dirty="0"/>
              <a:t> </a:t>
            </a:r>
            <a:r>
              <a:rPr lang="en-GB" sz="1500" dirty="0" err="1"/>
              <a:t>regulace</a:t>
            </a:r>
            <a:r>
              <a:rPr lang="en-GB" sz="1500" dirty="0"/>
              <a:t> populace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/>
              <a:t> </a:t>
            </a:r>
            <a:r>
              <a:rPr lang="en-GB" sz="1500" dirty="0" err="1"/>
              <a:t>limity</a:t>
            </a:r>
            <a:r>
              <a:rPr lang="en-GB" sz="1500" dirty="0"/>
              <a:t> pro </a:t>
            </a:r>
            <a:r>
              <a:rPr lang="en-GB" sz="1500" dirty="0" err="1"/>
              <a:t>technologický</a:t>
            </a:r>
            <a:r>
              <a:rPr lang="en-GB" sz="1500" dirty="0"/>
              <a:t> a </a:t>
            </a:r>
            <a:r>
              <a:rPr lang="en-GB" sz="1500" dirty="0" err="1"/>
              <a:t>ekonomický</a:t>
            </a:r>
            <a:r>
              <a:rPr lang="en-GB" sz="1500" dirty="0"/>
              <a:t> </a:t>
            </a:r>
            <a:r>
              <a:rPr lang="en-GB" sz="1500" dirty="0" err="1"/>
              <a:t>růst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/>
              <a:t> </a:t>
            </a:r>
            <a:r>
              <a:rPr lang="cs-CZ" sz="1500" dirty="0"/>
              <a:t>nutnost </a:t>
            </a:r>
            <a:r>
              <a:rPr lang="en-GB" sz="1500" dirty="0" err="1"/>
              <a:t>omezení</a:t>
            </a:r>
            <a:r>
              <a:rPr lang="en-GB" sz="1500" dirty="0"/>
              <a:t> </a:t>
            </a:r>
            <a:r>
              <a:rPr lang="en-GB" sz="1500" dirty="0" err="1"/>
              <a:t>znečišťování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 err="1"/>
              <a:t>obnovitelné</a:t>
            </a:r>
            <a:r>
              <a:rPr lang="en-GB" sz="1500" dirty="0"/>
              <a:t> </a:t>
            </a:r>
            <a:r>
              <a:rPr lang="en-GB" sz="1500" dirty="0" err="1"/>
              <a:t>zdroje</a:t>
            </a:r>
            <a:r>
              <a:rPr lang="en-GB" sz="1500" dirty="0"/>
              <a:t>…..</a:t>
            </a:r>
          </a:p>
          <a:p>
            <a:pPr>
              <a:lnSpc>
                <a:spcPct val="150000"/>
              </a:lnSpc>
            </a:pPr>
            <a:endParaRPr lang="en-GB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64" y="908720"/>
            <a:ext cx="3842375" cy="235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642"/>
            <a:ext cx="3646087" cy="29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65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1982"/>
            <a:ext cx="3899277" cy="33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60736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24" y="2204864"/>
            <a:ext cx="2733387" cy="17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0" y="4365104"/>
            <a:ext cx="18657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373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1819028" cy="13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87" y="2079312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60400"/>
            <a:ext cx="7008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DDT – </a:t>
            </a:r>
            <a:r>
              <a:rPr lang="cs-CZ" sz="1400" dirty="0" err="1"/>
              <a:t>bioakumulace</a:t>
            </a:r>
            <a:r>
              <a:rPr lang="cs-CZ" sz="1400" dirty="0"/>
              <a:t>, hormonální </a:t>
            </a:r>
            <a:r>
              <a:rPr lang="cs-CZ" sz="1400" dirty="0" err="1"/>
              <a:t>disruptor</a:t>
            </a:r>
            <a:r>
              <a:rPr lang="cs-CZ" sz="1400" dirty="0"/>
              <a:t> (rakovina prsu, snížené množství a kvalita spermií)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689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306"/>
            <a:ext cx="8229600" cy="3804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300" dirty="0"/>
              <a:t>Od </a:t>
            </a:r>
            <a:r>
              <a:rPr lang="en-GB" sz="2300" dirty="0"/>
              <a:t>1970s</a:t>
            </a:r>
            <a:r>
              <a:rPr lang="cs-CZ" sz="2300" dirty="0"/>
              <a:t>….</a:t>
            </a:r>
            <a:endParaRPr lang="en-GB" sz="3400" dirty="0"/>
          </a:p>
          <a:p>
            <a:r>
              <a:rPr lang="cs-CZ" sz="1800" dirty="0" err="1"/>
              <a:t>s</a:t>
            </a:r>
            <a:r>
              <a:rPr lang="en-GB" sz="1800" dirty="0" err="1"/>
              <a:t>naha</a:t>
            </a:r>
            <a:r>
              <a:rPr lang="en-GB" sz="1800" dirty="0"/>
              <a:t> o  </a:t>
            </a:r>
            <a:r>
              <a:rPr lang="en-GB" sz="1800" dirty="0" err="1"/>
              <a:t>porozumění</a:t>
            </a:r>
            <a:r>
              <a:rPr lang="en-GB" sz="1800" dirty="0"/>
              <a:t> role </a:t>
            </a:r>
            <a:r>
              <a:rPr lang="en-GB" sz="1800" dirty="0" err="1"/>
              <a:t>mikrobů</a:t>
            </a:r>
            <a:r>
              <a:rPr lang="en-GB" sz="1800" dirty="0"/>
              <a:t> v </a:t>
            </a:r>
            <a:r>
              <a:rPr lang="en-GB" sz="1800" dirty="0" err="1"/>
              <a:t>životním</a:t>
            </a:r>
            <a:r>
              <a:rPr lang="en-GB" sz="1800" dirty="0"/>
              <a:t> </a:t>
            </a:r>
            <a:r>
              <a:rPr lang="en-GB" sz="1800" dirty="0" err="1"/>
              <a:t>prostředí</a:t>
            </a:r>
            <a:endParaRPr lang="cs-CZ" sz="1800" dirty="0"/>
          </a:p>
          <a:p>
            <a:r>
              <a:rPr lang="en-GB" sz="1800" dirty="0"/>
              <a:t> </a:t>
            </a:r>
            <a:r>
              <a:rPr lang="en-GB" sz="1800" dirty="0" err="1"/>
              <a:t>jejich</a:t>
            </a:r>
            <a:r>
              <a:rPr lang="en-GB" sz="1800" dirty="0"/>
              <a:t> </a:t>
            </a:r>
            <a:r>
              <a:rPr lang="en-GB" sz="1800" dirty="0" err="1"/>
              <a:t>využití</a:t>
            </a:r>
            <a:r>
              <a:rPr lang="en-GB" sz="1800" dirty="0"/>
              <a:t> pro </a:t>
            </a:r>
            <a:r>
              <a:rPr lang="en-GB" sz="1800" dirty="0" err="1"/>
              <a:t>udržování</a:t>
            </a:r>
            <a:r>
              <a:rPr lang="en-GB" sz="1800" dirty="0"/>
              <a:t> a </a:t>
            </a:r>
            <a:r>
              <a:rPr lang="en-GB" sz="1800" dirty="0" err="1"/>
              <a:t>zlepšování</a:t>
            </a:r>
            <a:r>
              <a:rPr lang="en-GB" sz="1800" dirty="0"/>
              <a:t> </a:t>
            </a:r>
            <a:r>
              <a:rPr lang="en-GB" sz="1800" dirty="0" err="1"/>
              <a:t>kvality</a:t>
            </a:r>
            <a:r>
              <a:rPr lang="en-GB" sz="1800" dirty="0"/>
              <a:t> </a:t>
            </a:r>
            <a:r>
              <a:rPr lang="en-GB" sz="1800" dirty="0" err="1"/>
              <a:t>životního</a:t>
            </a:r>
            <a:r>
              <a:rPr lang="en-GB" sz="1800" dirty="0"/>
              <a:t> </a:t>
            </a:r>
            <a:r>
              <a:rPr lang="en-GB" sz="1800" dirty="0" err="1"/>
              <a:t>prostředí</a:t>
            </a:r>
            <a:endParaRPr lang="cs-CZ" sz="1800" dirty="0"/>
          </a:p>
          <a:p>
            <a:r>
              <a:rPr lang="en-GB" sz="1800" dirty="0"/>
              <a:t> </a:t>
            </a:r>
            <a:r>
              <a:rPr lang="en-GB" sz="1800" dirty="0" err="1"/>
              <a:t>bioremediace</a:t>
            </a:r>
            <a:endParaRPr lang="en-GB" sz="1800" dirty="0"/>
          </a:p>
          <a:p>
            <a:r>
              <a:rPr lang="en-GB" sz="1800" dirty="0" err="1"/>
              <a:t>zemědělské</a:t>
            </a:r>
            <a:r>
              <a:rPr lang="en-GB" sz="1800" dirty="0"/>
              <a:t> </a:t>
            </a:r>
            <a:r>
              <a:rPr lang="en-GB" sz="1800" dirty="0" err="1"/>
              <a:t>praktiky</a:t>
            </a:r>
            <a:r>
              <a:rPr lang="en-GB" sz="1800" dirty="0"/>
              <a:t> (</a:t>
            </a:r>
            <a:r>
              <a:rPr lang="en-GB" sz="1800" dirty="0" err="1"/>
              <a:t>hnojeni</a:t>
            </a:r>
            <a:r>
              <a:rPr lang="en-GB" sz="1800" dirty="0"/>
              <a:t>, </a:t>
            </a:r>
            <a:r>
              <a:rPr lang="en-GB" sz="1800" dirty="0" err="1"/>
              <a:t>škůdci</a:t>
            </a:r>
            <a:r>
              <a:rPr lang="en-GB" sz="1800" dirty="0"/>
              <a:t>,…)</a:t>
            </a:r>
          </a:p>
          <a:p>
            <a:r>
              <a:rPr lang="en-GB" sz="1800" dirty="0" err="1"/>
              <a:t>modifikace</a:t>
            </a:r>
            <a:r>
              <a:rPr lang="en-GB" sz="1800" dirty="0"/>
              <a:t> </a:t>
            </a:r>
            <a:r>
              <a:rPr lang="en-GB" sz="1800" dirty="0" err="1"/>
              <a:t>průmyslových</a:t>
            </a:r>
            <a:r>
              <a:rPr lang="en-GB" sz="1800" dirty="0"/>
              <a:t> </a:t>
            </a:r>
            <a:r>
              <a:rPr lang="en-GB" sz="1800" dirty="0" err="1"/>
              <a:t>procesů</a:t>
            </a:r>
            <a:endParaRPr lang="cs-CZ" sz="1800" dirty="0"/>
          </a:p>
          <a:p>
            <a:r>
              <a:rPr lang="en-GB" sz="1800" dirty="0" err="1"/>
              <a:t>redukce</a:t>
            </a:r>
            <a:r>
              <a:rPr lang="en-GB" sz="1800" dirty="0"/>
              <a:t> </a:t>
            </a:r>
            <a:r>
              <a:rPr lang="en-GB" sz="1800" dirty="0" err="1"/>
              <a:t>polutantů</a:t>
            </a:r>
            <a:endParaRPr lang="cs-CZ" sz="1800" dirty="0"/>
          </a:p>
          <a:p>
            <a:r>
              <a:rPr lang="en-GB" sz="1800" dirty="0"/>
              <a:t> </a:t>
            </a:r>
            <a:r>
              <a:rPr lang="en-GB" sz="1800" dirty="0" err="1"/>
              <a:t>biodegradovatelné</a:t>
            </a:r>
            <a:r>
              <a:rPr lang="en-GB" sz="1800" dirty="0"/>
              <a:t> </a:t>
            </a:r>
            <a:r>
              <a:rPr lang="en-GB" sz="1800" dirty="0" err="1"/>
              <a:t>materiály</a:t>
            </a:r>
            <a:endParaRPr lang="en-GB" sz="1800" dirty="0"/>
          </a:p>
          <a:p>
            <a:endParaRPr lang="en-GB" sz="21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59" y="4137205"/>
            <a:ext cx="2495415" cy="27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FDE78D2-CE53-4029-A01D-DB6B9C49E4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3" y="1268242"/>
            <a:ext cx="4668517" cy="24487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6732E6-322B-4E32-91B6-3824B945A5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95399"/>
            <a:ext cx="4382144" cy="41857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6F9B02-D82C-45B0-A9C4-16DACC6EDAF9}"/>
              </a:ext>
            </a:extLst>
          </p:cNvPr>
          <p:cNvSpPr txBox="1"/>
          <p:nvPr/>
        </p:nvSpPr>
        <p:spPr>
          <a:xfrm>
            <a:off x="136282" y="414934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Poly-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hydroxyalkanoáty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 výrobě plastů, jde o látku syntetizovanou zástupci rodů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Alcaligenes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Pseudomonas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Azotobacter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05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278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800" dirty="0"/>
              <a:t>Současná perspektiva ME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86690"/>
            <a:ext cx="8712968" cy="4470502"/>
          </a:xfrm>
          <a:noFill/>
        </p:spPr>
        <p:txBody>
          <a:bodyPr>
            <a:noAutofit/>
          </a:bodyPr>
          <a:lstStyle/>
          <a:p>
            <a:r>
              <a:rPr lang="cs-CZ" sz="1600" dirty="0"/>
              <a:t>studium vlivu prostředí na růst a rozvoj mikroorganismů</a:t>
            </a:r>
          </a:p>
          <a:p>
            <a:endParaRPr lang="cs-CZ" sz="1600" dirty="0"/>
          </a:p>
          <a:p>
            <a:r>
              <a:rPr lang="cs-CZ" sz="1600" dirty="0"/>
              <a:t>selekce vlivem nejen fyzikálních a chemických změn prostředí</a:t>
            </a:r>
          </a:p>
          <a:p>
            <a:endParaRPr lang="cs-CZ" sz="1600" dirty="0"/>
          </a:p>
          <a:p>
            <a:r>
              <a:rPr lang="cs-CZ" sz="1600" dirty="0"/>
              <a:t>význam biologické adaptace bakterií a </a:t>
            </a:r>
            <a:r>
              <a:rPr lang="cs-CZ" sz="1600" dirty="0" err="1"/>
              <a:t>archaea</a:t>
            </a:r>
            <a:r>
              <a:rPr lang="cs-CZ" sz="1600" dirty="0"/>
              <a:t> – optimalizace využití dostupných zdrojů živin pro vlastní růst</a:t>
            </a:r>
          </a:p>
          <a:p>
            <a:endParaRPr lang="cs-CZ" sz="1600" dirty="0"/>
          </a:p>
          <a:p>
            <a:r>
              <a:rPr lang="cs-CZ" sz="1600" dirty="0" err="1"/>
              <a:t>prokaryota</a:t>
            </a:r>
            <a:r>
              <a:rPr lang="cs-CZ" sz="1600" dirty="0"/>
              <a:t> – ideální systém pro rychlou genetickou  evoluci – horizontální přenos genů zajišťuje produkci potomstva s různým genotypem i fenotypem</a:t>
            </a:r>
          </a:p>
          <a:p>
            <a:endParaRPr lang="cs-CZ" sz="1600" dirty="0"/>
          </a:p>
          <a:p>
            <a:r>
              <a:rPr lang="cs-CZ" sz="1600" dirty="0"/>
              <a:t>paradox biologie - chybějící fosilie mikroorganismů přes jejich evoluční úspěch</a:t>
            </a:r>
          </a:p>
          <a:p>
            <a:endParaRPr lang="cs-CZ" sz="1600" dirty="0"/>
          </a:p>
          <a:p>
            <a:r>
              <a:rPr lang="cs-CZ" sz="1600" dirty="0"/>
              <a:t>význam v koloběhu prvků</a:t>
            </a:r>
          </a:p>
          <a:p>
            <a:r>
              <a:rPr lang="cs-CZ" sz="1600" dirty="0"/>
              <a:t>ve struktuře společenstev</a:t>
            </a:r>
          </a:p>
          <a:p>
            <a:r>
              <a:rPr lang="cs-CZ" sz="1600" dirty="0"/>
              <a:t>v interakcích s jinými formami života</a:t>
            </a:r>
          </a:p>
          <a:p>
            <a:pPr marL="0" indent="0">
              <a:buNone/>
            </a:pPr>
            <a:endParaRPr lang="cs-CZ" sz="16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6890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8"/>
            <a:ext cx="3843452" cy="534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43608" y="26064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Mikrobi a lidé jsou dvě extrémní formy jedné živé hmoty.</a:t>
            </a:r>
          </a:p>
          <a:p>
            <a:pPr algn="ctr"/>
            <a:r>
              <a:rPr lang="cs-CZ" dirty="0"/>
              <a:t>Život na této planetě se bez lidí obejde, nikoliv však bez mikrobů.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Adolf Branald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EBB8B7F-2A9D-4501-9AA8-8FE4ADCC59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714" y="1436488"/>
            <a:ext cx="7461623" cy="5399373"/>
          </a:xfrm>
          <a:prstGeom prst="rect">
            <a:avLst/>
          </a:prstGeom>
        </p:spPr>
      </p:pic>
      <p:pic>
        <p:nvPicPr>
          <p:cNvPr id="7" name="Picture 2" descr="C:\Users\tuma\Pictures\Snímekkvasin1_LI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5670318" y="1412776"/>
            <a:ext cx="3473682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9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4213" y="-11113"/>
            <a:ext cx="7772400" cy="863601"/>
          </a:xfrm>
        </p:spPr>
        <p:txBody>
          <a:bodyPr/>
          <a:lstStyle/>
          <a:p>
            <a:pPr eaLnBrk="1" hangingPunct="1"/>
            <a:r>
              <a:rPr lang="cs-CZ" altLang="en-US" sz="2800" dirty="0">
                <a:latin typeface="Times New Roman" pitchFamily="18" charset="0"/>
                <a:cs typeface="Times New Roman" pitchFamily="18" charset="0"/>
              </a:rPr>
              <a:t>Doporučená literatura</a:t>
            </a:r>
            <a:endParaRPr lang="en-GB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836613"/>
            <a:ext cx="7348537" cy="17526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endParaRPr lang="en-GB" b="1" dirty="0"/>
          </a:p>
          <a:p>
            <a:pPr eaLnBrk="1" hangingPunct="1">
              <a:defRPr/>
            </a:pPr>
            <a:r>
              <a:rPr lang="en-GB" b="1" dirty="0"/>
              <a:t>Atlas-Bartha: Microbial Ecology: Fundamentals and</a:t>
            </a:r>
          </a:p>
          <a:p>
            <a:pPr eaLnBrk="1" hangingPunct="1">
              <a:defRPr/>
            </a:pPr>
            <a:r>
              <a:rPr lang="en-GB" b="1" dirty="0"/>
              <a:t>applications (1981 – 1st ed.; 1998 - 4th ed.)</a:t>
            </a:r>
          </a:p>
          <a:p>
            <a:pPr eaLnBrk="1" hangingPunct="1">
              <a:defRPr/>
            </a:pPr>
            <a:r>
              <a:rPr lang="en-GB" b="1" dirty="0"/>
              <a:t>Barton-Northup: Microbial Ecology (2011)</a:t>
            </a:r>
          </a:p>
          <a:p>
            <a:pPr eaLnBrk="1" hangingPunct="1">
              <a:defRPr/>
            </a:pPr>
            <a:r>
              <a:rPr lang="en-GB" b="1" dirty="0"/>
              <a:t>Osborn-Smith: Molecular Microbial Ecology</a:t>
            </a:r>
          </a:p>
          <a:p>
            <a:pPr eaLnBrk="1" hangingPunct="1">
              <a:defRPr/>
            </a:pPr>
            <a:r>
              <a:rPr lang="en-GB" b="1" dirty="0"/>
              <a:t>D. Sylvia et al: Principles and Applications of Soil</a:t>
            </a:r>
          </a:p>
          <a:p>
            <a:pPr eaLnBrk="1" hangingPunct="1">
              <a:defRPr/>
            </a:pPr>
            <a:r>
              <a:rPr lang="en-GB" b="1" dirty="0" err="1"/>
              <a:t>Mikrobiology</a:t>
            </a:r>
            <a:endParaRPr lang="en-GB" b="1" dirty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33432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5" y="2804763"/>
            <a:ext cx="2363787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5" y="2822167"/>
            <a:ext cx="2288591" cy="33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66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2763"/>
            <a:ext cx="688022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85852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5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016224" cy="317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2343461" cy="330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482776" cy="38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356992"/>
            <a:ext cx="224551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65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554216"/>
            <a:ext cx="2497958" cy="36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0625"/>
            <a:ext cx="2612900" cy="38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03539"/>
            <a:ext cx="2606601" cy="39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7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dirty="0"/>
              <a:t>Od 1974…</a:t>
            </a:r>
            <a:endParaRPr lang="en-GB" altLang="en-US" sz="2800" dirty="0"/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367188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96975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9363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901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7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91067" y="116632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Ekologie</a:t>
            </a:r>
          </a:p>
        </p:txBody>
      </p:sp>
      <p:pic>
        <p:nvPicPr>
          <p:cNvPr id="5131" name="Picture 11" descr="Haeckel-kolibří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5" y="920385"/>
            <a:ext cx="2847071" cy="3995968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251520" y="1268760"/>
            <a:ext cx="3744540" cy="4801314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1869 – Ernst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Haeckel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„Vzájemné působení mezi organismy a jejich prostředím (řecky „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oikos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“=domov), organismy ve „svém“ prostředí</a:t>
            </a:r>
          </a:p>
          <a:p>
            <a:pPr eaLnBrk="1" hangingPunct="1">
              <a:spcBef>
                <a:spcPct val="50000"/>
              </a:spcBef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1972 – J. R. Krebs: „Vědecké studium interakcí, které ovlivňují výskyt a hojnost organismů v prostoru a v čase“. (interakce-popisují právě vztah mezi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</a:p>
          <a:p>
            <a:pPr eaLnBrk="1" hangingPunct="1">
              <a:spcBef>
                <a:spcPct val="50000"/>
              </a:spcBef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Dnes je kladen důraz na </a:t>
            </a:r>
            <a:r>
              <a:rPr lang="cs-CZ" altLang="en-US" sz="1800" b="1" dirty="0">
                <a:solidFill>
                  <a:srgbClr val="336600"/>
                </a:solidFill>
                <a:latin typeface="Calibri" panose="020F0502020204030204" pitchFamily="34" charset="0"/>
              </a:rPr>
              <a:t>evoluci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! Studium vzniku adaptivních mechanismů vázaných na podmínky a stabilitu prostředí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20385"/>
            <a:ext cx="1448790" cy="1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69" y="2996952"/>
            <a:ext cx="2723183" cy="372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2302</Words>
  <Application>Microsoft Office PowerPoint</Application>
  <PresentationFormat>Předvádění na obrazovce (4:3)</PresentationFormat>
  <Paragraphs>345</Paragraphs>
  <Slides>35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Calibri</vt:lpstr>
      <vt:lpstr>Comic Sans MS</vt:lpstr>
      <vt:lpstr>Symbol</vt:lpstr>
      <vt:lpstr>Times New Roman</vt:lpstr>
      <vt:lpstr>Wingdings</vt:lpstr>
      <vt:lpstr>Motiv systému Office</vt:lpstr>
      <vt:lpstr>SPW 7.1 Graph</vt:lpstr>
      <vt:lpstr>EKOLOGIE MIKROORGANISMŮ 1</vt:lpstr>
      <vt:lpstr>ME – úhly pohledu</vt:lpstr>
      <vt:lpstr>Struktura přednášek</vt:lpstr>
      <vt:lpstr>Doporučená literatura</vt:lpstr>
      <vt:lpstr>Prezentace aplikace PowerPoint</vt:lpstr>
      <vt:lpstr>Prezentace aplikace PowerPoint</vt:lpstr>
      <vt:lpstr>Prezentace aplikace PowerPoint</vt:lpstr>
      <vt:lpstr>Od 1974…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Mikroorganismy </vt:lpstr>
      <vt:lpstr>Prezentace aplikace PowerPoint</vt:lpstr>
      <vt:lpstr>Charakteristické rysy Prokaryot</vt:lpstr>
      <vt:lpstr>Prezentace aplikace PowerPoint</vt:lpstr>
      <vt:lpstr>Mikrobiální ekologie</vt:lpstr>
      <vt:lpstr>Hlavní otázky v mikrobiální ekologii</vt:lpstr>
      <vt:lpstr>Kořeny mikrobiální ekologie</vt:lpstr>
      <vt:lpstr>Prezentace aplikace PowerPoint</vt:lpstr>
      <vt:lpstr>Prezentace aplikace PowerPoint</vt:lpstr>
      <vt:lpstr>Prezentace aplikace PowerPoint</vt:lpstr>
      <vt:lpstr>Robert Koch</vt:lpstr>
      <vt:lpstr>Prezentace aplikace PowerPoint</vt:lpstr>
      <vt:lpstr>Prezentace aplikace PowerPoint</vt:lpstr>
      <vt:lpstr>Prezentace aplikace PowerPoint</vt:lpstr>
      <vt:lpstr>Vzestup ekologie ve 20. století</vt:lpstr>
      <vt:lpstr>Prezentace aplikace PowerPoint</vt:lpstr>
      <vt:lpstr>Prezentace aplikace PowerPoint</vt:lpstr>
      <vt:lpstr>Současná perspektiva ME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Renata Pospíšilová</cp:lastModifiedBy>
  <cp:revision>58</cp:revision>
  <dcterms:created xsi:type="dcterms:W3CDTF">2017-02-20T09:59:37Z</dcterms:created>
  <dcterms:modified xsi:type="dcterms:W3CDTF">2023-02-15T13:06:15Z</dcterms:modified>
</cp:coreProperties>
</file>