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ink/ink6.xml" ContentType="application/inkml+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ink/ink2.xml" ContentType="application/inkml+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ink/ink3.xml" ContentType="application/inkml+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ink/ink4.xml" ContentType="application/inkml+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ink/ink5.xml" ContentType="application/inkml+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ink/ink1.xml" ContentType="application/inkml+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17"/>
  </p:notesMasterIdLst>
  <p:handoutMasterIdLst>
    <p:handoutMasterId r:id="rId118"/>
  </p:handoutMasterIdLst>
  <p:sldIdLst>
    <p:sldId id="297" r:id="rId4"/>
    <p:sldId id="270" r:id="rId5"/>
    <p:sldId id="394" r:id="rId6"/>
    <p:sldId id="271" r:id="rId7"/>
    <p:sldId id="395" r:id="rId8"/>
    <p:sldId id="272" r:id="rId9"/>
    <p:sldId id="273" r:id="rId10"/>
    <p:sldId id="380" r:id="rId11"/>
    <p:sldId id="516" r:id="rId12"/>
    <p:sldId id="274" r:id="rId13"/>
    <p:sldId id="405" r:id="rId14"/>
    <p:sldId id="396" r:id="rId15"/>
    <p:sldId id="275" r:id="rId16"/>
    <p:sldId id="398" r:id="rId17"/>
    <p:sldId id="399" r:id="rId18"/>
    <p:sldId id="400" r:id="rId19"/>
    <p:sldId id="412" r:id="rId20"/>
    <p:sldId id="407" r:id="rId21"/>
    <p:sldId id="515" r:id="rId22"/>
    <p:sldId id="414" r:id="rId23"/>
    <p:sldId id="408" r:id="rId24"/>
    <p:sldId id="409" r:id="rId25"/>
    <p:sldId id="410" r:id="rId26"/>
    <p:sldId id="411" r:id="rId27"/>
    <p:sldId id="413" r:id="rId28"/>
    <p:sldId id="415" r:id="rId29"/>
    <p:sldId id="416" r:id="rId30"/>
    <p:sldId id="417" r:id="rId31"/>
    <p:sldId id="420" r:id="rId32"/>
    <p:sldId id="421" r:id="rId33"/>
    <p:sldId id="422" r:id="rId34"/>
    <p:sldId id="423" r:id="rId35"/>
    <p:sldId id="426" r:id="rId36"/>
    <p:sldId id="509" r:id="rId37"/>
    <p:sldId id="432" r:id="rId38"/>
    <p:sldId id="424" r:id="rId39"/>
    <p:sldId id="427" r:id="rId40"/>
    <p:sldId id="428" r:id="rId41"/>
    <p:sldId id="429" r:id="rId42"/>
    <p:sldId id="942" r:id="rId43"/>
    <p:sldId id="505" r:id="rId44"/>
    <p:sldId id="430" r:id="rId45"/>
    <p:sldId id="510" r:id="rId46"/>
    <p:sldId id="511" r:id="rId47"/>
    <p:sldId id="431" r:id="rId48"/>
    <p:sldId id="434" r:id="rId49"/>
    <p:sldId id="438" r:id="rId50"/>
    <p:sldId id="439" r:id="rId51"/>
    <p:sldId id="440" r:id="rId52"/>
    <p:sldId id="441" r:id="rId53"/>
    <p:sldId id="442" r:id="rId54"/>
    <p:sldId id="443" r:id="rId55"/>
    <p:sldId id="444" r:id="rId56"/>
    <p:sldId id="445" r:id="rId57"/>
    <p:sldId id="446" r:id="rId58"/>
    <p:sldId id="447" r:id="rId59"/>
    <p:sldId id="448" r:id="rId60"/>
    <p:sldId id="450" r:id="rId61"/>
    <p:sldId id="451" r:id="rId62"/>
    <p:sldId id="452" r:id="rId63"/>
    <p:sldId id="453" r:id="rId64"/>
    <p:sldId id="454" r:id="rId65"/>
    <p:sldId id="455" r:id="rId66"/>
    <p:sldId id="456" r:id="rId67"/>
    <p:sldId id="457" r:id="rId68"/>
    <p:sldId id="507" r:id="rId69"/>
    <p:sldId id="459" r:id="rId70"/>
    <p:sldId id="460" r:id="rId71"/>
    <p:sldId id="461" r:id="rId72"/>
    <p:sldId id="941" r:id="rId73"/>
    <p:sldId id="463" r:id="rId74"/>
    <p:sldId id="464" r:id="rId75"/>
    <p:sldId id="465" r:id="rId76"/>
    <p:sldId id="466" r:id="rId77"/>
    <p:sldId id="467" r:id="rId78"/>
    <p:sldId id="468" r:id="rId79"/>
    <p:sldId id="469" r:id="rId80"/>
    <p:sldId id="470" r:id="rId81"/>
    <p:sldId id="471" r:id="rId82"/>
    <p:sldId id="472" r:id="rId83"/>
    <p:sldId id="473" r:id="rId84"/>
    <p:sldId id="474" r:id="rId85"/>
    <p:sldId id="475" r:id="rId86"/>
    <p:sldId id="476" r:id="rId87"/>
    <p:sldId id="477" r:id="rId88"/>
    <p:sldId id="478" r:id="rId89"/>
    <p:sldId id="479" r:id="rId90"/>
    <p:sldId id="480" r:id="rId91"/>
    <p:sldId id="481" r:id="rId92"/>
    <p:sldId id="482" r:id="rId93"/>
    <p:sldId id="483" r:id="rId94"/>
    <p:sldId id="484" r:id="rId95"/>
    <p:sldId id="513" r:id="rId96"/>
    <p:sldId id="514" r:id="rId97"/>
    <p:sldId id="485" r:id="rId98"/>
    <p:sldId id="486" r:id="rId99"/>
    <p:sldId id="487" r:id="rId100"/>
    <p:sldId id="488" r:id="rId101"/>
    <p:sldId id="489" r:id="rId102"/>
    <p:sldId id="490" r:id="rId103"/>
    <p:sldId id="491" r:id="rId104"/>
    <p:sldId id="492" r:id="rId105"/>
    <p:sldId id="493" r:id="rId106"/>
    <p:sldId id="494" r:id="rId107"/>
    <p:sldId id="496" r:id="rId108"/>
    <p:sldId id="497" r:id="rId109"/>
    <p:sldId id="499" r:id="rId110"/>
    <p:sldId id="500" r:id="rId111"/>
    <p:sldId id="501" r:id="rId112"/>
    <p:sldId id="502" r:id="rId113"/>
    <p:sldId id="503" r:id="rId114"/>
    <p:sldId id="519" r:id="rId115"/>
    <p:sldId id="504"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CC66"/>
    <a:srgbClr val="99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p:scale>
          <a:sx n="70" d="100"/>
          <a:sy n="70" d="100"/>
        </p:scale>
        <p:origin x="-1410" y="-168"/>
      </p:cViewPr>
      <p:guideLst>
        <p:guide orient="horz" pos="2160"/>
        <p:guide pos="2880"/>
      </p:guideLst>
    </p:cSldViewPr>
  </p:slideViewPr>
  <p:notesTextViewPr>
    <p:cViewPr>
      <p:scale>
        <a:sx n="1" d="1"/>
        <a:sy n="1" d="1"/>
      </p:scale>
      <p:origin x="0" y="0"/>
    </p:cViewPr>
  </p:notesTextViewPr>
  <p:sorterViewPr>
    <p:cViewPr>
      <p:scale>
        <a:sx n="100" d="100"/>
        <a:sy n="100" d="100"/>
      </p:scale>
      <p:origin x="0" y="9126"/>
    </p:cViewPr>
  </p:sorterViewPr>
  <p:notesViewPr>
    <p:cSldViewPr>
      <p:cViewPr varScale="1">
        <p:scale>
          <a:sx n="88" d="100"/>
          <a:sy n="88" d="100"/>
        </p:scale>
        <p:origin x="-3870"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EDA746-7952-48C3-B921-FB3466CC3E41}" type="datetimeFigureOut">
              <a:rPr lang="en-GB" smtClean="0"/>
              <a:pPr/>
              <a:t>08/03/2023</a:t>
            </a:fld>
            <a:endParaRPr lang="en-GB"/>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 xmlns:p14="http://schemas.microsoft.com/office/powerpoint/2010/main" val="39350232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4T23:00:02.846"/>
    </inkml:context>
    <inkml:brush xml:id="br0">
      <inkml:brushProperty name="width" value="0.1" units="cm"/>
      <inkml:brushProperty name="height" value="0.1" units="cm"/>
      <inkml:brushProperty name="color" value="#66CC00"/>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23:01:03.62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1,'5'0,"12"0,2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23:01:06.89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11 12,'-4'-5,"-3"-2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23:01:08.84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23:01:09.8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23:01:12.83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4CB753-3941-4DB3-B9D0-9B16DB6F5113}" type="datetimeFigureOut">
              <a:rPr lang="en-GB" smtClean="0"/>
              <a:pPr/>
              <a:t>08/03/2023</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DB828A-95A4-47B4-A19A-42A5D1ADF743}" type="slidenum">
              <a:rPr lang="en-GB" smtClean="0"/>
              <a:pPr/>
              <a:t>‹#›</a:t>
            </a:fld>
            <a:endParaRPr lang="en-GB"/>
          </a:p>
        </p:txBody>
      </p:sp>
    </p:spTree>
    <p:extLst>
      <p:ext uri="{BB962C8B-B14F-4D97-AF65-F5344CB8AC3E}">
        <p14:creationId xmlns="" xmlns:p14="http://schemas.microsoft.com/office/powerpoint/2010/main" val="307968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zif.de/en/glossary/ebola"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pPr/>
              <a:t>7</a:t>
            </a:fld>
            <a:endParaRPr lang="en-GB"/>
          </a:p>
        </p:txBody>
      </p:sp>
    </p:spTree>
    <p:extLst>
      <p:ext uri="{BB962C8B-B14F-4D97-AF65-F5344CB8AC3E}">
        <p14:creationId xmlns="" xmlns:p14="http://schemas.microsoft.com/office/powerpoint/2010/main" val="1608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t>This series of photographs show stages in the sexual reproduction of </a:t>
            </a:r>
            <a:r>
              <a:rPr lang="en-GB" dirty="0" err="1"/>
              <a:t>Sellaphora</a:t>
            </a:r>
            <a:r>
              <a:rPr lang="en-GB" dirty="0"/>
              <a:t> </a:t>
            </a:r>
            <a:r>
              <a:rPr lang="en-GB" dirty="0" err="1"/>
              <a:t>auldreekie</a:t>
            </a:r>
            <a:r>
              <a:rPr lang="en-GB" dirty="0"/>
              <a:t>. Cells pair and produce one gamete apiece (Figs 2-4). Fertilization produces a single zygote lying on one of the </a:t>
            </a:r>
            <a:r>
              <a:rPr lang="en-GB" dirty="0" err="1"/>
              <a:t>gametangia</a:t>
            </a:r>
            <a:r>
              <a:rPr lang="en-GB" dirty="0"/>
              <a:t> (Fig. 5), which then expands to restore the maximum size for the species (Fig. 6). Summary of process: two small cells produce one large cell via sexual reproduction.</a:t>
            </a:r>
          </a:p>
          <a:p>
            <a:endParaRPr lang="en-GB" dirty="0"/>
          </a:p>
          <a:p>
            <a:r>
              <a:rPr lang="en-GB" dirty="0"/>
              <a:t>Detail: Vegetative cells are solitary (Fig. 1). After </a:t>
            </a:r>
            <a:r>
              <a:rPr lang="en-GB" dirty="0" err="1"/>
              <a:t>sexualization</a:t>
            </a:r>
            <a:r>
              <a:rPr lang="en-GB" dirty="0"/>
              <a:t> they pair actively and bond together, side-by-side (Fig. 2). Initially, they look exactly the same as they did during mitotic interphase (Fig. 2). As cells enter meiotic prophase, the protoplast is reorganized through movements of the chloroplast and nucleus (Fig. 3) and the nucleus expands and becomes much more obvious than at any other time during the whole life cycle. The cells are now </a:t>
            </a:r>
            <a:r>
              <a:rPr lang="en-GB" dirty="0" err="1"/>
              <a:t>gametangia</a:t>
            </a:r>
            <a:r>
              <a:rPr lang="en-GB" dirty="0"/>
              <a:t>. Slight further rearrangements of the protoplast (Fig. 4) accompany an unequal cytokinesis at the end of meiosis I. Each </a:t>
            </a:r>
            <a:r>
              <a:rPr lang="en-GB" dirty="0" err="1"/>
              <a:t>gametangium</a:t>
            </a:r>
            <a:r>
              <a:rPr lang="en-GB" dirty="0"/>
              <a:t> forms a single large gamete (Fig. 4). The thecae split apart locally in the zone where the </a:t>
            </a:r>
            <a:r>
              <a:rPr lang="en-GB" dirty="0" err="1"/>
              <a:t>gametangia</a:t>
            </a:r>
            <a:r>
              <a:rPr lang="en-GB" dirty="0"/>
              <a:t> are in contact and an aperture is formed between them (note the bulges in this region in Fig. 4). The gamete from one </a:t>
            </a:r>
            <a:r>
              <a:rPr lang="en-GB" dirty="0" err="1"/>
              <a:t>gametangium</a:t>
            </a:r>
            <a:r>
              <a:rPr lang="en-GB" dirty="0"/>
              <a:t> moves through the aperture into the other </a:t>
            </a:r>
            <a:r>
              <a:rPr lang="en-GB" dirty="0" err="1"/>
              <a:t>gametangium</a:t>
            </a:r>
            <a:r>
              <a:rPr lang="en-GB" dirty="0"/>
              <a:t>, fusing with the gamete there to form a zygote (Fig. 5), leaving behind a small residual body (Fig. 5, arrow). The donor </a:t>
            </a:r>
            <a:r>
              <a:rPr lang="en-GB" dirty="0" err="1"/>
              <a:t>gametangium</a:t>
            </a:r>
            <a:r>
              <a:rPr lang="en-GB" dirty="0"/>
              <a:t> (m) can be designated as 'male', the recipient 'female'. The zygote undergoes some internal rearrangement and constructs a special wall to form an '</a:t>
            </a:r>
            <a:r>
              <a:rPr lang="en-GB" dirty="0" err="1"/>
              <a:t>auxospore</a:t>
            </a:r>
            <a:r>
              <a:rPr lang="en-GB" dirty="0"/>
              <a:t>', which then expands at both ends to produce an elongate, cigar-shaped cell (Fig. 6), within which a new frustule is formed. Expansion is parallel to the long axis of the female </a:t>
            </a:r>
            <a:r>
              <a:rPr lang="en-GB" dirty="0" err="1"/>
              <a:t>gametangium</a:t>
            </a:r>
            <a:r>
              <a:rPr lang="en-GB" dirty="0"/>
              <a:t>. The </a:t>
            </a:r>
            <a:r>
              <a:rPr lang="en-GB" dirty="0" err="1"/>
              <a:t>auxospore</a:t>
            </a:r>
            <a:r>
              <a:rPr lang="en-GB" dirty="0"/>
              <a:t> contains two chloroplasts, one inherited from the male </a:t>
            </a:r>
            <a:r>
              <a:rPr lang="en-GB" dirty="0" err="1"/>
              <a:t>gametangium</a:t>
            </a:r>
            <a:r>
              <a:rPr lang="en-GB" dirty="0"/>
              <a:t>, the other from the female </a:t>
            </a:r>
            <a:r>
              <a:rPr lang="en-GB" dirty="0" err="1"/>
              <a:t>gametangium</a:t>
            </a:r>
            <a:r>
              <a:rPr lang="en-GB" dirty="0"/>
              <a:t>.</a:t>
            </a:r>
          </a:p>
          <a:p>
            <a:endParaRPr lang="en-GB" dirty="0"/>
          </a:p>
          <a:p>
            <a:r>
              <a:rPr lang="en-GB" dirty="0"/>
              <a:t>This type of sexual reproduction, described by Mann (1989), is an example of </a:t>
            </a:r>
            <a:r>
              <a:rPr lang="en-GB" dirty="0" err="1"/>
              <a:t>Geitler's</a:t>
            </a:r>
            <a:r>
              <a:rPr lang="en-GB" dirty="0"/>
              <a:t> type IIB2 </a:t>
            </a:r>
            <a:r>
              <a:rPr lang="en-GB" dirty="0" err="1"/>
              <a:t>auxosporulation</a:t>
            </a:r>
            <a:r>
              <a:rPr lang="en-GB" dirty="0"/>
              <a:t> (1 gamete per </a:t>
            </a:r>
            <a:r>
              <a:rPr lang="en-GB" dirty="0" err="1"/>
              <a:t>gametangium</a:t>
            </a:r>
            <a:r>
              <a:rPr lang="en-GB" dirty="0"/>
              <a:t>; behaviourally </a:t>
            </a:r>
            <a:r>
              <a:rPr lang="en-GB" dirty="0" err="1"/>
              <a:t>anisogamous</a:t>
            </a:r>
            <a:r>
              <a:rPr lang="en-GB" dirty="0"/>
              <a:t>; lacking copulation tubes or papillae: </a:t>
            </a:r>
            <a:r>
              <a:rPr lang="en-GB" dirty="0" err="1"/>
              <a:t>Geitler</a:t>
            </a:r>
            <a:r>
              <a:rPr lang="en-GB" dirty="0"/>
              <a:t> 1973).</a:t>
            </a:r>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pPr/>
              <a:t>93</a:t>
            </a:fld>
            <a:endParaRPr lang="en-GB"/>
          </a:p>
        </p:txBody>
      </p:sp>
    </p:spTree>
    <p:extLst>
      <p:ext uri="{BB962C8B-B14F-4D97-AF65-F5344CB8AC3E}">
        <p14:creationId xmlns="" xmlns:p14="http://schemas.microsoft.com/office/powerpoint/2010/main" val="11375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a:t>The digitally-colorized scanning electron microscopic (SEM) image depicts numerous filamentous </a:t>
            </a:r>
            <a:r>
              <a:rPr lang="en-GB" dirty="0">
                <a:hlinkClick r:id="rId3"/>
              </a:rPr>
              <a:t>Ebola</a:t>
            </a:r>
            <a:r>
              <a:rPr lang="en-GB" dirty="0"/>
              <a:t> virus particles (blue) budding from a chronically-infected cell.</a:t>
            </a:r>
          </a:p>
        </p:txBody>
      </p:sp>
      <p:sp>
        <p:nvSpPr>
          <p:cNvPr id="4" name="Zástupný symbol pro číslo snímku 3"/>
          <p:cNvSpPr>
            <a:spLocks noGrp="1"/>
          </p:cNvSpPr>
          <p:nvPr>
            <p:ph type="sldNum" sz="quarter" idx="10"/>
          </p:nvPr>
        </p:nvSpPr>
        <p:spPr/>
        <p:txBody>
          <a:bodyPr/>
          <a:lstStyle/>
          <a:p>
            <a:fld id="{8EDB828A-95A4-47B4-A19A-42A5D1ADF743}" type="slidenum">
              <a:rPr lang="en-GB" smtClean="0"/>
              <a:pPr/>
              <a:t>105</a:t>
            </a:fld>
            <a:endParaRPr lang="en-GB"/>
          </a:p>
        </p:txBody>
      </p:sp>
    </p:spTree>
    <p:extLst>
      <p:ext uri="{BB962C8B-B14F-4D97-AF65-F5344CB8AC3E}">
        <p14:creationId xmlns="" xmlns:p14="http://schemas.microsoft.com/office/powerpoint/2010/main" val="306135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 xmlns:a16="http://schemas.microsoft.com/office/drawing/2014/main" id="{916B24DA-F52E-44DA-B817-C09EB1FD60C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537FB6C-3628-43AA-B4A0-2CB089B4EB83}" type="slidenum">
              <a:rPr lang="cs-CZ" altLang="cs-CZ" sz="1200"/>
              <a:pPr eaLnBrk="1" hangingPunct="1"/>
              <a:t>112</a:t>
            </a:fld>
            <a:endParaRPr lang="cs-CZ" altLang="cs-CZ" sz="1200"/>
          </a:p>
        </p:txBody>
      </p:sp>
      <p:sp>
        <p:nvSpPr>
          <p:cNvPr id="59395" name="Rectangle 2">
            <a:extLst>
              <a:ext uri="{FF2B5EF4-FFF2-40B4-BE49-F238E27FC236}">
                <a16:creationId xmlns="" xmlns:a16="http://schemas.microsoft.com/office/drawing/2014/main" id="{06A9675C-8EE8-49B6-843E-B9C9B83D60E6}"/>
              </a:ext>
            </a:extLst>
          </p:cNvPr>
          <p:cNvSpPr>
            <a:spLocks noGrp="1" noRot="1" noChangeAspect="1" noChangeArrowheads="1" noTextEdit="1"/>
          </p:cNvSpPr>
          <p:nvPr>
            <p:ph type="sldImg"/>
          </p:nvPr>
        </p:nvSpPr>
        <p:spPr>
          <a:ln/>
        </p:spPr>
      </p:sp>
      <p:sp>
        <p:nvSpPr>
          <p:cNvPr id="59396" name="Rectangle 3">
            <a:extLst>
              <a:ext uri="{FF2B5EF4-FFF2-40B4-BE49-F238E27FC236}">
                <a16:creationId xmlns="" xmlns:a16="http://schemas.microsoft.com/office/drawing/2014/main" id="{24D51EB7-9FB2-41CD-B169-F8CD3A08961D}"/>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3824372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3645428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2537959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2854597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2736417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2210540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594714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GB">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2315005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GB">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352655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GB">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3127067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320681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1974143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GB">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304731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3777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GB">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1830532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5E2E7C-B48C-4B2C-92C0-821A8078CDC9}" type="slidenum">
              <a:rPr lang="cs-CZ" altLang="cs-CZ">
                <a:solidFill>
                  <a:prstClr val="black">
                    <a:tint val="75000"/>
                  </a:prstClr>
                </a:solidFill>
              </a:rPr>
              <a:pPr>
                <a:defRPr/>
              </a:pPr>
              <a:t>‹#›</a:t>
            </a:fld>
            <a:endParaRPr lang="cs-CZ" altLang="cs-CZ">
              <a:solidFill>
                <a:prstClr val="black">
                  <a:tint val="75000"/>
                </a:prstClr>
              </a:solidFill>
            </a:endParaRPr>
          </a:p>
        </p:txBody>
      </p:sp>
    </p:spTree>
    <p:extLst>
      <p:ext uri="{BB962C8B-B14F-4D97-AF65-F5344CB8AC3E}">
        <p14:creationId xmlns="" xmlns:p14="http://schemas.microsoft.com/office/powerpoint/2010/main" val="3146113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3228860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826672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3208149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2897979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2898443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250969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134273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1516495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1902765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2270394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3282998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B1A21632-1D36-4288-B1F1-36A803807D92}" type="datetimeFigureOut">
              <a:rPr lang="en-GB" smtClean="0"/>
              <a:pPr/>
              <a:t>08/03/2023</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70627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2678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327258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405835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267534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72636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B8BC9E9-3D5D-47BD-81DD-C6B906F6201B}" type="datetimeFigureOut">
              <a:rPr lang="en-GB" smtClean="0"/>
              <a:pPr/>
              <a:t>08/03/2023</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2684728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pPr/>
              <a:t>08/03/2023</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pPr/>
              <a:t>‹#›</a:t>
            </a:fld>
            <a:endParaRPr lang="en-GB"/>
          </a:p>
        </p:txBody>
      </p:sp>
    </p:spTree>
    <p:extLst>
      <p:ext uri="{BB962C8B-B14F-4D97-AF65-F5344CB8AC3E}">
        <p14:creationId xmlns="" xmlns:p14="http://schemas.microsoft.com/office/powerpoint/2010/main" val="203587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BC9E9-3D5D-47BD-81DD-C6B906F6201B}" type="datetimeFigureOut">
              <a:rPr lang="en-GB" smtClean="0">
                <a:solidFill>
                  <a:prstClr val="black">
                    <a:tint val="75000"/>
                  </a:prstClr>
                </a:solidFill>
              </a:rPr>
              <a:pPr/>
              <a:t>08/03/2023</a:t>
            </a:fld>
            <a:endParaRPr lang="en-GB">
              <a:solidFill>
                <a:prstClr val="black">
                  <a:tint val="75000"/>
                </a:prstClr>
              </a:solidFill>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06EA5-4F7A-421B-84BD-8E1A3209E4B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2598748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00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21632-1D36-4288-B1F1-36A803807D92}" type="datetimeFigureOut">
              <a:rPr lang="en-GB" smtClean="0"/>
              <a:pPr/>
              <a:t>08/03/2023</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0C2C6-7B52-4D6E-B024-AC2910C05954}" type="slidenum">
              <a:rPr lang="en-GB" smtClean="0"/>
              <a:pPr/>
              <a:t>‹#›</a:t>
            </a:fld>
            <a:endParaRPr lang="en-GB"/>
          </a:p>
        </p:txBody>
      </p:sp>
    </p:spTree>
    <p:extLst>
      <p:ext uri="{BB962C8B-B14F-4D97-AF65-F5344CB8AC3E}">
        <p14:creationId xmlns="" xmlns:p14="http://schemas.microsoft.com/office/powerpoint/2010/main" val="15389122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customXml" Target="../ink/ink2.xml"/><Relationship Id="rId51" Type="http://schemas.openxmlformats.org/officeDocument/2006/relationships/image" Target="../media/image5.png"/><Relationship Id="rId3" Type="http://schemas.openxmlformats.org/officeDocument/2006/relationships/image" Target="../media/image2.jpeg"/><Relationship Id="rId50" Type="http://schemas.openxmlformats.org/officeDocument/2006/relationships/customXml" Target="../ink/ink3.xml"/><Relationship Id="rId55" Type="http://schemas.openxmlformats.org/officeDocument/2006/relationships/image" Target="../media/image7.png"/><Relationship Id="rId2" Type="http://schemas.openxmlformats.org/officeDocument/2006/relationships/image" Target="../media/image1.jpeg"/><Relationship Id="rId54" Type="http://schemas.openxmlformats.org/officeDocument/2006/relationships/customXml" Target="../ink/ink5.xml"/><Relationship Id="rId1" Type="http://schemas.openxmlformats.org/officeDocument/2006/relationships/slideLayout" Target="../slideLayouts/slideLayout25.xml"/><Relationship Id="rId53" Type="http://schemas.openxmlformats.org/officeDocument/2006/relationships/image" Target="../media/image6.png"/><Relationship Id="rId5" Type="http://schemas.openxmlformats.org/officeDocument/2006/relationships/image" Target="../media/image3.png"/><Relationship Id="rId57" Type="http://schemas.openxmlformats.org/officeDocument/2006/relationships/image" Target="../media/image8.png"/><Relationship Id="rId52" Type="http://schemas.openxmlformats.org/officeDocument/2006/relationships/customXml" Target="../ink/ink4.xml"/><Relationship Id="rId4" Type="http://schemas.openxmlformats.org/officeDocument/2006/relationships/customXml" Target="../ink/ink1.xml"/><Relationship Id="rId14" Type="http://schemas.openxmlformats.org/officeDocument/2006/relationships/image" Target="../media/image4.png"/><Relationship Id="rId56" Type="http://schemas.openxmlformats.org/officeDocument/2006/relationships/customXml" Target="../ink/ink6.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3.xml"/><Relationship Id="rId4" Type="http://schemas.openxmlformats.org/officeDocument/2006/relationships/image" Target="../media/image205.jpeg"/></Relationships>
</file>

<file path=ppt/slides/_rels/slide10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15.png"/></Relationships>
</file>

<file path=ppt/slides/_rels/slide11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8.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en.wikipedia.org/wiki/Neutrophilic" TargetMode="External"/><Relationship Id="rId1" Type="http://schemas.openxmlformats.org/officeDocument/2006/relationships/slideLayout" Target="../slideLayouts/slideLayout13.xml"/><Relationship Id="rId5" Type="http://schemas.openxmlformats.org/officeDocument/2006/relationships/image" Target="../media/image95.png"/><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 Id="rId4" Type="http://schemas.openxmlformats.org/officeDocument/2006/relationships/image" Target="../media/image10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13.xml"/><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8.xml"/><Relationship Id="rId5" Type="http://schemas.openxmlformats.org/officeDocument/2006/relationships/image" Target="../media/image116.jpeg"/><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3.xml"/><Relationship Id="rId5" Type="http://schemas.openxmlformats.org/officeDocument/2006/relationships/image" Target="../media/image140.png"/><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13.xml"/><Relationship Id="rId6" Type="http://schemas.openxmlformats.org/officeDocument/2006/relationships/image" Target="../media/image143.png"/><Relationship Id="rId5" Type="http://schemas.openxmlformats.org/officeDocument/2006/relationships/hyperlink" Target="https://www.youtube.com/watch?v=xywO4j7k2g8" TargetMode="External"/><Relationship Id="rId4" Type="http://schemas.openxmlformats.org/officeDocument/2006/relationships/hyperlink" Target="https://www.youtube.com/watch?v=d_yqE7VlAyw"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18.xml"/><Relationship Id="rId5" Type="http://schemas.openxmlformats.org/officeDocument/2006/relationships/image" Target="../media/image153.png"/><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13.xml"/><Relationship Id="rId4" Type="http://schemas.openxmlformats.org/officeDocument/2006/relationships/image" Target="../media/image158.png"/></Relationships>
</file>

<file path=ppt/slides/_rels/slide7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hyperlink" Target="https://cs.wikipedia.org/w/index.php?title=Noctiluca&amp;action=edit&amp;redlink=1" TargetMode="External"/><Relationship Id="rId2" Type="http://schemas.openxmlformats.org/officeDocument/2006/relationships/hyperlink" Target="https://cs.wikipedia.org/w/index.php?title=Scintolon&amp;action=edit&amp;redlink=1" TargetMode="External"/><Relationship Id="rId1" Type="http://schemas.openxmlformats.org/officeDocument/2006/relationships/slideLayout" Target="../slideLayouts/slideLayout13.xml"/><Relationship Id="rId6" Type="http://schemas.openxmlformats.org/officeDocument/2006/relationships/image" Target="../media/image169.png"/><Relationship Id="rId5" Type="http://schemas.openxmlformats.org/officeDocument/2006/relationships/image" Target="../media/image168.jpeg"/><Relationship Id="rId4" Type="http://schemas.openxmlformats.org/officeDocument/2006/relationships/hyperlink" Target="https://cs.wikipedia.org/wiki/Lucifer%C3%A1z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18.xml"/><Relationship Id="rId5" Type="http://schemas.openxmlformats.org/officeDocument/2006/relationships/image" Target="../media/image177.jpeg"/><Relationship Id="rId4" Type="http://schemas.openxmlformats.org/officeDocument/2006/relationships/image" Target="../media/image176.jpeg"/></Relationships>
</file>

<file path=ppt/slides/_rels/slide8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8.xml"/><Relationship Id="rId4" Type="http://schemas.openxmlformats.org/officeDocument/2006/relationships/image" Target="../media/image180.jpeg"/></Relationships>
</file>

<file path=ppt/slides/_rels/slide8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a:bodyPr>
          <a:lstStyle/>
          <a:p>
            <a:r>
              <a:rPr lang="cs-CZ" sz="3200" b="1" dirty="0">
                <a:latin typeface="Times New Roman" pitchFamily="18" charset="0"/>
                <a:cs typeface="Times New Roman" pitchFamily="18" charset="0"/>
              </a:rPr>
              <a:t>EKOLOGIE MIKROORGANISMŮ</a:t>
            </a:r>
            <a:r>
              <a:rPr lang="cs-CZ" sz="3200" dirty="0"/>
              <a:t/>
            </a:r>
            <a:br>
              <a:rPr lang="cs-CZ" sz="3200" dirty="0"/>
            </a:br>
            <a:r>
              <a:rPr lang="cs-CZ" sz="3200" b="1" dirty="0"/>
              <a:t>2</a:t>
            </a:r>
          </a:p>
        </p:txBody>
      </p:sp>
      <p:sp>
        <p:nvSpPr>
          <p:cNvPr id="4" name="TextovéPole 3"/>
          <p:cNvSpPr txBox="1"/>
          <p:nvPr/>
        </p:nvSpPr>
        <p:spPr>
          <a:xfrm>
            <a:off x="3406705" y="4707204"/>
            <a:ext cx="60911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Historie, buněčná evoluce, fylogeneze, diverzita</a:t>
            </a:r>
          </a:p>
        </p:txBody>
      </p:sp>
      <p:pic>
        <p:nvPicPr>
          <p:cNvPr id="6" name="Picture 2" descr="C:\Users\tuma\Pictures\Snímekkvasin1_LI.jpg"/>
          <p:cNvPicPr>
            <a:picLocks noGrp="1" noChangeAspect="1" noChangeArrowheads="1"/>
          </p:cNvPicPr>
          <p:nvPr>
            <p:ph idx="1"/>
          </p:nvPr>
        </p:nvPicPr>
        <p:blipFill>
          <a:blip r:embed="rId2" cstate="print">
            <a:duotone>
              <a:prstClr val="black"/>
              <a:schemeClr val="accent6">
                <a:tint val="45000"/>
                <a:satMod val="400000"/>
              </a:schemeClr>
            </a:duotone>
            <a:lum bright="-1000" contrast="-32000"/>
          </a:blip>
          <a:stretch>
            <a:fillRect/>
          </a:stretch>
        </p:blipFill>
        <p:spPr bwMode="auto">
          <a:xfrm>
            <a:off x="0" y="1772816"/>
            <a:ext cx="3473682" cy="3960440"/>
          </a:xfrm>
          <a:prstGeom prst="rect">
            <a:avLst/>
          </a:prstGeom>
          <a:noFill/>
        </p:spPr>
      </p:pic>
      <p:pic>
        <p:nvPicPr>
          <p:cNvPr id="7" name="Picture 3" descr="C:\Users\tuma\Pictures\Snímekbakt1.jpg"/>
          <p:cNvPicPr>
            <a:picLocks noChangeAspect="1" noChangeArrowheads="1"/>
          </p:cNvPicPr>
          <p:nvPr/>
        </p:nvPicPr>
        <p:blipFill>
          <a:blip r:embed="rId3" cstate="print">
            <a:duotone>
              <a:prstClr val="black"/>
              <a:schemeClr val="accent6">
                <a:tint val="45000"/>
                <a:satMod val="400000"/>
              </a:schemeClr>
            </a:duotone>
            <a:lum contrast="-36000"/>
          </a:blip>
          <a:stretch>
            <a:fillRect/>
          </a:stretch>
        </p:blipFill>
        <p:spPr bwMode="auto">
          <a:xfrm>
            <a:off x="7565665" y="1484784"/>
            <a:ext cx="1578335" cy="1728192"/>
          </a:xfrm>
          <a:prstGeom prst="rect">
            <a:avLst/>
          </a:prstGeom>
          <a:ln>
            <a:noFill/>
          </a:ln>
        </p:spPr>
      </p:pic>
      <mc:AlternateContent xmlns:mc="http://schemas.openxmlformats.org/markup-compatibility/2006">
        <mc:Choice xmlns="" xmlns:p14="http://schemas.microsoft.com/office/powerpoint/2010/main" Requires="p14">
          <p:contentPart p14:bwMode="auto" r:id="rId4">
            <p14:nvContentPartPr>
              <p14:cNvPr id="51" name="Rukopis 50">
                <a:extLst>
                  <a:ext uri="{FF2B5EF4-FFF2-40B4-BE49-F238E27FC236}">
                    <a16:creationId xmlns:a16="http://schemas.microsoft.com/office/drawing/2014/main" id="{F3B8519B-BF59-4EF5-841B-47EF1091EDCA}"/>
                  </a:ext>
                </a:extLst>
              </p14:cNvPr>
              <p14:cNvContentPartPr/>
              <p14:nvPr/>
            </p14:nvContentPartPr>
            <p14:xfrm>
              <a:off x="12010304" y="2084922"/>
              <a:ext cx="360" cy="360"/>
            </p14:xfrm>
          </p:contentPart>
        </mc:Choice>
        <mc:Fallback>
          <p:pic>
            <p:nvPicPr>
              <p:cNvPr id="51" name="Rukopis 50">
                <a:extLst>
                  <a:ext uri="{FF2B5EF4-FFF2-40B4-BE49-F238E27FC236}">
                    <a16:creationId xmlns:p14="http://schemas.microsoft.com/office/powerpoint/2010/main" xmlns="" xmlns:a16="http://schemas.microsoft.com/office/drawing/2014/main" id="{F3B8519B-BF59-4EF5-841B-47EF1091EDCA}"/>
                  </a:ext>
                </a:extLst>
              </p:cNvPr>
              <p:cNvPicPr/>
              <p:nvPr/>
            </p:nvPicPr>
            <p:blipFill>
              <a:blip r:embed="rId5" cstate="print"/>
              <a:stretch>
                <a:fillRect/>
              </a:stretch>
            </p:blipFill>
            <p:spPr>
              <a:xfrm>
                <a:off x="11992304" y="2066922"/>
                <a:ext cx="36000" cy="36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3">
            <p14:nvContentPartPr>
              <p14:cNvPr id="53" name="Rukopis 52">
                <a:extLst>
                  <a:ext uri="{FF2B5EF4-FFF2-40B4-BE49-F238E27FC236}">
                    <a16:creationId xmlns:a16="http://schemas.microsoft.com/office/drawing/2014/main" id="{368BD546-2C19-4428-94E5-C6B3C2D41259}"/>
                  </a:ext>
                </a:extLst>
              </p14:cNvPr>
              <p14:cNvContentPartPr/>
              <p14:nvPr/>
            </p14:nvContentPartPr>
            <p14:xfrm>
              <a:off x="10366544" y="5362362"/>
              <a:ext cx="14760" cy="360"/>
            </p14:xfrm>
          </p:contentPart>
        </mc:Choice>
        <mc:Fallback>
          <p:pic>
            <p:nvPicPr>
              <p:cNvPr id="53" name="Rukopis 52">
                <a:extLst>
                  <a:ext uri="{FF2B5EF4-FFF2-40B4-BE49-F238E27FC236}">
                    <a16:creationId xmlns:p14="http://schemas.microsoft.com/office/powerpoint/2010/main" xmlns:aink="http://schemas.microsoft.com/office/drawing/2016/ink" xmlns="" xmlns:a16="http://schemas.microsoft.com/office/drawing/2014/main" id="{368BD546-2C19-4428-94E5-C6B3C2D41259}"/>
                  </a:ext>
                </a:extLst>
              </p:cNvPr>
              <p:cNvPicPr/>
              <p:nvPr/>
            </p:nvPicPr>
            <p:blipFill>
              <a:blip r:embed="rId14" cstate="print"/>
              <a:stretch>
                <a:fillRect/>
              </a:stretch>
            </p:blipFill>
            <p:spPr>
              <a:xfrm>
                <a:off x="10348544" y="5254722"/>
                <a:ext cx="50400" cy="216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50">
            <p14:nvContentPartPr>
              <p14:cNvPr id="54" name="Rukopis 53">
                <a:extLst>
                  <a:ext uri="{FF2B5EF4-FFF2-40B4-BE49-F238E27FC236}">
                    <a16:creationId xmlns:a16="http://schemas.microsoft.com/office/drawing/2014/main" id="{518AEED3-D1C2-4FA6-B550-DCE9C00D94D9}"/>
                  </a:ext>
                </a:extLst>
              </p14:cNvPr>
              <p14:cNvContentPartPr/>
              <p14:nvPr/>
            </p14:nvContentPartPr>
            <p14:xfrm>
              <a:off x="10270064" y="5317722"/>
              <a:ext cx="4320" cy="4680"/>
            </p14:xfrm>
          </p:contentPart>
        </mc:Choice>
        <mc:Fallback>
          <p:pic>
            <p:nvPicPr>
              <p:cNvPr id="54" name="Rukopis 53">
                <a:extLst>
                  <a:ext uri="{FF2B5EF4-FFF2-40B4-BE49-F238E27FC236}">
                    <a16:creationId xmlns:p14="http://schemas.microsoft.com/office/powerpoint/2010/main" xmlns:aink="http://schemas.microsoft.com/office/drawing/2016/ink" xmlns="" xmlns:a16="http://schemas.microsoft.com/office/drawing/2014/main" id="{518AEED3-D1C2-4FA6-B550-DCE9C00D94D9}"/>
                  </a:ext>
                </a:extLst>
              </p:cNvPr>
              <p:cNvPicPr/>
              <p:nvPr/>
            </p:nvPicPr>
            <p:blipFill>
              <a:blip r:embed="rId51" cstate="print"/>
              <a:stretch>
                <a:fillRect/>
              </a:stretch>
            </p:blipFill>
            <p:spPr>
              <a:xfrm>
                <a:off x="10252064" y="5209722"/>
                <a:ext cx="39960" cy="220320"/>
              </a:xfrm>
              <a:prstGeom prst="rect">
                <a:avLst/>
              </a:prstGeom>
            </p:spPr>
          </p:pic>
        </mc:Fallback>
      </mc:AlternateContent>
      <p:grpSp>
        <p:nvGrpSpPr>
          <p:cNvPr id="59" name="Skupina 58">
            <a:extLst>
              <a:ext uri="{FF2B5EF4-FFF2-40B4-BE49-F238E27FC236}">
                <a16:creationId xmlns="" xmlns:a16="http://schemas.microsoft.com/office/drawing/2014/main" id="{5029369F-0492-411D-BEAB-E697BE0D52C7}"/>
              </a:ext>
            </a:extLst>
          </p:cNvPr>
          <p:cNvGrpSpPr/>
          <p:nvPr/>
        </p:nvGrpSpPr>
        <p:grpSpPr>
          <a:xfrm>
            <a:off x="8383664" y="4807962"/>
            <a:ext cx="51840" cy="31320"/>
            <a:chOff x="8383664" y="4807962"/>
            <a:chExt cx="51840" cy="31320"/>
          </a:xfrm>
        </p:grpSpPr>
        <mc:AlternateContent xmlns:mc="http://schemas.openxmlformats.org/markup-compatibility/2006">
          <mc:Choice xmlns="" xmlns:aink="http://schemas.microsoft.com/office/drawing/2016/ink" xmlns:p14="http://schemas.microsoft.com/office/powerpoint/2010/main" Requires="p14 aink">
            <p:contentPart p14:bwMode="auto" r:id="rId52">
              <p14:nvContentPartPr>
                <p14:cNvPr id="55" name="Rukopis 54">
                  <a:extLst>
                    <a:ext uri="{FF2B5EF4-FFF2-40B4-BE49-F238E27FC236}">
                      <a16:creationId xmlns:a16="http://schemas.microsoft.com/office/drawing/2014/main" id="{FE2EAB37-EBD6-4ED1-B67F-A0A2481BDA10}"/>
                    </a:ext>
                  </a:extLst>
                </p14:cNvPr>
                <p14:cNvContentPartPr/>
                <p14:nvPr/>
              </p14:nvContentPartPr>
              <p14:xfrm>
                <a:off x="8435144" y="4828482"/>
                <a:ext cx="360" cy="360"/>
              </p14:xfrm>
            </p:contentPart>
          </mc:Choice>
          <mc:Fallback>
            <p:pic>
              <p:nvPicPr>
                <p:cNvPr id="55" name="Rukopis 54">
                  <a:extLst>
                    <a:ext uri="{FF2B5EF4-FFF2-40B4-BE49-F238E27FC236}">
                      <a16:creationId xmlns:p14="http://schemas.microsoft.com/office/powerpoint/2010/main" xmlns:aink="http://schemas.microsoft.com/office/drawing/2016/ink" xmlns="" xmlns:a16="http://schemas.microsoft.com/office/drawing/2014/main" id="{FE2EAB37-EBD6-4ED1-B67F-A0A2481BDA10}"/>
                    </a:ext>
                  </a:extLst>
                </p:cNvPr>
                <p:cNvPicPr/>
                <p:nvPr/>
              </p:nvPicPr>
              <p:blipFill>
                <a:blip r:embed="rId53" cstate="print"/>
                <a:stretch>
                  <a:fillRect/>
                </a:stretch>
              </p:blipFill>
              <p:spPr>
                <a:xfrm>
                  <a:off x="8417144" y="4720482"/>
                  <a:ext cx="36000" cy="216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54">
              <p14:nvContentPartPr>
                <p14:cNvPr id="56" name="Rukopis 55">
                  <a:extLst>
                    <a:ext uri="{FF2B5EF4-FFF2-40B4-BE49-F238E27FC236}">
                      <a16:creationId xmlns:a16="http://schemas.microsoft.com/office/drawing/2014/main" id="{A6CB4B0D-9B34-44F4-9C83-3CB78B54AC74}"/>
                    </a:ext>
                  </a:extLst>
                </p14:cNvPr>
                <p14:cNvContentPartPr/>
                <p14:nvPr/>
              </p14:nvContentPartPr>
              <p14:xfrm>
                <a:off x="8414624" y="4838922"/>
                <a:ext cx="360" cy="360"/>
              </p14:xfrm>
            </p:contentPart>
          </mc:Choice>
          <mc:Fallback>
            <p:pic>
              <p:nvPicPr>
                <p:cNvPr id="56" name="Rukopis 55">
                  <a:extLst>
                    <a:ext uri="{FF2B5EF4-FFF2-40B4-BE49-F238E27FC236}">
                      <a16:creationId xmlns:p14="http://schemas.microsoft.com/office/powerpoint/2010/main" xmlns:aink="http://schemas.microsoft.com/office/drawing/2016/ink" xmlns="" xmlns:a16="http://schemas.microsoft.com/office/drawing/2014/main" id="{A6CB4B0D-9B34-44F4-9C83-3CB78B54AC74}"/>
                    </a:ext>
                  </a:extLst>
                </p:cNvPr>
                <p:cNvPicPr/>
                <p:nvPr/>
              </p:nvPicPr>
              <p:blipFill>
                <a:blip r:embed="rId55" cstate="print"/>
                <a:stretch>
                  <a:fillRect/>
                </a:stretch>
              </p:blipFill>
              <p:spPr>
                <a:xfrm>
                  <a:off x="8396984" y="4730922"/>
                  <a:ext cx="36000" cy="216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56">
              <p14:nvContentPartPr>
                <p14:cNvPr id="58" name="Rukopis 57">
                  <a:extLst>
                    <a:ext uri="{FF2B5EF4-FFF2-40B4-BE49-F238E27FC236}">
                      <a16:creationId xmlns:a16="http://schemas.microsoft.com/office/drawing/2014/main" id="{61D1E8BB-8A3A-494E-A83B-66DE61C9AB69}"/>
                    </a:ext>
                  </a:extLst>
                </p14:cNvPr>
                <p14:cNvContentPartPr/>
                <p14:nvPr/>
              </p14:nvContentPartPr>
              <p14:xfrm>
                <a:off x="8383664" y="4807962"/>
                <a:ext cx="360" cy="360"/>
              </p14:xfrm>
            </p:contentPart>
          </mc:Choice>
          <mc:Fallback>
            <p:pic>
              <p:nvPicPr>
                <p:cNvPr id="58" name="Rukopis 57">
                  <a:extLst>
                    <a:ext uri="{FF2B5EF4-FFF2-40B4-BE49-F238E27FC236}">
                      <a16:creationId xmlns:p14="http://schemas.microsoft.com/office/powerpoint/2010/main" xmlns:aink="http://schemas.microsoft.com/office/drawing/2016/ink" xmlns="" xmlns:a16="http://schemas.microsoft.com/office/drawing/2014/main" id="{61D1E8BB-8A3A-494E-A83B-66DE61C9AB69}"/>
                    </a:ext>
                  </a:extLst>
                </p:cNvPr>
                <p:cNvPicPr/>
                <p:nvPr/>
              </p:nvPicPr>
              <p:blipFill>
                <a:blip r:embed="rId57" cstate="print"/>
                <a:stretch>
                  <a:fillRect/>
                </a:stretch>
              </p:blipFill>
              <p:spPr>
                <a:xfrm>
                  <a:off x="8366024" y="4700322"/>
                  <a:ext cx="36000" cy="216000"/>
                </a:xfrm>
                <a:prstGeom prst="rect">
                  <a:avLst/>
                </a:prstGeom>
              </p:spPr>
            </p:pic>
          </mc:Fallback>
        </mc:AlternateContent>
      </p:grpSp>
    </p:spTree>
    <p:extLst>
      <p:ext uri="{BB962C8B-B14F-4D97-AF65-F5344CB8AC3E}">
        <p14:creationId xmlns="" xmlns:p14="http://schemas.microsoft.com/office/powerpoint/2010/main" val="1393546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576064"/>
          </a:xfrm>
        </p:spPr>
        <p:txBody>
          <a:bodyPr>
            <a:noAutofit/>
          </a:bodyPr>
          <a:lstStyle/>
          <a:p>
            <a:r>
              <a:rPr lang="cs-CZ" sz="2800" dirty="0"/>
              <a:t>Jak vznikl život?</a:t>
            </a:r>
          </a:p>
        </p:txBody>
      </p:sp>
      <p:sp>
        <p:nvSpPr>
          <p:cNvPr id="3" name="Zástupný symbol pro obsah 2"/>
          <p:cNvSpPr>
            <a:spLocks noGrp="1"/>
          </p:cNvSpPr>
          <p:nvPr>
            <p:ph idx="1"/>
          </p:nvPr>
        </p:nvSpPr>
        <p:spPr>
          <a:xfrm>
            <a:off x="179512" y="836713"/>
            <a:ext cx="8568952" cy="2592288"/>
          </a:xfrm>
        </p:spPr>
        <p:txBody>
          <a:bodyPr>
            <a:normAutofit/>
          </a:bodyPr>
          <a:lstStyle/>
          <a:p>
            <a:r>
              <a:rPr lang="cs-CZ" sz="1600" dirty="0"/>
              <a:t>stále diskutované téma – jak došlo k přeměně chemických procesů na biologickou jednotku???</a:t>
            </a:r>
          </a:p>
          <a:p>
            <a:pPr marL="0" indent="0">
              <a:buNone/>
            </a:pPr>
            <a:endParaRPr lang="cs-CZ" sz="1600" dirty="0"/>
          </a:p>
          <a:p>
            <a:r>
              <a:rPr lang="cs-CZ" sz="1600" dirty="0"/>
              <a:t>vlivem astrofyzikálních a geochemických  aktivit na  Zemi se začaly formovat jednoduché </a:t>
            </a:r>
            <a:r>
              <a:rPr lang="cs-CZ" sz="1600" dirty="0" err="1"/>
              <a:t>org</a:t>
            </a:r>
            <a:r>
              <a:rPr lang="cs-CZ" sz="1600" dirty="0"/>
              <a:t>. molekuly (cukry, aminokyseliny, lipidy, porfyriny, nukleotidy, heterocyklické sloučeniny)</a:t>
            </a:r>
          </a:p>
          <a:p>
            <a:endParaRPr lang="cs-CZ" sz="1600" dirty="0"/>
          </a:p>
          <a:p>
            <a:endParaRPr lang="cs-CZ" sz="1600" dirty="0"/>
          </a:p>
          <a:p>
            <a:endParaRPr lang="cs-CZ" sz="1600" dirty="0"/>
          </a:p>
        </p:txBody>
      </p:sp>
      <p:pic>
        <p:nvPicPr>
          <p:cNvPr id="276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07904" y="2564904"/>
            <a:ext cx="5184576" cy="29806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ovéPole 3"/>
          <p:cNvSpPr txBox="1"/>
          <p:nvPr/>
        </p:nvSpPr>
        <p:spPr>
          <a:xfrm>
            <a:off x="107504" y="2420888"/>
            <a:ext cx="3456384" cy="3884140"/>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600" dirty="0">
                <a:solidFill>
                  <a:prstClr val="black"/>
                </a:solidFill>
              </a:rPr>
              <a:t>syntéza – různé názory </a:t>
            </a: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Jíl – organické makromolekuly byly produkovány na jílu podobnému materiálu</a:t>
            </a:r>
          </a:p>
          <a:p>
            <a:pPr marL="342900" lvl="0" indent="-342900">
              <a:spcBef>
                <a:spcPct val="20000"/>
              </a:spcBef>
              <a:buFont typeface="Arial" panose="020B0604020202020204" pitchFamily="34" charset="0"/>
              <a:buChar char="•"/>
            </a:pPr>
            <a:r>
              <a:rPr lang="cs-CZ" sz="1600" dirty="0">
                <a:solidFill>
                  <a:prstClr val="black"/>
                </a:solidFill>
              </a:rPr>
              <a:t>mohl katalyzovat polymeraci nukleotidů na RNA</a:t>
            </a:r>
          </a:p>
          <a:p>
            <a:pPr marL="342900" lvl="0" indent="-342900">
              <a:spcBef>
                <a:spcPct val="20000"/>
              </a:spcBef>
              <a:buFont typeface="Arial" panose="020B0604020202020204" pitchFamily="34" charset="0"/>
              <a:buChar char="•"/>
            </a:pPr>
            <a:endParaRPr lang="cs-CZ" sz="1600" dirty="0">
              <a:solidFill>
                <a:prstClr val="black"/>
              </a:solidFill>
            </a:endParaRPr>
          </a:p>
          <a:p>
            <a:pPr marL="342900" lvl="0" indent="-342900">
              <a:spcBef>
                <a:spcPct val="20000"/>
              </a:spcBef>
              <a:buFont typeface="Arial" panose="020B0604020202020204" pitchFamily="34" charset="0"/>
              <a:buChar char="•"/>
            </a:pPr>
            <a:r>
              <a:rPr lang="cs-CZ" sz="1600" dirty="0">
                <a:solidFill>
                  <a:prstClr val="black"/>
                </a:solidFill>
              </a:rPr>
              <a:t>také katalyzují vznik mastných kyselin vhodných k vytvoření prvotních membrán</a:t>
            </a:r>
          </a:p>
          <a:p>
            <a:pPr marL="342900" lvl="0" indent="-342900">
              <a:spcBef>
                <a:spcPct val="20000"/>
              </a:spcBef>
              <a:buFont typeface="Arial" panose="020B0604020202020204" pitchFamily="34" charset="0"/>
              <a:buChar char="•"/>
            </a:pPr>
            <a:r>
              <a:rPr lang="cs-CZ" sz="1600" dirty="0">
                <a:solidFill>
                  <a:prstClr val="black"/>
                </a:solidFill>
              </a:rPr>
              <a:t> membránové struktury- micely, mikrosféry</a:t>
            </a:r>
          </a:p>
          <a:p>
            <a:pPr marL="342900" lvl="0" indent="-342900">
              <a:spcBef>
                <a:spcPct val="20000"/>
              </a:spcBef>
              <a:buFont typeface="Arial" panose="020B0604020202020204" pitchFamily="34" charset="0"/>
              <a:buChar char="•"/>
            </a:pPr>
            <a:endParaRPr lang="cs-CZ" sz="1600" dirty="0">
              <a:solidFill>
                <a:prstClr val="black"/>
              </a:solidFill>
            </a:endParaRPr>
          </a:p>
        </p:txBody>
      </p:sp>
    </p:spTree>
    <p:extLst>
      <p:ext uri="{BB962C8B-B14F-4D97-AF65-F5344CB8AC3E}">
        <p14:creationId xmlns="" xmlns:p14="http://schemas.microsoft.com/office/powerpoint/2010/main" val="32245041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Alternaria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800" y="381000"/>
            <a:ext cx="7924800" cy="5815013"/>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sp>
        <p:nvSpPr>
          <p:cNvPr id="45059" name="Text Box 3"/>
          <p:cNvSpPr txBox="1">
            <a:spLocks noChangeArrowheads="1"/>
          </p:cNvSpPr>
          <p:nvPr/>
        </p:nvSpPr>
        <p:spPr bwMode="auto">
          <a:xfrm>
            <a:off x="3635375" y="6243638"/>
            <a:ext cx="21272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Alternaria</a:t>
            </a:r>
            <a:r>
              <a:rPr lang="cs-CZ" altLang="ko-KR" sz="2400">
                <a:solidFill>
                  <a:prstClr val="white"/>
                </a:solidFill>
                <a:latin typeface="Comic Sans MS" pitchFamily="66" charset="0"/>
              </a:rPr>
              <a:t> sp.</a:t>
            </a:r>
          </a:p>
        </p:txBody>
      </p:sp>
      <p:sp>
        <p:nvSpPr>
          <p:cNvPr id="45060" name="Text Box 4"/>
          <p:cNvSpPr txBox="1">
            <a:spLocks noChangeArrowheads="1"/>
          </p:cNvSpPr>
          <p:nvPr/>
        </p:nvSpPr>
        <p:spPr bwMode="auto">
          <a:xfrm>
            <a:off x="3962400" y="4038600"/>
            <a:ext cx="2823209" cy="40011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a:solidFill>
                  <a:prstClr val="black"/>
                </a:solidFill>
              </a:rPr>
              <a:t>Konidiofory s konidiemi</a:t>
            </a:r>
          </a:p>
        </p:txBody>
      </p:sp>
    </p:spTree>
    <p:extLst>
      <p:ext uri="{BB962C8B-B14F-4D97-AF65-F5344CB8AC3E}">
        <p14:creationId xmlns="" xmlns:p14="http://schemas.microsoft.com/office/powerpoint/2010/main" val="3475540064"/>
      </p:ext>
    </p:extLst>
  </p:cSld>
  <p:clrMapOvr>
    <a:masterClrMapping/>
  </p:clrMapOvr>
  <p:transition>
    <p:zo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ladosporium"/>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0" y="304800"/>
            <a:ext cx="8077200" cy="5926138"/>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sp>
        <p:nvSpPr>
          <p:cNvPr id="46083" name="Text Box 3"/>
          <p:cNvSpPr txBox="1">
            <a:spLocks noChangeArrowheads="1"/>
          </p:cNvSpPr>
          <p:nvPr/>
        </p:nvSpPr>
        <p:spPr bwMode="auto">
          <a:xfrm>
            <a:off x="3581400" y="6330950"/>
            <a:ext cx="25241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i="1">
                <a:solidFill>
                  <a:prstClr val="white"/>
                </a:solidFill>
                <a:latin typeface="Comic Sans MS" pitchFamily="66" charset="0"/>
              </a:rPr>
              <a:t>Cladosporium</a:t>
            </a:r>
            <a:r>
              <a:rPr lang="cs-CZ" altLang="ko-KR" sz="2400">
                <a:solidFill>
                  <a:prstClr val="white"/>
                </a:solidFill>
                <a:latin typeface="Comic Sans MS" pitchFamily="66" charset="0"/>
              </a:rPr>
              <a:t> sp.</a:t>
            </a:r>
          </a:p>
        </p:txBody>
      </p:sp>
    </p:spTree>
    <p:extLst>
      <p:ext uri="{BB962C8B-B14F-4D97-AF65-F5344CB8AC3E}">
        <p14:creationId xmlns="" xmlns:p14="http://schemas.microsoft.com/office/powerpoint/2010/main" val="2289580096"/>
      </p:ext>
    </p:extLst>
  </p:cSld>
  <p:clrMapOvr>
    <a:masterClrMapping/>
  </p:clrMapOvr>
  <p:transition>
    <p:zoom dir="in"/>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kenovat0031a"/>
          <p:cNvPicPr>
            <a:picLocks noChangeAspect="1" noChangeArrowheads="1"/>
          </p:cNvPicPr>
          <p:nvPr/>
        </p:nvPicPr>
        <p:blipFill>
          <a:blip r:embed="rId2" cstate="print">
            <a:extLst>
              <a:ext uri="{28A0092B-C50C-407E-A947-70E740481C1C}">
                <a14:useLocalDpi xmlns="" xmlns:a14="http://schemas.microsoft.com/office/drawing/2010/main" val="0"/>
              </a:ext>
            </a:extLst>
          </a:blip>
          <a:srcRect l="53366" t="2097" r="3185" b="54642"/>
          <a:stretch>
            <a:fillRect/>
          </a:stretch>
        </p:blipFill>
        <p:spPr bwMode="auto">
          <a:xfrm>
            <a:off x="3203575" y="260350"/>
            <a:ext cx="2806700" cy="410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7" name="Picture 3" descr="skenovat0031a"/>
          <p:cNvPicPr>
            <a:picLocks noChangeAspect="1" noChangeArrowheads="1"/>
          </p:cNvPicPr>
          <p:nvPr/>
        </p:nvPicPr>
        <p:blipFill>
          <a:blip r:embed="rId2" cstate="print">
            <a:extLst>
              <a:ext uri="{28A0092B-C50C-407E-A947-70E740481C1C}">
                <a14:useLocalDpi xmlns="" xmlns:a14="http://schemas.microsoft.com/office/drawing/2010/main" val="0"/>
              </a:ext>
            </a:extLst>
          </a:blip>
          <a:srcRect l="3185" t="53954" r="53989" b="2835"/>
          <a:stretch>
            <a:fillRect/>
          </a:stretch>
        </p:blipFill>
        <p:spPr bwMode="auto">
          <a:xfrm>
            <a:off x="6156325" y="260350"/>
            <a:ext cx="2768600" cy="410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8" name="Picture 4" descr="skenovat0031a"/>
          <p:cNvPicPr>
            <a:picLocks noChangeAspect="1" noChangeArrowheads="1"/>
          </p:cNvPicPr>
          <p:nvPr/>
        </p:nvPicPr>
        <p:blipFill>
          <a:blip r:embed="rId2" cstate="print">
            <a:extLst>
              <a:ext uri="{28A0092B-C50C-407E-A947-70E740481C1C}">
                <a14:useLocalDpi xmlns="" xmlns:a14="http://schemas.microsoft.com/office/drawing/2010/main" val="0"/>
              </a:ext>
            </a:extLst>
          </a:blip>
          <a:srcRect l="3185" t="2097" r="53317" b="53621"/>
          <a:stretch>
            <a:fillRect/>
          </a:stretch>
        </p:blipFill>
        <p:spPr bwMode="auto">
          <a:xfrm>
            <a:off x="250825" y="260350"/>
            <a:ext cx="2809875" cy="420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1166813" y="52498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ko-KR" altLang="en-US" sz="2400">
              <a:solidFill>
                <a:prstClr val="black"/>
              </a:solidFill>
              <a:latin typeface="Times New Roman" pitchFamily="18" charset="0"/>
              <a:ea typeface="굴림" pitchFamily="50" charset="-127"/>
            </a:endParaRPr>
          </a:p>
        </p:txBody>
      </p:sp>
      <p:sp>
        <p:nvSpPr>
          <p:cNvPr id="47110" name="Text Box 6"/>
          <p:cNvSpPr txBox="1">
            <a:spLocks noChangeArrowheads="1"/>
          </p:cNvSpPr>
          <p:nvPr/>
        </p:nvSpPr>
        <p:spPr bwMode="auto">
          <a:xfrm>
            <a:off x="250824" y="4868863"/>
            <a:ext cx="88931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b="1" dirty="0">
                <a:solidFill>
                  <a:prstClr val="black"/>
                </a:solidFill>
                <a:latin typeface="Calibri"/>
              </a:rPr>
              <a:t>Kvasinky</a:t>
            </a:r>
            <a:r>
              <a:rPr lang="cs-CZ" altLang="ko-KR" sz="1600" dirty="0">
                <a:solidFill>
                  <a:prstClr val="black"/>
                </a:solidFill>
                <a:latin typeface="Calibri"/>
              </a:rPr>
              <a:t>: (a) </a:t>
            </a:r>
            <a:r>
              <a:rPr lang="cs-CZ" altLang="ko-KR" sz="1600" i="1" dirty="0" err="1">
                <a:solidFill>
                  <a:prstClr val="black"/>
                </a:solidFill>
                <a:latin typeface="Calibri"/>
              </a:rPr>
              <a:t>Saccharomyces</a:t>
            </a:r>
            <a:r>
              <a:rPr lang="cs-CZ" altLang="ko-KR" sz="1600" i="1" dirty="0">
                <a:solidFill>
                  <a:prstClr val="black"/>
                </a:solidFill>
                <a:latin typeface="Calibri"/>
              </a:rPr>
              <a:t> </a:t>
            </a:r>
            <a:r>
              <a:rPr lang="cs-CZ" altLang="ko-KR" sz="1600" i="1" dirty="0" err="1">
                <a:solidFill>
                  <a:prstClr val="black"/>
                </a:solidFill>
                <a:latin typeface="Calibri"/>
              </a:rPr>
              <a:t>cerevisiae</a:t>
            </a:r>
            <a:r>
              <a:rPr lang="cs-CZ" altLang="ko-KR" sz="1600" dirty="0">
                <a:solidFill>
                  <a:prstClr val="black"/>
                </a:solidFill>
                <a:latin typeface="Calibri"/>
              </a:rPr>
              <a:t> (300x </a:t>
            </a:r>
            <a:r>
              <a:rPr lang="cs-CZ" altLang="ko-KR" sz="1600" dirty="0" err="1">
                <a:solidFill>
                  <a:prstClr val="black"/>
                </a:solidFill>
                <a:latin typeface="Calibri"/>
              </a:rPr>
              <a:t>enlargement</a:t>
            </a:r>
            <a:r>
              <a:rPr lang="cs-CZ" altLang="ko-KR" sz="1600" dirty="0">
                <a:solidFill>
                  <a:prstClr val="black"/>
                </a:solidFill>
                <a:latin typeface="Calibri"/>
              </a:rPr>
              <a:t>); (b) </a:t>
            </a:r>
            <a:r>
              <a:rPr lang="cs-CZ" altLang="ko-KR" sz="1600" i="1" dirty="0" err="1">
                <a:solidFill>
                  <a:prstClr val="black"/>
                </a:solidFill>
                <a:latin typeface="Calibri"/>
              </a:rPr>
              <a:t>Hansenula</a:t>
            </a:r>
            <a:r>
              <a:rPr lang="cs-CZ" altLang="ko-KR" sz="1600" i="1" dirty="0">
                <a:solidFill>
                  <a:prstClr val="black"/>
                </a:solidFill>
                <a:latin typeface="Calibri"/>
              </a:rPr>
              <a:t> </a:t>
            </a:r>
            <a:r>
              <a:rPr lang="cs-CZ" altLang="ko-KR" sz="1600" i="1" dirty="0" err="1">
                <a:solidFill>
                  <a:prstClr val="black"/>
                </a:solidFill>
                <a:latin typeface="Calibri"/>
              </a:rPr>
              <a:t>anomala</a:t>
            </a:r>
            <a:r>
              <a:rPr lang="cs-CZ" altLang="ko-KR" sz="1600" dirty="0">
                <a:solidFill>
                  <a:prstClr val="black"/>
                </a:solidFill>
                <a:latin typeface="Calibri"/>
              </a:rPr>
              <a:t> (400 x), and (c) </a:t>
            </a:r>
            <a:r>
              <a:rPr lang="cs-CZ" altLang="ko-KR" sz="1600" i="1" dirty="0" err="1">
                <a:solidFill>
                  <a:prstClr val="black"/>
                </a:solidFill>
                <a:latin typeface="Calibri"/>
              </a:rPr>
              <a:t>Candida</a:t>
            </a:r>
            <a:r>
              <a:rPr lang="cs-CZ" altLang="ko-KR" sz="1600" i="1" dirty="0">
                <a:solidFill>
                  <a:prstClr val="black"/>
                </a:solidFill>
                <a:latin typeface="Calibri"/>
              </a:rPr>
              <a:t> </a:t>
            </a:r>
            <a:r>
              <a:rPr lang="cs-CZ" altLang="ko-KR" sz="1600" i="1" dirty="0" err="1">
                <a:solidFill>
                  <a:prstClr val="black"/>
                </a:solidFill>
                <a:latin typeface="Calibri"/>
              </a:rPr>
              <a:t>tropicalis</a:t>
            </a:r>
            <a:r>
              <a:rPr lang="cs-CZ" altLang="ko-KR" sz="1600" i="1" dirty="0">
                <a:solidFill>
                  <a:prstClr val="black"/>
                </a:solidFill>
                <a:latin typeface="Calibri"/>
              </a:rPr>
              <a:t> </a:t>
            </a:r>
            <a:r>
              <a:rPr lang="cs-CZ" altLang="ko-KR" sz="1600" dirty="0">
                <a:solidFill>
                  <a:prstClr val="black"/>
                </a:solidFill>
                <a:latin typeface="Calibri"/>
              </a:rPr>
              <a:t>(400x)</a:t>
            </a:r>
          </a:p>
        </p:txBody>
      </p:sp>
      <p:sp>
        <p:nvSpPr>
          <p:cNvPr id="47111" name="Text Box 7"/>
          <p:cNvSpPr txBox="1">
            <a:spLocks noChangeArrowheads="1"/>
          </p:cNvSpPr>
          <p:nvPr/>
        </p:nvSpPr>
        <p:spPr bwMode="auto">
          <a:xfrm>
            <a:off x="376238" y="285750"/>
            <a:ext cx="339725" cy="4572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a</a:t>
            </a:r>
          </a:p>
        </p:txBody>
      </p:sp>
      <p:sp>
        <p:nvSpPr>
          <p:cNvPr id="47112" name="Text Box 8"/>
          <p:cNvSpPr txBox="1">
            <a:spLocks noChangeArrowheads="1"/>
          </p:cNvSpPr>
          <p:nvPr/>
        </p:nvSpPr>
        <p:spPr bwMode="auto">
          <a:xfrm>
            <a:off x="3368675" y="333375"/>
            <a:ext cx="365125" cy="4572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b</a:t>
            </a:r>
          </a:p>
        </p:txBody>
      </p:sp>
      <p:sp>
        <p:nvSpPr>
          <p:cNvPr id="47113" name="Text Box 9"/>
          <p:cNvSpPr txBox="1">
            <a:spLocks noChangeArrowheads="1"/>
          </p:cNvSpPr>
          <p:nvPr/>
        </p:nvSpPr>
        <p:spPr bwMode="auto">
          <a:xfrm>
            <a:off x="6227763" y="333375"/>
            <a:ext cx="341312" cy="45720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black"/>
                </a:solidFill>
                <a:latin typeface="Comic Sans MS" pitchFamily="66" charset="0"/>
              </a:rPr>
              <a:t>c</a:t>
            </a:r>
          </a:p>
        </p:txBody>
      </p:sp>
    </p:spTree>
    <p:extLst>
      <p:ext uri="{BB962C8B-B14F-4D97-AF65-F5344CB8AC3E}">
        <p14:creationId xmlns="" xmlns:p14="http://schemas.microsoft.com/office/powerpoint/2010/main" val="28177440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obrázek 483" descr="Obr"/>
          <p:cNvPicPr>
            <a:picLocks noChangeAspect="1" noChangeArrowheads="1"/>
          </p:cNvPicPr>
          <p:nvPr/>
        </p:nvPicPr>
        <p:blipFill>
          <a:blip r:embed="rId2" cstate="print">
            <a:extLst>
              <a:ext uri="{28A0092B-C50C-407E-A947-70E740481C1C}">
                <a14:useLocalDpi xmlns="" xmlns:a14="http://schemas.microsoft.com/office/drawing/2010/main" val="0"/>
              </a:ext>
            </a:extLst>
          </a:blip>
          <a:srcRect l="5943" b="24736"/>
          <a:stretch>
            <a:fillRect/>
          </a:stretch>
        </p:blipFill>
        <p:spPr bwMode="auto">
          <a:xfrm>
            <a:off x="1006475" y="333375"/>
            <a:ext cx="7200900" cy="431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Obdélník 2"/>
          <p:cNvSpPr>
            <a:spLocks noChangeArrowheads="1"/>
          </p:cNvSpPr>
          <p:nvPr/>
        </p:nvSpPr>
        <p:spPr bwMode="auto">
          <a:xfrm>
            <a:off x="1062038" y="4941888"/>
            <a:ext cx="7127875"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dirty="0" err="1">
                <a:solidFill>
                  <a:prstClr val="black"/>
                </a:solidFill>
              </a:rPr>
              <a:t>Schema</a:t>
            </a:r>
            <a:r>
              <a:rPr lang="cs-CZ" altLang="en-US" sz="1400" dirty="0">
                <a:solidFill>
                  <a:prstClr val="black"/>
                </a:solidFill>
              </a:rPr>
              <a:t> mikrobiální kolonizace a středně rychlého rozkladu listí v </a:t>
            </a:r>
            <a:r>
              <a:rPr lang="cs-CZ" altLang="en-US" sz="1400" dirty="0" err="1">
                <a:solidFill>
                  <a:prstClr val="black"/>
                </a:solidFill>
              </a:rPr>
              <a:t>temperátním</a:t>
            </a:r>
            <a:r>
              <a:rPr lang="cs-CZ" altLang="en-US" sz="1400" dirty="0">
                <a:solidFill>
                  <a:prstClr val="black"/>
                </a:solidFill>
              </a:rPr>
              <a:t> toku. Během mikrobiální kolonizace hrají významnou roli mikroskopické houby, které kolonizují listy jako první. Detaily osudu materiálu konvertovaného do jemně </a:t>
            </a:r>
            <a:r>
              <a:rPr lang="cs-CZ" altLang="en-US" sz="1400" dirty="0" err="1">
                <a:solidFill>
                  <a:prstClr val="black"/>
                </a:solidFill>
              </a:rPr>
              <a:t>partikulované</a:t>
            </a:r>
            <a:r>
              <a:rPr lang="cs-CZ" altLang="en-US" sz="1400" dirty="0">
                <a:solidFill>
                  <a:prstClr val="black"/>
                </a:solidFill>
              </a:rPr>
              <a:t> organické hmoty (FPOM) nejsou dosud známé. Vyluhovaná rozpuštěná organická hmota (DOM) je pravděpodobně rychle zachycena mikrobiálním příjmem ve vrstvě sedimentu (podle Allan 1995). </a:t>
            </a:r>
          </a:p>
          <a:p>
            <a:pPr eaLnBrk="1" hangingPunct="1"/>
            <a:r>
              <a:rPr lang="cs-CZ" altLang="en-US" sz="1400" dirty="0">
                <a:solidFill>
                  <a:prstClr val="black"/>
                </a:solidFill>
              </a:rPr>
              <a:t> </a:t>
            </a:r>
          </a:p>
        </p:txBody>
      </p:sp>
    </p:spTree>
    <p:extLst>
      <p:ext uri="{BB962C8B-B14F-4D97-AF65-F5344CB8AC3E}">
        <p14:creationId xmlns="" xmlns:p14="http://schemas.microsoft.com/office/powerpoint/2010/main" val="20541529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490066"/>
          </a:xfrm>
        </p:spPr>
        <p:txBody>
          <a:bodyPr>
            <a:noAutofit/>
          </a:bodyPr>
          <a:lstStyle/>
          <a:p>
            <a:r>
              <a:rPr lang="cs-CZ" sz="2800" b="1" dirty="0"/>
              <a:t>VIRY</a:t>
            </a:r>
            <a:endParaRPr lang="en-GB" sz="2800" b="1" dirty="0"/>
          </a:p>
        </p:txBody>
      </p:sp>
      <p:sp>
        <p:nvSpPr>
          <p:cNvPr id="3" name="Zástupný symbol pro obsah 2"/>
          <p:cNvSpPr>
            <a:spLocks noGrp="1"/>
          </p:cNvSpPr>
          <p:nvPr>
            <p:ph idx="1"/>
          </p:nvPr>
        </p:nvSpPr>
        <p:spPr>
          <a:xfrm>
            <a:off x="251520" y="620688"/>
            <a:ext cx="8892480" cy="4525963"/>
          </a:xfrm>
        </p:spPr>
        <p:txBody>
          <a:bodyPr>
            <a:normAutofit/>
          </a:bodyPr>
          <a:lstStyle/>
          <a:p>
            <a:r>
              <a:rPr lang="cs-CZ" sz="1800" dirty="0"/>
              <a:t>nebuněčné organismy a svou stavbou se od buněk dramaticky liší</a:t>
            </a:r>
          </a:p>
          <a:p>
            <a:r>
              <a:rPr lang="cs-CZ" sz="1800" dirty="0"/>
              <a:t>virovou částice - především z bílkovin a nukleových kyselin</a:t>
            </a:r>
          </a:p>
          <a:p>
            <a:r>
              <a:rPr lang="cs-CZ" sz="1800" dirty="0"/>
              <a:t>nerostou, nedělí se a ani nejsou schopné vyrábět (bez cizí pomoci) energii či vytvářet vlastní bílkoviny</a:t>
            </a:r>
          </a:p>
          <a:p>
            <a:endParaRPr lang="cs-CZ" sz="1800" dirty="0"/>
          </a:p>
          <a:p>
            <a:r>
              <a:rPr lang="cs-CZ" sz="1800" dirty="0"/>
              <a:t>genetickou informaci ve formě DNA nebo RNA - uloženy v kapsidě</a:t>
            </a:r>
          </a:p>
          <a:p>
            <a:r>
              <a:rPr lang="cs-CZ" sz="1800" dirty="0"/>
              <a:t> složitější mohou navíc na povrchu obsahovat obalovou membránu pocházející z napadené buňky</a:t>
            </a:r>
          </a:p>
          <a:p>
            <a:r>
              <a:rPr lang="cs-CZ" sz="1800" dirty="0"/>
              <a:t>v kapsidě mnohých virů mohou také být různé enzymy </a:t>
            </a:r>
          </a:p>
          <a:p>
            <a:r>
              <a:rPr lang="cs-CZ" sz="1800" dirty="0"/>
              <a:t>diverzita neznámá, spoustu neznámých virů, jen savci hostí statisíce druhů </a:t>
            </a:r>
          </a:p>
          <a:p>
            <a:r>
              <a:rPr lang="cs-CZ" sz="1800" dirty="0"/>
              <a:t>menší než buňky 0.02-0.2 um, ale existují výjimky </a:t>
            </a:r>
            <a:r>
              <a:rPr lang="cs-CZ" sz="1800" i="1" dirty="0"/>
              <a:t>- </a:t>
            </a:r>
            <a:r>
              <a:rPr lang="cs-CZ" sz="1800" i="1" dirty="0" err="1"/>
              <a:t>Pithovirus</a:t>
            </a:r>
            <a:r>
              <a:rPr lang="cs-CZ" sz="1800" i="1" dirty="0"/>
              <a:t>  </a:t>
            </a:r>
            <a:r>
              <a:rPr lang="cs-CZ" sz="1800" dirty="0"/>
              <a:t>1,5 um</a:t>
            </a:r>
          </a:p>
          <a:p>
            <a:endParaRPr lang="cs-CZ" sz="1600" dirty="0"/>
          </a:p>
          <a:p>
            <a:endParaRPr lang="cs-CZ" sz="1600" dirty="0"/>
          </a:p>
          <a:p>
            <a:endParaRPr lang="cs-CZ" sz="1600" dirty="0"/>
          </a:p>
        </p:txBody>
      </p:sp>
      <p:pic>
        <p:nvPicPr>
          <p:cNvPr id="296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09108" y="4149080"/>
            <a:ext cx="2603920" cy="2369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96593" y="4566105"/>
            <a:ext cx="2600325" cy="1952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3528" y="4972961"/>
            <a:ext cx="2007493" cy="15457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062883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99792" y="2277161"/>
            <a:ext cx="3168352" cy="41678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3754285" y="6456483"/>
            <a:ext cx="126188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cs-CZ" sz="1100" dirty="0">
                <a:solidFill>
                  <a:prstClr val="black"/>
                </a:solidFill>
                <a:latin typeface="Times New Roman" pitchFamily="18" charset="0"/>
                <a:cs typeface="Times New Roman" pitchFamily="18" charset="0"/>
              </a:rPr>
              <a:t>©</a:t>
            </a:r>
            <a:r>
              <a:rPr lang="cs-CZ" altLang="ko-KR" sz="1100" dirty="0">
                <a:solidFill>
                  <a:prstClr val="black"/>
                </a:solidFill>
                <a:latin typeface="Times New Roman" pitchFamily="18" charset="0"/>
                <a:cs typeface="Times New Roman" pitchFamily="18" charset="0"/>
              </a:rPr>
              <a:t> </a:t>
            </a:r>
            <a:r>
              <a:rPr lang="cs-CZ" altLang="ko-KR" sz="1100" dirty="0" err="1">
                <a:solidFill>
                  <a:prstClr val="black"/>
                </a:solidFill>
                <a:latin typeface="Times New Roman" pitchFamily="18" charset="0"/>
                <a:cs typeface="Times New Roman" pitchFamily="18" charset="0"/>
              </a:rPr>
              <a:t>Weinbauer</a:t>
            </a:r>
            <a:r>
              <a:rPr lang="cs-CZ" altLang="ko-KR" sz="1100" dirty="0">
                <a:solidFill>
                  <a:prstClr val="black"/>
                </a:solidFill>
                <a:latin typeface="Times New Roman" pitchFamily="18" charset="0"/>
                <a:cs typeface="Times New Roman" pitchFamily="18" charset="0"/>
              </a:rPr>
              <a:t> 2004</a:t>
            </a:r>
            <a:endParaRPr lang="en-US" altLang="cs-CZ" sz="1100" dirty="0">
              <a:solidFill>
                <a:prstClr val="black"/>
              </a:solidFill>
              <a:latin typeface="Times New Roman" pitchFamily="18" charset="0"/>
              <a:cs typeface="Times New Roman" pitchFamily="18" charset="0"/>
            </a:endParaRPr>
          </a:p>
        </p:txBody>
      </p:sp>
      <p:sp>
        <p:nvSpPr>
          <p:cNvPr id="3" name="Obdélník 2"/>
          <p:cNvSpPr/>
          <p:nvPr/>
        </p:nvSpPr>
        <p:spPr>
          <a:xfrm>
            <a:off x="323181" y="260648"/>
            <a:ext cx="8496969" cy="1520416"/>
          </a:xfrm>
          <a:prstGeom prst="rect">
            <a:avLst/>
          </a:prstGeom>
        </p:spPr>
        <p:txBody>
          <a:bodyPr wrap="square">
            <a:spAutoFit/>
          </a:bodyPr>
          <a:lstStyle/>
          <a:p>
            <a:pPr marL="342900" lvl="0" indent="-342900">
              <a:spcBef>
                <a:spcPct val="20000"/>
              </a:spcBef>
              <a:buFont typeface="Arial" panose="020B0604020202020204" pitchFamily="34" charset="0"/>
              <a:buChar char="•"/>
            </a:pPr>
            <a:r>
              <a:rPr lang="cs-CZ" sz="1600" dirty="0">
                <a:solidFill>
                  <a:prstClr val="black"/>
                </a:solidFill>
              </a:rPr>
              <a:t>viry hrají důležitou roli v přírodních systémech</a:t>
            </a:r>
          </a:p>
          <a:p>
            <a:pPr marL="342900" lvl="0" indent="-342900">
              <a:spcBef>
                <a:spcPct val="20000"/>
              </a:spcBef>
              <a:buFont typeface="Arial" panose="020B0604020202020204" pitchFamily="34" charset="0"/>
              <a:buChar char="•"/>
            </a:pPr>
            <a:r>
              <a:rPr lang="cs-CZ" sz="1600" dirty="0">
                <a:solidFill>
                  <a:prstClr val="black"/>
                </a:solidFill>
              </a:rPr>
              <a:t>bakteriofágy, </a:t>
            </a:r>
            <a:r>
              <a:rPr lang="cs-CZ" sz="1600" dirty="0" err="1">
                <a:solidFill>
                  <a:prstClr val="black"/>
                </a:solidFill>
              </a:rPr>
              <a:t>cyanofágy</a:t>
            </a:r>
            <a:r>
              <a:rPr lang="cs-CZ" sz="1600" dirty="0">
                <a:solidFill>
                  <a:prstClr val="black"/>
                </a:solidFill>
              </a:rPr>
              <a:t>, </a:t>
            </a:r>
          </a:p>
          <a:p>
            <a:pPr marL="342900" lvl="0" indent="-342900">
              <a:spcBef>
                <a:spcPct val="20000"/>
              </a:spcBef>
              <a:buFont typeface="Arial" panose="020B0604020202020204" pitchFamily="34" charset="0"/>
              <a:buChar char="•"/>
            </a:pPr>
            <a:r>
              <a:rPr lang="cs-CZ" sz="1600" dirty="0">
                <a:solidFill>
                  <a:prstClr val="black"/>
                </a:solidFill>
              </a:rPr>
              <a:t>moře - v 200L vody několik tisíc virálních genotypů, 1 kg sedimentu miliony virálních genotypů…</a:t>
            </a:r>
          </a:p>
          <a:p>
            <a:pPr marL="342900" lvl="0" indent="-342900">
              <a:spcBef>
                <a:spcPct val="20000"/>
              </a:spcBef>
              <a:buFont typeface="Arial" panose="020B0604020202020204" pitchFamily="34" charset="0"/>
              <a:buChar char="•"/>
            </a:pPr>
            <a:r>
              <a:rPr lang="cs-CZ" sz="1600" dirty="0">
                <a:solidFill>
                  <a:prstClr val="black"/>
                </a:solidFill>
              </a:rPr>
              <a:t>mortalita způsobená viry vede k uvolnění velkého množství </a:t>
            </a:r>
            <a:r>
              <a:rPr lang="cs-CZ" sz="1600" dirty="0" smtClean="0">
                <a:solidFill>
                  <a:prstClr val="black"/>
                </a:solidFill>
              </a:rPr>
              <a:t> živin </a:t>
            </a:r>
            <a:r>
              <a:rPr lang="cs-CZ" sz="1600" dirty="0">
                <a:solidFill>
                  <a:prstClr val="black"/>
                </a:solidFill>
              </a:rPr>
              <a:t>z mrtvých těl do prostředí</a:t>
            </a:r>
          </a:p>
          <a:p>
            <a:pPr marL="342900" lvl="0" indent="-342900">
              <a:spcBef>
                <a:spcPct val="20000"/>
              </a:spcBef>
              <a:buFont typeface="Arial" panose="020B0604020202020204" pitchFamily="34" charset="0"/>
              <a:buChar char="•"/>
            </a:pPr>
            <a:r>
              <a:rPr lang="cs-CZ" sz="1600" dirty="0">
                <a:solidFill>
                  <a:prstClr val="black"/>
                </a:solidFill>
              </a:rPr>
              <a:t>můžou měnit druhové a strukturu společenstev</a:t>
            </a:r>
          </a:p>
        </p:txBody>
      </p:sp>
    </p:spTree>
    <p:extLst>
      <p:ext uri="{BB962C8B-B14F-4D97-AF65-F5344CB8AC3E}">
        <p14:creationId xmlns="" xmlns:p14="http://schemas.microsoft.com/office/powerpoint/2010/main" val="665145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827584" y="116632"/>
            <a:ext cx="7239000" cy="2708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2000" dirty="0">
                <a:latin typeface="Calibri"/>
              </a:rPr>
              <a:t>Jak viry žijí?</a:t>
            </a:r>
          </a:p>
          <a:p>
            <a:pPr algn="ctr" eaLnBrk="1" hangingPunct="1">
              <a:spcBef>
                <a:spcPct val="50000"/>
              </a:spcBef>
            </a:pPr>
            <a:endParaRPr lang="en-US" altLang="cs-CZ" sz="2800" dirty="0">
              <a:solidFill>
                <a:srgbClr val="CC0066"/>
              </a:solidFill>
              <a:latin typeface="Calibri"/>
            </a:endParaRPr>
          </a:p>
          <a:p>
            <a:pPr eaLnBrk="1" hangingPunct="1">
              <a:spcBef>
                <a:spcPct val="50000"/>
              </a:spcBef>
              <a:buFontTx/>
              <a:buAutoNum type="arabicPeriod"/>
            </a:pPr>
            <a:r>
              <a:rPr lang="cs-CZ" altLang="ko-KR" sz="1600" dirty="0">
                <a:solidFill>
                  <a:prstClr val="black"/>
                </a:solidFill>
                <a:latin typeface="Calibri"/>
              </a:rPr>
              <a:t>Infikují buňky: baktérie, </a:t>
            </a:r>
            <a:r>
              <a:rPr lang="cs-CZ" altLang="ko-KR" sz="1600" dirty="0" err="1">
                <a:solidFill>
                  <a:prstClr val="black"/>
                </a:solidFill>
                <a:latin typeface="Calibri"/>
              </a:rPr>
              <a:t>archea</a:t>
            </a:r>
            <a:r>
              <a:rPr lang="cs-CZ" altLang="ko-KR" sz="1600" dirty="0">
                <a:solidFill>
                  <a:prstClr val="black"/>
                </a:solidFill>
                <a:latin typeface="Calibri"/>
              </a:rPr>
              <a:t>, </a:t>
            </a:r>
            <a:r>
              <a:rPr lang="cs-CZ" altLang="ko-KR" sz="1600" dirty="0" err="1">
                <a:solidFill>
                  <a:prstClr val="black"/>
                </a:solidFill>
                <a:latin typeface="Calibri"/>
              </a:rPr>
              <a:t>eukaryota</a:t>
            </a:r>
            <a:endParaRPr lang="cs-CZ" altLang="ko-KR" sz="1600" dirty="0">
              <a:solidFill>
                <a:prstClr val="black"/>
              </a:solidFill>
              <a:latin typeface="Calibri"/>
            </a:endParaRPr>
          </a:p>
          <a:p>
            <a:pPr eaLnBrk="1" hangingPunct="1">
              <a:spcBef>
                <a:spcPct val="50000"/>
              </a:spcBef>
              <a:buFontTx/>
              <a:buAutoNum type="arabicPeriod"/>
            </a:pPr>
            <a:r>
              <a:rPr lang="cs-CZ" altLang="ko-KR" sz="1600" dirty="0">
                <a:solidFill>
                  <a:prstClr val="black"/>
                </a:solidFill>
                <a:latin typeface="Calibri"/>
              </a:rPr>
              <a:t>Využívají buňku (jejího metabolismu) k vytvoření dalších virů</a:t>
            </a:r>
          </a:p>
          <a:p>
            <a:pPr eaLnBrk="1" hangingPunct="1">
              <a:spcBef>
                <a:spcPct val="50000"/>
              </a:spcBef>
              <a:buFontTx/>
              <a:buAutoNum type="arabicPeriod"/>
            </a:pPr>
            <a:r>
              <a:rPr lang="cs-CZ" altLang="ko-KR" sz="1600" dirty="0">
                <a:solidFill>
                  <a:prstClr val="black"/>
                </a:solidFill>
                <a:latin typeface="Calibri"/>
              </a:rPr>
              <a:t>Zničí buňku-</a:t>
            </a:r>
            <a:r>
              <a:rPr lang="en-US" altLang="cs-CZ" sz="1600" dirty="0" err="1">
                <a:solidFill>
                  <a:prstClr val="black"/>
                </a:solidFill>
                <a:latin typeface="Calibri"/>
              </a:rPr>
              <a:t>ly</a:t>
            </a:r>
            <a:r>
              <a:rPr lang="cs-CZ" altLang="ko-KR" sz="1600" dirty="0">
                <a:solidFill>
                  <a:prstClr val="black"/>
                </a:solidFill>
                <a:latin typeface="Calibri"/>
              </a:rPr>
              <a:t>zují ji a uvolňují do prostředí (vody) mnoho dalších virů</a:t>
            </a:r>
          </a:p>
          <a:p>
            <a:pPr eaLnBrk="1" hangingPunct="1">
              <a:spcBef>
                <a:spcPct val="50000"/>
              </a:spcBef>
            </a:pPr>
            <a:endParaRPr lang="en-US" altLang="cs-CZ" sz="2400" dirty="0">
              <a:solidFill>
                <a:prstClr val="black"/>
              </a:solidFill>
              <a:latin typeface="Calibri"/>
            </a:endParaRPr>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3501009"/>
            <a:ext cx="4340225" cy="2432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36096" y="3501009"/>
            <a:ext cx="3077124" cy="2432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509317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Lysogenic"/>
          <p:cNvPicPr>
            <a:picLocks noGrp="1" noChangeAspect="1" noChangeArrowheads="1"/>
          </p:cNvPicPr>
          <p:nvPr>
            <p:ph/>
          </p:nvPr>
        </p:nvPicPr>
        <p:blipFill>
          <a:blip r:embed="rId2" cstate="print">
            <a:extLst>
              <a:ext uri="{28A0092B-C50C-407E-A947-70E740481C1C}">
                <a14:useLocalDpi xmlns="" xmlns:a14="http://schemas.microsoft.com/office/drawing/2010/main" val="0"/>
              </a:ext>
            </a:extLst>
          </a:blip>
          <a:srcRect/>
          <a:stretch>
            <a:fillRect/>
          </a:stretch>
        </p:blipFill>
        <p:spPr>
          <a:xfrm>
            <a:off x="4158233" y="620688"/>
            <a:ext cx="4536459" cy="5041305"/>
          </a:xfrm>
          <a:noFill/>
          <a:ln>
            <a:solidFill>
              <a:schemeClr val="tx1"/>
            </a:solidFill>
            <a:miter lim="800000"/>
            <a:headEnd/>
            <a:tailEnd/>
          </a:ln>
        </p:spPr>
      </p:pic>
      <p:sp>
        <p:nvSpPr>
          <p:cNvPr id="33795" name="Text Box 3"/>
          <p:cNvSpPr txBox="1">
            <a:spLocks noChangeArrowheads="1"/>
          </p:cNvSpPr>
          <p:nvPr/>
        </p:nvSpPr>
        <p:spPr bwMode="auto">
          <a:xfrm>
            <a:off x="3923928" y="3243261"/>
            <a:ext cx="1524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FF0000"/>
                </a:solidFill>
              </a:rPr>
              <a:t>pro</a:t>
            </a:r>
            <a:r>
              <a:rPr lang="cs-CZ" altLang="ko-KR" b="1" dirty="0">
                <a:solidFill>
                  <a:srgbClr val="FF0000"/>
                </a:solidFill>
              </a:rPr>
              <a:t>fág</a:t>
            </a:r>
            <a:endParaRPr lang="en-US" altLang="cs-CZ" b="1" dirty="0">
              <a:solidFill>
                <a:srgbClr val="FF0000"/>
              </a:solidFill>
            </a:endParaRPr>
          </a:p>
        </p:txBody>
      </p:sp>
      <p:sp>
        <p:nvSpPr>
          <p:cNvPr id="33796" name="Line 4"/>
          <p:cNvSpPr>
            <a:spLocks noChangeShapeType="1"/>
          </p:cNvSpPr>
          <p:nvPr/>
        </p:nvSpPr>
        <p:spPr bwMode="auto">
          <a:xfrm>
            <a:off x="4571999" y="3581399"/>
            <a:ext cx="657225" cy="3905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solidFill>
                <a:prstClr val="black"/>
              </a:solidFill>
            </a:endParaRPr>
          </a:p>
        </p:txBody>
      </p:sp>
      <p:sp>
        <p:nvSpPr>
          <p:cNvPr id="33797" name="Text Box 5"/>
          <p:cNvSpPr txBox="1">
            <a:spLocks noChangeArrowheads="1"/>
          </p:cNvSpPr>
          <p:nvPr/>
        </p:nvSpPr>
        <p:spPr bwMode="auto">
          <a:xfrm>
            <a:off x="4158233" y="1481465"/>
            <a:ext cx="1828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400" b="1" dirty="0">
                <a:solidFill>
                  <a:prstClr val="black"/>
                </a:solidFill>
              </a:rPr>
              <a:t>Ba</a:t>
            </a:r>
            <a:r>
              <a:rPr lang="cs-CZ" altLang="ko-KR" sz="1400" b="1" dirty="0">
                <a:solidFill>
                  <a:prstClr val="black"/>
                </a:solidFill>
              </a:rPr>
              <a:t>k</a:t>
            </a:r>
            <a:r>
              <a:rPr lang="en-US" altLang="cs-CZ" sz="1400" b="1" dirty="0" err="1">
                <a:solidFill>
                  <a:prstClr val="black"/>
                </a:solidFill>
              </a:rPr>
              <a:t>teri</a:t>
            </a:r>
            <a:r>
              <a:rPr lang="cs-CZ" altLang="ko-KR" sz="1400" b="1" dirty="0" err="1">
                <a:solidFill>
                  <a:prstClr val="black"/>
                </a:solidFill>
              </a:rPr>
              <a:t>ální</a:t>
            </a:r>
            <a:r>
              <a:rPr lang="en-US" altLang="cs-CZ" sz="1400" b="1" dirty="0">
                <a:solidFill>
                  <a:prstClr val="black"/>
                </a:solidFill>
              </a:rPr>
              <a:t> chromo</a:t>
            </a:r>
            <a:r>
              <a:rPr lang="cs-CZ" altLang="ko-KR" sz="1400" b="1" dirty="0" err="1">
                <a:solidFill>
                  <a:prstClr val="black"/>
                </a:solidFill>
              </a:rPr>
              <a:t>zóm</a:t>
            </a:r>
            <a:endParaRPr lang="en-US" altLang="cs-CZ" sz="1400" b="1" dirty="0">
              <a:solidFill>
                <a:prstClr val="black"/>
              </a:solidFill>
            </a:endParaRPr>
          </a:p>
        </p:txBody>
      </p:sp>
      <p:sp>
        <p:nvSpPr>
          <p:cNvPr id="33798" name="Line 6"/>
          <p:cNvSpPr>
            <a:spLocks noChangeShapeType="1"/>
          </p:cNvSpPr>
          <p:nvPr/>
        </p:nvSpPr>
        <p:spPr bwMode="auto">
          <a:xfrm>
            <a:off x="5229225" y="1666875"/>
            <a:ext cx="914400" cy="76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solidFill>
                <a:prstClr val="black"/>
              </a:solidFill>
            </a:endParaRPr>
          </a:p>
        </p:txBody>
      </p:sp>
      <p:sp>
        <p:nvSpPr>
          <p:cNvPr id="33799" name="Text Box 7"/>
          <p:cNvSpPr txBox="1">
            <a:spLocks noChangeArrowheads="1"/>
          </p:cNvSpPr>
          <p:nvPr/>
        </p:nvSpPr>
        <p:spPr bwMode="auto">
          <a:xfrm>
            <a:off x="408136" y="3450824"/>
            <a:ext cx="3587799" cy="584775"/>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sz="1600" dirty="0">
                <a:solidFill>
                  <a:prstClr val="black"/>
                </a:solidFill>
                <a:latin typeface="Calibri"/>
              </a:rPr>
              <a:t>P</a:t>
            </a:r>
            <a:r>
              <a:rPr lang="cs-CZ" altLang="ko-KR" sz="1600" dirty="0" err="1">
                <a:solidFill>
                  <a:prstClr val="black"/>
                </a:solidFill>
                <a:latin typeface="Calibri"/>
              </a:rPr>
              <a:t>rofág</a:t>
            </a:r>
            <a:r>
              <a:rPr lang="cs-CZ" altLang="ko-KR" sz="1600" dirty="0">
                <a:solidFill>
                  <a:prstClr val="black"/>
                </a:solidFill>
                <a:latin typeface="Calibri"/>
              </a:rPr>
              <a:t> se replikuje s bakteriální DNA; je chráněn proti jiným virům</a:t>
            </a:r>
            <a:endParaRPr lang="en-US" altLang="cs-CZ" sz="1600" dirty="0">
              <a:solidFill>
                <a:prstClr val="black"/>
              </a:solidFill>
              <a:latin typeface="Calibri"/>
            </a:endParaRPr>
          </a:p>
        </p:txBody>
      </p:sp>
      <p:sp>
        <p:nvSpPr>
          <p:cNvPr id="33800" name="Text Box 8"/>
          <p:cNvSpPr txBox="1">
            <a:spLocks noChangeArrowheads="1"/>
          </p:cNvSpPr>
          <p:nvPr/>
        </p:nvSpPr>
        <p:spPr bwMode="auto">
          <a:xfrm>
            <a:off x="4114800" y="6381327"/>
            <a:ext cx="2286000" cy="366713"/>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err="1">
                <a:solidFill>
                  <a:srgbClr val="C0504D"/>
                </a:solidFill>
                <a:latin typeface="Tahoma" pitchFamily="34" charset="0"/>
              </a:rPr>
              <a:t>Lysoge</a:t>
            </a:r>
            <a:r>
              <a:rPr lang="cs-CZ" altLang="ko-KR" b="1" dirty="0" err="1">
                <a:solidFill>
                  <a:srgbClr val="C0504D"/>
                </a:solidFill>
                <a:latin typeface="Tahoma" pitchFamily="34" charset="0"/>
              </a:rPr>
              <a:t>nní</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33801" name="Text Box 9"/>
          <p:cNvSpPr txBox="1">
            <a:spLocks noChangeArrowheads="1"/>
          </p:cNvSpPr>
          <p:nvPr/>
        </p:nvSpPr>
        <p:spPr bwMode="auto">
          <a:xfrm>
            <a:off x="7092280" y="6309320"/>
            <a:ext cx="1577975" cy="366713"/>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cs-CZ" b="1" dirty="0">
                <a:solidFill>
                  <a:srgbClr val="C0504D"/>
                </a:solidFill>
                <a:latin typeface="Tahoma" pitchFamily="34" charset="0"/>
              </a:rPr>
              <a:t>Lytic</a:t>
            </a:r>
            <a:r>
              <a:rPr lang="cs-CZ" altLang="ko-KR" b="1" dirty="0" err="1">
                <a:solidFill>
                  <a:srgbClr val="C0504D"/>
                </a:solidFill>
                <a:latin typeface="Tahoma" pitchFamily="34" charset="0"/>
              </a:rPr>
              <a:t>ká</a:t>
            </a:r>
            <a:r>
              <a:rPr lang="cs-CZ" altLang="ko-KR" b="1" dirty="0">
                <a:solidFill>
                  <a:srgbClr val="C0504D"/>
                </a:solidFill>
                <a:latin typeface="Tahoma" pitchFamily="34" charset="0"/>
              </a:rPr>
              <a:t> fáze</a:t>
            </a:r>
            <a:endParaRPr lang="en-US" altLang="cs-CZ" b="1" dirty="0">
              <a:solidFill>
                <a:srgbClr val="C0504D"/>
              </a:solidFill>
              <a:latin typeface="Tahoma" pitchFamily="34" charset="0"/>
            </a:endParaRPr>
          </a:p>
        </p:txBody>
      </p:sp>
      <p:sp>
        <p:nvSpPr>
          <p:cNvPr id="2" name="Obdélník 1"/>
          <p:cNvSpPr/>
          <p:nvPr/>
        </p:nvSpPr>
        <p:spPr>
          <a:xfrm>
            <a:off x="395536" y="865912"/>
            <a:ext cx="3423295" cy="1569660"/>
          </a:xfrm>
          <a:prstGeom prst="rect">
            <a:avLst/>
          </a:prstGeom>
        </p:spPr>
        <p:txBody>
          <a:bodyPr wrap="square">
            <a:spAutoFit/>
          </a:bodyPr>
          <a:lstStyle/>
          <a:p>
            <a:r>
              <a:rPr lang="cs-CZ" sz="1600" dirty="0">
                <a:solidFill>
                  <a:prstClr val="black"/>
                </a:solidFill>
              </a:rPr>
              <a:t>L</a:t>
            </a:r>
            <a:r>
              <a:rPr lang="en-GB" sz="1600" dirty="0" err="1">
                <a:solidFill>
                  <a:prstClr val="black"/>
                </a:solidFill>
              </a:rPr>
              <a:t>ysogenní</a:t>
            </a:r>
            <a:r>
              <a:rPr lang="cs-CZ" sz="1600" dirty="0">
                <a:solidFill>
                  <a:prstClr val="black"/>
                </a:solidFill>
              </a:rPr>
              <a:t> </a:t>
            </a:r>
            <a:r>
              <a:rPr lang="en-GB" sz="1600" dirty="0" err="1">
                <a:solidFill>
                  <a:prstClr val="black"/>
                </a:solidFill>
              </a:rPr>
              <a:t>fáze</a:t>
            </a:r>
            <a:r>
              <a:rPr lang="en-GB" sz="1600" dirty="0">
                <a:solidFill>
                  <a:prstClr val="black"/>
                </a:solidFill>
              </a:rPr>
              <a:t>:</a:t>
            </a:r>
          </a:p>
          <a:p>
            <a:endParaRPr lang="en-GB" sz="1600" dirty="0">
              <a:solidFill>
                <a:prstClr val="black"/>
              </a:solidFill>
            </a:endParaRPr>
          </a:p>
          <a:p>
            <a:r>
              <a:rPr lang="en-GB" sz="1600" dirty="0" err="1">
                <a:solidFill>
                  <a:prstClr val="black"/>
                </a:solidFill>
              </a:rPr>
              <a:t>Některé</a:t>
            </a:r>
            <a:r>
              <a:rPr lang="en-GB" sz="1600" dirty="0">
                <a:solidFill>
                  <a:prstClr val="black"/>
                </a:solidFill>
              </a:rPr>
              <a:t> </a:t>
            </a:r>
            <a:r>
              <a:rPr lang="en-GB" sz="1600" dirty="0" err="1">
                <a:solidFill>
                  <a:prstClr val="black"/>
                </a:solidFill>
              </a:rPr>
              <a:t>viry</a:t>
            </a:r>
            <a:r>
              <a:rPr lang="en-GB" sz="1600" dirty="0">
                <a:solidFill>
                  <a:prstClr val="black"/>
                </a:solidFill>
              </a:rPr>
              <a:t> (temper</a:t>
            </a:r>
            <a:r>
              <a:rPr lang="cs-CZ" sz="1600" dirty="0" err="1">
                <a:solidFill>
                  <a:prstClr val="black"/>
                </a:solidFill>
              </a:rPr>
              <a:t>ované</a:t>
            </a:r>
            <a:r>
              <a:rPr lang="en-GB" sz="1600" dirty="0">
                <a:solidFill>
                  <a:prstClr val="black"/>
                </a:solidFill>
              </a:rPr>
              <a:t>) </a:t>
            </a:r>
            <a:r>
              <a:rPr lang="en-GB" sz="1600" dirty="0" err="1">
                <a:solidFill>
                  <a:prstClr val="black"/>
                </a:solidFill>
              </a:rPr>
              <a:t>mají</a:t>
            </a:r>
            <a:r>
              <a:rPr lang="en-GB" sz="1600" dirty="0">
                <a:solidFill>
                  <a:prstClr val="black"/>
                </a:solidFill>
              </a:rPr>
              <a:t> </a:t>
            </a:r>
            <a:r>
              <a:rPr lang="en-GB" sz="1600" dirty="0" err="1">
                <a:solidFill>
                  <a:prstClr val="black"/>
                </a:solidFill>
              </a:rPr>
              <a:t>lysogenní</a:t>
            </a:r>
            <a:r>
              <a:rPr lang="en-GB" sz="1600" dirty="0">
                <a:solidFill>
                  <a:prstClr val="black"/>
                </a:solidFill>
              </a:rPr>
              <a:t> </a:t>
            </a:r>
            <a:r>
              <a:rPr lang="en-GB" sz="1600" dirty="0" err="1">
                <a:solidFill>
                  <a:prstClr val="black"/>
                </a:solidFill>
              </a:rPr>
              <a:t>fázi</a:t>
            </a:r>
            <a:r>
              <a:rPr lang="en-GB" sz="1600" dirty="0">
                <a:solidFill>
                  <a:prstClr val="black"/>
                </a:solidFill>
              </a:rPr>
              <a:t> </a:t>
            </a:r>
          </a:p>
          <a:p>
            <a:r>
              <a:rPr lang="en-GB" sz="1600" dirty="0">
                <a:solidFill>
                  <a:prstClr val="black"/>
                </a:solidFill>
              </a:rPr>
              <a:t>= </a:t>
            </a:r>
            <a:r>
              <a:rPr lang="en-GB" sz="1600" dirty="0" err="1">
                <a:solidFill>
                  <a:prstClr val="black"/>
                </a:solidFill>
              </a:rPr>
              <a:t>integrace</a:t>
            </a:r>
            <a:r>
              <a:rPr lang="en-GB" sz="1600" dirty="0">
                <a:solidFill>
                  <a:prstClr val="black"/>
                </a:solidFill>
              </a:rPr>
              <a:t> </a:t>
            </a:r>
            <a:r>
              <a:rPr lang="en-GB" sz="1600" dirty="0" err="1">
                <a:solidFill>
                  <a:prstClr val="black"/>
                </a:solidFill>
              </a:rPr>
              <a:t>virového</a:t>
            </a:r>
            <a:r>
              <a:rPr lang="en-GB" sz="1600" dirty="0">
                <a:solidFill>
                  <a:prstClr val="black"/>
                </a:solidFill>
              </a:rPr>
              <a:t> </a:t>
            </a:r>
            <a:r>
              <a:rPr lang="en-GB" sz="1600" dirty="0" err="1">
                <a:solidFill>
                  <a:prstClr val="black"/>
                </a:solidFill>
              </a:rPr>
              <a:t>genomu</a:t>
            </a:r>
            <a:r>
              <a:rPr lang="en-GB" sz="1600" dirty="0">
                <a:solidFill>
                  <a:prstClr val="black"/>
                </a:solidFill>
              </a:rPr>
              <a:t> do </a:t>
            </a:r>
            <a:r>
              <a:rPr lang="en-GB" sz="1600" dirty="0" err="1">
                <a:solidFill>
                  <a:prstClr val="black"/>
                </a:solidFill>
              </a:rPr>
              <a:t>bakteriálního</a:t>
            </a:r>
            <a:r>
              <a:rPr lang="en-GB" sz="1600" dirty="0">
                <a:solidFill>
                  <a:prstClr val="black"/>
                </a:solidFill>
              </a:rPr>
              <a:t> </a:t>
            </a:r>
            <a:r>
              <a:rPr lang="en-GB" sz="1600" dirty="0" err="1">
                <a:solidFill>
                  <a:prstClr val="black"/>
                </a:solidFill>
              </a:rPr>
              <a:t>genomu</a:t>
            </a:r>
            <a:endParaRPr lang="en-GB" sz="1600" dirty="0">
              <a:solidFill>
                <a:prstClr val="black"/>
              </a:solidFill>
            </a:endParaRPr>
          </a:p>
        </p:txBody>
      </p:sp>
      <p:sp>
        <p:nvSpPr>
          <p:cNvPr id="3" name="Obdélník 2"/>
          <p:cNvSpPr/>
          <p:nvPr/>
        </p:nvSpPr>
        <p:spPr>
          <a:xfrm>
            <a:off x="366572" y="5229200"/>
            <a:ext cx="3738331" cy="369332"/>
          </a:xfrm>
          <a:prstGeom prst="rect">
            <a:avLst/>
          </a:prstGeom>
        </p:spPr>
        <p:txBody>
          <a:bodyPr wrap="none">
            <a:spAutoFit/>
          </a:bodyPr>
          <a:lstStyle/>
          <a:p>
            <a:r>
              <a:rPr lang="en-GB" dirty="0" err="1"/>
              <a:t>Virulentní</a:t>
            </a:r>
            <a:r>
              <a:rPr lang="en-GB" dirty="0"/>
              <a:t> </a:t>
            </a:r>
            <a:r>
              <a:rPr lang="en-GB" dirty="0" err="1"/>
              <a:t>viry</a:t>
            </a:r>
            <a:r>
              <a:rPr lang="en-GB" dirty="0"/>
              <a:t>: </a:t>
            </a:r>
            <a:r>
              <a:rPr lang="en-GB" dirty="0" err="1"/>
              <a:t>pouze</a:t>
            </a:r>
            <a:r>
              <a:rPr lang="en-GB" dirty="0"/>
              <a:t> </a:t>
            </a:r>
            <a:r>
              <a:rPr lang="en-GB" dirty="0" err="1"/>
              <a:t>lytický</a:t>
            </a:r>
            <a:r>
              <a:rPr lang="en-GB" dirty="0"/>
              <a:t> </a:t>
            </a:r>
            <a:r>
              <a:rPr lang="en-GB" dirty="0" err="1"/>
              <a:t>cyklus</a:t>
            </a:r>
            <a:r>
              <a:rPr lang="en-GB" dirty="0"/>
              <a:t> !!!</a:t>
            </a:r>
          </a:p>
        </p:txBody>
      </p:sp>
    </p:spTree>
    <p:extLst>
      <p:ext uri="{BB962C8B-B14F-4D97-AF65-F5344CB8AC3E}">
        <p14:creationId xmlns="" xmlns:p14="http://schemas.microsoft.com/office/powerpoint/2010/main" val="9293445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95288" y="476250"/>
            <a:ext cx="8569325"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b="1" dirty="0">
                <a:solidFill>
                  <a:srgbClr val="C0504D"/>
                </a:solidFill>
                <a:latin typeface="Calibri"/>
              </a:rPr>
              <a:t>Jaký je vliv virů na mikroby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b="1" dirty="0">
                <a:solidFill>
                  <a:prstClr val="black"/>
                </a:solidFill>
                <a:latin typeface="Calibri"/>
              </a:rPr>
              <a:t>První krok</a:t>
            </a:r>
            <a:r>
              <a:rPr lang="cs-CZ" altLang="ko-KR" sz="1600" dirty="0">
                <a:solidFill>
                  <a:prstClr val="black"/>
                </a:solidFill>
                <a:latin typeface="Calibri"/>
              </a:rPr>
              <a:t>: jaká část bakteriální mortality je způsobená virální lýzí ?</a:t>
            </a:r>
            <a:r>
              <a:rPr lang="en-US" altLang="cs-CZ" sz="1600" dirty="0">
                <a:solidFill>
                  <a:prstClr val="black"/>
                </a:solidFill>
                <a:latin typeface="Calibri"/>
              </a:rPr>
              <a:t> </a:t>
            </a:r>
            <a:endParaRPr lang="cs-CZ" altLang="ko-KR" sz="1600" dirty="0">
              <a:solidFill>
                <a:prstClr val="black"/>
              </a:solidFill>
              <a:latin typeface="Calibri"/>
            </a:endParaRPr>
          </a:p>
          <a:p>
            <a:pPr eaLnBrk="1" hangingPunct="1">
              <a:spcBef>
                <a:spcPct val="50000"/>
              </a:spcBef>
            </a:pPr>
            <a:endParaRPr lang="cs-CZ" altLang="ko-KR" sz="1600" dirty="0">
              <a:solidFill>
                <a:prstClr val="black"/>
              </a:solidFill>
              <a:latin typeface="Calibri"/>
            </a:endParaRPr>
          </a:p>
          <a:p>
            <a:pPr eaLnBrk="1" hangingPunct="1">
              <a:spcBef>
                <a:spcPct val="50000"/>
              </a:spcBef>
            </a:pPr>
            <a:r>
              <a:rPr lang="cs-CZ" altLang="ko-KR" sz="1600" dirty="0">
                <a:solidFill>
                  <a:prstClr val="black"/>
                </a:solidFill>
                <a:latin typeface="Calibri"/>
              </a:rPr>
              <a:t>Mnoho metod…..</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r>
              <a:rPr lang="cs-CZ" altLang="ko-KR" sz="1600" dirty="0">
                <a:solidFill>
                  <a:prstClr val="black"/>
                </a:solidFill>
                <a:latin typeface="Calibri"/>
              </a:rPr>
              <a:t>a) procento </a:t>
            </a:r>
            <a:r>
              <a:rPr lang="cs-CZ" altLang="ko-KR" sz="1600" b="1" dirty="0">
                <a:solidFill>
                  <a:prstClr val="black"/>
                </a:solidFill>
                <a:latin typeface="Calibri"/>
              </a:rPr>
              <a:t>viditelně infikovaných buněk </a:t>
            </a:r>
            <a:r>
              <a:rPr lang="cs-CZ" altLang="ko-KR" sz="1600" dirty="0">
                <a:solidFill>
                  <a:prstClr val="black"/>
                </a:solidFill>
                <a:latin typeface="Calibri"/>
              </a:rPr>
              <a:t>(</a:t>
            </a:r>
            <a:r>
              <a:rPr lang="cs-CZ" altLang="ko-KR" sz="1600" i="1" dirty="0">
                <a:solidFill>
                  <a:prstClr val="black"/>
                </a:solidFill>
                <a:latin typeface="Calibri"/>
              </a:rPr>
              <a:t>p</a:t>
            </a:r>
            <a:r>
              <a:rPr lang="en-US" altLang="cs-CZ" sz="1600" i="1" dirty="0" err="1">
                <a:solidFill>
                  <a:prstClr val="black"/>
                </a:solidFill>
                <a:latin typeface="Calibri"/>
              </a:rPr>
              <a:t>ercent</a:t>
            </a:r>
            <a:r>
              <a:rPr lang="en-US" altLang="cs-CZ" sz="1600" i="1" dirty="0">
                <a:solidFill>
                  <a:prstClr val="black"/>
                </a:solidFill>
                <a:latin typeface="Calibri"/>
              </a:rPr>
              <a:t> of visibly infected cells</a:t>
            </a:r>
            <a:r>
              <a:rPr lang="cs-CZ" altLang="ko-KR" sz="1600" i="1" dirty="0">
                <a:solidFill>
                  <a:prstClr val="black"/>
                </a:solidFill>
                <a:latin typeface="Calibri"/>
              </a:rPr>
              <a:t>)</a:t>
            </a:r>
            <a:r>
              <a:rPr lang="cs-CZ" altLang="ko-KR" sz="1600" dirty="0">
                <a:solidFill>
                  <a:prstClr val="black"/>
                </a:solidFill>
                <a:latin typeface="Calibri"/>
              </a:rPr>
              <a:t> upravených vzhledem k </a:t>
            </a:r>
            <a:r>
              <a:rPr lang="cs-CZ" altLang="ko-KR" sz="1600" b="1" dirty="0">
                <a:solidFill>
                  <a:prstClr val="black"/>
                </a:solidFill>
                <a:latin typeface="Calibri"/>
              </a:rPr>
              <a:t>neviditelně infikovaných</a:t>
            </a:r>
            <a:r>
              <a:rPr lang="en-US" altLang="cs-CZ" sz="1600" b="1" dirty="0">
                <a:solidFill>
                  <a:prstClr val="black"/>
                </a:solidFill>
                <a:latin typeface="Calibri"/>
              </a:rPr>
              <a:t> </a:t>
            </a:r>
            <a:r>
              <a:rPr lang="cs-CZ" altLang="ko-KR" sz="1600" dirty="0">
                <a:solidFill>
                  <a:prstClr val="black"/>
                </a:solidFill>
                <a:latin typeface="Calibri"/>
              </a:rPr>
              <a:t>(</a:t>
            </a:r>
            <a:r>
              <a:rPr lang="en-US" altLang="cs-CZ" sz="1600" i="1" dirty="0">
                <a:solidFill>
                  <a:prstClr val="black"/>
                </a:solidFill>
                <a:latin typeface="Calibri"/>
              </a:rPr>
              <a:t>corrected for those not visible</a:t>
            </a:r>
            <a:r>
              <a:rPr lang="cs-CZ" altLang="ko-KR" sz="1600" dirty="0">
                <a:solidFill>
                  <a:prstClr val="black"/>
                </a:solidFill>
                <a:latin typeface="Calibri"/>
              </a:rPr>
              <a:t>)</a:t>
            </a:r>
            <a:endParaRPr lang="en-US" altLang="cs-CZ" sz="1600" dirty="0">
              <a:solidFill>
                <a:prstClr val="black"/>
              </a:solidFill>
              <a:latin typeface="Calibri"/>
            </a:endParaRPr>
          </a:p>
          <a:p>
            <a:pPr eaLnBrk="1" hangingPunct="1">
              <a:spcBef>
                <a:spcPct val="50000"/>
              </a:spcBef>
            </a:pPr>
            <a:r>
              <a:rPr lang="en-US" altLang="cs-CZ" sz="1600" dirty="0">
                <a:solidFill>
                  <a:prstClr val="black"/>
                </a:solidFill>
                <a:latin typeface="Calibri"/>
              </a:rPr>
              <a:t>	</a:t>
            </a:r>
            <a:endParaRPr lang="cs-CZ" altLang="cs-CZ" sz="1600" dirty="0" smtClean="0">
              <a:solidFill>
                <a:prstClr val="black"/>
              </a:solidFill>
              <a:latin typeface="Calibri"/>
            </a:endParaRPr>
          </a:p>
          <a:p>
            <a:pPr eaLnBrk="1" hangingPunct="1">
              <a:spcBef>
                <a:spcPct val="50000"/>
              </a:spcBef>
            </a:pPr>
            <a:r>
              <a:rPr lang="cs-CZ" altLang="cs-CZ" sz="1600" dirty="0" smtClean="0">
                <a:solidFill>
                  <a:prstClr val="black"/>
                </a:solidFill>
                <a:latin typeface="Calibri"/>
              </a:rPr>
              <a:t>10x více</a:t>
            </a:r>
            <a:endParaRPr lang="en-US" altLang="cs-CZ" sz="1600" dirty="0">
              <a:solidFill>
                <a:prstClr val="black"/>
              </a:solidFill>
              <a:latin typeface="Calibri"/>
            </a:endParaRPr>
          </a:p>
        </p:txBody>
      </p:sp>
      <p:sp>
        <p:nvSpPr>
          <p:cNvPr id="34819" name="AutoShape 3"/>
          <p:cNvSpPr>
            <a:spLocks noChangeArrowheads="1"/>
          </p:cNvSpPr>
          <p:nvPr/>
        </p:nvSpPr>
        <p:spPr bwMode="auto">
          <a:xfrm>
            <a:off x="179388" y="1989138"/>
            <a:ext cx="215900" cy="719137"/>
          </a:xfrm>
          <a:prstGeom prst="curvedRightArrow">
            <a:avLst>
              <a:gd name="adj1" fmla="val 66618"/>
              <a:gd name="adj2" fmla="val 133235"/>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75856" y="4265754"/>
            <a:ext cx="5357090" cy="22040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0540" y="4265754"/>
            <a:ext cx="2127284" cy="22040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833588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viruses in bacteria"/>
          <p:cNvPicPr>
            <a:picLocks noGrp="1" noChangeAspect="1" noChangeArrowheads="1"/>
          </p:cNvPicPr>
          <p:nvPr>
            <p:ph/>
          </p:nvPr>
        </p:nvPicPr>
        <p:blipFill>
          <a:blip r:embed="rId2" cstate="print">
            <a:extLst>
              <a:ext uri="{28A0092B-C50C-407E-A947-70E740481C1C}">
                <a14:useLocalDpi xmlns="" xmlns:a14="http://schemas.microsoft.com/office/drawing/2010/main" val="0"/>
              </a:ext>
            </a:extLst>
          </a:blip>
          <a:srcRect/>
          <a:stretch>
            <a:fillRect/>
          </a:stretch>
        </p:blipFill>
        <p:spPr>
          <a:xfrm>
            <a:off x="609600" y="1371600"/>
            <a:ext cx="8110538" cy="4462463"/>
          </a:xfrm>
          <a:noFill/>
        </p:spPr>
      </p:pic>
      <p:sp>
        <p:nvSpPr>
          <p:cNvPr id="35843" name="Line 3"/>
          <p:cNvSpPr>
            <a:spLocks noChangeShapeType="1"/>
          </p:cNvSpPr>
          <p:nvPr/>
        </p:nvSpPr>
        <p:spPr bwMode="auto">
          <a:xfrm flipH="1">
            <a:off x="5029200" y="762000"/>
            <a:ext cx="1447800" cy="762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solidFill>
                <a:prstClr val="black"/>
              </a:solidFill>
            </a:endParaRPr>
          </a:p>
        </p:txBody>
      </p:sp>
      <p:sp>
        <p:nvSpPr>
          <p:cNvPr id="35844" name="Text Box 4"/>
          <p:cNvSpPr txBox="1">
            <a:spLocks noChangeArrowheads="1"/>
          </p:cNvSpPr>
          <p:nvPr/>
        </p:nvSpPr>
        <p:spPr bwMode="auto">
          <a:xfrm>
            <a:off x="6227763" y="333375"/>
            <a:ext cx="7159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Fág</a:t>
            </a:r>
            <a:endParaRPr lang="en-US" altLang="cs-CZ" sz="2000">
              <a:solidFill>
                <a:prstClr val="black"/>
              </a:solidFill>
              <a:latin typeface="Tahoma" pitchFamily="34" charset="0"/>
            </a:endParaRPr>
          </a:p>
        </p:txBody>
      </p:sp>
      <p:sp>
        <p:nvSpPr>
          <p:cNvPr id="35845" name="Line 5"/>
          <p:cNvSpPr>
            <a:spLocks noChangeShapeType="1"/>
          </p:cNvSpPr>
          <p:nvPr/>
        </p:nvSpPr>
        <p:spPr bwMode="auto">
          <a:xfrm flipH="1">
            <a:off x="6705600" y="2209800"/>
            <a:ext cx="762000" cy="762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solidFill>
                <a:prstClr val="black"/>
              </a:solidFill>
            </a:endParaRPr>
          </a:p>
        </p:txBody>
      </p:sp>
      <p:sp>
        <p:nvSpPr>
          <p:cNvPr id="35846" name="Text Box 6"/>
          <p:cNvSpPr txBox="1">
            <a:spLocks noChangeArrowheads="1"/>
          </p:cNvSpPr>
          <p:nvPr/>
        </p:nvSpPr>
        <p:spPr bwMode="auto">
          <a:xfrm>
            <a:off x="6553200" y="1736725"/>
            <a:ext cx="2743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a:solidFill>
                  <a:prstClr val="black"/>
                </a:solidFill>
                <a:latin typeface="Tahoma" pitchFamily="34" charset="0"/>
              </a:rPr>
              <a:t>Jeden z mnoha fágů</a:t>
            </a:r>
            <a:endParaRPr lang="en-US" altLang="cs-CZ" sz="2000">
              <a:solidFill>
                <a:prstClr val="black"/>
              </a:solidFill>
              <a:latin typeface="Tahoma" pitchFamily="34" charset="0"/>
            </a:endParaRPr>
          </a:p>
        </p:txBody>
      </p:sp>
    </p:spTree>
    <p:extLst>
      <p:ext uri="{BB962C8B-B14F-4D97-AF65-F5344CB8AC3E}">
        <p14:creationId xmlns="" xmlns:p14="http://schemas.microsoft.com/office/powerpoint/2010/main" val="349566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5154806" cy="6504480"/>
          </a:xfrm>
        </p:spPr>
        <p:txBody>
          <a:bodyPr>
            <a:normAutofit/>
          </a:bodyPr>
          <a:lstStyle/>
          <a:p>
            <a:pPr marL="0" indent="0">
              <a:buNone/>
            </a:pPr>
            <a:r>
              <a:rPr lang="cs-CZ" sz="1700" b="1" dirty="0"/>
              <a:t>Teorie hydrotermálních průduchů</a:t>
            </a:r>
          </a:p>
          <a:p>
            <a:pPr marL="0" indent="0">
              <a:buNone/>
            </a:pPr>
            <a:endParaRPr lang="cs-CZ" sz="1700" b="1" dirty="0"/>
          </a:p>
          <a:p>
            <a:r>
              <a:rPr lang="cs-CZ" sz="1700" dirty="0"/>
              <a:t>vliv geochemických procesů  na vznik života</a:t>
            </a:r>
          </a:p>
          <a:p>
            <a:r>
              <a:rPr lang="cs-CZ" sz="1700" dirty="0"/>
              <a:t>hydrotermální průduchy na mořském dně (cca2km)</a:t>
            </a:r>
          </a:p>
          <a:p>
            <a:r>
              <a:rPr lang="cs-CZ" sz="1700" dirty="0"/>
              <a:t>v blízkosti </a:t>
            </a:r>
            <a:r>
              <a:rPr lang="cs-CZ" sz="1700" dirty="0" err="1"/>
              <a:t>středooceánských</a:t>
            </a:r>
            <a:r>
              <a:rPr lang="cs-CZ" sz="1700" dirty="0"/>
              <a:t> hřbetů</a:t>
            </a:r>
          </a:p>
          <a:p>
            <a:r>
              <a:rPr lang="cs-CZ" sz="1700" dirty="0"/>
              <a:t>horké zásadité mineralizované vody se mísí s chladnou a mírně kyselou vodou</a:t>
            </a:r>
          </a:p>
          <a:p>
            <a:r>
              <a:rPr lang="cs-CZ" sz="1700" dirty="0"/>
              <a:t>minerály se v okolí průduchů sráží</a:t>
            </a:r>
          </a:p>
          <a:p>
            <a:r>
              <a:rPr lang="cs-CZ" sz="1700" dirty="0"/>
              <a:t>mohly fungovat jako katalyzátory mnoha reakcí, např. při syntéze aminokyselin</a:t>
            </a:r>
          </a:p>
          <a:p>
            <a:pPr marL="0" indent="0">
              <a:buNone/>
            </a:pPr>
            <a:endParaRPr lang="en-GB" sz="1700" dirty="0"/>
          </a:p>
          <a:p>
            <a:pPr marL="0" indent="0">
              <a:buNone/>
            </a:pPr>
            <a:r>
              <a:rPr lang="cs-CZ" sz="1700" b="1" dirty="0"/>
              <a:t>Teorie panspermie</a:t>
            </a:r>
          </a:p>
          <a:p>
            <a:pPr marL="0" indent="0">
              <a:buNone/>
            </a:pPr>
            <a:endParaRPr lang="cs-CZ" sz="1700" b="1" dirty="0"/>
          </a:p>
          <a:p>
            <a:r>
              <a:rPr lang="cs-CZ" sz="1700" dirty="0"/>
              <a:t>při nárazu vesmírných těles na zemský povrch by byly jakékoli organismy zničeny</a:t>
            </a:r>
          </a:p>
          <a:p>
            <a:r>
              <a:rPr lang="cs-CZ" sz="1700" dirty="0"/>
              <a:t>nalézané organické sloučeniny na povrchu meteoritů </a:t>
            </a:r>
          </a:p>
          <a:p>
            <a:r>
              <a:rPr lang="cs-CZ" sz="1700" dirty="0"/>
              <a:t>na Zemi se tímto způsobem mohly dostat v alespoň některé základní organické molekuly</a:t>
            </a:r>
          </a:p>
          <a:p>
            <a:r>
              <a:rPr lang="cs-CZ" sz="1700" dirty="0"/>
              <a:t>…ne všechny základní stavební kameny života musely vzniknout přímo na Zemi…?</a:t>
            </a:r>
          </a:p>
          <a:p>
            <a:endParaRPr lang="en-GB" sz="1600" dirty="0"/>
          </a:p>
        </p:txBody>
      </p:sp>
      <p:sp>
        <p:nvSpPr>
          <p:cNvPr id="2" name="TextovéPole 1"/>
          <p:cNvSpPr txBox="1"/>
          <p:nvPr/>
        </p:nvSpPr>
        <p:spPr>
          <a:xfrm>
            <a:off x="5364088" y="3212976"/>
            <a:ext cx="3168352" cy="646331"/>
          </a:xfrm>
          <a:prstGeom prst="rect">
            <a:avLst/>
          </a:prstGeom>
          <a:noFill/>
        </p:spPr>
        <p:txBody>
          <a:bodyPr wrap="square" rtlCol="0">
            <a:spAutoFit/>
          </a:bodyPr>
          <a:lstStyle/>
          <a:p>
            <a:r>
              <a:rPr lang="cs-CZ" sz="1200" dirty="0"/>
              <a:t>Zvuk černého kuřáka: </a:t>
            </a:r>
            <a:r>
              <a:rPr lang="en-GB" sz="1200" dirty="0"/>
              <a:t>https://www.youtube.com/watch?v=5k9PgJ229Tw</a:t>
            </a:r>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54806" y="1085141"/>
            <a:ext cx="3807650" cy="21418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54806" y="4005064"/>
            <a:ext cx="3811901" cy="22871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262916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15616" y="1596058"/>
            <a:ext cx="7200900" cy="57626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37891" name="Text Box 3"/>
          <p:cNvSpPr txBox="1">
            <a:spLocks noChangeArrowheads="1"/>
          </p:cNvSpPr>
          <p:nvPr/>
        </p:nvSpPr>
        <p:spPr bwMode="auto">
          <a:xfrm>
            <a:off x="1115616" y="188640"/>
            <a:ext cx="7200900" cy="2431435"/>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sz="1600" dirty="0">
                <a:solidFill>
                  <a:prstClr val="black"/>
                </a:solidFill>
                <a:latin typeface="Calibri"/>
              </a:rPr>
              <a:t>Další metody jsou založené na měření virové produkce..</a:t>
            </a:r>
            <a:r>
              <a:rPr lang="en-US" altLang="cs-CZ" sz="1600" dirty="0">
                <a:solidFill>
                  <a:prstClr val="black"/>
                </a:solidFill>
                <a:latin typeface="Calibri"/>
              </a:rPr>
              <a:t> </a:t>
            </a:r>
          </a:p>
          <a:p>
            <a:pPr algn="ctr" eaLnBrk="1" hangingPunct="1">
              <a:spcBef>
                <a:spcPct val="50000"/>
              </a:spcBef>
            </a:pPr>
            <a:endParaRPr lang="en-US" altLang="cs-CZ" sz="1600" dirty="0">
              <a:solidFill>
                <a:prstClr val="black"/>
              </a:solidFill>
              <a:latin typeface="Calibri"/>
            </a:endParaRPr>
          </a:p>
          <a:p>
            <a:pPr algn="ctr" eaLnBrk="1" hangingPunct="1">
              <a:spcBef>
                <a:spcPct val="50000"/>
              </a:spcBef>
            </a:pPr>
            <a:r>
              <a:rPr lang="cs-CZ" altLang="ko-KR" sz="1600" dirty="0">
                <a:solidFill>
                  <a:prstClr val="black"/>
                </a:solidFill>
                <a:latin typeface="Calibri"/>
              </a:rPr>
              <a:t>Počet baktérií usmrcených viry </a:t>
            </a:r>
            <a:r>
              <a:rPr lang="en-US" altLang="cs-CZ" sz="1600" dirty="0">
                <a:solidFill>
                  <a:prstClr val="black"/>
                </a:solidFill>
                <a:latin typeface="Calibri"/>
              </a:rPr>
              <a:t>=</a:t>
            </a:r>
            <a:r>
              <a:rPr lang="cs-CZ" altLang="ko-KR" sz="1600" dirty="0">
                <a:solidFill>
                  <a:prstClr val="black"/>
                </a:solidFill>
                <a:latin typeface="Calibri"/>
              </a:rPr>
              <a:t> </a:t>
            </a:r>
            <a:r>
              <a:rPr lang="en-US" altLang="cs-CZ" sz="1600" dirty="0" err="1">
                <a:solidFill>
                  <a:srgbClr val="FF3300"/>
                </a:solidFill>
                <a:latin typeface="Calibri"/>
              </a:rPr>
              <a:t>Vir</a:t>
            </a:r>
            <a:r>
              <a:rPr lang="cs-CZ" altLang="ko-KR" sz="1600" dirty="0" err="1">
                <a:solidFill>
                  <a:srgbClr val="FF3300"/>
                </a:solidFill>
                <a:latin typeface="Calibri"/>
              </a:rPr>
              <a:t>ová</a:t>
            </a:r>
            <a:r>
              <a:rPr lang="cs-CZ" altLang="ko-KR" sz="1600" dirty="0">
                <a:solidFill>
                  <a:srgbClr val="FF3300"/>
                </a:solidFill>
                <a:latin typeface="Calibri"/>
              </a:rPr>
              <a:t> produkce</a:t>
            </a:r>
            <a:r>
              <a:rPr lang="en-US" altLang="cs-CZ" sz="1600" dirty="0">
                <a:solidFill>
                  <a:prstClr val="black"/>
                </a:solidFill>
                <a:latin typeface="Calibri"/>
              </a:rPr>
              <a:t>/ </a:t>
            </a:r>
            <a:r>
              <a:rPr lang="en-US" altLang="cs-CZ" sz="1600" b="1" dirty="0">
                <a:solidFill>
                  <a:srgbClr val="C0504D"/>
                </a:solidFill>
                <a:latin typeface="Calibri"/>
              </a:rPr>
              <a:t>burst size</a:t>
            </a:r>
          </a:p>
          <a:p>
            <a:pPr algn="ctr" eaLnBrk="1" hangingPunct="1">
              <a:spcBef>
                <a:spcPct val="50000"/>
              </a:spcBef>
            </a:pPr>
            <a:endParaRPr lang="en-US" altLang="cs-CZ" sz="1600" dirty="0">
              <a:solidFill>
                <a:prstClr val="black"/>
              </a:solidFill>
              <a:latin typeface="Calibri"/>
            </a:endParaRPr>
          </a:p>
          <a:p>
            <a:pPr eaLnBrk="1" hangingPunct="1">
              <a:spcBef>
                <a:spcPct val="50000"/>
              </a:spcBef>
            </a:pPr>
            <a:r>
              <a:rPr lang="en-US" altLang="cs-CZ" sz="1600" dirty="0">
                <a:solidFill>
                  <a:srgbClr val="C0504D"/>
                </a:solidFill>
                <a:latin typeface="Calibri"/>
              </a:rPr>
              <a:t>Burst size</a:t>
            </a:r>
            <a:r>
              <a:rPr lang="en-US" altLang="cs-CZ" sz="1600" dirty="0">
                <a:solidFill>
                  <a:prstClr val="black"/>
                </a:solidFill>
                <a:latin typeface="Calibri"/>
              </a:rPr>
              <a:t>: </a:t>
            </a:r>
            <a:r>
              <a:rPr lang="cs-CZ" altLang="ko-KR" sz="1600" dirty="0">
                <a:solidFill>
                  <a:prstClr val="black"/>
                </a:solidFill>
                <a:latin typeface="Calibri"/>
              </a:rPr>
              <a:t>počet virů produkovaných z </a:t>
            </a:r>
            <a:r>
              <a:rPr lang="cs-CZ" altLang="ko-KR" sz="1600" dirty="0" err="1">
                <a:solidFill>
                  <a:prstClr val="black"/>
                </a:solidFill>
                <a:latin typeface="Calibri"/>
              </a:rPr>
              <a:t>lyzovaného</a:t>
            </a:r>
            <a:r>
              <a:rPr lang="cs-CZ" altLang="ko-KR" sz="1600" dirty="0">
                <a:solidFill>
                  <a:prstClr val="black"/>
                </a:solidFill>
                <a:latin typeface="Calibri"/>
              </a:rPr>
              <a:t> hostitele.</a:t>
            </a:r>
            <a:r>
              <a:rPr lang="en-US" altLang="cs-CZ" sz="1600" dirty="0">
                <a:solidFill>
                  <a:prstClr val="black"/>
                </a:solidFill>
                <a:latin typeface="Calibri"/>
              </a:rPr>
              <a:t> </a:t>
            </a:r>
            <a:r>
              <a:rPr lang="cs-CZ" altLang="ko-KR" sz="1600" dirty="0">
                <a:solidFill>
                  <a:prstClr val="black"/>
                </a:solidFill>
                <a:latin typeface="Calibri"/>
              </a:rPr>
              <a:t>Obvyklý předpoklad</a:t>
            </a:r>
            <a:r>
              <a:rPr lang="en-US" altLang="cs-CZ" sz="1600" dirty="0">
                <a:solidFill>
                  <a:prstClr val="black"/>
                </a:solidFill>
                <a:latin typeface="Calibri"/>
              </a:rPr>
              <a:t> = 50. </a:t>
            </a:r>
          </a:p>
          <a:p>
            <a:pPr eaLnBrk="1" hangingPunct="1">
              <a:spcBef>
                <a:spcPct val="50000"/>
              </a:spcBef>
            </a:pPr>
            <a:endParaRPr lang="en-US" altLang="cs-CZ" sz="1600" dirty="0">
              <a:solidFill>
                <a:prstClr val="black"/>
              </a:solidFill>
              <a:latin typeface="Calibri"/>
            </a:endParaRPr>
          </a:p>
        </p:txBody>
      </p:sp>
      <p:pic>
        <p:nvPicPr>
          <p:cNvPr id="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40945" y="3212976"/>
            <a:ext cx="3810000" cy="2670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664908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90600" y="457200"/>
            <a:ext cx="7696200" cy="3600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cs-CZ" altLang="ko-KR" b="1" dirty="0">
                <a:solidFill>
                  <a:prstClr val="black"/>
                </a:solidFill>
                <a:latin typeface="Calibri"/>
              </a:rPr>
              <a:t>Jaká je tedy bakteriální mortalita způsobená viry?</a:t>
            </a:r>
            <a:r>
              <a:rPr lang="en-US" altLang="cs-CZ" b="1" dirty="0">
                <a:solidFill>
                  <a:prstClr val="black"/>
                </a:solidFill>
                <a:latin typeface="Calibri"/>
              </a:rPr>
              <a:t> </a:t>
            </a:r>
            <a:endParaRPr lang="cs-CZ" altLang="ko-KR" b="1" dirty="0">
              <a:solidFill>
                <a:prstClr val="black"/>
              </a:solidFill>
              <a:latin typeface="Calibri"/>
            </a:endParaRPr>
          </a:p>
          <a:p>
            <a:pPr algn="ctr" eaLnBrk="1" hangingPunct="1">
              <a:spcBef>
                <a:spcPct val="50000"/>
              </a:spcBef>
            </a:pPr>
            <a:endParaRPr lang="cs-CZ" altLang="ko-KR" b="1" dirty="0">
              <a:solidFill>
                <a:prstClr val="black"/>
              </a:solidFill>
              <a:latin typeface="Calibri"/>
            </a:endParaRPr>
          </a:p>
          <a:p>
            <a:pPr algn="ctr" eaLnBrk="1" hangingPunct="1">
              <a:spcBef>
                <a:spcPct val="50000"/>
              </a:spcBef>
            </a:pPr>
            <a:r>
              <a:rPr lang="cs-CZ" altLang="ko-KR" dirty="0">
                <a:solidFill>
                  <a:srgbClr val="C0504D"/>
                </a:solidFill>
                <a:latin typeface="Calibri"/>
              </a:rPr>
              <a:t>Značně kolísá:</a:t>
            </a:r>
            <a:r>
              <a:rPr lang="en-US" altLang="cs-CZ" dirty="0">
                <a:solidFill>
                  <a:srgbClr val="C0504D"/>
                </a:solidFill>
                <a:latin typeface="Calibri"/>
              </a:rPr>
              <a:t> 0-100%</a:t>
            </a:r>
          </a:p>
          <a:p>
            <a:pPr eaLnBrk="1" hangingPunct="1">
              <a:spcBef>
                <a:spcPct val="50000"/>
              </a:spcBef>
            </a:pPr>
            <a:endParaRPr lang="en-US" altLang="cs-CZ" dirty="0">
              <a:solidFill>
                <a:srgbClr val="C0504D"/>
              </a:solidFill>
              <a:latin typeface="Calibri"/>
            </a:endParaRPr>
          </a:p>
          <a:p>
            <a:pPr eaLnBrk="1" hangingPunct="1">
              <a:spcBef>
                <a:spcPct val="50000"/>
              </a:spcBef>
            </a:pPr>
            <a:r>
              <a:rPr lang="cs-CZ" altLang="ko-KR" dirty="0">
                <a:solidFill>
                  <a:prstClr val="black"/>
                </a:solidFill>
                <a:latin typeface="Calibri"/>
              </a:rPr>
              <a:t>Pouze jedno přímé srovnání… </a:t>
            </a:r>
          </a:p>
          <a:p>
            <a:pPr eaLnBrk="1" hangingPunct="1">
              <a:spcBef>
                <a:spcPct val="50000"/>
              </a:spcBef>
            </a:pPr>
            <a:endParaRPr lang="cs-CZ" altLang="ko-KR" dirty="0">
              <a:solidFill>
                <a:prstClr val="black"/>
              </a:solidFill>
              <a:latin typeface="Calibri"/>
            </a:endParaRPr>
          </a:p>
          <a:p>
            <a:pPr eaLnBrk="1" hangingPunct="1">
              <a:spcBef>
                <a:spcPct val="50000"/>
              </a:spcBef>
            </a:pPr>
            <a:r>
              <a:rPr lang="cs-CZ" altLang="ko-KR" dirty="0">
                <a:solidFill>
                  <a:srgbClr val="C0504D"/>
                </a:solidFill>
                <a:latin typeface="Calibri"/>
              </a:rPr>
              <a:t>Nejlepší odhad</a:t>
            </a:r>
            <a:r>
              <a:rPr lang="en-US" altLang="cs-CZ" dirty="0">
                <a:solidFill>
                  <a:srgbClr val="C0504D"/>
                </a:solidFill>
                <a:latin typeface="Calibri"/>
              </a:rPr>
              <a:t>: </a:t>
            </a:r>
            <a:r>
              <a:rPr lang="en-US" altLang="cs-CZ" dirty="0">
                <a:solidFill>
                  <a:srgbClr val="CC0066"/>
                </a:solidFill>
                <a:latin typeface="Calibri"/>
              </a:rPr>
              <a:t>40%,</a:t>
            </a:r>
            <a:r>
              <a:rPr lang="en-US" altLang="cs-CZ" dirty="0">
                <a:solidFill>
                  <a:prstClr val="black"/>
                </a:solidFill>
                <a:latin typeface="Calibri"/>
              </a:rPr>
              <a:t> </a:t>
            </a:r>
            <a:r>
              <a:rPr lang="cs-CZ" altLang="ko-KR" dirty="0">
                <a:solidFill>
                  <a:prstClr val="black"/>
                </a:solidFill>
                <a:latin typeface="Calibri"/>
              </a:rPr>
              <a:t>založeno na přímém srovnání virů a konzumací  prvoky</a:t>
            </a:r>
            <a:r>
              <a:rPr lang="en-US" altLang="cs-CZ" dirty="0">
                <a:solidFill>
                  <a:prstClr val="black"/>
                </a:solidFill>
                <a:latin typeface="Calibri"/>
              </a:rPr>
              <a:t> (Fuhrman and Noble 1995)</a:t>
            </a:r>
          </a:p>
          <a:p>
            <a:pPr eaLnBrk="1" hangingPunct="1">
              <a:spcBef>
                <a:spcPct val="50000"/>
              </a:spcBef>
            </a:pPr>
            <a:endParaRPr lang="en-US" altLang="cs-CZ" sz="2000" dirty="0">
              <a:solidFill>
                <a:prstClr val="black"/>
              </a:solidFill>
              <a:latin typeface="Tahoma" pitchFamily="34" charset="0"/>
            </a:endParaRPr>
          </a:p>
        </p:txBody>
      </p:sp>
      <p:sp>
        <p:nvSpPr>
          <p:cNvPr id="38915" name="Text Box 3"/>
          <p:cNvSpPr txBox="1">
            <a:spLocks noChangeArrowheads="1"/>
          </p:cNvSpPr>
          <p:nvPr/>
        </p:nvSpPr>
        <p:spPr bwMode="auto">
          <a:xfrm>
            <a:off x="1692275" y="5054600"/>
            <a:ext cx="437523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Dosahuje téměř </a:t>
            </a:r>
            <a:r>
              <a:rPr lang="en-US" altLang="cs-CZ" sz="1600" dirty="0">
                <a:solidFill>
                  <a:prstClr val="black"/>
                </a:solidFill>
                <a:latin typeface="Calibri"/>
              </a:rPr>
              <a:t>100% </a:t>
            </a:r>
            <a:r>
              <a:rPr lang="cs-CZ" altLang="ko-KR" sz="1600" dirty="0">
                <a:solidFill>
                  <a:prstClr val="black"/>
                </a:solidFill>
                <a:latin typeface="Calibri"/>
              </a:rPr>
              <a:t>v</a:t>
            </a:r>
            <a:r>
              <a:rPr lang="en-US" altLang="cs-CZ" sz="1600" dirty="0">
                <a:solidFill>
                  <a:prstClr val="black"/>
                </a:solidFill>
                <a:latin typeface="Calibri"/>
              </a:rPr>
              <a:t> anoxic</a:t>
            </a:r>
            <a:r>
              <a:rPr lang="cs-CZ" altLang="ko-KR" sz="1600" dirty="0" err="1">
                <a:solidFill>
                  <a:prstClr val="black"/>
                </a:solidFill>
                <a:latin typeface="Calibri"/>
              </a:rPr>
              <a:t>kých</a:t>
            </a:r>
            <a:r>
              <a:rPr lang="cs-CZ" altLang="ko-KR" sz="1600" dirty="0">
                <a:solidFill>
                  <a:prstClr val="black"/>
                </a:solidFill>
                <a:latin typeface="Calibri"/>
              </a:rPr>
              <a:t> vodách</a:t>
            </a:r>
            <a:r>
              <a:rPr lang="en-US" altLang="cs-CZ" sz="1600" dirty="0">
                <a:solidFill>
                  <a:prstClr val="black"/>
                </a:solidFill>
                <a:latin typeface="Calibri"/>
              </a:rPr>
              <a:t>. </a:t>
            </a:r>
            <a:r>
              <a:rPr lang="cs-CZ" altLang="ko-KR" sz="1600" dirty="0">
                <a:solidFill>
                  <a:prstClr val="black"/>
                </a:solidFill>
                <a:latin typeface="Calibri"/>
              </a:rPr>
              <a:t>Proč </a:t>
            </a:r>
            <a:r>
              <a:rPr lang="en-US" altLang="cs-CZ" sz="1600" dirty="0">
                <a:solidFill>
                  <a:prstClr val="black"/>
                </a:solidFill>
                <a:latin typeface="Calibri"/>
              </a:rPr>
              <a:t>?</a:t>
            </a:r>
            <a:endParaRPr lang="cs-CZ" altLang="ko-KR" sz="1600" dirty="0">
              <a:solidFill>
                <a:prstClr val="black"/>
              </a:solidFill>
              <a:latin typeface="Calibri"/>
            </a:endParaRPr>
          </a:p>
        </p:txBody>
      </p:sp>
      <p:sp>
        <p:nvSpPr>
          <p:cNvPr id="38916" name="AutoShape 4"/>
          <p:cNvSpPr>
            <a:spLocks noChangeArrowheads="1"/>
          </p:cNvSpPr>
          <p:nvPr/>
        </p:nvSpPr>
        <p:spPr bwMode="auto">
          <a:xfrm>
            <a:off x="567472" y="5589240"/>
            <a:ext cx="504825" cy="215900"/>
          </a:xfrm>
          <a:prstGeom prst="rightArrow">
            <a:avLst>
              <a:gd name="adj1" fmla="val 50000"/>
              <a:gd name="adj2" fmla="val 58456"/>
            </a:avLst>
          </a:prstGeom>
          <a:solidFill>
            <a:srgbClr val="6699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3477" name="Text Box 5"/>
          <p:cNvSpPr txBox="1">
            <a:spLocks noChangeArrowheads="1"/>
          </p:cNvSpPr>
          <p:nvPr/>
        </p:nvSpPr>
        <p:spPr bwMode="auto">
          <a:xfrm>
            <a:off x="1547664" y="5930900"/>
            <a:ext cx="6121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ko-KR" sz="2000" dirty="0">
                <a:solidFill>
                  <a:srgbClr val="FF3300"/>
                </a:solidFill>
                <a:latin typeface="Calibri"/>
              </a:rPr>
              <a:t>Jenom málo protistů </a:t>
            </a:r>
            <a:r>
              <a:rPr lang="en-US" altLang="cs-CZ" sz="2000" dirty="0">
                <a:solidFill>
                  <a:srgbClr val="FF3300"/>
                </a:solidFill>
                <a:latin typeface="Calibri"/>
              </a:rPr>
              <a:t>(</a:t>
            </a:r>
            <a:r>
              <a:rPr lang="en-US" altLang="cs-CZ" sz="2000" dirty="0" err="1">
                <a:solidFill>
                  <a:srgbClr val="FF3300"/>
                </a:solidFill>
                <a:latin typeface="Calibri"/>
              </a:rPr>
              <a:t>eukaryot</a:t>
            </a:r>
            <a:r>
              <a:rPr lang="en-US" altLang="cs-CZ" sz="2000" dirty="0">
                <a:solidFill>
                  <a:srgbClr val="FF3300"/>
                </a:solidFill>
                <a:latin typeface="Calibri"/>
              </a:rPr>
              <a:t>) </a:t>
            </a:r>
            <a:r>
              <a:rPr lang="cs-CZ" altLang="ko-KR" sz="2000" dirty="0">
                <a:solidFill>
                  <a:srgbClr val="FF3300"/>
                </a:solidFill>
                <a:latin typeface="Calibri"/>
              </a:rPr>
              <a:t>může žít</a:t>
            </a:r>
            <a:r>
              <a:rPr lang="en-US" altLang="cs-CZ" sz="2000" dirty="0">
                <a:solidFill>
                  <a:srgbClr val="FF3300"/>
                </a:solidFill>
                <a:latin typeface="Calibri"/>
              </a:rPr>
              <a:t> </a:t>
            </a:r>
            <a:r>
              <a:rPr lang="cs-CZ" altLang="ko-KR" sz="2000" dirty="0">
                <a:solidFill>
                  <a:srgbClr val="FF3300"/>
                </a:solidFill>
                <a:latin typeface="Calibri"/>
              </a:rPr>
              <a:t>bez kyslíku</a:t>
            </a:r>
            <a:r>
              <a:rPr lang="en-US" altLang="cs-CZ" sz="2000" dirty="0">
                <a:solidFill>
                  <a:prstClr val="black"/>
                </a:solidFill>
                <a:latin typeface="Calibri"/>
              </a:rPr>
              <a:t> </a:t>
            </a:r>
          </a:p>
        </p:txBody>
      </p:sp>
    </p:spTree>
    <p:extLst>
      <p:ext uri="{BB962C8B-B14F-4D97-AF65-F5344CB8AC3E}">
        <p14:creationId xmlns="" xmlns:p14="http://schemas.microsoft.com/office/powerpoint/2010/main" val="3152296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3477"/>
                                        </p:tgtEl>
                                        <p:attrNameLst>
                                          <p:attrName>style.visibility</p:attrName>
                                        </p:attrNameLst>
                                      </p:cBhvr>
                                      <p:to>
                                        <p:strVal val="visible"/>
                                      </p:to>
                                    </p:set>
                                    <p:anim calcmode="lin" valueType="num">
                                      <p:cBhvr additive="base">
                                        <p:cTn id="7" dur="500" fill="hold"/>
                                        <p:tgtEl>
                                          <p:spTgt spid="233477"/>
                                        </p:tgtEl>
                                        <p:attrNameLst>
                                          <p:attrName>ppt_x</p:attrName>
                                        </p:attrNameLst>
                                      </p:cBhvr>
                                      <p:tavLst>
                                        <p:tav tm="0">
                                          <p:val>
                                            <p:strVal val="#ppt_x"/>
                                          </p:val>
                                        </p:tav>
                                        <p:tav tm="100000">
                                          <p:val>
                                            <p:strVal val="#ppt_x"/>
                                          </p:val>
                                        </p:tav>
                                      </p:tavLst>
                                    </p:anim>
                                    <p:anim calcmode="lin" valueType="num">
                                      <p:cBhvr additive="base">
                                        <p:cTn id="8" dur="500" fill="hold"/>
                                        <p:tgtEl>
                                          <p:spTgt spid="2334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Prion.gif">
            <a:extLst>
              <a:ext uri="{FF2B5EF4-FFF2-40B4-BE49-F238E27FC236}">
                <a16:creationId xmlns="" xmlns:a16="http://schemas.microsoft.com/office/drawing/2014/main" id="{0357E4B0-D0A1-4717-B5A7-B16A5634B9E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4213" y="1797050"/>
            <a:ext cx="7691437" cy="506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 xmlns:a16="http://schemas.microsoft.com/office/drawing/2014/main" id="{2255E88C-A5AF-4C6B-8769-1B500247AABB}"/>
              </a:ext>
            </a:extLst>
          </p:cNvPr>
          <p:cNvSpPr txBox="1">
            <a:spLocks noChangeArrowheads="1"/>
          </p:cNvSpPr>
          <p:nvPr/>
        </p:nvSpPr>
        <p:spPr bwMode="auto">
          <a:xfrm>
            <a:off x="1619250" y="476250"/>
            <a:ext cx="6192838"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cs-CZ" altLang="cs-CZ" sz="2000" b="1"/>
              <a:t>Molekulární model struktury:</a:t>
            </a:r>
          </a:p>
          <a:p>
            <a:pPr algn="ctr" eaLnBrk="1" hangingPunct="1">
              <a:spcBef>
                <a:spcPct val="50000"/>
              </a:spcBef>
            </a:pPr>
            <a:r>
              <a:rPr lang="cs-CZ" altLang="cs-CZ" sz="2000" b="1"/>
              <a:t>PrP</a:t>
            </a:r>
            <a:r>
              <a:rPr lang="cs-CZ" altLang="cs-CZ" sz="2000" b="1" baseline="30000"/>
              <a:t>C					</a:t>
            </a:r>
            <a:r>
              <a:rPr lang="cs-CZ" altLang="cs-CZ" sz="2000" b="1"/>
              <a:t>PrP</a:t>
            </a:r>
            <a:r>
              <a:rPr lang="cs-CZ" altLang="cs-CZ" sz="2000" b="1" baseline="30000"/>
              <a:t>Sc</a:t>
            </a:r>
            <a:endParaRPr lang="cs-CZ" altLang="cs-CZ" sz="2000" b="1"/>
          </a:p>
        </p:txBody>
      </p:sp>
      <p:sp>
        <p:nvSpPr>
          <p:cNvPr id="8196" name="Text Box 4">
            <a:extLst>
              <a:ext uri="{FF2B5EF4-FFF2-40B4-BE49-F238E27FC236}">
                <a16:creationId xmlns="" xmlns:a16="http://schemas.microsoft.com/office/drawing/2014/main" id="{7EB57559-457E-40F9-A11D-41D0612E3288}"/>
              </a:ext>
            </a:extLst>
          </p:cNvPr>
          <p:cNvSpPr txBox="1">
            <a:spLocks noChangeArrowheads="1"/>
          </p:cNvSpPr>
          <p:nvPr/>
        </p:nvSpPr>
        <p:spPr bwMode="auto">
          <a:xfrm>
            <a:off x="971550" y="1341438"/>
            <a:ext cx="28082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cs-CZ" altLang="cs-CZ"/>
              <a:t>Převažuje </a:t>
            </a:r>
            <a:r>
              <a:rPr lang="el-GR" altLang="cs-CZ">
                <a:cs typeface="Arial" panose="020B0604020202020204" pitchFamily="34" charset="0"/>
              </a:rPr>
              <a:t>α</a:t>
            </a:r>
            <a:r>
              <a:rPr lang="cs-CZ" altLang="cs-CZ">
                <a:cs typeface="Arial" panose="020B0604020202020204" pitchFamily="34" charset="0"/>
              </a:rPr>
              <a:t>-helix (3x)</a:t>
            </a:r>
            <a:endParaRPr lang="el-GR" altLang="cs-CZ">
              <a:cs typeface="Arial" panose="020B0604020202020204" pitchFamily="34" charset="0"/>
            </a:endParaRPr>
          </a:p>
        </p:txBody>
      </p:sp>
      <p:sp>
        <p:nvSpPr>
          <p:cNvPr id="8197" name="Text Box 5">
            <a:extLst>
              <a:ext uri="{FF2B5EF4-FFF2-40B4-BE49-F238E27FC236}">
                <a16:creationId xmlns="" xmlns:a16="http://schemas.microsoft.com/office/drawing/2014/main" id="{40FE6874-23FA-4779-9137-B2647185E99A}"/>
              </a:ext>
            </a:extLst>
          </p:cNvPr>
          <p:cNvSpPr txBox="1">
            <a:spLocks noChangeArrowheads="1"/>
          </p:cNvSpPr>
          <p:nvPr/>
        </p:nvSpPr>
        <p:spPr bwMode="auto">
          <a:xfrm>
            <a:off x="4932363" y="1341438"/>
            <a:ext cx="39592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l-GR" altLang="cs-CZ">
                <a:cs typeface="Arial" panose="020B0604020202020204" pitchFamily="34" charset="0"/>
              </a:rPr>
              <a:t>β</a:t>
            </a:r>
            <a:r>
              <a:rPr lang="cs-CZ" altLang="cs-CZ">
                <a:cs typeface="Arial" panose="020B0604020202020204" pitchFamily="34" charset="0"/>
              </a:rPr>
              <a:t>-skládaný list (40%), </a:t>
            </a:r>
            <a:r>
              <a:rPr lang="el-GR" altLang="cs-CZ">
                <a:cs typeface="Arial" panose="020B0604020202020204" pitchFamily="34" charset="0"/>
              </a:rPr>
              <a:t>α</a:t>
            </a:r>
            <a:r>
              <a:rPr lang="cs-CZ" altLang="cs-CZ">
                <a:cs typeface="Arial" panose="020B0604020202020204" pitchFamily="34" charset="0"/>
              </a:rPr>
              <a:t>-helix (30%)</a:t>
            </a:r>
            <a:endParaRPr lang="el-GR" altLang="cs-CZ">
              <a:cs typeface="Arial" panose="020B0604020202020204" pitchFamily="34" charset="0"/>
            </a:endParaRPr>
          </a:p>
        </p:txBody>
      </p:sp>
      <p:pic>
        <p:nvPicPr>
          <p:cNvPr id="3" name="Obrázek 2">
            <a:extLst>
              <a:ext uri="{FF2B5EF4-FFF2-40B4-BE49-F238E27FC236}">
                <a16:creationId xmlns="" xmlns:a16="http://schemas.microsoft.com/office/drawing/2014/main" id="{746CF467-9882-44E5-9DF5-BD2D201949E6}"/>
              </a:ext>
            </a:extLst>
          </p:cNvPr>
          <p:cNvPicPr>
            <a:picLocks noChangeAspect="1"/>
          </p:cNvPicPr>
          <p:nvPr/>
        </p:nvPicPr>
        <p:blipFill>
          <a:blip r:embed="rId4" cstate="print"/>
          <a:stretch>
            <a:fillRect/>
          </a:stretch>
        </p:blipFill>
        <p:spPr>
          <a:xfrm>
            <a:off x="82925" y="0"/>
            <a:ext cx="1536325" cy="749873"/>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39552" y="260648"/>
            <a:ext cx="813727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altLang="ko-KR" sz="2800" b="1" dirty="0">
                <a:solidFill>
                  <a:prstClr val="black"/>
                </a:solidFill>
                <a:latin typeface="Calibri"/>
              </a:rPr>
              <a:t>Děkuji za pozornost</a:t>
            </a:r>
          </a:p>
        </p:txBody>
      </p:sp>
      <p:pic>
        <p:nvPicPr>
          <p:cNvPr id="1026" name="Picture 2" descr="D:\Users\Uživatel\Desktop\FOTO\cylindrocarpon\hyfadead.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1268760"/>
            <a:ext cx="4269766" cy="3202324"/>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D:\Users\Uživatel\Desktop\FOTO\cylindrocarpon\livedeadhyfa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08723" y="3068960"/>
            <a:ext cx="4357331" cy="326799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ovéPole 1"/>
          <p:cNvSpPr txBox="1"/>
          <p:nvPr/>
        </p:nvSpPr>
        <p:spPr>
          <a:xfrm>
            <a:off x="107504" y="6352149"/>
            <a:ext cx="4284662" cy="369332"/>
          </a:xfrm>
          <a:prstGeom prst="rect">
            <a:avLst/>
          </a:prstGeom>
          <a:noFill/>
        </p:spPr>
        <p:txBody>
          <a:bodyPr wrap="square" rtlCol="0">
            <a:spAutoFit/>
          </a:bodyPr>
          <a:lstStyle/>
          <a:p>
            <a:r>
              <a:rPr lang="cs-CZ" dirty="0">
                <a:solidFill>
                  <a:prstClr val="black"/>
                </a:solidFill>
              </a:rPr>
              <a:t>Vlákna houby </a:t>
            </a:r>
            <a:r>
              <a:rPr lang="cs-CZ" i="1" dirty="0" err="1">
                <a:solidFill>
                  <a:prstClr val="black"/>
                </a:solidFill>
              </a:rPr>
              <a:t>Cylindrocarpon</a:t>
            </a:r>
            <a:r>
              <a:rPr lang="cs-CZ" dirty="0">
                <a:solidFill>
                  <a:prstClr val="black"/>
                </a:solidFill>
              </a:rPr>
              <a:t> v minerálce </a:t>
            </a:r>
            <a:r>
              <a:rPr lang="cs-CZ" dirty="0">
                <a:solidFill>
                  <a:prstClr val="black"/>
                </a:solidFill>
                <a:sym typeface="Wingdings" panose="05000000000000000000" pitchFamily="2" charset="2"/>
              </a:rPr>
              <a:t></a:t>
            </a:r>
            <a:endParaRPr lang="en-GB" dirty="0">
              <a:solidFill>
                <a:prstClr val="black"/>
              </a:solidFill>
            </a:endParaRPr>
          </a:p>
        </p:txBody>
      </p:sp>
    </p:spTree>
    <p:extLst>
      <p:ext uri="{BB962C8B-B14F-4D97-AF65-F5344CB8AC3E}">
        <p14:creationId xmlns="" xmlns:p14="http://schemas.microsoft.com/office/powerpoint/2010/main" val="1441628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6989" y="0"/>
            <a:ext cx="8229600" cy="4525963"/>
          </a:xfrm>
        </p:spPr>
        <p:txBody>
          <a:bodyPr/>
          <a:lstStyle/>
          <a:p>
            <a:pPr lvl="0"/>
            <a:endParaRPr lang="cs-CZ" sz="1600" dirty="0">
              <a:solidFill>
                <a:prstClr val="black"/>
              </a:solidFill>
            </a:endParaRPr>
          </a:p>
          <a:p>
            <a:pPr marL="0" indent="0">
              <a:buNone/>
            </a:pPr>
            <a:r>
              <a:rPr lang="cs-CZ" sz="1600" b="1" dirty="0"/>
              <a:t>Teorie </a:t>
            </a:r>
            <a:r>
              <a:rPr lang="cs-CZ" sz="1600" b="1" dirty="0" err="1"/>
              <a:t>prebiotické</a:t>
            </a:r>
            <a:r>
              <a:rPr lang="cs-CZ" sz="1600" b="1" dirty="0"/>
              <a:t> polévky</a:t>
            </a:r>
          </a:p>
          <a:p>
            <a:r>
              <a:rPr lang="cs-CZ" sz="1600" dirty="0">
                <a:solidFill>
                  <a:prstClr val="black"/>
                </a:solidFill>
              </a:rPr>
              <a:t> jezero na povrchu, z chemických prvků vznikal v </a:t>
            </a:r>
            <a:r>
              <a:rPr lang="cs-CZ" sz="1600" dirty="0" err="1">
                <a:solidFill>
                  <a:prstClr val="black"/>
                </a:solidFill>
              </a:rPr>
              <a:t>rci</a:t>
            </a:r>
            <a:r>
              <a:rPr lang="cs-CZ" sz="1600" dirty="0">
                <a:solidFill>
                  <a:prstClr val="black"/>
                </a:solidFill>
              </a:rPr>
              <a:t> s vodními parami:</a:t>
            </a:r>
          </a:p>
          <a:p>
            <a:r>
              <a:rPr lang="cs-CZ" sz="1600" dirty="0">
                <a:solidFill>
                  <a:prstClr val="black"/>
                </a:solidFill>
              </a:rPr>
              <a:t> metan, amoniak, oxid uhličitý, oxid uhelnatý, oxid siřičitý, kyanovodík aj</a:t>
            </a:r>
          </a:p>
          <a:p>
            <a:r>
              <a:rPr lang="cs-CZ" sz="1600" dirty="0">
                <a:solidFill>
                  <a:prstClr val="black"/>
                </a:solidFill>
              </a:rPr>
              <a:t>vliv tepla, UV a el. výbojů - </a:t>
            </a:r>
            <a:r>
              <a:rPr lang="cs-CZ" sz="1600" dirty="0" err="1">
                <a:solidFill>
                  <a:prstClr val="black"/>
                </a:solidFill>
              </a:rPr>
              <a:t>rce</a:t>
            </a:r>
            <a:r>
              <a:rPr lang="cs-CZ" sz="1600" dirty="0">
                <a:solidFill>
                  <a:prstClr val="black"/>
                </a:solidFill>
              </a:rPr>
              <a:t> s vodíkem a vodní párou</a:t>
            </a:r>
          </a:p>
          <a:p>
            <a:r>
              <a:rPr lang="cs-CZ" sz="1600" dirty="0">
                <a:solidFill>
                  <a:prstClr val="black"/>
                </a:solidFill>
              </a:rPr>
              <a:t> vznik složitější organické molekuly – aminokyseliny, sacharidy, lipidy i nukleotidy</a:t>
            </a:r>
          </a:p>
          <a:p>
            <a:endParaRPr lang="cs-CZ" sz="1600" dirty="0">
              <a:solidFill>
                <a:prstClr val="black"/>
              </a:solidFill>
            </a:endParaRPr>
          </a:p>
          <a:p>
            <a:pPr marL="0" indent="0">
              <a:buNone/>
            </a:pPr>
            <a:r>
              <a:rPr lang="cs-CZ" sz="1600" dirty="0"/>
              <a:t>1952 - Stanley Miller a Harold Urey experiment (A.I. </a:t>
            </a:r>
            <a:r>
              <a:rPr lang="cs-CZ" sz="1600" dirty="0" err="1"/>
              <a:t>Oparin</a:t>
            </a:r>
            <a:r>
              <a:rPr lang="cs-CZ" sz="1600" dirty="0"/>
              <a:t>)</a:t>
            </a:r>
          </a:p>
          <a:p>
            <a:r>
              <a:rPr lang="cs-CZ" sz="1600" dirty="0"/>
              <a:t> pokus úspěšný, později však byla celá teorie opuštěna</a:t>
            </a:r>
          </a:p>
          <a:p>
            <a:r>
              <a:rPr lang="cs-CZ" sz="1600" dirty="0"/>
              <a:t> novější výzkumy ukázaly na více neutrální charakter rané atmosféry </a:t>
            </a:r>
          </a:p>
          <a:p>
            <a:r>
              <a:rPr lang="cs-CZ" sz="1600" dirty="0"/>
              <a:t>ne zcela dobře propracovala otázku vzniku a vývoje genetického kódu  </a:t>
            </a:r>
          </a:p>
          <a:p>
            <a:endParaRPr lang="cs-CZ" sz="1600" dirty="0">
              <a:solidFill>
                <a:prstClr val="black"/>
              </a:solidFill>
            </a:endParaRPr>
          </a:p>
        </p:txBody>
      </p:sp>
      <p:pic>
        <p:nvPicPr>
          <p:cNvPr id="286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1941" y="3909764"/>
            <a:ext cx="3786082" cy="29106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3500762"/>
            <a:ext cx="2466975" cy="1847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204486" y="5877272"/>
            <a:ext cx="2279282" cy="738664"/>
          </a:xfrm>
          <a:prstGeom prst="rect">
            <a:avLst/>
          </a:prstGeom>
        </p:spPr>
        <p:txBody>
          <a:bodyPr wrap="square">
            <a:spAutoFit/>
          </a:bodyPr>
          <a:lstStyle/>
          <a:p>
            <a:r>
              <a:rPr lang="en-GB" sz="1400" b="1" dirty="0" err="1"/>
              <a:t>coacervates</a:t>
            </a:r>
            <a:r>
              <a:rPr lang="en-GB" sz="1400" b="1" dirty="0"/>
              <a:t>: lipid droplets containing organic molecules</a:t>
            </a:r>
          </a:p>
        </p:txBody>
      </p:sp>
      <p:pic>
        <p:nvPicPr>
          <p:cNvPr id="2867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48064" y="3751867"/>
            <a:ext cx="3438525" cy="2724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ovéPole 4"/>
          <p:cNvSpPr txBox="1"/>
          <p:nvPr/>
        </p:nvSpPr>
        <p:spPr>
          <a:xfrm>
            <a:off x="4067944" y="6512609"/>
            <a:ext cx="5076056" cy="307777"/>
          </a:xfrm>
          <a:prstGeom prst="rect">
            <a:avLst/>
          </a:prstGeom>
          <a:noFill/>
        </p:spPr>
        <p:txBody>
          <a:bodyPr wrap="square" rtlCol="0">
            <a:spAutoFit/>
          </a:bodyPr>
          <a:lstStyle/>
          <a:p>
            <a:r>
              <a:rPr lang="en-GB" sz="1400" dirty="0"/>
              <a:t>microspheres: protein spheres surrounding organic molecules</a:t>
            </a:r>
          </a:p>
        </p:txBody>
      </p:sp>
      <p:pic>
        <p:nvPicPr>
          <p:cNvPr id="28677"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83768" y="5348612"/>
            <a:ext cx="2838517" cy="1163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96666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562074"/>
          </a:xfrm>
        </p:spPr>
        <p:txBody>
          <a:bodyPr>
            <a:noAutofit/>
          </a:bodyPr>
          <a:lstStyle/>
          <a:p>
            <a:r>
              <a:rPr lang="cs-CZ" sz="2400" dirty="0"/>
              <a:t>Jak vznikla první buňka</a:t>
            </a:r>
          </a:p>
        </p:txBody>
      </p:sp>
      <p:sp>
        <p:nvSpPr>
          <p:cNvPr id="3" name="Zástupný symbol pro obsah 2"/>
          <p:cNvSpPr>
            <a:spLocks noGrp="1"/>
          </p:cNvSpPr>
          <p:nvPr>
            <p:ph idx="1"/>
          </p:nvPr>
        </p:nvSpPr>
        <p:spPr>
          <a:xfrm>
            <a:off x="395536" y="620688"/>
            <a:ext cx="8229600" cy="5688632"/>
          </a:xfrm>
        </p:spPr>
        <p:txBody>
          <a:bodyPr>
            <a:normAutofit/>
          </a:bodyPr>
          <a:lstStyle/>
          <a:p>
            <a:r>
              <a:rPr lang="cs-CZ" sz="1600" dirty="0"/>
              <a:t>před vznikem života se v prostředí pravděpodobně kumulovaly </a:t>
            </a:r>
            <a:r>
              <a:rPr lang="cs-CZ" sz="1600" dirty="0" err="1"/>
              <a:t>org.látky</a:t>
            </a:r>
            <a:endParaRPr lang="cs-CZ" sz="1600" dirty="0"/>
          </a:p>
          <a:p>
            <a:endParaRPr lang="cs-CZ" sz="1600" dirty="0"/>
          </a:p>
          <a:p>
            <a:r>
              <a:rPr lang="cs-CZ" sz="1600" dirty="0"/>
              <a:t>Koch a Silver (2005) - </a:t>
            </a:r>
            <a:r>
              <a:rPr lang="cs-CZ" sz="1600" dirty="0" err="1"/>
              <a:t>prebiotické</a:t>
            </a:r>
            <a:r>
              <a:rPr lang="cs-CZ" sz="1600" dirty="0"/>
              <a:t> </a:t>
            </a:r>
            <a:r>
              <a:rPr lang="cs-CZ" sz="1600" dirty="0" err="1"/>
              <a:t>vezikulum</a:t>
            </a:r>
            <a:endParaRPr lang="cs-CZ" sz="1600" dirty="0"/>
          </a:p>
          <a:p>
            <a:r>
              <a:rPr lang="cs-CZ" sz="1600" dirty="0"/>
              <a:t>obsahující </a:t>
            </a:r>
            <a:r>
              <a:rPr lang="cs-CZ" sz="1600" dirty="0" err="1"/>
              <a:t>nukl</a:t>
            </a:r>
            <a:r>
              <a:rPr lang="cs-CZ" sz="1600" dirty="0"/>
              <a:t>. kyselinu uvnitř, zajištující  iontovou výměnu přes membránou tvořenou lipidy </a:t>
            </a:r>
          </a:p>
          <a:p>
            <a:r>
              <a:rPr lang="cs-CZ" sz="1600" dirty="0"/>
              <a:t>bez požadavku na metabolické enzymy, ATP, ribozomy, proteiny, DNA</a:t>
            </a:r>
          </a:p>
          <a:p>
            <a:endParaRPr lang="cs-CZ" sz="1600" dirty="0"/>
          </a:p>
        </p:txBody>
      </p:sp>
      <p:pic>
        <p:nvPicPr>
          <p:cNvPr id="307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2312143"/>
            <a:ext cx="4720758" cy="3649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171813" y="6309320"/>
            <a:ext cx="8972187" cy="276999"/>
          </a:xfrm>
          <a:prstGeom prst="rect">
            <a:avLst/>
          </a:prstGeom>
          <a:noFill/>
        </p:spPr>
        <p:txBody>
          <a:bodyPr wrap="square" rtlCol="0">
            <a:spAutoFit/>
          </a:bodyPr>
          <a:lstStyle/>
          <a:p>
            <a:pPr lvl="0"/>
            <a:r>
              <a:rPr lang="en-GB" sz="1200" b="1" dirty="0">
                <a:solidFill>
                  <a:prstClr val="black"/>
                </a:solidFill>
              </a:rPr>
              <a:t>(Credit: Janet </a:t>
            </a:r>
            <a:r>
              <a:rPr lang="en-GB" sz="1200" b="1" dirty="0" err="1">
                <a:solidFill>
                  <a:prstClr val="black"/>
                </a:solidFill>
              </a:rPr>
              <a:t>Iwasa</a:t>
            </a:r>
            <a:r>
              <a:rPr lang="en-GB" sz="1200" b="1" dirty="0">
                <a:solidFill>
                  <a:prstClr val="black"/>
                </a:solidFill>
              </a:rPr>
              <a:t>, </a:t>
            </a:r>
            <a:r>
              <a:rPr lang="en-GB" sz="1200" b="1" dirty="0" err="1">
                <a:solidFill>
                  <a:prstClr val="black"/>
                </a:solidFill>
              </a:rPr>
              <a:t>Szostak</a:t>
            </a:r>
            <a:r>
              <a:rPr lang="en-GB" sz="1200" b="1" dirty="0">
                <a:solidFill>
                  <a:prstClr val="black"/>
                </a:solidFill>
              </a:rPr>
              <a:t> Laboratory, Harvard Medical School and Massachusetts General Hospital) </a:t>
            </a:r>
          </a:p>
        </p:txBody>
      </p:sp>
      <p:sp>
        <p:nvSpPr>
          <p:cNvPr id="7" name="Obdélník 6"/>
          <p:cNvSpPr/>
          <p:nvPr/>
        </p:nvSpPr>
        <p:spPr>
          <a:xfrm>
            <a:off x="5274968" y="4900081"/>
            <a:ext cx="3456384" cy="1115690"/>
          </a:xfrm>
          <a:prstGeom prst="rect">
            <a:avLst/>
          </a:prstGeom>
        </p:spPr>
        <p:txBody>
          <a:bodyPr wrap="square">
            <a:spAutoFit/>
          </a:bodyPr>
          <a:lstStyle/>
          <a:p>
            <a:r>
              <a:rPr lang="en-GB" sz="1050" dirty="0"/>
              <a:t> </a:t>
            </a:r>
          </a:p>
          <a:p>
            <a:pPr marL="285750" indent="-285750">
              <a:buFont typeface="Arial" panose="020B0604020202020204" pitchFamily="34" charset="0"/>
              <a:buChar char="•"/>
            </a:pPr>
            <a:r>
              <a:rPr lang="cs-CZ" sz="1400" dirty="0"/>
              <a:t>podle koncentrace a pH okolí se micely můžou spájet a vytvářet 2-vrstvé membránové plochy – tvoří kulovité objekty -  váčky, </a:t>
            </a:r>
            <a:r>
              <a:rPr lang="en-GB" sz="1400" dirty="0" err="1"/>
              <a:t>vezikula</a:t>
            </a:r>
            <a:r>
              <a:rPr lang="cs-CZ" sz="1400" dirty="0"/>
              <a:t> </a:t>
            </a:r>
            <a:endParaRPr lang="en-GB" sz="1400" dirty="0"/>
          </a:p>
        </p:txBody>
      </p:sp>
      <p:sp>
        <p:nvSpPr>
          <p:cNvPr id="4" name="TextovéPole 3"/>
          <p:cNvSpPr txBox="1"/>
          <p:nvPr/>
        </p:nvSpPr>
        <p:spPr>
          <a:xfrm>
            <a:off x="5274968" y="2241352"/>
            <a:ext cx="3735682" cy="4832092"/>
          </a:xfrm>
          <a:prstGeom prst="rect">
            <a:avLst/>
          </a:prstGeom>
          <a:noFill/>
        </p:spPr>
        <p:txBody>
          <a:bodyPr wrap="square" rtlCol="0">
            <a:spAutoFit/>
          </a:bodyPr>
          <a:lstStyle/>
          <a:p>
            <a:pPr marL="285750" indent="-285750">
              <a:buFont typeface="Arial" panose="020B0604020202020204" pitchFamily="34" charset="0"/>
              <a:buChar char="•"/>
            </a:pPr>
            <a:r>
              <a:rPr lang="cs-CZ" sz="1400" dirty="0"/>
              <a:t>model </a:t>
            </a:r>
            <a:r>
              <a:rPr lang="cs-CZ" sz="1400" dirty="0" err="1"/>
              <a:t>protobuňky</a:t>
            </a:r>
            <a:r>
              <a:rPr lang="cs-CZ" sz="1400" dirty="0"/>
              <a:t> s průměrem 100 </a:t>
            </a:r>
            <a:r>
              <a:rPr lang="cs-CZ" sz="1400" dirty="0" err="1"/>
              <a:t>nm</a:t>
            </a: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r>
              <a:rPr lang="cs-CZ" sz="1400" dirty="0"/>
              <a:t>povrchová membrána, tvořená molekulami mastných kyselin</a:t>
            </a:r>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r>
              <a:rPr lang="cs-CZ" sz="1400" dirty="0"/>
              <a:t>umožňuje živinám a nukleotidům přecházet do </a:t>
            </a:r>
            <a:r>
              <a:rPr lang="cs-CZ" sz="1400" dirty="0" err="1"/>
              <a:t>buńky</a:t>
            </a:r>
            <a:r>
              <a:rPr lang="cs-CZ" sz="1400" dirty="0"/>
              <a:t> a podílet se na neenzymatickém kopírovaní DNA uvnitř </a:t>
            </a:r>
            <a:r>
              <a:rPr lang="cs-CZ" sz="1400" dirty="0" err="1"/>
              <a:t>bunky</a:t>
            </a: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r>
              <a:rPr lang="cs-CZ" sz="1400" dirty="0"/>
              <a:t>po vytvoření nového vlákna DNA je neprůchodná – DNA proto zůstává v </a:t>
            </a:r>
            <a:r>
              <a:rPr lang="cs-CZ" sz="1400" dirty="0" err="1"/>
              <a:t>protobuňce</a:t>
            </a: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cs-CZ" sz="1400" dirty="0"/>
          </a:p>
          <a:p>
            <a:pPr marL="285750" indent="-285750">
              <a:buFont typeface="Arial" panose="020B0604020202020204" pitchFamily="34" charset="0"/>
              <a:buChar char="•"/>
            </a:pPr>
            <a:endParaRPr lang="en-GB" sz="1400" dirty="0"/>
          </a:p>
        </p:txBody>
      </p:sp>
    </p:spTree>
    <p:extLst>
      <p:ext uri="{BB962C8B-B14F-4D97-AF65-F5344CB8AC3E}">
        <p14:creationId xmlns="" xmlns:p14="http://schemas.microsoft.com/office/powerpoint/2010/main" val="1359783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642522"/>
            <a:ext cx="8748464" cy="3794590"/>
          </a:xfrm>
        </p:spPr>
        <p:txBody>
          <a:bodyPr>
            <a:normAutofit fontScale="85000" lnSpcReduction="10000"/>
          </a:bodyPr>
          <a:lstStyle/>
          <a:p>
            <a:r>
              <a:rPr lang="cs-CZ" sz="1600" b="1" dirty="0"/>
              <a:t>1989- Nobelova cena za objevení </a:t>
            </a:r>
            <a:r>
              <a:rPr lang="cs-CZ" sz="1600" b="1" dirty="0" err="1"/>
              <a:t>ribozymů</a:t>
            </a:r>
            <a:r>
              <a:rPr lang="cs-CZ" sz="1600" b="1" dirty="0"/>
              <a:t> </a:t>
            </a:r>
            <a:r>
              <a:rPr lang="cs-CZ" sz="1600" dirty="0"/>
              <a:t>T. R. Cech a S. </a:t>
            </a:r>
            <a:r>
              <a:rPr lang="cs-CZ" sz="1600" dirty="0" err="1"/>
              <a:t>Altmann</a:t>
            </a:r>
            <a:endParaRPr lang="cs-CZ" sz="1600" dirty="0"/>
          </a:p>
          <a:p>
            <a:r>
              <a:rPr lang="cs-CZ" sz="1600" dirty="0"/>
              <a:t> padla teorie, že biologickými katalyzátory jsou pouze proteinové enzymy</a:t>
            </a:r>
            <a:r>
              <a:rPr lang="cs-CZ" sz="1400" dirty="0"/>
              <a:t> </a:t>
            </a:r>
            <a:endParaRPr lang="cs-CZ" sz="1400" u="sng" dirty="0"/>
          </a:p>
          <a:p>
            <a:pPr marL="0" indent="0">
              <a:buNone/>
            </a:pPr>
            <a:endParaRPr lang="cs-CZ" sz="1600" b="1" dirty="0"/>
          </a:p>
          <a:p>
            <a:r>
              <a:rPr lang="cs-CZ" sz="1700" dirty="0"/>
              <a:t> autokatalytická molekula RNA  </a:t>
            </a:r>
            <a:r>
              <a:rPr lang="cs-CZ" sz="1700" dirty="0" err="1"/>
              <a:t>sebereplikační</a:t>
            </a:r>
            <a:r>
              <a:rPr lang="cs-CZ" sz="1700" dirty="0"/>
              <a:t> schopností, funkce enzymu</a:t>
            </a:r>
          </a:p>
          <a:p>
            <a:pPr marL="0" indent="0">
              <a:buNone/>
            </a:pPr>
            <a:endParaRPr lang="cs-CZ" sz="1700" dirty="0"/>
          </a:p>
          <a:p>
            <a:r>
              <a:rPr lang="cs-CZ" sz="1700" dirty="0"/>
              <a:t> první živé systémy na Zemi "nahé" </a:t>
            </a:r>
            <a:r>
              <a:rPr lang="cs-CZ" sz="1700" dirty="0" err="1"/>
              <a:t>samoreplikující</a:t>
            </a:r>
            <a:r>
              <a:rPr lang="cs-CZ" sz="1700" dirty="0"/>
              <a:t> se molekuly RNA bez membrány</a:t>
            </a:r>
          </a:p>
          <a:p>
            <a:endParaRPr lang="cs-CZ" sz="1700" dirty="0"/>
          </a:p>
          <a:p>
            <a:r>
              <a:rPr lang="cs-CZ" sz="1700" dirty="0"/>
              <a:t>RNA zajišťovala současně přenos genetické informace i katalýzu biochemických reakcí</a:t>
            </a:r>
          </a:p>
          <a:p>
            <a:endParaRPr lang="cs-CZ" sz="1700" dirty="0"/>
          </a:p>
          <a:p>
            <a:r>
              <a:rPr lang="cs-CZ" sz="1700" dirty="0"/>
              <a:t>energie získávána nejspíš oxidací </a:t>
            </a:r>
            <a:r>
              <a:rPr lang="cs-CZ" sz="1700" dirty="0" err="1"/>
              <a:t>anorg</a:t>
            </a:r>
            <a:r>
              <a:rPr lang="cs-CZ" sz="1700" dirty="0"/>
              <a:t>. látek (H</a:t>
            </a:r>
            <a:r>
              <a:rPr lang="cs-CZ" sz="1700" baseline="-25000" dirty="0"/>
              <a:t>2</a:t>
            </a:r>
            <a:r>
              <a:rPr lang="cs-CZ" sz="1700" dirty="0"/>
              <a:t>S+FeS = FeS</a:t>
            </a:r>
            <a:r>
              <a:rPr lang="cs-CZ" sz="1700" baseline="-25000" dirty="0"/>
              <a:t>2</a:t>
            </a:r>
            <a:r>
              <a:rPr lang="cs-CZ" sz="1700" dirty="0"/>
              <a:t>+H</a:t>
            </a:r>
            <a:r>
              <a:rPr lang="cs-CZ" sz="1700" baseline="-25000" dirty="0"/>
              <a:t>2</a:t>
            </a:r>
            <a:r>
              <a:rPr lang="cs-CZ" sz="1700" dirty="0"/>
              <a:t>) mohla poskytnou potenciál pro různé reakce  včetně  iontového přenosu přes membránu</a:t>
            </a:r>
          </a:p>
          <a:p>
            <a:endParaRPr lang="cs-CZ" sz="1700" dirty="0"/>
          </a:p>
          <a:p>
            <a:r>
              <a:rPr lang="cs-CZ" sz="1700" dirty="0"/>
              <a:t>vezikula se vyvinula v buňku až po získání DNA, proteinů, ribozomů, enzymů, ATP…</a:t>
            </a:r>
          </a:p>
          <a:p>
            <a:endParaRPr lang="cs-CZ" sz="1700" dirty="0"/>
          </a:p>
          <a:p>
            <a:r>
              <a:rPr lang="cs-CZ" sz="1700" dirty="0"/>
              <a:t>primární přítomnost RNA ve vezikulu mohla být užitečná, protože RNA nese </a:t>
            </a:r>
            <a:r>
              <a:rPr lang="cs-CZ" sz="1700" dirty="0" err="1"/>
              <a:t>el.náboj</a:t>
            </a:r>
            <a:r>
              <a:rPr lang="cs-CZ" sz="1700" dirty="0"/>
              <a:t>  a může nespecificky vázat proteiny a malé </a:t>
            </a:r>
            <a:r>
              <a:rPr lang="cs-CZ" sz="1700" dirty="0" err="1"/>
              <a:t>org.molekuly</a:t>
            </a:r>
            <a:endParaRPr lang="cs-CZ" sz="1700" dirty="0"/>
          </a:p>
        </p:txBody>
      </p:sp>
      <p:pic>
        <p:nvPicPr>
          <p:cNvPr id="317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6200000">
            <a:off x="6006873" y="3785477"/>
            <a:ext cx="2143125" cy="3562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ovéPole 3"/>
          <p:cNvSpPr txBox="1"/>
          <p:nvPr/>
        </p:nvSpPr>
        <p:spPr>
          <a:xfrm>
            <a:off x="152266" y="4658711"/>
            <a:ext cx="4896544" cy="1815882"/>
          </a:xfrm>
          <a:prstGeom prst="rect">
            <a:avLst/>
          </a:prstGeom>
          <a:noFill/>
        </p:spPr>
        <p:txBody>
          <a:bodyPr wrap="square" rtlCol="0">
            <a:spAutoFit/>
          </a:bodyPr>
          <a:lstStyle/>
          <a:p>
            <a:pPr marL="342900" lvl="0" indent="-342900">
              <a:spcBef>
                <a:spcPct val="20000"/>
              </a:spcBef>
              <a:buFont typeface="Arial" panose="020B0604020202020204" pitchFamily="34" charset="0"/>
              <a:buChar char="•"/>
            </a:pPr>
            <a:r>
              <a:rPr lang="cs-CZ" sz="1400" dirty="0">
                <a:solidFill>
                  <a:prstClr val="black"/>
                </a:solidFill>
              </a:rPr>
              <a:t>záměna DNA za RNA  - stabilnější</a:t>
            </a:r>
          </a:p>
          <a:p>
            <a:pPr marL="342900" lvl="0" indent="-342900">
              <a:spcBef>
                <a:spcPct val="20000"/>
              </a:spcBef>
              <a:buFont typeface="Arial" panose="020B0604020202020204" pitchFamily="34" charset="0"/>
              <a:buChar char="•"/>
            </a:pPr>
            <a:r>
              <a:rPr lang="cs-CZ" sz="1400" dirty="0">
                <a:solidFill>
                  <a:prstClr val="black"/>
                </a:solidFill>
              </a:rPr>
              <a:t>čas nutný pro rozvoj první </a:t>
            </a:r>
            <a:r>
              <a:rPr lang="cs-CZ" sz="1400" dirty="0" err="1">
                <a:solidFill>
                  <a:prstClr val="black"/>
                </a:solidFill>
              </a:rPr>
              <a:t>bunky</a:t>
            </a:r>
            <a:r>
              <a:rPr lang="cs-CZ" sz="1400" dirty="0">
                <a:solidFill>
                  <a:prstClr val="black"/>
                </a:solidFill>
              </a:rPr>
              <a:t> byl značný</a:t>
            </a:r>
          </a:p>
          <a:p>
            <a:pPr marL="342900" lvl="0" indent="-342900">
              <a:spcBef>
                <a:spcPct val="20000"/>
              </a:spcBef>
              <a:buFont typeface="Arial" panose="020B0604020202020204" pitchFamily="34" charset="0"/>
              <a:buChar char="•"/>
            </a:pPr>
            <a:r>
              <a:rPr lang="cs-CZ" sz="1400" dirty="0">
                <a:solidFill>
                  <a:prstClr val="black"/>
                </a:solidFill>
              </a:rPr>
              <a:t>pak evoluce na akceleraci (diverzita a složitost eukaryot vs. o 2/3 kratší délka existence na Zemi oproti </a:t>
            </a:r>
            <a:r>
              <a:rPr lang="cs-CZ" sz="1400" dirty="0" err="1">
                <a:solidFill>
                  <a:prstClr val="black"/>
                </a:solidFill>
              </a:rPr>
              <a:t>prokaryotům</a:t>
            </a:r>
            <a:r>
              <a:rPr lang="cs-CZ" sz="1400" dirty="0">
                <a:solidFill>
                  <a:prstClr val="black"/>
                </a:solidFill>
              </a:rPr>
              <a:t>)</a:t>
            </a:r>
          </a:p>
          <a:p>
            <a:pPr marL="342900" lvl="0" indent="-342900">
              <a:spcBef>
                <a:spcPct val="20000"/>
              </a:spcBef>
              <a:buFont typeface="Arial" panose="020B0604020202020204" pitchFamily="34" charset="0"/>
              <a:buChar char="•"/>
            </a:pPr>
            <a:endParaRPr lang="cs-CZ" sz="1400" dirty="0">
              <a:solidFill>
                <a:prstClr val="black"/>
              </a:solidFill>
            </a:endParaRPr>
          </a:p>
          <a:p>
            <a:pPr marL="342900" lvl="0" indent="-342900">
              <a:spcBef>
                <a:spcPct val="20000"/>
              </a:spcBef>
              <a:buFont typeface="Arial" panose="020B0604020202020204" pitchFamily="34" charset="0"/>
              <a:buChar char="•"/>
            </a:pPr>
            <a:r>
              <a:rPr lang="cs-CZ" sz="1400" dirty="0">
                <a:solidFill>
                  <a:prstClr val="black"/>
                </a:solidFill>
              </a:rPr>
              <a:t>hypotéza RNA světa</a:t>
            </a:r>
          </a:p>
          <a:p>
            <a:pPr lvl="0">
              <a:spcBef>
                <a:spcPct val="20000"/>
              </a:spcBef>
            </a:pPr>
            <a:endParaRPr lang="en-GB" sz="1400" dirty="0">
              <a:solidFill>
                <a:prstClr val="black"/>
              </a:solidFill>
            </a:endParaRPr>
          </a:p>
        </p:txBody>
      </p:sp>
      <p:sp>
        <p:nvSpPr>
          <p:cNvPr id="2" name="Obdélník 1"/>
          <p:cNvSpPr/>
          <p:nvPr/>
        </p:nvSpPr>
        <p:spPr>
          <a:xfrm>
            <a:off x="3243569" y="158788"/>
            <a:ext cx="2062681" cy="369332"/>
          </a:xfrm>
          <a:prstGeom prst="rect">
            <a:avLst/>
          </a:prstGeom>
        </p:spPr>
        <p:txBody>
          <a:bodyPr wrap="none">
            <a:spAutoFit/>
          </a:bodyPr>
          <a:lstStyle/>
          <a:p>
            <a:r>
              <a:rPr lang="cs-CZ" dirty="0"/>
              <a:t>Hypotéza RNA světa</a:t>
            </a:r>
          </a:p>
        </p:txBody>
      </p:sp>
    </p:spTree>
    <p:extLst>
      <p:ext uri="{BB962C8B-B14F-4D97-AF65-F5344CB8AC3E}">
        <p14:creationId xmlns="" xmlns:p14="http://schemas.microsoft.com/office/powerpoint/2010/main" val="121911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5321" y="1581305"/>
            <a:ext cx="9089499" cy="4320480"/>
          </a:xfrm>
        </p:spPr>
        <p:txBody>
          <a:bodyPr>
            <a:normAutofit fontScale="92500"/>
          </a:bodyPr>
          <a:lstStyle/>
          <a:p>
            <a:r>
              <a:rPr lang="cs-CZ" sz="1500" dirty="0"/>
              <a:t>reaguje na problematický způsob vzniku živých organismů vzhledem k jejich genetickému kódu</a:t>
            </a:r>
          </a:p>
          <a:p>
            <a:endParaRPr lang="cs-CZ" sz="1500" dirty="0"/>
          </a:p>
          <a:p>
            <a:r>
              <a:rPr lang="cs-CZ" sz="1500" dirty="0"/>
              <a:t>replikaci organismů zajišťuje molekula DNA - předává informaci proteinům (enzymům), ale bez jejich existence a katalýzy sama nemůže vznikat a replikovat se</a:t>
            </a:r>
          </a:p>
          <a:p>
            <a:endParaRPr lang="cs-CZ" sz="1500" dirty="0"/>
          </a:p>
          <a:p>
            <a:r>
              <a:rPr lang="cs-CZ" sz="1500" dirty="0"/>
              <a:t>DNA a proteiny proto mohou při přenosu informace fungovat pouze společně, není možné říci, co se vyvinulo dřív</a:t>
            </a:r>
          </a:p>
          <a:p>
            <a:endParaRPr lang="cs-CZ" sz="1500" dirty="0"/>
          </a:p>
          <a:p>
            <a:r>
              <a:rPr lang="cs-CZ" sz="1500" dirty="0"/>
              <a:t>přímý vznik živé buňky s takto složitým systémem replikace je ve smyslu moderní vědecké abiogeneze nemyslitelný</a:t>
            </a:r>
          </a:p>
          <a:p>
            <a:endParaRPr lang="cs-CZ" sz="1500" dirty="0"/>
          </a:p>
          <a:p>
            <a:r>
              <a:rPr lang="cs-CZ" sz="1500" dirty="0"/>
              <a:t>řešení problému se proto hledalo s předpokladem, že dnešnímu životu předcházely organismy s jednodušším replikačním systémem</a:t>
            </a:r>
          </a:p>
          <a:p>
            <a:endParaRPr lang="cs-CZ" sz="1500" dirty="0"/>
          </a:p>
          <a:p>
            <a:r>
              <a:rPr lang="cs-CZ" sz="1500" dirty="0"/>
              <a:t>systém přenosu informací v prvních živých organismech by tak mohl být založen pouze na RNA, která by v sobě spojovala vlastnosti nukleové kyseliny i proteinů</a:t>
            </a:r>
          </a:p>
          <a:p>
            <a:endParaRPr lang="cs-CZ" sz="1500" dirty="0"/>
          </a:p>
          <a:p>
            <a:r>
              <a:rPr lang="cs-CZ" sz="1500" dirty="0"/>
              <a:t>tento způsob navrhli nezávisle na sobě v 60. letech Carl </a:t>
            </a:r>
            <a:r>
              <a:rPr lang="cs-CZ" sz="1500" dirty="0" err="1"/>
              <a:t>Woese</a:t>
            </a:r>
            <a:r>
              <a:rPr lang="cs-CZ" sz="1500" dirty="0"/>
              <a:t>, Francis Crick aj.</a:t>
            </a:r>
          </a:p>
          <a:p>
            <a:pPr marL="0" indent="0">
              <a:buNone/>
            </a:pPr>
            <a:endParaRPr lang="cs-CZ" dirty="0"/>
          </a:p>
          <a:p>
            <a:endParaRPr lang="cs-CZ" sz="5600"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588224" y="5301208"/>
            <a:ext cx="2310463" cy="12996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179512" y="260648"/>
            <a:ext cx="8568952" cy="738664"/>
          </a:xfrm>
          <a:prstGeom prst="rect">
            <a:avLst/>
          </a:prstGeom>
        </p:spPr>
        <p:txBody>
          <a:bodyPr wrap="square">
            <a:spAutoFit/>
          </a:bodyPr>
          <a:lstStyle/>
          <a:p>
            <a:r>
              <a:rPr lang="cs-CZ" sz="1400" dirty="0"/>
              <a:t>Walter Gilbert 1986</a:t>
            </a:r>
          </a:p>
          <a:p>
            <a:r>
              <a:rPr lang="cs-CZ" sz="1400" b="1" dirty="0"/>
              <a:t>RNA svět - hypotéza předpokládá, že molekuly RNA sloužily jako hlavní biologické katalyzátory</a:t>
            </a:r>
          </a:p>
          <a:p>
            <a:r>
              <a:rPr lang="cs-CZ" sz="1400" b="1" dirty="0"/>
              <a:t> a zároveň byly schopné přenášet genetickou informaci</a:t>
            </a:r>
          </a:p>
        </p:txBody>
      </p:sp>
    </p:spTree>
    <p:extLst>
      <p:ext uri="{BB962C8B-B14F-4D97-AF65-F5344CB8AC3E}">
        <p14:creationId xmlns="" xmlns:p14="http://schemas.microsoft.com/office/powerpoint/2010/main" val="154624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346050"/>
          </a:xfrm>
        </p:spPr>
        <p:txBody>
          <a:bodyPr>
            <a:normAutofit fontScale="90000"/>
          </a:bodyPr>
          <a:lstStyle/>
          <a:p>
            <a:r>
              <a:rPr lang="cs-CZ" sz="2400" u="sng" dirty="0"/>
              <a:t>Achillova pata RNA světa</a:t>
            </a:r>
            <a:br>
              <a:rPr lang="cs-CZ" sz="2400" u="sng" dirty="0"/>
            </a:br>
            <a:endParaRPr lang="cs-CZ" sz="2400" dirty="0"/>
          </a:p>
        </p:txBody>
      </p:sp>
      <p:sp>
        <p:nvSpPr>
          <p:cNvPr id="3" name="Zástupný symbol pro obsah 2"/>
          <p:cNvSpPr>
            <a:spLocks noGrp="1"/>
          </p:cNvSpPr>
          <p:nvPr>
            <p:ph idx="1"/>
          </p:nvPr>
        </p:nvSpPr>
        <p:spPr>
          <a:xfrm>
            <a:off x="-28813" y="692696"/>
            <a:ext cx="8892480" cy="4525963"/>
          </a:xfrm>
        </p:spPr>
        <p:txBody>
          <a:bodyPr>
            <a:normAutofit/>
          </a:bodyPr>
          <a:lstStyle/>
          <a:p>
            <a:pPr marL="285750" indent="-285750"/>
            <a:r>
              <a:rPr lang="cs-CZ" sz="1600" dirty="0"/>
              <a:t>chybí jakékoliv nálezy prvotních organismů v geologickém záznamu</a:t>
            </a:r>
          </a:p>
          <a:p>
            <a:pPr marL="285750" indent="-285750"/>
            <a:endParaRPr lang="cs-CZ" sz="1600" dirty="0"/>
          </a:p>
          <a:p>
            <a:pPr marL="285750" indent="-285750"/>
            <a:r>
              <a:rPr lang="cs-CZ" sz="1600" dirty="0"/>
              <a:t>mnohé úspěšné laboratorní experimenty odhalily zatím jen zlomky možných reakcí </a:t>
            </a:r>
          </a:p>
          <a:p>
            <a:pPr marL="285750" indent="-285750"/>
            <a:endParaRPr lang="cs-CZ" sz="1600" dirty="0"/>
          </a:p>
          <a:p>
            <a:pPr marL="285750" indent="-285750"/>
            <a:r>
              <a:rPr lang="cs-CZ" sz="1600" dirty="0"/>
              <a:t>nejsou známé ani žádné organismy, které by mohly v RNA světě fungovat – metabolismus zcela odlišný</a:t>
            </a:r>
          </a:p>
          <a:p>
            <a:pPr marL="285750" indent="-285750"/>
            <a:endParaRPr lang="cs-CZ" sz="1600" dirty="0"/>
          </a:p>
          <a:p>
            <a:pPr marL="285750" indent="-285750"/>
            <a:r>
              <a:rPr lang="cs-CZ" sz="1600" dirty="0"/>
              <a:t>nejasnosti o vzniku molekul RNA v </a:t>
            </a:r>
            <a:r>
              <a:rPr lang="cs-CZ" sz="1600" dirty="0" err="1"/>
              <a:t>prebiotickém</a:t>
            </a:r>
            <a:r>
              <a:rPr lang="cs-CZ" sz="1600" dirty="0"/>
              <a:t> světě - syntéza v tehdejším prostředí velmi komplikovaná</a:t>
            </a:r>
          </a:p>
          <a:p>
            <a:pPr marL="285750" indent="-285750"/>
            <a:endParaRPr lang="cs-CZ" sz="1600" dirty="0"/>
          </a:p>
          <a:p>
            <a:pPr marL="285750" indent="-285750"/>
            <a:r>
              <a:rPr lang="cs-CZ" sz="1600" dirty="0"/>
              <a:t>velmi malá stabilita molekul ribonukleové kyseliny - existence nechráněných molekul téměř vyloučená - rychlý rozklad vlivem silného UV (ochrana jílem?)</a:t>
            </a:r>
          </a:p>
          <a:p>
            <a:endParaRPr lang="cs-CZ" sz="1600" dirty="0"/>
          </a:p>
        </p:txBody>
      </p:sp>
      <p:pic>
        <p:nvPicPr>
          <p:cNvPr id="327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08950" y="4080455"/>
            <a:ext cx="1419673" cy="18928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36296" y="3734424"/>
            <a:ext cx="1357306" cy="20396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16942" y="4869160"/>
            <a:ext cx="1315591" cy="18995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7544" y="4408042"/>
            <a:ext cx="3876575" cy="21708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48718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4082"/>
          </a:xfrm>
        </p:spPr>
        <p:txBody>
          <a:bodyPr>
            <a:normAutofit/>
          </a:bodyPr>
          <a:lstStyle/>
          <a:p>
            <a:r>
              <a:rPr lang="cs-CZ" sz="2400" dirty="0"/>
              <a:t>Charakteristiky mikrobiálního života</a:t>
            </a:r>
          </a:p>
        </p:txBody>
      </p:sp>
      <p:sp>
        <p:nvSpPr>
          <p:cNvPr id="3" name="Zástupný symbol pro obsah 2"/>
          <p:cNvSpPr>
            <a:spLocks noGrp="1"/>
          </p:cNvSpPr>
          <p:nvPr>
            <p:ph idx="1"/>
          </p:nvPr>
        </p:nvSpPr>
        <p:spPr>
          <a:xfrm>
            <a:off x="539552" y="908720"/>
            <a:ext cx="8229600" cy="4525963"/>
          </a:xfrm>
        </p:spPr>
        <p:txBody>
          <a:bodyPr>
            <a:normAutofit/>
          </a:bodyPr>
          <a:lstStyle/>
          <a:p>
            <a:endParaRPr lang="cs-CZ" sz="1600" dirty="0"/>
          </a:p>
          <a:p>
            <a:r>
              <a:rPr lang="cs-CZ" sz="1600" dirty="0"/>
              <a:t>podstata života je  podobná u mikro- i  makroorganismů (</a:t>
            </a:r>
            <a:r>
              <a:rPr lang="cs-CZ" sz="1600" dirty="0" err="1"/>
              <a:t>prokaryot</a:t>
            </a:r>
            <a:r>
              <a:rPr lang="cs-CZ" sz="1600" dirty="0"/>
              <a:t> i </a:t>
            </a:r>
            <a:r>
              <a:rPr lang="cs-CZ" sz="1600" dirty="0" err="1"/>
              <a:t>eukaryot</a:t>
            </a:r>
            <a:r>
              <a:rPr lang="cs-CZ" sz="1600" dirty="0"/>
              <a:t>) </a:t>
            </a:r>
          </a:p>
          <a:p>
            <a:r>
              <a:rPr lang="cs-CZ" sz="1600" dirty="0"/>
              <a:t>mikroorganismy jsou jednobuněčné, vyšší organismy mnohobuněčné, tvořené tkáněmi</a:t>
            </a:r>
          </a:p>
          <a:p>
            <a:endParaRPr lang="cs-CZ" sz="1600" dirty="0"/>
          </a:p>
          <a:p>
            <a:endParaRPr lang="cs-CZ" sz="1600" dirty="0"/>
          </a:p>
          <a:p>
            <a:endParaRPr lang="cs-CZ" sz="1600" dirty="0"/>
          </a:p>
          <a:p>
            <a:endParaRPr lang="cs-CZ" sz="1600" dirty="0"/>
          </a:p>
        </p:txBody>
      </p:sp>
      <p:pic>
        <p:nvPicPr>
          <p:cNvPr id="460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2534284"/>
            <a:ext cx="7881599" cy="35825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30689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noAutofit/>
          </a:bodyPr>
          <a:lstStyle/>
          <a:p>
            <a:r>
              <a:rPr lang="cs-CZ" sz="2800" dirty="0"/>
              <a:t>Buněčná evoluce</a:t>
            </a:r>
          </a:p>
        </p:txBody>
      </p:sp>
      <p:sp>
        <p:nvSpPr>
          <p:cNvPr id="3" name="Zástupný symbol pro obsah 2"/>
          <p:cNvSpPr>
            <a:spLocks noGrp="1"/>
          </p:cNvSpPr>
          <p:nvPr>
            <p:ph idx="1"/>
          </p:nvPr>
        </p:nvSpPr>
        <p:spPr>
          <a:xfrm>
            <a:off x="107504" y="836712"/>
            <a:ext cx="8229600" cy="4525963"/>
          </a:xfrm>
        </p:spPr>
        <p:txBody>
          <a:bodyPr>
            <a:normAutofit lnSpcReduction="10000"/>
          </a:bodyPr>
          <a:lstStyle/>
          <a:p>
            <a:r>
              <a:rPr lang="cs-CZ" sz="1600" dirty="0"/>
              <a:t>první buňky obsahující DNA a protein syntetizující materiály uvnitř membrány získaly schopnost dědičnosti vlastností a tvorby nového fenotypu</a:t>
            </a:r>
          </a:p>
          <a:p>
            <a:endParaRPr lang="cs-CZ" sz="1600" dirty="0"/>
          </a:p>
          <a:p>
            <a:r>
              <a:rPr lang="cs-CZ" sz="1600" dirty="0"/>
              <a:t>druhy mikroorganismů se schopností přizpůsobit se prostředí v něm mohly přežít a reprodukovat se a tím vytvářet nové formy </a:t>
            </a:r>
          </a:p>
          <a:p>
            <a:endParaRPr lang="cs-CZ" sz="1600" dirty="0"/>
          </a:p>
          <a:p>
            <a:r>
              <a:rPr lang="cs-CZ" sz="1600" dirty="0"/>
              <a:t>evoluce vedoucí  k různým formám a životním stylům  byla formována díky selektivnímu tlaku životního prostředí</a:t>
            </a:r>
          </a:p>
          <a:p>
            <a:endParaRPr lang="cs-CZ" sz="1600" dirty="0"/>
          </a:p>
          <a:p>
            <a:r>
              <a:rPr lang="cs-CZ" sz="1600" dirty="0" err="1"/>
              <a:t>genet</a:t>
            </a:r>
            <a:r>
              <a:rPr lang="cs-CZ" sz="1600" dirty="0"/>
              <a:t>. variabilita byla zajištěna vlivem mutací a horizontálním přenosem genů</a:t>
            </a:r>
          </a:p>
          <a:p>
            <a:endParaRPr lang="cs-CZ" sz="1600" dirty="0"/>
          </a:p>
          <a:p>
            <a:r>
              <a:rPr lang="cs-CZ" sz="1600" dirty="0"/>
              <a:t>pro oddělení domén </a:t>
            </a:r>
            <a:r>
              <a:rPr lang="cs-CZ" sz="1600" dirty="0" err="1"/>
              <a:t>Bacteria</a:t>
            </a:r>
            <a:r>
              <a:rPr lang="cs-CZ" sz="1600" dirty="0"/>
              <a:t> a </a:t>
            </a:r>
            <a:r>
              <a:rPr lang="cs-CZ" sz="1600" dirty="0" err="1"/>
              <a:t>Archaea</a:t>
            </a:r>
            <a:r>
              <a:rPr lang="cs-CZ" sz="1600" dirty="0"/>
              <a:t>  nebyla nalezena odpovídající událost v historii Země</a:t>
            </a:r>
          </a:p>
          <a:p>
            <a:endParaRPr lang="cs-CZ" sz="1600" dirty="0"/>
          </a:p>
          <a:p>
            <a:r>
              <a:rPr lang="cs-CZ" sz="1600" dirty="0"/>
              <a:t>i přes značné rozdíly, mnoho procesů a biomolekul sdílí tyto skupiny spolu</a:t>
            </a:r>
          </a:p>
          <a:p>
            <a:endParaRPr lang="cs-CZ" sz="1600" dirty="0"/>
          </a:p>
          <a:p>
            <a:r>
              <a:rPr lang="cs-CZ" sz="1600" dirty="0"/>
              <a:t>je s podivem, že po 2 </a:t>
            </a:r>
            <a:r>
              <a:rPr lang="cs-CZ" sz="1600" dirty="0" err="1"/>
              <a:t>mld</a:t>
            </a:r>
            <a:r>
              <a:rPr lang="cs-CZ" sz="1600" dirty="0"/>
              <a:t> let vývoje se </a:t>
            </a:r>
            <a:r>
              <a:rPr lang="cs-CZ" sz="1600" dirty="0" err="1"/>
              <a:t>prokaryota</a:t>
            </a:r>
            <a:r>
              <a:rPr lang="cs-CZ" sz="1600" dirty="0"/>
              <a:t> rozdělila </a:t>
            </a:r>
          </a:p>
          <a:p>
            <a:pPr marL="0" indent="0">
              <a:buNone/>
            </a:pPr>
            <a:r>
              <a:rPr lang="cs-CZ" sz="1600" dirty="0"/>
              <a:t>       pouze na dvě linie…což již zřejmě neplatí – </a:t>
            </a:r>
            <a:r>
              <a:rPr lang="cs-CZ" sz="1600" i="1" dirty="0" err="1"/>
              <a:t>Candidate</a:t>
            </a:r>
            <a:r>
              <a:rPr lang="cs-CZ" sz="1600" i="1" dirty="0"/>
              <a:t> </a:t>
            </a:r>
            <a:r>
              <a:rPr lang="cs-CZ" sz="1600" i="1" dirty="0" err="1"/>
              <a:t>Phyla</a:t>
            </a:r>
            <a:r>
              <a:rPr lang="cs-CZ" sz="1600" i="1" dirty="0"/>
              <a:t> </a:t>
            </a:r>
            <a:r>
              <a:rPr lang="cs-CZ" sz="1600" i="1" dirty="0" err="1"/>
              <a:t>Radiation</a:t>
            </a:r>
            <a:r>
              <a:rPr lang="cs-CZ" sz="1600" i="1" dirty="0"/>
              <a:t>?</a:t>
            </a: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04248" y="4149080"/>
            <a:ext cx="2143657" cy="24898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890128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3321" y="22523"/>
            <a:ext cx="8229600" cy="346050"/>
          </a:xfrm>
        </p:spPr>
        <p:txBody>
          <a:bodyPr>
            <a:noAutofit/>
          </a:bodyPr>
          <a:lstStyle/>
          <a:p>
            <a:r>
              <a:rPr lang="cs-CZ" sz="2400" dirty="0" err="1"/>
              <a:t>Archaea</a:t>
            </a:r>
            <a:r>
              <a:rPr lang="cs-CZ" sz="2400" dirty="0"/>
              <a:t> vs. </a:t>
            </a:r>
            <a:r>
              <a:rPr lang="cs-CZ" sz="2400" dirty="0" err="1"/>
              <a:t>Bacteria</a:t>
            </a:r>
            <a:endParaRPr lang="en-GB" sz="2400" dirty="0"/>
          </a:p>
        </p:txBody>
      </p:sp>
      <p:sp>
        <p:nvSpPr>
          <p:cNvPr id="3" name="Zástupný symbol pro obsah 2"/>
          <p:cNvSpPr>
            <a:spLocks noGrp="1"/>
          </p:cNvSpPr>
          <p:nvPr>
            <p:ph idx="1"/>
          </p:nvPr>
        </p:nvSpPr>
        <p:spPr>
          <a:xfrm>
            <a:off x="413321" y="476672"/>
            <a:ext cx="8229600" cy="4525963"/>
          </a:xfrm>
        </p:spPr>
        <p:txBody>
          <a:bodyPr>
            <a:normAutofit/>
          </a:bodyPr>
          <a:lstStyle/>
          <a:p>
            <a:r>
              <a:rPr lang="cs-CZ" sz="1600" dirty="0"/>
              <a:t>podobnosti i rozdílnosti </a:t>
            </a:r>
          </a:p>
          <a:p>
            <a:r>
              <a:rPr lang="cs-CZ" sz="1600" dirty="0"/>
              <a:t>rozdíl na buněčné i </a:t>
            </a:r>
            <a:r>
              <a:rPr lang="cs-CZ" sz="1600" dirty="0" err="1"/>
              <a:t>genomické</a:t>
            </a:r>
            <a:r>
              <a:rPr lang="cs-CZ" sz="1600" dirty="0"/>
              <a:t> úrovni, chimérická podstata </a:t>
            </a:r>
            <a:r>
              <a:rPr lang="cs-CZ" sz="1600" dirty="0" err="1"/>
              <a:t>archaea</a:t>
            </a:r>
            <a:endParaRPr lang="cs-CZ" sz="1600" dirty="0"/>
          </a:p>
          <a:p>
            <a:r>
              <a:rPr lang="cs-CZ" sz="1600" dirty="0"/>
              <a:t>podobnost s bakteriemi v morfologii </a:t>
            </a:r>
          </a:p>
          <a:p>
            <a:r>
              <a:rPr lang="cs-CZ" sz="1600" dirty="0" err="1"/>
              <a:t>Archaea</a:t>
            </a:r>
            <a:r>
              <a:rPr lang="cs-CZ" sz="1600" dirty="0"/>
              <a:t> podobná </a:t>
            </a:r>
            <a:r>
              <a:rPr lang="cs-CZ" sz="1600" dirty="0" err="1"/>
              <a:t>Eucarya</a:t>
            </a:r>
            <a:r>
              <a:rPr lang="cs-CZ" sz="1600" dirty="0"/>
              <a:t>  - transkripce, translace, oprava DNA, RNA polymeráza, replikace…</a:t>
            </a:r>
          </a:p>
          <a:p>
            <a:r>
              <a:rPr lang="cs-CZ" sz="1600" dirty="0" err="1"/>
              <a:t>euryarcheota</a:t>
            </a:r>
            <a:r>
              <a:rPr lang="cs-CZ" sz="1600" dirty="0"/>
              <a:t> – homology eukaryontních histonů</a:t>
            </a:r>
          </a:p>
          <a:p>
            <a:r>
              <a:rPr lang="cs-CZ" sz="1600" dirty="0"/>
              <a:t>informačně-procesní systém je podobnější </a:t>
            </a:r>
            <a:r>
              <a:rPr lang="cs-CZ" sz="1600" dirty="0" err="1"/>
              <a:t>Eucarya</a:t>
            </a:r>
            <a:endParaRPr lang="cs-CZ" sz="1600" dirty="0"/>
          </a:p>
          <a:p>
            <a:r>
              <a:rPr lang="cs-CZ" sz="1600" dirty="0"/>
              <a:t>metabolismus podobný spíše bakteriím</a:t>
            </a:r>
          </a:p>
          <a:p>
            <a:endParaRPr lang="cs-CZ" sz="1600" dirty="0"/>
          </a:p>
        </p:txBody>
      </p:sp>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47664" y="2780928"/>
            <a:ext cx="5960914" cy="3877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71095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490066"/>
          </a:xfrm>
        </p:spPr>
        <p:txBody>
          <a:bodyPr>
            <a:noAutofit/>
          </a:bodyPr>
          <a:lstStyle/>
          <a:p>
            <a:r>
              <a:rPr lang="cs-CZ" sz="3200" dirty="0"/>
              <a:t>Historie života</a:t>
            </a:r>
            <a:endParaRPr lang="en-GB" sz="3200" dirty="0"/>
          </a:p>
        </p:txBody>
      </p:sp>
      <p:sp>
        <p:nvSpPr>
          <p:cNvPr id="3" name="Zástupný symbol pro obsah 2"/>
          <p:cNvSpPr>
            <a:spLocks noGrp="1"/>
          </p:cNvSpPr>
          <p:nvPr>
            <p:ph idx="1"/>
          </p:nvPr>
        </p:nvSpPr>
        <p:spPr>
          <a:xfrm>
            <a:off x="179512" y="476672"/>
            <a:ext cx="8373616" cy="3629374"/>
          </a:xfrm>
        </p:spPr>
        <p:txBody>
          <a:bodyPr>
            <a:normAutofit/>
          </a:bodyPr>
          <a:lstStyle/>
          <a:p>
            <a:pPr>
              <a:lnSpc>
                <a:spcPct val="150000"/>
              </a:lnSpc>
            </a:pPr>
            <a:r>
              <a:rPr lang="cs-CZ" sz="1600" dirty="0"/>
              <a:t>před 4,5 </a:t>
            </a:r>
            <a:r>
              <a:rPr lang="cs-CZ" sz="1600" dirty="0" err="1"/>
              <a:t>mld</a:t>
            </a:r>
            <a:r>
              <a:rPr lang="cs-CZ" sz="1600" dirty="0"/>
              <a:t> let – formování Země, vznik pevnin a oceánů</a:t>
            </a:r>
          </a:p>
          <a:p>
            <a:pPr>
              <a:lnSpc>
                <a:spcPct val="150000"/>
              </a:lnSpc>
            </a:pPr>
            <a:r>
              <a:rPr lang="cs-CZ" sz="1600" dirty="0"/>
              <a:t>vulkanická a hydrotermální aktivita - velké množství plynů do atmosféry</a:t>
            </a:r>
          </a:p>
          <a:p>
            <a:pPr>
              <a:lnSpc>
                <a:spcPct val="150000"/>
              </a:lnSpc>
            </a:pPr>
            <a:r>
              <a:rPr lang="cs-CZ" sz="1600" dirty="0"/>
              <a:t>vodní pára + dusík, oxid uhličitý, metan, amoniak (stopy – vodík, </a:t>
            </a:r>
            <a:r>
              <a:rPr lang="cs-CZ" sz="1600" dirty="0" err="1"/>
              <a:t>ox</a:t>
            </a:r>
            <a:r>
              <a:rPr lang="cs-CZ" sz="1600" dirty="0"/>
              <a:t>. uhelnatý, kyanid vodíku…)</a:t>
            </a:r>
          </a:p>
          <a:p>
            <a:pPr>
              <a:lnSpc>
                <a:spcPct val="150000"/>
              </a:lnSpc>
            </a:pPr>
            <a:r>
              <a:rPr lang="cs-CZ" sz="1600" dirty="0"/>
              <a:t>prach a popel</a:t>
            </a:r>
          </a:p>
          <a:p>
            <a:pPr>
              <a:lnSpc>
                <a:spcPct val="150000"/>
              </a:lnSpc>
            </a:pPr>
            <a:r>
              <a:rPr lang="cs-CZ" sz="1600" dirty="0"/>
              <a:t>mladé Slunce - 75 % svého současného výkonu</a:t>
            </a:r>
          </a:p>
          <a:p>
            <a:pPr>
              <a:lnSpc>
                <a:spcPct val="150000"/>
              </a:lnSpc>
            </a:pPr>
            <a:r>
              <a:rPr lang="cs-CZ" sz="1600" dirty="0"/>
              <a:t>dostatek oxidu uhličitého a metanu - silný skleníkový efekt - chránil Zemi před zmrznutím</a:t>
            </a:r>
          </a:p>
          <a:p>
            <a:pPr>
              <a:lnSpc>
                <a:spcPct val="150000"/>
              </a:lnSpc>
            </a:pPr>
            <a:r>
              <a:rPr lang="cs-CZ" sz="1600" dirty="0" err="1"/>
              <a:t>vys</a:t>
            </a:r>
            <a:r>
              <a:rPr lang="cs-CZ" sz="1600" dirty="0"/>
              <a:t>. teploty, intenzivní odpar, nečistoty v ovzduší (prach a popel)- kondenzace vodní páry - prudké deště</a:t>
            </a:r>
          </a:p>
          <a:p>
            <a:endParaRPr lang="cs-CZ" sz="1600" dirty="0"/>
          </a:p>
          <a:p>
            <a:endParaRPr lang="cs-CZ" sz="1600" dirty="0"/>
          </a:p>
        </p:txBody>
      </p:sp>
      <p:pic>
        <p:nvPicPr>
          <p:cNvPr id="2048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08695" y="4098787"/>
            <a:ext cx="5869870" cy="27252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8249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764704"/>
            <a:ext cx="4968552" cy="57351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80112" y="3140968"/>
            <a:ext cx="3208950" cy="33642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1403648" y="260648"/>
            <a:ext cx="6974089" cy="400110"/>
          </a:xfrm>
          <a:prstGeom prst="rect">
            <a:avLst/>
          </a:prstGeom>
        </p:spPr>
        <p:txBody>
          <a:bodyPr wrap="none">
            <a:spAutoFit/>
          </a:bodyPr>
          <a:lstStyle/>
          <a:p>
            <a:r>
              <a:rPr lang="en-GB" sz="2000" dirty="0" err="1">
                <a:solidFill>
                  <a:prstClr val="black"/>
                </a:solidFill>
              </a:rPr>
              <a:t>Rozdíl</a:t>
            </a:r>
            <a:r>
              <a:rPr lang="cs-CZ" sz="2000" dirty="0">
                <a:solidFill>
                  <a:prstClr val="black"/>
                </a:solidFill>
              </a:rPr>
              <a:t>y</a:t>
            </a:r>
            <a:r>
              <a:rPr lang="en-GB" sz="2000" dirty="0">
                <a:solidFill>
                  <a:prstClr val="black"/>
                </a:solidFill>
              </a:rPr>
              <a:t> </a:t>
            </a:r>
            <a:r>
              <a:rPr lang="cs-CZ" sz="2000" dirty="0">
                <a:solidFill>
                  <a:prstClr val="black"/>
                </a:solidFill>
              </a:rPr>
              <a:t>buněčné stěny  a </a:t>
            </a:r>
            <a:r>
              <a:rPr lang="cs-CZ" sz="2000" dirty="0" err="1">
                <a:solidFill>
                  <a:prstClr val="black"/>
                </a:solidFill>
              </a:rPr>
              <a:t>cyt</a:t>
            </a:r>
            <a:r>
              <a:rPr lang="cs-CZ" sz="2000" dirty="0">
                <a:solidFill>
                  <a:prstClr val="black"/>
                </a:solidFill>
              </a:rPr>
              <a:t>.  membrány </a:t>
            </a:r>
            <a:r>
              <a:rPr lang="en-GB" sz="2000" dirty="0" err="1">
                <a:solidFill>
                  <a:prstClr val="black"/>
                </a:solidFill>
              </a:rPr>
              <a:t>mezi</a:t>
            </a:r>
            <a:r>
              <a:rPr lang="en-GB" sz="2000" dirty="0">
                <a:solidFill>
                  <a:prstClr val="black"/>
                </a:solidFill>
              </a:rPr>
              <a:t> </a:t>
            </a:r>
            <a:r>
              <a:rPr lang="cs-CZ" sz="2000" dirty="0">
                <a:solidFill>
                  <a:prstClr val="black"/>
                </a:solidFill>
              </a:rPr>
              <a:t>B</a:t>
            </a:r>
            <a:r>
              <a:rPr lang="en-GB" sz="2000" dirty="0" err="1">
                <a:solidFill>
                  <a:prstClr val="black"/>
                </a:solidFill>
              </a:rPr>
              <a:t>acteria</a:t>
            </a:r>
            <a:r>
              <a:rPr lang="en-GB" sz="2000" dirty="0">
                <a:solidFill>
                  <a:prstClr val="black"/>
                </a:solidFill>
              </a:rPr>
              <a:t> a </a:t>
            </a:r>
            <a:r>
              <a:rPr lang="cs-CZ" sz="2000" dirty="0">
                <a:solidFill>
                  <a:prstClr val="black"/>
                </a:solidFill>
              </a:rPr>
              <a:t>A</a:t>
            </a:r>
            <a:r>
              <a:rPr lang="en-GB" sz="2000" dirty="0" err="1">
                <a:solidFill>
                  <a:prstClr val="black"/>
                </a:solidFill>
              </a:rPr>
              <a:t>rchaea</a:t>
            </a:r>
            <a:endParaRPr lang="en-GB" sz="2000" dirty="0">
              <a:solidFill>
                <a:prstClr val="black"/>
              </a:solidFill>
            </a:endParaRPr>
          </a:p>
        </p:txBody>
      </p:sp>
      <p:sp>
        <p:nvSpPr>
          <p:cNvPr id="2" name="TextovéPole 1"/>
          <p:cNvSpPr txBox="1"/>
          <p:nvPr/>
        </p:nvSpPr>
        <p:spPr>
          <a:xfrm>
            <a:off x="5383446" y="728658"/>
            <a:ext cx="4013089" cy="2677656"/>
          </a:xfrm>
          <a:prstGeom prst="rect">
            <a:avLst/>
          </a:prstGeom>
          <a:noFill/>
        </p:spPr>
        <p:txBody>
          <a:bodyPr wrap="square" rtlCol="0">
            <a:spAutoFit/>
          </a:bodyPr>
          <a:lstStyle/>
          <a:p>
            <a:r>
              <a:rPr lang="cs-CZ" sz="1400" b="1" dirty="0" err="1"/>
              <a:t>Archaea</a:t>
            </a:r>
            <a:r>
              <a:rPr lang="cs-CZ" sz="1400" b="1" dirty="0"/>
              <a:t> </a:t>
            </a:r>
          </a:p>
          <a:p>
            <a:pPr marL="285750" indent="-285750">
              <a:buFont typeface="Arial" panose="020B0604020202020204" pitchFamily="34" charset="0"/>
              <a:buChar char="•"/>
            </a:pPr>
            <a:r>
              <a:rPr lang="cs-CZ" sz="1400" dirty="0" err="1"/>
              <a:t>eterové</a:t>
            </a:r>
            <a:r>
              <a:rPr lang="cs-CZ" sz="1400" dirty="0"/>
              <a:t> vazby (stabilnější) </a:t>
            </a:r>
          </a:p>
          <a:p>
            <a:pPr marL="285750" indent="-285750">
              <a:buFont typeface="Arial" panose="020B0604020202020204" pitchFamily="34" charset="0"/>
              <a:buChar char="•"/>
            </a:pPr>
            <a:r>
              <a:rPr lang="cs-CZ" sz="1400" dirty="0"/>
              <a:t>BS – </a:t>
            </a:r>
            <a:r>
              <a:rPr lang="cs-CZ" sz="1400" dirty="0" err="1"/>
              <a:t>obv</a:t>
            </a:r>
            <a:r>
              <a:rPr lang="cs-CZ" sz="1400" dirty="0"/>
              <a:t>. neobsahuje </a:t>
            </a:r>
            <a:r>
              <a:rPr lang="cs-CZ" sz="1400" dirty="0" err="1"/>
              <a:t>peptidoglykan</a:t>
            </a:r>
            <a:endParaRPr lang="cs-CZ" sz="1400" dirty="0"/>
          </a:p>
          <a:p>
            <a:pPr marL="285750" indent="-285750">
              <a:buFont typeface="Arial" panose="020B0604020202020204" pitchFamily="34" charset="0"/>
              <a:buChar char="•"/>
            </a:pPr>
            <a:r>
              <a:rPr lang="cs-CZ" sz="1400" dirty="0"/>
              <a:t>výjimka - </a:t>
            </a:r>
            <a:r>
              <a:rPr lang="cs-CZ" sz="1400" i="1" dirty="0" err="1"/>
              <a:t>Methanobacteriales</a:t>
            </a:r>
            <a:r>
              <a:rPr lang="cs-CZ" sz="1400" i="1" dirty="0"/>
              <a:t>  </a:t>
            </a:r>
            <a:r>
              <a:rPr lang="cs-CZ" sz="1400" dirty="0"/>
              <a:t>     (</a:t>
            </a:r>
            <a:r>
              <a:rPr lang="cs-CZ" sz="1400" dirty="0" err="1"/>
              <a:t>pseudopeptidoglykan</a:t>
            </a:r>
            <a:r>
              <a:rPr lang="cs-CZ" sz="1400" dirty="0"/>
              <a:t> - </a:t>
            </a:r>
            <a:r>
              <a:rPr lang="cs-CZ" sz="1400" dirty="0" err="1"/>
              <a:t>pseudomurein</a:t>
            </a:r>
            <a:r>
              <a:rPr lang="cs-CZ" sz="1400" dirty="0"/>
              <a:t>)</a:t>
            </a:r>
          </a:p>
          <a:p>
            <a:r>
              <a:rPr lang="cs-CZ" sz="1400" i="1" dirty="0"/>
              <a:t>         </a:t>
            </a:r>
            <a:r>
              <a:rPr lang="cs-CZ" sz="1400" i="1" dirty="0" err="1"/>
              <a:t>Thermoplasmatales</a:t>
            </a:r>
            <a:r>
              <a:rPr lang="cs-CZ" sz="1400" i="1" dirty="0"/>
              <a:t>, </a:t>
            </a:r>
            <a:r>
              <a:rPr lang="cs-CZ" sz="1400" i="1" dirty="0" err="1"/>
              <a:t>Ferroplasma</a:t>
            </a:r>
            <a:r>
              <a:rPr lang="cs-CZ" sz="1400" i="1" dirty="0"/>
              <a:t> </a:t>
            </a:r>
          </a:p>
          <a:p>
            <a:r>
              <a:rPr lang="cs-CZ" sz="1400" i="1" dirty="0"/>
              <a:t>          </a:t>
            </a:r>
            <a:r>
              <a:rPr lang="cs-CZ" sz="1400" dirty="0"/>
              <a:t>(absence BS)</a:t>
            </a:r>
          </a:p>
          <a:p>
            <a:pPr marL="285750" indent="-285750">
              <a:buFontTx/>
              <a:buChar char="-"/>
            </a:pPr>
            <a:endParaRPr lang="cs-CZ" sz="1400" dirty="0"/>
          </a:p>
          <a:p>
            <a:r>
              <a:rPr lang="cs-CZ" sz="1400" b="1" dirty="0" err="1"/>
              <a:t>Bacteria</a:t>
            </a:r>
            <a:r>
              <a:rPr lang="cs-CZ" sz="1400" dirty="0"/>
              <a:t> – esterové vazby</a:t>
            </a:r>
          </a:p>
          <a:p>
            <a:r>
              <a:rPr lang="cs-CZ" sz="1400" dirty="0"/>
              <a:t>                - </a:t>
            </a:r>
            <a:r>
              <a:rPr lang="cs-CZ" sz="1400" dirty="0" err="1"/>
              <a:t>peptidoglykan</a:t>
            </a:r>
            <a:endParaRPr lang="cs-CZ" sz="1400" dirty="0"/>
          </a:p>
          <a:p>
            <a:endParaRPr lang="cs-CZ" sz="1400" dirty="0"/>
          </a:p>
          <a:p>
            <a:r>
              <a:rPr lang="cs-CZ" sz="1400" dirty="0"/>
              <a:t> </a:t>
            </a:r>
            <a:endParaRPr lang="en-GB" sz="1400" dirty="0"/>
          </a:p>
        </p:txBody>
      </p:sp>
    </p:spTree>
    <p:extLst>
      <p:ext uri="{BB962C8B-B14F-4D97-AF65-F5344CB8AC3E}">
        <p14:creationId xmlns="" xmlns:p14="http://schemas.microsoft.com/office/powerpoint/2010/main" val="2514352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202034"/>
          </a:xfrm>
        </p:spPr>
        <p:txBody>
          <a:bodyPr>
            <a:noAutofit/>
          </a:bodyPr>
          <a:lstStyle/>
          <a:p>
            <a:r>
              <a:rPr lang="cs-CZ" sz="2400" dirty="0"/>
              <a:t>Vznik eukaryontní buňky - teorie</a:t>
            </a:r>
          </a:p>
        </p:txBody>
      </p:sp>
      <p:sp>
        <p:nvSpPr>
          <p:cNvPr id="3" name="Zástupný symbol pro obsah 2"/>
          <p:cNvSpPr>
            <a:spLocks noGrp="1"/>
          </p:cNvSpPr>
          <p:nvPr>
            <p:ph idx="1"/>
          </p:nvPr>
        </p:nvSpPr>
        <p:spPr>
          <a:xfrm>
            <a:off x="53752" y="764704"/>
            <a:ext cx="9036496" cy="6237312"/>
          </a:xfrm>
        </p:spPr>
        <p:txBody>
          <a:bodyPr>
            <a:noAutofit/>
          </a:bodyPr>
          <a:lstStyle/>
          <a:p>
            <a:r>
              <a:rPr lang="cs-CZ" sz="1600" dirty="0"/>
              <a:t>eukaryotická buňka má  množství typických rysů, jako je buněčné jádro, </a:t>
            </a:r>
            <a:r>
              <a:rPr lang="cs-CZ" sz="1600" dirty="0" err="1"/>
              <a:t>endomembránový</a:t>
            </a:r>
            <a:r>
              <a:rPr lang="cs-CZ" sz="1600" dirty="0"/>
              <a:t> systém, lineární chromozomy a </a:t>
            </a:r>
            <a:r>
              <a:rPr lang="cs-CZ" sz="1600" dirty="0" err="1"/>
              <a:t>mRNA</a:t>
            </a:r>
            <a:r>
              <a:rPr lang="cs-CZ" sz="1600" dirty="0"/>
              <a:t> </a:t>
            </a:r>
          </a:p>
          <a:p>
            <a:pPr marL="0" indent="0">
              <a:buNone/>
            </a:pPr>
            <a:endParaRPr lang="cs-CZ" sz="1600" dirty="0"/>
          </a:p>
          <a:p>
            <a:pPr marL="0" indent="0">
              <a:buNone/>
            </a:pPr>
            <a:r>
              <a:rPr lang="cs-CZ" sz="1600" b="1" dirty="0" err="1"/>
              <a:t>Endosymbiotická</a:t>
            </a:r>
            <a:r>
              <a:rPr lang="cs-CZ" sz="1600" b="1" dirty="0"/>
              <a:t> teorie</a:t>
            </a:r>
          </a:p>
          <a:p>
            <a:r>
              <a:rPr lang="cs-CZ" sz="1600" dirty="0"/>
              <a:t>mitochondrie vznikly  pohlcením rickettsie jinou buňkou </a:t>
            </a:r>
          </a:p>
          <a:p>
            <a:r>
              <a:rPr lang="cs-CZ" sz="1600" dirty="0"/>
              <a:t>mitochondrie jsou potomci těchto bakterií</a:t>
            </a:r>
          </a:p>
          <a:p>
            <a:r>
              <a:rPr lang="cs-CZ" sz="1600" dirty="0"/>
              <a:t>většina současných vědců však toto pojetí neuznává, protože bičík neobsahuje vlastní DNA a jeho stavba se zásadně liší od prokaryotního bičíku</a:t>
            </a:r>
          </a:p>
          <a:p>
            <a:endParaRPr lang="cs-CZ" sz="1600" dirty="0"/>
          </a:p>
          <a:p>
            <a:pPr marL="0" indent="0">
              <a:buNone/>
            </a:pPr>
            <a:r>
              <a:rPr lang="cs-CZ" sz="1600" dirty="0"/>
              <a:t> </a:t>
            </a:r>
          </a:p>
        </p:txBody>
      </p:sp>
      <p:pic>
        <p:nvPicPr>
          <p:cNvPr id="348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3608" y="3212975"/>
            <a:ext cx="7049404" cy="35584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1999610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16632"/>
            <a:ext cx="8517632" cy="7144264"/>
          </a:xfrm>
        </p:spPr>
        <p:txBody>
          <a:bodyPr>
            <a:normAutofit fontScale="47500" lnSpcReduction="20000"/>
          </a:bodyPr>
          <a:lstStyle/>
          <a:p>
            <a:pPr marL="0" indent="0">
              <a:buNone/>
            </a:pPr>
            <a:r>
              <a:rPr lang="cs-CZ" sz="3400" b="1" dirty="0"/>
              <a:t>Teorie genomové </a:t>
            </a:r>
            <a:r>
              <a:rPr lang="cs-CZ" sz="3400" b="1" dirty="0" err="1"/>
              <a:t>fůze</a:t>
            </a:r>
            <a:r>
              <a:rPr lang="cs-CZ" sz="3400" b="1" dirty="0"/>
              <a:t> </a:t>
            </a:r>
          </a:p>
          <a:p>
            <a:r>
              <a:rPr lang="cs-CZ" sz="3400" dirty="0" err="1"/>
              <a:t>archaeum</a:t>
            </a:r>
            <a:r>
              <a:rPr lang="cs-CZ" sz="3400" dirty="0"/>
              <a:t> pohltilo bakteriálního symbionty – vznik mitochondrie</a:t>
            </a:r>
          </a:p>
          <a:p>
            <a:r>
              <a:rPr lang="cs-CZ" sz="3400" dirty="0"/>
              <a:t> z mitochondrie do genomu </a:t>
            </a:r>
            <a:r>
              <a:rPr lang="cs-CZ" sz="3400" dirty="0" err="1"/>
              <a:t>archeonu</a:t>
            </a:r>
            <a:r>
              <a:rPr lang="cs-CZ" sz="3400" dirty="0"/>
              <a:t> se vysvětlují znaky eukaryot i bakterií</a:t>
            </a:r>
          </a:p>
          <a:p>
            <a:r>
              <a:rPr lang="cs-CZ" sz="3400" dirty="0"/>
              <a:t>další geny bakteriálního původu by teoreticky mohla eukaryotická buňka získat i z potravy, pokud se živila bakteriálními buňkami</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dirty="0"/>
          </a:p>
          <a:p>
            <a:pPr marL="0" indent="0">
              <a:buNone/>
            </a:pPr>
            <a:endParaRPr lang="cs-CZ" dirty="0"/>
          </a:p>
          <a:p>
            <a:pPr marL="0" indent="0">
              <a:buNone/>
            </a:pPr>
            <a:endParaRPr lang="en-GB" sz="3400" dirty="0"/>
          </a:p>
          <a:p>
            <a:pPr marL="0" indent="0">
              <a:buNone/>
            </a:pPr>
            <a:endParaRPr lang="cs-CZ" sz="3400" b="1" dirty="0"/>
          </a:p>
          <a:p>
            <a:pPr marL="0" indent="0">
              <a:buNone/>
            </a:pPr>
            <a:r>
              <a:rPr lang="cs-CZ" sz="3400" b="1" dirty="0" err="1"/>
              <a:t>Syntrofická</a:t>
            </a:r>
            <a:r>
              <a:rPr lang="cs-CZ" sz="3400" b="1" dirty="0"/>
              <a:t> hypotéza </a:t>
            </a:r>
          </a:p>
          <a:p>
            <a:r>
              <a:rPr lang="cs-CZ" sz="3400" dirty="0"/>
              <a:t>předpokládá, že motivací ke vzniku eukaryotické buňky byl metabolismus vodíku</a:t>
            </a:r>
          </a:p>
          <a:p>
            <a:r>
              <a:rPr lang="cs-CZ" sz="3400" dirty="0"/>
              <a:t>výměna produktů metabolismu mezi několika druhy (tedy právě tzv. </a:t>
            </a:r>
            <a:r>
              <a:rPr lang="cs-CZ" sz="3400" dirty="0" err="1"/>
              <a:t>syntrofie</a:t>
            </a:r>
            <a:r>
              <a:rPr lang="cs-CZ" sz="3400" dirty="0"/>
              <a:t>)</a:t>
            </a:r>
          </a:p>
          <a:p>
            <a:r>
              <a:rPr lang="cs-CZ" sz="3400" dirty="0"/>
              <a:t>buňky bakterií se přiložily těsně k buněčné membráně </a:t>
            </a:r>
            <a:r>
              <a:rPr lang="cs-CZ" sz="3400" dirty="0" err="1"/>
              <a:t>archeí</a:t>
            </a:r>
            <a:r>
              <a:rPr lang="cs-CZ" sz="3400" dirty="0"/>
              <a:t> a splynuly</a:t>
            </a:r>
          </a:p>
          <a:p>
            <a:r>
              <a:rPr lang="cs-CZ" sz="3400" dirty="0" err="1"/>
              <a:t>archeální</a:t>
            </a:r>
            <a:r>
              <a:rPr lang="cs-CZ" sz="3400" dirty="0"/>
              <a:t> cytoplazmatická membrána se pak stala jadernou membránou eukaryotické buňky </a:t>
            </a:r>
          </a:p>
          <a:p>
            <a:r>
              <a:rPr lang="cs-CZ" sz="3400" dirty="0"/>
              <a:t>CM bakterií pak buněčnou membránu eukaryot </a:t>
            </a:r>
          </a:p>
          <a:p>
            <a:pPr marL="0" indent="0">
              <a:buNone/>
            </a:pPr>
            <a:endParaRPr lang="en-GB" sz="3400" dirty="0"/>
          </a:p>
        </p:txBody>
      </p:sp>
      <p:pic>
        <p:nvPicPr>
          <p:cNvPr id="368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63688" y="1556792"/>
            <a:ext cx="5495428" cy="27477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95511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188640"/>
            <a:ext cx="9036496" cy="4824536"/>
          </a:xfrm>
        </p:spPr>
        <p:txBody>
          <a:bodyPr>
            <a:normAutofit/>
          </a:bodyPr>
          <a:lstStyle/>
          <a:p>
            <a:pPr marL="0" indent="0">
              <a:buNone/>
            </a:pPr>
            <a:r>
              <a:rPr lang="cs-CZ" sz="1500" b="1" dirty="0"/>
              <a:t>Hypotézy založené na síře</a:t>
            </a:r>
          </a:p>
          <a:p>
            <a:r>
              <a:rPr lang="cs-CZ" sz="1500" dirty="0"/>
              <a:t>navrhují společenství </a:t>
            </a:r>
            <a:r>
              <a:rPr lang="cs-CZ" sz="1500" dirty="0" err="1"/>
              <a:t>archeí</a:t>
            </a:r>
            <a:r>
              <a:rPr lang="cs-CZ" sz="1500" dirty="0"/>
              <a:t> a bakterií založená na síře</a:t>
            </a:r>
          </a:p>
          <a:p>
            <a:r>
              <a:rPr lang="cs-CZ" sz="1500" dirty="0"/>
              <a:t>spirochéty přijímaly sirovodík produkovaný </a:t>
            </a:r>
            <a:r>
              <a:rPr lang="cs-CZ" sz="1500" dirty="0" err="1"/>
              <a:t>archea</a:t>
            </a:r>
            <a:r>
              <a:rPr lang="cs-CZ" sz="1500" dirty="0"/>
              <a:t> a metabolizovaly ho</a:t>
            </a:r>
          </a:p>
          <a:p>
            <a:r>
              <a:rPr lang="cs-CZ" sz="1500" dirty="0"/>
              <a:t>nebyl zatím nalezen téměř žádný důkaz, vyjma skutečnosti, že podobná společenství existují v přírodě</a:t>
            </a:r>
          </a:p>
          <a:p>
            <a:endParaRPr lang="cs-CZ" sz="1500" b="1" dirty="0"/>
          </a:p>
          <a:p>
            <a:pPr marL="0" indent="0">
              <a:buNone/>
            </a:pPr>
            <a:endParaRPr lang="cs-CZ" sz="1500" dirty="0"/>
          </a:p>
          <a:p>
            <a:pPr marL="0" indent="0">
              <a:buNone/>
            </a:pPr>
            <a:r>
              <a:rPr lang="cs-CZ" sz="1500" b="1" dirty="0"/>
              <a:t>Tři viry, tři domény</a:t>
            </a:r>
          </a:p>
          <a:p>
            <a:r>
              <a:rPr lang="cs-CZ" sz="1500" dirty="0"/>
              <a:t>2005  - P. </a:t>
            </a:r>
            <a:r>
              <a:rPr lang="cs-CZ" sz="1500" dirty="0" err="1"/>
              <a:t>Forterre</a:t>
            </a:r>
            <a:endParaRPr lang="cs-CZ" sz="1500" dirty="0"/>
          </a:p>
          <a:p>
            <a:r>
              <a:rPr lang="cs-CZ" sz="1500" dirty="0"/>
              <a:t>vznik všech domén včetně té eukaryotické přičítá virům</a:t>
            </a:r>
          </a:p>
          <a:p>
            <a:r>
              <a:rPr lang="cs-CZ" sz="1500" dirty="0"/>
              <a:t>RNA svět – vezikula byly infikovány několika viry které „vytvořily“ DNA </a:t>
            </a:r>
          </a:p>
          <a:p>
            <a:r>
              <a:rPr lang="cs-CZ" sz="1500" dirty="0"/>
              <a:t>následně se tato DNA stala jejich hlavním genetickým materiálem</a:t>
            </a:r>
          </a:p>
          <a:p>
            <a:r>
              <a:rPr lang="cs-CZ" sz="1500" dirty="0"/>
              <a:t>neexistují doklady, jedná se o spekulativní hypotézu, ale nedá se odmítat jako nesprávná</a:t>
            </a:r>
          </a:p>
        </p:txBody>
      </p:sp>
      <p:pic>
        <p:nvPicPr>
          <p:cNvPr id="358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95736" y="4005064"/>
            <a:ext cx="4752528" cy="27661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7381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346050"/>
          </a:xfrm>
        </p:spPr>
        <p:txBody>
          <a:bodyPr>
            <a:noAutofit/>
          </a:bodyPr>
          <a:lstStyle/>
          <a:p>
            <a:r>
              <a:rPr lang="cs-CZ" sz="3200" dirty="0"/>
              <a:t>Evoluce metabolismu</a:t>
            </a:r>
          </a:p>
        </p:txBody>
      </p:sp>
      <p:sp>
        <p:nvSpPr>
          <p:cNvPr id="3" name="Zástupný symbol pro obsah 2"/>
          <p:cNvSpPr>
            <a:spLocks noGrp="1"/>
          </p:cNvSpPr>
          <p:nvPr>
            <p:ph idx="1"/>
          </p:nvPr>
        </p:nvSpPr>
        <p:spPr>
          <a:xfrm>
            <a:off x="0" y="856548"/>
            <a:ext cx="4716016" cy="1800200"/>
          </a:xfrm>
        </p:spPr>
        <p:txBody>
          <a:bodyPr>
            <a:normAutofit/>
          </a:bodyPr>
          <a:lstStyle/>
          <a:p>
            <a:r>
              <a:rPr lang="cs-CZ" sz="1500" dirty="0"/>
              <a:t>prvotní buňky ve srovnání měly málo genů, žádnou genovou regulaci ani  mobilní genetické elementy</a:t>
            </a:r>
          </a:p>
          <a:p>
            <a:endParaRPr lang="cs-CZ" sz="1500" dirty="0"/>
          </a:p>
          <a:p>
            <a:r>
              <a:rPr lang="cs-CZ" sz="1500" dirty="0"/>
              <a:t>vysvětlení expanze genomu z několika set na několik tisíc genů </a:t>
            </a:r>
          </a:p>
          <a:p>
            <a:endParaRPr lang="cs-CZ" sz="1600" dirty="0"/>
          </a:p>
          <a:p>
            <a:endParaRPr lang="cs-CZ" sz="1600" dirty="0"/>
          </a:p>
          <a:p>
            <a:endParaRPr lang="cs-CZ" sz="1600" dirty="0"/>
          </a:p>
        </p:txBody>
      </p:sp>
      <p:sp>
        <p:nvSpPr>
          <p:cNvPr id="4" name="TextovéPole 3"/>
          <p:cNvSpPr txBox="1"/>
          <p:nvPr/>
        </p:nvSpPr>
        <p:spPr>
          <a:xfrm>
            <a:off x="30769" y="2492896"/>
            <a:ext cx="4716016" cy="4622804"/>
          </a:xfrm>
          <a:prstGeom prst="rect">
            <a:avLst/>
          </a:prstGeom>
          <a:noFill/>
        </p:spPr>
        <p:txBody>
          <a:bodyPr wrap="square" rtlCol="0">
            <a:spAutoFit/>
          </a:bodyPr>
          <a:lstStyle/>
          <a:p>
            <a:pPr>
              <a:spcBef>
                <a:spcPct val="20000"/>
              </a:spcBef>
            </a:pPr>
            <a:r>
              <a:rPr lang="cs-CZ" sz="1600" b="1" dirty="0" err="1">
                <a:solidFill>
                  <a:prstClr val="black"/>
                </a:solidFill>
              </a:rPr>
              <a:t>Patchwork</a:t>
            </a:r>
            <a:r>
              <a:rPr lang="cs-CZ" sz="1600" b="1" dirty="0">
                <a:solidFill>
                  <a:prstClr val="black"/>
                </a:solidFill>
              </a:rPr>
              <a:t>  hypotéza </a:t>
            </a:r>
          </a:p>
          <a:p>
            <a:pPr>
              <a:spcBef>
                <a:spcPct val="20000"/>
              </a:spcBef>
            </a:pPr>
            <a:endParaRPr lang="cs-CZ" sz="1600" b="1"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předpokládá zdvojení genů, které kódují enzymy s nízkou specifitou (schopné katalyzovat různé reakce)</a:t>
            </a:r>
          </a:p>
          <a:p>
            <a:pPr marL="342900" indent="-342900">
              <a:spcBef>
                <a:spcPct val="20000"/>
              </a:spcBef>
              <a:buFont typeface="Arial" panose="020B0604020202020204" pitchFamily="34" charset="0"/>
              <a:buChar char="•"/>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 vlivem selekčního tlaku prostředí vyvinuly v geny </a:t>
            </a:r>
          </a:p>
          <a:p>
            <a:pPr>
              <a:spcBef>
                <a:spcPct val="20000"/>
              </a:spcBef>
            </a:pPr>
            <a:r>
              <a:rPr lang="cs-CZ" sz="1500" dirty="0">
                <a:solidFill>
                  <a:prstClr val="black"/>
                </a:solidFill>
              </a:rPr>
              <a:t>         kódující enzymy s vyšší specifitou</a:t>
            </a:r>
          </a:p>
          <a:p>
            <a:pPr>
              <a:spcBef>
                <a:spcPct val="20000"/>
              </a:spcBef>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buňky s efektivním metabolismem byly selektovány </a:t>
            </a:r>
          </a:p>
          <a:p>
            <a:pPr marL="342900" indent="-342900">
              <a:spcBef>
                <a:spcPct val="20000"/>
              </a:spcBef>
              <a:buFont typeface="Arial" panose="020B0604020202020204" pitchFamily="34" charset="0"/>
              <a:buChar char="•"/>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horizontální přenos genů a </a:t>
            </a:r>
            <a:r>
              <a:rPr lang="cs-CZ" sz="1500" dirty="0" err="1">
                <a:solidFill>
                  <a:prstClr val="black"/>
                </a:solidFill>
              </a:rPr>
              <a:t>fůze</a:t>
            </a:r>
            <a:r>
              <a:rPr lang="cs-CZ" sz="1500" dirty="0">
                <a:solidFill>
                  <a:prstClr val="black"/>
                </a:solidFill>
              </a:rPr>
              <a:t> prokaryotických buněk hrála významnou roli v evoluci</a:t>
            </a:r>
          </a:p>
          <a:p>
            <a:pPr marL="342900" indent="-342900">
              <a:spcBef>
                <a:spcPct val="20000"/>
              </a:spcBef>
              <a:buFont typeface="Arial" panose="020B0604020202020204" pitchFamily="34" charset="0"/>
              <a:buChar char="•"/>
            </a:pPr>
            <a:endParaRPr lang="cs-CZ" sz="1500" dirty="0">
              <a:solidFill>
                <a:prstClr val="black"/>
              </a:solidFill>
            </a:endParaRPr>
          </a:p>
          <a:p>
            <a:pPr marL="342900" indent="-342900">
              <a:spcBef>
                <a:spcPct val="20000"/>
              </a:spcBef>
              <a:buFont typeface="Arial" panose="020B0604020202020204" pitchFamily="34" charset="0"/>
              <a:buChar char="•"/>
            </a:pPr>
            <a:r>
              <a:rPr lang="cs-CZ" sz="1500" dirty="0">
                <a:solidFill>
                  <a:prstClr val="black"/>
                </a:solidFill>
              </a:rPr>
              <a:t>postupné nahrazování abiotických geochemických cyklů vyústilo v současnou podobu koloběhu prvků na Zemi</a:t>
            </a:r>
          </a:p>
          <a:p>
            <a:pPr marL="342900" indent="-342900">
              <a:spcBef>
                <a:spcPct val="20000"/>
              </a:spcBef>
              <a:buFont typeface="Arial" panose="020B0604020202020204" pitchFamily="34" charset="0"/>
              <a:buChar char="•"/>
            </a:pPr>
            <a:endParaRPr lang="cs-CZ" sz="1600" dirty="0">
              <a:solidFill>
                <a:prstClr val="black"/>
              </a:solidFill>
            </a:endParaRPr>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00348" y="548680"/>
            <a:ext cx="3418078" cy="50202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60032" y="3598692"/>
            <a:ext cx="3744416" cy="3036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78016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274042"/>
          </a:xfrm>
        </p:spPr>
        <p:txBody>
          <a:bodyPr>
            <a:noAutofit/>
          </a:bodyPr>
          <a:lstStyle/>
          <a:p>
            <a:r>
              <a:rPr lang="cs-CZ" sz="2800" dirty="0"/>
              <a:t>Struktura a evoluce buněčného tvaru</a:t>
            </a:r>
          </a:p>
        </p:txBody>
      </p:sp>
      <p:sp>
        <p:nvSpPr>
          <p:cNvPr id="3" name="Zástupný symbol pro obsah 2"/>
          <p:cNvSpPr>
            <a:spLocks noGrp="1"/>
          </p:cNvSpPr>
          <p:nvPr>
            <p:ph idx="1"/>
          </p:nvPr>
        </p:nvSpPr>
        <p:spPr>
          <a:xfrm>
            <a:off x="362744" y="609607"/>
            <a:ext cx="8568456" cy="4525963"/>
          </a:xfrm>
        </p:spPr>
        <p:txBody>
          <a:bodyPr>
            <a:normAutofit/>
          </a:bodyPr>
          <a:lstStyle/>
          <a:p>
            <a:r>
              <a:rPr lang="cs-CZ" sz="1600" dirty="0"/>
              <a:t>precizní uspořádání mikrobiálních buněk, struktura je děděna na potomky</a:t>
            </a:r>
          </a:p>
          <a:p>
            <a:r>
              <a:rPr lang="cs-CZ" sz="1600" dirty="0"/>
              <a:t>strukturální organizace reflektuje postavení  molekul v membránách, ribozomech, proteinech atd.</a:t>
            </a:r>
          </a:p>
          <a:p>
            <a:endParaRPr lang="cs-CZ" sz="1600" dirty="0"/>
          </a:p>
          <a:p>
            <a:r>
              <a:rPr lang="cs-CZ" sz="1600" dirty="0"/>
              <a:t> S vrstva – mozaika glykoproteinů na povrchu bakterií a </a:t>
            </a:r>
            <a:r>
              <a:rPr lang="cs-CZ" sz="1600" dirty="0" err="1"/>
              <a:t>archaeí</a:t>
            </a:r>
            <a:endParaRPr lang="cs-CZ" sz="1600" dirty="0"/>
          </a:p>
          <a:p>
            <a:pPr marL="0" indent="0">
              <a:buNone/>
            </a:pPr>
            <a:endParaRPr lang="cs-CZ" sz="1600" dirty="0"/>
          </a:p>
          <a:p>
            <a:r>
              <a:rPr lang="cs-CZ" sz="1600" dirty="0"/>
              <a:t>buněčná stěna – zabraňuje osmotickému vlivu, udržuje tvar</a:t>
            </a:r>
          </a:p>
          <a:p>
            <a:endParaRPr lang="cs-CZ" sz="1600" dirty="0"/>
          </a:p>
          <a:p>
            <a:r>
              <a:rPr lang="cs-CZ" sz="1600" dirty="0" err="1"/>
              <a:t>peptidoglykan</a:t>
            </a:r>
            <a:r>
              <a:rPr lang="cs-CZ" sz="1600" dirty="0"/>
              <a:t> (cukernatý polymer navázaný na peptidy) jen u bakterií</a:t>
            </a:r>
          </a:p>
          <a:p>
            <a:endParaRPr lang="cs-CZ" sz="1600" dirty="0"/>
          </a:p>
          <a:p>
            <a:r>
              <a:rPr lang="cs-CZ" sz="1600" dirty="0"/>
              <a:t>plasmatická membrána – lipidy (hydrofobní bariéra), proteiny (transport přes membránu, metabolismus, komunikace mezi cytoplasmou a prostředím)</a:t>
            </a:r>
          </a:p>
          <a:p>
            <a:endParaRPr lang="cs-CZ" sz="1600"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24040" y="4119047"/>
            <a:ext cx="4139952" cy="21195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8914" name="Picture 2" descr="Výsledek obrázku pro s layer archae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3904563"/>
            <a:ext cx="4572520" cy="252060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ovéPole 4"/>
          <p:cNvSpPr txBox="1"/>
          <p:nvPr/>
        </p:nvSpPr>
        <p:spPr>
          <a:xfrm>
            <a:off x="1835696" y="6459049"/>
            <a:ext cx="1800200" cy="369332"/>
          </a:xfrm>
          <a:prstGeom prst="rect">
            <a:avLst/>
          </a:prstGeom>
          <a:noFill/>
        </p:spPr>
        <p:txBody>
          <a:bodyPr wrap="square" rtlCol="0">
            <a:spAutoFit/>
          </a:bodyPr>
          <a:lstStyle/>
          <a:p>
            <a:r>
              <a:rPr lang="cs-CZ" dirty="0" err="1">
                <a:solidFill>
                  <a:prstClr val="black"/>
                </a:solidFill>
              </a:rPr>
              <a:t>Archaea</a:t>
            </a:r>
            <a:endParaRPr lang="en-GB" dirty="0">
              <a:solidFill>
                <a:prstClr val="black"/>
              </a:solidFill>
            </a:endParaRPr>
          </a:p>
        </p:txBody>
      </p:sp>
      <p:sp>
        <p:nvSpPr>
          <p:cNvPr id="4" name="TextovéPole 3"/>
          <p:cNvSpPr txBox="1"/>
          <p:nvPr/>
        </p:nvSpPr>
        <p:spPr>
          <a:xfrm>
            <a:off x="6084168" y="6459049"/>
            <a:ext cx="1872208" cy="369332"/>
          </a:xfrm>
          <a:prstGeom prst="rect">
            <a:avLst/>
          </a:prstGeom>
          <a:noFill/>
        </p:spPr>
        <p:txBody>
          <a:bodyPr wrap="square" rtlCol="0">
            <a:spAutoFit/>
          </a:bodyPr>
          <a:lstStyle/>
          <a:p>
            <a:r>
              <a:rPr lang="cs-CZ" dirty="0" err="1">
                <a:solidFill>
                  <a:prstClr val="black"/>
                </a:solidFill>
              </a:rPr>
              <a:t>Bacteria</a:t>
            </a:r>
            <a:endParaRPr lang="en-GB" dirty="0">
              <a:solidFill>
                <a:prstClr val="black"/>
              </a:solidFill>
            </a:endParaRPr>
          </a:p>
        </p:txBody>
      </p:sp>
    </p:spTree>
    <p:extLst>
      <p:ext uri="{BB962C8B-B14F-4D97-AF65-F5344CB8AC3E}">
        <p14:creationId xmlns="" xmlns:p14="http://schemas.microsoft.com/office/powerpoint/2010/main" val="4022520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178" y="476672"/>
            <a:ext cx="9134822" cy="1212613"/>
          </a:xfrm>
        </p:spPr>
        <p:txBody>
          <a:bodyPr/>
          <a:lstStyle/>
          <a:p>
            <a:pPr lvl="0"/>
            <a:r>
              <a:rPr lang="cs-CZ" sz="1600" dirty="0">
                <a:solidFill>
                  <a:prstClr val="black"/>
                </a:solidFill>
              </a:rPr>
              <a:t>tvary mikroorganismů – univerzální napříč skupinami – koky, tyčky, vibria, vlákna</a:t>
            </a:r>
          </a:p>
          <a:p>
            <a:pPr lvl="0"/>
            <a:endParaRPr lang="cs-CZ" sz="1600" dirty="0">
              <a:solidFill>
                <a:prstClr val="black"/>
              </a:solidFill>
            </a:endParaRPr>
          </a:p>
          <a:p>
            <a:pPr lvl="0"/>
            <a:r>
              <a:rPr lang="cs-CZ" sz="1600" dirty="0">
                <a:solidFill>
                  <a:prstClr val="black"/>
                </a:solidFill>
              </a:rPr>
              <a:t>morfologie výsledkem evoluce – adaptace na prostředí- různé tvary pomáhají bakteriím najít zdroj potravy, přilnout k povrchu, pohyb, útěk před predátory aj.</a:t>
            </a:r>
          </a:p>
          <a:p>
            <a:pPr marL="0" lvl="0" indent="0">
              <a:buNone/>
            </a:pPr>
            <a:endParaRPr lang="cs-CZ" sz="1600" dirty="0">
              <a:solidFill>
                <a:prstClr val="black"/>
              </a:solidFill>
            </a:endParaRPr>
          </a:p>
          <a:p>
            <a:endParaRPr lang="en-GB" dirty="0"/>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33087" y="3789040"/>
            <a:ext cx="3425625" cy="26313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34814" y="1909143"/>
            <a:ext cx="3425626" cy="21124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0" y="2132856"/>
            <a:ext cx="4825583" cy="3785652"/>
          </a:xfrm>
          <a:prstGeom prst="rect">
            <a:avLst/>
          </a:prstGeom>
        </p:spPr>
        <p:txBody>
          <a:bodyPr wrap="square">
            <a:spAutoFit/>
          </a:bodyPr>
          <a:lstStyle/>
          <a:p>
            <a:pPr marL="285750" indent="-285750">
              <a:buFont typeface="Arial" panose="020B0604020202020204" pitchFamily="34" charset="0"/>
              <a:buChar char="•"/>
            </a:pPr>
            <a:r>
              <a:rPr lang="cs-CZ" sz="1600" dirty="0" err="1">
                <a:solidFill>
                  <a:prstClr val="black"/>
                </a:solidFill>
              </a:rPr>
              <a:t>specif</a:t>
            </a:r>
            <a:r>
              <a:rPr lang="cs-CZ" sz="1600" dirty="0">
                <a:solidFill>
                  <a:prstClr val="black"/>
                </a:solidFill>
              </a:rPr>
              <a:t>. proteiny formující tvar </a:t>
            </a:r>
            <a:r>
              <a:rPr lang="cs-CZ" sz="1600" dirty="0" err="1">
                <a:solidFill>
                  <a:prstClr val="black"/>
                </a:solidFill>
              </a:rPr>
              <a:t>prokaryot</a:t>
            </a:r>
            <a:r>
              <a:rPr lang="cs-CZ" sz="1600" dirty="0">
                <a:solidFill>
                  <a:prstClr val="black"/>
                </a:solidFill>
              </a:rPr>
              <a:t> i dělení</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dělení – série proteinů lokalizována na vnitřní straně </a:t>
            </a:r>
            <a:r>
              <a:rPr lang="cs-CZ" sz="1600" dirty="0" err="1">
                <a:solidFill>
                  <a:prstClr val="black"/>
                </a:solidFill>
              </a:rPr>
              <a:t>buň</a:t>
            </a:r>
            <a:r>
              <a:rPr lang="cs-CZ" sz="1600" dirty="0">
                <a:solidFill>
                  <a:prstClr val="black"/>
                </a:solidFill>
              </a:rPr>
              <a:t>. stěny, před binárním dělením se  polymerizují do  tvaru kruhu (</a:t>
            </a:r>
            <a:r>
              <a:rPr lang="cs-CZ" sz="1600" b="1" dirty="0" err="1">
                <a:solidFill>
                  <a:prstClr val="black"/>
                </a:solidFill>
              </a:rPr>
              <a:t>Ftsz</a:t>
            </a:r>
            <a:r>
              <a:rPr lang="cs-CZ" sz="1600" b="1" dirty="0">
                <a:solidFill>
                  <a:prstClr val="black"/>
                </a:solidFill>
              </a:rPr>
              <a:t> </a:t>
            </a:r>
            <a:r>
              <a:rPr lang="cs-CZ" sz="1600" dirty="0">
                <a:solidFill>
                  <a:prstClr val="black"/>
                </a:solidFill>
              </a:rPr>
              <a:t>ring ) uprostřed buňky</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nalezeny u bakterií, </a:t>
            </a:r>
            <a:r>
              <a:rPr lang="cs-CZ" sz="1600" dirty="0" err="1">
                <a:solidFill>
                  <a:prstClr val="black"/>
                </a:solidFill>
              </a:rPr>
              <a:t>archaea</a:t>
            </a:r>
            <a:r>
              <a:rPr lang="cs-CZ" sz="1600" dirty="0">
                <a:solidFill>
                  <a:prstClr val="black"/>
                </a:solidFill>
              </a:rPr>
              <a:t> a podobné i u chloroplastů a mitochondrie u </a:t>
            </a:r>
            <a:r>
              <a:rPr lang="cs-CZ" sz="1600" dirty="0" err="1">
                <a:solidFill>
                  <a:prstClr val="black"/>
                </a:solidFill>
              </a:rPr>
              <a:t>eukaryot</a:t>
            </a: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b="1" dirty="0" err="1">
                <a:solidFill>
                  <a:prstClr val="black"/>
                </a:solidFill>
              </a:rPr>
              <a:t>MreB</a:t>
            </a:r>
            <a:r>
              <a:rPr lang="cs-CZ" sz="1600" b="1" dirty="0">
                <a:solidFill>
                  <a:prstClr val="black"/>
                </a:solidFill>
              </a:rPr>
              <a:t> </a:t>
            </a:r>
            <a:r>
              <a:rPr lang="cs-CZ" sz="1600" dirty="0">
                <a:solidFill>
                  <a:prstClr val="black"/>
                </a:solidFill>
              </a:rPr>
              <a:t>protein – zajištují tvar tyčky, bez něho vznik koků (pravděpodobně </a:t>
            </a:r>
            <a:r>
              <a:rPr lang="cs-CZ" sz="1600" dirty="0" err="1">
                <a:solidFill>
                  <a:prstClr val="black"/>
                </a:solidFill>
              </a:rPr>
              <a:t>evol</a:t>
            </a:r>
            <a:r>
              <a:rPr lang="cs-CZ" sz="1600" dirty="0">
                <a:solidFill>
                  <a:prstClr val="black"/>
                </a:solidFill>
              </a:rPr>
              <a:t>. prvotní)</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vibrio tvar – </a:t>
            </a:r>
            <a:r>
              <a:rPr lang="cs-CZ" sz="1600" i="1" dirty="0" err="1">
                <a:solidFill>
                  <a:prstClr val="black"/>
                </a:solidFill>
              </a:rPr>
              <a:t>Caulobacter</a:t>
            </a:r>
            <a:r>
              <a:rPr lang="cs-CZ" sz="1600" i="1" dirty="0">
                <a:solidFill>
                  <a:prstClr val="black"/>
                </a:solidFill>
              </a:rPr>
              <a:t> </a:t>
            </a:r>
            <a:r>
              <a:rPr lang="cs-CZ" sz="1600" i="1" dirty="0" err="1">
                <a:solidFill>
                  <a:prstClr val="black"/>
                </a:solidFill>
              </a:rPr>
              <a:t>crescentus</a:t>
            </a:r>
            <a:r>
              <a:rPr lang="cs-CZ" sz="1600" dirty="0">
                <a:solidFill>
                  <a:prstClr val="black"/>
                </a:solidFill>
              </a:rPr>
              <a:t> - </a:t>
            </a:r>
            <a:r>
              <a:rPr lang="cs-CZ" sz="1600" dirty="0" err="1">
                <a:solidFill>
                  <a:prstClr val="black"/>
                </a:solidFill>
              </a:rPr>
              <a:t>MreB</a:t>
            </a:r>
            <a:r>
              <a:rPr lang="cs-CZ" sz="1600" dirty="0">
                <a:solidFill>
                  <a:prstClr val="black"/>
                </a:solidFill>
              </a:rPr>
              <a:t> protein a </a:t>
            </a:r>
            <a:r>
              <a:rPr lang="cs-CZ" sz="1600" b="1" dirty="0" err="1">
                <a:solidFill>
                  <a:prstClr val="black"/>
                </a:solidFill>
              </a:rPr>
              <a:t>crescentin</a:t>
            </a:r>
            <a:endParaRPr lang="cs-CZ" sz="1600" b="1" dirty="0">
              <a:solidFill>
                <a:prstClr val="black"/>
              </a:solidFill>
            </a:endParaRPr>
          </a:p>
          <a:p>
            <a:r>
              <a:rPr lang="cs-CZ" sz="1600" dirty="0">
                <a:solidFill>
                  <a:prstClr val="black"/>
                </a:solidFill>
              </a:rPr>
              <a:t> </a:t>
            </a:r>
          </a:p>
        </p:txBody>
      </p:sp>
    </p:spTree>
    <p:extLst>
      <p:ext uri="{BB962C8B-B14F-4D97-AF65-F5344CB8AC3E}">
        <p14:creationId xmlns="" xmlns:p14="http://schemas.microsoft.com/office/powerpoint/2010/main" val="3220333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332656"/>
            <a:ext cx="5021118"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31840" y="1556792"/>
            <a:ext cx="5444728" cy="50259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50904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692696"/>
            <a:ext cx="7272808" cy="54546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71810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3004" y="0"/>
            <a:ext cx="8229600" cy="490066"/>
          </a:xfrm>
        </p:spPr>
        <p:txBody>
          <a:bodyPr>
            <a:noAutofit/>
          </a:bodyPr>
          <a:lstStyle/>
          <a:p>
            <a:r>
              <a:rPr lang="cs-CZ" sz="2800" dirty="0"/>
              <a:t>Růst a reprodukce</a:t>
            </a:r>
          </a:p>
        </p:txBody>
      </p:sp>
      <p:sp>
        <p:nvSpPr>
          <p:cNvPr id="3" name="Zástupný symbol pro obsah 2"/>
          <p:cNvSpPr>
            <a:spLocks noGrp="1"/>
          </p:cNvSpPr>
          <p:nvPr>
            <p:ph idx="1"/>
          </p:nvPr>
        </p:nvSpPr>
        <p:spPr>
          <a:xfrm>
            <a:off x="446856" y="548680"/>
            <a:ext cx="8229600" cy="3581642"/>
          </a:xfrm>
        </p:spPr>
        <p:txBody>
          <a:bodyPr>
            <a:normAutofit/>
          </a:bodyPr>
          <a:lstStyle/>
          <a:p>
            <a:r>
              <a:rPr lang="cs-CZ" sz="1600" dirty="0"/>
              <a:t>cílem metabolismu je poskytnout mikroorganismu dostatek  biosyntetického materiálu a k zajištění  podmínek umožňujících  reprodukci</a:t>
            </a:r>
          </a:p>
          <a:p>
            <a:endParaRPr lang="cs-CZ" sz="1600" dirty="0"/>
          </a:p>
          <a:p>
            <a:r>
              <a:rPr lang="cs-CZ" sz="1600" dirty="0"/>
              <a:t>pro jednobuněčné organismy se používá  termín růst pro zvyšování počtu jednotlivých buněk (binární dělení, růstová křivka)</a:t>
            </a:r>
          </a:p>
          <a:p>
            <a:endParaRPr lang="cs-CZ" sz="1600" dirty="0"/>
          </a:p>
          <a:p>
            <a:r>
              <a:rPr lang="cs-CZ" sz="1600" dirty="0"/>
              <a:t>ve stabilním přirozeném prostředí  se </a:t>
            </a:r>
            <a:r>
              <a:rPr lang="cs-CZ" sz="1600" dirty="0" err="1"/>
              <a:t>prokaryota</a:t>
            </a:r>
            <a:r>
              <a:rPr lang="cs-CZ" sz="1600" dirty="0"/>
              <a:t> obvykle nachází ve stacionární fázi</a:t>
            </a:r>
          </a:p>
          <a:p>
            <a:endParaRPr lang="cs-CZ" sz="1600" dirty="0"/>
          </a:p>
          <a:p>
            <a:r>
              <a:rPr lang="cs-CZ" sz="1600" dirty="0"/>
              <a:t>asexualita vs. horizontální přenos genů – mix genetického poolu</a:t>
            </a:r>
          </a:p>
          <a:p>
            <a:endParaRPr lang="cs-CZ" sz="1600" dirty="0"/>
          </a:p>
          <a:p>
            <a:r>
              <a:rPr lang="cs-CZ" sz="1600" dirty="0"/>
              <a:t>tvorba spor</a:t>
            </a:r>
          </a:p>
          <a:p>
            <a:endParaRPr lang="cs-CZ" sz="1600" dirty="0"/>
          </a:p>
          <a:p>
            <a:endParaRPr lang="cs-CZ" sz="1600" dirty="0"/>
          </a:p>
        </p:txBody>
      </p:sp>
      <p:pic>
        <p:nvPicPr>
          <p:cNvPr id="4096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7348" y="4547365"/>
            <a:ext cx="4514478" cy="2090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00648" y="3560922"/>
            <a:ext cx="2623679" cy="30735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65"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01438" y="2564903"/>
            <a:ext cx="1368152" cy="27984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66"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5400000">
            <a:off x="56492" y="4155080"/>
            <a:ext cx="2674431" cy="22843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630496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88664" y="188640"/>
            <a:ext cx="8703815" cy="4525963"/>
          </a:xfrm>
        </p:spPr>
        <p:txBody>
          <a:bodyPr/>
          <a:lstStyle/>
          <a:p>
            <a:r>
              <a:rPr lang="cs-CZ" sz="1600" dirty="0">
                <a:solidFill>
                  <a:prstClr val="black"/>
                </a:solidFill>
              </a:rPr>
              <a:t>první formy života – </a:t>
            </a:r>
            <a:r>
              <a:rPr lang="cs-CZ" sz="1600" dirty="0" err="1">
                <a:solidFill>
                  <a:prstClr val="black"/>
                </a:solidFill>
              </a:rPr>
              <a:t>anaerobové</a:t>
            </a:r>
            <a:r>
              <a:rPr lang="cs-CZ" sz="1600" dirty="0">
                <a:solidFill>
                  <a:prstClr val="black"/>
                </a:solidFill>
              </a:rPr>
              <a:t>, </a:t>
            </a:r>
            <a:r>
              <a:rPr lang="cs-CZ" sz="1600" dirty="0" err="1">
                <a:solidFill>
                  <a:prstClr val="black"/>
                </a:solidFill>
              </a:rPr>
              <a:t>termofilové</a:t>
            </a:r>
            <a:r>
              <a:rPr lang="cs-CZ" sz="1600" dirty="0">
                <a:solidFill>
                  <a:prstClr val="black"/>
                </a:solidFill>
              </a:rPr>
              <a:t>, </a:t>
            </a:r>
            <a:r>
              <a:rPr lang="cs-CZ" sz="1600" dirty="0" err="1">
                <a:solidFill>
                  <a:prstClr val="black"/>
                </a:solidFill>
              </a:rPr>
              <a:t>hypertermofilové</a:t>
            </a:r>
            <a:r>
              <a:rPr lang="cs-CZ" sz="1600" dirty="0">
                <a:solidFill>
                  <a:prstClr val="black"/>
                </a:solidFill>
              </a:rPr>
              <a:t> (cca 90 „druhů“)</a:t>
            </a:r>
          </a:p>
          <a:p>
            <a:pPr lvl="0"/>
            <a:endParaRPr lang="cs-CZ" sz="1600" dirty="0">
              <a:solidFill>
                <a:prstClr val="black"/>
              </a:solidFill>
            </a:endParaRPr>
          </a:p>
          <a:p>
            <a:pPr lvl="0"/>
            <a:r>
              <a:rPr lang="cs-CZ" sz="1600" dirty="0">
                <a:solidFill>
                  <a:prstClr val="black"/>
                </a:solidFill>
              </a:rPr>
              <a:t> </a:t>
            </a:r>
            <a:r>
              <a:rPr lang="cs-CZ" sz="1600" b="1" dirty="0">
                <a:solidFill>
                  <a:prstClr val="black"/>
                </a:solidFill>
              </a:rPr>
              <a:t>vodík-</a:t>
            </a:r>
            <a:r>
              <a:rPr lang="cs-CZ" sz="1600" b="1" dirty="0" err="1">
                <a:solidFill>
                  <a:prstClr val="black"/>
                </a:solidFill>
              </a:rPr>
              <a:t>utilizující</a:t>
            </a:r>
            <a:r>
              <a:rPr lang="cs-CZ" sz="1600" b="1" dirty="0">
                <a:solidFill>
                  <a:prstClr val="black"/>
                </a:solidFill>
              </a:rPr>
              <a:t> </a:t>
            </a:r>
            <a:r>
              <a:rPr lang="cs-CZ" sz="1600" b="1" dirty="0" err="1">
                <a:solidFill>
                  <a:prstClr val="black"/>
                </a:solidFill>
              </a:rPr>
              <a:t>chemolitotrofové</a:t>
            </a:r>
            <a:r>
              <a:rPr lang="cs-CZ" sz="1600" dirty="0">
                <a:solidFill>
                  <a:prstClr val="black"/>
                </a:solidFill>
              </a:rPr>
              <a:t>, </a:t>
            </a:r>
            <a:r>
              <a:rPr lang="cs-CZ" sz="1600" dirty="0" err="1">
                <a:solidFill>
                  <a:prstClr val="black"/>
                </a:solidFill>
              </a:rPr>
              <a:t>metanogeny</a:t>
            </a:r>
            <a:r>
              <a:rPr lang="cs-CZ" sz="1600" dirty="0">
                <a:solidFill>
                  <a:prstClr val="black"/>
                </a:solidFill>
              </a:rPr>
              <a:t>, mikrobi disponující </a:t>
            </a:r>
            <a:r>
              <a:rPr lang="cs-CZ" sz="1600" dirty="0" err="1">
                <a:solidFill>
                  <a:prstClr val="black"/>
                </a:solidFill>
              </a:rPr>
              <a:t>disimilatorní</a:t>
            </a:r>
            <a:r>
              <a:rPr lang="cs-CZ" sz="1600" dirty="0">
                <a:solidFill>
                  <a:prstClr val="black"/>
                </a:solidFill>
              </a:rPr>
              <a:t> minerální redukcí</a:t>
            </a:r>
          </a:p>
          <a:p>
            <a:pPr lvl="0"/>
            <a:endParaRPr lang="cs-CZ" sz="1600" dirty="0">
              <a:solidFill>
                <a:prstClr val="black"/>
              </a:solidFill>
            </a:endParaRPr>
          </a:p>
          <a:p>
            <a:pPr lvl="0"/>
            <a:r>
              <a:rPr lang="cs-CZ" sz="1600" dirty="0" err="1">
                <a:solidFill>
                  <a:prstClr val="black"/>
                </a:solidFill>
              </a:rPr>
              <a:t>hypertermofilní</a:t>
            </a:r>
            <a:r>
              <a:rPr lang="cs-CZ" sz="1600" dirty="0">
                <a:solidFill>
                  <a:prstClr val="black"/>
                </a:solidFill>
              </a:rPr>
              <a:t> </a:t>
            </a:r>
          </a:p>
          <a:p>
            <a:pPr lvl="0"/>
            <a:r>
              <a:rPr lang="cs-CZ" sz="1600" dirty="0">
                <a:solidFill>
                  <a:prstClr val="black"/>
                </a:solidFill>
              </a:rPr>
              <a:t>pro zisk energie jako </a:t>
            </a:r>
            <a:r>
              <a:rPr lang="cs-CZ" sz="1600" b="1" dirty="0">
                <a:solidFill>
                  <a:prstClr val="black"/>
                </a:solidFill>
              </a:rPr>
              <a:t>donor elektronů vodík</a:t>
            </a:r>
          </a:p>
          <a:p>
            <a:pPr lvl="0"/>
            <a:r>
              <a:rPr lang="cs-CZ" sz="1600" b="1" dirty="0">
                <a:solidFill>
                  <a:prstClr val="black"/>
                </a:solidFill>
              </a:rPr>
              <a:t>síra</a:t>
            </a:r>
            <a:r>
              <a:rPr lang="cs-CZ" sz="1600" dirty="0">
                <a:solidFill>
                  <a:prstClr val="black"/>
                </a:solidFill>
              </a:rPr>
              <a:t> slouží často jako </a:t>
            </a:r>
            <a:r>
              <a:rPr lang="cs-CZ" sz="1600" b="1" dirty="0">
                <a:solidFill>
                  <a:prstClr val="black"/>
                </a:solidFill>
              </a:rPr>
              <a:t>akceptor el. </a:t>
            </a:r>
            <a:r>
              <a:rPr lang="cs-CZ" sz="1600" dirty="0">
                <a:solidFill>
                  <a:prstClr val="black"/>
                </a:solidFill>
              </a:rPr>
              <a:t>(</a:t>
            </a:r>
            <a:r>
              <a:rPr lang="cs-CZ" sz="1600" dirty="0" err="1">
                <a:solidFill>
                  <a:prstClr val="black"/>
                </a:solidFill>
              </a:rPr>
              <a:t>Archaea</a:t>
            </a:r>
            <a:r>
              <a:rPr lang="cs-CZ" sz="1600" dirty="0">
                <a:solidFill>
                  <a:prstClr val="black"/>
                </a:solidFill>
              </a:rPr>
              <a:t>) , dále Fe</a:t>
            </a:r>
            <a:r>
              <a:rPr lang="cs-CZ" sz="1600" baseline="30000" dirty="0">
                <a:solidFill>
                  <a:prstClr val="black"/>
                </a:solidFill>
              </a:rPr>
              <a:t>3+ </a:t>
            </a:r>
            <a:r>
              <a:rPr lang="cs-CZ" sz="1600" dirty="0">
                <a:solidFill>
                  <a:prstClr val="black"/>
                </a:solidFill>
              </a:rPr>
              <a:t>, SO4</a:t>
            </a:r>
            <a:r>
              <a:rPr lang="cs-CZ" sz="1600" baseline="30000" dirty="0">
                <a:solidFill>
                  <a:prstClr val="black"/>
                </a:solidFill>
              </a:rPr>
              <a:t>2-</a:t>
            </a:r>
            <a:r>
              <a:rPr lang="cs-CZ" sz="1600" dirty="0">
                <a:solidFill>
                  <a:prstClr val="black"/>
                </a:solidFill>
              </a:rPr>
              <a:t>, NO3-, CO</a:t>
            </a:r>
            <a:r>
              <a:rPr lang="cs-CZ" sz="1600" baseline="-25000" dirty="0">
                <a:solidFill>
                  <a:prstClr val="black"/>
                </a:solidFill>
              </a:rPr>
              <a:t>2</a:t>
            </a:r>
            <a:r>
              <a:rPr lang="cs-CZ" sz="1600" dirty="0">
                <a:solidFill>
                  <a:prstClr val="black"/>
                </a:solidFill>
              </a:rPr>
              <a:t>,O</a:t>
            </a:r>
            <a:r>
              <a:rPr lang="cs-CZ" sz="1600" baseline="-25000" dirty="0">
                <a:solidFill>
                  <a:prstClr val="black"/>
                </a:solidFill>
              </a:rPr>
              <a:t>2</a:t>
            </a:r>
          </a:p>
          <a:p>
            <a:pPr lvl="0"/>
            <a:endParaRPr lang="cs-CZ" sz="1600" dirty="0">
              <a:solidFill>
                <a:prstClr val="black"/>
              </a:solidFill>
            </a:endParaRPr>
          </a:p>
          <a:p>
            <a:pPr lvl="0"/>
            <a:r>
              <a:rPr lang="cs-CZ" sz="1600" dirty="0">
                <a:solidFill>
                  <a:prstClr val="black"/>
                </a:solidFill>
              </a:rPr>
              <a:t>kyslík jako akceptor výjimečně – jen pro </a:t>
            </a:r>
            <a:r>
              <a:rPr lang="cs-CZ" sz="1600" dirty="0" err="1">
                <a:solidFill>
                  <a:prstClr val="black"/>
                </a:solidFill>
              </a:rPr>
              <a:t>hyperterm.archaea</a:t>
            </a:r>
            <a:r>
              <a:rPr lang="cs-CZ" sz="1600" dirty="0">
                <a:solidFill>
                  <a:prstClr val="black"/>
                </a:solidFill>
              </a:rPr>
              <a:t> v </a:t>
            </a:r>
            <a:r>
              <a:rPr lang="cs-CZ" sz="1600" dirty="0" err="1">
                <a:solidFill>
                  <a:prstClr val="black"/>
                </a:solidFill>
              </a:rPr>
              <a:t>mikroaerofilních</a:t>
            </a:r>
            <a:r>
              <a:rPr lang="cs-CZ" sz="1600" dirty="0">
                <a:solidFill>
                  <a:prstClr val="black"/>
                </a:solidFill>
              </a:rPr>
              <a:t> podmínkách</a:t>
            </a:r>
          </a:p>
          <a:p>
            <a:pPr lvl="0"/>
            <a:r>
              <a:rPr lang="cs-CZ" sz="1600" dirty="0" err="1">
                <a:solidFill>
                  <a:prstClr val="black"/>
                </a:solidFill>
              </a:rPr>
              <a:t>hypertermofil</a:t>
            </a:r>
            <a:r>
              <a:rPr lang="cs-CZ" sz="1600" dirty="0">
                <a:solidFill>
                  <a:prstClr val="black"/>
                </a:solidFill>
              </a:rPr>
              <a:t>. bakterie obvykle vyžadují organické látky pro svůj růst (aerobní i anaerobní)</a:t>
            </a:r>
          </a:p>
          <a:p>
            <a:pPr lvl="0"/>
            <a:endParaRPr lang="cs-CZ" sz="1500" dirty="0">
              <a:solidFill>
                <a:prstClr val="black"/>
              </a:solidFill>
            </a:endParaRPr>
          </a:p>
          <a:p>
            <a:endParaRPr lang="en-GB" dirty="0"/>
          </a:p>
        </p:txBody>
      </p:sp>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49913" y="4088804"/>
            <a:ext cx="3168352" cy="23765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7583" y="4149080"/>
            <a:ext cx="3653063" cy="23162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37563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0939"/>
            <a:ext cx="8229600" cy="418058"/>
          </a:xfrm>
        </p:spPr>
        <p:txBody>
          <a:bodyPr>
            <a:noAutofit/>
          </a:bodyPr>
          <a:lstStyle/>
          <a:p>
            <a:r>
              <a:rPr lang="cs-CZ" sz="2800" dirty="0"/>
              <a:t>Adaptace jako odpověď na stimul prostředí</a:t>
            </a:r>
          </a:p>
        </p:txBody>
      </p:sp>
      <p:sp>
        <p:nvSpPr>
          <p:cNvPr id="3" name="Zástupný symbol pro obsah 2"/>
          <p:cNvSpPr>
            <a:spLocks noGrp="1"/>
          </p:cNvSpPr>
          <p:nvPr>
            <p:ph idx="1"/>
          </p:nvPr>
        </p:nvSpPr>
        <p:spPr>
          <a:xfrm>
            <a:off x="179512" y="548680"/>
            <a:ext cx="8964488" cy="5976664"/>
          </a:xfrm>
        </p:spPr>
        <p:txBody>
          <a:bodyPr>
            <a:normAutofit/>
          </a:bodyPr>
          <a:lstStyle/>
          <a:p>
            <a:r>
              <a:rPr lang="cs-CZ" sz="1600" dirty="0"/>
              <a:t>pro mikroorganismy je žádoucí odpovídat na změny v prostředí tak, aby jejich růst a </a:t>
            </a:r>
            <a:r>
              <a:rPr lang="cs-CZ" sz="1600" dirty="0" err="1"/>
              <a:t>fyziol</a:t>
            </a:r>
            <a:r>
              <a:rPr lang="cs-CZ" sz="1600" dirty="0"/>
              <a:t>. procesy byly udržovány kolem optimálních podmínek</a:t>
            </a:r>
          </a:p>
          <a:p>
            <a:endParaRPr lang="cs-CZ" sz="1600" dirty="0"/>
          </a:p>
          <a:p>
            <a:r>
              <a:rPr lang="cs-CZ" sz="1600" dirty="0"/>
              <a:t>při fyzikálních nebo chemických extrémech jsou selektivně favorizováni  buněčné linie s genomem který jim umožnuje v extrému růst </a:t>
            </a:r>
          </a:p>
          <a:p>
            <a:endParaRPr lang="cs-CZ" sz="1600" dirty="0"/>
          </a:p>
          <a:p>
            <a:r>
              <a:rPr lang="cs-CZ" sz="1600" dirty="0" err="1"/>
              <a:t>Ph</a:t>
            </a:r>
            <a:r>
              <a:rPr lang="cs-CZ" sz="1600" dirty="0"/>
              <a:t>, teplota, sůl, permanentní environmentální změny…</a:t>
            </a:r>
          </a:p>
          <a:p>
            <a:endParaRPr lang="cs-CZ" sz="1600" dirty="0"/>
          </a:p>
          <a:p>
            <a:r>
              <a:rPr lang="cs-CZ" sz="1600" dirty="0"/>
              <a:t>fixování těchto genů v populaci vyúsťuje ke vzniku nového druhu se specifickými vlastnostmi</a:t>
            </a:r>
          </a:p>
          <a:p>
            <a:endParaRPr lang="cs-CZ" sz="1600" dirty="0"/>
          </a:p>
          <a:p>
            <a:r>
              <a:rPr lang="cs-CZ" sz="1600" dirty="0"/>
              <a:t>změny v přírodě bývají  obvykle přechodné (spíš stimuly  kratšího trvání, ale relativně časté)</a:t>
            </a:r>
          </a:p>
          <a:p>
            <a:endParaRPr lang="cs-CZ" sz="1600" dirty="0"/>
          </a:p>
          <a:p>
            <a:r>
              <a:rPr lang="cs-CZ" sz="1600" dirty="0"/>
              <a:t>stresová odpověď mikroorganismů na různé stimuly  - teplota, </a:t>
            </a:r>
            <a:r>
              <a:rPr lang="cs-CZ" sz="1600" dirty="0" err="1"/>
              <a:t>tox</a:t>
            </a:r>
            <a:r>
              <a:rPr lang="cs-CZ" sz="1600" dirty="0"/>
              <a:t>. kovy, vysušení, přítomnost kyslíku…</a:t>
            </a:r>
          </a:p>
          <a:p>
            <a:endParaRPr lang="cs-CZ" sz="1600" dirty="0"/>
          </a:p>
          <a:p>
            <a:r>
              <a:rPr lang="cs-CZ" sz="1600" dirty="0"/>
              <a:t> chemotaxe regulována komplexem senzorů , pohyb směrem od/k  ne/žádoucího zdroje</a:t>
            </a:r>
          </a:p>
          <a:p>
            <a:pPr marL="0" indent="0">
              <a:buNone/>
            </a:pPr>
            <a:endParaRPr lang="cs-CZ" sz="1600" dirty="0"/>
          </a:p>
          <a:p>
            <a:endParaRPr lang="cs-CZ" sz="1600" dirty="0"/>
          </a:p>
        </p:txBody>
      </p:sp>
      <p:pic>
        <p:nvPicPr>
          <p:cNvPr id="430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03848" y="5013176"/>
            <a:ext cx="2378075" cy="1785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17095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33916"/>
            <a:ext cx="8928992" cy="4525963"/>
          </a:xfrm>
        </p:spPr>
        <p:txBody>
          <a:bodyPr>
            <a:normAutofit/>
          </a:bodyPr>
          <a:lstStyle/>
          <a:p>
            <a:r>
              <a:rPr lang="cs-CZ" sz="1600" dirty="0"/>
              <a:t>mikrobi </a:t>
            </a:r>
            <a:r>
              <a:rPr lang="en-GB" sz="1600" dirty="0" err="1"/>
              <a:t>mají</a:t>
            </a:r>
            <a:r>
              <a:rPr lang="en-GB" sz="1600" dirty="0"/>
              <a:t> </a:t>
            </a:r>
            <a:r>
              <a:rPr lang="en-GB" sz="1600" dirty="0" err="1"/>
              <a:t>schopnost</a:t>
            </a:r>
            <a:r>
              <a:rPr lang="en-GB" sz="1600" dirty="0"/>
              <a:t> </a:t>
            </a:r>
            <a:r>
              <a:rPr lang="en-GB" sz="1600" dirty="0" err="1"/>
              <a:t>přenášet</a:t>
            </a:r>
            <a:r>
              <a:rPr lang="en-GB" sz="1600" dirty="0"/>
              <a:t> </a:t>
            </a:r>
            <a:r>
              <a:rPr lang="en-GB" sz="1600" dirty="0" err="1"/>
              <a:t>fyzikální</a:t>
            </a:r>
            <a:r>
              <a:rPr lang="en-GB" sz="1600" dirty="0"/>
              <a:t> </a:t>
            </a:r>
            <a:r>
              <a:rPr lang="en-GB" sz="1600" dirty="0" err="1"/>
              <a:t>i</a:t>
            </a:r>
            <a:r>
              <a:rPr lang="en-GB" sz="1600" dirty="0"/>
              <a:t> </a:t>
            </a:r>
            <a:r>
              <a:rPr lang="en-GB" sz="1600" dirty="0" err="1"/>
              <a:t>chemické</a:t>
            </a:r>
            <a:r>
              <a:rPr lang="en-GB" sz="1600" dirty="0"/>
              <a:t> </a:t>
            </a:r>
            <a:r>
              <a:rPr lang="en-GB" sz="1600" dirty="0" err="1"/>
              <a:t>signály</a:t>
            </a:r>
            <a:r>
              <a:rPr lang="en-GB" sz="1600" dirty="0"/>
              <a:t> k  </a:t>
            </a:r>
            <a:r>
              <a:rPr lang="en-GB" sz="1600" dirty="0" err="1"/>
              <a:t>zjištění</a:t>
            </a:r>
            <a:r>
              <a:rPr lang="en-GB" sz="1600" dirty="0"/>
              <a:t>  </a:t>
            </a:r>
            <a:r>
              <a:rPr lang="en-GB" sz="1600" dirty="0" err="1"/>
              <a:t>vhodné</a:t>
            </a:r>
            <a:r>
              <a:rPr lang="en-GB" sz="1600" dirty="0"/>
              <a:t> </a:t>
            </a:r>
            <a:r>
              <a:rPr lang="en-GB" sz="1600" dirty="0" err="1"/>
              <a:t>odpovědi</a:t>
            </a:r>
            <a:endParaRPr lang="cs-CZ" sz="1600" dirty="0"/>
          </a:p>
          <a:p>
            <a:endParaRPr lang="en-GB" sz="1600" dirty="0"/>
          </a:p>
          <a:p>
            <a:r>
              <a:rPr lang="en-GB" sz="1600" dirty="0" err="1"/>
              <a:t>mnoho</a:t>
            </a:r>
            <a:r>
              <a:rPr lang="en-GB" sz="1600" dirty="0"/>
              <a:t> </a:t>
            </a:r>
            <a:r>
              <a:rPr lang="en-GB" sz="1600" dirty="0" err="1"/>
              <a:t>metabolických</a:t>
            </a:r>
            <a:r>
              <a:rPr lang="en-GB" sz="1600" dirty="0"/>
              <a:t> </a:t>
            </a:r>
            <a:r>
              <a:rPr lang="en-GB" sz="1600" dirty="0" err="1"/>
              <a:t>přeměn</a:t>
            </a:r>
            <a:r>
              <a:rPr lang="en-GB" sz="1600" dirty="0"/>
              <a:t> v </a:t>
            </a:r>
            <a:r>
              <a:rPr lang="en-GB" sz="1600" dirty="0" err="1"/>
              <a:t>mikroorganismu</a:t>
            </a:r>
            <a:r>
              <a:rPr lang="en-GB" sz="1600" dirty="0"/>
              <a:t> </a:t>
            </a:r>
            <a:r>
              <a:rPr lang="en-GB" sz="1600" dirty="0" err="1"/>
              <a:t>jsou</a:t>
            </a:r>
            <a:r>
              <a:rPr lang="en-GB" sz="1600" dirty="0"/>
              <a:t> v </a:t>
            </a:r>
            <a:r>
              <a:rPr lang="en-GB" sz="1600" dirty="0" err="1"/>
              <a:t>podstatě</a:t>
            </a:r>
            <a:r>
              <a:rPr lang="en-GB" sz="1600" dirty="0"/>
              <a:t> </a:t>
            </a:r>
            <a:r>
              <a:rPr lang="en-GB" sz="1600" dirty="0" err="1"/>
              <a:t>odpověd</a:t>
            </a:r>
            <a:r>
              <a:rPr lang="cs-CZ" sz="1600" dirty="0"/>
              <a:t>í</a:t>
            </a:r>
            <a:r>
              <a:rPr lang="en-GB" sz="1600" dirty="0"/>
              <a:t> </a:t>
            </a:r>
            <a:r>
              <a:rPr lang="en-GB" sz="1600" dirty="0" err="1"/>
              <a:t>na</a:t>
            </a:r>
            <a:r>
              <a:rPr lang="en-GB" sz="1600" dirty="0"/>
              <a:t> </a:t>
            </a:r>
            <a:r>
              <a:rPr lang="en-GB" sz="1600" dirty="0" err="1"/>
              <a:t>změnu</a:t>
            </a:r>
            <a:r>
              <a:rPr lang="en-GB" sz="1600" dirty="0"/>
              <a:t> </a:t>
            </a:r>
            <a:r>
              <a:rPr lang="en-GB" sz="1600" dirty="0" err="1"/>
              <a:t>chem.prostředí</a:t>
            </a:r>
            <a:endParaRPr lang="cs-CZ" sz="1600" dirty="0"/>
          </a:p>
          <a:p>
            <a:endParaRPr lang="en-GB" sz="1600" dirty="0"/>
          </a:p>
          <a:p>
            <a:r>
              <a:rPr lang="en-GB" sz="1600" dirty="0" err="1"/>
              <a:t>schopnost</a:t>
            </a:r>
            <a:r>
              <a:rPr lang="en-GB" sz="1600" dirty="0"/>
              <a:t>  </a:t>
            </a:r>
            <a:r>
              <a:rPr lang="en-GB" sz="1600" dirty="0" err="1"/>
              <a:t>indukce</a:t>
            </a:r>
            <a:r>
              <a:rPr lang="en-GB" sz="1600" dirty="0"/>
              <a:t>/</a:t>
            </a:r>
            <a:r>
              <a:rPr lang="en-GB" sz="1600" dirty="0" err="1"/>
              <a:t>represe</a:t>
            </a:r>
            <a:r>
              <a:rPr lang="en-GB" sz="1600" dirty="0"/>
              <a:t> </a:t>
            </a:r>
            <a:r>
              <a:rPr lang="en-GB" sz="1600" dirty="0" err="1"/>
              <a:t>gen.exprese</a:t>
            </a:r>
            <a:r>
              <a:rPr lang="en-GB" sz="1600" dirty="0"/>
              <a:t> </a:t>
            </a:r>
            <a:r>
              <a:rPr lang="en-GB" sz="1600" dirty="0" err="1"/>
              <a:t>během</a:t>
            </a:r>
            <a:r>
              <a:rPr lang="en-GB" sz="1600" dirty="0"/>
              <a:t> </a:t>
            </a:r>
            <a:r>
              <a:rPr lang="en-GB" sz="1600" dirty="0" err="1"/>
              <a:t>několika</a:t>
            </a:r>
            <a:r>
              <a:rPr lang="en-GB" sz="1600" dirty="0"/>
              <a:t> </a:t>
            </a:r>
            <a:r>
              <a:rPr lang="en-GB" sz="1600" dirty="0" err="1"/>
              <a:t>minut</a:t>
            </a:r>
            <a:r>
              <a:rPr lang="en-GB" sz="1600" dirty="0"/>
              <a:t> </a:t>
            </a:r>
            <a:r>
              <a:rPr lang="en-GB" sz="1600" dirty="0" err="1"/>
              <a:t>umožní</a:t>
            </a:r>
            <a:r>
              <a:rPr lang="en-GB" sz="1600" dirty="0"/>
              <a:t> </a:t>
            </a:r>
            <a:r>
              <a:rPr lang="en-GB" sz="1600" dirty="0" err="1"/>
              <a:t>syntézu</a:t>
            </a:r>
            <a:r>
              <a:rPr lang="en-GB" sz="1600" dirty="0"/>
              <a:t> </a:t>
            </a:r>
            <a:r>
              <a:rPr lang="en-GB" sz="1600" dirty="0" err="1"/>
              <a:t>pouze</a:t>
            </a:r>
            <a:r>
              <a:rPr lang="en-GB" sz="1600" dirty="0"/>
              <a:t> </a:t>
            </a:r>
            <a:r>
              <a:rPr lang="en-GB" sz="1600" dirty="0" err="1"/>
              <a:t>enzymů</a:t>
            </a:r>
            <a:r>
              <a:rPr lang="en-GB" sz="1600" dirty="0"/>
              <a:t> </a:t>
            </a:r>
            <a:r>
              <a:rPr lang="en-GB" sz="1600" dirty="0" err="1"/>
              <a:t>nutn</a:t>
            </a:r>
            <a:r>
              <a:rPr lang="cs-CZ" sz="1600" dirty="0" err="1"/>
              <a:t>ých</a:t>
            </a:r>
            <a:r>
              <a:rPr lang="en-GB" sz="1600" dirty="0"/>
              <a:t> pro </a:t>
            </a:r>
            <a:r>
              <a:rPr lang="en-GB" sz="1600" dirty="0" err="1"/>
              <a:t>katabolismus</a:t>
            </a:r>
            <a:r>
              <a:rPr lang="en-GB" sz="1600" dirty="0"/>
              <a:t> </a:t>
            </a:r>
            <a:r>
              <a:rPr lang="en-GB" sz="1600" dirty="0" err="1"/>
              <a:t>nebo</a:t>
            </a:r>
            <a:r>
              <a:rPr lang="en-GB" sz="1600" dirty="0"/>
              <a:t> </a:t>
            </a:r>
            <a:r>
              <a:rPr lang="en-GB" sz="1600" dirty="0" err="1"/>
              <a:t>syntézu</a:t>
            </a:r>
            <a:endParaRPr lang="cs-CZ" sz="1600" dirty="0"/>
          </a:p>
          <a:p>
            <a:endParaRPr lang="en-GB" sz="1600" dirty="0"/>
          </a:p>
          <a:p>
            <a:r>
              <a:rPr lang="en-GB" sz="1600" dirty="0" err="1"/>
              <a:t>mohou</a:t>
            </a:r>
            <a:r>
              <a:rPr lang="en-GB" sz="1600" dirty="0"/>
              <a:t> </a:t>
            </a:r>
            <a:r>
              <a:rPr lang="en-GB" sz="1600" dirty="0" err="1"/>
              <a:t>regulavat</a:t>
            </a:r>
            <a:r>
              <a:rPr lang="en-GB" sz="1600" dirty="0"/>
              <a:t> </a:t>
            </a:r>
            <a:r>
              <a:rPr lang="en-GB" sz="1600" dirty="0" err="1"/>
              <a:t>expresi</a:t>
            </a:r>
            <a:r>
              <a:rPr lang="en-GB" sz="1600" dirty="0"/>
              <a:t> </a:t>
            </a:r>
            <a:r>
              <a:rPr lang="en-GB" sz="1600" dirty="0" err="1"/>
              <a:t>genů</a:t>
            </a:r>
            <a:r>
              <a:rPr lang="en-GB" sz="1600" dirty="0"/>
              <a:t> </a:t>
            </a:r>
            <a:r>
              <a:rPr lang="en-GB" sz="1600" dirty="0" err="1"/>
              <a:t>tak</a:t>
            </a:r>
            <a:r>
              <a:rPr lang="en-GB" sz="1600" dirty="0"/>
              <a:t> </a:t>
            </a:r>
            <a:r>
              <a:rPr lang="en-GB" sz="1600" dirty="0" err="1"/>
              <a:t>rychle</a:t>
            </a:r>
            <a:r>
              <a:rPr lang="en-GB" sz="1600" dirty="0"/>
              <a:t> </a:t>
            </a:r>
            <a:r>
              <a:rPr lang="en-GB" sz="1600" dirty="0" err="1"/>
              <a:t>jako</a:t>
            </a:r>
            <a:r>
              <a:rPr lang="en-GB" sz="1600" dirty="0"/>
              <a:t> </a:t>
            </a:r>
            <a:r>
              <a:rPr lang="en-GB" sz="1600" dirty="0" err="1"/>
              <a:t>doch</a:t>
            </a:r>
            <a:r>
              <a:rPr lang="cs-CZ" sz="1600" dirty="0"/>
              <a:t>á</a:t>
            </a:r>
            <a:r>
              <a:rPr lang="en-GB" sz="1600" dirty="0" err="1"/>
              <a:t>zí</a:t>
            </a:r>
            <a:r>
              <a:rPr lang="en-GB" sz="1600" dirty="0"/>
              <a:t> k chem. </a:t>
            </a:r>
            <a:r>
              <a:rPr lang="en-GB" sz="1600" dirty="0" err="1"/>
              <a:t>změnám</a:t>
            </a:r>
            <a:r>
              <a:rPr lang="en-GB" sz="1600" dirty="0"/>
              <a:t> </a:t>
            </a:r>
            <a:r>
              <a:rPr lang="en-GB" sz="1600" dirty="0" err="1"/>
              <a:t>okolí</a:t>
            </a:r>
            <a:r>
              <a:rPr lang="en-GB" sz="1600" dirty="0"/>
              <a:t> </a:t>
            </a:r>
            <a:endParaRPr lang="cs-CZ" sz="1600" dirty="0"/>
          </a:p>
          <a:p>
            <a:endParaRPr lang="cs-CZ" sz="1600" dirty="0"/>
          </a:p>
          <a:p>
            <a:r>
              <a:rPr lang="en-GB" sz="1600" dirty="0" err="1"/>
              <a:t>vysoce</a:t>
            </a:r>
            <a:r>
              <a:rPr lang="en-GB" sz="1600" dirty="0"/>
              <a:t> </a:t>
            </a:r>
            <a:r>
              <a:rPr lang="en-GB" sz="1600" dirty="0" err="1"/>
              <a:t>regulovaná</a:t>
            </a:r>
            <a:r>
              <a:rPr lang="en-GB" sz="1600" dirty="0"/>
              <a:t> </a:t>
            </a:r>
            <a:r>
              <a:rPr lang="en-GB" sz="1600" dirty="0" err="1"/>
              <a:t>syntéza</a:t>
            </a:r>
            <a:r>
              <a:rPr lang="en-GB" sz="1600" dirty="0"/>
              <a:t> </a:t>
            </a:r>
            <a:r>
              <a:rPr lang="en-GB" sz="1600" dirty="0" err="1"/>
              <a:t>potřebných</a:t>
            </a:r>
            <a:r>
              <a:rPr lang="en-GB" sz="1600" dirty="0"/>
              <a:t> </a:t>
            </a:r>
            <a:r>
              <a:rPr lang="en-GB" sz="1600" dirty="0" err="1"/>
              <a:t>enzymů</a:t>
            </a:r>
            <a:r>
              <a:rPr lang="en-GB" sz="1600" dirty="0"/>
              <a:t> </a:t>
            </a:r>
            <a:r>
              <a:rPr lang="en-GB" sz="1600" dirty="0" err="1"/>
              <a:t>minimalizuje</a:t>
            </a:r>
            <a:r>
              <a:rPr lang="en-GB" sz="1600" dirty="0"/>
              <a:t> </a:t>
            </a:r>
            <a:r>
              <a:rPr lang="en-GB" sz="1600" dirty="0" err="1"/>
              <a:t>energ.nároky</a:t>
            </a:r>
            <a:r>
              <a:rPr lang="en-GB" sz="1600" dirty="0"/>
              <a:t> a </a:t>
            </a:r>
            <a:r>
              <a:rPr lang="en-GB" sz="1600" dirty="0" err="1"/>
              <a:t>umožnuje</a:t>
            </a:r>
            <a:r>
              <a:rPr lang="en-GB" sz="1600" dirty="0"/>
              <a:t> </a:t>
            </a:r>
            <a:r>
              <a:rPr lang="en-GB" sz="1600" dirty="0" err="1"/>
              <a:t>perzistenci</a:t>
            </a:r>
            <a:r>
              <a:rPr lang="en-GB" sz="1600" dirty="0"/>
              <a:t> </a:t>
            </a:r>
            <a:r>
              <a:rPr lang="en-GB" sz="1600" dirty="0" err="1"/>
              <a:t>prokaryot</a:t>
            </a:r>
            <a:r>
              <a:rPr lang="en-GB" sz="1600" dirty="0"/>
              <a:t> v </a:t>
            </a:r>
            <a:r>
              <a:rPr lang="en-GB" sz="1600" dirty="0" err="1"/>
              <a:t>čase</a:t>
            </a:r>
            <a:r>
              <a:rPr lang="en-GB" sz="1600" dirty="0"/>
              <a:t> </a:t>
            </a:r>
            <a:r>
              <a:rPr lang="en-GB" sz="1600" dirty="0" err="1"/>
              <a:t>i</a:t>
            </a:r>
            <a:r>
              <a:rPr lang="en-GB" sz="1600" dirty="0"/>
              <a:t> </a:t>
            </a:r>
            <a:r>
              <a:rPr lang="en-GB" sz="1600" dirty="0" err="1"/>
              <a:t>konkurenci</a:t>
            </a:r>
            <a:r>
              <a:rPr lang="en-GB" sz="1600" dirty="0"/>
              <a:t> </a:t>
            </a:r>
            <a:r>
              <a:rPr lang="en-GB" sz="1600" dirty="0" err="1"/>
              <a:t>eukaryotům</a:t>
            </a:r>
            <a:endParaRPr lang="en-GB" sz="1600" dirty="0"/>
          </a:p>
          <a:p>
            <a:endParaRPr lang="en-GB" sz="1600" dirty="0"/>
          </a:p>
        </p:txBody>
      </p:sp>
      <p:pic>
        <p:nvPicPr>
          <p:cNvPr id="4198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7743" y="3501008"/>
            <a:ext cx="4334619" cy="32543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87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90066"/>
          </a:xfrm>
        </p:spPr>
        <p:txBody>
          <a:bodyPr>
            <a:noAutofit/>
          </a:bodyPr>
          <a:lstStyle/>
          <a:p>
            <a:r>
              <a:rPr lang="cs-CZ" sz="2800" b="1" dirty="0">
                <a:latin typeface="Times New Roman" panose="02020603050405020304" pitchFamily="18" charset="0"/>
                <a:cs typeface="Times New Roman" panose="02020603050405020304" pitchFamily="18" charset="0"/>
              </a:rPr>
              <a:t>Klasifikace a diverzita mikroorganismů</a:t>
            </a:r>
            <a:endParaRPr lang="en-GB" sz="28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323528" y="1124744"/>
            <a:ext cx="8229600" cy="5976664"/>
          </a:xfrm>
        </p:spPr>
        <p:txBody>
          <a:bodyPr>
            <a:normAutofit/>
          </a:bodyPr>
          <a:lstStyle/>
          <a:p>
            <a:r>
              <a:rPr lang="cs-CZ" sz="1600" dirty="0"/>
              <a:t>mikrobi – kosmopolité</a:t>
            </a:r>
          </a:p>
          <a:p>
            <a:endParaRPr lang="cs-CZ" sz="1600" dirty="0"/>
          </a:p>
          <a:p>
            <a:r>
              <a:rPr lang="cs-CZ" sz="1600" dirty="0"/>
              <a:t>mikrobiální svět – bakterie, </a:t>
            </a:r>
            <a:r>
              <a:rPr lang="cs-CZ" sz="1600" dirty="0" err="1"/>
              <a:t>archaea</a:t>
            </a:r>
            <a:r>
              <a:rPr lang="cs-CZ" sz="1600" dirty="0"/>
              <a:t>, řasy, protozoa, houby, viry</a:t>
            </a:r>
          </a:p>
          <a:p>
            <a:endParaRPr lang="cs-CZ" sz="1600" dirty="0"/>
          </a:p>
          <a:p>
            <a:r>
              <a:rPr lang="cs-CZ" sz="1600" dirty="0"/>
              <a:t>sofistikované metody ke zjištění diverzity mikrobů</a:t>
            </a:r>
          </a:p>
          <a:p>
            <a:endParaRPr lang="cs-CZ" sz="1600" dirty="0"/>
          </a:p>
          <a:p>
            <a:r>
              <a:rPr lang="cs-CZ" sz="1600" dirty="0"/>
              <a:t>od 70-tých let rapidní nárůst informací o diverzitě mikroorganismů</a:t>
            </a:r>
          </a:p>
          <a:p>
            <a:endParaRPr lang="cs-CZ" sz="1600" dirty="0"/>
          </a:p>
          <a:p>
            <a:r>
              <a:rPr lang="cs-CZ" sz="1600" dirty="0"/>
              <a:t>historicky je mikrobiologie spojována s výzkumem nemocí</a:t>
            </a:r>
          </a:p>
          <a:p>
            <a:endParaRPr lang="cs-CZ" sz="1600" dirty="0"/>
          </a:p>
          <a:p>
            <a:r>
              <a:rPr lang="cs-CZ" sz="1600" dirty="0"/>
              <a:t>v rámci podmořského výzkumu dochází k objevení úžasného světa mikrobů v okolí horkých podmořských průduchů – </a:t>
            </a:r>
            <a:r>
              <a:rPr lang="cs-CZ" sz="1600" u="sng" dirty="0" err="1"/>
              <a:t>extrémofilové</a:t>
            </a:r>
            <a:endParaRPr lang="cs-CZ" sz="1600" u="sng" dirty="0"/>
          </a:p>
          <a:p>
            <a:pPr marL="0" indent="0">
              <a:buNone/>
            </a:pPr>
            <a:endParaRPr lang="cs-CZ" sz="1600" dirty="0"/>
          </a:p>
          <a:p>
            <a:r>
              <a:rPr lang="cs-CZ" sz="1600" dirty="0"/>
              <a:t>specializují se na prostředí, kde by ostatní organismy mohly přežívat jen stěží </a:t>
            </a:r>
          </a:p>
          <a:p>
            <a:r>
              <a:rPr lang="cs-CZ" sz="1600" dirty="0"/>
              <a:t>vroucí voda v sopečných jezerech, nejvyšší vrstvy atmosféry a podobně</a:t>
            </a:r>
          </a:p>
          <a:p>
            <a:r>
              <a:rPr lang="cs-CZ" sz="1600" dirty="0"/>
              <a:t> některé druhy bakterií jsou dle výzkumů schopny přežít i ve vesmíru, tedy ve vakuu a o teplotě −270 °C</a:t>
            </a:r>
          </a:p>
          <a:p>
            <a:endParaRPr lang="cs-CZ" sz="1600" dirty="0"/>
          </a:p>
          <a:p>
            <a:pPr marL="0" indent="0">
              <a:buNone/>
            </a:pPr>
            <a:endParaRPr lang="cs-CZ" sz="1600" dirty="0"/>
          </a:p>
          <a:p>
            <a:pPr marL="0" indent="0">
              <a:buNone/>
            </a:pPr>
            <a:endParaRPr lang="cs-CZ" sz="1600" dirty="0"/>
          </a:p>
          <a:p>
            <a:endParaRPr lang="en-GB" sz="1600" dirty="0"/>
          </a:p>
        </p:txBody>
      </p:sp>
      <p:sp>
        <p:nvSpPr>
          <p:cNvPr id="4" name="Šipka dolů 3"/>
          <p:cNvSpPr/>
          <p:nvPr/>
        </p:nvSpPr>
        <p:spPr>
          <a:xfrm>
            <a:off x="3347864" y="4725144"/>
            <a:ext cx="45719" cy="144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214365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61410" y="374881"/>
            <a:ext cx="8229600" cy="4525963"/>
          </a:xfrm>
        </p:spPr>
        <p:txBody>
          <a:bodyPr>
            <a:normAutofit/>
          </a:bodyPr>
          <a:lstStyle/>
          <a:p>
            <a:r>
              <a:rPr lang="cs-CZ" sz="1600" dirty="0"/>
              <a:t>problém – klasifikace „druhu“ vyšších organismů založena </a:t>
            </a:r>
            <a:r>
              <a:rPr lang="cs-CZ" sz="1600" dirty="0" err="1"/>
              <a:t>sex.reprodukci</a:t>
            </a:r>
            <a:endParaRPr lang="cs-CZ" sz="1600" dirty="0"/>
          </a:p>
          <a:p>
            <a:endParaRPr lang="cs-CZ" sz="1600" dirty="0"/>
          </a:p>
          <a:p>
            <a:r>
              <a:rPr lang="cs-CZ" sz="1600" dirty="0"/>
              <a:t> mikroby –asexuální, výměna DNA – konjugace, transdukce, transformace</a:t>
            </a:r>
          </a:p>
          <a:p>
            <a:endParaRPr lang="cs-CZ" sz="1600" dirty="0"/>
          </a:p>
          <a:p>
            <a:r>
              <a:rPr lang="cs-CZ" sz="1600" dirty="0"/>
              <a:t>proto se pro zařazení do systému využívala charakteristika fenotypu, případně funkčních skupin (metabolismus)</a:t>
            </a:r>
          </a:p>
          <a:p>
            <a:endParaRPr lang="cs-CZ" sz="1600" dirty="0"/>
          </a:p>
          <a:p>
            <a:endParaRPr lang="cs-CZ" sz="1600" dirty="0"/>
          </a:p>
          <a:p>
            <a:pPr marL="0" indent="0">
              <a:buNone/>
            </a:pPr>
            <a:endParaRPr lang="cs-CZ" sz="1600" dirty="0"/>
          </a:p>
          <a:p>
            <a:endParaRPr lang="cs-CZ" sz="1600" dirty="0"/>
          </a:p>
          <a:p>
            <a:endParaRPr lang="cs-CZ" sz="1600" dirty="0"/>
          </a:p>
          <a:p>
            <a:endParaRPr lang="cs-CZ" sz="1600" dirty="0"/>
          </a:p>
          <a:p>
            <a:endParaRPr lang="cs-CZ" sz="1600" dirty="0"/>
          </a:p>
          <a:p>
            <a:endParaRPr lang="cs-CZ" sz="1600" dirty="0"/>
          </a:p>
          <a:p>
            <a:endParaRPr lang="cs-CZ" sz="1600" dirty="0"/>
          </a:p>
          <a:p>
            <a:endParaRPr lang="cs-CZ" sz="1600" dirty="0"/>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67619" y="2708920"/>
            <a:ext cx="5617182" cy="38884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64851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476672"/>
            <a:ext cx="8229600" cy="4525963"/>
          </a:xfrm>
        </p:spPr>
        <p:txBody>
          <a:bodyPr/>
          <a:lstStyle/>
          <a:p>
            <a:r>
              <a:rPr lang="en-GB" sz="1600" dirty="0" err="1"/>
              <a:t>molekulární</a:t>
            </a:r>
            <a:r>
              <a:rPr lang="en-GB" sz="1600" dirty="0"/>
              <a:t> </a:t>
            </a:r>
            <a:r>
              <a:rPr lang="en-GB" sz="1600" dirty="0" err="1"/>
              <a:t>přístup</a:t>
            </a:r>
            <a:r>
              <a:rPr lang="en-GB" sz="1600" dirty="0"/>
              <a:t> </a:t>
            </a:r>
            <a:r>
              <a:rPr lang="en-GB" sz="1600" dirty="0" err="1"/>
              <a:t>založen</a:t>
            </a:r>
            <a:r>
              <a:rPr lang="en-GB" sz="1600" dirty="0"/>
              <a:t> </a:t>
            </a:r>
            <a:r>
              <a:rPr lang="en-GB" sz="1600" dirty="0" err="1"/>
              <a:t>na</a:t>
            </a:r>
            <a:r>
              <a:rPr lang="en-GB" sz="1600" dirty="0"/>
              <a:t> </a:t>
            </a:r>
            <a:r>
              <a:rPr lang="en-GB" sz="1600" dirty="0" err="1"/>
              <a:t>studiu</a:t>
            </a:r>
            <a:r>
              <a:rPr lang="en-GB" sz="1600" dirty="0"/>
              <a:t> </a:t>
            </a:r>
            <a:r>
              <a:rPr lang="en-GB" sz="1600" dirty="0" err="1"/>
              <a:t>diverzity</a:t>
            </a:r>
            <a:r>
              <a:rPr lang="en-GB" sz="1600" dirty="0"/>
              <a:t> </a:t>
            </a:r>
            <a:r>
              <a:rPr lang="en-GB" sz="1600" dirty="0" err="1"/>
              <a:t>pomocí</a:t>
            </a:r>
            <a:r>
              <a:rPr lang="en-GB" sz="1600" dirty="0"/>
              <a:t> </a:t>
            </a:r>
            <a:r>
              <a:rPr lang="en-GB" sz="1600" dirty="0" err="1"/>
              <a:t>podobnosti</a:t>
            </a:r>
            <a:r>
              <a:rPr lang="en-GB" sz="1600" dirty="0"/>
              <a:t> 16S r</a:t>
            </a:r>
            <a:r>
              <a:rPr lang="cs-CZ" sz="1600" dirty="0"/>
              <a:t>R</a:t>
            </a:r>
            <a:r>
              <a:rPr lang="en-GB" sz="1600" dirty="0"/>
              <a:t>NA </a:t>
            </a:r>
            <a:endParaRPr lang="cs-CZ" sz="1600" dirty="0"/>
          </a:p>
          <a:p>
            <a:endParaRPr lang="en-GB" sz="1600" dirty="0"/>
          </a:p>
          <a:p>
            <a:r>
              <a:rPr lang="en-GB" sz="1600" dirty="0"/>
              <a:t>mol. </a:t>
            </a:r>
            <a:r>
              <a:rPr lang="en-GB" sz="1600" dirty="0" err="1"/>
              <a:t>taxonomie</a:t>
            </a:r>
            <a:r>
              <a:rPr lang="en-GB" sz="1600" dirty="0"/>
              <a:t> je </a:t>
            </a:r>
            <a:r>
              <a:rPr lang="en-GB" sz="1600" dirty="0" err="1"/>
              <a:t>založena</a:t>
            </a:r>
            <a:r>
              <a:rPr lang="en-GB" sz="1600" dirty="0"/>
              <a:t> </a:t>
            </a:r>
            <a:r>
              <a:rPr lang="en-GB" sz="1600" dirty="0" err="1"/>
              <a:t>na</a:t>
            </a:r>
            <a:r>
              <a:rPr lang="en-GB" sz="1600" dirty="0"/>
              <a:t> </a:t>
            </a:r>
            <a:r>
              <a:rPr lang="en-GB" sz="1600" dirty="0" err="1"/>
              <a:t>poměru</a:t>
            </a:r>
            <a:r>
              <a:rPr lang="en-GB" sz="1600" dirty="0"/>
              <a:t> DNA-DNA </a:t>
            </a:r>
            <a:r>
              <a:rPr lang="en-GB" sz="1600" dirty="0" err="1"/>
              <a:t>reasociace</a:t>
            </a:r>
            <a:r>
              <a:rPr lang="en-GB" sz="1600" dirty="0"/>
              <a:t> </a:t>
            </a:r>
            <a:r>
              <a:rPr lang="en-GB" sz="1600" dirty="0" err="1"/>
              <a:t>genomu</a:t>
            </a:r>
            <a:r>
              <a:rPr lang="en-GB" sz="1600" dirty="0"/>
              <a:t> a </a:t>
            </a:r>
            <a:r>
              <a:rPr lang="en-GB" sz="1600" dirty="0" err="1"/>
              <a:t>stejném</a:t>
            </a:r>
            <a:r>
              <a:rPr lang="en-GB" sz="1600" dirty="0"/>
              <a:t> </a:t>
            </a:r>
            <a:r>
              <a:rPr lang="en-GB" sz="1600" dirty="0" err="1"/>
              <a:t>poměru</a:t>
            </a:r>
            <a:r>
              <a:rPr lang="en-GB" sz="1600" dirty="0"/>
              <a:t> G-C </a:t>
            </a:r>
            <a:r>
              <a:rPr lang="en-GB" sz="1600" dirty="0" err="1"/>
              <a:t>bází</a:t>
            </a:r>
            <a:r>
              <a:rPr lang="en-GB" sz="1600" dirty="0"/>
              <a:t> (</a:t>
            </a:r>
            <a:r>
              <a:rPr lang="en-GB" sz="1600" dirty="0" err="1"/>
              <a:t>obv</a:t>
            </a:r>
            <a:r>
              <a:rPr lang="en-GB" sz="1600" dirty="0"/>
              <a:t>. 97% </a:t>
            </a:r>
            <a:r>
              <a:rPr lang="en-GB" sz="1600" dirty="0" err="1"/>
              <a:t>podobnost</a:t>
            </a:r>
            <a:r>
              <a:rPr lang="en-GB" sz="1600" dirty="0"/>
              <a:t> = </a:t>
            </a:r>
            <a:r>
              <a:rPr lang="en-GB" sz="1600" dirty="0" err="1"/>
              <a:t>stejný</a:t>
            </a:r>
            <a:r>
              <a:rPr lang="en-GB" sz="1600" dirty="0"/>
              <a:t> </a:t>
            </a:r>
            <a:r>
              <a:rPr lang="en-GB" sz="1600" dirty="0" err="1"/>
              <a:t>druh</a:t>
            </a:r>
            <a:r>
              <a:rPr lang="en-GB" sz="1600" dirty="0"/>
              <a:t>)</a:t>
            </a:r>
          </a:p>
          <a:p>
            <a:endParaRPr lang="en-GB" sz="1600" dirty="0"/>
          </a:p>
          <a:p>
            <a:r>
              <a:rPr lang="cs-CZ" sz="1600" dirty="0" err="1"/>
              <a:t>k</a:t>
            </a:r>
            <a:r>
              <a:rPr lang="en-GB" sz="1600" dirty="0" err="1"/>
              <a:t>lasifikace</a:t>
            </a:r>
            <a:r>
              <a:rPr lang="en-GB" sz="1600" dirty="0"/>
              <a:t> p. </a:t>
            </a:r>
            <a:r>
              <a:rPr lang="en-GB" sz="1600" dirty="0" err="1"/>
              <a:t>funkční</a:t>
            </a:r>
            <a:r>
              <a:rPr lang="en-GB" sz="1600" dirty="0"/>
              <a:t> </a:t>
            </a:r>
            <a:r>
              <a:rPr lang="en-GB" sz="1600" dirty="0" err="1"/>
              <a:t>skupiny</a:t>
            </a:r>
            <a:endParaRPr lang="en-GB" sz="1600" dirty="0"/>
          </a:p>
          <a:p>
            <a:endParaRPr lang="en-GB" dirty="0"/>
          </a:p>
          <a:p>
            <a:endParaRPr lang="en-GB" dirty="0"/>
          </a:p>
        </p:txBody>
      </p:sp>
      <p:pic>
        <p:nvPicPr>
          <p:cNvPr id="40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53344" y="2422494"/>
            <a:ext cx="6912768" cy="39921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2123728" y="6442501"/>
            <a:ext cx="4572000" cy="276999"/>
          </a:xfrm>
          <a:prstGeom prst="rect">
            <a:avLst/>
          </a:prstGeom>
        </p:spPr>
        <p:txBody>
          <a:bodyPr>
            <a:spAutoFit/>
          </a:bodyPr>
          <a:lstStyle/>
          <a:p>
            <a:r>
              <a:rPr lang="en-GB" sz="1200" dirty="0"/>
              <a:t>https://www.nature.com/articles/s41598-019-47994-9</a:t>
            </a:r>
          </a:p>
        </p:txBody>
      </p:sp>
    </p:spTree>
    <p:extLst>
      <p:ext uri="{BB962C8B-B14F-4D97-AF65-F5344CB8AC3E}">
        <p14:creationId xmlns="" xmlns:p14="http://schemas.microsoft.com/office/powerpoint/2010/main" val="2184256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371744" y="3933056"/>
            <a:ext cx="8229600" cy="2192338"/>
          </a:xfrm>
        </p:spPr>
        <p:txBody>
          <a:bodyPr>
            <a:normAutofit/>
          </a:bodyPr>
          <a:lstStyle/>
          <a:p>
            <a:pPr marL="0" indent="0" eaLnBrk="1" hangingPunct="1">
              <a:buFontTx/>
              <a:buNone/>
              <a:defRPr/>
            </a:pPr>
            <a:endParaRPr lang="cs-CZ" altLang="en-US" sz="1800" dirty="0">
              <a:latin typeface="Calibri" pitchFamily="34" charset="0"/>
              <a:cs typeface="Calibri" pitchFamily="34" charset="0"/>
            </a:endParaRPr>
          </a:p>
          <a:p>
            <a:pPr marL="0" indent="0" eaLnBrk="1" hangingPunct="1">
              <a:buFontTx/>
              <a:buNone/>
              <a:defRPr/>
            </a:pPr>
            <a:r>
              <a:rPr lang="cs-CZ" altLang="en-US" sz="1800" dirty="0">
                <a:latin typeface="Calibri" pitchFamily="34" charset="0"/>
                <a:cs typeface="Calibri" pitchFamily="34" charset="0"/>
              </a:rPr>
              <a:t> </a:t>
            </a:r>
            <a:r>
              <a:rPr lang="cs-CZ" altLang="en-US" sz="1600" u="sng" dirty="0">
                <a:latin typeface="Calibri" pitchFamily="34" charset="0"/>
                <a:cs typeface="Calibri" pitchFamily="34" charset="0"/>
              </a:rPr>
              <a:t>rozdělení na základě:</a:t>
            </a:r>
          </a:p>
          <a:p>
            <a:pPr marL="609600" indent="-609600" eaLnBrk="1" hangingPunct="1">
              <a:buFontTx/>
              <a:buAutoNum type="arabicPeriod"/>
              <a:defRPr/>
            </a:pPr>
            <a:r>
              <a:rPr lang="cs-CZ" altLang="en-US" sz="1600" dirty="0">
                <a:latin typeface="Calibri" pitchFamily="34" charset="0"/>
                <a:cs typeface="Calibri" pitchFamily="34" charset="0"/>
              </a:rPr>
              <a:t>typu buněčné stěny</a:t>
            </a:r>
          </a:p>
          <a:p>
            <a:pPr marL="609600" indent="-609600" eaLnBrk="1" hangingPunct="1">
              <a:buFontTx/>
              <a:buAutoNum type="arabicPeriod"/>
              <a:defRPr/>
            </a:pPr>
            <a:r>
              <a:rPr lang="cs-CZ" altLang="en-US" sz="1600" dirty="0">
                <a:latin typeface="Calibri" pitchFamily="34" charset="0"/>
                <a:cs typeface="Calibri" pitchFamily="34" charset="0"/>
              </a:rPr>
              <a:t>fylogenetických vztahů</a:t>
            </a:r>
          </a:p>
          <a:p>
            <a:pPr marL="609600" indent="-609600" eaLnBrk="1" hangingPunct="1">
              <a:buFontTx/>
              <a:buAutoNum type="arabicPeriod"/>
              <a:defRPr/>
            </a:pPr>
            <a:r>
              <a:rPr lang="cs-CZ" altLang="en-US" sz="1600" dirty="0">
                <a:latin typeface="Calibri" pitchFamily="34" charset="0"/>
                <a:cs typeface="Calibri" pitchFamily="34" charset="0"/>
              </a:rPr>
              <a:t>funkčních skupin</a:t>
            </a:r>
          </a:p>
          <a:p>
            <a:pPr marL="609600" indent="-609600" eaLnBrk="1" hangingPunct="1">
              <a:buFontTx/>
              <a:buAutoNum type="arabicPeriod"/>
              <a:defRPr/>
            </a:pPr>
            <a:r>
              <a:rPr lang="cs-CZ" altLang="en-US" sz="1600" dirty="0">
                <a:latin typeface="Calibri" pitchFamily="34" charset="0"/>
                <a:cs typeface="Calibri" pitchFamily="34" charset="0"/>
              </a:rPr>
              <a:t>adaptace na přírodní podmínky </a:t>
            </a:r>
          </a:p>
          <a:p>
            <a:pPr marL="609600" indent="-609600" eaLnBrk="1" hangingPunct="1">
              <a:buFontTx/>
              <a:buAutoNum type="arabicPeriod"/>
              <a:defRPr/>
            </a:pPr>
            <a:endParaRPr lang="cs-CZ" altLang="en-US" sz="1800" dirty="0">
              <a:latin typeface="Calibri" pitchFamily="34" charset="0"/>
              <a:cs typeface="Calibri" pitchFamily="34" charset="0"/>
            </a:endParaRPr>
          </a:p>
          <a:p>
            <a:pPr marL="609600" indent="-609600" eaLnBrk="1" hangingPunct="1">
              <a:defRPr/>
            </a:pPr>
            <a:endParaRPr lang="cs-CZ" altLang="en-US" sz="1800" dirty="0">
              <a:latin typeface="Calibri" pitchFamily="34" charset="0"/>
              <a:cs typeface="Calibri" pitchFamily="34" charset="0"/>
            </a:endParaRPr>
          </a:p>
        </p:txBody>
      </p:sp>
      <p:sp>
        <p:nvSpPr>
          <p:cNvPr id="52228" name="Obdélník 1"/>
          <p:cNvSpPr>
            <a:spLocks noChangeArrowheads="1"/>
          </p:cNvSpPr>
          <p:nvPr/>
        </p:nvSpPr>
        <p:spPr bwMode="auto">
          <a:xfrm>
            <a:off x="395288" y="213653"/>
            <a:ext cx="5400847" cy="2831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800" b="1" u="sng" dirty="0">
                <a:solidFill>
                  <a:prstClr val="black"/>
                </a:solidFill>
                <a:latin typeface="Times New Roman" panose="02020603050405020304" pitchFamily="18" charset="0"/>
                <a:cs typeface="Times New Roman" panose="02020603050405020304" pitchFamily="18" charset="0"/>
              </a:rPr>
              <a:t>VZNIK A VÝVOJ </a:t>
            </a:r>
            <a:r>
              <a:rPr lang="cs-CZ" altLang="en-US" sz="1800" b="1" u="sng" dirty="0">
                <a:solidFill>
                  <a:prstClr val="black"/>
                </a:solidFill>
                <a:latin typeface="Times New Roman" panose="02020603050405020304" pitchFamily="18" charset="0"/>
                <a:cs typeface="Times New Roman" panose="02020603050405020304" pitchFamily="18" charset="0"/>
              </a:rPr>
              <a:t>PROKARYOT</a:t>
            </a:r>
          </a:p>
          <a:p>
            <a:pPr eaLnBrk="1" hangingPunct="1">
              <a:spcBef>
                <a:spcPct val="0"/>
              </a:spcBef>
              <a:buFontTx/>
              <a:buNone/>
            </a:pP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4,5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vznik</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planety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Země</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3,5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prokaryotní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důkazem</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stromatolity</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3,0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anoxygenní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2,5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oxygenní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fotosyntéza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ozón</a:t>
            </a:r>
            <a:r>
              <a:rPr lang="en-GB" altLang="en-US" sz="1600" dirty="0">
                <a:solidFill>
                  <a:prstClr val="black"/>
                </a:solidFill>
                <a:latin typeface="Calibri" pitchFamily="34" charset="0"/>
                <a:cs typeface="Calibri" pitchFamily="34" charset="0"/>
              </a:rPr>
              <a:t> = </a:t>
            </a:r>
            <a:r>
              <a:rPr lang="en-GB" altLang="en-US" sz="1600" dirty="0" err="1">
                <a:solidFill>
                  <a:prstClr val="black"/>
                </a:solidFill>
                <a:latin typeface="Calibri" pitchFamily="34" charset="0"/>
                <a:cs typeface="Calibri" pitchFamily="34" charset="0"/>
              </a:rPr>
              <a:t>ochrana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před</a:t>
            </a:r>
            <a:r>
              <a:rPr lang="en-GB" altLang="en-US" sz="1600" dirty="0">
                <a:solidFill>
                  <a:prstClr val="black"/>
                </a:solidFill>
                <a:latin typeface="Calibri" pitchFamily="34" charset="0"/>
                <a:cs typeface="Calibri" pitchFamily="34" charset="0"/>
              </a:rPr>
              <a:t> UV, to</a:t>
            </a:r>
            <a:r>
              <a:rPr lang="cs-CZ"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rozvoj</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života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na</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souši</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2,0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aerobní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respirace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efektivnější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produkce</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energie</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1,5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první</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eukaryotické</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buňky</a:t>
            </a:r>
            <a:r>
              <a:rPr lang="en-GB" altLang="en-US" sz="1600" dirty="0">
                <a:solidFill>
                  <a:prstClr val="black"/>
                </a:solidFill>
                <a:latin typeface="Calibri" pitchFamily="34" charset="0"/>
                <a:cs typeface="Calibri" pitchFamily="34" charset="0"/>
              </a:rPr>
              <a:t> (</a:t>
            </a:r>
            <a:r>
              <a:rPr lang="en-GB" altLang="en-US" sz="1600" dirty="0" err="1">
                <a:solidFill>
                  <a:prstClr val="black"/>
                </a:solidFill>
                <a:latin typeface="Calibri" pitchFamily="34" charset="0"/>
                <a:cs typeface="Calibri" pitchFamily="34" charset="0"/>
              </a:rPr>
              <a:t>endosymbióza</a:t>
            </a:r>
            <a:r>
              <a:rPr lang="en-GB" altLang="en-US" sz="1600" dirty="0">
                <a:solidFill>
                  <a:prstClr val="black"/>
                </a:solidFill>
                <a:latin typeface="Calibri" pitchFamily="34" charset="0"/>
                <a:cs typeface="Calibri" pitchFamily="34" charset="0"/>
              </a:rPr>
              <a:t>)</a:t>
            </a:r>
          </a:p>
          <a:p>
            <a:pPr eaLnBrk="1" hangingPunct="1">
              <a:spcBef>
                <a:spcPct val="0"/>
              </a:spcBef>
              <a:buFontTx/>
              <a:buNone/>
            </a:pPr>
            <a:r>
              <a:rPr lang="en-GB" altLang="en-US" sz="1600" dirty="0">
                <a:solidFill>
                  <a:prstClr val="black"/>
                </a:solidFill>
                <a:latin typeface="Calibri" pitchFamily="34" charset="0"/>
                <a:cs typeface="Calibri" pitchFamily="34" charset="0"/>
              </a:rPr>
              <a:t>0,6 </a:t>
            </a:r>
            <a:r>
              <a:rPr lang="en-GB" altLang="en-US" sz="1600" dirty="0" err="1">
                <a:solidFill>
                  <a:prstClr val="black"/>
                </a:solidFill>
                <a:latin typeface="Calibri" pitchFamily="34" charset="0"/>
                <a:cs typeface="Calibri" pitchFamily="34" charset="0"/>
              </a:rPr>
              <a:t>mld</a:t>
            </a:r>
            <a:r>
              <a:rPr lang="en-GB" altLang="en-US" sz="1600" dirty="0">
                <a:solidFill>
                  <a:prstClr val="black"/>
                </a:solidFill>
                <a:latin typeface="Calibri" pitchFamily="34" charset="0"/>
                <a:cs typeface="Calibri" pitchFamily="34" charset="0"/>
              </a:rPr>
              <a:t>. let – </a:t>
            </a:r>
            <a:r>
              <a:rPr lang="en-GB" altLang="en-US" sz="1600" dirty="0" err="1">
                <a:solidFill>
                  <a:prstClr val="black"/>
                </a:solidFill>
                <a:latin typeface="Calibri" pitchFamily="34" charset="0"/>
                <a:cs typeface="Calibri" pitchFamily="34" charset="0"/>
              </a:rPr>
              <a:t>mnohobuněčnost</a:t>
            </a:r>
            <a:endParaRPr lang="en-GB" altLang="en-US" sz="1600" dirty="0">
              <a:solidFill>
                <a:prstClr val="black"/>
              </a:solidFill>
              <a:latin typeface="Calibri" pitchFamily="34" charset="0"/>
              <a:cs typeface="Calibri" pitchFamily="34" charset="0"/>
            </a:endParaRPr>
          </a:p>
          <a:p>
            <a:pPr eaLnBrk="1" hangingPunct="1">
              <a:spcBef>
                <a:spcPct val="0"/>
              </a:spcBef>
              <a:buFontTx/>
              <a:buNone/>
            </a:pPr>
            <a:r>
              <a:rPr lang="en-GB" altLang="en-US" sz="1600" dirty="0">
                <a:solidFill>
                  <a:prstClr val="black"/>
                </a:solidFill>
                <a:latin typeface="Calibri" pitchFamily="34" charset="0"/>
                <a:cs typeface="Calibri" pitchFamily="34" charset="0"/>
              </a:rPr>
              <a:t>0,5 mil. let – </a:t>
            </a:r>
            <a:r>
              <a:rPr lang="en-GB" altLang="en-US" sz="1600" dirty="0" err="1">
                <a:solidFill>
                  <a:prstClr val="black"/>
                </a:solidFill>
                <a:latin typeface="Calibri" pitchFamily="34" charset="0"/>
                <a:cs typeface="Calibri" pitchFamily="34" charset="0"/>
              </a:rPr>
              <a:t>člověk</a:t>
            </a:r>
            <a:endParaRPr lang="en-GB" altLang="en-US" sz="1600" dirty="0">
              <a:solidFill>
                <a:prstClr val="black"/>
              </a:solidFill>
              <a:latin typeface="Calibri" pitchFamily="34" charset="0"/>
              <a:cs typeface="Calibri" pitchFamily="34" charset="0"/>
            </a:endParaRPr>
          </a:p>
        </p:txBody>
      </p:sp>
      <p:pic>
        <p:nvPicPr>
          <p:cNvPr id="1638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27984" y="3210723"/>
            <a:ext cx="4481555" cy="34695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28184" y="241484"/>
            <a:ext cx="2609347" cy="27421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Obdélník 1"/>
          <p:cNvSpPr/>
          <p:nvPr/>
        </p:nvSpPr>
        <p:spPr>
          <a:xfrm>
            <a:off x="179512" y="6353521"/>
            <a:ext cx="4572000" cy="307777"/>
          </a:xfrm>
          <a:prstGeom prst="rect">
            <a:avLst/>
          </a:prstGeom>
        </p:spPr>
        <p:txBody>
          <a:bodyPr>
            <a:spAutoFit/>
          </a:bodyPr>
          <a:lstStyle/>
          <a:p>
            <a:r>
              <a:rPr lang="en-GB" sz="1400" dirty="0"/>
              <a:t>https://www.youtube.com/watch?v=R58LlPh2VJs</a:t>
            </a:r>
          </a:p>
        </p:txBody>
      </p:sp>
    </p:spTree>
    <p:extLst>
      <p:ext uri="{BB962C8B-B14F-4D97-AF65-F5344CB8AC3E}">
        <p14:creationId xmlns="" xmlns:p14="http://schemas.microsoft.com/office/powerpoint/2010/main" val="1394159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403323"/>
          </a:xfrm>
        </p:spPr>
        <p:txBody>
          <a:bodyPr>
            <a:noAutofit/>
          </a:bodyPr>
          <a:lstStyle/>
          <a:p>
            <a:r>
              <a:rPr lang="cs-CZ" sz="2400" dirty="0"/>
              <a:t>Stromy života </a:t>
            </a:r>
          </a:p>
        </p:txBody>
      </p:sp>
      <p:sp>
        <p:nvSpPr>
          <p:cNvPr id="3" name="Zástupný symbol pro obsah 2"/>
          <p:cNvSpPr>
            <a:spLocks noGrp="1"/>
          </p:cNvSpPr>
          <p:nvPr>
            <p:ph idx="1"/>
          </p:nvPr>
        </p:nvSpPr>
        <p:spPr>
          <a:xfrm>
            <a:off x="251520" y="764704"/>
            <a:ext cx="8229600" cy="5832648"/>
          </a:xfrm>
        </p:spPr>
        <p:txBody>
          <a:bodyPr>
            <a:normAutofit fontScale="62500" lnSpcReduction="20000"/>
          </a:bodyPr>
          <a:lstStyle/>
          <a:p>
            <a:pPr marL="0" indent="0">
              <a:buNone/>
            </a:pPr>
            <a:r>
              <a:rPr lang="cs-CZ" sz="2600" dirty="0"/>
              <a:t>na počátku taxonomie se rozlišovaly dvě říše:</a:t>
            </a:r>
          </a:p>
          <a:p>
            <a:endParaRPr lang="cs-CZ" sz="2600" dirty="0"/>
          </a:p>
          <a:p>
            <a:r>
              <a:rPr lang="cs-CZ" sz="2600" dirty="0"/>
              <a:t>rostliny (</a:t>
            </a:r>
            <a:r>
              <a:rPr lang="cs-CZ" sz="2600" dirty="0" err="1"/>
              <a:t>Plantae</a:t>
            </a:r>
            <a:r>
              <a:rPr lang="cs-CZ" sz="2600" dirty="0"/>
              <a:t>)</a:t>
            </a:r>
          </a:p>
          <a:p>
            <a:r>
              <a:rPr lang="cs-CZ" sz="2600" dirty="0"/>
              <a:t>živočichové (</a:t>
            </a:r>
            <a:r>
              <a:rPr lang="cs-CZ" sz="2600" dirty="0" err="1"/>
              <a:t>Animalia</a:t>
            </a:r>
            <a:r>
              <a:rPr lang="cs-CZ" sz="2600" dirty="0"/>
              <a:t>)</a:t>
            </a:r>
          </a:p>
          <a:p>
            <a:endParaRPr lang="cs-CZ" sz="2600" dirty="0"/>
          </a:p>
          <a:p>
            <a:pPr marL="0" indent="0">
              <a:buNone/>
            </a:pPr>
            <a:r>
              <a:rPr lang="cs-CZ" sz="2600" dirty="0"/>
              <a:t>Klasické starší rozdělení organismů je do pěti říší:</a:t>
            </a:r>
          </a:p>
          <a:p>
            <a:endParaRPr lang="cs-CZ" sz="2600" dirty="0"/>
          </a:p>
          <a:p>
            <a:r>
              <a:rPr lang="cs-CZ" sz="2600" dirty="0" err="1"/>
              <a:t>prokaryotní</a:t>
            </a:r>
            <a:r>
              <a:rPr lang="cs-CZ" sz="2600" dirty="0"/>
              <a:t> (</a:t>
            </a:r>
            <a:r>
              <a:rPr lang="cs-CZ" sz="2600" dirty="0" err="1"/>
              <a:t>Monera</a:t>
            </a:r>
            <a:r>
              <a:rPr lang="cs-CZ" sz="2600" dirty="0"/>
              <a:t>)</a:t>
            </a:r>
          </a:p>
          <a:p>
            <a:r>
              <a:rPr lang="cs-CZ" sz="2600" dirty="0"/>
              <a:t>prvoci (Protozoa)</a:t>
            </a:r>
          </a:p>
          <a:p>
            <a:r>
              <a:rPr lang="cs-CZ" sz="2600" dirty="0"/>
              <a:t>rostliny (</a:t>
            </a:r>
            <a:r>
              <a:rPr lang="cs-CZ" sz="2600" dirty="0" err="1"/>
              <a:t>Plantae</a:t>
            </a:r>
            <a:r>
              <a:rPr lang="cs-CZ" sz="2600" dirty="0"/>
              <a:t>)</a:t>
            </a:r>
          </a:p>
          <a:p>
            <a:r>
              <a:rPr lang="cs-CZ" sz="2600" dirty="0"/>
              <a:t>houby (</a:t>
            </a:r>
            <a:r>
              <a:rPr lang="cs-CZ" sz="2600" dirty="0" err="1"/>
              <a:t>Fungi</a:t>
            </a:r>
            <a:r>
              <a:rPr lang="cs-CZ" sz="2600" dirty="0"/>
              <a:t>)</a:t>
            </a:r>
          </a:p>
          <a:p>
            <a:r>
              <a:rPr lang="cs-CZ" sz="2600" dirty="0"/>
              <a:t>živočichové (</a:t>
            </a:r>
            <a:r>
              <a:rPr lang="cs-CZ" sz="2600" dirty="0" err="1"/>
              <a:t>Animalia</a:t>
            </a:r>
            <a:r>
              <a:rPr lang="cs-CZ" sz="2600" dirty="0"/>
              <a:t>)</a:t>
            </a:r>
          </a:p>
          <a:p>
            <a:endParaRPr lang="cs-CZ" sz="2600" dirty="0"/>
          </a:p>
          <a:p>
            <a:pPr marL="0" indent="0">
              <a:buNone/>
            </a:pPr>
            <a:r>
              <a:rPr lang="cs-CZ" sz="2600" dirty="0"/>
              <a:t>současnost: 3 domény</a:t>
            </a:r>
          </a:p>
          <a:p>
            <a:r>
              <a:rPr lang="cs-CZ" sz="2600" dirty="0" err="1"/>
              <a:t>Archaea</a:t>
            </a:r>
            <a:r>
              <a:rPr lang="cs-CZ" sz="2600" dirty="0"/>
              <a:t>, dříve </a:t>
            </a:r>
            <a:r>
              <a:rPr lang="cs-CZ" sz="2600" dirty="0" err="1"/>
              <a:t>Archaebacteria</a:t>
            </a:r>
            <a:r>
              <a:rPr lang="cs-CZ" sz="2600" dirty="0"/>
              <a:t> (</a:t>
            </a:r>
            <a:r>
              <a:rPr lang="cs-CZ" sz="2600" dirty="0" err="1"/>
              <a:t>Woese</a:t>
            </a:r>
            <a:r>
              <a:rPr lang="cs-CZ" sz="2600" dirty="0"/>
              <a:t> and Fox)</a:t>
            </a:r>
          </a:p>
          <a:p>
            <a:r>
              <a:rPr lang="cs-CZ" sz="2600" dirty="0" err="1"/>
              <a:t>Bacteria</a:t>
            </a:r>
            <a:r>
              <a:rPr lang="cs-CZ" sz="2600" dirty="0"/>
              <a:t>, dříve </a:t>
            </a:r>
            <a:r>
              <a:rPr lang="cs-CZ" sz="2600" dirty="0" err="1"/>
              <a:t>Eubacteria</a:t>
            </a:r>
            <a:endParaRPr lang="cs-CZ" sz="2600" dirty="0"/>
          </a:p>
          <a:p>
            <a:r>
              <a:rPr lang="cs-CZ" sz="2600" dirty="0" err="1"/>
              <a:t>Eukarya</a:t>
            </a:r>
            <a:r>
              <a:rPr lang="cs-CZ" sz="2600" dirty="0"/>
              <a:t>, </a:t>
            </a:r>
            <a:r>
              <a:rPr lang="cs-CZ" sz="2600" dirty="0" err="1"/>
              <a:t>Eukaryota</a:t>
            </a:r>
            <a:endParaRPr lang="cs-CZ" sz="2600" dirty="0"/>
          </a:p>
          <a:p>
            <a:r>
              <a:rPr lang="cs-CZ" sz="2600" dirty="0"/>
              <a:t>…</a:t>
            </a:r>
            <a:r>
              <a:rPr lang="cs-CZ" sz="2600" i="1" dirty="0" err="1"/>
              <a:t>Candidate</a:t>
            </a:r>
            <a:r>
              <a:rPr lang="cs-CZ" sz="2600" i="1" dirty="0"/>
              <a:t> </a:t>
            </a:r>
            <a:r>
              <a:rPr lang="cs-CZ" sz="2600" i="1" dirty="0" err="1"/>
              <a:t>Phyla</a:t>
            </a:r>
            <a:r>
              <a:rPr lang="cs-CZ" sz="2600" i="1" dirty="0"/>
              <a:t> </a:t>
            </a:r>
            <a:r>
              <a:rPr lang="cs-CZ" sz="2600" i="1" dirty="0" err="1"/>
              <a:t>Radiation</a:t>
            </a:r>
            <a:r>
              <a:rPr lang="cs-CZ" sz="2600" i="1" dirty="0"/>
              <a:t>???</a:t>
            </a:r>
          </a:p>
          <a:p>
            <a:endParaRPr lang="cs-CZ" sz="2600" dirty="0"/>
          </a:p>
          <a:p>
            <a:endParaRPr lang="cs-CZ" sz="2600" dirty="0"/>
          </a:p>
          <a:p>
            <a:endParaRPr lang="cs-CZ" sz="2600" dirty="0"/>
          </a:p>
          <a:p>
            <a:r>
              <a:rPr lang="cs-CZ" sz="2600" dirty="0"/>
              <a:t>od r. 2010 se mluví (zatím hypoteticky) o čtvrté doméně, tvoří ji (nebo pozůstatek po ní) skupina jaderně-cytoplazmatických virů s velkou DNA virů, </a:t>
            </a:r>
            <a:r>
              <a:rPr lang="cs-CZ" sz="2600" dirty="0" err="1"/>
              <a:t>např</a:t>
            </a:r>
            <a:r>
              <a:rPr lang="cs-CZ" sz="2600" dirty="0"/>
              <a:t> rodu </a:t>
            </a:r>
            <a:r>
              <a:rPr lang="cs-CZ" sz="2600" dirty="0" err="1"/>
              <a:t>Mimivirus</a:t>
            </a:r>
            <a:r>
              <a:rPr lang="cs-CZ" sz="2600" dirty="0"/>
              <a:t> </a:t>
            </a:r>
          </a:p>
          <a:p>
            <a:pPr marL="0" indent="0">
              <a:buNone/>
            </a:pPr>
            <a:endParaRPr lang="cs-CZ" sz="2600" dirty="0"/>
          </a:p>
          <a:p>
            <a:endParaRPr lang="cs-CZ" sz="2600" dirty="0"/>
          </a:p>
          <a:p>
            <a:endParaRPr lang="cs-CZ" sz="2600" dirty="0"/>
          </a:p>
          <a:p>
            <a:pPr marL="0" indent="0">
              <a:buNone/>
            </a:pPr>
            <a:endParaRPr lang="cs-CZ" sz="2100" dirty="0"/>
          </a:p>
        </p:txBody>
      </p:sp>
      <p:pic>
        <p:nvPicPr>
          <p:cNvPr id="471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84168" y="908720"/>
            <a:ext cx="2630991" cy="26397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15000" y="3933056"/>
            <a:ext cx="2169325" cy="17354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25137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3708" y="116632"/>
            <a:ext cx="8229600" cy="346050"/>
          </a:xfrm>
        </p:spPr>
        <p:txBody>
          <a:bodyPr>
            <a:noAutofit/>
          </a:bodyPr>
          <a:lstStyle/>
          <a:p>
            <a:r>
              <a:rPr lang="cs-CZ" sz="2800" dirty="0" err="1"/>
              <a:t>Sekvenace</a:t>
            </a:r>
            <a:r>
              <a:rPr lang="cs-CZ" sz="2800" dirty="0"/>
              <a:t> „SSU“ </a:t>
            </a:r>
          </a:p>
        </p:txBody>
      </p:sp>
      <p:sp>
        <p:nvSpPr>
          <p:cNvPr id="3" name="Zástupný symbol pro obsah 2"/>
          <p:cNvSpPr>
            <a:spLocks noGrp="1"/>
          </p:cNvSpPr>
          <p:nvPr>
            <p:ph idx="1"/>
          </p:nvPr>
        </p:nvSpPr>
        <p:spPr>
          <a:xfrm>
            <a:off x="395536" y="589954"/>
            <a:ext cx="8381981" cy="4525963"/>
          </a:xfrm>
        </p:spPr>
        <p:txBody>
          <a:bodyPr>
            <a:normAutofit/>
          </a:bodyPr>
          <a:lstStyle/>
          <a:p>
            <a:r>
              <a:rPr lang="cs-CZ" sz="1600" dirty="0"/>
              <a:t>1977 </a:t>
            </a:r>
            <a:r>
              <a:rPr lang="cs-CZ" sz="1600" dirty="0" err="1"/>
              <a:t>Woese</a:t>
            </a:r>
            <a:r>
              <a:rPr lang="cs-CZ" sz="1600" dirty="0"/>
              <a:t> and Fox – na základě </a:t>
            </a:r>
            <a:r>
              <a:rPr lang="cs-CZ" sz="1600" dirty="0" err="1"/>
              <a:t>sekvenace</a:t>
            </a:r>
            <a:r>
              <a:rPr lang="cs-CZ" sz="1600" dirty="0"/>
              <a:t> </a:t>
            </a:r>
            <a:r>
              <a:rPr lang="cs-CZ" sz="1600" dirty="0" err="1"/>
              <a:t>ssu</a:t>
            </a:r>
            <a:r>
              <a:rPr lang="cs-CZ" sz="1600" dirty="0"/>
              <a:t> navrhují </a:t>
            </a:r>
            <a:r>
              <a:rPr lang="cs-CZ" sz="1600" dirty="0" err="1"/>
              <a:t>Archaea</a:t>
            </a:r>
            <a:r>
              <a:rPr lang="cs-CZ" sz="1600" dirty="0"/>
              <a:t> jako jednu ze tří linií stromu života</a:t>
            </a:r>
          </a:p>
          <a:p>
            <a:r>
              <a:rPr lang="cs-CZ" sz="1600" dirty="0"/>
              <a:t>1999 – uvedeno v praxi</a:t>
            </a:r>
          </a:p>
          <a:p>
            <a:r>
              <a:rPr lang="cs-CZ" sz="1600" dirty="0"/>
              <a:t>16S a 18S SSU geny nejčastěji používaný </a:t>
            </a:r>
            <a:r>
              <a:rPr lang="cs-CZ" sz="1600" dirty="0" err="1"/>
              <a:t>marker</a:t>
            </a:r>
            <a:r>
              <a:rPr lang="cs-CZ" sz="1600" dirty="0"/>
              <a:t> napříč různým prostředím</a:t>
            </a:r>
          </a:p>
          <a:p>
            <a:r>
              <a:rPr lang="cs-CZ" sz="1600" dirty="0"/>
              <a:t>univerzální, konzervativní, snadná </a:t>
            </a:r>
            <a:r>
              <a:rPr lang="cs-CZ" sz="1600" dirty="0" err="1"/>
              <a:t>sekvenace</a:t>
            </a:r>
            <a:endParaRPr lang="cs-CZ" sz="1600" dirty="0"/>
          </a:p>
          <a:p>
            <a:r>
              <a:rPr lang="cs-CZ" sz="1600" dirty="0"/>
              <a:t>odhaluje nekultivovatelné organismy -většina!!! </a:t>
            </a:r>
          </a:p>
          <a:p>
            <a:r>
              <a:rPr lang="cs-CZ" sz="1600" dirty="0"/>
              <a:t>expanze odhalené diverzity</a:t>
            </a:r>
          </a:p>
          <a:p>
            <a:endParaRPr lang="cs-CZ" sz="1600"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7743" y="2709692"/>
            <a:ext cx="5061355" cy="22351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5197809"/>
            <a:ext cx="2917741" cy="1563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88656" y="5236974"/>
            <a:ext cx="1485185" cy="14851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5580112" y="5394792"/>
            <a:ext cx="2808312"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n-ea"/>
                <a:cs typeface="+mn-cs"/>
              </a:rPr>
              <a:t>Atomová struktura 30S ribozomální podjednotky </a:t>
            </a:r>
            <a:r>
              <a:rPr kumimoji="0" lang="en-GB" sz="1400" b="0" i="1" u="none" strike="noStrike" kern="1200" cap="none" spc="0" normalizeH="0" baseline="0" noProof="0" dirty="0" err="1">
                <a:ln>
                  <a:noFill/>
                </a:ln>
                <a:solidFill>
                  <a:prstClr val="black"/>
                </a:solidFill>
                <a:effectLst/>
                <a:uLnTx/>
                <a:uFillTx/>
                <a:latin typeface="Calibri"/>
                <a:ea typeface="+mn-ea"/>
                <a:cs typeface="+mn-cs"/>
              </a:rPr>
              <a:t>Thermus</a:t>
            </a:r>
            <a:r>
              <a:rPr kumimoji="0" lang="en-GB" sz="1400" b="0" i="1" u="none" strike="noStrike" kern="1200" cap="none" spc="0" normalizeH="0" baseline="0" noProof="0" dirty="0">
                <a:ln>
                  <a:noFill/>
                </a:ln>
                <a:solidFill>
                  <a:prstClr val="black"/>
                </a:solidFill>
                <a:effectLst/>
                <a:uLnTx/>
                <a:uFillTx/>
                <a:latin typeface="Calibri"/>
                <a:ea typeface="+mn-ea"/>
                <a:cs typeface="+mn-cs"/>
              </a:rPr>
              <a:t> </a:t>
            </a:r>
            <a:r>
              <a:rPr kumimoji="0" lang="en-GB" sz="1400" b="0" i="1" u="none" strike="noStrike" kern="1200" cap="none" spc="0" normalizeH="0" baseline="0" noProof="0" dirty="0" err="1">
                <a:ln>
                  <a:noFill/>
                </a:ln>
                <a:solidFill>
                  <a:prstClr val="black"/>
                </a:solidFill>
                <a:effectLst/>
                <a:uLnTx/>
                <a:uFillTx/>
                <a:latin typeface="Calibri"/>
                <a:ea typeface="+mn-ea"/>
                <a:cs typeface="+mn-cs"/>
              </a:rPr>
              <a:t>thermophilus</a:t>
            </a:r>
            <a:r>
              <a:rPr kumimoji="0" lang="cs-CZ" sz="1400" b="0" i="1" u="none" strike="noStrike" kern="1200" cap="none" spc="0" normalizeH="0" baseline="0" noProof="0" dirty="0">
                <a:ln>
                  <a:noFill/>
                </a:ln>
                <a:solidFill>
                  <a:prstClr val="black"/>
                </a:solidFill>
                <a:effectLst/>
                <a:uLnTx/>
                <a:uFillTx/>
                <a:latin typeface="Calibri"/>
                <a:ea typeface="+mn-ea"/>
                <a:cs typeface="+mn-cs"/>
              </a:rPr>
              <a:t>,</a:t>
            </a:r>
            <a:r>
              <a:rPr kumimoji="0" lang="en-GB"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a:ln>
                  <a:noFill/>
                </a:ln>
                <a:solidFill>
                  <a:prstClr val="black"/>
                </a:solidFill>
                <a:effectLst/>
                <a:uLnTx/>
                <a:uFillTx/>
                <a:latin typeface="Calibri"/>
                <a:ea typeface="+mn-ea"/>
                <a:cs typeface="+mn-cs"/>
              </a:rPr>
              <a:t>které je </a:t>
            </a:r>
            <a:r>
              <a:rPr kumimoji="0" lang="en-GB" sz="1400" b="0" i="0" u="none" strike="noStrike" kern="1200" cap="none" spc="0" normalizeH="0" baseline="0" noProof="0" dirty="0">
                <a:ln>
                  <a:noFill/>
                </a:ln>
                <a:solidFill>
                  <a:prstClr val="black"/>
                </a:solidFill>
                <a:effectLst/>
                <a:uLnTx/>
                <a:uFillTx/>
                <a:latin typeface="Calibri"/>
                <a:ea typeface="+mn-ea"/>
                <a:cs typeface="+mn-cs"/>
              </a:rPr>
              <a:t>16S </a:t>
            </a:r>
            <a:r>
              <a:rPr kumimoji="0" lang="cs-CZ" sz="1400" b="0" i="0" u="none" strike="noStrike" kern="1200" cap="none" spc="0" normalizeH="0" baseline="0" noProof="0" dirty="0" err="1">
                <a:ln>
                  <a:noFill/>
                </a:ln>
                <a:solidFill>
                  <a:prstClr val="black"/>
                </a:solidFill>
                <a:effectLst/>
                <a:uLnTx/>
                <a:uFillTx/>
                <a:latin typeface="Calibri"/>
                <a:ea typeface="+mn-ea"/>
                <a:cs typeface="+mn-cs"/>
              </a:rPr>
              <a:t>rRNA</a:t>
            </a:r>
            <a:r>
              <a:rPr kumimoji="0" lang="cs-CZ" sz="1400" b="0" i="0" u="none" strike="noStrike" kern="1200" cap="none" spc="0" normalizeH="0" baseline="0" noProof="0" dirty="0">
                <a:ln>
                  <a:noFill/>
                </a:ln>
                <a:solidFill>
                  <a:prstClr val="black"/>
                </a:solidFill>
                <a:effectLst/>
                <a:uLnTx/>
                <a:uFillTx/>
                <a:latin typeface="Calibri"/>
                <a:ea typeface="+mn-ea"/>
                <a:cs typeface="+mn-cs"/>
              </a:rPr>
              <a:t> součástí - p</a:t>
            </a:r>
            <a:r>
              <a:rPr kumimoji="0" lang="en-GB" sz="1400" b="0" i="0" u="none" strike="noStrike" kern="1200" cap="none" spc="0" normalizeH="0" baseline="0" noProof="0" dirty="0" err="1">
                <a:ln>
                  <a:noFill/>
                </a:ln>
                <a:solidFill>
                  <a:prstClr val="black"/>
                </a:solidFill>
                <a:effectLst/>
                <a:uLnTx/>
                <a:uFillTx/>
                <a:latin typeface="Calibri"/>
                <a:ea typeface="+mn-ea"/>
                <a:cs typeface="+mn-cs"/>
              </a:rPr>
              <a:t>rotein</a:t>
            </a:r>
            <a:r>
              <a:rPr kumimoji="0" lang="cs-CZ" sz="1400" b="0" i="0" u="none" strike="noStrike" kern="1200" cap="none" spc="0" normalizeH="0" baseline="0" noProof="0" dirty="0">
                <a:ln>
                  <a:noFill/>
                </a:ln>
                <a:solidFill>
                  <a:prstClr val="black"/>
                </a:solidFill>
                <a:effectLst/>
                <a:uLnTx/>
                <a:uFillTx/>
                <a:latin typeface="Calibri"/>
                <a:ea typeface="+mn-ea"/>
                <a:cs typeface="+mn-cs"/>
              </a:rPr>
              <a:t>y</a:t>
            </a:r>
            <a:r>
              <a:rPr kumimoji="0" lang="en-GB" sz="1400" b="0" i="0" u="none" strike="noStrike" kern="1200" cap="none" spc="0" normalizeH="0" baseline="0" noProof="0" dirty="0">
                <a:ln>
                  <a:noFill/>
                </a:ln>
                <a:solidFill>
                  <a:prstClr val="black"/>
                </a:solidFill>
                <a:effectLst/>
                <a:uLnTx/>
                <a:uFillTx/>
                <a:latin typeface="Calibri"/>
                <a:ea typeface="+mn-ea"/>
                <a:cs typeface="+mn-cs"/>
              </a:rPr>
              <a:t> </a:t>
            </a:r>
            <a:r>
              <a:rPr kumimoji="0" lang="cs-CZ" sz="1400" b="0" i="0" u="none" strike="noStrike" kern="1200" cap="none" spc="0" normalizeH="0" baseline="0" noProof="0" dirty="0">
                <a:ln>
                  <a:noFill/>
                </a:ln>
                <a:solidFill>
                  <a:prstClr val="black"/>
                </a:solidFill>
                <a:effectLst/>
                <a:uLnTx/>
                <a:uFillTx/>
                <a:latin typeface="Calibri"/>
                <a:ea typeface="+mn-ea"/>
                <a:cs typeface="+mn-cs"/>
              </a:rPr>
              <a:t>jsou modré, oranžově SS</a:t>
            </a:r>
            <a:r>
              <a:rPr kumimoji="0" lang="en-GB" sz="1400" b="0" i="0" u="none" strike="noStrike" kern="1200" cap="none" spc="0" normalizeH="0" baseline="0" noProof="0" dirty="0">
                <a:ln>
                  <a:noFill/>
                </a:ln>
                <a:solidFill>
                  <a:prstClr val="black"/>
                </a:solidFill>
                <a:effectLst/>
                <a:uLnTx/>
                <a:uFillTx/>
                <a:latin typeface="Calibri"/>
                <a:ea typeface="+mn-ea"/>
                <a:cs typeface="+mn-cs"/>
              </a:rPr>
              <a:t> RNA</a:t>
            </a:r>
            <a:r>
              <a:rPr kumimoji="0" lang="cs-CZ" sz="1400" b="0" i="0" u="none" strike="noStrike" kern="1200" cap="none" spc="0" normalizeH="0" baseline="0" noProof="0" dirty="0">
                <a:ln>
                  <a:noFill/>
                </a:ln>
                <a:solidFill>
                  <a:prstClr val="black"/>
                </a:solidFill>
                <a:effectLst/>
                <a:uLnTx/>
                <a:uFillTx/>
                <a:latin typeface="Calibri"/>
                <a:ea typeface="+mn-ea"/>
                <a:cs typeface="+mn-cs"/>
              </a:rPr>
              <a:t>.</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726406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152450" y="40057"/>
            <a:ext cx="25050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2400" b="1" i="0" u="none" strike="noStrike" kern="1200" cap="none" spc="0" normalizeH="0" baseline="0" noProof="0" dirty="0">
                <a:ln>
                  <a:noFill/>
                </a:ln>
                <a:solidFill>
                  <a:srgbClr val="C0504D"/>
                </a:solidFill>
                <a:effectLst/>
                <a:uLnTx/>
                <a:uFillTx/>
                <a:latin typeface="Times New Roman" pitchFamily="18" charset="0"/>
                <a:ea typeface="맑은 고딕" panose="020B0503020000020004" pitchFamily="34" charset="-127"/>
                <a:cs typeface="+mn-cs"/>
              </a:rPr>
              <a:t>CR WOESE 1977</a:t>
            </a:r>
          </a:p>
        </p:txBody>
      </p:sp>
      <p:sp>
        <p:nvSpPr>
          <p:cNvPr id="18435" name="Text Box 3"/>
          <p:cNvSpPr txBox="1">
            <a:spLocks noChangeArrowheads="1"/>
          </p:cNvSpPr>
          <p:nvPr/>
        </p:nvSpPr>
        <p:spPr bwMode="auto">
          <a:xfrm>
            <a:off x="1102244" y="677887"/>
            <a:ext cx="70823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ko-KR" sz="20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fylogenetický strom založený na sekvencích molekul </a:t>
            </a:r>
            <a:r>
              <a:rPr kumimoji="0" lang="cs-CZ" altLang="ko-KR" sz="2000" b="0"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rRNA</a:t>
            </a:r>
            <a:r>
              <a:rPr kumimoji="0" lang="cs-CZ" altLang="ko-KR" sz="24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a:t>
            </a:r>
          </a:p>
        </p:txBody>
      </p:sp>
      <p:grpSp>
        <p:nvGrpSpPr>
          <p:cNvPr id="18436" name="Group 4"/>
          <p:cNvGrpSpPr>
            <a:grpSpLocks/>
          </p:cNvGrpSpPr>
          <p:nvPr/>
        </p:nvGrpSpPr>
        <p:grpSpPr bwMode="auto">
          <a:xfrm>
            <a:off x="155401" y="2034785"/>
            <a:ext cx="3223664" cy="3383829"/>
            <a:chOff x="68" y="981"/>
            <a:chExt cx="3009" cy="2892"/>
          </a:xfrm>
        </p:grpSpPr>
        <p:sp>
          <p:nvSpPr>
            <p:cNvPr id="18442" name="Text Box 5"/>
            <p:cNvSpPr txBox="1">
              <a:spLocks noChangeArrowheads="1"/>
            </p:cNvSpPr>
            <p:nvPr/>
          </p:nvSpPr>
          <p:spPr bwMode="auto">
            <a:xfrm>
              <a:off x="1820" y="993"/>
              <a:ext cx="12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Times New Roman" pitchFamily="18" charset="0"/>
                <a:ea typeface="굴림" pitchFamily="50" charset="-127"/>
                <a:cs typeface="+mn-cs"/>
              </a:endParaRPr>
            </a:p>
          </p:txBody>
        </p:sp>
        <p:pic>
          <p:nvPicPr>
            <p:cNvPr id="18443" name="Picture 6" descr="sejmout0009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 y="1026"/>
              <a:ext cx="3009" cy="2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4" name="Oval 7"/>
            <p:cNvSpPr>
              <a:spLocks noChangeArrowheads="1"/>
            </p:cNvSpPr>
            <p:nvPr/>
          </p:nvSpPr>
          <p:spPr bwMode="auto">
            <a:xfrm>
              <a:off x="295" y="2251"/>
              <a:ext cx="725" cy="272"/>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45" name="Oval 8"/>
            <p:cNvSpPr>
              <a:spLocks noChangeArrowheads="1"/>
            </p:cNvSpPr>
            <p:nvPr/>
          </p:nvSpPr>
          <p:spPr bwMode="auto">
            <a:xfrm>
              <a:off x="1384" y="981"/>
              <a:ext cx="725" cy="272"/>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446" name="Oval 9"/>
            <p:cNvSpPr>
              <a:spLocks noChangeArrowheads="1"/>
            </p:cNvSpPr>
            <p:nvPr/>
          </p:nvSpPr>
          <p:spPr bwMode="auto">
            <a:xfrm>
              <a:off x="2200" y="2251"/>
              <a:ext cx="725" cy="272"/>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8437" name="Group 10"/>
          <p:cNvGrpSpPr>
            <a:grpSpLocks/>
          </p:cNvGrpSpPr>
          <p:nvPr/>
        </p:nvGrpSpPr>
        <p:grpSpPr bwMode="auto">
          <a:xfrm>
            <a:off x="3500687" y="2952154"/>
            <a:ext cx="2437356" cy="2781583"/>
            <a:chOff x="2884" y="1042"/>
            <a:chExt cx="2544" cy="2751"/>
          </a:xfrm>
        </p:grpSpPr>
        <p:pic>
          <p:nvPicPr>
            <p:cNvPr id="18440" name="Picture 11" descr="sejmout0164"/>
            <p:cNvPicPr>
              <a:picLocks noChangeAspect="1" noChangeArrowheads="1"/>
            </p:cNvPicPr>
            <p:nvPr/>
          </p:nvPicPr>
          <p:blipFill>
            <a:blip r:embed="rId3" cstate="print">
              <a:extLst>
                <a:ext uri="{28A0092B-C50C-407E-A947-70E740481C1C}">
                  <a14:useLocalDpi xmlns="" xmlns:a14="http://schemas.microsoft.com/office/drawing/2010/main" val="0"/>
                </a:ext>
              </a:extLst>
            </a:blip>
            <a:srcRect t="1494" r="2530"/>
            <a:stretch>
              <a:fillRect/>
            </a:stretch>
          </p:blipFill>
          <p:spPr bwMode="auto">
            <a:xfrm>
              <a:off x="2884" y="1042"/>
              <a:ext cx="2544" cy="2751"/>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8441" name="Text Box 12"/>
            <p:cNvSpPr txBox="1">
              <a:spLocks noChangeArrowheads="1"/>
            </p:cNvSpPr>
            <p:nvPr/>
          </p:nvSpPr>
          <p:spPr bwMode="auto">
            <a:xfrm>
              <a:off x="3756" y="3445"/>
              <a:ext cx="93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800" b="1" i="0" u="none" strike="noStrike" kern="1200" cap="none" spc="0" normalizeH="0" baseline="0" noProof="0" dirty="0">
                  <a:ln>
                    <a:noFill/>
                  </a:ln>
                  <a:solidFill>
                    <a:srgbClr val="FFFF00"/>
                  </a:solidFill>
                  <a:effectLst/>
                  <a:uLnTx/>
                  <a:uFillTx/>
                  <a:latin typeface="Calibri"/>
                  <a:ea typeface="맑은 고딕" panose="020B0503020000020004" pitchFamily="34" charset="-127"/>
                  <a:cs typeface="+mn-cs"/>
                </a:rPr>
                <a:t>Carl R WOESE</a:t>
              </a:r>
            </a:p>
          </p:txBody>
        </p:sp>
      </p:grpSp>
      <p:sp>
        <p:nvSpPr>
          <p:cNvPr id="18438" name="Text Box 13"/>
          <p:cNvSpPr txBox="1">
            <a:spLocks noChangeArrowheads="1"/>
          </p:cNvSpPr>
          <p:nvPr/>
        </p:nvSpPr>
        <p:spPr bwMode="auto">
          <a:xfrm>
            <a:off x="900113" y="6303963"/>
            <a:ext cx="75072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8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5S </a:t>
            </a:r>
            <a:r>
              <a:rPr kumimoji="0" lang="cs-CZ" altLang="ko-KR" sz="1800" b="0"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rRNA</a:t>
            </a:r>
            <a:r>
              <a:rPr kumimoji="0" lang="cs-CZ" altLang="ko-KR" sz="18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 příliš malý počet </a:t>
            </a:r>
            <a:r>
              <a:rPr kumimoji="0" lang="cs-CZ" altLang="ko-KR" sz="1800" b="0"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počet</a:t>
            </a:r>
            <a:r>
              <a:rPr kumimoji="0" lang="cs-CZ" altLang="ko-KR" sz="18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nukleotidů (</a:t>
            </a:r>
            <a:r>
              <a:rPr kumimoji="0" lang="en-US" altLang="cs-C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cs-CZ" altLang="ko-KR" sz="18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rPr>
              <a:t> </a:t>
            </a:r>
            <a:r>
              <a:rPr kumimoji="0" lang="cs-CZ" altLang="ko-KR" sz="18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120)…</a:t>
            </a:r>
            <a:r>
              <a:rPr kumimoji="0" lang="cs-CZ" altLang="ko-KR" sz="1800" b="1"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sym typeface="Symbol" pitchFamily="18" charset="2"/>
              </a:rPr>
              <a:t></a:t>
            </a:r>
            <a:r>
              <a:rPr kumimoji="0" lang="cs-CZ" altLang="ko-KR" sz="18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sym typeface="Symbol" pitchFamily="18" charset="2"/>
              </a:rPr>
              <a:t> </a:t>
            </a:r>
            <a:r>
              <a:rPr kumimoji="0" lang="cs-CZ" altLang="ko-KR" sz="1800" b="0" i="0" u="none" strike="noStrike" kern="1200" cap="none" spc="0" normalizeH="0" baseline="0" noProof="0" dirty="0">
                <a:ln>
                  <a:noFill/>
                </a:ln>
                <a:solidFill>
                  <a:srgbClr val="C0504D"/>
                </a:solidFill>
                <a:effectLst/>
                <a:uLnTx/>
                <a:uFillTx/>
                <a:latin typeface="Arial" charset="0"/>
                <a:ea typeface="맑은 고딕" panose="020B0503020000020004" pitchFamily="34" charset="-127"/>
                <a:cs typeface="+mn-cs"/>
                <a:sym typeface="Symbol" pitchFamily="18" charset="2"/>
              </a:rPr>
              <a:t>16 (18)S </a:t>
            </a:r>
            <a:r>
              <a:rPr kumimoji="0" lang="cs-CZ" altLang="ko-KR" sz="1800" b="0" i="0" u="none" strike="noStrike" kern="1200" cap="none" spc="0" normalizeH="0" baseline="0" noProof="0" dirty="0" err="1">
                <a:ln>
                  <a:noFill/>
                </a:ln>
                <a:solidFill>
                  <a:srgbClr val="C0504D"/>
                </a:solidFill>
                <a:effectLst/>
                <a:uLnTx/>
                <a:uFillTx/>
                <a:latin typeface="Arial" charset="0"/>
                <a:ea typeface="맑은 고딕" panose="020B0503020000020004" pitchFamily="34" charset="-127"/>
                <a:cs typeface="+mn-cs"/>
                <a:sym typeface="Symbol" pitchFamily="18" charset="2"/>
              </a:rPr>
              <a:t>rRNA</a:t>
            </a:r>
            <a:endParaRPr kumimoji="0" lang="cs-CZ" altLang="ko-KR" sz="1800" b="0" i="0" u="none" strike="noStrike" kern="1200" cap="none" spc="0" normalizeH="0" baseline="0" noProof="0" dirty="0">
              <a:ln>
                <a:noFill/>
              </a:ln>
              <a:solidFill>
                <a:srgbClr val="C0504D"/>
              </a:solidFill>
              <a:effectLst/>
              <a:uLnTx/>
              <a:uFillTx/>
              <a:latin typeface="Arial" charset="0"/>
              <a:ea typeface="맑은 고딕" panose="020B0503020000020004" pitchFamily="34" charset="-127"/>
              <a:cs typeface="+mn-cs"/>
              <a:sym typeface="Symbol" pitchFamily="18" charset="2"/>
            </a:endParaRPr>
          </a:p>
        </p:txBody>
      </p:sp>
      <p:sp>
        <p:nvSpPr>
          <p:cNvPr id="18439" name="AutoShape 14"/>
          <p:cNvSpPr>
            <a:spLocks noChangeArrowheads="1"/>
          </p:cNvSpPr>
          <p:nvPr/>
        </p:nvSpPr>
        <p:spPr bwMode="auto">
          <a:xfrm>
            <a:off x="323850" y="6381750"/>
            <a:ext cx="503238" cy="215900"/>
          </a:xfrm>
          <a:prstGeom prst="rightArrow">
            <a:avLst>
              <a:gd name="adj1" fmla="val 50000"/>
              <a:gd name="adj2" fmla="val 58272"/>
            </a:avLst>
          </a:prstGeom>
          <a:solidFill>
            <a:srgbClr val="FF33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1024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84168" y="1874995"/>
            <a:ext cx="2985925" cy="40022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48676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2611817" y="245838"/>
            <a:ext cx="322569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2000" b="1"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Ribozomální RNA (</a:t>
            </a:r>
            <a:r>
              <a:rPr kumimoji="0" lang="cs-CZ" altLang="ko-KR" sz="2000" b="1"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rRNA</a:t>
            </a:r>
            <a:r>
              <a:rPr kumimoji="0" lang="cs-CZ" altLang="ko-KR" sz="2000" b="1"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a:t>
            </a:r>
          </a:p>
        </p:txBody>
      </p:sp>
      <p:pic>
        <p:nvPicPr>
          <p:cNvPr id="16389" name="Picture 5" descr="sejmout0105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4213" y="2808461"/>
            <a:ext cx="3338512" cy="352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0" name="Line 6"/>
          <p:cNvSpPr>
            <a:spLocks noChangeShapeType="1"/>
          </p:cNvSpPr>
          <p:nvPr/>
        </p:nvSpPr>
        <p:spPr bwMode="auto">
          <a:xfrm flipV="1">
            <a:off x="3756815" y="2890022"/>
            <a:ext cx="1223962" cy="1944687"/>
          </a:xfrm>
          <a:prstGeom prst="line">
            <a:avLst/>
          </a:prstGeom>
          <a:noFill/>
          <a:ln w="38100">
            <a:solidFill>
              <a:srgbClr val="FF33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391" name="Oval 7"/>
          <p:cNvSpPr>
            <a:spLocks noChangeArrowheads="1"/>
          </p:cNvSpPr>
          <p:nvPr/>
        </p:nvSpPr>
        <p:spPr bwMode="auto">
          <a:xfrm>
            <a:off x="2964653" y="5084762"/>
            <a:ext cx="792162" cy="287337"/>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6392" name="Group 8"/>
          <p:cNvGrpSpPr>
            <a:grpSpLocks/>
          </p:cNvGrpSpPr>
          <p:nvPr/>
        </p:nvGrpSpPr>
        <p:grpSpPr bwMode="auto">
          <a:xfrm>
            <a:off x="4980777" y="2573388"/>
            <a:ext cx="2807866" cy="2336155"/>
            <a:chOff x="3152" y="1253"/>
            <a:chExt cx="2540" cy="1925"/>
          </a:xfrm>
        </p:grpSpPr>
        <p:grpSp>
          <p:nvGrpSpPr>
            <p:cNvPr id="16394" name="Group 9"/>
            <p:cNvGrpSpPr>
              <a:grpSpLocks/>
            </p:cNvGrpSpPr>
            <p:nvPr/>
          </p:nvGrpSpPr>
          <p:grpSpPr bwMode="auto">
            <a:xfrm>
              <a:off x="3833" y="1253"/>
              <a:ext cx="908" cy="453"/>
              <a:chOff x="3878" y="1888"/>
              <a:chExt cx="908" cy="453"/>
            </a:xfrm>
          </p:grpSpPr>
          <p:grpSp>
            <p:nvGrpSpPr>
              <p:cNvPr id="16400" name="Group 10"/>
              <p:cNvGrpSpPr>
                <a:grpSpLocks/>
              </p:cNvGrpSpPr>
              <p:nvPr/>
            </p:nvGrpSpPr>
            <p:grpSpPr bwMode="auto">
              <a:xfrm>
                <a:off x="3878" y="1888"/>
                <a:ext cx="454" cy="453"/>
                <a:chOff x="3878" y="1888"/>
                <a:chExt cx="454" cy="453"/>
              </a:xfrm>
            </p:grpSpPr>
            <p:sp>
              <p:nvSpPr>
                <p:cNvPr id="16404" name="Oval 11"/>
                <p:cNvSpPr>
                  <a:spLocks noChangeArrowheads="1"/>
                </p:cNvSpPr>
                <p:nvPr/>
              </p:nvSpPr>
              <p:spPr bwMode="auto">
                <a:xfrm>
                  <a:off x="3878" y="1888"/>
                  <a:ext cx="454" cy="453"/>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405" name="Text Box 12"/>
                <p:cNvSpPr txBox="1">
                  <a:spLocks noChangeArrowheads="1"/>
                </p:cNvSpPr>
                <p:nvPr/>
              </p:nvSpPr>
              <p:spPr bwMode="auto">
                <a:xfrm>
                  <a:off x="3972" y="1963"/>
                  <a:ext cx="22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24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mn-cs"/>
                    </a:rPr>
                    <a:t>S</a:t>
                  </a:r>
                </a:p>
              </p:txBody>
            </p:sp>
          </p:grpSp>
          <p:grpSp>
            <p:nvGrpSpPr>
              <p:cNvPr id="16401" name="Group 13"/>
              <p:cNvGrpSpPr>
                <a:grpSpLocks/>
              </p:cNvGrpSpPr>
              <p:nvPr/>
            </p:nvGrpSpPr>
            <p:grpSpPr bwMode="auto">
              <a:xfrm>
                <a:off x="4332" y="1888"/>
                <a:ext cx="454" cy="453"/>
                <a:chOff x="4467" y="1888"/>
                <a:chExt cx="454" cy="453"/>
              </a:xfrm>
            </p:grpSpPr>
            <p:sp>
              <p:nvSpPr>
                <p:cNvPr id="16402" name="Oval 14"/>
                <p:cNvSpPr>
                  <a:spLocks noChangeArrowheads="1"/>
                </p:cNvSpPr>
                <p:nvPr/>
              </p:nvSpPr>
              <p:spPr bwMode="auto">
                <a:xfrm>
                  <a:off x="4467" y="1888"/>
                  <a:ext cx="454" cy="453"/>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403" name="Text Box 15"/>
                <p:cNvSpPr txBox="1">
                  <a:spLocks noChangeArrowheads="1"/>
                </p:cNvSpPr>
                <p:nvPr/>
              </p:nvSpPr>
              <p:spPr bwMode="auto">
                <a:xfrm>
                  <a:off x="4558" y="1963"/>
                  <a:ext cx="233"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2400" b="0" i="0" u="none" strike="noStrike" kern="1200" cap="none" spc="0" normalizeH="0" baseline="0" noProof="0">
                      <a:ln>
                        <a:noFill/>
                      </a:ln>
                      <a:solidFill>
                        <a:prstClr val="black"/>
                      </a:solidFill>
                      <a:effectLst/>
                      <a:uLnTx/>
                      <a:uFillTx/>
                      <a:latin typeface="Times New Roman" pitchFamily="18" charset="0"/>
                      <a:ea typeface="맑은 고딕" panose="020B0503020000020004" pitchFamily="34" charset="-127"/>
                      <a:cs typeface="+mn-cs"/>
                    </a:rPr>
                    <a:t>L</a:t>
                  </a:r>
                </a:p>
              </p:txBody>
            </p:sp>
          </p:grpSp>
        </p:grpSp>
        <p:sp>
          <p:nvSpPr>
            <p:cNvPr id="16395" name="Text Box 16"/>
            <p:cNvSpPr txBox="1">
              <a:spLocks noChangeArrowheads="1"/>
            </p:cNvSpPr>
            <p:nvPr/>
          </p:nvSpPr>
          <p:spPr bwMode="auto">
            <a:xfrm>
              <a:off x="3356" y="1888"/>
              <a:ext cx="1157" cy="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sng"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Small</a:t>
              </a:r>
              <a:r>
                <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a:t>
              </a:r>
              <a:r>
                <a:rPr kumimoji="0" lang="cs-CZ" altLang="ko-KR" sz="1600" b="0" i="0" u="sng"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subunit</a:t>
              </a:r>
              <a:endPar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srgbClr val="C0504D"/>
                  </a:solidFill>
                  <a:effectLst/>
                  <a:uLnTx/>
                  <a:uFillTx/>
                  <a:latin typeface="Arial" charset="0"/>
                  <a:ea typeface="맑은 고딕" panose="020B0503020000020004" pitchFamily="34" charset="-127"/>
                  <a:cs typeface="+mn-cs"/>
                </a:rPr>
                <a:t>16S (SSU) </a:t>
              </a:r>
              <a:r>
                <a:rPr kumimoji="0" lang="cs-CZ" altLang="ko-KR" sz="1600" b="0" i="0" u="none" strike="noStrike" kern="1200" cap="none" spc="0" normalizeH="0" baseline="0" noProof="0" dirty="0" err="1">
                  <a:ln>
                    <a:noFill/>
                  </a:ln>
                  <a:solidFill>
                    <a:srgbClr val="C0504D"/>
                  </a:solidFill>
                  <a:effectLst/>
                  <a:uLnTx/>
                  <a:uFillTx/>
                  <a:latin typeface="Arial" charset="0"/>
                  <a:ea typeface="맑은 고딕" panose="020B0503020000020004" pitchFamily="34" charset="-127"/>
                  <a:cs typeface="+mn-cs"/>
                </a:rPr>
                <a:t>rRNA</a:t>
              </a:r>
              <a:r>
                <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1500-2000 </a:t>
              </a:r>
              <a:r>
                <a:rPr kumimoji="0" lang="cs-CZ" altLang="ko-KR" sz="1600" b="0"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nt</a:t>
              </a:r>
              <a:endPar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cs-CZ" altLang="ko-KR" sz="16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rPr>
                <a:t> 25 proteinů</a:t>
              </a:r>
              <a:endParaRPr kumimoji="0" lang="en-US" altLang="cs-CZ"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396" name="Text Box 17"/>
            <p:cNvSpPr txBox="1">
              <a:spLocks noChangeArrowheads="1"/>
            </p:cNvSpPr>
            <p:nvPr/>
          </p:nvSpPr>
          <p:spPr bwMode="auto">
            <a:xfrm>
              <a:off x="4559" y="1888"/>
              <a:ext cx="1133" cy="1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sng"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Large</a:t>
              </a:r>
              <a:r>
                <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 </a:t>
              </a:r>
              <a:r>
                <a:rPr kumimoji="0" lang="cs-CZ" altLang="ko-KR" sz="1600" b="0" i="0" u="sng"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subunit</a:t>
              </a:r>
              <a:endPar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ko-KR" sz="1600" b="0" i="0" u="sng"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srgbClr val="FF3300"/>
                  </a:solidFill>
                  <a:effectLst/>
                  <a:uLnTx/>
                  <a:uFillTx/>
                  <a:latin typeface="Arial" charset="0"/>
                  <a:ea typeface="맑은 고딕" panose="020B0503020000020004" pitchFamily="34" charset="-127"/>
                  <a:cs typeface="+mn-cs"/>
                </a:rPr>
                <a:t>23 S (LSU) </a:t>
              </a:r>
              <a:r>
                <a:rPr kumimoji="0" lang="cs-CZ" altLang="ko-KR" sz="1600" b="0" i="0" u="none" strike="noStrike" kern="1200" cap="none" spc="0" normalizeH="0" baseline="0" noProof="0" dirty="0" err="1">
                  <a:ln>
                    <a:noFill/>
                  </a:ln>
                  <a:solidFill>
                    <a:srgbClr val="FF3300"/>
                  </a:solidFill>
                  <a:effectLst/>
                  <a:uLnTx/>
                  <a:uFillTx/>
                  <a:latin typeface="Arial" charset="0"/>
                  <a:ea typeface="맑은 고딕" panose="020B0503020000020004" pitchFamily="34" charset="-127"/>
                  <a:cs typeface="+mn-cs"/>
                </a:rPr>
                <a:t>rRNA</a:t>
              </a:r>
              <a:r>
                <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rPr>
                <a:t>3000-5000 </a:t>
              </a:r>
              <a:r>
                <a:rPr kumimoji="0" lang="cs-CZ" altLang="ko-KR" sz="1600" b="0" i="0" u="none" strike="noStrike" kern="1200" cap="none" spc="0" normalizeH="0" baseline="0" noProof="0" dirty="0" err="1">
                  <a:ln>
                    <a:noFill/>
                  </a:ln>
                  <a:solidFill>
                    <a:prstClr val="black"/>
                  </a:solidFill>
                  <a:effectLst/>
                  <a:uLnTx/>
                  <a:uFillTx/>
                  <a:latin typeface="Arial" charset="0"/>
                  <a:ea typeface="맑은 고딕" panose="020B0503020000020004" pitchFamily="34" charset="-127"/>
                  <a:cs typeface="+mn-cs"/>
                </a:rPr>
                <a:t>nt</a:t>
              </a:r>
              <a:endParaRPr kumimoji="0" lang="cs-CZ" altLang="ko-KR" sz="1600" b="0" i="0" u="none" strike="noStrike" kern="1200" cap="none" spc="0" normalizeH="0" baseline="0" noProof="0" dirty="0">
                <a:ln>
                  <a:noFill/>
                </a:ln>
                <a:solidFill>
                  <a:prstClr val="black"/>
                </a:solidFill>
                <a:effectLst/>
                <a:uLnTx/>
                <a:uFillTx/>
                <a:latin typeface="Arial" charset="0"/>
                <a:ea typeface="맑은 고딕" panose="020B0503020000020004" pitchFamily="34"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ko-KR" sz="16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srgbClr val="00CC00"/>
                  </a:solidFill>
                  <a:effectLst/>
                  <a:uLnTx/>
                  <a:uFillTx/>
                  <a:latin typeface="Times New Roman" pitchFamily="18" charset="0"/>
                  <a:ea typeface="맑은 고딕" panose="020B0503020000020004" pitchFamily="34" charset="-127"/>
                  <a:cs typeface="Times New Roman" pitchFamily="18" charset="0"/>
                </a:rPr>
                <a:t>5S </a:t>
              </a:r>
              <a:r>
                <a:rPr kumimoji="0" lang="cs-CZ" altLang="ko-KR" sz="1600" b="0" i="0" u="none" strike="noStrike" kern="1200" cap="none" spc="0" normalizeH="0" baseline="0" noProof="0" dirty="0" err="1">
                  <a:ln>
                    <a:noFill/>
                  </a:ln>
                  <a:solidFill>
                    <a:srgbClr val="00CC00"/>
                  </a:solidFill>
                  <a:effectLst/>
                  <a:uLnTx/>
                  <a:uFillTx/>
                  <a:latin typeface="Times New Roman" pitchFamily="18" charset="0"/>
                  <a:ea typeface="맑은 고딕" panose="020B0503020000020004" pitchFamily="34" charset="-127"/>
                  <a:cs typeface="Times New Roman" pitchFamily="18" charset="0"/>
                </a:rPr>
                <a:t>rRNA</a:t>
              </a:r>
              <a:r>
                <a:rPr kumimoji="0" lang="cs-CZ" altLang="ko-KR" sz="1600" b="0" i="0" u="none" strike="noStrike" kern="1200" cap="none" spc="0" normalizeH="0" baseline="0" noProof="0" dirty="0">
                  <a:ln>
                    <a:noFill/>
                  </a:ln>
                  <a:solidFill>
                    <a:srgbClr val="00CC00"/>
                  </a:solidFill>
                  <a:effectLst/>
                  <a:uLnTx/>
                  <a:uFillTx/>
                  <a:latin typeface="Times New Roman" pitchFamily="18" charset="0"/>
                  <a:ea typeface="맑은 고딕" panose="020B0503020000020004" pitchFamily="34" charset="-127"/>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altLang="ko-KR" sz="16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rPr>
                <a:t>120 </a:t>
              </a:r>
              <a:r>
                <a:rPr kumimoji="0" lang="cs-CZ" altLang="ko-KR" sz="1600" b="0" i="0" u="none" strike="noStrike" kern="1200" cap="none" spc="0" normalizeH="0" baseline="0" noProof="0" dirty="0" err="1">
                  <a:ln>
                    <a:noFill/>
                  </a:ln>
                  <a:solidFill>
                    <a:prstClr val="black"/>
                  </a:solidFill>
                  <a:effectLst/>
                  <a:uLnTx/>
                  <a:uFillTx/>
                  <a:latin typeface="Times New Roman" pitchFamily="18" charset="0"/>
                  <a:ea typeface="맑은 고딕" panose="020B0503020000020004" pitchFamily="34" charset="-127"/>
                  <a:cs typeface="Times New Roman" pitchFamily="18" charset="0"/>
                </a:rPr>
                <a:t>nt</a:t>
              </a:r>
              <a:endParaRPr kumimoji="0" lang="cs-CZ" altLang="ko-KR" sz="16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cs-CZ"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cs-CZ" altLang="ko-KR" sz="1600" b="0" i="0" u="none" strike="noStrike" kern="1200" cap="none" spc="0" normalizeH="0" baseline="0" noProof="0" dirty="0">
                  <a:ln>
                    <a:noFill/>
                  </a:ln>
                  <a:solidFill>
                    <a:prstClr val="black"/>
                  </a:solidFill>
                  <a:effectLst/>
                  <a:uLnTx/>
                  <a:uFillTx/>
                  <a:latin typeface="Times New Roman" pitchFamily="18" charset="0"/>
                  <a:ea typeface="맑은 고딕" panose="020B0503020000020004" pitchFamily="34" charset="-127"/>
                  <a:cs typeface="Times New Roman" pitchFamily="18" charset="0"/>
                </a:rPr>
                <a:t> 30-40 proteinů</a:t>
              </a:r>
              <a:endParaRPr kumimoji="0" lang="en-US" altLang="cs-CZ"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397" name="AutoShape 18"/>
            <p:cNvSpPr>
              <a:spLocks noChangeArrowheads="1"/>
            </p:cNvSpPr>
            <p:nvPr/>
          </p:nvSpPr>
          <p:spPr bwMode="auto">
            <a:xfrm rot="1856793">
              <a:off x="3787"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398" name="AutoShape 19"/>
            <p:cNvSpPr>
              <a:spLocks noChangeArrowheads="1"/>
            </p:cNvSpPr>
            <p:nvPr/>
          </p:nvSpPr>
          <p:spPr bwMode="auto">
            <a:xfrm rot="-2125957">
              <a:off x="4694" y="1661"/>
              <a:ext cx="91" cy="226"/>
            </a:xfrm>
            <a:prstGeom prst="downArrow">
              <a:avLst>
                <a:gd name="adj1" fmla="val 50000"/>
                <a:gd name="adj2" fmla="val 62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altLang="cs-CZ"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399" name="Line 20"/>
            <p:cNvSpPr>
              <a:spLocks noChangeShapeType="1"/>
            </p:cNvSpPr>
            <p:nvPr/>
          </p:nvSpPr>
          <p:spPr bwMode="auto">
            <a:xfrm>
              <a:off x="3152" y="1525"/>
              <a:ext cx="635" cy="0"/>
            </a:xfrm>
            <a:prstGeom prst="line">
              <a:avLst/>
            </a:prstGeom>
            <a:noFill/>
            <a:ln w="28575">
              <a:solidFill>
                <a:srgbClr val="FF33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393" name="Text Box 21"/>
          <p:cNvSpPr txBox="1">
            <a:spLocks noChangeArrowheads="1"/>
          </p:cNvSpPr>
          <p:nvPr/>
        </p:nvSpPr>
        <p:spPr bwMode="auto">
          <a:xfrm>
            <a:off x="2808056" y="914625"/>
            <a:ext cx="3121480" cy="1323439"/>
          </a:xfrm>
          <a:prstGeom prst="rect">
            <a:avLst/>
          </a:prstGeom>
          <a:solidFill>
            <a:srgbClr val="FFFF00"/>
          </a:solidFill>
          <a:ln w="9525">
            <a:solidFill>
              <a:schemeClr val="tx1"/>
            </a:solidFill>
            <a:miter lim="800000"/>
            <a:headEnd/>
            <a:tailEnd/>
          </a:ln>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marR="0" lvl="0" indent="-457200" algn="l" defTabSz="914400" rtl="0" eaLnBrk="1" fontAlgn="auto" latinLnBrk="0" hangingPunct="1">
              <a:lnSpc>
                <a:spcPct val="100000"/>
              </a:lnSpc>
              <a:spcBef>
                <a:spcPct val="50000"/>
              </a:spcBef>
              <a:spcAft>
                <a:spcPts val="0"/>
              </a:spcAft>
              <a:buClrTx/>
              <a:buSzTx/>
              <a:buFontTx/>
              <a:buAutoNum type="alphaLcParenR"/>
              <a:tabLst/>
              <a:defRPr/>
            </a:pPr>
            <a:r>
              <a:rPr kumimoji="0" lang="cs-CZ"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mn-cs"/>
              </a:rPr>
              <a:t>přítomnost ve všech organismech</a:t>
            </a:r>
          </a:p>
          <a:p>
            <a:pPr marL="457200" marR="0" lvl="0" indent="-457200" algn="l" defTabSz="914400" rtl="0" eaLnBrk="1" fontAlgn="auto" latinLnBrk="0" hangingPunct="1">
              <a:lnSpc>
                <a:spcPct val="100000"/>
              </a:lnSpc>
              <a:spcBef>
                <a:spcPct val="50000"/>
              </a:spcBef>
              <a:spcAft>
                <a:spcPts val="0"/>
              </a:spcAft>
              <a:buClrTx/>
              <a:buSzTx/>
              <a:buFontTx/>
              <a:buAutoNum type="alphaLcParenR"/>
              <a:tabLst/>
              <a:defRPr/>
            </a:pPr>
            <a:r>
              <a:rPr kumimoji="0" lang="cs-CZ"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mn-cs"/>
              </a:rPr>
              <a:t>syntéza proteinů</a:t>
            </a:r>
          </a:p>
          <a:p>
            <a:pPr marL="457200" marR="0" lvl="0" indent="-457200" algn="l" defTabSz="914400" rtl="0" eaLnBrk="1" fontAlgn="auto" latinLnBrk="0" hangingPunct="1">
              <a:lnSpc>
                <a:spcPct val="100000"/>
              </a:lnSpc>
              <a:spcBef>
                <a:spcPct val="50000"/>
              </a:spcBef>
              <a:spcAft>
                <a:spcPts val="0"/>
              </a:spcAft>
              <a:buClrTx/>
              <a:buSzTx/>
              <a:buFontTx/>
              <a:buAutoNum type="alphaLcParenR"/>
              <a:tabLst/>
              <a:defRPr/>
            </a:pPr>
            <a:r>
              <a:rPr kumimoji="0" lang="cs-CZ"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mn-cs"/>
              </a:rPr>
              <a:t>vysoce konzervativní úseky</a:t>
            </a:r>
          </a:p>
        </p:txBody>
      </p:sp>
    </p:spTree>
    <p:extLst>
      <p:ext uri="{BB962C8B-B14F-4D97-AF65-F5344CB8AC3E}">
        <p14:creationId xmlns="" xmlns:p14="http://schemas.microsoft.com/office/powerpoint/2010/main" val="3035087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8748464" cy="4464496"/>
          </a:xfrm>
        </p:spPr>
        <p:txBody>
          <a:bodyPr>
            <a:normAutofit/>
          </a:bodyPr>
          <a:lstStyle/>
          <a:p>
            <a:pPr lvl="0"/>
            <a:r>
              <a:rPr lang="cs-CZ" sz="1600" b="1" dirty="0">
                <a:solidFill>
                  <a:prstClr val="black"/>
                </a:solidFill>
              </a:rPr>
              <a:t>biologická produkce metanu </a:t>
            </a:r>
            <a:r>
              <a:rPr lang="cs-CZ" sz="1600" dirty="0">
                <a:solidFill>
                  <a:prstClr val="black"/>
                </a:solidFill>
              </a:rPr>
              <a:t>je starobylý proces</a:t>
            </a:r>
          </a:p>
          <a:p>
            <a:pPr lvl="0"/>
            <a:r>
              <a:rPr lang="cs-CZ" sz="1600" dirty="0">
                <a:solidFill>
                  <a:prstClr val="black"/>
                </a:solidFill>
              </a:rPr>
              <a:t> </a:t>
            </a:r>
            <a:r>
              <a:rPr lang="cs-CZ" sz="1600" b="1" dirty="0">
                <a:solidFill>
                  <a:prstClr val="black"/>
                </a:solidFill>
              </a:rPr>
              <a:t>pouze </a:t>
            </a:r>
            <a:r>
              <a:rPr lang="cs-CZ" sz="1600" b="1" dirty="0" err="1">
                <a:solidFill>
                  <a:prstClr val="black"/>
                </a:solidFill>
              </a:rPr>
              <a:t>Archaea</a:t>
            </a:r>
            <a:r>
              <a:rPr lang="cs-CZ" sz="1600" b="1" dirty="0">
                <a:solidFill>
                  <a:prstClr val="black"/>
                </a:solidFill>
              </a:rPr>
              <a:t> </a:t>
            </a:r>
            <a:r>
              <a:rPr lang="cs-CZ" sz="1600" dirty="0">
                <a:solidFill>
                  <a:prstClr val="black"/>
                </a:solidFill>
              </a:rPr>
              <a:t>schopna </a:t>
            </a:r>
            <a:r>
              <a:rPr lang="cs-CZ" sz="1600" dirty="0" err="1">
                <a:solidFill>
                  <a:prstClr val="black"/>
                </a:solidFill>
              </a:rPr>
              <a:t>metanogeneze</a:t>
            </a:r>
            <a:r>
              <a:rPr lang="cs-CZ" sz="1600" dirty="0">
                <a:solidFill>
                  <a:prstClr val="black"/>
                </a:solidFill>
              </a:rPr>
              <a:t> oxidací vodíku a redukcí </a:t>
            </a:r>
            <a:r>
              <a:rPr lang="cs-CZ" sz="1600" dirty="0" err="1">
                <a:solidFill>
                  <a:prstClr val="black"/>
                </a:solidFill>
              </a:rPr>
              <a:t>ox</a:t>
            </a:r>
            <a:r>
              <a:rPr lang="cs-CZ" sz="1600" dirty="0">
                <a:solidFill>
                  <a:prstClr val="black"/>
                </a:solidFill>
              </a:rPr>
              <a:t>. uhličitého na metan a vodu:</a:t>
            </a:r>
          </a:p>
          <a:p>
            <a:pPr marL="0" lvl="0" indent="0">
              <a:buNone/>
            </a:pPr>
            <a:r>
              <a:rPr lang="cs-CZ" sz="1600" dirty="0">
                <a:solidFill>
                  <a:prstClr val="black"/>
                </a:solidFill>
              </a:rPr>
              <a:t>                            </a:t>
            </a:r>
          </a:p>
          <a:p>
            <a:pPr marL="0" lvl="0" indent="0">
              <a:buNone/>
            </a:pPr>
            <a:r>
              <a:rPr lang="cs-CZ" sz="1600" dirty="0">
                <a:solidFill>
                  <a:prstClr val="black"/>
                </a:solidFill>
              </a:rPr>
              <a:t>                                                         </a:t>
            </a:r>
            <a:r>
              <a:rPr lang="cs-CZ" sz="1600" b="1" dirty="0">
                <a:solidFill>
                  <a:srgbClr val="C00000"/>
                </a:solidFill>
              </a:rPr>
              <a:t>4H</a:t>
            </a:r>
            <a:r>
              <a:rPr lang="cs-CZ" sz="1600" b="1" baseline="-25000" dirty="0">
                <a:solidFill>
                  <a:srgbClr val="C00000"/>
                </a:solidFill>
              </a:rPr>
              <a:t>2</a:t>
            </a:r>
            <a:r>
              <a:rPr lang="cs-CZ" sz="1600" b="1" dirty="0">
                <a:solidFill>
                  <a:srgbClr val="C00000"/>
                </a:solidFill>
              </a:rPr>
              <a:t>+ CO</a:t>
            </a:r>
            <a:r>
              <a:rPr lang="cs-CZ" sz="1600" b="1" baseline="-25000" dirty="0">
                <a:solidFill>
                  <a:srgbClr val="C00000"/>
                </a:solidFill>
              </a:rPr>
              <a:t>2</a:t>
            </a:r>
            <a:r>
              <a:rPr lang="cs-CZ" sz="1600" b="1" dirty="0">
                <a:solidFill>
                  <a:srgbClr val="C00000"/>
                </a:solidFill>
              </a:rPr>
              <a:t> = CH</a:t>
            </a:r>
            <a:r>
              <a:rPr lang="cs-CZ" sz="1600" b="1" baseline="-25000" dirty="0">
                <a:solidFill>
                  <a:srgbClr val="C00000"/>
                </a:solidFill>
              </a:rPr>
              <a:t>4</a:t>
            </a:r>
            <a:r>
              <a:rPr lang="cs-CZ" sz="1600" b="1" dirty="0">
                <a:solidFill>
                  <a:srgbClr val="C00000"/>
                </a:solidFill>
              </a:rPr>
              <a:t>+2H</a:t>
            </a:r>
            <a:r>
              <a:rPr lang="cs-CZ" sz="1600" b="1" baseline="-25000" dirty="0">
                <a:solidFill>
                  <a:srgbClr val="C00000"/>
                </a:solidFill>
              </a:rPr>
              <a:t>2</a:t>
            </a:r>
            <a:r>
              <a:rPr lang="cs-CZ" sz="1600" b="1" dirty="0">
                <a:solidFill>
                  <a:srgbClr val="C00000"/>
                </a:solidFill>
              </a:rPr>
              <a:t>O</a:t>
            </a:r>
          </a:p>
          <a:p>
            <a:pPr marL="0" lvl="0" indent="0">
              <a:buNone/>
            </a:pPr>
            <a:endParaRPr lang="cs-CZ" sz="1600" dirty="0">
              <a:solidFill>
                <a:prstClr val="black"/>
              </a:solidFill>
            </a:endParaRPr>
          </a:p>
          <a:p>
            <a:pPr lvl="0"/>
            <a:r>
              <a:rPr lang="cs-CZ" sz="1600" dirty="0">
                <a:solidFill>
                  <a:prstClr val="black"/>
                </a:solidFill>
              </a:rPr>
              <a:t>při kumulaci organického materiálu  v prostředí mohou </a:t>
            </a:r>
            <a:r>
              <a:rPr lang="cs-CZ" sz="1600" dirty="0" err="1">
                <a:solidFill>
                  <a:prstClr val="black"/>
                </a:solidFill>
              </a:rPr>
              <a:t>metanogeny</a:t>
            </a:r>
            <a:r>
              <a:rPr lang="cs-CZ" sz="1600" dirty="0">
                <a:solidFill>
                  <a:prstClr val="black"/>
                </a:solidFill>
              </a:rPr>
              <a:t> produkovat metan z metanolu, formátu nebo acetátu</a:t>
            </a:r>
          </a:p>
          <a:p>
            <a:pPr lvl="0"/>
            <a:endParaRPr lang="cs-CZ" sz="1600" dirty="0">
              <a:solidFill>
                <a:prstClr val="black"/>
              </a:solidFill>
            </a:endParaRPr>
          </a:p>
          <a:p>
            <a:pPr lvl="0"/>
            <a:r>
              <a:rPr lang="cs-CZ" sz="1600" dirty="0" err="1">
                <a:solidFill>
                  <a:prstClr val="black"/>
                </a:solidFill>
              </a:rPr>
              <a:t>chemoautotrofní</a:t>
            </a:r>
            <a:r>
              <a:rPr lang="cs-CZ" sz="1600" dirty="0">
                <a:solidFill>
                  <a:prstClr val="black"/>
                </a:solidFill>
              </a:rPr>
              <a:t> mikrobi  mohou získávat  energii také reakcí vodíku s  </a:t>
            </a:r>
            <a:r>
              <a:rPr lang="cs-CZ" sz="1600" dirty="0" err="1">
                <a:solidFill>
                  <a:prstClr val="black"/>
                </a:solidFill>
              </a:rPr>
              <a:t>ox.uhličitým</a:t>
            </a:r>
            <a:r>
              <a:rPr lang="cs-CZ" sz="1600" dirty="0">
                <a:solidFill>
                  <a:prstClr val="black"/>
                </a:solidFill>
              </a:rPr>
              <a:t>, ale produktem je </a:t>
            </a:r>
            <a:r>
              <a:rPr lang="cs-CZ" sz="1600" dirty="0" err="1">
                <a:solidFill>
                  <a:prstClr val="black"/>
                </a:solidFill>
              </a:rPr>
              <a:t>karbohydrát</a:t>
            </a:r>
            <a:endParaRPr lang="cs-CZ" sz="1600" dirty="0">
              <a:solidFill>
                <a:prstClr val="black"/>
              </a:solidFill>
            </a:endParaRPr>
          </a:p>
          <a:p>
            <a:pPr marL="0" lvl="0" indent="0">
              <a:buNone/>
            </a:pPr>
            <a:r>
              <a:rPr lang="cs-CZ" sz="1600" dirty="0">
                <a:solidFill>
                  <a:srgbClr val="C00000"/>
                </a:solidFill>
              </a:rPr>
              <a:t>                                                         </a:t>
            </a:r>
            <a:r>
              <a:rPr lang="cs-CZ" sz="1600" b="1" dirty="0">
                <a:solidFill>
                  <a:srgbClr val="C00000"/>
                </a:solidFill>
              </a:rPr>
              <a:t>2H</a:t>
            </a:r>
            <a:r>
              <a:rPr lang="cs-CZ" sz="1600" b="1" baseline="-25000" dirty="0">
                <a:solidFill>
                  <a:srgbClr val="C00000"/>
                </a:solidFill>
              </a:rPr>
              <a:t>2</a:t>
            </a:r>
            <a:r>
              <a:rPr lang="cs-CZ" sz="1600" b="1" dirty="0">
                <a:solidFill>
                  <a:srgbClr val="C00000"/>
                </a:solidFill>
              </a:rPr>
              <a:t>+ CO</a:t>
            </a:r>
            <a:r>
              <a:rPr lang="cs-CZ" sz="1600" b="1" baseline="-25000" dirty="0">
                <a:solidFill>
                  <a:srgbClr val="C00000"/>
                </a:solidFill>
              </a:rPr>
              <a:t>2</a:t>
            </a:r>
            <a:r>
              <a:rPr lang="cs-CZ" sz="1600" b="1" dirty="0">
                <a:solidFill>
                  <a:srgbClr val="C00000"/>
                </a:solidFill>
              </a:rPr>
              <a:t> =  2H</a:t>
            </a:r>
            <a:r>
              <a:rPr lang="cs-CZ" sz="1600" b="1" baseline="-25000" dirty="0">
                <a:solidFill>
                  <a:srgbClr val="C00000"/>
                </a:solidFill>
              </a:rPr>
              <a:t>2</a:t>
            </a:r>
            <a:r>
              <a:rPr lang="cs-CZ" sz="1600" b="1" dirty="0">
                <a:solidFill>
                  <a:srgbClr val="C00000"/>
                </a:solidFill>
              </a:rPr>
              <a:t>O +  CH</a:t>
            </a:r>
            <a:r>
              <a:rPr lang="cs-CZ" sz="1600" b="1" baseline="-25000" dirty="0">
                <a:solidFill>
                  <a:srgbClr val="C00000"/>
                </a:solidFill>
              </a:rPr>
              <a:t>2</a:t>
            </a:r>
            <a:r>
              <a:rPr lang="cs-CZ" sz="1600" b="1" dirty="0">
                <a:solidFill>
                  <a:srgbClr val="C00000"/>
                </a:solidFill>
              </a:rPr>
              <a:t>OH</a:t>
            </a:r>
            <a:endParaRPr lang="cs-CZ" sz="1600" b="1" baseline="-25000" dirty="0">
              <a:solidFill>
                <a:srgbClr val="C00000"/>
              </a:solidFill>
            </a:endParaRPr>
          </a:p>
          <a:p>
            <a:pPr lvl="0"/>
            <a:endParaRPr lang="cs-CZ" sz="1600" dirty="0">
              <a:solidFill>
                <a:prstClr val="black"/>
              </a:solidFill>
            </a:endParaRPr>
          </a:p>
          <a:p>
            <a:pPr lvl="0"/>
            <a:r>
              <a:rPr lang="cs-CZ" sz="1600" dirty="0"/>
              <a:t>vodík se uvolňuje do prostředí z hornin (UV záření),  radiolýzou  vody ….</a:t>
            </a:r>
          </a:p>
          <a:p>
            <a:r>
              <a:rPr lang="cs-CZ" sz="1600" dirty="0"/>
              <a:t>díky rozvoji </a:t>
            </a:r>
            <a:r>
              <a:rPr lang="cs-CZ" sz="1600" dirty="0" err="1"/>
              <a:t>chemoautotrofů</a:t>
            </a:r>
            <a:r>
              <a:rPr lang="cs-CZ" sz="1600" dirty="0"/>
              <a:t> dochází k akumulaci </a:t>
            </a:r>
            <a:r>
              <a:rPr lang="cs-CZ" sz="1600" dirty="0" err="1"/>
              <a:t>org.látek</a:t>
            </a:r>
            <a:r>
              <a:rPr lang="cs-CZ" sz="1600" dirty="0"/>
              <a:t> v prostředí a mohou nastoupit heterotrofní </a:t>
            </a:r>
            <a:r>
              <a:rPr lang="cs-CZ" sz="1600" dirty="0" err="1"/>
              <a:t>prokaryota</a:t>
            </a:r>
            <a:r>
              <a:rPr lang="cs-CZ" sz="1600" dirty="0"/>
              <a:t> - metabolizují </a:t>
            </a:r>
            <a:r>
              <a:rPr lang="cs-CZ" sz="1600" dirty="0" err="1"/>
              <a:t>org</a:t>
            </a:r>
            <a:r>
              <a:rPr lang="cs-CZ" sz="1600" dirty="0"/>
              <a:t>. uhlík</a:t>
            </a:r>
          </a:p>
          <a:p>
            <a:endParaRPr lang="cs-CZ" sz="1600" dirty="0">
              <a:solidFill>
                <a:prstClr val="black"/>
              </a:solidFill>
            </a:endParaRPr>
          </a:p>
          <a:p>
            <a:endParaRPr lang="cs-CZ" sz="1600" dirty="0">
              <a:solidFill>
                <a:prstClr val="black"/>
              </a:solidFill>
            </a:endParaRPr>
          </a:p>
          <a:p>
            <a:endParaRPr lang="cs-CZ" sz="1600" dirty="0">
              <a:solidFill>
                <a:prstClr val="black"/>
              </a:solidFill>
            </a:endParaRPr>
          </a:p>
          <a:p>
            <a:endParaRPr lang="cs-CZ" sz="1600" dirty="0">
              <a:solidFill>
                <a:prstClr val="black"/>
              </a:solidFill>
            </a:endParaRPr>
          </a:p>
        </p:txBody>
      </p:sp>
      <p:pic>
        <p:nvPicPr>
          <p:cNvPr id="22539" name="Picture 1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50429" y="4581128"/>
            <a:ext cx="6858000" cy="2190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608447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35696" y="400075"/>
            <a:ext cx="5669987" cy="468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769972" y="5589240"/>
            <a:ext cx="2389244" cy="369332"/>
          </a:xfrm>
          <a:prstGeom prst="rect">
            <a:avLst/>
          </a:prstGeom>
        </p:spPr>
        <p:txBody>
          <a:bodyPr wrap="none">
            <a:spAutoFit/>
          </a:bodyPr>
          <a:lstStyle/>
          <a:p>
            <a:r>
              <a:rPr lang="en-GB" dirty="0">
                <a:solidFill>
                  <a:prstClr val="black"/>
                </a:solidFill>
              </a:rPr>
              <a:t>© Pomeroy et al (2007)</a:t>
            </a:r>
          </a:p>
        </p:txBody>
      </p:sp>
    </p:spTree>
    <p:extLst>
      <p:ext uri="{BB962C8B-B14F-4D97-AF65-F5344CB8AC3E}">
        <p14:creationId xmlns="" xmlns:p14="http://schemas.microsoft.com/office/powerpoint/2010/main" val="765961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ejmout0187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672" y="620688"/>
            <a:ext cx="5976664" cy="5354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47277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339752" y="20939"/>
            <a:ext cx="52474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prstClr val="black"/>
                </a:solidFill>
                <a:effectLst/>
                <a:uLnTx/>
                <a:uFillTx/>
                <a:latin typeface="Calibri"/>
                <a:ea typeface="+mn-ea"/>
                <a:cs typeface="+mn-cs"/>
              </a:rPr>
              <a:t>Diverzita mikrobiálního života</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36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47664" y="1052736"/>
            <a:ext cx="5699850" cy="5699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ovéPole 2"/>
          <p:cNvSpPr txBox="1"/>
          <p:nvPr/>
        </p:nvSpPr>
        <p:spPr>
          <a:xfrm>
            <a:off x="1871700" y="6522192"/>
            <a:ext cx="58326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err="1">
                <a:ln>
                  <a:noFill/>
                </a:ln>
                <a:solidFill>
                  <a:prstClr val="black"/>
                </a:solidFill>
                <a:effectLst/>
                <a:uLnTx/>
                <a:uFillTx/>
                <a:latin typeface="Calibri"/>
                <a:ea typeface="+mn-ea"/>
                <a:cs typeface="+mn-cs"/>
              </a:rPr>
              <a:t>Bacteria</a:t>
            </a:r>
            <a:r>
              <a:rPr kumimoji="0" lang="cs-CZ" sz="1600" b="0" i="0" u="none" strike="noStrike" kern="1200" cap="none" spc="0" normalizeH="0" baseline="0" noProof="0" dirty="0">
                <a:ln>
                  <a:noFill/>
                </a:ln>
                <a:solidFill>
                  <a:prstClr val="black"/>
                </a:solidFill>
                <a:effectLst/>
                <a:uLnTx/>
                <a:uFillTx/>
                <a:latin typeface="Calibri"/>
                <a:ea typeface="+mn-ea"/>
                <a:cs typeface="+mn-cs"/>
              </a:rPr>
              <a:t> – šedomodře, </a:t>
            </a:r>
            <a:r>
              <a:rPr kumimoji="0" lang="cs-CZ" sz="1600" b="0" i="0" u="none" strike="noStrike" kern="1200" cap="none" spc="0" normalizeH="0" baseline="0" noProof="0" dirty="0" err="1">
                <a:ln>
                  <a:noFill/>
                </a:ln>
                <a:solidFill>
                  <a:prstClr val="black"/>
                </a:solidFill>
                <a:effectLst/>
                <a:uLnTx/>
                <a:uFillTx/>
                <a:latin typeface="Calibri"/>
                <a:ea typeface="+mn-ea"/>
                <a:cs typeface="+mn-cs"/>
              </a:rPr>
              <a:t>Archaea</a:t>
            </a:r>
            <a:r>
              <a:rPr kumimoji="0" lang="cs-CZ" sz="1600" b="0" i="0" u="none" strike="noStrike" kern="1200" cap="none" spc="0" normalizeH="0" baseline="0" noProof="0" dirty="0">
                <a:ln>
                  <a:noFill/>
                </a:ln>
                <a:solidFill>
                  <a:prstClr val="black"/>
                </a:solidFill>
                <a:effectLst/>
                <a:uLnTx/>
                <a:uFillTx/>
                <a:latin typeface="Calibri"/>
                <a:ea typeface="+mn-ea"/>
                <a:cs typeface="+mn-cs"/>
              </a:rPr>
              <a:t> – zeleně, </a:t>
            </a:r>
            <a:r>
              <a:rPr kumimoji="0" lang="cs-CZ" sz="1600" b="0" i="0" u="none" strike="noStrike" kern="1200" cap="none" spc="0" normalizeH="0" baseline="0" noProof="0" dirty="0" err="1">
                <a:ln>
                  <a:noFill/>
                </a:ln>
                <a:solidFill>
                  <a:prstClr val="black"/>
                </a:solidFill>
                <a:effectLst/>
                <a:uLnTx/>
                <a:uFillTx/>
                <a:latin typeface="Calibri"/>
                <a:ea typeface="+mn-ea"/>
                <a:cs typeface="+mn-cs"/>
              </a:rPr>
              <a:t>Eukaryota</a:t>
            </a:r>
            <a:r>
              <a:rPr kumimoji="0" lang="cs-CZ" sz="1600" b="0" i="0" u="none" strike="noStrike" kern="1200" cap="none" spc="0" normalizeH="0" baseline="0" noProof="0" dirty="0">
                <a:ln>
                  <a:noFill/>
                </a:ln>
                <a:solidFill>
                  <a:prstClr val="black"/>
                </a:solidFill>
                <a:effectLst/>
                <a:uLnTx/>
                <a:uFillTx/>
                <a:latin typeface="Calibri"/>
                <a:ea typeface="+mn-ea"/>
                <a:cs typeface="+mn-cs"/>
              </a:rPr>
              <a:t> - červeně</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039405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672" y="35357"/>
            <a:ext cx="5688632" cy="66841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2286000" y="6581001"/>
            <a:ext cx="4572000" cy="276999"/>
          </a:xfrm>
          <a:prstGeom prst="rect">
            <a:avLst/>
          </a:prstGeom>
        </p:spPr>
        <p:txBody>
          <a:bodyPr>
            <a:spAutoFit/>
          </a:bodyPr>
          <a:lstStyle/>
          <a:p>
            <a:r>
              <a:rPr lang="cs-CZ" sz="1200" dirty="0" err="1"/>
              <a:t>Hug</a:t>
            </a:r>
            <a:r>
              <a:rPr lang="cs-CZ" sz="1200" dirty="0"/>
              <a:t> et al, 2016    </a:t>
            </a:r>
            <a:r>
              <a:rPr lang="en-GB" sz="1200" dirty="0"/>
              <a:t>https://www.nature.com/articles/nmicrobiol201648</a:t>
            </a:r>
          </a:p>
        </p:txBody>
      </p:sp>
      <p:sp>
        <p:nvSpPr>
          <p:cNvPr id="12" name="Rámeček 11"/>
          <p:cNvSpPr/>
          <p:nvPr/>
        </p:nvSpPr>
        <p:spPr>
          <a:xfrm>
            <a:off x="6178624" y="1844824"/>
            <a:ext cx="1008112" cy="46407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4" name="Rámeček 13"/>
          <p:cNvSpPr/>
          <p:nvPr/>
        </p:nvSpPr>
        <p:spPr>
          <a:xfrm>
            <a:off x="5508104" y="5157192"/>
            <a:ext cx="504056" cy="464071"/>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 xmlns:p14="http://schemas.microsoft.com/office/powerpoint/2010/main" val="1310727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3212976"/>
            <a:ext cx="6012424" cy="31390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96136" y="447102"/>
            <a:ext cx="3123326" cy="34453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0" y="107697"/>
            <a:ext cx="5508104" cy="2308324"/>
          </a:xfrm>
          <a:prstGeom prst="rect">
            <a:avLst/>
          </a:prstGeom>
        </p:spPr>
        <p:txBody>
          <a:bodyPr wrap="square">
            <a:spAutoFit/>
          </a:bodyPr>
          <a:lstStyle/>
          <a:p>
            <a:r>
              <a:rPr lang="en-GB" sz="1600" b="1" i="1" dirty="0"/>
              <a:t>Candidate phyla radiation (CPR)</a:t>
            </a:r>
            <a:endParaRPr lang="cs-CZ" sz="1600" b="1" i="1" dirty="0"/>
          </a:p>
          <a:p>
            <a:endParaRPr lang="cs-CZ" sz="1600" b="1" i="1" dirty="0"/>
          </a:p>
          <a:p>
            <a:pPr marL="285750" indent="-285750">
              <a:buFont typeface="Arial" panose="020B0604020202020204" pitchFamily="34" charset="0"/>
              <a:buChar char="•"/>
            </a:pPr>
            <a:r>
              <a:rPr lang="cs-CZ" sz="1600" dirty="0"/>
              <a:t>kandidát na </a:t>
            </a:r>
            <a:r>
              <a:rPr lang="cs-CZ" sz="1600" dirty="0" err="1"/>
              <a:t>superphylum</a:t>
            </a:r>
            <a:endParaRPr lang="cs-CZ" sz="1600" dirty="0"/>
          </a:p>
          <a:p>
            <a:pPr marL="285750" indent="-285750">
              <a:buFont typeface="Arial" panose="020B0604020202020204" pitchFamily="34" charset="0"/>
              <a:buChar char="•"/>
            </a:pPr>
            <a:r>
              <a:rPr lang="cs-CZ" sz="1600" dirty="0"/>
              <a:t>nekultivovatelné bakterie</a:t>
            </a:r>
          </a:p>
          <a:p>
            <a:pPr marL="285750" indent="-285750">
              <a:buFont typeface="Arial" panose="020B0604020202020204" pitchFamily="34" charset="0"/>
              <a:buChar char="•"/>
            </a:pPr>
            <a:r>
              <a:rPr lang="cs-CZ" sz="1600" dirty="0"/>
              <a:t>reprezentuje víc než </a:t>
            </a:r>
            <a:r>
              <a:rPr lang="en-GB" sz="1600" dirty="0"/>
              <a:t>15% </a:t>
            </a:r>
            <a:r>
              <a:rPr lang="cs-CZ" sz="1600" dirty="0" err="1"/>
              <a:t>bakt.diverzity</a:t>
            </a:r>
            <a:endParaRPr lang="cs-CZ" sz="1600" dirty="0"/>
          </a:p>
          <a:p>
            <a:pPr marL="285750" indent="-285750">
              <a:buFont typeface="Arial" panose="020B0604020202020204" pitchFamily="34" charset="0"/>
              <a:buChar char="•"/>
            </a:pPr>
            <a:r>
              <a:rPr lang="cs-CZ" sz="1600" dirty="0"/>
              <a:t>více než 70 kmenů</a:t>
            </a:r>
          </a:p>
          <a:p>
            <a:pPr marL="285750" indent="-285750">
              <a:buFont typeface="Arial" panose="020B0604020202020204" pitchFamily="34" charset="0"/>
              <a:buChar char="•"/>
            </a:pPr>
            <a:r>
              <a:rPr lang="cs-CZ" sz="1600" dirty="0"/>
              <a:t>malý genom</a:t>
            </a:r>
          </a:p>
          <a:p>
            <a:pPr marL="285750" indent="-285750">
              <a:buFont typeface="Arial" panose="020B0604020202020204" pitchFamily="34" charset="0"/>
              <a:buChar char="•"/>
            </a:pPr>
            <a:r>
              <a:rPr lang="cs-CZ" sz="1600" dirty="0"/>
              <a:t>postrádá některé hlavní </a:t>
            </a:r>
            <a:r>
              <a:rPr lang="cs-CZ" sz="1600" dirty="0" err="1"/>
              <a:t>metab</a:t>
            </a:r>
            <a:r>
              <a:rPr lang="cs-CZ" sz="1600" dirty="0"/>
              <a:t>. cesty i ribosomální proteiny</a:t>
            </a:r>
          </a:p>
          <a:p>
            <a:pPr marL="285750" indent="-285750">
              <a:buFont typeface="Arial" panose="020B0604020202020204" pitchFamily="34" charset="0"/>
              <a:buChar char="•"/>
            </a:pPr>
            <a:r>
              <a:rPr lang="cs-CZ" sz="1600" dirty="0"/>
              <a:t>obligátní </a:t>
            </a:r>
            <a:r>
              <a:rPr lang="cs-CZ" sz="1600" dirty="0" err="1"/>
              <a:t>symbionti</a:t>
            </a:r>
            <a:r>
              <a:rPr lang="cs-CZ" sz="1600" dirty="0"/>
              <a:t>???</a:t>
            </a:r>
            <a:endParaRPr lang="en-GB" sz="1600" dirty="0"/>
          </a:p>
        </p:txBody>
      </p:sp>
      <p:pic>
        <p:nvPicPr>
          <p:cNvPr id="409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652120" y="4221088"/>
            <a:ext cx="2682955" cy="23276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7506839" y="4653136"/>
            <a:ext cx="792088" cy="1323439"/>
          </a:xfrm>
          <a:prstGeom prst="rect">
            <a:avLst/>
          </a:prstGeom>
          <a:noFill/>
        </p:spPr>
        <p:txBody>
          <a:bodyPr wrap="square" rtlCol="0">
            <a:spAutoFit/>
          </a:bodyPr>
          <a:lstStyle/>
          <a:p>
            <a:r>
              <a:rPr lang="cs-CZ" sz="8000" dirty="0">
                <a:solidFill>
                  <a:srgbClr val="FF0000"/>
                </a:solidFill>
              </a:rPr>
              <a:t>?</a:t>
            </a:r>
            <a:endParaRPr lang="en-GB" sz="8000" dirty="0">
              <a:solidFill>
                <a:srgbClr val="FF0000"/>
              </a:solidFill>
            </a:endParaRPr>
          </a:p>
        </p:txBody>
      </p:sp>
    </p:spTree>
    <p:extLst>
      <p:ext uri="{BB962C8B-B14F-4D97-AF65-F5344CB8AC3E}">
        <p14:creationId xmlns="" xmlns:p14="http://schemas.microsoft.com/office/powerpoint/2010/main" val="2647946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651" y="188640"/>
            <a:ext cx="8229600" cy="422920"/>
          </a:xfrm>
        </p:spPr>
        <p:txBody>
          <a:bodyPr>
            <a:normAutofit fontScale="90000"/>
          </a:bodyPr>
          <a:lstStyle/>
          <a:p>
            <a:r>
              <a:rPr lang="cs-CZ" sz="2800" dirty="0"/>
              <a:t>Diverzita bakterií</a:t>
            </a:r>
            <a:endParaRPr lang="en-GB" sz="2800" dirty="0"/>
          </a:p>
        </p:txBody>
      </p:sp>
      <p:sp>
        <p:nvSpPr>
          <p:cNvPr id="3" name="Zástupný symbol pro obsah 2"/>
          <p:cNvSpPr>
            <a:spLocks noGrp="1"/>
          </p:cNvSpPr>
          <p:nvPr>
            <p:ph idx="1"/>
          </p:nvPr>
        </p:nvSpPr>
        <p:spPr>
          <a:xfrm>
            <a:off x="294956" y="764704"/>
            <a:ext cx="8517632" cy="1944216"/>
          </a:xfrm>
          <a:ln>
            <a:solidFill>
              <a:schemeClr val="accent1"/>
            </a:solidFill>
          </a:ln>
        </p:spPr>
        <p:txBody>
          <a:bodyPr>
            <a:normAutofit/>
          </a:bodyPr>
          <a:lstStyle/>
          <a:p>
            <a:r>
              <a:rPr lang="cs-CZ" sz="1600" dirty="0"/>
              <a:t>bakterie jsou nejrozšířenější skupinou organismů na světě</a:t>
            </a:r>
          </a:p>
          <a:p>
            <a:r>
              <a:rPr lang="cs-CZ" sz="1600" dirty="0"/>
              <a:t>se odhaduje, že na Zemi žije asi 5×10</a:t>
            </a:r>
            <a:r>
              <a:rPr lang="cs-CZ" sz="1600" baseline="30000" dirty="0"/>
              <a:t>30</a:t>
            </a:r>
            <a:r>
              <a:rPr lang="cs-CZ" sz="1600" dirty="0"/>
              <a:t> (jedinců) bakterií</a:t>
            </a:r>
          </a:p>
          <a:p>
            <a:r>
              <a:rPr lang="cs-CZ" sz="1600" dirty="0"/>
              <a:t>celkový počet druhů se dá jen tušit, odhady sahají od 10</a:t>
            </a:r>
            <a:r>
              <a:rPr lang="cs-CZ" sz="1600" baseline="30000" dirty="0"/>
              <a:t>7</a:t>
            </a:r>
            <a:r>
              <a:rPr lang="cs-CZ" sz="1600" dirty="0"/>
              <a:t> k 10</a:t>
            </a:r>
            <a:r>
              <a:rPr lang="cs-CZ" sz="1600" baseline="30000" dirty="0"/>
              <a:t>9</a:t>
            </a:r>
            <a:r>
              <a:rPr lang="cs-CZ" sz="1600" dirty="0"/>
              <a:t> druhů</a:t>
            </a:r>
          </a:p>
          <a:p>
            <a:r>
              <a:rPr lang="cs-CZ" sz="1600" dirty="0"/>
              <a:t>bakterie je možné nalézt v půdě, vodě, ovzduší i jakožto symbionty uvnitř a na povrchu mnohobuněčných organismů</a:t>
            </a:r>
          </a:p>
          <a:p>
            <a:r>
              <a:rPr lang="cs-CZ" sz="1600" dirty="0"/>
              <a:t>40 mil b./ g půdy, 1 mil b. /ml sladké vody </a:t>
            </a:r>
          </a:p>
        </p:txBody>
      </p:sp>
      <p:pic>
        <p:nvPicPr>
          <p:cNvPr id="4505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3284983"/>
            <a:ext cx="3751771" cy="30701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95937" y="2837685"/>
            <a:ext cx="5034270" cy="3522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4985686" y="6499393"/>
            <a:ext cx="3711565" cy="276999"/>
          </a:xfrm>
          <a:prstGeom prst="rect">
            <a:avLst/>
          </a:prstGeom>
        </p:spPr>
        <p:txBody>
          <a:bodyPr wrap="square">
            <a:spAutoFit/>
          </a:bodyPr>
          <a:lstStyle/>
          <a:p>
            <a:r>
              <a:rPr lang="en-GB" sz="1200" dirty="0">
                <a:solidFill>
                  <a:prstClr val="black"/>
                </a:solidFill>
              </a:rPr>
              <a:t>http://www.publish.csiro.au/ma/Fulltext/ma14060</a:t>
            </a:r>
          </a:p>
        </p:txBody>
      </p:sp>
    </p:spTree>
    <p:extLst>
      <p:ext uri="{BB962C8B-B14F-4D97-AF65-F5344CB8AC3E}">
        <p14:creationId xmlns="" xmlns:p14="http://schemas.microsoft.com/office/powerpoint/2010/main" val="797574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rázek 256" descr="DG 001a"/>
          <p:cNvPicPr>
            <a:picLocks noChangeAspect="1" noChangeArrowheads="1"/>
          </p:cNvPicPr>
          <p:nvPr/>
        </p:nvPicPr>
        <p:blipFill>
          <a:blip r:embed="rId2" cstate="print">
            <a:extLst>
              <a:ext uri="{28A0092B-C50C-407E-A947-70E740481C1C}">
                <a14:useLocalDpi xmlns="" xmlns:a14="http://schemas.microsoft.com/office/drawing/2010/main" val="0"/>
              </a:ext>
            </a:extLst>
          </a:blip>
          <a:srcRect b="12431"/>
          <a:stretch>
            <a:fillRect/>
          </a:stretch>
        </p:blipFill>
        <p:spPr bwMode="auto">
          <a:xfrm>
            <a:off x="684213" y="476250"/>
            <a:ext cx="7632700"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7" name="Obdélník 2"/>
          <p:cNvSpPr>
            <a:spLocks noChangeArrowheads="1"/>
          </p:cNvSpPr>
          <p:nvPr/>
        </p:nvSpPr>
        <p:spPr bwMode="auto">
          <a:xfrm>
            <a:off x="755650" y="5445125"/>
            <a:ext cx="770413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en-US" sz="1400" dirty="0">
                <a:solidFill>
                  <a:prstClr val="black"/>
                </a:solidFill>
                <a:latin typeface="+mn-lt"/>
              </a:rPr>
              <a:t>Evoluce domény </a:t>
            </a:r>
            <a:r>
              <a:rPr lang="cs-CZ" altLang="en-US" sz="1400" dirty="0" err="1">
                <a:solidFill>
                  <a:prstClr val="black"/>
                </a:solidFill>
                <a:latin typeface="+mn-lt"/>
              </a:rPr>
              <a:t>Bacteria</a:t>
            </a:r>
            <a:r>
              <a:rPr lang="cs-CZ" altLang="en-US" sz="1400" dirty="0">
                <a:solidFill>
                  <a:prstClr val="black"/>
                </a:solidFill>
                <a:latin typeface="+mn-lt"/>
              </a:rPr>
              <a:t>  založená na analýzách 16S </a:t>
            </a:r>
            <a:r>
              <a:rPr lang="cs-CZ" altLang="en-US" sz="1400" dirty="0" err="1">
                <a:solidFill>
                  <a:prstClr val="black"/>
                </a:solidFill>
                <a:latin typeface="+mn-lt"/>
              </a:rPr>
              <a:t>rRNA</a:t>
            </a:r>
            <a:r>
              <a:rPr lang="cs-CZ" altLang="en-US" sz="1400" dirty="0">
                <a:solidFill>
                  <a:prstClr val="black"/>
                </a:solidFill>
                <a:latin typeface="+mn-lt"/>
              </a:rPr>
              <a:t> genů vedla k odlišení cca 80 kmenů., včetně kmenů známých pouze z environmentálních sekvencí.  Největší kmen, který zahrnuje všechny známé formy mikrobiální fyziologie a patří sem zároveň většina známých bakterií z oblasti medicíny, průmyslu a zemědělství jsou </a:t>
            </a:r>
            <a:r>
              <a:rPr lang="cs-CZ" altLang="en-US" sz="1400" i="1" dirty="0" err="1">
                <a:solidFill>
                  <a:prstClr val="black"/>
                </a:solidFill>
                <a:latin typeface="+mn-lt"/>
              </a:rPr>
              <a:t>Proteobacteria</a:t>
            </a:r>
            <a:r>
              <a:rPr lang="cs-CZ" altLang="en-US" sz="1400" dirty="0">
                <a:solidFill>
                  <a:prstClr val="black"/>
                </a:solidFill>
                <a:latin typeface="+mn-lt"/>
              </a:rPr>
              <a:t> (podle </a:t>
            </a:r>
            <a:r>
              <a:rPr lang="cs-CZ" altLang="en-US" sz="1400" dirty="0" err="1">
                <a:solidFill>
                  <a:prstClr val="black"/>
                </a:solidFill>
                <a:latin typeface="+mn-lt"/>
              </a:rPr>
              <a:t>Madigan</a:t>
            </a:r>
            <a:r>
              <a:rPr lang="cs-CZ" altLang="en-US" sz="1400" dirty="0">
                <a:solidFill>
                  <a:prstClr val="black"/>
                </a:solidFill>
                <a:latin typeface="+mn-lt"/>
              </a:rPr>
              <a:t> et al. 2012).</a:t>
            </a:r>
          </a:p>
        </p:txBody>
      </p:sp>
    </p:spTree>
    <p:extLst>
      <p:ext uri="{BB962C8B-B14F-4D97-AF65-F5344CB8AC3E}">
        <p14:creationId xmlns="" xmlns:p14="http://schemas.microsoft.com/office/powerpoint/2010/main" val="1729669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can0120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268288"/>
            <a:ext cx="7239000" cy="625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Oval 3"/>
          <p:cNvSpPr>
            <a:spLocks noChangeArrowheads="1"/>
          </p:cNvSpPr>
          <p:nvPr/>
        </p:nvSpPr>
        <p:spPr bwMode="auto">
          <a:xfrm rot="1284926">
            <a:off x="955675" y="2520950"/>
            <a:ext cx="3048000" cy="2133600"/>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59396" name="Oval 4"/>
          <p:cNvSpPr>
            <a:spLocks noChangeArrowheads="1"/>
          </p:cNvSpPr>
          <p:nvPr/>
        </p:nvSpPr>
        <p:spPr bwMode="auto">
          <a:xfrm rot="-792654">
            <a:off x="3275013" y="250825"/>
            <a:ext cx="647700" cy="3529013"/>
          </a:xfrm>
          <a:prstGeom prst="ellipse">
            <a:avLst/>
          </a:prstGeom>
          <a:noFill/>
          <a:ln w="28575">
            <a:solidFill>
              <a:srgbClr val="FF66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Tree>
    <p:extLst>
      <p:ext uri="{BB962C8B-B14F-4D97-AF65-F5344CB8AC3E}">
        <p14:creationId xmlns="" xmlns:p14="http://schemas.microsoft.com/office/powerpoint/2010/main" val="2346927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86629" y="163577"/>
            <a:ext cx="5082109" cy="1200329"/>
          </a:xfrm>
          <a:prstGeom prst="rect">
            <a:avLst/>
          </a:prstGeom>
          <a:solidFill>
            <a:srgbClr val="F8F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Alphaproteobacteria</a:t>
            </a:r>
            <a:endParaRPr lang="cs-CZ" altLang="en-US" sz="16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zahrnují řadu </a:t>
            </a:r>
            <a:r>
              <a:rPr lang="cs-CZ" altLang="en-US" sz="1400" dirty="0" err="1">
                <a:solidFill>
                  <a:prstClr val="black"/>
                </a:solidFill>
                <a:latin typeface="Calibri"/>
              </a:rPr>
              <a:t>oligotrofů</a:t>
            </a:r>
            <a:endParaRPr lang="cs-CZ" altLang="en-US" sz="14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 symbioticky rostlin i zvířat (r. </a:t>
            </a:r>
            <a:r>
              <a:rPr lang="cs-CZ" altLang="en-US" sz="1400" dirty="0" err="1">
                <a:solidFill>
                  <a:prstClr val="black"/>
                </a:solidFill>
                <a:latin typeface="Calibri"/>
              </a:rPr>
              <a:t>Rhizobium</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nebezpečné patogeny ( </a:t>
            </a:r>
            <a:r>
              <a:rPr lang="cs-CZ" altLang="en-US" sz="1400" dirty="0" err="1">
                <a:solidFill>
                  <a:prstClr val="black"/>
                </a:solidFill>
                <a:latin typeface="Calibri"/>
              </a:rPr>
              <a:t>Rickettsiaceae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a:t>
            </a:r>
            <a:r>
              <a:rPr lang="cs-CZ" altLang="en-US" sz="1400" dirty="0" err="1">
                <a:solidFill>
                  <a:prstClr val="black"/>
                </a:solidFill>
                <a:latin typeface="Calibri"/>
              </a:rPr>
              <a:t>Methylobacterium</a:t>
            </a:r>
            <a:endParaRPr lang="en-US" altLang="en-US" sz="1400" dirty="0">
              <a:solidFill>
                <a:prstClr val="black"/>
              </a:solidFill>
              <a:latin typeface="Calibri"/>
            </a:endParaRPr>
          </a:p>
        </p:txBody>
      </p:sp>
      <p:sp>
        <p:nvSpPr>
          <p:cNvPr id="60419" name="Rectangle 3"/>
          <p:cNvSpPr>
            <a:spLocks noChangeArrowheads="1"/>
          </p:cNvSpPr>
          <p:nvPr/>
        </p:nvSpPr>
        <p:spPr bwMode="auto">
          <a:xfrm>
            <a:off x="256492" y="1529467"/>
            <a:ext cx="5112246" cy="1200329"/>
          </a:xfrm>
          <a:prstGeom prst="rect">
            <a:avLst/>
          </a:prstGeom>
          <a:solidFill>
            <a:srgbClr val="F8F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600" dirty="0" err="1">
                <a:solidFill>
                  <a:prstClr val="black"/>
                </a:solidFill>
                <a:latin typeface="Calibri"/>
              </a:rPr>
              <a:t>Betaproteobacteria</a:t>
            </a:r>
            <a:endParaRPr lang="cs-CZ" altLang="en-US" sz="16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dominantní složka sladkovodního prostředí</a:t>
            </a:r>
          </a:p>
          <a:p>
            <a:pPr eaLnBrk="1" hangingPunct="1">
              <a:spcBef>
                <a:spcPct val="0"/>
              </a:spcBef>
              <a:buFontTx/>
              <a:buNone/>
            </a:pPr>
            <a:r>
              <a:rPr lang="cs-CZ" altLang="en-US" sz="1400" dirty="0">
                <a:solidFill>
                  <a:prstClr val="black"/>
                </a:solidFill>
                <a:latin typeface="Calibri"/>
              </a:rPr>
              <a:t> metabolická diverzita – aerobní, </a:t>
            </a:r>
            <a:r>
              <a:rPr lang="cs-CZ" altLang="en-US" sz="1400" dirty="0" err="1">
                <a:solidFill>
                  <a:prstClr val="black"/>
                </a:solidFill>
                <a:latin typeface="Calibri"/>
              </a:rPr>
              <a:t>chemolitotrofní</a:t>
            </a:r>
            <a:r>
              <a:rPr lang="cs-CZ" altLang="en-US" sz="1400" dirty="0">
                <a:solidFill>
                  <a:prstClr val="black"/>
                </a:solidFill>
                <a:latin typeface="Calibri"/>
              </a:rPr>
              <a:t>, </a:t>
            </a:r>
            <a:r>
              <a:rPr lang="cs-CZ" altLang="en-US" sz="1400" dirty="0" err="1">
                <a:solidFill>
                  <a:prstClr val="black"/>
                </a:solidFill>
                <a:latin typeface="Calibri"/>
              </a:rPr>
              <a:t>fototrofní</a:t>
            </a:r>
            <a:endParaRPr lang="cs-CZ" altLang="en-US" sz="14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tendence </a:t>
            </a:r>
            <a:r>
              <a:rPr lang="cs-CZ" altLang="en-US" sz="1400" dirty="0" err="1">
                <a:solidFill>
                  <a:prstClr val="black"/>
                </a:solidFill>
                <a:latin typeface="Calibri"/>
              </a:rPr>
              <a:t>utilizovat</a:t>
            </a:r>
            <a:r>
              <a:rPr lang="cs-CZ" altLang="en-US" sz="1400" dirty="0">
                <a:solidFill>
                  <a:prstClr val="black"/>
                </a:solidFill>
                <a:latin typeface="Calibri"/>
              </a:rPr>
              <a:t> substráty vznikající anaerob. dekompozicí</a:t>
            </a:r>
          </a:p>
          <a:p>
            <a:pPr eaLnBrk="1" hangingPunct="1">
              <a:spcBef>
                <a:spcPct val="0"/>
              </a:spcBef>
              <a:buFontTx/>
              <a:buNone/>
            </a:pPr>
            <a:r>
              <a:rPr lang="cs-CZ" altLang="en-US" sz="1400" dirty="0">
                <a:solidFill>
                  <a:prstClr val="black"/>
                </a:solidFill>
                <a:latin typeface="Calibri"/>
              </a:rPr>
              <a:t>patogeny ( </a:t>
            </a:r>
            <a:r>
              <a:rPr lang="cs-CZ" altLang="en-US" sz="1400" dirty="0" err="1">
                <a:solidFill>
                  <a:prstClr val="black"/>
                </a:solidFill>
                <a:latin typeface="Calibri"/>
              </a:rPr>
              <a:t>Neisseriaceae</a:t>
            </a:r>
            <a:r>
              <a:rPr lang="cs-CZ" altLang="en-US" sz="1400" dirty="0">
                <a:solidFill>
                  <a:prstClr val="black"/>
                </a:solidFill>
                <a:latin typeface="Calibri"/>
              </a:rPr>
              <a:t> </a:t>
            </a:r>
            <a:r>
              <a:rPr lang="cs-CZ" altLang="en-US" sz="1400" dirty="0" err="1">
                <a:solidFill>
                  <a:prstClr val="black"/>
                </a:solidFill>
                <a:latin typeface="Calibri"/>
              </a:rPr>
              <a:t>gonorrheoa</a:t>
            </a:r>
            <a:r>
              <a:rPr lang="cs-CZ" altLang="en-US" sz="1400" dirty="0">
                <a:solidFill>
                  <a:prstClr val="black"/>
                </a:solidFill>
                <a:latin typeface="Calibri"/>
              </a:rPr>
              <a:t> </a:t>
            </a:r>
            <a:r>
              <a:rPr lang="cs-CZ" altLang="en-US" sz="1400" dirty="0">
                <a:solidFill>
                  <a:prstClr val="black"/>
                </a:solidFill>
              </a:rPr>
              <a:t>)</a:t>
            </a:r>
          </a:p>
        </p:txBody>
      </p:sp>
      <p:sp>
        <p:nvSpPr>
          <p:cNvPr id="60421" name="Rectangle 6"/>
          <p:cNvSpPr>
            <a:spLocks noChangeArrowheads="1"/>
          </p:cNvSpPr>
          <p:nvPr/>
        </p:nvSpPr>
        <p:spPr bwMode="auto">
          <a:xfrm>
            <a:off x="233415" y="2958769"/>
            <a:ext cx="5112816" cy="984885"/>
          </a:xfrm>
          <a:prstGeom prst="rect">
            <a:avLst/>
          </a:prstGeom>
          <a:solidFill>
            <a:schemeClr val="bg1"/>
          </a:solidFill>
          <a:ln>
            <a:noFill/>
          </a:ln>
          <a:effec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solidFill>
                  <a:prstClr val="black"/>
                </a:solidFill>
                <a:cs typeface="Times New Roman" pitchFamily="18" charset="0"/>
              </a:rPr>
              <a:t> </a:t>
            </a:r>
            <a:r>
              <a:rPr lang="en-US" altLang="en-US" sz="1600" dirty="0" err="1">
                <a:solidFill>
                  <a:prstClr val="black"/>
                </a:solidFill>
                <a:latin typeface="Calibri"/>
                <a:cs typeface="Times New Roman" pitchFamily="18" charset="0"/>
              </a:rPr>
              <a:t>Gammaproteobacteria</a:t>
            </a:r>
            <a:endParaRPr lang="cs-CZ" altLang="en-US" sz="1600" dirty="0">
              <a:solidFill>
                <a:prstClr val="black"/>
              </a:solidFill>
              <a:latin typeface="Calibri"/>
              <a:cs typeface="Times New Roman" pitchFamily="18" charset="0"/>
            </a:endParaRPr>
          </a:p>
          <a:p>
            <a:pPr eaLnBrk="1" hangingPunct="1">
              <a:spcBef>
                <a:spcPct val="0"/>
              </a:spcBef>
              <a:buFontTx/>
              <a:buNone/>
            </a:pPr>
            <a:r>
              <a:rPr lang="cs-CZ" altLang="en-US" sz="1400" dirty="0">
                <a:solidFill>
                  <a:prstClr val="black"/>
                </a:solidFill>
                <a:latin typeface="Calibri"/>
                <a:cs typeface="Times New Roman" pitchFamily="18" charset="0"/>
              </a:rPr>
              <a:t>- dominantní složky mořské vody a sedimentů</a:t>
            </a:r>
          </a:p>
          <a:p>
            <a:pPr eaLnBrk="1" hangingPunct="1">
              <a:spcBef>
                <a:spcPct val="0"/>
              </a:spcBef>
              <a:buFontTx/>
              <a:buChar char="-"/>
            </a:pPr>
            <a:r>
              <a:rPr lang="cs-CZ" altLang="en-US" sz="1400" dirty="0">
                <a:solidFill>
                  <a:prstClr val="black"/>
                </a:solidFill>
                <a:latin typeface="Calibri"/>
                <a:cs typeface="Times New Roman" pitchFamily="18" charset="0"/>
              </a:rPr>
              <a:t>fenotypově rozmanití zástupci </a:t>
            </a:r>
          </a:p>
          <a:p>
            <a:pPr eaLnBrk="1" hangingPunct="1">
              <a:spcBef>
                <a:spcPct val="0"/>
              </a:spcBef>
              <a:buFontTx/>
              <a:buChar char="-"/>
            </a:pPr>
            <a:r>
              <a:rPr lang="cs-CZ" altLang="en-US" sz="1400" dirty="0">
                <a:solidFill>
                  <a:prstClr val="black"/>
                </a:solidFill>
                <a:latin typeface="Calibri"/>
                <a:cs typeface="Times New Roman" pitchFamily="18" charset="0"/>
              </a:rPr>
              <a:t>foto- i </a:t>
            </a:r>
            <a:r>
              <a:rPr lang="cs-CZ" altLang="en-US" sz="1400" dirty="0" err="1">
                <a:solidFill>
                  <a:prstClr val="black"/>
                </a:solidFill>
                <a:latin typeface="Calibri"/>
                <a:cs typeface="Times New Roman" pitchFamily="18" charset="0"/>
              </a:rPr>
              <a:t>nefotosyntetizující</a:t>
            </a:r>
            <a:r>
              <a:rPr lang="cs-CZ" altLang="en-US" sz="1400" dirty="0">
                <a:solidFill>
                  <a:prstClr val="black"/>
                </a:solidFill>
                <a:latin typeface="Calibri"/>
                <a:cs typeface="Times New Roman" pitchFamily="18" charset="0"/>
              </a:rPr>
              <a:t>, aero- i anaerobní, </a:t>
            </a:r>
            <a:r>
              <a:rPr lang="cs-CZ" altLang="en-US" sz="1400" dirty="0" err="1">
                <a:solidFill>
                  <a:prstClr val="black"/>
                </a:solidFill>
                <a:latin typeface="Calibri"/>
                <a:cs typeface="Times New Roman" pitchFamily="18" charset="0"/>
              </a:rPr>
              <a:t>hetero</a:t>
            </a:r>
            <a:r>
              <a:rPr lang="cs-CZ" altLang="en-US" sz="1400" dirty="0">
                <a:solidFill>
                  <a:prstClr val="black"/>
                </a:solidFill>
                <a:latin typeface="Calibri"/>
                <a:cs typeface="Times New Roman" pitchFamily="18" charset="0"/>
              </a:rPr>
              <a:t>- i </a:t>
            </a:r>
            <a:r>
              <a:rPr lang="cs-CZ" altLang="en-US" sz="1400" dirty="0" err="1">
                <a:solidFill>
                  <a:prstClr val="black"/>
                </a:solidFill>
                <a:latin typeface="Calibri"/>
                <a:cs typeface="Times New Roman" pitchFamily="18" charset="0"/>
              </a:rPr>
              <a:t>fototrofní</a:t>
            </a:r>
            <a:endParaRPr lang="cs-CZ" altLang="en-US" sz="1400" dirty="0">
              <a:solidFill>
                <a:prstClr val="black"/>
              </a:solidFill>
              <a:latin typeface="Calibri"/>
              <a:cs typeface="Times New Roman" pitchFamily="18" charset="0"/>
            </a:endParaRPr>
          </a:p>
        </p:txBody>
      </p:sp>
      <p:sp>
        <p:nvSpPr>
          <p:cNvPr id="60422" name="Rectangle 7"/>
          <p:cNvSpPr>
            <a:spLocks noChangeArrowheads="1"/>
          </p:cNvSpPr>
          <p:nvPr/>
        </p:nvSpPr>
        <p:spPr bwMode="auto">
          <a:xfrm>
            <a:off x="255922" y="4149080"/>
            <a:ext cx="5112816" cy="984885"/>
          </a:xfrm>
          <a:prstGeom prst="rect">
            <a:avLst/>
          </a:prstGeom>
          <a:solidFill>
            <a:srgbClr val="F8F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Deltaproteobacteria</a:t>
            </a:r>
            <a:endParaRPr lang="cs-CZ" altLang="en-US" sz="1600" dirty="0">
              <a:solidFill>
                <a:prstClr val="black"/>
              </a:solidFill>
              <a:latin typeface="Calibri"/>
            </a:endParaRPr>
          </a:p>
          <a:p>
            <a:pPr eaLnBrk="1" hangingPunct="1">
              <a:spcBef>
                <a:spcPct val="0"/>
              </a:spcBef>
              <a:buFontTx/>
              <a:buNone/>
            </a:pPr>
            <a:r>
              <a:rPr lang="cs-CZ" altLang="en-US" sz="1400" dirty="0">
                <a:solidFill>
                  <a:prstClr val="black"/>
                </a:solidFill>
                <a:latin typeface="Calibri"/>
              </a:rPr>
              <a:t>- fenotypově rozmanití zástupci </a:t>
            </a:r>
          </a:p>
          <a:p>
            <a:pPr eaLnBrk="1" hangingPunct="1">
              <a:spcBef>
                <a:spcPct val="0"/>
              </a:spcBef>
              <a:buFontTx/>
              <a:buChar char="-"/>
            </a:pPr>
            <a:r>
              <a:rPr lang="cs-CZ" altLang="en-US" sz="1400" dirty="0" err="1">
                <a:solidFill>
                  <a:prstClr val="black"/>
                </a:solidFill>
                <a:latin typeface="Calibri"/>
              </a:rPr>
              <a:t>chemoorgánotrofní</a:t>
            </a:r>
            <a:r>
              <a:rPr lang="cs-CZ" altLang="en-US" sz="1400" dirty="0">
                <a:solidFill>
                  <a:prstClr val="black"/>
                </a:solidFill>
                <a:latin typeface="Calibri"/>
              </a:rPr>
              <a:t> b., </a:t>
            </a:r>
            <a:r>
              <a:rPr lang="cs-CZ" altLang="en-US" sz="1400" dirty="0" err="1">
                <a:solidFill>
                  <a:prstClr val="black"/>
                </a:solidFill>
                <a:latin typeface="Calibri"/>
              </a:rPr>
              <a:t>bakter</a:t>
            </a:r>
            <a:r>
              <a:rPr lang="cs-CZ" altLang="en-US" sz="1400" dirty="0">
                <a:solidFill>
                  <a:prstClr val="black"/>
                </a:solidFill>
                <a:latin typeface="Calibri"/>
              </a:rPr>
              <a:t>. predátoři ( </a:t>
            </a:r>
            <a:r>
              <a:rPr lang="cs-CZ" altLang="en-US" sz="1400" dirty="0" err="1">
                <a:solidFill>
                  <a:prstClr val="black"/>
                </a:solidFill>
                <a:latin typeface="Calibri"/>
              </a:rPr>
              <a:t>mixotrofie</a:t>
            </a:r>
            <a:r>
              <a:rPr lang="cs-CZ" altLang="en-US" sz="1400" dirty="0">
                <a:solidFill>
                  <a:prstClr val="black"/>
                </a:solidFill>
                <a:latin typeface="Calibri"/>
              </a:rPr>
              <a:t>)</a:t>
            </a:r>
          </a:p>
          <a:p>
            <a:pPr eaLnBrk="1" hangingPunct="1">
              <a:spcBef>
                <a:spcPct val="0"/>
              </a:spcBef>
              <a:buFontTx/>
              <a:buChar char="-"/>
            </a:pPr>
            <a:r>
              <a:rPr lang="cs-CZ" altLang="en-US" sz="1400" dirty="0">
                <a:solidFill>
                  <a:prstClr val="black"/>
                </a:solidFill>
                <a:latin typeface="Calibri"/>
              </a:rPr>
              <a:t> sulfátové a </a:t>
            </a:r>
            <a:r>
              <a:rPr lang="cs-CZ" altLang="en-US" sz="1400" dirty="0" err="1">
                <a:solidFill>
                  <a:prstClr val="black"/>
                </a:solidFill>
                <a:latin typeface="Calibri"/>
              </a:rPr>
              <a:t>sulfur</a:t>
            </a:r>
            <a:r>
              <a:rPr lang="cs-CZ" altLang="en-US" sz="1400" dirty="0">
                <a:solidFill>
                  <a:prstClr val="black"/>
                </a:solidFill>
                <a:latin typeface="Calibri"/>
              </a:rPr>
              <a:t>- redukující b.</a:t>
            </a:r>
          </a:p>
        </p:txBody>
      </p:sp>
      <p:sp>
        <p:nvSpPr>
          <p:cNvPr id="60423" name="Rectangle 8"/>
          <p:cNvSpPr>
            <a:spLocks noChangeArrowheads="1"/>
          </p:cNvSpPr>
          <p:nvPr/>
        </p:nvSpPr>
        <p:spPr bwMode="auto">
          <a:xfrm>
            <a:off x="255922" y="5268808"/>
            <a:ext cx="5112816" cy="984885"/>
          </a:xfrm>
          <a:prstGeom prst="rect">
            <a:avLst/>
          </a:prstGeom>
          <a:solidFill>
            <a:schemeClr val="bg1"/>
          </a:solidFill>
          <a:ln>
            <a:noFill/>
          </a:ln>
          <a:effec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err="1">
                <a:solidFill>
                  <a:prstClr val="black"/>
                </a:solidFill>
                <a:latin typeface="Calibri"/>
              </a:rPr>
              <a:t>Epsilonproteobacteria</a:t>
            </a:r>
            <a:endParaRPr lang="cs-CZ" altLang="en-US" sz="1600" dirty="0">
              <a:solidFill>
                <a:prstClr val="black"/>
              </a:solidFill>
              <a:latin typeface="Calibri"/>
            </a:endParaRPr>
          </a:p>
          <a:p>
            <a:pPr eaLnBrk="1" hangingPunct="1">
              <a:spcBef>
                <a:spcPct val="0"/>
              </a:spcBef>
              <a:buFontTx/>
              <a:buChar char="-"/>
            </a:pPr>
            <a:r>
              <a:rPr lang="cs-CZ" altLang="en-US" sz="1400" dirty="0">
                <a:solidFill>
                  <a:prstClr val="black"/>
                </a:solidFill>
                <a:latin typeface="Calibri"/>
              </a:rPr>
              <a:t>často </a:t>
            </a:r>
            <a:r>
              <a:rPr lang="cs-CZ" altLang="en-US" sz="1400" dirty="0" err="1">
                <a:solidFill>
                  <a:prstClr val="black"/>
                </a:solidFill>
                <a:latin typeface="Calibri"/>
              </a:rPr>
              <a:t>mikroaerofilové</a:t>
            </a:r>
            <a:r>
              <a:rPr lang="cs-CZ" altLang="en-US" sz="1400" dirty="0">
                <a:solidFill>
                  <a:prstClr val="black"/>
                </a:solidFill>
                <a:latin typeface="Calibri"/>
              </a:rPr>
              <a:t> s bičíkem</a:t>
            </a:r>
          </a:p>
          <a:p>
            <a:pPr eaLnBrk="1" hangingPunct="1">
              <a:spcBef>
                <a:spcPct val="0"/>
              </a:spcBef>
              <a:buFontTx/>
              <a:buChar char="-"/>
            </a:pPr>
            <a:r>
              <a:rPr lang="cs-CZ" altLang="en-US" sz="1400" dirty="0" err="1">
                <a:solidFill>
                  <a:prstClr val="black"/>
                </a:solidFill>
                <a:latin typeface="Calibri"/>
              </a:rPr>
              <a:t>symbionti</a:t>
            </a:r>
            <a:r>
              <a:rPr lang="cs-CZ" altLang="en-US" sz="1400" dirty="0">
                <a:solidFill>
                  <a:prstClr val="black"/>
                </a:solidFill>
                <a:latin typeface="Calibri"/>
              </a:rPr>
              <a:t> a paraziti </a:t>
            </a:r>
            <a:r>
              <a:rPr lang="cs-CZ" altLang="en-US" sz="1400" dirty="0" err="1">
                <a:solidFill>
                  <a:prstClr val="black"/>
                </a:solidFill>
                <a:latin typeface="Calibri"/>
              </a:rPr>
              <a:t>tráv</a:t>
            </a:r>
            <a:r>
              <a:rPr lang="cs-CZ" altLang="en-US" sz="1400" dirty="0">
                <a:solidFill>
                  <a:prstClr val="black"/>
                </a:solidFill>
                <a:latin typeface="Calibri"/>
              </a:rPr>
              <a:t>. traktu </a:t>
            </a:r>
          </a:p>
          <a:p>
            <a:pPr eaLnBrk="1" hangingPunct="1">
              <a:spcBef>
                <a:spcPct val="0"/>
              </a:spcBef>
              <a:buFontTx/>
              <a:buChar char="-"/>
            </a:pPr>
            <a:r>
              <a:rPr lang="cs-CZ" altLang="en-US" sz="1400" dirty="0" err="1">
                <a:solidFill>
                  <a:prstClr val="black"/>
                </a:solidFill>
                <a:latin typeface="Calibri"/>
              </a:rPr>
              <a:t>hydroterm</a:t>
            </a:r>
            <a:r>
              <a:rPr lang="cs-CZ" altLang="en-US" sz="1400" dirty="0">
                <a:solidFill>
                  <a:prstClr val="black"/>
                </a:solidFill>
                <a:latin typeface="Calibri"/>
              </a:rPr>
              <a:t>. vývěry</a:t>
            </a:r>
          </a:p>
        </p:txBody>
      </p:sp>
      <p:sp>
        <p:nvSpPr>
          <p:cNvPr id="2" name="Obdélník 1"/>
          <p:cNvSpPr/>
          <p:nvPr/>
        </p:nvSpPr>
        <p:spPr>
          <a:xfrm>
            <a:off x="287449" y="6439141"/>
            <a:ext cx="1883914" cy="369332"/>
          </a:xfrm>
          <a:prstGeom prst="rect">
            <a:avLst/>
          </a:prstGeom>
          <a:solidFill>
            <a:schemeClr val="bg1"/>
          </a:solidFill>
        </p:spPr>
        <p:txBody>
          <a:bodyPr wrap="none">
            <a:spAutoFit/>
          </a:bodyPr>
          <a:lstStyle/>
          <a:p>
            <a:r>
              <a:rPr lang="en-GB" dirty="0">
                <a:solidFill>
                  <a:prstClr val="black"/>
                </a:solidFill>
              </a:rPr>
              <a:t> </a:t>
            </a:r>
            <a:r>
              <a:rPr lang="cs-CZ" sz="1600" dirty="0" err="1">
                <a:solidFill>
                  <a:prstClr val="black"/>
                </a:solidFill>
              </a:rPr>
              <a:t>Zetaproteobacteria</a:t>
            </a:r>
            <a:r>
              <a:rPr lang="cs-CZ" sz="1600" dirty="0">
                <a:solidFill>
                  <a:prstClr val="black"/>
                </a:solidFill>
              </a:rPr>
              <a:t> </a:t>
            </a:r>
            <a:endParaRPr lang="en-GB" sz="1600" dirty="0">
              <a:solidFill>
                <a:prstClr val="black"/>
              </a:solidFill>
            </a:endParaRPr>
          </a:p>
        </p:txBody>
      </p:sp>
      <p:sp>
        <p:nvSpPr>
          <p:cNvPr id="3" name="Obdélník 2"/>
          <p:cNvSpPr/>
          <p:nvPr/>
        </p:nvSpPr>
        <p:spPr>
          <a:xfrm>
            <a:off x="5671616" y="174321"/>
            <a:ext cx="3299863" cy="1015663"/>
          </a:xfrm>
          <a:prstGeom prst="rect">
            <a:avLst/>
          </a:prstGeom>
        </p:spPr>
        <p:txBody>
          <a:bodyPr wrap="square">
            <a:spAutoFit/>
          </a:bodyPr>
          <a:lstStyle/>
          <a:p>
            <a:r>
              <a:rPr lang="cs-CZ" sz="1200" dirty="0">
                <a:solidFill>
                  <a:prstClr val="black"/>
                </a:solidFill>
              </a:rPr>
              <a:t>    </a:t>
            </a:r>
            <a:r>
              <a:rPr lang="en-GB" sz="1200" dirty="0" err="1">
                <a:solidFill>
                  <a:prstClr val="black"/>
                </a:solidFill>
              </a:rPr>
              <a:t>Caulobacterales</a:t>
            </a:r>
            <a:r>
              <a:rPr lang="en-GB" sz="1200" dirty="0">
                <a:solidFill>
                  <a:prstClr val="black"/>
                </a:solidFill>
              </a:rPr>
              <a:t> - e.g. </a:t>
            </a:r>
            <a:r>
              <a:rPr lang="en-GB" sz="1200" dirty="0" err="1">
                <a:solidFill>
                  <a:prstClr val="black"/>
                </a:solidFill>
              </a:rPr>
              <a:t>Caulobacter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b="1" dirty="0" err="1">
                <a:solidFill>
                  <a:prstClr val="black"/>
                </a:solidFill>
              </a:rPr>
              <a:t>Rhizobiales</a:t>
            </a:r>
            <a:r>
              <a:rPr lang="en-GB" sz="1200" b="1" dirty="0">
                <a:solidFill>
                  <a:prstClr val="black"/>
                </a:solidFill>
              </a:rPr>
              <a:t> </a:t>
            </a:r>
            <a:r>
              <a:rPr lang="en-GB" sz="1200" dirty="0">
                <a:solidFill>
                  <a:prstClr val="black"/>
                </a:solidFill>
              </a:rPr>
              <a:t>- e.g. Rhizobia</a:t>
            </a:r>
            <a:br>
              <a:rPr lang="en-GB" sz="1200" dirty="0">
                <a:solidFill>
                  <a:prstClr val="black"/>
                </a:solidFill>
              </a:rPr>
            </a:br>
            <a:r>
              <a:rPr lang="en-GB" sz="1200" dirty="0">
                <a:solidFill>
                  <a:prstClr val="black"/>
                </a:solidFill>
              </a:rPr>
              <a:t>   </a:t>
            </a:r>
            <a:r>
              <a:rPr lang="en-GB" sz="1200" dirty="0" err="1">
                <a:solidFill>
                  <a:prstClr val="black"/>
                </a:solidFill>
              </a:rPr>
              <a:t>Rhodospirillales</a:t>
            </a:r>
            <a:r>
              <a:rPr lang="en-GB" sz="1200" dirty="0">
                <a:solidFill>
                  <a:prstClr val="black"/>
                </a:solidFill>
              </a:rPr>
              <a:t> - e.g. </a:t>
            </a:r>
            <a:r>
              <a:rPr lang="en-GB" sz="1200" dirty="0" err="1">
                <a:solidFill>
                  <a:prstClr val="black"/>
                </a:solidFill>
              </a:rPr>
              <a:t>Acetobacter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b="1" dirty="0" err="1">
                <a:solidFill>
                  <a:prstClr val="black"/>
                </a:solidFill>
              </a:rPr>
              <a:t>Rickettsiales</a:t>
            </a:r>
            <a:r>
              <a:rPr lang="en-GB" sz="1200" dirty="0">
                <a:solidFill>
                  <a:prstClr val="black"/>
                </a:solidFill>
              </a:rPr>
              <a:t> - e.g. Rickettsia</a:t>
            </a:r>
            <a:br>
              <a:rPr lang="en-GB" sz="1200" dirty="0">
                <a:solidFill>
                  <a:prstClr val="black"/>
                </a:solidFill>
              </a:rPr>
            </a:br>
            <a:r>
              <a:rPr lang="en-GB" sz="1200" dirty="0">
                <a:solidFill>
                  <a:prstClr val="black"/>
                </a:solidFill>
              </a:rPr>
              <a:t>   </a:t>
            </a:r>
            <a:r>
              <a:rPr lang="en-GB" sz="1200" dirty="0" err="1">
                <a:solidFill>
                  <a:prstClr val="black"/>
                </a:solidFill>
              </a:rPr>
              <a:t>Sphingomonadales</a:t>
            </a:r>
            <a:r>
              <a:rPr lang="en-GB" sz="1200" dirty="0">
                <a:solidFill>
                  <a:prstClr val="black"/>
                </a:solidFill>
              </a:rPr>
              <a:t> e.g. </a:t>
            </a:r>
            <a:r>
              <a:rPr lang="en-GB" sz="1200" dirty="0" err="1">
                <a:solidFill>
                  <a:prstClr val="black"/>
                </a:solidFill>
              </a:rPr>
              <a:t>Sphingomonas</a:t>
            </a:r>
            <a:endParaRPr lang="en-GB" sz="1200" dirty="0">
              <a:solidFill>
                <a:prstClr val="black"/>
              </a:solidFill>
            </a:endParaRPr>
          </a:p>
        </p:txBody>
      </p:sp>
      <p:sp>
        <p:nvSpPr>
          <p:cNvPr id="4" name="Obdélník 3"/>
          <p:cNvSpPr/>
          <p:nvPr/>
        </p:nvSpPr>
        <p:spPr>
          <a:xfrm>
            <a:off x="5671616" y="1363906"/>
            <a:ext cx="2088232" cy="1200329"/>
          </a:xfrm>
          <a:prstGeom prst="rect">
            <a:avLst/>
          </a:prstGeom>
        </p:spPr>
        <p:txBody>
          <a:bodyPr wrap="square">
            <a:spAutoFit/>
          </a:bodyPr>
          <a:lstStyle/>
          <a:p>
            <a:r>
              <a:rPr lang="en-GB" sz="1200" dirty="0">
                <a:solidFill>
                  <a:prstClr val="black"/>
                </a:solidFill>
              </a:rPr>
              <a:t>   </a:t>
            </a:r>
            <a:r>
              <a:rPr lang="en-GB" sz="1200" dirty="0" err="1">
                <a:solidFill>
                  <a:prstClr val="black"/>
                </a:solidFill>
              </a:rPr>
              <a:t>Burkholderiales</a:t>
            </a:r>
            <a:r>
              <a:rPr lang="en-GB" sz="1200" dirty="0">
                <a:solidFill>
                  <a:prstClr val="black"/>
                </a:solidFill>
              </a:rPr>
              <a:t> </a:t>
            </a:r>
            <a:br>
              <a:rPr lang="en-GB" sz="1200" dirty="0">
                <a:solidFill>
                  <a:prstClr val="black"/>
                </a:solidFill>
              </a:rPr>
            </a:br>
            <a:r>
              <a:rPr lang="en-GB" sz="1200" dirty="0">
                <a:solidFill>
                  <a:prstClr val="black"/>
                </a:solidFill>
              </a:rPr>
              <a:t>   </a:t>
            </a:r>
            <a:r>
              <a:rPr lang="en-GB" sz="1200" dirty="0" err="1">
                <a:solidFill>
                  <a:prstClr val="black"/>
                </a:solidFill>
              </a:rPr>
              <a:t>Hydrogenophilales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Methylophilales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Neisseriales</a:t>
            </a:r>
            <a:r>
              <a:rPr lang="en-GB" sz="1200" dirty="0">
                <a:solidFill>
                  <a:prstClr val="black"/>
                </a:solidFill>
              </a:rPr>
              <a:t> - e.g. </a:t>
            </a:r>
            <a:r>
              <a:rPr lang="en-GB" sz="1200" b="1" dirty="0">
                <a:solidFill>
                  <a:prstClr val="black"/>
                </a:solidFill>
              </a:rPr>
              <a:t>Neisseria</a:t>
            </a:r>
            <a:br>
              <a:rPr lang="en-GB" sz="1200" b="1" dirty="0">
                <a:solidFill>
                  <a:prstClr val="black"/>
                </a:solidFill>
              </a:rPr>
            </a:br>
            <a:r>
              <a:rPr lang="en-GB" sz="1200" dirty="0">
                <a:solidFill>
                  <a:prstClr val="black"/>
                </a:solidFill>
              </a:rPr>
              <a:t>   </a:t>
            </a:r>
            <a:r>
              <a:rPr lang="en-GB" sz="1200" dirty="0" err="1">
                <a:solidFill>
                  <a:prstClr val="black"/>
                </a:solidFill>
              </a:rPr>
              <a:t>Nitrosomonadales</a:t>
            </a:r>
            <a:r>
              <a:rPr lang="en-GB" sz="1200" dirty="0">
                <a:solidFill>
                  <a:prstClr val="black"/>
                </a:solidFill>
              </a:rPr>
              <a:t/>
            </a:r>
            <a:br>
              <a:rPr lang="en-GB" sz="1200" dirty="0">
                <a:solidFill>
                  <a:prstClr val="black"/>
                </a:solidFill>
              </a:rPr>
            </a:br>
            <a:endParaRPr lang="en-GB" sz="1200" dirty="0">
              <a:solidFill>
                <a:prstClr val="black"/>
              </a:solidFill>
            </a:endParaRPr>
          </a:p>
        </p:txBody>
      </p:sp>
      <p:sp>
        <p:nvSpPr>
          <p:cNvPr id="5" name="Obdélník 4"/>
          <p:cNvSpPr/>
          <p:nvPr/>
        </p:nvSpPr>
        <p:spPr>
          <a:xfrm>
            <a:off x="5671541" y="2420888"/>
            <a:ext cx="4572000" cy="2123658"/>
          </a:xfrm>
          <a:prstGeom prst="rect">
            <a:avLst/>
          </a:prstGeom>
        </p:spPr>
        <p:txBody>
          <a:bodyPr>
            <a:spAutoFit/>
          </a:bodyPr>
          <a:lstStyle/>
          <a:p>
            <a:r>
              <a:rPr lang="cs-CZ" sz="1200" dirty="0">
                <a:solidFill>
                  <a:prstClr val="black"/>
                </a:solidFill>
              </a:rPr>
              <a:t>    </a:t>
            </a:r>
            <a:r>
              <a:rPr lang="en-GB" sz="1200" dirty="0" err="1">
                <a:solidFill>
                  <a:prstClr val="black"/>
                </a:solidFill>
              </a:rPr>
              <a:t>Aeromonadales</a:t>
            </a:r>
            <a:r>
              <a:rPr lang="en-GB" sz="1200" dirty="0">
                <a:solidFill>
                  <a:prstClr val="black"/>
                </a:solidFill>
              </a:rPr>
              <a:t> - e.g. </a:t>
            </a:r>
            <a:r>
              <a:rPr lang="en-GB" sz="1200" dirty="0" err="1">
                <a:solidFill>
                  <a:prstClr val="black"/>
                </a:solidFill>
              </a:rPr>
              <a:t>Aeromonas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Alteromonadales</a:t>
            </a:r>
            <a:r>
              <a:rPr lang="en-GB" sz="1200" dirty="0">
                <a:solidFill>
                  <a:prstClr val="black"/>
                </a:solidFill>
              </a:rPr>
              <a:t> - e.g. </a:t>
            </a:r>
            <a:r>
              <a:rPr lang="en-GB" sz="1200" dirty="0" err="1">
                <a:solidFill>
                  <a:prstClr val="black"/>
                </a:solidFill>
              </a:rPr>
              <a:t>Pseudoalteromonas</a:t>
            </a:r>
            <a:r>
              <a:rPr lang="en-GB" sz="1200" dirty="0">
                <a:solidFill>
                  <a:prstClr val="black"/>
                </a:solidFill>
              </a:rPr>
              <a:t/>
            </a:r>
            <a:br>
              <a:rPr lang="en-GB" sz="1200" dirty="0">
                <a:solidFill>
                  <a:prstClr val="black"/>
                </a:solidFill>
              </a:rPr>
            </a:br>
            <a:r>
              <a:rPr lang="en-GB" sz="1200" dirty="0">
                <a:solidFill>
                  <a:prstClr val="black"/>
                </a:solidFill>
              </a:rPr>
              <a:t>   </a:t>
            </a:r>
            <a:r>
              <a:rPr lang="en-GB" sz="1200" b="1" dirty="0" err="1">
                <a:solidFill>
                  <a:prstClr val="black"/>
                </a:solidFill>
              </a:rPr>
              <a:t>Chromatiales</a:t>
            </a:r>
            <a:r>
              <a:rPr lang="en-GB" sz="1200" b="1" dirty="0">
                <a:solidFill>
                  <a:prstClr val="black"/>
                </a:solidFill>
              </a:rPr>
              <a:t> </a:t>
            </a:r>
            <a:r>
              <a:rPr lang="en-GB" sz="1200" dirty="0">
                <a:solidFill>
                  <a:prstClr val="black"/>
                </a:solidFill>
              </a:rPr>
              <a:t>- purple </a:t>
            </a:r>
            <a:r>
              <a:rPr lang="en-GB" sz="1200" dirty="0" err="1">
                <a:solidFill>
                  <a:prstClr val="black"/>
                </a:solidFill>
              </a:rPr>
              <a:t>sulfur</a:t>
            </a:r>
            <a:r>
              <a:rPr lang="en-GB" sz="1200" dirty="0">
                <a:solidFill>
                  <a:prstClr val="black"/>
                </a:solidFill>
              </a:rPr>
              <a:t> bacteria</a:t>
            </a:r>
            <a:br>
              <a:rPr lang="en-GB" sz="1200" dirty="0">
                <a:solidFill>
                  <a:prstClr val="black"/>
                </a:solidFill>
              </a:rPr>
            </a:br>
            <a:r>
              <a:rPr lang="en-GB" sz="1200" dirty="0">
                <a:solidFill>
                  <a:prstClr val="black"/>
                </a:solidFill>
              </a:rPr>
              <a:t>   </a:t>
            </a:r>
            <a:r>
              <a:rPr lang="en-GB" sz="1200" dirty="0" err="1">
                <a:solidFill>
                  <a:prstClr val="black"/>
                </a:solidFill>
              </a:rPr>
              <a:t>Enterobacteriales</a:t>
            </a:r>
            <a:r>
              <a:rPr lang="en-GB" sz="1200" dirty="0">
                <a:solidFill>
                  <a:prstClr val="black"/>
                </a:solidFill>
              </a:rPr>
              <a:t> - e.g. Escherichia</a:t>
            </a:r>
            <a:br>
              <a:rPr lang="en-GB" sz="1200" dirty="0">
                <a:solidFill>
                  <a:prstClr val="black"/>
                </a:solidFill>
              </a:rPr>
            </a:br>
            <a:r>
              <a:rPr lang="en-GB" sz="1200" dirty="0">
                <a:solidFill>
                  <a:prstClr val="black"/>
                </a:solidFill>
              </a:rPr>
              <a:t>   </a:t>
            </a:r>
            <a:r>
              <a:rPr lang="en-GB" sz="1200" dirty="0" err="1">
                <a:solidFill>
                  <a:prstClr val="black"/>
                </a:solidFill>
              </a:rPr>
              <a:t>Legionellales</a:t>
            </a:r>
            <a:r>
              <a:rPr lang="en-GB" sz="1200" dirty="0">
                <a:solidFill>
                  <a:prstClr val="black"/>
                </a:solidFill>
              </a:rPr>
              <a:t> - e.g. </a:t>
            </a:r>
            <a:r>
              <a:rPr lang="en-GB" sz="1200" b="1" dirty="0">
                <a:solidFill>
                  <a:prstClr val="black"/>
                </a:solidFill>
              </a:rPr>
              <a:t>Legionella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Methylococcales</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Pasteurellales</a:t>
            </a:r>
            <a:r>
              <a:rPr lang="en-GB" sz="1200" dirty="0">
                <a:solidFill>
                  <a:prstClr val="black"/>
                </a:solidFill>
              </a:rPr>
              <a:t> - e.g. Haemophilus</a:t>
            </a:r>
            <a:br>
              <a:rPr lang="en-GB" sz="1200" dirty="0">
                <a:solidFill>
                  <a:prstClr val="black"/>
                </a:solidFill>
              </a:rPr>
            </a:br>
            <a:r>
              <a:rPr lang="en-GB" sz="1200" dirty="0">
                <a:solidFill>
                  <a:prstClr val="black"/>
                </a:solidFill>
              </a:rPr>
              <a:t>   </a:t>
            </a:r>
            <a:r>
              <a:rPr lang="en-GB" sz="1200" dirty="0" err="1">
                <a:solidFill>
                  <a:prstClr val="black"/>
                </a:solidFill>
              </a:rPr>
              <a:t>Pseudomonadales</a:t>
            </a:r>
            <a:r>
              <a:rPr lang="en-GB" sz="1200" dirty="0">
                <a:solidFill>
                  <a:prstClr val="black"/>
                </a:solidFill>
              </a:rPr>
              <a:t> - e.g. Pseudomonas</a:t>
            </a:r>
            <a:br>
              <a:rPr lang="en-GB" sz="1200" dirty="0">
                <a:solidFill>
                  <a:prstClr val="black"/>
                </a:solidFill>
              </a:rPr>
            </a:br>
            <a:r>
              <a:rPr lang="en-GB" sz="1200" dirty="0">
                <a:solidFill>
                  <a:prstClr val="black"/>
                </a:solidFill>
              </a:rPr>
              <a:t>   </a:t>
            </a:r>
            <a:r>
              <a:rPr lang="en-GB" sz="1200" dirty="0" err="1">
                <a:solidFill>
                  <a:prstClr val="black"/>
                </a:solidFill>
              </a:rPr>
              <a:t>Thiotrichales</a:t>
            </a:r>
            <a:r>
              <a:rPr lang="en-GB" sz="1200" dirty="0">
                <a:solidFill>
                  <a:prstClr val="black"/>
                </a:solidFill>
              </a:rPr>
              <a:t> - e.g</a:t>
            </a:r>
            <a:r>
              <a:rPr lang="en-GB" sz="1200" b="1" dirty="0">
                <a:solidFill>
                  <a:prstClr val="black"/>
                </a:solidFill>
              </a:rPr>
              <a:t>. </a:t>
            </a:r>
            <a:r>
              <a:rPr lang="en-GB" sz="1200" b="1" dirty="0" err="1">
                <a:solidFill>
                  <a:prstClr val="black"/>
                </a:solidFill>
              </a:rPr>
              <a:t>Thiomargarita</a:t>
            </a:r>
            <a:r>
              <a:rPr lang="en-GB" sz="1200" b="1" dirty="0">
                <a:solidFill>
                  <a:prstClr val="black"/>
                </a:solidFill>
              </a:rPr>
              <a:t/>
            </a:r>
            <a:br>
              <a:rPr lang="en-GB" sz="1200" b="1" dirty="0">
                <a:solidFill>
                  <a:prstClr val="black"/>
                </a:solidFill>
              </a:rPr>
            </a:br>
            <a:r>
              <a:rPr lang="en-GB" sz="1200" dirty="0">
                <a:solidFill>
                  <a:prstClr val="black"/>
                </a:solidFill>
              </a:rPr>
              <a:t>   </a:t>
            </a:r>
            <a:r>
              <a:rPr lang="en-GB" sz="1200" dirty="0" err="1">
                <a:solidFill>
                  <a:prstClr val="black"/>
                </a:solidFill>
              </a:rPr>
              <a:t>Vibrionales</a:t>
            </a:r>
            <a:r>
              <a:rPr lang="en-GB" sz="1200" dirty="0">
                <a:solidFill>
                  <a:prstClr val="black"/>
                </a:solidFill>
              </a:rPr>
              <a:t> - e.g. Vibrio</a:t>
            </a:r>
            <a:br>
              <a:rPr lang="en-GB" sz="1200" dirty="0">
                <a:solidFill>
                  <a:prstClr val="black"/>
                </a:solidFill>
              </a:rPr>
            </a:br>
            <a:r>
              <a:rPr lang="en-GB" sz="1200" dirty="0">
                <a:solidFill>
                  <a:prstClr val="black"/>
                </a:solidFill>
              </a:rPr>
              <a:t>   </a:t>
            </a:r>
            <a:r>
              <a:rPr lang="en-GB" sz="1200" dirty="0" err="1">
                <a:solidFill>
                  <a:prstClr val="black"/>
                </a:solidFill>
              </a:rPr>
              <a:t>Xanthomonadales</a:t>
            </a:r>
            <a:r>
              <a:rPr lang="en-GB" sz="1200" dirty="0">
                <a:solidFill>
                  <a:prstClr val="black"/>
                </a:solidFill>
              </a:rPr>
              <a:t> - e.g. </a:t>
            </a:r>
            <a:r>
              <a:rPr lang="en-GB" sz="1200" dirty="0" err="1">
                <a:solidFill>
                  <a:prstClr val="black"/>
                </a:solidFill>
              </a:rPr>
              <a:t>Xanthomonas</a:t>
            </a:r>
            <a:endParaRPr lang="en-GB" sz="1200" dirty="0">
              <a:solidFill>
                <a:prstClr val="black"/>
              </a:solidFill>
            </a:endParaRPr>
          </a:p>
        </p:txBody>
      </p:sp>
      <p:sp>
        <p:nvSpPr>
          <p:cNvPr id="6" name="Obdélník 5"/>
          <p:cNvSpPr/>
          <p:nvPr/>
        </p:nvSpPr>
        <p:spPr>
          <a:xfrm>
            <a:off x="5694273" y="4688403"/>
            <a:ext cx="4572000" cy="1569660"/>
          </a:xfrm>
          <a:prstGeom prst="rect">
            <a:avLst/>
          </a:prstGeom>
        </p:spPr>
        <p:txBody>
          <a:bodyPr>
            <a:spAutoFit/>
          </a:bodyPr>
          <a:lstStyle/>
          <a:p>
            <a:r>
              <a:rPr lang="cs-CZ" sz="1200" dirty="0">
                <a:solidFill>
                  <a:prstClr val="black"/>
                </a:solidFill>
              </a:rPr>
              <a:t>   </a:t>
            </a:r>
            <a:r>
              <a:rPr lang="en-GB" sz="1200" dirty="0" err="1">
                <a:solidFill>
                  <a:prstClr val="black"/>
                </a:solidFill>
              </a:rPr>
              <a:t>Bdellovibrionales</a:t>
            </a:r>
            <a:r>
              <a:rPr lang="en-GB" sz="1200" dirty="0">
                <a:solidFill>
                  <a:prstClr val="black"/>
                </a:solidFill>
              </a:rPr>
              <a:t> - e.g. </a:t>
            </a:r>
            <a:r>
              <a:rPr lang="en-GB" sz="1200" b="1" dirty="0" err="1">
                <a:solidFill>
                  <a:prstClr val="black"/>
                </a:solidFill>
              </a:rPr>
              <a:t>Bdellovibrio</a:t>
            </a:r>
            <a:r>
              <a:rPr lang="en-GB" sz="1200" dirty="0">
                <a:solidFill>
                  <a:prstClr val="black"/>
                </a:solidFill>
              </a:rPr>
              <a:t/>
            </a:r>
            <a:br>
              <a:rPr lang="en-GB" sz="1200" dirty="0">
                <a:solidFill>
                  <a:prstClr val="black"/>
                </a:solidFill>
              </a:rPr>
            </a:br>
            <a:r>
              <a:rPr lang="en-GB" sz="1200" dirty="0">
                <a:solidFill>
                  <a:prstClr val="black"/>
                </a:solidFill>
              </a:rPr>
              <a:t>   </a:t>
            </a:r>
            <a:r>
              <a:rPr lang="en-GB" sz="1200" b="1" dirty="0" err="1">
                <a:solidFill>
                  <a:prstClr val="black"/>
                </a:solidFill>
              </a:rPr>
              <a:t>Desulfobacterales</a:t>
            </a:r>
            <a:r>
              <a:rPr lang="en-GB" sz="1200" b="1" dirty="0">
                <a:solidFill>
                  <a:prstClr val="black"/>
                </a:solidFill>
              </a:rPr>
              <a:t/>
            </a:r>
            <a:br>
              <a:rPr lang="en-GB" sz="1200" b="1" dirty="0">
                <a:solidFill>
                  <a:prstClr val="black"/>
                </a:solidFill>
              </a:rPr>
            </a:br>
            <a:r>
              <a:rPr lang="en-GB" sz="1200" b="1" dirty="0">
                <a:solidFill>
                  <a:prstClr val="black"/>
                </a:solidFill>
              </a:rPr>
              <a:t>   </a:t>
            </a:r>
            <a:r>
              <a:rPr lang="en-GB" sz="1200" b="1" dirty="0" err="1">
                <a:solidFill>
                  <a:prstClr val="black"/>
                </a:solidFill>
              </a:rPr>
              <a:t>Desulfovibrionales</a:t>
            </a:r>
            <a:r>
              <a:rPr lang="en-GB" sz="1200" b="1" dirty="0">
                <a:solidFill>
                  <a:prstClr val="black"/>
                </a:solidFill>
              </a:rPr>
              <a:t/>
            </a:r>
            <a:br>
              <a:rPr lang="en-GB" sz="1200" b="1" dirty="0">
                <a:solidFill>
                  <a:prstClr val="black"/>
                </a:solidFill>
              </a:rPr>
            </a:br>
            <a:r>
              <a:rPr lang="en-GB" sz="1200" b="1" dirty="0">
                <a:solidFill>
                  <a:prstClr val="black"/>
                </a:solidFill>
              </a:rPr>
              <a:t>   </a:t>
            </a:r>
            <a:r>
              <a:rPr lang="en-GB" sz="1200" b="1" dirty="0" err="1">
                <a:solidFill>
                  <a:prstClr val="black"/>
                </a:solidFill>
              </a:rPr>
              <a:t>Desulfurellales</a:t>
            </a:r>
            <a:r>
              <a:rPr lang="en-GB" sz="1200" b="1" dirty="0">
                <a:solidFill>
                  <a:prstClr val="black"/>
                </a:solidFill>
              </a:rPr>
              <a:t/>
            </a:r>
            <a:br>
              <a:rPr lang="en-GB" sz="1200" b="1" dirty="0">
                <a:solidFill>
                  <a:prstClr val="black"/>
                </a:solidFill>
              </a:rPr>
            </a:br>
            <a:r>
              <a:rPr lang="en-GB" sz="1200" b="1" dirty="0">
                <a:solidFill>
                  <a:prstClr val="black"/>
                </a:solidFill>
              </a:rPr>
              <a:t>   </a:t>
            </a:r>
            <a:r>
              <a:rPr lang="en-GB" sz="1200" b="1" dirty="0" err="1">
                <a:solidFill>
                  <a:prstClr val="black"/>
                </a:solidFill>
              </a:rPr>
              <a:t>Desulfarcales</a:t>
            </a:r>
            <a:r>
              <a:rPr lang="en-GB" sz="1200" b="1" dirty="0">
                <a:solidFill>
                  <a:prstClr val="black"/>
                </a:solidFill>
              </a:rPr>
              <a:t/>
            </a:r>
            <a:br>
              <a:rPr lang="en-GB" sz="1200" b="1" dirty="0">
                <a:solidFill>
                  <a:prstClr val="black"/>
                </a:solidFill>
              </a:rPr>
            </a:br>
            <a:r>
              <a:rPr lang="en-GB" sz="1200" b="1" dirty="0">
                <a:solidFill>
                  <a:prstClr val="black"/>
                </a:solidFill>
              </a:rPr>
              <a:t>   </a:t>
            </a:r>
            <a:r>
              <a:rPr lang="en-GB" sz="1200" b="1" dirty="0" err="1">
                <a:solidFill>
                  <a:prstClr val="black"/>
                </a:solidFill>
              </a:rPr>
              <a:t>Desulfuromonadales</a:t>
            </a:r>
            <a:r>
              <a:rPr lang="en-GB" sz="1200" b="1" dirty="0">
                <a:solidFill>
                  <a:prstClr val="black"/>
                </a:solidFill>
              </a:rPr>
              <a:t> </a:t>
            </a:r>
            <a:r>
              <a:rPr lang="en-GB" sz="1200" dirty="0">
                <a:solidFill>
                  <a:prstClr val="black"/>
                </a:solidFill>
              </a:rPr>
              <a:t>- e.g. </a:t>
            </a:r>
            <a:r>
              <a:rPr lang="en-GB" sz="1200" dirty="0" err="1">
                <a:solidFill>
                  <a:prstClr val="black"/>
                </a:solidFill>
              </a:rPr>
              <a:t>Geobacter</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Myxococcales</a:t>
            </a:r>
            <a:r>
              <a:rPr lang="en-GB" sz="1200" dirty="0">
                <a:solidFill>
                  <a:prstClr val="black"/>
                </a:solidFill>
              </a:rPr>
              <a:t> - </a:t>
            </a:r>
            <a:r>
              <a:rPr lang="en-GB" sz="1200" dirty="0" err="1">
                <a:solidFill>
                  <a:prstClr val="black"/>
                </a:solidFill>
              </a:rPr>
              <a:t>Myxobacteria</a:t>
            </a:r>
            <a:r>
              <a:rPr lang="en-GB" sz="1200" dirty="0">
                <a:solidFill>
                  <a:prstClr val="black"/>
                </a:solidFill>
              </a:rPr>
              <a:t/>
            </a:r>
            <a:br>
              <a:rPr lang="en-GB" sz="1200" dirty="0">
                <a:solidFill>
                  <a:prstClr val="black"/>
                </a:solidFill>
              </a:rPr>
            </a:br>
            <a:r>
              <a:rPr lang="en-GB" sz="1200" dirty="0">
                <a:solidFill>
                  <a:prstClr val="black"/>
                </a:solidFill>
              </a:rPr>
              <a:t>   </a:t>
            </a:r>
            <a:r>
              <a:rPr lang="en-GB" sz="1200" dirty="0" err="1">
                <a:solidFill>
                  <a:prstClr val="black"/>
                </a:solidFill>
              </a:rPr>
              <a:t>Syntrophobacterales</a:t>
            </a:r>
            <a:endParaRPr lang="en-GB" sz="1200" dirty="0">
              <a:solidFill>
                <a:prstClr val="black"/>
              </a:solidFill>
            </a:endParaRPr>
          </a:p>
        </p:txBody>
      </p:sp>
      <p:sp>
        <p:nvSpPr>
          <p:cNvPr id="7" name="Obdélník 6"/>
          <p:cNvSpPr/>
          <p:nvPr/>
        </p:nvSpPr>
        <p:spPr>
          <a:xfrm>
            <a:off x="2863287" y="6304002"/>
            <a:ext cx="2536910" cy="738664"/>
          </a:xfrm>
          <a:prstGeom prst="rect">
            <a:avLst/>
          </a:prstGeom>
        </p:spPr>
        <p:txBody>
          <a:bodyPr wrap="square">
            <a:spAutoFit/>
          </a:bodyPr>
          <a:lstStyle/>
          <a:p>
            <a:r>
              <a:rPr lang="en-GB" sz="1200" b="1" dirty="0" err="1">
                <a:solidFill>
                  <a:prstClr val="black"/>
                </a:solidFill>
              </a:rPr>
              <a:t>Campylobacterales</a:t>
            </a:r>
            <a:r>
              <a:rPr lang="en-GB" sz="1200" dirty="0">
                <a:solidFill>
                  <a:prstClr val="black"/>
                </a:solidFill>
              </a:rPr>
              <a:t> - e.g. Helicobacter</a:t>
            </a:r>
            <a:r>
              <a:rPr lang="en-GB" dirty="0">
                <a:solidFill>
                  <a:prstClr val="black"/>
                </a:solidFill>
              </a:rPr>
              <a:t/>
            </a:r>
            <a:br>
              <a:rPr lang="en-GB" dirty="0">
                <a:solidFill>
                  <a:prstClr val="black"/>
                </a:solidFill>
              </a:rPr>
            </a:br>
            <a:r>
              <a:rPr lang="en-GB" dirty="0">
                <a:solidFill>
                  <a:prstClr val="black"/>
                </a:solidFill>
              </a:rPr>
              <a:t>   </a:t>
            </a:r>
          </a:p>
        </p:txBody>
      </p:sp>
      <p:sp>
        <p:nvSpPr>
          <p:cNvPr id="8" name="Šipka doprava 7"/>
          <p:cNvSpPr/>
          <p:nvPr/>
        </p:nvSpPr>
        <p:spPr>
          <a:xfrm>
            <a:off x="5508104" y="763741"/>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Šipka doprava 13"/>
          <p:cNvSpPr/>
          <p:nvPr/>
        </p:nvSpPr>
        <p:spPr>
          <a:xfrm>
            <a:off x="5469337" y="2015789"/>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Šipka doprava 14"/>
          <p:cNvSpPr/>
          <p:nvPr/>
        </p:nvSpPr>
        <p:spPr>
          <a:xfrm>
            <a:off x="5441203" y="3330843"/>
            <a:ext cx="163512" cy="144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Šipka dolů 8"/>
          <p:cNvSpPr/>
          <p:nvPr/>
        </p:nvSpPr>
        <p:spPr>
          <a:xfrm>
            <a:off x="3419872" y="6163822"/>
            <a:ext cx="144016" cy="140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56636" y="4873221"/>
            <a:ext cx="188913" cy="207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11326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kenovat0041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188" y="476250"/>
            <a:ext cx="8388350" cy="4168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2467" name="Group 3"/>
          <p:cNvGrpSpPr>
            <a:grpSpLocks/>
          </p:cNvGrpSpPr>
          <p:nvPr/>
        </p:nvGrpSpPr>
        <p:grpSpPr bwMode="auto">
          <a:xfrm>
            <a:off x="250825" y="188913"/>
            <a:ext cx="8137525" cy="5835650"/>
            <a:chOff x="158" y="119"/>
            <a:chExt cx="5126" cy="3676"/>
          </a:xfrm>
        </p:grpSpPr>
        <p:sp>
          <p:nvSpPr>
            <p:cNvPr id="62469" name="Text Box 4"/>
            <p:cNvSpPr txBox="1">
              <a:spLocks noChangeArrowheads="1"/>
            </p:cNvSpPr>
            <p:nvPr/>
          </p:nvSpPr>
          <p:spPr bwMode="auto">
            <a:xfrm>
              <a:off x="385" y="3385"/>
              <a:ext cx="4899" cy="41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dirty="0">
                  <a:solidFill>
                    <a:prstClr val="black"/>
                  </a:solidFill>
                  <a:latin typeface="+mn-lt"/>
                </a:rPr>
                <a:t>V evoluci </a:t>
              </a:r>
              <a:r>
                <a:rPr lang="cs-CZ" altLang="en-US" sz="1800" dirty="0" err="1">
                  <a:solidFill>
                    <a:prstClr val="black"/>
                  </a:solidFill>
                  <a:latin typeface="+mn-lt"/>
                </a:rPr>
                <a:t>Bacteria</a:t>
              </a:r>
              <a:r>
                <a:rPr lang="cs-CZ" altLang="en-US" sz="1800" dirty="0">
                  <a:solidFill>
                    <a:prstClr val="black"/>
                  </a:solidFill>
                  <a:latin typeface="+mn-lt"/>
                </a:rPr>
                <a:t> vzniklo minimálně 12 rodokmenů (říší) rozmanitých fotosyntetických, </a:t>
              </a:r>
              <a:r>
                <a:rPr lang="cs-CZ" altLang="en-US" sz="1800" dirty="0" err="1">
                  <a:solidFill>
                    <a:prstClr val="black"/>
                  </a:solidFill>
                  <a:latin typeface="+mn-lt"/>
                </a:rPr>
                <a:t>chemoautotrofních</a:t>
              </a:r>
              <a:r>
                <a:rPr lang="cs-CZ" altLang="en-US" sz="1800" dirty="0">
                  <a:solidFill>
                    <a:prstClr val="black"/>
                  </a:solidFill>
                  <a:latin typeface="+mn-lt"/>
                </a:rPr>
                <a:t> a heterotrofních forem   </a:t>
              </a:r>
            </a:p>
          </p:txBody>
        </p:sp>
        <p:sp>
          <p:nvSpPr>
            <p:cNvPr id="62470" name="Oval 5"/>
            <p:cNvSpPr>
              <a:spLocks noChangeArrowheads="1"/>
            </p:cNvSpPr>
            <p:nvPr/>
          </p:nvSpPr>
          <p:spPr bwMode="auto">
            <a:xfrm rot="1198710">
              <a:off x="1159" y="1266"/>
              <a:ext cx="862" cy="771"/>
            </a:xfrm>
            <a:prstGeom prst="ellipse">
              <a:avLst/>
            </a:prstGeom>
            <a:noFill/>
            <a:ln w="2857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1" name="Text Box 6"/>
            <p:cNvSpPr txBox="1">
              <a:spLocks noChangeArrowheads="1"/>
            </p:cNvSpPr>
            <p:nvPr/>
          </p:nvSpPr>
          <p:spPr bwMode="auto">
            <a:xfrm>
              <a:off x="158" y="1253"/>
              <a:ext cx="1090" cy="154"/>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Termofilní původ bakterií</a:t>
              </a:r>
            </a:p>
          </p:txBody>
        </p:sp>
        <p:sp>
          <p:nvSpPr>
            <p:cNvPr id="62472" name="Oval 7"/>
            <p:cNvSpPr>
              <a:spLocks noChangeArrowheads="1"/>
            </p:cNvSpPr>
            <p:nvPr/>
          </p:nvSpPr>
          <p:spPr bwMode="auto">
            <a:xfrm rot="2579745">
              <a:off x="1346" y="742"/>
              <a:ext cx="780" cy="626"/>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3" name="Text Box 8"/>
            <p:cNvSpPr txBox="1">
              <a:spLocks noChangeArrowheads="1"/>
            </p:cNvSpPr>
            <p:nvPr/>
          </p:nvSpPr>
          <p:spPr bwMode="auto">
            <a:xfrm>
              <a:off x="204" y="799"/>
              <a:ext cx="1134" cy="250"/>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Evoluce fotosyntetických anaerobních bakterií</a:t>
              </a:r>
            </a:p>
          </p:txBody>
        </p:sp>
        <p:sp>
          <p:nvSpPr>
            <p:cNvPr id="62474" name="Oval 9"/>
            <p:cNvSpPr>
              <a:spLocks noChangeArrowheads="1"/>
            </p:cNvSpPr>
            <p:nvPr/>
          </p:nvSpPr>
          <p:spPr bwMode="auto">
            <a:xfrm rot="-1051338">
              <a:off x="1996" y="357"/>
              <a:ext cx="675" cy="512"/>
            </a:xfrm>
            <a:prstGeom prst="ellipse">
              <a:avLst/>
            </a:prstGeom>
            <a:noFill/>
            <a:ln w="28575">
              <a:solidFill>
                <a:srgbClr val="FF006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5" name="Text Box 10"/>
            <p:cNvSpPr txBox="1">
              <a:spLocks noChangeArrowheads="1"/>
            </p:cNvSpPr>
            <p:nvPr/>
          </p:nvSpPr>
          <p:spPr bwMode="auto">
            <a:xfrm>
              <a:off x="2064" y="119"/>
              <a:ext cx="1162" cy="154"/>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b="1">
                  <a:solidFill>
                    <a:prstClr val="black"/>
                  </a:solidFill>
                  <a:latin typeface="Comic Sans MS" pitchFamily="66" charset="0"/>
                </a:rPr>
                <a:t>Vysoká rezistence k záření</a:t>
              </a:r>
            </a:p>
          </p:txBody>
        </p:sp>
        <p:grpSp>
          <p:nvGrpSpPr>
            <p:cNvPr id="62476" name="Group 11"/>
            <p:cNvGrpSpPr>
              <a:grpSpLocks/>
            </p:cNvGrpSpPr>
            <p:nvPr/>
          </p:nvGrpSpPr>
          <p:grpSpPr bwMode="auto">
            <a:xfrm>
              <a:off x="2109" y="2160"/>
              <a:ext cx="862" cy="317"/>
              <a:chOff x="2109" y="2160"/>
              <a:chExt cx="862" cy="317"/>
            </a:xfrm>
          </p:grpSpPr>
          <p:sp>
            <p:nvSpPr>
              <p:cNvPr id="62477" name="AutoShape 12"/>
              <p:cNvSpPr>
                <a:spLocks noChangeArrowheads="1"/>
              </p:cNvSpPr>
              <p:nvPr/>
            </p:nvSpPr>
            <p:spPr bwMode="auto">
              <a:xfrm>
                <a:off x="2109" y="2160"/>
                <a:ext cx="862" cy="317"/>
              </a:xfrm>
              <a:prstGeom prst="rightArrow">
                <a:avLst>
                  <a:gd name="adj1" fmla="val 50000"/>
                  <a:gd name="adj2" fmla="val 67981"/>
                </a:avLst>
              </a:prstGeom>
              <a:solidFill>
                <a:srgbClr val="33CCFF"/>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GB" altLang="en-US" sz="1800">
                  <a:solidFill>
                    <a:prstClr val="black"/>
                  </a:solidFill>
                  <a:latin typeface="Comic Sans MS" pitchFamily="66" charset="0"/>
                </a:endParaRPr>
              </a:p>
            </p:txBody>
          </p:sp>
          <p:sp>
            <p:nvSpPr>
              <p:cNvPr id="62478" name="Text Box 13"/>
              <p:cNvSpPr txBox="1">
                <a:spLocks noChangeArrowheads="1"/>
              </p:cNvSpPr>
              <p:nvPr/>
            </p:nvSpPr>
            <p:spPr bwMode="auto">
              <a:xfrm>
                <a:off x="2154" y="2233"/>
                <a:ext cx="603"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000">
                    <a:solidFill>
                      <a:prstClr val="black"/>
                    </a:solidFill>
                  </a:rPr>
                  <a:t>Směr evoluce</a:t>
                </a:r>
              </a:p>
            </p:txBody>
          </p:sp>
        </p:grpSp>
      </p:grpSp>
      <p:sp>
        <p:nvSpPr>
          <p:cNvPr id="62468" name="Text Box 14"/>
          <p:cNvSpPr txBox="1">
            <a:spLocks noChangeArrowheads="1"/>
          </p:cNvSpPr>
          <p:nvPr/>
        </p:nvSpPr>
        <p:spPr bwMode="auto">
          <a:xfrm>
            <a:off x="6927850" y="6400800"/>
            <a:ext cx="192681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cs-CZ" altLang="en-US" sz="1800" dirty="0">
                <a:solidFill>
                  <a:prstClr val="black"/>
                </a:solidFill>
                <a:latin typeface="+mn-lt"/>
              </a:rPr>
              <a:t>podle </a:t>
            </a:r>
            <a:r>
              <a:rPr lang="cs-CZ" altLang="en-US" sz="1800" dirty="0" err="1">
                <a:solidFill>
                  <a:prstClr val="black"/>
                </a:solidFill>
                <a:latin typeface="+mn-lt"/>
              </a:rPr>
              <a:t>Angert</a:t>
            </a:r>
            <a:r>
              <a:rPr lang="cs-CZ" altLang="en-US" sz="1800" dirty="0">
                <a:solidFill>
                  <a:prstClr val="black"/>
                </a:solidFill>
                <a:latin typeface="+mn-lt"/>
              </a:rPr>
              <a:t> 1996</a:t>
            </a:r>
          </a:p>
        </p:txBody>
      </p:sp>
    </p:spTree>
    <p:extLst>
      <p:ext uri="{BB962C8B-B14F-4D97-AF65-F5344CB8AC3E}">
        <p14:creationId xmlns="" xmlns:p14="http://schemas.microsoft.com/office/powerpoint/2010/main" val="2507032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75074" y="404664"/>
            <a:ext cx="8229600" cy="4525963"/>
          </a:xfrm>
        </p:spPr>
        <p:txBody>
          <a:bodyPr>
            <a:normAutofit/>
          </a:bodyPr>
          <a:lstStyle/>
          <a:p>
            <a:pPr lvl="0"/>
            <a:r>
              <a:rPr lang="cs-CZ" sz="1600" dirty="0">
                <a:solidFill>
                  <a:prstClr val="black"/>
                </a:solidFill>
              </a:rPr>
              <a:t>cca 3 </a:t>
            </a:r>
            <a:r>
              <a:rPr lang="cs-CZ" sz="1600" dirty="0" err="1">
                <a:solidFill>
                  <a:prstClr val="black"/>
                </a:solidFill>
              </a:rPr>
              <a:t>mld</a:t>
            </a:r>
            <a:r>
              <a:rPr lang="cs-CZ" sz="1600" dirty="0">
                <a:solidFill>
                  <a:prstClr val="black"/>
                </a:solidFill>
              </a:rPr>
              <a:t> let zpět se objevuje </a:t>
            </a:r>
            <a:r>
              <a:rPr lang="cs-CZ" sz="1600" b="1" dirty="0" err="1">
                <a:solidFill>
                  <a:prstClr val="black"/>
                </a:solidFill>
              </a:rPr>
              <a:t>anoxygenní</a:t>
            </a:r>
            <a:r>
              <a:rPr lang="cs-CZ" sz="1600" b="1" dirty="0">
                <a:solidFill>
                  <a:prstClr val="black"/>
                </a:solidFill>
              </a:rPr>
              <a:t> fotosyntéza</a:t>
            </a:r>
            <a:r>
              <a:rPr lang="cs-CZ" sz="1600" dirty="0">
                <a:solidFill>
                  <a:prstClr val="black"/>
                </a:solidFill>
              </a:rPr>
              <a:t>, využívá sluneční světlo k aktivaci  proteinů podobných </a:t>
            </a:r>
            <a:r>
              <a:rPr lang="cs-CZ" sz="1600" b="1" dirty="0" err="1">
                <a:solidFill>
                  <a:prstClr val="black"/>
                </a:solidFill>
              </a:rPr>
              <a:t>bakteriorhodopsinu</a:t>
            </a:r>
            <a:r>
              <a:rPr lang="cs-CZ" sz="1600" b="1" dirty="0">
                <a:solidFill>
                  <a:prstClr val="black"/>
                </a:solidFill>
              </a:rPr>
              <a:t> </a:t>
            </a:r>
            <a:r>
              <a:rPr lang="cs-CZ" sz="1600" dirty="0">
                <a:solidFill>
                  <a:prstClr val="black"/>
                </a:solidFill>
              </a:rPr>
              <a:t>(známé u </a:t>
            </a:r>
            <a:r>
              <a:rPr lang="cs-CZ" sz="1600" dirty="0" err="1"/>
              <a:t>archea</a:t>
            </a:r>
            <a:r>
              <a:rPr lang="cs-CZ" sz="1600" dirty="0"/>
              <a:t> </a:t>
            </a:r>
            <a:r>
              <a:rPr lang="cs-CZ" sz="1600" i="1" dirty="0" err="1"/>
              <a:t>Halobacteria</a:t>
            </a:r>
            <a:r>
              <a:rPr lang="cs-CZ" sz="1600" i="1" dirty="0"/>
              <a:t>)</a:t>
            </a:r>
            <a:r>
              <a:rPr lang="cs-CZ" sz="1600" dirty="0">
                <a:solidFill>
                  <a:prstClr val="black"/>
                </a:solidFill>
              </a:rPr>
              <a:t>, který pumpuje ionty přes buněčnou membránu</a:t>
            </a:r>
          </a:p>
          <a:p>
            <a:pPr lvl="0"/>
            <a:endParaRPr lang="cs-CZ" sz="1600" dirty="0">
              <a:solidFill>
                <a:prstClr val="black"/>
              </a:solidFill>
            </a:endParaRPr>
          </a:p>
          <a:p>
            <a:pPr lvl="0"/>
            <a:r>
              <a:rPr lang="en-GB" sz="1600" dirty="0" err="1"/>
              <a:t>kyslík</a:t>
            </a:r>
            <a:r>
              <a:rPr lang="en-GB" sz="1600" dirty="0"/>
              <a:t> </a:t>
            </a:r>
            <a:r>
              <a:rPr lang="en-GB" sz="1600" dirty="0" err="1"/>
              <a:t>nevzniká</a:t>
            </a:r>
            <a:r>
              <a:rPr lang="en-GB" sz="1600" dirty="0"/>
              <a:t> </a:t>
            </a:r>
            <a:r>
              <a:rPr lang="cs-CZ" sz="1600" dirty="0"/>
              <a:t> a do reakce nevstup</a:t>
            </a:r>
            <a:r>
              <a:rPr lang="en-GB" sz="1600" dirty="0" err="1"/>
              <a:t>uje</a:t>
            </a:r>
            <a:r>
              <a:rPr lang="en-GB" sz="1600" dirty="0"/>
              <a:t> </a:t>
            </a:r>
            <a:r>
              <a:rPr lang="en-GB" sz="1600" dirty="0" err="1"/>
              <a:t>voda</a:t>
            </a:r>
            <a:endParaRPr lang="cs-CZ" sz="1600" dirty="0"/>
          </a:p>
          <a:p>
            <a:pPr lvl="0"/>
            <a:r>
              <a:rPr lang="cs-CZ" sz="1600" dirty="0"/>
              <a:t>výsledkem jsou </a:t>
            </a:r>
            <a:r>
              <a:rPr lang="cs-CZ" sz="1600" dirty="0" err="1"/>
              <a:t>org</a:t>
            </a:r>
            <a:r>
              <a:rPr lang="cs-CZ" sz="1600" dirty="0"/>
              <a:t>. sloučeniny</a:t>
            </a:r>
          </a:p>
          <a:p>
            <a:pPr lvl="0"/>
            <a:endParaRPr lang="cs-CZ" sz="1600" dirty="0"/>
          </a:p>
          <a:p>
            <a:pPr lvl="0"/>
            <a:r>
              <a:rPr lang="cs-CZ" sz="1600" dirty="0"/>
              <a:t> vzniká </a:t>
            </a:r>
            <a:r>
              <a:rPr lang="da-DK" sz="1600" b="1" dirty="0"/>
              <a:t>anox</a:t>
            </a:r>
            <a:r>
              <a:rPr lang="cs-CZ" sz="1600" b="1" dirty="0"/>
              <a:t>y</a:t>
            </a:r>
            <a:r>
              <a:rPr lang="da-DK" sz="1600" b="1" dirty="0"/>
              <a:t>genn</a:t>
            </a:r>
            <a:r>
              <a:rPr lang="cs-CZ" sz="1600" b="1" dirty="0"/>
              <a:t>í </a:t>
            </a:r>
            <a:r>
              <a:rPr lang="cs-CZ" sz="1600" b="1" dirty="0" err="1"/>
              <a:t>fotosynt</a:t>
            </a:r>
            <a:r>
              <a:rPr lang="fr-FR" sz="1600" b="1" dirty="0"/>
              <a:t>é</a:t>
            </a:r>
            <a:r>
              <a:rPr lang="cs-CZ" sz="1600" b="1" dirty="0"/>
              <a:t>za</a:t>
            </a:r>
            <a:r>
              <a:rPr lang="cs-CZ" sz="1600" dirty="0">
                <a:solidFill>
                  <a:prstClr val="black"/>
                </a:solidFill>
              </a:rPr>
              <a:t> založená na </a:t>
            </a:r>
            <a:r>
              <a:rPr lang="cs-CZ" sz="1600" b="1" dirty="0">
                <a:solidFill>
                  <a:prstClr val="black"/>
                </a:solidFill>
              </a:rPr>
              <a:t>bakteriochlorofylu</a:t>
            </a:r>
            <a:r>
              <a:rPr lang="cs-CZ" sz="1600" dirty="0">
                <a:solidFill>
                  <a:prstClr val="black"/>
                </a:solidFill>
              </a:rPr>
              <a:t> – purpurové a zelené sirné bakterie (nevstupuje voda, sirovodík jako zdroj elektronů)</a:t>
            </a:r>
          </a:p>
          <a:p>
            <a:pPr lvl="0"/>
            <a:endParaRPr lang="cs-CZ" sz="1600" dirty="0">
              <a:solidFill>
                <a:prstClr val="black"/>
              </a:solidFill>
            </a:endParaRPr>
          </a:p>
          <a:p>
            <a:pPr lvl="0"/>
            <a:r>
              <a:rPr lang="en-GB" sz="1600" dirty="0" err="1"/>
              <a:t>před</a:t>
            </a:r>
            <a:r>
              <a:rPr lang="en-GB" sz="1600" dirty="0"/>
              <a:t> 2,75 </a:t>
            </a:r>
            <a:r>
              <a:rPr lang="en-GB" sz="1600" dirty="0" err="1"/>
              <a:t>mld</a:t>
            </a:r>
            <a:r>
              <a:rPr lang="en-GB" sz="1600" dirty="0"/>
              <a:t> </a:t>
            </a:r>
            <a:r>
              <a:rPr lang="en-GB" sz="1600" dirty="0" err="1"/>
              <a:t>migrace</a:t>
            </a:r>
            <a:r>
              <a:rPr lang="en-GB" sz="1600" dirty="0"/>
              <a:t> </a:t>
            </a:r>
            <a:r>
              <a:rPr lang="en-GB" sz="1600" dirty="0" err="1"/>
              <a:t>mikroorganismů</a:t>
            </a:r>
            <a:r>
              <a:rPr lang="en-GB" sz="1600" dirty="0"/>
              <a:t> z </a:t>
            </a:r>
            <a:r>
              <a:rPr lang="en-GB" sz="1600" dirty="0" err="1"/>
              <a:t>moře</a:t>
            </a:r>
            <a:r>
              <a:rPr lang="en-GB" sz="1600" dirty="0"/>
              <a:t> </a:t>
            </a:r>
            <a:r>
              <a:rPr lang="en-GB" sz="1600" dirty="0" err="1"/>
              <a:t>na</a:t>
            </a:r>
            <a:r>
              <a:rPr lang="en-GB" sz="1600" dirty="0"/>
              <a:t> </a:t>
            </a:r>
            <a:r>
              <a:rPr lang="en-GB" sz="1600" dirty="0" err="1"/>
              <a:t>souš</a:t>
            </a:r>
            <a:r>
              <a:rPr lang="en-GB" sz="1600" dirty="0"/>
              <a:t> </a:t>
            </a:r>
            <a:endParaRPr lang="cs-CZ" sz="1600" dirty="0"/>
          </a:p>
          <a:p>
            <a:pPr lvl="0"/>
            <a:endParaRPr lang="en-GB" sz="1600" dirty="0"/>
          </a:p>
          <a:p>
            <a:pPr lvl="0"/>
            <a:r>
              <a:rPr lang="en-GB" sz="1600" dirty="0" err="1"/>
              <a:t>sinice</a:t>
            </a:r>
            <a:r>
              <a:rPr lang="en-GB" sz="1600" dirty="0"/>
              <a:t> (</a:t>
            </a:r>
            <a:r>
              <a:rPr lang="en-GB" sz="1600" dirty="0" err="1"/>
              <a:t>cyanobakterie</a:t>
            </a:r>
            <a:r>
              <a:rPr lang="en-GB" sz="1600" dirty="0"/>
              <a:t>) </a:t>
            </a:r>
            <a:r>
              <a:rPr lang="en-GB" sz="1600" dirty="0" err="1"/>
              <a:t>schopné</a:t>
            </a:r>
            <a:r>
              <a:rPr lang="en-GB" sz="1600" dirty="0"/>
              <a:t> ox</a:t>
            </a:r>
            <a:r>
              <a:rPr lang="cs-CZ" sz="1600" dirty="0"/>
              <a:t>y</a:t>
            </a:r>
            <a:r>
              <a:rPr lang="en-GB" sz="1600" dirty="0" err="1"/>
              <a:t>genní</a:t>
            </a:r>
            <a:r>
              <a:rPr lang="en-GB" sz="1600" dirty="0"/>
              <a:t> </a:t>
            </a:r>
            <a:r>
              <a:rPr lang="en-GB" sz="1600" dirty="0" err="1"/>
              <a:t>fotosyntézy</a:t>
            </a:r>
            <a:r>
              <a:rPr lang="en-GB" sz="1600" dirty="0"/>
              <a:t> </a:t>
            </a:r>
            <a:r>
              <a:rPr lang="en-GB" sz="1600" dirty="0" err="1"/>
              <a:t>začaly</a:t>
            </a:r>
            <a:r>
              <a:rPr lang="en-GB" sz="1600" dirty="0"/>
              <a:t> </a:t>
            </a:r>
            <a:r>
              <a:rPr lang="en-GB" sz="1600" dirty="0" err="1"/>
              <a:t>vytvářet</a:t>
            </a:r>
            <a:r>
              <a:rPr lang="en-GB" sz="1600" dirty="0"/>
              <a:t> </a:t>
            </a:r>
            <a:r>
              <a:rPr lang="en-GB" sz="1600" dirty="0" err="1"/>
              <a:t>aerobní</a:t>
            </a:r>
            <a:r>
              <a:rPr lang="en-GB" sz="1600" dirty="0"/>
              <a:t> </a:t>
            </a:r>
            <a:r>
              <a:rPr lang="en-GB" sz="1600" dirty="0" err="1"/>
              <a:t>prostředí</a:t>
            </a:r>
            <a:r>
              <a:rPr lang="en-GB" sz="1600" dirty="0"/>
              <a:t> </a:t>
            </a:r>
            <a:r>
              <a:rPr lang="en-GB" sz="1600" dirty="0" err="1"/>
              <a:t>tím</a:t>
            </a:r>
            <a:r>
              <a:rPr lang="en-GB" sz="1600" dirty="0"/>
              <a:t>, </a:t>
            </a:r>
            <a:r>
              <a:rPr lang="en-GB" sz="1600" dirty="0" err="1"/>
              <a:t>že</a:t>
            </a:r>
            <a:r>
              <a:rPr lang="en-GB" sz="1600" dirty="0"/>
              <a:t> </a:t>
            </a:r>
            <a:r>
              <a:rPr lang="en-GB" sz="1600" dirty="0" err="1"/>
              <a:t>uvolňovaly</a:t>
            </a:r>
            <a:r>
              <a:rPr lang="en-GB" sz="1600" dirty="0"/>
              <a:t> </a:t>
            </a:r>
            <a:r>
              <a:rPr lang="en-GB" sz="1600" dirty="0" err="1"/>
              <a:t>kyslík</a:t>
            </a:r>
            <a:r>
              <a:rPr lang="en-GB" sz="1600" dirty="0"/>
              <a:t> do </a:t>
            </a:r>
            <a:r>
              <a:rPr lang="en-GB" sz="1600" dirty="0" err="1"/>
              <a:t>vody</a:t>
            </a:r>
            <a:r>
              <a:rPr lang="en-GB" sz="1600" dirty="0"/>
              <a:t> a ten </a:t>
            </a:r>
            <a:r>
              <a:rPr lang="en-GB" sz="1600" dirty="0" err="1"/>
              <a:t>unikal</a:t>
            </a:r>
            <a:r>
              <a:rPr lang="en-GB" sz="1600" dirty="0"/>
              <a:t> do  </a:t>
            </a:r>
            <a:r>
              <a:rPr lang="en-GB" sz="1600" dirty="0" err="1"/>
              <a:t>atmosféry</a:t>
            </a:r>
            <a:r>
              <a:rPr lang="en-GB" sz="1600" dirty="0"/>
              <a:t> ….</a:t>
            </a:r>
            <a:r>
              <a:rPr lang="en-GB" sz="1600" dirty="0" err="1"/>
              <a:t>velká</a:t>
            </a:r>
            <a:r>
              <a:rPr lang="en-GB" sz="1600" dirty="0"/>
              <a:t> </a:t>
            </a:r>
            <a:r>
              <a:rPr lang="en-GB" sz="1600" dirty="0" err="1"/>
              <a:t>kyslíková</a:t>
            </a:r>
            <a:r>
              <a:rPr lang="en-GB" sz="1600" dirty="0"/>
              <a:t> </a:t>
            </a:r>
            <a:r>
              <a:rPr lang="en-GB" sz="1600" dirty="0" err="1"/>
              <a:t>událost</a:t>
            </a:r>
            <a:r>
              <a:rPr lang="en-GB" sz="1600" dirty="0"/>
              <a:t>….</a:t>
            </a:r>
          </a:p>
          <a:p>
            <a:pPr lvl="0"/>
            <a:endParaRPr lang="en-GB" sz="1600" dirty="0"/>
          </a:p>
          <a:p>
            <a:pPr lvl="0"/>
            <a:endParaRPr lang="en-GB" sz="1600" dirty="0"/>
          </a:p>
        </p:txBody>
      </p:sp>
      <p:pic>
        <p:nvPicPr>
          <p:cNvPr id="266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4437112"/>
            <a:ext cx="2616200" cy="186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11960" y="4402939"/>
            <a:ext cx="1682750" cy="1987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660231" y="4746908"/>
            <a:ext cx="2152650" cy="1590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Obdélník 6"/>
          <p:cNvSpPr/>
          <p:nvPr/>
        </p:nvSpPr>
        <p:spPr>
          <a:xfrm>
            <a:off x="6773793" y="6531382"/>
            <a:ext cx="1925527" cy="261610"/>
          </a:xfrm>
          <a:prstGeom prst="rect">
            <a:avLst/>
          </a:prstGeom>
        </p:spPr>
        <p:txBody>
          <a:bodyPr wrap="none">
            <a:spAutoFit/>
          </a:bodyPr>
          <a:lstStyle/>
          <a:p>
            <a:r>
              <a:rPr lang="en-GB" sz="1100" i="1" dirty="0" err="1"/>
              <a:t>Chlorobium</a:t>
            </a:r>
            <a:r>
              <a:rPr lang="en-GB" sz="1100" i="1" dirty="0"/>
              <a:t> </a:t>
            </a:r>
            <a:r>
              <a:rPr lang="en-GB" sz="1100" i="1" dirty="0" err="1"/>
              <a:t>ferrooxidans</a:t>
            </a:r>
            <a:r>
              <a:rPr lang="cs-CZ" sz="1100" i="1" dirty="0"/>
              <a:t> - </a:t>
            </a:r>
            <a:r>
              <a:rPr lang="cs-CZ" sz="1100" i="1" dirty="0" err="1"/>
              <a:t>like</a:t>
            </a:r>
            <a:r>
              <a:rPr lang="en-GB" sz="1100" dirty="0"/>
              <a:t> </a:t>
            </a:r>
          </a:p>
        </p:txBody>
      </p:sp>
      <p:sp>
        <p:nvSpPr>
          <p:cNvPr id="5" name="TextovéPole 4"/>
          <p:cNvSpPr txBox="1"/>
          <p:nvPr/>
        </p:nvSpPr>
        <p:spPr>
          <a:xfrm>
            <a:off x="971600" y="6302425"/>
            <a:ext cx="2544192" cy="307777"/>
          </a:xfrm>
          <a:prstGeom prst="rect">
            <a:avLst/>
          </a:prstGeom>
          <a:noFill/>
        </p:spPr>
        <p:txBody>
          <a:bodyPr wrap="square" rtlCol="0">
            <a:spAutoFit/>
          </a:bodyPr>
          <a:lstStyle/>
          <a:p>
            <a:r>
              <a:rPr lang="cs-CZ" sz="1400" i="1" dirty="0" err="1"/>
              <a:t>Chromatiaceae</a:t>
            </a:r>
            <a:endParaRPr lang="en-GB" sz="1400" i="1" dirty="0"/>
          </a:p>
        </p:txBody>
      </p:sp>
      <p:sp>
        <p:nvSpPr>
          <p:cNvPr id="8" name="TextovéPole 7"/>
          <p:cNvSpPr txBox="1"/>
          <p:nvPr/>
        </p:nvSpPr>
        <p:spPr>
          <a:xfrm>
            <a:off x="4211960" y="6390489"/>
            <a:ext cx="1800200" cy="307777"/>
          </a:xfrm>
          <a:prstGeom prst="rect">
            <a:avLst/>
          </a:prstGeom>
          <a:noFill/>
        </p:spPr>
        <p:txBody>
          <a:bodyPr wrap="square" rtlCol="0">
            <a:spAutoFit/>
          </a:bodyPr>
          <a:lstStyle/>
          <a:p>
            <a:r>
              <a:rPr lang="cs-CZ" sz="1400" i="1" dirty="0" err="1"/>
              <a:t>Chlorobiacea</a:t>
            </a:r>
            <a:endParaRPr lang="en-GB" sz="1400" i="1" dirty="0"/>
          </a:p>
        </p:txBody>
      </p:sp>
    </p:spTree>
    <p:extLst>
      <p:ext uri="{BB962C8B-B14F-4D97-AF65-F5344CB8AC3E}">
        <p14:creationId xmlns="" xmlns:p14="http://schemas.microsoft.com/office/powerpoint/2010/main" val="4260116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476672"/>
            <a:ext cx="8229600" cy="4525963"/>
          </a:xfrm>
        </p:spPr>
        <p:txBody>
          <a:bodyPr>
            <a:normAutofit/>
          </a:bodyPr>
          <a:lstStyle/>
          <a:p>
            <a:pPr marL="0" indent="0">
              <a:buNone/>
            </a:pPr>
            <a:r>
              <a:rPr lang="cs-CZ" sz="1600" b="1" dirty="0" err="1"/>
              <a:t>Zetaproteobacteria</a:t>
            </a:r>
            <a:endParaRPr lang="cs-CZ" sz="1600" b="1" dirty="0"/>
          </a:p>
          <a:p>
            <a:pPr marL="0" indent="0">
              <a:buNone/>
            </a:pPr>
            <a:endParaRPr lang="cs-CZ" sz="1600" dirty="0"/>
          </a:p>
          <a:p>
            <a:pPr marL="0" indent="0">
              <a:buNone/>
            </a:pPr>
            <a:r>
              <a:rPr lang="cs-CZ" sz="1600" dirty="0"/>
              <a:t>2007 - objev </a:t>
            </a:r>
            <a:r>
              <a:rPr lang="cs-CZ" sz="1600" i="1" dirty="0" err="1"/>
              <a:t>Mariprofundus</a:t>
            </a:r>
            <a:r>
              <a:rPr lang="cs-CZ" sz="1600" i="1" dirty="0"/>
              <a:t> </a:t>
            </a:r>
            <a:r>
              <a:rPr lang="cs-CZ" sz="1600" i="1" dirty="0" err="1"/>
              <a:t>ferrooxydans</a:t>
            </a:r>
            <a:endParaRPr lang="cs-CZ" sz="1600" i="1" dirty="0"/>
          </a:p>
          <a:p>
            <a:r>
              <a:rPr lang="cs-CZ" sz="1600" dirty="0"/>
              <a:t>neutrofilní, </a:t>
            </a:r>
            <a:r>
              <a:rPr lang="cs-CZ" sz="1600" dirty="0" err="1"/>
              <a:t>chemolitotrofní</a:t>
            </a:r>
            <a:r>
              <a:rPr lang="cs-CZ" sz="1600" dirty="0"/>
              <a:t> – oxiduje železo, gram </a:t>
            </a:r>
            <a:r>
              <a:rPr lang="cs-CZ" sz="1600" dirty="0" err="1"/>
              <a:t>neg</a:t>
            </a:r>
            <a:r>
              <a:rPr lang="cs-CZ" sz="1600" dirty="0"/>
              <a:t>. bakterie</a:t>
            </a:r>
          </a:p>
          <a:p>
            <a:endParaRPr lang="cs-CZ" sz="1600" dirty="0">
              <a:hlinkClick r:id="rId2" tooltip="Neutrophilic"/>
            </a:endParaRPr>
          </a:p>
          <a:p>
            <a:r>
              <a:rPr lang="cs-CZ" sz="1600" dirty="0"/>
              <a:t>izolováno ze společenstva hydrotermálních průduchů podmořské sopky</a:t>
            </a:r>
          </a:p>
          <a:p>
            <a:r>
              <a:rPr lang="cs-CZ" sz="1600" dirty="0"/>
              <a:t> okolí bohaté na železo</a:t>
            </a:r>
            <a:endParaRPr lang="en-GB" sz="1600" dirty="0"/>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016" y="2492895"/>
            <a:ext cx="3593976" cy="41555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99592" y="4565950"/>
            <a:ext cx="3546723" cy="20824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331640" y="2852936"/>
            <a:ext cx="2224517" cy="16127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86602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548680"/>
            <a:ext cx="8229600" cy="4525963"/>
          </a:xfrm>
        </p:spPr>
        <p:txBody>
          <a:bodyPr>
            <a:normAutofit/>
          </a:bodyPr>
          <a:lstStyle/>
          <a:p>
            <a:pPr marL="0" indent="0">
              <a:buNone/>
            </a:pPr>
            <a:r>
              <a:rPr lang="cs-CZ" sz="1600" b="1" i="1" dirty="0" err="1"/>
              <a:t>Aquificales</a:t>
            </a:r>
            <a:r>
              <a:rPr lang="cs-CZ" sz="1600" i="1" dirty="0"/>
              <a:t> </a:t>
            </a:r>
            <a:r>
              <a:rPr lang="cs-CZ" sz="1600" dirty="0"/>
              <a:t>aneb někdo to rád horké</a:t>
            </a:r>
          </a:p>
          <a:p>
            <a:r>
              <a:rPr lang="cs-CZ" sz="1600" i="1" dirty="0" err="1"/>
              <a:t>Aquifex</a:t>
            </a:r>
            <a:r>
              <a:rPr lang="cs-CZ" sz="1600" dirty="0"/>
              <a:t> - vřídla, sirné nádrže či hlubokomořské komíny (prostředí jinak typické pro </a:t>
            </a:r>
            <a:r>
              <a:rPr lang="cs-CZ" sz="1600" dirty="0" err="1"/>
              <a:t>archaea</a:t>
            </a:r>
            <a:r>
              <a:rPr lang="cs-CZ" sz="1600" dirty="0"/>
              <a:t>) </a:t>
            </a:r>
            <a:r>
              <a:rPr lang="cs-CZ" sz="1600" dirty="0" err="1"/>
              <a:t>autotrofové</a:t>
            </a:r>
            <a:r>
              <a:rPr lang="cs-CZ" sz="1600" dirty="0"/>
              <a:t>, konkrétně </a:t>
            </a:r>
            <a:r>
              <a:rPr lang="cs-CZ" sz="1600" dirty="0" err="1"/>
              <a:t>chemolitoautotrofové</a:t>
            </a:r>
            <a:endParaRPr lang="cs-CZ" sz="1600" dirty="0"/>
          </a:p>
          <a:p>
            <a:pPr marL="0" indent="0">
              <a:buNone/>
            </a:pPr>
            <a:endParaRPr lang="cs-CZ" sz="1600" dirty="0"/>
          </a:p>
          <a:p>
            <a:r>
              <a:rPr lang="cs-CZ" sz="1600" dirty="0"/>
              <a:t>e</a:t>
            </a:r>
            <a:r>
              <a:rPr lang="en-GB" sz="1600" dirty="0" err="1"/>
              <a:t>nergii</a:t>
            </a:r>
            <a:r>
              <a:rPr lang="en-GB" sz="1600" dirty="0"/>
              <a:t> </a:t>
            </a:r>
            <a:r>
              <a:rPr lang="en-GB" sz="1600" dirty="0" err="1"/>
              <a:t>získávají</a:t>
            </a:r>
            <a:r>
              <a:rPr lang="en-GB" sz="1600" dirty="0"/>
              <a:t> </a:t>
            </a:r>
            <a:r>
              <a:rPr lang="en-GB" sz="1600" dirty="0" err="1"/>
              <a:t>oxidací</a:t>
            </a:r>
            <a:r>
              <a:rPr lang="en-GB" sz="1600" dirty="0"/>
              <a:t> </a:t>
            </a:r>
            <a:r>
              <a:rPr lang="en-GB" sz="1600" dirty="0" err="1"/>
              <a:t>vodíku</a:t>
            </a:r>
            <a:r>
              <a:rPr lang="cs-CZ" sz="1600" dirty="0"/>
              <a:t>, síry nebo </a:t>
            </a:r>
            <a:r>
              <a:rPr lang="cs-CZ" sz="1600" dirty="0" err="1"/>
              <a:t>thiosulfátu</a:t>
            </a:r>
            <a:r>
              <a:rPr lang="cs-CZ" sz="1600" dirty="0"/>
              <a:t> pomocí kyslíku nebo dusičnanu</a:t>
            </a:r>
            <a:endParaRPr lang="en-GB" sz="1600" dirty="0"/>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583860" y="2853656"/>
            <a:ext cx="2592210" cy="35412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4254" y="2853656"/>
            <a:ext cx="4721653" cy="35412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87398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2376264" cy="274042"/>
          </a:xfrm>
        </p:spPr>
        <p:txBody>
          <a:bodyPr>
            <a:noAutofit/>
          </a:bodyPr>
          <a:lstStyle/>
          <a:p>
            <a:r>
              <a:rPr lang="cs-CZ" sz="1600" b="1" dirty="0"/>
              <a:t>Bakterie fixující dusík</a:t>
            </a:r>
            <a:endParaRPr lang="en-GB" sz="1600" b="1" dirty="0"/>
          </a:p>
        </p:txBody>
      </p:sp>
      <p:sp>
        <p:nvSpPr>
          <p:cNvPr id="3" name="Zástupný symbol pro obsah 2"/>
          <p:cNvSpPr>
            <a:spLocks noGrp="1"/>
          </p:cNvSpPr>
          <p:nvPr>
            <p:ph idx="1"/>
          </p:nvPr>
        </p:nvSpPr>
        <p:spPr>
          <a:xfrm>
            <a:off x="179512" y="620688"/>
            <a:ext cx="8850560" cy="4525963"/>
          </a:xfrm>
        </p:spPr>
        <p:txBody>
          <a:bodyPr>
            <a:normAutofit/>
          </a:bodyPr>
          <a:lstStyle/>
          <a:p>
            <a:r>
              <a:rPr lang="cs-CZ" sz="1600" dirty="0"/>
              <a:t>zásadní role v ekosystému, energeticky náročný proces</a:t>
            </a:r>
          </a:p>
          <a:p>
            <a:r>
              <a:rPr lang="cs-CZ" sz="1600" dirty="0"/>
              <a:t>dusík využíván pro růst řadou organismů (vč. </a:t>
            </a:r>
            <a:r>
              <a:rPr lang="cs-CZ" sz="1600" dirty="0" err="1"/>
              <a:t>mikroorg</a:t>
            </a:r>
            <a:r>
              <a:rPr lang="cs-CZ" sz="1600" dirty="0"/>
              <a:t>.) </a:t>
            </a:r>
          </a:p>
          <a:p>
            <a:r>
              <a:rPr lang="cs-CZ" sz="1600" dirty="0"/>
              <a:t>diverzita od sinic přes </a:t>
            </a:r>
            <a:r>
              <a:rPr lang="cs-CZ" sz="1600" i="1" dirty="0" err="1"/>
              <a:t>Proteobacteria</a:t>
            </a:r>
            <a:r>
              <a:rPr lang="cs-CZ" sz="1600" dirty="0"/>
              <a:t>, </a:t>
            </a:r>
            <a:r>
              <a:rPr lang="cs-CZ" sz="1600" i="1" dirty="0" err="1"/>
              <a:t>Actinobacteria</a:t>
            </a:r>
            <a:r>
              <a:rPr lang="cs-CZ" sz="1600" dirty="0"/>
              <a:t>, </a:t>
            </a:r>
            <a:r>
              <a:rPr lang="cs-CZ" sz="1600" i="1" dirty="0" err="1"/>
              <a:t>Firmicutes</a:t>
            </a:r>
            <a:r>
              <a:rPr lang="cs-CZ" sz="1600" dirty="0"/>
              <a:t>, </a:t>
            </a:r>
            <a:r>
              <a:rPr lang="cs-CZ" sz="1600" i="1" dirty="0" err="1"/>
              <a:t>Chromatiales</a:t>
            </a:r>
            <a:r>
              <a:rPr lang="cs-CZ" sz="1600" dirty="0"/>
              <a:t>, </a:t>
            </a:r>
            <a:r>
              <a:rPr lang="cs-CZ" sz="1600" i="1" dirty="0" err="1"/>
              <a:t>Chlorobiales</a:t>
            </a:r>
            <a:r>
              <a:rPr lang="cs-CZ" sz="1600" dirty="0"/>
              <a:t> (</a:t>
            </a:r>
            <a:r>
              <a:rPr lang="cs-CZ" sz="1600" dirty="0" err="1"/>
              <a:t>zel.sir.b</a:t>
            </a:r>
            <a:r>
              <a:rPr lang="cs-CZ" sz="1600" dirty="0"/>
              <a:t>.) po </a:t>
            </a:r>
            <a:r>
              <a:rPr lang="cs-CZ" sz="1600" dirty="0" err="1"/>
              <a:t>spirochety</a:t>
            </a:r>
            <a:r>
              <a:rPr lang="cs-CZ" sz="1600" dirty="0"/>
              <a:t>…</a:t>
            </a:r>
          </a:p>
          <a:p>
            <a:r>
              <a:rPr lang="cs-CZ" sz="1600" dirty="0"/>
              <a:t>enzymatický komplex- </a:t>
            </a:r>
            <a:r>
              <a:rPr lang="cs-CZ" sz="1600" dirty="0" err="1"/>
              <a:t>nitrogenáza</a:t>
            </a:r>
            <a:r>
              <a:rPr lang="cs-CZ" sz="1600" dirty="0"/>
              <a:t> </a:t>
            </a:r>
          </a:p>
          <a:p>
            <a:r>
              <a:rPr lang="cs-CZ" sz="1600" dirty="0"/>
              <a:t>volně nebo v symbióze s </a:t>
            </a:r>
            <a:r>
              <a:rPr lang="cs-CZ" sz="1600" dirty="0" err="1"/>
              <a:t>eukaryoty</a:t>
            </a:r>
            <a:r>
              <a:rPr lang="cs-CZ" sz="1600" dirty="0"/>
              <a:t>, kterým poskytuje dusík – rostliny, živočichové, houby</a:t>
            </a:r>
          </a:p>
          <a:p>
            <a:r>
              <a:rPr lang="cs-CZ" sz="1600" dirty="0"/>
              <a:t>př. spirochéty – extra i intracelulární symbióza s termity</a:t>
            </a:r>
          </a:p>
          <a:p>
            <a:r>
              <a:rPr lang="cs-CZ" sz="1600" dirty="0"/>
              <a:t>sinice a houby – lišejníky (</a:t>
            </a:r>
            <a:r>
              <a:rPr lang="cs-CZ" sz="1600" i="1" dirty="0" err="1"/>
              <a:t>Nostoc</a:t>
            </a:r>
            <a:r>
              <a:rPr lang="cs-CZ" sz="1600" dirty="0"/>
              <a:t> v symbióze má více </a:t>
            </a:r>
            <a:r>
              <a:rPr lang="cs-CZ" sz="1600" dirty="0" err="1"/>
              <a:t>heterocyst</a:t>
            </a:r>
            <a:r>
              <a:rPr lang="cs-CZ" sz="1600" dirty="0"/>
              <a:t> než volně žijící)</a:t>
            </a:r>
          </a:p>
          <a:p>
            <a:pPr marL="0" indent="0">
              <a:buNone/>
            </a:pPr>
            <a:endParaRPr lang="cs-CZ" sz="1600" dirty="0"/>
          </a:p>
          <a:p>
            <a:r>
              <a:rPr lang="cs-CZ" sz="1600" dirty="0"/>
              <a:t>hospodářský význam – klíčový pro rozvoj zemědělství, obrovský ekonomický dopad</a:t>
            </a:r>
          </a:p>
          <a:p>
            <a:r>
              <a:rPr lang="cs-CZ" sz="1600" dirty="0"/>
              <a:t>min. 44 druhů luštěnin má symbiózu s  N-fixátory</a:t>
            </a:r>
          </a:p>
          <a:p>
            <a:r>
              <a:rPr lang="cs-CZ" sz="1600" dirty="0"/>
              <a:t>podíl na koloběhu prvků, kosmopolitní rozšíření…</a:t>
            </a:r>
          </a:p>
          <a:p>
            <a:pPr marL="0" indent="0">
              <a:buNone/>
            </a:pPr>
            <a:r>
              <a:rPr lang="cs-CZ" sz="1600" dirty="0"/>
              <a:t>              </a:t>
            </a:r>
          </a:p>
          <a:p>
            <a:pPr marL="0" indent="0">
              <a:buNone/>
            </a:pPr>
            <a:r>
              <a:rPr lang="cs-CZ" sz="1600" dirty="0"/>
              <a:t>             -  </a:t>
            </a:r>
          </a:p>
          <a:p>
            <a:endParaRPr lang="cs-CZ" sz="1600" dirty="0"/>
          </a:p>
          <a:p>
            <a:endParaRPr lang="cs-CZ" sz="1600" dirty="0"/>
          </a:p>
          <a:p>
            <a:endParaRPr lang="cs-CZ" sz="1600" dirty="0"/>
          </a:p>
          <a:p>
            <a:endParaRPr lang="en-GB" sz="1600" dirty="0"/>
          </a:p>
        </p:txBody>
      </p:sp>
      <p:pic>
        <p:nvPicPr>
          <p:cNvPr id="204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80162" y="4559999"/>
            <a:ext cx="2801888" cy="20979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2" y="4559999"/>
            <a:ext cx="3073152" cy="20376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V="1">
            <a:off x="3419873" y="4559998"/>
            <a:ext cx="2633274" cy="19749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38848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3" y="0"/>
            <a:ext cx="9006493" cy="2160240"/>
          </a:xfrm>
        </p:spPr>
        <p:txBody>
          <a:bodyPr>
            <a:noAutofit/>
          </a:bodyPr>
          <a:lstStyle/>
          <a:p>
            <a:pPr marL="0" indent="0">
              <a:buNone/>
            </a:pPr>
            <a:r>
              <a:rPr lang="cs-CZ" sz="1600" b="1" dirty="0" err="1"/>
              <a:t>Jednořadka</a:t>
            </a:r>
            <a:r>
              <a:rPr lang="cs-CZ" sz="1600" b="1" dirty="0"/>
              <a:t> (</a:t>
            </a:r>
            <a:r>
              <a:rPr lang="cs-CZ" sz="1600" b="1" dirty="0" err="1"/>
              <a:t>Nostoc</a:t>
            </a:r>
            <a:r>
              <a:rPr lang="cs-CZ" sz="1600" b="1" dirty="0"/>
              <a:t>) </a:t>
            </a:r>
          </a:p>
          <a:p>
            <a:r>
              <a:rPr lang="cs-CZ" sz="1600" dirty="0"/>
              <a:t>fixuje dusík</a:t>
            </a:r>
          </a:p>
          <a:p>
            <a:r>
              <a:rPr lang="cs-CZ" sz="1600" dirty="0"/>
              <a:t>sinic, kulovité nebo beztvaré kolonie složené z vláken v rosolovitém obalu</a:t>
            </a:r>
          </a:p>
          <a:p>
            <a:r>
              <a:rPr lang="cs-CZ" sz="1600" dirty="0"/>
              <a:t>tvoří </a:t>
            </a:r>
            <a:r>
              <a:rPr lang="cs-CZ" sz="1600" dirty="0" err="1"/>
              <a:t>akinety</a:t>
            </a:r>
            <a:endParaRPr lang="cs-CZ" sz="1600" dirty="0"/>
          </a:p>
          <a:p>
            <a:r>
              <a:rPr lang="cs-CZ" sz="1600" dirty="0"/>
              <a:t>vlhké skály,  dna jezer a kaluží, vzácně i ve slané vodě</a:t>
            </a:r>
          </a:p>
          <a:p>
            <a:r>
              <a:rPr lang="cs-CZ" sz="1600" dirty="0"/>
              <a:t>také žije symbioticky uvnitř tkání rostlin (</a:t>
            </a:r>
            <a:r>
              <a:rPr lang="cs-CZ" sz="1600" i="1" dirty="0" err="1"/>
              <a:t>Azolla</a:t>
            </a:r>
            <a:r>
              <a:rPr lang="cs-CZ" sz="1600" dirty="0"/>
              <a:t>, </a:t>
            </a:r>
            <a:r>
              <a:rPr lang="cs-CZ" sz="1600" dirty="0" err="1"/>
              <a:t>hlevík</a:t>
            </a:r>
            <a:r>
              <a:rPr lang="cs-CZ" sz="1600" dirty="0"/>
              <a:t>, </a:t>
            </a:r>
            <a:r>
              <a:rPr lang="cs-CZ" sz="1600" i="1" dirty="0" err="1"/>
              <a:t>Gunnera</a:t>
            </a:r>
            <a:r>
              <a:rPr lang="cs-CZ" sz="1600" dirty="0"/>
              <a:t>, cykasy…)</a:t>
            </a:r>
          </a:p>
          <a:p>
            <a:r>
              <a:rPr lang="cs-CZ" sz="1600" dirty="0" err="1"/>
              <a:t>arbuskulární</a:t>
            </a:r>
            <a:r>
              <a:rPr lang="cs-CZ" sz="1600" dirty="0"/>
              <a:t> mykorhizy s houbou </a:t>
            </a:r>
            <a:r>
              <a:rPr lang="cs-CZ" sz="1600" i="1" dirty="0" err="1"/>
              <a:t>Geosiphon</a:t>
            </a:r>
            <a:r>
              <a:rPr lang="cs-CZ" sz="1600" i="1" dirty="0"/>
              <a:t> </a:t>
            </a:r>
            <a:r>
              <a:rPr lang="cs-CZ" sz="1600" i="1" dirty="0" err="1"/>
              <a:t>pyriformis</a:t>
            </a:r>
            <a:endParaRPr lang="cs-CZ" sz="1600" i="1" dirty="0"/>
          </a:p>
        </p:txBody>
      </p:sp>
      <p:pic>
        <p:nvPicPr>
          <p:cNvPr id="215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2708920"/>
            <a:ext cx="2628900" cy="396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67966" y="2691146"/>
            <a:ext cx="5196061" cy="24858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65997" y="4568885"/>
            <a:ext cx="3048000" cy="2105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11760" y="4837755"/>
            <a:ext cx="2308914" cy="17316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08774" y="3501082"/>
            <a:ext cx="2066925" cy="2378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 name="Přímá spojnice se šipkou 6"/>
          <p:cNvCxnSpPr/>
          <p:nvPr/>
        </p:nvCxnSpPr>
        <p:spPr>
          <a:xfrm>
            <a:off x="5071730" y="1977656"/>
            <a:ext cx="1732518" cy="2243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223534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149185"/>
            <a:ext cx="8229600" cy="4525963"/>
          </a:xfrm>
        </p:spPr>
        <p:txBody>
          <a:bodyPr>
            <a:normAutofit/>
          </a:bodyPr>
          <a:lstStyle/>
          <a:p>
            <a:pPr marL="0" indent="0">
              <a:buNone/>
            </a:pPr>
            <a:r>
              <a:rPr lang="en-GB" sz="1600" b="1" dirty="0" err="1"/>
              <a:t>Epulopiscium</a:t>
            </a:r>
            <a:r>
              <a:rPr lang="en-GB" sz="1600" b="1" dirty="0"/>
              <a:t> </a:t>
            </a:r>
            <a:r>
              <a:rPr lang="en-GB" sz="1600" b="1" dirty="0" err="1"/>
              <a:t>fishelsoni</a:t>
            </a:r>
            <a:r>
              <a:rPr lang="en-GB" sz="1600" b="1" dirty="0"/>
              <a:t> </a:t>
            </a:r>
            <a:endParaRPr lang="cs-CZ" sz="1600" b="1" dirty="0"/>
          </a:p>
          <a:p>
            <a:r>
              <a:rPr lang="en-GB" sz="1600" dirty="0"/>
              <a:t>je </a:t>
            </a:r>
            <a:r>
              <a:rPr lang="en-GB" sz="1600" dirty="0" err="1"/>
              <a:t>grampozitivní</a:t>
            </a:r>
            <a:r>
              <a:rPr lang="en-GB" sz="1600" dirty="0"/>
              <a:t> </a:t>
            </a:r>
            <a:r>
              <a:rPr lang="en-GB" sz="1600" dirty="0" err="1"/>
              <a:t>bakterie</a:t>
            </a:r>
            <a:r>
              <a:rPr lang="en-GB" sz="1600" dirty="0"/>
              <a:t> z </a:t>
            </a:r>
            <a:r>
              <a:rPr lang="en-GB" sz="1600" dirty="0" err="1"/>
              <a:t>kmene</a:t>
            </a:r>
            <a:r>
              <a:rPr lang="en-GB" sz="1600" dirty="0"/>
              <a:t> </a:t>
            </a:r>
            <a:r>
              <a:rPr lang="en-GB" sz="1600" i="1" dirty="0" err="1"/>
              <a:t>Firmicutes</a:t>
            </a:r>
            <a:endParaRPr lang="en-GB" sz="1600" i="1" dirty="0"/>
          </a:p>
          <a:p>
            <a:r>
              <a:rPr lang="en-GB" sz="1600" dirty="0" err="1"/>
              <a:t>symbiotický</a:t>
            </a:r>
            <a:r>
              <a:rPr lang="en-GB" sz="1600" dirty="0"/>
              <a:t> </a:t>
            </a:r>
            <a:r>
              <a:rPr lang="en-GB" sz="1600" dirty="0" err="1"/>
              <a:t>vztah</a:t>
            </a:r>
            <a:r>
              <a:rPr lang="en-GB" sz="1600" dirty="0"/>
              <a:t> s </a:t>
            </a:r>
            <a:r>
              <a:rPr lang="en-GB" sz="1600" dirty="0" err="1"/>
              <a:t>rybami</a:t>
            </a:r>
            <a:r>
              <a:rPr lang="en-GB" sz="1600" dirty="0"/>
              <a:t> z </a:t>
            </a:r>
            <a:r>
              <a:rPr lang="en-GB" sz="1600" dirty="0" err="1"/>
              <a:t>čeledi</a:t>
            </a:r>
            <a:r>
              <a:rPr lang="en-GB" sz="1600" dirty="0"/>
              <a:t> </a:t>
            </a:r>
            <a:r>
              <a:rPr lang="en-GB" sz="1600" i="1" dirty="0" err="1"/>
              <a:t>Acanthuridae</a:t>
            </a:r>
            <a:r>
              <a:rPr lang="en-GB" sz="1600" dirty="0"/>
              <a:t> (</a:t>
            </a:r>
            <a:r>
              <a:rPr lang="en-GB" sz="1600" dirty="0" err="1"/>
              <a:t>bodlokovití</a:t>
            </a:r>
            <a:r>
              <a:rPr lang="en-GB" sz="1600" dirty="0"/>
              <a:t>, </a:t>
            </a:r>
            <a:r>
              <a:rPr lang="en-GB" sz="1600" dirty="0" err="1"/>
              <a:t>ryby</a:t>
            </a:r>
            <a:r>
              <a:rPr lang="en-GB" sz="1600" dirty="0"/>
              <a:t> „</a:t>
            </a:r>
            <a:r>
              <a:rPr lang="en-GB" sz="1600" dirty="0" err="1"/>
              <a:t>čističi</a:t>
            </a:r>
            <a:r>
              <a:rPr lang="en-GB" sz="1600" dirty="0"/>
              <a:t>“)</a:t>
            </a:r>
          </a:p>
          <a:p>
            <a:r>
              <a:rPr lang="en-GB" sz="1600" dirty="0"/>
              <a:t> 200–700 </a:t>
            </a:r>
            <a:r>
              <a:rPr lang="el-GR" sz="1600" dirty="0"/>
              <a:t>μ</a:t>
            </a:r>
            <a:r>
              <a:rPr lang="en-GB" sz="1600" dirty="0"/>
              <a:t>m </a:t>
            </a:r>
            <a:r>
              <a:rPr lang="en-GB" sz="1600" dirty="0" err="1"/>
              <a:t>na</a:t>
            </a:r>
            <a:r>
              <a:rPr lang="en-GB" sz="1600" dirty="0"/>
              <a:t> </a:t>
            </a:r>
            <a:r>
              <a:rPr lang="en-GB" sz="1600" dirty="0" err="1"/>
              <a:t>délku</a:t>
            </a:r>
            <a:r>
              <a:rPr lang="en-GB" sz="1600" dirty="0"/>
              <a:t> a </a:t>
            </a:r>
            <a:r>
              <a:rPr lang="en-GB" sz="1600" dirty="0" err="1"/>
              <a:t>asi</a:t>
            </a:r>
            <a:r>
              <a:rPr lang="en-GB" sz="1600" dirty="0"/>
              <a:t> 80 </a:t>
            </a:r>
            <a:r>
              <a:rPr lang="el-GR" sz="1600" dirty="0"/>
              <a:t>μ</a:t>
            </a:r>
            <a:r>
              <a:rPr lang="en-GB" sz="1600" dirty="0"/>
              <a:t>m v </a:t>
            </a:r>
            <a:r>
              <a:rPr lang="en-GB" sz="1600" dirty="0" err="1"/>
              <a:t>průměru</a:t>
            </a:r>
            <a:endParaRPr lang="en-GB" sz="1600" dirty="0"/>
          </a:p>
          <a:p>
            <a:r>
              <a:rPr lang="en-GB" sz="1600" dirty="0" err="1"/>
              <a:t>extr</a:t>
            </a:r>
            <a:r>
              <a:rPr lang="cs-CZ" sz="1600" dirty="0"/>
              <a:t>é</a:t>
            </a:r>
            <a:r>
              <a:rPr lang="en-GB" sz="1600" dirty="0" err="1"/>
              <a:t>mní</a:t>
            </a:r>
            <a:r>
              <a:rPr lang="en-GB" sz="1600" dirty="0"/>
              <a:t> </a:t>
            </a:r>
            <a:r>
              <a:rPr lang="en-GB" sz="1600" dirty="0" err="1"/>
              <a:t>polyploidie</a:t>
            </a:r>
            <a:endParaRPr lang="cs-CZ" sz="1600" dirty="0"/>
          </a:p>
          <a:p>
            <a:r>
              <a:rPr lang="cs-CZ" sz="1600" dirty="0"/>
              <a:t>forma viviparie</a:t>
            </a:r>
          </a:p>
          <a:p>
            <a:r>
              <a:rPr lang="cs-CZ" sz="1600" dirty="0"/>
              <a:t>1-12 buněk rostou uvnitř rodičovské b., dokud se nerozpadnou </a:t>
            </a:r>
          </a:p>
          <a:p>
            <a:r>
              <a:rPr lang="cs-CZ" sz="1600" dirty="0"/>
              <a:t>reprodukují se také binárním dělením a tvorbou </a:t>
            </a:r>
            <a:r>
              <a:rPr lang="cs-CZ" sz="1600" dirty="0" err="1"/>
              <a:t>spór</a:t>
            </a:r>
            <a:endParaRPr lang="en-GB" sz="1600" dirty="0"/>
          </a:p>
        </p:txBody>
      </p:sp>
      <p:pic>
        <p:nvPicPr>
          <p:cNvPr id="614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49201" y="1988840"/>
            <a:ext cx="3074336" cy="22920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79712" y="4717313"/>
            <a:ext cx="5810131" cy="20553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04453" y="2708919"/>
            <a:ext cx="3548063" cy="1931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78423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3000" y="13648"/>
            <a:ext cx="9001000" cy="4525963"/>
          </a:xfrm>
        </p:spPr>
        <p:txBody>
          <a:bodyPr>
            <a:normAutofit/>
          </a:bodyPr>
          <a:lstStyle/>
          <a:p>
            <a:pPr marL="0" indent="0">
              <a:buNone/>
            </a:pPr>
            <a:r>
              <a:rPr lang="cs-CZ" sz="1600" b="1" dirty="0" err="1"/>
              <a:t>Thiomargarita</a:t>
            </a:r>
            <a:r>
              <a:rPr lang="cs-CZ" sz="1600" b="1" dirty="0"/>
              <a:t> </a:t>
            </a:r>
            <a:r>
              <a:rPr lang="cs-CZ" sz="1600" b="1" dirty="0" err="1"/>
              <a:t>namibiensis</a:t>
            </a:r>
            <a:r>
              <a:rPr lang="cs-CZ" sz="1600" b="1" dirty="0"/>
              <a:t>  </a:t>
            </a:r>
            <a:r>
              <a:rPr lang="cs-CZ" sz="1600" dirty="0"/>
              <a:t>neboli  Sírová perla Namibie </a:t>
            </a:r>
          </a:p>
          <a:p>
            <a:r>
              <a:rPr lang="cs-CZ" sz="1600" dirty="0"/>
              <a:t>G- </a:t>
            </a:r>
            <a:r>
              <a:rPr lang="cs-CZ" sz="1600" dirty="0" err="1"/>
              <a:t>proteobakterie</a:t>
            </a:r>
            <a:endParaRPr lang="cs-CZ" sz="1600" dirty="0"/>
          </a:p>
          <a:p>
            <a:r>
              <a:rPr lang="cs-CZ" sz="1600" dirty="0"/>
              <a:t>sedimenty kontinentálního šelfu</a:t>
            </a:r>
          </a:p>
          <a:p>
            <a:r>
              <a:rPr lang="cs-CZ" sz="1600" dirty="0"/>
              <a:t>největší bakterií, která kdy byla objevena (1999)</a:t>
            </a:r>
          </a:p>
          <a:p>
            <a:r>
              <a:rPr lang="cs-CZ" sz="1600" dirty="0"/>
              <a:t>schopna používat dusík jako  akceptor v transportním řetězci elektronů</a:t>
            </a:r>
          </a:p>
          <a:p>
            <a:r>
              <a:rPr lang="cs-CZ" sz="1600" dirty="0"/>
              <a:t>oxiduje </a:t>
            </a:r>
            <a:r>
              <a:rPr lang="cs-CZ" sz="1600" dirty="0" err="1"/>
              <a:t>sírovodík</a:t>
            </a:r>
            <a:r>
              <a:rPr lang="cs-CZ" sz="1600" dirty="0"/>
              <a:t> (H</a:t>
            </a:r>
            <a:r>
              <a:rPr lang="cs-CZ" sz="1600" baseline="-25000" dirty="0"/>
              <a:t>2</a:t>
            </a:r>
            <a:r>
              <a:rPr lang="cs-CZ" sz="1600" dirty="0"/>
              <a:t>S) na elementární síru (S)</a:t>
            </a:r>
          </a:p>
          <a:p>
            <a:r>
              <a:rPr lang="en-GB" sz="1600" dirty="0" err="1"/>
              <a:t>sírov</a:t>
            </a:r>
            <a:r>
              <a:rPr lang="cs-CZ" sz="1600" dirty="0"/>
              <a:t>á</a:t>
            </a:r>
            <a:r>
              <a:rPr lang="en-GB" sz="1600" dirty="0"/>
              <a:t> </a:t>
            </a:r>
            <a:r>
              <a:rPr lang="en-GB" sz="1600" dirty="0" err="1"/>
              <a:t>bakteri</a:t>
            </a:r>
            <a:r>
              <a:rPr lang="cs-CZ" sz="1600" dirty="0"/>
              <a:t>e </a:t>
            </a:r>
            <a:r>
              <a:rPr lang="en-GB" sz="1600" dirty="0" err="1"/>
              <a:t>zadržující</a:t>
            </a:r>
            <a:r>
              <a:rPr lang="en-GB" sz="1600" dirty="0"/>
              <a:t> </a:t>
            </a:r>
            <a:r>
              <a:rPr lang="en-GB" sz="1600" dirty="0" err="1"/>
              <a:t>dusičnany</a:t>
            </a:r>
            <a:r>
              <a:rPr lang="cs-CZ" sz="1600" dirty="0"/>
              <a:t> pro případ nedostatku -  jako balon = velikost</a:t>
            </a:r>
          </a:p>
          <a:p>
            <a:r>
              <a:rPr lang="en-GB" sz="1600" dirty="0"/>
              <a:t>„</a:t>
            </a:r>
            <a:r>
              <a:rPr lang="cs-CZ" sz="1600" dirty="0"/>
              <a:t>p</a:t>
            </a:r>
            <a:r>
              <a:rPr lang="en-GB" sz="1600" dirty="0" err="1"/>
              <a:t>erl</a:t>
            </a:r>
            <a:r>
              <a:rPr lang="cs-CZ" sz="1600" dirty="0"/>
              <a:t>a“ -</a:t>
            </a:r>
            <a:r>
              <a:rPr lang="en-GB" sz="1600" dirty="0"/>
              <a:t> </a:t>
            </a:r>
            <a:r>
              <a:rPr lang="en-GB" sz="1600" dirty="0" err="1"/>
              <a:t>zrnk</a:t>
            </a:r>
            <a:r>
              <a:rPr lang="cs-CZ" sz="1600" dirty="0"/>
              <a:t>a</a:t>
            </a:r>
            <a:r>
              <a:rPr lang="en-GB" sz="1600" dirty="0"/>
              <a:t> </a:t>
            </a:r>
            <a:r>
              <a:rPr lang="en-GB" sz="1600" dirty="0" err="1"/>
              <a:t>síry</a:t>
            </a:r>
            <a:r>
              <a:rPr lang="en-GB" sz="1600" dirty="0"/>
              <a:t> v </a:t>
            </a:r>
            <a:r>
              <a:rPr lang="en-GB" sz="1600" dirty="0" err="1"/>
              <a:t>ní</a:t>
            </a:r>
            <a:r>
              <a:rPr lang="en-GB" sz="1600" dirty="0"/>
              <a:t> </a:t>
            </a:r>
            <a:r>
              <a:rPr lang="en-GB" sz="1600" dirty="0" err="1"/>
              <a:t>odrážejí</a:t>
            </a:r>
            <a:r>
              <a:rPr lang="en-GB" sz="1600" dirty="0"/>
              <a:t> </a:t>
            </a:r>
            <a:r>
              <a:rPr lang="en-GB" sz="1600" dirty="0" err="1"/>
              <a:t>světlo</a:t>
            </a:r>
            <a:endParaRPr lang="cs-CZ" sz="1600" dirty="0"/>
          </a:p>
          <a:p>
            <a:r>
              <a:rPr lang="cs-CZ" sz="1600" dirty="0" err="1"/>
              <a:t>s</a:t>
            </a:r>
            <a:r>
              <a:rPr lang="en-GB" sz="1600" dirty="0" err="1"/>
              <a:t>pojení</a:t>
            </a:r>
            <a:r>
              <a:rPr lang="en-GB" sz="1600" dirty="0"/>
              <a:t> </a:t>
            </a:r>
            <a:r>
              <a:rPr lang="en-GB" sz="1600" dirty="0" err="1"/>
              <a:t>síry</a:t>
            </a:r>
            <a:r>
              <a:rPr lang="en-GB" sz="1600" dirty="0"/>
              <a:t> a  </a:t>
            </a:r>
            <a:r>
              <a:rPr lang="en-GB" sz="1600" dirty="0" err="1"/>
              <a:t>dusičnanů</a:t>
            </a:r>
            <a:r>
              <a:rPr lang="en-GB" sz="1600" dirty="0"/>
              <a:t> by </a:t>
            </a:r>
            <a:r>
              <a:rPr lang="en-GB" sz="1600" dirty="0" err="1"/>
              <a:t>mohlo</a:t>
            </a:r>
            <a:r>
              <a:rPr lang="en-GB" sz="1600" dirty="0"/>
              <a:t> </a:t>
            </a:r>
            <a:r>
              <a:rPr lang="en-GB" sz="1600" dirty="0" err="1"/>
              <a:t>mít</a:t>
            </a:r>
            <a:r>
              <a:rPr lang="en-GB" sz="1600" dirty="0"/>
              <a:t> </a:t>
            </a:r>
            <a:r>
              <a:rPr lang="en-GB" sz="1600" dirty="0" err="1"/>
              <a:t>zvláštní</a:t>
            </a:r>
            <a:r>
              <a:rPr lang="en-GB" sz="1600" dirty="0"/>
              <a:t> </a:t>
            </a:r>
            <a:r>
              <a:rPr lang="en-GB" sz="1600" dirty="0" err="1"/>
              <a:t>význam</a:t>
            </a:r>
            <a:r>
              <a:rPr lang="en-GB" sz="1600" dirty="0"/>
              <a:t> pro </a:t>
            </a:r>
            <a:r>
              <a:rPr lang="en-GB" sz="1600" dirty="0" err="1"/>
              <a:t>životní</a:t>
            </a:r>
            <a:r>
              <a:rPr lang="en-GB" sz="1600" dirty="0"/>
              <a:t> </a:t>
            </a:r>
            <a:r>
              <a:rPr lang="en-GB" sz="1600" dirty="0" err="1"/>
              <a:t>cykly</a:t>
            </a:r>
            <a:r>
              <a:rPr lang="en-GB" sz="1600" dirty="0"/>
              <a:t> </a:t>
            </a:r>
            <a:r>
              <a:rPr lang="en-GB" sz="1600" dirty="0" err="1"/>
              <a:t>na</a:t>
            </a:r>
            <a:r>
              <a:rPr lang="en-GB" sz="1600" dirty="0"/>
              <a:t> </a:t>
            </a:r>
            <a:r>
              <a:rPr lang="en-GB" sz="1600" dirty="0" err="1"/>
              <a:t>Zemi</a:t>
            </a:r>
            <a:endParaRPr lang="cs-CZ" sz="1600" dirty="0"/>
          </a:p>
          <a:p>
            <a:r>
              <a:rPr lang="cs-CZ" sz="1600" dirty="0"/>
              <a:t>mohou být fakultativně anaerobní – možná reakce s kyslíkem</a:t>
            </a:r>
          </a:p>
          <a:p>
            <a:endParaRPr lang="cs-CZ" sz="1600" dirty="0"/>
          </a:p>
          <a:p>
            <a:endParaRPr lang="cs-CZ" sz="1600" dirty="0"/>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62897" y="4141718"/>
            <a:ext cx="2316163" cy="2517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5" y="3456657"/>
            <a:ext cx="2378075" cy="3219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40152" y="3100697"/>
            <a:ext cx="2852672" cy="35754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001037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8520" y="116632"/>
            <a:ext cx="8229600" cy="864096"/>
          </a:xfrm>
        </p:spPr>
        <p:txBody>
          <a:bodyPr>
            <a:normAutofit/>
          </a:bodyPr>
          <a:lstStyle/>
          <a:p>
            <a:r>
              <a:rPr lang="cs-CZ" sz="2800" b="1" dirty="0">
                <a:latin typeface="Times New Roman" panose="02020603050405020304" pitchFamily="18" charset="0"/>
                <a:cs typeface="Times New Roman" panose="02020603050405020304" pitchFamily="18" charset="0"/>
              </a:rPr>
              <a:t>Diverzita </a:t>
            </a:r>
            <a:r>
              <a:rPr lang="cs-CZ" sz="2800" b="1" dirty="0" err="1">
                <a:latin typeface="Times New Roman" panose="02020603050405020304" pitchFamily="18" charset="0"/>
                <a:cs typeface="Times New Roman" panose="02020603050405020304" pitchFamily="18" charset="0"/>
              </a:rPr>
              <a:t>Archaea</a:t>
            </a:r>
            <a:endParaRPr lang="en-GB" sz="2800" b="1" dirty="0">
              <a:latin typeface="Times New Roman" panose="02020603050405020304" pitchFamily="18" charset="0"/>
              <a:cs typeface="Times New Roman" panose="02020603050405020304" pitchFamily="18" charset="0"/>
            </a:endParaRPr>
          </a:p>
        </p:txBody>
      </p:sp>
      <p:sp>
        <p:nvSpPr>
          <p:cNvPr id="3" name="Zástupný symbol pro obsah 2"/>
          <p:cNvSpPr>
            <a:spLocks noGrp="1"/>
          </p:cNvSpPr>
          <p:nvPr>
            <p:ph idx="1"/>
          </p:nvPr>
        </p:nvSpPr>
        <p:spPr>
          <a:xfrm>
            <a:off x="395536" y="1340768"/>
            <a:ext cx="8229600" cy="4464496"/>
          </a:xfrm>
        </p:spPr>
        <p:txBody>
          <a:bodyPr>
            <a:normAutofit lnSpcReduction="10000"/>
          </a:bodyPr>
          <a:lstStyle/>
          <a:p>
            <a:r>
              <a:rPr lang="cs-CZ" sz="1800" dirty="0"/>
              <a:t>v 70. letech – 2  známé kmeny, kultivovatelné, pouze </a:t>
            </a:r>
            <a:r>
              <a:rPr lang="cs-CZ" sz="1800" dirty="0" err="1"/>
              <a:t>extremofilové</a:t>
            </a:r>
            <a:r>
              <a:rPr lang="cs-CZ" sz="1800" dirty="0"/>
              <a:t> a </a:t>
            </a:r>
            <a:r>
              <a:rPr lang="cs-CZ" sz="1800" dirty="0" err="1"/>
              <a:t>metanogeny</a:t>
            </a:r>
            <a:endParaRPr lang="cs-CZ" sz="1800" dirty="0"/>
          </a:p>
          <a:p>
            <a:endParaRPr lang="cs-CZ" sz="1800" dirty="0"/>
          </a:p>
          <a:p>
            <a:r>
              <a:rPr lang="cs-CZ" sz="1800" dirty="0"/>
              <a:t>od 90. let – exploze dat díky </a:t>
            </a:r>
            <a:r>
              <a:rPr lang="cs-CZ" sz="1800" dirty="0" err="1"/>
              <a:t>sekvenaci</a:t>
            </a:r>
            <a:r>
              <a:rPr lang="cs-CZ" sz="1800" dirty="0"/>
              <a:t>, </a:t>
            </a:r>
            <a:r>
              <a:rPr lang="cs-CZ" sz="1800" dirty="0" err="1"/>
              <a:t>archaea</a:t>
            </a:r>
            <a:r>
              <a:rPr lang="cs-CZ" sz="1800" dirty="0"/>
              <a:t> </a:t>
            </a:r>
            <a:r>
              <a:rPr lang="cs-CZ" sz="1800" dirty="0" err="1"/>
              <a:t>témeř</a:t>
            </a:r>
            <a:r>
              <a:rPr lang="cs-CZ" sz="1800" dirty="0"/>
              <a:t> všude</a:t>
            </a:r>
          </a:p>
          <a:p>
            <a:endParaRPr lang="cs-CZ" sz="1800" dirty="0"/>
          </a:p>
          <a:p>
            <a:r>
              <a:rPr lang="cs-CZ" sz="1800" dirty="0" err="1"/>
              <a:t>nekultivovatelnost</a:t>
            </a:r>
            <a:r>
              <a:rPr lang="cs-CZ" sz="1800" dirty="0"/>
              <a:t> = minimální informace o metabolismu a životnímu stylu</a:t>
            </a:r>
          </a:p>
          <a:p>
            <a:endParaRPr lang="cs-CZ" sz="1800" dirty="0"/>
          </a:p>
          <a:p>
            <a:r>
              <a:rPr lang="cs-CZ" sz="1800" dirty="0"/>
              <a:t>častý typ metabolismus založený na vodíku</a:t>
            </a:r>
          </a:p>
          <a:p>
            <a:endParaRPr lang="cs-CZ" sz="1800" dirty="0"/>
          </a:p>
          <a:p>
            <a:r>
              <a:rPr lang="cs-CZ" sz="1800" dirty="0"/>
              <a:t>některé ekotypy mohou být  i </a:t>
            </a:r>
            <a:r>
              <a:rPr lang="cs-CZ" sz="1800" dirty="0" err="1"/>
              <a:t>chemoorganotrofní</a:t>
            </a:r>
            <a:r>
              <a:rPr lang="cs-CZ" sz="1800" dirty="0"/>
              <a:t> a hrají důležitou roli v koloběhu dusíku a uhlíku</a:t>
            </a:r>
          </a:p>
          <a:p>
            <a:endParaRPr lang="cs-CZ" sz="1800" dirty="0"/>
          </a:p>
          <a:p>
            <a:r>
              <a:rPr lang="cs-CZ" sz="1800" dirty="0"/>
              <a:t>známá spojitost s onemocněním dásní</a:t>
            </a:r>
          </a:p>
          <a:p>
            <a:endParaRPr lang="cs-CZ" sz="1800" dirty="0"/>
          </a:p>
          <a:p>
            <a:r>
              <a:rPr lang="cs-CZ" sz="1800" dirty="0"/>
              <a:t>dobře prozkoumané jsou </a:t>
            </a:r>
            <a:r>
              <a:rPr lang="cs-CZ" sz="1800" dirty="0" err="1"/>
              <a:t>metanogeny</a:t>
            </a:r>
            <a:r>
              <a:rPr lang="cs-CZ" sz="1800" dirty="0"/>
              <a:t>, </a:t>
            </a:r>
            <a:r>
              <a:rPr lang="cs-CZ" sz="1800" dirty="0" err="1"/>
              <a:t>hypertermofilové</a:t>
            </a:r>
            <a:r>
              <a:rPr lang="cs-CZ" sz="1800" dirty="0"/>
              <a:t>, </a:t>
            </a:r>
            <a:r>
              <a:rPr lang="cs-CZ" sz="1800" dirty="0" err="1"/>
              <a:t>halofilní</a:t>
            </a:r>
            <a:r>
              <a:rPr lang="cs-CZ" sz="1800" dirty="0"/>
              <a:t> </a:t>
            </a:r>
            <a:r>
              <a:rPr lang="cs-CZ" sz="1800" dirty="0" err="1"/>
              <a:t>archaea</a:t>
            </a:r>
            <a:endParaRPr lang="cs-CZ" sz="1800" dirty="0"/>
          </a:p>
          <a:p>
            <a:endParaRPr lang="cs-CZ" sz="1600" dirty="0"/>
          </a:p>
          <a:p>
            <a:endParaRPr lang="cs-CZ" sz="1600" dirty="0"/>
          </a:p>
          <a:p>
            <a:endParaRPr lang="cs-CZ" sz="1600" dirty="0"/>
          </a:p>
          <a:p>
            <a:endParaRPr lang="cs-CZ" sz="1600" dirty="0"/>
          </a:p>
          <a:p>
            <a:endParaRPr lang="cs-CZ" sz="1600" dirty="0"/>
          </a:p>
          <a:p>
            <a:endParaRPr lang="cs-CZ" sz="1600" dirty="0"/>
          </a:p>
          <a:p>
            <a:endParaRPr lang="en-GB" sz="1600" dirty="0"/>
          </a:p>
        </p:txBody>
      </p:sp>
    </p:spTree>
    <p:extLst>
      <p:ext uri="{BB962C8B-B14F-4D97-AF65-F5344CB8AC3E}">
        <p14:creationId xmlns="" xmlns:p14="http://schemas.microsoft.com/office/powerpoint/2010/main" val="4264463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95536" y="188913"/>
            <a:ext cx="8497639" cy="369332"/>
          </a:xfrm>
          <a:prstGeom prst="rect">
            <a:avLst/>
          </a:prstGeom>
          <a:solidFill>
            <a:srgbClr val="FFFF00"/>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dirty="0">
                <a:solidFill>
                  <a:prstClr val="black"/>
                </a:solidFill>
                <a:latin typeface="Calibri"/>
              </a:rPr>
              <a:t>Evoluce </a:t>
            </a:r>
            <a:r>
              <a:rPr lang="cs-CZ" altLang="ko-KR" dirty="0" err="1">
                <a:solidFill>
                  <a:prstClr val="black"/>
                </a:solidFill>
                <a:latin typeface="Calibri"/>
              </a:rPr>
              <a:t>Archea</a:t>
            </a:r>
            <a:r>
              <a:rPr lang="cs-CZ" altLang="ko-KR" dirty="0">
                <a:solidFill>
                  <a:prstClr val="black"/>
                </a:solidFill>
                <a:latin typeface="Calibri"/>
              </a:rPr>
              <a:t> – </a:t>
            </a:r>
            <a:r>
              <a:rPr lang="cs-CZ" altLang="ko-KR" dirty="0" err="1">
                <a:solidFill>
                  <a:prstClr val="black"/>
                </a:solidFill>
                <a:latin typeface="Calibri"/>
              </a:rPr>
              <a:t>Crenarchaeota</a:t>
            </a:r>
            <a:r>
              <a:rPr lang="cs-CZ" altLang="ko-KR" dirty="0">
                <a:solidFill>
                  <a:prstClr val="black"/>
                </a:solidFill>
                <a:latin typeface="Calibri"/>
              </a:rPr>
              <a:t>, </a:t>
            </a:r>
            <a:r>
              <a:rPr lang="cs-CZ" altLang="ko-KR" dirty="0" err="1">
                <a:solidFill>
                  <a:prstClr val="black"/>
                </a:solidFill>
                <a:latin typeface="Calibri"/>
              </a:rPr>
              <a:t>Euryarchaeota</a:t>
            </a:r>
            <a:r>
              <a:rPr lang="cs-CZ" altLang="ko-KR" dirty="0">
                <a:solidFill>
                  <a:prstClr val="black"/>
                </a:solidFill>
                <a:latin typeface="Calibri"/>
              </a:rPr>
              <a:t>, </a:t>
            </a:r>
            <a:r>
              <a:rPr lang="cs-CZ" altLang="ko-KR" dirty="0" err="1">
                <a:solidFill>
                  <a:prstClr val="black"/>
                </a:solidFill>
                <a:latin typeface="Calibri"/>
              </a:rPr>
              <a:t>Korarchaeota</a:t>
            </a:r>
            <a:r>
              <a:rPr lang="cs-CZ" altLang="ko-KR" dirty="0">
                <a:solidFill>
                  <a:prstClr val="black"/>
                </a:solidFill>
                <a:latin typeface="Calibri"/>
              </a:rPr>
              <a:t> a </a:t>
            </a:r>
            <a:r>
              <a:rPr lang="cs-CZ" altLang="ko-KR" dirty="0" err="1">
                <a:solidFill>
                  <a:prstClr val="black"/>
                </a:solidFill>
                <a:latin typeface="Calibri"/>
              </a:rPr>
              <a:t>Nanoarchaeota</a:t>
            </a:r>
            <a:endParaRPr lang="cs-CZ" altLang="ko-KR" dirty="0">
              <a:solidFill>
                <a:prstClr val="black"/>
              </a:solidFill>
              <a:latin typeface="Calibri"/>
            </a:endParaRPr>
          </a:p>
        </p:txBody>
      </p:sp>
      <p:grpSp>
        <p:nvGrpSpPr>
          <p:cNvPr id="23555" name="Group 3"/>
          <p:cNvGrpSpPr>
            <a:grpSpLocks/>
          </p:cNvGrpSpPr>
          <p:nvPr/>
        </p:nvGrpSpPr>
        <p:grpSpPr bwMode="auto">
          <a:xfrm>
            <a:off x="539750" y="1513351"/>
            <a:ext cx="6999381" cy="5035455"/>
            <a:chOff x="295" y="570"/>
            <a:chExt cx="5035" cy="3602"/>
          </a:xfrm>
        </p:grpSpPr>
        <p:sp>
          <p:nvSpPr>
            <p:cNvPr id="23560" name="Text Box 4"/>
            <p:cNvSpPr txBox="1">
              <a:spLocks noChangeArrowheads="1"/>
            </p:cNvSpPr>
            <p:nvPr/>
          </p:nvSpPr>
          <p:spPr bwMode="auto">
            <a:xfrm>
              <a:off x="4014" y="3974"/>
              <a:ext cx="1268"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200" dirty="0">
                  <a:solidFill>
                    <a:prstClr val="black"/>
                  </a:solidFill>
                </a:rPr>
                <a:t>podle </a:t>
              </a:r>
              <a:r>
                <a:rPr lang="cs-CZ" altLang="ko-KR" sz="1200" dirty="0" err="1">
                  <a:solidFill>
                    <a:prstClr val="black"/>
                  </a:solidFill>
                </a:rPr>
                <a:t>Barns</a:t>
              </a:r>
              <a:r>
                <a:rPr lang="cs-CZ" altLang="ko-KR" sz="1200" dirty="0">
                  <a:solidFill>
                    <a:prstClr val="black"/>
                  </a:solidFill>
                </a:rPr>
                <a:t> et al. 1996</a:t>
              </a:r>
            </a:p>
          </p:txBody>
        </p:sp>
        <p:grpSp>
          <p:nvGrpSpPr>
            <p:cNvPr id="23561" name="Group 5"/>
            <p:cNvGrpSpPr>
              <a:grpSpLocks/>
            </p:cNvGrpSpPr>
            <p:nvPr/>
          </p:nvGrpSpPr>
          <p:grpSpPr bwMode="auto">
            <a:xfrm>
              <a:off x="295" y="570"/>
              <a:ext cx="5035" cy="3404"/>
              <a:chOff x="295" y="570"/>
              <a:chExt cx="5035" cy="3404"/>
            </a:xfrm>
          </p:grpSpPr>
          <p:pic>
            <p:nvPicPr>
              <p:cNvPr id="23563" name="Picture 6" descr="skenovat0042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5" y="570"/>
                <a:ext cx="5035" cy="3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4" name="Oval 7"/>
              <p:cNvSpPr>
                <a:spLocks noChangeArrowheads="1"/>
              </p:cNvSpPr>
              <p:nvPr/>
            </p:nvSpPr>
            <p:spPr bwMode="auto">
              <a:xfrm>
                <a:off x="567" y="1661"/>
                <a:ext cx="907" cy="31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5" name="Oval 8"/>
              <p:cNvSpPr>
                <a:spLocks noChangeArrowheads="1"/>
              </p:cNvSpPr>
              <p:nvPr/>
            </p:nvSpPr>
            <p:spPr bwMode="auto">
              <a:xfrm>
                <a:off x="3606" y="845"/>
                <a:ext cx="907" cy="318"/>
              </a:xfrm>
              <a:prstGeom prst="ellipse">
                <a:avLst/>
              </a:prstGeom>
              <a:noFill/>
              <a:ln w="2857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23566" name="Oval 9"/>
              <p:cNvSpPr>
                <a:spLocks noChangeArrowheads="1"/>
              </p:cNvSpPr>
              <p:nvPr/>
            </p:nvSpPr>
            <p:spPr bwMode="auto">
              <a:xfrm>
                <a:off x="1746" y="3566"/>
                <a:ext cx="907" cy="318"/>
              </a:xfrm>
              <a:prstGeom prst="ellipse">
                <a:avLst/>
              </a:prstGeom>
              <a:noFill/>
              <a:ln w="28575">
                <a:solidFill>
                  <a:srgbClr val="0066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grpSp>
        <p:sp>
          <p:nvSpPr>
            <p:cNvPr id="23562" name="Rectangle 10"/>
            <p:cNvSpPr>
              <a:spLocks noChangeArrowheads="1"/>
            </p:cNvSpPr>
            <p:nvPr/>
          </p:nvSpPr>
          <p:spPr bwMode="auto">
            <a:xfrm>
              <a:off x="4059" y="2750"/>
              <a:ext cx="955" cy="220"/>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1400" b="1" dirty="0" err="1">
                  <a:solidFill>
                    <a:prstClr val="black"/>
                  </a:solidFill>
                  <a:latin typeface="Calibri"/>
                </a:rPr>
                <a:t>Nanoarchaeota</a:t>
              </a:r>
              <a:endParaRPr lang="cs-CZ" altLang="ko-KR" sz="1400" dirty="0">
                <a:solidFill>
                  <a:prstClr val="black"/>
                </a:solidFill>
                <a:latin typeface="Calibri"/>
              </a:endParaRPr>
            </a:p>
          </p:txBody>
        </p:sp>
      </p:grpSp>
      <p:sp>
        <p:nvSpPr>
          <p:cNvPr id="35851" name="Line 11"/>
          <p:cNvSpPr>
            <a:spLocks noChangeShapeType="1"/>
          </p:cNvSpPr>
          <p:nvPr/>
        </p:nvSpPr>
        <p:spPr bwMode="auto">
          <a:xfrm>
            <a:off x="1496295" y="2829927"/>
            <a:ext cx="431800" cy="2889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solidFill>
                <a:prstClr val="black"/>
              </a:solidFill>
            </a:endParaRPr>
          </a:p>
        </p:txBody>
      </p:sp>
      <p:sp>
        <p:nvSpPr>
          <p:cNvPr id="35852" name="Text Box 12"/>
          <p:cNvSpPr txBox="1">
            <a:spLocks noChangeArrowheads="1"/>
          </p:cNvSpPr>
          <p:nvPr/>
        </p:nvSpPr>
        <p:spPr bwMode="auto">
          <a:xfrm>
            <a:off x="627086" y="2635836"/>
            <a:ext cx="92121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srgbClr val="C0504D"/>
                </a:solidFill>
                <a:latin typeface="Calibri"/>
              </a:rPr>
              <a:t>kultivace</a:t>
            </a:r>
          </a:p>
        </p:txBody>
      </p:sp>
      <p:sp>
        <p:nvSpPr>
          <p:cNvPr id="35853" name="Text Box 13"/>
          <p:cNvSpPr txBox="1">
            <a:spLocks noChangeArrowheads="1"/>
          </p:cNvSpPr>
          <p:nvPr/>
        </p:nvSpPr>
        <p:spPr bwMode="auto">
          <a:xfrm>
            <a:off x="6339433" y="2832128"/>
            <a:ext cx="92121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srgbClr val="C0504D"/>
                </a:solidFill>
                <a:latin typeface="Calibri"/>
              </a:rPr>
              <a:t>kultivace</a:t>
            </a:r>
          </a:p>
        </p:txBody>
      </p:sp>
      <p:sp>
        <p:nvSpPr>
          <p:cNvPr id="35854" name="Line 14"/>
          <p:cNvSpPr>
            <a:spLocks noChangeShapeType="1"/>
          </p:cNvSpPr>
          <p:nvPr/>
        </p:nvSpPr>
        <p:spPr bwMode="auto">
          <a:xfrm flipH="1" flipV="1">
            <a:off x="6087815" y="2419936"/>
            <a:ext cx="503237" cy="431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solidFill>
                <a:prstClr val="black"/>
              </a:solidFill>
            </a:endParaRPr>
          </a:p>
        </p:txBody>
      </p:sp>
      <p:sp>
        <p:nvSpPr>
          <p:cNvPr id="2" name="Obdélník 1"/>
          <p:cNvSpPr/>
          <p:nvPr/>
        </p:nvSpPr>
        <p:spPr>
          <a:xfrm>
            <a:off x="5677155" y="845215"/>
            <a:ext cx="2790056" cy="523220"/>
          </a:xfrm>
          <a:prstGeom prst="rect">
            <a:avLst/>
          </a:prstGeom>
        </p:spPr>
        <p:txBody>
          <a:bodyPr wrap="square">
            <a:spAutoFit/>
          </a:bodyPr>
          <a:lstStyle/>
          <a:p>
            <a:r>
              <a:rPr lang="en-GB" sz="1400" b="1" dirty="0" err="1">
                <a:solidFill>
                  <a:prstClr val="black"/>
                </a:solidFill>
              </a:rPr>
              <a:t>Euryarchaeota</a:t>
            </a:r>
            <a:r>
              <a:rPr lang="en-GB" sz="1400" dirty="0">
                <a:solidFill>
                  <a:prstClr val="black"/>
                </a:solidFill>
              </a:rPr>
              <a:t> – </a:t>
            </a:r>
            <a:r>
              <a:rPr lang="en-GB" sz="1400" dirty="0" err="1">
                <a:solidFill>
                  <a:prstClr val="black"/>
                </a:solidFill>
              </a:rPr>
              <a:t>methanogeny</a:t>
            </a:r>
            <a:r>
              <a:rPr lang="en-GB" sz="1400" dirty="0">
                <a:solidFill>
                  <a:prstClr val="black"/>
                </a:solidFill>
              </a:rPr>
              <a:t>, </a:t>
            </a:r>
            <a:r>
              <a:rPr lang="en-GB" sz="1400" dirty="0" err="1">
                <a:solidFill>
                  <a:prstClr val="black"/>
                </a:solidFill>
              </a:rPr>
              <a:t>halofilové</a:t>
            </a:r>
            <a:r>
              <a:rPr lang="en-GB" sz="1400" dirty="0">
                <a:solidFill>
                  <a:prstClr val="black"/>
                </a:solidFill>
              </a:rPr>
              <a:t>, </a:t>
            </a:r>
            <a:r>
              <a:rPr lang="en-GB" sz="1400" dirty="0" err="1">
                <a:solidFill>
                  <a:prstClr val="black"/>
                </a:solidFill>
              </a:rPr>
              <a:t>extremní</a:t>
            </a:r>
            <a:r>
              <a:rPr lang="en-GB" sz="1400" dirty="0">
                <a:solidFill>
                  <a:prstClr val="black"/>
                </a:solidFill>
              </a:rPr>
              <a:t> </a:t>
            </a:r>
            <a:r>
              <a:rPr lang="en-GB" sz="1400" dirty="0" err="1">
                <a:solidFill>
                  <a:prstClr val="black"/>
                </a:solidFill>
              </a:rPr>
              <a:t>thermofilové</a:t>
            </a:r>
            <a:endParaRPr lang="en-GB" sz="1400" dirty="0">
              <a:solidFill>
                <a:prstClr val="black"/>
              </a:solidFill>
            </a:endParaRPr>
          </a:p>
        </p:txBody>
      </p:sp>
      <p:sp>
        <p:nvSpPr>
          <p:cNvPr id="3" name="Obdélník 2"/>
          <p:cNvSpPr/>
          <p:nvPr/>
        </p:nvSpPr>
        <p:spPr>
          <a:xfrm>
            <a:off x="503610" y="935142"/>
            <a:ext cx="4572000" cy="523220"/>
          </a:xfrm>
          <a:prstGeom prst="rect">
            <a:avLst/>
          </a:prstGeom>
        </p:spPr>
        <p:txBody>
          <a:bodyPr>
            <a:spAutoFit/>
          </a:bodyPr>
          <a:lstStyle/>
          <a:p>
            <a:r>
              <a:rPr lang="cs-CZ" altLang="cs-CZ" sz="1400" b="1" dirty="0" err="1">
                <a:solidFill>
                  <a:prstClr val="black"/>
                </a:solidFill>
              </a:rPr>
              <a:t>Crenarchaeota</a:t>
            </a:r>
            <a:r>
              <a:rPr lang="cs-CZ" altLang="cs-CZ" sz="1400" dirty="0">
                <a:solidFill>
                  <a:prstClr val="black"/>
                </a:solidFill>
              </a:rPr>
              <a:t> (</a:t>
            </a:r>
            <a:r>
              <a:rPr lang="cs-CZ" altLang="cs-CZ" sz="1400" b="1" dirty="0" err="1">
                <a:solidFill>
                  <a:prstClr val="black"/>
                </a:solidFill>
              </a:rPr>
              <a:t>eocytes</a:t>
            </a:r>
            <a:r>
              <a:rPr lang="cs-CZ" altLang="cs-CZ" sz="1400" dirty="0">
                <a:solidFill>
                  <a:prstClr val="black"/>
                </a:solidFill>
              </a:rPr>
              <a:t>) – </a:t>
            </a:r>
            <a:r>
              <a:rPr lang="cs-CZ" altLang="cs-CZ" sz="1400" dirty="0" err="1">
                <a:solidFill>
                  <a:prstClr val="black"/>
                </a:solidFill>
              </a:rPr>
              <a:t>extremotermofilové</a:t>
            </a:r>
            <a:r>
              <a:rPr lang="cs-CZ" altLang="cs-CZ" sz="1400" dirty="0">
                <a:solidFill>
                  <a:prstClr val="black"/>
                </a:solidFill>
              </a:rPr>
              <a:t> </a:t>
            </a:r>
          </a:p>
          <a:p>
            <a:r>
              <a:rPr lang="cs-CZ" altLang="cs-CZ" sz="1400" dirty="0">
                <a:solidFill>
                  <a:prstClr val="black"/>
                </a:solidFill>
              </a:rPr>
              <a:t>nejvíce zastoupená </a:t>
            </a:r>
            <a:r>
              <a:rPr lang="cs-CZ" altLang="cs-CZ" sz="1400" dirty="0" err="1">
                <a:solidFill>
                  <a:prstClr val="black"/>
                </a:solidFill>
              </a:rPr>
              <a:t>archaea</a:t>
            </a:r>
            <a:r>
              <a:rPr lang="cs-CZ" altLang="cs-CZ" sz="1400" dirty="0">
                <a:solidFill>
                  <a:prstClr val="black"/>
                </a:solidFill>
              </a:rPr>
              <a:t> v moři, gram negativní barvení </a:t>
            </a:r>
          </a:p>
        </p:txBody>
      </p:sp>
      <p:sp>
        <p:nvSpPr>
          <p:cNvPr id="4" name="Obdélník 3"/>
          <p:cNvSpPr/>
          <p:nvPr/>
        </p:nvSpPr>
        <p:spPr>
          <a:xfrm>
            <a:off x="107504" y="5794956"/>
            <a:ext cx="3391155" cy="954107"/>
          </a:xfrm>
          <a:prstGeom prst="rect">
            <a:avLst/>
          </a:prstGeom>
        </p:spPr>
        <p:txBody>
          <a:bodyPr wrap="square">
            <a:spAutoFit/>
          </a:bodyPr>
          <a:lstStyle/>
          <a:p>
            <a:r>
              <a:rPr lang="en-GB" sz="1400" b="1" dirty="0" err="1">
                <a:solidFill>
                  <a:prstClr val="black"/>
                </a:solidFill>
              </a:rPr>
              <a:t>Korarchaeota</a:t>
            </a:r>
            <a:r>
              <a:rPr lang="cs-CZ" sz="1400" dirty="0">
                <a:solidFill>
                  <a:prstClr val="black"/>
                </a:solidFill>
              </a:rPr>
              <a:t> </a:t>
            </a:r>
          </a:p>
          <a:p>
            <a:r>
              <a:rPr lang="en-GB" sz="1400" dirty="0" err="1">
                <a:solidFill>
                  <a:prstClr val="black"/>
                </a:solidFill>
              </a:rPr>
              <a:t>známá</a:t>
            </a:r>
            <a:r>
              <a:rPr lang="en-GB" sz="1400" dirty="0">
                <a:solidFill>
                  <a:prstClr val="black"/>
                </a:solidFill>
              </a:rPr>
              <a:t> </a:t>
            </a:r>
            <a:r>
              <a:rPr lang="en-GB" sz="1400" dirty="0" err="1">
                <a:solidFill>
                  <a:prstClr val="black"/>
                </a:solidFill>
              </a:rPr>
              <a:t>pouze</a:t>
            </a:r>
            <a:r>
              <a:rPr lang="en-GB" sz="1400" dirty="0">
                <a:solidFill>
                  <a:prstClr val="black"/>
                </a:solidFill>
              </a:rPr>
              <a:t> z 16S </a:t>
            </a:r>
            <a:r>
              <a:rPr lang="en-GB" sz="1400" dirty="0" err="1">
                <a:solidFill>
                  <a:prstClr val="black"/>
                </a:solidFill>
              </a:rPr>
              <a:t>rRNA</a:t>
            </a:r>
            <a:r>
              <a:rPr lang="en-GB" sz="1400" dirty="0">
                <a:solidFill>
                  <a:prstClr val="black"/>
                </a:solidFill>
              </a:rPr>
              <a:t> </a:t>
            </a:r>
            <a:r>
              <a:rPr lang="en-GB" sz="1400" dirty="0" err="1">
                <a:solidFill>
                  <a:prstClr val="black"/>
                </a:solidFill>
              </a:rPr>
              <a:t>sekvenace</a:t>
            </a:r>
            <a:r>
              <a:rPr lang="cs-CZ" sz="1400" dirty="0">
                <a:solidFill>
                  <a:prstClr val="black"/>
                </a:solidFill>
              </a:rPr>
              <a:t>,</a:t>
            </a:r>
            <a:endParaRPr lang="en-GB" sz="1400" dirty="0">
              <a:solidFill>
                <a:prstClr val="black"/>
              </a:solidFill>
            </a:endParaRPr>
          </a:p>
          <a:p>
            <a:r>
              <a:rPr lang="cs-CZ" sz="1400" dirty="0" err="1">
                <a:solidFill>
                  <a:prstClr val="black"/>
                </a:solidFill>
              </a:rPr>
              <a:t>h</a:t>
            </a:r>
            <a:r>
              <a:rPr lang="en-GB" sz="1400" dirty="0" err="1">
                <a:solidFill>
                  <a:prstClr val="black"/>
                </a:solidFill>
              </a:rPr>
              <a:t>ydrotermální</a:t>
            </a:r>
            <a:r>
              <a:rPr lang="en-GB" sz="1400" dirty="0">
                <a:solidFill>
                  <a:prstClr val="black"/>
                </a:solidFill>
              </a:rPr>
              <a:t> </a:t>
            </a:r>
            <a:r>
              <a:rPr lang="en-GB" sz="1400" dirty="0" err="1">
                <a:solidFill>
                  <a:prstClr val="black"/>
                </a:solidFill>
              </a:rPr>
              <a:t>průduchy</a:t>
            </a:r>
            <a:r>
              <a:rPr lang="en-GB" sz="1400" dirty="0">
                <a:solidFill>
                  <a:prstClr val="black"/>
                </a:solidFill>
              </a:rPr>
              <a:t>, </a:t>
            </a:r>
            <a:r>
              <a:rPr lang="en-GB" sz="1400" dirty="0" err="1">
                <a:solidFill>
                  <a:prstClr val="black"/>
                </a:solidFill>
              </a:rPr>
              <a:t>extratermofilové</a:t>
            </a:r>
            <a:endParaRPr lang="en-GB" sz="1400" dirty="0">
              <a:solidFill>
                <a:prstClr val="black"/>
              </a:solidFill>
            </a:endParaRPr>
          </a:p>
          <a:p>
            <a:r>
              <a:rPr lang="en-GB" sz="1400" dirty="0" err="1">
                <a:solidFill>
                  <a:prstClr val="black"/>
                </a:solidFill>
              </a:rPr>
              <a:t>metabolické</a:t>
            </a:r>
            <a:r>
              <a:rPr lang="en-GB" sz="1400" dirty="0">
                <a:solidFill>
                  <a:prstClr val="black"/>
                </a:solidFill>
              </a:rPr>
              <a:t> </a:t>
            </a:r>
            <a:r>
              <a:rPr lang="en-GB" sz="1400" dirty="0" err="1">
                <a:solidFill>
                  <a:prstClr val="black"/>
                </a:solidFill>
              </a:rPr>
              <a:t>procesy</a:t>
            </a:r>
            <a:r>
              <a:rPr lang="en-GB" sz="1400" dirty="0">
                <a:solidFill>
                  <a:prstClr val="black"/>
                </a:solidFill>
              </a:rPr>
              <a:t> </a:t>
            </a:r>
            <a:r>
              <a:rPr lang="en-GB" sz="1400" dirty="0" err="1">
                <a:solidFill>
                  <a:prstClr val="black"/>
                </a:solidFill>
              </a:rPr>
              <a:t>neznámé</a:t>
            </a:r>
            <a:endParaRPr lang="en-GB" sz="1400" dirty="0">
              <a:solidFill>
                <a:prstClr val="black"/>
              </a:solidFill>
            </a:endParaRPr>
          </a:p>
        </p:txBody>
      </p:sp>
      <p:sp>
        <p:nvSpPr>
          <p:cNvPr id="5" name="Obdélník 4"/>
          <p:cNvSpPr/>
          <p:nvPr/>
        </p:nvSpPr>
        <p:spPr>
          <a:xfrm>
            <a:off x="7618776" y="4376025"/>
            <a:ext cx="1417720" cy="1169551"/>
          </a:xfrm>
          <a:prstGeom prst="rect">
            <a:avLst/>
          </a:prstGeom>
        </p:spPr>
        <p:txBody>
          <a:bodyPr wrap="square">
            <a:spAutoFit/>
          </a:bodyPr>
          <a:lstStyle/>
          <a:p>
            <a:r>
              <a:rPr lang="en-GB" sz="1400" b="1" dirty="0" err="1">
                <a:solidFill>
                  <a:prstClr val="black"/>
                </a:solidFill>
              </a:rPr>
              <a:t>Nanoarchaeota</a:t>
            </a:r>
            <a:r>
              <a:rPr lang="en-GB" sz="1400" b="1" dirty="0">
                <a:solidFill>
                  <a:prstClr val="black"/>
                </a:solidFill>
              </a:rPr>
              <a:t> </a:t>
            </a:r>
          </a:p>
          <a:p>
            <a:r>
              <a:rPr lang="en-GB" sz="1400" dirty="0" err="1">
                <a:solidFill>
                  <a:prstClr val="black"/>
                </a:solidFill>
              </a:rPr>
              <a:t>nejmenší</a:t>
            </a:r>
            <a:r>
              <a:rPr lang="en-GB" sz="1400" dirty="0">
                <a:solidFill>
                  <a:prstClr val="black"/>
                </a:solidFill>
              </a:rPr>
              <a:t> </a:t>
            </a:r>
            <a:r>
              <a:rPr lang="en-GB" sz="1400" dirty="0" err="1">
                <a:solidFill>
                  <a:prstClr val="black"/>
                </a:solidFill>
              </a:rPr>
              <a:t>známé</a:t>
            </a:r>
            <a:r>
              <a:rPr lang="en-GB" sz="1400" dirty="0">
                <a:solidFill>
                  <a:prstClr val="black"/>
                </a:solidFill>
              </a:rPr>
              <a:t> archaea – </a:t>
            </a:r>
            <a:r>
              <a:rPr lang="en-GB" sz="1400" dirty="0" err="1">
                <a:solidFill>
                  <a:prstClr val="black"/>
                </a:solidFill>
              </a:rPr>
              <a:t>hypertermofilní</a:t>
            </a:r>
            <a:r>
              <a:rPr lang="en-GB" sz="1400" dirty="0">
                <a:solidFill>
                  <a:prstClr val="black"/>
                </a:solidFill>
              </a:rPr>
              <a:t> symbiont</a:t>
            </a:r>
          </a:p>
        </p:txBody>
      </p:sp>
    </p:spTree>
    <p:extLst>
      <p:ext uri="{BB962C8B-B14F-4D97-AF65-F5344CB8AC3E}">
        <p14:creationId xmlns="" xmlns:p14="http://schemas.microsoft.com/office/powerpoint/2010/main" val="4108203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52"/>
                                        </p:tgtEl>
                                        <p:attrNameLst>
                                          <p:attrName>style.visibility</p:attrName>
                                        </p:attrNameLst>
                                      </p:cBhvr>
                                      <p:to>
                                        <p:strVal val="visible"/>
                                      </p:to>
                                    </p:set>
                                    <p:animEffect transition="in" filter="dissolve">
                                      <p:cBhvr>
                                        <p:cTn id="7" dur="500"/>
                                        <p:tgtEl>
                                          <p:spTgt spid="3585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851"/>
                                        </p:tgtEl>
                                        <p:attrNameLst>
                                          <p:attrName>style.visibility</p:attrName>
                                        </p:attrNameLst>
                                      </p:cBhvr>
                                      <p:to>
                                        <p:strVal val="visible"/>
                                      </p:to>
                                    </p:set>
                                    <p:animEffect transition="in" filter="wipe(up)">
                                      <p:cBhvr>
                                        <p:cTn id="10" dur="500"/>
                                        <p:tgtEl>
                                          <p:spTgt spid="3585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5854"/>
                                        </p:tgtEl>
                                        <p:attrNameLst>
                                          <p:attrName>style.visibility</p:attrName>
                                        </p:attrNameLst>
                                      </p:cBhvr>
                                      <p:to>
                                        <p:strVal val="visible"/>
                                      </p:to>
                                    </p:set>
                                    <p:animEffect transition="in" filter="wipe(down)">
                                      <p:cBhvr>
                                        <p:cTn id="16" dur="500"/>
                                        <p:tgtEl>
                                          <p:spTgt spid="35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P spid="35852" grpId="0"/>
      <p:bldP spid="35853" grpId="0"/>
      <p:bldP spid="3585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Methanosarcin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8313" y="188913"/>
            <a:ext cx="2879725" cy="280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755650" y="3068638"/>
            <a:ext cx="25717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i="1" dirty="0" err="1">
                <a:solidFill>
                  <a:prstClr val="black"/>
                </a:solidFill>
              </a:rPr>
              <a:t>Methanosarcina</a:t>
            </a:r>
            <a:r>
              <a:rPr lang="cs-CZ" altLang="cs-CZ" i="1" dirty="0">
                <a:solidFill>
                  <a:prstClr val="black"/>
                </a:solidFill>
              </a:rPr>
              <a:t> </a:t>
            </a:r>
            <a:r>
              <a:rPr lang="cs-CZ" altLang="cs-CZ" i="1" dirty="0" err="1">
                <a:solidFill>
                  <a:prstClr val="black"/>
                </a:solidFill>
              </a:rPr>
              <a:t>barkeri</a:t>
            </a:r>
            <a:endParaRPr lang="cs-CZ" altLang="cs-CZ" dirty="0">
              <a:solidFill>
                <a:prstClr val="black"/>
              </a:solidFill>
            </a:endParaRPr>
          </a:p>
        </p:txBody>
      </p:sp>
      <p:pic>
        <p:nvPicPr>
          <p:cNvPr id="25604" name="Picture 6" descr="KOSmethanococcuss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463" y="692150"/>
            <a:ext cx="2770187" cy="277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7" descr="NIJmethanobacs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24075" y="3644900"/>
            <a:ext cx="1778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6" name="Picture 8" descr="KOSmethanothermus"/>
          <p:cNvPicPr>
            <a:picLocks noChangeAspect="1" noChangeArrowheads="1"/>
          </p:cNvPicPr>
          <p:nvPr/>
        </p:nvPicPr>
        <p:blipFill>
          <a:blip r:embed="rId5" cstate="print">
            <a:extLst>
              <a:ext uri="{28A0092B-C50C-407E-A947-70E740481C1C}">
                <a14:useLocalDpi xmlns="" xmlns:a14="http://schemas.microsoft.com/office/drawing/2010/main" val="0"/>
              </a:ext>
            </a:extLst>
          </a:blip>
          <a:srcRect l="2898" t="5772" b="14554"/>
          <a:stretch>
            <a:fillRect/>
          </a:stretch>
        </p:blipFill>
        <p:spPr bwMode="auto">
          <a:xfrm>
            <a:off x="4356100" y="4365625"/>
            <a:ext cx="47879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Rectangle 9"/>
          <p:cNvSpPr>
            <a:spLocks noChangeArrowheads="1"/>
          </p:cNvSpPr>
          <p:nvPr/>
        </p:nvSpPr>
        <p:spPr bwMode="auto">
          <a:xfrm>
            <a:off x="4859338" y="3573463"/>
            <a:ext cx="28003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Methanococcus janaschii</a:t>
            </a:r>
            <a:r>
              <a:rPr lang="cs-CZ" altLang="ko-KR">
                <a:solidFill>
                  <a:prstClr val="black"/>
                </a:solidFill>
              </a:rPr>
              <a:t> </a:t>
            </a:r>
          </a:p>
        </p:txBody>
      </p:sp>
      <p:sp>
        <p:nvSpPr>
          <p:cNvPr id="25608" name="Rectangle 10"/>
          <p:cNvSpPr>
            <a:spLocks noChangeArrowheads="1"/>
          </p:cNvSpPr>
          <p:nvPr/>
        </p:nvSpPr>
        <p:spPr bwMode="auto">
          <a:xfrm>
            <a:off x="5292725" y="5589588"/>
            <a:ext cx="28257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Methanothermus fervidus</a:t>
            </a:r>
            <a:r>
              <a:rPr lang="cs-CZ" altLang="ko-KR">
                <a:solidFill>
                  <a:prstClr val="black"/>
                </a:solidFill>
              </a:rPr>
              <a:t> </a:t>
            </a:r>
          </a:p>
        </p:txBody>
      </p:sp>
      <p:sp>
        <p:nvSpPr>
          <p:cNvPr id="25609" name="Rectangle 11"/>
          <p:cNvSpPr>
            <a:spLocks noChangeArrowheads="1"/>
          </p:cNvSpPr>
          <p:nvPr/>
        </p:nvSpPr>
        <p:spPr bwMode="auto">
          <a:xfrm>
            <a:off x="65088" y="6308725"/>
            <a:ext cx="43624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i="1">
                <a:solidFill>
                  <a:prstClr val="black"/>
                </a:solidFill>
              </a:rPr>
              <a:t>Methanobacterium thermoautotrophicum</a:t>
            </a:r>
            <a:r>
              <a:rPr lang="cs-CZ" altLang="ko-KR">
                <a:solidFill>
                  <a:prstClr val="black"/>
                </a:solidFill>
              </a:rPr>
              <a:t> </a:t>
            </a:r>
          </a:p>
        </p:txBody>
      </p:sp>
      <p:sp>
        <p:nvSpPr>
          <p:cNvPr id="25610" name="Text Box 12"/>
          <p:cNvSpPr txBox="1">
            <a:spLocks noChangeArrowheads="1"/>
          </p:cNvSpPr>
          <p:nvPr/>
        </p:nvSpPr>
        <p:spPr bwMode="auto">
          <a:xfrm>
            <a:off x="3687763" y="115888"/>
            <a:ext cx="2729017" cy="400110"/>
          </a:xfrm>
          <a:prstGeom prst="rect">
            <a:avLst/>
          </a:prstGeom>
          <a:solidFill>
            <a:srgbClr val="FF993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cs-CZ" sz="2000" b="1" dirty="0">
                <a:solidFill>
                  <a:prstClr val="black"/>
                </a:solidFill>
                <a:latin typeface="Calibri" panose="020F0502020204030204" pitchFamily="34" charset="0"/>
              </a:rPr>
              <a:t>ARCHAEA – tvary buněk</a:t>
            </a:r>
          </a:p>
        </p:txBody>
      </p:sp>
    </p:spTree>
    <p:extLst>
      <p:ext uri="{BB962C8B-B14F-4D97-AF65-F5344CB8AC3E}">
        <p14:creationId xmlns="" xmlns:p14="http://schemas.microsoft.com/office/powerpoint/2010/main" val="3124016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88640"/>
            <a:ext cx="8229600" cy="4525963"/>
          </a:xfrm>
        </p:spPr>
        <p:txBody>
          <a:bodyPr>
            <a:normAutofit/>
          </a:bodyPr>
          <a:lstStyle/>
          <a:p>
            <a:pPr marL="0" indent="0">
              <a:buNone/>
            </a:pPr>
            <a:r>
              <a:rPr lang="cs-CZ" sz="1600" b="1" dirty="0" err="1"/>
              <a:t>Hypertermofilní</a:t>
            </a:r>
            <a:r>
              <a:rPr lang="cs-CZ" sz="1600" b="1" dirty="0"/>
              <a:t> </a:t>
            </a:r>
            <a:r>
              <a:rPr lang="cs-CZ" sz="1600" b="1" dirty="0" err="1"/>
              <a:t>archaea</a:t>
            </a:r>
            <a:endParaRPr lang="cs-CZ" sz="1600" b="1" dirty="0"/>
          </a:p>
          <a:p>
            <a:r>
              <a:rPr lang="cs-CZ" sz="1600" dirty="0"/>
              <a:t>velmi častí, součástí </a:t>
            </a:r>
            <a:r>
              <a:rPr lang="cs-CZ" sz="1600" dirty="0" err="1"/>
              <a:t>Crenarchaeota</a:t>
            </a:r>
            <a:endParaRPr lang="cs-CZ" sz="1600" dirty="0"/>
          </a:p>
          <a:p>
            <a:r>
              <a:rPr lang="cs-CZ" sz="1600" dirty="0"/>
              <a:t>popsány v 80. letech, využívají různé typy </a:t>
            </a:r>
            <a:r>
              <a:rPr lang="cs-CZ" sz="1600" dirty="0" err="1"/>
              <a:t>el.donorů</a:t>
            </a:r>
            <a:r>
              <a:rPr lang="cs-CZ" sz="1600" dirty="0"/>
              <a:t> a akceptorů (</a:t>
            </a:r>
            <a:r>
              <a:rPr lang="cs-CZ" sz="1600" dirty="0" err="1"/>
              <a:t>vč</a:t>
            </a:r>
            <a:r>
              <a:rPr lang="cs-CZ" sz="1600" dirty="0"/>
              <a:t> </a:t>
            </a:r>
            <a:r>
              <a:rPr lang="cs-CZ" sz="1600" dirty="0" err="1"/>
              <a:t>fak</a:t>
            </a:r>
            <a:r>
              <a:rPr lang="cs-CZ" sz="1600" dirty="0"/>
              <a:t>. heterotrofie)</a:t>
            </a:r>
          </a:p>
          <a:p>
            <a:r>
              <a:rPr lang="cs-CZ" sz="1600" dirty="0" err="1"/>
              <a:t>solfatarové</a:t>
            </a:r>
            <a:r>
              <a:rPr lang="cs-CZ" sz="1600" dirty="0"/>
              <a:t> (fumaroly) pole poblíž vulkánů (pyrit, oxid uhličitý, sirovodík, </a:t>
            </a:r>
            <a:r>
              <a:rPr lang="cs-CZ" sz="1600" dirty="0" err="1"/>
              <a:t>vodík,metan</a:t>
            </a:r>
            <a:r>
              <a:rPr lang="cs-CZ" sz="1600" dirty="0"/>
              <a:t> – využitelné pro metabolismus)</a:t>
            </a:r>
          </a:p>
          <a:p>
            <a:r>
              <a:rPr lang="cs-CZ" sz="1600" dirty="0"/>
              <a:t>podmořské hydrotermální systémy, černí kuřáci …</a:t>
            </a:r>
          </a:p>
          <a:p>
            <a:endParaRPr lang="cs-CZ" sz="1600" dirty="0"/>
          </a:p>
          <a:p>
            <a:endParaRPr lang="cs-CZ" sz="1600" dirty="0"/>
          </a:p>
          <a:p>
            <a:endParaRPr lang="en-GB" sz="1600" dirty="0"/>
          </a:p>
        </p:txBody>
      </p:sp>
      <p:sp>
        <p:nvSpPr>
          <p:cNvPr id="2" name="TextovéPole 1"/>
          <p:cNvSpPr txBox="1"/>
          <p:nvPr/>
        </p:nvSpPr>
        <p:spPr>
          <a:xfrm>
            <a:off x="4984100" y="2708920"/>
            <a:ext cx="7920880" cy="523220"/>
          </a:xfrm>
          <a:prstGeom prst="rect">
            <a:avLst/>
          </a:prstGeom>
          <a:noFill/>
        </p:spPr>
        <p:txBody>
          <a:bodyPr wrap="square" rtlCol="0">
            <a:spAutoFit/>
          </a:bodyPr>
          <a:lstStyle/>
          <a:p>
            <a:r>
              <a:rPr lang="cs-CZ" sz="1400" dirty="0">
                <a:solidFill>
                  <a:prstClr val="black"/>
                </a:solidFill>
              </a:rPr>
              <a:t>Změna barvy jezírka </a:t>
            </a:r>
            <a:r>
              <a:rPr lang="cs-CZ" sz="1400" dirty="0" err="1">
                <a:solidFill>
                  <a:prstClr val="black"/>
                </a:solidFill>
              </a:rPr>
              <a:t>Morning</a:t>
            </a:r>
            <a:r>
              <a:rPr lang="cs-CZ" sz="1400" dirty="0">
                <a:solidFill>
                  <a:prstClr val="black"/>
                </a:solidFill>
              </a:rPr>
              <a:t> </a:t>
            </a:r>
            <a:r>
              <a:rPr lang="cs-CZ" sz="1400" dirty="0" err="1">
                <a:solidFill>
                  <a:prstClr val="black"/>
                </a:solidFill>
              </a:rPr>
              <a:t>Glory</a:t>
            </a:r>
            <a:r>
              <a:rPr lang="cs-CZ" sz="1400" dirty="0">
                <a:solidFill>
                  <a:prstClr val="black"/>
                </a:solidFill>
              </a:rPr>
              <a:t> v </a:t>
            </a:r>
            <a:r>
              <a:rPr lang="cs-CZ" sz="1400" dirty="0" err="1">
                <a:solidFill>
                  <a:prstClr val="black"/>
                </a:solidFill>
              </a:rPr>
              <a:t>Yellowstone</a:t>
            </a:r>
            <a:endParaRPr lang="cs-CZ" sz="1400" dirty="0">
              <a:solidFill>
                <a:prstClr val="black"/>
              </a:solidFill>
            </a:endParaRPr>
          </a:p>
          <a:p>
            <a:r>
              <a:rPr lang="cs-CZ" sz="1400" dirty="0">
                <a:solidFill>
                  <a:prstClr val="black"/>
                </a:solidFill>
              </a:rPr>
              <a:t>???</a:t>
            </a:r>
          </a:p>
        </p:txBody>
      </p:sp>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0656" y="2132855"/>
            <a:ext cx="4241344" cy="24685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ovéPole 3"/>
          <p:cNvSpPr txBox="1"/>
          <p:nvPr/>
        </p:nvSpPr>
        <p:spPr>
          <a:xfrm>
            <a:off x="2771800" y="4005064"/>
            <a:ext cx="1296144" cy="369332"/>
          </a:xfrm>
          <a:prstGeom prst="rect">
            <a:avLst/>
          </a:prstGeom>
          <a:noFill/>
        </p:spPr>
        <p:txBody>
          <a:bodyPr wrap="square" rtlCol="0">
            <a:spAutoFit/>
          </a:bodyPr>
          <a:lstStyle/>
          <a:p>
            <a:r>
              <a:rPr lang="cs-CZ" dirty="0">
                <a:solidFill>
                  <a:schemeClr val="bg1"/>
                </a:solidFill>
              </a:rPr>
              <a:t>1940</a:t>
            </a:r>
            <a:endParaRPr lang="en-GB" dirty="0">
              <a:solidFill>
                <a:schemeClr val="bg1"/>
              </a:solidFill>
            </a:endParaRPr>
          </a:p>
        </p:txBody>
      </p:sp>
      <p:pic>
        <p:nvPicPr>
          <p:cNvPr id="102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75565" y="3645024"/>
            <a:ext cx="4505645" cy="26224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43608" y="4756341"/>
            <a:ext cx="1981994" cy="19819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7" name="Přímá spojnice se šipkou 6"/>
          <p:cNvCxnSpPr/>
          <p:nvPr/>
        </p:nvCxnSpPr>
        <p:spPr>
          <a:xfrm>
            <a:off x="4384501" y="2852936"/>
            <a:ext cx="864096" cy="59638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263653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332656"/>
            <a:ext cx="8809618" cy="5904656"/>
          </a:xfrm>
        </p:spPr>
        <p:txBody>
          <a:bodyPr>
            <a:normAutofit/>
          </a:bodyPr>
          <a:lstStyle/>
          <a:p>
            <a:r>
              <a:rPr lang="cs-CZ" sz="1600" dirty="0"/>
              <a:t>kyslík v atmosféře oxidoval redukované sloučeniny síry a železa (</a:t>
            </a:r>
            <a:r>
              <a:rPr lang="cs-CZ" sz="1600" dirty="0" err="1"/>
              <a:t>FeS</a:t>
            </a:r>
            <a:r>
              <a:rPr lang="cs-CZ" sz="1600" dirty="0"/>
              <a:t>, FeS</a:t>
            </a:r>
            <a:r>
              <a:rPr lang="cs-CZ" sz="1600" baseline="-25000" dirty="0"/>
              <a:t>2 </a:t>
            </a:r>
            <a:r>
              <a:rPr lang="cs-CZ" sz="1600" dirty="0"/>
              <a:t> - pyrit)   </a:t>
            </a:r>
          </a:p>
          <a:p>
            <a:endParaRPr lang="cs-CZ" sz="1600" dirty="0"/>
          </a:p>
          <a:p>
            <a:r>
              <a:rPr lang="cs-CZ" sz="1600" dirty="0"/>
              <a:t> tak byly anorganické látky oxidovány abiotickou i mikrobiální cestou</a:t>
            </a:r>
          </a:p>
          <a:p>
            <a:endParaRPr lang="cs-CZ" sz="1600" dirty="0"/>
          </a:p>
          <a:p>
            <a:r>
              <a:rPr lang="cs-CZ" sz="1600" dirty="0"/>
              <a:t>před 1,7 </a:t>
            </a:r>
            <a:r>
              <a:rPr lang="cs-CZ" sz="1600" dirty="0" err="1"/>
              <a:t>mld</a:t>
            </a:r>
            <a:r>
              <a:rPr lang="cs-CZ" sz="1600" dirty="0"/>
              <a:t> let zvyšující hladina kyslíku - umožnila vznik první eukaryotické buňky</a:t>
            </a:r>
          </a:p>
          <a:p>
            <a:endParaRPr lang="cs-CZ" sz="1600" dirty="0"/>
          </a:p>
          <a:p>
            <a:r>
              <a:rPr lang="cs-CZ" sz="1600" dirty="0"/>
              <a:t>aerobní atmosféře - vznik molekul ozonu - postupné vytvoření ozonové vrstvy, absorbující UV záření (předtím mohli mikroorganismy žít pouze pod povrchem nebo kameny)</a:t>
            </a:r>
          </a:p>
          <a:p>
            <a:endParaRPr lang="cs-CZ" sz="1600" dirty="0"/>
          </a:p>
          <a:p>
            <a:endParaRPr lang="cs-CZ" sz="1600" dirty="0"/>
          </a:p>
          <a:p>
            <a:endParaRPr lang="cs-CZ" sz="1600" dirty="0"/>
          </a:p>
        </p:txBody>
      </p:sp>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2924944"/>
            <a:ext cx="6333118" cy="36150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12630" y="2913321"/>
            <a:ext cx="2476500" cy="1609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12630" y="4534669"/>
            <a:ext cx="2240209" cy="21422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649223" y="116632"/>
            <a:ext cx="1372695" cy="13726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40561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6632"/>
            <a:ext cx="9144000" cy="4525963"/>
          </a:xfrm>
        </p:spPr>
        <p:txBody>
          <a:bodyPr>
            <a:normAutofit/>
          </a:bodyPr>
          <a:lstStyle/>
          <a:p>
            <a:pPr marL="0" indent="0">
              <a:buNone/>
            </a:pPr>
            <a:r>
              <a:rPr lang="cs-CZ" sz="1600" b="1" i="1" dirty="0" err="1"/>
              <a:t>Pyrodictium</a:t>
            </a:r>
            <a:r>
              <a:rPr lang="cs-CZ" sz="1600" dirty="0"/>
              <a:t> </a:t>
            </a:r>
          </a:p>
          <a:p>
            <a:r>
              <a:rPr lang="cs-CZ" sz="1600" dirty="0"/>
              <a:t>tzv. černí kuřáci,, růstové optimum je 105 °C, diskovitý tvar a buněčnou stěnu tvořenou glykoproteiny</a:t>
            </a:r>
          </a:p>
          <a:p>
            <a:r>
              <a:rPr lang="cs-CZ" sz="1600" dirty="0"/>
              <a:t>v koloniích na krystalech síry, spletí dutých vláken, které strukturou připomínají bakteriální bičík</a:t>
            </a:r>
          </a:p>
          <a:p>
            <a:r>
              <a:rPr lang="cs-CZ" sz="1600" i="1" dirty="0" err="1"/>
              <a:t>Pyrodictium</a:t>
            </a:r>
            <a:r>
              <a:rPr lang="cs-CZ" sz="1600" dirty="0"/>
              <a:t> k anaerobnímu dýchání používá jako akceptor elektronů síru</a:t>
            </a:r>
          </a:p>
          <a:p>
            <a:r>
              <a:rPr lang="cs-CZ" sz="1600" dirty="0"/>
              <a:t>zdrojem elektronů je vodík  a produktem reakce sirovodík</a:t>
            </a:r>
          </a:p>
          <a:p>
            <a:r>
              <a:rPr lang="cs-CZ" sz="1600" dirty="0"/>
              <a:t>dokáže redukovat </a:t>
            </a:r>
            <a:r>
              <a:rPr lang="cs-CZ" sz="1600" dirty="0" err="1"/>
              <a:t>Fe</a:t>
            </a:r>
            <a:r>
              <a:rPr lang="cs-CZ" sz="1600" dirty="0"/>
              <a:t> </a:t>
            </a:r>
            <a:r>
              <a:rPr lang="cs-CZ" sz="1600" baseline="30000" dirty="0"/>
              <a:t>3+ </a:t>
            </a:r>
            <a:r>
              <a:rPr lang="cs-CZ" sz="1600" dirty="0"/>
              <a:t> -  může být substrátem jak vodík, tak organické látky</a:t>
            </a:r>
          </a:p>
          <a:p>
            <a:r>
              <a:rPr lang="cs-CZ" sz="1600" dirty="0"/>
              <a:t>optimum 110 °C, optimální pH k růstu je 6</a:t>
            </a:r>
          </a:p>
          <a:p>
            <a:endParaRPr lang="cs-CZ" sz="1600" dirty="0"/>
          </a:p>
          <a:p>
            <a:r>
              <a:rPr lang="cs-CZ" sz="1600" i="1" dirty="0" err="1"/>
              <a:t>Pyrolobus</a:t>
            </a:r>
            <a:r>
              <a:rPr lang="cs-CZ" sz="1600" i="1" dirty="0"/>
              <a:t> </a:t>
            </a:r>
            <a:r>
              <a:rPr lang="cs-CZ" sz="1600" i="1" dirty="0" err="1"/>
              <a:t>fumarii</a:t>
            </a:r>
            <a:r>
              <a:rPr lang="cs-CZ" sz="1600" i="1" dirty="0"/>
              <a:t>  - </a:t>
            </a:r>
            <a:r>
              <a:rPr lang="cs-CZ" sz="1600" dirty="0"/>
              <a:t>113 °C, černí kuřáci, neroste pod 90 °C </a:t>
            </a:r>
          </a:p>
          <a:p>
            <a:r>
              <a:rPr lang="cs-CZ" sz="1600" dirty="0"/>
              <a:t>kmen 121, izolován z hydrotermálních průduchů Pacifiku, opakovaně přežil 10 hod interval při 121 °C v autoklávu</a:t>
            </a:r>
          </a:p>
          <a:p>
            <a:endParaRPr lang="cs-CZ" sz="1600" dirty="0"/>
          </a:p>
        </p:txBody>
      </p:sp>
      <p:pic>
        <p:nvPicPr>
          <p:cNvPr id="1536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79912" y="3905461"/>
            <a:ext cx="3119721" cy="2706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64288" y="4509120"/>
            <a:ext cx="1731963" cy="1341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3916921"/>
            <a:ext cx="3232606" cy="26887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47257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383" y="116632"/>
            <a:ext cx="8971698" cy="4525963"/>
          </a:xfrm>
        </p:spPr>
        <p:txBody>
          <a:bodyPr>
            <a:normAutofit/>
          </a:bodyPr>
          <a:lstStyle/>
          <a:p>
            <a:pPr marL="0" indent="0">
              <a:buNone/>
            </a:pPr>
            <a:r>
              <a:rPr lang="cs-CZ" sz="1600" b="1" dirty="0" err="1"/>
              <a:t>Nanoarchaeum</a:t>
            </a:r>
            <a:r>
              <a:rPr lang="cs-CZ" sz="1600" b="1" dirty="0"/>
              <a:t> </a:t>
            </a:r>
            <a:r>
              <a:rPr lang="cs-CZ" sz="1600" b="1" dirty="0" err="1"/>
              <a:t>equitans</a:t>
            </a:r>
            <a:endParaRPr lang="cs-CZ" sz="1600" b="1" dirty="0"/>
          </a:p>
          <a:p>
            <a:r>
              <a:rPr lang="cs-CZ" sz="1600" dirty="0"/>
              <a:t>poblíž hydrotermálních průduchů v mořích u Islandu, voda dosahuje bodu varu</a:t>
            </a:r>
          </a:p>
          <a:p>
            <a:r>
              <a:rPr lang="cs-CZ" sz="1600" i="1" dirty="0" err="1"/>
              <a:t>Nanoarchaeum</a:t>
            </a:r>
            <a:r>
              <a:rPr lang="cs-CZ" sz="1600" dirty="0"/>
              <a:t> žije v symbiotickém vztahu s jiným </a:t>
            </a:r>
            <a:r>
              <a:rPr lang="cs-CZ" sz="1600" dirty="0" err="1"/>
              <a:t>archeonem</a:t>
            </a:r>
            <a:r>
              <a:rPr lang="cs-CZ" sz="1600" dirty="0"/>
              <a:t>, a to z rodu </a:t>
            </a:r>
            <a:r>
              <a:rPr lang="cs-CZ" sz="1600" i="1" dirty="0" err="1"/>
              <a:t>Ignicoccus</a:t>
            </a:r>
            <a:endParaRPr lang="cs-CZ" sz="1600" i="1" dirty="0"/>
          </a:p>
          <a:p>
            <a:r>
              <a:rPr lang="cs-CZ" sz="1600" dirty="0" smtClean="0"/>
              <a:t>extrémně </a:t>
            </a:r>
            <a:r>
              <a:rPr lang="cs-CZ" sz="1600" dirty="0"/>
              <a:t>drobný, koky o průměru cca 400 </a:t>
            </a:r>
            <a:r>
              <a:rPr lang="cs-CZ" sz="1600" dirty="0" err="1"/>
              <a:t>nm</a:t>
            </a:r>
            <a:endParaRPr lang="cs-CZ" sz="1600" dirty="0"/>
          </a:p>
          <a:p>
            <a:r>
              <a:rPr lang="cs-CZ" sz="1600" dirty="0"/>
              <a:t>genom patří mezi nejmenší mezi všemi buněčnými organismy: má jen 500 </a:t>
            </a:r>
            <a:r>
              <a:rPr lang="cs-CZ" sz="1600" dirty="0" smtClean="0"/>
              <a:t>tis. </a:t>
            </a:r>
            <a:r>
              <a:rPr lang="cs-CZ" sz="1600" dirty="0"/>
              <a:t>párů bází</a:t>
            </a:r>
          </a:p>
          <a:p>
            <a:r>
              <a:rPr lang="cs-CZ" sz="1600" dirty="0"/>
              <a:t>DNA je však velmi efektivní - 95% jsou kódující sekvence (kódují proteiny či některé druhy RNA</a:t>
            </a:r>
            <a:r>
              <a:rPr lang="cs-CZ" sz="1600" dirty="0" smtClean="0"/>
              <a:t>) kóduje vše potřebné pro opravu a replikaci </a:t>
            </a:r>
            <a:endParaRPr lang="cs-CZ" sz="1600" dirty="0"/>
          </a:p>
          <a:p>
            <a:r>
              <a:rPr lang="cs-CZ" sz="1600" dirty="0" smtClean="0"/>
              <a:t> ale nebyly </a:t>
            </a:r>
            <a:r>
              <a:rPr lang="cs-CZ" sz="1600" dirty="0"/>
              <a:t>nalezeny geny pro biosyntézu lipidů, </a:t>
            </a:r>
            <a:r>
              <a:rPr lang="cs-CZ" sz="1600" dirty="0" err="1" smtClean="0"/>
              <a:t>kofaktorů</a:t>
            </a:r>
            <a:r>
              <a:rPr lang="cs-CZ" sz="1600" dirty="0" smtClean="0"/>
              <a:t>, nukleotidů</a:t>
            </a:r>
          </a:p>
          <a:p>
            <a:r>
              <a:rPr lang="cs-CZ" sz="1600" dirty="0" smtClean="0"/>
              <a:t>neumí  tedy syntetizovat lipidy, ale získává je od svého hostitele. </a:t>
            </a:r>
          </a:p>
          <a:p>
            <a:r>
              <a:rPr lang="cs-CZ" sz="1600" dirty="0" smtClean="0"/>
              <a:t>Parazitismus? - je tedy zatím jediným známým parazitem z domény </a:t>
            </a:r>
            <a:r>
              <a:rPr lang="cs-CZ" sz="1600" dirty="0" err="1" smtClean="0"/>
              <a:t>Archaea</a:t>
            </a:r>
            <a:r>
              <a:rPr lang="cs-CZ" sz="1600" dirty="0" smtClean="0"/>
              <a:t>!</a:t>
            </a:r>
          </a:p>
          <a:p>
            <a:endParaRPr lang="cs-CZ" sz="1600" dirty="0"/>
          </a:p>
          <a:p>
            <a:endParaRPr lang="cs-CZ" sz="1600" dirty="0"/>
          </a:p>
          <a:p>
            <a:endParaRPr lang="cs-CZ" sz="1600" dirty="0"/>
          </a:p>
          <a:p>
            <a:endParaRPr lang="cs-CZ" sz="1600" dirty="0"/>
          </a:p>
          <a:p>
            <a:endParaRPr lang="cs-CZ" sz="1600" dirty="0"/>
          </a:p>
        </p:txBody>
      </p:sp>
      <p:pic>
        <p:nvPicPr>
          <p:cNvPr id="1638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75856" y="3606843"/>
            <a:ext cx="5774661" cy="2917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560" y="3429000"/>
            <a:ext cx="2634994" cy="1560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943821"/>
            <a:ext cx="2267744" cy="19141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90646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541940" cy="4525963"/>
          </a:xfrm>
        </p:spPr>
        <p:txBody>
          <a:bodyPr>
            <a:normAutofit/>
          </a:bodyPr>
          <a:lstStyle/>
          <a:p>
            <a:pPr marL="0" indent="0">
              <a:buNone/>
            </a:pPr>
            <a:r>
              <a:rPr lang="cs-CZ" sz="1600" b="1" dirty="0" err="1"/>
              <a:t>Ferroplasma</a:t>
            </a:r>
            <a:endParaRPr lang="cs-CZ" sz="1600" b="1" dirty="0"/>
          </a:p>
          <a:p>
            <a:r>
              <a:rPr lang="cs-CZ" sz="1600" dirty="0" err="1"/>
              <a:t>Ferroplasmy</a:t>
            </a:r>
            <a:r>
              <a:rPr lang="cs-CZ" sz="1600" dirty="0"/>
              <a:t> jsou z hlediska teploty mezofilní organismy</a:t>
            </a:r>
          </a:p>
          <a:p>
            <a:r>
              <a:rPr lang="cs-CZ" sz="1600" dirty="0"/>
              <a:t>prostředí extrémním z hlediska pH - jsou to obligátní </a:t>
            </a:r>
            <a:r>
              <a:rPr lang="cs-CZ" sz="1600" dirty="0" err="1"/>
              <a:t>acidofilové</a:t>
            </a:r>
            <a:r>
              <a:rPr lang="cs-CZ" sz="1600" dirty="0"/>
              <a:t> a jejich optimální pH je asi 1,3</a:t>
            </a:r>
          </a:p>
          <a:p>
            <a:r>
              <a:rPr lang="cs-CZ" sz="1600" i="1" dirty="0" err="1"/>
              <a:t>Ferroplasma</a:t>
            </a:r>
            <a:r>
              <a:rPr lang="cs-CZ" sz="1600" i="1" dirty="0"/>
              <a:t> </a:t>
            </a:r>
            <a:r>
              <a:rPr lang="cs-CZ" sz="1600" i="1" dirty="0" err="1"/>
              <a:t>acidiphilum</a:t>
            </a:r>
            <a:r>
              <a:rPr lang="cs-CZ" sz="1600" i="1" dirty="0"/>
              <a:t> </a:t>
            </a:r>
            <a:r>
              <a:rPr lang="cs-CZ" sz="1600" dirty="0"/>
              <a:t>oxiduje železnaté ionty, postrádá buněčnou stěnu a z hlediska získávání uhlíku je autotrofní, fixuje uhlík</a:t>
            </a:r>
          </a:p>
          <a:p>
            <a:endParaRPr lang="cs-CZ" sz="1600" b="1" dirty="0"/>
          </a:p>
        </p:txBody>
      </p:sp>
      <p:pic>
        <p:nvPicPr>
          <p:cNvPr id="174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65629" y="4621036"/>
            <a:ext cx="2943855" cy="18147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2210701"/>
            <a:ext cx="3287496" cy="42250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51920" y="2210701"/>
            <a:ext cx="3478882" cy="22760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3539016" y="4976659"/>
            <a:ext cx="2808312" cy="523220"/>
          </a:xfrm>
          <a:prstGeom prst="rect">
            <a:avLst/>
          </a:prstGeom>
        </p:spPr>
        <p:txBody>
          <a:bodyPr wrap="square">
            <a:spAutoFit/>
          </a:bodyPr>
          <a:lstStyle/>
          <a:p>
            <a:r>
              <a:rPr lang="en-US" sz="1400" dirty="0" err="1">
                <a:solidFill>
                  <a:prstClr val="black"/>
                </a:solidFill>
              </a:rPr>
              <a:t>Ferroplasma</a:t>
            </a:r>
            <a:r>
              <a:rPr lang="en-US" sz="1400" dirty="0">
                <a:solidFill>
                  <a:prstClr val="black"/>
                </a:solidFill>
              </a:rPr>
              <a:t> </a:t>
            </a:r>
            <a:r>
              <a:rPr lang="cs-CZ" sz="1400" dirty="0">
                <a:solidFill>
                  <a:prstClr val="black"/>
                </a:solidFill>
              </a:rPr>
              <a:t>byla izolována z</a:t>
            </a:r>
            <a:r>
              <a:rPr lang="en-US" sz="1400" dirty="0">
                <a:solidFill>
                  <a:prstClr val="black"/>
                </a:solidFill>
              </a:rPr>
              <a:t> Iron Mountain </a:t>
            </a:r>
            <a:r>
              <a:rPr lang="cs-CZ" sz="1400" dirty="0">
                <a:solidFill>
                  <a:prstClr val="black"/>
                </a:solidFill>
              </a:rPr>
              <a:t>, K</a:t>
            </a:r>
            <a:r>
              <a:rPr lang="en-US" sz="1400" dirty="0" err="1">
                <a:solidFill>
                  <a:prstClr val="black"/>
                </a:solidFill>
              </a:rPr>
              <a:t>aliforni</a:t>
            </a:r>
            <a:r>
              <a:rPr lang="cs-CZ" sz="1400" dirty="0">
                <a:solidFill>
                  <a:prstClr val="black"/>
                </a:solidFill>
              </a:rPr>
              <a:t>e</a:t>
            </a:r>
            <a:endParaRPr lang="en-US" sz="1400" dirty="0">
              <a:solidFill>
                <a:prstClr val="black"/>
              </a:solidFill>
            </a:endParaRPr>
          </a:p>
        </p:txBody>
      </p:sp>
      <p:cxnSp>
        <p:nvCxnSpPr>
          <p:cNvPr id="5" name="Přímá spojnice se šipkou 4"/>
          <p:cNvCxnSpPr/>
          <p:nvPr/>
        </p:nvCxnSpPr>
        <p:spPr>
          <a:xfrm flipV="1">
            <a:off x="4642017" y="3690262"/>
            <a:ext cx="765993" cy="11521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Přímá spojnice se šipkou 7"/>
          <p:cNvCxnSpPr/>
          <p:nvPr/>
        </p:nvCxnSpPr>
        <p:spPr>
          <a:xfrm>
            <a:off x="6197678" y="4186882"/>
            <a:ext cx="360040" cy="3564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630914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5767" y="260648"/>
            <a:ext cx="8229600" cy="418058"/>
          </a:xfrm>
        </p:spPr>
        <p:txBody>
          <a:bodyPr>
            <a:noAutofit/>
          </a:bodyPr>
          <a:lstStyle/>
          <a:p>
            <a:r>
              <a:rPr lang="cs-CZ" sz="1800" dirty="0" err="1"/>
              <a:t>M</a:t>
            </a:r>
            <a:r>
              <a:rPr lang="en-GB" sz="1800" dirty="0" err="1"/>
              <a:t>etanogeny</a:t>
            </a:r>
            <a:r>
              <a:rPr lang="en-GB" sz="3200" dirty="0"/>
              <a:t/>
            </a:r>
            <a:br>
              <a:rPr lang="en-GB" sz="3200" dirty="0"/>
            </a:br>
            <a:endParaRPr lang="en-GB" sz="3200" dirty="0"/>
          </a:p>
        </p:txBody>
      </p:sp>
      <p:sp>
        <p:nvSpPr>
          <p:cNvPr id="5" name="TextovéPole 4"/>
          <p:cNvSpPr txBox="1"/>
          <p:nvPr/>
        </p:nvSpPr>
        <p:spPr>
          <a:xfrm>
            <a:off x="143000" y="476672"/>
            <a:ext cx="9001000" cy="4524315"/>
          </a:xfrm>
          <a:prstGeom prst="rect">
            <a:avLst/>
          </a:prstGeom>
          <a:noFill/>
        </p:spPr>
        <p:txBody>
          <a:bodyPr wrap="square" rtlCol="0">
            <a:spAutoFit/>
          </a:bodyPr>
          <a:lstStyle/>
          <a:p>
            <a:pPr marL="285750" indent="-285750">
              <a:buFont typeface="Arial" panose="020B0604020202020204" pitchFamily="34" charset="0"/>
              <a:buChar char="•"/>
            </a:pPr>
            <a:r>
              <a:rPr lang="cs-CZ" sz="1600" dirty="0">
                <a:solidFill>
                  <a:prstClr val="black"/>
                </a:solidFill>
              </a:rPr>
              <a:t>produkce metanu v anaerobních podmínkách - mokřady, mořské sedimenty, ale zejména pak trávicí soustava přežvýkavců a termitů, kde žijí prvoci </a:t>
            </a:r>
            <a:r>
              <a:rPr lang="cs-CZ" sz="1600" dirty="0" smtClean="0">
                <a:solidFill>
                  <a:prstClr val="black"/>
                </a:solidFill>
              </a:rPr>
              <a:t>spolupodílející se na trávení celulózy  </a:t>
            </a: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en-GB" sz="1600" dirty="0" err="1">
                <a:solidFill>
                  <a:prstClr val="black"/>
                </a:solidFill>
              </a:rPr>
              <a:t>navazují</a:t>
            </a:r>
            <a:r>
              <a:rPr lang="en-GB" sz="1600" dirty="0" smtClean="0">
                <a:solidFill>
                  <a:prstClr val="black"/>
                </a:solidFill>
              </a:rPr>
              <a:t> </a:t>
            </a:r>
            <a:r>
              <a:rPr lang="en-GB" sz="1600" dirty="0" err="1" smtClean="0">
                <a:solidFill>
                  <a:prstClr val="black"/>
                </a:solidFill>
              </a:rPr>
              <a:t>na</a:t>
            </a:r>
            <a:r>
              <a:rPr lang="en-GB" sz="1600" dirty="0" smtClean="0">
                <a:solidFill>
                  <a:prstClr val="black"/>
                </a:solidFill>
              </a:rPr>
              <a:t> </a:t>
            </a:r>
            <a:r>
              <a:rPr lang="en-GB" sz="1600" dirty="0" err="1" smtClean="0">
                <a:solidFill>
                  <a:prstClr val="black"/>
                </a:solidFill>
              </a:rPr>
              <a:t>anaerobní</a:t>
            </a:r>
            <a:r>
              <a:rPr lang="en-GB" sz="1600" dirty="0" smtClean="0">
                <a:solidFill>
                  <a:prstClr val="black"/>
                </a:solidFill>
              </a:rPr>
              <a:t> </a:t>
            </a:r>
            <a:r>
              <a:rPr lang="en-GB" sz="1600" dirty="0" err="1" smtClean="0">
                <a:solidFill>
                  <a:prstClr val="black"/>
                </a:solidFill>
              </a:rPr>
              <a:t>rozkladné</a:t>
            </a:r>
            <a:r>
              <a:rPr lang="en-GB" sz="1600" dirty="0" smtClean="0">
                <a:solidFill>
                  <a:prstClr val="black"/>
                </a:solidFill>
              </a:rPr>
              <a:t> </a:t>
            </a:r>
            <a:r>
              <a:rPr lang="en-GB" sz="1600" dirty="0" err="1" smtClean="0">
                <a:solidFill>
                  <a:prstClr val="black"/>
                </a:solidFill>
              </a:rPr>
              <a:t>procesy</a:t>
            </a:r>
            <a:r>
              <a:rPr lang="en-GB" sz="1600" dirty="0" smtClean="0">
                <a:solidFill>
                  <a:prstClr val="black"/>
                </a:solidFill>
              </a:rPr>
              <a:t> </a:t>
            </a:r>
            <a:r>
              <a:rPr lang="en-GB" sz="1600" dirty="0" err="1" smtClean="0">
                <a:solidFill>
                  <a:prstClr val="black"/>
                </a:solidFill>
              </a:rPr>
              <a:t>organických</a:t>
            </a:r>
            <a:r>
              <a:rPr lang="en-GB" sz="1600" dirty="0" smtClean="0">
                <a:solidFill>
                  <a:prstClr val="black"/>
                </a:solidFill>
              </a:rPr>
              <a:t> </a:t>
            </a:r>
            <a:r>
              <a:rPr lang="en-GB" sz="1600" dirty="0" err="1" smtClean="0">
                <a:solidFill>
                  <a:prstClr val="black"/>
                </a:solidFill>
              </a:rPr>
              <a:t>látek</a:t>
            </a:r>
            <a:r>
              <a:rPr lang="en-GB" sz="1600" dirty="0" smtClean="0">
                <a:solidFill>
                  <a:prstClr val="black"/>
                </a:solidFill>
              </a:rPr>
              <a:t>, </a:t>
            </a:r>
            <a:r>
              <a:rPr lang="en-GB" sz="1600" dirty="0" err="1" smtClean="0">
                <a:solidFill>
                  <a:prstClr val="black"/>
                </a:solidFill>
              </a:rPr>
              <a:t>jako</a:t>
            </a:r>
            <a:r>
              <a:rPr lang="en-GB" sz="1600" dirty="0" smtClean="0">
                <a:solidFill>
                  <a:prstClr val="black"/>
                </a:solidFill>
              </a:rPr>
              <a:t> je </a:t>
            </a:r>
            <a:r>
              <a:rPr lang="en-GB" sz="1600" dirty="0" err="1" smtClean="0">
                <a:solidFill>
                  <a:prstClr val="black"/>
                </a:solidFill>
              </a:rPr>
              <a:t>celulóza</a:t>
            </a:r>
            <a:r>
              <a:rPr lang="en-GB" sz="1600" dirty="0" smtClean="0">
                <a:solidFill>
                  <a:prstClr val="black"/>
                </a:solidFill>
              </a:rPr>
              <a:t>, </a:t>
            </a:r>
            <a:r>
              <a:rPr lang="cs-CZ" sz="1600" dirty="0" smtClean="0">
                <a:solidFill>
                  <a:prstClr val="black"/>
                </a:solidFill>
              </a:rPr>
              <a:t>zpravidla </a:t>
            </a:r>
            <a:r>
              <a:rPr lang="cs-CZ" sz="1600" dirty="0">
                <a:solidFill>
                  <a:prstClr val="black"/>
                </a:solidFill>
              </a:rPr>
              <a:t>žijí</a:t>
            </a:r>
            <a:r>
              <a:rPr lang="en-GB" sz="1600" dirty="0">
                <a:solidFill>
                  <a:prstClr val="black"/>
                </a:solidFill>
              </a:rPr>
              <a:t> </a:t>
            </a:r>
            <a:r>
              <a:rPr lang="cs-CZ" sz="1600" dirty="0" smtClean="0">
                <a:solidFill>
                  <a:prstClr val="black"/>
                </a:solidFill>
              </a:rPr>
              <a:t>v </a:t>
            </a:r>
            <a:r>
              <a:rPr lang="en-GB" sz="1600" dirty="0" err="1" smtClean="0">
                <a:solidFill>
                  <a:prstClr val="black"/>
                </a:solidFill>
              </a:rPr>
              <a:t>prostředí</a:t>
            </a:r>
            <a:r>
              <a:rPr lang="en-GB" sz="1600" dirty="0" smtClean="0">
                <a:solidFill>
                  <a:prstClr val="black"/>
                </a:solidFill>
              </a:rPr>
              <a:t>, </a:t>
            </a:r>
            <a:r>
              <a:rPr lang="en-GB" sz="1600" dirty="0" err="1" smtClean="0">
                <a:solidFill>
                  <a:prstClr val="black"/>
                </a:solidFill>
              </a:rPr>
              <a:t>kde</a:t>
            </a:r>
            <a:r>
              <a:rPr lang="en-GB" sz="1600" dirty="0" smtClean="0">
                <a:solidFill>
                  <a:prstClr val="black"/>
                </a:solidFill>
              </a:rPr>
              <a:t> </a:t>
            </a:r>
            <a:r>
              <a:rPr lang="en-GB" sz="1600" dirty="0" err="1" smtClean="0">
                <a:solidFill>
                  <a:prstClr val="black"/>
                </a:solidFill>
              </a:rPr>
              <a:t>tyto</a:t>
            </a:r>
            <a:r>
              <a:rPr lang="en-GB" sz="1600" dirty="0" smtClean="0">
                <a:solidFill>
                  <a:prstClr val="black"/>
                </a:solidFill>
              </a:rPr>
              <a:t> </a:t>
            </a:r>
            <a:r>
              <a:rPr lang="en-GB" sz="1600" dirty="0" err="1" smtClean="0">
                <a:solidFill>
                  <a:prstClr val="black"/>
                </a:solidFill>
              </a:rPr>
              <a:t>reakce</a:t>
            </a:r>
            <a:r>
              <a:rPr lang="en-GB" sz="1600" dirty="0" smtClean="0">
                <a:solidFill>
                  <a:prstClr val="black"/>
                </a:solidFill>
              </a:rPr>
              <a:t> </a:t>
            </a:r>
            <a:r>
              <a:rPr lang="en-GB" sz="1600" dirty="0" err="1" smtClean="0">
                <a:solidFill>
                  <a:prstClr val="black"/>
                </a:solidFill>
              </a:rPr>
              <a:t>probíhají</a:t>
            </a: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err="1">
                <a:solidFill>
                  <a:prstClr val="black"/>
                </a:solidFill>
              </a:rPr>
              <a:t>kompetice</a:t>
            </a:r>
            <a:r>
              <a:rPr lang="cs-CZ" sz="1600" dirty="0">
                <a:solidFill>
                  <a:prstClr val="black"/>
                </a:solidFill>
              </a:rPr>
              <a:t> se sulfát-redukujícími bakterie o vodík</a:t>
            </a:r>
          </a:p>
          <a:p>
            <a:pPr marL="285750" indent="-285750">
              <a:buFont typeface="Arial" panose="020B0604020202020204" pitchFamily="34" charset="0"/>
              <a:buChar char="•"/>
            </a:pPr>
            <a:r>
              <a:rPr lang="cs-CZ" sz="1600" dirty="0">
                <a:solidFill>
                  <a:prstClr val="black"/>
                </a:solidFill>
              </a:rPr>
              <a:t>většina </a:t>
            </a:r>
            <a:r>
              <a:rPr lang="cs-CZ" sz="1600" dirty="0" err="1">
                <a:solidFill>
                  <a:prstClr val="black"/>
                </a:solidFill>
              </a:rPr>
              <a:t>utilizuje</a:t>
            </a:r>
            <a:r>
              <a:rPr lang="cs-CZ" sz="1600" dirty="0">
                <a:solidFill>
                  <a:prstClr val="black"/>
                </a:solidFill>
              </a:rPr>
              <a:t> vodík jako donor el. k redukci CO</a:t>
            </a:r>
            <a:r>
              <a:rPr lang="cs-CZ" sz="1600" baseline="-25000" dirty="0">
                <a:solidFill>
                  <a:prstClr val="black"/>
                </a:solidFill>
              </a:rPr>
              <a:t>2</a:t>
            </a:r>
          </a:p>
          <a:p>
            <a:pPr marL="285750" indent="-285750">
              <a:buFont typeface="Arial" panose="020B0604020202020204" pitchFamily="34" charset="0"/>
              <a:buChar char="•"/>
            </a:pPr>
            <a:r>
              <a:rPr lang="cs-CZ" sz="1600" dirty="0">
                <a:solidFill>
                  <a:prstClr val="black"/>
                </a:solidFill>
              </a:rPr>
              <a:t>někteří – formát, metanol, metyl, acetát</a:t>
            </a: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smtClean="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r>
              <a:rPr lang="cs-CZ" sz="1600" dirty="0">
                <a:solidFill>
                  <a:prstClr val="black"/>
                </a:solidFill>
              </a:rPr>
              <a:t>častá </a:t>
            </a:r>
            <a:r>
              <a:rPr lang="cs-CZ" sz="1600" dirty="0" err="1">
                <a:solidFill>
                  <a:prstClr val="black"/>
                </a:solidFill>
              </a:rPr>
              <a:t>syntrofie</a:t>
            </a:r>
            <a:r>
              <a:rPr lang="cs-CZ" sz="1600" dirty="0">
                <a:solidFill>
                  <a:prstClr val="black"/>
                </a:solidFill>
              </a:rPr>
              <a:t> s bakteriemi, např. mastné kyseliny oxidujícími </a:t>
            </a:r>
            <a:r>
              <a:rPr lang="cs-CZ" sz="1600" i="1" dirty="0" err="1">
                <a:solidFill>
                  <a:prstClr val="black"/>
                </a:solidFill>
              </a:rPr>
              <a:t>Synthrophobacter</a:t>
            </a:r>
            <a:r>
              <a:rPr lang="cs-CZ" sz="1600" i="1" dirty="0">
                <a:solidFill>
                  <a:prstClr val="black"/>
                </a:solidFill>
              </a:rPr>
              <a:t> </a:t>
            </a:r>
            <a:r>
              <a:rPr lang="cs-CZ" sz="1600" i="1" dirty="0" err="1">
                <a:solidFill>
                  <a:prstClr val="black"/>
                </a:solidFill>
              </a:rPr>
              <a:t>wolini</a:t>
            </a:r>
            <a:r>
              <a:rPr lang="cs-CZ" sz="1600" i="1" dirty="0">
                <a:solidFill>
                  <a:prstClr val="black"/>
                </a:solidFill>
              </a:rPr>
              <a:t>, </a:t>
            </a:r>
            <a:r>
              <a:rPr lang="cs-CZ" sz="1600" i="1" dirty="0" err="1">
                <a:solidFill>
                  <a:prstClr val="black"/>
                </a:solidFill>
              </a:rPr>
              <a:t>Methanococcus</a:t>
            </a:r>
            <a:endParaRPr lang="cs-CZ" sz="1600" i="1" dirty="0">
              <a:solidFill>
                <a:prstClr val="black"/>
              </a:solidFill>
            </a:endParaRPr>
          </a:p>
          <a:p>
            <a:pPr marL="285750" indent="-285750">
              <a:buFont typeface="Arial" panose="020B0604020202020204" pitchFamily="34" charset="0"/>
              <a:buChar char="•"/>
            </a:pPr>
            <a:r>
              <a:rPr lang="cs-CZ" sz="1600" dirty="0">
                <a:solidFill>
                  <a:prstClr val="black"/>
                </a:solidFill>
              </a:rPr>
              <a:t>skleníkový plyn, 74% produkováno mikroorganismy</a:t>
            </a: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a:p>
            <a:pPr marL="285750" indent="-285750">
              <a:buFont typeface="Arial" panose="020B0604020202020204" pitchFamily="34" charset="0"/>
              <a:buChar char="•"/>
            </a:pPr>
            <a:endParaRPr lang="cs-CZ" sz="1600" dirty="0">
              <a:solidFill>
                <a:prstClr val="black"/>
              </a:solidFill>
            </a:endParaRPr>
          </a:p>
        </p:txBody>
      </p:sp>
      <p:pic>
        <p:nvPicPr>
          <p:cNvPr id="19460"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19" y="3933056"/>
            <a:ext cx="5096683" cy="26439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20072" y="1484784"/>
            <a:ext cx="2880320" cy="19194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93231" y="4708348"/>
            <a:ext cx="3414121" cy="18686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049183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07504" y="24312"/>
            <a:ext cx="9036496" cy="4988864"/>
          </a:xfrm>
        </p:spPr>
        <p:txBody>
          <a:bodyPr>
            <a:normAutofit/>
          </a:bodyPr>
          <a:lstStyle/>
          <a:p>
            <a:r>
              <a:rPr lang="cs-CZ" sz="1600" dirty="0"/>
              <a:t>při anaerobním rozkladu organických látek, zejména celulózy, vznik množství odpadních produktů</a:t>
            </a:r>
          </a:p>
          <a:p>
            <a:r>
              <a:rPr lang="cs-CZ" sz="1600" dirty="0"/>
              <a:t>např. kyselina mravenčí a octová , </a:t>
            </a:r>
            <a:r>
              <a:rPr lang="cs-CZ" sz="1600" dirty="0" err="1"/>
              <a:t>methanol</a:t>
            </a:r>
            <a:r>
              <a:rPr lang="cs-CZ" sz="1600" dirty="0"/>
              <a:t>, oxid uhličitý a vodík </a:t>
            </a:r>
          </a:p>
          <a:p>
            <a:r>
              <a:rPr lang="cs-CZ" sz="1600" dirty="0"/>
              <a:t>mnohé mohou být donory vodíku a elektronů</a:t>
            </a:r>
          </a:p>
          <a:p>
            <a:r>
              <a:rPr lang="cs-CZ" sz="1600" dirty="0"/>
              <a:t> donory pak zajišťují redukci oxidu uhličitého na metan </a:t>
            </a:r>
          </a:p>
          <a:p>
            <a:r>
              <a:rPr lang="cs-CZ" sz="1600" dirty="0" err="1"/>
              <a:t>metanogeneze</a:t>
            </a:r>
            <a:r>
              <a:rPr lang="cs-CZ" sz="1600" dirty="0"/>
              <a:t> je formou anaerobní respirace oxidu uhličitého</a:t>
            </a:r>
          </a:p>
          <a:p>
            <a:pPr marL="0" indent="0">
              <a:buNone/>
            </a:pPr>
            <a:endParaRPr lang="cs-CZ" sz="1400" dirty="0"/>
          </a:p>
          <a:p>
            <a:pPr marL="0" indent="0">
              <a:buNone/>
            </a:pPr>
            <a:r>
              <a:rPr lang="cs-CZ" sz="1400" dirty="0"/>
              <a:t>Příkladem rovnic konkrétních reakcí je:</a:t>
            </a:r>
          </a:p>
          <a:p>
            <a:pPr marL="0" indent="0">
              <a:buNone/>
            </a:pPr>
            <a:r>
              <a:rPr lang="cs-CZ" sz="1400" dirty="0"/>
              <a:t>    CO</a:t>
            </a:r>
            <a:r>
              <a:rPr lang="cs-CZ" sz="1400" baseline="-25000" dirty="0"/>
              <a:t>2</a:t>
            </a:r>
            <a:r>
              <a:rPr lang="cs-CZ" sz="1400" dirty="0"/>
              <a:t> + 4 H</a:t>
            </a:r>
            <a:r>
              <a:rPr lang="cs-CZ" sz="1400" baseline="-25000" dirty="0"/>
              <a:t>2 </a:t>
            </a:r>
            <a:r>
              <a:rPr lang="cs-CZ" sz="1400" dirty="0"/>
              <a:t>→ CH</a:t>
            </a:r>
            <a:r>
              <a:rPr lang="cs-CZ" sz="1400" baseline="-16000" dirty="0"/>
              <a:t>4 </a:t>
            </a:r>
            <a:r>
              <a:rPr lang="cs-CZ" sz="1400" dirty="0"/>
              <a:t>+ 2H</a:t>
            </a:r>
            <a:r>
              <a:rPr lang="cs-CZ" sz="1400" baseline="-16000" dirty="0"/>
              <a:t>2</a:t>
            </a:r>
            <a:r>
              <a:rPr lang="cs-CZ" sz="1400" dirty="0"/>
              <a:t>O</a:t>
            </a:r>
            <a:br>
              <a:rPr lang="cs-CZ" sz="1400" dirty="0"/>
            </a:br>
            <a:r>
              <a:rPr lang="cs-CZ" sz="1400" dirty="0"/>
              <a:t>    CH</a:t>
            </a:r>
            <a:r>
              <a:rPr lang="cs-CZ" sz="1400" baseline="-12000" dirty="0"/>
              <a:t>3</a:t>
            </a:r>
            <a:r>
              <a:rPr lang="cs-CZ" sz="1400" dirty="0"/>
              <a:t>COOH → CH</a:t>
            </a:r>
            <a:r>
              <a:rPr lang="cs-CZ" sz="1400" baseline="-25000" dirty="0"/>
              <a:t>4</a:t>
            </a:r>
            <a:r>
              <a:rPr lang="cs-CZ" sz="1400" dirty="0"/>
              <a:t> + CO</a:t>
            </a:r>
            <a:r>
              <a:rPr lang="cs-CZ" sz="1400" baseline="-16000" dirty="0"/>
              <a:t>2</a:t>
            </a:r>
          </a:p>
          <a:p>
            <a:pPr marL="0" indent="0">
              <a:buNone/>
            </a:pPr>
            <a:endParaRPr lang="cs-CZ" sz="1400" dirty="0"/>
          </a:p>
          <a:p>
            <a:pPr marL="0" indent="0">
              <a:buNone/>
            </a:pPr>
            <a:r>
              <a:rPr lang="cs-CZ" sz="1400" dirty="0"/>
              <a:t>Kompletní s</a:t>
            </a:r>
            <a:r>
              <a:rPr lang="cs-CZ" sz="1200" dirty="0"/>
              <a:t>led reakcí:</a:t>
            </a:r>
          </a:p>
          <a:p>
            <a:r>
              <a:rPr lang="cs-CZ" sz="1200" dirty="0"/>
              <a:t>nejprve je CO2 aktivován </a:t>
            </a:r>
            <a:r>
              <a:rPr lang="cs-CZ" sz="1200" dirty="0" err="1"/>
              <a:t>methanofuranem</a:t>
            </a:r>
            <a:r>
              <a:rPr lang="cs-CZ" sz="1200" dirty="0"/>
              <a:t> (MT)</a:t>
            </a:r>
          </a:p>
          <a:p>
            <a:r>
              <a:rPr lang="cs-CZ" sz="1200" dirty="0"/>
              <a:t>následně redukován na formyl (-HCO)</a:t>
            </a:r>
          </a:p>
          <a:p>
            <a:r>
              <a:rPr lang="cs-CZ" sz="1200" dirty="0"/>
              <a:t>formyl je poté transportován z MT na </a:t>
            </a:r>
            <a:r>
              <a:rPr lang="cs-CZ" sz="1200" dirty="0" err="1"/>
              <a:t>tetrahydromethanopterin</a:t>
            </a:r>
            <a:endParaRPr lang="cs-CZ" sz="1200" dirty="0"/>
          </a:p>
          <a:p>
            <a:r>
              <a:rPr lang="cs-CZ" sz="1200" dirty="0"/>
              <a:t>formyl je dehydratován s redukován na </a:t>
            </a:r>
            <a:r>
              <a:rPr lang="cs-CZ" sz="1200" dirty="0" err="1"/>
              <a:t>methylen</a:t>
            </a:r>
            <a:r>
              <a:rPr lang="cs-CZ" sz="1200" dirty="0"/>
              <a:t> (-CH2-)</a:t>
            </a:r>
          </a:p>
          <a:p>
            <a:r>
              <a:rPr lang="cs-CZ" sz="1200" dirty="0" err="1"/>
              <a:t>methylen</a:t>
            </a:r>
            <a:r>
              <a:rPr lang="cs-CZ" sz="1200" dirty="0"/>
              <a:t> je redukován na </a:t>
            </a:r>
            <a:r>
              <a:rPr lang="cs-CZ" sz="1200" dirty="0" err="1"/>
              <a:t>methyl</a:t>
            </a:r>
            <a:r>
              <a:rPr lang="cs-CZ" sz="1200" dirty="0"/>
              <a:t> (-CH3)</a:t>
            </a:r>
          </a:p>
          <a:p>
            <a:r>
              <a:rPr lang="cs-CZ" sz="1200" dirty="0" err="1"/>
              <a:t>methyl</a:t>
            </a:r>
            <a:r>
              <a:rPr lang="cs-CZ" sz="1200" dirty="0"/>
              <a:t> je z </a:t>
            </a:r>
            <a:r>
              <a:rPr lang="cs-CZ" sz="1200" dirty="0" err="1"/>
              <a:t>methanopterinu</a:t>
            </a:r>
            <a:r>
              <a:rPr lang="cs-CZ" sz="1200" dirty="0"/>
              <a:t> přenesen na koenzym M</a:t>
            </a:r>
          </a:p>
          <a:p>
            <a:r>
              <a:rPr lang="cs-CZ" sz="1200" dirty="0" err="1"/>
              <a:t>methyl</a:t>
            </a:r>
            <a:r>
              <a:rPr lang="cs-CZ" sz="1200" dirty="0"/>
              <a:t>-koenzym M je redukován na </a:t>
            </a:r>
            <a:r>
              <a:rPr lang="cs-CZ" sz="1200" dirty="0" err="1"/>
              <a:t>methan</a:t>
            </a:r>
            <a:r>
              <a:rPr lang="cs-CZ" sz="1200" dirty="0"/>
              <a:t> pomocí </a:t>
            </a:r>
            <a:r>
              <a:rPr lang="cs-CZ" sz="1200" dirty="0" err="1"/>
              <a:t>methylreduktáz</a:t>
            </a:r>
            <a:endParaRPr lang="cs-CZ" sz="1200" dirty="0"/>
          </a:p>
          <a:p>
            <a:endParaRPr lang="cs-CZ" sz="1400" dirty="0"/>
          </a:p>
          <a:p>
            <a:endParaRPr lang="cs-CZ" sz="1600" dirty="0"/>
          </a:p>
          <a:p>
            <a:endParaRPr lang="cs-CZ" sz="1600" dirty="0"/>
          </a:p>
          <a:p>
            <a:endParaRPr lang="cs-CZ" sz="1600" dirty="0"/>
          </a:p>
        </p:txBody>
      </p:sp>
      <p:pic>
        <p:nvPicPr>
          <p:cNvPr id="1843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74296" y="1196752"/>
            <a:ext cx="2664296" cy="19369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79912" y="4894679"/>
            <a:ext cx="1941460" cy="19414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06228" y="3353332"/>
            <a:ext cx="2632363" cy="1842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06008" y="5065563"/>
            <a:ext cx="1676400" cy="162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95536" y="5013176"/>
            <a:ext cx="2857500" cy="173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6444208" y="1340768"/>
            <a:ext cx="2039726" cy="369332"/>
          </a:xfrm>
          <a:prstGeom prst="rect">
            <a:avLst/>
          </a:prstGeom>
        </p:spPr>
        <p:txBody>
          <a:bodyPr wrap="none">
            <a:spAutoFit/>
          </a:bodyPr>
          <a:lstStyle/>
          <a:p>
            <a:r>
              <a:rPr lang="en-GB" b="1" dirty="0" err="1">
                <a:solidFill>
                  <a:prstClr val="white"/>
                </a:solidFill>
              </a:rPr>
              <a:t>Methanobacterium</a:t>
            </a:r>
            <a:endParaRPr lang="en-GB" b="1" dirty="0">
              <a:solidFill>
                <a:prstClr val="white"/>
              </a:solidFill>
            </a:endParaRPr>
          </a:p>
        </p:txBody>
      </p:sp>
      <p:sp>
        <p:nvSpPr>
          <p:cNvPr id="4" name="Obdélník 3"/>
          <p:cNvSpPr/>
          <p:nvPr/>
        </p:nvSpPr>
        <p:spPr>
          <a:xfrm>
            <a:off x="3927852" y="5195986"/>
            <a:ext cx="1690335" cy="369332"/>
          </a:xfrm>
          <a:prstGeom prst="rect">
            <a:avLst/>
          </a:prstGeom>
        </p:spPr>
        <p:txBody>
          <a:bodyPr wrap="none">
            <a:spAutoFit/>
          </a:bodyPr>
          <a:lstStyle/>
          <a:p>
            <a:r>
              <a:rPr lang="en-GB" b="1" dirty="0" err="1">
                <a:solidFill>
                  <a:prstClr val="white"/>
                </a:solidFill>
              </a:rPr>
              <a:t>Methanococcus</a:t>
            </a:r>
            <a:endParaRPr lang="en-GB" b="1" dirty="0">
              <a:solidFill>
                <a:prstClr val="white"/>
              </a:solidFill>
            </a:endParaRPr>
          </a:p>
        </p:txBody>
      </p:sp>
      <p:sp>
        <p:nvSpPr>
          <p:cNvPr id="5" name="Obdélník 4"/>
          <p:cNvSpPr/>
          <p:nvPr/>
        </p:nvSpPr>
        <p:spPr>
          <a:xfrm>
            <a:off x="6595115" y="3676382"/>
            <a:ext cx="1737912" cy="369332"/>
          </a:xfrm>
          <a:prstGeom prst="rect">
            <a:avLst/>
          </a:prstGeom>
        </p:spPr>
        <p:txBody>
          <a:bodyPr wrap="none">
            <a:spAutoFit/>
          </a:bodyPr>
          <a:lstStyle/>
          <a:p>
            <a:r>
              <a:rPr lang="en-GB" b="1" dirty="0" err="1">
                <a:solidFill>
                  <a:prstClr val="white"/>
                </a:solidFill>
              </a:rPr>
              <a:t>Methanosarcina</a:t>
            </a:r>
            <a:endParaRPr lang="en-GB" b="1" dirty="0">
              <a:solidFill>
                <a:prstClr val="white"/>
              </a:solidFill>
            </a:endParaRPr>
          </a:p>
        </p:txBody>
      </p:sp>
      <p:sp>
        <p:nvSpPr>
          <p:cNvPr id="6" name="Obdélník 5"/>
          <p:cNvSpPr/>
          <p:nvPr/>
        </p:nvSpPr>
        <p:spPr>
          <a:xfrm>
            <a:off x="875949" y="6266782"/>
            <a:ext cx="1896673" cy="369332"/>
          </a:xfrm>
          <a:prstGeom prst="rect">
            <a:avLst/>
          </a:prstGeom>
        </p:spPr>
        <p:txBody>
          <a:bodyPr wrap="none">
            <a:spAutoFit/>
          </a:bodyPr>
          <a:lstStyle/>
          <a:p>
            <a:r>
              <a:rPr lang="en-GB" b="1" dirty="0" err="1">
                <a:solidFill>
                  <a:prstClr val="black"/>
                </a:solidFill>
              </a:rPr>
              <a:t>Methanospirillum</a:t>
            </a:r>
            <a:endParaRPr lang="en-GB" b="1" dirty="0">
              <a:solidFill>
                <a:prstClr val="black"/>
              </a:solidFill>
            </a:endParaRPr>
          </a:p>
        </p:txBody>
      </p:sp>
    </p:spTree>
    <p:extLst>
      <p:ext uri="{BB962C8B-B14F-4D97-AF65-F5344CB8AC3E}">
        <p14:creationId xmlns="" xmlns:p14="http://schemas.microsoft.com/office/powerpoint/2010/main" val="1224201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16632"/>
            <a:ext cx="6192688" cy="6303590"/>
          </a:xfrm>
        </p:spPr>
        <p:txBody>
          <a:bodyPr>
            <a:normAutofit/>
          </a:bodyPr>
          <a:lstStyle/>
          <a:p>
            <a:pPr marL="0" indent="0">
              <a:buNone/>
            </a:pPr>
            <a:r>
              <a:rPr lang="cs-CZ" sz="1600" b="1" dirty="0" err="1"/>
              <a:t>Halofilní</a:t>
            </a:r>
            <a:r>
              <a:rPr lang="cs-CZ" sz="1600" b="1" dirty="0"/>
              <a:t> </a:t>
            </a:r>
            <a:r>
              <a:rPr lang="cs-CZ" sz="1600" b="1" dirty="0" err="1"/>
              <a:t>archaea</a:t>
            </a:r>
            <a:endParaRPr lang="cs-CZ" sz="1600" b="1" dirty="0"/>
          </a:p>
          <a:p>
            <a:pPr marL="0" indent="0">
              <a:buNone/>
            </a:pPr>
            <a:endParaRPr lang="cs-CZ" sz="1600" b="1" dirty="0"/>
          </a:p>
          <a:p>
            <a:r>
              <a:rPr lang="cs-CZ" sz="1600" dirty="0" err="1"/>
              <a:t>hypersalinní</a:t>
            </a:r>
            <a:r>
              <a:rPr lang="cs-CZ" sz="1600" dirty="0"/>
              <a:t> lokality (více než 150-200 g/L) – slaniska, sl. jezera, Mrtvé moře</a:t>
            </a:r>
          </a:p>
          <a:p>
            <a:r>
              <a:rPr lang="cs-CZ" sz="1600" dirty="0"/>
              <a:t>karotenoidy v </a:t>
            </a:r>
            <a:r>
              <a:rPr lang="cs-CZ" sz="1600" dirty="0" err="1"/>
              <a:t>bun.stěně</a:t>
            </a:r>
            <a:r>
              <a:rPr lang="cs-CZ" sz="1600" dirty="0"/>
              <a:t> – růžovo-rudá barva slanisek…</a:t>
            </a:r>
          </a:p>
          <a:p>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r>
              <a:rPr lang="cs-CZ" sz="1600" dirty="0" err="1"/>
              <a:t>Walsbyho</a:t>
            </a:r>
            <a:r>
              <a:rPr lang="cs-CZ" sz="1600" dirty="0"/>
              <a:t> </a:t>
            </a:r>
            <a:r>
              <a:rPr lang="cs-CZ" sz="1600" dirty="0" err="1"/>
              <a:t>halofilní</a:t>
            </a:r>
            <a:r>
              <a:rPr lang="cs-CZ" sz="1600" dirty="0"/>
              <a:t> </a:t>
            </a:r>
            <a:r>
              <a:rPr lang="cs-CZ" sz="1600" dirty="0" err="1"/>
              <a:t>archaeon</a:t>
            </a:r>
            <a:r>
              <a:rPr lang="cs-CZ" sz="1600" dirty="0"/>
              <a:t> - </a:t>
            </a:r>
            <a:r>
              <a:rPr lang="en-GB" sz="1600" b="1" i="1" dirty="0" err="1"/>
              <a:t>Haloquadratum</a:t>
            </a:r>
            <a:r>
              <a:rPr lang="en-GB" sz="1600" b="1" i="1" dirty="0"/>
              <a:t> </a:t>
            </a:r>
            <a:r>
              <a:rPr lang="en-GB" sz="1600" b="1" i="1" dirty="0" err="1"/>
              <a:t>walsbyi</a:t>
            </a:r>
            <a:endParaRPr lang="cs-CZ" sz="1600" b="1" i="1" dirty="0"/>
          </a:p>
          <a:p>
            <a:r>
              <a:rPr lang="cs-CZ" sz="1600" dirty="0"/>
              <a:t>1980, kultivován byl poprvé roku 2004</a:t>
            </a:r>
          </a:p>
          <a:p>
            <a:r>
              <a:rPr lang="cs-CZ" sz="1600" dirty="0"/>
              <a:t>obsahuje množství vakuol naplněných vzduchem, jež nadnášejí buňku a umožňují jí tak lépe pohlcovat světlo</a:t>
            </a:r>
          </a:p>
          <a:p>
            <a:r>
              <a:rPr lang="cs-CZ" sz="1600" dirty="0"/>
              <a:t> disponují jedním nebo více bičíky, a jsou tak poměrně pohyblivé</a:t>
            </a:r>
          </a:p>
          <a:p>
            <a:r>
              <a:rPr lang="cs-CZ" sz="1600" dirty="0"/>
              <a:t>buňky se někdy spojují - křehké destičky tlusté cca 40 mikrometrů</a:t>
            </a:r>
          </a:p>
          <a:p>
            <a:pPr marL="0" indent="0">
              <a:buNone/>
            </a:pPr>
            <a:endParaRPr lang="en-GB" dirty="0"/>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44208" y="4015333"/>
            <a:ext cx="2464226" cy="23866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9091" y="1844824"/>
            <a:ext cx="7974220" cy="21602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29055" y="404664"/>
            <a:ext cx="2851802" cy="21602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5536" y="2924944"/>
            <a:ext cx="986482" cy="9864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24625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0909" y="366133"/>
            <a:ext cx="3928690" cy="2958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4651630" y="366133"/>
            <a:ext cx="3952817" cy="1846659"/>
          </a:xfrm>
          <a:prstGeom prst="rect">
            <a:avLst/>
          </a:prstGeom>
          <a:noFill/>
        </p:spPr>
        <p:txBody>
          <a:bodyPr wrap="square" rtlCol="0">
            <a:spAutoFit/>
          </a:bodyPr>
          <a:lstStyle/>
          <a:p>
            <a:r>
              <a:rPr lang="cs-CZ" sz="1600" dirty="0"/>
              <a:t>2008 – </a:t>
            </a:r>
            <a:r>
              <a:rPr lang="cs-CZ" sz="1600" dirty="0" err="1"/>
              <a:t>Lokiho</a:t>
            </a:r>
            <a:r>
              <a:rPr lang="cs-CZ" sz="1600" dirty="0"/>
              <a:t> hrad </a:t>
            </a:r>
          </a:p>
          <a:p>
            <a:pPr marL="285750" indent="-285750">
              <a:buFont typeface="Arial" panose="020B0604020202020204" pitchFamily="34" charset="0"/>
              <a:buChar char="•"/>
            </a:pPr>
            <a:r>
              <a:rPr lang="cs-CZ" sz="1600" dirty="0"/>
              <a:t>5 komínů, teplota 300 °C</a:t>
            </a:r>
          </a:p>
          <a:p>
            <a:pPr marL="285750" indent="-285750">
              <a:buFont typeface="Arial" panose="020B0604020202020204" pitchFamily="34" charset="0"/>
              <a:buChar char="•"/>
            </a:pPr>
            <a:r>
              <a:rPr lang="cs-CZ" sz="1600" dirty="0"/>
              <a:t>hromada sulfidových minerálů o průměru asi 250 m a 90 m na výšku</a:t>
            </a:r>
          </a:p>
          <a:p>
            <a:pPr marL="285750" indent="-285750">
              <a:buFont typeface="Arial" panose="020B0604020202020204" pitchFamily="34" charset="0"/>
              <a:buChar char="•"/>
            </a:pPr>
            <a:r>
              <a:rPr lang="cs-CZ" sz="1600" dirty="0"/>
              <a:t>unikátní mikroorganismy </a:t>
            </a:r>
            <a:r>
              <a:rPr lang="cs-CZ" sz="1600" i="1" dirty="0" err="1"/>
              <a:t>Lokiarchaeota</a:t>
            </a:r>
            <a:r>
              <a:rPr lang="cs-CZ" sz="1600" i="1" dirty="0"/>
              <a:t> </a:t>
            </a:r>
          </a:p>
          <a:p>
            <a:pPr marL="285750" indent="-285750">
              <a:buFont typeface="Arial" panose="020B0604020202020204" pitchFamily="34" charset="0"/>
              <a:buChar char="•"/>
            </a:pPr>
            <a:r>
              <a:rPr lang="cs-CZ" sz="1600" dirty="0"/>
              <a:t>blíže k </a:t>
            </a:r>
            <a:r>
              <a:rPr lang="cs-CZ" sz="1600" dirty="0" err="1"/>
              <a:t>eukaryotům</a:t>
            </a:r>
            <a:r>
              <a:rPr lang="cs-CZ" sz="1600" dirty="0"/>
              <a:t> než se čekalo</a:t>
            </a:r>
          </a:p>
          <a:p>
            <a:endParaRPr lang="en-GB" dirty="0"/>
          </a:p>
        </p:txBody>
      </p:sp>
      <p:pic>
        <p:nvPicPr>
          <p:cNvPr id="2054" name="Picture 6" descr="Image result for Lokis castl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3399325"/>
            <a:ext cx="4996578" cy="312834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Obdélník 1"/>
          <p:cNvSpPr/>
          <p:nvPr/>
        </p:nvSpPr>
        <p:spPr>
          <a:xfrm>
            <a:off x="4544428" y="2700233"/>
            <a:ext cx="4572000" cy="600164"/>
          </a:xfrm>
          <a:prstGeom prst="rect">
            <a:avLst/>
          </a:prstGeom>
        </p:spPr>
        <p:txBody>
          <a:bodyPr>
            <a:spAutoFit/>
          </a:bodyPr>
          <a:lstStyle/>
          <a:p>
            <a:r>
              <a:rPr lang="en-GB" sz="1100" dirty="0">
                <a:hlinkClick r:id="rId4"/>
              </a:rPr>
              <a:t>https://www.youtube.com/watch?v=d_yqE7VlAyw</a:t>
            </a:r>
            <a:endParaRPr lang="cs-CZ" sz="1100" dirty="0"/>
          </a:p>
          <a:p>
            <a:r>
              <a:rPr lang="en-GB" sz="1100" dirty="0">
                <a:hlinkClick r:id="rId5"/>
              </a:rPr>
              <a:t>https://www.youtube.com/watch?v=xywO4j7k2g8</a:t>
            </a:r>
            <a:endParaRPr lang="cs-CZ" sz="1100" dirty="0"/>
          </a:p>
          <a:p>
            <a:endParaRPr lang="en-GB" sz="1100" dirty="0"/>
          </a:p>
        </p:txBody>
      </p:sp>
      <p:pic>
        <p:nvPicPr>
          <p:cNvPr id="4098" name="Picture 2"/>
          <p:cNvPicPr>
            <a:picLocks noGrp="1" noChangeAspect="1" noChangeArrowheads="1"/>
          </p:cNvPicPr>
          <p:nvPr>
            <p:ph idx="1"/>
          </p:nvPr>
        </p:nvPicPr>
        <p:blipFill>
          <a:blip r:embed="rId6" cstate="print">
            <a:extLst>
              <a:ext uri="{28A0092B-C50C-407E-A947-70E740481C1C}">
                <a14:useLocalDpi xmlns="" xmlns:a14="http://schemas.microsoft.com/office/drawing/2010/main" val="0"/>
              </a:ext>
            </a:extLst>
          </a:blip>
          <a:srcRect/>
          <a:stretch>
            <a:fillRect/>
          </a:stretch>
        </p:blipFill>
        <p:spPr bwMode="auto">
          <a:xfrm>
            <a:off x="3851920" y="3324996"/>
            <a:ext cx="4695644" cy="3128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82316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562074"/>
          </a:xfrm>
        </p:spPr>
        <p:txBody>
          <a:bodyPr>
            <a:noAutofit/>
          </a:bodyPr>
          <a:lstStyle/>
          <a:p>
            <a:r>
              <a:rPr lang="cs-CZ" sz="2800" dirty="0"/>
              <a:t>EUKARYOTA</a:t>
            </a:r>
            <a:endParaRPr lang="en-GB" sz="2800" dirty="0"/>
          </a:p>
        </p:txBody>
      </p:sp>
      <p:sp>
        <p:nvSpPr>
          <p:cNvPr id="3" name="Zástupný symbol pro obsah 2"/>
          <p:cNvSpPr>
            <a:spLocks noGrp="1"/>
          </p:cNvSpPr>
          <p:nvPr>
            <p:ph idx="1"/>
          </p:nvPr>
        </p:nvSpPr>
        <p:spPr>
          <a:xfrm>
            <a:off x="0" y="872716"/>
            <a:ext cx="9144000" cy="5400600"/>
          </a:xfrm>
        </p:spPr>
        <p:txBody>
          <a:bodyPr>
            <a:normAutofit/>
          </a:bodyPr>
          <a:lstStyle/>
          <a:p>
            <a:r>
              <a:rPr lang="cs-CZ" sz="1600" dirty="0"/>
              <a:t>systém fylogeneze se neustále mění</a:t>
            </a:r>
          </a:p>
          <a:p>
            <a:r>
              <a:rPr lang="cs-CZ" sz="1600" dirty="0"/>
              <a:t>v současnosti nové </a:t>
            </a:r>
            <a:r>
              <a:rPr lang="cs-CZ" sz="1600" dirty="0" err="1"/>
              <a:t>fylog</a:t>
            </a:r>
            <a:r>
              <a:rPr lang="cs-CZ" sz="1600" dirty="0"/>
              <a:t>. stromy založené na genech a proteinech - protista nejsou tak evolučně původní, jak se myslelo….</a:t>
            </a:r>
          </a:p>
          <a:p>
            <a:r>
              <a:rPr lang="cs-CZ" sz="1600" dirty="0"/>
              <a:t>protista (</a:t>
            </a:r>
            <a:r>
              <a:rPr lang="cs-CZ" sz="1600" i="1" dirty="0" err="1"/>
              <a:t>Giardia</a:t>
            </a:r>
            <a:r>
              <a:rPr lang="cs-CZ" sz="1600" i="1" dirty="0"/>
              <a:t>, </a:t>
            </a:r>
            <a:r>
              <a:rPr lang="cs-CZ" sz="1600" i="1" dirty="0" err="1"/>
              <a:t>Trichomonas</a:t>
            </a:r>
            <a:r>
              <a:rPr lang="cs-CZ" sz="1600" i="1" dirty="0"/>
              <a:t>, </a:t>
            </a:r>
            <a:r>
              <a:rPr lang="cs-CZ" sz="1600" i="1" dirty="0" err="1"/>
              <a:t>Encephalitozoon</a:t>
            </a:r>
            <a:r>
              <a:rPr lang="cs-CZ" sz="1600" dirty="0"/>
              <a:t>…) mají </a:t>
            </a:r>
            <a:r>
              <a:rPr lang="cs-CZ" sz="1600" dirty="0" err="1"/>
              <a:t>mitozomy</a:t>
            </a:r>
            <a:r>
              <a:rPr lang="cs-CZ" sz="1600" dirty="0"/>
              <a:t> – mitochondriím podobné proteiny, </a:t>
            </a:r>
            <a:r>
              <a:rPr lang="cs-CZ" sz="1600" dirty="0" err="1"/>
              <a:t>hydrogenosomy</a:t>
            </a:r>
            <a:r>
              <a:rPr lang="cs-CZ" sz="1600" dirty="0"/>
              <a:t> a zbytky mitochondriálních genů…</a:t>
            </a:r>
          </a:p>
          <a:p>
            <a:endParaRPr lang="cs-CZ" sz="1600" dirty="0"/>
          </a:p>
          <a:p>
            <a:endParaRPr lang="cs-CZ" sz="1600" dirty="0"/>
          </a:p>
        </p:txBody>
      </p:sp>
      <p:pic>
        <p:nvPicPr>
          <p:cNvPr id="1126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7704" y="2924944"/>
            <a:ext cx="5060377" cy="3024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2476153" y="6237312"/>
            <a:ext cx="4176464" cy="523220"/>
          </a:xfrm>
          <a:prstGeom prst="rect">
            <a:avLst/>
          </a:prstGeom>
          <a:noFill/>
        </p:spPr>
        <p:txBody>
          <a:bodyPr wrap="square" rtlCol="0">
            <a:spAutoFit/>
          </a:bodyPr>
          <a:lstStyle/>
          <a:p>
            <a:pPr algn="ctr"/>
            <a:r>
              <a:rPr lang="cs-CZ" sz="1400" dirty="0" err="1">
                <a:solidFill>
                  <a:prstClr val="black"/>
                </a:solidFill>
              </a:rPr>
              <a:t>N</a:t>
            </a:r>
            <a:r>
              <a:rPr lang="en-GB" sz="1400" dirty="0" err="1">
                <a:solidFill>
                  <a:prstClr val="black"/>
                </a:solidFill>
              </a:rPr>
              <a:t>ejstarší</a:t>
            </a:r>
            <a:r>
              <a:rPr lang="en-GB" sz="1400" dirty="0">
                <a:solidFill>
                  <a:prstClr val="black"/>
                </a:solidFill>
              </a:rPr>
              <a:t> </a:t>
            </a:r>
            <a:r>
              <a:rPr lang="en-GB" sz="1400" dirty="0" err="1">
                <a:solidFill>
                  <a:prstClr val="black"/>
                </a:solidFill>
              </a:rPr>
              <a:t>znám</a:t>
            </a:r>
            <a:r>
              <a:rPr lang="cs-CZ" sz="1400" dirty="0">
                <a:solidFill>
                  <a:prstClr val="black"/>
                </a:solidFill>
              </a:rPr>
              <a:t>ý</a:t>
            </a:r>
            <a:r>
              <a:rPr lang="en-GB" sz="1400" dirty="0">
                <a:solidFill>
                  <a:prstClr val="black"/>
                </a:solidFill>
              </a:rPr>
              <a:t> </a:t>
            </a:r>
            <a:r>
              <a:rPr lang="en-GB" sz="1400" dirty="0" err="1">
                <a:solidFill>
                  <a:prstClr val="black"/>
                </a:solidFill>
              </a:rPr>
              <a:t>před</a:t>
            </a:r>
            <a:r>
              <a:rPr lang="cs-CZ" sz="1400" dirty="0">
                <a:solidFill>
                  <a:prstClr val="black"/>
                </a:solidFill>
              </a:rPr>
              <a:t>e</a:t>
            </a:r>
            <a:r>
              <a:rPr lang="en-GB" sz="1400" dirty="0">
                <a:solidFill>
                  <a:prstClr val="black"/>
                </a:solidFill>
              </a:rPr>
              <a:t>k </a:t>
            </a:r>
            <a:r>
              <a:rPr lang="en-GB" sz="1400" dirty="0" err="1">
                <a:solidFill>
                  <a:prstClr val="black"/>
                </a:solidFill>
              </a:rPr>
              <a:t>lidí</a:t>
            </a:r>
            <a:r>
              <a:rPr lang="cs-CZ" sz="1400" dirty="0">
                <a:solidFill>
                  <a:prstClr val="black"/>
                </a:solidFill>
              </a:rPr>
              <a:t> -</a:t>
            </a:r>
            <a:r>
              <a:rPr lang="en-GB" sz="1400" dirty="0">
                <a:solidFill>
                  <a:prstClr val="black"/>
                </a:solidFill>
              </a:rPr>
              <a:t> </a:t>
            </a:r>
            <a:r>
              <a:rPr lang="en-GB" sz="1400" b="1" i="1" dirty="0" err="1">
                <a:solidFill>
                  <a:prstClr val="black"/>
                </a:solidFill>
              </a:rPr>
              <a:t>Saccorhytus</a:t>
            </a:r>
            <a:r>
              <a:rPr lang="en-GB" sz="1400" b="1" i="1" dirty="0">
                <a:solidFill>
                  <a:prstClr val="black"/>
                </a:solidFill>
              </a:rPr>
              <a:t> </a:t>
            </a:r>
            <a:r>
              <a:rPr lang="en-GB" sz="1400" b="1" i="1" dirty="0" err="1">
                <a:solidFill>
                  <a:prstClr val="black"/>
                </a:solidFill>
              </a:rPr>
              <a:t>coronarious</a:t>
            </a:r>
            <a:r>
              <a:rPr lang="cs-CZ" sz="1400" b="1" i="1" dirty="0">
                <a:solidFill>
                  <a:prstClr val="black"/>
                </a:solidFill>
              </a:rPr>
              <a:t> </a:t>
            </a:r>
            <a:r>
              <a:rPr lang="en-GB" sz="1400" b="1" i="1" dirty="0">
                <a:solidFill>
                  <a:prstClr val="black"/>
                </a:solidFill>
              </a:rPr>
              <a:t> </a:t>
            </a:r>
            <a:r>
              <a:rPr lang="en-GB" sz="1400" dirty="0" err="1">
                <a:solidFill>
                  <a:prstClr val="black"/>
                </a:solidFill>
              </a:rPr>
              <a:t>žil</a:t>
            </a:r>
            <a:r>
              <a:rPr lang="en-GB" sz="1400" dirty="0">
                <a:solidFill>
                  <a:prstClr val="black"/>
                </a:solidFill>
              </a:rPr>
              <a:t> </a:t>
            </a:r>
            <a:r>
              <a:rPr lang="en-GB" sz="1400" dirty="0" err="1">
                <a:solidFill>
                  <a:prstClr val="black"/>
                </a:solidFill>
              </a:rPr>
              <a:t>na</a:t>
            </a:r>
            <a:r>
              <a:rPr lang="en-GB" sz="1400" dirty="0">
                <a:solidFill>
                  <a:prstClr val="black"/>
                </a:solidFill>
              </a:rPr>
              <a:t> </a:t>
            </a:r>
            <a:r>
              <a:rPr lang="en-GB" sz="1400" dirty="0" err="1">
                <a:solidFill>
                  <a:prstClr val="black"/>
                </a:solidFill>
              </a:rPr>
              <a:t>zemi</a:t>
            </a:r>
            <a:r>
              <a:rPr lang="en-GB" sz="1400" dirty="0">
                <a:solidFill>
                  <a:prstClr val="black"/>
                </a:solidFill>
              </a:rPr>
              <a:t> </a:t>
            </a:r>
            <a:r>
              <a:rPr lang="en-GB" sz="1400" dirty="0" err="1">
                <a:solidFill>
                  <a:prstClr val="black"/>
                </a:solidFill>
              </a:rPr>
              <a:t>před</a:t>
            </a:r>
            <a:r>
              <a:rPr lang="en-GB" sz="1400" dirty="0">
                <a:solidFill>
                  <a:prstClr val="black"/>
                </a:solidFill>
              </a:rPr>
              <a:t> 540 </a:t>
            </a:r>
            <a:r>
              <a:rPr lang="en-GB" sz="1400" dirty="0" err="1">
                <a:solidFill>
                  <a:prstClr val="black"/>
                </a:solidFill>
              </a:rPr>
              <a:t>miliony</a:t>
            </a:r>
            <a:r>
              <a:rPr lang="en-GB" sz="1400" dirty="0">
                <a:solidFill>
                  <a:prstClr val="black"/>
                </a:solidFill>
              </a:rPr>
              <a:t> let</a:t>
            </a:r>
            <a:r>
              <a:rPr lang="cs-CZ" sz="1400" dirty="0">
                <a:solidFill>
                  <a:prstClr val="black"/>
                </a:solidFill>
              </a:rPr>
              <a:t>, cca 1 </a:t>
            </a:r>
            <a:r>
              <a:rPr lang="en-GB" sz="1400" dirty="0">
                <a:solidFill>
                  <a:prstClr val="black"/>
                </a:solidFill>
              </a:rPr>
              <a:t>m</a:t>
            </a:r>
            <a:r>
              <a:rPr lang="cs-CZ" sz="1400" dirty="0">
                <a:solidFill>
                  <a:prstClr val="black"/>
                </a:solidFill>
              </a:rPr>
              <a:t>m </a:t>
            </a:r>
            <a:r>
              <a:rPr lang="en-GB" sz="1400" dirty="0" err="1">
                <a:solidFill>
                  <a:prstClr val="black"/>
                </a:solidFill>
              </a:rPr>
              <a:t>velké</a:t>
            </a:r>
            <a:endParaRPr lang="en-GB" sz="1400" dirty="0">
              <a:solidFill>
                <a:prstClr val="black"/>
              </a:solidFill>
            </a:endParaRPr>
          </a:p>
        </p:txBody>
      </p:sp>
    </p:spTree>
    <p:extLst>
      <p:ext uri="{BB962C8B-B14F-4D97-AF65-F5344CB8AC3E}">
        <p14:creationId xmlns="" xmlns:p14="http://schemas.microsoft.com/office/powerpoint/2010/main" val="10007315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26"/>
            <a:ext cx="8229600" cy="634082"/>
          </a:xfrm>
        </p:spPr>
        <p:txBody>
          <a:bodyPr>
            <a:normAutofit/>
          </a:bodyPr>
          <a:lstStyle/>
          <a:p>
            <a:r>
              <a:rPr lang="cs-CZ" sz="2800" dirty="0"/>
              <a:t>Diverzita </a:t>
            </a:r>
            <a:r>
              <a:rPr lang="cs-CZ" sz="2800" dirty="0" err="1"/>
              <a:t>protist</a:t>
            </a:r>
            <a:endParaRPr lang="en-GB" sz="2800" dirty="0"/>
          </a:p>
        </p:txBody>
      </p:sp>
      <p:sp>
        <p:nvSpPr>
          <p:cNvPr id="3" name="Zástupný symbol pro obsah 2"/>
          <p:cNvSpPr>
            <a:spLocks noGrp="1"/>
          </p:cNvSpPr>
          <p:nvPr>
            <p:ph idx="1"/>
          </p:nvPr>
        </p:nvSpPr>
        <p:spPr>
          <a:xfrm>
            <a:off x="179512" y="959791"/>
            <a:ext cx="4104456" cy="5876104"/>
          </a:xfrm>
        </p:spPr>
        <p:txBody>
          <a:bodyPr>
            <a:normAutofit fontScale="77500" lnSpcReduction="20000"/>
          </a:bodyPr>
          <a:lstStyle/>
          <a:p>
            <a:r>
              <a:rPr lang="cs-CZ" sz="1900" dirty="0"/>
              <a:t>jednobuněčná </a:t>
            </a:r>
            <a:r>
              <a:rPr lang="cs-CZ" sz="1900" dirty="0" err="1"/>
              <a:t>eukaryota</a:t>
            </a:r>
            <a:r>
              <a:rPr lang="cs-CZ" sz="1900" dirty="0"/>
              <a:t>, kosmopolitní</a:t>
            </a:r>
          </a:p>
          <a:p>
            <a:r>
              <a:rPr lang="cs-CZ" sz="1900" dirty="0"/>
              <a:t>především ve vodě</a:t>
            </a:r>
          </a:p>
          <a:p>
            <a:r>
              <a:rPr lang="cs-CZ" sz="1900" dirty="0"/>
              <a:t>popsáno cca 100 tis druhů</a:t>
            </a:r>
          </a:p>
          <a:p>
            <a:pPr marL="0" indent="0">
              <a:buNone/>
            </a:pPr>
            <a:endParaRPr lang="cs-CZ" sz="1900" dirty="0"/>
          </a:p>
          <a:p>
            <a:pPr marL="0" indent="0">
              <a:buNone/>
            </a:pPr>
            <a:endParaRPr lang="cs-CZ" sz="1900" dirty="0" smtClean="0"/>
          </a:p>
          <a:p>
            <a:r>
              <a:rPr lang="cs-CZ" sz="1900" dirty="0" smtClean="0"/>
              <a:t>pohybliví , fagocytóza</a:t>
            </a:r>
            <a:endParaRPr lang="cs-CZ" sz="1900" dirty="0"/>
          </a:p>
          <a:p>
            <a:r>
              <a:rPr lang="cs-CZ" sz="1900" dirty="0" smtClean="0"/>
              <a:t> obvykle mají délku jen 0,01 – 0,5 mm</a:t>
            </a:r>
            <a:endParaRPr lang="cs-CZ" sz="1900" dirty="0"/>
          </a:p>
          <a:p>
            <a:r>
              <a:rPr lang="cs-CZ" sz="1900" dirty="0" smtClean="0"/>
              <a:t> kosmopolité</a:t>
            </a:r>
            <a:endParaRPr lang="cs-CZ" sz="1900" dirty="0"/>
          </a:p>
          <a:p>
            <a:r>
              <a:rPr lang="cs-CZ" sz="1900" dirty="0" smtClean="0"/>
              <a:t>voda a  půda</a:t>
            </a:r>
            <a:endParaRPr lang="cs-CZ" sz="1900" dirty="0"/>
          </a:p>
          <a:p>
            <a:r>
              <a:rPr lang="cs-CZ" sz="1900" dirty="0" smtClean="0"/>
              <a:t>nepříznivé podmínky přežívají ve formě cyst</a:t>
            </a:r>
            <a:endParaRPr lang="cs-CZ" sz="1900" dirty="0"/>
          </a:p>
          <a:p>
            <a:r>
              <a:rPr lang="cs-CZ" sz="1900" dirty="0" smtClean="0"/>
              <a:t>několik významných parazitů</a:t>
            </a:r>
            <a:endParaRPr lang="cs-CZ" sz="1900" dirty="0"/>
          </a:p>
          <a:p>
            <a:pPr marL="0" indent="0">
              <a:buNone/>
            </a:pPr>
            <a:endParaRPr lang="cs-CZ" sz="1900" dirty="0"/>
          </a:p>
          <a:p>
            <a:endParaRPr lang="cs-CZ" sz="1900" dirty="0" smtClean="0"/>
          </a:p>
          <a:p>
            <a:pPr marL="0" indent="0">
              <a:buNone/>
            </a:pPr>
            <a:r>
              <a:rPr lang="cs-CZ" sz="1900" dirty="0" smtClean="0"/>
              <a:t>Řasy </a:t>
            </a:r>
            <a:endParaRPr lang="cs-CZ" sz="1900" dirty="0"/>
          </a:p>
          <a:p>
            <a:pPr marL="0" indent="0">
              <a:buNone/>
            </a:pPr>
            <a:endParaRPr lang="cs-CZ" sz="1900" dirty="0"/>
          </a:p>
          <a:p>
            <a:r>
              <a:rPr lang="cs-CZ" sz="1900" dirty="0" smtClean="0"/>
              <a:t>jednobuněčné řasy, mají chloroplasty a jsou schopné fotosyntézy</a:t>
            </a:r>
            <a:endParaRPr lang="cs-CZ" sz="1900" dirty="0"/>
          </a:p>
          <a:p>
            <a:r>
              <a:rPr lang="cs-CZ" sz="1900" dirty="0" smtClean="0"/>
              <a:t>někteří protisté se řadí mezi řasy i mezi prvoky (</a:t>
            </a:r>
            <a:r>
              <a:rPr lang="cs-CZ" sz="1900" i="1" dirty="0" err="1" smtClean="0"/>
              <a:t>Euglena</a:t>
            </a:r>
            <a:r>
              <a:rPr lang="cs-CZ" sz="1900" dirty="0" smtClean="0"/>
              <a:t>)</a:t>
            </a:r>
            <a:endParaRPr lang="cs-CZ" sz="1900" dirty="0"/>
          </a:p>
          <a:p>
            <a:r>
              <a:rPr lang="cs-CZ" sz="1900" dirty="0" smtClean="0"/>
              <a:t> mohou </a:t>
            </a:r>
            <a:r>
              <a:rPr lang="cs-CZ" sz="1900" dirty="0"/>
              <a:t>být i </a:t>
            </a:r>
            <a:r>
              <a:rPr lang="cs-CZ" sz="1900" dirty="0" smtClean="0"/>
              <a:t>nepohyblivé a koloniální </a:t>
            </a:r>
            <a:endParaRPr lang="cs-CZ" sz="1900" dirty="0"/>
          </a:p>
          <a:p>
            <a:endParaRPr lang="cs-CZ" sz="1900" dirty="0"/>
          </a:p>
          <a:p>
            <a:endParaRPr lang="cs-CZ" sz="1900" dirty="0" smtClean="0"/>
          </a:p>
          <a:p>
            <a:pPr marL="0" indent="0">
              <a:buNone/>
            </a:pPr>
            <a:r>
              <a:rPr lang="cs-CZ" sz="1900" dirty="0" smtClean="0"/>
              <a:t>Houby </a:t>
            </a:r>
            <a:endParaRPr lang="cs-CZ" sz="1900" dirty="0"/>
          </a:p>
          <a:p>
            <a:r>
              <a:rPr lang="cs-CZ" sz="1900" dirty="0" err="1" smtClean="0"/>
              <a:t>chytridiomycety</a:t>
            </a:r>
            <a:r>
              <a:rPr lang="cs-CZ" sz="1900" dirty="0" smtClean="0"/>
              <a:t>, hlenky, </a:t>
            </a:r>
            <a:r>
              <a:rPr lang="cs-CZ" sz="1900" dirty="0" err="1" smtClean="0"/>
              <a:t>řasovky</a:t>
            </a:r>
            <a:r>
              <a:rPr lang="cs-CZ" sz="1900" dirty="0" smtClean="0"/>
              <a:t> a </a:t>
            </a:r>
            <a:r>
              <a:rPr lang="cs-CZ" sz="1900" dirty="0" err="1" smtClean="0"/>
              <a:t>labyrintovky</a:t>
            </a:r>
            <a:endParaRPr lang="cs-CZ" sz="1900" dirty="0" smtClean="0"/>
          </a:p>
          <a:p>
            <a:endParaRPr lang="en-GB" sz="1600" dirty="0"/>
          </a:p>
        </p:txBody>
      </p:sp>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08825" y="3241426"/>
            <a:ext cx="2233606" cy="14902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55976" y="5115347"/>
            <a:ext cx="2016224" cy="15974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732240" y="5178023"/>
            <a:ext cx="2232248" cy="14856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558"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940153" y="677029"/>
            <a:ext cx="2992288" cy="22442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3559"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236296" y="3256936"/>
            <a:ext cx="1728192" cy="14747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66645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593576" y="158383"/>
            <a:ext cx="78486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cs-CZ" sz="2400" dirty="0">
                <a:solidFill>
                  <a:prstClr val="black"/>
                </a:solidFill>
                <a:latin typeface="Calibri"/>
              </a:rPr>
              <a:t>Fun</a:t>
            </a:r>
            <a:r>
              <a:rPr lang="cs-CZ" altLang="cs-CZ" sz="2400" dirty="0" err="1">
                <a:solidFill>
                  <a:prstClr val="black"/>
                </a:solidFill>
                <a:latin typeface="Calibri"/>
              </a:rPr>
              <a:t>kční</a:t>
            </a:r>
            <a:r>
              <a:rPr lang="cs-CZ" altLang="cs-CZ" sz="2400" dirty="0">
                <a:solidFill>
                  <a:prstClr val="black"/>
                </a:solidFill>
                <a:latin typeface="Calibri"/>
              </a:rPr>
              <a:t> skupiny </a:t>
            </a:r>
            <a:r>
              <a:rPr lang="cs-CZ" altLang="cs-CZ" sz="2400" dirty="0" err="1">
                <a:solidFill>
                  <a:prstClr val="black"/>
                </a:solidFill>
                <a:latin typeface="Calibri"/>
              </a:rPr>
              <a:t>protist</a:t>
            </a:r>
            <a:endParaRPr lang="cs-CZ" altLang="cs-CZ" sz="2400" dirty="0">
              <a:solidFill>
                <a:prstClr val="black"/>
              </a:solidFill>
              <a:latin typeface="Calibri"/>
            </a:endParaRPr>
          </a:p>
          <a:p>
            <a:pPr algn="ctr" eaLnBrk="1" hangingPunct="1">
              <a:spcBef>
                <a:spcPct val="50000"/>
              </a:spcBef>
            </a:pPr>
            <a:r>
              <a:rPr lang="en-US" altLang="cs-CZ" sz="2000" dirty="0">
                <a:solidFill>
                  <a:prstClr val="black"/>
                </a:solidFill>
                <a:latin typeface="Calibri"/>
              </a:rPr>
              <a:t>(</a:t>
            </a:r>
            <a:r>
              <a:rPr lang="cs-CZ" altLang="cs-CZ" sz="2000" dirty="0">
                <a:solidFill>
                  <a:prstClr val="black"/>
                </a:solidFill>
                <a:latin typeface="Calibri"/>
              </a:rPr>
              <a:t>jednobuněčných</a:t>
            </a:r>
            <a:r>
              <a:rPr lang="en-US" altLang="cs-CZ" sz="2000" dirty="0">
                <a:solidFill>
                  <a:prstClr val="black"/>
                </a:solidFill>
                <a:latin typeface="Calibri"/>
              </a:rPr>
              <a:t> </a:t>
            </a:r>
            <a:r>
              <a:rPr lang="en-US" altLang="cs-CZ" sz="2000" dirty="0" err="1">
                <a:solidFill>
                  <a:prstClr val="black"/>
                </a:solidFill>
                <a:latin typeface="Calibri"/>
              </a:rPr>
              <a:t>eukaryot</a:t>
            </a:r>
            <a:r>
              <a:rPr lang="en-US" altLang="cs-CZ" sz="2000" dirty="0">
                <a:solidFill>
                  <a:prstClr val="black"/>
                </a:solidFill>
                <a:latin typeface="Calibri"/>
              </a:rPr>
              <a:t>)</a:t>
            </a:r>
          </a:p>
        </p:txBody>
      </p:sp>
      <p:sp>
        <p:nvSpPr>
          <p:cNvPr id="138243" name="Text Box 3"/>
          <p:cNvSpPr txBox="1">
            <a:spLocks noChangeArrowheads="1"/>
          </p:cNvSpPr>
          <p:nvPr/>
        </p:nvSpPr>
        <p:spPr bwMode="auto">
          <a:xfrm>
            <a:off x="179512" y="1327827"/>
            <a:ext cx="6912768" cy="432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cs-CZ" altLang="cs-CZ" sz="1600" u="sng" dirty="0" err="1">
                <a:solidFill>
                  <a:prstClr val="black"/>
                </a:solidFill>
                <a:latin typeface="Calibri"/>
              </a:rPr>
              <a:t>heterotrofové</a:t>
            </a:r>
            <a:r>
              <a:rPr lang="cs-CZ" altLang="cs-CZ" sz="1600" u="sng" dirty="0">
                <a:solidFill>
                  <a:prstClr val="black"/>
                </a:solidFill>
                <a:latin typeface="Calibri"/>
              </a:rPr>
              <a:t> - </a:t>
            </a:r>
            <a:r>
              <a:rPr lang="cs-CZ" altLang="cs-CZ" sz="1600" dirty="0">
                <a:solidFill>
                  <a:prstClr val="black"/>
                </a:solidFill>
                <a:latin typeface="Calibri"/>
              </a:rPr>
              <a:t>živí se mikrobi</a:t>
            </a:r>
            <a:endParaRPr lang="en-US" altLang="cs-CZ" sz="1600" dirty="0">
              <a:solidFill>
                <a:prstClr val="black"/>
              </a:solidFill>
              <a:latin typeface="Calibri"/>
            </a:endParaRPr>
          </a:p>
          <a:p>
            <a:pPr marL="285750" indent="-285750" eaLnBrk="1" hangingPunct="1">
              <a:spcBef>
                <a:spcPct val="50000"/>
              </a:spcBef>
              <a:buFont typeface="Arial" panose="020B0604020202020204" pitchFamily="34" charset="0"/>
              <a:buChar char="•"/>
            </a:pPr>
            <a:r>
              <a:rPr lang="en-US" altLang="cs-CZ" sz="1600" dirty="0">
                <a:solidFill>
                  <a:prstClr val="black"/>
                </a:solidFill>
                <a:latin typeface="Calibri"/>
              </a:rPr>
              <a:t>	 </a:t>
            </a:r>
            <a:r>
              <a:rPr lang="cs-CZ" altLang="cs-CZ" sz="1600" dirty="0">
                <a:solidFill>
                  <a:prstClr val="black"/>
                </a:solidFill>
                <a:latin typeface="Calibri"/>
              </a:rPr>
              <a:t>bičíkovci</a:t>
            </a:r>
          </a:p>
          <a:p>
            <a:pPr marL="285750" indent="-285750" eaLnBrk="1" hangingPunct="1">
              <a:spcBef>
                <a:spcPct val="50000"/>
              </a:spcBef>
              <a:buFont typeface="Arial" panose="020B0604020202020204" pitchFamily="34" charset="0"/>
              <a:buChar char="•"/>
            </a:pPr>
            <a:r>
              <a:rPr lang="en-US" altLang="cs-CZ" sz="1600" dirty="0">
                <a:solidFill>
                  <a:prstClr val="black"/>
                </a:solidFill>
                <a:latin typeface="Calibri"/>
                <a:sym typeface="Wingdings" pitchFamily="2" charset="2"/>
              </a:rPr>
              <a:t>	 </a:t>
            </a:r>
            <a:r>
              <a:rPr lang="cs-CZ" altLang="cs-CZ" sz="1600" dirty="0">
                <a:solidFill>
                  <a:prstClr val="black"/>
                </a:solidFill>
                <a:latin typeface="Calibri"/>
                <a:sym typeface="Wingdings" pitchFamily="2" charset="2"/>
              </a:rPr>
              <a:t>nálevníci</a:t>
            </a:r>
          </a:p>
          <a:p>
            <a:pPr marL="285750" indent="-285750" eaLnBrk="1" hangingPunct="1">
              <a:spcBef>
                <a:spcPct val="50000"/>
              </a:spcBef>
              <a:buFont typeface="Arial" panose="020B0604020202020204" pitchFamily="34" charset="0"/>
              <a:buChar char="•"/>
            </a:pPr>
            <a:endParaRPr lang="en-US" altLang="cs-CZ" sz="1600" dirty="0">
              <a:solidFill>
                <a:prstClr val="black"/>
              </a:solidFill>
              <a:latin typeface="Calibri"/>
              <a:sym typeface="Wingdings" pitchFamily="2" charset="2"/>
            </a:endParaRPr>
          </a:p>
          <a:p>
            <a:pPr eaLnBrk="1" hangingPunct="1">
              <a:spcBef>
                <a:spcPct val="50000"/>
              </a:spcBef>
            </a:pPr>
            <a:r>
              <a:rPr lang="cs-CZ" altLang="cs-CZ" sz="1600" u="sng" dirty="0">
                <a:solidFill>
                  <a:prstClr val="black"/>
                </a:solidFill>
                <a:latin typeface="Calibri"/>
                <a:sym typeface="Wingdings" pitchFamily="2" charset="2"/>
              </a:rPr>
              <a:t>primární producenti </a:t>
            </a:r>
            <a:r>
              <a:rPr lang="cs-CZ" altLang="cs-CZ" sz="1600" dirty="0">
                <a:solidFill>
                  <a:prstClr val="black"/>
                </a:solidFill>
                <a:latin typeface="Calibri"/>
                <a:sym typeface="Wingdings" pitchFamily="2" charset="2"/>
              </a:rPr>
              <a:t>- </a:t>
            </a:r>
            <a:r>
              <a:rPr lang="en-US" altLang="cs-CZ" sz="1600" dirty="0">
                <a:solidFill>
                  <a:prstClr val="black"/>
                </a:solidFill>
                <a:latin typeface="Calibri"/>
                <a:sym typeface="Wingdings" pitchFamily="2" charset="2"/>
              </a:rPr>
              <a:t> </a:t>
            </a:r>
            <a:r>
              <a:rPr lang="cs-CZ" altLang="cs-CZ" sz="1600" dirty="0">
                <a:solidFill>
                  <a:prstClr val="black"/>
                </a:solidFill>
                <a:latin typeface="Calibri"/>
                <a:sym typeface="Wingdings" pitchFamily="2" charset="2"/>
              </a:rPr>
              <a:t>f</a:t>
            </a:r>
            <a:r>
              <a:rPr lang="en-US" altLang="cs-CZ" sz="1600" dirty="0" err="1">
                <a:solidFill>
                  <a:prstClr val="black"/>
                </a:solidFill>
                <a:latin typeface="Calibri"/>
                <a:sym typeface="Wingdings" pitchFamily="2" charset="2"/>
              </a:rPr>
              <a:t>ytoplankton</a:t>
            </a:r>
            <a:endParaRPr lang="en-US" altLang="cs-CZ" sz="1600" dirty="0">
              <a:solidFill>
                <a:prstClr val="black"/>
              </a:solidFill>
              <a:latin typeface="Calibri"/>
              <a:sym typeface="Wingdings" pitchFamily="2" charset="2"/>
            </a:endParaRPr>
          </a:p>
          <a:p>
            <a:pPr marL="285750" indent="-285750" eaLnBrk="1" hangingPunct="1">
              <a:spcBef>
                <a:spcPct val="50000"/>
              </a:spcBef>
              <a:buFont typeface="Arial" panose="020B0604020202020204" pitchFamily="34" charset="0"/>
              <a:buChar char="•"/>
            </a:pPr>
            <a:r>
              <a:rPr lang="en-US" altLang="cs-CZ" sz="1600" dirty="0">
                <a:solidFill>
                  <a:prstClr val="black"/>
                </a:solidFill>
                <a:latin typeface="Calibri"/>
                <a:sym typeface="Wingdings" pitchFamily="2" charset="2"/>
              </a:rPr>
              <a:t>	</a:t>
            </a:r>
            <a:r>
              <a:rPr lang="cs-CZ" altLang="cs-CZ" sz="1600" dirty="0">
                <a:solidFill>
                  <a:prstClr val="black"/>
                </a:solidFill>
                <a:latin typeface="Calibri"/>
                <a:sym typeface="Wingdings" pitchFamily="2" charset="2"/>
              </a:rPr>
              <a:t>spousty typů, někteří zároveň i nálevníci</a:t>
            </a:r>
            <a:endParaRPr lang="en-US" altLang="cs-CZ" sz="1600" dirty="0">
              <a:solidFill>
                <a:prstClr val="black"/>
              </a:solidFill>
              <a:latin typeface="Calibri"/>
            </a:endParaRPr>
          </a:p>
          <a:p>
            <a:pPr eaLnBrk="1" hangingPunct="1">
              <a:spcBef>
                <a:spcPct val="50000"/>
              </a:spcBef>
            </a:pPr>
            <a:endParaRPr lang="cs-CZ" altLang="cs-CZ" sz="1600" dirty="0">
              <a:solidFill>
                <a:prstClr val="black"/>
              </a:solidFill>
              <a:latin typeface="Calibri"/>
            </a:endParaRPr>
          </a:p>
          <a:p>
            <a:pPr eaLnBrk="1" hangingPunct="1">
              <a:spcBef>
                <a:spcPct val="50000"/>
              </a:spcBef>
            </a:pPr>
            <a:endParaRPr lang="cs-CZ" altLang="cs-CZ" sz="1600" dirty="0">
              <a:solidFill>
                <a:prstClr val="black"/>
              </a:solidFill>
              <a:latin typeface="Calibri"/>
            </a:endParaRPr>
          </a:p>
          <a:p>
            <a:pPr eaLnBrk="1" hangingPunct="1">
              <a:spcBef>
                <a:spcPct val="50000"/>
              </a:spcBef>
            </a:pPr>
            <a:r>
              <a:rPr lang="cs-CZ" altLang="cs-CZ" sz="1600" u="sng" dirty="0" err="1">
                <a:solidFill>
                  <a:prstClr val="black"/>
                </a:solidFill>
                <a:latin typeface="Calibri"/>
              </a:rPr>
              <a:t>m</a:t>
            </a:r>
            <a:r>
              <a:rPr lang="en-US" altLang="cs-CZ" sz="1600" u="sng" dirty="0" err="1">
                <a:solidFill>
                  <a:prstClr val="black"/>
                </a:solidFill>
                <a:latin typeface="Calibri"/>
              </a:rPr>
              <a:t>ixotro</a:t>
            </a:r>
            <a:r>
              <a:rPr lang="cs-CZ" altLang="cs-CZ" sz="1600" u="sng" dirty="0" err="1">
                <a:solidFill>
                  <a:prstClr val="black"/>
                </a:solidFill>
                <a:latin typeface="Calibri"/>
              </a:rPr>
              <a:t>fové</a:t>
            </a:r>
            <a:endParaRPr lang="en-US" altLang="cs-CZ" sz="1600" u="sng" dirty="0">
              <a:solidFill>
                <a:prstClr val="black"/>
              </a:solidFill>
              <a:latin typeface="Calibri"/>
            </a:endParaRPr>
          </a:p>
          <a:p>
            <a:pPr marL="285750" indent="-285750" eaLnBrk="1" hangingPunct="1">
              <a:spcBef>
                <a:spcPct val="50000"/>
              </a:spcBef>
              <a:buFont typeface="Arial" panose="020B0604020202020204" pitchFamily="34" charset="0"/>
              <a:buChar char="•"/>
            </a:pPr>
            <a:r>
              <a:rPr lang="cs-CZ" altLang="cs-CZ" sz="1600" dirty="0">
                <a:solidFill>
                  <a:prstClr val="black"/>
                </a:solidFill>
                <a:latin typeface="Calibri"/>
              </a:rPr>
              <a:t>p</a:t>
            </a:r>
            <a:r>
              <a:rPr lang="en-US" altLang="cs-CZ" sz="1600" dirty="0" err="1">
                <a:solidFill>
                  <a:prstClr val="black"/>
                </a:solidFill>
                <a:latin typeface="Calibri"/>
              </a:rPr>
              <a:t>rotozoa</a:t>
            </a:r>
            <a:r>
              <a:rPr lang="en-US" altLang="cs-CZ" sz="1600" dirty="0">
                <a:solidFill>
                  <a:prstClr val="black"/>
                </a:solidFill>
                <a:latin typeface="Calibri"/>
              </a:rPr>
              <a:t> (</a:t>
            </a:r>
            <a:r>
              <a:rPr lang="en-US" altLang="cs-CZ" sz="1600" dirty="0" err="1">
                <a:solidFill>
                  <a:prstClr val="black"/>
                </a:solidFill>
                <a:latin typeface="Calibri"/>
              </a:rPr>
              <a:t>protist</a:t>
            </a:r>
            <a:r>
              <a:rPr lang="cs-CZ" altLang="cs-CZ" sz="1600" dirty="0">
                <a:solidFill>
                  <a:prstClr val="black"/>
                </a:solidFill>
                <a:latin typeface="Calibri"/>
              </a:rPr>
              <a:t>a </a:t>
            </a:r>
            <a:r>
              <a:rPr lang="en-US" altLang="cs-CZ" sz="1600" dirty="0">
                <a:solidFill>
                  <a:prstClr val="black"/>
                </a:solidFill>
                <a:latin typeface="Calibri"/>
              </a:rPr>
              <a:t>) </a:t>
            </a:r>
            <a:r>
              <a:rPr lang="cs-CZ" altLang="cs-CZ" sz="1600" dirty="0">
                <a:solidFill>
                  <a:prstClr val="black"/>
                </a:solidFill>
                <a:latin typeface="Calibri"/>
              </a:rPr>
              <a:t>která mají chlorofyl </a:t>
            </a:r>
            <a:r>
              <a:rPr lang="en-US" altLang="cs-CZ" sz="1600" dirty="0">
                <a:solidFill>
                  <a:prstClr val="black"/>
                </a:solidFill>
                <a:latin typeface="Calibri"/>
              </a:rPr>
              <a:t>(</a:t>
            </a:r>
            <a:r>
              <a:rPr lang="cs-CZ" altLang="cs-CZ" sz="1600" dirty="0" err="1">
                <a:solidFill>
                  <a:prstClr val="black"/>
                </a:solidFill>
                <a:latin typeface="Calibri"/>
              </a:rPr>
              <a:t>fototrofové</a:t>
            </a:r>
            <a:r>
              <a:rPr lang="cs-CZ" altLang="cs-CZ" sz="1600" dirty="0">
                <a:solidFill>
                  <a:prstClr val="black"/>
                </a:solidFill>
                <a:latin typeface="Calibri"/>
              </a:rPr>
              <a:t>), ale zároveň mohou využít organické látky (= žrát jiné mikrobi, </a:t>
            </a:r>
            <a:r>
              <a:rPr lang="en-US" altLang="cs-CZ" sz="1600" dirty="0" err="1">
                <a:solidFill>
                  <a:prstClr val="black"/>
                </a:solidFill>
                <a:latin typeface="Calibri"/>
              </a:rPr>
              <a:t>heterotro</a:t>
            </a:r>
            <a:r>
              <a:rPr lang="cs-CZ" altLang="cs-CZ" sz="1600" dirty="0" err="1">
                <a:solidFill>
                  <a:prstClr val="black"/>
                </a:solidFill>
                <a:latin typeface="Calibri"/>
              </a:rPr>
              <a:t>fové</a:t>
            </a:r>
            <a:r>
              <a:rPr lang="en-US" altLang="cs-CZ" sz="1600" dirty="0">
                <a:solidFill>
                  <a:prstClr val="black"/>
                </a:solidFill>
                <a:latin typeface="Calibri"/>
              </a:rPr>
              <a:t>)</a:t>
            </a:r>
          </a:p>
          <a:p>
            <a:pPr eaLnBrk="1" hangingPunct="1">
              <a:spcBef>
                <a:spcPct val="50000"/>
              </a:spcBef>
            </a:pPr>
            <a:endParaRPr lang="en-US" altLang="cs-CZ" dirty="0">
              <a:solidFill>
                <a:prstClr val="black"/>
              </a:solidFill>
              <a:latin typeface="Calibri"/>
            </a:endParaRPr>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728867" y="501485"/>
            <a:ext cx="1080120" cy="16785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62610" y="1340767"/>
            <a:ext cx="1289709" cy="15820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12557" y="4653136"/>
            <a:ext cx="1440160" cy="19054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335513" y="3092301"/>
            <a:ext cx="2233613" cy="13954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85943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 calcmode="lin" valueType="num">
                                      <p:cBhvr additive="base">
                                        <p:cTn id="7" dur="500" fill="hold"/>
                                        <p:tgtEl>
                                          <p:spTgt spid="138243"/>
                                        </p:tgtEl>
                                        <p:attrNameLst>
                                          <p:attrName>ppt_x</p:attrName>
                                        </p:attrNameLst>
                                      </p:cBhvr>
                                      <p:tavLst>
                                        <p:tav tm="0">
                                          <p:val>
                                            <p:strVal val="0-#ppt_w/2"/>
                                          </p:val>
                                        </p:tav>
                                        <p:tav tm="100000">
                                          <p:val>
                                            <p:strVal val="#ppt_x"/>
                                          </p:val>
                                        </p:tav>
                                      </p:tavLst>
                                    </p:anim>
                                    <p:anim calcmode="lin" valueType="num">
                                      <p:cBhvr additive="base">
                                        <p:cTn id="8" dur="500" fill="hold"/>
                                        <p:tgtEl>
                                          <p:spTgt spid="138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229600" cy="418058"/>
          </a:xfrm>
        </p:spPr>
        <p:txBody>
          <a:bodyPr>
            <a:noAutofit/>
          </a:bodyPr>
          <a:lstStyle/>
          <a:p>
            <a:r>
              <a:rPr lang="cs-CZ" sz="2400" dirty="0" err="1"/>
              <a:t>Mikrofosilie</a:t>
            </a:r>
            <a:endParaRPr lang="cs-CZ" sz="2400" dirty="0"/>
          </a:p>
        </p:txBody>
      </p:sp>
      <p:sp>
        <p:nvSpPr>
          <p:cNvPr id="3" name="Zástupný symbol pro obsah 2"/>
          <p:cNvSpPr>
            <a:spLocks noGrp="1"/>
          </p:cNvSpPr>
          <p:nvPr>
            <p:ph idx="1"/>
          </p:nvPr>
        </p:nvSpPr>
        <p:spPr>
          <a:xfrm>
            <a:off x="467544" y="620688"/>
            <a:ext cx="8229600" cy="4525963"/>
          </a:xfrm>
        </p:spPr>
        <p:txBody>
          <a:bodyPr>
            <a:normAutofit/>
          </a:bodyPr>
          <a:lstStyle/>
          <a:p>
            <a:r>
              <a:rPr lang="cs-CZ" sz="1600" dirty="0"/>
              <a:t>oproti fosiliím zvířat či rostlin, </a:t>
            </a:r>
            <a:r>
              <a:rPr lang="cs-CZ" sz="1600" dirty="0" err="1"/>
              <a:t>mikrofosilie</a:t>
            </a:r>
            <a:r>
              <a:rPr lang="cs-CZ" sz="1600" dirty="0"/>
              <a:t> velmi vzácné</a:t>
            </a:r>
          </a:p>
          <a:p>
            <a:r>
              <a:rPr lang="cs-CZ" sz="1600" dirty="0"/>
              <a:t>údajně nalezeny cca 3,5 </a:t>
            </a:r>
            <a:r>
              <a:rPr lang="cs-CZ" sz="1600" dirty="0" err="1"/>
              <a:t>mld</a:t>
            </a:r>
            <a:r>
              <a:rPr lang="cs-CZ" sz="1600" dirty="0"/>
              <a:t> staré  fosilie </a:t>
            </a:r>
            <a:r>
              <a:rPr lang="cs-CZ" sz="1600" dirty="0" err="1"/>
              <a:t>trichomů</a:t>
            </a:r>
            <a:r>
              <a:rPr lang="cs-CZ" sz="1600" dirty="0"/>
              <a:t> cyanobakterií  (sporné)</a:t>
            </a:r>
          </a:p>
          <a:p>
            <a:r>
              <a:rPr lang="cs-CZ" sz="1600" dirty="0"/>
              <a:t>fosilní stromatolity v Austrálii</a:t>
            </a:r>
          </a:p>
          <a:p>
            <a:r>
              <a:rPr lang="cs-CZ" sz="1600" dirty="0"/>
              <a:t> bakterie 3,4 </a:t>
            </a:r>
            <a:r>
              <a:rPr lang="cs-CZ" sz="1600" dirty="0" err="1"/>
              <a:t>mld</a:t>
            </a:r>
            <a:r>
              <a:rPr lang="cs-CZ" sz="1600" dirty="0"/>
              <a:t> let staré v J Africe - </a:t>
            </a:r>
            <a:r>
              <a:rPr lang="en-GB" sz="1600" i="1" dirty="0" err="1"/>
              <a:t>Archaeospheroides</a:t>
            </a:r>
            <a:r>
              <a:rPr lang="en-GB" sz="1600" i="1" dirty="0"/>
              <a:t> </a:t>
            </a:r>
            <a:r>
              <a:rPr lang="en-GB" sz="1600" i="1" dirty="0" err="1"/>
              <a:t>barbertonis</a:t>
            </a:r>
            <a:endParaRPr lang="cs-CZ" sz="1600" dirty="0"/>
          </a:p>
          <a:p>
            <a:r>
              <a:rPr lang="cs-CZ" sz="1600" dirty="0"/>
              <a:t>1.5 </a:t>
            </a:r>
            <a:r>
              <a:rPr lang="cs-CZ" sz="1600" dirty="0" err="1"/>
              <a:t>mld</a:t>
            </a:r>
            <a:r>
              <a:rPr lang="cs-CZ" sz="1600" dirty="0"/>
              <a:t> </a:t>
            </a:r>
            <a:r>
              <a:rPr lang="cs-CZ" sz="1600" i="1" dirty="0" err="1"/>
              <a:t>Gleodiniopsis</a:t>
            </a:r>
            <a:r>
              <a:rPr lang="cs-CZ" sz="1600" dirty="0"/>
              <a:t> , Ural </a:t>
            </a:r>
          </a:p>
          <a:p>
            <a:r>
              <a:rPr lang="cs-CZ" sz="1600" dirty="0"/>
              <a:t>1 </a:t>
            </a:r>
            <a:r>
              <a:rPr lang="cs-CZ" sz="1600" dirty="0" err="1"/>
              <a:t>mld</a:t>
            </a:r>
            <a:r>
              <a:rPr lang="cs-CZ" sz="1600" dirty="0"/>
              <a:t> </a:t>
            </a:r>
            <a:r>
              <a:rPr lang="cs-CZ" sz="1600" i="1" dirty="0" err="1"/>
              <a:t>Palaeolyngbya</a:t>
            </a:r>
            <a:r>
              <a:rPr lang="cs-CZ" sz="1600" dirty="0"/>
              <a:t> , Chabarovsk</a:t>
            </a:r>
          </a:p>
          <a:p>
            <a:r>
              <a:rPr lang="cs-CZ" sz="1600" dirty="0"/>
              <a:t>kritika datování </a:t>
            </a:r>
            <a:r>
              <a:rPr lang="cs-CZ" sz="1600" dirty="0" err="1"/>
              <a:t>arch.mikrofosilií</a:t>
            </a:r>
            <a:r>
              <a:rPr lang="cs-CZ" sz="1600" dirty="0"/>
              <a:t> kvůli nejasných biologickým důkazům</a:t>
            </a:r>
          </a:p>
          <a:p>
            <a:r>
              <a:rPr lang="cs-CZ" sz="1600" dirty="0"/>
              <a:t>chybí důkazy přítomnosti DNA nebo produktů jejich degradace</a:t>
            </a:r>
          </a:p>
        </p:txBody>
      </p:sp>
      <p:pic>
        <p:nvPicPr>
          <p:cNvPr id="2560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2" y="4332656"/>
            <a:ext cx="3069365" cy="23020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323528" y="5543319"/>
            <a:ext cx="2520280" cy="646331"/>
          </a:xfrm>
          <a:prstGeom prst="rect">
            <a:avLst/>
          </a:prstGeom>
        </p:spPr>
        <p:txBody>
          <a:bodyPr wrap="square">
            <a:spAutoFit/>
          </a:bodyPr>
          <a:lstStyle/>
          <a:p>
            <a:r>
              <a:rPr lang="en-GB" i="1" dirty="0" err="1">
                <a:solidFill>
                  <a:schemeClr val="bg1"/>
                </a:solidFill>
              </a:rPr>
              <a:t>Archaeospheroides</a:t>
            </a:r>
            <a:r>
              <a:rPr lang="en-GB" i="1" dirty="0">
                <a:solidFill>
                  <a:schemeClr val="bg1"/>
                </a:solidFill>
              </a:rPr>
              <a:t> </a:t>
            </a:r>
            <a:r>
              <a:rPr lang="en-GB" i="1" dirty="0" err="1">
                <a:solidFill>
                  <a:schemeClr val="bg1"/>
                </a:solidFill>
              </a:rPr>
              <a:t>barbertonis</a:t>
            </a:r>
            <a:r>
              <a:rPr lang="cs-CZ" i="1" dirty="0">
                <a:solidFill>
                  <a:schemeClr val="bg1"/>
                </a:solidFill>
              </a:rPr>
              <a:t>  </a:t>
            </a:r>
            <a:endParaRPr lang="cs-CZ" dirty="0">
              <a:solidFill>
                <a:schemeClr val="bg1"/>
              </a:solidFill>
            </a:endParaRPr>
          </a:p>
        </p:txBody>
      </p:sp>
      <p:pic>
        <p:nvPicPr>
          <p:cNvPr id="2560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660344" y="4202163"/>
            <a:ext cx="2872096" cy="22320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Obdélník 4"/>
          <p:cNvSpPr/>
          <p:nvPr/>
        </p:nvSpPr>
        <p:spPr>
          <a:xfrm>
            <a:off x="6372200" y="4322410"/>
            <a:ext cx="1602811" cy="369332"/>
          </a:xfrm>
          <a:prstGeom prst="rect">
            <a:avLst/>
          </a:prstGeom>
        </p:spPr>
        <p:txBody>
          <a:bodyPr wrap="none">
            <a:spAutoFit/>
          </a:bodyPr>
          <a:lstStyle/>
          <a:p>
            <a:r>
              <a:rPr lang="cs-CZ" i="1" dirty="0" err="1"/>
              <a:t>Palaeolyngbya</a:t>
            </a:r>
            <a:r>
              <a:rPr lang="cs-CZ" dirty="0"/>
              <a:t> </a:t>
            </a:r>
            <a:endParaRPr lang="en-GB" dirty="0"/>
          </a:p>
        </p:txBody>
      </p:sp>
      <p:pic>
        <p:nvPicPr>
          <p:cNvPr id="25606"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82906" y="3333699"/>
            <a:ext cx="3302682" cy="15908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607"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131840" y="4129143"/>
            <a:ext cx="2170113" cy="2305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854716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 xmlns:a16="http://schemas.microsoft.com/office/drawing/2014/main" id="{07E6E680-5C6F-4DB6-A7E4-A6C027D4823A}"/>
              </a:ext>
            </a:extLst>
          </p:cNvPr>
          <p:cNvSpPr>
            <a:spLocks noGrp="1"/>
          </p:cNvSpPr>
          <p:nvPr>
            <p:ph type="title"/>
          </p:nvPr>
        </p:nvSpPr>
        <p:spPr bwMode="auto">
          <a:xfrm>
            <a:off x="457200" y="274638"/>
            <a:ext cx="7931150" cy="8509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cs-CZ" altLang="cs-CZ"/>
              <a:t>Protista</a:t>
            </a:r>
          </a:p>
        </p:txBody>
      </p:sp>
      <p:pic>
        <p:nvPicPr>
          <p:cNvPr id="7171" name="Picture 1">
            <a:extLst>
              <a:ext uri="{FF2B5EF4-FFF2-40B4-BE49-F238E27FC236}">
                <a16:creationId xmlns="" xmlns:a16="http://schemas.microsoft.com/office/drawing/2014/main" id="{D60C4BE0-3C31-42DF-8B16-34A83B9871B6}"/>
              </a:ext>
            </a:extLst>
          </p:cNvPr>
          <p:cNvPicPr>
            <a:picLocks noGrp="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27538" y="981075"/>
            <a:ext cx="4716462" cy="55689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Obdélník 4">
            <a:extLst>
              <a:ext uri="{FF2B5EF4-FFF2-40B4-BE49-F238E27FC236}">
                <a16:creationId xmlns="" xmlns:a16="http://schemas.microsoft.com/office/drawing/2014/main" id="{B866184F-CE83-4ADE-A5BE-4292C1BA580D}"/>
              </a:ext>
            </a:extLst>
          </p:cNvPr>
          <p:cNvSpPr>
            <a:spLocks noChangeArrowheads="1"/>
          </p:cNvSpPr>
          <p:nvPr/>
        </p:nvSpPr>
        <p:spPr bwMode="auto">
          <a:xfrm>
            <a:off x="179388" y="981075"/>
            <a:ext cx="4176712" cy="547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accent2"/>
                </a:solidFill>
                <a:latin typeface="Times New Roman" panose="02020603050405020304" pitchFamily="18" charset="0"/>
                <a:ea typeface="Arial Unicode MS" pitchFamily="34" charset="-128"/>
              </a:defRPr>
            </a:lvl1pPr>
            <a:lvl2pPr marL="742950" indent="-285750">
              <a:spcBef>
                <a:spcPct val="20000"/>
              </a:spcBef>
              <a:buChar char="-"/>
              <a:defRPr sz="2400">
                <a:solidFill>
                  <a:schemeClr val="accent2"/>
                </a:solidFill>
                <a:latin typeface="Times New Roman" panose="02020603050405020304" pitchFamily="18" charset="0"/>
                <a:ea typeface="Arial Unicode MS" pitchFamily="34" charset="-128"/>
              </a:defRPr>
            </a:lvl2pPr>
            <a:lvl3pPr marL="1143000" indent="-228600">
              <a:spcBef>
                <a:spcPct val="20000"/>
              </a:spcBef>
              <a:buChar char="-"/>
              <a:defRPr sz="2400">
                <a:solidFill>
                  <a:schemeClr val="accent2"/>
                </a:solidFill>
                <a:latin typeface="Times New Roman" panose="02020603050405020304" pitchFamily="18" charset="0"/>
                <a:ea typeface="Arial Unicode MS" pitchFamily="34" charset="-128"/>
              </a:defRPr>
            </a:lvl3pPr>
            <a:lvl4pPr marL="1600200" indent="-228600">
              <a:spcBef>
                <a:spcPct val="20000"/>
              </a:spcBef>
              <a:buChar char="-"/>
              <a:defRPr sz="2400">
                <a:solidFill>
                  <a:schemeClr val="accent2"/>
                </a:solidFill>
                <a:latin typeface="Times New Roman" panose="02020603050405020304" pitchFamily="18" charset="0"/>
                <a:ea typeface="Arial Unicode MS" pitchFamily="34" charset="-128"/>
              </a:defRPr>
            </a:lvl4pPr>
            <a:lvl5pPr marL="2057400" indent="-228600">
              <a:spcBef>
                <a:spcPct val="20000"/>
              </a:spcBef>
              <a:buChar char="-"/>
              <a:defRPr sz="2400">
                <a:solidFill>
                  <a:schemeClr val="accent2"/>
                </a:solidFill>
                <a:latin typeface="Times New Roman" panose="02020603050405020304" pitchFamily="18" charset="0"/>
                <a:ea typeface="Arial Unicode MS" pitchFamily="34" charset="-128"/>
              </a:defRPr>
            </a:lvl5pPr>
            <a:lvl6pPr marL="2514600" indent="-228600" eaLnBrk="0" fontAlgn="base" hangingPunct="0">
              <a:spcBef>
                <a:spcPct val="20000"/>
              </a:spcBef>
              <a:spcAft>
                <a:spcPct val="0"/>
              </a:spcAft>
              <a:buChar char="-"/>
              <a:defRPr sz="2400">
                <a:solidFill>
                  <a:schemeClr val="accent2"/>
                </a:solidFill>
                <a:latin typeface="Times New Roman" panose="02020603050405020304" pitchFamily="18" charset="0"/>
                <a:ea typeface="Arial Unicode MS" pitchFamily="34" charset="-128"/>
              </a:defRPr>
            </a:lvl6pPr>
            <a:lvl7pPr marL="2971800" indent="-228600" eaLnBrk="0" fontAlgn="base" hangingPunct="0">
              <a:spcBef>
                <a:spcPct val="20000"/>
              </a:spcBef>
              <a:spcAft>
                <a:spcPct val="0"/>
              </a:spcAft>
              <a:buChar char="-"/>
              <a:defRPr sz="2400">
                <a:solidFill>
                  <a:schemeClr val="accent2"/>
                </a:solidFill>
                <a:latin typeface="Times New Roman" panose="02020603050405020304" pitchFamily="18" charset="0"/>
                <a:ea typeface="Arial Unicode MS" pitchFamily="34" charset="-128"/>
              </a:defRPr>
            </a:lvl7pPr>
            <a:lvl8pPr marL="3429000" indent="-228600" eaLnBrk="0" fontAlgn="base" hangingPunct="0">
              <a:spcBef>
                <a:spcPct val="20000"/>
              </a:spcBef>
              <a:spcAft>
                <a:spcPct val="0"/>
              </a:spcAft>
              <a:buChar char="-"/>
              <a:defRPr sz="2400">
                <a:solidFill>
                  <a:schemeClr val="accent2"/>
                </a:solidFill>
                <a:latin typeface="Times New Roman" panose="02020603050405020304" pitchFamily="18" charset="0"/>
                <a:ea typeface="Arial Unicode MS" pitchFamily="34" charset="-128"/>
              </a:defRPr>
            </a:lvl8pPr>
            <a:lvl9pPr marL="3886200" indent="-228600" eaLnBrk="0" fontAlgn="base" hangingPunct="0">
              <a:spcBef>
                <a:spcPct val="20000"/>
              </a:spcBef>
              <a:spcAft>
                <a:spcPct val="0"/>
              </a:spcAft>
              <a:buChar char="-"/>
              <a:defRPr sz="2400">
                <a:solidFill>
                  <a:schemeClr val="accent2"/>
                </a:solidFill>
                <a:latin typeface="Times New Roman" panose="02020603050405020304" pitchFamily="18" charset="0"/>
                <a:ea typeface="Arial Unicode MS" pitchFamily="34" charset="-128"/>
              </a:defRPr>
            </a:lvl9pPr>
          </a:lstStyle>
          <a:p>
            <a:pPr algn="just" eaLnBrk="1" hangingPunct="1"/>
            <a:r>
              <a:rPr lang="cs-CZ" altLang="cs-CZ" sz="1900" dirty="0">
                <a:solidFill>
                  <a:schemeClr val="tx1"/>
                </a:solidFill>
              </a:rPr>
              <a:t>Cílem klasifikace organizmů je vymezení </a:t>
            </a:r>
            <a:r>
              <a:rPr lang="cs-CZ" altLang="cs-CZ" sz="1900" b="1" dirty="0">
                <a:solidFill>
                  <a:schemeClr val="tx1"/>
                </a:solidFill>
              </a:rPr>
              <a:t>monofyletických taxonů</a:t>
            </a:r>
            <a:r>
              <a:rPr lang="cs-CZ" altLang="cs-CZ" sz="1900" dirty="0">
                <a:solidFill>
                  <a:schemeClr val="tx1"/>
                </a:solidFill>
              </a:rPr>
              <a:t>, tj. skupin organizmů, které mají vždy společného předka (příbuzné taxony).</a:t>
            </a:r>
          </a:p>
          <a:p>
            <a:pPr algn="just" eaLnBrk="1" hangingPunct="1"/>
            <a:r>
              <a:rPr lang="cs-CZ" altLang="cs-CZ" sz="1900" dirty="0">
                <a:solidFill>
                  <a:schemeClr val="tx1"/>
                </a:solidFill>
              </a:rPr>
              <a:t>Moderní taxonomie na základě molekulárních analýz rozčlenila organizmů do říší podle genetické příbuznosti.  Již dříve vytvořené říše rostlin, hub a živočichů byly zachovány, ale skupiny organizmů dříve označované prvoci a řasy, byly rozděleny do nových říší. </a:t>
            </a:r>
            <a:r>
              <a:rPr lang="cs-CZ" altLang="cs-CZ" sz="1900" b="1" dirty="0">
                <a:solidFill>
                  <a:schemeClr val="tx1"/>
                </a:solidFill>
              </a:rPr>
              <a:t>Skupina těchto říší </a:t>
            </a:r>
            <a:r>
              <a:rPr lang="cs-CZ" altLang="cs-CZ" sz="1900" dirty="0">
                <a:solidFill>
                  <a:schemeClr val="tx1"/>
                </a:solidFill>
              </a:rPr>
              <a:t>(tedy všech kromě rostlin, hub a živočichů) se označuje </a:t>
            </a:r>
            <a:r>
              <a:rPr lang="cs-CZ" altLang="cs-CZ" sz="1900" b="1" dirty="0">
                <a:solidFill>
                  <a:schemeClr val="tx1"/>
                </a:solidFill>
              </a:rPr>
              <a:t>Protista</a:t>
            </a:r>
            <a:endParaRPr lang="cs-CZ" altLang="cs-CZ" sz="1900" dirty="0">
              <a:solidFill>
                <a:schemeClr val="tx1"/>
              </a:solidFill>
            </a:endParaRPr>
          </a:p>
          <a:p>
            <a:pPr algn="just" eaLnBrk="1" hangingPunct="1"/>
            <a:r>
              <a:rPr lang="cs-CZ" altLang="cs-CZ" sz="1900" dirty="0">
                <a:solidFill>
                  <a:schemeClr val="tx1"/>
                </a:solidFill>
              </a:rPr>
              <a:t>Navíc jednotlivé říše se podle příbuznosti rozdělili do pěti  </a:t>
            </a:r>
            <a:r>
              <a:rPr lang="cs-CZ" altLang="cs-CZ" sz="1900" b="1" dirty="0">
                <a:solidFill>
                  <a:schemeClr val="tx1"/>
                </a:solidFill>
              </a:rPr>
              <a:t>superskupin</a:t>
            </a:r>
            <a:r>
              <a:rPr lang="cs-CZ" altLang="cs-CZ" sz="1900" dirty="0">
                <a:solidFill>
                  <a:schemeClr val="tx1"/>
                </a:solidFill>
              </a:rPr>
              <a:t> (přiřazených ve schématu vpravo) např. </a:t>
            </a:r>
            <a:r>
              <a:rPr lang="cs-CZ" altLang="cs-CZ" sz="1900" dirty="0" err="1">
                <a:solidFill>
                  <a:schemeClr val="tx1"/>
                </a:solidFill>
              </a:rPr>
              <a:t>Chromalveolata</a:t>
            </a:r>
            <a:r>
              <a:rPr lang="cs-CZ" altLang="cs-CZ" sz="1900" dirty="0">
                <a:solidFill>
                  <a:schemeClr val="tx1"/>
                </a:solidFill>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6"/>
          <p:cNvGrpSpPr>
            <a:grpSpLocks/>
          </p:cNvGrpSpPr>
          <p:nvPr/>
        </p:nvGrpSpPr>
        <p:grpSpPr bwMode="auto">
          <a:xfrm>
            <a:off x="1116013" y="0"/>
            <a:ext cx="6840537" cy="6858000"/>
            <a:chOff x="703" y="0"/>
            <a:chExt cx="4309" cy="4320"/>
          </a:xfrm>
        </p:grpSpPr>
        <p:sp>
          <p:nvSpPr>
            <p:cNvPr id="58371" name="Rectangle 5"/>
            <p:cNvSpPr>
              <a:spLocks noChangeArrowheads="1"/>
            </p:cNvSpPr>
            <p:nvPr/>
          </p:nvSpPr>
          <p:spPr bwMode="auto">
            <a:xfrm>
              <a:off x="703" y="0"/>
              <a:ext cx="4309" cy="432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pic>
          <p:nvPicPr>
            <p:cNvPr id="58372" name="Picture 4" descr="Snímek 922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31" y="164"/>
              <a:ext cx="3857" cy="402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17715761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88640"/>
            <a:ext cx="8784976" cy="4525963"/>
          </a:xfrm>
        </p:spPr>
        <p:txBody>
          <a:bodyPr>
            <a:normAutofit/>
          </a:bodyPr>
          <a:lstStyle/>
          <a:p>
            <a:pPr marL="0" indent="0">
              <a:buNone/>
            </a:pPr>
            <a:r>
              <a:rPr lang="cs-CZ" sz="1600" b="1" dirty="0" smtClean="0"/>
              <a:t>Měňavky</a:t>
            </a:r>
            <a:r>
              <a:rPr lang="cs-CZ" sz="1600" dirty="0" smtClean="0"/>
              <a:t> </a:t>
            </a:r>
            <a:endParaRPr lang="cs-CZ" sz="1600" dirty="0"/>
          </a:p>
          <a:p>
            <a:r>
              <a:rPr lang="cs-CZ" sz="1600" dirty="0" smtClean="0"/>
              <a:t>schopnost měnit svůj tvar při měňavkovitém způsobu pohybu- vysunují své panožky (vychlípeniny buňky) kupředu a pak za nimi přitahují celé tělo</a:t>
            </a:r>
            <a:endParaRPr lang="cs-CZ" sz="1600" dirty="0"/>
          </a:p>
          <a:p>
            <a:r>
              <a:rPr lang="cs-CZ" sz="1600" dirty="0" smtClean="0"/>
              <a:t>přijímání potravy pomocí fagocytózy</a:t>
            </a:r>
          </a:p>
          <a:p>
            <a:endParaRPr lang="cs-CZ" sz="1600" dirty="0" smtClean="0"/>
          </a:p>
          <a:p>
            <a:r>
              <a:rPr lang="cs-CZ" sz="1600" dirty="0" smtClean="0"/>
              <a:t>měňavka velká (</a:t>
            </a:r>
            <a:r>
              <a:rPr lang="cs-CZ" sz="1600" i="1" dirty="0" err="1" smtClean="0"/>
              <a:t>Amoeba</a:t>
            </a:r>
            <a:r>
              <a:rPr lang="cs-CZ" sz="1600" i="1" dirty="0" smtClean="0"/>
              <a:t> proteus</a:t>
            </a:r>
            <a:r>
              <a:rPr lang="cs-CZ" sz="1600" dirty="0" smtClean="0"/>
              <a:t>, též </a:t>
            </a:r>
            <a:r>
              <a:rPr lang="cs-CZ" sz="1600" i="1" dirty="0" smtClean="0"/>
              <a:t>Chaos </a:t>
            </a:r>
            <a:r>
              <a:rPr lang="cs-CZ" sz="1600" i="1" dirty="0" err="1" smtClean="0"/>
              <a:t>Chaos</a:t>
            </a:r>
            <a:r>
              <a:rPr lang="cs-CZ" sz="1600" dirty="0" smtClean="0"/>
              <a:t>) která dosahuje velikosti až 1,5 mm, žije ve vodě i v půdě </a:t>
            </a:r>
            <a:endParaRPr lang="cs-CZ" sz="1600" dirty="0"/>
          </a:p>
          <a:p>
            <a:r>
              <a:rPr lang="cs-CZ" sz="1600" dirty="0" smtClean="0"/>
              <a:t>měňavka bahenní (</a:t>
            </a:r>
            <a:r>
              <a:rPr lang="cs-CZ" sz="1600" i="1" dirty="0" err="1" smtClean="0"/>
              <a:t>Pelomyxa</a:t>
            </a:r>
            <a:r>
              <a:rPr lang="cs-CZ" sz="1600" i="1" dirty="0" smtClean="0"/>
              <a:t> </a:t>
            </a:r>
            <a:r>
              <a:rPr lang="cs-CZ" sz="1600" i="1" dirty="0" err="1" smtClean="0"/>
              <a:t>palustris</a:t>
            </a:r>
            <a:r>
              <a:rPr lang="cs-CZ" sz="1600" dirty="0" smtClean="0"/>
              <a:t>) </a:t>
            </a:r>
            <a:r>
              <a:rPr lang="cs-CZ" sz="1600" dirty="0"/>
              <a:t>- </a:t>
            </a:r>
            <a:r>
              <a:rPr lang="cs-CZ" sz="1600" dirty="0" smtClean="0"/>
              <a:t>mnohojaderné plazmódium, zahnívající vody</a:t>
            </a:r>
            <a:endParaRPr lang="cs-CZ" sz="1600" dirty="0"/>
          </a:p>
          <a:p>
            <a:r>
              <a:rPr lang="cs-CZ" sz="1600" dirty="0"/>
              <a:t>I v </a:t>
            </a:r>
            <a:r>
              <a:rPr lang="cs-CZ" sz="1600" dirty="0" smtClean="0"/>
              <a:t>trávicí trubici člověka (</a:t>
            </a:r>
            <a:r>
              <a:rPr lang="cs-CZ" sz="1600" i="1" dirty="0" err="1" smtClean="0"/>
              <a:t>Entamoeba</a:t>
            </a:r>
            <a:r>
              <a:rPr lang="cs-CZ" sz="1600" i="1" dirty="0" smtClean="0"/>
              <a:t> </a:t>
            </a:r>
            <a:r>
              <a:rPr lang="cs-CZ" sz="1600" i="1" dirty="0" err="1" smtClean="0"/>
              <a:t>coli</a:t>
            </a:r>
            <a:r>
              <a:rPr lang="cs-CZ" sz="1600" dirty="0" smtClean="0"/>
              <a:t>), měňavka úplavičná (</a:t>
            </a:r>
            <a:r>
              <a:rPr lang="cs-CZ" sz="1600" i="1" dirty="0" err="1" smtClean="0"/>
              <a:t>Entamoeba</a:t>
            </a:r>
            <a:r>
              <a:rPr lang="cs-CZ" sz="1600" i="1" dirty="0" smtClean="0"/>
              <a:t> </a:t>
            </a:r>
            <a:r>
              <a:rPr lang="cs-CZ" sz="1600" i="1" dirty="0" err="1" smtClean="0"/>
              <a:t>histolytica</a:t>
            </a:r>
            <a:r>
              <a:rPr lang="cs-CZ" sz="1600" dirty="0" smtClean="0"/>
              <a:t>, trávicí enzymy vně své buňky, rozruší a natráví jimi buňky výstelky střeva </a:t>
            </a:r>
            <a:r>
              <a:rPr lang="cs-CZ" sz="1600" dirty="0"/>
              <a:t>a </a:t>
            </a:r>
            <a:r>
              <a:rPr lang="cs-CZ" sz="1600" dirty="0" smtClean="0"/>
              <a:t>živiny pak pohlcuje)</a:t>
            </a:r>
            <a:endParaRPr lang="cs-CZ" sz="1600" dirty="0"/>
          </a:p>
          <a:p>
            <a:r>
              <a:rPr lang="cs-CZ" sz="1600" dirty="0"/>
              <a:t>predátoři bakterií</a:t>
            </a:r>
          </a:p>
          <a:p>
            <a:r>
              <a:rPr lang="cs-CZ" sz="1600" i="1" dirty="0" err="1"/>
              <a:t>Dyctiostelium</a:t>
            </a:r>
            <a:r>
              <a:rPr lang="cs-CZ" sz="1600" dirty="0"/>
              <a:t> – studium pohybu (na bázi aktinu), modelový organismus je vhodný k popisu </a:t>
            </a:r>
            <a:r>
              <a:rPr lang="cs-CZ" sz="1600" dirty="0" err="1"/>
              <a:t>cytokineze</a:t>
            </a:r>
            <a:r>
              <a:rPr lang="cs-CZ" sz="1600" dirty="0"/>
              <a:t>, pohyblivosti buněk, fagocytózy, chemotaxe,buněčné diferenciace, signálních transdukčních drah,  vývoje mnohobuněčného organismu z jednotlivých buněk, komunikace mezi buňkami</a:t>
            </a:r>
          </a:p>
          <a:p>
            <a:r>
              <a:rPr lang="cs-CZ" sz="1600" dirty="0"/>
              <a:t>a dalších dějů. </a:t>
            </a:r>
          </a:p>
        </p:txBody>
      </p:sp>
      <p:pic>
        <p:nvPicPr>
          <p:cNvPr id="24580"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57624" y="4446070"/>
            <a:ext cx="2403710" cy="16879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2302" y="4679624"/>
            <a:ext cx="2507152" cy="16884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87824" y="4761128"/>
            <a:ext cx="3282279" cy="18380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09812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moeb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6323" name="Text Box 3"/>
          <p:cNvSpPr txBox="1">
            <a:spLocks noChangeArrowheads="1"/>
          </p:cNvSpPr>
          <p:nvPr/>
        </p:nvSpPr>
        <p:spPr bwMode="auto">
          <a:xfrm>
            <a:off x="6227763" y="5805488"/>
            <a:ext cx="1239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amoeba</a:t>
            </a:r>
          </a:p>
        </p:txBody>
      </p:sp>
    </p:spTree>
    <p:extLst>
      <p:ext uri="{BB962C8B-B14F-4D97-AF65-F5344CB8AC3E}">
        <p14:creationId xmlns="" xmlns:p14="http://schemas.microsoft.com/office/powerpoint/2010/main" val="35320859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Snímek 939a"/>
          <p:cNvPicPr>
            <a:picLocks noChangeAspect="1" noChangeArrowheads="1"/>
          </p:cNvPicPr>
          <p:nvPr/>
        </p:nvPicPr>
        <p:blipFill>
          <a:blip r:embed="rId2" cstate="print">
            <a:extLst>
              <a:ext uri="{28A0092B-C50C-407E-A947-70E740481C1C}">
                <a14:useLocalDpi xmlns="" xmlns:a14="http://schemas.microsoft.com/office/drawing/2010/main" val="0"/>
              </a:ext>
            </a:extLst>
          </a:blip>
          <a:srcRect l="52560" r="19962" b="54497"/>
          <a:stretch>
            <a:fillRect/>
          </a:stretch>
        </p:blipFill>
        <p:spPr bwMode="auto">
          <a:xfrm>
            <a:off x="3779838" y="1916113"/>
            <a:ext cx="2024062"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3" name="Picture 3" descr="Snímek 939b"/>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51500" y="2754313"/>
            <a:ext cx="2889250" cy="410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4" name="Picture 4" descr="Snímek 939a"/>
          <p:cNvPicPr>
            <a:picLocks noChangeAspect="1" noChangeArrowheads="1"/>
          </p:cNvPicPr>
          <p:nvPr/>
        </p:nvPicPr>
        <p:blipFill>
          <a:blip r:embed="rId2" cstate="print">
            <a:extLst>
              <a:ext uri="{28A0092B-C50C-407E-A947-70E740481C1C}">
                <a14:useLocalDpi xmlns="" xmlns:a14="http://schemas.microsoft.com/office/drawing/2010/main" val="0"/>
              </a:ext>
            </a:extLst>
          </a:blip>
          <a:srcRect l="2452" t="60121" r="47440" b="12218"/>
          <a:stretch>
            <a:fillRect/>
          </a:stretch>
        </p:blipFill>
        <p:spPr bwMode="auto">
          <a:xfrm>
            <a:off x="323850" y="3429000"/>
            <a:ext cx="2952750"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5" name="Picture 5" descr="Snímek 939a"/>
          <p:cNvPicPr>
            <a:picLocks noChangeAspect="1" noChangeArrowheads="1"/>
          </p:cNvPicPr>
          <p:nvPr/>
        </p:nvPicPr>
        <p:blipFill>
          <a:blip r:embed="rId2" cstate="print">
            <a:extLst>
              <a:ext uri="{28A0092B-C50C-407E-A947-70E740481C1C}">
                <a14:useLocalDpi xmlns="" xmlns:a14="http://schemas.microsoft.com/office/drawing/2010/main" val="0"/>
              </a:ext>
            </a:extLst>
          </a:blip>
          <a:srcRect l="34198" t="27625" r="49623" b="38231"/>
          <a:stretch>
            <a:fillRect/>
          </a:stretch>
        </p:blipFill>
        <p:spPr bwMode="auto">
          <a:xfrm>
            <a:off x="1979613" y="1268413"/>
            <a:ext cx="1223962"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6" name="Picture 6" descr="Snímek 939a"/>
          <p:cNvPicPr>
            <a:picLocks noChangeAspect="1" noChangeArrowheads="1"/>
          </p:cNvPicPr>
          <p:nvPr/>
        </p:nvPicPr>
        <p:blipFill>
          <a:blip r:embed="rId2" cstate="print">
            <a:extLst>
              <a:ext uri="{28A0092B-C50C-407E-A947-70E740481C1C}">
                <a14:useLocalDpi xmlns="" xmlns:a14="http://schemas.microsoft.com/office/drawing/2010/main" val="0"/>
              </a:ext>
            </a:extLst>
          </a:blip>
          <a:srcRect l="7327" t="6522" r="66998" b="39842"/>
          <a:stretch>
            <a:fillRect/>
          </a:stretch>
        </p:blipFill>
        <p:spPr bwMode="auto">
          <a:xfrm>
            <a:off x="323850" y="908050"/>
            <a:ext cx="1512888" cy="237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321313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Snímek 937a"/>
          <p:cNvPicPr>
            <a:picLocks noChangeAspect="1" noChangeArrowheads="1"/>
          </p:cNvPicPr>
          <p:nvPr/>
        </p:nvPicPr>
        <p:blipFill>
          <a:blip r:embed="rId2" cstate="print">
            <a:extLst>
              <a:ext uri="{28A0092B-C50C-407E-A947-70E740481C1C}">
                <a14:useLocalDpi xmlns="" xmlns:a14="http://schemas.microsoft.com/office/drawing/2010/main" val="0"/>
              </a:ext>
            </a:extLst>
          </a:blip>
          <a:srcRect r="52008" b="85164"/>
          <a:stretch>
            <a:fillRect/>
          </a:stretch>
        </p:blipFill>
        <p:spPr bwMode="auto">
          <a:xfrm>
            <a:off x="395288" y="404813"/>
            <a:ext cx="2808287"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5" name="Picture 3" descr="Snímek 937a"/>
          <p:cNvPicPr>
            <a:picLocks noChangeAspect="1" noChangeArrowheads="1"/>
          </p:cNvPicPr>
          <p:nvPr/>
        </p:nvPicPr>
        <p:blipFill>
          <a:blip r:embed="rId2" cstate="print">
            <a:extLst>
              <a:ext uri="{28A0092B-C50C-407E-A947-70E740481C1C}">
                <a14:useLocalDpi xmlns="" xmlns:a14="http://schemas.microsoft.com/office/drawing/2010/main" val="0"/>
              </a:ext>
            </a:extLst>
          </a:blip>
          <a:srcRect l="47992" t="61018" b="2692"/>
          <a:stretch>
            <a:fillRect/>
          </a:stretch>
        </p:blipFill>
        <p:spPr bwMode="auto">
          <a:xfrm>
            <a:off x="5148263" y="4221163"/>
            <a:ext cx="3043237"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6" name="Picture 4" descr="Snímek 937a"/>
          <p:cNvPicPr>
            <a:picLocks noChangeAspect="1" noChangeArrowheads="1"/>
          </p:cNvPicPr>
          <p:nvPr/>
        </p:nvPicPr>
        <p:blipFill>
          <a:blip r:embed="rId2" cstate="print">
            <a:extLst>
              <a:ext uri="{28A0092B-C50C-407E-A947-70E740481C1C}">
                <a14:useLocalDpi xmlns="" xmlns:a14="http://schemas.microsoft.com/office/drawing/2010/main" val="0"/>
              </a:ext>
            </a:extLst>
          </a:blip>
          <a:srcRect l="9848" t="14836" r="52008" b="9309"/>
          <a:stretch>
            <a:fillRect/>
          </a:stretch>
        </p:blipFill>
        <p:spPr bwMode="auto">
          <a:xfrm>
            <a:off x="755650" y="1268413"/>
            <a:ext cx="2232025" cy="331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7" name="Picture 5" descr="Snímek 937a"/>
          <p:cNvPicPr>
            <a:picLocks noChangeAspect="1" noChangeArrowheads="1"/>
          </p:cNvPicPr>
          <p:nvPr/>
        </p:nvPicPr>
        <p:blipFill>
          <a:blip r:embed="rId2" cstate="print">
            <a:extLst>
              <a:ext uri="{28A0092B-C50C-407E-A947-70E740481C1C}">
                <a14:useLocalDpi xmlns="" xmlns:a14="http://schemas.microsoft.com/office/drawing/2010/main" val="0"/>
              </a:ext>
            </a:extLst>
          </a:blip>
          <a:srcRect l="79398" t="29672" r="4015" b="35674"/>
          <a:stretch>
            <a:fillRect/>
          </a:stretch>
        </p:blipFill>
        <p:spPr bwMode="auto">
          <a:xfrm>
            <a:off x="4427538" y="908050"/>
            <a:ext cx="1847850" cy="288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8" name="Picture 6" descr="Snímek 937a"/>
          <p:cNvPicPr>
            <a:picLocks noChangeAspect="1" noChangeArrowheads="1"/>
          </p:cNvPicPr>
          <p:nvPr/>
        </p:nvPicPr>
        <p:blipFill>
          <a:blip r:embed="rId2" cstate="print">
            <a:extLst>
              <a:ext uri="{28A0092B-C50C-407E-A947-70E740481C1C}">
                <a14:useLocalDpi xmlns="" xmlns:a14="http://schemas.microsoft.com/office/drawing/2010/main" val="0"/>
              </a:ext>
            </a:extLst>
          </a:blip>
          <a:srcRect l="51682" t="11563" r="21243" b="38982"/>
          <a:stretch>
            <a:fillRect/>
          </a:stretch>
        </p:blipFill>
        <p:spPr bwMode="auto">
          <a:xfrm>
            <a:off x="6650038" y="1125538"/>
            <a:ext cx="1954212" cy="266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339308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nímek 936b"/>
          <p:cNvPicPr>
            <a:picLocks noChangeAspect="1" noChangeArrowheads="1"/>
          </p:cNvPicPr>
          <p:nvPr/>
        </p:nvPicPr>
        <p:blipFill>
          <a:blip r:embed="rId2" cstate="print">
            <a:extLst>
              <a:ext uri="{28A0092B-C50C-407E-A947-70E740481C1C}">
                <a14:useLocalDpi xmlns="" xmlns:a14="http://schemas.microsoft.com/office/drawing/2010/main" val="0"/>
              </a:ext>
            </a:extLst>
          </a:blip>
          <a:srcRect l="51491" t="67595" b="7494"/>
          <a:stretch>
            <a:fillRect/>
          </a:stretch>
        </p:blipFill>
        <p:spPr bwMode="auto">
          <a:xfrm>
            <a:off x="3995738" y="0"/>
            <a:ext cx="2814637"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1" name="Picture 3" descr="Snímek 936c"/>
          <p:cNvPicPr>
            <a:picLocks noChangeAspect="1" noChangeArrowheads="1"/>
          </p:cNvPicPr>
          <p:nvPr/>
        </p:nvPicPr>
        <p:blipFill>
          <a:blip r:embed="rId3" cstate="print">
            <a:extLst>
              <a:ext uri="{28A0092B-C50C-407E-A947-70E740481C1C}">
                <a14:useLocalDpi xmlns="" xmlns:a14="http://schemas.microsoft.com/office/drawing/2010/main" val="0"/>
              </a:ext>
            </a:extLst>
          </a:blip>
          <a:srcRect l="14896" t="30180" r="61501" b="16435"/>
          <a:stretch>
            <a:fillRect/>
          </a:stretch>
        </p:blipFill>
        <p:spPr bwMode="auto">
          <a:xfrm>
            <a:off x="3708400" y="4508500"/>
            <a:ext cx="1368425"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2" name="Picture 4" descr="Snímek 936c"/>
          <p:cNvPicPr>
            <a:picLocks noChangeAspect="1" noChangeArrowheads="1"/>
          </p:cNvPicPr>
          <p:nvPr/>
        </p:nvPicPr>
        <p:blipFill>
          <a:blip r:embed="rId3" cstate="print">
            <a:extLst>
              <a:ext uri="{28A0092B-C50C-407E-A947-70E740481C1C}">
                <a14:useLocalDpi xmlns="" xmlns:a14="http://schemas.microsoft.com/office/drawing/2010/main" val="0"/>
              </a:ext>
            </a:extLst>
          </a:blip>
          <a:srcRect l="52164" t="66750"/>
          <a:stretch>
            <a:fillRect/>
          </a:stretch>
        </p:blipFill>
        <p:spPr bwMode="auto">
          <a:xfrm>
            <a:off x="5724525" y="4076700"/>
            <a:ext cx="2773363"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3" name="Picture 5" descr="Snímek 936c"/>
          <p:cNvPicPr>
            <a:picLocks noChangeAspect="1" noChangeArrowheads="1"/>
          </p:cNvPicPr>
          <p:nvPr/>
        </p:nvPicPr>
        <p:blipFill>
          <a:blip r:embed="rId3" cstate="print">
            <a:extLst>
              <a:ext uri="{28A0092B-C50C-407E-A947-70E740481C1C}">
                <a14:useLocalDpi xmlns="" xmlns:a14="http://schemas.microsoft.com/office/drawing/2010/main" val="0"/>
              </a:ext>
            </a:extLst>
          </a:blip>
          <a:srcRect r="47836" b="81253"/>
          <a:stretch>
            <a:fillRect/>
          </a:stretch>
        </p:blipFill>
        <p:spPr bwMode="auto">
          <a:xfrm>
            <a:off x="2268538" y="5734050"/>
            <a:ext cx="3024187"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4" name="Picture 6" descr="Snímek 936b"/>
          <p:cNvPicPr>
            <a:picLocks noChangeAspect="1" noChangeArrowheads="1"/>
          </p:cNvPicPr>
          <p:nvPr/>
        </p:nvPicPr>
        <p:blipFill>
          <a:blip r:embed="rId2" cstate="print">
            <a:extLst>
              <a:ext uri="{28A0092B-C50C-407E-A947-70E740481C1C}">
                <a14:useLocalDpi xmlns="" xmlns:a14="http://schemas.microsoft.com/office/drawing/2010/main" val="0"/>
              </a:ext>
            </a:extLst>
          </a:blip>
          <a:srcRect l="5582" t="8867" r="68372" b="37740"/>
          <a:stretch>
            <a:fillRect/>
          </a:stretch>
        </p:blipFill>
        <p:spPr bwMode="auto">
          <a:xfrm>
            <a:off x="395288" y="692150"/>
            <a:ext cx="1511300" cy="216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5" name="Picture 7" descr="Snímek 936b"/>
          <p:cNvPicPr>
            <a:picLocks noChangeAspect="1" noChangeArrowheads="1"/>
          </p:cNvPicPr>
          <p:nvPr/>
        </p:nvPicPr>
        <p:blipFill>
          <a:blip r:embed="rId2" cstate="print">
            <a:extLst>
              <a:ext uri="{28A0092B-C50C-407E-A947-70E740481C1C}">
                <a14:useLocalDpi xmlns="" xmlns:a14="http://schemas.microsoft.com/office/drawing/2010/main" val="0"/>
              </a:ext>
            </a:extLst>
          </a:blip>
          <a:srcRect l="83775" t="32013" r="1939" b="32405"/>
          <a:stretch>
            <a:fillRect/>
          </a:stretch>
        </p:blipFill>
        <p:spPr bwMode="auto">
          <a:xfrm>
            <a:off x="4500563" y="836613"/>
            <a:ext cx="1368425" cy="237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6" name="Picture 8" descr="Snímek 936b"/>
          <p:cNvPicPr>
            <a:picLocks noChangeAspect="1" noChangeArrowheads="1"/>
          </p:cNvPicPr>
          <p:nvPr/>
        </p:nvPicPr>
        <p:blipFill>
          <a:blip r:embed="rId2" cstate="print">
            <a:extLst>
              <a:ext uri="{28A0092B-C50C-407E-A947-70E740481C1C}">
                <a14:useLocalDpi xmlns="" xmlns:a14="http://schemas.microsoft.com/office/drawing/2010/main" val="0"/>
              </a:ext>
            </a:extLst>
          </a:blip>
          <a:srcRect l="55212" t="8905" r="17484" b="34171"/>
          <a:stretch>
            <a:fillRect/>
          </a:stretch>
        </p:blipFill>
        <p:spPr bwMode="auto">
          <a:xfrm>
            <a:off x="2916238" y="260350"/>
            <a:ext cx="1584325"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7" name="Picture 9" descr="Snímek 936b"/>
          <p:cNvPicPr>
            <a:picLocks noChangeAspect="1" noChangeArrowheads="1"/>
          </p:cNvPicPr>
          <p:nvPr/>
        </p:nvPicPr>
        <p:blipFill>
          <a:blip r:embed="rId2" cstate="print">
            <a:extLst>
              <a:ext uri="{28A0092B-C50C-407E-A947-70E740481C1C}">
                <a14:useLocalDpi xmlns="" xmlns:a14="http://schemas.microsoft.com/office/drawing/2010/main" val="0"/>
              </a:ext>
            </a:extLst>
          </a:blip>
          <a:srcRect l="31628" t="32013" r="50999" b="30600"/>
          <a:stretch>
            <a:fillRect/>
          </a:stretch>
        </p:blipFill>
        <p:spPr bwMode="auto">
          <a:xfrm>
            <a:off x="1331913" y="2420938"/>
            <a:ext cx="1008062" cy="1512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8" name="Picture 10" descr="Snímek 936b"/>
          <p:cNvPicPr>
            <a:picLocks noChangeAspect="1" noChangeArrowheads="1"/>
          </p:cNvPicPr>
          <p:nvPr/>
        </p:nvPicPr>
        <p:blipFill>
          <a:blip r:embed="rId2" cstate="print">
            <a:extLst>
              <a:ext uri="{28A0092B-C50C-407E-A947-70E740481C1C}">
                <a14:useLocalDpi xmlns="" xmlns:a14="http://schemas.microsoft.com/office/drawing/2010/main" val="0"/>
              </a:ext>
            </a:extLst>
          </a:blip>
          <a:srcRect t="67595" r="48509"/>
          <a:stretch>
            <a:fillRect/>
          </a:stretch>
        </p:blipFill>
        <p:spPr bwMode="auto">
          <a:xfrm>
            <a:off x="323850" y="3573463"/>
            <a:ext cx="298767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9" name="Picture 11" descr="Snímek 936c"/>
          <p:cNvPicPr>
            <a:picLocks noChangeAspect="1" noChangeArrowheads="1"/>
          </p:cNvPicPr>
          <p:nvPr/>
        </p:nvPicPr>
        <p:blipFill>
          <a:blip r:embed="rId3" cstate="print">
            <a:extLst>
              <a:ext uri="{28A0092B-C50C-407E-A947-70E740481C1C}">
                <a14:useLocalDpi xmlns="" xmlns:a14="http://schemas.microsoft.com/office/drawing/2010/main" val="0"/>
              </a:ext>
            </a:extLst>
          </a:blip>
          <a:srcRect l="86320" t="32903" r="1852" b="33495"/>
          <a:stretch>
            <a:fillRect/>
          </a:stretch>
        </p:blipFill>
        <p:spPr bwMode="auto">
          <a:xfrm>
            <a:off x="7704138" y="3860800"/>
            <a:ext cx="1439862" cy="26654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60780" name="Picture 12" descr="Snímek 936c"/>
          <p:cNvPicPr>
            <a:picLocks noChangeAspect="1" noChangeArrowheads="1"/>
          </p:cNvPicPr>
          <p:nvPr/>
        </p:nvPicPr>
        <p:blipFill>
          <a:blip r:embed="rId3" cstate="print">
            <a:extLst>
              <a:ext uri="{28A0092B-C50C-407E-A947-70E740481C1C}">
                <a14:useLocalDpi xmlns="" xmlns:a14="http://schemas.microsoft.com/office/drawing/2010/main" val="0"/>
              </a:ext>
            </a:extLst>
          </a:blip>
          <a:srcRect l="57147" t="5717" r="16757" b="33249"/>
          <a:stretch>
            <a:fillRect/>
          </a:stretch>
        </p:blipFill>
        <p:spPr bwMode="auto">
          <a:xfrm>
            <a:off x="7019925" y="1557338"/>
            <a:ext cx="1512888"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351777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nímek 934b"/>
          <p:cNvPicPr>
            <a:picLocks noChangeAspect="1" noChangeArrowheads="1"/>
          </p:cNvPicPr>
          <p:nvPr/>
        </p:nvPicPr>
        <p:blipFill>
          <a:blip r:embed="rId2" cstate="print">
            <a:extLst>
              <a:ext uri="{28A0092B-C50C-407E-A947-70E740481C1C}">
                <a14:useLocalDpi xmlns="" xmlns:a14="http://schemas.microsoft.com/office/drawing/2010/main" val="0"/>
              </a:ext>
            </a:extLst>
          </a:blip>
          <a:srcRect t="35185" b="46295"/>
          <a:stretch>
            <a:fillRect/>
          </a:stretch>
        </p:blipFill>
        <p:spPr bwMode="auto">
          <a:xfrm>
            <a:off x="-2890" y="2923038"/>
            <a:ext cx="3452813"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8723" name="Picture 3" descr="Snímek 934b"/>
          <p:cNvPicPr>
            <a:picLocks noChangeAspect="1" noChangeArrowheads="1"/>
          </p:cNvPicPr>
          <p:nvPr/>
        </p:nvPicPr>
        <p:blipFill>
          <a:blip r:embed="rId2" cstate="print">
            <a:extLst>
              <a:ext uri="{28A0092B-C50C-407E-A947-70E740481C1C}">
                <a14:useLocalDpi xmlns="" xmlns:a14="http://schemas.microsoft.com/office/drawing/2010/main" val="0"/>
              </a:ext>
            </a:extLst>
          </a:blip>
          <a:srcRect l="5022" t="83894"/>
          <a:stretch>
            <a:fillRect/>
          </a:stretch>
        </p:blipFill>
        <p:spPr bwMode="auto">
          <a:xfrm>
            <a:off x="3203575" y="836613"/>
            <a:ext cx="2732088" cy="1252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8724" name="Picture 4" descr="Snímek 934c"/>
          <p:cNvPicPr>
            <a:picLocks noChangeAspect="1" noChangeArrowheads="1"/>
          </p:cNvPicPr>
          <p:nvPr/>
        </p:nvPicPr>
        <p:blipFill>
          <a:blip r:embed="rId3" cstate="print">
            <a:extLst>
              <a:ext uri="{28A0092B-C50C-407E-A947-70E740481C1C}">
                <a14:useLocalDpi xmlns="" xmlns:a14="http://schemas.microsoft.com/office/drawing/2010/main" val="0"/>
              </a:ext>
            </a:extLst>
          </a:blip>
          <a:srcRect l="27110" t="55713"/>
          <a:stretch>
            <a:fillRect/>
          </a:stretch>
        </p:blipFill>
        <p:spPr bwMode="auto">
          <a:xfrm>
            <a:off x="7594600" y="836613"/>
            <a:ext cx="1549400" cy="188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8725" name="Picture 5" descr="Snímek 934c"/>
          <p:cNvPicPr>
            <a:picLocks noChangeAspect="1" noChangeArrowheads="1"/>
          </p:cNvPicPr>
          <p:nvPr/>
        </p:nvPicPr>
        <p:blipFill>
          <a:blip r:embed="rId3" cstate="print">
            <a:extLst>
              <a:ext uri="{28A0092B-C50C-407E-A947-70E740481C1C}">
                <a14:useLocalDpi xmlns="" xmlns:a14="http://schemas.microsoft.com/office/drawing/2010/main" val="0"/>
              </a:ext>
            </a:extLst>
          </a:blip>
          <a:srcRect l="23749" r="15311" b="57797"/>
          <a:stretch>
            <a:fillRect/>
          </a:stretch>
        </p:blipFill>
        <p:spPr bwMode="auto">
          <a:xfrm>
            <a:off x="7848600" y="2924175"/>
            <a:ext cx="129540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8726" name="Picture 6" descr="Snímek 934b"/>
          <p:cNvPicPr>
            <a:picLocks noChangeAspect="1" noChangeArrowheads="1"/>
          </p:cNvPicPr>
          <p:nvPr/>
        </p:nvPicPr>
        <p:blipFill>
          <a:blip r:embed="rId2" cstate="print">
            <a:extLst>
              <a:ext uri="{28A0092B-C50C-407E-A947-70E740481C1C}">
                <a14:useLocalDpi xmlns="" xmlns:a14="http://schemas.microsoft.com/office/drawing/2010/main" val="0"/>
              </a:ext>
            </a:extLst>
          </a:blip>
          <a:srcRect l="65109" t="66562" r="4642" b="15187"/>
          <a:stretch>
            <a:fillRect/>
          </a:stretch>
        </p:blipFill>
        <p:spPr bwMode="auto">
          <a:xfrm>
            <a:off x="6226175" y="346868"/>
            <a:ext cx="136842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8727" name="Picture 7" descr="Snímek 934b"/>
          <p:cNvPicPr>
            <a:picLocks noChangeAspect="1" noChangeArrowheads="1"/>
          </p:cNvPicPr>
          <p:nvPr/>
        </p:nvPicPr>
        <p:blipFill>
          <a:blip r:embed="rId2" cstate="print">
            <a:extLst>
              <a:ext uri="{28A0092B-C50C-407E-A947-70E740481C1C}">
                <a14:useLocalDpi xmlns="" xmlns:a14="http://schemas.microsoft.com/office/drawing/2010/main" val="0"/>
              </a:ext>
            </a:extLst>
          </a:blip>
          <a:srcRect l="7506" t="56113" r="37418" b="16106"/>
          <a:stretch>
            <a:fillRect/>
          </a:stretch>
        </p:blipFill>
        <p:spPr bwMode="auto">
          <a:xfrm>
            <a:off x="5508104" y="2704193"/>
            <a:ext cx="1584325"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8728" name="Picture 8" descr="Snímek 934b"/>
          <p:cNvPicPr>
            <a:picLocks noChangeAspect="1" noChangeArrowheads="1"/>
          </p:cNvPicPr>
          <p:nvPr/>
        </p:nvPicPr>
        <p:blipFill>
          <a:blip r:embed="rId2" cstate="print">
            <a:extLst>
              <a:ext uri="{28A0092B-C50C-407E-A947-70E740481C1C}">
                <a14:useLocalDpi xmlns="" xmlns:a14="http://schemas.microsoft.com/office/drawing/2010/main" val="0"/>
              </a:ext>
            </a:extLst>
          </a:blip>
          <a:srcRect l="68452" t="19731" r="6180" b="64793"/>
          <a:stretch>
            <a:fillRect/>
          </a:stretch>
        </p:blipFill>
        <p:spPr bwMode="auto">
          <a:xfrm>
            <a:off x="288174" y="22224"/>
            <a:ext cx="1747838" cy="28813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58729" name="Picture 9" descr="Snímek 934b"/>
          <p:cNvPicPr>
            <a:picLocks noChangeAspect="1" noChangeArrowheads="1"/>
          </p:cNvPicPr>
          <p:nvPr/>
        </p:nvPicPr>
        <p:blipFill>
          <a:blip r:embed="rId2" cstate="print">
            <a:extLst>
              <a:ext uri="{28A0092B-C50C-407E-A947-70E740481C1C}">
                <a14:useLocalDpi xmlns="" xmlns:a14="http://schemas.microsoft.com/office/drawing/2010/main" val="0"/>
              </a:ext>
            </a:extLst>
          </a:blip>
          <a:srcRect l="9380" t="5103" r="36414" b="65579"/>
          <a:stretch>
            <a:fillRect/>
          </a:stretch>
        </p:blipFill>
        <p:spPr bwMode="auto">
          <a:xfrm>
            <a:off x="3275856" y="3355975"/>
            <a:ext cx="1871662"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ovéPole 1"/>
          <p:cNvSpPr txBox="1"/>
          <p:nvPr/>
        </p:nvSpPr>
        <p:spPr>
          <a:xfrm>
            <a:off x="2411760" y="188640"/>
            <a:ext cx="2520280" cy="369332"/>
          </a:xfrm>
          <a:prstGeom prst="rect">
            <a:avLst/>
          </a:prstGeom>
          <a:noFill/>
        </p:spPr>
        <p:txBody>
          <a:bodyPr wrap="square" rtlCol="0">
            <a:spAutoFit/>
          </a:bodyPr>
          <a:lstStyle/>
          <a:p>
            <a:r>
              <a:rPr lang="cs-CZ" dirty="0" err="1">
                <a:solidFill>
                  <a:prstClr val="black"/>
                </a:solidFill>
              </a:rPr>
              <a:t>Bičíkatci</a:t>
            </a:r>
            <a:endParaRPr lang="en-GB" dirty="0">
              <a:solidFill>
                <a:prstClr val="black"/>
              </a:solidFill>
            </a:endParaRPr>
          </a:p>
        </p:txBody>
      </p:sp>
    </p:spTree>
    <p:extLst>
      <p:ext uri="{BB962C8B-B14F-4D97-AF65-F5344CB8AC3E}">
        <p14:creationId xmlns="" xmlns:p14="http://schemas.microsoft.com/office/powerpoint/2010/main" val="11231167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Urceolu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7347" name="Text Box 3"/>
          <p:cNvSpPr txBox="1">
            <a:spLocks noChangeArrowheads="1"/>
          </p:cNvSpPr>
          <p:nvPr/>
        </p:nvSpPr>
        <p:spPr bwMode="auto">
          <a:xfrm>
            <a:off x="7000875" y="5757863"/>
            <a:ext cx="10620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400">
                <a:solidFill>
                  <a:prstClr val="white"/>
                </a:solidFill>
                <a:latin typeface="Comic Sans MS" pitchFamily="66" charset="0"/>
              </a:rPr>
              <a:t>ciliate</a:t>
            </a:r>
          </a:p>
        </p:txBody>
      </p:sp>
    </p:spTree>
    <p:extLst>
      <p:ext uri="{BB962C8B-B14F-4D97-AF65-F5344CB8AC3E}">
        <p14:creationId xmlns="" xmlns:p14="http://schemas.microsoft.com/office/powerpoint/2010/main" val="31922562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67544" y="188640"/>
            <a:ext cx="8229600" cy="6192688"/>
          </a:xfrm>
        </p:spPr>
        <p:txBody>
          <a:bodyPr>
            <a:normAutofit/>
          </a:bodyPr>
          <a:lstStyle/>
          <a:p>
            <a:pPr marL="0" indent="0">
              <a:buNone/>
            </a:pPr>
            <a:r>
              <a:rPr lang="cs-CZ" sz="1600" b="1" dirty="0"/>
              <a:t>Obrněnky</a:t>
            </a:r>
            <a:r>
              <a:rPr lang="cs-CZ" sz="1600" dirty="0"/>
              <a:t> (</a:t>
            </a:r>
            <a:r>
              <a:rPr lang="cs-CZ" sz="1600" dirty="0" err="1"/>
              <a:t>Dinophyta</a:t>
            </a:r>
            <a:r>
              <a:rPr lang="cs-CZ" sz="1600" dirty="0"/>
              <a:t>, </a:t>
            </a:r>
            <a:r>
              <a:rPr lang="cs-CZ" sz="1600" dirty="0" err="1"/>
              <a:t>Dinoflagellata</a:t>
            </a:r>
            <a:r>
              <a:rPr lang="cs-CZ" sz="1600" dirty="0"/>
              <a:t>)</a:t>
            </a:r>
          </a:p>
          <a:p>
            <a:r>
              <a:rPr lang="cs-CZ" sz="1600" dirty="0"/>
              <a:t>v sladkovodních, tak i brakických a mořských</a:t>
            </a:r>
          </a:p>
          <a:p>
            <a:r>
              <a:rPr lang="cs-CZ" sz="1600" dirty="0" err="1"/>
              <a:t>mixotrofní</a:t>
            </a:r>
            <a:r>
              <a:rPr lang="cs-CZ" sz="1600" dirty="0"/>
              <a:t> organismy (i obligátní </a:t>
            </a:r>
            <a:r>
              <a:rPr lang="cs-CZ" sz="1600" dirty="0" err="1"/>
              <a:t>heterotrofy</a:t>
            </a:r>
            <a:r>
              <a:rPr lang="cs-CZ" sz="1600" dirty="0"/>
              <a:t>), které mají chloroplasty </a:t>
            </a:r>
            <a:r>
              <a:rPr lang="cs-CZ" sz="1600" dirty="0" err="1"/>
              <a:t>endosymb</a:t>
            </a:r>
            <a:r>
              <a:rPr lang="cs-CZ" sz="1600" dirty="0"/>
              <a:t>. původu (někdy i </a:t>
            </a:r>
            <a:r>
              <a:rPr lang="cs-CZ" sz="1600" dirty="0" err="1" smtClean="0"/>
              <a:t>kleptoplastidy</a:t>
            </a:r>
            <a:r>
              <a:rPr lang="cs-CZ" sz="1600" dirty="0" smtClean="0"/>
              <a:t> vzniklé </a:t>
            </a:r>
            <a:r>
              <a:rPr lang="cs-CZ" sz="1600" dirty="0"/>
              <a:t>tzv. </a:t>
            </a:r>
            <a:r>
              <a:rPr lang="cs-CZ" sz="1600" dirty="0" err="1"/>
              <a:t>kleptoplastii</a:t>
            </a:r>
            <a:r>
              <a:rPr lang="cs-CZ" sz="1600" dirty="0"/>
              <a:t>, tedy zabudovávání živých plastidů získaných z potravy do buněk hostitelského, normálně heterotrofního organismu)</a:t>
            </a:r>
          </a:p>
          <a:p>
            <a:r>
              <a:rPr lang="cs-CZ" sz="1600" dirty="0"/>
              <a:t>schránky tvořené celulózovými </a:t>
            </a:r>
            <a:r>
              <a:rPr lang="cs-CZ" sz="1600" dirty="0" err="1"/>
              <a:t>destičkam</a:t>
            </a:r>
            <a:endParaRPr lang="cs-CZ" sz="1600" dirty="0"/>
          </a:p>
          <a:p>
            <a:r>
              <a:rPr lang="cs-CZ" sz="1600" dirty="0"/>
              <a:t>rozmnožují se pohlavně i nepohlavně, mají složité buněčné cykly</a:t>
            </a:r>
          </a:p>
          <a:p>
            <a:r>
              <a:rPr lang="cs-CZ" sz="1600" dirty="0"/>
              <a:t>evolučně jsou významní stavbou svého jádra a specifickými organelami, ekologicky tím, že je mezi nimi mnoho toxických druhů, např.  </a:t>
            </a:r>
            <a:r>
              <a:rPr lang="cs-CZ" sz="1600" dirty="0" err="1"/>
              <a:t>fagopod</a:t>
            </a:r>
            <a:r>
              <a:rPr lang="cs-CZ" sz="1600" dirty="0"/>
              <a:t>, což je trubička, na konci s bodcem, kterou mohou vysávat ostatní obrněnky, projdou pancířem.</a:t>
            </a:r>
            <a:r>
              <a:rPr lang="cs-CZ" sz="1050" dirty="0">
                <a:hlinkClick r:id="rId2" tooltip="Scintolon (stránka neexistuje)"/>
              </a:rPr>
              <a:t> </a:t>
            </a:r>
            <a:r>
              <a:rPr lang="cs-CZ" sz="1050" dirty="0" err="1">
                <a:hlinkClick r:id="rId2" tooltip="Scintolon (stránka neexistuje)"/>
              </a:rPr>
              <a:t>Scintolony</a:t>
            </a:r>
            <a:r>
              <a:rPr lang="cs-CZ" sz="1050" dirty="0"/>
              <a:t> jsou zcela neobvyklé membránové váčky u rodu </a:t>
            </a:r>
            <a:r>
              <a:rPr lang="cs-CZ" sz="1050" i="1" dirty="0" err="1">
                <a:hlinkClick r:id="rId3" tooltip="Noctiluca (stránka neexistuje)"/>
              </a:rPr>
              <a:t>Noctiluca</a:t>
            </a:r>
            <a:r>
              <a:rPr lang="cs-CZ" sz="1050" dirty="0"/>
              <a:t>, které obsahují enzym </a:t>
            </a:r>
            <a:r>
              <a:rPr lang="cs-CZ" sz="1050" dirty="0">
                <a:hlinkClick r:id="rId4" tooltip="Luciferáza"/>
              </a:rPr>
              <a:t>luciferázu</a:t>
            </a:r>
            <a:r>
              <a:rPr lang="cs-CZ" sz="1050" dirty="0"/>
              <a:t>, takže při podráždění buňky je možno vidět záblesk</a:t>
            </a:r>
            <a:endParaRPr lang="cs-CZ" sz="1600" dirty="0"/>
          </a:p>
          <a:p>
            <a:r>
              <a:rPr lang="cs-CZ" sz="1600" dirty="0"/>
              <a:t>Jádro </a:t>
            </a:r>
            <a:r>
              <a:rPr lang="cs-CZ" sz="1600" dirty="0" err="1"/>
              <a:t>spec</a:t>
            </a:r>
            <a:r>
              <a:rPr lang="cs-CZ" sz="1600" dirty="0"/>
              <a:t>. </a:t>
            </a:r>
            <a:r>
              <a:rPr lang="cs-CZ" sz="1600" dirty="0" err="1"/>
              <a:t>nazv</a:t>
            </a:r>
            <a:r>
              <a:rPr lang="cs-CZ" sz="1600" dirty="0"/>
              <a:t>. </a:t>
            </a:r>
            <a:r>
              <a:rPr lang="cs-CZ" sz="1600" dirty="0" err="1"/>
              <a:t>dynokaryon</a:t>
            </a:r>
            <a:r>
              <a:rPr lang="cs-CZ" sz="1600" dirty="0"/>
              <a:t>-  většinou kondenzované chromosomy (stočené jakoby před mitózou) neobsahuje histony , specifická mitóza</a:t>
            </a:r>
          </a:p>
          <a:p>
            <a:r>
              <a:rPr lang="cs-CZ" sz="1600" i="1" dirty="0" err="1"/>
              <a:t>Zooxantella</a:t>
            </a:r>
            <a:r>
              <a:rPr lang="cs-CZ" sz="1600" dirty="0"/>
              <a:t> a </a:t>
            </a:r>
            <a:r>
              <a:rPr lang="cs-CZ" sz="1600" i="1" dirty="0" err="1"/>
              <a:t>Symbiodinium</a:t>
            </a:r>
            <a:r>
              <a:rPr lang="cs-CZ" sz="1600" dirty="0"/>
              <a:t>-symbiotické interakce s mořskými bezobratlými</a:t>
            </a:r>
          </a:p>
          <a:p>
            <a:pPr marL="0" indent="0">
              <a:buNone/>
            </a:pPr>
            <a:r>
              <a:rPr lang="cs-CZ" sz="1600" dirty="0"/>
              <a:t>        vnitro- nebo mezibuněčnou </a:t>
            </a:r>
            <a:r>
              <a:rPr lang="cs-CZ" sz="1600" dirty="0" err="1"/>
              <a:t>endosymbiózu</a:t>
            </a:r>
            <a:endParaRPr lang="cs-CZ" sz="1600" dirty="0"/>
          </a:p>
          <a:p>
            <a:r>
              <a:rPr lang="cs-CZ" sz="1600" dirty="0"/>
              <a:t> korálové polypy -zooxantely hlavním zdrojem živin (poskytují hostiteli více než 50% fotosyntetických produktů)</a:t>
            </a:r>
          </a:p>
          <a:p>
            <a:r>
              <a:rPr lang="cs-CZ" sz="1600" dirty="0"/>
              <a:t>dohromady velice citlivý organismus k vnějším podmínkám- dnes patří k ohroženým druhům</a:t>
            </a:r>
          </a:p>
          <a:p>
            <a:r>
              <a:rPr lang="cs-CZ" sz="1600" dirty="0"/>
              <a:t>tzv. bělení korálů</a:t>
            </a:r>
            <a:endParaRPr lang="cs-CZ" sz="1900" dirty="0"/>
          </a:p>
        </p:txBody>
      </p:sp>
      <p:pic>
        <p:nvPicPr>
          <p:cNvPr id="2560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25104" y="5025658"/>
            <a:ext cx="2923802" cy="1676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411760" y="5017076"/>
            <a:ext cx="1500813" cy="16404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35614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ovéPole 1"/>
          <p:cNvSpPr txBox="1">
            <a:spLocks noChangeArrowheads="1"/>
          </p:cNvSpPr>
          <p:nvPr/>
        </p:nvSpPr>
        <p:spPr bwMode="auto">
          <a:xfrm>
            <a:off x="249975" y="137935"/>
            <a:ext cx="863611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GB" altLang="en-US" sz="1600" b="1" dirty="0" err="1">
                <a:latin typeface="Calibri" panose="020F0502020204030204" pitchFamily="34" charset="0"/>
              </a:rPr>
              <a:t>Stromatolit</a:t>
            </a:r>
            <a:r>
              <a:rPr lang="cs-CZ" altLang="en-US" sz="1600" b="1" dirty="0">
                <a:latin typeface="Calibri" panose="020F0502020204030204" pitchFamily="34" charset="0"/>
              </a:rPr>
              <a:t>y</a:t>
            </a:r>
            <a:r>
              <a:rPr lang="en-GB" altLang="en-US" sz="1600" b="1" dirty="0">
                <a:latin typeface="Calibri" panose="020F0502020204030204" pitchFamily="34" charset="0"/>
              </a:rPr>
              <a:t> </a:t>
            </a:r>
            <a:endParaRPr lang="cs-CZ" altLang="en-US" sz="1600" b="1" dirty="0">
              <a:latin typeface="Calibri" panose="020F0502020204030204" pitchFamily="34" charset="0"/>
            </a:endParaRPr>
          </a:p>
          <a:p>
            <a:pPr eaLnBrk="1" hangingPunct="1">
              <a:spcBef>
                <a:spcPct val="0"/>
              </a:spcBef>
              <a:buFontTx/>
              <a:buNone/>
            </a:pPr>
            <a:r>
              <a:rPr lang="en-GB" altLang="en-US" sz="1600" dirty="0">
                <a:latin typeface="Calibri" panose="020F0502020204030204" pitchFamily="34" charset="0"/>
              </a:rPr>
              <a:t>(z </a:t>
            </a:r>
            <a:r>
              <a:rPr lang="en-GB" altLang="en-US" sz="1600" dirty="0" err="1">
                <a:latin typeface="Calibri" panose="020F0502020204030204" pitchFamily="34" charset="0"/>
              </a:rPr>
              <a:t>řeckého</a:t>
            </a:r>
            <a:r>
              <a:rPr lang="en-GB" altLang="en-US" sz="1600" dirty="0">
                <a:latin typeface="Calibri" panose="020F0502020204030204" pitchFamily="34" charset="0"/>
              </a:rPr>
              <a:t> </a:t>
            </a:r>
            <a:r>
              <a:rPr lang="en-GB" altLang="en-US" sz="1600" dirty="0" err="1">
                <a:latin typeface="Calibri" panose="020F0502020204030204" pitchFamily="34" charset="0"/>
              </a:rPr>
              <a:t>strōma</a:t>
            </a:r>
            <a:r>
              <a:rPr lang="en-GB" altLang="en-US" sz="1600" dirty="0">
                <a:latin typeface="Calibri" panose="020F0502020204030204" pitchFamily="34" charset="0"/>
              </a:rPr>
              <a:t> - </a:t>
            </a:r>
            <a:r>
              <a:rPr lang="en-GB" altLang="en-US" sz="1600" dirty="0" err="1">
                <a:latin typeface="Calibri" panose="020F0502020204030204" pitchFamily="34" charset="0"/>
              </a:rPr>
              <a:t>vrstva</a:t>
            </a:r>
            <a:r>
              <a:rPr lang="en-GB" altLang="en-US" sz="1600" dirty="0">
                <a:latin typeface="Calibri" panose="020F0502020204030204" pitchFamily="34" charset="0"/>
              </a:rPr>
              <a:t>, a </a:t>
            </a:r>
            <a:r>
              <a:rPr lang="en-GB" altLang="en-US" sz="1600" dirty="0" err="1">
                <a:latin typeface="Calibri" panose="020F0502020204030204" pitchFamily="34" charset="0"/>
              </a:rPr>
              <a:t>lithos</a:t>
            </a:r>
            <a:r>
              <a:rPr lang="en-GB" altLang="en-US" sz="1600" dirty="0">
                <a:latin typeface="Calibri" panose="020F0502020204030204" pitchFamily="34" charset="0"/>
              </a:rPr>
              <a:t> - </a:t>
            </a:r>
            <a:r>
              <a:rPr lang="en-GB" altLang="en-US" sz="1600" dirty="0" err="1">
                <a:latin typeface="Calibri" panose="020F0502020204030204" pitchFamily="34" charset="0"/>
              </a:rPr>
              <a:t>kámen</a:t>
            </a:r>
            <a:r>
              <a:rPr lang="en-GB" altLang="en-US" sz="1600" dirty="0">
                <a:latin typeface="Calibri" panose="020F0502020204030204" pitchFamily="34" charset="0"/>
              </a:rPr>
              <a:t>) </a:t>
            </a:r>
            <a:endParaRPr lang="cs-CZ" altLang="en-US" sz="1600" dirty="0">
              <a:latin typeface="Calibri" panose="020F0502020204030204" pitchFamily="34" charset="0"/>
            </a:endParaRPr>
          </a:p>
          <a:p>
            <a:pPr eaLnBrk="1" hangingPunct="1">
              <a:spcBef>
                <a:spcPct val="0"/>
              </a:spcBef>
              <a:buFontTx/>
              <a:buNone/>
            </a:pPr>
            <a:endParaRPr lang="cs-CZ" altLang="en-US" sz="1600" dirty="0">
              <a:latin typeface="Calibri" panose="020F0502020204030204" pitchFamily="34" charset="0"/>
            </a:endParaRPr>
          </a:p>
          <a:p>
            <a:pPr marL="285750" indent="-285750" eaLnBrk="1" hangingPunct="1">
              <a:spcBef>
                <a:spcPct val="0"/>
              </a:spcBef>
            </a:pPr>
            <a:r>
              <a:rPr lang="en-GB" altLang="en-US" sz="1600" dirty="0">
                <a:latin typeface="Calibri" panose="020F0502020204030204" pitchFamily="34" charset="0"/>
              </a:rPr>
              <a:t>je </a:t>
            </a:r>
            <a:r>
              <a:rPr lang="en-GB" altLang="en-US" sz="1600" dirty="0" err="1">
                <a:latin typeface="Calibri" panose="020F0502020204030204" pitchFamily="34" charset="0"/>
              </a:rPr>
              <a:t>hlízovitá</a:t>
            </a:r>
            <a:r>
              <a:rPr lang="en-GB" altLang="en-US" sz="1600" dirty="0">
                <a:latin typeface="Calibri" panose="020F0502020204030204" pitchFamily="34" charset="0"/>
              </a:rPr>
              <a:t> </a:t>
            </a:r>
            <a:r>
              <a:rPr lang="en-GB" altLang="en-US" sz="1600" dirty="0" err="1">
                <a:latin typeface="Calibri" panose="020F0502020204030204" pitchFamily="34" charset="0"/>
              </a:rPr>
              <a:t>vápnitá</a:t>
            </a:r>
            <a:r>
              <a:rPr lang="en-GB" altLang="en-US" sz="1600" dirty="0">
                <a:latin typeface="Calibri" panose="020F0502020204030204" pitchFamily="34" charset="0"/>
              </a:rPr>
              <a:t> </a:t>
            </a:r>
            <a:r>
              <a:rPr lang="en-GB" altLang="en-US" sz="1600" dirty="0" err="1">
                <a:latin typeface="Calibri" panose="020F0502020204030204" pitchFamily="34" charset="0"/>
              </a:rPr>
              <a:t>biogenní</a:t>
            </a:r>
            <a:r>
              <a:rPr lang="en-GB" altLang="en-US" sz="1600" dirty="0">
                <a:latin typeface="Calibri" panose="020F0502020204030204" pitchFamily="34" charset="0"/>
              </a:rPr>
              <a:t> </a:t>
            </a:r>
            <a:r>
              <a:rPr lang="en-GB" altLang="en-US" sz="1600" dirty="0" err="1">
                <a:latin typeface="Calibri" panose="020F0502020204030204" pitchFamily="34" charset="0"/>
              </a:rPr>
              <a:t>usazenina</a:t>
            </a:r>
            <a:r>
              <a:rPr lang="en-GB" altLang="en-US" sz="1600" dirty="0">
                <a:latin typeface="Calibri" panose="020F0502020204030204" pitchFamily="34" charset="0"/>
              </a:rPr>
              <a:t> </a:t>
            </a:r>
            <a:r>
              <a:rPr lang="en-GB" altLang="en-US" sz="1600" dirty="0" err="1">
                <a:latin typeface="Calibri" panose="020F0502020204030204" pitchFamily="34" charset="0"/>
              </a:rPr>
              <a:t>bochníkovitého</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polokulovitého</a:t>
            </a:r>
            <a:r>
              <a:rPr lang="en-GB" altLang="en-US" sz="1600" dirty="0">
                <a:latin typeface="Calibri" panose="020F0502020204030204" pitchFamily="34" charset="0"/>
              </a:rPr>
              <a:t> </a:t>
            </a:r>
            <a:r>
              <a:rPr lang="en-GB" altLang="en-US" sz="1600" dirty="0" err="1">
                <a:latin typeface="Calibri" panose="020F0502020204030204" pitchFamily="34" charset="0"/>
              </a:rPr>
              <a:t>tvaru</a:t>
            </a:r>
            <a:endParaRPr lang="cs-CZ" altLang="en-US" sz="1600" dirty="0">
              <a:latin typeface="Calibri" panose="020F0502020204030204" pitchFamily="34" charset="0"/>
            </a:endParaRPr>
          </a:p>
          <a:p>
            <a:pPr marL="285750" indent="-285750" eaLnBrk="1" hangingPunct="1">
              <a:spcBef>
                <a:spcPct val="0"/>
              </a:spcBef>
            </a:pPr>
            <a:endParaRPr lang="cs-CZ" altLang="en-US" sz="1600" dirty="0">
              <a:latin typeface="Calibri" panose="020F0502020204030204" pitchFamily="34" charset="0"/>
            </a:endParaRPr>
          </a:p>
          <a:p>
            <a:pPr marL="285750" indent="-285750" eaLnBrk="1" hangingPunct="1">
              <a:spcBef>
                <a:spcPct val="0"/>
              </a:spcBef>
            </a:pPr>
            <a:r>
              <a:rPr lang="en-GB" altLang="en-US" sz="1600" dirty="0" err="1">
                <a:latin typeface="Calibri" panose="020F0502020204030204" pitchFamily="34" charset="0"/>
              </a:rPr>
              <a:t>tvořen</a:t>
            </a:r>
            <a:r>
              <a:rPr lang="cs-CZ" altLang="en-US" sz="1600" dirty="0">
                <a:latin typeface="Calibri" panose="020F0502020204030204" pitchFamily="34" charset="0"/>
              </a:rPr>
              <a:t>y</a:t>
            </a:r>
            <a:r>
              <a:rPr lang="en-GB" altLang="en-US" sz="1600" dirty="0">
                <a:latin typeface="Calibri" panose="020F0502020204030204" pitchFamily="34" charset="0"/>
              </a:rPr>
              <a:t> </a:t>
            </a:r>
            <a:r>
              <a:rPr lang="en-GB" altLang="en-US" sz="1600" dirty="0" err="1">
                <a:latin typeface="Calibri" panose="020F0502020204030204" pitchFamily="34" charset="0"/>
              </a:rPr>
              <a:t>povlaky</a:t>
            </a:r>
            <a:r>
              <a:rPr lang="en-GB" altLang="en-US" sz="1600" dirty="0">
                <a:latin typeface="Calibri" panose="020F0502020204030204" pitchFamily="34" charset="0"/>
              </a:rPr>
              <a:t> </a:t>
            </a:r>
            <a:r>
              <a:rPr lang="en-GB" altLang="en-US" sz="1600" dirty="0" err="1">
                <a:latin typeface="Calibri" panose="020F0502020204030204" pitchFamily="34" charset="0"/>
              </a:rPr>
              <a:t>kalu</a:t>
            </a:r>
            <a:r>
              <a:rPr lang="en-GB" altLang="en-US" sz="1600" dirty="0">
                <a:latin typeface="Calibri" panose="020F0502020204030204" pitchFamily="34" charset="0"/>
              </a:rPr>
              <a:t> </a:t>
            </a:r>
            <a:r>
              <a:rPr lang="en-GB" altLang="en-US" sz="1600" dirty="0" err="1">
                <a:latin typeface="Calibri" panose="020F0502020204030204" pitchFamily="34" charset="0"/>
              </a:rPr>
              <a:t>bohatého</a:t>
            </a:r>
            <a:r>
              <a:rPr lang="en-GB" altLang="en-US" sz="1600" dirty="0">
                <a:latin typeface="Calibri" panose="020F0502020204030204" pitchFamily="34" charset="0"/>
              </a:rPr>
              <a:t> </a:t>
            </a:r>
            <a:r>
              <a:rPr lang="en-GB" altLang="en-US" sz="1600" dirty="0" err="1">
                <a:latin typeface="Calibri" panose="020F0502020204030204" pitchFamily="34" charset="0"/>
              </a:rPr>
              <a:t>na</a:t>
            </a:r>
            <a:r>
              <a:rPr lang="en-GB" altLang="en-US" sz="1600" dirty="0">
                <a:latin typeface="Calibri" panose="020F0502020204030204" pitchFamily="34" charset="0"/>
              </a:rPr>
              <a:t> </a:t>
            </a:r>
            <a:r>
              <a:rPr lang="en-GB" altLang="en-US" sz="1600" dirty="0" err="1">
                <a:latin typeface="Calibri" panose="020F0502020204030204" pitchFamily="34" charset="0"/>
              </a:rPr>
              <a:t>vápník</a:t>
            </a:r>
            <a:r>
              <a:rPr lang="en-GB" altLang="en-US" sz="1600" dirty="0">
                <a:latin typeface="Calibri" panose="020F0502020204030204" pitchFamily="34" charset="0"/>
              </a:rPr>
              <a:t>, </a:t>
            </a:r>
            <a:r>
              <a:rPr lang="en-GB" altLang="en-US" sz="1600" dirty="0" err="1">
                <a:latin typeface="Calibri" panose="020F0502020204030204" pitchFamily="34" charset="0"/>
              </a:rPr>
              <a:t>který</a:t>
            </a:r>
            <a:r>
              <a:rPr lang="en-GB" altLang="en-US" sz="1600" dirty="0">
                <a:latin typeface="Calibri" panose="020F0502020204030204" pitchFamily="34" charset="0"/>
              </a:rPr>
              <a:t> se </a:t>
            </a:r>
            <a:r>
              <a:rPr lang="en-GB" altLang="en-US" sz="1600" dirty="0" err="1">
                <a:latin typeface="Calibri" panose="020F0502020204030204" pitchFamily="34" charset="0"/>
              </a:rPr>
              <a:t>vysrážel</a:t>
            </a:r>
            <a:r>
              <a:rPr lang="cs-CZ" altLang="en-US" sz="1600" dirty="0">
                <a:latin typeface="Calibri" panose="020F0502020204030204" pitchFamily="34" charset="0"/>
              </a:rPr>
              <a:t> na </a:t>
            </a:r>
            <a:r>
              <a:rPr lang="en-GB" altLang="en-US" sz="1600" dirty="0" err="1">
                <a:latin typeface="Calibri" panose="020F0502020204030204" pitchFamily="34" charset="0"/>
              </a:rPr>
              <a:t>povrch</a:t>
            </a:r>
            <a:r>
              <a:rPr lang="cs-CZ" altLang="en-US" sz="1600" dirty="0">
                <a:latin typeface="Calibri" panose="020F0502020204030204" pitchFamily="34" charset="0"/>
              </a:rPr>
              <a:t>u</a:t>
            </a:r>
            <a:r>
              <a:rPr lang="en-GB" altLang="en-US" sz="1600" dirty="0">
                <a:latin typeface="Calibri" panose="020F0502020204030204" pitchFamily="34" charset="0"/>
              </a:rPr>
              <a:t> </a:t>
            </a:r>
            <a:r>
              <a:rPr lang="en-GB" altLang="en-US" sz="1600" dirty="0" err="1">
                <a:latin typeface="Calibri" panose="020F0502020204030204" pitchFamily="34" charset="0"/>
              </a:rPr>
              <a:t>porostů</a:t>
            </a:r>
            <a:r>
              <a:rPr lang="en-GB" altLang="en-US" sz="1600" dirty="0">
                <a:latin typeface="Calibri" panose="020F0502020204030204" pitchFamily="34" charset="0"/>
              </a:rPr>
              <a:t> </a:t>
            </a:r>
            <a:r>
              <a:rPr lang="en-GB" altLang="en-US" sz="1600" dirty="0" err="1">
                <a:latin typeface="Calibri" panose="020F0502020204030204" pitchFamily="34" charset="0"/>
              </a:rPr>
              <a:t>sinic</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a:latin typeface="Calibri" panose="020F0502020204030204" pitchFamily="34" charset="0"/>
              </a:rPr>
              <a:t>bakterií</a:t>
            </a:r>
            <a:endParaRPr lang="cs-CZ" altLang="en-US" sz="1600" dirty="0">
              <a:latin typeface="Calibri" panose="020F0502020204030204" pitchFamily="34" charset="0"/>
            </a:endParaRPr>
          </a:p>
          <a:p>
            <a:pPr marL="285750" indent="-285750" eaLnBrk="1" hangingPunct="1">
              <a:spcBef>
                <a:spcPct val="0"/>
              </a:spcBef>
            </a:pPr>
            <a:endParaRPr lang="cs-CZ" altLang="en-US" sz="1600" dirty="0">
              <a:latin typeface="Calibri" panose="020F0502020204030204" pitchFamily="34" charset="0"/>
            </a:endParaRPr>
          </a:p>
          <a:p>
            <a:pPr marL="285750" indent="-285750" eaLnBrk="1" hangingPunct="1">
              <a:spcBef>
                <a:spcPct val="0"/>
              </a:spcBef>
            </a:pPr>
            <a:r>
              <a:rPr lang="en-GB" altLang="en-US" sz="1600" dirty="0">
                <a:latin typeface="Calibri" panose="020F0502020204030204" pitchFamily="34" charset="0"/>
              </a:rPr>
              <a:t> v </a:t>
            </a:r>
            <a:r>
              <a:rPr lang="en-GB" altLang="en-US" sz="1600" dirty="0" err="1">
                <a:latin typeface="Calibri" panose="020F0502020204030204" pitchFamily="34" charset="0"/>
              </a:rPr>
              <a:t>bezkyslíkatém</a:t>
            </a:r>
            <a:r>
              <a:rPr lang="en-GB" altLang="en-US" sz="1600" dirty="0">
                <a:latin typeface="Calibri" panose="020F0502020204030204" pitchFamily="34" charset="0"/>
              </a:rPr>
              <a:t> (</a:t>
            </a:r>
            <a:r>
              <a:rPr lang="en-GB" altLang="en-US" sz="1600" dirty="0" err="1">
                <a:latin typeface="Calibri" panose="020F0502020204030204" pitchFamily="34" charset="0"/>
              </a:rPr>
              <a:t>nebo</a:t>
            </a:r>
            <a:r>
              <a:rPr lang="en-GB" altLang="en-US" sz="1600" dirty="0">
                <a:latin typeface="Calibri" panose="020F0502020204030204" pitchFamily="34" charset="0"/>
              </a:rPr>
              <a:t> </a:t>
            </a:r>
            <a:r>
              <a:rPr lang="en-GB" altLang="en-US" sz="1600" dirty="0" err="1">
                <a:latin typeface="Calibri" panose="020F0502020204030204" pitchFamily="34" charset="0"/>
              </a:rPr>
              <a:t>málo</a:t>
            </a:r>
            <a:r>
              <a:rPr lang="en-GB" altLang="en-US" sz="1600" dirty="0">
                <a:latin typeface="Calibri" panose="020F0502020204030204" pitchFamily="34" charset="0"/>
              </a:rPr>
              <a:t> </a:t>
            </a:r>
            <a:r>
              <a:rPr lang="en-GB" altLang="en-US" sz="1600" dirty="0" err="1">
                <a:latin typeface="Calibri" panose="020F0502020204030204" pitchFamily="34" charset="0"/>
              </a:rPr>
              <a:t>kyslíkatém</a:t>
            </a:r>
            <a:r>
              <a:rPr lang="en-GB" altLang="en-US" sz="1600" dirty="0">
                <a:latin typeface="Calibri" panose="020F0502020204030204" pitchFamily="34" charset="0"/>
              </a:rPr>
              <a:t>) </a:t>
            </a:r>
            <a:r>
              <a:rPr lang="en-GB" altLang="en-US" sz="1600" dirty="0" err="1">
                <a:latin typeface="Calibri" panose="020F0502020204030204" pitchFamily="34" charset="0"/>
              </a:rPr>
              <a:t>prostředí</a:t>
            </a:r>
            <a:r>
              <a:rPr lang="en-GB" altLang="en-US" sz="1600" dirty="0">
                <a:latin typeface="Calibri" panose="020F0502020204030204" pitchFamily="34" charset="0"/>
              </a:rPr>
              <a:t> v </a:t>
            </a:r>
            <a:r>
              <a:rPr lang="en-GB" altLang="en-US" sz="1600" dirty="0" err="1">
                <a:latin typeface="Calibri" panose="020F0502020204030204" pitchFamily="34" charset="0"/>
              </a:rPr>
              <a:t>mělkých</a:t>
            </a:r>
            <a:r>
              <a:rPr lang="en-GB" altLang="en-US" sz="1600" dirty="0">
                <a:latin typeface="Calibri" panose="020F0502020204030204" pitchFamily="34" charset="0"/>
              </a:rPr>
              <a:t> </a:t>
            </a:r>
            <a:r>
              <a:rPr lang="en-GB" altLang="en-US" sz="1600" dirty="0" err="1">
                <a:latin typeface="Calibri" panose="020F0502020204030204" pitchFamily="34" charset="0"/>
              </a:rPr>
              <a:t>oblastech</a:t>
            </a:r>
            <a:r>
              <a:rPr lang="en-GB" altLang="en-US" sz="1600" dirty="0">
                <a:latin typeface="Calibri" panose="020F0502020204030204" pitchFamily="34" charset="0"/>
              </a:rPr>
              <a:t> </a:t>
            </a:r>
            <a:r>
              <a:rPr lang="en-GB" altLang="en-US" sz="1600" dirty="0" err="1">
                <a:latin typeface="Calibri" panose="020F0502020204030204" pitchFamily="34" charset="0"/>
              </a:rPr>
              <a:t>moří</a:t>
            </a:r>
            <a:endParaRPr lang="cs-CZ" altLang="en-US" sz="1600" dirty="0">
              <a:latin typeface="Calibri" panose="020F0502020204030204" pitchFamily="34" charset="0"/>
            </a:endParaRPr>
          </a:p>
          <a:p>
            <a:pPr marL="285750" indent="-285750" eaLnBrk="1" hangingPunct="1">
              <a:spcBef>
                <a:spcPct val="0"/>
              </a:spcBef>
            </a:pPr>
            <a:endParaRPr lang="en-GB" altLang="en-US" sz="1600" dirty="0">
              <a:latin typeface="Calibri" panose="020F0502020204030204" pitchFamily="34" charset="0"/>
            </a:endParaRPr>
          </a:p>
          <a:p>
            <a:pPr marL="285750" indent="-285750" eaLnBrk="1" hangingPunct="1">
              <a:spcBef>
                <a:spcPct val="0"/>
              </a:spcBef>
            </a:pPr>
            <a:r>
              <a:rPr lang="cs-CZ" altLang="en-US" sz="1600" dirty="0" err="1">
                <a:latin typeface="Calibri" panose="020F0502020204030204" pitchFamily="34" charset="0"/>
              </a:rPr>
              <a:t>z</a:t>
            </a:r>
            <a:r>
              <a:rPr lang="en-GB" altLang="en-US" sz="1600" dirty="0" err="1">
                <a:latin typeface="Calibri" panose="020F0502020204030204" pitchFamily="34" charset="0"/>
              </a:rPr>
              <a:t>bytky</a:t>
            </a:r>
            <a:r>
              <a:rPr lang="en-GB" altLang="en-US" sz="1600" dirty="0">
                <a:latin typeface="Calibri" panose="020F0502020204030204" pitchFamily="34" charset="0"/>
              </a:rPr>
              <a:t> </a:t>
            </a:r>
            <a:r>
              <a:rPr lang="en-GB" altLang="en-US" sz="1600" dirty="0" err="1">
                <a:latin typeface="Calibri" panose="020F0502020204030204" pitchFamily="34" charset="0"/>
              </a:rPr>
              <a:t>kolonií</a:t>
            </a:r>
            <a:r>
              <a:rPr lang="en-GB" altLang="en-US" sz="1600" dirty="0">
                <a:latin typeface="Calibri" panose="020F0502020204030204" pitchFamily="34" charset="0"/>
              </a:rPr>
              <a:t> </a:t>
            </a:r>
            <a:r>
              <a:rPr lang="en-GB" altLang="en-US" sz="1600" dirty="0" err="1">
                <a:latin typeface="Calibri" panose="020F0502020204030204" pitchFamily="34" charset="0"/>
              </a:rPr>
              <a:t>stromatolitů</a:t>
            </a:r>
            <a:r>
              <a:rPr lang="en-GB" altLang="en-US" sz="1600" dirty="0">
                <a:latin typeface="Calibri" panose="020F0502020204030204" pitchFamily="34" charset="0"/>
              </a:rPr>
              <a:t> </a:t>
            </a:r>
            <a:r>
              <a:rPr lang="en-GB" altLang="en-US" sz="1600" dirty="0" err="1">
                <a:latin typeface="Calibri" panose="020F0502020204030204" pitchFamily="34" charset="0"/>
              </a:rPr>
              <a:t>přežívají</a:t>
            </a:r>
            <a:r>
              <a:rPr lang="en-GB" altLang="en-US" sz="1600" dirty="0">
                <a:latin typeface="Calibri" panose="020F0502020204030204" pitchFamily="34" charset="0"/>
              </a:rPr>
              <a:t> </a:t>
            </a:r>
            <a:r>
              <a:rPr lang="en-GB" altLang="en-US" sz="1600" dirty="0" err="1">
                <a:latin typeface="Calibri" panose="020F0502020204030204" pitchFamily="34" charset="0"/>
              </a:rPr>
              <a:t>až</a:t>
            </a:r>
            <a:r>
              <a:rPr lang="en-GB" altLang="en-US" sz="1600" dirty="0">
                <a:latin typeface="Calibri" panose="020F0502020204030204" pitchFamily="34" charset="0"/>
              </a:rPr>
              <a:t> </a:t>
            </a:r>
            <a:r>
              <a:rPr lang="en-GB" altLang="en-US" sz="1600" dirty="0" err="1">
                <a:latin typeface="Calibri" panose="020F0502020204030204" pitchFamily="34" charset="0"/>
              </a:rPr>
              <a:t>dodnes</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u </a:t>
            </a:r>
            <a:r>
              <a:rPr lang="en-GB" altLang="en-US" sz="1600" dirty="0" err="1">
                <a:latin typeface="Calibri" panose="020F0502020204030204" pitchFamily="34" charset="0"/>
              </a:rPr>
              <a:t>pobřeží</a:t>
            </a:r>
            <a:r>
              <a:rPr lang="en-GB" altLang="en-US" sz="1600" dirty="0">
                <a:latin typeface="Calibri" panose="020F0502020204030204" pitchFamily="34" charset="0"/>
              </a:rPr>
              <a:t> </a:t>
            </a:r>
            <a:r>
              <a:rPr lang="en-GB" altLang="en-US" sz="1600" dirty="0" err="1">
                <a:latin typeface="Calibri" panose="020F0502020204030204" pitchFamily="34" charset="0"/>
              </a:rPr>
              <a:t>Austrálie</a:t>
            </a:r>
            <a:r>
              <a:rPr lang="en-GB" altLang="en-US" sz="1600" dirty="0">
                <a:latin typeface="Calibri" panose="020F0502020204030204" pitchFamily="34" charset="0"/>
              </a:rPr>
              <a:t> (Shark Bay)</a:t>
            </a:r>
            <a:endParaRPr lang="cs-CZ" altLang="en-US" sz="1600" dirty="0">
              <a:latin typeface="Calibri" panose="020F0502020204030204" pitchFamily="34" charset="0"/>
            </a:endParaRPr>
          </a:p>
          <a:p>
            <a:pPr marL="285750" indent="-285750" eaLnBrk="1" hangingPunct="1">
              <a:spcBef>
                <a:spcPct val="0"/>
              </a:spcBef>
            </a:pPr>
            <a:endParaRPr lang="cs-CZ" altLang="en-US" sz="1600" dirty="0">
              <a:latin typeface="Calibri" panose="020F0502020204030204" pitchFamily="34" charset="0"/>
            </a:endParaRPr>
          </a:p>
          <a:p>
            <a:pPr marL="285750" indent="-285750" eaLnBrk="1" hangingPunct="1">
              <a:spcBef>
                <a:spcPct val="0"/>
              </a:spcBef>
              <a:buFont typeface="Arial" panose="020B0604020202020204" pitchFamily="34" charset="0"/>
              <a:buChar char="•"/>
            </a:pPr>
            <a:r>
              <a:rPr lang="cs-CZ" altLang="en-US" sz="1600" dirty="0">
                <a:latin typeface="Calibri" panose="020F0502020204030204" pitchFamily="34" charset="0"/>
              </a:rPr>
              <a:t>n</a:t>
            </a:r>
            <a:r>
              <a:rPr lang="en-GB" altLang="en-US" sz="1600" dirty="0" err="1">
                <a:latin typeface="Calibri" panose="020F0502020204030204" pitchFamily="34" charset="0"/>
              </a:rPr>
              <a:t>ež</a:t>
            </a:r>
            <a:r>
              <a:rPr lang="en-GB" altLang="en-US" sz="1600" dirty="0">
                <a:latin typeface="Calibri" panose="020F0502020204030204" pitchFamily="34" charset="0"/>
              </a:rPr>
              <a:t> se </a:t>
            </a:r>
            <a:r>
              <a:rPr lang="en-GB" altLang="en-US" sz="1600" dirty="0" err="1">
                <a:latin typeface="Calibri" panose="020F0502020204030204" pitchFamily="34" charset="0"/>
              </a:rPr>
              <a:t>kyslík</a:t>
            </a:r>
            <a:r>
              <a:rPr lang="en-GB" altLang="en-US" sz="1600" dirty="0">
                <a:latin typeface="Calibri" panose="020F0502020204030204" pitchFamily="34" charset="0"/>
              </a:rPr>
              <a:t> </a:t>
            </a:r>
            <a:r>
              <a:rPr lang="en-GB" altLang="en-US" sz="1600" dirty="0" err="1">
                <a:latin typeface="Calibri" panose="020F0502020204030204" pitchFamily="34" charset="0"/>
              </a:rPr>
              <a:t>mohl</a:t>
            </a:r>
            <a:r>
              <a:rPr lang="en-GB" altLang="en-US" sz="1600" dirty="0">
                <a:latin typeface="Calibri" panose="020F0502020204030204" pitchFamily="34" charset="0"/>
              </a:rPr>
              <a:t> </a:t>
            </a:r>
            <a:r>
              <a:rPr lang="en-GB" altLang="en-US" sz="1600" dirty="0" err="1">
                <a:latin typeface="Calibri" panose="020F0502020204030204" pitchFamily="34" charset="0"/>
              </a:rPr>
              <a:t>začít</a:t>
            </a:r>
            <a:r>
              <a:rPr lang="en-GB" altLang="en-US" sz="1600" dirty="0">
                <a:latin typeface="Calibri" panose="020F0502020204030204" pitchFamily="34" charset="0"/>
              </a:rPr>
              <a:t> </a:t>
            </a:r>
            <a:r>
              <a:rPr lang="en-GB" altLang="en-US" sz="1600" dirty="0" err="1">
                <a:latin typeface="Calibri" panose="020F0502020204030204" pitchFamily="34" charset="0"/>
              </a:rPr>
              <a:t>uvolňovat</a:t>
            </a:r>
            <a:r>
              <a:rPr lang="en-GB" altLang="en-US" sz="1600" dirty="0">
                <a:latin typeface="Calibri" panose="020F0502020204030204" pitchFamily="34" charset="0"/>
              </a:rPr>
              <a:t> do </a:t>
            </a:r>
            <a:r>
              <a:rPr lang="en-GB" altLang="en-US" sz="1600" dirty="0" err="1">
                <a:latin typeface="Calibri" panose="020F0502020204030204" pitchFamily="34" charset="0"/>
              </a:rPr>
              <a:t>atmosféry</a:t>
            </a:r>
            <a:r>
              <a:rPr lang="en-GB" altLang="en-US" sz="1600" dirty="0">
                <a:latin typeface="Calibri" panose="020F0502020204030204" pitchFamily="34" charset="0"/>
              </a:rPr>
              <a:t>, </a:t>
            </a:r>
            <a:r>
              <a:rPr lang="en-GB" altLang="en-US" sz="1600" dirty="0" err="1">
                <a:latin typeface="Calibri" panose="020F0502020204030204" pitchFamily="34" charset="0"/>
              </a:rPr>
              <a:t>nejprve</a:t>
            </a:r>
            <a:r>
              <a:rPr lang="en-GB" altLang="en-US" sz="1600" dirty="0">
                <a:latin typeface="Calibri" panose="020F0502020204030204" pitchFamily="34" charset="0"/>
              </a:rPr>
              <a:t> v </a:t>
            </a:r>
            <a:r>
              <a:rPr lang="en-GB" altLang="en-US" sz="1600" dirty="0" err="1">
                <a:latin typeface="Calibri" panose="020F0502020204030204" pitchFamily="34" charset="0"/>
              </a:rPr>
              <a:t>mořích</a:t>
            </a:r>
            <a:r>
              <a:rPr lang="en-GB" altLang="en-US" sz="1600" dirty="0">
                <a:latin typeface="Calibri" panose="020F0502020204030204" pitchFamily="34" charset="0"/>
              </a:rPr>
              <a:t> </a:t>
            </a:r>
            <a:r>
              <a:rPr lang="en-GB" altLang="en-US" sz="1600" dirty="0" err="1">
                <a:latin typeface="Calibri" panose="020F0502020204030204" pitchFamily="34" charset="0"/>
              </a:rPr>
              <a:t>zreagoval</a:t>
            </a:r>
            <a:r>
              <a:rPr lang="en-GB" altLang="en-US" sz="1600" dirty="0">
                <a:latin typeface="Calibri" panose="020F0502020204030204" pitchFamily="34" charset="0"/>
              </a:rPr>
              <a:t> s </a:t>
            </a:r>
            <a:r>
              <a:rPr lang="en-GB" altLang="en-US" sz="1600" dirty="0" err="1">
                <a:latin typeface="Calibri" panose="020F0502020204030204" pitchFamily="34" charset="0"/>
              </a:rPr>
              <a:t>rozpuštěným</a:t>
            </a:r>
            <a:r>
              <a:rPr lang="en-GB" altLang="en-US" sz="1600" dirty="0">
                <a:latin typeface="Calibri" panose="020F0502020204030204" pitchFamily="34" charset="0"/>
              </a:rPr>
              <a:t> </a:t>
            </a:r>
            <a:r>
              <a:rPr lang="en-GB" altLang="en-US" sz="1600" dirty="0" err="1">
                <a:latin typeface="Calibri" panose="020F0502020204030204" pitchFamily="34" charset="0"/>
              </a:rPr>
              <a:t>železem</a:t>
            </a:r>
            <a:endParaRPr lang="cs-CZ" altLang="en-US" sz="1600" dirty="0">
              <a:latin typeface="Calibri" panose="020F0502020204030204" pitchFamily="34" charset="0"/>
            </a:endParaRPr>
          </a:p>
          <a:p>
            <a:pPr marL="285750" indent="-285750" eaLnBrk="1" hangingPunct="1">
              <a:spcBef>
                <a:spcPct val="0"/>
              </a:spcBef>
              <a:buFont typeface="Arial" panose="020B0604020202020204" pitchFamily="34" charset="0"/>
              <a:buChar char="•"/>
            </a:pPr>
            <a:r>
              <a:rPr lang="en-GB" altLang="en-US" sz="1600" dirty="0">
                <a:latin typeface="Calibri" panose="020F0502020204030204" pitchFamily="34" charset="0"/>
              </a:rPr>
              <a:t> </a:t>
            </a:r>
            <a:r>
              <a:rPr lang="en-GB" altLang="en-US" sz="1600" dirty="0" err="1">
                <a:latin typeface="Calibri" panose="020F0502020204030204" pitchFamily="34" charset="0"/>
              </a:rPr>
              <a:t>současná</a:t>
            </a:r>
            <a:r>
              <a:rPr lang="en-GB" altLang="en-US" sz="1600" dirty="0">
                <a:latin typeface="Calibri" panose="020F0502020204030204" pitchFamily="34" charset="0"/>
              </a:rPr>
              <a:t> </a:t>
            </a:r>
            <a:r>
              <a:rPr lang="en-GB" altLang="en-US" sz="1600" dirty="0" err="1">
                <a:latin typeface="Calibri" panose="020F0502020204030204" pitchFamily="34" charset="0"/>
              </a:rPr>
              <a:t>ložiska</a:t>
            </a:r>
            <a:r>
              <a:rPr lang="en-GB" altLang="en-US" sz="1600" dirty="0">
                <a:latin typeface="Calibri" panose="020F0502020204030204" pitchFamily="34" charset="0"/>
              </a:rPr>
              <a:t> </a:t>
            </a:r>
            <a:r>
              <a:rPr lang="en-GB" altLang="en-US" sz="1600" dirty="0" err="1">
                <a:latin typeface="Calibri" panose="020F0502020204030204" pitchFamily="34" charset="0"/>
              </a:rPr>
              <a:t>železné</a:t>
            </a:r>
            <a:r>
              <a:rPr lang="en-GB" altLang="en-US" sz="1600" dirty="0">
                <a:latin typeface="Calibri" panose="020F0502020204030204" pitchFamily="34" charset="0"/>
              </a:rPr>
              <a:t> </a:t>
            </a:r>
            <a:r>
              <a:rPr lang="en-GB" altLang="en-US" sz="1600" dirty="0" err="1">
                <a:latin typeface="Calibri" panose="020F0502020204030204" pitchFamily="34" charset="0"/>
              </a:rPr>
              <a:t>rudy</a:t>
            </a:r>
            <a:r>
              <a:rPr lang="en-GB" altLang="en-US" sz="1600" dirty="0">
                <a:latin typeface="Calibri" panose="020F0502020204030204" pitchFamily="34" charset="0"/>
              </a:rPr>
              <a:t>, </a:t>
            </a:r>
            <a:r>
              <a:rPr lang="en-GB" altLang="en-US" sz="1600" dirty="0" err="1">
                <a:latin typeface="Calibri" panose="020F0502020204030204" pitchFamily="34" charset="0"/>
              </a:rPr>
              <a:t>např</a:t>
            </a:r>
            <a:r>
              <a:rPr lang="en-GB" altLang="en-US" sz="1600" dirty="0">
                <a:latin typeface="Calibri" panose="020F0502020204030204" pitchFamily="34" charset="0"/>
              </a:rPr>
              <a:t>. v </a:t>
            </a:r>
            <a:r>
              <a:rPr lang="en-GB" altLang="en-US" sz="1600" dirty="0" err="1">
                <a:latin typeface="Calibri" panose="020F0502020204030204" pitchFamily="34" charset="0"/>
              </a:rPr>
              <a:t>Austrálii</a:t>
            </a:r>
            <a:endParaRPr lang="cs-CZ" altLang="en-US" sz="1600" dirty="0">
              <a:latin typeface="Calibri" panose="020F0502020204030204" pitchFamily="34" charset="0"/>
            </a:endParaRPr>
          </a:p>
          <a:p>
            <a:pPr marL="285750" indent="-285750" eaLnBrk="1" hangingPunct="1">
              <a:spcBef>
                <a:spcPct val="0"/>
              </a:spcBef>
              <a:buFont typeface="Arial" panose="020B0604020202020204" pitchFamily="34" charset="0"/>
              <a:buChar char="•"/>
            </a:pPr>
            <a:endParaRPr lang="en-GB" altLang="en-US" sz="1600" dirty="0">
              <a:latin typeface="Calibri" panose="020F0502020204030204" pitchFamily="34" charset="0"/>
            </a:endParaRPr>
          </a:p>
          <a:p>
            <a:pPr eaLnBrk="1" hangingPunct="1">
              <a:spcBef>
                <a:spcPct val="0"/>
              </a:spcBef>
              <a:buFontTx/>
              <a:buNone/>
            </a:pPr>
            <a:endParaRPr lang="en-GB" altLang="en-US" sz="1600" dirty="0">
              <a:latin typeface="Calibri" panose="020F0502020204030204" pitchFamily="34" charset="0"/>
            </a:endParaRPr>
          </a:p>
        </p:txBody>
      </p:sp>
      <p:pic>
        <p:nvPicPr>
          <p:cNvPr id="5120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31350" y="3446417"/>
            <a:ext cx="3160227" cy="3160227"/>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8574" y="3953185"/>
            <a:ext cx="3998218" cy="26565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47864" y="5187477"/>
            <a:ext cx="2185419" cy="16390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ovéPole 1"/>
          <p:cNvSpPr txBox="1"/>
          <p:nvPr/>
        </p:nvSpPr>
        <p:spPr>
          <a:xfrm>
            <a:off x="3563888" y="6425113"/>
            <a:ext cx="1440160" cy="369332"/>
          </a:xfrm>
          <a:prstGeom prst="rect">
            <a:avLst/>
          </a:prstGeom>
          <a:noFill/>
        </p:spPr>
        <p:txBody>
          <a:bodyPr wrap="square" rtlCol="0">
            <a:spAutoFit/>
          </a:bodyPr>
          <a:lstStyle/>
          <a:p>
            <a:r>
              <a:rPr lang="cs-CZ" dirty="0" err="1"/>
              <a:t>Kokšín</a:t>
            </a:r>
            <a:endParaRPr lang="en-GB" dirty="0"/>
          </a:p>
        </p:txBody>
      </p:sp>
      <p:pic>
        <p:nvPicPr>
          <p:cNvPr id="24581"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096792" y="3645024"/>
            <a:ext cx="1752557" cy="17525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71535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nímek 938a"/>
          <p:cNvPicPr>
            <a:picLocks noChangeAspect="1" noChangeArrowheads="1"/>
          </p:cNvPicPr>
          <p:nvPr/>
        </p:nvPicPr>
        <p:blipFill>
          <a:blip r:embed="rId2" cstate="print">
            <a:extLst>
              <a:ext uri="{28A0092B-C50C-407E-A947-70E740481C1C}">
                <a14:useLocalDpi xmlns="" xmlns:a14="http://schemas.microsoft.com/office/drawing/2010/main" val="0"/>
              </a:ext>
            </a:extLst>
          </a:blip>
          <a:srcRect t="52728" r="49281" b="14844"/>
          <a:stretch>
            <a:fillRect/>
          </a:stretch>
        </p:blipFill>
        <p:spPr bwMode="auto">
          <a:xfrm>
            <a:off x="395288" y="4508500"/>
            <a:ext cx="3024187"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19" name="Picture 3" descr="Snímek 938b"/>
          <p:cNvPicPr>
            <a:picLocks noChangeAspect="1" noChangeArrowheads="1"/>
          </p:cNvPicPr>
          <p:nvPr/>
        </p:nvPicPr>
        <p:blipFill>
          <a:blip r:embed="rId3" cstate="print">
            <a:extLst>
              <a:ext uri="{28A0092B-C50C-407E-A947-70E740481C1C}">
                <a14:useLocalDpi xmlns="" xmlns:a14="http://schemas.microsoft.com/office/drawing/2010/main" val="0"/>
              </a:ext>
            </a:extLst>
          </a:blip>
          <a:srcRect l="25578" t="9387" b="4849"/>
          <a:stretch>
            <a:fillRect/>
          </a:stretch>
        </p:blipFill>
        <p:spPr bwMode="auto">
          <a:xfrm>
            <a:off x="6659563" y="1125538"/>
            <a:ext cx="1990725" cy="395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20" name="Picture 4" descr="Snímek 938a"/>
          <p:cNvPicPr>
            <a:picLocks noChangeAspect="1" noChangeArrowheads="1"/>
          </p:cNvPicPr>
          <p:nvPr/>
        </p:nvPicPr>
        <p:blipFill>
          <a:blip r:embed="rId2" cstate="print">
            <a:extLst>
              <a:ext uri="{28A0092B-C50C-407E-A947-70E740481C1C}">
                <a14:useLocalDpi xmlns="" xmlns:a14="http://schemas.microsoft.com/office/drawing/2010/main" val="0"/>
              </a:ext>
            </a:extLst>
          </a:blip>
          <a:srcRect l="53142" t="6766" r="21512" b="51326"/>
          <a:stretch>
            <a:fillRect/>
          </a:stretch>
        </p:blipFill>
        <p:spPr bwMode="auto">
          <a:xfrm>
            <a:off x="4156075" y="908050"/>
            <a:ext cx="1998663"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21" name="Picture 5" descr="Snímek 938a"/>
          <p:cNvPicPr>
            <a:picLocks noChangeAspect="1" noChangeArrowheads="1"/>
          </p:cNvPicPr>
          <p:nvPr/>
        </p:nvPicPr>
        <p:blipFill>
          <a:blip r:embed="rId2" cstate="print">
            <a:extLst>
              <a:ext uri="{28A0092B-C50C-407E-A947-70E740481C1C}">
                <a14:useLocalDpi xmlns="" xmlns:a14="http://schemas.microsoft.com/office/drawing/2010/main" val="0"/>
              </a:ext>
            </a:extLst>
          </a:blip>
          <a:srcRect l="32588" t="24323" r="50505" b="47272"/>
          <a:stretch>
            <a:fillRect/>
          </a:stretch>
        </p:blipFill>
        <p:spPr bwMode="auto">
          <a:xfrm>
            <a:off x="2627313" y="2852738"/>
            <a:ext cx="1008062" cy="1512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22" name="Picture 6" descr="Snímek 938a"/>
          <p:cNvPicPr>
            <a:picLocks noChangeAspect="1" noChangeArrowheads="1"/>
          </p:cNvPicPr>
          <p:nvPr/>
        </p:nvPicPr>
        <p:blipFill>
          <a:blip r:embed="rId2" cstate="print">
            <a:extLst>
              <a:ext uri="{28A0092B-C50C-407E-A947-70E740481C1C}">
                <a14:useLocalDpi xmlns="" xmlns:a14="http://schemas.microsoft.com/office/drawing/2010/main" val="0"/>
              </a:ext>
            </a:extLst>
          </a:blip>
          <a:srcRect l="4819" t="8107" r="68610" b="51326"/>
          <a:stretch>
            <a:fillRect/>
          </a:stretch>
        </p:blipFill>
        <p:spPr bwMode="auto">
          <a:xfrm>
            <a:off x="539750" y="2133600"/>
            <a:ext cx="1584325" cy="216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ovéPole 1"/>
          <p:cNvSpPr txBox="1"/>
          <p:nvPr/>
        </p:nvSpPr>
        <p:spPr>
          <a:xfrm>
            <a:off x="251520" y="548680"/>
            <a:ext cx="3904555" cy="369332"/>
          </a:xfrm>
          <a:prstGeom prst="rect">
            <a:avLst/>
          </a:prstGeom>
          <a:noFill/>
        </p:spPr>
        <p:txBody>
          <a:bodyPr wrap="square" rtlCol="0">
            <a:spAutoFit/>
          </a:bodyPr>
          <a:lstStyle/>
          <a:p>
            <a:r>
              <a:rPr lang="cs-CZ" dirty="0">
                <a:solidFill>
                  <a:prstClr val="black"/>
                </a:solidFill>
              </a:rPr>
              <a:t>Obrněnky</a:t>
            </a:r>
            <a:endParaRPr lang="en-GB" dirty="0">
              <a:solidFill>
                <a:prstClr val="black"/>
              </a:solidFill>
            </a:endParaRPr>
          </a:p>
        </p:txBody>
      </p:sp>
    </p:spTree>
    <p:extLst>
      <p:ext uri="{BB962C8B-B14F-4D97-AF65-F5344CB8AC3E}">
        <p14:creationId xmlns="" xmlns:p14="http://schemas.microsoft.com/office/powerpoint/2010/main" val="31523481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Snímek 935b"/>
          <p:cNvPicPr>
            <a:picLocks noChangeAspect="1" noChangeArrowheads="1"/>
          </p:cNvPicPr>
          <p:nvPr/>
        </p:nvPicPr>
        <p:blipFill>
          <a:blip r:embed="rId2" cstate="print">
            <a:extLst>
              <a:ext uri="{28A0092B-C50C-407E-A947-70E740481C1C}">
                <a14:useLocalDpi xmlns="" xmlns:a14="http://schemas.microsoft.com/office/drawing/2010/main" val="0"/>
              </a:ext>
            </a:extLst>
          </a:blip>
          <a:srcRect l="51538" t="73740" b="5461"/>
          <a:stretch>
            <a:fillRect/>
          </a:stretch>
        </p:blipFill>
        <p:spPr bwMode="auto">
          <a:xfrm>
            <a:off x="3217187" y="880269"/>
            <a:ext cx="277653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48" name="Picture 4" descr="Snímek 935c"/>
          <p:cNvPicPr>
            <a:picLocks noChangeAspect="1" noChangeArrowheads="1"/>
          </p:cNvPicPr>
          <p:nvPr/>
        </p:nvPicPr>
        <p:blipFill>
          <a:blip r:embed="rId3" cstate="print">
            <a:extLst>
              <a:ext uri="{28A0092B-C50C-407E-A947-70E740481C1C}">
                <a14:useLocalDpi xmlns="" xmlns:a14="http://schemas.microsoft.com/office/drawing/2010/main" val="0"/>
              </a:ext>
            </a:extLst>
          </a:blip>
          <a:srcRect l="67168" t="9328" r="4005" b="7005"/>
          <a:stretch>
            <a:fillRect/>
          </a:stretch>
        </p:blipFill>
        <p:spPr bwMode="auto">
          <a:xfrm>
            <a:off x="6300788" y="2852738"/>
            <a:ext cx="2600325" cy="3744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49" name="Picture 5" descr="Snímek 935b"/>
          <p:cNvPicPr>
            <a:picLocks noChangeAspect="1" noChangeArrowheads="1"/>
          </p:cNvPicPr>
          <p:nvPr/>
        </p:nvPicPr>
        <p:blipFill>
          <a:blip r:embed="rId2" cstate="print">
            <a:extLst>
              <a:ext uri="{28A0092B-C50C-407E-A947-70E740481C1C}">
                <a14:useLocalDpi xmlns="" xmlns:a14="http://schemas.microsoft.com/office/drawing/2010/main" val="0"/>
              </a:ext>
            </a:extLst>
          </a:blip>
          <a:srcRect l="6262" t="49146" r="68579" b="26260"/>
          <a:stretch>
            <a:fillRect/>
          </a:stretch>
        </p:blipFill>
        <p:spPr bwMode="auto">
          <a:xfrm>
            <a:off x="468313" y="620713"/>
            <a:ext cx="2017712"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0" name="Picture 6" descr="Snímek 935b"/>
          <p:cNvPicPr>
            <a:picLocks noChangeAspect="1" noChangeArrowheads="1"/>
          </p:cNvPicPr>
          <p:nvPr/>
        </p:nvPicPr>
        <p:blipFill>
          <a:blip r:embed="rId2" cstate="print">
            <a:extLst>
              <a:ext uri="{28A0092B-C50C-407E-A947-70E740481C1C}">
                <a14:useLocalDpi xmlns="" xmlns:a14="http://schemas.microsoft.com/office/drawing/2010/main" val="0"/>
              </a:ext>
            </a:extLst>
          </a:blip>
          <a:srcRect l="2493" t="71864" r="48462"/>
          <a:stretch>
            <a:fillRect/>
          </a:stretch>
        </p:blipFill>
        <p:spPr bwMode="auto">
          <a:xfrm>
            <a:off x="395288" y="3284538"/>
            <a:ext cx="2809875" cy="10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1" name="Picture 7" descr="Snímek 935b"/>
          <p:cNvPicPr>
            <a:picLocks noChangeAspect="1" noChangeArrowheads="1"/>
          </p:cNvPicPr>
          <p:nvPr/>
        </p:nvPicPr>
        <p:blipFill>
          <a:blip r:embed="rId2" cstate="print">
            <a:extLst>
              <a:ext uri="{28A0092B-C50C-407E-A947-70E740481C1C}">
                <a14:useLocalDpi xmlns="" xmlns:a14="http://schemas.microsoft.com/office/drawing/2010/main" val="0"/>
              </a:ext>
            </a:extLst>
          </a:blip>
          <a:srcRect l="7536" t="5669" r="50983" b="52730"/>
          <a:stretch>
            <a:fillRect/>
          </a:stretch>
        </p:blipFill>
        <p:spPr bwMode="auto">
          <a:xfrm>
            <a:off x="827088" y="1700213"/>
            <a:ext cx="2376487"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2" name="Picture 8" descr="Snímek 935b"/>
          <p:cNvPicPr>
            <a:picLocks noChangeAspect="1" noChangeArrowheads="1"/>
          </p:cNvPicPr>
          <p:nvPr/>
        </p:nvPicPr>
        <p:blipFill>
          <a:blip r:embed="rId2" cstate="print">
            <a:extLst>
              <a:ext uri="{28A0092B-C50C-407E-A947-70E740481C1C}">
                <a14:useLocalDpi xmlns="" xmlns:a14="http://schemas.microsoft.com/office/drawing/2010/main" val="0"/>
              </a:ext>
            </a:extLst>
          </a:blip>
          <a:srcRect l="51538" t="49681" r="22084" b="26260"/>
          <a:stretch>
            <a:fillRect/>
          </a:stretch>
        </p:blipFill>
        <p:spPr bwMode="auto">
          <a:xfrm>
            <a:off x="3771624" y="2708920"/>
            <a:ext cx="2376488"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53" name="Picture 9" descr="Snímek 935b"/>
          <p:cNvPicPr>
            <a:picLocks noChangeAspect="1" noChangeArrowheads="1"/>
          </p:cNvPicPr>
          <p:nvPr/>
        </p:nvPicPr>
        <p:blipFill>
          <a:blip r:embed="rId2" cstate="print">
            <a:extLst>
              <a:ext uri="{28A0092B-C50C-407E-A947-70E740481C1C}">
                <a14:useLocalDpi xmlns="" xmlns:a14="http://schemas.microsoft.com/office/drawing/2010/main" val="0"/>
              </a:ext>
            </a:extLst>
          </a:blip>
          <a:srcRect l="52785" t="5669" r="4489" b="52730"/>
          <a:stretch>
            <a:fillRect/>
          </a:stretch>
        </p:blipFill>
        <p:spPr bwMode="auto">
          <a:xfrm>
            <a:off x="6376987" y="764704"/>
            <a:ext cx="2447925"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ovéPole 1"/>
          <p:cNvSpPr txBox="1"/>
          <p:nvPr/>
        </p:nvSpPr>
        <p:spPr>
          <a:xfrm>
            <a:off x="468313" y="116632"/>
            <a:ext cx="3383607" cy="369332"/>
          </a:xfrm>
          <a:prstGeom prst="rect">
            <a:avLst/>
          </a:prstGeom>
          <a:noFill/>
        </p:spPr>
        <p:txBody>
          <a:bodyPr wrap="square" rtlCol="0">
            <a:spAutoFit/>
          </a:bodyPr>
          <a:lstStyle/>
          <a:p>
            <a:r>
              <a:rPr lang="cs-CZ" dirty="0">
                <a:solidFill>
                  <a:prstClr val="black"/>
                </a:solidFill>
              </a:rPr>
              <a:t>Nálevníci </a:t>
            </a:r>
            <a:endParaRPr lang="en-GB" dirty="0">
              <a:solidFill>
                <a:prstClr val="black"/>
              </a:solidFill>
            </a:endParaRPr>
          </a:p>
        </p:txBody>
      </p:sp>
    </p:spTree>
    <p:extLst>
      <p:ext uri="{BB962C8B-B14F-4D97-AF65-F5344CB8AC3E}">
        <p14:creationId xmlns="" xmlns:p14="http://schemas.microsoft.com/office/powerpoint/2010/main" val="16579873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Snímek 923a"/>
          <p:cNvPicPr>
            <a:picLocks noChangeAspect="1" noChangeArrowheads="1"/>
          </p:cNvPicPr>
          <p:nvPr/>
        </p:nvPicPr>
        <p:blipFill>
          <a:blip r:embed="rId2" cstate="print">
            <a:extLst>
              <a:ext uri="{28A0092B-C50C-407E-A947-70E740481C1C}">
                <a14:useLocalDpi xmlns="" xmlns:a14="http://schemas.microsoft.com/office/drawing/2010/main" val="0"/>
              </a:ext>
            </a:extLst>
          </a:blip>
          <a:srcRect l="41212" t="45131"/>
          <a:stretch>
            <a:fillRect/>
          </a:stretch>
        </p:blipFill>
        <p:spPr bwMode="auto">
          <a:xfrm>
            <a:off x="395288" y="4076700"/>
            <a:ext cx="1539875" cy="210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07" name="Picture 3" descr="Snímek 923b"/>
          <p:cNvPicPr>
            <a:picLocks noChangeAspect="1" noChangeArrowheads="1"/>
          </p:cNvPicPr>
          <p:nvPr/>
        </p:nvPicPr>
        <p:blipFill>
          <a:blip r:embed="rId3" cstate="print">
            <a:extLst>
              <a:ext uri="{28A0092B-C50C-407E-A947-70E740481C1C}">
                <a14:useLocalDpi xmlns="" xmlns:a14="http://schemas.microsoft.com/office/drawing/2010/main" val="0"/>
              </a:ext>
            </a:extLst>
          </a:blip>
          <a:srcRect l="63426" t="37407" r="9567" b="31960"/>
          <a:stretch>
            <a:fillRect/>
          </a:stretch>
        </p:blipFill>
        <p:spPr bwMode="auto">
          <a:xfrm>
            <a:off x="6948488" y="1340768"/>
            <a:ext cx="1611312" cy="24209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49508" name="Picture 4" descr="Snímek 923c"/>
          <p:cNvPicPr>
            <a:picLocks noChangeAspect="1" noChangeArrowheads="1"/>
          </p:cNvPicPr>
          <p:nvPr/>
        </p:nvPicPr>
        <p:blipFill>
          <a:blip r:embed="rId4" cstate="print">
            <a:extLst>
              <a:ext uri="{28A0092B-C50C-407E-A947-70E740481C1C}">
                <a14:useLocalDpi xmlns="" xmlns:a14="http://schemas.microsoft.com/office/drawing/2010/main" val="0"/>
              </a:ext>
            </a:extLst>
          </a:blip>
          <a:srcRect l="989" t="16777" r="72716" b="10486"/>
          <a:stretch>
            <a:fillRect/>
          </a:stretch>
        </p:blipFill>
        <p:spPr bwMode="auto">
          <a:xfrm>
            <a:off x="2484438" y="3429000"/>
            <a:ext cx="1943100"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09" name="Picture 5" descr="Snímek 923a"/>
          <p:cNvPicPr>
            <a:picLocks noChangeAspect="1" noChangeArrowheads="1"/>
          </p:cNvPicPr>
          <p:nvPr/>
        </p:nvPicPr>
        <p:blipFill>
          <a:blip r:embed="rId2" cstate="print">
            <a:extLst>
              <a:ext uri="{28A0092B-C50C-407E-A947-70E740481C1C}">
                <a14:useLocalDpi xmlns="" xmlns:a14="http://schemas.microsoft.com/office/drawing/2010/main" val="0"/>
              </a:ext>
            </a:extLst>
          </a:blip>
          <a:srcRect r="53273" b="45462"/>
          <a:stretch>
            <a:fillRect/>
          </a:stretch>
        </p:blipFill>
        <p:spPr bwMode="auto">
          <a:xfrm>
            <a:off x="0" y="476250"/>
            <a:ext cx="1814513" cy="309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0" name="Picture 6" descr="Snímek 923b"/>
          <p:cNvPicPr>
            <a:picLocks noChangeAspect="1" noChangeArrowheads="1"/>
          </p:cNvPicPr>
          <p:nvPr/>
        </p:nvPicPr>
        <p:blipFill>
          <a:blip r:embed="rId3" cstate="print">
            <a:extLst>
              <a:ext uri="{28A0092B-C50C-407E-A947-70E740481C1C}">
                <a14:useLocalDpi xmlns="" xmlns:a14="http://schemas.microsoft.com/office/drawing/2010/main" val="0"/>
              </a:ext>
            </a:extLst>
          </a:blip>
          <a:srcRect l="16682" t="22708" r="44373" b="42639"/>
          <a:stretch>
            <a:fillRect/>
          </a:stretch>
        </p:blipFill>
        <p:spPr bwMode="auto">
          <a:xfrm>
            <a:off x="2411413" y="260350"/>
            <a:ext cx="2444750" cy="288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1" name="Picture 7" descr="Snímek 923b"/>
          <p:cNvPicPr>
            <a:picLocks noChangeAspect="1" noChangeArrowheads="1"/>
          </p:cNvPicPr>
          <p:nvPr/>
        </p:nvPicPr>
        <p:blipFill>
          <a:blip r:embed="rId3" cstate="print">
            <a:extLst>
              <a:ext uri="{28A0092B-C50C-407E-A947-70E740481C1C}">
                <a14:useLocalDpi xmlns="" xmlns:a14="http://schemas.microsoft.com/office/drawing/2010/main" val="0"/>
              </a:ext>
            </a:extLst>
          </a:blip>
          <a:srcRect t="69954"/>
          <a:stretch>
            <a:fillRect/>
          </a:stretch>
        </p:blipFill>
        <p:spPr bwMode="auto">
          <a:xfrm>
            <a:off x="4427538" y="260350"/>
            <a:ext cx="3881437" cy="154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2" name="Picture 8" descr="Snímek 923c"/>
          <p:cNvPicPr>
            <a:picLocks noChangeAspect="1" noChangeArrowheads="1"/>
          </p:cNvPicPr>
          <p:nvPr/>
        </p:nvPicPr>
        <p:blipFill>
          <a:blip r:embed="rId4" cstate="print">
            <a:extLst>
              <a:ext uri="{28A0092B-C50C-407E-A947-70E740481C1C}">
                <a14:useLocalDpi xmlns="" xmlns:a14="http://schemas.microsoft.com/office/drawing/2010/main" val="0"/>
              </a:ext>
            </a:extLst>
          </a:blip>
          <a:srcRect l="28537" t="47122" r="53487" b="3201"/>
          <a:stretch>
            <a:fillRect/>
          </a:stretch>
        </p:blipFill>
        <p:spPr bwMode="auto">
          <a:xfrm>
            <a:off x="4572000" y="3284538"/>
            <a:ext cx="1944688"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3" name="Picture 9" descr="Snímek 923c"/>
          <p:cNvPicPr>
            <a:picLocks noChangeAspect="1" noChangeArrowheads="1"/>
          </p:cNvPicPr>
          <p:nvPr/>
        </p:nvPicPr>
        <p:blipFill>
          <a:blip r:embed="rId5" cstate="print">
            <a:extLst>
              <a:ext uri="{28A0092B-C50C-407E-A947-70E740481C1C}">
                <a14:useLocalDpi xmlns="" xmlns:a14="http://schemas.microsoft.com/office/drawing/2010/main" val="0"/>
              </a:ext>
            </a:extLst>
          </a:blip>
          <a:srcRect l="47775" t="57581"/>
          <a:stretch>
            <a:fillRect/>
          </a:stretch>
        </p:blipFill>
        <p:spPr bwMode="auto">
          <a:xfrm>
            <a:off x="6588125" y="4365625"/>
            <a:ext cx="2124075"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614424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Snímek 928a"/>
          <p:cNvPicPr>
            <a:picLocks noChangeAspect="1" noChangeArrowheads="1"/>
          </p:cNvPicPr>
          <p:nvPr/>
        </p:nvPicPr>
        <p:blipFill>
          <a:blip r:embed="rId2" cstate="print">
            <a:extLst>
              <a:ext uri="{28A0092B-C50C-407E-A947-70E740481C1C}">
                <a14:useLocalDpi xmlns="" xmlns:a14="http://schemas.microsoft.com/office/drawing/2010/main" val="0"/>
              </a:ext>
            </a:extLst>
          </a:blip>
          <a:srcRect r="44722"/>
          <a:stretch>
            <a:fillRect/>
          </a:stretch>
        </p:blipFill>
        <p:spPr bwMode="auto">
          <a:xfrm>
            <a:off x="395288" y="260350"/>
            <a:ext cx="1979612" cy="180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3" name="Picture 3" descr="Snímek 928b"/>
          <p:cNvPicPr>
            <a:picLocks noChangeAspect="1" noChangeArrowheads="1"/>
          </p:cNvPicPr>
          <p:nvPr/>
        </p:nvPicPr>
        <p:blipFill>
          <a:blip r:embed="rId3" cstate="print">
            <a:extLst>
              <a:ext uri="{28A0092B-C50C-407E-A947-70E740481C1C}">
                <a14:useLocalDpi xmlns="" xmlns:a14="http://schemas.microsoft.com/office/drawing/2010/main" val="0"/>
              </a:ext>
            </a:extLst>
          </a:blip>
          <a:srcRect t="64851" r="51601"/>
          <a:stretch>
            <a:fillRect/>
          </a:stretch>
        </p:blipFill>
        <p:spPr bwMode="auto">
          <a:xfrm>
            <a:off x="323850" y="5300663"/>
            <a:ext cx="2808288" cy="155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4" name="Picture 4" descr="Snímek 928a"/>
          <p:cNvPicPr>
            <a:picLocks noChangeAspect="1" noChangeArrowheads="1"/>
          </p:cNvPicPr>
          <p:nvPr/>
        </p:nvPicPr>
        <p:blipFill>
          <a:blip r:embed="rId4" cstate="print">
            <a:extLst>
              <a:ext uri="{28A0092B-C50C-407E-A947-70E740481C1C}">
                <a14:useLocalDpi xmlns="" xmlns:a14="http://schemas.microsoft.com/office/drawing/2010/main" val="0"/>
              </a:ext>
            </a:extLst>
          </a:blip>
          <a:srcRect l="73488" r="6914"/>
          <a:stretch>
            <a:fillRect/>
          </a:stretch>
        </p:blipFill>
        <p:spPr bwMode="auto">
          <a:xfrm>
            <a:off x="2555875" y="0"/>
            <a:ext cx="1008063" cy="259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5" name="Picture 5" descr="Snímek 928b"/>
          <p:cNvPicPr>
            <a:picLocks noChangeAspect="1" noChangeArrowheads="1"/>
          </p:cNvPicPr>
          <p:nvPr/>
        </p:nvPicPr>
        <p:blipFill>
          <a:blip r:embed="rId3" cstate="print">
            <a:extLst>
              <a:ext uri="{28A0092B-C50C-407E-A947-70E740481C1C}">
                <a14:useLocalDpi xmlns="" xmlns:a14="http://schemas.microsoft.com/office/drawing/2010/main" val="0"/>
              </a:ext>
            </a:extLst>
          </a:blip>
          <a:srcRect l="49631" t="66643" b="2472"/>
          <a:stretch>
            <a:fillRect/>
          </a:stretch>
        </p:blipFill>
        <p:spPr bwMode="auto">
          <a:xfrm>
            <a:off x="5724525" y="2997200"/>
            <a:ext cx="2922588" cy="136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6" name="Picture 6" descr="Snímek 928b"/>
          <p:cNvPicPr>
            <a:picLocks noChangeAspect="1" noChangeArrowheads="1"/>
          </p:cNvPicPr>
          <p:nvPr/>
        </p:nvPicPr>
        <p:blipFill>
          <a:blip r:embed="rId3" cstate="print">
            <a:extLst>
              <a:ext uri="{28A0092B-C50C-407E-A947-70E740481C1C}">
                <a14:useLocalDpi xmlns="" xmlns:a14="http://schemas.microsoft.com/office/drawing/2010/main" val="0"/>
              </a:ext>
            </a:extLst>
          </a:blip>
          <a:srcRect l="2463" t="43710" r="73953" b="35149"/>
          <a:stretch>
            <a:fillRect/>
          </a:stretch>
        </p:blipFill>
        <p:spPr bwMode="auto">
          <a:xfrm>
            <a:off x="2339975" y="4005263"/>
            <a:ext cx="2665413" cy="182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7" name="Picture 7" descr="Snímek 928b"/>
          <p:cNvPicPr>
            <a:picLocks noChangeAspect="1" noChangeArrowheads="1"/>
          </p:cNvPicPr>
          <p:nvPr/>
        </p:nvPicPr>
        <p:blipFill>
          <a:blip r:embed="rId3" cstate="print">
            <a:extLst>
              <a:ext uri="{28A0092B-C50C-407E-A947-70E740481C1C}">
                <a14:useLocalDpi xmlns="" xmlns:a14="http://schemas.microsoft.com/office/drawing/2010/main" val="0"/>
              </a:ext>
            </a:extLst>
          </a:blip>
          <a:srcRect l="3722" t="4730" r="56552" b="56252"/>
          <a:stretch>
            <a:fillRect/>
          </a:stretch>
        </p:blipFill>
        <p:spPr bwMode="auto">
          <a:xfrm>
            <a:off x="323850" y="2852738"/>
            <a:ext cx="2305050" cy="172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8" name="Picture 8" descr="Snímek 928b"/>
          <p:cNvPicPr>
            <a:picLocks noChangeAspect="1" noChangeArrowheads="1"/>
          </p:cNvPicPr>
          <p:nvPr/>
        </p:nvPicPr>
        <p:blipFill>
          <a:blip r:embed="rId3" cstate="print">
            <a:extLst>
              <a:ext uri="{28A0092B-C50C-407E-A947-70E740481C1C}">
                <a14:useLocalDpi xmlns="" xmlns:a14="http://schemas.microsoft.com/office/drawing/2010/main" val="0"/>
              </a:ext>
            </a:extLst>
          </a:blip>
          <a:srcRect l="52121" t="43121" r="21834" b="35005"/>
          <a:stretch>
            <a:fillRect/>
          </a:stretch>
        </p:blipFill>
        <p:spPr bwMode="auto">
          <a:xfrm>
            <a:off x="7235825" y="1557338"/>
            <a:ext cx="1908175"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9" name="Picture 9" descr="Snímek 928b"/>
          <p:cNvPicPr>
            <a:picLocks noChangeAspect="1" noChangeArrowheads="1"/>
          </p:cNvPicPr>
          <p:nvPr/>
        </p:nvPicPr>
        <p:blipFill>
          <a:blip r:embed="rId3" cstate="print">
            <a:extLst>
              <a:ext uri="{28A0092B-C50C-407E-A947-70E740481C1C}">
                <a14:useLocalDpi xmlns="" xmlns:a14="http://schemas.microsoft.com/office/drawing/2010/main" val="0"/>
              </a:ext>
            </a:extLst>
          </a:blip>
          <a:srcRect l="53352" t="6485" r="4460" b="57758"/>
          <a:stretch>
            <a:fillRect/>
          </a:stretch>
        </p:blipFill>
        <p:spPr bwMode="auto">
          <a:xfrm>
            <a:off x="4120808" y="404813"/>
            <a:ext cx="3115018" cy="20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166209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Snímek 926a"/>
          <p:cNvPicPr>
            <a:picLocks noChangeAspect="1" noChangeArrowheads="1"/>
          </p:cNvPicPr>
          <p:nvPr/>
        </p:nvPicPr>
        <p:blipFill>
          <a:blip r:embed="rId2" cstate="print">
            <a:extLst>
              <a:ext uri="{28A0092B-C50C-407E-A947-70E740481C1C}">
                <a14:useLocalDpi xmlns="" xmlns:a14="http://schemas.microsoft.com/office/drawing/2010/main" val="0"/>
              </a:ext>
            </a:extLst>
          </a:blip>
          <a:srcRect l="55257" t="6638" r="16183" b="30959"/>
          <a:stretch>
            <a:fillRect/>
          </a:stretch>
        </p:blipFill>
        <p:spPr bwMode="auto">
          <a:xfrm>
            <a:off x="3276600" y="333375"/>
            <a:ext cx="1655763" cy="244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descr="Snímek 926b"/>
          <p:cNvPicPr>
            <a:picLocks noChangeAspect="1" noChangeArrowheads="1"/>
          </p:cNvPicPr>
          <p:nvPr/>
        </p:nvPicPr>
        <p:blipFill>
          <a:blip r:embed="rId3" cstate="print">
            <a:extLst>
              <a:ext uri="{28A0092B-C50C-407E-A947-70E740481C1C}">
                <a14:useLocalDpi xmlns="" xmlns:a14="http://schemas.microsoft.com/office/drawing/2010/main" val="0"/>
              </a:ext>
            </a:extLst>
          </a:blip>
          <a:srcRect l="54535" t="46977" r="20656" b="27083"/>
          <a:stretch>
            <a:fillRect/>
          </a:stretch>
        </p:blipFill>
        <p:spPr bwMode="auto">
          <a:xfrm>
            <a:off x="5076825" y="4395788"/>
            <a:ext cx="2016125"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0" name="Picture 4" descr="Snímek 926a"/>
          <p:cNvPicPr>
            <a:picLocks noChangeAspect="1" noChangeArrowheads="1"/>
          </p:cNvPicPr>
          <p:nvPr/>
        </p:nvPicPr>
        <p:blipFill>
          <a:blip r:embed="rId2" cstate="print">
            <a:extLst>
              <a:ext uri="{28A0092B-C50C-407E-A947-70E740481C1C}">
                <a14:useLocalDpi xmlns="" xmlns:a14="http://schemas.microsoft.com/office/drawing/2010/main" val="0"/>
              </a:ext>
            </a:extLst>
          </a:blip>
          <a:srcRect l="5586" t="6638" r="67087" b="34601"/>
          <a:stretch>
            <a:fillRect/>
          </a:stretch>
        </p:blipFill>
        <p:spPr bwMode="auto">
          <a:xfrm>
            <a:off x="1258888" y="404813"/>
            <a:ext cx="1584325"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1" name="Picture 5" descr="Snímek 926a"/>
          <p:cNvPicPr>
            <a:picLocks noChangeAspect="1" noChangeArrowheads="1"/>
          </p:cNvPicPr>
          <p:nvPr/>
        </p:nvPicPr>
        <p:blipFill>
          <a:blip r:embed="rId2" cstate="print">
            <a:extLst>
              <a:ext uri="{28A0092B-C50C-407E-A947-70E740481C1C}">
                <a14:useLocalDpi xmlns="" xmlns:a14="http://schemas.microsoft.com/office/drawing/2010/main" val="0"/>
              </a:ext>
            </a:extLst>
          </a:blip>
          <a:srcRect l="85124" t="34998" r="1260" b="28409"/>
          <a:stretch>
            <a:fillRect/>
          </a:stretch>
        </p:blipFill>
        <p:spPr bwMode="auto">
          <a:xfrm>
            <a:off x="4932363" y="0"/>
            <a:ext cx="1503362" cy="273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2" name="Picture 6" descr="Snímek 926a"/>
          <p:cNvPicPr>
            <a:picLocks noChangeAspect="1" noChangeArrowheads="1"/>
          </p:cNvPicPr>
          <p:nvPr/>
        </p:nvPicPr>
        <p:blipFill>
          <a:blip r:embed="rId2" cstate="print">
            <a:extLst>
              <a:ext uri="{28A0092B-C50C-407E-A947-70E740481C1C}">
                <a14:useLocalDpi xmlns="" xmlns:a14="http://schemas.microsoft.com/office/drawing/2010/main" val="0"/>
              </a:ext>
            </a:extLst>
          </a:blip>
          <a:srcRect l="33543" t="33064" r="50328" b="28409"/>
          <a:stretch>
            <a:fillRect/>
          </a:stretch>
        </p:blipFill>
        <p:spPr bwMode="auto">
          <a:xfrm>
            <a:off x="0" y="333375"/>
            <a:ext cx="935038"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3" name="Picture 7" descr="Snímek 926a"/>
          <p:cNvPicPr>
            <a:picLocks noChangeAspect="1" noChangeArrowheads="1"/>
          </p:cNvPicPr>
          <p:nvPr/>
        </p:nvPicPr>
        <p:blipFill>
          <a:blip r:embed="rId2" cstate="print">
            <a:extLst>
              <a:ext uri="{28A0092B-C50C-407E-A947-70E740481C1C}">
                <a14:useLocalDpi xmlns="" xmlns:a14="http://schemas.microsoft.com/office/drawing/2010/main" val="0"/>
              </a:ext>
            </a:extLst>
          </a:blip>
          <a:srcRect t="69041" r="48466"/>
          <a:stretch>
            <a:fillRect/>
          </a:stretch>
        </p:blipFill>
        <p:spPr bwMode="auto">
          <a:xfrm>
            <a:off x="0" y="2708275"/>
            <a:ext cx="2987675" cy="121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4" name="Picture 8" descr="Snímek 926a"/>
          <p:cNvPicPr>
            <a:picLocks noChangeAspect="1" noChangeArrowheads="1"/>
          </p:cNvPicPr>
          <p:nvPr/>
        </p:nvPicPr>
        <p:blipFill>
          <a:blip r:embed="rId2" cstate="print">
            <a:extLst>
              <a:ext uri="{28A0092B-C50C-407E-A947-70E740481C1C}">
                <a14:useLocalDpi xmlns="" xmlns:a14="http://schemas.microsoft.com/office/drawing/2010/main" val="0"/>
              </a:ext>
            </a:extLst>
          </a:blip>
          <a:srcRect l="51534" t="71591"/>
          <a:stretch>
            <a:fillRect/>
          </a:stretch>
        </p:blipFill>
        <p:spPr bwMode="auto">
          <a:xfrm>
            <a:off x="3132138" y="2708275"/>
            <a:ext cx="2809875"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5" name="Picture 9" descr="Snímek 926b"/>
          <p:cNvPicPr>
            <a:picLocks noChangeAspect="1" noChangeArrowheads="1"/>
          </p:cNvPicPr>
          <p:nvPr/>
        </p:nvPicPr>
        <p:blipFill>
          <a:blip r:embed="rId3" cstate="print">
            <a:extLst>
              <a:ext uri="{28A0092B-C50C-407E-A947-70E740481C1C}">
                <a14:useLocalDpi xmlns="" xmlns:a14="http://schemas.microsoft.com/office/drawing/2010/main" val="0"/>
              </a:ext>
            </a:extLst>
          </a:blip>
          <a:srcRect l="56010" t="6209" r="3087" b="54901"/>
          <a:stretch>
            <a:fillRect/>
          </a:stretch>
        </p:blipFill>
        <p:spPr bwMode="auto">
          <a:xfrm>
            <a:off x="6767513" y="4149725"/>
            <a:ext cx="2376487"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6" name="Picture 10" descr="Snímek 926b"/>
          <p:cNvPicPr>
            <a:picLocks noChangeAspect="1" noChangeArrowheads="1"/>
          </p:cNvPicPr>
          <p:nvPr/>
        </p:nvPicPr>
        <p:blipFill>
          <a:blip r:embed="rId3" cstate="print">
            <a:extLst>
              <a:ext uri="{28A0092B-C50C-407E-A947-70E740481C1C}">
                <a14:useLocalDpi xmlns="" xmlns:a14="http://schemas.microsoft.com/office/drawing/2010/main" val="0"/>
              </a:ext>
            </a:extLst>
          </a:blip>
          <a:srcRect r="47951" b="78268"/>
          <a:stretch>
            <a:fillRect/>
          </a:stretch>
        </p:blipFill>
        <p:spPr bwMode="auto">
          <a:xfrm>
            <a:off x="539750" y="6013450"/>
            <a:ext cx="3024188" cy="84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7" name="Picture 11" descr="Snímek 926b"/>
          <p:cNvPicPr>
            <a:picLocks noChangeAspect="1" noChangeArrowheads="1"/>
          </p:cNvPicPr>
          <p:nvPr/>
        </p:nvPicPr>
        <p:blipFill>
          <a:blip r:embed="rId3" cstate="print">
            <a:extLst>
              <a:ext uri="{28A0092B-C50C-407E-A947-70E740481C1C}">
                <a14:useLocalDpi xmlns="" xmlns:a14="http://schemas.microsoft.com/office/drawing/2010/main" val="0"/>
              </a:ext>
            </a:extLst>
          </a:blip>
          <a:srcRect l="17349" t="24754" r="61584" b="23366"/>
          <a:stretch>
            <a:fillRect/>
          </a:stretch>
        </p:blipFill>
        <p:spPr bwMode="auto">
          <a:xfrm>
            <a:off x="1476375" y="4221163"/>
            <a:ext cx="1223963"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8" name="Picture 12" descr="Snímek 926b"/>
          <p:cNvPicPr>
            <a:picLocks noChangeAspect="1" noChangeArrowheads="1"/>
          </p:cNvPicPr>
          <p:nvPr/>
        </p:nvPicPr>
        <p:blipFill>
          <a:blip r:embed="rId3" cstate="print">
            <a:extLst>
              <a:ext uri="{28A0092B-C50C-407E-A947-70E740481C1C}">
                <a14:useLocalDpi xmlns="" xmlns:a14="http://schemas.microsoft.com/office/drawing/2010/main" val="0"/>
              </a:ext>
            </a:extLst>
          </a:blip>
          <a:srcRect l="54535" t="72917"/>
          <a:stretch>
            <a:fillRect/>
          </a:stretch>
        </p:blipFill>
        <p:spPr bwMode="auto">
          <a:xfrm>
            <a:off x="5867400" y="5805488"/>
            <a:ext cx="2641600" cy="1052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bdélník 1"/>
          <p:cNvSpPr/>
          <p:nvPr/>
        </p:nvSpPr>
        <p:spPr>
          <a:xfrm>
            <a:off x="7414983" y="620688"/>
            <a:ext cx="1094017" cy="369332"/>
          </a:xfrm>
          <a:prstGeom prst="rect">
            <a:avLst/>
          </a:prstGeom>
        </p:spPr>
        <p:txBody>
          <a:bodyPr wrap="none">
            <a:spAutoFit/>
          </a:bodyPr>
          <a:lstStyle/>
          <a:p>
            <a:r>
              <a:rPr lang="cs-CZ" dirty="0">
                <a:solidFill>
                  <a:prstClr val="black"/>
                </a:solidFill>
              </a:rPr>
              <a:t>Nálevníci </a:t>
            </a:r>
            <a:endParaRPr lang="en-GB" dirty="0">
              <a:solidFill>
                <a:prstClr val="black"/>
              </a:solidFill>
            </a:endParaRPr>
          </a:p>
        </p:txBody>
      </p:sp>
    </p:spTree>
    <p:extLst>
      <p:ext uri="{BB962C8B-B14F-4D97-AF65-F5344CB8AC3E}">
        <p14:creationId xmlns="" xmlns:p14="http://schemas.microsoft.com/office/powerpoint/2010/main" val="35174632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Snímek 940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088" y="77788"/>
            <a:ext cx="7416800" cy="663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370564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Snímek 941a"/>
          <p:cNvPicPr>
            <a:picLocks noChangeAspect="1" noChangeArrowheads="1"/>
          </p:cNvPicPr>
          <p:nvPr/>
        </p:nvPicPr>
        <p:blipFill>
          <a:blip r:embed="rId2" cstate="print">
            <a:extLst>
              <a:ext uri="{28A0092B-C50C-407E-A947-70E740481C1C}">
                <a14:useLocalDpi xmlns="" xmlns:a14="http://schemas.microsoft.com/office/drawing/2010/main" val="0"/>
              </a:ext>
            </a:extLst>
          </a:blip>
          <a:srcRect l="1744" t="3796" r="5147" b="4861"/>
          <a:stretch>
            <a:fillRect/>
          </a:stretch>
        </p:blipFill>
        <p:spPr bwMode="auto">
          <a:xfrm>
            <a:off x="1547813" y="260350"/>
            <a:ext cx="5256212" cy="626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275229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Snímek 943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8538" y="103188"/>
            <a:ext cx="4954587" cy="675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010853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nímek 944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06550" y="755650"/>
            <a:ext cx="5929313" cy="534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689691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Snímek 946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4213" y="3175"/>
            <a:ext cx="7704137" cy="679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01078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253351"/>
            <a:ext cx="5760640" cy="63299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39952" y="4365104"/>
            <a:ext cx="4612721" cy="21117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291801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34778"/>
            <a:ext cx="8229600" cy="4525963"/>
          </a:xfrm>
        </p:spPr>
        <p:txBody>
          <a:bodyPr>
            <a:normAutofit lnSpcReduction="10000"/>
          </a:bodyPr>
          <a:lstStyle/>
          <a:p>
            <a:pPr marL="0" indent="0">
              <a:buNone/>
            </a:pPr>
            <a:r>
              <a:rPr lang="cs-CZ" sz="1800" b="1" dirty="0"/>
              <a:t>Řasy</a:t>
            </a:r>
          </a:p>
          <a:p>
            <a:r>
              <a:rPr lang="cs-CZ" sz="1800" dirty="0" err="1"/>
              <a:t>oxygenní</a:t>
            </a:r>
            <a:r>
              <a:rPr lang="cs-CZ" sz="1800" dirty="0"/>
              <a:t> fotosyntéza – 50% kyslíku v atmosféře z fytoplanktonu </a:t>
            </a:r>
          </a:p>
          <a:p>
            <a:pPr marL="0" indent="0">
              <a:buNone/>
            </a:pPr>
            <a:r>
              <a:rPr lang="cs-CZ" sz="1800" dirty="0"/>
              <a:t>        (každý pátý nádech-O2- pochází z </a:t>
            </a:r>
            <a:r>
              <a:rPr lang="cs-CZ" sz="1800" i="1" dirty="0" err="1"/>
              <a:t>Prochlorococcus</a:t>
            </a:r>
            <a:r>
              <a:rPr lang="cs-CZ" sz="1800" dirty="0"/>
              <a:t>, oceány)</a:t>
            </a:r>
          </a:p>
          <a:p>
            <a:r>
              <a:rPr lang="cs-CZ" sz="1800" dirty="0"/>
              <a:t>sladkovodní ekosystémy, moře, vlhká půda a skály, lišejníky</a:t>
            </a:r>
          </a:p>
          <a:p>
            <a:r>
              <a:rPr lang="cs-CZ" sz="1800" dirty="0"/>
              <a:t>polutant </a:t>
            </a:r>
            <a:r>
              <a:rPr lang="cs-CZ" sz="1800" dirty="0" err="1"/>
              <a:t>eutrofizovaných</a:t>
            </a:r>
            <a:r>
              <a:rPr lang="cs-CZ" sz="1800" dirty="0"/>
              <a:t> toků</a:t>
            </a:r>
          </a:p>
          <a:p>
            <a:endParaRPr lang="cs-CZ" sz="1800" dirty="0"/>
          </a:p>
          <a:p>
            <a:pPr marL="0" indent="0">
              <a:buNone/>
            </a:pPr>
            <a:r>
              <a:rPr lang="cs-CZ" sz="1800" b="1" i="1" dirty="0" err="1" smtClean="0"/>
              <a:t>Ostreococcus</a:t>
            </a:r>
            <a:r>
              <a:rPr lang="cs-CZ" sz="1800" dirty="0" smtClean="0"/>
              <a:t> – </a:t>
            </a:r>
            <a:r>
              <a:rPr lang="cs-CZ" sz="1800" dirty="0"/>
              <a:t>trpaslík mezi </a:t>
            </a:r>
            <a:r>
              <a:rPr lang="cs-CZ" sz="1800" dirty="0" err="1"/>
              <a:t>eukaryoty</a:t>
            </a:r>
            <a:endParaRPr lang="cs-CZ" sz="1800" dirty="0"/>
          </a:p>
          <a:p>
            <a:r>
              <a:rPr lang="cs-CZ" sz="1800" dirty="0" smtClean="0"/>
              <a:t> rod jednobuněčných kulovitých zelených řas , mořský plankton </a:t>
            </a:r>
            <a:endParaRPr lang="cs-CZ" sz="1800" dirty="0"/>
          </a:p>
          <a:p>
            <a:r>
              <a:rPr lang="cs-CZ" sz="1800" dirty="0" smtClean="0"/>
              <a:t>1994 ve Francii, nalezen byl na mnoha jiných místech v světovém oceánu</a:t>
            </a:r>
            <a:endParaRPr lang="cs-CZ" sz="1800" dirty="0"/>
          </a:p>
          <a:p>
            <a:r>
              <a:rPr lang="cs-CZ" sz="1800" dirty="0" smtClean="0"/>
              <a:t>nejmenším známým volně žijícím eukaryotickým organismem - 0,8 µm</a:t>
            </a:r>
          </a:p>
          <a:p>
            <a:r>
              <a:rPr lang="cs-CZ" sz="1800" dirty="0" smtClean="0"/>
              <a:t>jaderný genom má 12,56 milionů párů bází a byl </a:t>
            </a:r>
            <a:r>
              <a:rPr lang="cs-CZ" sz="1800" dirty="0" err="1" smtClean="0"/>
              <a:t>osekvenován</a:t>
            </a:r>
            <a:r>
              <a:rPr lang="cs-CZ" sz="1800" dirty="0" smtClean="0"/>
              <a:t> v roce 2006</a:t>
            </a:r>
            <a:endParaRPr lang="cs-CZ" sz="1800" baseline="30000" dirty="0"/>
          </a:p>
          <a:p>
            <a:r>
              <a:rPr lang="cs-CZ" sz="1800" i="1" dirty="0" err="1" smtClean="0"/>
              <a:t>Ostreococcus</a:t>
            </a:r>
            <a:r>
              <a:rPr lang="cs-CZ" sz="1800" i="1" dirty="0" smtClean="0"/>
              <a:t> </a:t>
            </a:r>
            <a:r>
              <a:rPr lang="cs-CZ" sz="1800" i="1" dirty="0" err="1" smtClean="0"/>
              <a:t>tauri</a:t>
            </a:r>
            <a:r>
              <a:rPr lang="cs-CZ" sz="1800" dirty="0" smtClean="0"/>
              <a:t> má 14 (</a:t>
            </a:r>
            <a:r>
              <a:rPr lang="cs-CZ" sz="1800" dirty="0"/>
              <a:t>20) </a:t>
            </a:r>
            <a:r>
              <a:rPr lang="cs-CZ" sz="1800" dirty="0" smtClean="0"/>
              <a:t>chromozomů, jeden chloroplast a 1 </a:t>
            </a:r>
            <a:r>
              <a:rPr lang="cs-CZ" sz="1800" dirty="0"/>
              <a:t>až </a:t>
            </a:r>
            <a:r>
              <a:rPr lang="cs-CZ" sz="1800" dirty="0" smtClean="0"/>
              <a:t>několik mitochondrií</a:t>
            </a:r>
            <a:endParaRPr lang="cs-CZ" sz="1800" dirty="0"/>
          </a:p>
          <a:p>
            <a:r>
              <a:rPr lang="cs-CZ" sz="1800" dirty="0"/>
              <a:t>geny pro C4 fotosyntézu, typická pro vyšší rostliny</a:t>
            </a:r>
          </a:p>
          <a:p>
            <a:endParaRPr lang="cs-CZ" sz="1600" dirty="0"/>
          </a:p>
          <a:p>
            <a:endParaRPr lang="cs-CZ" sz="1600" dirty="0"/>
          </a:p>
          <a:p>
            <a:endParaRPr lang="cs-CZ" sz="1600" dirty="0"/>
          </a:p>
        </p:txBody>
      </p:sp>
      <p:pic>
        <p:nvPicPr>
          <p:cNvPr id="266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483768" y="4536164"/>
            <a:ext cx="3929260" cy="23218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676167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NAP-142328-007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1313" y="258763"/>
            <a:ext cx="8461375" cy="63404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177295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254" y="116632"/>
            <a:ext cx="8882242" cy="6480720"/>
          </a:xfrm>
        </p:spPr>
        <p:txBody>
          <a:bodyPr>
            <a:normAutofit/>
          </a:bodyPr>
          <a:lstStyle/>
          <a:p>
            <a:pPr marL="0" indent="0">
              <a:buNone/>
            </a:pPr>
            <a:r>
              <a:rPr lang="cs-CZ" sz="1800" b="1" dirty="0"/>
              <a:t>Rozsivky</a:t>
            </a:r>
          </a:p>
          <a:p>
            <a:r>
              <a:rPr lang="cs-CZ" sz="1800" dirty="0" smtClean="0"/>
              <a:t>schránka </a:t>
            </a:r>
            <a:r>
              <a:rPr lang="cs-CZ" sz="1800" dirty="0" err="1" smtClean="0"/>
              <a:t>frustula</a:t>
            </a:r>
            <a:r>
              <a:rPr lang="cs-CZ" sz="1800" dirty="0" smtClean="0"/>
              <a:t> </a:t>
            </a:r>
            <a:r>
              <a:rPr lang="cs-CZ" sz="1800" dirty="0"/>
              <a:t>- </a:t>
            </a:r>
            <a:r>
              <a:rPr lang="cs-CZ" sz="1800" dirty="0" smtClean="0"/>
              <a:t>polymerizovaný oxid křemičitý, </a:t>
            </a:r>
            <a:r>
              <a:rPr lang="cs-CZ" sz="1800" dirty="0" err="1" smtClean="0"/>
              <a:t>epithéka</a:t>
            </a:r>
            <a:r>
              <a:rPr lang="cs-CZ" sz="1800" dirty="0" smtClean="0"/>
              <a:t> a </a:t>
            </a:r>
            <a:r>
              <a:rPr lang="cs-CZ" sz="1800" dirty="0" err="1" smtClean="0"/>
              <a:t>hypothéka</a:t>
            </a:r>
            <a:endParaRPr lang="cs-CZ" sz="1800" dirty="0"/>
          </a:p>
          <a:p>
            <a:r>
              <a:rPr lang="cs-CZ" sz="1800" dirty="0" smtClean="0"/>
              <a:t>aktivní vychytávání </a:t>
            </a:r>
            <a:r>
              <a:rPr lang="cs-CZ" sz="1800" dirty="0" err="1" smtClean="0"/>
              <a:t>kys</a:t>
            </a:r>
            <a:r>
              <a:rPr lang="cs-CZ" sz="1800" dirty="0" smtClean="0"/>
              <a:t>. křemičité z prostředí (rychlostí až 18 mol/sec</a:t>
            </a:r>
            <a:r>
              <a:rPr lang="cs-CZ" sz="1800" dirty="0"/>
              <a:t>)</a:t>
            </a:r>
          </a:p>
          <a:p>
            <a:r>
              <a:rPr lang="cs-CZ" sz="1800" dirty="0" smtClean="0"/>
              <a:t>nepohlavní rozmnožování - každá z dceřiných buněk jednu část mateřské </a:t>
            </a:r>
            <a:r>
              <a:rPr lang="cs-CZ" sz="1800" dirty="0" err="1" smtClean="0"/>
              <a:t>frustuly</a:t>
            </a:r>
            <a:r>
              <a:rPr lang="cs-CZ" sz="1800" dirty="0" smtClean="0"/>
              <a:t> a druhou, vždy tu menší, si dotvoří</a:t>
            </a:r>
            <a:endParaRPr lang="cs-CZ" sz="1800" dirty="0"/>
          </a:p>
          <a:p>
            <a:r>
              <a:rPr lang="cs-CZ" sz="1800" dirty="0" smtClean="0"/>
              <a:t>v případě nedostatku křemíku se nepohlavní rozmnožování zastavuje</a:t>
            </a:r>
            <a:endParaRPr lang="cs-CZ" sz="1800" dirty="0"/>
          </a:p>
          <a:p>
            <a:r>
              <a:rPr lang="cs-CZ" sz="1800" dirty="0"/>
              <a:t>pokud dojde zmenšování části populaci k hraniční velikosti </a:t>
            </a:r>
            <a:r>
              <a:rPr lang="cs-CZ" sz="1800" dirty="0" smtClean="0"/>
              <a:t>(</a:t>
            </a:r>
            <a:r>
              <a:rPr lang="cs-CZ" sz="1800" dirty="0" err="1" smtClean="0"/>
              <a:t>frustula</a:t>
            </a:r>
            <a:r>
              <a:rPr lang="cs-CZ" sz="1800" dirty="0" smtClean="0"/>
              <a:t> </a:t>
            </a:r>
            <a:r>
              <a:rPr lang="cs-CZ" sz="1800" dirty="0"/>
              <a:t>cca 1/3 </a:t>
            </a:r>
            <a:r>
              <a:rPr lang="cs-CZ" sz="1800" dirty="0" err="1"/>
              <a:t>max.vel</a:t>
            </a:r>
            <a:r>
              <a:rPr lang="cs-CZ" sz="1800" dirty="0"/>
              <a:t>.) dochází k pohlavnímu množení</a:t>
            </a:r>
          </a:p>
          <a:p>
            <a:pPr marL="0" indent="0">
              <a:buNone/>
            </a:pPr>
            <a:endParaRPr lang="cs-CZ" sz="1600" dirty="0"/>
          </a:p>
        </p:txBody>
      </p:sp>
      <p:pic>
        <p:nvPicPr>
          <p:cNvPr id="286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7744" y="2996952"/>
            <a:ext cx="4002374" cy="32018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460610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88640"/>
            <a:ext cx="9144000" cy="5301208"/>
          </a:xfrm>
        </p:spPr>
        <p:txBody>
          <a:bodyPr>
            <a:normAutofit/>
          </a:bodyPr>
          <a:lstStyle/>
          <a:p>
            <a:pPr marL="0" indent="0">
              <a:buNone/>
            </a:pPr>
            <a:r>
              <a:rPr lang="en-GB" sz="1600" b="1" dirty="0" err="1"/>
              <a:t>Pohlavní</a:t>
            </a:r>
            <a:r>
              <a:rPr lang="en-GB" sz="1600" b="1" dirty="0"/>
              <a:t> </a:t>
            </a:r>
            <a:r>
              <a:rPr lang="en-GB" sz="1600" b="1" dirty="0" err="1"/>
              <a:t>rozmnožování</a:t>
            </a:r>
            <a:r>
              <a:rPr lang="en-GB" sz="1600" b="1" dirty="0"/>
              <a:t> </a:t>
            </a:r>
            <a:r>
              <a:rPr lang="cs-CZ" sz="1600" b="1" dirty="0"/>
              <a:t>rozsivek</a:t>
            </a:r>
          </a:p>
          <a:p>
            <a:r>
              <a:rPr lang="cs-CZ" sz="1600" dirty="0"/>
              <a:t>u </a:t>
            </a:r>
            <a:r>
              <a:rPr lang="en-GB" sz="1600" dirty="0" err="1"/>
              <a:t>centrických</a:t>
            </a:r>
            <a:r>
              <a:rPr lang="en-GB" sz="1600" dirty="0"/>
              <a:t> </a:t>
            </a:r>
            <a:r>
              <a:rPr lang="en-GB" sz="1600" dirty="0" err="1"/>
              <a:t>rozsivek</a:t>
            </a:r>
            <a:r>
              <a:rPr lang="en-GB" sz="1600" dirty="0"/>
              <a:t> je </a:t>
            </a:r>
            <a:r>
              <a:rPr lang="en-GB" sz="1600" dirty="0" err="1"/>
              <a:t>oogamické</a:t>
            </a:r>
            <a:endParaRPr lang="cs-CZ" sz="1600" dirty="0"/>
          </a:p>
          <a:p>
            <a:r>
              <a:rPr lang="en-GB" sz="1600" dirty="0"/>
              <a:t> </a:t>
            </a:r>
            <a:r>
              <a:rPr lang="en-GB" sz="1600" dirty="0" err="1"/>
              <a:t>splývá</a:t>
            </a:r>
            <a:r>
              <a:rPr lang="en-GB" sz="1600" dirty="0"/>
              <a:t> </a:t>
            </a:r>
            <a:r>
              <a:rPr lang="en-GB" sz="1600" dirty="0" err="1"/>
              <a:t>při</a:t>
            </a:r>
            <a:r>
              <a:rPr lang="en-GB" sz="1600" dirty="0"/>
              <a:t> </a:t>
            </a:r>
            <a:r>
              <a:rPr lang="en-GB" sz="1600" dirty="0" err="1"/>
              <a:t>něm</a:t>
            </a:r>
            <a:r>
              <a:rPr lang="en-GB" sz="1600" dirty="0"/>
              <a:t> </a:t>
            </a:r>
            <a:r>
              <a:rPr lang="en-GB" sz="1600" dirty="0" err="1"/>
              <a:t>nepohyblivá</a:t>
            </a:r>
            <a:r>
              <a:rPr lang="cs-CZ" sz="1600" dirty="0"/>
              <a:t> </a:t>
            </a:r>
            <a:r>
              <a:rPr lang="en-GB" sz="1600" dirty="0" err="1"/>
              <a:t>vaječná</a:t>
            </a:r>
            <a:r>
              <a:rPr lang="en-GB" sz="1600" dirty="0"/>
              <a:t> </a:t>
            </a:r>
            <a:r>
              <a:rPr lang="en-GB" sz="1600" dirty="0" err="1"/>
              <a:t>buňka</a:t>
            </a:r>
            <a:r>
              <a:rPr lang="en-GB" sz="1600" dirty="0"/>
              <a:t> s </a:t>
            </a:r>
            <a:r>
              <a:rPr lang="en-GB" sz="1600" dirty="0" err="1"/>
              <a:t>pohyblivou</a:t>
            </a:r>
            <a:r>
              <a:rPr lang="en-GB" sz="1600" dirty="0"/>
              <a:t> </a:t>
            </a:r>
            <a:r>
              <a:rPr lang="en-GB" sz="1600" dirty="0" err="1"/>
              <a:t>jedno</a:t>
            </a:r>
            <a:r>
              <a:rPr lang="en-GB" sz="1600" dirty="0"/>
              <a:t> -</a:t>
            </a:r>
            <a:r>
              <a:rPr lang="en-GB" sz="1600" dirty="0" err="1"/>
              <a:t>bičíkatou</a:t>
            </a:r>
            <a:r>
              <a:rPr lang="en-GB" sz="1600" dirty="0"/>
              <a:t> </a:t>
            </a:r>
            <a:r>
              <a:rPr lang="en-GB" sz="1600" dirty="0" err="1"/>
              <a:t>spermatickou</a:t>
            </a:r>
            <a:r>
              <a:rPr lang="en-GB" sz="1600" dirty="0"/>
              <a:t> </a:t>
            </a:r>
            <a:r>
              <a:rPr lang="en-GB" sz="1600" dirty="0" err="1"/>
              <a:t>buňkou</a:t>
            </a:r>
            <a:endParaRPr lang="cs-CZ" sz="1600" dirty="0"/>
          </a:p>
          <a:p>
            <a:r>
              <a:rPr lang="en-GB" sz="1600" dirty="0"/>
              <a:t> </a:t>
            </a:r>
            <a:r>
              <a:rPr lang="cs-CZ" sz="1600" dirty="0"/>
              <a:t>p</a:t>
            </a:r>
            <a:r>
              <a:rPr lang="en-GB" sz="1600" dirty="0" err="1"/>
              <a:t>enátní</a:t>
            </a:r>
            <a:r>
              <a:rPr lang="cs-CZ" sz="1600" dirty="0"/>
              <a:t> </a:t>
            </a:r>
            <a:r>
              <a:rPr lang="en-GB" sz="1600" dirty="0" err="1"/>
              <a:t>rozsivky</a:t>
            </a:r>
            <a:r>
              <a:rPr lang="en-GB" sz="1600" dirty="0"/>
              <a:t> se </a:t>
            </a:r>
            <a:r>
              <a:rPr lang="en-GB" sz="1600" dirty="0" err="1"/>
              <a:t>rozmnožují</a:t>
            </a:r>
            <a:r>
              <a:rPr lang="en-GB" sz="1600" dirty="0"/>
              <a:t> </a:t>
            </a:r>
            <a:r>
              <a:rPr lang="en-GB" sz="1600" dirty="0" err="1"/>
              <a:t>izogamicky</a:t>
            </a:r>
            <a:r>
              <a:rPr lang="cs-CZ" sz="1600" dirty="0"/>
              <a:t> - </a:t>
            </a:r>
            <a:r>
              <a:rPr lang="en-GB" sz="1600" dirty="0" err="1"/>
              <a:t>splýváním</a:t>
            </a:r>
            <a:r>
              <a:rPr lang="en-GB" sz="1600" dirty="0"/>
              <a:t> </a:t>
            </a:r>
            <a:r>
              <a:rPr lang="en-GB" sz="1600" dirty="0" err="1"/>
              <a:t>stejně</a:t>
            </a:r>
            <a:r>
              <a:rPr lang="en-GB" sz="1600" dirty="0"/>
              <a:t> </a:t>
            </a:r>
            <a:r>
              <a:rPr lang="en-GB" sz="1600" dirty="0" err="1"/>
              <a:t>velkých</a:t>
            </a:r>
            <a:r>
              <a:rPr lang="en-GB" sz="1600" dirty="0"/>
              <a:t> </a:t>
            </a:r>
            <a:r>
              <a:rPr lang="en-GB" sz="1600" dirty="0" err="1"/>
              <a:t>gamet</a:t>
            </a:r>
            <a:r>
              <a:rPr lang="en-GB" sz="1600" dirty="0"/>
              <a:t>, </a:t>
            </a:r>
            <a:r>
              <a:rPr lang="en-GB" sz="1600" dirty="0" err="1"/>
              <a:t>které</a:t>
            </a:r>
            <a:r>
              <a:rPr lang="en-GB" sz="1600" dirty="0"/>
              <a:t> </a:t>
            </a:r>
            <a:r>
              <a:rPr lang="en-GB" sz="1600" dirty="0" err="1"/>
              <a:t>vznikají</a:t>
            </a:r>
            <a:r>
              <a:rPr lang="en-GB" sz="1600" dirty="0"/>
              <a:t> </a:t>
            </a:r>
            <a:r>
              <a:rPr lang="en-GB" sz="1600" dirty="0" err="1"/>
              <a:t>ve</a:t>
            </a:r>
            <a:r>
              <a:rPr lang="en-GB" sz="1600" dirty="0"/>
              <a:t> </a:t>
            </a:r>
            <a:r>
              <a:rPr lang="en-GB" sz="1600" dirty="0" err="1"/>
              <a:t>dvou</a:t>
            </a:r>
            <a:r>
              <a:rPr lang="en-GB" sz="1600" dirty="0"/>
              <a:t> </a:t>
            </a:r>
            <a:r>
              <a:rPr lang="en-GB" sz="1600" dirty="0" err="1"/>
              <a:t>těsně</a:t>
            </a:r>
            <a:r>
              <a:rPr lang="en-GB" sz="1600" dirty="0"/>
              <a:t> </a:t>
            </a:r>
            <a:r>
              <a:rPr lang="en-GB" sz="1600" dirty="0" err="1"/>
              <a:t>spojených</a:t>
            </a:r>
            <a:r>
              <a:rPr lang="en-GB" sz="1600" dirty="0"/>
              <a:t> </a:t>
            </a:r>
            <a:r>
              <a:rPr lang="en-GB" sz="1600" dirty="0" err="1"/>
              <a:t>párujících</a:t>
            </a:r>
            <a:r>
              <a:rPr lang="cs-CZ" sz="1600" dirty="0"/>
              <a:t> </a:t>
            </a:r>
            <a:r>
              <a:rPr lang="en-GB" sz="1600" dirty="0"/>
              <a:t>se </a:t>
            </a:r>
            <a:r>
              <a:rPr lang="en-GB" sz="1600" dirty="0" err="1"/>
              <a:t>buňkách</a:t>
            </a:r>
            <a:r>
              <a:rPr lang="en-GB" sz="1600" dirty="0"/>
              <a:t> </a:t>
            </a:r>
            <a:r>
              <a:rPr lang="cs-CZ" sz="1600" dirty="0"/>
              <a:t> (</a:t>
            </a:r>
            <a:r>
              <a:rPr lang="en-GB" sz="1600" dirty="0" err="1"/>
              <a:t>gametangi</a:t>
            </a:r>
            <a:r>
              <a:rPr lang="cs-CZ" sz="1600" dirty="0"/>
              <a:t>a)</a:t>
            </a:r>
          </a:p>
          <a:p>
            <a:r>
              <a:rPr lang="en-GB" sz="1600" dirty="0" err="1"/>
              <a:t>prokázána</a:t>
            </a:r>
            <a:r>
              <a:rPr lang="en-GB" sz="1600" dirty="0"/>
              <a:t> </a:t>
            </a:r>
            <a:r>
              <a:rPr lang="en-GB" sz="1600" dirty="0" err="1"/>
              <a:t>i</a:t>
            </a:r>
            <a:r>
              <a:rPr lang="en-GB" sz="1600" dirty="0"/>
              <a:t> </a:t>
            </a:r>
            <a:r>
              <a:rPr lang="en-GB" sz="1600" dirty="0" err="1"/>
              <a:t>produkce</a:t>
            </a:r>
            <a:r>
              <a:rPr lang="cs-CZ" sz="1600" dirty="0"/>
              <a:t> </a:t>
            </a:r>
            <a:r>
              <a:rPr lang="en-GB" sz="1600" dirty="0" err="1"/>
              <a:t>feromonů</a:t>
            </a:r>
            <a:r>
              <a:rPr lang="cs-CZ" sz="1600" dirty="0"/>
              <a:t> k </a:t>
            </a:r>
            <a:r>
              <a:rPr lang="en-GB" sz="1600" dirty="0" err="1"/>
              <a:t>vyhledání</a:t>
            </a:r>
            <a:r>
              <a:rPr lang="en-GB" sz="1600" dirty="0"/>
              <a:t> </a:t>
            </a:r>
            <a:r>
              <a:rPr lang="en-GB" sz="1600" dirty="0" err="1"/>
              <a:t>sexuálního</a:t>
            </a:r>
            <a:r>
              <a:rPr lang="en-GB" sz="1600" dirty="0"/>
              <a:t> </a:t>
            </a:r>
            <a:r>
              <a:rPr lang="en-GB" sz="1600" dirty="0" err="1"/>
              <a:t>partnera</a:t>
            </a:r>
            <a:endParaRPr lang="cs-CZ" sz="1600" dirty="0"/>
          </a:p>
          <a:p>
            <a:r>
              <a:rPr lang="en-GB" sz="1600" dirty="0" err="1"/>
              <a:t>výměn</a:t>
            </a:r>
            <a:r>
              <a:rPr lang="cs-CZ" sz="1600" dirty="0"/>
              <a:t>a</a:t>
            </a:r>
            <a:r>
              <a:rPr lang="en-GB" sz="1600" dirty="0"/>
              <a:t> </a:t>
            </a:r>
            <a:r>
              <a:rPr lang="en-GB" sz="1600" dirty="0" err="1"/>
              <a:t>genetické</a:t>
            </a:r>
            <a:r>
              <a:rPr lang="en-GB" sz="1600" dirty="0"/>
              <a:t> </a:t>
            </a:r>
            <a:r>
              <a:rPr lang="en-GB" sz="1600" dirty="0" err="1"/>
              <a:t>informace</a:t>
            </a:r>
            <a:endParaRPr lang="cs-CZ" sz="1600" dirty="0"/>
          </a:p>
          <a:p>
            <a:r>
              <a:rPr lang="en-GB" sz="1600" dirty="0" err="1"/>
              <a:t>zygota</a:t>
            </a:r>
            <a:r>
              <a:rPr lang="en-GB" sz="1600" dirty="0"/>
              <a:t> (</a:t>
            </a:r>
            <a:r>
              <a:rPr lang="en-GB" sz="1600" dirty="0" err="1"/>
              <a:t>auxospora</a:t>
            </a:r>
            <a:r>
              <a:rPr lang="en-GB" sz="1600" dirty="0"/>
              <a:t>)</a:t>
            </a:r>
            <a:r>
              <a:rPr lang="cs-CZ" sz="1600" dirty="0"/>
              <a:t> </a:t>
            </a:r>
            <a:r>
              <a:rPr lang="en-GB" sz="1600" dirty="0" err="1"/>
              <a:t>zvětšuje</a:t>
            </a:r>
            <a:r>
              <a:rPr lang="en-GB" sz="1600" dirty="0"/>
              <a:t> </a:t>
            </a:r>
            <a:r>
              <a:rPr lang="en-GB" sz="1600" dirty="0" err="1"/>
              <a:t>svůj</a:t>
            </a:r>
            <a:r>
              <a:rPr lang="en-GB" sz="1600" dirty="0"/>
              <a:t> </a:t>
            </a:r>
            <a:r>
              <a:rPr lang="en-GB" sz="1600" dirty="0" err="1"/>
              <a:t>objem</a:t>
            </a:r>
            <a:r>
              <a:rPr lang="en-GB" sz="1600" dirty="0"/>
              <a:t> a </a:t>
            </a:r>
            <a:r>
              <a:rPr lang="en-GB" sz="1600" dirty="0" err="1"/>
              <a:t>uvnitř</a:t>
            </a:r>
            <a:r>
              <a:rPr lang="en-GB" sz="1600" dirty="0"/>
              <a:t> se </a:t>
            </a:r>
            <a:r>
              <a:rPr lang="en-GB" sz="1600" dirty="0" err="1"/>
              <a:t>vytvoří</a:t>
            </a:r>
            <a:r>
              <a:rPr lang="en-GB" sz="1600" dirty="0"/>
              <a:t> </a:t>
            </a:r>
            <a:r>
              <a:rPr lang="en-GB" sz="1600" dirty="0" err="1"/>
              <a:t>iniciální</a:t>
            </a:r>
            <a:r>
              <a:rPr lang="en-GB" sz="1600" dirty="0"/>
              <a:t> </a:t>
            </a:r>
            <a:r>
              <a:rPr lang="en-GB" sz="1600" dirty="0" err="1"/>
              <a:t>buňka</a:t>
            </a:r>
            <a:r>
              <a:rPr lang="cs-CZ" sz="1600" dirty="0"/>
              <a:t> výrazně větší než </a:t>
            </a:r>
            <a:r>
              <a:rPr lang="en-GB" sz="1600" dirty="0" err="1"/>
              <a:t>rodičovské</a:t>
            </a:r>
            <a:r>
              <a:rPr lang="en-GB" sz="1600" dirty="0"/>
              <a:t> </a:t>
            </a:r>
            <a:r>
              <a:rPr lang="en-GB" sz="1600" dirty="0" err="1"/>
              <a:t>buňky</a:t>
            </a:r>
            <a:endParaRPr lang="cs-CZ" sz="1600" dirty="0"/>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97843" y="3429000"/>
            <a:ext cx="7143750" cy="2552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1331640" y="5981700"/>
            <a:ext cx="7056784" cy="261610"/>
          </a:xfrm>
          <a:prstGeom prst="rect">
            <a:avLst/>
          </a:prstGeom>
        </p:spPr>
        <p:txBody>
          <a:bodyPr wrap="square">
            <a:spAutoFit/>
          </a:bodyPr>
          <a:lstStyle/>
          <a:p>
            <a:r>
              <a:rPr lang="en-GB" sz="1100" dirty="0"/>
              <a:t>https://rbg-web2.rbge.org.uk/algae/sellaphora/sellaphora_mating1.html</a:t>
            </a:r>
          </a:p>
        </p:txBody>
      </p:sp>
      <p:sp>
        <p:nvSpPr>
          <p:cNvPr id="2" name="Obdélník 1"/>
          <p:cNvSpPr/>
          <p:nvPr/>
        </p:nvSpPr>
        <p:spPr>
          <a:xfrm>
            <a:off x="3059832" y="6243310"/>
            <a:ext cx="2214324" cy="369332"/>
          </a:xfrm>
          <a:prstGeom prst="rect">
            <a:avLst/>
          </a:prstGeom>
        </p:spPr>
        <p:txBody>
          <a:bodyPr wrap="none">
            <a:spAutoFit/>
          </a:bodyPr>
          <a:lstStyle/>
          <a:p>
            <a:r>
              <a:rPr lang="en-GB" i="1" dirty="0" err="1"/>
              <a:t>Sellaphora</a:t>
            </a:r>
            <a:r>
              <a:rPr lang="en-GB" i="1" dirty="0"/>
              <a:t> </a:t>
            </a:r>
            <a:r>
              <a:rPr lang="en-GB" i="1" dirty="0" err="1"/>
              <a:t>auldreekie</a:t>
            </a:r>
            <a:endParaRPr lang="en-GB" i="1" dirty="0"/>
          </a:p>
        </p:txBody>
      </p:sp>
    </p:spTree>
    <p:extLst>
      <p:ext uri="{BB962C8B-B14F-4D97-AF65-F5344CB8AC3E}">
        <p14:creationId xmlns="" xmlns:p14="http://schemas.microsoft.com/office/powerpoint/2010/main" val="22066253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260648"/>
            <a:ext cx="8229600" cy="4525963"/>
          </a:xfrm>
        </p:spPr>
        <p:txBody>
          <a:bodyPr>
            <a:normAutofit/>
          </a:bodyPr>
          <a:lstStyle/>
          <a:p>
            <a:r>
              <a:rPr lang="cs-CZ" sz="1800" dirty="0"/>
              <a:t>schránky odumřelých rozsivek tvoří horninu diatomit (křemelinu), který se využívá se jako filtrační či sorpční materiál</a:t>
            </a:r>
          </a:p>
          <a:p>
            <a:endParaRPr lang="cs-CZ" sz="1600" dirty="0"/>
          </a:p>
          <a:p>
            <a:endParaRPr lang="cs-CZ" sz="1600" dirty="0"/>
          </a:p>
          <a:p>
            <a:r>
              <a:rPr lang="cs-CZ" sz="1800" dirty="0"/>
              <a:t>20–25 % roční celkové primární produkce Země</a:t>
            </a:r>
          </a:p>
          <a:p>
            <a:r>
              <a:rPr lang="cs-CZ" sz="1800" dirty="0"/>
              <a:t>spolu se sinicemi se asi podílely na vzniku kyslíkaté atmosféry na Zemi</a:t>
            </a:r>
          </a:p>
          <a:p>
            <a:endParaRPr lang="cs-CZ" dirty="0"/>
          </a:p>
          <a:p>
            <a:endParaRPr lang="en-GB"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2564904"/>
            <a:ext cx="6323857" cy="36164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Obdélník 3"/>
          <p:cNvSpPr/>
          <p:nvPr/>
        </p:nvSpPr>
        <p:spPr>
          <a:xfrm>
            <a:off x="2286000" y="5805264"/>
            <a:ext cx="4572000" cy="276999"/>
          </a:xfrm>
          <a:prstGeom prst="rect">
            <a:avLst/>
          </a:prstGeom>
        </p:spPr>
        <p:txBody>
          <a:bodyPr>
            <a:spAutoFit/>
          </a:bodyPr>
          <a:lstStyle/>
          <a:p>
            <a:r>
              <a:rPr lang="en-GB" sz="1200" dirty="0">
                <a:solidFill>
                  <a:schemeClr val="bg1"/>
                </a:solidFill>
              </a:rPr>
              <a:t>https://www.futurity.org/diatoms-ocean-nutrients-1353212-2/</a:t>
            </a:r>
          </a:p>
        </p:txBody>
      </p:sp>
    </p:spTree>
    <p:extLst>
      <p:ext uri="{BB962C8B-B14F-4D97-AF65-F5344CB8AC3E}">
        <p14:creationId xmlns="" xmlns:p14="http://schemas.microsoft.com/office/powerpoint/2010/main" val="41096295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1"/>
            <a:ext cx="6048672" cy="2852936"/>
          </a:xfrm>
        </p:spPr>
        <p:txBody>
          <a:bodyPr>
            <a:normAutofit/>
          </a:bodyPr>
          <a:lstStyle/>
          <a:p>
            <a:pPr marL="0" indent="0">
              <a:buNone/>
            </a:pPr>
            <a:r>
              <a:rPr lang="cs-CZ" sz="2400" b="1" dirty="0"/>
              <a:t>Houby</a:t>
            </a:r>
          </a:p>
          <a:p>
            <a:r>
              <a:rPr lang="cs-CZ" sz="1700" dirty="0"/>
              <a:t>odhad – více než 1,5 mil druhů</a:t>
            </a:r>
          </a:p>
          <a:p>
            <a:r>
              <a:rPr lang="cs-CZ" sz="1700" dirty="0"/>
              <a:t>heterotrofní, vláknité, chitin a </a:t>
            </a:r>
            <a:r>
              <a:rPr lang="cs-CZ" sz="1700" dirty="0" err="1"/>
              <a:t>glukan</a:t>
            </a:r>
            <a:r>
              <a:rPr lang="cs-CZ" sz="1700" dirty="0"/>
              <a:t> v </a:t>
            </a:r>
            <a:r>
              <a:rPr lang="cs-CZ" sz="1700" dirty="0" err="1"/>
              <a:t>buň</a:t>
            </a:r>
            <a:r>
              <a:rPr lang="cs-CZ" sz="1700" dirty="0"/>
              <a:t>. stěně</a:t>
            </a:r>
          </a:p>
          <a:p>
            <a:r>
              <a:rPr lang="cs-CZ" sz="1700" dirty="0"/>
              <a:t>dekompozice, recyklace </a:t>
            </a:r>
            <a:r>
              <a:rPr lang="cs-CZ" sz="1700" dirty="0" err="1"/>
              <a:t>org</a:t>
            </a:r>
            <a:r>
              <a:rPr lang="cs-CZ" sz="1700" dirty="0"/>
              <a:t>. materiálu vč. ligninu a celulózy</a:t>
            </a:r>
          </a:p>
          <a:p>
            <a:r>
              <a:rPr lang="cs-CZ" sz="1700" dirty="0"/>
              <a:t>koloběh prvků</a:t>
            </a:r>
          </a:p>
          <a:p>
            <a:r>
              <a:rPr lang="cs-CZ" sz="1700" dirty="0"/>
              <a:t>ekonomické ztráty, poškození hospodářských plodin (plísně)</a:t>
            </a:r>
          </a:p>
          <a:p>
            <a:r>
              <a:rPr lang="cs-CZ" sz="1700" dirty="0"/>
              <a:t>využití v potravinářství – sýry, </a:t>
            </a:r>
            <a:r>
              <a:rPr lang="cs-CZ" sz="1700" dirty="0" err="1"/>
              <a:t>tempeh</a:t>
            </a:r>
            <a:endParaRPr lang="cs-CZ" sz="1700" dirty="0"/>
          </a:p>
          <a:p>
            <a:r>
              <a:rPr lang="cs-CZ" sz="1700" dirty="0"/>
              <a:t>lékařství – </a:t>
            </a:r>
            <a:r>
              <a:rPr lang="cs-CZ" sz="1700" dirty="0" smtClean="0"/>
              <a:t>antibiotika -penicilin</a:t>
            </a:r>
            <a:r>
              <a:rPr lang="cs-CZ" sz="1700" dirty="0"/>
              <a:t>…</a:t>
            </a:r>
          </a:p>
          <a:p>
            <a:endParaRPr lang="cs-CZ" sz="1600" dirty="0"/>
          </a:p>
        </p:txBody>
      </p:sp>
      <p:pic>
        <p:nvPicPr>
          <p:cNvPr id="276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6657" y="3068960"/>
            <a:ext cx="5416868" cy="30469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ovéPole 1"/>
          <p:cNvSpPr txBox="1"/>
          <p:nvPr/>
        </p:nvSpPr>
        <p:spPr>
          <a:xfrm>
            <a:off x="6119664" y="1841242"/>
            <a:ext cx="3024336" cy="5016758"/>
          </a:xfrm>
          <a:prstGeom prst="rect">
            <a:avLst/>
          </a:prstGeom>
          <a:solidFill>
            <a:schemeClr val="accent1">
              <a:lumMod val="40000"/>
              <a:lumOff val="60000"/>
            </a:schemeClr>
          </a:solidFill>
          <a:ln>
            <a:solidFill>
              <a:schemeClr val="accent1"/>
            </a:solidFill>
          </a:ln>
        </p:spPr>
        <p:txBody>
          <a:bodyPr wrap="square" rtlCol="0">
            <a:spAutoFit/>
          </a:bodyPr>
          <a:lstStyle/>
          <a:p>
            <a:r>
              <a:rPr lang="en-GB" sz="1600" b="1" dirty="0" err="1">
                <a:solidFill>
                  <a:prstClr val="black"/>
                </a:solidFill>
              </a:rPr>
              <a:t>Chytridiomykóza</a:t>
            </a:r>
            <a:r>
              <a:rPr lang="en-GB" sz="1600" dirty="0">
                <a:solidFill>
                  <a:prstClr val="black"/>
                </a:solidFill>
              </a:rPr>
              <a:t> je </a:t>
            </a:r>
            <a:r>
              <a:rPr lang="en-GB" sz="1600" dirty="0" err="1">
                <a:solidFill>
                  <a:prstClr val="black"/>
                </a:solidFill>
              </a:rPr>
              <a:t>závažné</a:t>
            </a:r>
            <a:r>
              <a:rPr lang="en-GB" sz="1600" dirty="0">
                <a:solidFill>
                  <a:prstClr val="black"/>
                </a:solidFill>
              </a:rPr>
              <a:t> </a:t>
            </a:r>
            <a:r>
              <a:rPr lang="en-GB" sz="1600" dirty="0" err="1">
                <a:solidFill>
                  <a:prstClr val="black"/>
                </a:solidFill>
              </a:rPr>
              <a:t>onemocnění</a:t>
            </a:r>
            <a:r>
              <a:rPr lang="en-GB" sz="1600" dirty="0">
                <a:solidFill>
                  <a:prstClr val="black"/>
                </a:solidFill>
              </a:rPr>
              <a:t> </a:t>
            </a:r>
            <a:r>
              <a:rPr lang="en-GB" sz="1600" dirty="0" err="1">
                <a:solidFill>
                  <a:prstClr val="black"/>
                </a:solidFill>
              </a:rPr>
              <a:t>obojživelníků</a:t>
            </a:r>
            <a:r>
              <a:rPr lang="en-GB" sz="1600" dirty="0">
                <a:solidFill>
                  <a:prstClr val="black"/>
                </a:solidFill>
              </a:rPr>
              <a:t> </a:t>
            </a:r>
            <a:r>
              <a:rPr lang="en-GB" sz="1600" dirty="0" err="1">
                <a:solidFill>
                  <a:prstClr val="black"/>
                </a:solidFill>
              </a:rPr>
              <a:t>zapříčiněné</a:t>
            </a:r>
            <a:r>
              <a:rPr lang="en-GB" sz="1600" dirty="0">
                <a:solidFill>
                  <a:prstClr val="black"/>
                </a:solidFill>
              </a:rPr>
              <a:t> </a:t>
            </a:r>
            <a:r>
              <a:rPr lang="en-GB" sz="1600" dirty="0" err="1">
                <a:solidFill>
                  <a:prstClr val="black"/>
                </a:solidFill>
              </a:rPr>
              <a:t>chytridiomycetní</a:t>
            </a:r>
            <a:r>
              <a:rPr lang="en-GB" sz="1600" dirty="0">
                <a:solidFill>
                  <a:prstClr val="black"/>
                </a:solidFill>
              </a:rPr>
              <a:t> </a:t>
            </a:r>
            <a:r>
              <a:rPr lang="en-GB" sz="1600" dirty="0" err="1">
                <a:solidFill>
                  <a:prstClr val="black"/>
                </a:solidFill>
              </a:rPr>
              <a:t>houbou</a:t>
            </a:r>
            <a:r>
              <a:rPr lang="en-GB" sz="1600" dirty="0">
                <a:solidFill>
                  <a:prstClr val="black"/>
                </a:solidFill>
              </a:rPr>
              <a:t> </a:t>
            </a:r>
            <a:r>
              <a:rPr lang="en-GB" sz="1600" b="1" i="1" dirty="0" err="1">
                <a:solidFill>
                  <a:prstClr val="black"/>
                </a:solidFill>
              </a:rPr>
              <a:t>Batrachochytrium</a:t>
            </a:r>
            <a:r>
              <a:rPr lang="en-GB" sz="1600" b="1" i="1" dirty="0">
                <a:solidFill>
                  <a:prstClr val="black"/>
                </a:solidFill>
              </a:rPr>
              <a:t> </a:t>
            </a:r>
            <a:r>
              <a:rPr lang="en-GB" sz="1600" b="1" i="1" dirty="0" err="1">
                <a:solidFill>
                  <a:prstClr val="black"/>
                </a:solidFill>
              </a:rPr>
              <a:t>dendrobatidis</a:t>
            </a:r>
            <a:r>
              <a:rPr lang="en-GB" sz="1600" dirty="0">
                <a:solidFill>
                  <a:prstClr val="black"/>
                </a:solidFill>
              </a:rPr>
              <a:t>. Zoosporangia </a:t>
            </a:r>
            <a:r>
              <a:rPr lang="en-GB" sz="1600" dirty="0" err="1">
                <a:solidFill>
                  <a:prstClr val="black"/>
                </a:solidFill>
              </a:rPr>
              <a:t>napadají</a:t>
            </a:r>
            <a:r>
              <a:rPr lang="en-GB" sz="1600" dirty="0">
                <a:solidFill>
                  <a:prstClr val="black"/>
                </a:solidFill>
              </a:rPr>
              <a:t> </a:t>
            </a:r>
            <a:r>
              <a:rPr lang="en-GB" sz="1600" dirty="0" err="1">
                <a:solidFill>
                  <a:prstClr val="black"/>
                </a:solidFill>
              </a:rPr>
              <a:t>vrchní</a:t>
            </a:r>
            <a:r>
              <a:rPr lang="en-GB" sz="1600" dirty="0">
                <a:solidFill>
                  <a:prstClr val="black"/>
                </a:solidFill>
              </a:rPr>
              <a:t> </a:t>
            </a:r>
            <a:r>
              <a:rPr lang="en-GB" sz="1600" dirty="0" err="1">
                <a:solidFill>
                  <a:prstClr val="black"/>
                </a:solidFill>
              </a:rPr>
              <a:t>vrstvy</a:t>
            </a:r>
            <a:r>
              <a:rPr lang="en-GB" sz="1600" dirty="0">
                <a:solidFill>
                  <a:prstClr val="black"/>
                </a:solidFill>
              </a:rPr>
              <a:t> </a:t>
            </a:r>
            <a:r>
              <a:rPr lang="en-GB" sz="1600" dirty="0" err="1">
                <a:solidFill>
                  <a:prstClr val="black"/>
                </a:solidFill>
              </a:rPr>
              <a:t>pokožky</a:t>
            </a:r>
            <a:r>
              <a:rPr lang="en-GB" sz="1600" dirty="0">
                <a:solidFill>
                  <a:prstClr val="black"/>
                </a:solidFill>
              </a:rPr>
              <a:t> a </a:t>
            </a:r>
            <a:r>
              <a:rPr lang="en-GB" sz="1600" dirty="0" err="1">
                <a:solidFill>
                  <a:prstClr val="black"/>
                </a:solidFill>
              </a:rPr>
              <a:t>narušují</a:t>
            </a:r>
            <a:r>
              <a:rPr lang="en-GB" sz="1600" dirty="0">
                <a:solidFill>
                  <a:prstClr val="black"/>
                </a:solidFill>
              </a:rPr>
              <a:t> </a:t>
            </a:r>
            <a:r>
              <a:rPr lang="en-GB" sz="1600" dirty="0" err="1">
                <a:solidFill>
                  <a:prstClr val="black"/>
                </a:solidFill>
              </a:rPr>
              <a:t>její</a:t>
            </a:r>
            <a:r>
              <a:rPr lang="en-GB" sz="1600" dirty="0">
                <a:solidFill>
                  <a:prstClr val="black"/>
                </a:solidFill>
              </a:rPr>
              <a:t> </a:t>
            </a:r>
            <a:r>
              <a:rPr lang="en-GB" sz="1600" dirty="0" err="1">
                <a:solidFill>
                  <a:prstClr val="black"/>
                </a:solidFill>
              </a:rPr>
              <a:t>normální</a:t>
            </a:r>
            <a:r>
              <a:rPr lang="en-GB" sz="1600" dirty="0">
                <a:solidFill>
                  <a:prstClr val="black"/>
                </a:solidFill>
              </a:rPr>
              <a:t> </a:t>
            </a:r>
            <a:r>
              <a:rPr lang="en-GB" sz="1600" dirty="0" err="1">
                <a:solidFill>
                  <a:prstClr val="black"/>
                </a:solidFill>
              </a:rPr>
              <a:t>funkce</a:t>
            </a:r>
            <a:r>
              <a:rPr lang="en-GB" sz="1600" dirty="0">
                <a:solidFill>
                  <a:prstClr val="black"/>
                </a:solidFill>
              </a:rPr>
              <a:t>. </a:t>
            </a:r>
            <a:r>
              <a:rPr lang="en-GB" sz="1600" dirty="0" err="1">
                <a:solidFill>
                  <a:prstClr val="black"/>
                </a:solidFill>
              </a:rPr>
              <a:t>Nemoc</a:t>
            </a:r>
            <a:r>
              <a:rPr lang="en-GB" sz="1600" dirty="0">
                <a:solidFill>
                  <a:prstClr val="black"/>
                </a:solidFill>
              </a:rPr>
              <a:t> </a:t>
            </a:r>
            <a:r>
              <a:rPr lang="en-GB" sz="1600" dirty="0" err="1">
                <a:solidFill>
                  <a:prstClr val="black"/>
                </a:solidFill>
              </a:rPr>
              <a:t>byla</a:t>
            </a:r>
            <a:r>
              <a:rPr lang="en-GB" sz="1600" dirty="0">
                <a:solidFill>
                  <a:prstClr val="black"/>
                </a:solidFill>
              </a:rPr>
              <a:t> </a:t>
            </a:r>
            <a:r>
              <a:rPr lang="en-GB" sz="1600" dirty="0" err="1">
                <a:solidFill>
                  <a:prstClr val="black"/>
                </a:solidFill>
              </a:rPr>
              <a:t>poprvé</a:t>
            </a:r>
            <a:r>
              <a:rPr lang="en-GB" sz="1600" dirty="0">
                <a:solidFill>
                  <a:prstClr val="black"/>
                </a:solidFill>
              </a:rPr>
              <a:t> </a:t>
            </a:r>
            <a:r>
              <a:rPr lang="en-GB" sz="1600" dirty="0" err="1">
                <a:solidFill>
                  <a:prstClr val="black"/>
                </a:solidFill>
              </a:rPr>
              <a:t>detekována</a:t>
            </a:r>
            <a:r>
              <a:rPr lang="en-GB" sz="1600" dirty="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konci</a:t>
            </a:r>
            <a:r>
              <a:rPr lang="en-GB" sz="1600" dirty="0">
                <a:solidFill>
                  <a:prstClr val="black"/>
                </a:solidFill>
              </a:rPr>
              <a:t> 20. </a:t>
            </a:r>
            <a:r>
              <a:rPr lang="en-GB" sz="1600" dirty="0" err="1">
                <a:solidFill>
                  <a:prstClr val="black"/>
                </a:solidFill>
              </a:rPr>
              <a:t>století</a:t>
            </a:r>
            <a:r>
              <a:rPr lang="en-GB" sz="1600" dirty="0">
                <a:solidFill>
                  <a:prstClr val="black"/>
                </a:solidFill>
              </a:rPr>
              <a:t>. </a:t>
            </a:r>
            <a:r>
              <a:rPr lang="en-GB" sz="1600" dirty="0" err="1">
                <a:solidFill>
                  <a:prstClr val="black"/>
                </a:solidFill>
              </a:rPr>
              <a:t>Její</a:t>
            </a:r>
            <a:r>
              <a:rPr lang="en-GB" sz="1600" dirty="0">
                <a:solidFill>
                  <a:prstClr val="black"/>
                </a:solidFill>
              </a:rPr>
              <a:t> </a:t>
            </a:r>
            <a:r>
              <a:rPr lang="en-GB" sz="1600" dirty="0" err="1">
                <a:solidFill>
                  <a:prstClr val="black"/>
                </a:solidFill>
              </a:rPr>
              <a:t>nedávné</a:t>
            </a:r>
            <a:r>
              <a:rPr lang="en-GB" sz="1600" dirty="0">
                <a:solidFill>
                  <a:prstClr val="black"/>
                </a:solidFill>
              </a:rPr>
              <a:t> </a:t>
            </a:r>
            <a:r>
              <a:rPr lang="en-GB" sz="1600" dirty="0" err="1">
                <a:solidFill>
                  <a:prstClr val="black"/>
                </a:solidFill>
              </a:rPr>
              <a:t>objevení</a:t>
            </a:r>
            <a:r>
              <a:rPr lang="en-GB" sz="1600" dirty="0">
                <a:solidFill>
                  <a:prstClr val="black"/>
                </a:solidFill>
              </a:rPr>
              <a:t>, </a:t>
            </a:r>
            <a:r>
              <a:rPr lang="en-GB" sz="1600" dirty="0" err="1">
                <a:solidFill>
                  <a:prstClr val="black"/>
                </a:solidFill>
              </a:rPr>
              <a:t>rychlost</a:t>
            </a:r>
            <a:r>
              <a:rPr lang="en-GB" sz="1600" dirty="0">
                <a:solidFill>
                  <a:prstClr val="black"/>
                </a:solidFill>
              </a:rPr>
              <a:t> </a:t>
            </a:r>
            <a:r>
              <a:rPr lang="en-GB" sz="1600" dirty="0" err="1">
                <a:solidFill>
                  <a:prstClr val="black"/>
                </a:solidFill>
              </a:rPr>
              <a:t>šíření</a:t>
            </a:r>
            <a:r>
              <a:rPr lang="en-GB" sz="1600" dirty="0">
                <a:solidFill>
                  <a:prstClr val="black"/>
                </a:solidFill>
              </a:rPr>
              <a:t> a </a:t>
            </a:r>
            <a:r>
              <a:rPr lang="en-GB" sz="1600" dirty="0" err="1">
                <a:solidFill>
                  <a:prstClr val="black"/>
                </a:solidFill>
              </a:rPr>
              <a:t>samotná</a:t>
            </a:r>
            <a:r>
              <a:rPr lang="en-GB" sz="1600" dirty="0">
                <a:solidFill>
                  <a:prstClr val="black"/>
                </a:solidFill>
              </a:rPr>
              <a:t> </a:t>
            </a:r>
            <a:r>
              <a:rPr lang="en-GB" sz="1600" dirty="0" err="1">
                <a:solidFill>
                  <a:prstClr val="black"/>
                </a:solidFill>
              </a:rPr>
              <a:t>letálnost</a:t>
            </a:r>
            <a:r>
              <a:rPr lang="en-GB" sz="1600" dirty="0">
                <a:solidFill>
                  <a:prstClr val="black"/>
                </a:solidFill>
              </a:rPr>
              <a:t> </a:t>
            </a:r>
            <a:r>
              <a:rPr lang="en-GB" sz="1600" dirty="0" err="1">
                <a:solidFill>
                  <a:prstClr val="black"/>
                </a:solidFill>
              </a:rPr>
              <a:t>dělá</a:t>
            </a:r>
            <a:r>
              <a:rPr lang="en-GB" sz="1600" dirty="0">
                <a:solidFill>
                  <a:prstClr val="black"/>
                </a:solidFill>
              </a:rPr>
              <a:t> z </a:t>
            </a:r>
            <a:r>
              <a:rPr lang="en-GB" sz="1600" dirty="0" err="1">
                <a:solidFill>
                  <a:prstClr val="black"/>
                </a:solidFill>
              </a:rPr>
              <a:t>chytridiomykózy</a:t>
            </a:r>
            <a:r>
              <a:rPr lang="en-GB" sz="1600" dirty="0">
                <a:solidFill>
                  <a:prstClr val="black"/>
                </a:solidFill>
              </a:rPr>
              <a:t> </a:t>
            </a:r>
            <a:r>
              <a:rPr lang="en-GB" sz="1600" dirty="0" err="1">
                <a:solidFill>
                  <a:prstClr val="black"/>
                </a:solidFill>
              </a:rPr>
              <a:t>globální</a:t>
            </a:r>
            <a:r>
              <a:rPr lang="en-GB" sz="1600" dirty="0">
                <a:solidFill>
                  <a:prstClr val="black"/>
                </a:solidFill>
              </a:rPr>
              <a:t> </a:t>
            </a:r>
            <a:r>
              <a:rPr lang="en-GB" sz="1600" dirty="0" err="1">
                <a:solidFill>
                  <a:prstClr val="black"/>
                </a:solidFill>
              </a:rPr>
              <a:t>hrozbu</a:t>
            </a:r>
            <a:r>
              <a:rPr lang="en-GB" sz="1600" dirty="0">
                <a:solidFill>
                  <a:prstClr val="black"/>
                </a:solidFill>
              </a:rPr>
              <a:t>, </a:t>
            </a:r>
            <a:r>
              <a:rPr lang="en-GB" sz="1600" dirty="0" err="1">
                <a:solidFill>
                  <a:prstClr val="black"/>
                </a:solidFill>
              </a:rPr>
              <a:t>která</a:t>
            </a:r>
            <a:r>
              <a:rPr lang="en-GB" sz="1600" dirty="0">
                <a:solidFill>
                  <a:prstClr val="black"/>
                </a:solidFill>
              </a:rPr>
              <a:t> je </a:t>
            </a:r>
            <a:r>
              <a:rPr lang="en-GB" sz="1600" dirty="0" err="1">
                <a:solidFill>
                  <a:prstClr val="black"/>
                </a:solidFill>
              </a:rPr>
              <a:t>dále</a:t>
            </a:r>
            <a:r>
              <a:rPr lang="en-GB" sz="1600" dirty="0">
                <a:solidFill>
                  <a:prstClr val="black"/>
                </a:solidFill>
              </a:rPr>
              <a:t> </a:t>
            </a:r>
            <a:r>
              <a:rPr lang="en-GB" sz="1600" dirty="0" err="1">
                <a:solidFill>
                  <a:prstClr val="black"/>
                </a:solidFill>
              </a:rPr>
              <a:t>podporována</a:t>
            </a:r>
            <a:r>
              <a:rPr lang="en-GB" sz="1600" dirty="0">
                <a:solidFill>
                  <a:prstClr val="black"/>
                </a:solidFill>
              </a:rPr>
              <a:t> </a:t>
            </a:r>
            <a:r>
              <a:rPr lang="en-GB" sz="1600" dirty="0" err="1">
                <a:solidFill>
                  <a:prstClr val="black"/>
                </a:solidFill>
              </a:rPr>
              <a:t>současnými</a:t>
            </a:r>
            <a:r>
              <a:rPr lang="en-GB" sz="1600" dirty="0">
                <a:solidFill>
                  <a:prstClr val="black"/>
                </a:solidFill>
              </a:rPr>
              <a:t> </a:t>
            </a:r>
            <a:r>
              <a:rPr lang="en-GB" sz="1600" dirty="0" err="1">
                <a:solidFill>
                  <a:prstClr val="black"/>
                </a:solidFill>
              </a:rPr>
              <a:t>změnami</a:t>
            </a:r>
            <a:r>
              <a:rPr lang="en-GB" sz="1600" dirty="0">
                <a:solidFill>
                  <a:prstClr val="black"/>
                </a:solidFill>
              </a:rPr>
              <a:t> </a:t>
            </a:r>
            <a:r>
              <a:rPr lang="en-GB" sz="1600" dirty="0" err="1">
                <a:solidFill>
                  <a:prstClr val="black"/>
                </a:solidFill>
              </a:rPr>
              <a:t>klimatu</a:t>
            </a:r>
            <a:r>
              <a:rPr lang="en-GB" sz="1600" dirty="0">
                <a:solidFill>
                  <a:prstClr val="black"/>
                </a:solidFill>
              </a:rPr>
              <a:t>. </a:t>
            </a:r>
            <a:r>
              <a:rPr lang="en-GB" sz="1600" dirty="0" err="1">
                <a:solidFill>
                  <a:prstClr val="black"/>
                </a:solidFill>
              </a:rPr>
              <a:t>Nákaza</a:t>
            </a:r>
            <a:r>
              <a:rPr lang="en-GB" sz="1600" dirty="0">
                <a:solidFill>
                  <a:prstClr val="black"/>
                </a:solidFill>
              </a:rPr>
              <a:t> </a:t>
            </a:r>
            <a:r>
              <a:rPr lang="en-GB" sz="1600" dirty="0" err="1">
                <a:solidFill>
                  <a:prstClr val="black"/>
                </a:solidFill>
              </a:rPr>
              <a:t>byla</a:t>
            </a:r>
            <a:r>
              <a:rPr lang="en-GB" sz="1600" dirty="0">
                <a:solidFill>
                  <a:prstClr val="black"/>
                </a:solidFill>
              </a:rPr>
              <a:t> </a:t>
            </a:r>
            <a:r>
              <a:rPr lang="en-GB" sz="1600" dirty="0" err="1">
                <a:solidFill>
                  <a:prstClr val="black"/>
                </a:solidFill>
              </a:rPr>
              <a:t>dosud</a:t>
            </a:r>
            <a:r>
              <a:rPr lang="en-GB" sz="1600" dirty="0">
                <a:solidFill>
                  <a:prstClr val="black"/>
                </a:solidFill>
              </a:rPr>
              <a:t> </a:t>
            </a:r>
            <a:r>
              <a:rPr lang="en-GB" sz="1600" dirty="0" err="1">
                <a:solidFill>
                  <a:prstClr val="black"/>
                </a:solidFill>
              </a:rPr>
              <a:t>zjištěna</a:t>
            </a:r>
            <a:r>
              <a:rPr lang="en-GB" sz="1600" dirty="0">
                <a:solidFill>
                  <a:prstClr val="black"/>
                </a:solidFill>
              </a:rPr>
              <a:t> u </a:t>
            </a:r>
            <a:r>
              <a:rPr lang="en-GB" sz="1600" dirty="0" err="1">
                <a:solidFill>
                  <a:prstClr val="black"/>
                </a:solidFill>
              </a:rPr>
              <a:t>více</a:t>
            </a:r>
            <a:r>
              <a:rPr lang="en-GB" sz="1600" dirty="0">
                <a:solidFill>
                  <a:prstClr val="black"/>
                </a:solidFill>
              </a:rPr>
              <a:t> </a:t>
            </a:r>
            <a:r>
              <a:rPr lang="en-GB" sz="1600" dirty="0" err="1">
                <a:solidFill>
                  <a:prstClr val="black"/>
                </a:solidFill>
              </a:rPr>
              <a:t>než</a:t>
            </a:r>
            <a:r>
              <a:rPr lang="en-GB" sz="1600" dirty="0">
                <a:solidFill>
                  <a:prstClr val="black"/>
                </a:solidFill>
              </a:rPr>
              <a:t> 350 </a:t>
            </a:r>
            <a:r>
              <a:rPr lang="en-GB" sz="1600" dirty="0" err="1">
                <a:solidFill>
                  <a:prstClr val="black"/>
                </a:solidFill>
              </a:rPr>
              <a:t>druhů</a:t>
            </a:r>
            <a:r>
              <a:rPr lang="en-GB" sz="1600" dirty="0">
                <a:solidFill>
                  <a:prstClr val="black"/>
                </a:solidFill>
              </a:rPr>
              <a:t> </a:t>
            </a:r>
            <a:r>
              <a:rPr lang="en-GB" sz="1600" dirty="0" err="1">
                <a:solidFill>
                  <a:prstClr val="black"/>
                </a:solidFill>
              </a:rPr>
              <a:t>obojživelníků</a:t>
            </a:r>
            <a:r>
              <a:rPr lang="en-GB" sz="1600" dirty="0">
                <a:solidFill>
                  <a:prstClr val="black"/>
                </a:solidFill>
              </a:rPr>
              <a:t> </a:t>
            </a:r>
            <a:r>
              <a:rPr lang="en-GB" sz="1600" dirty="0" err="1">
                <a:solidFill>
                  <a:prstClr val="black"/>
                </a:solidFill>
              </a:rPr>
              <a:t>na</a:t>
            </a:r>
            <a:r>
              <a:rPr lang="en-GB" sz="1600" dirty="0">
                <a:solidFill>
                  <a:prstClr val="black"/>
                </a:solidFill>
              </a:rPr>
              <a:t> </a:t>
            </a:r>
            <a:r>
              <a:rPr lang="en-GB" sz="1600" dirty="0" err="1">
                <a:solidFill>
                  <a:prstClr val="black"/>
                </a:solidFill>
              </a:rPr>
              <a:t>všech</a:t>
            </a:r>
            <a:r>
              <a:rPr lang="en-GB" sz="1600" dirty="0">
                <a:solidFill>
                  <a:prstClr val="black"/>
                </a:solidFill>
              </a:rPr>
              <a:t> </a:t>
            </a:r>
            <a:r>
              <a:rPr lang="en-GB" sz="1600" dirty="0" err="1">
                <a:solidFill>
                  <a:prstClr val="black"/>
                </a:solidFill>
              </a:rPr>
              <a:t>kontinentech</a:t>
            </a:r>
            <a:r>
              <a:rPr lang="en-GB" sz="1600" dirty="0">
                <a:solidFill>
                  <a:prstClr val="black"/>
                </a:solidFill>
              </a:rPr>
              <a:t> </a:t>
            </a:r>
            <a:r>
              <a:rPr lang="en-GB" sz="1600" dirty="0" err="1">
                <a:solidFill>
                  <a:prstClr val="black"/>
                </a:solidFill>
              </a:rPr>
              <a:t>kromě</a:t>
            </a:r>
            <a:r>
              <a:rPr lang="en-GB" sz="1600" dirty="0">
                <a:solidFill>
                  <a:prstClr val="black"/>
                </a:solidFill>
              </a:rPr>
              <a:t> </a:t>
            </a:r>
            <a:r>
              <a:rPr lang="en-GB" sz="1600" dirty="0" err="1">
                <a:solidFill>
                  <a:prstClr val="black"/>
                </a:solidFill>
              </a:rPr>
              <a:t>Antarktidy</a:t>
            </a:r>
            <a:r>
              <a:rPr lang="en-GB" sz="1600" dirty="0">
                <a:solidFill>
                  <a:prstClr val="black"/>
                </a:solidFill>
              </a:rPr>
              <a:t>, </a:t>
            </a:r>
            <a:r>
              <a:rPr lang="en-GB" sz="1600" dirty="0" err="1">
                <a:solidFill>
                  <a:prstClr val="black"/>
                </a:solidFill>
              </a:rPr>
              <a:t>přičemž</a:t>
            </a:r>
            <a:r>
              <a:rPr lang="en-GB" sz="1600" dirty="0">
                <a:solidFill>
                  <a:prstClr val="black"/>
                </a:solidFill>
              </a:rPr>
              <a:t> </a:t>
            </a:r>
            <a:r>
              <a:rPr lang="en-GB" sz="1600" dirty="0" err="1">
                <a:solidFill>
                  <a:prstClr val="black"/>
                </a:solidFill>
              </a:rPr>
              <a:t>nejméně</a:t>
            </a:r>
            <a:r>
              <a:rPr lang="en-GB" sz="1600" dirty="0">
                <a:solidFill>
                  <a:prstClr val="black"/>
                </a:solidFill>
              </a:rPr>
              <a:t> 34 </a:t>
            </a:r>
            <a:r>
              <a:rPr lang="en-GB" sz="1600" dirty="0" err="1">
                <a:solidFill>
                  <a:prstClr val="black"/>
                </a:solidFill>
              </a:rPr>
              <a:t>druhů</a:t>
            </a:r>
            <a:r>
              <a:rPr lang="en-GB" sz="1600" dirty="0">
                <a:solidFill>
                  <a:prstClr val="black"/>
                </a:solidFill>
              </a:rPr>
              <a:t> </a:t>
            </a:r>
            <a:r>
              <a:rPr lang="en-GB" sz="1600" dirty="0" err="1">
                <a:solidFill>
                  <a:prstClr val="black"/>
                </a:solidFill>
              </a:rPr>
              <a:t>obojživelníků</a:t>
            </a:r>
            <a:r>
              <a:rPr lang="en-GB" sz="1600" dirty="0">
                <a:solidFill>
                  <a:prstClr val="black"/>
                </a:solidFill>
              </a:rPr>
              <a:t> </a:t>
            </a:r>
            <a:r>
              <a:rPr lang="en-GB" sz="1600" dirty="0" err="1">
                <a:solidFill>
                  <a:prstClr val="black"/>
                </a:solidFill>
              </a:rPr>
              <a:t>kvůli</a:t>
            </a:r>
            <a:r>
              <a:rPr lang="en-GB" sz="1600" dirty="0">
                <a:solidFill>
                  <a:prstClr val="black"/>
                </a:solidFill>
              </a:rPr>
              <a:t> </a:t>
            </a:r>
            <a:r>
              <a:rPr lang="en-GB" sz="1600" dirty="0" err="1">
                <a:solidFill>
                  <a:prstClr val="black"/>
                </a:solidFill>
              </a:rPr>
              <a:t>této</a:t>
            </a:r>
            <a:r>
              <a:rPr lang="en-GB" sz="1600" dirty="0">
                <a:solidFill>
                  <a:prstClr val="black"/>
                </a:solidFill>
              </a:rPr>
              <a:t> </a:t>
            </a:r>
            <a:r>
              <a:rPr lang="en-GB" sz="1600" dirty="0" err="1">
                <a:solidFill>
                  <a:prstClr val="black"/>
                </a:solidFill>
              </a:rPr>
              <a:t>nemoci</a:t>
            </a:r>
            <a:r>
              <a:rPr lang="en-GB" sz="1600" dirty="0">
                <a:solidFill>
                  <a:prstClr val="black"/>
                </a:solidFill>
              </a:rPr>
              <a:t> </a:t>
            </a:r>
            <a:r>
              <a:rPr lang="en-GB" sz="1600" dirty="0" err="1">
                <a:solidFill>
                  <a:prstClr val="black"/>
                </a:solidFill>
              </a:rPr>
              <a:t>vyhynulo</a:t>
            </a:r>
            <a:endParaRPr lang="cs-CZ" sz="1600" dirty="0">
              <a:solidFill>
                <a:prstClr val="black"/>
              </a:solidFill>
            </a:endParaRPr>
          </a:p>
        </p:txBody>
      </p:sp>
    </p:spTree>
    <p:extLst>
      <p:ext uri="{BB962C8B-B14F-4D97-AF65-F5344CB8AC3E}">
        <p14:creationId xmlns="" xmlns:p14="http://schemas.microsoft.com/office/powerpoint/2010/main" val="18872669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kenovat0075a"/>
          <p:cNvPicPr>
            <a:picLocks noChangeAspect="1" noChangeArrowheads="1"/>
          </p:cNvPicPr>
          <p:nvPr/>
        </p:nvPicPr>
        <p:blipFill>
          <a:blip r:embed="rId2" cstate="print">
            <a:extLst>
              <a:ext uri="{28A0092B-C50C-407E-A947-70E740481C1C}">
                <a14:useLocalDpi xmlns="" xmlns:a14="http://schemas.microsoft.com/office/drawing/2010/main" val="0"/>
              </a:ext>
            </a:extLst>
          </a:blip>
          <a:srcRect b="9131"/>
          <a:stretch>
            <a:fillRect/>
          </a:stretch>
        </p:blipFill>
        <p:spPr bwMode="auto">
          <a:xfrm>
            <a:off x="900113" y="1125538"/>
            <a:ext cx="6048375" cy="527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1095375" y="165100"/>
            <a:ext cx="4998356" cy="52322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800" dirty="0">
                <a:solidFill>
                  <a:prstClr val="black"/>
                </a:solidFill>
                <a:latin typeface="Calibri"/>
              </a:rPr>
              <a:t>Struktura typické houbové buňky</a:t>
            </a:r>
          </a:p>
        </p:txBody>
      </p:sp>
      <p:sp>
        <p:nvSpPr>
          <p:cNvPr id="43012" name="Rectangle 4"/>
          <p:cNvSpPr>
            <a:spLocks noChangeArrowheads="1"/>
          </p:cNvSpPr>
          <p:nvPr/>
        </p:nvSpPr>
        <p:spPr bwMode="auto">
          <a:xfrm>
            <a:off x="4643438" y="4508500"/>
            <a:ext cx="1368425" cy="576263"/>
          </a:xfrm>
          <a:prstGeom prst="rect">
            <a:avLst/>
          </a:prstGeom>
          <a:solidFill>
            <a:srgbClr val="BBE0E3">
              <a:alpha val="0"/>
            </a:srgbClr>
          </a:solidFill>
          <a:ln w="38100">
            <a:solidFill>
              <a:srgbClr val="FF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
        <p:nvSpPr>
          <p:cNvPr id="43013" name="AutoShape 5"/>
          <p:cNvSpPr>
            <a:spLocks noChangeArrowheads="1"/>
          </p:cNvSpPr>
          <p:nvPr/>
        </p:nvSpPr>
        <p:spPr bwMode="auto">
          <a:xfrm>
            <a:off x="6516688" y="4581525"/>
            <a:ext cx="2089150" cy="360363"/>
          </a:xfrm>
          <a:prstGeom prst="rightArrow">
            <a:avLst>
              <a:gd name="adj1" fmla="val 50000"/>
              <a:gd name="adj2" fmla="val 144934"/>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cs-CZ" altLang="cs-CZ">
              <a:solidFill>
                <a:prstClr val="black"/>
              </a:solidFill>
            </a:endParaRPr>
          </a:p>
        </p:txBody>
      </p:sp>
    </p:spTree>
    <p:extLst>
      <p:ext uri="{BB962C8B-B14F-4D97-AF65-F5344CB8AC3E}">
        <p14:creationId xmlns="" xmlns:p14="http://schemas.microsoft.com/office/powerpoint/2010/main" val="346374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wipe(left)">
                                      <p:cBhvr>
                                        <p:cTn id="10" dur="500"/>
                                        <p:tgtEl>
                                          <p:spTgt spid="4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kenovat0075b"/>
          <p:cNvPicPr>
            <a:picLocks noChangeAspect="1" noChangeArrowheads="1"/>
          </p:cNvPicPr>
          <p:nvPr/>
        </p:nvPicPr>
        <p:blipFill>
          <a:blip r:embed="rId2" cstate="print">
            <a:extLst>
              <a:ext uri="{28A0092B-C50C-407E-A947-70E740481C1C}">
                <a14:useLocalDpi xmlns="" xmlns:a14="http://schemas.microsoft.com/office/drawing/2010/main" val="0"/>
              </a:ext>
            </a:extLst>
          </a:blip>
          <a:srcRect b="8961"/>
          <a:stretch>
            <a:fillRect/>
          </a:stretch>
        </p:blipFill>
        <p:spPr bwMode="auto">
          <a:xfrm>
            <a:off x="580435" y="684213"/>
            <a:ext cx="7200900" cy="5221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014311" y="165100"/>
            <a:ext cx="3195811" cy="40011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2000" dirty="0">
                <a:solidFill>
                  <a:prstClr val="black"/>
                </a:solidFill>
                <a:latin typeface="Calibri"/>
              </a:rPr>
              <a:t>Struktura buněčné stěny hub</a:t>
            </a:r>
          </a:p>
        </p:txBody>
      </p:sp>
      <p:sp>
        <p:nvSpPr>
          <p:cNvPr id="49156" name="Rectangle 4"/>
          <p:cNvSpPr>
            <a:spLocks noChangeArrowheads="1"/>
          </p:cNvSpPr>
          <p:nvPr/>
        </p:nvSpPr>
        <p:spPr bwMode="auto">
          <a:xfrm>
            <a:off x="755650" y="6106597"/>
            <a:ext cx="53773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b="1" dirty="0">
                <a:solidFill>
                  <a:prstClr val="black"/>
                </a:solidFill>
                <a:latin typeface="Calibri"/>
              </a:rPr>
              <a:t>Chitin = </a:t>
            </a:r>
            <a:r>
              <a:rPr lang="cs-CZ" altLang="ko-KR" dirty="0">
                <a:solidFill>
                  <a:prstClr val="black"/>
                </a:solidFill>
                <a:latin typeface="Calibri"/>
              </a:rPr>
              <a:t>polymer derivátu glukózy, N-</a:t>
            </a:r>
            <a:r>
              <a:rPr lang="cs-CZ" altLang="ko-KR" dirty="0" err="1">
                <a:solidFill>
                  <a:prstClr val="black"/>
                </a:solidFill>
                <a:latin typeface="Calibri"/>
              </a:rPr>
              <a:t>acetylglucosaminu</a:t>
            </a:r>
            <a:endParaRPr lang="cs-CZ" altLang="ko-KR" sz="2400" dirty="0">
              <a:solidFill>
                <a:prstClr val="black"/>
              </a:solidFill>
              <a:latin typeface="Comic Sans MS" pitchFamily="66" charset="0"/>
            </a:endParaRPr>
          </a:p>
        </p:txBody>
      </p:sp>
    </p:spTree>
    <p:extLst>
      <p:ext uri="{BB962C8B-B14F-4D97-AF65-F5344CB8AC3E}">
        <p14:creationId xmlns="" xmlns:p14="http://schemas.microsoft.com/office/powerpoint/2010/main" val="21912696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kenovat0076a"/>
          <p:cNvPicPr>
            <a:picLocks noChangeAspect="1" noChangeArrowheads="1"/>
          </p:cNvPicPr>
          <p:nvPr/>
        </p:nvPicPr>
        <p:blipFill>
          <a:blip r:embed="rId2" cstate="print">
            <a:extLst>
              <a:ext uri="{28A0092B-C50C-407E-A947-70E740481C1C}">
                <a14:useLocalDpi xmlns="" xmlns:a14="http://schemas.microsoft.com/office/drawing/2010/main" val="0"/>
              </a:ext>
            </a:extLst>
          </a:blip>
          <a:srcRect l="18768" r="17973" b="19688"/>
          <a:stretch>
            <a:fillRect/>
          </a:stretch>
        </p:blipFill>
        <p:spPr bwMode="auto">
          <a:xfrm>
            <a:off x="827088" y="1341438"/>
            <a:ext cx="6985000" cy="492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1006475" y="405589"/>
            <a:ext cx="6661869" cy="338554"/>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altLang="ko-KR" sz="1600" dirty="0">
                <a:solidFill>
                  <a:prstClr val="black"/>
                </a:solidFill>
                <a:latin typeface="Calibri"/>
              </a:rPr>
              <a:t>Strukturální typy hyf, které se navzájem proplétají a vytváří mycelium</a:t>
            </a:r>
          </a:p>
        </p:txBody>
      </p:sp>
    </p:spTree>
    <p:extLst>
      <p:ext uri="{BB962C8B-B14F-4D97-AF65-F5344CB8AC3E}">
        <p14:creationId xmlns="" xmlns:p14="http://schemas.microsoft.com/office/powerpoint/2010/main" val="1058386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D_SL"/>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90838" y="3657600"/>
            <a:ext cx="6100762" cy="3176588"/>
          </a:xfrm>
          <a:prstGeom prst="rect">
            <a:avLst/>
          </a:prstGeom>
          <a:noFill/>
          <a:ln w="9525">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pic>
        <p:nvPicPr>
          <p:cNvPr id="44035" name="Picture 3" descr="SL_SB"/>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90838" y="50800"/>
            <a:ext cx="6100762" cy="3606800"/>
          </a:xfrm>
          <a:prstGeom prst="rect">
            <a:avLst/>
          </a:prstGeom>
          <a:noFill/>
          <a:ln w="9525">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38916" name="Text Box 4"/>
          <p:cNvSpPr txBox="1">
            <a:spLocks noChangeArrowheads="1"/>
          </p:cNvSpPr>
          <p:nvPr/>
        </p:nvSpPr>
        <p:spPr bwMode="auto">
          <a:xfrm>
            <a:off x="4787900" y="3141663"/>
            <a:ext cx="1849224" cy="461665"/>
          </a:xfrm>
          <a:prstGeom prst="rect">
            <a:avLst/>
          </a:prstGeom>
          <a:noFill/>
          <a:ln>
            <a:noFill/>
          </a:ln>
          <a:effectLst/>
        </p:spPr>
        <p:txBody>
          <a:bodyPr wrap="none">
            <a:spAutoFit/>
          </a:bodyPr>
          <a:lstStyle/>
          <a:p>
            <a:pPr>
              <a:defRPr/>
            </a:pPr>
            <a:r>
              <a:rPr lang="cs-CZ" altLang="ko-KR" sz="2400" b="1" dirty="0" err="1">
                <a:solidFill>
                  <a:srgbClr val="FFFF00"/>
                </a:solidFill>
                <a:effectLst>
                  <a:outerShdw blurRad="38100" dist="38100" dir="2700000" algn="tl">
                    <a:srgbClr val="C0C0C0"/>
                  </a:outerShdw>
                </a:effectLst>
              </a:rPr>
              <a:t>Micromycety</a:t>
            </a:r>
            <a:endParaRPr lang="cs-CZ" altLang="ko-KR" sz="2400" b="1" dirty="0">
              <a:solidFill>
                <a:srgbClr val="FFFF00"/>
              </a:solidFill>
              <a:effectLst>
                <a:outerShdw blurRad="38100" dist="38100" dir="2700000" algn="tl">
                  <a:srgbClr val="C0C0C0"/>
                </a:outerShdw>
              </a:effectLst>
            </a:endParaRPr>
          </a:p>
        </p:txBody>
      </p:sp>
    </p:spTree>
    <p:extLst>
      <p:ext uri="{BB962C8B-B14F-4D97-AF65-F5344CB8AC3E}">
        <p14:creationId xmlns="" xmlns:p14="http://schemas.microsoft.com/office/powerpoint/2010/main" val="1848968692"/>
      </p:ext>
    </p:extLst>
  </p:cSld>
  <p:clrMapOvr>
    <a:masterClrMapping/>
  </p:clrMapOvr>
  <p:transition>
    <p:zoom dir="in"/>
  </p:transition>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12208</TotalTime>
  <Words>6222</Words>
  <Application>Microsoft Office PowerPoint</Application>
  <PresentationFormat>Předvádění na obrazovce (4:3)</PresentationFormat>
  <Paragraphs>911</Paragraphs>
  <Slides>113</Slides>
  <Notes>4</Notes>
  <HiddenSlides>0</HiddenSlides>
  <MMClips>0</MMClips>
  <ScaleCrop>false</ScaleCrop>
  <HeadingPairs>
    <vt:vector size="4" baseType="variant">
      <vt:variant>
        <vt:lpstr>Motiv</vt:lpstr>
      </vt:variant>
      <vt:variant>
        <vt:i4>3</vt:i4>
      </vt:variant>
      <vt:variant>
        <vt:lpstr>Nadpisy snímků</vt:lpstr>
      </vt:variant>
      <vt:variant>
        <vt:i4>113</vt:i4>
      </vt:variant>
    </vt:vector>
  </HeadingPairs>
  <TitlesOfParts>
    <vt:vector size="116" baseType="lpstr">
      <vt:lpstr>Motiv systému Office</vt:lpstr>
      <vt:lpstr>1_Motiv systému Office</vt:lpstr>
      <vt:lpstr>2_Motiv systému Office</vt:lpstr>
      <vt:lpstr>EKOLOGIE MIKROORGANISMŮ 2</vt:lpstr>
      <vt:lpstr>Historie života</vt:lpstr>
      <vt:lpstr>Snímek 3</vt:lpstr>
      <vt:lpstr>Snímek 4</vt:lpstr>
      <vt:lpstr>Snímek 5</vt:lpstr>
      <vt:lpstr>Snímek 6</vt:lpstr>
      <vt:lpstr>Mikrofosilie</vt:lpstr>
      <vt:lpstr>Snímek 8</vt:lpstr>
      <vt:lpstr>Snímek 9</vt:lpstr>
      <vt:lpstr>Jak vznikl život?</vt:lpstr>
      <vt:lpstr>Snímek 11</vt:lpstr>
      <vt:lpstr>Snímek 12</vt:lpstr>
      <vt:lpstr>Jak vznikla první buňka</vt:lpstr>
      <vt:lpstr>Snímek 14</vt:lpstr>
      <vt:lpstr>Snímek 15</vt:lpstr>
      <vt:lpstr>Achillova pata RNA světa </vt:lpstr>
      <vt:lpstr>Charakteristiky mikrobiálního života</vt:lpstr>
      <vt:lpstr>Buněčná evoluce</vt:lpstr>
      <vt:lpstr>Archaea vs. Bacteria</vt:lpstr>
      <vt:lpstr>Snímek 20</vt:lpstr>
      <vt:lpstr>Vznik eukaryontní buňky - teorie</vt:lpstr>
      <vt:lpstr>Snímek 22</vt:lpstr>
      <vt:lpstr>Snímek 23</vt:lpstr>
      <vt:lpstr>Evoluce metabolismu</vt:lpstr>
      <vt:lpstr>Struktura a evoluce buněčného tvaru</vt:lpstr>
      <vt:lpstr>Snímek 26</vt:lpstr>
      <vt:lpstr>Snímek 27</vt:lpstr>
      <vt:lpstr>Snímek 28</vt:lpstr>
      <vt:lpstr>Růst a reprodukce</vt:lpstr>
      <vt:lpstr>Adaptace jako odpověď na stimul prostředí</vt:lpstr>
      <vt:lpstr>Snímek 31</vt:lpstr>
      <vt:lpstr>Klasifikace a diverzita mikroorganismů</vt:lpstr>
      <vt:lpstr>Snímek 33</vt:lpstr>
      <vt:lpstr>Snímek 34</vt:lpstr>
      <vt:lpstr>Snímek 35</vt:lpstr>
      <vt:lpstr>Stromy života </vt:lpstr>
      <vt:lpstr>Sekvenace „SSU“ </vt:lpstr>
      <vt:lpstr>Snímek 38</vt:lpstr>
      <vt:lpstr>Snímek 39</vt:lpstr>
      <vt:lpstr>Snímek 40</vt:lpstr>
      <vt:lpstr>Snímek 41</vt:lpstr>
      <vt:lpstr>Snímek 42</vt:lpstr>
      <vt:lpstr>Snímek 43</vt:lpstr>
      <vt:lpstr>Snímek 44</vt:lpstr>
      <vt:lpstr>Diverzita bakterií</vt:lpstr>
      <vt:lpstr>Snímek 46</vt:lpstr>
      <vt:lpstr>Snímek 47</vt:lpstr>
      <vt:lpstr>Snímek 48</vt:lpstr>
      <vt:lpstr>Snímek 49</vt:lpstr>
      <vt:lpstr>Snímek 50</vt:lpstr>
      <vt:lpstr>Snímek 51</vt:lpstr>
      <vt:lpstr>Bakterie fixující dusík</vt:lpstr>
      <vt:lpstr>Snímek 53</vt:lpstr>
      <vt:lpstr>Snímek 54</vt:lpstr>
      <vt:lpstr>Snímek 55</vt:lpstr>
      <vt:lpstr>Diverzita Archaea</vt:lpstr>
      <vt:lpstr>Snímek 57</vt:lpstr>
      <vt:lpstr>Snímek 58</vt:lpstr>
      <vt:lpstr>Snímek 59</vt:lpstr>
      <vt:lpstr>Snímek 60</vt:lpstr>
      <vt:lpstr>Snímek 61</vt:lpstr>
      <vt:lpstr>Snímek 62</vt:lpstr>
      <vt:lpstr>Metanogeny </vt:lpstr>
      <vt:lpstr>Snímek 64</vt:lpstr>
      <vt:lpstr>Snímek 65</vt:lpstr>
      <vt:lpstr>Snímek 66</vt:lpstr>
      <vt:lpstr>EUKARYOTA</vt:lpstr>
      <vt:lpstr>Diverzita protist</vt:lpstr>
      <vt:lpstr>Snímek 69</vt:lpstr>
      <vt:lpstr>Protista</vt:lpstr>
      <vt:lpstr>Snímek 71</vt:lpstr>
      <vt:lpstr>Snímek 72</vt:lpstr>
      <vt:lpstr>Snímek 73</vt:lpstr>
      <vt:lpstr>Snímek 74</vt:lpstr>
      <vt:lpstr>Snímek 75</vt:lpstr>
      <vt:lpstr>Snímek 76</vt:lpstr>
      <vt:lpstr>Snímek 77</vt:lpstr>
      <vt:lpstr>Snímek 78</vt:lpstr>
      <vt:lpstr>Snímek 79</vt:lpstr>
      <vt:lpstr>Snímek 80</vt:lpstr>
      <vt:lpstr>Snímek 81</vt:lpstr>
      <vt:lpstr>Snímek 82</vt:lpstr>
      <vt:lpstr>Snímek 83</vt:lpstr>
      <vt:lpstr>Snímek 84</vt:lpstr>
      <vt:lpstr>Snímek 85</vt:lpstr>
      <vt:lpstr>Snímek 86</vt:lpstr>
      <vt:lpstr>Snímek 87</vt:lpstr>
      <vt:lpstr>Snímek 88</vt:lpstr>
      <vt:lpstr>Snímek 89</vt:lpstr>
      <vt:lpstr>Snímek 90</vt:lpstr>
      <vt:lpstr>Snímek 91</vt:lpstr>
      <vt:lpstr>Snímek 92</vt:lpstr>
      <vt:lpstr>Snímek 93</vt:lpstr>
      <vt:lpstr>Snímek 94</vt:lpstr>
      <vt:lpstr>Snímek 95</vt:lpstr>
      <vt:lpstr>Snímek 96</vt:lpstr>
      <vt:lpstr>Snímek 97</vt:lpstr>
      <vt:lpstr>Snímek 98</vt:lpstr>
      <vt:lpstr>Snímek 99</vt:lpstr>
      <vt:lpstr>Snímek 100</vt:lpstr>
      <vt:lpstr>Snímek 101</vt:lpstr>
      <vt:lpstr>Snímek 102</vt:lpstr>
      <vt:lpstr>Snímek 103</vt:lpstr>
      <vt:lpstr>VIRY</vt:lpstr>
      <vt:lpstr>Snímek 105</vt:lpstr>
      <vt:lpstr>Snímek 106</vt:lpstr>
      <vt:lpstr>Snímek 107</vt:lpstr>
      <vt:lpstr>Snímek 108</vt:lpstr>
      <vt:lpstr>Snímek 109</vt:lpstr>
      <vt:lpstr>Snímek 110</vt:lpstr>
      <vt:lpstr>Snímek 111</vt:lpstr>
      <vt:lpstr>Snímek 112</vt:lpstr>
      <vt:lpstr>Snímek 113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EKOLOGIE MIKROORGANISMŮ 1</dc:title>
  <dc:creator>Uživatel</dc:creator>
  <cp:lastModifiedBy>tuma</cp:lastModifiedBy>
  <cp:revision>365</cp:revision>
  <dcterms:created xsi:type="dcterms:W3CDTF">2017-02-16T06:29:18Z</dcterms:created>
  <dcterms:modified xsi:type="dcterms:W3CDTF">2023-03-08T14:30:15Z</dcterms:modified>
</cp:coreProperties>
</file>