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414" r:id="rId3"/>
    <p:sldId id="460" r:id="rId4"/>
    <p:sldId id="461" r:id="rId5"/>
    <p:sldId id="415" r:id="rId6"/>
    <p:sldId id="435" r:id="rId7"/>
    <p:sldId id="436" r:id="rId8"/>
    <p:sldId id="437" r:id="rId9"/>
    <p:sldId id="438" r:id="rId10"/>
    <p:sldId id="439" r:id="rId11"/>
    <p:sldId id="416" r:id="rId12"/>
    <p:sldId id="432" r:id="rId13"/>
    <p:sldId id="434" r:id="rId14"/>
    <p:sldId id="441" r:id="rId15"/>
    <p:sldId id="442" r:id="rId16"/>
    <p:sldId id="446" r:id="rId17"/>
    <p:sldId id="454" r:id="rId18"/>
    <p:sldId id="433" r:id="rId19"/>
    <p:sldId id="367" r:id="rId20"/>
    <p:sldId id="272" r:id="rId21"/>
    <p:sldId id="273" r:id="rId22"/>
    <p:sldId id="274" r:id="rId23"/>
    <p:sldId id="349" r:id="rId24"/>
    <p:sldId id="475" r:id="rId25"/>
    <p:sldId id="412" r:id="rId26"/>
    <p:sldId id="410" r:id="rId27"/>
    <p:sldId id="476" r:id="rId28"/>
    <p:sldId id="462" r:id="rId29"/>
    <p:sldId id="471" r:id="rId30"/>
    <p:sldId id="472" r:id="rId31"/>
    <p:sldId id="463" r:id="rId32"/>
    <p:sldId id="464" r:id="rId33"/>
    <p:sldId id="465" r:id="rId34"/>
    <p:sldId id="470" r:id="rId35"/>
    <p:sldId id="473" r:id="rId36"/>
    <p:sldId id="466" r:id="rId37"/>
    <p:sldId id="467" r:id="rId38"/>
    <p:sldId id="468" r:id="rId39"/>
    <p:sldId id="474" r:id="rId40"/>
    <p:sldId id="469" r:id="rId4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36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4175E-7746-4594-8401-3A423F264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77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6AA5-97DD-4F48-8F67-0A04E8E286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60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BA32-ACE4-47A7-98A5-FE8563F95F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19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213A0-7880-4ADE-AE0A-5D7BC9AD18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4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7E280-A2CD-46D5-B2E9-6B749393D9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14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6EEA-236D-4D98-8BEF-83FD8ED297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18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B7F9F-5FE5-41F1-A039-C68456C7DC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0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B05F4-202D-47A0-8FD3-8F3CA06C88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7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ABBB8-F221-4A74-B1A9-E8ED020563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8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C2A7D-EA03-4E0A-A7C4-8DE5BEC1BA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36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4603-B7F9-498B-A516-ED39E9449B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97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D80CC8-0B34-4588-9E98-52EDBDBB83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4800" y="142876"/>
            <a:ext cx="8610600" cy="1217358"/>
          </a:xfrm>
          <a:prstGeom prst="rect">
            <a:avLst/>
          </a:prstGeom>
          <a:gradFill rotWithShape="0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 w="76200" cmpd="tri">
            <a:noFill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latin typeface="Arial" charset="0"/>
              </a:rPr>
              <a:t>Paleoantropologie 1</a:t>
            </a:r>
            <a:endParaRPr lang="cs-CZ" altLang="cs-CZ" sz="44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71600" y="5445224"/>
            <a:ext cx="6400800" cy="990600"/>
          </a:xfrm>
          <a:prstGeom prst="rect">
            <a:avLst/>
          </a:prstGeom>
          <a:gradFill rotWithShape="0">
            <a:gsLst>
              <a:gs pos="0">
                <a:srgbClr val="A9A965"/>
              </a:gs>
              <a:gs pos="50000">
                <a:srgbClr val="FFFF99"/>
              </a:gs>
              <a:gs pos="100000">
                <a:srgbClr val="A9A965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b="1" dirty="0"/>
              <a:t>Doc. Václav Vančata</a:t>
            </a:r>
            <a:endParaRPr lang="cs-CZ" altLang="cs-CZ" sz="2000" dirty="0"/>
          </a:p>
          <a:p>
            <a:pPr algn="ctr">
              <a:buFontTx/>
              <a:buNone/>
            </a:pPr>
            <a:r>
              <a:rPr lang="cs-CZ" altLang="cs-CZ" sz="2000" i="1" dirty="0"/>
              <a:t>Antropologický ústav </a:t>
            </a:r>
            <a:r>
              <a:rPr lang="cs-CZ" altLang="cs-CZ" sz="2000" i="1" dirty="0" err="1"/>
              <a:t>PřF</a:t>
            </a:r>
            <a:r>
              <a:rPr lang="cs-CZ" altLang="cs-CZ" sz="2000" i="1" dirty="0"/>
              <a:t> MU Brno</a:t>
            </a:r>
            <a:endParaRPr lang="cs-CZ" altLang="cs-CZ" i="1" dirty="0"/>
          </a:p>
        </p:txBody>
      </p:sp>
      <p:pic>
        <p:nvPicPr>
          <p:cNvPr id="6" name="Obrázek 5" descr="Obsah obrázku osoba, muž, brýle, zeď&#10;&#10;Popis vygenerován s velmi vysokou mírou spolehlivosti">
            <a:extLst>
              <a:ext uri="{FF2B5EF4-FFF2-40B4-BE49-F238E27FC236}">
                <a16:creationId xmlns:a16="http://schemas.microsoft.com/office/drawing/2014/main" id="{B020D728-89EE-4AF9-9F3A-7BB616D8D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2774131" cy="34038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3"/>
          <p:cNvSpPr>
            <a:spLocks noGrp="1"/>
          </p:cNvSpPr>
          <p:nvPr>
            <p:ph type="title"/>
          </p:nvPr>
        </p:nvSpPr>
        <p:spPr>
          <a:xfrm>
            <a:off x="539552" y="70052"/>
            <a:ext cx="3312368" cy="1342724"/>
          </a:xfrm>
          <a:gradFill>
            <a:gsLst>
              <a:gs pos="0">
                <a:srgbClr val="FFEFD1">
                  <a:alpha val="3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cs-CZ" altLang="cs-CZ" sz="4000" b="1" dirty="0"/>
              <a:t>Znaky typické pro primáty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484784"/>
            <a:ext cx="4104456" cy="5301208"/>
          </a:xfrm>
          <a:gradFill>
            <a:gsLst>
              <a:gs pos="0">
                <a:srgbClr val="FFEFD1">
                  <a:alpha val="6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400" b="1" dirty="0">
                <a:latin typeface="Arial Narrow" pitchFamily="34" charset="0"/>
              </a:rPr>
              <a:t>Znaky charakterizující řád </a:t>
            </a:r>
            <a:r>
              <a:rPr lang="cs-CZ" sz="2400" b="1" i="1" dirty="0" err="1">
                <a:latin typeface="Arial Narrow" pitchFamily="34" charset="0"/>
              </a:rPr>
              <a:t>Primates</a:t>
            </a:r>
            <a:r>
              <a:rPr lang="cs-CZ" sz="2400" b="1" i="1" dirty="0">
                <a:latin typeface="Arial Narrow" pitchFamily="34" charset="0"/>
              </a:rPr>
              <a:t> a </a:t>
            </a:r>
            <a:r>
              <a:rPr lang="cs-CZ" sz="2400" b="1" i="1" dirty="0" err="1">
                <a:latin typeface="Arial Narrow" pitchFamily="34" charset="0"/>
              </a:rPr>
              <a:t>euprimáty</a:t>
            </a:r>
            <a:r>
              <a:rPr lang="cs-CZ" sz="2400" dirty="0">
                <a:latin typeface="Arial Narrow" pitchFamily="34" charset="0"/>
              </a:rPr>
              <a:t>: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1. Prodloužený třetí molár se současným zvětšením </a:t>
            </a:r>
            <a:r>
              <a:rPr lang="cs-CZ" sz="2000" dirty="0" err="1">
                <a:latin typeface="Arial Narrow" pitchFamily="34" charset="0"/>
              </a:rPr>
              <a:t>hypoconulidu</a:t>
            </a:r>
            <a:r>
              <a:rPr lang="cs-CZ" sz="2000" dirty="0">
                <a:latin typeface="Arial Narrow" pitchFamily="34" charset="0"/>
              </a:rPr>
              <a:t>; 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2. </a:t>
            </a:r>
            <a:r>
              <a:rPr lang="cs-CZ" sz="2000" dirty="0" err="1">
                <a:latin typeface="Arial Narrow" pitchFamily="34" charset="0"/>
              </a:rPr>
              <a:t>postprotocingulum</a:t>
            </a:r>
            <a:r>
              <a:rPr lang="cs-CZ" sz="2000" dirty="0">
                <a:latin typeface="Arial Narrow" pitchFamily="34" charset="0"/>
              </a:rPr>
              <a:t> na horních molárech,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3. Prodloužení článků prstů ruky</a:t>
            </a:r>
          </a:p>
          <a:p>
            <a:pPr marL="457200" lvl="1" indent="0">
              <a:buFontTx/>
              <a:buNone/>
              <a:defRPr/>
            </a:pPr>
            <a:r>
              <a:rPr lang="cs-CZ" sz="2000" b="1" u="sng" dirty="0">
                <a:latin typeface="Arial Narrow" pitchFamily="34" charset="0"/>
              </a:rPr>
              <a:t>U </a:t>
            </a:r>
            <a:r>
              <a:rPr lang="cs-CZ" sz="2000" b="1" u="sng" dirty="0" err="1">
                <a:latin typeface="Arial Narrow" pitchFamily="34" charset="0"/>
              </a:rPr>
              <a:t>euprimátů</a:t>
            </a:r>
            <a:r>
              <a:rPr lang="cs-CZ" sz="2000" b="1" u="sng" dirty="0">
                <a:latin typeface="Arial Narrow" pitchFamily="34" charset="0"/>
              </a:rPr>
              <a:t> k tomu vzniká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I. Prodloužení tarzů,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II. Zvětšení </a:t>
            </a:r>
            <a:r>
              <a:rPr lang="cs-CZ" sz="2000" dirty="0" err="1">
                <a:latin typeface="Arial Narrow" pitchFamily="34" charset="0"/>
              </a:rPr>
              <a:t>processus</a:t>
            </a:r>
            <a:r>
              <a:rPr lang="cs-CZ" sz="2000" dirty="0">
                <a:latin typeface="Arial Narrow" pitchFamily="34" charset="0"/>
              </a:rPr>
              <a:t> </a:t>
            </a:r>
            <a:r>
              <a:rPr lang="cs-CZ" sz="2000" dirty="0" err="1">
                <a:latin typeface="Arial Narrow" pitchFamily="34" charset="0"/>
              </a:rPr>
              <a:t>peronaeus</a:t>
            </a:r>
            <a:r>
              <a:rPr lang="cs-CZ" sz="2000" dirty="0">
                <a:latin typeface="Arial Narrow" pitchFamily="34" charset="0"/>
              </a:rPr>
              <a:t> na prvním metatarsu (</a:t>
            </a:r>
            <a:r>
              <a:rPr lang="cs-CZ" sz="2000" dirty="0" err="1">
                <a:latin typeface="Arial Narrow" pitchFamily="34" charset="0"/>
              </a:rPr>
              <a:t>halluxu</a:t>
            </a:r>
            <a:r>
              <a:rPr lang="cs-CZ" sz="2000" dirty="0">
                <a:latin typeface="Arial Narrow" pitchFamily="34" charset="0"/>
              </a:rPr>
              <a:t>),</a:t>
            </a:r>
          </a:p>
          <a:p>
            <a:pPr lvl="1">
              <a:defRPr/>
            </a:pPr>
            <a:r>
              <a:rPr lang="cs-CZ" sz="2000" dirty="0">
                <a:latin typeface="Arial Narrow" pitchFamily="34" charset="0"/>
              </a:rPr>
              <a:t>III. Dopředu směřující alespoň částečně uzavřené orbity a krátké </a:t>
            </a:r>
            <a:r>
              <a:rPr lang="cs-CZ" sz="2000" dirty="0" err="1">
                <a:latin typeface="Arial Narrow" pitchFamily="34" charset="0"/>
              </a:rPr>
              <a:t>splanchnocranium</a:t>
            </a:r>
            <a:r>
              <a:rPr lang="cs-CZ" sz="2000" dirty="0">
                <a:latin typeface="Arial Narrow" pitchFamily="34" charset="0"/>
              </a:rPr>
              <a:t>.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25608" name="Picture 2" descr="E:\WINWORD\textbook\Paleo\Ucebnice Paleoantropologie obrázky\Working\Primate evolution morphology Euprimates fea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143"/>
          <a:stretch>
            <a:fillRect/>
          </a:stretch>
        </p:blipFill>
        <p:spPr bwMode="auto">
          <a:xfrm>
            <a:off x="4352925" y="188913"/>
            <a:ext cx="4827588" cy="6624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95936" y="188640"/>
            <a:ext cx="1226542" cy="1323439"/>
          </a:xfrm>
          <a:prstGeom prst="rect">
            <a:avLst/>
          </a:prstGeom>
          <a:gradFill>
            <a:gsLst>
              <a:gs pos="0">
                <a:srgbClr val="FFEFD1">
                  <a:alpha val="6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dirty="0"/>
              <a:t>Archaičtí savci předci primátů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53570" y="3410997"/>
            <a:ext cx="866502" cy="954107"/>
          </a:xfrm>
          <a:prstGeom prst="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dirty="0">
                <a:latin typeface="Arial Narrow" panose="020B0606020202030204" pitchFamily="34" charset="0"/>
              </a:rPr>
              <a:t>Nejstarší archaičtí křídoví primáti</a:t>
            </a:r>
          </a:p>
        </p:txBody>
      </p:sp>
      <p:sp>
        <p:nvSpPr>
          <p:cNvPr id="25615" name="TextovéPole 3"/>
          <p:cNvSpPr txBox="1">
            <a:spLocks noChangeArrowheads="1"/>
          </p:cNvSpPr>
          <p:nvPr/>
        </p:nvSpPr>
        <p:spPr bwMode="auto">
          <a:xfrm>
            <a:off x="3059113" y="6443663"/>
            <a:ext cx="2268537" cy="3698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 Narrow" pitchFamily="34" charset="0"/>
              </a:rPr>
              <a:t>Nehty až u euprimátů ?</a:t>
            </a:r>
          </a:p>
        </p:txBody>
      </p:sp>
    </p:spTree>
    <p:extLst>
      <p:ext uri="{BB962C8B-B14F-4D97-AF65-F5344CB8AC3E}">
        <p14:creationId xmlns:p14="http://schemas.microsoft.com/office/powerpoint/2010/main" val="2611524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36" name="Rectangle 4813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8" name="Freeform: Shape 4813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cs-CZ" altLang="cs-CZ" b="1">
                <a:solidFill>
                  <a:srgbClr val="FFFFFF"/>
                </a:solidFill>
              </a:rPr>
              <a:t>Metody studia evoluce primátů</a:t>
            </a:r>
          </a:p>
        </p:txBody>
      </p:sp>
      <p:sp>
        <p:nvSpPr>
          <p:cNvPr id="48140" name="Arc 4813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b="1" dirty="0">
                <a:latin typeface="Arial Narrow" pitchFamily="34" charset="0"/>
              </a:rPr>
              <a:t>Doklady o evoluci hominidů můžeme rozdělit na:</a:t>
            </a:r>
          </a:p>
          <a:p>
            <a:pPr>
              <a:lnSpc>
                <a:spcPct val="90000"/>
              </a:lnSpc>
            </a:pPr>
            <a:r>
              <a:rPr lang="cs-CZ" altLang="cs-CZ" sz="2700" b="1" dirty="0">
                <a:latin typeface="Arial Narrow" pitchFamily="34" charset="0"/>
              </a:rPr>
              <a:t>1) doklady přímé, tedy fosilizované zbytky těla hominidů a jejich produkty,</a:t>
            </a:r>
          </a:p>
          <a:p>
            <a:pPr>
              <a:lnSpc>
                <a:spcPct val="90000"/>
              </a:lnSpc>
            </a:pPr>
            <a:r>
              <a:rPr lang="cs-CZ" altLang="cs-CZ" sz="2700" b="1" dirty="0">
                <a:latin typeface="Arial Narrow" pitchFamily="34" charset="0"/>
              </a:rPr>
              <a:t>2) doklady nepřímé, tedy takové, které získáváme výzkumem současných populací lidí i non-humánních primátů,</a:t>
            </a:r>
          </a:p>
          <a:p>
            <a:pPr>
              <a:lnSpc>
                <a:spcPct val="90000"/>
              </a:lnSpc>
            </a:pPr>
            <a:r>
              <a:rPr lang="cs-CZ" altLang="cs-CZ" sz="2700" b="1" dirty="0">
                <a:latin typeface="Arial Narrow" pitchFamily="34" charset="0"/>
              </a:rPr>
              <a:t>3) doklady teoretické, které získáváme teoretickou analýzou paleontologického i neontologického materiálu</a:t>
            </a:r>
            <a:r>
              <a:rPr lang="cs-CZ" altLang="cs-CZ" sz="2700" dirty="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60350"/>
            <a:ext cx="3236911" cy="3024188"/>
          </a:xfrm>
        </p:spPr>
        <p:txBody>
          <a:bodyPr/>
          <a:lstStyle/>
          <a:p>
            <a:r>
              <a:rPr lang="cs-CZ" altLang="cs-CZ" sz="3200" b="1" dirty="0">
                <a:latin typeface="Arial Narrow" pitchFamily="34" charset="0"/>
              </a:rPr>
              <a:t>Základní období třetihor</a:t>
            </a:r>
            <a:br>
              <a:rPr lang="cs-CZ" altLang="cs-CZ" sz="3200" b="1" dirty="0">
                <a:latin typeface="Arial Narrow" pitchFamily="34" charset="0"/>
              </a:rPr>
            </a:br>
            <a:r>
              <a:rPr lang="cs-CZ" altLang="cs-CZ" sz="3200" b="1" dirty="0">
                <a:latin typeface="Arial Narrow" pitchFamily="34" charset="0"/>
              </a:rPr>
              <a:t>a evoluce primátů podle dostupných fosilních dokladů</a:t>
            </a:r>
            <a:endParaRPr lang="cs-CZ" altLang="cs-CZ" sz="3200" dirty="0"/>
          </a:p>
        </p:txBody>
      </p:sp>
      <p:pic>
        <p:nvPicPr>
          <p:cNvPr id="18435" name="Picture 3" descr="Tertiary Quart timescale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96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526213" y="6475413"/>
            <a:ext cx="1931987" cy="37623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latin typeface="Arial Narrow" pitchFamily="34" charset="0"/>
              </a:rPr>
              <a:t>???Purgatorius???</a:t>
            </a:r>
            <a:endParaRPr lang="cs-CZ" altLang="cs-CZ" sz="2400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553200" y="6391275"/>
            <a:ext cx="2181225" cy="466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 Narrow" pitchFamily="34" charset="0"/>
              </a:rPr>
              <a:t>?</a:t>
            </a:r>
            <a:r>
              <a:rPr lang="cs-CZ" altLang="cs-CZ" sz="2400" b="1" dirty="0" err="1">
                <a:latin typeface="Arial Narrow" pitchFamily="34" charset="0"/>
              </a:rPr>
              <a:t>Archiprimates</a:t>
            </a:r>
            <a:r>
              <a:rPr lang="cs-CZ" altLang="cs-CZ" sz="2400" b="1" dirty="0">
                <a:latin typeface="Arial Narrow" pitchFamily="34" charset="0"/>
              </a:rPr>
              <a:t>?</a:t>
            </a:r>
            <a:endParaRPr lang="cs-CZ" altLang="cs-CZ" sz="2400" b="1" dirty="0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6750050" y="5908675"/>
            <a:ext cx="1555750" cy="466725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itchFamily="34" charset="0"/>
              </a:rPr>
              <a:t>Euprimates</a:t>
            </a:r>
            <a:endParaRPr lang="cs-CZ" altLang="cs-CZ" sz="2400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723137" y="4679950"/>
            <a:ext cx="1665287" cy="466725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 Narrow" pitchFamily="34" charset="0"/>
              </a:rPr>
              <a:t>Antropoidea</a:t>
            </a:r>
            <a:endParaRPr lang="cs-CZ" altLang="cs-CZ" sz="2400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6629400" y="3352800"/>
            <a:ext cx="2165350" cy="37623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 Narrow" pitchFamily="34" charset="0"/>
              </a:rPr>
              <a:t>Platyrrhina/Catarrhina</a:t>
            </a:r>
            <a:endParaRPr lang="cs-CZ" altLang="cs-CZ" sz="2400" b="1">
              <a:latin typeface="Arial Narrow" pitchFamily="34" charset="0"/>
            </a:endParaRP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6680200" y="2668588"/>
            <a:ext cx="1625600" cy="4667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latin typeface="Arial Narrow" pitchFamily="34" charset="0"/>
              </a:rPr>
              <a:t>Hominoidea</a:t>
            </a:r>
            <a:endParaRPr lang="cs-CZ" altLang="cs-CZ" sz="2400"/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6756400" y="838200"/>
            <a:ext cx="1476686" cy="46166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 dirty="0" err="1">
                <a:latin typeface="Arial Narrow" pitchFamily="34" charset="0"/>
              </a:rPr>
              <a:t>Homininae</a:t>
            </a:r>
            <a:endParaRPr lang="cs-CZ" altLang="cs-CZ" sz="2400" dirty="0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6759575" y="354013"/>
            <a:ext cx="784225" cy="40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 Narrow" pitchFamily="34" charset="0"/>
              </a:rPr>
              <a:t>Homo</a:t>
            </a:r>
            <a:endParaRPr lang="cs-CZ" altLang="cs-CZ" sz="2400"/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6756400" y="1370013"/>
            <a:ext cx="1837362" cy="646331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 Narrow" pitchFamily="34" charset="0"/>
              </a:rPr>
              <a:t>Hominidae</a:t>
            </a:r>
            <a:endParaRPr lang="cs-CZ" altLang="cs-CZ" sz="1800" b="1" i="1" dirty="0">
              <a:latin typeface="Arial Narrow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 Narrow" pitchFamily="34" charset="0"/>
              </a:rPr>
              <a:t>Dryopithecidae</a:t>
            </a:r>
            <a:r>
              <a:rPr lang="cs-CZ" altLang="cs-CZ" sz="1800" b="1" i="1" dirty="0">
                <a:latin typeface="Arial Narrow" pitchFamily="34" charset="0"/>
              </a:rPr>
              <a:t> ??</a:t>
            </a:r>
            <a:endParaRPr lang="cs-CZ" altLang="cs-CZ" sz="2400" dirty="0"/>
          </a:p>
        </p:txBody>
      </p:sp>
      <p:pic>
        <p:nvPicPr>
          <p:cNvPr id="18445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71875"/>
            <a:ext cx="3025775" cy="30972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214313" y="3500438"/>
            <a:ext cx="3214687" cy="3292475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600" b="1" i="1" dirty="0" err="1">
                <a:latin typeface="Arial Narrow" pitchFamily="34" charset="0"/>
              </a:rPr>
              <a:t>Archonta</a:t>
            </a:r>
            <a:r>
              <a:rPr lang="cs-CZ" sz="2600" dirty="0">
                <a:latin typeface="Arial Narrow" pitchFamily="34" charset="0"/>
              </a:rPr>
              <a:t> jsou polyfyletickou skupinou.</a:t>
            </a:r>
          </a:p>
          <a:p>
            <a:pPr>
              <a:defRPr/>
            </a:pPr>
            <a:r>
              <a:rPr lang="cs-CZ" sz="2600" dirty="0">
                <a:latin typeface="Arial Narrow" pitchFamily="34" charset="0"/>
              </a:rPr>
              <a:t>Letouni nejsou příbuzní primátů ani poletuch a tan (</a:t>
            </a:r>
            <a:r>
              <a:rPr lang="cs-CZ" sz="2600" i="1" dirty="0" err="1">
                <a:latin typeface="Arial Narrow" pitchFamily="34" charset="0"/>
              </a:rPr>
              <a:t>Tupaidae</a:t>
            </a:r>
            <a:r>
              <a:rPr lang="cs-CZ" sz="2600" dirty="0">
                <a:latin typeface="Arial Narrow" pitchFamily="34" charset="0"/>
              </a:rPr>
              <a:t>) </a:t>
            </a:r>
          </a:p>
          <a:p>
            <a:pPr>
              <a:defRPr/>
            </a:pPr>
            <a:r>
              <a:rPr lang="cs-CZ" sz="2600" dirty="0">
                <a:latin typeface="Arial Narrow" pitchFamily="34" charset="0"/>
              </a:rPr>
              <a:t>Novou skupinu </a:t>
            </a:r>
            <a:r>
              <a:rPr lang="cs-CZ" sz="2600" b="1" i="1" dirty="0" err="1">
                <a:latin typeface="Arial Narrow" pitchFamily="34" charset="0"/>
              </a:rPr>
              <a:t>Euarchota</a:t>
            </a:r>
            <a:r>
              <a:rPr lang="cs-CZ" sz="2600" dirty="0">
                <a:latin typeface="Arial Narrow" pitchFamily="34" charset="0"/>
              </a:rPr>
              <a:t> tvoří primáti, tany a poletuchy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 autoUpdateAnimBg="0"/>
      <p:bldP spid="70661" grpId="0" animBg="1" autoUpdateAnimBg="0"/>
      <p:bldP spid="70662" grpId="0" animBg="1" autoUpdateAnimBg="0"/>
      <p:bldP spid="70663" grpId="0" animBg="1" autoUpdateAnimBg="0"/>
      <p:bldP spid="70664" grpId="0" animBg="1" autoUpdateAnimBg="0"/>
      <p:bldP spid="70665" grpId="0" animBg="1" autoUpdateAnimBg="0"/>
      <p:bldP spid="70666" grpId="0" animBg="1" autoUpdateAnimBg="0"/>
      <p:bldP spid="70667" grpId="0" animBg="1" autoUpdateAnimBg="0"/>
      <p:bldP spid="70668" grpId="0" animBg="1" autoUpdateAnimBg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6" name="Flowchart: Document 2050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52A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Nadpis 1"/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rgbClr val="FFFFFF"/>
                </a:solidFill>
                <a:latin typeface="Arial Narrow" pitchFamily="34" charset="0"/>
              </a:rPr>
              <a:t>Fylogenetický strom </a:t>
            </a:r>
            <a:r>
              <a:rPr lang="cs-CZ" altLang="cs-CZ" sz="2400">
                <a:solidFill>
                  <a:srgbClr val="FFFFFF"/>
                </a:solidFill>
                <a:latin typeface="Arial Narrow" pitchFamily="34" charset="0"/>
              </a:rPr>
              <a:t>založený </a:t>
            </a:r>
            <a:br>
              <a:rPr lang="cs-CZ" altLang="cs-CZ" sz="2400">
                <a:solidFill>
                  <a:srgbClr val="FFFFFF"/>
                </a:solidFill>
                <a:latin typeface="Arial Narrow" pitchFamily="34" charset="0"/>
              </a:rPr>
            </a:br>
            <a:r>
              <a:rPr lang="cs-CZ" altLang="cs-CZ" sz="2400">
                <a:solidFill>
                  <a:srgbClr val="FFFFFF"/>
                </a:solidFill>
                <a:latin typeface="Arial Narrow" pitchFamily="34" charset="0"/>
              </a:rPr>
              <a:t>výhradně na </a:t>
            </a:r>
            <a:r>
              <a:rPr lang="cs-CZ" altLang="cs-CZ" sz="2400" b="1">
                <a:solidFill>
                  <a:srgbClr val="FFFFFF"/>
                </a:solidFill>
                <a:latin typeface="Arial Narrow" pitchFamily="34" charset="0"/>
              </a:rPr>
              <a:t>jednoznačných fosilních dokladech</a:t>
            </a: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2280"/>
          <a:stretch>
            <a:fillRect/>
          </a:stretch>
        </p:blipFill>
        <p:spPr bwMode="auto">
          <a:xfrm>
            <a:off x="3319659" y="260648"/>
            <a:ext cx="536488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>
          <a:xfrm>
            <a:off x="928688" y="142875"/>
            <a:ext cx="7772400" cy="1214438"/>
          </a:xfrm>
        </p:spPr>
        <p:txBody>
          <a:bodyPr/>
          <a:lstStyle/>
          <a:p>
            <a:r>
              <a:rPr lang="cs-CZ" altLang="cs-CZ" sz="4000" b="1" dirty="0">
                <a:latin typeface="Arial Narrow" panose="020B0606020202030204" pitchFamily="34" charset="0"/>
              </a:rPr>
              <a:t>Počátek primátů </a:t>
            </a:r>
            <a:br>
              <a:rPr lang="cs-CZ" altLang="cs-CZ" sz="4000" b="1" dirty="0">
                <a:latin typeface="Arial Narrow" panose="020B0606020202030204" pitchFamily="34" charset="0"/>
              </a:rPr>
            </a:br>
            <a:r>
              <a:rPr lang="cs-CZ" altLang="cs-CZ" sz="2800" b="1" i="1" dirty="0" err="1">
                <a:latin typeface="Arial Narrow" panose="020B0606020202030204" pitchFamily="34" charset="0"/>
              </a:rPr>
              <a:t>Purgatorius</a:t>
            </a:r>
            <a:r>
              <a:rPr lang="cs-CZ" altLang="cs-CZ" sz="2800" b="1" dirty="0">
                <a:latin typeface="Arial Narrow" panose="020B0606020202030204" pitchFamily="34" charset="0"/>
              </a:rPr>
              <a:t> zpět ve hře, ale stačí jen zuby a čelisti??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71688"/>
            <a:ext cx="4738688" cy="3074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ovéPole 6"/>
          <p:cNvSpPr txBox="1">
            <a:spLocks noChangeArrowheads="1"/>
          </p:cNvSpPr>
          <p:nvPr/>
        </p:nvSpPr>
        <p:spPr bwMode="auto">
          <a:xfrm>
            <a:off x="1214438" y="5429250"/>
            <a:ext cx="3629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/>
              <a:t>Purgatorius</a:t>
            </a:r>
            <a:r>
              <a:rPr lang="cs-CZ" altLang="cs-CZ" sz="2400"/>
              <a:t> – svrchní křída</a:t>
            </a:r>
          </a:p>
        </p:txBody>
      </p:sp>
      <p:grpSp>
        <p:nvGrpSpPr>
          <p:cNvPr id="2" name="Skupina 8"/>
          <p:cNvGrpSpPr>
            <a:grpSpLocks/>
          </p:cNvGrpSpPr>
          <p:nvPr/>
        </p:nvGrpSpPr>
        <p:grpSpPr bwMode="auto">
          <a:xfrm>
            <a:off x="5500688" y="1643063"/>
            <a:ext cx="3422650" cy="4981575"/>
            <a:chOff x="5500694" y="1643050"/>
            <a:chExt cx="3422732" cy="4982307"/>
          </a:xfrm>
        </p:grpSpPr>
        <p:pic>
          <p:nvPicPr>
            <p:cNvPr id="266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46" y="2357430"/>
              <a:ext cx="2643206" cy="42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Obdélník 7"/>
            <p:cNvSpPr>
              <a:spLocks noChangeArrowheads="1"/>
            </p:cNvSpPr>
            <p:nvPr/>
          </p:nvSpPr>
          <p:spPr bwMode="auto">
            <a:xfrm>
              <a:off x="5500694" y="1643050"/>
              <a:ext cx="342273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400" b="1" i="1"/>
                <a:t>Ptilocercus lowii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zástupce denních plodožravých tan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6632"/>
            <a:ext cx="8839200" cy="685800"/>
          </a:xfrm>
          <a:gradFill>
            <a:gsLst>
              <a:gs pos="0">
                <a:srgbClr val="FFEFD1">
                  <a:alpha val="68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>
              <a:defRPr/>
            </a:pPr>
            <a:r>
              <a:rPr lang="cs-CZ" altLang="cs-CZ" sz="3200" b="1" dirty="0">
                <a:latin typeface="Arial Narrow" panose="020B0606020202030204" pitchFamily="34" charset="0"/>
              </a:rPr>
              <a:t>Evoluce primátů ve starších třetihorách-staré schéma</a:t>
            </a:r>
            <a:endParaRPr lang="cs-CZ" altLang="cs-CZ" sz="3200" dirty="0">
              <a:latin typeface="Arial Narrow" panose="020B0606020202030204" pitchFamily="34" charset="0"/>
            </a:endParaRPr>
          </a:p>
        </p:txBody>
      </p:sp>
      <p:pic>
        <p:nvPicPr>
          <p:cNvPr id="27653" name="Picture 3" descr="Fylogeneze Fleagle 88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/>
          <a:stretch>
            <a:fillRect/>
          </a:stretch>
        </p:blipFill>
        <p:spPr bwMode="auto">
          <a:xfrm>
            <a:off x="76200" y="984250"/>
            <a:ext cx="73421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609600" y="2667000"/>
            <a:ext cx="3048000" cy="3429000"/>
          </a:xfrm>
          <a:prstGeom prst="ellipse">
            <a:avLst/>
          </a:prstGeom>
          <a:solidFill>
            <a:srgbClr val="00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4101" name="Picture 5" descr="Plesiadapid evolutionP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5486400" cy="399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leocene fauna primati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71950"/>
            <a:ext cx="4191000" cy="252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8"/>
          <p:cNvGraphicFramePr>
            <a:graphicFrameLocks noChangeAspect="1"/>
          </p:cNvGraphicFramePr>
          <p:nvPr/>
        </p:nvGraphicFramePr>
        <p:xfrm>
          <a:off x="620713" y="1268413"/>
          <a:ext cx="3663950" cy="551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3238095" imgH="4876190" progId="CorelPhotoPaint.Image.7">
                  <p:embed/>
                </p:oleObj>
              </mc:Choice>
              <mc:Fallback>
                <p:oleObj name="CorelPhotoPaint.Image.7" r:id="rId2" imgW="3238095" imgH="4876190" progId="CorelPhotoPaint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1268413"/>
                        <a:ext cx="3663950" cy="55165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865188"/>
          </a:xfrm>
          <a:gradFill rotWithShape="0">
            <a:gsLst>
              <a:gs pos="0">
                <a:srgbClr val="185E76"/>
              </a:gs>
              <a:gs pos="50000">
                <a:srgbClr val="33CCFF"/>
              </a:gs>
              <a:gs pos="100000">
                <a:srgbClr val="185E76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/>
              <a:t>Archiprimáti</a:t>
            </a:r>
            <a:r>
              <a:rPr lang="cs-CZ" altLang="cs-CZ" sz="3600"/>
              <a:t> - </a:t>
            </a:r>
            <a:r>
              <a:rPr lang="cs-CZ" altLang="cs-CZ" sz="3600" i="1"/>
              <a:t>Plesiadapiformes</a:t>
            </a:r>
            <a:endParaRPr lang="cs-CZ" altLang="cs-CZ"/>
          </a:p>
        </p:txBody>
      </p:sp>
      <p:pic>
        <p:nvPicPr>
          <p:cNvPr id="21513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7563" y="1341438"/>
            <a:ext cx="3400425" cy="303847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5" name="Picture 11" descr="Paleocene fauna primatiPr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564063"/>
            <a:ext cx="3384550" cy="203835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989138"/>
            <a:ext cx="30368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Nadpis 1"/>
          <p:cNvSpPr>
            <a:spLocks noGrp="1"/>
          </p:cNvSpPr>
          <p:nvPr>
            <p:ph type="title"/>
          </p:nvPr>
        </p:nvSpPr>
        <p:spPr>
          <a:xfrm>
            <a:off x="323528" y="44450"/>
            <a:ext cx="8424936" cy="1439863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cs-CZ" altLang="cs-CZ" sz="3200" b="1" i="1" dirty="0" err="1">
                <a:latin typeface="Arial Narrow" pitchFamily="34" charset="0"/>
              </a:rPr>
              <a:t>Archicebus</a:t>
            </a:r>
            <a:r>
              <a:rPr lang="cs-CZ" altLang="cs-CZ" sz="3200" b="1" i="1" dirty="0">
                <a:latin typeface="Arial Narrow" pitchFamily="34" charset="0"/>
              </a:rPr>
              <a:t> </a:t>
            </a:r>
            <a:r>
              <a:rPr lang="cs-CZ" altLang="cs-CZ" sz="3200" b="1" i="1" dirty="0" err="1">
                <a:latin typeface="Arial Narrow" pitchFamily="34" charset="0"/>
              </a:rPr>
              <a:t>achilles</a:t>
            </a:r>
            <a:r>
              <a:rPr lang="cs-CZ" altLang="cs-CZ" sz="3200" b="1" i="1" dirty="0">
                <a:latin typeface="Arial Narrow" pitchFamily="34" charset="0"/>
              </a:rPr>
              <a:t> </a:t>
            </a:r>
            <a:r>
              <a:rPr lang="cs-CZ" altLang="cs-CZ" sz="3200" b="1" dirty="0">
                <a:latin typeface="Arial Narrow" pitchFamily="34" charset="0"/>
              </a:rPr>
              <a:t>- antropoid 55 milionů – Čína</a:t>
            </a:r>
            <a:br>
              <a:rPr lang="cs-CZ" altLang="cs-CZ" sz="2800" dirty="0">
                <a:latin typeface="Arial Narrow" pitchFamily="34" charset="0"/>
              </a:rPr>
            </a:br>
            <a:r>
              <a:rPr lang="cs-CZ" altLang="cs-CZ" sz="2800" b="1" dirty="0">
                <a:latin typeface="Arial Narrow" pitchFamily="34" charset="0"/>
              </a:rPr>
              <a:t>Potvrzení divergence primátů v křídě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3033713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49700"/>
            <a:ext cx="24542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638300"/>
            <a:ext cx="298608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402138"/>
            <a:ext cx="294322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 b="6081"/>
          <a:stretch>
            <a:fillRect/>
          </a:stretch>
        </p:blipFill>
        <p:spPr bwMode="auto">
          <a:xfrm>
            <a:off x="827088" y="63500"/>
            <a:ext cx="7561262" cy="675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A3F566C-CF22-48FD-9974-1B1FDDCEA020}"/>
              </a:ext>
            </a:extLst>
          </p:cNvPr>
          <p:cNvSpPr txBox="1"/>
          <p:nvPr/>
        </p:nvSpPr>
        <p:spPr>
          <a:xfrm>
            <a:off x="2051720" y="6033482"/>
            <a:ext cx="5688632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A teď trochu historie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NeandrtalecPr">
            <a:extLst>
              <a:ext uri="{FF2B5EF4-FFF2-40B4-BE49-F238E27FC236}">
                <a16:creationId xmlns:a16="http://schemas.microsoft.com/office/drawing/2014/main" id="{E57BD322-9358-437E-A803-5FB6B4D1E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18" y="1212724"/>
            <a:ext cx="1950425" cy="2012880"/>
          </a:xfrm>
          <a:prstGeom prst="rect">
            <a:avLst/>
          </a:prstGeom>
          <a:noFill/>
          <a:ln>
            <a:noFill/>
          </a:ln>
          <a:effectLst>
            <a:glow rad="2159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5AD76666-5389-43A6-BCB6-955C74DCF6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768" y="55640"/>
            <a:ext cx="7681584" cy="775801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altLang="cs-CZ" sz="3000" b="1" dirty="0">
                <a:latin typeface="Arial Narrow" panose="020B0606020202030204" pitchFamily="34" charset="0"/>
              </a:rPr>
              <a:t>První nálezy neandrtálců – dementi nebo předci??</a:t>
            </a:r>
            <a:endParaRPr lang="cs-CZ" altLang="cs-CZ" sz="3000" b="1" i="1" dirty="0">
              <a:latin typeface="Arial Narrow" panose="020B0606020202030204" pitchFamily="34" charset="0"/>
            </a:endParaRPr>
          </a:p>
        </p:txBody>
      </p:sp>
      <p:pic>
        <p:nvPicPr>
          <p:cNvPr id="39939" name="Picture 3" descr="Feldhofer Cave NEANDERTHAL_1_LANGLE">
            <a:extLst>
              <a:ext uri="{FF2B5EF4-FFF2-40B4-BE49-F238E27FC236}">
                <a16:creationId xmlns:a16="http://schemas.microsoft.com/office/drawing/2014/main" id="{C17C7B89-8EBA-4E63-9452-DFBA71AF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7" y="927081"/>
            <a:ext cx="25146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LA CHAPELLE skeleton">
            <a:extLst>
              <a:ext uri="{FF2B5EF4-FFF2-40B4-BE49-F238E27FC236}">
                <a16:creationId xmlns:a16="http://schemas.microsoft.com/office/drawing/2014/main" id="{B2A04EC0-C83E-4ED2-9AEC-C8C883C2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50045"/>
            <a:ext cx="2244362" cy="3087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>
            <a:extLst>
              <a:ext uri="{FF2B5EF4-FFF2-40B4-BE49-F238E27FC236}">
                <a16:creationId xmlns:a16="http://schemas.microsoft.com/office/drawing/2014/main" id="{1A7C9CE0-83EE-4BB6-962B-1356042EE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05" y="2590189"/>
            <a:ext cx="25186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err="1"/>
              <a:t>Neanderthal</a:t>
            </a:r>
            <a:r>
              <a:rPr lang="cs-CZ" altLang="cs-CZ" b="1" dirty="0"/>
              <a:t> 1856</a:t>
            </a:r>
          </a:p>
          <a:p>
            <a:pPr algn="ctr"/>
            <a:r>
              <a:rPr lang="cs-CZ" altLang="cs-CZ" sz="1800" b="1" dirty="0"/>
              <a:t>Publikováno 1864</a:t>
            </a:r>
            <a:endParaRPr lang="cs-CZ" alt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E220C85-3836-4CC8-A5E0-C658B03D9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95" y="3747585"/>
            <a:ext cx="1816507" cy="24166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AA73694-FD05-4BBD-B197-06A4BD2CD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98" y="1073985"/>
            <a:ext cx="2425520" cy="2458918"/>
          </a:xfrm>
          <a:prstGeom prst="rect">
            <a:avLst/>
          </a:prstGeom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B3077FAF-EF22-40A1-9A75-59FC2FC63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000" y="3616062"/>
            <a:ext cx="2545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/>
              <a:t>Gibraltar 1 - 1848</a:t>
            </a:r>
            <a:endParaRPr lang="cs-CZ" altLang="cs-CZ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8321D4F-A3BF-4651-A528-66D310EC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00" y="4077072"/>
            <a:ext cx="2726764" cy="204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0E2C8E2B-78F9-4FDA-9DD3-B2B614C0A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696" y="6108379"/>
            <a:ext cx="20746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err="1"/>
              <a:t>Engis</a:t>
            </a:r>
            <a:r>
              <a:rPr lang="cs-CZ" altLang="cs-CZ" b="1" dirty="0"/>
              <a:t> 2 – 1829</a:t>
            </a:r>
          </a:p>
          <a:p>
            <a:pPr algn="ctr"/>
            <a:r>
              <a:rPr lang="cs-CZ" altLang="cs-CZ" sz="1800" b="1" dirty="0"/>
              <a:t>uznána 1936</a:t>
            </a:r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C4359-B833-44DE-AC4F-AC7A22D9C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03279" y="85564"/>
            <a:ext cx="1179447" cy="1328367"/>
          </a:xfrm>
          <a:prstGeom prst="rect">
            <a:avLst/>
          </a:prstGeom>
        </p:spPr>
      </p:pic>
      <p:pic>
        <p:nvPicPr>
          <p:cNvPr id="39943" name="Picture 7" descr="La Chapelle lat">
            <a:extLst>
              <a:ext uri="{FF2B5EF4-FFF2-40B4-BE49-F238E27FC236}">
                <a16:creationId xmlns:a16="http://schemas.microsoft.com/office/drawing/2014/main" id="{D74211D5-EF59-4F09-BE08-94D20D95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79" y="1280097"/>
            <a:ext cx="1265645" cy="1163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EB6CC28-8E6B-46ED-9E82-9FA115D5D952}"/>
              </a:ext>
            </a:extLst>
          </p:cNvPr>
          <p:cNvSpPr/>
          <p:nvPr/>
        </p:nvSpPr>
        <p:spPr>
          <a:xfrm>
            <a:off x="6104726" y="6228601"/>
            <a:ext cx="3063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La </a:t>
            </a:r>
            <a:r>
              <a:rPr lang="cs-CZ" sz="1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Chapelle-aux-Saints</a:t>
            </a:r>
            <a:r>
              <a:rPr lang="cs-CZ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 1 – 1908</a:t>
            </a:r>
          </a:p>
          <a:p>
            <a:pPr algn="ctr"/>
            <a:r>
              <a:rPr lang="cs-CZ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Desinterpretace – </a:t>
            </a:r>
            <a:r>
              <a:rPr lang="cs-CZ" sz="14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Marcelline</a:t>
            </a:r>
            <a:r>
              <a:rPr lang="cs-CZ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 Boule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2" name="Rectangle 5940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5496" y="4149080"/>
            <a:ext cx="3284937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Paleoantropologie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se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zabývá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v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první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řadě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fosilními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doklady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evoluce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hominidů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a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primátů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jako</a:t>
            </a:r>
            <a:r>
              <a:rPr lang="en-US" altLang="cs-CZ" sz="2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altLang="cs-CZ" sz="2800" b="1" kern="1200" dirty="0" err="1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rPr>
              <a:t>takových</a:t>
            </a:r>
            <a:endParaRPr lang="en-US" altLang="cs-CZ" sz="2800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59396" name="Picture 4" descr="Sima SH5 ArsuagaP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6" b="-3"/>
          <a:stretch/>
        </p:blipFill>
        <p:spPr bwMode="auto">
          <a:xfrm>
            <a:off x="2" y="548679"/>
            <a:ext cx="3530497" cy="324036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Evolution Chimp ClintonP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11037" b="1"/>
          <a:stretch/>
        </p:blipFill>
        <p:spPr bwMode="auto">
          <a:xfrm>
            <a:off x="3576281" y="8618"/>
            <a:ext cx="5532223" cy="442849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530499" y="4561866"/>
            <a:ext cx="5388044" cy="203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b="1" dirty="0" err="1">
                <a:latin typeface="Arial Narrow" panose="020B0606020202030204" pitchFamily="34" charset="0"/>
              </a:rPr>
              <a:t>Primáti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patří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mezi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nejstarší</a:t>
            </a:r>
            <a:r>
              <a:rPr lang="en-US" altLang="cs-CZ" sz="2000" b="1" dirty="0">
                <a:latin typeface="Arial Narrow" panose="020B0606020202030204" pitchFamily="34" charset="0"/>
              </a:rPr>
              <a:t> v 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současné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době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stále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žijící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řády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savců</a:t>
            </a:r>
            <a:r>
              <a:rPr lang="en-US" altLang="cs-CZ" sz="2000" b="1" dirty="0">
                <a:latin typeface="Arial Narrow" panose="020B0606020202030204" pitchFamily="34" charset="0"/>
              </a:rPr>
              <a:t>.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Jejich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evoluce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započala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již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na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konci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druhohor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ve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svrchní</a:t>
            </a:r>
            <a:r>
              <a:rPr lang="en-US" altLang="cs-CZ" sz="2000" b="1" dirty="0">
                <a:latin typeface="Arial Narrow" panose="020B0606020202030204" pitchFamily="34" charset="0"/>
              </a:rPr>
              <a:t> 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křídě</a:t>
            </a:r>
            <a:r>
              <a:rPr lang="en-US" altLang="cs-CZ" sz="2000" b="1" dirty="0">
                <a:latin typeface="Arial Narrow" panose="020B0606020202030204" pitchFamily="34" charset="0"/>
              </a:rPr>
              <a:t> (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zhruba</a:t>
            </a:r>
            <a:r>
              <a:rPr lang="en-US" altLang="cs-CZ" sz="2000" b="1" dirty="0">
                <a:latin typeface="Arial Narrow" panose="020B0606020202030204" pitchFamily="34" charset="0"/>
              </a:rPr>
              <a:t> 85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miliony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lety</a:t>
            </a:r>
            <a:r>
              <a:rPr lang="en-US" altLang="cs-CZ" sz="2000" b="1" dirty="0">
                <a:latin typeface="Arial Narrow" panose="020B0606020202030204" pitchFamily="34" charset="0"/>
              </a:rPr>
              <a:t>). </a:t>
            </a:r>
          </a:p>
          <a:p>
            <a:pPr indent="-2286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b="1" dirty="0">
                <a:latin typeface="Arial Narrow" panose="020B0606020202030204" pitchFamily="34" charset="0"/>
              </a:rPr>
              <a:t>Proto</a:t>
            </a:r>
            <a:r>
              <a:rPr lang="cs-CZ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>
                <a:latin typeface="Arial Narrow" panose="020B0606020202030204" pitchFamily="34" charset="0"/>
              </a:rPr>
              <a:t>je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historie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evoluce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člověka</a:t>
            </a:r>
            <a:r>
              <a:rPr lang="en-US" altLang="cs-CZ" sz="2000" b="1" dirty="0">
                <a:latin typeface="Arial Narrow" panose="020B0606020202030204" pitchFamily="34" charset="0"/>
              </a:rPr>
              <a:t> a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jeho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předků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víc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než</a:t>
            </a:r>
            <a:r>
              <a:rPr lang="en-US" altLang="cs-CZ" sz="2000" b="1" dirty="0">
                <a:latin typeface="Arial Narrow" panose="020B0606020202030204" pitchFamily="34" charset="0"/>
              </a:rPr>
              <a:t> </a:t>
            </a:r>
            <a:r>
              <a:rPr lang="en-US" altLang="cs-CZ" sz="2000" b="1" dirty="0" err="1">
                <a:latin typeface="Arial Narrow" panose="020B0606020202030204" pitchFamily="34" charset="0"/>
              </a:rPr>
              <a:t>starobylá</a:t>
            </a:r>
            <a:r>
              <a:rPr lang="en-US" altLang="cs-CZ" sz="2000" b="1" dirty="0">
                <a:latin typeface="Arial Narrow" panose="020B0606020202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9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7D76E45-A044-497A-AF0D-A9CABF293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-1"/>
            <a:ext cx="8784976" cy="1558925"/>
          </a:xfrm>
          <a:gradFill rotWithShape="0">
            <a:gsLst>
              <a:gs pos="0">
                <a:srgbClr val="00FF00"/>
              </a:gs>
              <a:gs pos="50000">
                <a:srgbClr val="00FF00">
                  <a:gamma/>
                  <a:shade val="86275"/>
                  <a:invGamma/>
                </a:srgbClr>
              </a:gs>
              <a:gs pos="100000">
                <a:srgbClr val="00FF00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4000" b="1" dirty="0">
                <a:latin typeface="Arial Narrow" panose="020B0606020202030204" pitchFamily="34" charset="0"/>
              </a:rPr>
              <a:t>Opočlověk</a:t>
            </a:r>
            <a:r>
              <a:rPr lang="cs-CZ" altLang="cs-CZ" sz="4000" dirty="0">
                <a:latin typeface="Arial Narrow" panose="020B0606020202030204" pitchFamily="34" charset="0"/>
              </a:rPr>
              <a:t> - </a:t>
            </a:r>
            <a:r>
              <a:rPr lang="cs-CZ" altLang="cs-CZ" sz="4000" i="1" dirty="0" err="1">
                <a:latin typeface="Arial Narrow" panose="020B0606020202030204" pitchFamily="34" charset="0"/>
              </a:rPr>
              <a:t>Pithecanthropus</a:t>
            </a:r>
            <a:r>
              <a:rPr lang="cs-CZ" altLang="cs-CZ" sz="4000" i="1" dirty="0">
                <a:latin typeface="Arial Narrow" panose="020B0606020202030204" pitchFamily="34" charset="0"/>
              </a:rPr>
              <a:t> </a:t>
            </a:r>
            <a:r>
              <a:rPr lang="cs-CZ" altLang="cs-CZ" sz="4000" i="1" dirty="0" err="1">
                <a:latin typeface="Arial Narrow" panose="020B0606020202030204" pitchFamily="34" charset="0"/>
              </a:rPr>
              <a:t>erectus</a:t>
            </a:r>
            <a:br>
              <a:rPr lang="cs-CZ" altLang="cs-CZ" sz="3600" i="1" dirty="0">
                <a:latin typeface="Arial Narrow" panose="020B0606020202030204" pitchFamily="34" charset="0"/>
              </a:rPr>
            </a:br>
            <a:r>
              <a:rPr lang="cs-CZ" altLang="cs-CZ" sz="2000" b="1" i="1" dirty="0">
                <a:latin typeface="Arial Narrow" panose="020B0606020202030204" pitchFamily="34" charset="0"/>
              </a:rPr>
              <a:t>Eugen </a:t>
            </a:r>
            <a:r>
              <a:rPr lang="cs-CZ" altLang="cs-CZ" sz="2000" b="1" i="1" dirty="0" err="1">
                <a:latin typeface="Arial Narrow" panose="020B0606020202030204" pitchFamily="34" charset="0"/>
              </a:rPr>
              <a:t>Dubois</a:t>
            </a:r>
            <a:r>
              <a:rPr lang="cs-CZ" altLang="cs-CZ" sz="2000" b="1" i="1" dirty="0">
                <a:latin typeface="Arial Narrow" panose="020B0606020202030204" pitchFamily="34" charset="0"/>
              </a:rPr>
              <a:t>, vojenský lékař - </a:t>
            </a:r>
            <a:r>
              <a:rPr lang="cs-CZ" altLang="cs-CZ" sz="2000" b="1" dirty="0">
                <a:latin typeface="Arial Narrow" panose="020B0606020202030204" pitchFamily="34" charset="0"/>
              </a:rPr>
              <a:t>Jáva - </a:t>
            </a:r>
            <a:r>
              <a:rPr lang="cs-CZ" altLang="cs-CZ" sz="2000" b="1" i="1" dirty="0" err="1">
                <a:latin typeface="Arial Narrow" panose="020B0606020202030204" pitchFamily="34" charset="0"/>
              </a:rPr>
              <a:t>Trinil</a:t>
            </a:r>
            <a:r>
              <a:rPr lang="cs-CZ" altLang="cs-CZ" sz="2000" b="1" dirty="0">
                <a:latin typeface="Arial Narrow" panose="020B0606020202030204" pitchFamily="34" charset="0"/>
              </a:rPr>
              <a:t> -1890 – 1894</a:t>
            </a:r>
            <a:br>
              <a:rPr lang="cs-CZ" altLang="cs-CZ" sz="2000" b="1" dirty="0">
                <a:latin typeface="Arial Narrow" panose="020B0606020202030204" pitchFamily="34" charset="0"/>
              </a:rPr>
            </a:br>
            <a:r>
              <a:rPr lang="cs-CZ" altLang="cs-CZ" sz="2000" b="1" dirty="0">
                <a:latin typeface="Arial Narrow" panose="020B0606020202030204" pitchFamily="34" charset="0"/>
              </a:rPr>
              <a:t>vzhledem ke skepsi v odborné veřejnosti, považoval nález nakonec za obřího gibbona</a:t>
            </a:r>
            <a:br>
              <a:rPr lang="cs-CZ" altLang="cs-CZ" sz="2000" b="1" dirty="0">
                <a:latin typeface="Arial Narrow" panose="020B0606020202030204" pitchFamily="34" charset="0"/>
              </a:rPr>
            </a:br>
            <a:r>
              <a:rPr lang="cs-CZ" altLang="cs-CZ" sz="2400" b="1" dirty="0">
                <a:latin typeface="Arial Narrow" panose="020B0606020202030204" pitchFamily="34" charset="0"/>
              </a:rPr>
              <a:t>Lebka opočlověk – femur současný člověk</a:t>
            </a:r>
            <a:endParaRPr lang="cs-CZ" altLang="cs-CZ" dirty="0">
              <a:latin typeface="Arial Narrow" panose="020B0606020202030204" pitchFamily="34" charset="0"/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888AD570-195A-417D-B362-AF81155A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3560"/>
            <a:ext cx="3863975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40579765-F31E-40F8-AF76-2796010C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61629"/>
            <a:ext cx="3657600" cy="240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38533AD1-3BD1-4508-B4AD-D4072E74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07532"/>
            <a:ext cx="2438400" cy="1601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>
            <a:extLst>
              <a:ext uri="{FF2B5EF4-FFF2-40B4-BE49-F238E27FC236}">
                <a16:creationId xmlns:a16="http://schemas.microsoft.com/office/drawing/2014/main" id="{CA7E7323-4154-42F4-BCDA-8A314044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55368"/>
            <a:ext cx="1752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DA5C73F-6202-429E-A811-D3D2ED20D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447800"/>
          </a:xfr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 dirty="0">
                <a:latin typeface="Arial Narrow" panose="020B0606020202030204" pitchFamily="34" charset="0"/>
              </a:rPr>
              <a:t>Opočlověk</a:t>
            </a:r>
            <a:r>
              <a:rPr lang="cs-CZ" altLang="cs-CZ" sz="3600" dirty="0">
                <a:latin typeface="Arial Narrow" panose="020B0606020202030204" pitchFamily="34" charset="0"/>
              </a:rPr>
              <a:t> - </a:t>
            </a:r>
            <a:r>
              <a:rPr lang="cs-CZ" altLang="cs-CZ" sz="3600" i="1" dirty="0" err="1">
                <a:latin typeface="Arial Narrow" panose="020B0606020202030204" pitchFamily="34" charset="0"/>
              </a:rPr>
              <a:t>Sinantropus</a:t>
            </a:r>
            <a:r>
              <a:rPr lang="cs-CZ" altLang="cs-CZ" sz="3600" i="1" dirty="0">
                <a:latin typeface="Arial Narrow" panose="020B0606020202030204" pitchFamily="34" charset="0"/>
              </a:rPr>
              <a:t> </a:t>
            </a:r>
            <a:r>
              <a:rPr lang="cs-CZ" altLang="cs-CZ" sz="3600" i="1" dirty="0" err="1">
                <a:latin typeface="Arial Narrow" panose="020B0606020202030204" pitchFamily="34" charset="0"/>
              </a:rPr>
              <a:t>pekinensis</a:t>
            </a:r>
            <a:br>
              <a:rPr lang="cs-CZ" altLang="cs-CZ" sz="3600" i="1" dirty="0">
                <a:latin typeface="Arial Narrow" panose="020B0606020202030204" pitchFamily="34" charset="0"/>
              </a:rPr>
            </a:br>
            <a:r>
              <a:rPr lang="cs-CZ" altLang="cs-CZ" sz="2800" b="1" i="1" dirty="0" err="1">
                <a:latin typeface="Arial Narrow" panose="020B0606020202030204" pitchFamily="34" charset="0"/>
              </a:rPr>
              <a:t>D.Black</a:t>
            </a:r>
            <a:r>
              <a:rPr lang="cs-CZ" altLang="cs-CZ" sz="2800" b="1" i="1" dirty="0">
                <a:latin typeface="Arial Narrow" panose="020B0606020202030204" pitchFamily="34" charset="0"/>
              </a:rPr>
              <a:t>, </a:t>
            </a:r>
            <a:r>
              <a:rPr lang="cs-CZ" altLang="cs-CZ" sz="2800" b="1" i="1" dirty="0" err="1">
                <a:latin typeface="Arial Narrow" panose="020B0606020202030204" pitchFamily="34" charset="0"/>
              </a:rPr>
              <a:t>F.Weidenreich</a:t>
            </a:r>
            <a:r>
              <a:rPr lang="cs-CZ" altLang="cs-CZ" sz="2800" b="1" i="1" dirty="0">
                <a:latin typeface="Arial Narrow" panose="020B0606020202030204" pitchFamily="34" charset="0"/>
              </a:rPr>
              <a:t> - </a:t>
            </a:r>
            <a:r>
              <a:rPr lang="cs-CZ" altLang="cs-CZ" sz="2800" b="1" dirty="0">
                <a:latin typeface="Arial Narrow" panose="020B0606020202030204" pitchFamily="34" charset="0"/>
              </a:rPr>
              <a:t>Čína, </a:t>
            </a:r>
            <a:r>
              <a:rPr lang="cs-CZ" altLang="cs-CZ" sz="2800" b="1" dirty="0" err="1">
                <a:latin typeface="Arial Narrow" panose="020B0606020202030204" pitchFamily="34" charset="0"/>
              </a:rPr>
              <a:t>Zhoukoudien</a:t>
            </a:r>
            <a:r>
              <a:rPr lang="cs-CZ" altLang="cs-CZ" sz="2800" b="1" dirty="0">
                <a:latin typeface="Arial Narrow" panose="020B0606020202030204" pitchFamily="34" charset="0"/>
              </a:rPr>
              <a:t> 1921-34</a:t>
            </a:r>
            <a:br>
              <a:rPr lang="cs-CZ" altLang="cs-CZ" sz="2800" b="1" dirty="0">
                <a:latin typeface="Arial Narrow" panose="020B0606020202030204" pitchFamily="34" charset="0"/>
              </a:rPr>
            </a:br>
            <a:r>
              <a:rPr lang="cs-CZ" altLang="cs-CZ" sz="2800" b="1" dirty="0">
                <a:latin typeface="Arial Narrow" panose="020B0606020202030204" pitchFamily="34" charset="0"/>
              </a:rPr>
              <a:t>první známá populace pračlověka – bohužel zničená</a:t>
            </a:r>
            <a:endParaRPr lang="cs-CZ" altLang="cs-CZ" sz="3200" b="1" dirty="0">
              <a:latin typeface="Arial Narrow" panose="020B0606020202030204" pitchFamily="34" charset="0"/>
            </a:endParaRP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257F9700-C641-4AB2-A0CC-AEA9451D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676400"/>
            <a:ext cx="325755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71C2905A-2C6C-46E9-B7F4-13005A55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79563"/>
            <a:ext cx="1981200" cy="19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>
            <a:extLst>
              <a:ext uri="{FF2B5EF4-FFF2-40B4-BE49-F238E27FC236}">
                <a16:creationId xmlns:a16="http://schemas.microsoft.com/office/drawing/2014/main" id="{D9F85103-C4BF-440F-A062-CA8C6671E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0"/>
            <a:ext cx="2271713" cy="160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51A98246-7420-43F8-BD67-A0C324E8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89525"/>
            <a:ext cx="5410200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>
            <a:extLst>
              <a:ext uri="{FF2B5EF4-FFF2-40B4-BE49-F238E27FC236}">
                <a16:creationId xmlns:a16="http://schemas.microsoft.com/office/drawing/2014/main" id="{70C5F428-0016-4239-B561-D3EED4B3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73475"/>
            <a:ext cx="1524000" cy="135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13">
            <a:extLst>
              <a:ext uri="{FF2B5EF4-FFF2-40B4-BE49-F238E27FC236}">
                <a16:creationId xmlns:a16="http://schemas.microsoft.com/office/drawing/2014/main" id="{CBB9786E-C22A-4B83-A2F2-BBD69901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1524000" cy="179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B617472-6DB0-4DBA-A099-FB037D1FE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4086" y="116631"/>
            <a:ext cx="8495828" cy="1823211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 dirty="0">
                <a:latin typeface="Arial Narrow" panose="020B0606020202030204" pitchFamily="34" charset="0"/>
              </a:rPr>
              <a:t>Objev </a:t>
            </a:r>
            <a:r>
              <a:rPr lang="cs-CZ" altLang="cs-CZ" sz="3600" i="1" dirty="0" err="1">
                <a:latin typeface="Arial Narrow" panose="020B0606020202030204" pitchFamily="34" charset="0"/>
              </a:rPr>
              <a:t>Australopithecus</a:t>
            </a:r>
            <a:r>
              <a:rPr lang="cs-CZ" altLang="cs-CZ" sz="3600" i="1" dirty="0">
                <a:latin typeface="Arial Narrow" panose="020B0606020202030204" pitchFamily="34" charset="0"/>
              </a:rPr>
              <a:t> </a:t>
            </a:r>
            <a:r>
              <a:rPr lang="cs-CZ" altLang="cs-CZ" sz="3600" i="1" dirty="0" err="1">
                <a:latin typeface="Arial Narrow" panose="020B0606020202030204" pitchFamily="34" charset="0"/>
              </a:rPr>
              <a:t>africanus</a:t>
            </a:r>
            <a:r>
              <a:rPr lang="cs-CZ" altLang="cs-CZ" sz="3600" b="1" dirty="0">
                <a:latin typeface="Arial Narrow" panose="020B0606020202030204" pitchFamily="34" charset="0"/>
              </a:rPr>
              <a:t> </a:t>
            </a:r>
            <a:r>
              <a:rPr lang="cs-CZ" altLang="cs-CZ" sz="3600" b="1" dirty="0" err="1">
                <a:latin typeface="Arial Narrow" panose="020B0606020202030204" pitchFamily="34" charset="0"/>
              </a:rPr>
              <a:t>Taung</a:t>
            </a:r>
            <a:r>
              <a:rPr lang="cs-CZ" altLang="cs-CZ" sz="3600" b="1" dirty="0">
                <a:latin typeface="Arial Narrow" panose="020B0606020202030204" pitchFamily="34" charset="0"/>
              </a:rPr>
              <a:t> 1924 </a:t>
            </a:r>
            <a:r>
              <a:rPr lang="cs-CZ" altLang="cs-CZ" sz="2400" b="1" dirty="0">
                <a:latin typeface="Arial Narrow" panose="020B0606020202030204" pitchFamily="34" charset="0"/>
              </a:rPr>
              <a:t>Převrat v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paleontropologii</a:t>
            </a:r>
            <a:r>
              <a:rPr lang="cs-CZ" altLang="cs-CZ" sz="2400" b="1" dirty="0">
                <a:latin typeface="Arial Narrow" panose="020B0606020202030204" pitchFamily="34" charset="0"/>
              </a:rPr>
              <a:t> – první skutečný předek lidí</a:t>
            </a:r>
            <a:br>
              <a:rPr lang="cs-CZ" altLang="cs-CZ" sz="2400" b="1" dirty="0">
                <a:latin typeface="Arial Narrow" panose="020B0606020202030204" pitchFamily="34" charset="0"/>
              </a:rPr>
            </a:br>
            <a:r>
              <a:rPr lang="cs-CZ" altLang="cs-CZ" sz="2400" b="1" dirty="0" err="1">
                <a:latin typeface="Arial Narrow" panose="020B0606020202030204" pitchFamily="34" charset="0"/>
              </a:rPr>
              <a:t>Osteo-donto-keratická</a:t>
            </a:r>
            <a:r>
              <a:rPr lang="cs-CZ" altLang="cs-CZ" sz="2400" b="1" dirty="0">
                <a:latin typeface="Arial Narrow" panose="020B0606020202030204" pitchFamily="34" charset="0"/>
              </a:rPr>
              <a:t> kultura australopitéků jako první pokus o definici počátků lidské materiální kultury – R. </a:t>
            </a:r>
            <a:r>
              <a:rPr lang="cs-CZ" altLang="cs-CZ" sz="2400" b="1" dirty="0" err="1">
                <a:latin typeface="Arial Narrow" panose="020B0606020202030204" pitchFamily="34" charset="0"/>
              </a:rPr>
              <a:t>Dart</a:t>
            </a:r>
            <a:r>
              <a:rPr lang="cs-CZ" altLang="cs-CZ" sz="2400" b="1" dirty="0">
                <a:latin typeface="Arial Narrow" panose="020B0606020202030204" pitchFamily="34" charset="0"/>
              </a:rPr>
              <a:t> a K. Lorenz</a:t>
            </a:r>
            <a:endParaRPr lang="cs-CZ" altLang="cs-CZ" dirty="0">
              <a:latin typeface="Arial Narrow" panose="020B0606020202030204" pitchFamily="34" charset="0"/>
            </a:endParaRPr>
          </a:p>
        </p:txBody>
      </p:sp>
      <p:grpSp>
        <p:nvGrpSpPr>
          <p:cNvPr id="51206" name="Group 6">
            <a:extLst>
              <a:ext uri="{FF2B5EF4-FFF2-40B4-BE49-F238E27FC236}">
                <a16:creationId xmlns:a16="http://schemas.microsoft.com/office/drawing/2014/main" id="{753DC196-811A-44A6-9375-0B258A884E49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2203776"/>
            <a:ext cx="7533434" cy="4609600"/>
            <a:chOff x="1254" y="1290"/>
            <a:chExt cx="3067" cy="1839"/>
          </a:xfrm>
        </p:grpSpPr>
        <p:pic>
          <p:nvPicPr>
            <p:cNvPr id="51207" name="Picture 7">
              <a:extLst>
                <a:ext uri="{FF2B5EF4-FFF2-40B4-BE49-F238E27FC236}">
                  <a16:creationId xmlns:a16="http://schemas.microsoft.com/office/drawing/2014/main" id="{4BF8644B-AD28-4200-A21F-D146455D8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" y="1290"/>
              <a:ext cx="1540" cy="1692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8" name="Text Box 8">
              <a:extLst>
                <a:ext uri="{FF2B5EF4-FFF2-40B4-BE49-F238E27FC236}">
                  <a16:creationId xmlns:a16="http://schemas.microsoft.com/office/drawing/2014/main" id="{C0C39648-8B5E-4C17-8942-B58766128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9" y="2945"/>
              <a:ext cx="1132" cy="184"/>
            </a:xfrm>
            <a:prstGeom prst="rect">
              <a:avLst/>
            </a:prstGeom>
            <a:solidFill>
              <a:srgbClr val="33CCCC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 dirty="0" err="1"/>
                <a:t>Taung</a:t>
              </a:r>
              <a:r>
                <a:rPr lang="cs-CZ" altLang="cs-CZ" b="1" dirty="0"/>
                <a:t> - jižní Afrika</a:t>
              </a:r>
            </a:p>
          </p:txBody>
        </p:sp>
      </p:grpSp>
      <p:pic>
        <p:nvPicPr>
          <p:cNvPr id="51209" name="Picture 9">
            <a:extLst>
              <a:ext uri="{FF2B5EF4-FFF2-40B4-BE49-F238E27FC236}">
                <a16:creationId xmlns:a16="http://schemas.microsoft.com/office/drawing/2014/main" id="{23092BC2-1EA9-438E-B752-D10C0C87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2814638" cy="40386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>
            <a:extLst>
              <a:ext uri="{FF2B5EF4-FFF2-40B4-BE49-F238E27FC236}">
                <a16:creationId xmlns:a16="http://schemas.microsoft.com/office/drawing/2014/main" id="{0DE967BF-7EF6-4FD0-B6C4-0736A737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71600"/>
            <a:ext cx="1947862" cy="53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Text Box 3">
            <a:extLst>
              <a:ext uri="{FF2B5EF4-FFF2-40B4-BE49-F238E27FC236}">
                <a16:creationId xmlns:a16="http://schemas.microsoft.com/office/drawing/2014/main" id="{79F46CA4-2676-483C-9E1E-A821ED3C6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608" y="5334000"/>
            <a:ext cx="5030688" cy="1323439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>
                <a:latin typeface="Arial Narrow" panose="020B0606020202030204" pitchFamily="34" charset="0"/>
              </a:rPr>
              <a:t>Kosterní pozůstatky staré Téměř 500 tisíc let. Jde o nejméně 32 jedinců, kteří zemřeli v jednom okamžiku. Máme tedy údaje o první skutečně pravěké populaci včetně genetických údajů.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950BA632-661C-4D83-81D3-DA91E4AE9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  <a:gradFill rotWithShape="0">
            <a:gsLst>
              <a:gs pos="0">
                <a:srgbClr val="99FF66"/>
              </a:gs>
              <a:gs pos="50000">
                <a:srgbClr val="99FF66">
                  <a:gamma/>
                  <a:shade val="46275"/>
                  <a:invGamma/>
                </a:srgbClr>
              </a:gs>
              <a:gs pos="100000">
                <a:srgbClr val="99FF66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200" b="1">
                <a:latin typeface="Arial Narrow" panose="020B0606020202030204" pitchFamily="34" charset="0"/>
              </a:rPr>
              <a:t>Atapuerca - Sima de los Huesos (Jeskyně kostí)</a:t>
            </a:r>
            <a:br>
              <a:rPr lang="cs-CZ" altLang="cs-CZ" sz="3200" b="1">
                <a:latin typeface="Arial Narrow" panose="020B0606020202030204" pitchFamily="34" charset="0"/>
              </a:rPr>
            </a:br>
            <a:r>
              <a:rPr lang="cs-CZ" altLang="cs-CZ" sz="3200" b="1">
                <a:latin typeface="Arial Narrow" panose="020B0606020202030204" pitchFamily="34" charset="0"/>
              </a:rPr>
              <a:t>epochální nález v historii paleoantropologie</a:t>
            </a:r>
            <a:endParaRPr lang="cs-CZ" altLang="cs-CZ" sz="3600" b="1">
              <a:latin typeface="Arial Narrow" panose="020B0606020202030204" pitchFamily="34" charset="0"/>
            </a:endParaRPr>
          </a:p>
        </p:txBody>
      </p:sp>
      <p:pic>
        <p:nvPicPr>
          <p:cNvPr id="168965" name="Picture 5">
            <a:extLst>
              <a:ext uri="{FF2B5EF4-FFF2-40B4-BE49-F238E27FC236}">
                <a16:creationId xmlns:a16="http://schemas.microsoft.com/office/drawing/2014/main" id="{E83F66D3-3E42-45F8-BCBF-E405CCDE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171700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>
            <a:extLst>
              <a:ext uri="{FF2B5EF4-FFF2-40B4-BE49-F238E27FC236}">
                <a16:creationId xmlns:a16="http://schemas.microsoft.com/office/drawing/2014/main" id="{B09AB0B4-EA10-4B20-AC6C-0C74C940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71800"/>
            <a:ext cx="2209800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>
            <a:extLst>
              <a:ext uri="{FF2B5EF4-FFF2-40B4-BE49-F238E27FC236}">
                <a16:creationId xmlns:a16="http://schemas.microsoft.com/office/drawing/2014/main" id="{2D6CFFED-B671-4728-8D01-AB8E4808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4572000"/>
            <a:ext cx="1130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8" name="Picture 8">
            <a:extLst>
              <a:ext uri="{FF2B5EF4-FFF2-40B4-BE49-F238E27FC236}">
                <a16:creationId xmlns:a16="http://schemas.microsoft.com/office/drawing/2014/main" id="{A64915E4-B7A7-4E4C-AAF2-C9EAA59B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1238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9" name="Picture 9">
            <a:extLst>
              <a:ext uri="{FF2B5EF4-FFF2-40B4-BE49-F238E27FC236}">
                <a16:creationId xmlns:a16="http://schemas.microsoft.com/office/drawing/2014/main" id="{A27D9C69-B0BA-47CF-8B97-5AEF08464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14478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0" name="Picture 10">
            <a:extLst>
              <a:ext uri="{FF2B5EF4-FFF2-40B4-BE49-F238E27FC236}">
                <a16:creationId xmlns:a16="http://schemas.microsoft.com/office/drawing/2014/main" id="{AE4747CB-2E28-467D-B0C3-CF7E203E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0"/>
            <a:ext cx="1785938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8971" name="Object 11">
            <a:extLst>
              <a:ext uri="{FF2B5EF4-FFF2-40B4-BE49-F238E27FC236}">
                <a16:creationId xmlns:a16="http://schemas.microsoft.com/office/drawing/2014/main" id="{DA7B191B-D0E5-4373-80EE-11D636F2190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95513" y="1341438"/>
          <a:ext cx="4464050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9" imgW="5876190" imgH="2352381" progId="CorelPhotoPaint.Image.7">
                  <p:embed/>
                </p:oleObj>
              </mc:Choice>
              <mc:Fallback>
                <p:oleObj name="CorelPhotoPaint.Image.7" r:id="rId9" imgW="5876190" imgH="2352381" progId="CorelPhotoPaint.Image.7">
                  <p:embed/>
                  <p:pic>
                    <p:nvPicPr>
                      <p:cNvPr id="168971" name="Object 11">
                        <a:extLst>
                          <a:ext uri="{FF2B5EF4-FFF2-40B4-BE49-F238E27FC236}">
                            <a16:creationId xmlns:a16="http://schemas.microsoft.com/office/drawing/2014/main" id="{DA7B191B-D0E5-4373-80EE-11D636F219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341438"/>
                        <a:ext cx="4464050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Oase 1 mandiblePr">
            <a:extLst>
              <a:ext uri="{FF2B5EF4-FFF2-40B4-BE49-F238E27FC236}">
                <a16:creationId xmlns:a16="http://schemas.microsoft.com/office/drawing/2014/main" id="{4ED34169-336F-4074-9A2E-3A3D9AB5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7717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7" descr="Oase 2 craniumPr">
            <a:extLst>
              <a:ext uri="{FF2B5EF4-FFF2-40B4-BE49-F238E27FC236}">
                <a16:creationId xmlns:a16="http://schemas.microsoft.com/office/drawing/2014/main" id="{A41CF690-A894-4C62-ABDB-4B15F3075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57338"/>
            <a:ext cx="29019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 descr="Oase 2 maxillaPr">
            <a:extLst>
              <a:ext uri="{FF2B5EF4-FFF2-40B4-BE49-F238E27FC236}">
                <a16:creationId xmlns:a16="http://schemas.microsoft.com/office/drawing/2014/main" id="{03897898-9390-46D4-B757-252BA387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51475"/>
            <a:ext cx="1584325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Oase 2 parietalsPr">
            <a:extLst>
              <a:ext uri="{FF2B5EF4-FFF2-40B4-BE49-F238E27FC236}">
                <a16:creationId xmlns:a16="http://schemas.microsoft.com/office/drawing/2014/main" id="{0D82C6BD-47F9-416B-8179-71E6CAF9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44900"/>
            <a:ext cx="27273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0" descr="Oase 3 temporalPr">
            <a:extLst>
              <a:ext uri="{FF2B5EF4-FFF2-40B4-BE49-F238E27FC236}">
                <a16:creationId xmlns:a16="http://schemas.microsoft.com/office/drawing/2014/main" id="{1DAE3C1E-A28E-4948-AA24-53FAD2533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414713"/>
            <a:ext cx="27193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11">
            <a:extLst>
              <a:ext uri="{FF2B5EF4-FFF2-40B4-BE49-F238E27FC236}">
                <a16:creationId xmlns:a16="http://schemas.microsoft.com/office/drawing/2014/main" id="{CB1F8CFE-C179-4BB1-A303-01DEC804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05463"/>
            <a:ext cx="2522537" cy="4619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Arial Narrow" panose="020B0606020202030204" pitchFamily="34" charset="0"/>
              </a:rPr>
              <a:t>Oase 1 – 42 tisíc let</a:t>
            </a:r>
          </a:p>
        </p:txBody>
      </p:sp>
      <p:sp>
        <p:nvSpPr>
          <p:cNvPr id="46088" name="Text Box 12">
            <a:extLst>
              <a:ext uri="{FF2B5EF4-FFF2-40B4-BE49-F238E27FC236}">
                <a16:creationId xmlns:a16="http://schemas.microsoft.com/office/drawing/2014/main" id="{D9FFDFF4-571E-4E15-A911-1C5452A50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906963"/>
            <a:ext cx="2522537" cy="4619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Arial Narrow" panose="020B0606020202030204" pitchFamily="34" charset="0"/>
              </a:rPr>
              <a:t>Oase 2 – 36 tisíc let</a:t>
            </a:r>
          </a:p>
        </p:txBody>
      </p:sp>
      <p:sp>
        <p:nvSpPr>
          <p:cNvPr id="46089" name="Text Box 13">
            <a:extLst>
              <a:ext uri="{FF2B5EF4-FFF2-40B4-BE49-F238E27FC236}">
                <a16:creationId xmlns:a16="http://schemas.microsoft.com/office/drawing/2014/main" id="{5FDDB33D-5919-4C5F-B266-13623CC40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746375"/>
            <a:ext cx="1017588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Arial Narrow" panose="020B0606020202030204" pitchFamily="34" charset="0"/>
              </a:rPr>
              <a:t>Oase 3</a:t>
            </a:r>
          </a:p>
        </p:txBody>
      </p:sp>
      <p:sp>
        <p:nvSpPr>
          <p:cNvPr id="46090" name="Rectangle 15">
            <a:extLst>
              <a:ext uri="{FF2B5EF4-FFF2-40B4-BE49-F238E27FC236}">
                <a16:creationId xmlns:a16="http://schemas.microsoft.com/office/drawing/2014/main" id="{4AB0AA4C-9C38-4720-AFA7-3E205B854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692" y="188913"/>
            <a:ext cx="8713788" cy="1223962"/>
          </a:xfr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cs-CZ" sz="3600" b="1" dirty="0" err="1">
                <a:latin typeface="Arial Narrow" panose="020B0606020202030204" pitchFamily="34" charset="0"/>
              </a:rPr>
              <a:t>Pestera</a:t>
            </a:r>
            <a:r>
              <a:rPr lang="en-US" altLang="cs-CZ" sz="3600" b="1" dirty="0">
                <a:latin typeface="Arial Narrow" panose="020B0606020202030204" pitchFamily="34" charset="0"/>
              </a:rPr>
              <a:t> cu </a:t>
            </a:r>
            <a:r>
              <a:rPr lang="en-US" altLang="cs-CZ" sz="3600" b="1" dirty="0" err="1">
                <a:latin typeface="Arial Narrow" panose="020B0606020202030204" pitchFamily="34" charset="0"/>
              </a:rPr>
              <a:t>Oase</a:t>
            </a:r>
            <a:r>
              <a:rPr lang="cs-CZ" altLang="cs-CZ" sz="3600" b="1" dirty="0">
                <a:latin typeface="Arial Narrow" panose="020B0606020202030204" pitchFamily="34" charset="0"/>
              </a:rPr>
              <a:t>, Rumunsko</a:t>
            </a:r>
            <a:br>
              <a:rPr lang="cs-CZ" altLang="cs-CZ" sz="3600" b="1" dirty="0">
                <a:latin typeface="Arial Narrow" panose="020B0606020202030204" pitchFamily="34" charset="0"/>
              </a:rPr>
            </a:br>
            <a:r>
              <a:rPr lang="cs-CZ" altLang="cs-CZ" sz="2800" b="1" dirty="0">
                <a:latin typeface="Arial Narrow" panose="020B0606020202030204" pitchFamily="34" charset="0"/>
              </a:rPr>
              <a:t>jeden z n</a:t>
            </a:r>
            <a:r>
              <a:rPr lang="en-US" altLang="cs-CZ" sz="2800" b="1" dirty="0" err="1">
                <a:latin typeface="Arial Narrow" panose="020B0606020202030204" pitchFamily="34" charset="0"/>
              </a:rPr>
              <a:t>ejstar</a:t>
            </a:r>
            <a:r>
              <a:rPr lang="cs-CZ" altLang="cs-CZ" sz="2800" b="1" dirty="0">
                <a:latin typeface="Arial Narrow" panose="020B0606020202030204" pitchFamily="34" charset="0"/>
              </a:rPr>
              <a:t>ších evropských nálezů AMČ – 42 – 35 tisíc let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01328600-B430-4B37-B365-B5F03423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648"/>
            <a:ext cx="8785225" cy="86409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cs-CZ" altLang="cs-CZ" sz="4000" b="1" dirty="0" err="1">
                <a:latin typeface="Arial Narrow" panose="020B0606020202030204" pitchFamily="34" charset="0"/>
              </a:rPr>
              <a:t>Kent’s</a:t>
            </a:r>
            <a:r>
              <a:rPr lang="cs-CZ" altLang="cs-CZ" sz="4000" b="1" dirty="0">
                <a:latin typeface="Arial Narrow" panose="020B0606020202030204" pitchFamily="34" charset="0"/>
              </a:rPr>
              <a:t> </a:t>
            </a:r>
            <a:r>
              <a:rPr lang="en-US" altLang="cs-CZ" sz="4000" b="1" dirty="0">
                <a:latin typeface="Arial Narrow" panose="020B0606020202030204" pitchFamily="34" charset="0"/>
              </a:rPr>
              <a:t>Cavern site,</a:t>
            </a:r>
            <a:r>
              <a:rPr lang="cs-CZ" altLang="cs-CZ" sz="4000" b="1" dirty="0">
                <a:latin typeface="Arial Narrow" panose="020B0606020202030204" pitchFamily="34" charset="0"/>
              </a:rPr>
              <a:t> </a:t>
            </a:r>
            <a:r>
              <a:rPr lang="cs-CZ" altLang="cs-CZ" sz="4000" b="1" dirty="0" err="1">
                <a:latin typeface="Arial Narrow" panose="020B0606020202030204" pitchFamily="34" charset="0"/>
              </a:rPr>
              <a:t>aurignacién</a:t>
            </a:r>
            <a:r>
              <a:rPr lang="cs-CZ" altLang="cs-CZ" sz="4000" b="1" dirty="0">
                <a:latin typeface="Arial Narrow" panose="020B0606020202030204" pitchFamily="34" charset="0"/>
              </a:rPr>
              <a:t> 42 500 let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61E57E59-9F45-45AB-91D1-89AEB134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206600"/>
            <a:ext cx="37798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3EF06C5F-3364-4A28-B1BC-13C80C30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289050"/>
            <a:ext cx="61468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E6C396CE-791E-4D9C-9038-E2D62723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512167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/>
            <a:r>
              <a:rPr lang="cs-CZ" altLang="cs-CZ" b="1" dirty="0">
                <a:latin typeface="Arial Narrow" panose="020B0606020202030204" pitchFamily="34" charset="0"/>
              </a:rPr>
              <a:t>Grotta di </a:t>
            </a:r>
            <a:r>
              <a:rPr lang="cs-CZ" altLang="cs-CZ" b="1" dirty="0" err="1">
                <a:latin typeface="Arial Narrow" panose="020B0606020202030204" pitchFamily="34" charset="0"/>
              </a:rPr>
              <a:t>Cavallo</a:t>
            </a:r>
            <a:r>
              <a:rPr lang="cs-CZ" altLang="cs-CZ" b="1" dirty="0">
                <a:latin typeface="Arial Narrow" panose="020B0606020202030204" pitchFamily="34" charset="0"/>
              </a:rPr>
              <a:t> – 43 - 45 tisíc let</a:t>
            </a:r>
            <a:br>
              <a:rPr lang="cs-CZ" altLang="cs-CZ" b="1" dirty="0">
                <a:latin typeface="Arial Narrow" panose="020B0606020202030204" pitchFamily="34" charset="0"/>
              </a:rPr>
            </a:br>
            <a:r>
              <a:rPr lang="cs-CZ" altLang="cs-CZ" sz="2800" b="1" dirty="0">
                <a:latin typeface="Arial Narrow" panose="020B0606020202030204" pitchFamily="34" charset="0"/>
              </a:rPr>
              <a:t>kamenná kultura – nikoliv aurignacien, ale </a:t>
            </a:r>
            <a:r>
              <a:rPr lang="cs-CZ" altLang="cs-CZ" sz="2800" b="1" dirty="0" err="1">
                <a:latin typeface="Arial Narrow" panose="020B0606020202030204" pitchFamily="34" charset="0"/>
              </a:rPr>
              <a:t>uluzzian</a:t>
            </a:r>
            <a:endParaRPr lang="cs-CZ" altLang="cs-CZ" b="1" dirty="0">
              <a:latin typeface="Arial Narrow" panose="020B0606020202030204" pitchFamily="34" charset="0"/>
            </a:endParaRPr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A037E4B4-3744-4BAB-BC33-C9602E66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790024"/>
            <a:ext cx="3517900" cy="24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CEC22FE8-E1F5-4230-B288-4E3043400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916832"/>
            <a:ext cx="5927607" cy="478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A68714-10AB-4F3E-BE4A-1E4038362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1" y="116632"/>
            <a:ext cx="4677892" cy="33679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9C13CB-7A8B-4F1A-95CB-463D0746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1" y="3554413"/>
            <a:ext cx="4724438" cy="31869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D697FF7-1774-4478-9B7B-8C67FF27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16631"/>
            <a:ext cx="4112070" cy="2016225"/>
          </a:xfrm>
          <a:gradFill>
            <a:gsLst>
              <a:gs pos="24000">
                <a:srgbClr val="92D050"/>
              </a:gs>
              <a:gs pos="0">
                <a:srgbClr val="00B050"/>
              </a:gs>
              <a:gs pos="99500">
                <a:srgbClr val="00B0F0"/>
              </a:gs>
              <a:gs pos="99000">
                <a:schemeClr val="accent3">
                  <a:lumMod val="97000"/>
                  <a:lumOff val="3000"/>
                </a:schemeClr>
              </a:gs>
              <a:gs pos="68000">
                <a:srgbClr val="00B0F0"/>
              </a:gs>
            </a:gsLst>
            <a:lin ang="16200000" scaled="1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Grotte</a:t>
            </a:r>
            <a: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de </a:t>
            </a: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Mandrin</a:t>
            </a:r>
            <a:br>
              <a:rPr lang="cs-CZ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54 </a:t>
            </a:r>
            <a:r>
              <a:rPr lang="en-US" sz="3600" b="1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tisíc</a:t>
            </a:r>
            <a:r>
              <a:rPr lang="en-US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let</a:t>
            </a:r>
            <a:br>
              <a:rPr lang="cs-CZ" sz="36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cs-CZ" sz="24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20 tisíc let kompetice mezi AMČ a neandrtálci</a:t>
            </a:r>
            <a:endParaRPr lang="en-US" sz="3600" b="1" kern="1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705138-35F8-47C2-8954-474070A1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344" y="2344345"/>
            <a:ext cx="1864865" cy="23609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AA6592-68AA-4BDE-B20A-54B37C15E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209" y="2352282"/>
            <a:ext cx="2431890" cy="39330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7F5508-77C2-4ED5-B443-D6AF40D5CB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5" y="5085184"/>
            <a:ext cx="2147718" cy="120809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13194D-D3A4-AD1D-0746-E20E4FEF4EB4}"/>
              </a:ext>
            </a:extLst>
          </p:cNvPr>
          <p:cNvSpPr txBox="1"/>
          <p:nvPr/>
        </p:nvSpPr>
        <p:spPr>
          <a:xfrm>
            <a:off x="5940152" y="5734000"/>
            <a:ext cx="2160240" cy="107721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Arial Narrow" panose="020B0606020202030204" pitchFamily="34" charset="0"/>
              </a:rPr>
              <a:t>A teď</a:t>
            </a:r>
          </a:p>
          <a:p>
            <a:pPr algn="ctr"/>
            <a:r>
              <a:rPr lang="cs-CZ" sz="1800" b="1" dirty="0">
                <a:latin typeface="Arial Narrow" panose="020B0606020202030204" pitchFamily="34" charset="0"/>
              </a:rPr>
              <a:t>významné osobnosti</a:t>
            </a:r>
          </a:p>
          <a:p>
            <a:pPr algn="ctr"/>
            <a:r>
              <a:rPr lang="cs-CZ" sz="1800" b="1" dirty="0">
                <a:latin typeface="Arial Narrow" panose="020B0606020202030204" pitchFamily="34" charset="0"/>
              </a:rPr>
              <a:t>paleoantropologie</a:t>
            </a:r>
          </a:p>
        </p:txBody>
      </p:sp>
    </p:spTree>
    <p:extLst>
      <p:ext uri="{BB962C8B-B14F-4D97-AF65-F5344CB8AC3E}">
        <p14:creationId xmlns:p14="http://schemas.microsoft.com/office/powerpoint/2010/main" val="5495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32" name="Rectangle 5633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34" name="Rectangle 5633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AAC23C-DAB3-43C0-B135-D62C20F8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078" y="9833"/>
            <a:ext cx="3200400" cy="1351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Pierre </a:t>
            </a:r>
            <a:r>
              <a:rPr lang="cs-CZ" sz="3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Teilhard</a:t>
            </a:r>
            <a:r>
              <a:rPr lang="cs-CZ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cs-CZ" sz="3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Chardin</a:t>
            </a:r>
            <a:endParaRPr lang="cs-CZ" sz="3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0C09EF5F-4B8B-4016-8F7A-BF0516B5E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1" r="3582" b="-2"/>
          <a:stretch/>
        </p:blipFill>
        <p:spPr bwMode="auto">
          <a:xfrm>
            <a:off x="2" y="1"/>
            <a:ext cx="2771774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7CFE3-763F-4498-A00D-F3110C17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651" y="1329681"/>
            <a:ext cx="3726696" cy="4979639"/>
          </a:xfrm>
        </p:spPr>
        <p:txBody>
          <a:bodyPr>
            <a:noAutofit/>
          </a:bodyPr>
          <a:lstStyle/>
          <a:p>
            <a:pPr marL="176213" indent="-176213"/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Jezuitský kněz a filosof</a:t>
            </a:r>
          </a:p>
          <a:p>
            <a:pPr marL="176213" indent="-176213"/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Vynikající paleontolog, který pracoval v Mongolsku a Číně</a:t>
            </a:r>
          </a:p>
          <a:p>
            <a:pPr marL="176213" indent="-176213"/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Spolupodílel se významným  způsobem, spolu s </a:t>
            </a:r>
            <a:r>
              <a:rPr lang="cs-CZ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Davidsonem</a:t>
            </a: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Blackem, na objevu čínského </a:t>
            </a:r>
            <a:r>
              <a:rPr lang="cs-CZ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Homo </a:t>
            </a:r>
            <a:r>
              <a:rPr lang="cs-CZ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erectus</a:t>
            </a:r>
            <a:r>
              <a:rPr lang="cs-CZ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cs-CZ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Sinanthropous</a:t>
            </a:r>
            <a:r>
              <a:rPr lang="cs-CZ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cs-CZ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pekinensis</a:t>
            </a:r>
            <a:r>
              <a:rPr lang="cs-CZ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) </a:t>
            </a: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 projektu výzkumu v jeskyni </a:t>
            </a:r>
            <a:r>
              <a:rPr lang="cs-CZ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Zhoukoudian</a:t>
            </a: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– 1921 - 1926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791D0B22-B7E8-442A-8EB4-C1DEBC942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r="20432" b="-1"/>
          <a:stretch/>
        </p:blipFill>
        <p:spPr bwMode="auto">
          <a:xfrm>
            <a:off x="6435350" y="10"/>
            <a:ext cx="27086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1" name="Rectangle 5735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53" name="Rectangle 5735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78777C-412E-4895-85F4-D7A99FB5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774" y="-27384"/>
            <a:ext cx="3200400" cy="1351472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Raymond </a:t>
            </a:r>
            <a:r>
              <a:rPr lang="cs-CZ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Dart</a:t>
            </a:r>
            <a:r>
              <a:rPr lang="cs-CZ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Robert Brom</a:t>
            </a: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A64C90AC-6525-4B51-9447-8F541ECC2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590"/>
          <a:stretch/>
        </p:blipFill>
        <p:spPr bwMode="auto">
          <a:xfrm>
            <a:off x="2" y="1"/>
            <a:ext cx="2771774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12BAF9-0074-46D8-904C-455059E7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0" y="1268760"/>
            <a:ext cx="4104455" cy="5472608"/>
          </a:xfrm>
        </p:spPr>
        <p:txBody>
          <a:bodyPr>
            <a:normAutofit fontScale="85000" lnSpcReduction="20000"/>
          </a:bodyPr>
          <a:lstStyle/>
          <a:p>
            <a:r>
              <a:rPr lang="cs-CZ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Raymond </a:t>
            </a:r>
            <a:r>
              <a:rPr lang="cs-CZ" sz="22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Dart</a:t>
            </a:r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(vpravo)</a:t>
            </a:r>
            <a:endParaRPr lang="cs-CZ" sz="2200" b="1" u="sng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Objevitel zcela nového druhu hominidů </a:t>
            </a:r>
            <a:r>
              <a:rPr lang="cs-CZ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Australopihecus</a:t>
            </a:r>
            <a:r>
              <a:rPr lang="cs-CZ" sz="2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cs-CZ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africanus</a:t>
            </a:r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v roce 1924</a:t>
            </a:r>
          </a:p>
          <a:p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Usiloval o to, aby australopitéci, ve 40tých letech nakonec úspěšně, byli považováni za přímé </a:t>
            </a:r>
            <a:r>
              <a:rPr lang="cs-CZ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nelidoopí</a:t>
            </a:r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předky člověka</a:t>
            </a:r>
          </a:p>
          <a:p>
            <a:r>
              <a:rPr lang="cs-CZ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Robert </a:t>
            </a:r>
            <a:r>
              <a:rPr lang="cs-CZ" sz="22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Broom</a:t>
            </a:r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(vlevo)</a:t>
            </a:r>
          </a:p>
          <a:p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vynikající paleontolog, objevitel dalších druhů australopitéků, s </a:t>
            </a:r>
            <a:r>
              <a:rPr lang="cs-CZ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LeGros</a:t>
            </a:r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Clarkem nakonec vědecky prosadili existenci australopitéků jako předků člověka. </a:t>
            </a:r>
          </a:p>
          <a:p>
            <a:r>
              <a:rPr lang="cs-CZ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Popsal nové rody a druhy </a:t>
            </a:r>
            <a:r>
              <a:rPr lang="cs-CZ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Paranthropus</a:t>
            </a:r>
            <a:r>
              <a:rPr lang="cs-CZ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cs-CZ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robustus</a:t>
            </a:r>
            <a:r>
              <a:rPr lang="cs-CZ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cs-CZ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Swartkrans</a:t>
            </a:r>
            <a:r>
              <a:rPr lang="cs-CZ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) a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Plesianthropus</a:t>
            </a:r>
            <a:r>
              <a:rPr 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transvaalensis</a:t>
            </a:r>
            <a:r>
              <a:rPr lang="cs-CZ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Sterkfontein</a:t>
            </a:r>
            <a:r>
              <a:rPr lang="cs-CZ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).</a:t>
            </a:r>
          </a:p>
          <a:p>
            <a:r>
              <a:rPr lang="cs-CZ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Publikoval reprezentativní a rozsáhlou monografii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The South Africa Fossil Ape-Men, The </a:t>
            </a:r>
            <a:r>
              <a:rPr lang="en-US" sz="2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Australopithecinae</a:t>
            </a:r>
            <a:r>
              <a:rPr lang="cs-CZ" sz="2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(1946)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2757402-38BE-4434-A505-F77DF6B1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r="28650"/>
          <a:stretch/>
        </p:blipFill>
        <p:spPr bwMode="auto">
          <a:xfrm>
            <a:off x="6435350" y="10"/>
            <a:ext cx="27086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70366-396C-409B-B183-35603C63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16632"/>
            <a:ext cx="9036496" cy="1331786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cs-CZ" sz="3200" b="1" dirty="0">
                <a:latin typeface="Arial Narrow" panose="020B0606020202030204" pitchFamily="34" charset="0"/>
              </a:rPr>
              <a:t>Paleoantropologie od primitivního předka k jinému …. </a:t>
            </a:r>
            <a:br>
              <a:rPr lang="cs-CZ" sz="3200" b="1" dirty="0">
                <a:latin typeface="Arial Narrow" panose="020B0606020202030204" pitchFamily="34" charset="0"/>
              </a:rPr>
            </a:br>
            <a:r>
              <a:rPr lang="cs-CZ" sz="2300" b="1" dirty="0">
                <a:latin typeface="Arial Narrow" panose="020B0606020202030204" pitchFamily="34" charset="0"/>
              </a:rPr>
              <a:t>Evoluce člověka a jeho </a:t>
            </a:r>
            <a:r>
              <a:rPr lang="cs-CZ" sz="2300" b="1" dirty="0" err="1">
                <a:latin typeface="Arial Narrow" panose="020B0606020202030204" pitchFamily="34" charset="0"/>
              </a:rPr>
              <a:t>primátích</a:t>
            </a:r>
            <a:r>
              <a:rPr lang="cs-CZ" sz="2300" b="1" dirty="0">
                <a:latin typeface="Arial Narrow" panose="020B0606020202030204" pitchFamily="34" charset="0"/>
              </a:rPr>
              <a:t> předků nebyla jako korálky v náhrdelníku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1761BF-88AE-4851-95F5-B5C621A3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3312368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2800" dirty="0">
                <a:latin typeface="Arial Narrow" panose="020B0606020202030204" pitchFamily="34" charset="0"/>
              </a:rPr>
              <a:t>Paleoantropologie, jako původně paleontologicko- morfologická věda, prodělala za posledních 100 let ohromný vývoj od popisu jednotlivých fosilií</a:t>
            </a:r>
          </a:p>
          <a:p>
            <a:r>
              <a:rPr lang="cs-CZ" sz="2800" dirty="0">
                <a:latin typeface="Arial Narrow" panose="020B0606020202030204" pitchFamily="34" charset="0"/>
              </a:rPr>
              <a:t>až k rekonstrukci pravěkých populací, jejich biologických, biochemických a genetických charakteristik, a způsobu života v jednotlivých fázích jejich evoluce v jednotlivých regionech Země a možných migrací těchto populací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034EC3D-1F50-44D5-B854-94AFEC599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327765"/>
              </p:ext>
            </p:extLst>
          </p:nvPr>
        </p:nvGraphicFramePr>
        <p:xfrm>
          <a:off x="6156176" y="5156375"/>
          <a:ext cx="2592288" cy="148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Home &amp; Student" r:id="rId2" imgW="1944360" imgH="1115280" progId="CorelPHOTOPAINTHome.Image.18">
                  <p:embed/>
                </p:oleObj>
              </mc:Choice>
              <mc:Fallback>
                <p:oleObj name="PHOTO-PAINT Home &amp; Student" r:id="rId2" imgW="1944360" imgH="1115280" progId="CorelPHOTOPAINTHome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56176" y="5156375"/>
                        <a:ext cx="2592288" cy="1487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 descr="Obsah obrázku exteriér, osoba, strom, tráva&#10;&#10;Popis se vygeneroval automaticky.">
            <a:extLst>
              <a:ext uri="{FF2B5EF4-FFF2-40B4-BE49-F238E27FC236}">
                <a16:creationId xmlns:a16="http://schemas.microsoft.com/office/drawing/2014/main" id="{0863197B-022F-4C3F-9895-2620D6ED4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10" y="5248672"/>
            <a:ext cx="2095794" cy="1425448"/>
          </a:xfrm>
          <a:prstGeom prst="rect">
            <a:avLst/>
          </a:prstGeom>
        </p:spPr>
      </p:pic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45F776C8-1F3B-41EC-83A0-8B84B4BB9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269053"/>
              </p:ext>
            </p:extLst>
          </p:nvPr>
        </p:nvGraphicFramePr>
        <p:xfrm>
          <a:off x="539552" y="5093753"/>
          <a:ext cx="20574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5" imgW="971172" imgH="704576" progId="CorelPhotoPaint.Image.7">
                  <p:embed/>
                </p:oleObj>
              </mc:Choice>
              <mc:Fallback>
                <p:oleObj name="CorelPhotoPaint.Image.7" r:id="rId5" imgW="971172" imgH="704576" progId="CorelPhotoPaint.Image.7">
                  <p:embed/>
                  <p:pic>
                    <p:nvPicPr>
                      <p:cNvPr id="130055" name="Object 7">
                        <a:extLst>
                          <a:ext uri="{FF2B5EF4-FFF2-40B4-BE49-F238E27FC236}">
                            <a16:creationId xmlns:a16="http://schemas.microsoft.com/office/drawing/2014/main" id="{684F8CBA-A983-4140-999B-9F8F862C2E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093753"/>
                        <a:ext cx="2057400" cy="1612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32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399" name="Rectangle 5939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01" name="Rectangle 5940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2B7EE5-2276-40EF-BDB2-7ADD7E3E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4" y="670559"/>
            <a:ext cx="3512491" cy="214884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/>
              <a:t>Luis S. B. </a:t>
            </a:r>
            <a:r>
              <a:rPr lang="cs-CZ" sz="2400" b="1" err="1"/>
              <a:t>Leakey</a:t>
            </a:r>
            <a:br>
              <a:rPr lang="cs-CZ" sz="2400"/>
            </a:br>
            <a:r>
              <a:rPr lang="cs-CZ" sz="2400">
                <a:latin typeface="Arial Narrow" panose="020B0606020202030204" pitchFamily="34" charset="0"/>
              </a:rPr>
              <a:t>Zakladatel moderní paleoantropologie</a:t>
            </a:r>
            <a:br>
              <a:rPr lang="cs-CZ" sz="2400">
                <a:latin typeface="Arial Narrow" panose="020B0606020202030204" pitchFamily="34" charset="0"/>
              </a:rPr>
            </a:br>
            <a:r>
              <a:rPr lang="cs-CZ" sz="2400">
                <a:latin typeface="Arial Narrow" panose="020B0606020202030204" pitchFamily="34" charset="0"/>
              </a:rPr>
              <a:t> a biologie velkých lidoopů (velká trojka – Goodal, Fossey, Galdikas)</a:t>
            </a:r>
          </a:p>
        </p:txBody>
      </p:sp>
      <p:pic>
        <p:nvPicPr>
          <p:cNvPr id="59394" name="Picture 2" descr="Image result for Louis Leakey">
            <a:extLst>
              <a:ext uri="{FF2B5EF4-FFF2-40B4-BE49-F238E27FC236}">
                <a16:creationId xmlns:a16="http://schemas.microsoft.com/office/drawing/2014/main" id="{E3AE0D2B-58EA-4E4E-BE12-325F4EB4F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r="-2" b="-2"/>
          <a:stretch/>
        </p:blipFill>
        <p:spPr bwMode="auto"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7C855-6CC4-4907-A506-C99DF509F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76672"/>
            <a:ext cx="4392487" cy="5976664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Iniciátor moderního paleoantropologického výzkumu – </a:t>
            </a:r>
            <a:r>
              <a:rPr lang="cs-CZ" sz="2000" b="1" dirty="0" err="1">
                <a:latin typeface="Arial Narrow" panose="020B0606020202030204" pitchFamily="34" charset="0"/>
              </a:rPr>
              <a:t>Olduvai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Gorge</a:t>
            </a:r>
            <a:r>
              <a:rPr lang="cs-CZ" sz="2000" b="1" dirty="0">
                <a:latin typeface="Arial Narrow" panose="020B0606020202030204" pitchFamily="34" charset="0"/>
              </a:rPr>
              <a:t> (</a:t>
            </a:r>
            <a:r>
              <a:rPr lang="cs-CZ" sz="2000" b="1" dirty="0" err="1">
                <a:latin typeface="Arial Narrow" panose="020B0606020202030204" pitchFamily="34" charset="0"/>
              </a:rPr>
              <a:t>Olduvajská</a:t>
            </a:r>
            <a:r>
              <a:rPr lang="cs-CZ" sz="2000" b="1" dirty="0">
                <a:latin typeface="Arial Narrow" panose="020B0606020202030204" pitchFamily="34" charset="0"/>
              </a:rPr>
              <a:t> rokle), spolupracoval s ženou archeoložkou Mary </a:t>
            </a:r>
            <a:r>
              <a:rPr lang="cs-CZ" sz="2000" b="1" dirty="0" err="1">
                <a:latin typeface="Arial Narrow" panose="020B0606020202030204" pitchFamily="34" charset="0"/>
              </a:rPr>
              <a:t>Leakey</a:t>
            </a:r>
            <a:endParaRPr lang="cs-CZ" sz="20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Objevitel východoafrických extrémně robustních </a:t>
            </a:r>
            <a:r>
              <a:rPr lang="cs-CZ" sz="2000" b="1" dirty="0" err="1">
                <a:latin typeface="Arial Narrow" panose="020B0606020202030204" pitchFamily="34" charset="0"/>
              </a:rPr>
              <a:t>homininů</a:t>
            </a:r>
            <a:r>
              <a:rPr lang="cs-CZ" sz="2000" b="1" dirty="0">
                <a:latin typeface="Arial Narrow" panose="020B0606020202030204" pitchFamily="34" charset="0"/>
              </a:rPr>
              <a:t> -australopitéků – </a:t>
            </a:r>
            <a:r>
              <a:rPr lang="cs-CZ" sz="2000" i="1" dirty="0" err="1">
                <a:latin typeface="Arial Narrow" panose="020B0606020202030204" pitchFamily="34" charset="0"/>
              </a:rPr>
              <a:t>Australopithecus</a:t>
            </a:r>
            <a:r>
              <a:rPr lang="cs-CZ" sz="2000" i="1" dirty="0">
                <a:latin typeface="Arial Narrow" panose="020B0606020202030204" pitchFamily="34" charset="0"/>
              </a:rPr>
              <a:t> (</a:t>
            </a:r>
            <a:r>
              <a:rPr lang="cs-CZ" sz="2000" i="1" dirty="0" err="1">
                <a:latin typeface="Arial Narrow" panose="020B0606020202030204" pitchFamily="34" charset="0"/>
              </a:rPr>
              <a:t>Paranthropus</a:t>
            </a:r>
            <a:r>
              <a:rPr lang="cs-CZ" sz="2000" i="1" dirty="0">
                <a:latin typeface="Arial Narrow" panose="020B0606020202030204" pitchFamily="34" charset="0"/>
              </a:rPr>
              <a:t>) </a:t>
            </a:r>
            <a:r>
              <a:rPr lang="cs-CZ" sz="2000" i="1" dirty="0" err="1">
                <a:latin typeface="Arial Narrow" panose="020B0606020202030204" pitchFamily="34" charset="0"/>
              </a:rPr>
              <a:t>boisei</a:t>
            </a:r>
            <a:r>
              <a:rPr lang="cs-CZ" sz="2000" b="1" dirty="0">
                <a:latin typeface="Arial Narrow" panose="020B0606020202030204" pitchFamily="34" charset="0"/>
              </a:rPr>
              <a:t> – </a:t>
            </a:r>
            <a:r>
              <a:rPr lang="cs-CZ" sz="2000" b="1" dirty="0" err="1">
                <a:latin typeface="Arial Narrow" panose="020B0606020202030204" pitchFamily="34" charset="0"/>
              </a:rPr>
              <a:t>Nutcracker</a:t>
            </a:r>
            <a:endParaRPr lang="cs-CZ" sz="2000" b="1" dirty="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Objevitel </a:t>
            </a:r>
            <a:r>
              <a:rPr lang="cs-CZ" sz="2000" i="1" dirty="0">
                <a:latin typeface="Arial Narrow" panose="020B0606020202030204" pitchFamily="34" charset="0"/>
              </a:rPr>
              <a:t>Homo </a:t>
            </a:r>
            <a:r>
              <a:rPr lang="cs-CZ" sz="2000" i="1" dirty="0" err="1">
                <a:latin typeface="Arial Narrow" panose="020B0606020202030204" pitchFamily="34" charset="0"/>
              </a:rPr>
              <a:t>habilis</a:t>
            </a:r>
            <a:r>
              <a:rPr lang="cs-CZ" sz="2000" i="1" dirty="0">
                <a:latin typeface="Arial Narrow" panose="020B0606020202030204" pitchFamily="34" charset="0"/>
              </a:rPr>
              <a:t> </a:t>
            </a:r>
            <a:r>
              <a:rPr lang="cs-CZ" sz="2000" dirty="0">
                <a:latin typeface="Arial Narrow" panose="020B0606020202030204" pitchFamily="34" charset="0"/>
              </a:rPr>
              <a:t>(člověk zručný)</a:t>
            </a:r>
            <a:r>
              <a:rPr lang="cs-CZ" sz="2000" b="1" dirty="0">
                <a:latin typeface="Arial Narrow" panose="020B0606020202030204" pitchFamily="34" charset="0"/>
              </a:rPr>
              <a:t> – nejstaršího (dnes pouze historicky) lidského druhu </a:t>
            </a:r>
            <a:r>
              <a:rPr lang="cs-CZ" sz="2000" b="1" dirty="0" err="1">
                <a:latin typeface="Arial Narrow" panose="020B0606020202030204" pitchFamily="34" charset="0"/>
              </a:rPr>
              <a:t>Leakey</a:t>
            </a:r>
            <a:r>
              <a:rPr lang="cs-CZ" sz="2000" b="1" dirty="0">
                <a:latin typeface="Arial Narrow" panose="020B0606020202030204" pitchFamily="34" charset="0"/>
              </a:rPr>
              <a:t>, Tobias, </a:t>
            </a:r>
            <a:r>
              <a:rPr lang="cs-CZ" sz="2000" b="1" dirty="0" err="1">
                <a:latin typeface="Arial Narrow" panose="020B0606020202030204" pitchFamily="34" charset="0"/>
              </a:rPr>
              <a:t>Napier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>
                <a:latin typeface="Arial Narrow" panose="020B0606020202030204" pitchFamily="34" charset="0"/>
              </a:rPr>
              <a:t> "A New Species of the Genus Homo from Olduvai Gorge</a:t>
            </a:r>
            <a:r>
              <a:rPr lang="cs-CZ" sz="2000" b="1" dirty="0">
                <a:latin typeface="Arial Narrow" panose="020B0606020202030204" pitchFamily="34" charset="0"/>
              </a:rPr>
              <a:t>“ (</a:t>
            </a:r>
            <a:r>
              <a:rPr lang="cs-CZ" sz="2000" b="1" dirty="0" err="1">
                <a:latin typeface="Arial Narrow" panose="020B0606020202030204" pitchFamily="34" charset="0"/>
              </a:rPr>
              <a:t>Nature</a:t>
            </a:r>
            <a:r>
              <a:rPr lang="cs-CZ" sz="2000" b="1" dirty="0">
                <a:latin typeface="Arial Narrow" panose="020B0606020202030204" pitchFamily="34" charset="0"/>
              </a:rPr>
              <a:t> 1964)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Inicioval mnohé další výzkumy fosilních hominidů ve východní Africe, hlavně v Keni (</a:t>
            </a:r>
            <a:r>
              <a:rPr lang="cs-CZ" sz="2000" b="1" dirty="0" err="1">
                <a:latin typeface="Arial Narrow" panose="020B0606020202030204" pitchFamily="34" charset="0"/>
              </a:rPr>
              <a:t>Lake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Turkana</a:t>
            </a:r>
            <a:r>
              <a:rPr lang="cs-CZ" sz="2000" b="1" dirty="0">
                <a:latin typeface="Arial Narrow" panose="020B0606020202030204" pitchFamily="34" charset="0"/>
              </a:rPr>
              <a:t>) a Etiopii (</a:t>
            </a:r>
            <a:r>
              <a:rPr lang="cs-CZ" sz="2000" b="1" dirty="0" err="1">
                <a:latin typeface="Arial Narrow" panose="020B0606020202030204" pitchFamily="34" charset="0"/>
              </a:rPr>
              <a:t>Omo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river</a:t>
            </a:r>
            <a:r>
              <a:rPr lang="cs-CZ" sz="2000" b="1" dirty="0">
                <a:latin typeface="Arial Narrow" panose="020B0606020202030204" pitchFamily="34" charset="0"/>
              </a:rPr>
              <a:t>), které úspěšně vede jeho syn Richard, a v </a:t>
            </a:r>
            <a:r>
              <a:rPr lang="cs-CZ" sz="2000" b="1" dirty="0" err="1">
                <a:latin typeface="Arial Narrow" panose="020B0606020202030204" pitchFamily="34" charset="0"/>
              </a:rPr>
              <a:t>Tanzánii</a:t>
            </a:r>
            <a:r>
              <a:rPr lang="cs-CZ" sz="2000" b="1" dirty="0">
                <a:latin typeface="Arial Narrow" panose="020B0606020202030204" pitchFamily="34" charset="0"/>
              </a:rPr>
              <a:t> – </a:t>
            </a:r>
            <a:r>
              <a:rPr lang="cs-CZ" sz="2000" b="1" dirty="0" err="1">
                <a:latin typeface="Arial Narrow" panose="020B0606020202030204" pitchFamily="34" charset="0"/>
              </a:rPr>
              <a:t>Laetoli</a:t>
            </a:r>
            <a:r>
              <a:rPr lang="cs-CZ" sz="2000" b="1" dirty="0">
                <a:latin typeface="Arial Narrow" panose="020B0606020202030204" pitchFamily="34" charset="0"/>
              </a:rPr>
              <a:t> – manželka Mary </a:t>
            </a:r>
            <a:r>
              <a:rPr lang="cs-CZ" sz="2000" b="1" dirty="0" err="1">
                <a:latin typeface="Arial Narrow" panose="020B0606020202030204" pitchFamily="34" charset="0"/>
              </a:rPr>
              <a:t>Leakey</a:t>
            </a:r>
            <a:endParaRPr lang="cs-CZ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78BD9F7-4EC0-442C-B22A-BBC10F9F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119659"/>
          </a:xfrm>
        </p:spPr>
        <p:txBody>
          <a:bodyPr>
            <a:normAutofit/>
          </a:bodyPr>
          <a:lstStyle/>
          <a:p>
            <a:r>
              <a:rPr lang="cs-CZ" b="1" dirty="0"/>
              <a:t>Morris </a:t>
            </a:r>
            <a:r>
              <a:rPr lang="cs-CZ" b="1" dirty="0" err="1"/>
              <a:t>Goodman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FA879F-3C10-4603-93AE-70BF8326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1584249"/>
            <a:ext cx="2569467" cy="368902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4D3A92-B982-4749-A58B-508852510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1545134"/>
            <a:ext cx="6048672" cy="5124226"/>
          </a:xfrm>
        </p:spPr>
        <p:txBody>
          <a:bodyPr>
            <a:noAutofit/>
          </a:bodyPr>
          <a:lstStyle/>
          <a:p>
            <a:r>
              <a:rPr lang="cs-CZ" sz="2100" b="1" dirty="0">
                <a:latin typeface="Arial Narrow" panose="020B0606020202030204" pitchFamily="34" charset="0"/>
              </a:rPr>
              <a:t>Zakladatel molekulární antropologie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Název molekulární antropologie - Emile </a:t>
            </a:r>
            <a:r>
              <a:rPr lang="cs-CZ" sz="2100" b="1" dirty="0" err="1">
                <a:latin typeface="Arial Narrow" panose="020B0606020202030204" pitchFamily="34" charset="0"/>
              </a:rPr>
              <a:t>Zuckerkandl</a:t>
            </a:r>
            <a:r>
              <a:rPr lang="cs-CZ" sz="2100" b="1" dirty="0">
                <a:latin typeface="Arial Narrow" panose="020B0606020202030204" pitchFamily="34" charset="0"/>
              </a:rPr>
              <a:t> -1963 </a:t>
            </a:r>
            <a:r>
              <a:rPr lang="cs-CZ" sz="2100" b="1" i="1" dirty="0" err="1">
                <a:latin typeface="Arial Narrow" panose="020B0606020202030204" pitchFamily="34" charset="0"/>
              </a:rPr>
              <a:t>Classification</a:t>
            </a:r>
            <a:r>
              <a:rPr lang="cs-CZ" sz="2100" b="1" i="1" dirty="0">
                <a:latin typeface="Arial Narrow" panose="020B0606020202030204" pitchFamily="34" charset="0"/>
              </a:rPr>
              <a:t> and </a:t>
            </a:r>
            <a:r>
              <a:rPr lang="cs-CZ" sz="2100" b="1" i="1" dirty="0" err="1">
                <a:latin typeface="Arial Narrow" panose="020B0606020202030204" pitchFamily="34" charset="0"/>
              </a:rPr>
              <a:t>Human</a:t>
            </a:r>
            <a:r>
              <a:rPr lang="cs-CZ" sz="2100" b="1" i="1" dirty="0">
                <a:latin typeface="Arial Narrow" panose="020B0606020202030204" pitchFamily="34" charset="0"/>
              </a:rPr>
              <a:t> </a:t>
            </a:r>
            <a:r>
              <a:rPr lang="cs-CZ" sz="2100" b="1" i="1" dirty="0" err="1">
                <a:latin typeface="Arial Narrow" panose="020B0606020202030204" pitchFamily="34" charset="0"/>
              </a:rPr>
              <a:t>Evolution</a:t>
            </a:r>
            <a:endParaRPr lang="cs-CZ" sz="2100" b="1" i="1" dirty="0">
              <a:latin typeface="Arial Narrow" panose="020B0606020202030204" pitchFamily="34" charset="0"/>
            </a:endParaRPr>
          </a:p>
          <a:p>
            <a:r>
              <a:rPr lang="cs-CZ" sz="2100" b="1" dirty="0">
                <a:latin typeface="Arial Narrow" panose="020B0606020202030204" pitchFamily="34" charset="0"/>
              </a:rPr>
              <a:t>Definice oboru 1976 - </a:t>
            </a:r>
            <a:r>
              <a:rPr lang="en-US" sz="2100" b="1" dirty="0">
                <a:latin typeface="Arial Narrow" panose="020B0606020202030204" pitchFamily="34" charset="0"/>
              </a:rPr>
              <a:t>Molecular Anthropology</a:t>
            </a:r>
            <a:r>
              <a:rPr lang="cs-CZ" sz="2100" b="1" dirty="0">
                <a:latin typeface="Arial Narrow" panose="020B0606020202030204" pitchFamily="34" charset="0"/>
              </a:rPr>
              <a:t> - </a:t>
            </a:r>
            <a:r>
              <a:rPr lang="en-US" sz="2100" b="1" i="1" dirty="0">
                <a:latin typeface="Arial Narrow" panose="020B0606020202030204" pitchFamily="34" charset="0"/>
              </a:rPr>
              <a:t>Genes and Proteins in the Evolutionary Ascent of the Primates</a:t>
            </a:r>
            <a:endParaRPr lang="cs-CZ" sz="2100" b="1" i="1" dirty="0">
              <a:latin typeface="Arial Narrow" panose="020B0606020202030204" pitchFamily="34" charset="0"/>
            </a:endParaRPr>
          </a:p>
          <a:p>
            <a:pPr lvl="1"/>
            <a:r>
              <a:rPr lang="cs-CZ" sz="2100" dirty="0">
                <a:latin typeface="Arial Narrow" panose="020B0606020202030204" pitchFamily="34" charset="0"/>
              </a:rPr>
              <a:t>matematické modely, fylogeneze primátů, molekulární hodiny, vývoj kódujících sekvencí, vývoj genových rodin (skupin příbuzných genů kódujících podobné bílkoviny) a rychle se vyvíjející satelitní DNA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Biochemik, průkopník molekulární rekonstrukce evoluce lidoopů a člověka, prokázal příbuznost lidoopů a člověka na molekulární úrovni, spolutvůrce evolučních molekulárních hodin</a:t>
            </a:r>
          </a:p>
        </p:txBody>
      </p:sp>
    </p:spTree>
    <p:extLst>
      <p:ext uri="{BB962C8B-B14F-4D97-AF65-F5344CB8AC3E}">
        <p14:creationId xmlns:p14="http://schemas.microsoft.com/office/powerpoint/2010/main" val="2906565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24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4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1B46E9-A9DF-4D95-8E86-3A3C497D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r>
              <a:rPr lang="cs-CZ" b="1" dirty="0" err="1"/>
              <a:t>Milford</a:t>
            </a:r>
            <a:r>
              <a:rPr lang="cs-CZ" b="1" dirty="0"/>
              <a:t> </a:t>
            </a:r>
            <a:r>
              <a:rPr lang="cs-CZ" b="1" dirty="0" err="1"/>
              <a:t>Wollpof</a:t>
            </a:r>
            <a:endParaRPr lang="cs-CZ" b="1" dirty="0"/>
          </a:p>
        </p:txBody>
      </p:sp>
      <p:pic>
        <p:nvPicPr>
          <p:cNvPr id="62466" name="Picture 2" descr="At the Croatian Natural History Museum studying Krapina ">
            <a:extLst>
              <a:ext uri="{FF2B5EF4-FFF2-40B4-BE49-F238E27FC236}">
                <a16:creationId xmlns:a16="http://schemas.microsoft.com/office/drawing/2014/main" id="{7A479EE9-2B82-46AE-AEEC-6E05A7E8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45" y="2058377"/>
            <a:ext cx="2569467" cy="27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222A69-DCD1-4427-AFAB-F6364CE42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1661270"/>
            <a:ext cx="5760640" cy="4936082"/>
          </a:xfrm>
        </p:spPr>
        <p:txBody>
          <a:bodyPr>
            <a:noAutofit/>
          </a:bodyPr>
          <a:lstStyle/>
          <a:p>
            <a:r>
              <a:rPr lang="cs-CZ" sz="2100" b="1" dirty="0">
                <a:latin typeface="Arial Narrow" panose="020B0606020202030204" pitchFamily="34" charset="0"/>
              </a:rPr>
              <a:t>Všestranný americký paleoantropolog, který zkoumal fosilní doklady o evoluci člověka od lidoopů v miocénu, přes </a:t>
            </a:r>
            <a:r>
              <a:rPr lang="cs-CZ" sz="2100" b="1" i="1" dirty="0">
                <a:latin typeface="Arial Narrow" panose="020B0606020202030204" pitchFamily="34" charset="0"/>
              </a:rPr>
              <a:t>Homo </a:t>
            </a:r>
            <a:r>
              <a:rPr lang="cs-CZ" sz="2100" b="1" i="1" dirty="0" err="1">
                <a:latin typeface="Arial Narrow" panose="020B0606020202030204" pitchFamily="34" charset="0"/>
              </a:rPr>
              <a:t>erectus</a:t>
            </a:r>
            <a:r>
              <a:rPr lang="cs-CZ" sz="2100" b="1" dirty="0">
                <a:latin typeface="Arial Narrow" panose="020B0606020202030204" pitchFamily="34" charset="0"/>
              </a:rPr>
              <a:t>, </a:t>
            </a:r>
            <a:r>
              <a:rPr lang="cs-CZ" sz="2100" b="1" i="1" dirty="0">
                <a:latin typeface="Arial Narrow" panose="020B0606020202030204" pitchFamily="34" charset="0"/>
              </a:rPr>
              <a:t>Homo </a:t>
            </a:r>
            <a:r>
              <a:rPr lang="cs-CZ" sz="2100" b="1" i="1" dirty="0" err="1">
                <a:latin typeface="Arial Narrow" panose="020B0606020202030204" pitchFamily="34" charset="0"/>
              </a:rPr>
              <a:t>heidelbergensis</a:t>
            </a:r>
            <a:r>
              <a:rPr lang="cs-CZ" sz="2100" b="1" dirty="0">
                <a:latin typeface="Arial Narrow" panose="020B0606020202030204" pitchFamily="34" charset="0"/>
              </a:rPr>
              <a:t>, neandrtálce až AMČ ve svrchním paleolitu, autor 8 monografií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Spolu s Janem Jelínkem a Alanem </a:t>
            </a:r>
            <a:r>
              <a:rPr lang="cs-CZ" sz="2100" b="1" dirty="0" err="1">
                <a:latin typeface="Arial Narrow" panose="020B0606020202030204" pitchFamily="34" charset="0"/>
              </a:rPr>
              <a:t>Thornem</a:t>
            </a:r>
            <a:r>
              <a:rPr lang="cs-CZ" sz="2100" b="1" dirty="0">
                <a:latin typeface="Arial Narrow" panose="020B0606020202030204" pitchFamily="34" charset="0"/>
              </a:rPr>
              <a:t> zastánce teorie jednoho druhu – tedy že existovaly pouze různé formy </a:t>
            </a:r>
            <a:r>
              <a:rPr lang="cs-CZ" sz="2100" b="1" i="1" dirty="0">
                <a:latin typeface="Arial Narrow" panose="020B0606020202030204" pitchFamily="34" charset="0"/>
              </a:rPr>
              <a:t>Homo sapiens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Spoluautor a hlavní protagonista tzv. Multiregionální teorie evoluce člověka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Mezi jeho nejvýznamnější pokračovatele patří David </a:t>
            </a:r>
            <a:r>
              <a:rPr lang="cs-CZ" sz="2100" b="1" dirty="0" err="1">
                <a:latin typeface="Arial Narrow" panose="020B0606020202030204" pitchFamily="34" charset="0"/>
              </a:rPr>
              <a:t>Frayer</a:t>
            </a:r>
            <a:r>
              <a:rPr lang="cs-CZ" sz="2100" b="1" dirty="0">
                <a:latin typeface="Arial Narrow" panose="020B0606020202030204" pitchFamily="34" charset="0"/>
              </a:rPr>
              <a:t>, SJ </a:t>
            </a:r>
            <a:r>
              <a:rPr lang="cs-CZ" sz="2100" b="1" dirty="0" err="1">
                <a:latin typeface="Arial Narrow" panose="020B0606020202030204" pitchFamily="34" charset="0"/>
              </a:rPr>
              <a:t>Hawks</a:t>
            </a:r>
            <a:r>
              <a:rPr lang="cs-CZ" sz="2100" b="1" dirty="0">
                <a:latin typeface="Arial Narrow" panose="020B0606020202030204" pitchFamily="34" charset="0"/>
              </a:rPr>
              <a:t> a Karen Rosenberg</a:t>
            </a:r>
          </a:p>
          <a:p>
            <a:r>
              <a:rPr lang="cs-CZ" sz="2100" b="1" dirty="0">
                <a:latin typeface="Arial Narrow" panose="020B0606020202030204" pitchFamily="34" charset="0"/>
              </a:rPr>
              <a:t>Spolupracoval s českými antropology mimo jiné Janem Jelínkem a Vladimírem Novotným</a:t>
            </a:r>
          </a:p>
        </p:txBody>
      </p:sp>
    </p:spTree>
    <p:extLst>
      <p:ext uri="{BB962C8B-B14F-4D97-AF65-F5344CB8AC3E}">
        <p14:creationId xmlns:p14="http://schemas.microsoft.com/office/powerpoint/2010/main" val="298773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Rectangle 68616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9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621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A2981F-0323-4BCC-8A44-935431BB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119659"/>
          </a:xfrm>
        </p:spPr>
        <p:txBody>
          <a:bodyPr>
            <a:normAutofit/>
          </a:bodyPr>
          <a:lstStyle/>
          <a:p>
            <a:r>
              <a:rPr lang="cs-CZ" b="1" dirty="0"/>
              <a:t>Erik </a:t>
            </a:r>
            <a:r>
              <a:rPr lang="cs-CZ" b="1" dirty="0" err="1"/>
              <a:t>Trinkaus</a:t>
            </a:r>
            <a:endParaRPr lang="cs-CZ" b="1" dirty="0"/>
          </a:p>
        </p:txBody>
      </p:sp>
      <p:pic>
        <p:nvPicPr>
          <p:cNvPr id="68612" name="Picture 4" descr="Erik Trinkaus">
            <a:extLst>
              <a:ext uri="{FF2B5EF4-FFF2-40B4-BE49-F238E27FC236}">
                <a16:creationId xmlns:a16="http://schemas.microsoft.com/office/drawing/2014/main" id="{0BF63C22-0BB2-4132-A65D-3C97310E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45" y="2294257"/>
            <a:ext cx="2569467" cy="22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6A8ECB-D03D-4C36-8165-4954B613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0" y="1628801"/>
            <a:ext cx="5832648" cy="4824535"/>
          </a:xfrm>
        </p:spPr>
        <p:txBody>
          <a:bodyPr>
            <a:noAutofit/>
          </a:bodyPr>
          <a:lstStyle/>
          <a:p>
            <a:r>
              <a:rPr lang="cs-CZ" sz="2200" b="1" dirty="0">
                <a:latin typeface="Arial Narrow" panose="020B0606020202030204" pitchFamily="34" charset="0"/>
              </a:rPr>
              <a:t>Významný všestranný americký paleoantropolog, člen Americké akademie věd</a:t>
            </a:r>
          </a:p>
          <a:p>
            <a:r>
              <a:rPr lang="cs-CZ" sz="2200" b="1" dirty="0">
                <a:latin typeface="Arial Narrow" panose="020B0606020202030204" pitchFamily="34" charset="0"/>
              </a:rPr>
              <a:t>Hlavní téma výzkumu byli nejprve neandrtálci,</a:t>
            </a:r>
          </a:p>
          <a:p>
            <a:r>
              <a:rPr lang="cs-CZ" sz="2200" b="1" dirty="0">
                <a:latin typeface="Arial Narrow" panose="020B0606020202030204" pitchFamily="34" charset="0"/>
              </a:rPr>
              <a:t>Později se začal zabývat i anatomicky moderním člověkem, zejména v Evropě</a:t>
            </a:r>
          </a:p>
          <a:p>
            <a:r>
              <a:rPr lang="cs-CZ" sz="2200" b="1" dirty="0">
                <a:latin typeface="Arial Narrow" panose="020B0606020202030204" pitchFamily="34" charset="0"/>
              </a:rPr>
              <a:t>Velmi úzce spolupracoval s českými antropology mj. Janem Jelínkem a Jiřím Svobodou na výzkumu skeletů z Dolních Věstonic, Pavlova a také ruského </a:t>
            </a:r>
            <a:r>
              <a:rPr lang="cs-CZ" sz="2200" b="1" dirty="0" err="1">
                <a:latin typeface="Arial Narrow" panose="020B0606020202030204" pitchFamily="34" charset="0"/>
              </a:rPr>
              <a:t>Sungiru</a:t>
            </a:r>
            <a:r>
              <a:rPr lang="cs-CZ" sz="2200" b="1" dirty="0">
                <a:latin typeface="Arial Narrow" panose="020B0606020202030204" pitchFamily="34" charset="0"/>
              </a:rPr>
              <a:t>.</a:t>
            </a:r>
          </a:p>
          <a:p>
            <a:r>
              <a:rPr lang="cs-CZ" sz="2200" b="1" dirty="0">
                <a:latin typeface="Arial Narrow" panose="020B0606020202030204" pitchFamily="34" charset="0"/>
              </a:rPr>
              <a:t>Spolupracoval i s mnou a Vladimírem Novotným při zpracování postkraniálního skeletu a hodnocení pohlavního dimorfismu svrchně paleolitického AMČ</a:t>
            </a:r>
          </a:p>
        </p:txBody>
      </p:sp>
    </p:spTree>
    <p:extLst>
      <p:ext uri="{BB962C8B-B14F-4D97-AF65-F5344CB8AC3E}">
        <p14:creationId xmlns:p14="http://schemas.microsoft.com/office/powerpoint/2010/main" val="2412929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2971BA7-F61E-4628-B866-44B2381A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17" y="474192"/>
            <a:ext cx="5218833" cy="1810166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Svante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Pääbo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9326BB5-3438-C768-F9A6-340DE227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7136"/>
            <a:ext cx="2376264" cy="284508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9564B7-F873-4B1E-8904-C78E13BC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86" y="2977367"/>
            <a:ext cx="2482622" cy="167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0BC055-E8D6-29FE-28EE-B18B7635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2" y="4747933"/>
            <a:ext cx="1780696" cy="199343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907D32-2C9B-49A5-8A5E-E236624AC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517" y="2121198"/>
            <a:ext cx="5486297" cy="4404146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Arial Narrow" panose="020B0606020202030204" pitchFamily="34" charset="0"/>
              </a:rPr>
              <a:t>Zakladatel</a:t>
            </a:r>
            <a:r>
              <a:rPr lang="en-US" sz="2400" b="1" dirty="0">
                <a:latin typeface="Arial Narrow" panose="020B0606020202030204" pitchFamily="34" charset="0"/>
              </a:rPr>
              <a:t> modern</a:t>
            </a:r>
            <a:r>
              <a:rPr lang="cs-CZ" sz="2400" b="1" dirty="0">
                <a:latin typeface="Arial Narrow" panose="020B0606020202030204" pitchFamily="34" charset="0"/>
              </a:rPr>
              <a:t>í </a:t>
            </a:r>
            <a:r>
              <a:rPr lang="cs-CZ" sz="2400" b="1" dirty="0" err="1">
                <a:latin typeface="Arial Narrow" panose="020B0606020202030204" pitchFamily="34" charset="0"/>
              </a:rPr>
              <a:t>paleogenetiky</a:t>
            </a:r>
            <a:r>
              <a:rPr lang="cs-CZ" sz="2400" b="1" dirty="0">
                <a:latin typeface="Arial Narrow" panose="020B0606020202030204" pitchFamily="34" charset="0"/>
              </a:rPr>
              <a:t> – Nositel Nobelovy ceny za </a:t>
            </a:r>
            <a:r>
              <a:rPr lang="cs-CZ" sz="2400" b="1" dirty="0" err="1">
                <a:latin typeface="Arial Narrow" panose="020B0606020202030204" pitchFamily="34" charset="0"/>
              </a:rPr>
              <a:t>paleogenetiku</a:t>
            </a:r>
            <a:endParaRPr lang="cs-CZ" sz="2400" b="1" dirty="0">
              <a:latin typeface="Arial Narrow" panose="020B0606020202030204" pitchFamily="34" charset="0"/>
            </a:endParaRPr>
          </a:p>
          <a:p>
            <a:r>
              <a:rPr lang="cs-CZ" sz="2400" b="1" dirty="0">
                <a:latin typeface="Arial Narrow" panose="020B0606020202030204" pitchFamily="34" charset="0"/>
              </a:rPr>
              <a:t>vedoucí oddělení molekulární genetiky v Max-Planck institutu v Lipsku Objevitel FoxP2 genu pro řeč u neandrtálců</a:t>
            </a:r>
          </a:p>
          <a:p>
            <a:pPr marL="144000">
              <a:spcBef>
                <a:spcPts val="0"/>
              </a:spcBef>
            </a:pPr>
            <a:r>
              <a:rPr lang="cs-CZ" sz="2400" b="1" dirty="0">
                <a:latin typeface="Arial Narrow" panose="020B0606020202030204" pitchFamily="34" charset="0"/>
              </a:rPr>
              <a:t>Jeho tým popsal jako první genom neandrtálců</a:t>
            </a:r>
          </a:p>
          <a:p>
            <a:r>
              <a:rPr lang="cs-CZ" sz="2400" b="1" dirty="0">
                <a:latin typeface="Arial Narrow" panose="020B0606020202030204" pitchFamily="34" charset="0"/>
              </a:rPr>
              <a:t>Zabýval se možná hybridizace neandrtálců a AMČ</a:t>
            </a:r>
          </a:p>
          <a:p>
            <a:r>
              <a:rPr lang="cs-CZ" sz="2400" b="1" dirty="0">
                <a:latin typeface="Arial Narrow" panose="020B0606020202030204" pitchFamily="34" charset="0"/>
              </a:rPr>
              <a:t>Objevitel nové lidské formy - </a:t>
            </a:r>
            <a:r>
              <a:rPr lang="cs-CZ" sz="2400" b="1" dirty="0" err="1">
                <a:latin typeface="Arial Narrow" panose="020B0606020202030204" pitchFamily="34" charset="0"/>
              </a:rPr>
              <a:t>Denisovanů</a:t>
            </a:r>
            <a:endParaRPr lang="cs-CZ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56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4" name="Rectangle 69643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6" name="Freeform: Shape 69645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0"/>
            <a:ext cx="5653586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C88015-73C7-4B9E-9340-45413E18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260648"/>
            <a:ext cx="3982587" cy="936105"/>
          </a:xfrm>
        </p:spPr>
        <p:txBody>
          <a:bodyPr>
            <a:normAutofit/>
          </a:bodyPr>
          <a:lstStyle/>
          <a:p>
            <a:r>
              <a:rPr lang="cs-CZ" b="1" dirty="0"/>
              <a:t>Janusz Piontek</a:t>
            </a:r>
          </a:p>
        </p:txBody>
      </p:sp>
      <p:pic>
        <p:nvPicPr>
          <p:cNvPr id="69634" name="Picture 2" descr="Image result for Janusz Piontek anthropology">
            <a:extLst>
              <a:ext uri="{FF2B5EF4-FFF2-40B4-BE49-F238E27FC236}">
                <a16:creationId xmlns:a16="http://schemas.microsoft.com/office/drawing/2014/main" id="{356B7D4B-E10D-4738-A4E1-1F718AF6D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r="11909" b="-1"/>
          <a:stretch/>
        </p:blipFill>
        <p:spPr bwMode="auto">
          <a:xfrm>
            <a:off x="505820" y="682194"/>
            <a:ext cx="2790114" cy="55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2D6E0E-FC22-4C8D-B4B1-C06566AC9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762" y="1268760"/>
            <a:ext cx="5162734" cy="53285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Významný představitel polské antropologické školy, evoluční a historický antropolog dlouholetý ředitel Ústavu antropologie University Adama </a:t>
            </a:r>
            <a:r>
              <a:rPr lang="cs-CZ" sz="2000" b="1" dirty="0" err="1">
                <a:latin typeface="Arial Narrow" panose="020B0606020202030204" pitchFamily="34" charset="0"/>
              </a:rPr>
              <a:t>Mickiewicza</a:t>
            </a:r>
            <a:r>
              <a:rPr lang="cs-CZ" sz="2000" b="1" dirty="0">
                <a:latin typeface="Arial Narrow" panose="020B0606020202030204" pitchFamily="34" charset="0"/>
              </a:rPr>
              <a:t> v Poznani, dlouhodobě spolupracující s českými antropology.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Hlavním výzkumným tématem je biologie pravěkých a historických populací a jejich možných patologií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Mimo jiné se podílí na výzkumu evoluce tvaru a velikosti postavy a proporcionality od svrchního paleolitu, neolitu až do začátku doby bronzové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Založil v Poznani </a:t>
            </a:r>
            <a:r>
              <a:rPr lang="cs-CZ" sz="2000" b="1" dirty="0" err="1">
                <a:latin typeface="Arial Narrow" panose="020B0606020202030204" pitchFamily="34" charset="0"/>
              </a:rPr>
              <a:t>paleogenetické</a:t>
            </a:r>
            <a:r>
              <a:rPr lang="cs-CZ" sz="2000" b="1" dirty="0">
                <a:latin typeface="Arial Narrow" panose="020B0606020202030204" pitchFamily="34" charset="0"/>
              </a:rPr>
              <a:t> pracoviště, které se zaměřuje na genetiku neolitických a historických populací střední Evropy – na výzkumu se podílejí i čeští antropologové z Prahy a Brna</a:t>
            </a:r>
          </a:p>
        </p:txBody>
      </p:sp>
    </p:spTree>
    <p:extLst>
      <p:ext uri="{BB962C8B-B14F-4D97-AF65-F5344CB8AC3E}">
        <p14:creationId xmlns:p14="http://schemas.microsoft.com/office/powerpoint/2010/main" val="27935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65" name="Rectangle 7066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67" name="Rectangle 7066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B22619-28E9-45DB-8866-103DEDC5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774" y="144016"/>
            <a:ext cx="3200400" cy="7647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Emanuel Vlček</a:t>
            </a:r>
          </a:p>
        </p:txBody>
      </p:sp>
      <p:pic>
        <p:nvPicPr>
          <p:cNvPr id="70660" name="Picture 4" descr="Image result for Vlček Emanuel">
            <a:extLst>
              <a:ext uri="{FF2B5EF4-FFF2-40B4-BE49-F238E27FC236}">
                <a16:creationId xmlns:a16="http://schemas.microsoft.com/office/drawing/2014/main" id="{611BB474-AB85-44EF-80AF-3C9A6799D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8437"/>
          <a:stretch/>
        </p:blipFill>
        <p:spPr bwMode="auto">
          <a:xfrm>
            <a:off x="2" y="1"/>
            <a:ext cx="2771774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D160DF-603E-40D9-8841-9B4B5D0F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76" y="1052736"/>
            <a:ext cx="3951580" cy="5661248"/>
          </a:xfrm>
        </p:spPr>
        <p:txBody>
          <a:bodyPr>
            <a:noAutofit/>
          </a:bodyPr>
          <a:lstStyle/>
          <a:p>
            <a:pPr marL="265113" indent="-265113">
              <a:lnSpc>
                <a:spcPct val="90000"/>
              </a:lnSpc>
            </a:pP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Lékař a paleoantropolog, zakladatel Antropologického oddělení Národního musea v Praze</a:t>
            </a:r>
          </a:p>
          <a:p>
            <a:pPr marL="265113" indent="-265113">
              <a:lnSpc>
                <a:spcPct val="90000"/>
              </a:lnSpc>
            </a:pP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Proslul výzkumem kosterních pozůstatků významných českých osobností, ale jeho hlavním odborným zájmem byla paleoantropologie, zkoumal dokonce i nálezy fosilních opic ze Slovenska</a:t>
            </a:r>
          </a:p>
          <a:p>
            <a:pPr marL="265113" indent="-265113">
              <a:lnSpc>
                <a:spcPct val="90000"/>
              </a:lnSpc>
            </a:pP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Jeho významným počinem byl výzkum odlitku mozku neandrtálce ze slovenských </a:t>
            </a:r>
            <a:r>
              <a:rPr lang="cs-CZ" sz="1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Gánovců</a:t>
            </a: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 dále pak výzkum evoluce neandrtálců a středně paleolitických nálezů archaického </a:t>
            </a:r>
            <a:r>
              <a:rPr lang="cs-CZ" sz="1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Homo sapiens </a:t>
            </a: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(Vlček je považoval za </a:t>
            </a:r>
            <a:r>
              <a:rPr lang="cs-CZ" sz="1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Homo </a:t>
            </a:r>
            <a:r>
              <a:rPr lang="cs-CZ" sz="19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erectus</a:t>
            </a: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) z německého </a:t>
            </a:r>
            <a:r>
              <a:rPr lang="cs-CZ" sz="1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Bilzingsleben</a:t>
            </a: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a maďarského </a:t>
            </a:r>
            <a:r>
              <a:rPr lang="cs-CZ" sz="1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Vértesszőlős</a:t>
            </a:r>
            <a:endParaRPr lang="cs-CZ" sz="19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pPr marL="265113" indent="-265113">
              <a:lnSpc>
                <a:spcPct val="90000"/>
              </a:lnSpc>
            </a:pPr>
            <a:r>
              <a:rPr lang="cs-CZ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Významně se podílel na výzkumu nálezů z Dolních Věstonic a Pavlova</a:t>
            </a:r>
          </a:p>
        </p:txBody>
      </p:sp>
      <p:pic>
        <p:nvPicPr>
          <p:cNvPr id="70658" name="Picture 2" descr="Image result for Vlček Emanuel">
            <a:extLst>
              <a:ext uri="{FF2B5EF4-FFF2-40B4-BE49-F238E27FC236}">
                <a16:creationId xmlns:a16="http://schemas.microsoft.com/office/drawing/2014/main" id="{A2AC36E1-EABA-40D2-8A54-BBD8CEE7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r="31031"/>
          <a:stretch/>
        </p:blipFill>
        <p:spPr bwMode="auto">
          <a:xfrm>
            <a:off x="6435350" y="10"/>
            <a:ext cx="27086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E386EB-8AF4-4797-B867-1A3ABFCC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047651"/>
          </a:xfrm>
        </p:spPr>
        <p:txBody>
          <a:bodyPr>
            <a:normAutofit/>
          </a:bodyPr>
          <a:lstStyle/>
          <a:p>
            <a:r>
              <a:rPr lang="cs-CZ" b="1" dirty="0"/>
              <a:t>Jan Jelínek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26CBE1-398F-488C-806D-6D1A02F5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700808"/>
            <a:ext cx="4447554" cy="25202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996C6C-95D2-4F46-A7FF-398509F35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556791"/>
            <a:ext cx="4392487" cy="4936083"/>
          </a:xfrm>
        </p:spPr>
        <p:txBody>
          <a:bodyPr>
            <a:noAutofit/>
          </a:bodyPr>
          <a:lstStyle/>
          <a:p>
            <a:pPr marL="176213" indent="-176213"/>
            <a:r>
              <a:rPr lang="cs-CZ" sz="2000" b="1" dirty="0">
                <a:latin typeface="Arial Narrow" panose="020B0606020202030204" pitchFamily="34" charset="0"/>
              </a:rPr>
              <a:t>Všestranný paleoantropolog, etnický antropolog a </a:t>
            </a:r>
            <a:r>
              <a:rPr lang="cs-CZ" sz="2000" b="1" dirty="0" err="1">
                <a:latin typeface="Arial Narrow" panose="020B0606020202030204" pitchFamily="34" charset="0"/>
              </a:rPr>
              <a:t>museolog</a:t>
            </a:r>
            <a:endParaRPr lang="cs-CZ" sz="2000" b="1" dirty="0">
              <a:latin typeface="Arial Narrow" panose="020B0606020202030204" pitchFamily="34" charset="0"/>
            </a:endParaRPr>
          </a:p>
          <a:p>
            <a:pPr marL="176213" indent="-176213"/>
            <a:r>
              <a:rPr lang="cs-CZ" sz="2000" b="1" dirty="0">
                <a:latin typeface="Arial Narrow" panose="020B0606020202030204" pitchFamily="34" charset="0"/>
              </a:rPr>
              <a:t>Jako paleoantropolog se zabýval především morfologií lebek od </a:t>
            </a:r>
            <a:r>
              <a:rPr lang="cs-CZ" sz="2000" b="1" i="1" dirty="0">
                <a:latin typeface="Arial Narrow" panose="020B0606020202030204" pitchFamily="34" charset="0"/>
              </a:rPr>
              <a:t>Homo </a:t>
            </a:r>
            <a:r>
              <a:rPr lang="cs-CZ" sz="2000" b="1" i="1" dirty="0" err="1">
                <a:latin typeface="Arial Narrow" panose="020B0606020202030204" pitchFamily="34" charset="0"/>
              </a:rPr>
              <a:t>erectus</a:t>
            </a:r>
            <a:r>
              <a:rPr lang="cs-CZ" sz="2000" b="1" dirty="0">
                <a:latin typeface="Arial Narrow" panose="020B0606020202030204" pitchFamily="34" charset="0"/>
              </a:rPr>
              <a:t>, přes neandrtálce a svrchně paleolitického člověka až po neolitické populace</a:t>
            </a:r>
          </a:p>
          <a:p>
            <a:pPr marL="176213" indent="-176213"/>
            <a:r>
              <a:rPr lang="cs-CZ" sz="2000" b="1" dirty="0">
                <a:latin typeface="Arial Narrow" panose="020B0606020202030204" pitchFamily="34" charset="0"/>
              </a:rPr>
              <a:t>Významně se podílel také na výzkumu AMČ z Dolních Věstonic</a:t>
            </a:r>
          </a:p>
          <a:p>
            <a:pPr marL="176213" indent="-176213"/>
            <a:r>
              <a:rPr lang="cs-CZ" sz="2000" b="1" dirty="0">
                <a:latin typeface="Arial Narrow" panose="020B0606020202030204" pitchFamily="34" charset="0"/>
              </a:rPr>
              <a:t>Zakladatel Ústavu Anthropos a obnovitel pavilonu Anthropos v Pisárkách</a:t>
            </a:r>
          </a:p>
          <a:p>
            <a:pPr marL="176213" indent="-176213"/>
            <a:r>
              <a:rPr lang="cs-CZ" sz="2000" b="1" dirty="0">
                <a:latin typeface="Arial Narrow" panose="020B0606020202030204" pitchFamily="34" charset="0"/>
              </a:rPr>
              <a:t>Spolupracoval s řadou význačných paleoantropologů jako je </a:t>
            </a:r>
            <a:r>
              <a:rPr lang="cs-CZ" sz="2000" b="1" dirty="0" err="1">
                <a:latin typeface="Arial Narrow" panose="020B0606020202030204" pitchFamily="34" charset="0"/>
              </a:rPr>
              <a:t>Milford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Wolpoff</a:t>
            </a:r>
            <a:r>
              <a:rPr lang="cs-CZ" sz="2000" b="1" dirty="0">
                <a:latin typeface="Arial Narrow" panose="020B0606020202030204" pitchFamily="34" charset="0"/>
              </a:rPr>
              <a:t> nebo Erik </a:t>
            </a:r>
            <a:r>
              <a:rPr lang="cs-CZ" sz="2000" b="1" dirty="0" err="1">
                <a:latin typeface="Arial Narrow" panose="020B0606020202030204" pitchFamily="34" charset="0"/>
              </a:rPr>
              <a:t>Trinkaus</a:t>
            </a:r>
            <a:endParaRPr lang="cs-CZ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2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9" name="Rectangle 71688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27E31E-B485-4F3E-B377-FC6B9D53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cs-CZ" sz="5700" b="1">
                <a:latin typeface="Arial Narrow" panose="020B0606020202030204" pitchFamily="34" charset="0"/>
              </a:rPr>
              <a:t>Jiří Svoboda</a:t>
            </a:r>
          </a:p>
        </p:txBody>
      </p:sp>
      <p:sp>
        <p:nvSpPr>
          <p:cNvPr id="71691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C72492-EBEB-471A-AB95-E85B30472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697480"/>
            <a:ext cx="5170932" cy="39535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b="1" dirty="0">
                <a:latin typeface="Arial Narrow" panose="020B0606020202030204" pitchFamily="34" charset="0"/>
              </a:rPr>
              <a:t>Význačný archeolog a antropolog – bývalý vedoucí Ústavu antropologie </a:t>
            </a:r>
            <a:r>
              <a:rPr lang="cs-CZ" sz="2400" b="1" dirty="0" err="1">
                <a:latin typeface="Arial Narrow" panose="020B0606020202030204" pitchFamily="34" charset="0"/>
              </a:rPr>
              <a:t>PřF</a:t>
            </a:r>
            <a:r>
              <a:rPr lang="cs-CZ" sz="2400" b="1" dirty="0">
                <a:latin typeface="Arial Narrow" panose="020B0606020202030204" pitchFamily="34" charset="0"/>
              </a:rPr>
              <a:t> MU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latin typeface="Arial Narrow" panose="020B0606020202030204" pitchFamily="34" charset="0"/>
              </a:rPr>
              <a:t>Hlavní výzkumnou oblastí je archeologie a antropologie populací ze svrchního a i středního paleolitu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latin typeface="Arial Narrow" panose="020B0606020202030204" pitchFamily="34" charset="0"/>
              </a:rPr>
              <a:t>V posledních desetiletích vedl výzkum v Dolních Věstonicích a Pavlově, kde se kromě problematiky archeologické věnoval i stratigrafii a paleoekologii svrchního paleolitu moravského </a:t>
            </a:r>
            <a:r>
              <a:rPr lang="cs-CZ" sz="2400" b="1" dirty="0" err="1">
                <a:latin typeface="Arial Narrow" panose="020B0606020202030204" pitchFamily="34" charset="0"/>
              </a:rPr>
              <a:t>paleoregionu</a:t>
            </a:r>
            <a:r>
              <a:rPr lang="cs-CZ" sz="2400" b="1" dirty="0">
                <a:latin typeface="Arial Narrow" panose="020B0606020202030204" pitchFamily="34" charset="0"/>
              </a:rPr>
              <a:t> – autor několika set publikací a monografií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latin typeface="Arial Narrow" panose="020B0606020202030204" pitchFamily="34" charset="0"/>
              </a:rPr>
              <a:t>Spolutvůrce </a:t>
            </a:r>
            <a:r>
              <a:rPr lang="cs-CZ" sz="2400" b="1" dirty="0" err="1">
                <a:latin typeface="Arial Narrow" panose="020B0606020202030204" pitchFamily="34" charset="0"/>
              </a:rPr>
              <a:t>Archeoparku</a:t>
            </a:r>
            <a:r>
              <a:rPr lang="cs-CZ" sz="2400" b="1" dirty="0">
                <a:latin typeface="Arial Narrow" panose="020B0606020202030204" pitchFamily="34" charset="0"/>
              </a:rPr>
              <a:t> Pavlov</a:t>
            </a:r>
          </a:p>
          <a:p>
            <a:pPr>
              <a:lnSpc>
                <a:spcPct val="90000"/>
              </a:lnSpc>
            </a:pPr>
            <a:endParaRPr lang="cs-CZ" sz="1900" dirty="0"/>
          </a:p>
        </p:txBody>
      </p:sp>
      <p:pic>
        <p:nvPicPr>
          <p:cNvPr id="71684" name="Picture 4" descr="Image result for Svoboda Jiří Archeolog">
            <a:extLst>
              <a:ext uri="{FF2B5EF4-FFF2-40B4-BE49-F238E27FC236}">
                <a16:creationId xmlns:a16="http://schemas.microsoft.com/office/drawing/2014/main" id="{F40BB98E-C529-4C35-B3ED-736ABC621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8182"/>
          <a:stretch/>
        </p:blipFill>
        <p:spPr bwMode="auto">
          <a:xfrm>
            <a:off x="6117340" y="-7"/>
            <a:ext cx="3026660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Image result for Svoboda Jiří Archeolog">
            <a:extLst>
              <a:ext uri="{FF2B5EF4-FFF2-40B4-BE49-F238E27FC236}">
                <a16:creationId xmlns:a16="http://schemas.microsoft.com/office/drawing/2014/main" id="{B2FD1C3A-6700-48BC-B5EB-0697919D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8" r="13366" b="-1"/>
          <a:stretch/>
        </p:blipFill>
        <p:spPr bwMode="auto">
          <a:xfrm>
            <a:off x="6108267" y="4267201"/>
            <a:ext cx="3035733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342878-66FC-4504-AD01-7DFD7FAE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356" y="365125"/>
            <a:ext cx="3638993" cy="2068086"/>
          </a:xfrm>
        </p:spPr>
        <p:txBody>
          <a:bodyPr anchor="b">
            <a:normAutofit/>
          </a:bodyPr>
          <a:lstStyle/>
          <a:p>
            <a:r>
              <a:rPr lang="cs-CZ" sz="4700" b="1">
                <a:latin typeface="Arial Narrow" panose="020B0606020202030204" pitchFamily="34" charset="0"/>
              </a:rPr>
              <a:t>Vladimír Novotný</a:t>
            </a:r>
          </a:p>
        </p:txBody>
      </p:sp>
      <p:pic>
        <p:nvPicPr>
          <p:cNvPr id="5" name="Obrázek 4" descr="Obsah obrázku osoba, muž, starší, zírající&#10;&#10;Popis byl vytvořen automaticky">
            <a:extLst>
              <a:ext uri="{FF2B5EF4-FFF2-40B4-BE49-F238E27FC236}">
                <a16:creationId xmlns:a16="http://schemas.microsoft.com/office/drawing/2014/main" id="{2D614394-8F25-4B8D-B63E-D2DB00BAE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3"/>
          <a:stretch/>
        </p:blipFill>
        <p:spPr>
          <a:xfrm>
            <a:off x="1" y="2"/>
            <a:ext cx="2154835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1F6E06-0086-41A2-ADF3-AFF10A88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1" b="5"/>
          <a:stretch/>
        </p:blipFill>
        <p:spPr>
          <a:xfrm>
            <a:off x="2295327" y="10"/>
            <a:ext cx="2132679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356" y="2579272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soba, interiér, lidé, skupina&#10;&#10;Popis byl vytvořen automaticky">
            <a:extLst>
              <a:ext uri="{FF2B5EF4-FFF2-40B4-BE49-F238E27FC236}">
                <a16:creationId xmlns:a16="http://schemas.microsoft.com/office/drawing/2014/main" id="{DA15A7B1-1ADA-41F0-9443-5F8C2DEE0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1" b="-3"/>
          <a:stretch/>
        </p:blipFill>
        <p:spPr>
          <a:xfrm>
            <a:off x="21" y="2780928"/>
            <a:ext cx="4362799" cy="4077069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7BCA2B-531C-4AE1-8273-D5DFE6AD9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96" y="2670695"/>
            <a:ext cx="5505818" cy="4160733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marL="88900" indent="-88900"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Anatom, morfolog a antropolog (a teoretický biolog a </a:t>
            </a:r>
            <a:r>
              <a:rPr lang="cs-CZ" sz="2000" b="1" dirty="0" err="1">
                <a:latin typeface="Arial Narrow" panose="020B0606020202030204" pitchFamily="34" charset="0"/>
              </a:rPr>
              <a:t>kulturolog</a:t>
            </a:r>
            <a:r>
              <a:rPr lang="cs-CZ" sz="2000" b="1" dirty="0">
                <a:latin typeface="Arial Narrow" panose="020B0606020202030204" pitchFamily="34" charset="0"/>
              </a:rPr>
              <a:t>) – Hlavní oblast zájmu – sexuální dimorfismus v širokém slova smyslu</a:t>
            </a:r>
          </a:p>
          <a:p>
            <a:pPr marL="88900" indent="-88900"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Podílel se mimo jiné na výzkumu pohlavního dimorfismu svrchně paleolitických nálezů z Dolních Věstonic, Pavlova a </a:t>
            </a:r>
            <a:r>
              <a:rPr lang="cs-CZ" sz="2000" b="1" dirty="0" err="1">
                <a:latin typeface="Arial Narrow" panose="020B0606020202030204" pitchFamily="34" charset="0"/>
              </a:rPr>
              <a:t>Sungiru</a:t>
            </a:r>
            <a:r>
              <a:rPr lang="cs-CZ" sz="2000" b="1" dirty="0">
                <a:latin typeface="Arial Narrow" panose="020B0606020202030204" pitchFamily="34" charset="0"/>
              </a:rPr>
              <a:t> (Rusko)</a:t>
            </a:r>
          </a:p>
          <a:p>
            <a:pPr marL="88900" indent="-88900"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Spolu s </a:t>
            </a:r>
            <a:r>
              <a:rPr lang="cs-CZ" sz="2000" b="1" dirty="0" err="1">
                <a:latin typeface="Arial Narrow" panose="020B0606020202030204" pitchFamily="34" charset="0"/>
              </a:rPr>
              <a:t>Eligio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Vaccou</a:t>
            </a:r>
            <a:r>
              <a:rPr lang="cs-CZ" sz="2000" b="1" dirty="0">
                <a:latin typeface="Arial Narrow" panose="020B0606020202030204" pitchFamily="34" charset="0"/>
              </a:rPr>
              <a:t>, Vittoriem </a:t>
            </a:r>
            <a:r>
              <a:rPr lang="cs-CZ" sz="2000" b="1" dirty="0" err="1">
                <a:latin typeface="Arial Narrow" panose="020B0606020202030204" pitchFamily="34" charset="0"/>
              </a:rPr>
              <a:t>Pesce</a:t>
            </a:r>
            <a:r>
              <a:rPr lang="cs-CZ" sz="2000" b="1" dirty="0">
                <a:latin typeface="Arial Narrow" panose="020B0606020202030204" pitchFamily="34" charset="0"/>
              </a:rPr>
              <a:t> </a:t>
            </a:r>
            <a:r>
              <a:rPr lang="cs-CZ" sz="2000" b="1" dirty="0" err="1">
                <a:latin typeface="Arial Narrow" panose="020B0606020202030204" pitchFamily="34" charset="0"/>
              </a:rPr>
              <a:t>Delfinem</a:t>
            </a:r>
            <a:r>
              <a:rPr lang="cs-CZ" sz="2000" b="1" dirty="0">
                <a:latin typeface="Arial Narrow" panose="020B0606020202030204" pitchFamily="34" charset="0"/>
              </a:rPr>
              <a:t> a Jaroslavem Brůžkem prosadili nové hodnocení pohlavního dimorfismu pomocí statistických a matematických metod hodnotícími morfologii pánve, zubů (řezů) i dalších kostí</a:t>
            </a:r>
          </a:p>
          <a:p>
            <a:pPr marL="88900" indent="-88900"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Významně ovlivnil celou generaci antropologů, kteří dnes pracují na Antropologickém ústavu v Brně, katedře antropologie v Praze i dalších institucích</a:t>
            </a:r>
          </a:p>
        </p:txBody>
      </p:sp>
    </p:spTree>
    <p:extLst>
      <p:ext uri="{BB962C8B-B14F-4D97-AF65-F5344CB8AC3E}">
        <p14:creationId xmlns:p14="http://schemas.microsoft.com/office/powerpoint/2010/main" val="36116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FBCE8-57BC-4CAB-A433-F76FA7B8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0500"/>
            <a:ext cx="8640960" cy="114300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4000" b="1" dirty="0">
                <a:latin typeface="Arial Narrow" panose="020B0606020202030204" pitchFamily="34" charset="0"/>
              </a:rPr>
              <a:t>Paleoantropologie – základní etapy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C46249-C6CD-4FBC-86A1-884E9679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827240"/>
          </a:xfr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cs-CZ" sz="2400" b="1" dirty="0">
                <a:latin typeface="Arial Narrow" panose="020B0606020202030204" pitchFamily="34" charset="0"/>
              </a:rPr>
              <a:t>19. počátek 20. století – počátky – evoluce člověka je chápána chaoticky bez jasného systému a cíle, fosilní doklady byly matoucí</a:t>
            </a:r>
          </a:p>
          <a:p>
            <a:r>
              <a:rPr lang="cs-CZ" sz="2400" b="1" dirty="0">
                <a:latin typeface="Arial Narrow" panose="020B0606020202030204" pitchFamily="34" charset="0"/>
              </a:rPr>
              <a:t>20. – 60. léta – konec tápání – australopitéci i „opočlověk“ jsou vědeckou komunitou přijati za součást evoluce člověka</a:t>
            </a:r>
          </a:p>
          <a:p>
            <a:r>
              <a:rPr lang="cs-CZ" sz="2400" b="1" dirty="0">
                <a:latin typeface="Arial Narrow" panose="020B0606020202030204" pitchFamily="34" charset="0"/>
              </a:rPr>
              <a:t>60. -  90. léta začátek formování moderní paleoantropologie – datování, stratigrafie, rozvoj morfometrie a „objektivní“ morfologie, rozvoj molekulární antropologie a genetiky</a:t>
            </a:r>
          </a:p>
          <a:p>
            <a:r>
              <a:rPr lang="cs-CZ" sz="2400" b="1" dirty="0">
                <a:latin typeface="Arial Narrow" panose="020B0606020202030204" pitchFamily="34" charset="0"/>
              </a:rPr>
              <a:t>90. léta dodnes – bouřlivý rozvoj nových metod datování, molekulární genetiky, </a:t>
            </a:r>
            <a:r>
              <a:rPr lang="cs-CZ" sz="2400" b="1" dirty="0" err="1">
                <a:latin typeface="Arial Narrow" panose="020B0606020202030204" pitchFamily="34" charset="0"/>
              </a:rPr>
              <a:t>paleogenetiky</a:t>
            </a:r>
            <a:r>
              <a:rPr lang="cs-CZ" sz="2400" b="1" dirty="0">
                <a:latin typeface="Arial Narrow" panose="020B0606020202030204" pitchFamily="34" charset="0"/>
              </a:rPr>
              <a:t>, a </a:t>
            </a:r>
            <a:r>
              <a:rPr lang="cs-CZ" sz="2400" b="1" dirty="0" err="1">
                <a:latin typeface="Arial Narrow" panose="020B0606020202030204" pitchFamily="34" charset="0"/>
              </a:rPr>
              <a:t>proteomiky</a:t>
            </a:r>
            <a:r>
              <a:rPr lang="cs-CZ" sz="2400" b="1" dirty="0">
                <a:latin typeface="Arial Narrow" panose="020B0606020202030204" pitchFamily="34" charset="0"/>
              </a:rPr>
              <a:t>, zavádění nových a objektivních metod rekonstrukce skeletu (počítačové 3D rekonstrukce a další metody), nové metody práce s in </a:t>
            </a:r>
            <a:r>
              <a:rPr lang="cs-CZ" sz="2400" b="1" dirty="0" err="1">
                <a:latin typeface="Arial Narrow" panose="020B0606020202030204" pitchFamily="34" charset="0"/>
              </a:rPr>
              <a:t>situ</a:t>
            </a:r>
            <a:r>
              <a:rPr lang="cs-CZ" sz="2400" b="1" dirty="0">
                <a:latin typeface="Arial Narrow" panose="020B0606020202030204" pitchFamily="34" charset="0"/>
              </a:rPr>
              <a:t> fosilním materiálem a rozvoj paleoekologie a </a:t>
            </a:r>
            <a:r>
              <a:rPr lang="cs-CZ" sz="2400" b="1" dirty="0" err="1">
                <a:latin typeface="Arial Narrow" panose="020B0606020202030204" pitchFamily="34" charset="0"/>
              </a:rPr>
              <a:t>paleobiogeografie</a:t>
            </a:r>
            <a:endParaRPr lang="cs-CZ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1DE3B-3E34-4907-9675-B4F40B44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b="1" dirty="0">
                <a:latin typeface="Arial Narrow" panose="020B0606020202030204" pitchFamily="34" charset="0"/>
              </a:rPr>
              <a:t>Závěr a cíle současné paleoantropologie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7859A6-5EA6-422C-BC6B-652E5336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833" y="2115117"/>
            <a:ext cx="5976664" cy="47428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Paleoantropologie prodělala za poslední století bouřlivý vývoj od „škorpících se“ badatelů a diskuzí o fragmentech fosilií, přes postupné zavádění moderních metod a formování badatelských týmů až k týmovému výzkumu s využitím nejmodernějších metod s interdisciplinárním přesahem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Hlavním cílem současné paleoantropologie není pouhý popis jednotlivých nálezů, ale snaha po komplexním výzkumu, který je schopen poskytnout informace o způsobu života pravěkých populací, </a:t>
            </a:r>
            <a:r>
              <a:rPr lang="cs-CZ" sz="2000" b="1">
                <a:latin typeface="Arial Narrow" panose="020B0606020202030204" pitchFamily="34" charset="0"/>
              </a:rPr>
              <a:t>jejich ekologii, </a:t>
            </a:r>
            <a:r>
              <a:rPr lang="cs-CZ" sz="2000" b="1" dirty="0">
                <a:latin typeface="Arial Narrow" panose="020B0606020202030204" pitchFamily="34" charset="0"/>
              </a:rPr>
              <a:t>způsobu života i jejich genomu.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Právě </a:t>
            </a:r>
            <a:r>
              <a:rPr lang="cs-CZ" sz="2000" b="1" dirty="0" err="1">
                <a:latin typeface="Arial Narrow" panose="020B0606020202030204" pitchFamily="34" charset="0"/>
              </a:rPr>
              <a:t>paleogenetika</a:t>
            </a:r>
            <a:r>
              <a:rPr lang="cs-CZ" sz="2000" b="1" dirty="0">
                <a:latin typeface="Arial Narrow" panose="020B0606020202030204" pitchFamily="34" charset="0"/>
              </a:rPr>
              <a:t> a evoluční antropologie se staly nedílnou součástí paleoantropologie, </a:t>
            </a:r>
          </a:p>
          <a:p>
            <a:pPr>
              <a:lnSpc>
                <a:spcPct val="90000"/>
              </a:lnSpc>
            </a:pPr>
            <a:r>
              <a:rPr lang="cs-CZ" sz="2000" b="1" dirty="0">
                <a:latin typeface="Arial Narrow" panose="020B0606020202030204" pitchFamily="34" charset="0"/>
              </a:rPr>
              <a:t>stejně jako moderní paleontologické metody datování i paleoekologické a </a:t>
            </a:r>
            <a:r>
              <a:rPr lang="cs-CZ" sz="2000" b="1" dirty="0" err="1">
                <a:latin typeface="Arial Narrow" panose="020B0606020202030204" pitchFamily="34" charset="0"/>
              </a:rPr>
              <a:t>paleobiogeografické</a:t>
            </a:r>
            <a:r>
              <a:rPr lang="cs-CZ" sz="2000" b="1" dirty="0">
                <a:latin typeface="Arial Narrow" panose="020B0606020202030204" pitchFamily="34" charset="0"/>
              </a:rPr>
              <a:t> analýzy nálezů fosilního člověka.</a:t>
            </a:r>
          </a:p>
        </p:txBody>
      </p:sp>
      <p:pic>
        <p:nvPicPr>
          <p:cNvPr id="5" name="Picture 4" descr="Tmavě seashoreová">
            <a:extLst>
              <a:ext uri="{FF2B5EF4-FFF2-40B4-BE49-F238E27FC236}">
                <a16:creationId xmlns:a16="http://schemas.microsoft.com/office/drawing/2014/main" id="{0ACD7CE2-0E66-9214-A107-A780D723A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4000"/>
          </a:blip>
          <a:srcRect l="29806" r="36482"/>
          <a:stretch/>
        </p:blipFill>
        <p:spPr>
          <a:xfrm>
            <a:off x="21" y="10"/>
            <a:ext cx="2987803" cy="685799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8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512" y="76200"/>
            <a:ext cx="8712968" cy="838200"/>
          </a:xfrm>
          <a:prstGeom prst="rect">
            <a:avLst/>
          </a:prstGeom>
          <a:gradFill rotWithShape="0">
            <a:gsLst>
              <a:gs pos="0">
                <a:srgbClr val="00C200"/>
              </a:gs>
              <a:gs pos="50000">
                <a:srgbClr val="00FF00"/>
              </a:gs>
              <a:gs pos="100000">
                <a:srgbClr val="00C2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Evoluční antropologie – syntéza vytvářející interpretační rámec současné paleoantropologie and naopak</a:t>
            </a:r>
            <a:endParaRPr lang="cs-CZ" altLang="cs-CZ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7107" name="Picture 3" descr="Afarensis savana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86160"/>
            <a:ext cx="3276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choningen spears 400ky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143000"/>
            <a:ext cx="171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africa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43000"/>
            <a:ext cx="1206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NARZ_DZIA_ASZELSKIE_FRANC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54450"/>
            <a:ext cx="24431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HRONO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143000"/>
            <a:ext cx="10683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HEIDELBERGENS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2192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KNM-WT 15000 ske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667000"/>
            <a:ext cx="10429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LUCY_CHIMP_SKELE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590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DISTALRADIUSPRIMAT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03875"/>
            <a:ext cx="23241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HOMININS_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91000"/>
            <a:ext cx="152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 descr="GenetikaP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4000"/>
            <a:ext cx="16764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A218OBRPANTRVERUSBOESCH93B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17526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 descr="Sima huntingP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32766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179388" y="404813"/>
            <a:ext cx="8713787" cy="1347787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4000" b="1" dirty="0">
                <a:latin typeface="Arial Narrow" panose="020B0606020202030204" pitchFamily="34" charset="0"/>
              </a:rPr>
              <a:t>Definice primátů – nejstaršího řádu savců</a:t>
            </a:r>
            <a:br>
              <a:rPr lang="cs-CZ" altLang="cs-CZ" sz="4000" b="1" dirty="0">
                <a:latin typeface="Arial Narrow" panose="020B0606020202030204" pitchFamily="34" charset="0"/>
              </a:rPr>
            </a:br>
            <a:r>
              <a:rPr lang="cs-CZ" altLang="cs-CZ" sz="3200" b="1" dirty="0">
                <a:latin typeface="Arial Narrow" panose="020B0606020202030204" pitchFamily="34" charset="0"/>
              </a:rPr>
              <a:t>Jak definovat velmi starobylé znaky a adaptace?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88840"/>
            <a:ext cx="7772400" cy="4608512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b="1" dirty="0">
                <a:latin typeface="Arial Narrow" pitchFamily="34" charset="0"/>
              </a:rPr>
              <a:t>Vznik a evoluce prvních primátů v křídě byly spojeny s evolucí krytosemenných rostlin a příslušných nových typů ekosystémů, a to jak rostlinné tak živočišné složky.</a:t>
            </a:r>
          </a:p>
          <a:p>
            <a:r>
              <a:rPr lang="cs-CZ" altLang="cs-CZ" b="1" dirty="0">
                <a:latin typeface="Arial Narrow" pitchFamily="34" charset="0"/>
              </a:rPr>
              <a:t>V důsledku toho a vzhledem k morfologii zubů prvních primátů je zřejmé, že primáti byli původně spíše býložraví nebo všežraví a pojídali především měkké části rostlin, např. plody, nebo dobře stravitelný hmyz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144463" y="115888"/>
            <a:ext cx="8891587" cy="936625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>
                <a:latin typeface="Arial Narrow" pitchFamily="34" charset="0"/>
              </a:rPr>
              <a:t>Základní znaky primátů – staré 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268413"/>
            <a:ext cx="8353425" cy="5400675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400" b="1" u="sng" dirty="0">
                <a:latin typeface="Arial Narrow" pitchFamily="34" charset="0"/>
              </a:rPr>
              <a:t>Znaky spojené s uchopováním</a:t>
            </a:r>
            <a:r>
              <a:rPr lang="cs-CZ" altLang="cs-CZ" sz="2400" dirty="0">
                <a:latin typeface="Arial Narrow" pitchFamily="34" charset="0"/>
              </a:rPr>
              <a:t> – tedy adaptace k životu ve stromech a keřích. </a:t>
            </a:r>
          </a:p>
          <a:p>
            <a:pPr lvl="1"/>
            <a:r>
              <a:rPr lang="cs-CZ" altLang="cs-CZ" sz="2200" dirty="0">
                <a:latin typeface="Arial Narrow" pitchFamily="34" charset="0"/>
              </a:rPr>
              <a:t>Podle analýz fosilního materiálu i výzkumu archaických žijících příbuzných primátů je zcela evidentní, že již předci nejstarších primátů – tedy </a:t>
            </a:r>
            <a:r>
              <a:rPr lang="cs-CZ" altLang="cs-CZ" sz="2200" dirty="0" err="1">
                <a:latin typeface="Arial Narrow" pitchFamily="34" charset="0"/>
              </a:rPr>
              <a:t>euarchotní</a:t>
            </a:r>
            <a:r>
              <a:rPr lang="cs-CZ" altLang="cs-CZ" sz="2200" dirty="0">
                <a:latin typeface="Arial Narrow" pitchFamily="34" charset="0"/>
              </a:rPr>
              <a:t> savci – byli přizpůsobeni k životu ve stromech. </a:t>
            </a:r>
          </a:p>
          <a:p>
            <a:pPr lvl="1"/>
            <a:r>
              <a:rPr lang="cs-CZ" altLang="cs-CZ" sz="2200" b="1" i="1" dirty="0">
                <a:latin typeface="Arial Narrow" pitchFamily="34" charset="0"/>
              </a:rPr>
              <a:t>Jedná se tedy o </a:t>
            </a:r>
            <a:r>
              <a:rPr lang="cs-CZ" altLang="cs-CZ" sz="2200" b="1" i="1" dirty="0" err="1">
                <a:latin typeface="Arial Narrow" pitchFamily="34" charset="0"/>
              </a:rPr>
              <a:t>symplesiomorfní</a:t>
            </a:r>
            <a:r>
              <a:rPr lang="cs-CZ" altLang="cs-CZ" sz="2200" b="1" i="1" dirty="0">
                <a:latin typeface="Arial Narrow" pitchFamily="34" charset="0"/>
              </a:rPr>
              <a:t> (starobylý společný) znak, který je sice typický pro primáty, ale vznikl již dříve u jejich předků – je tedy společný pro více příbuzných skupin.</a:t>
            </a:r>
            <a:endParaRPr lang="cs-CZ" altLang="cs-CZ" sz="2200" dirty="0">
              <a:latin typeface="Arial Narrow" pitchFamily="34" charset="0"/>
            </a:endParaRPr>
          </a:p>
          <a:p>
            <a:r>
              <a:rPr lang="cs-CZ" altLang="cs-CZ" sz="2400" b="1" u="sng" dirty="0">
                <a:latin typeface="Arial Narrow" pitchFamily="34" charset="0"/>
              </a:rPr>
              <a:t>Znaky spojené se skákáním</a:t>
            </a:r>
            <a:r>
              <a:rPr lang="cs-CZ" altLang="cs-CZ" sz="2400" dirty="0">
                <a:latin typeface="Arial Narrow" pitchFamily="34" charset="0"/>
              </a:rPr>
              <a:t> – adaptace na stromové prostředí s případnou predací na malou pohyblivou kořist.</a:t>
            </a:r>
          </a:p>
          <a:p>
            <a:pPr lvl="1"/>
            <a:r>
              <a:rPr lang="cs-CZ" altLang="cs-CZ" sz="2200" b="1" i="1" dirty="0">
                <a:latin typeface="Arial Narrow" pitchFamily="34" charset="0"/>
              </a:rPr>
              <a:t>Tento znak se vyskytuje pouze u některých skupin </a:t>
            </a:r>
            <a:r>
              <a:rPr lang="cs-CZ" altLang="cs-CZ" sz="2200" b="1" i="1" dirty="0" err="1">
                <a:latin typeface="Arial Narrow" pitchFamily="34" charset="0"/>
              </a:rPr>
              <a:t>euprimátů</a:t>
            </a:r>
            <a:r>
              <a:rPr lang="cs-CZ" altLang="cs-CZ" sz="2200" b="1" i="1" dirty="0">
                <a:latin typeface="Arial Narrow" pitchFamily="34" charset="0"/>
              </a:rPr>
              <a:t> a tudíž to není znak typický pro primáty</a:t>
            </a:r>
            <a:r>
              <a:rPr lang="cs-CZ" altLang="cs-CZ" sz="2200" dirty="0">
                <a:latin typeface="Arial Narrow" pitchFamily="34" charset="0"/>
              </a:rPr>
              <a:t>, navíc fosilní doklady prokazují, že nejstarší primáti byli spíše býložraví, eventuálně všežraví, a jejich potrava byla, podle charakteristik zubů, spíše měkká – ovoce a hmyz.</a:t>
            </a:r>
          </a:p>
          <a:p>
            <a:pPr lvl="1"/>
            <a:endParaRPr lang="cs-CZ" altLang="cs-CZ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250825" y="1484313"/>
            <a:ext cx="8569325" cy="5184775"/>
          </a:xfrm>
          <a:gradFill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sz="2400" b="1" u="sng" dirty="0">
                <a:latin typeface="Arial Narrow" pitchFamily="34" charset="0"/>
              </a:rPr>
              <a:t>Znaky na zubech (a čelistech) spojené s převažují </a:t>
            </a:r>
            <a:r>
              <a:rPr lang="cs-CZ" sz="2400" b="1" u="sng" dirty="0" err="1">
                <a:latin typeface="Arial Narrow" pitchFamily="34" charset="0"/>
              </a:rPr>
              <a:t>býložravostí</a:t>
            </a:r>
            <a:r>
              <a:rPr lang="cs-CZ" sz="2400" dirty="0">
                <a:latin typeface="Arial Narrow" pitchFamily="34" charset="0"/>
              </a:rPr>
              <a:t> – vše nasvědčuje tomu, že </a:t>
            </a:r>
          </a:p>
          <a:p>
            <a:pPr lvl="1">
              <a:defRPr/>
            </a:pPr>
            <a:r>
              <a:rPr lang="cs-CZ" sz="2200" dirty="0">
                <a:latin typeface="Arial Narrow" pitchFamily="34" charset="0"/>
              </a:rPr>
              <a:t>toto je </a:t>
            </a:r>
            <a:r>
              <a:rPr lang="cs-CZ" sz="2200" b="1" i="1" dirty="0">
                <a:latin typeface="Arial Narrow" pitchFamily="34" charset="0"/>
              </a:rPr>
              <a:t>znak </a:t>
            </a:r>
            <a:r>
              <a:rPr lang="cs-CZ" sz="2200" b="1" i="1" dirty="0" err="1">
                <a:latin typeface="Arial Narrow" pitchFamily="34" charset="0"/>
              </a:rPr>
              <a:t>charakteristiký</a:t>
            </a:r>
            <a:r>
              <a:rPr lang="cs-CZ" sz="2200" b="1" i="1" dirty="0">
                <a:latin typeface="Arial Narrow" pitchFamily="34" charset="0"/>
              </a:rPr>
              <a:t> pro všechny primáty</a:t>
            </a:r>
            <a:r>
              <a:rPr lang="cs-CZ" sz="2200" dirty="0">
                <a:latin typeface="Arial Narrow" pitchFamily="34" charset="0"/>
              </a:rPr>
              <a:t>. Navíc někteří badatelé zpochybňují, že první primáti byli velmi malí, srovnatelní s </a:t>
            </a:r>
            <a:r>
              <a:rPr lang="cs-CZ" sz="2200" dirty="0" err="1">
                <a:latin typeface="Arial Narrow" pitchFamily="34" charset="0"/>
              </a:rPr>
              <a:t>tanami</a:t>
            </a:r>
            <a:r>
              <a:rPr lang="cs-CZ" sz="2200" dirty="0">
                <a:latin typeface="Arial Narrow" pitchFamily="34" charset="0"/>
              </a:rPr>
              <a:t> nebo hmyzožravci. To potvrzuje i velikost některých známých archaických </a:t>
            </a:r>
            <a:r>
              <a:rPr lang="cs-CZ" sz="2200" dirty="0" err="1">
                <a:latin typeface="Arial Narrow" pitchFamily="34" charset="0"/>
              </a:rPr>
              <a:t>plesiadapoidních</a:t>
            </a:r>
            <a:r>
              <a:rPr lang="cs-CZ" sz="2200" dirty="0">
                <a:latin typeface="Arial Narrow" pitchFamily="34" charset="0"/>
              </a:rPr>
              <a:t> primátů.</a:t>
            </a:r>
          </a:p>
          <a:p>
            <a:pPr>
              <a:defRPr/>
            </a:pPr>
            <a:r>
              <a:rPr lang="cs-CZ" sz="2400" b="1" u="sng" dirty="0">
                <a:latin typeface="Arial Narrow" pitchFamily="34" charset="0"/>
              </a:rPr>
              <a:t>Znaky související se zlepšování vizuálního systému a typu percepce s významnou úlohou zraku</a:t>
            </a:r>
            <a:r>
              <a:rPr lang="cs-CZ" sz="2400" dirty="0">
                <a:latin typeface="Arial Narrow" pitchFamily="34" charset="0"/>
              </a:rPr>
              <a:t> – </a:t>
            </a:r>
            <a:r>
              <a:rPr lang="cs-CZ" sz="2400" b="1" i="1" dirty="0">
                <a:latin typeface="Arial Narrow" pitchFamily="34" charset="0"/>
              </a:rPr>
              <a:t>tento komplex znaků je nepochybně významný a typický pro primáty, </a:t>
            </a:r>
          </a:p>
          <a:p>
            <a:pPr lvl="1">
              <a:defRPr/>
            </a:pPr>
            <a:r>
              <a:rPr lang="cs-CZ" sz="2200" b="1" i="1" dirty="0">
                <a:latin typeface="Arial Narrow" pitchFamily="34" charset="0"/>
              </a:rPr>
              <a:t>avšak vyvíjel se postupně</a:t>
            </a:r>
            <a:r>
              <a:rPr lang="cs-CZ" sz="2200" dirty="0">
                <a:latin typeface="Arial Narrow" pitchFamily="34" charset="0"/>
              </a:rPr>
              <a:t>, některé podkorové struktury mozku jsou neobyčejně starobylé, a typicky specializované pouze pro primáty, jiné jsou relativně mladé a typické pouze pro </a:t>
            </a:r>
            <a:r>
              <a:rPr lang="cs-CZ" sz="2200" dirty="0" err="1">
                <a:latin typeface="Arial Narrow" pitchFamily="34" charset="0"/>
              </a:rPr>
              <a:t>euprimáty</a:t>
            </a:r>
            <a:r>
              <a:rPr lang="cs-CZ" sz="2200" dirty="0">
                <a:latin typeface="Arial Narrow" pitchFamily="34" charset="0"/>
              </a:rPr>
              <a:t>, nebo pouze pro antropoidní, vyšší primáty, a jiné se vyvíjely paralelně u </a:t>
            </a:r>
            <a:r>
              <a:rPr lang="cs-CZ" sz="2200" dirty="0" err="1">
                <a:latin typeface="Arial Narrow" pitchFamily="34" charset="0"/>
              </a:rPr>
              <a:t>haplorryních</a:t>
            </a:r>
            <a:r>
              <a:rPr lang="cs-CZ" sz="2200" dirty="0">
                <a:latin typeface="Arial Narrow" pitchFamily="34" charset="0"/>
              </a:rPr>
              <a:t> a </a:t>
            </a:r>
            <a:r>
              <a:rPr lang="cs-CZ" sz="2200" dirty="0" err="1">
                <a:latin typeface="Arial Narrow" pitchFamily="34" charset="0"/>
              </a:rPr>
              <a:t>strepsirrhyních</a:t>
            </a:r>
            <a:r>
              <a:rPr lang="cs-CZ" sz="2200" dirty="0">
                <a:latin typeface="Arial Narrow" pitchFamily="34" charset="0"/>
              </a:rPr>
              <a:t> primátů.</a:t>
            </a:r>
          </a:p>
          <a:p>
            <a:pPr>
              <a:defRPr/>
            </a:pPr>
            <a:endParaRPr lang="cs-CZ" sz="2400" dirty="0">
              <a:latin typeface="Arial Narrow" pitchFamily="34" charset="0"/>
            </a:endParaRPr>
          </a:p>
        </p:txBody>
      </p:sp>
      <p:sp>
        <p:nvSpPr>
          <p:cNvPr id="23555" name="Nadpis 1"/>
          <p:cNvSpPr>
            <a:spLocks noGrp="1"/>
          </p:cNvSpPr>
          <p:nvPr>
            <p:ph type="title"/>
          </p:nvPr>
        </p:nvSpPr>
        <p:spPr>
          <a:xfrm>
            <a:off x="144463" y="188913"/>
            <a:ext cx="8891587" cy="1143000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>
                <a:latin typeface="Arial Narrow" pitchFamily="34" charset="0"/>
              </a:rPr>
              <a:t>Základní znaky primátů – stará definice</a:t>
            </a:r>
          </a:p>
        </p:txBody>
      </p:sp>
    </p:spTree>
    <p:extLst>
      <p:ext uri="{BB962C8B-B14F-4D97-AF65-F5344CB8AC3E}">
        <p14:creationId xmlns:p14="http://schemas.microsoft.com/office/powerpoint/2010/main" val="236611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8" y="908720"/>
            <a:ext cx="8964612" cy="5760639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200" u="sng" dirty="0">
                <a:latin typeface="Arial Narrow" pitchFamily="34" charset="0"/>
              </a:rPr>
              <a:t>Zvětšování očí a očnic, které se uzavírají</a:t>
            </a:r>
            <a:r>
              <a:rPr lang="cs-CZ" altLang="cs-CZ" sz="2200" dirty="0">
                <a:latin typeface="Arial Narrow" pitchFamily="34" charset="0"/>
              </a:rPr>
              <a:t> – tento znak všeobecně uznávaný jako typický a systematicky významný komplex znaků </a:t>
            </a:r>
            <a:r>
              <a:rPr lang="cs-CZ" altLang="cs-CZ" sz="2200" i="1" dirty="0">
                <a:latin typeface="Arial Narrow" pitchFamily="34" charset="0"/>
              </a:rPr>
              <a:t>se objevuje až u </a:t>
            </a:r>
            <a:r>
              <a:rPr lang="cs-CZ" altLang="cs-CZ" sz="2200" i="1" dirty="0" err="1">
                <a:latin typeface="Arial Narrow" pitchFamily="34" charset="0"/>
              </a:rPr>
              <a:t>euprimátů</a:t>
            </a:r>
            <a:endParaRPr lang="cs-CZ" altLang="cs-CZ" sz="2200" i="1" dirty="0">
              <a:latin typeface="Arial Narrow" pitchFamily="34" charset="0"/>
            </a:endParaRPr>
          </a:p>
          <a:p>
            <a:pPr lvl="1"/>
            <a:r>
              <a:rPr lang="cs-CZ" altLang="cs-CZ" sz="2000" i="1" dirty="0">
                <a:latin typeface="Arial Narrow" pitchFamily="34" charset="0"/>
              </a:rPr>
              <a:t>a podle všeho se vyvíjel paralelně u </a:t>
            </a:r>
            <a:r>
              <a:rPr lang="cs-CZ" altLang="cs-CZ" sz="2000" i="1" dirty="0" err="1">
                <a:latin typeface="Arial Narrow" pitchFamily="34" charset="0"/>
              </a:rPr>
              <a:t>haplorhhiních</a:t>
            </a:r>
            <a:r>
              <a:rPr lang="cs-CZ" altLang="cs-CZ" sz="2000" i="1" dirty="0">
                <a:latin typeface="Arial Narrow" pitchFamily="34" charset="0"/>
              </a:rPr>
              <a:t> (poloopic) a </a:t>
            </a:r>
            <a:r>
              <a:rPr lang="cs-CZ" altLang="cs-CZ" sz="2000" i="1" dirty="0" err="1">
                <a:latin typeface="Arial Narrow" pitchFamily="34" charset="0"/>
              </a:rPr>
              <a:t>strepsirrhiních</a:t>
            </a:r>
            <a:r>
              <a:rPr lang="cs-CZ" altLang="cs-CZ" sz="2000" i="1" dirty="0">
                <a:latin typeface="Arial Narrow" pitchFamily="34" charset="0"/>
              </a:rPr>
              <a:t> (vyšších) primátů</a:t>
            </a:r>
            <a:r>
              <a:rPr lang="cs-CZ" altLang="cs-CZ" sz="2000" dirty="0">
                <a:latin typeface="Arial Narrow" pitchFamily="34" charset="0"/>
              </a:rPr>
              <a:t>.</a:t>
            </a:r>
          </a:p>
          <a:p>
            <a:pPr lvl="2"/>
            <a:r>
              <a:rPr lang="cs-CZ" altLang="cs-CZ" sz="1800" dirty="0">
                <a:latin typeface="Arial Narrow" pitchFamily="34" charset="0"/>
              </a:rPr>
              <a:t>Větší počet světločivných buněk a </a:t>
            </a:r>
            <a:r>
              <a:rPr lang="cs-CZ" altLang="cs-CZ" sz="1800" b="1" dirty="0">
                <a:latin typeface="Arial Narrow" pitchFamily="34" charset="0"/>
              </a:rPr>
              <a:t>sbíhající se, nebo </a:t>
            </a:r>
            <a:r>
              <a:rPr lang="cs-CZ" altLang="cs-CZ" sz="1800" b="1" dirty="0" err="1">
                <a:latin typeface="Arial Narrow" pitchFamily="34" charset="0"/>
              </a:rPr>
              <a:t>paralelení</a:t>
            </a:r>
            <a:r>
              <a:rPr lang="cs-CZ" altLang="cs-CZ" sz="1800" b="1" dirty="0">
                <a:latin typeface="Arial Narrow" pitchFamily="34" charset="0"/>
              </a:rPr>
              <a:t>, oční osy totiž umožňují kvalitnější a ostřejší vidění u poloopic, což může být důležité při nočním, nebo alespoň částečně nočním způsobu života </a:t>
            </a:r>
            <a:r>
              <a:rPr lang="cs-CZ" altLang="cs-CZ" sz="1800" b="1" dirty="0" err="1">
                <a:latin typeface="Arial Narrow" pitchFamily="34" charset="0"/>
              </a:rPr>
              <a:t>polopic</a:t>
            </a:r>
            <a:r>
              <a:rPr lang="cs-CZ" altLang="cs-CZ" sz="1800" dirty="0">
                <a:latin typeface="Arial Narrow" pitchFamily="34" charset="0"/>
              </a:rPr>
              <a:t>. Je to ve shodě i s výskytem </a:t>
            </a:r>
            <a:r>
              <a:rPr lang="cs-CZ" altLang="cs-CZ" sz="1800" i="1" dirty="0">
                <a:latin typeface="Arial Narrow" pitchFamily="34" charset="0"/>
              </a:rPr>
              <a:t>tapetum </a:t>
            </a:r>
            <a:r>
              <a:rPr lang="cs-CZ" altLang="cs-CZ" sz="1800" i="1" dirty="0" err="1">
                <a:latin typeface="Arial Narrow" pitchFamily="34" charset="0"/>
              </a:rPr>
              <a:t>lucidum</a:t>
            </a:r>
            <a:r>
              <a:rPr lang="cs-CZ" altLang="cs-CZ" sz="1800" dirty="0">
                <a:latin typeface="Arial Narrow" pitchFamily="34" charset="0"/>
              </a:rPr>
              <a:t> v zadní části oční bulvy a vlhkým „savčím“ </a:t>
            </a:r>
            <a:r>
              <a:rPr lang="cs-CZ" altLang="cs-CZ" sz="1800" dirty="0" err="1">
                <a:latin typeface="Arial Narrow" pitchFamily="34" charset="0"/>
              </a:rPr>
              <a:t>rhinariem</a:t>
            </a:r>
            <a:r>
              <a:rPr lang="cs-CZ" altLang="cs-CZ" sz="1800" dirty="0">
                <a:latin typeface="Arial Narrow" pitchFamily="34" charset="0"/>
              </a:rPr>
              <a:t> - nozdrami).</a:t>
            </a:r>
          </a:p>
          <a:p>
            <a:pPr lvl="2"/>
            <a:r>
              <a:rPr lang="cs-CZ" altLang="cs-CZ" sz="1800" dirty="0">
                <a:latin typeface="Arial Narrow" pitchFamily="34" charset="0"/>
              </a:rPr>
              <a:t>U vyšších primátů je tento </a:t>
            </a:r>
            <a:r>
              <a:rPr lang="cs-CZ" altLang="cs-CZ" sz="1800" b="1" dirty="0">
                <a:latin typeface="Arial Narrow" pitchFamily="34" charset="0"/>
              </a:rPr>
              <a:t>komplex výhodný pro vývoj stereoskopického trichromatického vidění.</a:t>
            </a:r>
          </a:p>
          <a:p>
            <a:r>
              <a:rPr lang="cs-CZ" altLang="cs-CZ" sz="2200" u="sng" dirty="0">
                <a:latin typeface="Arial Narrow" pitchFamily="34" charset="0"/>
              </a:rPr>
              <a:t>Zvětšování a přestavba mozku, zejména v korových oblastech souvisejících se zrakem</a:t>
            </a:r>
            <a:r>
              <a:rPr lang="cs-CZ" altLang="cs-CZ" sz="2200" dirty="0">
                <a:latin typeface="Arial Narrow" pitchFamily="34" charset="0"/>
              </a:rPr>
              <a:t> – </a:t>
            </a:r>
            <a:r>
              <a:rPr lang="cs-CZ" altLang="cs-CZ" sz="2200" i="1" dirty="0">
                <a:latin typeface="Arial Narrow" pitchFamily="34" charset="0"/>
              </a:rPr>
              <a:t>tento znak je typický zase pouze pro </a:t>
            </a:r>
            <a:r>
              <a:rPr lang="cs-CZ" altLang="cs-CZ" sz="2200" i="1" dirty="0" err="1">
                <a:latin typeface="Arial Narrow" pitchFamily="34" charset="0"/>
              </a:rPr>
              <a:t>euprimáty</a:t>
            </a:r>
            <a:endParaRPr lang="cs-CZ" altLang="cs-CZ" sz="2200" i="1" dirty="0">
              <a:latin typeface="Arial Narrow" pitchFamily="34" charset="0"/>
            </a:endParaRPr>
          </a:p>
          <a:p>
            <a:r>
              <a:rPr lang="cs-CZ" altLang="cs-CZ" sz="2200" u="sng" dirty="0">
                <a:latin typeface="Arial Narrow" pitchFamily="34" charset="0"/>
              </a:rPr>
              <a:t>Zmenšování čichového aparátu a s tím související zkracování čelistí</a:t>
            </a:r>
            <a:r>
              <a:rPr lang="cs-CZ" altLang="cs-CZ" sz="2200" dirty="0">
                <a:latin typeface="Arial Narrow" pitchFamily="34" charset="0"/>
              </a:rPr>
              <a:t> – i </a:t>
            </a:r>
            <a:r>
              <a:rPr lang="cs-CZ" altLang="cs-CZ" sz="2200" i="1" dirty="0">
                <a:latin typeface="Arial Narrow" pitchFamily="34" charset="0"/>
              </a:rPr>
              <a:t>tento znak je typický pouze pro </a:t>
            </a:r>
            <a:r>
              <a:rPr lang="cs-CZ" altLang="cs-CZ" sz="2200" i="1" dirty="0" err="1">
                <a:latin typeface="Arial Narrow" pitchFamily="34" charset="0"/>
              </a:rPr>
              <a:t>euprimáty</a:t>
            </a:r>
            <a:endParaRPr lang="cs-CZ" altLang="cs-CZ" sz="2200" dirty="0">
              <a:latin typeface="Arial Narrow" pitchFamily="34" charset="0"/>
            </a:endParaRPr>
          </a:p>
          <a:p>
            <a:r>
              <a:rPr lang="cs-CZ" altLang="cs-CZ" sz="2200" i="1" dirty="0">
                <a:latin typeface="Arial Narrow" pitchFamily="34" charset="0"/>
              </a:rPr>
              <a:t>Bulla </a:t>
            </a:r>
            <a:r>
              <a:rPr lang="cs-CZ" altLang="cs-CZ" sz="2200" i="1" dirty="0" err="1">
                <a:latin typeface="Arial Narrow" pitchFamily="34" charset="0"/>
              </a:rPr>
              <a:t>petrosa</a:t>
            </a:r>
            <a:r>
              <a:rPr lang="cs-CZ" altLang="cs-CZ" sz="2200" dirty="0">
                <a:latin typeface="Arial Narrow" pitchFamily="34" charset="0"/>
              </a:rPr>
              <a:t> je typický </a:t>
            </a:r>
            <a:r>
              <a:rPr lang="cs-CZ" altLang="cs-CZ" sz="2200" dirty="0" err="1">
                <a:latin typeface="Arial Narrow" pitchFamily="34" charset="0"/>
              </a:rPr>
              <a:t>primátí</a:t>
            </a:r>
            <a:r>
              <a:rPr lang="cs-CZ" altLang="cs-CZ" sz="2200" dirty="0">
                <a:latin typeface="Arial Narrow" pitchFamily="34" charset="0"/>
              </a:rPr>
              <a:t> znak, ale jeho existence byla </a:t>
            </a:r>
            <a:r>
              <a:rPr lang="cs-CZ" altLang="cs-CZ" sz="2200" b="1" i="1" dirty="0">
                <a:latin typeface="Arial Narrow" pitchFamily="34" charset="0"/>
              </a:rPr>
              <a:t>prokázána pouze u </a:t>
            </a:r>
            <a:r>
              <a:rPr lang="cs-CZ" altLang="cs-CZ" sz="2200" b="1" i="1" dirty="0" err="1">
                <a:latin typeface="Arial Narrow" pitchFamily="34" charset="0"/>
              </a:rPr>
              <a:t>euprimatimorfních</a:t>
            </a:r>
            <a:r>
              <a:rPr lang="cs-CZ" altLang="cs-CZ" sz="2200" b="1" i="1" dirty="0">
                <a:latin typeface="Arial Narrow" pitchFamily="34" charset="0"/>
              </a:rPr>
              <a:t> (pokročilých) primátů</a:t>
            </a:r>
            <a:r>
              <a:rPr lang="cs-CZ" altLang="cs-CZ" sz="2200" dirty="0">
                <a:latin typeface="Arial Narrow" pitchFamily="34" charset="0"/>
              </a:rPr>
              <a:t> – její adaptivní význam, pokud vůbec nějaký má, není prokázaný. </a:t>
            </a:r>
          </a:p>
          <a:p>
            <a:endParaRPr lang="cs-CZ" altLang="cs-CZ" sz="2200" b="1" dirty="0">
              <a:latin typeface="Arial Narrow" pitchFamily="34" charset="0"/>
            </a:endParaRPr>
          </a:p>
        </p:txBody>
      </p:sp>
      <p:sp>
        <p:nvSpPr>
          <p:cNvPr id="24579" name="Nadpis 1"/>
          <p:cNvSpPr>
            <a:spLocks noGrp="1"/>
          </p:cNvSpPr>
          <p:nvPr>
            <p:ph type="title"/>
          </p:nvPr>
        </p:nvSpPr>
        <p:spPr>
          <a:xfrm>
            <a:off x="179388" y="71439"/>
            <a:ext cx="8893175" cy="765274"/>
          </a:xfr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3600" b="1">
                <a:latin typeface="Arial Narrow" pitchFamily="34" charset="0"/>
              </a:rPr>
              <a:t>Základní znaky primátů – stará definice</a:t>
            </a:r>
          </a:p>
        </p:txBody>
      </p:sp>
    </p:spTree>
    <p:extLst>
      <p:ext uri="{BB962C8B-B14F-4D97-AF65-F5344CB8AC3E}">
        <p14:creationId xmlns:p14="http://schemas.microsoft.com/office/powerpoint/2010/main" val="13602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6982</TotalTime>
  <Words>2423</Words>
  <Application>Microsoft Office PowerPoint</Application>
  <PresentationFormat>Předvádění na obrazovce (4:3)</PresentationFormat>
  <Paragraphs>173</Paragraphs>
  <Slides>40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Arial Narrow</vt:lpstr>
      <vt:lpstr>Times New Roman</vt:lpstr>
      <vt:lpstr>Default Design</vt:lpstr>
      <vt:lpstr>PHOTO-PAINT Home &amp; Student</vt:lpstr>
      <vt:lpstr>CorelPhotoPaint.Image.7</vt:lpstr>
      <vt:lpstr>Prezentace aplikace PowerPoint</vt:lpstr>
      <vt:lpstr>Prezentace aplikace PowerPoint</vt:lpstr>
      <vt:lpstr>Paleoantropologie od primitivního předka k jinému ….  Evoluce člověka a jeho primátích předků nebyla jako korálky v náhrdelníku</vt:lpstr>
      <vt:lpstr>Paleoantropologie – základní etapy vývoje</vt:lpstr>
      <vt:lpstr>Prezentace aplikace PowerPoint</vt:lpstr>
      <vt:lpstr>Definice primátů – nejstaršího řádu savců Jak definovat velmi starobylé znaky a adaptace?</vt:lpstr>
      <vt:lpstr>Základní znaky primátů – staré definice</vt:lpstr>
      <vt:lpstr>Základní znaky primátů – stará definice</vt:lpstr>
      <vt:lpstr>Základní znaky primátů – stará definice</vt:lpstr>
      <vt:lpstr>Znaky typické pro primáty</vt:lpstr>
      <vt:lpstr>Metody studia evoluce primátů</vt:lpstr>
      <vt:lpstr>Základní období třetihor a evoluce primátů podle dostupných fosilních dokladů</vt:lpstr>
      <vt:lpstr>Fylogenetický strom založený  výhradně na jednoznačných fosilních dokladech</vt:lpstr>
      <vt:lpstr>Počátek primátů  Purgatorius zpět ve hře, ale stačí jen zuby a čelisti??</vt:lpstr>
      <vt:lpstr>Evoluce primátů ve starších třetihorách-staré schéma</vt:lpstr>
      <vt:lpstr>Archiprimáti - Plesiadapiformes</vt:lpstr>
      <vt:lpstr>Archicebus achilles - antropoid 55 milionů – Čína Potvrzení divergence primátů v křídě</vt:lpstr>
      <vt:lpstr>Prezentace aplikace PowerPoint</vt:lpstr>
      <vt:lpstr>První nálezy neandrtálců – dementi nebo předci??</vt:lpstr>
      <vt:lpstr>Opočlověk - Pithecanthropus erectus Eugen Dubois, vojenský lékař - Jáva - Trinil -1890 – 1894 vzhledem ke skepsi v odborné veřejnosti, považoval nález nakonec za obřího gibbona Lebka opočlověk – femur současný člověk</vt:lpstr>
      <vt:lpstr>Opočlověk - Sinantropus pekinensis D.Black, F.Weidenreich - Čína, Zhoukoudien 1921-34 první známá populace pračlověka – bohužel zničená</vt:lpstr>
      <vt:lpstr>Objev Australopithecus africanus Taung 1924 Převrat v paleontropologii – první skutečný předek lidí Osteo-donto-keratická kultura australopitéků jako první pokus o definici počátků lidské materiální kultury – R. Dart a K. Lorenz</vt:lpstr>
      <vt:lpstr>Atapuerca - Sima de los Huesos (Jeskyně kostí) epochální nález v historii paleoantropologie</vt:lpstr>
      <vt:lpstr>Pestera cu Oase, Rumunsko jeden z nejstarších evropských nálezů AMČ – 42 – 35 tisíc let</vt:lpstr>
      <vt:lpstr>Kent’s Cavern site, aurignacién 42 500 let</vt:lpstr>
      <vt:lpstr>Grotta di Cavallo – 43 - 45 tisíc let kamenná kultura – nikoliv aurignacien, ale uluzzian</vt:lpstr>
      <vt:lpstr>Grotte de Mandrin 54 tisíc let 20 tisíc let kompetice mezi AMČ a neandrtálci</vt:lpstr>
      <vt:lpstr>Pierre Teilhard de Chardin</vt:lpstr>
      <vt:lpstr>Raymond Dart Robert Brom</vt:lpstr>
      <vt:lpstr>Luis S. B. Leakey Zakladatel moderní paleoantropologie  a biologie velkých lidoopů (velká trojka – Goodal, Fossey, Galdikas)</vt:lpstr>
      <vt:lpstr>Morris Goodman</vt:lpstr>
      <vt:lpstr>Milford Wollpof</vt:lpstr>
      <vt:lpstr>Erik Trinkaus</vt:lpstr>
      <vt:lpstr>Svante Pääbo</vt:lpstr>
      <vt:lpstr>Janusz Piontek</vt:lpstr>
      <vt:lpstr>Emanuel Vlček</vt:lpstr>
      <vt:lpstr>Jan Jelínek</vt:lpstr>
      <vt:lpstr>Jiří Svoboda</vt:lpstr>
      <vt:lpstr>Vladimír Novotný</vt:lpstr>
      <vt:lpstr>Závěr a cíle současné paleoantropologie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Vančata</dc:creator>
  <cp:lastModifiedBy>Václav Vančata</cp:lastModifiedBy>
  <cp:revision>77</cp:revision>
  <dcterms:created xsi:type="dcterms:W3CDTF">2021-02-16T09:42:17Z</dcterms:created>
  <dcterms:modified xsi:type="dcterms:W3CDTF">2023-02-12T09:25:16Z</dcterms:modified>
</cp:coreProperties>
</file>