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4" r:id="rId2"/>
    <p:sldId id="355" r:id="rId3"/>
    <p:sldId id="357" r:id="rId4"/>
    <p:sldId id="356" r:id="rId5"/>
    <p:sldId id="358" r:id="rId6"/>
    <p:sldId id="359" r:id="rId7"/>
    <p:sldId id="360" r:id="rId8"/>
    <p:sldId id="361" r:id="rId9"/>
    <p:sldId id="362" r:id="rId10"/>
    <p:sldId id="3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3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87B-2B7D-4A26-B9E6-8A368FC08518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132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87B-2B7D-4A26-B9E6-8A368FC08518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361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87B-2B7D-4A26-B9E6-8A368FC08518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60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87B-2B7D-4A26-B9E6-8A368FC08518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09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87B-2B7D-4A26-B9E6-8A368FC08518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10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87B-2B7D-4A26-B9E6-8A368FC08518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36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87B-2B7D-4A26-B9E6-8A368FC08518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53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87B-2B7D-4A26-B9E6-8A368FC08518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530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87B-2B7D-4A26-B9E6-8A368FC08518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63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87B-2B7D-4A26-B9E6-8A368FC08518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794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87B-2B7D-4A26-B9E6-8A368FC08518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37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A387B-2B7D-4A26-B9E6-8A368FC08518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22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phycology.cz/" TargetMode="External"/><Relationship Id="rId7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inicearasy.cz/matlas" TargetMode="External"/><Relationship Id="rId5" Type="http://schemas.openxmlformats.org/officeDocument/2006/relationships/hyperlink" Target="http://www.sinice.cz/" TargetMode="External"/><Relationship Id="rId4" Type="http://schemas.openxmlformats.org/officeDocument/2006/relationships/hyperlink" Target="https://ccala.butbn.cas.cz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gaebase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hyperlink" Target="https://www.diatombase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" TargetMode="External"/><Relationship Id="rId7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hytokeys.pensoft.net/article/23806/" TargetMode="External"/><Relationship Id="rId5" Type="http://schemas.openxmlformats.org/officeDocument/2006/relationships/hyperlink" Target="https://naturalhistory.museumwales.ac.uk/diatoms/" TargetMode="External"/><Relationship Id="rId4" Type="http://schemas.openxmlformats.org/officeDocument/2006/relationships/hyperlink" Target="https://diatoms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library.wiley.com/journal/15298817" TargetMode="External"/><Relationship Id="rId7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pringer.com/journal/10750" TargetMode="External"/><Relationship Id="rId5" Type="http://schemas.openxmlformats.org/officeDocument/2006/relationships/hyperlink" Target="https://fottea.czechphycology.cz/" TargetMode="External"/><Relationship Id="rId4" Type="http://schemas.openxmlformats.org/officeDocument/2006/relationships/hyperlink" Target="https://www.tandfonline.com/journals/uphy2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library.wiley.com/journal/1996817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hyperlink" Target="https://europeanjournaloftaxonomy.eu/index.php/ejt" TargetMode="External"/><Relationship Id="rId4" Type="http://schemas.openxmlformats.org/officeDocument/2006/relationships/hyperlink" Target="https://www.mapress.com/pt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>
            <a:extLst>
              <a:ext uri="{FF2B5EF4-FFF2-40B4-BE49-F238E27FC236}">
                <a16:creationId xmlns:a16="http://schemas.microsoft.com/office/drawing/2014/main" id="{38C09BBB-5EB2-7654-EC12-ED0946445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2341" cy="1545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88231" y="208654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Informační zdroje, užitečné webové stránky, časopisy, základy vědecké práce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832648"/>
          </a:xfrm>
        </p:spPr>
        <p:txBody>
          <a:bodyPr>
            <a:noAutofit/>
          </a:bodyPr>
          <a:lstStyle/>
          <a:p>
            <a:endParaRPr lang="cs-CZ" sz="24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302C55-0805-767B-5AA9-5742C4C2815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" t="79545" r="-1"/>
          <a:stretch/>
        </p:blipFill>
        <p:spPr>
          <a:xfrm>
            <a:off x="446857" y="5839451"/>
            <a:ext cx="8138435" cy="93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091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>
            <a:extLst>
              <a:ext uri="{FF2B5EF4-FFF2-40B4-BE49-F238E27FC236}">
                <a16:creationId xmlns:a16="http://schemas.microsoft.com/office/drawing/2014/main" id="{38C09BBB-5EB2-7654-EC12-ED0946445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2341" cy="1545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01274" y="25476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err="1"/>
              <a:t>Semikvantitativní</a:t>
            </a:r>
            <a:r>
              <a:rPr lang="cs-CZ" sz="3200" b="1" dirty="0"/>
              <a:t> (odhadní) stupnice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832648"/>
          </a:xfrm>
        </p:spPr>
        <p:txBody>
          <a:bodyPr>
            <a:noAutofit/>
          </a:bodyPr>
          <a:lstStyle/>
          <a:p>
            <a:pPr algn="just" rtl="0">
              <a:spcBef>
                <a:spcPts val="448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Kvantifikace: Kvantitativní zastoupení jednotlivých druhu se provádí při slabším zvětšení, pomocí odhadní stupnice, která druhy zařazuje do určitých intervalů na základe odhadu jejich abundance v mikroskopickém preparátu analyzovaného vzorku </a:t>
            </a:r>
          </a:p>
          <a:p>
            <a:pPr rtl="0">
              <a:spcBef>
                <a:spcPts val="448"/>
              </a:spcBef>
              <a:spcAft>
                <a:spcPts val="0"/>
              </a:spcAft>
            </a:pPr>
            <a:endParaRPr lang="cs-CZ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rtl="0">
              <a:spcBef>
                <a:spcPts val="448"/>
              </a:spcBef>
              <a:spcAft>
                <a:spcPts val="0"/>
              </a:spcAft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Nejčastěji je používána stupnice:</a:t>
            </a:r>
            <a:endParaRPr lang="cs-CZ" sz="1600" b="0" dirty="0">
              <a:effectLst/>
            </a:endParaRPr>
          </a:p>
          <a:p>
            <a:pPr rtl="0" fontAlgn="base">
              <a:spcBef>
                <a:spcPts val="448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6 - druh masově zastoupený, s pokryvností 90 - 100%</a:t>
            </a:r>
            <a:endParaRPr lang="cs-CZ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448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5 - druh velmi hojný, s pokryvností 50 - 90%</a:t>
            </a:r>
            <a:endParaRPr lang="cs-CZ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448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4 - druh hojný, s pokryvností 20 - 50%</a:t>
            </a:r>
            <a:endParaRPr lang="cs-CZ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448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3 - druh dost hojný, s pokryvností 5 - 20%</a:t>
            </a:r>
            <a:endParaRPr lang="cs-CZ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448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2 - druh zřídkavý, s pokryvností 1 - 5%</a:t>
            </a:r>
            <a:endParaRPr lang="cs-CZ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448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1 - druh velmi zřídkavý, s pokryvností 0,1 - 1%</a:t>
            </a:r>
            <a:endParaRPr lang="cs-CZ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448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+ - druh ojediněle zastoupený, s pokryvností do 0,1%</a:t>
            </a:r>
            <a:endParaRPr lang="cs-CZ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sz="24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302C55-0805-767B-5AA9-5742C4C2815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" t="79545" r="-1"/>
          <a:stretch/>
        </p:blipFill>
        <p:spPr>
          <a:xfrm>
            <a:off x="446857" y="5839451"/>
            <a:ext cx="8138435" cy="93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029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>
            <a:extLst>
              <a:ext uri="{FF2B5EF4-FFF2-40B4-BE49-F238E27FC236}">
                <a16:creationId xmlns:a16="http://schemas.microsoft.com/office/drawing/2014/main" id="{38C09BBB-5EB2-7654-EC12-ED0946445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2341" cy="1545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01274" y="25476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Informační zdroje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83264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Česká algologická společnost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https://www.czechphycology.cz/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Collection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Autotrophic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Organisms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https://ccala.butbn.cas.cz/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Centrum pro cyanobakterie a jejich toxiny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http://www.sinice.cz/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Atlas (Matlas)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https://www.sinicearasy.cz/matlas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302C55-0805-767B-5AA9-5742C4C2815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" t="79545" r="-1"/>
          <a:stretch/>
        </p:blipFill>
        <p:spPr>
          <a:xfrm>
            <a:off x="446857" y="5839451"/>
            <a:ext cx="8138435" cy="93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085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>
            <a:extLst>
              <a:ext uri="{FF2B5EF4-FFF2-40B4-BE49-F238E27FC236}">
                <a16:creationId xmlns:a16="http://schemas.microsoft.com/office/drawing/2014/main" id="{38C09BBB-5EB2-7654-EC12-ED0946445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2341" cy="1545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01274" y="25476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Databáze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83264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Databáze (nejen pro sjednocení taxonomické nomenklatury)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Algaebase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https://www.algaebase.org/</a:t>
            </a:r>
            <a:endParaRPr lang="cs-CZ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Diatombase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https://www.diatombase.org/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302C55-0805-767B-5AA9-5742C4C2815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" t="79545" r="-1"/>
          <a:stretch/>
        </p:blipFill>
        <p:spPr>
          <a:xfrm>
            <a:off x="446857" y="5839451"/>
            <a:ext cx="8138435" cy="93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255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>
            <a:extLst>
              <a:ext uri="{FF2B5EF4-FFF2-40B4-BE49-F238E27FC236}">
                <a16:creationId xmlns:a16="http://schemas.microsoft.com/office/drawing/2014/main" id="{38C09BBB-5EB2-7654-EC12-ED0946445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2341" cy="1545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01274" y="25476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Užitečné webové stránky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83264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Gate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https://www.researchgate.net/</a:t>
            </a:r>
            <a:endParaRPr lang="cs-CZ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Daitoms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North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America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https://diatoms.org/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Diatom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flora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Britain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Ireland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https://naturalhistory.museumwales.ac.uk/diatoms/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Phyto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Keys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https://phytokeys.pensoft.net/article/23806/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302C55-0805-767B-5AA9-5742C4C2815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" t="79545" r="-1"/>
          <a:stretch/>
        </p:blipFill>
        <p:spPr>
          <a:xfrm>
            <a:off x="446857" y="5839451"/>
            <a:ext cx="8138435" cy="93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162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>
            <a:extLst>
              <a:ext uri="{FF2B5EF4-FFF2-40B4-BE49-F238E27FC236}">
                <a16:creationId xmlns:a16="http://schemas.microsoft.com/office/drawing/2014/main" id="{38C09BBB-5EB2-7654-EC12-ED0946445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514" y="-317107"/>
            <a:ext cx="9142341" cy="1545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06452" y="-115724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Časopisy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55692" y="1345154"/>
            <a:ext cx="8229600" cy="583264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Phycology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scientometrické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parametry: Q1, IF 2.9)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https://onlinelibrary.wiley.com/journal/15298817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IF= Impakt faktor-ukazatel průměrného počtu citací časopisu </a:t>
            </a:r>
            <a:r>
              <a:rPr lang="cs-CZ" sz="1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(poměr mezi počtem citací a počtem článků)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Ukazatel citovanosti autora-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H-index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Phycologia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(Q1): </a:t>
            </a: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https://www.tandfonline.com/journals/uphy20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Fottea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(Q2): </a:t>
            </a: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https://fottea.czechphycology.cz/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Hydrobiologia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(Q2): </a:t>
            </a: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https://www.springer.com/journal/10750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302C55-0805-767B-5AA9-5742C4C2815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" t="79545" r="-1"/>
          <a:stretch/>
        </p:blipFill>
        <p:spPr>
          <a:xfrm>
            <a:off x="446857" y="5839451"/>
            <a:ext cx="8138435" cy="93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507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>
            <a:extLst>
              <a:ext uri="{FF2B5EF4-FFF2-40B4-BE49-F238E27FC236}">
                <a16:creationId xmlns:a16="http://schemas.microsoft.com/office/drawing/2014/main" id="{38C09BBB-5EB2-7654-EC12-ED0946445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2341" cy="1545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01274" y="25476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Časopisy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Taxonomické: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https://onlinelibrary.wiley.com/journal/19968175</a:t>
            </a: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Phytotaxa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https://www.mapress.com/pt/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https://europeanjournaloftaxonomy.eu/index.php/ejt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302C55-0805-767B-5AA9-5742C4C2815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" t="79545" r="-1"/>
          <a:stretch/>
        </p:blipFill>
        <p:spPr>
          <a:xfrm>
            <a:off x="446857" y="5839451"/>
            <a:ext cx="8138435" cy="93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345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>
            <a:extLst>
              <a:ext uri="{FF2B5EF4-FFF2-40B4-BE49-F238E27FC236}">
                <a16:creationId xmlns:a16="http://schemas.microsoft.com/office/drawing/2014/main" id="{38C09BBB-5EB2-7654-EC12-ED0946445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2341" cy="1545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01274" y="25476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Časopisy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832648"/>
          </a:xfrm>
        </p:spPr>
        <p:txBody>
          <a:bodyPr>
            <a:no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Applied Phycology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Algal Research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Experimental Marine Biology and Ecology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Aquatic Botany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Marine Biology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Limnology and Oceanography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Plankton Research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Harmful Algae</a:t>
            </a:r>
          </a:p>
          <a:p>
            <a:endParaRPr lang="cs-CZ" sz="24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302C55-0805-767B-5AA9-5742C4C2815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" t="79545" r="-1"/>
          <a:stretch/>
        </p:blipFill>
        <p:spPr>
          <a:xfrm>
            <a:off x="446857" y="5839451"/>
            <a:ext cx="8138435" cy="93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2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>
            <a:extLst>
              <a:ext uri="{FF2B5EF4-FFF2-40B4-BE49-F238E27FC236}">
                <a16:creationId xmlns:a16="http://schemas.microsoft.com/office/drawing/2014/main" id="{38C09BBB-5EB2-7654-EC12-ED0946445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2341" cy="1545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01274" y="25476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Vědecký článek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832648"/>
          </a:xfrm>
        </p:spPr>
        <p:txBody>
          <a:bodyPr>
            <a:noAutofit/>
          </a:bodyPr>
          <a:lstStyle/>
          <a:p>
            <a:r>
              <a:rPr lang="en-AU" sz="2000" i="0" dirty="0">
                <a:solidFill>
                  <a:srgbClr val="202124"/>
                </a:solidFill>
                <a:effectLst/>
              </a:rPr>
              <a:t>Abstract</a:t>
            </a:r>
            <a:endParaRPr lang="cs-CZ" sz="2000" dirty="0">
              <a:solidFill>
                <a:srgbClr val="202124"/>
              </a:solidFill>
            </a:endParaRPr>
          </a:p>
          <a:p>
            <a:r>
              <a:rPr lang="cs-CZ" sz="2000" i="0" dirty="0" err="1">
                <a:solidFill>
                  <a:srgbClr val="202124"/>
                </a:solidFill>
                <a:effectLst/>
              </a:rPr>
              <a:t>Key</a:t>
            </a:r>
            <a:r>
              <a:rPr lang="cs-CZ" sz="2000" i="0" dirty="0">
                <a:solidFill>
                  <a:srgbClr val="202124"/>
                </a:solidFill>
                <a:effectLst/>
              </a:rPr>
              <a:t> </a:t>
            </a:r>
            <a:r>
              <a:rPr lang="cs-CZ" sz="2000" i="0" dirty="0" err="1">
                <a:solidFill>
                  <a:srgbClr val="202124"/>
                </a:solidFill>
                <a:effectLst/>
              </a:rPr>
              <a:t>words</a:t>
            </a:r>
            <a:endParaRPr lang="en-AU" sz="2000" i="0" dirty="0">
              <a:solidFill>
                <a:srgbClr val="202124"/>
              </a:solidFill>
              <a:effectLst/>
            </a:endParaRPr>
          </a:p>
          <a:p>
            <a:r>
              <a:rPr lang="en-US" sz="2000" i="0" dirty="0">
                <a:solidFill>
                  <a:srgbClr val="202124"/>
                </a:solidFill>
                <a:effectLst/>
              </a:rPr>
              <a:t>Introduction </a:t>
            </a:r>
            <a:endParaRPr lang="cs-CZ" sz="2000" i="0" dirty="0">
              <a:solidFill>
                <a:srgbClr val="202124"/>
              </a:solidFill>
              <a:effectLst/>
            </a:endParaRPr>
          </a:p>
          <a:p>
            <a:r>
              <a:rPr lang="en-US" sz="2000" i="0" dirty="0">
                <a:solidFill>
                  <a:srgbClr val="202124"/>
                </a:solidFill>
                <a:effectLst/>
              </a:rPr>
              <a:t>Methods</a:t>
            </a:r>
            <a:endParaRPr lang="cs-CZ" sz="2000" i="0" dirty="0">
              <a:solidFill>
                <a:srgbClr val="202124"/>
              </a:solidFill>
              <a:effectLst/>
            </a:endParaRPr>
          </a:p>
          <a:p>
            <a:r>
              <a:rPr lang="en-US" sz="2000" i="0" dirty="0">
                <a:solidFill>
                  <a:srgbClr val="202124"/>
                </a:solidFill>
                <a:effectLst/>
              </a:rPr>
              <a:t>Results</a:t>
            </a:r>
            <a:endParaRPr lang="cs-CZ" sz="2000" i="0" dirty="0">
              <a:solidFill>
                <a:srgbClr val="202124"/>
              </a:solidFill>
              <a:effectLst/>
            </a:endParaRPr>
          </a:p>
          <a:p>
            <a:r>
              <a:rPr lang="en-US" sz="2000" i="0" dirty="0">
                <a:solidFill>
                  <a:srgbClr val="202124"/>
                </a:solidFill>
                <a:effectLst/>
              </a:rPr>
              <a:t>Discussion</a:t>
            </a:r>
            <a:endParaRPr lang="cs-CZ" sz="2000" i="0" dirty="0">
              <a:solidFill>
                <a:srgbClr val="202124"/>
              </a:solidFill>
              <a:effectLst/>
            </a:endParaRPr>
          </a:p>
          <a:p>
            <a:r>
              <a:rPr lang="cs-CZ" sz="2000" i="0" dirty="0" err="1">
                <a:solidFill>
                  <a:srgbClr val="202124"/>
                </a:solidFill>
                <a:effectLst/>
              </a:rPr>
              <a:t>Conclusion</a:t>
            </a:r>
            <a:endParaRPr lang="cs-CZ" sz="2000" i="0" dirty="0">
              <a:solidFill>
                <a:srgbClr val="202124"/>
              </a:solidFill>
              <a:effectLst/>
            </a:endParaRPr>
          </a:p>
          <a:p>
            <a:r>
              <a:rPr lang="en-AU" sz="2000" dirty="0">
                <a:solidFill>
                  <a:srgbClr val="202124"/>
                </a:solidFill>
              </a:rPr>
              <a:t>Acknowledgements</a:t>
            </a:r>
          </a:p>
          <a:p>
            <a:endParaRPr lang="cs-CZ" sz="2000" dirty="0">
              <a:solidFill>
                <a:srgbClr val="202124"/>
              </a:solidFill>
            </a:endParaRPr>
          </a:p>
          <a:p>
            <a:r>
              <a:rPr lang="en-AU" sz="2000" dirty="0">
                <a:solidFill>
                  <a:srgbClr val="202124"/>
                </a:solidFill>
              </a:rPr>
              <a:t>Supplementary material</a:t>
            </a:r>
            <a:endParaRPr lang="en-AU" sz="20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302C55-0805-767B-5AA9-5742C4C2815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" t="79545" r="-1"/>
          <a:stretch/>
        </p:blipFill>
        <p:spPr>
          <a:xfrm>
            <a:off x="446857" y="5839451"/>
            <a:ext cx="8138435" cy="93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806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>
            <a:extLst>
              <a:ext uri="{FF2B5EF4-FFF2-40B4-BE49-F238E27FC236}">
                <a16:creationId xmlns:a16="http://schemas.microsoft.com/office/drawing/2014/main" id="{38C09BBB-5EB2-7654-EC12-ED0946445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2341" cy="1545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01274" y="25476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Jak získat data pro článek?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58708" y="1521151"/>
            <a:ext cx="8229600" cy="5832648"/>
          </a:xfrm>
        </p:spPr>
        <p:txBody>
          <a:bodyPr>
            <a:noAutofit/>
          </a:bodyPr>
          <a:lstStyle/>
          <a:p>
            <a:r>
              <a:rPr lang="cs-CZ" sz="2400" dirty="0"/>
              <a:t>Terén</a:t>
            </a:r>
          </a:p>
          <a:p>
            <a:r>
              <a:rPr lang="cs-CZ" sz="2400" dirty="0"/>
              <a:t>Laboratoř</a:t>
            </a:r>
          </a:p>
          <a:p>
            <a:r>
              <a:rPr lang="cs-CZ" sz="2400" dirty="0"/>
              <a:t>Determinace</a:t>
            </a:r>
          </a:p>
          <a:p>
            <a:r>
              <a:rPr lang="cs-CZ" sz="2400" dirty="0" err="1"/>
              <a:t>Semikvantitativní</a:t>
            </a:r>
            <a:r>
              <a:rPr lang="cs-CZ" sz="2400" dirty="0"/>
              <a:t> stupnice</a:t>
            </a:r>
          </a:p>
          <a:p>
            <a:r>
              <a:rPr lang="cs-CZ" sz="2400" dirty="0"/>
              <a:t>Kvantifikace</a:t>
            </a:r>
          </a:p>
          <a:p>
            <a:r>
              <a:rPr lang="cs-CZ" sz="2400" dirty="0"/>
              <a:t>Presenčně absenční data</a:t>
            </a:r>
          </a:p>
          <a:p>
            <a:r>
              <a:rPr lang="cs-CZ" sz="2400" dirty="0" err="1"/>
              <a:t>Taxalist</a:t>
            </a:r>
            <a:endParaRPr lang="cs-CZ" sz="2400" dirty="0"/>
          </a:p>
          <a:p>
            <a:r>
              <a:rPr lang="cs-CZ" sz="2400" dirty="0"/>
              <a:t>Excel s abundancemi</a:t>
            </a:r>
          </a:p>
          <a:p>
            <a:r>
              <a:rPr lang="cs-CZ" sz="2400" dirty="0"/>
              <a:t>Vyhodnocení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302C55-0805-767B-5AA9-5742C4C2815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" t="79545" r="-1"/>
          <a:stretch/>
        </p:blipFill>
        <p:spPr>
          <a:xfrm>
            <a:off x="446857" y="5839451"/>
            <a:ext cx="8138435" cy="93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3644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90</TotalTime>
  <Words>457</Words>
  <Application>Microsoft Office PowerPoint</Application>
  <PresentationFormat>Předvádění na obrazovce (4:3)</PresentationFormat>
  <Paragraphs>82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Informační zdroje, užitečné webové stránky, časopisy, základy vědecké práce</vt:lpstr>
      <vt:lpstr>Informační zdroje</vt:lpstr>
      <vt:lpstr>Databáze</vt:lpstr>
      <vt:lpstr>Užitečné webové stránky</vt:lpstr>
      <vt:lpstr>Časopisy</vt:lpstr>
      <vt:lpstr>Časopisy</vt:lpstr>
      <vt:lpstr>Časopisy</vt:lpstr>
      <vt:lpstr>Vědecký článek</vt:lpstr>
      <vt:lpstr>Jak získat data pro článek?</vt:lpstr>
      <vt:lpstr>Semikvantitativní (odhadní) stupnice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zdroje, užitečné webové stránky, časopisy</dc:title>
  <dc:creator>barbora.chattova@gmail.com</dc:creator>
  <cp:lastModifiedBy>barbora.chattova@gmail.com</cp:lastModifiedBy>
  <cp:revision>13</cp:revision>
  <dcterms:created xsi:type="dcterms:W3CDTF">2023-03-01T13:40:13Z</dcterms:created>
  <dcterms:modified xsi:type="dcterms:W3CDTF">2023-03-03T12:29:41Z</dcterms:modified>
</cp:coreProperties>
</file>