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358" r:id="rId3"/>
    <p:sldId id="355" r:id="rId4"/>
    <p:sldId id="359" r:id="rId5"/>
    <p:sldId id="360" r:id="rId6"/>
    <p:sldId id="304" r:id="rId7"/>
    <p:sldId id="309" r:id="rId8"/>
    <p:sldId id="312" r:id="rId9"/>
    <p:sldId id="257" r:id="rId10"/>
    <p:sldId id="259" r:id="rId11"/>
    <p:sldId id="258" r:id="rId12"/>
    <p:sldId id="261" r:id="rId13"/>
    <p:sldId id="260" r:id="rId14"/>
    <p:sldId id="262" r:id="rId15"/>
    <p:sldId id="3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713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361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06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209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710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53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53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63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79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372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A387B-2B7D-4A26-B9E6-8A368FC08518}" type="datetimeFigureOut">
              <a:rPr lang="cs-CZ" smtClean="0"/>
              <a:t>13.03.2023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3A522-64F3-45BD-9423-CFC70CF424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1226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38C09BBB-5EB2-7654-EC12-ED09464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88231" y="2401618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Terénní predeterminace, nativní preparáty, </a:t>
            </a:r>
            <a:r>
              <a:rPr lang="cs-CZ" sz="3200" b="1" dirty="0" err="1"/>
              <a:t>bioindikace</a:t>
            </a:r>
            <a:endParaRPr lang="cs-CZ" sz="32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endParaRPr lang="cs-CZ" sz="24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4302C55-0805-767B-5AA9-5742C4C281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" t="79545" r="-1"/>
          <a:stretch/>
        </p:blipFill>
        <p:spPr>
          <a:xfrm>
            <a:off x="446857" y="5839451"/>
            <a:ext cx="8138435" cy="9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55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C1C3068A-B4D7-DEF7-7DDA-565BEC9A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Nadpis 4">
            <a:extLst>
              <a:ext uri="{FF2B5EF4-FFF2-40B4-BE49-F238E27FC236}">
                <a16:creationId xmlns:a16="http://schemas.microsoft.com/office/drawing/2014/main" id="{595949A4-3982-6F7B-B457-899492A4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LBI</a:t>
            </a:r>
          </a:p>
        </p:txBody>
      </p:sp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C951BB5D-801F-2ED7-9F5C-A39E18531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73188"/>
            <a:ext cx="8229600" cy="5832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b="1" dirty="0" err="1"/>
              <a:t>Lange</a:t>
            </a:r>
            <a:r>
              <a:rPr lang="cs-CZ" sz="2000" b="1" dirty="0"/>
              <a:t> </a:t>
            </a:r>
            <a:r>
              <a:rPr lang="cs-CZ" sz="2000" b="1" dirty="0" err="1"/>
              <a:t>Bertalot</a:t>
            </a:r>
            <a:r>
              <a:rPr lang="cs-CZ" sz="2000" b="1" dirty="0"/>
              <a:t> index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>
                <a:effectLst>
                  <a:outerShdw sx="0" sy="0" algn="tl">
                    <a:srgbClr val="000000"/>
                  </a:outerShdw>
                </a:effectLst>
              </a:rPr>
              <a:t>Rozsivky rozděleny do 3 kategorií:  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effectLst>
                  <a:outerShdw sx="0" sy="0" algn="tl">
                    <a:srgbClr val="000000"/>
                  </a:outerShdw>
                </a:effectLst>
              </a:rPr>
              <a:t> 1) tolerantní k znečištění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effectLst>
                  <a:outerShdw sx="0" sy="0" algn="tl">
                    <a:srgbClr val="000000"/>
                  </a:outerShdw>
                </a:effectLst>
              </a:rPr>
              <a:t> 2) středně tolerantní k znečištění 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>
                <a:effectLst>
                  <a:outerShdw sx="0" sy="0" algn="tl">
                    <a:srgbClr val="000000"/>
                  </a:outerShdw>
                </a:effectLst>
              </a:rPr>
              <a:t> 3) citlivé k znečištění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 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                          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  <a:sym typeface="Symbol"/>
              </a:rPr>
              <a:t>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aj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vj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	Index =  ---------------           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                           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  <a:sym typeface="Symbol"/>
              </a:rPr>
              <a:t>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aj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 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buFont typeface="Arial" charset="0"/>
              <a:buChar char="•"/>
              <a:defRPr/>
            </a:pP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aj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=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relativní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početnost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druhu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j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ve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vzorku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buFont typeface="Arial" charset="0"/>
              <a:buChar char="•"/>
              <a:defRPr/>
            </a:pP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vj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=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indikační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hodnota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druhu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j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buFont typeface="Arial" charset="0"/>
              <a:buChar char="•"/>
              <a:defRPr/>
            </a:pP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hodoty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indexu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v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rozmezí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1 (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velmi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znečištěná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voda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) -  3 (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velmi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čistá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sx="0" sy="0" algn="tl">
                    <a:srgbClr val="000000"/>
                  </a:outerShdw>
                </a:effectLst>
              </a:rPr>
              <a:t>voda</a:t>
            </a:r>
            <a:r>
              <a:rPr lang="en-US" sz="2000" dirty="0">
                <a:effectLst>
                  <a:outerShdw sx="0" sy="0" algn="tl">
                    <a:srgbClr val="000000"/>
                  </a:outerShdw>
                </a:effectLst>
              </a:rPr>
              <a:t>)</a:t>
            </a:r>
            <a:endParaRPr lang="cs-CZ" sz="2000" dirty="0"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cs-CZ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9B667553-DF7F-33F4-1BB7-AAE28255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Nadpis 4">
            <a:extLst>
              <a:ext uri="{FF2B5EF4-FFF2-40B4-BE49-F238E27FC236}">
                <a16:creationId xmlns:a16="http://schemas.microsoft.com/office/drawing/2014/main" id="{A00FE834-E0BE-C246-D698-AB7208E1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SSI</a:t>
            </a:r>
          </a:p>
        </p:txBody>
      </p:sp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4E25FF70-6AC8-214A-68D1-C02A5A31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1788"/>
            <a:ext cx="8229600" cy="58324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2000" b="1" dirty="0"/>
              <a:t>SSI –Sensitive Species index</a:t>
            </a:r>
            <a:endParaRPr lang="cs-CZ" sz="2000" dirty="0"/>
          </a:p>
          <a:p>
            <a:pPr marL="0" indent="0">
              <a:buFont typeface="Arial" charset="0"/>
              <a:buNone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 err="1"/>
              <a:t>Hodnota</a:t>
            </a:r>
            <a:r>
              <a:rPr lang="en-US" sz="2000" dirty="0"/>
              <a:t> </a:t>
            </a:r>
            <a:r>
              <a:rPr lang="en-US" sz="2000" dirty="0" err="1"/>
              <a:t>indexu</a:t>
            </a:r>
            <a:r>
              <a:rPr lang="en-US" sz="2000" dirty="0"/>
              <a:t> </a:t>
            </a:r>
            <a:r>
              <a:rPr lang="en-US" sz="2000" dirty="0" err="1"/>
              <a:t>odpovídá</a:t>
            </a:r>
            <a:r>
              <a:rPr lang="en-US" sz="2000" dirty="0"/>
              <a:t> </a:t>
            </a:r>
            <a:r>
              <a:rPr lang="en-US" sz="2000" dirty="0" err="1"/>
              <a:t>procentu</a:t>
            </a:r>
            <a:r>
              <a:rPr lang="en-US" sz="2000" dirty="0"/>
              <a:t> </a:t>
            </a:r>
            <a:r>
              <a:rPr lang="en-US" sz="2000" dirty="0" err="1"/>
              <a:t>druhů</a:t>
            </a:r>
            <a:r>
              <a:rPr lang="en-US" sz="2000" dirty="0"/>
              <a:t> </a:t>
            </a:r>
            <a:r>
              <a:rPr lang="en-US" sz="2000" dirty="0" err="1"/>
              <a:t>citlivých</a:t>
            </a:r>
            <a:r>
              <a:rPr lang="en-US" sz="2000" dirty="0"/>
              <a:t> k </a:t>
            </a:r>
            <a:r>
              <a:rPr lang="en-US" sz="2000" dirty="0" err="1"/>
              <a:t>znečištění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se </a:t>
            </a:r>
            <a:r>
              <a:rPr lang="en-US" sz="2000" dirty="0" err="1"/>
              <a:t>vyskytují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vzorku</a:t>
            </a:r>
            <a:r>
              <a:rPr lang="en-US" sz="2000" dirty="0"/>
              <a:t>. </a:t>
            </a:r>
            <a:r>
              <a:rPr lang="en-US" sz="2000" dirty="0" err="1"/>
              <a:t>Druhy</a:t>
            </a:r>
            <a:r>
              <a:rPr lang="en-US" sz="2000" dirty="0"/>
              <a:t> s </a:t>
            </a:r>
            <a:r>
              <a:rPr lang="en-US" sz="2000" dirty="0" err="1"/>
              <a:t>hodnotou</a:t>
            </a:r>
            <a:r>
              <a:rPr lang="en-US" sz="2000" dirty="0"/>
              <a:t> 3 </a:t>
            </a:r>
            <a:r>
              <a:rPr lang="en-US" sz="2000" dirty="0" err="1"/>
              <a:t>jsou</a:t>
            </a:r>
            <a:r>
              <a:rPr lang="en-US" sz="2000" dirty="0"/>
              <a:t> </a:t>
            </a:r>
            <a:r>
              <a:rPr lang="en-US" sz="2000" dirty="0" err="1"/>
              <a:t>citlivé</a:t>
            </a:r>
            <a:r>
              <a:rPr lang="en-US" sz="2000" dirty="0"/>
              <a:t> (</a:t>
            </a:r>
            <a:r>
              <a:rPr lang="en-US" sz="2000" dirty="0" err="1"/>
              <a:t>senzitivní</a:t>
            </a:r>
            <a:r>
              <a:rPr lang="en-US" sz="2000" dirty="0"/>
              <a:t>).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Tabulka stejná jako pro výpočet LBI indexu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vyšší</a:t>
            </a:r>
            <a:r>
              <a:rPr lang="en-US" sz="2000" dirty="0"/>
              <a:t> </a:t>
            </a:r>
            <a:r>
              <a:rPr lang="en-US" sz="2000" dirty="0" err="1"/>
              <a:t>hodnota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</a:t>
            </a:r>
            <a:r>
              <a:rPr lang="en-US" sz="2000" dirty="0" err="1"/>
              <a:t>čistější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37785456-EF1F-8B24-BC80-D4B6A44EE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Obrázek 3">
            <a:extLst>
              <a:ext uri="{FF2B5EF4-FFF2-40B4-BE49-F238E27FC236}">
                <a16:creationId xmlns:a16="http://schemas.microsoft.com/office/drawing/2014/main" id="{F3C3225E-5FB0-70DC-BC36-D45F13F20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473450"/>
            <a:ext cx="25447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Nadpis 4">
            <a:extLst>
              <a:ext uri="{FF2B5EF4-FFF2-40B4-BE49-F238E27FC236}">
                <a16:creationId xmlns:a16="http://schemas.microsoft.com/office/drawing/2014/main" id="{93B88CFE-E680-B083-AF79-0F6D7A6EE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TSI</a:t>
            </a:r>
          </a:p>
        </p:txBody>
      </p:sp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74ED2650-14ED-EC54-783C-A1AAE5A6D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1788"/>
            <a:ext cx="8229600" cy="58324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000" b="1" dirty="0"/>
              <a:t>T</a:t>
            </a:r>
            <a:r>
              <a:rPr lang="en-US" sz="2000" b="1" dirty="0"/>
              <a:t>SI –</a:t>
            </a:r>
            <a:r>
              <a:rPr lang="cs-CZ" sz="2000" b="1" dirty="0" err="1"/>
              <a:t>Tolerant</a:t>
            </a:r>
            <a:r>
              <a:rPr lang="en-US" sz="2000" b="1" dirty="0"/>
              <a:t> Species index</a:t>
            </a:r>
            <a:endParaRPr lang="cs-CZ" sz="2000" dirty="0"/>
          </a:p>
          <a:p>
            <a:pPr marL="0" indent="0">
              <a:buFont typeface="Arial" charset="0"/>
              <a:buNone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 err="1"/>
              <a:t>Hodnota</a:t>
            </a:r>
            <a:r>
              <a:rPr lang="en-US" sz="2000" dirty="0"/>
              <a:t> </a:t>
            </a:r>
            <a:r>
              <a:rPr lang="en-US" sz="2000" dirty="0" err="1"/>
              <a:t>indexu</a:t>
            </a:r>
            <a:r>
              <a:rPr lang="en-US" sz="2000" dirty="0"/>
              <a:t> </a:t>
            </a:r>
            <a:r>
              <a:rPr lang="en-US" sz="2000" dirty="0" err="1"/>
              <a:t>odpovídá</a:t>
            </a:r>
            <a:r>
              <a:rPr lang="en-US" sz="2000" dirty="0"/>
              <a:t> </a:t>
            </a:r>
            <a:r>
              <a:rPr lang="en-US" sz="2000" dirty="0" err="1"/>
              <a:t>procentu</a:t>
            </a:r>
            <a:r>
              <a:rPr lang="en-US" sz="2000" dirty="0"/>
              <a:t> </a:t>
            </a:r>
            <a:r>
              <a:rPr lang="en-US" sz="2000" dirty="0" err="1"/>
              <a:t>druhů</a:t>
            </a:r>
            <a:r>
              <a:rPr lang="en-US" sz="2000" dirty="0"/>
              <a:t> </a:t>
            </a:r>
            <a:r>
              <a:rPr lang="cs-CZ" sz="2000" dirty="0"/>
              <a:t>tolerantních</a:t>
            </a:r>
            <a:r>
              <a:rPr lang="en-US" sz="2000" dirty="0"/>
              <a:t> k </a:t>
            </a:r>
            <a:r>
              <a:rPr lang="en-US" sz="2000" dirty="0" err="1"/>
              <a:t>znečištění</a:t>
            </a:r>
            <a:r>
              <a:rPr lang="en-US" sz="2000" dirty="0"/>
              <a:t>, </a:t>
            </a:r>
            <a:r>
              <a:rPr lang="en-US" sz="2000" dirty="0" err="1"/>
              <a:t>které</a:t>
            </a:r>
            <a:r>
              <a:rPr lang="en-US" sz="2000" dirty="0"/>
              <a:t> se </a:t>
            </a:r>
            <a:r>
              <a:rPr lang="en-US" sz="2000" dirty="0" err="1"/>
              <a:t>vyskytují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vzorku</a:t>
            </a:r>
            <a:r>
              <a:rPr lang="en-US" sz="2000" dirty="0"/>
              <a:t>.</a:t>
            </a:r>
            <a:endParaRPr lang="cs-CZ" sz="2000" dirty="0"/>
          </a:p>
          <a:p>
            <a:pPr marL="0" indent="0">
              <a:buFont typeface="Arial" charset="0"/>
              <a:buNone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en-US" sz="2000" dirty="0" err="1"/>
              <a:t>Čím</a:t>
            </a:r>
            <a:r>
              <a:rPr lang="en-US" sz="2000" dirty="0"/>
              <a:t> </a:t>
            </a:r>
            <a:r>
              <a:rPr lang="en-US" sz="2000" dirty="0" err="1"/>
              <a:t>vyšší</a:t>
            </a:r>
            <a:r>
              <a:rPr lang="en-US" sz="2000" dirty="0"/>
              <a:t> </a:t>
            </a:r>
            <a:r>
              <a:rPr lang="en-US" sz="2000" dirty="0" err="1"/>
              <a:t>hodnota</a:t>
            </a:r>
            <a:r>
              <a:rPr lang="en-US" sz="2000" dirty="0"/>
              <a:t>, </a:t>
            </a:r>
            <a:r>
              <a:rPr lang="en-US" sz="2000" dirty="0" err="1"/>
              <a:t>tím</a:t>
            </a:r>
            <a:r>
              <a:rPr lang="en-US" sz="2000" dirty="0"/>
              <a:t> </a:t>
            </a:r>
            <a:r>
              <a:rPr lang="cs-CZ" sz="2000" dirty="0"/>
              <a:t>špinavější</a:t>
            </a:r>
            <a:r>
              <a:rPr lang="en-US" sz="2000" dirty="0"/>
              <a:t> </a:t>
            </a:r>
            <a:r>
              <a:rPr lang="en-US" sz="2000" dirty="0" err="1"/>
              <a:t>voda</a:t>
            </a: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23D73A28-733E-4181-71EF-1BBB66F7D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91642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Nadpis 4">
            <a:extLst>
              <a:ext uri="{FF2B5EF4-FFF2-40B4-BE49-F238E27FC236}">
                <a16:creationId xmlns:a16="http://schemas.microsoft.com/office/drawing/2014/main" id="{5F898E78-7570-351E-A687-B36027FB7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78867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GDI</a:t>
            </a:r>
          </a:p>
        </p:txBody>
      </p:sp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800ED86E-BCDA-63A6-DC5B-75C72F94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718" y="1254125"/>
            <a:ext cx="8229600" cy="5832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b="1" dirty="0" err="1"/>
              <a:t>Generic</a:t>
            </a:r>
            <a:r>
              <a:rPr lang="cs-CZ" sz="2000" b="1" dirty="0"/>
              <a:t> </a:t>
            </a:r>
            <a:r>
              <a:rPr lang="cs-CZ" sz="2000" b="1" dirty="0" err="1"/>
              <a:t>diatom</a:t>
            </a:r>
            <a:r>
              <a:rPr lang="cs-CZ" sz="2000" b="1" dirty="0"/>
              <a:t> index</a:t>
            </a:r>
            <a:r>
              <a:rPr lang="cs-CZ" sz="2000" dirty="0"/>
              <a:t> (</a:t>
            </a:r>
            <a:r>
              <a:rPr lang="cs-CZ" sz="2000" dirty="0" err="1"/>
              <a:t>Coste</a:t>
            </a:r>
            <a:r>
              <a:rPr lang="cs-CZ" sz="2000" dirty="0"/>
              <a:t> and </a:t>
            </a:r>
            <a:r>
              <a:rPr lang="cs-CZ" sz="2000" dirty="0" err="1"/>
              <a:t>Ayphassorho</a:t>
            </a:r>
            <a:r>
              <a:rPr lang="cs-CZ" sz="2000" dirty="0"/>
              <a:t> 1991) </a:t>
            </a:r>
            <a:endParaRPr lang="cs-CZ" sz="2000" b="1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Minimalizuje chyby způsobené chybnou determinací druhů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Determinace jen na rodovou úroveň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Překvapivě přesný (ale nutnost revize)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cs-CZ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</a:t>
            </a:r>
            <a:r>
              <a:rPr lang="en-US" sz="1800" dirty="0">
                <a:sym typeface="Symbol"/>
              </a:rPr>
              <a:t></a:t>
            </a:r>
            <a:r>
              <a:rPr lang="en-US" sz="1800" dirty="0"/>
              <a:t> </a:t>
            </a:r>
            <a:r>
              <a:rPr lang="en-US" sz="1800" dirty="0" err="1"/>
              <a:t>aj</a:t>
            </a:r>
            <a:r>
              <a:rPr lang="en-US" sz="1800" dirty="0"/>
              <a:t> </a:t>
            </a:r>
            <a:r>
              <a:rPr lang="en-US" sz="1800" dirty="0" err="1"/>
              <a:t>vj</a:t>
            </a:r>
            <a:r>
              <a:rPr lang="en-US" sz="1800" dirty="0"/>
              <a:t> </a:t>
            </a:r>
            <a:r>
              <a:rPr lang="en-US" sz="1800" dirty="0" err="1"/>
              <a:t>sj</a:t>
            </a:r>
            <a:r>
              <a:rPr lang="en-US" sz="1800" dirty="0"/>
              <a:t> </a:t>
            </a:r>
            <a:r>
              <a:rPr lang="cs-CZ" sz="1800" dirty="0"/>
              <a:t>        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dirty="0"/>
              <a:t>        Index =            </a:t>
            </a:r>
            <a:r>
              <a:rPr lang="en-US" sz="1800" dirty="0"/>
              <a:t>--------------           </a:t>
            </a:r>
            <a:endParaRPr lang="cs-CZ" sz="1800" dirty="0"/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                           </a:t>
            </a:r>
            <a:r>
              <a:rPr lang="cs-CZ" sz="1800" dirty="0"/>
              <a:t>       </a:t>
            </a:r>
            <a:r>
              <a:rPr lang="en-US" sz="1800" dirty="0">
                <a:sym typeface="Symbol"/>
              </a:rPr>
              <a:t></a:t>
            </a:r>
            <a:r>
              <a:rPr lang="en-US" sz="1800" dirty="0"/>
              <a:t> </a:t>
            </a:r>
            <a:r>
              <a:rPr lang="en-US" sz="1800" dirty="0" err="1"/>
              <a:t>aj</a:t>
            </a:r>
            <a:r>
              <a:rPr lang="en-US" sz="1800" dirty="0"/>
              <a:t> </a:t>
            </a:r>
            <a:r>
              <a:rPr lang="en-US" sz="1800" dirty="0" err="1"/>
              <a:t>vj</a:t>
            </a:r>
            <a:endParaRPr lang="cs-CZ" sz="1800" dirty="0"/>
          </a:p>
          <a:p>
            <a:pPr marL="0" indent="0">
              <a:buFont typeface="Arial" charset="0"/>
              <a:buNone/>
              <a:defRPr/>
            </a:pPr>
            <a:endParaRPr lang="cs-CZ" sz="18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/>
              <a:t>aj= relativní početnost rodu j ve vzorku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err="1"/>
              <a:t>vj</a:t>
            </a:r>
            <a:r>
              <a:rPr lang="cs-CZ" sz="2000" dirty="0"/>
              <a:t>= indikační hodnota rodu j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err="1"/>
              <a:t>sj</a:t>
            </a:r>
            <a:r>
              <a:rPr lang="cs-CZ" sz="2000" dirty="0"/>
              <a:t>= citlivost k znečištění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/>
              <a:t>          hodnoty indexu v rozmezí 1 (velmi znečištěná voda) – 5 (velmi čistá voda)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/>
              <a:t>(opačně než u TDI)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F5785EF5-D7E8-835C-BC94-EE942CD61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228600"/>
            <a:ext cx="8240712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800"/>
              <a:t>          </a:t>
            </a:r>
            <a:r>
              <a:rPr lang="en-US" altLang="cs-CZ" sz="1400">
                <a:latin typeface="Courier New" panose="02070309020205020404" pitchFamily="49" charset="0"/>
              </a:rPr>
              <a:t>______________________________________________________________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</a:t>
            </a:r>
            <a:r>
              <a:rPr lang="cs-CZ" altLang="cs-CZ" sz="1400">
                <a:latin typeface="Courier New" panose="02070309020205020404" pitchFamily="49" charset="0"/>
              </a:rPr>
              <a:t>druh</a:t>
            </a:r>
            <a:r>
              <a:rPr lang="en-US" altLang="cs-CZ" sz="1400">
                <a:latin typeface="Courier New" panose="02070309020205020404" pitchFamily="49" charset="0"/>
              </a:rPr>
              <a:t>                             </a:t>
            </a:r>
            <a:r>
              <a:rPr lang="cs-CZ" altLang="cs-CZ" sz="1400">
                <a:latin typeface="Courier New" panose="02070309020205020404" pitchFamily="49" charset="0"/>
              </a:rPr>
              <a:t>    </a:t>
            </a:r>
            <a:r>
              <a:rPr lang="en-US" altLang="cs-CZ" sz="1400">
                <a:latin typeface="Courier New" panose="02070309020205020404" pitchFamily="49" charset="0"/>
              </a:rPr>
              <a:t> </a:t>
            </a:r>
            <a:r>
              <a:rPr lang="cs-CZ" altLang="cs-CZ" sz="1400">
                <a:latin typeface="Courier New" panose="02070309020205020404" pitchFamily="49" charset="0"/>
              </a:rPr>
              <a:t>počet</a:t>
            </a:r>
            <a:r>
              <a:rPr lang="en-US" altLang="cs-CZ" sz="1400">
                <a:latin typeface="Courier New" panose="02070309020205020404" pitchFamily="49" charset="0"/>
              </a:rPr>
              <a:t>   </a:t>
            </a:r>
            <a:r>
              <a:rPr lang="cs-CZ" altLang="cs-CZ" sz="1400">
                <a:latin typeface="Courier New" panose="02070309020205020404" pitchFamily="49" charset="0"/>
              </a:rPr>
              <a:t>relativní početnost</a:t>
            </a:r>
            <a:endParaRPr lang="en-US" altLang="cs-CZ" sz="1400"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______________________________________________________________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Achnanthes minutissima                257        0.643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Fragilaria vaucheriae                  42        0.105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Synedra pulchella                      29        0.073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Gomphonema parvulum                    14        0.035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Synedra tenera                          8        0.020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Cymbella affinis                        7        0.018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Cocconeis pediculus                     6        0.015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Cymbella silesiaca                      5        0.013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Fragilaria capucina                     4        0.010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Gomphonema minutum                      4        0.010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Nitzschia capitellata                   4        0.010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Navicula gregaria                       3        0.008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Nitzschia palea                         3        0.008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Navicula lanceolata                     2        0.005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Nitzschia microcephala                  2        0.005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Nitzschia rosenstockii                  2        0.005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Nitzschia supralitorea                  2        0.005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Synedra fasiculata var truncata         2        0.005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Achnanthes lanceolata                   1        0.003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Caloneis bacillum                       1        0.003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Cymbella sp1                            1        0.003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Fragilaria construens f. venter         1        0.003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_______________________________________________________________</a:t>
            </a:r>
            <a:br>
              <a:rPr lang="en-US" altLang="cs-CZ" sz="1400">
                <a:latin typeface="Courier New" panose="02070309020205020404" pitchFamily="49" charset="0"/>
              </a:rPr>
            </a:br>
            <a:r>
              <a:rPr lang="cs-CZ" altLang="cs-CZ" sz="1400">
                <a:latin typeface="Courier New" panose="02070309020205020404" pitchFamily="49" charset="0"/>
              </a:rPr>
              <a:t>celkem valv</a:t>
            </a:r>
            <a:r>
              <a:rPr lang="en-US" altLang="cs-CZ" sz="1400">
                <a:latin typeface="Courier New" panose="02070309020205020404" pitchFamily="49" charset="0"/>
              </a:rPr>
              <a:t>                         400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400">
                <a:latin typeface="Courier New" panose="02070309020205020404" pitchFamily="49" charset="0"/>
              </a:rPr>
              <a:t>  celkem druhů</a:t>
            </a:r>
            <a:r>
              <a:rPr lang="en-US" altLang="cs-CZ" sz="1400">
                <a:latin typeface="Courier New" panose="02070309020205020404" pitchFamily="49" charset="0"/>
              </a:rPr>
              <a:t>                       22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cs-CZ" sz="1400">
                <a:latin typeface="Courier New" panose="02070309020205020404" pitchFamily="49" charset="0"/>
              </a:rPr>
              <a:t>          </a:t>
            </a:r>
          </a:p>
        </p:txBody>
      </p:sp>
      <p:sp>
        <p:nvSpPr>
          <p:cNvPr id="9219" name="TextBox 2">
            <a:extLst>
              <a:ext uri="{FF2B5EF4-FFF2-40B4-BE49-F238E27FC236}">
                <a16:creationId xmlns:a16="http://schemas.microsoft.com/office/drawing/2014/main" id="{A1AE89BC-B07E-01DC-5674-75E0ABAFD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4450"/>
            <a:ext cx="3929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/>
              <a:t>Ukázkový vzorek pro výpočet indexů</a:t>
            </a:r>
            <a:endParaRPr lang="en-US" altLang="cs-CZ"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9B667553-DF7F-33F4-1BB7-AAE282556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Nadpis 4">
            <a:extLst>
              <a:ext uri="{FF2B5EF4-FFF2-40B4-BE49-F238E27FC236}">
                <a16:creationId xmlns:a16="http://schemas.microsoft.com/office/drawing/2014/main" id="{A00FE834-E0BE-C246-D698-AB7208E1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Co nás čeká příště</a:t>
            </a:r>
          </a:p>
        </p:txBody>
      </p:sp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4E25FF70-6AC8-214A-68D1-C02A5A315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601788"/>
            <a:ext cx="8229600" cy="583247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2000" dirty="0"/>
              <a:t>25.4. 16:00</a:t>
            </a:r>
          </a:p>
          <a:p>
            <a:pPr marL="0" indent="0">
              <a:buFont typeface="Arial" charset="0"/>
              <a:buNone/>
              <a:defRPr/>
            </a:pPr>
            <a:endParaRPr lang="cs-CZ" sz="2000"/>
          </a:p>
          <a:p>
            <a:pPr marL="0" indent="0">
              <a:buFont typeface="Arial" charset="0"/>
              <a:buNone/>
              <a:defRPr/>
            </a:pPr>
            <a:r>
              <a:rPr lang="cs-CZ" sz="2000"/>
              <a:t>Kultivační </a:t>
            </a:r>
            <a:r>
              <a:rPr lang="cs-CZ" sz="2000" dirty="0"/>
              <a:t>média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/>
              <a:t>Kultivace na agaru</a:t>
            </a:r>
          </a:p>
          <a:p>
            <a:pPr marL="0" indent="0">
              <a:buFont typeface="Arial" charset="0"/>
              <a:buNone/>
              <a:defRPr/>
            </a:pPr>
            <a:endParaRPr lang="cs-CZ" sz="2000" dirty="0"/>
          </a:p>
          <a:p>
            <a:pPr marL="0" indent="0">
              <a:buFont typeface="Arial" charset="0"/>
              <a:buNone/>
              <a:defRPr/>
            </a:pPr>
            <a:r>
              <a:rPr lang="cs-CZ" sz="2000" dirty="0"/>
              <a:t>Výroba trvalých </a:t>
            </a:r>
            <a:r>
              <a:rPr lang="cs-CZ" sz="2000" dirty="0" err="1"/>
              <a:t>naphraxových</a:t>
            </a:r>
            <a:r>
              <a:rPr lang="cs-CZ" sz="2000" dirty="0"/>
              <a:t> preparátů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2000" dirty="0"/>
              <a:t>Kvantifikace rozsivek</a:t>
            </a:r>
          </a:p>
        </p:txBody>
      </p:sp>
    </p:spTree>
    <p:extLst>
      <p:ext uri="{BB962C8B-B14F-4D97-AF65-F5344CB8AC3E}">
        <p14:creationId xmlns:p14="http://schemas.microsoft.com/office/powerpoint/2010/main" val="181956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38C09BBB-5EB2-7654-EC12-ED09464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1274" y="25476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Terénní predeterminace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b="1" dirty="0"/>
              <a:t>Barva</a:t>
            </a:r>
            <a:r>
              <a:rPr lang="cs-CZ" sz="2400" dirty="0"/>
              <a:t>: tmavě zelená: sinice, světle zelená: zelené řasy, hnědá: rozsivky, červená/oranžová: zelené řasy s karotenoidy</a:t>
            </a:r>
          </a:p>
          <a:p>
            <a:r>
              <a:rPr lang="cs-CZ" sz="2400" dirty="0"/>
              <a:t>Vlákna?</a:t>
            </a:r>
          </a:p>
          <a:p>
            <a:r>
              <a:rPr lang="cs-CZ" sz="2400" b="1" dirty="0"/>
              <a:t>Slizké</a:t>
            </a:r>
            <a:r>
              <a:rPr lang="cs-CZ" sz="2400" dirty="0"/>
              <a:t> (</a:t>
            </a:r>
            <a:r>
              <a:rPr lang="cs-CZ" sz="2400" dirty="0" err="1"/>
              <a:t>spájivky</a:t>
            </a:r>
            <a:r>
              <a:rPr lang="cs-CZ" sz="2400" dirty="0"/>
              <a:t>) versus </a:t>
            </a:r>
            <a:r>
              <a:rPr lang="cs-CZ" sz="2400" b="1" dirty="0"/>
              <a:t>drsné</a:t>
            </a:r>
            <a:r>
              <a:rPr lang="cs-CZ" sz="2400" dirty="0"/>
              <a:t> (zelené řasy-</a:t>
            </a:r>
            <a:r>
              <a:rPr lang="cs-CZ" sz="2400" i="1" dirty="0" err="1"/>
              <a:t>Cladophora</a:t>
            </a:r>
            <a:r>
              <a:rPr lang="cs-CZ" sz="2400" dirty="0"/>
              <a:t>, </a:t>
            </a:r>
            <a:r>
              <a:rPr lang="cs-CZ" sz="2400" i="1" dirty="0" err="1"/>
              <a:t>Oedogonium</a:t>
            </a:r>
            <a:r>
              <a:rPr lang="cs-CZ" sz="2400" dirty="0"/>
              <a:t>)</a:t>
            </a:r>
          </a:p>
          <a:p>
            <a:r>
              <a:rPr lang="cs-CZ" sz="2400" dirty="0"/>
              <a:t>Jak dobře drží na substrátu?</a:t>
            </a:r>
          </a:p>
          <a:p>
            <a:r>
              <a:rPr lang="cs-CZ" sz="2400" i="1" dirty="0" err="1"/>
              <a:t>Chara</a:t>
            </a:r>
            <a:endParaRPr lang="cs-CZ" sz="2400" i="1" dirty="0"/>
          </a:p>
          <a:p>
            <a:r>
              <a:rPr lang="cs-CZ" sz="2400" i="1" dirty="0" err="1"/>
              <a:t>Nostoc</a:t>
            </a:r>
            <a:endParaRPr lang="cs-CZ" sz="2400" i="1" dirty="0"/>
          </a:p>
          <a:p>
            <a:endParaRPr lang="cs-CZ" sz="2400" dirty="0"/>
          </a:p>
          <a:p>
            <a:endParaRPr lang="cs-CZ" sz="24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endParaRPr lang="cs-CZ" sz="1000" dirty="0"/>
          </a:p>
          <a:p>
            <a:pPr marL="0" indent="0">
              <a:buNone/>
            </a:pPr>
            <a:r>
              <a:rPr lang="cs-CZ" sz="1000" dirty="0"/>
              <a:t>http://galerie.sinicearasy.cz/</a:t>
            </a:r>
          </a:p>
          <a:p>
            <a:endParaRPr lang="cs-CZ" sz="24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8729365-88C5-1F95-6230-D2E8129F4721}"/>
              </a:ext>
            </a:extLst>
          </p:cNvPr>
          <p:cNvSpPr txBox="1"/>
          <p:nvPr/>
        </p:nvSpPr>
        <p:spPr>
          <a:xfrm>
            <a:off x="5456583" y="6480123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https://www.asturnatura.com/especie/chara-vulgaris</a:t>
            </a:r>
          </a:p>
        </p:txBody>
      </p:sp>
      <p:pic>
        <p:nvPicPr>
          <p:cNvPr id="9" name="Obrázek 8" descr="Obsah obrázku tráva, exteriér, rostlina, stojící&#10;&#10;Popis byl vytvořen automaticky">
            <a:extLst>
              <a:ext uri="{FF2B5EF4-FFF2-40B4-BE49-F238E27FC236}">
                <a16:creationId xmlns:a16="http://schemas.microsoft.com/office/drawing/2014/main" id="{AC38F229-A790-C663-5F9F-F9DDA76AD5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16" y="3966799"/>
            <a:ext cx="3521295" cy="2513324"/>
          </a:xfrm>
          <a:prstGeom prst="rect">
            <a:avLst/>
          </a:prstGeom>
        </p:spPr>
      </p:pic>
      <p:pic>
        <p:nvPicPr>
          <p:cNvPr id="1026" name="Picture 2" descr="Nostoc commune">
            <a:extLst>
              <a:ext uri="{FF2B5EF4-FFF2-40B4-BE49-F238E27FC236}">
                <a16:creationId xmlns:a16="http://schemas.microsoft.com/office/drawing/2014/main" id="{B5AC0DE3-4BEA-DC1D-FD0A-AD0255F33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5" y="4976206"/>
            <a:ext cx="1930352" cy="1447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80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38C09BBB-5EB2-7654-EC12-ED09464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1274" y="25476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Nativní preparát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dirty="0"/>
              <a:t>Před fixací prohlédnout ideálně do 48 hodin</a:t>
            </a:r>
          </a:p>
          <a:p>
            <a:r>
              <a:rPr lang="cs-CZ" sz="2400" dirty="0"/>
              <a:t>Fotodokumentace</a:t>
            </a:r>
          </a:p>
          <a:p>
            <a:r>
              <a:rPr lang="cs-CZ" sz="2400" dirty="0"/>
              <a:t>Zaznamenání stavu organismů</a:t>
            </a:r>
          </a:p>
          <a:p>
            <a:r>
              <a:rPr lang="cs-CZ" sz="2400" dirty="0"/>
              <a:t>Poměr živých rozsivek a prázdných schránek</a:t>
            </a:r>
          </a:p>
          <a:p>
            <a:r>
              <a:rPr lang="cs-CZ" sz="2400" dirty="0"/>
              <a:t>Kolonie?</a:t>
            </a:r>
          </a:p>
          <a:p>
            <a:r>
              <a:rPr lang="cs-CZ" sz="2400" dirty="0"/>
              <a:t>Odhadní stupnice</a:t>
            </a:r>
          </a:p>
          <a:p>
            <a:r>
              <a:rPr lang="cs-CZ" sz="2400" dirty="0"/>
              <a:t>Počítání v </a:t>
            </a:r>
            <a:r>
              <a:rPr lang="cs-CZ" sz="2400" dirty="0" err="1"/>
              <a:t>Cyrusově</a:t>
            </a:r>
            <a:r>
              <a:rPr lang="cs-CZ" sz="2400" dirty="0"/>
              <a:t> komůrce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A416FAE-2935-AF18-0807-226990B57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983" y="4786158"/>
            <a:ext cx="4214606" cy="181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85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38C09BBB-5EB2-7654-EC12-ED09464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01274" y="254766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Počet buněk na 1ml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832648"/>
          </a:xfrm>
        </p:spPr>
        <p:txBody>
          <a:bodyPr>
            <a:noAutofit/>
          </a:bodyPr>
          <a:lstStyle/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FB721BD-E447-39B9-D0CD-1E5B7263A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820" y="2266048"/>
            <a:ext cx="3060424" cy="277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BCCCFDF-5A3B-0DA6-556C-EC6D5FEC1E98}"/>
              </a:ext>
            </a:extLst>
          </p:cNvPr>
          <p:cNvSpPr txBox="1"/>
          <p:nvPr/>
        </p:nvSpPr>
        <p:spPr>
          <a:xfrm>
            <a:off x="346211" y="1446104"/>
            <a:ext cx="87961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dirty="0">
                <a:solidFill>
                  <a:srgbClr val="000000"/>
                </a:solidFill>
                <a:effectLst/>
              </a:rPr>
              <a:t>Na rastru počítací komůrky je vyryta mřížka složená ze základních čtverců o velikosti 250 × 250 µm umístěných ve 40 řadách ve vodorovném i ve svislém směru (tj. celkem 1 600 čtverců). Plocha komůrky odpovídá 100 mm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2</a:t>
            </a:r>
            <a:r>
              <a:rPr lang="cs-CZ" b="0" i="0" dirty="0">
                <a:solidFill>
                  <a:srgbClr val="000000"/>
                </a:solidFill>
                <a:effectLst/>
              </a:rPr>
              <a:t>, hloubka 0,1 mm a objem 10 mm</a:t>
            </a:r>
            <a:r>
              <a:rPr lang="cs-CZ" b="0" i="0" baseline="30000" dirty="0">
                <a:solidFill>
                  <a:srgbClr val="000000"/>
                </a:solidFill>
                <a:effectLst/>
              </a:rPr>
              <a:t>3</a:t>
            </a:r>
            <a:endParaRPr lang="cs-CZ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19B60C-C6F5-7B8D-367D-4F3C35B3B29D}"/>
              </a:ext>
            </a:extLst>
          </p:cNvPr>
          <p:cNvSpPr txBox="1"/>
          <p:nvPr/>
        </p:nvSpPr>
        <p:spPr>
          <a:xfrm>
            <a:off x="815009" y="5267739"/>
            <a:ext cx="6937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buněk na 1 ml:</a:t>
            </a:r>
          </a:p>
          <a:p>
            <a:endParaRPr lang="cs-CZ" dirty="0"/>
          </a:p>
          <a:p>
            <a:r>
              <a:rPr lang="cs-CZ" dirty="0"/>
              <a:t>                 10 000 x </a:t>
            </a:r>
            <a:r>
              <a:rPr lang="cs-CZ" dirty="0" err="1"/>
              <a:t>Vfin</a:t>
            </a:r>
            <a:endParaRPr lang="cs-CZ" dirty="0"/>
          </a:p>
          <a:p>
            <a:r>
              <a:rPr lang="cs-CZ" dirty="0"/>
              <a:t>                  Vinic x n x P</a:t>
            </a:r>
          </a:p>
          <a:p>
            <a:endParaRPr lang="cs-CZ" dirty="0"/>
          </a:p>
          <a:p>
            <a:endParaRPr lang="cs-CZ" dirty="0"/>
          </a:p>
        </p:txBody>
      </p: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DB79ADD-B9D5-AEAB-EE7E-18D58718B140}"/>
              </a:ext>
            </a:extLst>
          </p:cNvPr>
          <p:cNvCxnSpPr/>
          <p:nvPr/>
        </p:nvCxnSpPr>
        <p:spPr>
          <a:xfrm>
            <a:off x="1500810" y="6144902"/>
            <a:ext cx="201764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003BB46E-71EB-9747-0EBC-AB31C0F367ED}"/>
              </a:ext>
            </a:extLst>
          </p:cNvPr>
          <p:cNvSpPr txBox="1"/>
          <p:nvPr/>
        </p:nvSpPr>
        <p:spPr>
          <a:xfrm>
            <a:off x="941311" y="5960236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 x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DC6AC0B9-9B6A-C69B-C7D7-D99FC59849EC}"/>
              </a:ext>
            </a:extLst>
          </p:cNvPr>
          <p:cNvSpPr txBox="1"/>
          <p:nvPr/>
        </p:nvSpPr>
        <p:spPr>
          <a:xfrm>
            <a:off x="4125144" y="5125906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a = počet jedinců nebo buněk v n čtvercích </a:t>
            </a:r>
            <a:r>
              <a:rPr lang="cs-CZ" dirty="0"/>
              <a:t>Vinic = objem centrifugovaného vzorku v ml   </a:t>
            </a:r>
            <a:r>
              <a:rPr lang="cs-CZ" dirty="0" err="1"/>
              <a:t>Vfin</a:t>
            </a:r>
            <a:r>
              <a:rPr lang="cs-CZ" dirty="0"/>
              <a:t> = objem zahuštěného vzorku v ml</a:t>
            </a:r>
          </a:p>
          <a:p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n = počet vyšetřených čtverců</a:t>
            </a:r>
          </a:p>
          <a:p>
            <a:r>
              <a:rPr lang="cs-CZ" dirty="0"/>
              <a:t> P = plocha jednoho čtverce v mm2 .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B66B3713-CEE0-7D75-3C7E-2AE1CA08574A}"/>
              </a:ext>
            </a:extLst>
          </p:cNvPr>
          <p:cNvSpPr txBox="1"/>
          <p:nvPr/>
        </p:nvSpPr>
        <p:spPr>
          <a:xfrm>
            <a:off x="6380922" y="2902226"/>
            <a:ext cx="2295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Kolonie a </a:t>
            </a:r>
            <a:r>
              <a:rPr lang="cs-CZ" dirty="0" err="1"/>
              <a:t>coenobia</a:t>
            </a:r>
            <a:r>
              <a:rPr lang="cs-CZ" dirty="0"/>
              <a:t> jsou považovány za jednoho jedince</a:t>
            </a:r>
          </a:p>
        </p:txBody>
      </p:sp>
    </p:spTree>
    <p:extLst>
      <p:ext uri="{BB962C8B-B14F-4D97-AF65-F5344CB8AC3E}">
        <p14:creationId xmlns:p14="http://schemas.microsoft.com/office/powerpoint/2010/main" val="1411521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>
            <a:extLst>
              <a:ext uri="{FF2B5EF4-FFF2-40B4-BE49-F238E27FC236}">
                <a16:creationId xmlns:a16="http://schemas.microsoft.com/office/drawing/2014/main" id="{38C09BBB-5EB2-7654-EC12-ED0946445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3" y="-298174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82004" y="-96791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/>
              <a:t>Taxonomie v algologii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47057" y="1149288"/>
            <a:ext cx="8229600" cy="5832648"/>
          </a:xfrm>
        </p:spPr>
        <p:txBody>
          <a:bodyPr>
            <a:noAutofit/>
          </a:bodyPr>
          <a:lstStyle/>
          <a:p>
            <a:r>
              <a:rPr lang="cs-CZ" sz="2400" dirty="0"/>
              <a:t>Holistický přístup</a:t>
            </a:r>
          </a:p>
          <a:p>
            <a:r>
              <a:rPr lang="cs-CZ" sz="2400" dirty="0"/>
              <a:t>Optická mikroskopie</a:t>
            </a:r>
          </a:p>
          <a:p>
            <a:r>
              <a:rPr lang="cs-CZ" sz="2400" dirty="0"/>
              <a:t>SEM</a:t>
            </a:r>
          </a:p>
          <a:p>
            <a:r>
              <a:rPr lang="cs-CZ" sz="2400" dirty="0"/>
              <a:t>TEM</a:t>
            </a:r>
          </a:p>
          <a:p>
            <a:r>
              <a:rPr lang="cs-CZ" sz="2400" dirty="0"/>
              <a:t>Molekulárně biologická data (databáze NCBI </a:t>
            </a:r>
            <a:r>
              <a:rPr lang="cs-CZ" sz="2400" dirty="0">
                <a:hlinkClick r:id="rId3"/>
              </a:rPr>
              <a:t>https://www.ncbi.nlm.nih.gov</a:t>
            </a:r>
            <a:r>
              <a:rPr lang="cs-CZ" sz="2400" dirty="0"/>
              <a:t>)</a:t>
            </a:r>
          </a:p>
          <a:p>
            <a:r>
              <a:rPr lang="cs-CZ" sz="2400" dirty="0"/>
              <a:t>Ekologická data, barviva, křížící experimenty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Používané zkratky:</a:t>
            </a:r>
          </a:p>
          <a:p>
            <a:r>
              <a:rPr lang="cs-CZ" sz="2400" i="1" dirty="0" err="1"/>
              <a:t>Phormidium</a:t>
            </a:r>
            <a:r>
              <a:rPr lang="cs-CZ" sz="2400" dirty="0"/>
              <a:t> </a:t>
            </a:r>
            <a:r>
              <a:rPr lang="cs-CZ" sz="2400" dirty="0" err="1"/>
              <a:t>sp</a:t>
            </a:r>
            <a:r>
              <a:rPr lang="cs-CZ" sz="2400" dirty="0"/>
              <a:t>.</a:t>
            </a:r>
          </a:p>
          <a:p>
            <a:r>
              <a:rPr lang="cs-CZ" sz="2400" i="1" dirty="0" err="1"/>
              <a:t>Phormidium</a:t>
            </a:r>
            <a:r>
              <a:rPr lang="cs-CZ" sz="2400" dirty="0"/>
              <a:t> </a:t>
            </a:r>
            <a:r>
              <a:rPr lang="cs-CZ" sz="2400" dirty="0" err="1"/>
              <a:t>cf</a:t>
            </a:r>
            <a:r>
              <a:rPr lang="cs-CZ" sz="2400" dirty="0"/>
              <a:t>. </a:t>
            </a:r>
            <a:r>
              <a:rPr lang="cs-CZ" sz="2400" i="1" dirty="0" err="1"/>
              <a:t>nigrum</a:t>
            </a:r>
            <a:endParaRPr lang="cs-CZ" sz="2400" i="1" dirty="0"/>
          </a:p>
          <a:p>
            <a:r>
              <a:rPr lang="cs-CZ" sz="2400" i="1" dirty="0" err="1"/>
              <a:t>Phormidium</a:t>
            </a:r>
            <a:r>
              <a:rPr lang="cs-CZ" sz="2400" dirty="0"/>
              <a:t> </a:t>
            </a:r>
            <a:r>
              <a:rPr lang="cs-CZ" sz="2400" dirty="0" err="1"/>
              <a:t>aff</a:t>
            </a:r>
            <a:r>
              <a:rPr lang="cs-CZ" sz="2400" dirty="0"/>
              <a:t>. </a:t>
            </a:r>
            <a:r>
              <a:rPr lang="cs-CZ" sz="2400" i="1" dirty="0" err="1"/>
              <a:t>nigrum</a:t>
            </a:r>
            <a:endParaRPr lang="cs-CZ" sz="2400" i="1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6334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586AB697-FA65-4AA6-10EA-D5F02A3B7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3" name="Nadpis 4">
            <a:extLst>
              <a:ext uri="{FF2B5EF4-FFF2-40B4-BE49-F238E27FC236}">
                <a16:creationId xmlns:a16="http://schemas.microsoft.com/office/drawing/2014/main" id="{EF94D2FF-216A-86B9-5AD8-35BC6DF93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33" y="106708"/>
            <a:ext cx="78867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Biologické hodnocení kvality vody</a:t>
            </a:r>
          </a:p>
        </p:txBody>
      </p:sp>
      <p:sp>
        <p:nvSpPr>
          <p:cNvPr id="5124" name="Zástupný symbol pro obsah 5">
            <a:extLst>
              <a:ext uri="{FF2B5EF4-FFF2-40B4-BE49-F238E27FC236}">
                <a16:creationId xmlns:a16="http://schemas.microsoft.com/office/drawing/2014/main" id="{4AF69D7C-8449-F078-3D1E-F7C36DB1E5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/>
              <a:t>Použití bioindikátorů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Schopnost odrážet  změny prostředí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/>
              <a:t>Schopnost určit stupeň degradace vodního prostředí</a:t>
            </a:r>
          </a:p>
          <a:p>
            <a:pPr eaLnBrk="1" hangingPunct="1"/>
            <a:r>
              <a:rPr lang="cs-CZ" altLang="cs-CZ" sz="2400"/>
              <a:t>Evropská rámcová směrnice o vodách (2000) – přesně definované požadavky na hodnocení vod v rámci EU: vyhodnocování na základě odchylek od referenčního stavu toku </a:t>
            </a:r>
          </a:p>
          <a:p>
            <a:pPr eaLnBrk="1" hangingPunct="1"/>
            <a:r>
              <a:rPr lang="cs-CZ" altLang="cs-CZ" sz="2400"/>
              <a:t>Referenční tok – antropogenně nenarušený</a:t>
            </a:r>
          </a:p>
          <a:p>
            <a:pPr eaLnBrk="1" hangingPunct="1"/>
            <a:r>
              <a:rPr lang="cs-CZ" altLang="cs-CZ" sz="2400"/>
              <a:t>Směrnice zahrnuje makrofyta, ryby, fytobentos, bezobratlé</a:t>
            </a:r>
          </a:p>
          <a:p>
            <a:pPr eaLnBrk="1" hangingPunct="1"/>
            <a:r>
              <a:rPr lang="cs-CZ" altLang="cs-CZ" sz="2400"/>
              <a:t>Fytobentos: nárostové společenstvo řas</a:t>
            </a:r>
          </a:p>
          <a:p>
            <a:pPr eaLnBrk="1" hangingPunct="1"/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  <a:p>
            <a:pPr eaLnBrk="1" hangingPunct="1">
              <a:lnSpc>
                <a:spcPct val="80000"/>
              </a:lnSpc>
            </a:pPr>
            <a:endParaRPr lang="cs-CZ" altLang="cs-CZ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C738D437-BAFD-8D17-AAD2-F2CDCBD97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Nadpis 4">
            <a:extLst>
              <a:ext uri="{FF2B5EF4-FFF2-40B4-BE49-F238E27FC236}">
                <a16:creationId xmlns:a16="http://schemas.microsoft.com/office/drawing/2014/main" id="{B6AFC7F0-1D10-32B4-C36E-406CA205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85" y="0"/>
            <a:ext cx="78867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Rozsivky jako bioindikátory</a:t>
            </a:r>
          </a:p>
        </p:txBody>
      </p:sp>
      <p:sp>
        <p:nvSpPr>
          <p:cNvPr id="10244" name="Zástupný symbol pro obsah 5">
            <a:extLst>
              <a:ext uri="{FF2B5EF4-FFF2-40B4-BE49-F238E27FC236}">
                <a16:creationId xmlns:a16="http://schemas.microsoft.com/office/drawing/2014/main" id="{C254E03C-9B0E-D19F-A2AB-2769D3182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i="1" dirty="0"/>
              <a:t> </a:t>
            </a:r>
            <a:r>
              <a:rPr lang="cs-CZ" sz="2400" dirty="0"/>
              <a:t>velmi krátký generační čas- vysoká frekvence dělení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 schopny indikovat změny prostředí v krátkém čase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dirty="0"/>
              <a:t>Rozsivky jsou schopné indikovat: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organické znečištění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acidifikaci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 err="1"/>
              <a:t>trofii</a:t>
            </a:r>
            <a:r>
              <a:rPr lang="cs-CZ" sz="2400" dirty="0"/>
              <a:t> toku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přítomnost těžkých kovů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případně radiaci 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sz="2400" dirty="0"/>
              <a:t>klimatické změny v paleoekologických studiích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2486E8A7-D440-DF84-2A3C-135A47258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19" name="Nadpis 4">
            <a:extLst>
              <a:ext uri="{FF2B5EF4-FFF2-40B4-BE49-F238E27FC236}">
                <a16:creationId xmlns:a16="http://schemas.microsoft.com/office/drawing/2014/main" id="{DD3DC241-949C-65E0-7537-B0EE16D9E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6045"/>
            <a:ext cx="78867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/>
              <a:t>   Hodnotící metriky-rozsivkové indexy</a:t>
            </a:r>
          </a:p>
        </p:txBody>
      </p:sp>
      <p:sp>
        <p:nvSpPr>
          <p:cNvPr id="10244" name="Zástupný symbol pro obsah 5">
            <a:extLst>
              <a:ext uri="{FF2B5EF4-FFF2-40B4-BE49-F238E27FC236}">
                <a16:creationId xmlns:a16="http://schemas.microsoft.com/office/drawing/2014/main" id="{B65FC523-641E-99BA-CE06-D2A57CFA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588" y="1765300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400" b="1" dirty="0"/>
              <a:t>Metriky</a:t>
            </a:r>
            <a:r>
              <a:rPr lang="cs-CZ" sz="2400" dirty="0"/>
              <a:t> </a:t>
            </a:r>
            <a:r>
              <a:rPr lang="cs-CZ" sz="2400" b="1" dirty="0"/>
              <a:t>založené na autekologii druhů 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přesně definované ekologické valence druhů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všech 17 se dá spočítat v programu OMNIDIA (</a:t>
            </a:r>
            <a:r>
              <a:rPr lang="cs-CZ" sz="2400" dirty="0" err="1"/>
              <a:t>Lecointe</a:t>
            </a:r>
            <a:r>
              <a:rPr lang="cs-CZ" sz="2400" dirty="0"/>
              <a:t> et al 1999)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11000 taxonů s přiřazenými indikačními hodnotami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400" dirty="0"/>
              <a:t>Většina indexů vychází z indexu dle Zelinky a Marvana (1961)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4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extLst>
              <a:ext uri="{FF2B5EF4-FFF2-40B4-BE49-F238E27FC236}">
                <a16:creationId xmlns:a16="http://schemas.microsoft.com/office/drawing/2014/main" id="{BC1EA27D-5B6D-C323-B0BB-3D922A77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2341" cy="154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Nadpis 4">
            <a:extLst>
              <a:ext uri="{FF2B5EF4-FFF2-40B4-BE49-F238E27FC236}">
                <a16:creationId xmlns:a16="http://schemas.microsoft.com/office/drawing/2014/main" id="{AF25A43B-1B92-5C3F-6C34-F6EA270A3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b="1" dirty="0"/>
              <a:t>TDI</a:t>
            </a:r>
          </a:p>
        </p:txBody>
      </p:sp>
      <p:sp>
        <p:nvSpPr>
          <p:cNvPr id="3076" name="Zástupný symbol pro obsah 5">
            <a:extLst>
              <a:ext uri="{FF2B5EF4-FFF2-40B4-BE49-F238E27FC236}">
                <a16:creationId xmlns:a16="http://schemas.microsoft.com/office/drawing/2014/main" id="{F03B8FB2-2C29-5A33-F3A0-DBE36B17C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843" y="1545767"/>
            <a:ext cx="8229600" cy="58324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cs-CZ" sz="2000" b="1" dirty="0" err="1"/>
              <a:t>Trophic</a:t>
            </a:r>
            <a:r>
              <a:rPr lang="cs-CZ" sz="2000" b="1" dirty="0"/>
              <a:t> </a:t>
            </a:r>
            <a:r>
              <a:rPr lang="cs-CZ" sz="2000" b="1" dirty="0" err="1"/>
              <a:t>diatom</a:t>
            </a:r>
            <a:r>
              <a:rPr lang="cs-CZ" sz="2000" b="1" dirty="0"/>
              <a:t> index </a:t>
            </a:r>
            <a:r>
              <a:rPr lang="cs-CZ" sz="2000" dirty="0"/>
              <a:t>(</a:t>
            </a:r>
            <a:r>
              <a:rPr lang="cs-CZ" sz="2000" dirty="0" err="1"/>
              <a:t>Kelly</a:t>
            </a:r>
            <a:r>
              <a:rPr lang="cs-CZ" sz="2000" dirty="0"/>
              <a:t> and </a:t>
            </a:r>
            <a:r>
              <a:rPr lang="cs-CZ" sz="2000" dirty="0" err="1"/>
              <a:t>Whitton</a:t>
            </a:r>
            <a:r>
              <a:rPr lang="cs-CZ" sz="2000" dirty="0"/>
              <a:t> 1995)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Interpretace struktury rozsivkových nárostů v závislosti na koncentraci živin v řekách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Schopnost odlišit eutrofní vody od organicky znečištěných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Součástí výpočtu je stanovení procenta tolerantních druhů k znečištění (suma </a:t>
            </a:r>
            <a:r>
              <a:rPr lang="cs-CZ" sz="2000" dirty="0" err="1"/>
              <a:t>valv</a:t>
            </a:r>
            <a:r>
              <a:rPr lang="cs-CZ" sz="2000" dirty="0"/>
              <a:t> taxonů se širokou ekologickou valencí)</a:t>
            </a:r>
            <a:endParaRPr lang="cs-CZ" sz="20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sym typeface="Symbol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20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r>
              <a:rPr lang="en-US" sz="1800" dirty="0"/>
              <a:t>Index = </a:t>
            </a:r>
            <a:r>
              <a:rPr lang="cs-CZ" sz="1800" dirty="0"/>
              <a:t>  </a:t>
            </a:r>
            <a:r>
              <a:rPr lang="en-US" sz="1800" dirty="0"/>
              <a:t> </a:t>
            </a:r>
            <a:r>
              <a:rPr lang="en-US" sz="1800" dirty="0">
                <a:sym typeface="Symbol"/>
              </a:rPr>
              <a:t></a:t>
            </a:r>
            <a:r>
              <a:rPr lang="en-US" sz="1800" dirty="0"/>
              <a:t> </a:t>
            </a:r>
            <a:r>
              <a:rPr lang="en-US" sz="1800" dirty="0" err="1"/>
              <a:t>aj</a:t>
            </a:r>
            <a:r>
              <a:rPr lang="en-US" sz="1800" dirty="0"/>
              <a:t> </a:t>
            </a:r>
            <a:r>
              <a:rPr lang="en-US" sz="1800" dirty="0" err="1"/>
              <a:t>vj</a:t>
            </a:r>
            <a:r>
              <a:rPr lang="en-US" sz="1800" dirty="0"/>
              <a:t> </a:t>
            </a:r>
            <a:r>
              <a:rPr lang="en-US" sz="1800" dirty="0" err="1"/>
              <a:t>sj</a:t>
            </a:r>
            <a:r>
              <a:rPr lang="en-US" sz="1800" dirty="0"/>
              <a:t> </a:t>
            </a:r>
            <a:r>
              <a:rPr lang="cs-CZ" sz="1800" dirty="0"/>
              <a:t>                    </a:t>
            </a:r>
          </a:p>
          <a:p>
            <a:pPr marL="0" indent="0">
              <a:buFont typeface="Arial" charset="0"/>
              <a:buNone/>
              <a:defRPr/>
            </a:pPr>
            <a:r>
              <a:rPr lang="cs-CZ" sz="1800" dirty="0"/>
              <a:t>                               </a:t>
            </a:r>
            <a:r>
              <a:rPr lang="en-US" sz="1800" dirty="0"/>
              <a:t>--------------           </a:t>
            </a:r>
            <a:endParaRPr lang="cs-CZ" sz="1800" dirty="0"/>
          </a:p>
          <a:p>
            <a:pPr marL="0" indent="0">
              <a:buFont typeface="Arial" charset="0"/>
              <a:buNone/>
              <a:defRPr/>
            </a:pPr>
            <a:r>
              <a:rPr lang="en-US" sz="1800" dirty="0"/>
              <a:t>                            </a:t>
            </a:r>
            <a:r>
              <a:rPr lang="cs-CZ" sz="1800" dirty="0"/>
              <a:t>       </a:t>
            </a:r>
            <a:r>
              <a:rPr lang="en-US" sz="1800" dirty="0">
                <a:sym typeface="Symbol"/>
              </a:rPr>
              <a:t></a:t>
            </a:r>
            <a:r>
              <a:rPr lang="en-US" sz="1800" dirty="0"/>
              <a:t> </a:t>
            </a:r>
            <a:r>
              <a:rPr lang="en-US" sz="1800" dirty="0" err="1"/>
              <a:t>aj</a:t>
            </a:r>
            <a:r>
              <a:rPr lang="en-US" sz="1800" dirty="0"/>
              <a:t> </a:t>
            </a:r>
            <a:r>
              <a:rPr lang="en-US" sz="1800" dirty="0" err="1"/>
              <a:t>vj</a:t>
            </a:r>
            <a:endParaRPr lang="cs-CZ" sz="1800" dirty="0"/>
          </a:p>
          <a:p>
            <a:pPr marL="0" indent="0">
              <a:buFont typeface="Arial" charset="0"/>
              <a:buNone/>
              <a:defRPr/>
            </a:pPr>
            <a:endParaRPr lang="cs-CZ" sz="1800" dirty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/>
              <a:t>aj= relativní početnost druhu j ve vzorku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err="1"/>
              <a:t>vj</a:t>
            </a:r>
            <a:r>
              <a:rPr lang="cs-CZ" sz="2000" dirty="0"/>
              <a:t>= indikační hodnota druhu j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 err="1"/>
              <a:t>sj</a:t>
            </a:r>
            <a:r>
              <a:rPr lang="cs-CZ" sz="2000" dirty="0"/>
              <a:t>= citlivost k znečištění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000" dirty="0"/>
              <a:t>        hodnoty indexu v rozmezí 1 (velmi čistá voda) – 5 (velmi znečištěná voda)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1660</TotalTime>
  <Words>900</Words>
  <Application>Microsoft Office PowerPoint</Application>
  <PresentationFormat>Předvádění na obrazovce (4:3)</PresentationFormat>
  <Paragraphs>168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Motiv Office</vt:lpstr>
      <vt:lpstr>Terénní predeterminace, nativní preparáty, bioindikace</vt:lpstr>
      <vt:lpstr>Terénní predeterminace</vt:lpstr>
      <vt:lpstr>Nativní preparát</vt:lpstr>
      <vt:lpstr>Počet buněk na 1ml</vt:lpstr>
      <vt:lpstr>Taxonomie v algologii</vt:lpstr>
      <vt:lpstr>Biologické hodnocení kvality vody</vt:lpstr>
      <vt:lpstr>Rozsivky jako bioindikátory</vt:lpstr>
      <vt:lpstr>   Hodnotící metriky-rozsivkové indexy</vt:lpstr>
      <vt:lpstr>TDI</vt:lpstr>
      <vt:lpstr>LBI</vt:lpstr>
      <vt:lpstr>SSI</vt:lpstr>
      <vt:lpstr>TSI</vt:lpstr>
      <vt:lpstr>GDI</vt:lpstr>
      <vt:lpstr>Prezentace aplikace PowerPoint</vt:lpstr>
      <vt:lpstr>Co nás čeká příště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Informační zdroje, užitečné webové stránky, časopisy</dc:title>
  <dc:creator>barbora.chattova@gmail.com</dc:creator>
  <cp:lastModifiedBy>barbora.chattova@gmail.com</cp:lastModifiedBy>
  <cp:revision>25</cp:revision>
  <dcterms:created xsi:type="dcterms:W3CDTF">2023-03-01T13:40:13Z</dcterms:created>
  <dcterms:modified xsi:type="dcterms:W3CDTF">2023-03-13T11:45:42Z</dcterms:modified>
</cp:coreProperties>
</file>