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88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2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2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18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54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9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E4F9-5302-447F-B561-3058052B37AA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8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01600" y="376599"/>
            <a:ext cx="11684000" cy="6286579"/>
            <a:chOff x="101600" y="376599"/>
            <a:chExt cx="11684000" cy="6286579"/>
          </a:xfrm>
        </p:grpSpPr>
        <p:sp>
          <p:nvSpPr>
            <p:cNvPr id="7" name="Rectangle 9"/>
            <p:cNvSpPr txBox="1">
              <a:spLocks noChangeArrowheads="1"/>
            </p:cNvSpPr>
            <p:nvPr/>
          </p:nvSpPr>
          <p:spPr bwMode="auto">
            <a:xfrm>
              <a:off x="101600" y="1347636"/>
              <a:ext cx="5918200" cy="3232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800" b="1" dirty="0" smtClean="0"/>
                <a:t>Glyceraldehyd-3-</a:t>
              </a:r>
              <a:r>
                <a:rPr lang="cs-CZ" sz="1800" b="1" dirty="0" err="1" smtClean="0"/>
                <a:t>fosfátdehydrogenáza</a:t>
              </a:r>
              <a:r>
                <a:rPr lang="cs-CZ" sz="1800" b="1" dirty="0" smtClean="0"/>
                <a:t> (</a:t>
              </a:r>
              <a:r>
                <a:rPr lang="cs-CZ" sz="1800" b="1" dirty="0" err="1" smtClean="0">
                  <a:solidFill>
                    <a:srgbClr val="00B050"/>
                  </a:solidFill>
                </a:rPr>
                <a:t>GAPDH</a:t>
              </a:r>
              <a:r>
                <a:rPr lang="cs-CZ" sz="1800" b="1" dirty="0" smtClean="0"/>
                <a:t>) </a:t>
              </a:r>
              <a:r>
                <a:rPr lang="cs-CZ" sz="1800" b="1" dirty="0" smtClean="0"/>
                <a:t>je enzym glykolýzy. Kromě své role v glykolýze se ale uplatňuje             i v dalších biologických procesech. U patogenů se dokonce může vyskytovat v buněčné stěně a sloužit         k </a:t>
              </a:r>
              <a:r>
                <a:rPr lang="cs-CZ" sz="1800" b="1" dirty="0" smtClean="0">
                  <a:solidFill>
                    <a:srgbClr val="00B050"/>
                  </a:solidFill>
                </a:rPr>
                <a:t>adhezi</a:t>
              </a:r>
              <a:r>
                <a:rPr lang="cs-CZ" sz="1800" b="1" dirty="0" smtClean="0"/>
                <a:t> na hostitelské buňky. </a:t>
              </a:r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eaLnBrk="1" hangingPunct="1"/>
              <a:r>
                <a:rPr lang="cs-CZ" sz="1800" b="1" dirty="0" smtClean="0">
                  <a:solidFill>
                    <a:srgbClr val="00B050"/>
                  </a:solidFill>
                </a:rPr>
                <a:t>Predikujte případnou </a:t>
              </a:r>
              <a:r>
                <a:rPr lang="cs-CZ" sz="1800" b="1" dirty="0" smtClean="0">
                  <a:solidFill>
                    <a:srgbClr val="0070C0"/>
                  </a:solidFill>
                </a:rPr>
                <a:t>fosforylaci</a:t>
              </a:r>
              <a:r>
                <a:rPr lang="cs-CZ" sz="1800" b="1" dirty="0" smtClean="0">
                  <a:solidFill>
                    <a:srgbClr val="00B050"/>
                  </a:solidFill>
                </a:rPr>
                <a:t> u </a:t>
              </a:r>
              <a:r>
                <a:rPr lang="cs-CZ" sz="1800" b="1" dirty="0" err="1" smtClean="0">
                  <a:solidFill>
                    <a:srgbClr val="00B050"/>
                  </a:solidFill>
                </a:rPr>
                <a:t>GAPDH</a:t>
              </a:r>
              <a:r>
                <a:rPr lang="cs-CZ" sz="1800" b="1" dirty="0" smtClean="0">
                  <a:solidFill>
                    <a:srgbClr val="00B050"/>
                  </a:solidFill>
                </a:rPr>
                <a:t> z patogenních kvasinek.</a:t>
              </a:r>
            </a:p>
            <a:p>
              <a:pPr eaLnBrk="1" hangingPunct="1"/>
              <a:r>
                <a:rPr lang="cs-CZ" sz="1800" b="1" dirty="0" smtClean="0">
                  <a:solidFill>
                    <a:srgbClr val="00B050"/>
                  </a:solidFill>
                </a:rPr>
                <a:t>Porovnejte počet (četnost) </a:t>
              </a:r>
              <a:r>
                <a:rPr lang="cs-CZ" sz="1800" b="1" dirty="0" smtClean="0">
                  <a:solidFill>
                    <a:srgbClr val="0070C0"/>
                  </a:solidFill>
                </a:rPr>
                <a:t>fosforylací</a:t>
              </a:r>
              <a:r>
                <a:rPr lang="cs-CZ" sz="18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1800" b="1" dirty="0" smtClean="0">
                  <a:solidFill>
                    <a:srgbClr val="00B050"/>
                  </a:solidFill>
                </a:rPr>
                <a:t>u jednotlivých </a:t>
              </a:r>
              <a:r>
                <a:rPr lang="cs-CZ" sz="1800" b="1" dirty="0" err="1" smtClean="0">
                  <a:solidFill>
                    <a:srgbClr val="00B050"/>
                  </a:solidFill>
                </a:rPr>
                <a:t>GAPDH</a:t>
              </a:r>
              <a:r>
                <a:rPr lang="cs-CZ" sz="1800" b="1" dirty="0" smtClean="0">
                  <a:solidFill>
                    <a:srgbClr val="00B050"/>
                  </a:solidFill>
                </a:rPr>
                <a:t>.</a:t>
              </a:r>
            </a:p>
            <a:p>
              <a:pPr eaLnBrk="1" hangingPunct="1"/>
              <a:endParaRPr lang="cs-CZ" sz="1800" b="1" dirty="0" smtClean="0"/>
            </a:p>
            <a:p>
              <a:pPr marL="0" indent="0" eaLnBrk="1" hangingPunct="1">
                <a:buNone/>
              </a:pPr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b="1" dirty="0"/>
            </a:p>
            <a:p>
              <a:pPr marL="0" indent="0" eaLnBrk="1" hangingPunct="1">
                <a:buNone/>
              </a:pPr>
              <a:r>
                <a:rPr lang="cs-CZ" altLang="cs-CZ" sz="1800" b="1" dirty="0"/>
                <a:t>    </a:t>
              </a:r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cs-CZ" altLang="cs-CZ" sz="1800" b="1" dirty="0"/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en-GB" altLang="cs-CZ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" name="Rectangle 6"/>
            <p:cNvSpPr txBox="1">
              <a:spLocks noChangeArrowheads="1"/>
            </p:cNvSpPr>
            <p:nvPr/>
          </p:nvSpPr>
          <p:spPr>
            <a:xfrm>
              <a:off x="1981200" y="376599"/>
              <a:ext cx="8229600" cy="1143000"/>
            </a:xfrm>
            <a:prstGeom prst="rect">
              <a:avLst/>
            </a:prstGeom>
            <a:noFill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800" b="1" dirty="0" err="1" smtClean="0">
                  <a:solidFill>
                    <a:srgbClr val="00B050"/>
                  </a:solidFill>
                  <a:latin typeface="+mn-lt"/>
                </a:rPr>
                <a:t>PTM</a:t>
              </a:r>
              <a:r>
                <a:rPr lang="cs-CZ" altLang="cs-CZ" sz="2800" b="1" dirty="0" smtClean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cs-CZ" altLang="cs-CZ" sz="2800" b="1" dirty="0">
                  <a:solidFill>
                    <a:srgbClr val="00B050"/>
                  </a:solidFill>
                  <a:latin typeface="+mn-lt"/>
                </a:rPr>
                <a:t>ú</a:t>
              </a:r>
              <a:r>
                <a:rPr lang="cs-CZ" altLang="cs-CZ" sz="2800" b="1" dirty="0" smtClean="0">
                  <a:solidFill>
                    <a:srgbClr val="00B050"/>
                  </a:solidFill>
                  <a:latin typeface="+mn-lt"/>
                </a:rPr>
                <a:t>kol</a:t>
              </a:r>
              <a:endParaRPr lang="en-GB" altLang="cs-CZ" sz="2800" b="1" dirty="0">
                <a:solidFill>
                  <a:srgbClr val="00B050"/>
                </a:solidFill>
                <a:latin typeface="+mn-lt"/>
              </a:endParaRPr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/>
            <a:srcRect l="26250" t="13827" r="31250" b="4321"/>
            <a:stretch/>
          </p:blipFill>
          <p:spPr>
            <a:xfrm>
              <a:off x="6604000" y="1049777"/>
              <a:ext cx="5181600" cy="5613401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/>
            <a:srcRect l="7708" t="39753" r="21111" b="42592"/>
            <a:stretch/>
          </p:blipFill>
          <p:spPr>
            <a:xfrm>
              <a:off x="461433" y="4682056"/>
              <a:ext cx="5659967" cy="789635"/>
            </a:xfrm>
            <a:prstGeom prst="rect">
              <a:avLst/>
            </a:prstGeom>
          </p:spPr>
        </p:pic>
        <p:sp>
          <p:nvSpPr>
            <p:cNvPr id="3" name="Ovál 2"/>
            <p:cNvSpPr/>
            <p:nvPr/>
          </p:nvSpPr>
          <p:spPr>
            <a:xfrm>
              <a:off x="10058400" y="2413001"/>
              <a:ext cx="1557868" cy="20828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8637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177800" y="376599"/>
            <a:ext cx="11912600" cy="6353587"/>
            <a:chOff x="177800" y="376599"/>
            <a:chExt cx="11912600" cy="6353587"/>
          </a:xfrm>
        </p:grpSpPr>
        <p:sp>
          <p:nvSpPr>
            <p:cNvPr id="15" name="Rectangle 9"/>
            <p:cNvSpPr txBox="1">
              <a:spLocks noChangeArrowheads="1"/>
            </p:cNvSpPr>
            <p:nvPr/>
          </p:nvSpPr>
          <p:spPr bwMode="auto">
            <a:xfrm>
              <a:off x="177800" y="1179462"/>
              <a:ext cx="5918200" cy="1429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800" b="1" dirty="0" smtClean="0"/>
                <a:t>Glyceraldehyd-3-</a:t>
              </a:r>
              <a:r>
                <a:rPr lang="cs-CZ" sz="1800" b="1" dirty="0" err="1" smtClean="0"/>
                <a:t>fosfátdehydrogenáza</a:t>
              </a:r>
              <a:r>
                <a:rPr lang="cs-CZ" sz="1800" b="1" dirty="0" smtClean="0"/>
                <a:t> (</a:t>
              </a:r>
              <a:r>
                <a:rPr lang="cs-CZ" sz="1800" b="1" dirty="0" err="1" smtClean="0">
                  <a:solidFill>
                    <a:srgbClr val="00B050"/>
                  </a:solidFill>
                </a:rPr>
                <a:t>GAPDH</a:t>
              </a:r>
              <a:r>
                <a:rPr lang="cs-CZ" sz="1800" b="1" dirty="0" smtClean="0"/>
                <a:t>) </a:t>
              </a:r>
              <a:r>
                <a:rPr lang="cs-CZ" sz="1800" b="1" dirty="0" smtClean="0"/>
                <a:t>je enzym glykolýzy. Kromě své role v glykolýze se ale uplatňuje             i v dalších biologických procesech. U patogenů se dokonce může vyskytovat v buněčné stěně a sloužit         k </a:t>
              </a:r>
              <a:r>
                <a:rPr lang="cs-CZ" sz="1800" b="1" dirty="0" smtClean="0">
                  <a:solidFill>
                    <a:srgbClr val="00B050"/>
                  </a:solidFill>
                </a:rPr>
                <a:t>adhezi</a:t>
              </a:r>
              <a:r>
                <a:rPr lang="cs-CZ" sz="1800" b="1" dirty="0" smtClean="0"/>
                <a:t> na hostitelské buňky. </a:t>
              </a:r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eaLnBrk="1" hangingPunct="1"/>
              <a:endParaRPr lang="cs-CZ" sz="1800" b="1" dirty="0" smtClean="0"/>
            </a:p>
            <a:p>
              <a:pPr marL="0" indent="0" eaLnBrk="1" hangingPunct="1">
                <a:buNone/>
              </a:pPr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b="1" dirty="0"/>
            </a:p>
            <a:p>
              <a:pPr marL="0" indent="0" eaLnBrk="1" hangingPunct="1">
                <a:buNone/>
              </a:pPr>
              <a:r>
                <a:rPr lang="cs-CZ" altLang="cs-CZ" sz="1800" b="1" dirty="0"/>
                <a:t>    </a:t>
              </a:r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cs-CZ" altLang="cs-CZ" sz="1800" b="1" dirty="0"/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en-GB" altLang="cs-CZ" sz="1800" b="1" dirty="0">
                <a:solidFill>
                  <a:srgbClr val="0000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2"/>
            <a:srcRect b="48248"/>
            <a:stretch/>
          </p:blipFill>
          <p:spPr>
            <a:xfrm>
              <a:off x="6329181" y="1347637"/>
              <a:ext cx="5761219" cy="274176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3"/>
            <a:srcRect l="18473" t="38889" r="50555" b="54938"/>
            <a:stretch/>
          </p:blipFill>
          <p:spPr>
            <a:xfrm>
              <a:off x="9431867" y="3698188"/>
              <a:ext cx="2192868" cy="245837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4"/>
            <a:srcRect l="18333" t="37408" r="54375" b="55555"/>
            <a:stretch/>
          </p:blipFill>
          <p:spPr>
            <a:xfrm>
              <a:off x="6809491" y="3698188"/>
              <a:ext cx="2142067" cy="310681"/>
            </a:xfrm>
            <a:prstGeom prst="rect">
              <a:avLst/>
            </a:prstGeom>
          </p:spPr>
        </p:pic>
        <p:sp>
          <p:nvSpPr>
            <p:cNvPr id="8" name="Rectangle 6"/>
            <p:cNvSpPr txBox="1">
              <a:spLocks noChangeArrowheads="1"/>
            </p:cNvSpPr>
            <p:nvPr/>
          </p:nvSpPr>
          <p:spPr>
            <a:xfrm>
              <a:off x="1981200" y="376599"/>
              <a:ext cx="8229600" cy="1143000"/>
            </a:xfrm>
            <a:prstGeom prst="rect">
              <a:avLst/>
            </a:prstGeom>
            <a:noFill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800" b="1" dirty="0" err="1" smtClean="0">
                  <a:solidFill>
                    <a:srgbClr val="00B050"/>
                  </a:solidFill>
                  <a:latin typeface="+mn-lt"/>
                </a:rPr>
                <a:t>PTM</a:t>
              </a:r>
              <a:r>
                <a:rPr lang="cs-CZ" altLang="cs-CZ" sz="2800" b="1" dirty="0" smtClean="0">
                  <a:solidFill>
                    <a:srgbClr val="00B050"/>
                  </a:solidFill>
                  <a:latin typeface="+mn-lt"/>
                </a:rPr>
                <a:t> úkol</a:t>
              </a:r>
              <a:endParaRPr lang="en-GB" altLang="cs-CZ" sz="2800" b="1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2" name="Obdélník 1"/>
            <p:cNvSpPr/>
            <p:nvPr/>
          </p:nvSpPr>
          <p:spPr>
            <a:xfrm>
              <a:off x="7280837" y="4187198"/>
              <a:ext cx="38579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b="1" dirty="0">
                  <a:solidFill>
                    <a:srgbClr val="00B050"/>
                  </a:solidFill>
                </a:rPr>
                <a:t>Porovnejte počet (četnost) </a:t>
              </a:r>
              <a:r>
                <a:rPr lang="cs-CZ" b="1" dirty="0" smtClean="0">
                  <a:solidFill>
                    <a:srgbClr val="0070C0"/>
                  </a:solidFill>
                </a:rPr>
                <a:t>fosforylací</a:t>
              </a:r>
              <a:r>
                <a:rPr lang="cs-CZ" b="1" dirty="0" smtClean="0">
                  <a:solidFill>
                    <a:srgbClr val="00B050"/>
                  </a:solidFill>
                </a:rPr>
                <a:t> </a:t>
              </a:r>
              <a:r>
                <a:rPr lang="cs-CZ" b="1" dirty="0">
                  <a:solidFill>
                    <a:srgbClr val="00B050"/>
                  </a:solidFill>
                </a:rPr>
                <a:t>u jednotlivých </a:t>
              </a:r>
              <a:r>
                <a:rPr lang="cs-CZ" b="1" dirty="0" err="1" smtClean="0">
                  <a:solidFill>
                    <a:srgbClr val="00B050"/>
                  </a:solidFill>
                </a:rPr>
                <a:t>GAPDH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5"/>
            <a:srcRect l="17639" t="31852" r="21806" b="50987"/>
            <a:stretch/>
          </p:blipFill>
          <p:spPr>
            <a:xfrm>
              <a:off x="6481130" y="5060439"/>
              <a:ext cx="5457320" cy="869917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6409502" y="6223988"/>
              <a:ext cx="53719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/>
                <a:t>https://</a:t>
              </a:r>
              <a:r>
                <a:rPr lang="cs-CZ" sz="1600" dirty="0" err="1"/>
                <a:t>services.healthtech.dtu.dk</a:t>
              </a:r>
              <a:r>
                <a:rPr lang="cs-CZ" sz="1600" dirty="0"/>
                <a:t>/</a:t>
              </a:r>
              <a:r>
                <a:rPr lang="cs-CZ" sz="1600" dirty="0" err="1"/>
                <a:t>services</a:t>
              </a:r>
              <a:r>
                <a:rPr lang="cs-CZ" sz="1600" dirty="0"/>
                <a:t>/</a:t>
              </a:r>
              <a:r>
                <a:rPr lang="cs-CZ" sz="1600" dirty="0" err="1"/>
                <a:t>NetPhosYeast</a:t>
              </a:r>
              <a:r>
                <a:rPr lang="cs-CZ" sz="1600" dirty="0"/>
                <a:t>-1.0/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466725" y="2790646"/>
              <a:ext cx="5629275" cy="393954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cs-CZ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ACJ22876.1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glyceraldehyde 3-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phosphate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dehydrogenase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[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Candida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tropicalis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MAAIKVGINGFGRIGRLVLRIALTRKDIEVVAVNDPFIGAEYAAYMFKYDSTHRTFKGEVKAEGDSLIID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GHKIHVFQERDPINIPWAKNGVEYVIDSTGVFTKIEGAQKHIDAGAKKVIITAPSADAPMFVVGVNEDKY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TPDLKIISNASCTTNCLAPLAKVINDTFGIADGLMTTVHSITATQKTVDGPSHKDWRGGRTASGNIIPSS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TGAAKAVGKVIPELNGKLTGMSLRVPTTDVSVVDLTVNLKKPATYEEICDAIKKASEGPLKGVLGYTEDA</a:t>
              </a:r>
            </a:p>
            <a:p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VVSSDFLTTNLSSVFDAKAGILLTPTFVKLISWYDNEYGYSTRVVDLLEHVAKVSGSA</a:t>
              </a:r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sp|Q6FPW3.1|G3P1_CANGA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RecName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Full=Glyceraldehyde-3-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phosphate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dehydrogenase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1;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Short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GAPDH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1 [[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Candida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glabrata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CBS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138]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MVRVAINGFGRIGRIVLRIAMKRDGIDVVAINDPFITNDYAAYMFKYDSTHGRYDGEVTHDDKDLIIDGK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AIKCYQERDPADLPWGDNDIDIVIEATGVFTAKDLAEKHITAGAKKVVITGPSATAPMFVKGVNDDKYTS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DVTVISNASCTTNCLAPLAKVLQDNFGIEEALMSTVHSQTATQKTVDGPSKKDWRGGRTASANIIPSSTG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AAKAVTKVLPELEGKLTGMAFRVPTVDVSVVDLTVRFAKDVTYDEIKAAIKKASEGEMKGILAYTEDAVV</a:t>
              </a:r>
            </a:p>
            <a:p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STDFLGDTHSSIFDASAGIQLSPRFVKLVSWYDNEYGFSARVVDMVELVSKA</a:t>
              </a:r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sp|Q92211.2|G3P_CANAW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RecName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Full=Glyceraldehyde-3-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phosphate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dehydrogenase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Short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GAPDH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Candida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albicans</a:t>
              </a:r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MAIKIGINGFGRIGRLVLRVALGRKDIEVVAVNDPFIAPDYAAYMFKYDSTHGRYKGEVTASGDDLVIDG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HKIKVFQERDPANIPWGKSGVDYVIESTGVFTKLEGAQKHIDAGAKKVIITAPSADAPMFVVGVNEDKYT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PDLKIISNASCTTNCLAPLAKVVNDTFGIEEGLMTTVHSITATQKTVDGPSHKDWRGGRTASGNIIPSST</a:t>
              </a:r>
            </a:p>
            <a:p>
              <a:r>
                <a:rPr lang="cs-CZ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GAAKAVGKVIPELNGKLTGMSLRVPTTDVSVVDLTVRLKKAASYEEIAQAIKKASEGPLKGVLGYTEDAV</a:t>
              </a:r>
            </a:p>
            <a:p>
              <a:r>
                <a:rPr lang="cs-CZ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VSTDFLGSSYSSIFDEKAGILLSPTFVKLISWYDNEYGYSTRVVDLLEHVAKASA</a:t>
              </a:r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cs-CZ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" name="Přímá spojnice se šipkou 6"/>
            <p:cNvCxnSpPr/>
            <p:nvPr/>
          </p:nvCxnSpPr>
          <p:spPr>
            <a:xfrm flipV="1">
              <a:off x="6100129" y="2319867"/>
              <a:ext cx="683961" cy="46779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5762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169</Words>
  <Application>Microsoft Office PowerPoint</Application>
  <PresentationFormat>Širokoúhlá obrazovka</PresentationFormat>
  <Paragraphs>50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Účet Microsoft</cp:lastModifiedBy>
  <cp:revision>10</cp:revision>
  <dcterms:created xsi:type="dcterms:W3CDTF">2021-05-10T15:05:54Z</dcterms:created>
  <dcterms:modified xsi:type="dcterms:W3CDTF">2023-04-19T10:46:08Z</dcterms:modified>
</cp:coreProperties>
</file>