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sldIdLst>
    <p:sldId id="257" r:id="rId2"/>
    <p:sldId id="259" r:id="rId3"/>
    <p:sldId id="261" r:id="rId4"/>
    <p:sldId id="304" r:id="rId5"/>
    <p:sldId id="400" r:id="rId6"/>
    <p:sldId id="321" r:id="rId7"/>
    <p:sldId id="322" r:id="rId8"/>
    <p:sldId id="320" r:id="rId9"/>
    <p:sldId id="323" r:id="rId10"/>
    <p:sldId id="324" r:id="rId11"/>
    <p:sldId id="325" r:id="rId12"/>
    <p:sldId id="326" r:id="rId13"/>
    <p:sldId id="376" r:id="rId14"/>
    <p:sldId id="327" r:id="rId15"/>
    <p:sldId id="329" r:id="rId16"/>
    <p:sldId id="330" r:id="rId17"/>
    <p:sldId id="269" r:id="rId18"/>
    <p:sldId id="271" r:id="rId19"/>
    <p:sldId id="293" r:id="rId20"/>
    <p:sldId id="295" r:id="rId21"/>
    <p:sldId id="298" r:id="rId22"/>
    <p:sldId id="294" r:id="rId23"/>
    <p:sldId id="273" r:id="rId24"/>
    <p:sldId id="299" r:id="rId25"/>
    <p:sldId id="300" r:id="rId26"/>
    <p:sldId id="305" r:id="rId27"/>
    <p:sldId id="313" r:id="rId28"/>
    <p:sldId id="311" r:id="rId29"/>
    <p:sldId id="312" r:id="rId30"/>
    <p:sldId id="314" r:id="rId31"/>
    <p:sldId id="315" r:id="rId32"/>
    <p:sldId id="274" r:id="rId33"/>
    <p:sldId id="301" r:id="rId34"/>
    <p:sldId id="302" r:id="rId35"/>
    <p:sldId id="275" r:id="rId36"/>
    <p:sldId id="332" r:id="rId37"/>
    <p:sldId id="333" r:id="rId38"/>
    <p:sldId id="334" r:id="rId39"/>
    <p:sldId id="335" r:id="rId40"/>
    <p:sldId id="336" r:id="rId41"/>
    <p:sldId id="338" r:id="rId42"/>
    <p:sldId id="339" r:id="rId43"/>
    <p:sldId id="340" r:id="rId44"/>
    <p:sldId id="341" r:id="rId45"/>
    <p:sldId id="342" r:id="rId46"/>
    <p:sldId id="343" r:id="rId47"/>
    <p:sldId id="344" r:id="rId48"/>
    <p:sldId id="345" r:id="rId49"/>
    <p:sldId id="346" r:id="rId50"/>
    <p:sldId id="347" r:id="rId51"/>
    <p:sldId id="348" r:id="rId52"/>
    <p:sldId id="349" r:id="rId53"/>
    <p:sldId id="350" r:id="rId54"/>
    <p:sldId id="351" r:id="rId55"/>
    <p:sldId id="352" r:id="rId56"/>
    <p:sldId id="353" r:id="rId57"/>
    <p:sldId id="354" r:id="rId58"/>
    <p:sldId id="356" r:id="rId59"/>
    <p:sldId id="357" r:id="rId60"/>
    <p:sldId id="358" r:id="rId61"/>
    <p:sldId id="359" r:id="rId62"/>
    <p:sldId id="360" r:id="rId63"/>
    <p:sldId id="361" r:id="rId64"/>
    <p:sldId id="362" r:id="rId65"/>
    <p:sldId id="363" r:id="rId66"/>
    <p:sldId id="364" r:id="rId67"/>
    <p:sldId id="365" r:id="rId68"/>
    <p:sldId id="306" r:id="rId69"/>
    <p:sldId id="307" r:id="rId70"/>
    <p:sldId id="308" r:id="rId71"/>
    <p:sldId id="316" r:id="rId72"/>
    <p:sldId id="317" r:id="rId73"/>
    <p:sldId id="318" r:id="rId74"/>
    <p:sldId id="373" r:id="rId75"/>
    <p:sldId id="374" r:id="rId76"/>
    <p:sldId id="375" r:id="rId77"/>
    <p:sldId id="371" r:id="rId78"/>
    <p:sldId id="372" r:id="rId79"/>
    <p:sldId id="369" r:id="rId80"/>
    <p:sldId id="370" r:id="rId81"/>
    <p:sldId id="396" r:id="rId82"/>
    <p:sldId id="398" r:id="rId83"/>
    <p:sldId id="377" r:id="rId84"/>
    <p:sldId id="378" r:id="rId85"/>
    <p:sldId id="379" r:id="rId86"/>
    <p:sldId id="380" r:id="rId87"/>
    <p:sldId id="383" r:id="rId88"/>
    <p:sldId id="384" r:id="rId89"/>
    <p:sldId id="385" r:id="rId90"/>
    <p:sldId id="386" r:id="rId91"/>
    <p:sldId id="401" r:id="rId92"/>
    <p:sldId id="381" r:id="rId93"/>
    <p:sldId id="387" r:id="rId94"/>
    <p:sldId id="388" r:id="rId95"/>
    <p:sldId id="389" r:id="rId96"/>
    <p:sldId id="390" r:id="rId97"/>
    <p:sldId id="391" r:id="rId98"/>
    <p:sldId id="399" r:id="rId99"/>
    <p:sldId id="392" r:id="rId100"/>
    <p:sldId id="393" r:id="rId101"/>
    <p:sldId id="394" r:id="rId102"/>
    <p:sldId id="395" r:id="rId10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E8E89-4DDA-4B22-8363-DEC856F02525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65479-5AAF-418A-AB69-D7D0BCFC9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7577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B4C4-FD39-4C7E-8218-2F6A81BC697D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47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B4C4-FD39-4C7E-8218-2F6A81BC697D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682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B4C4-FD39-4C7E-8218-2F6A81BC697D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392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B4C4-FD39-4C7E-8218-2F6A81BC697D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586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B4C4-FD39-4C7E-8218-2F6A81BC697D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5104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3F00-175E-4795-AE1D-D489348CE3BE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720A-7870-47B3-A7A3-A1A2869983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273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3F00-175E-4795-AE1D-D489348CE3BE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720A-7870-47B3-A7A3-A1A2869983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760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3F00-175E-4795-AE1D-D489348CE3BE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720A-7870-47B3-A7A3-A1A2869983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797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3F00-175E-4795-AE1D-D489348CE3BE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720A-7870-47B3-A7A3-A1A2869983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582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3F00-175E-4795-AE1D-D489348CE3BE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720A-7870-47B3-A7A3-A1A2869983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198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3F00-175E-4795-AE1D-D489348CE3BE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720A-7870-47B3-A7A3-A1A2869983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6517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3F00-175E-4795-AE1D-D489348CE3BE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720A-7870-47B3-A7A3-A1A2869983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310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3F00-175E-4795-AE1D-D489348CE3BE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720A-7870-47B3-A7A3-A1A2869983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9644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3F00-175E-4795-AE1D-D489348CE3BE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720A-7870-47B3-A7A3-A1A2869983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4283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3F00-175E-4795-AE1D-D489348CE3BE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720A-7870-47B3-A7A3-A1A2869983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0150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3F00-175E-4795-AE1D-D489348CE3BE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5720A-7870-47B3-A7A3-A1A2869983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750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B3F00-175E-4795-AE1D-D489348CE3BE}" type="datetimeFigureOut">
              <a:rPr lang="cs-CZ" smtClean="0"/>
              <a:t>31.03.2023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5720A-7870-47B3-A7A3-A1A2869983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667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223.png"/><Relationship Id="rId7" Type="http://schemas.openxmlformats.org/officeDocument/2006/relationships/image" Target="../media/image226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png"/><Relationship Id="rId5" Type="http://schemas.openxmlformats.org/officeDocument/2006/relationships/image" Target="../media/image92.png"/><Relationship Id="rId10" Type="http://schemas.openxmlformats.org/officeDocument/2006/relationships/image" Target="../media/image229.png"/><Relationship Id="rId4" Type="http://schemas.openxmlformats.org/officeDocument/2006/relationships/image" Target="../media/image224.png"/><Relationship Id="rId9" Type="http://schemas.openxmlformats.org/officeDocument/2006/relationships/image" Target="../media/image22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237.png"/><Relationship Id="rId3" Type="http://schemas.openxmlformats.org/officeDocument/2006/relationships/image" Target="../media/image233.png"/><Relationship Id="rId7" Type="http://schemas.openxmlformats.org/officeDocument/2006/relationships/image" Target="../media/image117.png"/><Relationship Id="rId12" Type="http://schemas.openxmlformats.org/officeDocument/2006/relationships/image" Target="../media/image217.png"/><Relationship Id="rId17" Type="http://schemas.openxmlformats.org/officeDocument/2006/relationships/image" Target="../media/image156.png"/><Relationship Id="rId2" Type="http://schemas.openxmlformats.org/officeDocument/2006/relationships/image" Target="../media/image232.png"/><Relationship Id="rId16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236.png"/><Relationship Id="rId5" Type="http://schemas.openxmlformats.org/officeDocument/2006/relationships/image" Target="../media/image235.png"/><Relationship Id="rId15" Type="http://schemas.openxmlformats.org/officeDocument/2006/relationships/image" Target="../media/image199.png"/><Relationship Id="rId10" Type="http://schemas.openxmlformats.org/officeDocument/2006/relationships/image" Target="../media/image188.png"/><Relationship Id="rId4" Type="http://schemas.openxmlformats.org/officeDocument/2006/relationships/image" Target="../media/image234.png"/><Relationship Id="rId9" Type="http://schemas.openxmlformats.org/officeDocument/2006/relationships/image" Target="../media/image148.png"/><Relationship Id="rId14" Type="http://schemas.openxmlformats.org/officeDocument/2006/relationships/image" Target="../media/image20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46.jpeg"/><Relationship Id="rId7" Type="http://schemas.openxmlformats.org/officeDocument/2006/relationships/image" Target="../media/image5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65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g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rowl.rockefeller.edu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81.jp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8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3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48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5.png"/><Relationship Id="rId4" Type="http://schemas.openxmlformats.org/officeDocument/2006/relationships/image" Target="../media/image13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5.png"/><Relationship Id="rId4" Type="http://schemas.openxmlformats.org/officeDocument/2006/relationships/image" Target="../media/image13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png"/><Relationship Id="rId4" Type="http://schemas.openxmlformats.org/officeDocument/2006/relationships/image" Target="../media/image17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image" Target="../media/image189.jpe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pn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7" Type="http://schemas.openxmlformats.org/officeDocument/2006/relationships/image" Target="../media/image215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7" Type="http://schemas.openxmlformats.org/officeDocument/2006/relationships/image" Target="../media/image215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2729" y="1122363"/>
            <a:ext cx="10830187" cy="2387600"/>
          </a:xfrm>
        </p:spPr>
        <p:txBody>
          <a:bodyPr anchor="ctr">
            <a:normAutofit fontScale="90000"/>
          </a:bodyPr>
          <a:lstStyle/>
          <a:p>
            <a:r>
              <a:rPr lang="cs-CZ" b="1" dirty="0"/>
              <a:t>Predikce základních vlastností </a:t>
            </a:r>
            <a:r>
              <a:rPr lang="cs-CZ" b="1" dirty="0" smtClean="0"/>
              <a:t>proteinů</a:t>
            </a:r>
            <a:br>
              <a:rPr lang="cs-CZ" b="1" dirty="0" smtClean="0"/>
            </a:br>
            <a:r>
              <a:rPr lang="cs-CZ" b="1" dirty="0" smtClean="0"/>
              <a:t>(a peptidů)</a:t>
            </a:r>
            <a:r>
              <a:rPr lang="cs-CZ" b="1" dirty="0"/>
              <a:t/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r>
              <a:rPr lang="cs-CZ" b="1" dirty="0">
                <a:solidFill>
                  <a:srgbClr val="00B050"/>
                </a:solidFill>
              </a:rPr>
              <a:t>Aplikovaná bioinformatika, jaro </a:t>
            </a:r>
            <a:r>
              <a:rPr lang="cs-CZ" b="1" dirty="0" smtClean="0">
                <a:solidFill>
                  <a:srgbClr val="00B050"/>
                </a:solidFill>
              </a:rPr>
              <a:t>2023</a:t>
            </a:r>
            <a:endParaRPr lang="cs-CZ" b="1" dirty="0">
              <a:solidFill>
                <a:srgbClr val="00B050"/>
              </a:solidFill>
            </a:endParaRPr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0163960" y="6372370"/>
            <a:ext cx="1843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dirty="0"/>
              <a:t>Lenka Malinovská</a:t>
            </a:r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354443" y="5257800"/>
            <a:ext cx="6192837" cy="1301750"/>
            <a:chOff x="612" y="391"/>
            <a:chExt cx="3901" cy="820"/>
          </a:xfrm>
        </p:grpSpPr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612" y="391"/>
              <a:ext cx="681" cy="820"/>
              <a:chOff x="3970" y="392"/>
              <a:chExt cx="681" cy="820"/>
            </a:xfrm>
          </p:grpSpPr>
          <p:sp>
            <p:nvSpPr>
              <p:cNvPr id="11" name="Freeform 20"/>
              <p:cNvSpPr>
                <a:spLocks/>
              </p:cNvSpPr>
              <p:nvPr/>
            </p:nvSpPr>
            <p:spPr bwMode="auto">
              <a:xfrm>
                <a:off x="4015" y="392"/>
                <a:ext cx="615" cy="535"/>
              </a:xfrm>
              <a:custGeom>
                <a:avLst/>
                <a:gdLst>
                  <a:gd name="T0" fmla="*/ 132 w 1105"/>
                  <a:gd name="T1" fmla="*/ 144 h 962"/>
                  <a:gd name="T2" fmla="*/ 124 w 1105"/>
                  <a:gd name="T3" fmla="*/ 199 h 962"/>
                  <a:gd name="T4" fmla="*/ 144 w 1105"/>
                  <a:gd name="T5" fmla="*/ 221 h 962"/>
                  <a:gd name="T6" fmla="*/ 221 w 1105"/>
                  <a:gd name="T7" fmla="*/ 243 h 962"/>
                  <a:gd name="T8" fmla="*/ 141 w 1105"/>
                  <a:gd name="T9" fmla="*/ 189 h 962"/>
                  <a:gd name="T10" fmla="*/ 109 w 1105"/>
                  <a:gd name="T11" fmla="*/ 293 h 962"/>
                  <a:gd name="T12" fmla="*/ 146 w 1105"/>
                  <a:gd name="T13" fmla="*/ 295 h 962"/>
                  <a:gd name="T14" fmla="*/ 201 w 1105"/>
                  <a:gd name="T15" fmla="*/ 107 h 962"/>
                  <a:gd name="T16" fmla="*/ 255 w 1105"/>
                  <a:gd name="T17" fmla="*/ 122 h 962"/>
                  <a:gd name="T18" fmla="*/ 310 w 1105"/>
                  <a:gd name="T19" fmla="*/ 174 h 962"/>
                  <a:gd name="T20" fmla="*/ 310 w 1105"/>
                  <a:gd name="T21" fmla="*/ 285 h 962"/>
                  <a:gd name="T22" fmla="*/ 260 w 1105"/>
                  <a:gd name="T23" fmla="*/ 275 h 962"/>
                  <a:gd name="T24" fmla="*/ 213 w 1105"/>
                  <a:gd name="T25" fmla="*/ 216 h 962"/>
                  <a:gd name="T26" fmla="*/ 278 w 1105"/>
                  <a:gd name="T27" fmla="*/ 154 h 962"/>
                  <a:gd name="T28" fmla="*/ 253 w 1105"/>
                  <a:gd name="T29" fmla="*/ 55 h 962"/>
                  <a:gd name="T30" fmla="*/ 124 w 1105"/>
                  <a:gd name="T31" fmla="*/ 3 h 962"/>
                  <a:gd name="T32" fmla="*/ 50 w 1105"/>
                  <a:gd name="T33" fmla="*/ 21 h 962"/>
                  <a:gd name="T34" fmla="*/ 5 w 1105"/>
                  <a:gd name="T35" fmla="*/ 90 h 962"/>
                  <a:gd name="T36" fmla="*/ 35 w 1105"/>
                  <a:gd name="T37" fmla="*/ 186 h 962"/>
                  <a:gd name="T38" fmla="*/ 77 w 1105"/>
                  <a:gd name="T39" fmla="*/ 211 h 962"/>
                  <a:gd name="T40" fmla="*/ 218 w 1105"/>
                  <a:gd name="T41" fmla="*/ 191 h 962"/>
                  <a:gd name="T42" fmla="*/ 240 w 1105"/>
                  <a:gd name="T43" fmla="*/ 181 h 962"/>
                  <a:gd name="T44" fmla="*/ 300 w 1105"/>
                  <a:gd name="T45" fmla="*/ 127 h 962"/>
                  <a:gd name="T46" fmla="*/ 298 w 1105"/>
                  <a:gd name="T47" fmla="*/ 50 h 962"/>
                  <a:gd name="T48" fmla="*/ 238 w 1105"/>
                  <a:gd name="T49" fmla="*/ 18 h 962"/>
                  <a:gd name="T50" fmla="*/ 213 w 1105"/>
                  <a:gd name="T51" fmla="*/ 11 h 962"/>
                  <a:gd name="T52" fmla="*/ 119 w 1105"/>
                  <a:gd name="T53" fmla="*/ 55 h 962"/>
                  <a:gd name="T54" fmla="*/ 107 w 1105"/>
                  <a:gd name="T55" fmla="*/ 82 h 962"/>
                  <a:gd name="T56" fmla="*/ 97 w 1105"/>
                  <a:gd name="T57" fmla="*/ 105 h 962"/>
                  <a:gd name="T58" fmla="*/ 80 w 1105"/>
                  <a:gd name="T59" fmla="*/ 219 h 962"/>
                  <a:gd name="T60" fmla="*/ 32 w 1105"/>
                  <a:gd name="T61" fmla="*/ 248 h 962"/>
                  <a:gd name="T62" fmla="*/ 15 w 1105"/>
                  <a:gd name="T63" fmla="*/ 226 h 962"/>
                  <a:gd name="T64" fmla="*/ 3 w 1105"/>
                  <a:gd name="T65" fmla="*/ 194 h 962"/>
                  <a:gd name="T66" fmla="*/ 122 w 1105"/>
                  <a:gd name="T67" fmla="*/ 100 h 962"/>
                  <a:gd name="T68" fmla="*/ 342 w 1105"/>
                  <a:gd name="T69" fmla="*/ 95 h 96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105" h="962">
                    <a:moveTo>
                      <a:pt x="513" y="354"/>
                    </a:moveTo>
                    <a:cubicBezTo>
                      <a:pt x="472" y="381"/>
                      <a:pt x="464" y="427"/>
                      <a:pt x="425" y="466"/>
                    </a:cubicBezTo>
                    <a:cubicBezTo>
                      <a:pt x="415" y="497"/>
                      <a:pt x="408" y="525"/>
                      <a:pt x="393" y="554"/>
                    </a:cubicBezTo>
                    <a:cubicBezTo>
                      <a:pt x="396" y="583"/>
                      <a:pt x="395" y="613"/>
                      <a:pt x="401" y="642"/>
                    </a:cubicBezTo>
                    <a:cubicBezTo>
                      <a:pt x="406" y="666"/>
                      <a:pt x="435" y="676"/>
                      <a:pt x="449" y="690"/>
                    </a:cubicBezTo>
                    <a:cubicBezTo>
                      <a:pt x="456" y="697"/>
                      <a:pt x="458" y="708"/>
                      <a:pt x="465" y="714"/>
                    </a:cubicBezTo>
                    <a:cubicBezTo>
                      <a:pt x="505" y="747"/>
                      <a:pt x="568" y="775"/>
                      <a:pt x="617" y="794"/>
                    </a:cubicBezTo>
                    <a:cubicBezTo>
                      <a:pt x="649" y="791"/>
                      <a:pt x="683" y="796"/>
                      <a:pt x="713" y="786"/>
                    </a:cubicBezTo>
                    <a:cubicBezTo>
                      <a:pt x="741" y="777"/>
                      <a:pt x="753" y="706"/>
                      <a:pt x="753" y="706"/>
                    </a:cubicBezTo>
                    <a:cubicBezTo>
                      <a:pt x="735" y="527"/>
                      <a:pt x="694" y="603"/>
                      <a:pt x="457" y="610"/>
                    </a:cubicBezTo>
                    <a:cubicBezTo>
                      <a:pt x="408" y="659"/>
                      <a:pt x="368" y="684"/>
                      <a:pt x="345" y="754"/>
                    </a:cubicBezTo>
                    <a:cubicBezTo>
                      <a:pt x="348" y="818"/>
                      <a:pt x="336" y="884"/>
                      <a:pt x="353" y="946"/>
                    </a:cubicBezTo>
                    <a:cubicBezTo>
                      <a:pt x="357" y="962"/>
                      <a:pt x="401" y="962"/>
                      <a:pt x="401" y="962"/>
                    </a:cubicBezTo>
                    <a:cubicBezTo>
                      <a:pt x="425" y="959"/>
                      <a:pt x="450" y="962"/>
                      <a:pt x="473" y="954"/>
                    </a:cubicBezTo>
                    <a:cubicBezTo>
                      <a:pt x="520" y="938"/>
                      <a:pt x="524" y="845"/>
                      <a:pt x="529" y="810"/>
                    </a:cubicBezTo>
                    <a:cubicBezTo>
                      <a:pt x="534" y="690"/>
                      <a:pt x="525" y="429"/>
                      <a:pt x="649" y="346"/>
                    </a:cubicBezTo>
                    <a:cubicBezTo>
                      <a:pt x="684" y="349"/>
                      <a:pt x="719" y="348"/>
                      <a:pt x="753" y="354"/>
                    </a:cubicBezTo>
                    <a:cubicBezTo>
                      <a:pt x="791" y="360"/>
                      <a:pt x="794" y="375"/>
                      <a:pt x="825" y="394"/>
                    </a:cubicBezTo>
                    <a:cubicBezTo>
                      <a:pt x="884" y="431"/>
                      <a:pt x="927" y="472"/>
                      <a:pt x="977" y="522"/>
                    </a:cubicBezTo>
                    <a:cubicBezTo>
                      <a:pt x="988" y="533"/>
                      <a:pt x="991" y="550"/>
                      <a:pt x="1001" y="562"/>
                    </a:cubicBezTo>
                    <a:cubicBezTo>
                      <a:pt x="1044" y="614"/>
                      <a:pt x="1061" y="618"/>
                      <a:pt x="1089" y="674"/>
                    </a:cubicBezTo>
                    <a:cubicBezTo>
                      <a:pt x="1083" y="800"/>
                      <a:pt x="1100" y="856"/>
                      <a:pt x="1001" y="922"/>
                    </a:cubicBezTo>
                    <a:cubicBezTo>
                      <a:pt x="953" y="919"/>
                      <a:pt x="904" y="923"/>
                      <a:pt x="857" y="914"/>
                    </a:cubicBezTo>
                    <a:cubicBezTo>
                      <a:pt x="848" y="912"/>
                      <a:pt x="847" y="897"/>
                      <a:pt x="841" y="890"/>
                    </a:cubicBezTo>
                    <a:cubicBezTo>
                      <a:pt x="831" y="879"/>
                      <a:pt x="819" y="869"/>
                      <a:pt x="809" y="858"/>
                    </a:cubicBezTo>
                    <a:cubicBezTo>
                      <a:pt x="774" y="817"/>
                      <a:pt x="728" y="724"/>
                      <a:pt x="689" y="698"/>
                    </a:cubicBezTo>
                    <a:cubicBezTo>
                      <a:pt x="692" y="653"/>
                      <a:pt x="690" y="607"/>
                      <a:pt x="697" y="562"/>
                    </a:cubicBezTo>
                    <a:cubicBezTo>
                      <a:pt x="705" y="511"/>
                      <a:pt x="860" y="505"/>
                      <a:pt x="897" y="498"/>
                    </a:cubicBezTo>
                    <a:cubicBezTo>
                      <a:pt x="936" y="472"/>
                      <a:pt x="931" y="444"/>
                      <a:pt x="945" y="402"/>
                    </a:cubicBezTo>
                    <a:cubicBezTo>
                      <a:pt x="931" y="311"/>
                      <a:pt x="920" y="212"/>
                      <a:pt x="817" y="178"/>
                    </a:cubicBezTo>
                    <a:cubicBezTo>
                      <a:pt x="768" y="142"/>
                      <a:pt x="720" y="130"/>
                      <a:pt x="665" y="106"/>
                    </a:cubicBezTo>
                    <a:cubicBezTo>
                      <a:pt x="580" y="68"/>
                      <a:pt x="493" y="25"/>
                      <a:pt x="401" y="10"/>
                    </a:cubicBezTo>
                    <a:cubicBezTo>
                      <a:pt x="342" y="13"/>
                      <a:pt x="278" y="0"/>
                      <a:pt x="225" y="26"/>
                    </a:cubicBezTo>
                    <a:cubicBezTo>
                      <a:pt x="95" y="91"/>
                      <a:pt x="243" y="39"/>
                      <a:pt x="161" y="66"/>
                    </a:cubicBezTo>
                    <a:cubicBezTo>
                      <a:pt x="131" y="90"/>
                      <a:pt x="112" y="117"/>
                      <a:pt x="81" y="138"/>
                    </a:cubicBezTo>
                    <a:cubicBezTo>
                      <a:pt x="51" y="182"/>
                      <a:pt x="34" y="239"/>
                      <a:pt x="17" y="290"/>
                    </a:cubicBezTo>
                    <a:cubicBezTo>
                      <a:pt x="20" y="351"/>
                      <a:pt x="18" y="413"/>
                      <a:pt x="25" y="474"/>
                    </a:cubicBezTo>
                    <a:cubicBezTo>
                      <a:pt x="32" y="537"/>
                      <a:pt x="88" y="551"/>
                      <a:pt x="113" y="602"/>
                    </a:cubicBezTo>
                    <a:cubicBezTo>
                      <a:pt x="129" y="633"/>
                      <a:pt x="130" y="644"/>
                      <a:pt x="161" y="666"/>
                    </a:cubicBezTo>
                    <a:cubicBezTo>
                      <a:pt x="185" y="683"/>
                      <a:pt x="219" y="678"/>
                      <a:pt x="249" y="682"/>
                    </a:cubicBezTo>
                    <a:cubicBezTo>
                      <a:pt x="355" y="678"/>
                      <a:pt x="492" y="685"/>
                      <a:pt x="601" y="658"/>
                    </a:cubicBezTo>
                    <a:cubicBezTo>
                      <a:pt x="635" y="636"/>
                      <a:pt x="670" y="635"/>
                      <a:pt x="705" y="618"/>
                    </a:cubicBezTo>
                    <a:cubicBezTo>
                      <a:pt x="714" y="614"/>
                      <a:pt x="720" y="606"/>
                      <a:pt x="729" y="602"/>
                    </a:cubicBezTo>
                    <a:cubicBezTo>
                      <a:pt x="744" y="595"/>
                      <a:pt x="777" y="586"/>
                      <a:pt x="777" y="586"/>
                    </a:cubicBezTo>
                    <a:cubicBezTo>
                      <a:pt x="802" y="548"/>
                      <a:pt x="839" y="523"/>
                      <a:pt x="881" y="506"/>
                    </a:cubicBezTo>
                    <a:cubicBezTo>
                      <a:pt x="905" y="470"/>
                      <a:pt x="942" y="446"/>
                      <a:pt x="969" y="410"/>
                    </a:cubicBezTo>
                    <a:cubicBezTo>
                      <a:pt x="979" y="381"/>
                      <a:pt x="993" y="360"/>
                      <a:pt x="1001" y="330"/>
                    </a:cubicBezTo>
                    <a:cubicBezTo>
                      <a:pt x="996" y="257"/>
                      <a:pt x="1018" y="200"/>
                      <a:pt x="961" y="162"/>
                    </a:cubicBezTo>
                    <a:cubicBezTo>
                      <a:pt x="947" y="120"/>
                      <a:pt x="907" y="98"/>
                      <a:pt x="865" y="90"/>
                    </a:cubicBezTo>
                    <a:cubicBezTo>
                      <a:pt x="778" y="38"/>
                      <a:pt x="878" y="91"/>
                      <a:pt x="769" y="58"/>
                    </a:cubicBezTo>
                    <a:cubicBezTo>
                      <a:pt x="760" y="55"/>
                      <a:pt x="754" y="45"/>
                      <a:pt x="745" y="42"/>
                    </a:cubicBezTo>
                    <a:cubicBezTo>
                      <a:pt x="727" y="37"/>
                      <a:pt x="708" y="37"/>
                      <a:pt x="689" y="34"/>
                    </a:cubicBezTo>
                    <a:cubicBezTo>
                      <a:pt x="552" y="42"/>
                      <a:pt x="495" y="44"/>
                      <a:pt x="401" y="138"/>
                    </a:cubicBezTo>
                    <a:cubicBezTo>
                      <a:pt x="396" y="151"/>
                      <a:pt x="392" y="165"/>
                      <a:pt x="385" y="178"/>
                    </a:cubicBezTo>
                    <a:cubicBezTo>
                      <a:pt x="379" y="190"/>
                      <a:pt x="367" y="198"/>
                      <a:pt x="361" y="210"/>
                    </a:cubicBezTo>
                    <a:cubicBezTo>
                      <a:pt x="352" y="227"/>
                      <a:pt x="354" y="249"/>
                      <a:pt x="345" y="266"/>
                    </a:cubicBezTo>
                    <a:cubicBezTo>
                      <a:pt x="341" y="275"/>
                      <a:pt x="333" y="281"/>
                      <a:pt x="329" y="290"/>
                    </a:cubicBezTo>
                    <a:cubicBezTo>
                      <a:pt x="322" y="305"/>
                      <a:pt x="313" y="338"/>
                      <a:pt x="313" y="338"/>
                    </a:cubicBezTo>
                    <a:cubicBezTo>
                      <a:pt x="303" y="468"/>
                      <a:pt x="307" y="434"/>
                      <a:pt x="289" y="578"/>
                    </a:cubicBezTo>
                    <a:cubicBezTo>
                      <a:pt x="283" y="623"/>
                      <a:pt x="283" y="668"/>
                      <a:pt x="257" y="706"/>
                    </a:cubicBezTo>
                    <a:cubicBezTo>
                      <a:pt x="249" y="762"/>
                      <a:pt x="250" y="809"/>
                      <a:pt x="209" y="850"/>
                    </a:cubicBezTo>
                    <a:cubicBezTo>
                      <a:pt x="170" y="840"/>
                      <a:pt x="136" y="833"/>
                      <a:pt x="105" y="802"/>
                    </a:cubicBezTo>
                    <a:cubicBezTo>
                      <a:pt x="89" y="786"/>
                      <a:pt x="57" y="754"/>
                      <a:pt x="57" y="754"/>
                    </a:cubicBezTo>
                    <a:cubicBezTo>
                      <a:pt x="54" y="746"/>
                      <a:pt x="53" y="738"/>
                      <a:pt x="49" y="730"/>
                    </a:cubicBezTo>
                    <a:cubicBezTo>
                      <a:pt x="42" y="716"/>
                      <a:pt x="31" y="705"/>
                      <a:pt x="25" y="690"/>
                    </a:cubicBezTo>
                    <a:cubicBezTo>
                      <a:pt x="17" y="669"/>
                      <a:pt x="9" y="626"/>
                      <a:pt x="9" y="626"/>
                    </a:cubicBezTo>
                    <a:cubicBezTo>
                      <a:pt x="15" y="511"/>
                      <a:pt x="0" y="432"/>
                      <a:pt x="121" y="402"/>
                    </a:cubicBezTo>
                    <a:cubicBezTo>
                      <a:pt x="204" y="352"/>
                      <a:pt x="299" y="336"/>
                      <a:pt x="393" y="322"/>
                    </a:cubicBezTo>
                    <a:cubicBezTo>
                      <a:pt x="442" y="314"/>
                      <a:pt x="487" y="297"/>
                      <a:pt x="537" y="290"/>
                    </a:cubicBezTo>
                    <a:cubicBezTo>
                      <a:pt x="726" y="295"/>
                      <a:pt x="916" y="306"/>
                      <a:pt x="1105" y="306"/>
                    </a:cubicBez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" name="Text Box 21"/>
              <p:cNvSpPr txBox="1">
                <a:spLocks noChangeArrowheads="1"/>
              </p:cNvSpPr>
              <p:nvPr/>
            </p:nvSpPr>
            <p:spPr bwMode="auto">
              <a:xfrm>
                <a:off x="3970" y="981"/>
                <a:ext cx="68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 b="1" dirty="0">
                    <a:solidFill>
                      <a:srgbClr val="00B050"/>
                    </a:solidFill>
                    <a:latin typeface="+mn-lt"/>
                  </a:rPr>
                  <a:t>Protein</a:t>
                </a:r>
                <a:endParaRPr lang="en-GB" altLang="cs-CZ" sz="1800" b="1" dirty="0">
                  <a:solidFill>
                    <a:srgbClr val="00B050"/>
                  </a:solidFill>
                  <a:latin typeface="+mn-lt"/>
                </a:endParaRPr>
              </a:p>
            </p:txBody>
          </p:sp>
        </p:grpSp>
        <p:grpSp>
          <p:nvGrpSpPr>
            <p:cNvPr id="7" name="Group 29"/>
            <p:cNvGrpSpPr>
              <a:grpSpLocks/>
            </p:cNvGrpSpPr>
            <p:nvPr/>
          </p:nvGrpSpPr>
          <p:grpSpPr bwMode="auto">
            <a:xfrm>
              <a:off x="1519" y="504"/>
              <a:ext cx="2471" cy="601"/>
              <a:chOff x="113" y="3067"/>
              <a:chExt cx="2471" cy="601"/>
            </a:xfrm>
          </p:grpSpPr>
          <p:sp>
            <p:nvSpPr>
              <p:cNvPr id="9" name="Rectangle 24"/>
              <p:cNvSpPr>
                <a:spLocks noChangeArrowheads="1"/>
              </p:cNvSpPr>
              <p:nvPr/>
            </p:nvSpPr>
            <p:spPr bwMode="auto">
              <a:xfrm>
                <a:off x="113" y="3067"/>
                <a:ext cx="1995" cy="6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altLang="cs-CZ" sz="14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RKSTGGKAPRKQLATKAARKSAPATGGVKKPHRYRPGTVALREIRRYQKSTELLIRKLPFQRLVREIAQDFKTDLRFQSSAVMALQEASEAYLVGLFEDTNLCAIHAKR</a:t>
                </a:r>
                <a:r>
                  <a:rPr lang="en-GB" altLang="cs-CZ" sz="1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endParaRPr lang="cs-CZ" altLang="cs-CZ" sz="14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10" name="AutoShape 26"/>
              <p:cNvSpPr>
                <a:spLocks noChangeArrowheads="1"/>
              </p:cNvSpPr>
              <p:nvPr/>
            </p:nvSpPr>
            <p:spPr bwMode="auto">
              <a:xfrm>
                <a:off x="2221" y="3273"/>
                <a:ext cx="363" cy="181"/>
              </a:xfrm>
              <a:prstGeom prst="rightArrow">
                <a:avLst>
                  <a:gd name="adj1" fmla="val 50000"/>
                  <a:gd name="adj2" fmla="val 50138"/>
                </a:avLst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40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  <p:sp>
          <p:nvSpPr>
            <p:cNvPr id="8" name="Text Box 30"/>
            <p:cNvSpPr txBox="1">
              <a:spLocks noChangeArrowheads="1"/>
            </p:cNvSpPr>
            <p:nvPr/>
          </p:nvSpPr>
          <p:spPr bwMode="auto">
            <a:xfrm>
              <a:off x="4105" y="391"/>
              <a:ext cx="408" cy="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7200" b="1" dirty="0">
                  <a:solidFill>
                    <a:srgbClr val="00B050"/>
                  </a:solidFill>
                  <a:latin typeface="+mn-lt"/>
                </a:rPr>
                <a:t>?</a:t>
              </a:r>
              <a:endParaRPr lang="en-GB" altLang="cs-CZ" sz="7200" b="1" dirty="0">
                <a:solidFill>
                  <a:srgbClr val="00B05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9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i="1" dirty="0" smtClean="0">
                <a:solidFill>
                  <a:srgbClr val="00B050"/>
                </a:solidFill>
              </a:rPr>
              <a:t>De novo </a:t>
            </a:r>
            <a:r>
              <a:rPr lang="cs-CZ" sz="3600" b="1" dirty="0" smtClean="0">
                <a:solidFill>
                  <a:srgbClr val="00B050"/>
                </a:solidFill>
              </a:rPr>
              <a:t>design peptidů</a:t>
            </a:r>
            <a:r>
              <a:rPr lang="cs-CZ" sz="3600" b="1" i="1" dirty="0" smtClean="0">
                <a:solidFill>
                  <a:srgbClr val="00B050"/>
                </a:solidFill>
              </a:rPr>
              <a:t> </a:t>
            </a:r>
            <a:endParaRPr lang="cs-CZ" sz="3600" b="1" i="1" dirty="0">
              <a:solidFill>
                <a:srgbClr val="00B05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41319" t="23580" r="26181" b="62223"/>
          <a:stretch/>
        </p:blipFill>
        <p:spPr>
          <a:xfrm>
            <a:off x="711198" y="1180306"/>
            <a:ext cx="4682068" cy="1150509"/>
          </a:xfrm>
          <a:prstGeom prst="rect">
            <a:avLst/>
          </a:prstGeom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711198" y="2505870"/>
            <a:ext cx="5571069" cy="350546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dirty="0" smtClean="0">
                <a:solidFill>
                  <a:srgbClr val="00B050"/>
                </a:solidFill>
              </a:rPr>
              <a:t>Problémy AMP: degradace </a:t>
            </a:r>
            <a:r>
              <a:rPr lang="cs-CZ" altLang="cs-CZ" sz="2000" dirty="0" err="1" smtClean="0">
                <a:solidFill>
                  <a:srgbClr val="00B050"/>
                </a:solidFill>
              </a:rPr>
              <a:t>proteasami</a:t>
            </a:r>
            <a:r>
              <a:rPr lang="cs-CZ" altLang="cs-CZ" sz="2000" dirty="0" smtClean="0">
                <a:solidFill>
                  <a:srgbClr val="00B050"/>
                </a:solidFill>
              </a:rPr>
              <a:t>, toxické pro savčí buňky, produkce je drahá.</a:t>
            </a:r>
          </a:p>
          <a:p>
            <a:r>
              <a:rPr lang="cs-CZ" altLang="cs-CZ" sz="2000" dirty="0" smtClean="0"/>
              <a:t>Design vhodných AMP: experimentální a výpočetní metody.</a:t>
            </a:r>
          </a:p>
          <a:p>
            <a:r>
              <a:rPr lang="cs-CZ" altLang="cs-CZ" sz="2000" dirty="0" smtClean="0"/>
              <a:t>Mnoho různých nástrojů pro predikci antimikrobiální aktivity, toxicity a stability AMP.</a:t>
            </a:r>
          </a:p>
          <a:p>
            <a:endParaRPr lang="cs-CZ" altLang="cs-CZ" sz="2000" dirty="0" smtClean="0"/>
          </a:p>
          <a:p>
            <a:pPr>
              <a:buFontTx/>
              <a:buNone/>
            </a:pPr>
            <a:endParaRPr lang="cs-CZ" altLang="cs-CZ" sz="2000" dirty="0"/>
          </a:p>
        </p:txBody>
      </p:sp>
      <p:grpSp>
        <p:nvGrpSpPr>
          <p:cNvPr id="14" name="Skupina 13"/>
          <p:cNvGrpSpPr/>
          <p:nvPr/>
        </p:nvGrpSpPr>
        <p:grpSpPr>
          <a:xfrm>
            <a:off x="6095999" y="1337734"/>
            <a:ext cx="5874955" cy="3656856"/>
            <a:chOff x="6095999" y="1337734"/>
            <a:chExt cx="5874955" cy="3656856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3"/>
            <a:srcRect l="24514" t="20371" r="21597" b="20123"/>
            <a:stretch/>
          </p:blipFill>
          <p:spPr>
            <a:xfrm>
              <a:off x="6095999" y="1337734"/>
              <a:ext cx="5874955" cy="3649133"/>
            </a:xfrm>
            <a:prstGeom prst="rect">
              <a:avLst/>
            </a:prstGeom>
          </p:spPr>
        </p:pic>
        <p:sp>
          <p:nvSpPr>
            <p:cNvPr id="9" name="Ovál 8"/>
            <p:cNvSpPr/>
            <p:nvPr/>
          </p:nvSpPr>
          <p:spPr>
            <a:xfrm>
              <a:off x="6874932" y="1778000"/>
              <a:ext cx="414867" cy="26246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6273800" y="2514336"/>
              <a:ext cx="736600" cy="965464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ál 10"/>
            <p:cNvSpPr/>
            <p:nvPr/>
          </p:nvSpPr>
          <p:spPr>
            <a:xfrm>
              <a:off x="6224443" y="3582889"/>
              <a:ext cx="574290" cy="26246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vál 11"/>
            <p:cNvSpPr/>
            <p:nvPr/>
          </p:nvSpPr>
          <p:spPr>
            <a:xfrm>
              <a:off x="6224443" y="3919322"/>
              <a:ext cx="472690" cy="26246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vál 12"/>
            <p:cNvSpPr/>
            <p:nvPr/>
          </p:nvSpPr>
          <p:spPr>
            <a:xfrm>
              <a:off x="7308175" y="4732123"/>
              <a:ext cx="608157" cy="26246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5" name="Obdélník 14"/>
          <p:cNvSpPr/>
          <p:nvPr/>
        </p:nvSpPr>
        <p:spPr>
          <a:xfrm>
            <a:off x="6224443" y="5188290"/>
            <a:ext cx="5238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dbaasp.org</a:t>
            </a:r>
            <a:r>
              <a:rPr lang="cs-CZ" dirty="0"/>
              <a:t>/</a:t>
            </a:r>
            <a:r>
              <a:rPr lang="cs-CZ" dirty="0" err="1"/>
              <a:t>tools?page</a:t>
            </a:r>
            <a:r>
              <a:rPr lang="cs-CZ" dirty="0"/>
              <a:t>=</a:t>
            </a:r>
            <a:r>
              <a:rPr lang="cs-CZ" dirty="0" err="1"/>
              <a:t>linear-amp-prediction</a:t>
            </a:r>
            <a:endParaRPr lang="cs-CZ" dirty="0"/>
          </a:p>
        </p:txBody>
      </p:sp>
      <p:sp>
        <p:nvSpPr>
          <p:cNvPr id="16" name="Obdélník 15"/>
          <p:cNvSpPr/>
          <p:nvPr/>
        </p:nvSpPr>
        <p:spPr>
          <a:xfrm>
            <a:off x="535755" y="4742706"/>
            <a:ext cx="45343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cs-CZ" altLang="cs-CZ" b="1" i="1" dirty="0">
                <a:solidFill>
                  <a:srgbClr val="00B050"/>
                </a:solidFill>
              </a:rPr>
              <a:t>Úkol 2</a:t>
            </a:r>
            <a:r>
              <a:rPr lang="cs-CZ" altLang="cs-CZ" b="1" i="1" dirty="0" smtClean="0">
                <a:solidFill>
                  <a:srgbClr val="00B050"/>
                </a:solidFill>
              </a:rPr>
              <a:t>:</a:t>
            </a:r>
            <a:r>
              <a:rPr lang="cs-CZ" altLang="cs-CZ" b="1" i="1" dirty="0">
                <a:solidFill>
                  <a:srgbClr val="00B050"/>
                </a:solidFill>
              </a:rPr>
              <a:t>	</a:t>
            </a:r>
            <a:r>
              <a:rPr lang="cs-CZ" altLang="cs-CZ" b="1" i="1" dirty="0" smtClean="0">
                <a:solidFill>
                  <a:srgbClr val="00B050"/>
                </a:solidFill>
              </a:rPr>
              <a:t>Predikujte antimikrobiální aktivitu následujících peptidů </a:t>
            </a:r>
            <a:r>
              <a:rPr lang="cs-CZ" altLang="cs-CZ" b="1" i="1" dirty="0">
                <a:solidFill>
                  <a:srgbClr val="00B050"/>
                </a:solidFill>
              </a:rPr>
              <a:t>vůči </a:t>
            </a:r>
            <a:r>
              <a:rPr lang="cs-CZ" altLang="cs-CZ" b="1" i="1" dirty="0" err="1">
                <a:solidFill>
                  <a:srgbClr val="00B050"/>
                </a:solidFill>
              </a:rPr>
              <a:t>Staphylococcus</a:t>
            </a:r>
            <a:r>
              <a:rPr lang="cs-CZ" altLang="cs-CZ" b="1" i="1" dirty="0">
                <a:solidFill>
                  <a:srgbClr val="00B050"/>
                </a:solidFill>
              </a:rPr>
              <a:t> aureus </a:t>
            </a:r>
            <a:r>
              <a:rPr lang="cs-CZ" altLang="cs-CZ" b="1" i="1" dirty="0" smtClean="0">
                <a:solidFill>
                  <a:srgbClr val="00B050"/>
                </a:solidFill>
              </a:rPr>
              <a:t>a </a:t>
            </a:r>
            <a:r>
              <a:rPr lang="cs-CZ" altLang="cs-CZ" b="1" i="1" dirty="0" err="1" smtClean="0">
                <a:solidFill>
                  <a:srgbClr val="00B050"/>
                </a:solidFill>
              </a:rPr>
              <a:t>Pseudomonas</a:t>
            </a:r>
            <a:r>
              <a:rPr lang="cs-CZ" altLang="cs-CZ" b="1" i="1" dirty="0" smtClean="0">
                <a:solidFill>
                  <a:srgbClr val="00B050"/>
                </a:solidFill>
              </a:rPr>
              <a:t> </a:t>
            </a:r>
            <a:r>
              <a:rPr lang="cs-CZ" altLang="cs-CZ" b="1" i="1" dirty="0" err="1" smtClean="0">
                <a:solidFill>
                  <a:srgbClr val="00B050"/>
                </a:solidFill>
              </a:rPr>
              <a:t>aeruginosa</a:t>
            </a:r>
            <a:r>
              <a:rPr lang="en-US" altLang="cs-CZ" b="1" i="1" dirty="0" smtClean="0">
                <a:solidFill>
                  <a:srgbClr val="00B050"/>
                </a:solidFill>
              </a:rPr>
              <a:t>.</a:t>
            </a:r>
            <a:endParaRPr lang="cs-CZ" altLang="cs-CZ" b="1" i="1" dirty="0" smtClean="0">
              <a:solidFill>
                <a:srgbClr val="00B050"/>
              </a:solidFill>
            </a:endParaRPr>
          </a:p>
          <a:p>
            <a:pPr algn="just">
              <a:spcBef>
                <a:spcPct val="0"/>
              </a:spcBef>
            </a:pPr>
            <a:endParaRPr lang="cs-CZ" altLang="cs-CZ" b="1" i="1" dirty="0" smtClean="0">
              <a:solidFill>
                <a:srgbClr val="00B050"/>
              </a:solidFill>
            </a:endParaRPr>
          </a:p>
          <a:p>
            <a:pPr algn="just">
              <a:spcBef>
                <a:spcPct val="0"/>
              </a:spcBef>
            </a:pPr>
            <a:r>
              <a:rPr lang="cs-CZ" dirty="0" smtClean="0">
                <a:solidFill>
                  <a:srgbClr val="212529"/>
                </a:solidFill>
                <a:latin typeface="Montserrat"/>
              </a:rPr>
              <a:t>FLPLIGRVLSGIL</a:t>
            </a:r>
          </a:p>
          <a:p>
            <a:pPr algn="just">
              <a:spcBef>
                <a:spcPct val="0"/>
              </a:spcBef>
            </a:pPr>
            <a:r>
              <a:rPr lang="cs-CZ" dirty="0" smtClean="0">
                <a:solidFill>
                  <a:srgbClr val="212529"/>
                </a:solidFill>
                <a:latin typeface="Montserrat"/>
              </a:rPr>
              <a:t>ALWKTLLKKVLKA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287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/>
          <a:srcRect l="24662" t="52132" r="37364" b="18679"/>
          <a:stretch/>
        </p:blipFill>
        <p:spPr>
          <a:xfrm>
            <a:off x="255373" y="354228"/>
            <a:ext cx="5914768" cy="2557452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grpSp>
        <p:nvGrpSpPr>
          <p:cNvPr id="30" name="Skupina 29"/>
          <p:cNvGrpSpPr/>
          <p:nvPr/>
        </p:nvGrpSpPr>
        <p:grpSpPr>
          <a:xfrm>
            <a:off x="6583188" y="1028860"/>
            <a:ext cx="3466975" cy="1208187"/>
            <a:chOff x="8725025" y="5512506"/>
            <a:chExt cx="3466975" cy="1208187"/>
          </a:xfrm>
        </p:grpSpPr>
        <p:sp>
          <p:nvSpPr>
            <p:cNvPr id="14" name="Obdélník 13"/>
            <p:cNvSpPr/>
            <p:nvPr/>
          </p:nvSpPr>
          <p:spPr>
            <a:xfrm>
              <a:off x="8725025" y="6351361"/>
              <a:ext cx="34669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/>
                <a:t>https://</a:t>
              </a:r>
              <a:r>
                <a:rPr lang="cs-CZ" dirty="0" err="1"/>
                <a:t>services.healthtech.dtu.dk</a:t>
              </a:r>
              <a:r>
                <a:rPr lang="cs-CZ" dirty="0"/>
                <a:t>/</a:t>
              </a:r>
            </a:p>
          </p:txBody>
        </p:sp>
        <p:grpSp>
          <p:nvGrpSpPr>
            <p:cNvPr id="27" name="Skupina 26"/>
            <p:cNvGrpSpPr/>
            <p:nvPr/>
          </p:nvGrpSpPr>
          <p:grpSpPr>
            <a:xfrm>
              <a:off x="8909716" y="5512506"/>
              <a:ext cx="3097591" cy="702707"/>
              <a:chOff x="8725025" y="5329969"/>
              <a:chExt cx="3097591" cy="702707"/>
            </a:xfrm>
          </p:grpSpPr>
          <p:grpSp>
            <p:nvGrpSpPr>
              <p:cNvPr id="26" name="Skupina 25"/>
              <p:cNvGrpSpPr/>
              <p:nvPr/>
            </p:nvGrpSpPr>
            <p:grpSpPr>
              <a:xfrm>
                <a:off x="8725025" y="5481930"/>
                <a:ext cx="2574807" cy="550746"/>
                <a:chOff x="161214" y="3264826"/>
                <a:chExt cx="2574807" cy="550746"/>
              </a:xfrm>
            </p:grpSpPr>
            <p:sp>
              <p:nvSpPr>
                <p:cNvPr id="16" name="Obdélník 15"/>
                <p:cNvSpPr/>
                <p:nvPr/>
              </p:nvSpPr>
              <p:spPr>
                <a:xfrm>
                  <a:off x="161214" y="3538573"/>
                  <a:ext cx="2574807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200" dirty="0" err="1" smtClean="0">
                      <a:solidFill>
                        <a:srgbClr val="323232"/>
                      </a:solidFill>
                    </a:rPr>
                    <a:t>DTU</a:t>
                  </a:r>
                  <a:r>
                    <a:rPr lang="cs-CZ" sz="1200" dirty="0" smtClean="0">
                      <a:solidFill>
                        <a:srgbClr val="323232"/>
                      </a:solidFill>
                    </a:rPr>
                    <a:t> - </a:t>
                  </a:r>
                  <a:r>
                    <a:rPr lang="en-GB" sz="1200" dirty="0" smtClean="0">
                      <a:solidFill>
                        <a:srgbClr val="323232"/>
                      </a:solidFill>
                    </a:rPr>
                    <a:t>Technical </a:t>
                  </a:r>
                  <a:r>
                    <a:rPr lang="en-GB" sz="1200" dirty="0">
                      <a:solidFill>
                        <a:srgbClr val="323232"/>
                      </a:solidFill>
                    </a:rPr>
                    <a:t>University of Denmark</a:t>
                  </a:r>
                  <a:endParaRPr lang="cs-CZ" sz="1200" dirty="0"/>
                </a:p>
              </p:txBody>
            </p:sp>
            <p:pic>
              <p:nvPicPr>
                <p:cNvPr id="1026" name="Picture 2" descr="DTU Health Tech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4637" b="5298"/>
                <a:stretch/>
              </p:blipFill>
              <p:spPr bwMode="auto">
                <a:xfrm>
                  <a:off x="255373" y="3264826"/>
                  <a:ext cx="1515762" cy="32473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028" name="Picture 4" descr="DTU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93991" y="5329969"/>
                <a:ext cx="428625" cy="6286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5"/>
          <a:srcRect l="41764" t="6786" r="42659" b="85526"/>
          <a:stretch/>
        </p:blipFill>
        <p:spPr>
          <a:xfrm>
            <a:off x="280087" y="3311413"/>
            <a:ext cx="2374084" cy="659027"/>
          </a:xfrm>
          <a:prstGeom prst="rect">
            <a:avLst/>
          </a:prstGeom>
        </p:spPr>
      </p:pic>
      <p:grpSp>
        <p:nvGrpSpPr>
          <p:cNvPr id="24" name="Skupina 23"/>
          <p:cNvGrpSpPr/>
          <p:nvPr/>
        </p:nvGrpSpPr>
        <p:grpSpPr>
          <a:xfrm>
            <a:off x="255373" y="4143631"/>
            <a:ext cx="4283676" cy="2607278"/>
            <a:chOff x="298486" y="1243912"/>
            <a:chExt cx="4283676" cy="2607278"/>
          </a:xfrm>
        </p:grpSpPr>
        <p:pic>
          <p:nvPicPr>
            <p:cNvPr id="32" name="Obrázek 31"/>
            <p:cNvPicPr>
              <a:picLocks noChangeAspect="1"/>
            </p:cNvPicPr>
            <p:nvPr/>
          </p:nvPicPr>
          <p:blipFill rotWithShape="1">
            <a:blip r:embed="rId6"/>
            <a:srcRect l="31689" t="52132" r="50270" b="33333"/>
            <a:stretch/>
          </p:blipFill>
          <p:spPr>
            <a:xfrm>
              <a:off x="323200" y="1243912"/>
              <a:ext cx="3399239" cy="1540478"/>
            </a:xfrm>
            <a:prstGeom prst="rect">
              <a:avLst/>
            </a:prstGeom>
          </p:spPr>
        </p:pic>
        <p:pic>
          <p:nvPicPr>
            <p:cNvPr id="33" name="Obrázek 32"/>
            <p:cNvPicPr>
              <a:picLocks noChangeAspect="1"/>
            </p:cNvPicPr>
            <p:nvPr/>
          </p:nvPicPr>
          <p:blipFill rotWithShape="1">
            <a:blip r:embed="rId7"/>
            <a:srcRect l="9933" t="40240" r="54932" b="44264"/>
            <a:stretch/>
          </p:blipFill>
          <p:spPr>
            <a:xfrm>
              <a:off x="298486" y="2788509"/>
              <a:ext cx="4283676" cy="1062681"/>
            </a:xfrm>
            <a:prstGeom prst="rect">
              <a:avLst/>
            </a:prstGeom>
          </p:spPr>
        </p:pic>
        <p:sp>
          <p:nvSpPr>
            <p:cNvPr id="35" name="Ovál 34"/>
            <p:cNvSpPr/>
            <p:nvPr/>
          </p:nvSpPr>
          <p:spPr>
            <a:xfrm>
              <a:off x="1449858" y="2990334"/>
              <a:ext cx="1128585" cy="304455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8653980" y="6043023"/>
            <a:ext cx="34721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000" b="1" dirty="0">
                <a:solidFill>
                  <a:srgbClr val="FF0000"/>
                </a:solidFill>
                <a:latin typeface="+mn-lt"/>
              </a:rPr>
              <a:t>Expert Protein</a:t>
            </a: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GB" altLang="cs-CZ" sz="2000" b="1" dirty="0">
                <a:solidFill>
                  <a:srgbClr val="FF0000"/>
                </a:solidFill>
                <a:latin typeface="+mn-lt"/>
              </a:rPr>
              <a:t>Analysis </a:t>
            </a:r>
            <a:r>
              <a:rPr lang="en-GB" altLang="cs-CZ" sz="2000" b="1" dirty="0" smtClean="0">
                <a:solidFill>
                  <a:srgbClr val="FF0000"/>
                </a:solidFill>
                <a:latin typeface="+mn-lt"/>
              </a:rPr>
              <a:t>System</a:t>
            </a:r>
            <a:endParaRPr lang="cs-CZ" altLang="cs-CZ" sz="2000" b="1" dirty="0">
              <a:solidFill>
                <a:srgbClr val="FF0000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000" b="1" dirty="0">
                <a:solidFill>
                  <a:srgbClr val="FF0000"/>
                </a:solidFill>
                <a:latin typeface="+mn-lt"/>
              </a:rPr>
              <a:t>http://</a:t>
            </a:r>
            <a:r>
              <a:rPr lang="en-GB" altLang="cs-CZ" sz="2000" b="1" dirty="0" err="1">
                <a:solidFill>
                  <a:srgbClr val="FF0000"/>
                </a:solidFill>
                <a:latin typeface="+mn-lt"/>
              </a:rPr>
              <a:t>www.expasy.org</a:t>
            </a:r>
            <a:endParaRPr lang="en-GB" altLang="cs-CZ" sz="2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7" name="Obrázek 36"/>
          <p:cNvPicPr>
            <a:picLocks noChangeAspect="1"/>
          </p:cNvPicPr>
          <p:nvPr/>
        </p:nvPicPr>
        <p:blipFill rotWithShape="1">
          <a:blip r:embed="rId8"/>
          <a:srcRect l="49595" t="52541" r="32577" b="33397"/>
          <a:stretch/>
        </p:blipFill>
        <p:spPr>
          <a:xfrm>
            <a:off x="8653980" y="4537345"/>
            <a:ext cx="3392174" cy="1504935"/>
          </a:xfrm>
          <a:prstGeom prst="rect">
            <a:avLst/>
          </a:prstGeom>
        </p:spPr>
      </p:pic>
      <p:pic>
        <p:nvPicPr>
          <p:cNvPr id="38" name="Obrázek 37"/>
          <p:cNvPicPr>
            <a:picLocks noChangeAspect="1"/>
          </p:cNvPicPr>
          <p:nvPr/>
        </p:nvPicPr>
        <p:blipFill rotWithShape="1">
          <a:blip r:embed="rId9"/>
          <a:srcRect l="28378" t="56336" r="57297" b="29249"/>
          <a:stretch/>
        </p:blipFill>
        <p:spPr>
          <a:xfrm>
            <a:off x="5306076" y="5123961"/>
            <a:ext cx="3027138" cy="1713473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/>
        </p:nvPicPr>
        <p:blipFill rotWithShape="1">
          <a:blip r:embed="rId10"/>
          <a:srcRect l="71284" t="65105" r="14054" b="21562"/>
          <a:stretch/>
        </p:blipFill>
        <p:spPr>
          <a:xfrm>
            <a:off x="3889152" y="3446908"/>
            <a:ext cx="3191697" cy="1632618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/>
        </p:nvPicPr>
        <p:blipFill rotWithShape="1">
          <a:blip r:embed="rId8"/>
          <a:srcRect l="68007" t="52541" r="14556" b="33397"/>
          <a:stretch/>
        </p:blipFill>
        <p:spPr>
          <a:xfrm>
            <a:off x="7364893" y="2881935"/>
            <a:ext cx="3317734" cy="150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3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31"/>
    </mc:Choice>
    <mc:Fallback xmlns="">
      <p:transition spd="slow" advTm="18431"/>
    </mc:Fallback>
  </mc:AlternateContent>
  <p:timing>
    <p:tnLst>
      <p:par>
        <p:cTn id="1" dur="indefinite" restart="never" nodeType="tmRoot"/>
      </p:par>
    </p:tnLst>
  </p:timing>
  <p:extLst mod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8EAE4275-D46F-4208-93C3-98B0A127F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42" t="31353" r="35515" b="24948"/>
          <a:stretch/>
        </p:blipFill>
        <p:spPr>
          <a:xfrm>
            <a:off x="511404" y="2856322"/>
            <a:ext cx="7898021" cy="3546418"/>
          </a:xfrm>
          <a:prstGeom prst="rect">
            <a:avLst/>
          </a:prstGeom>
        </p:spPr>
      </p:pic>
      <p:sp>
        <p:nvSpPr>
          <p:cNvPr id="2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600" dirty="0" err="1">
                <a:solidFill>
                  <a:srgbClr val="00B050"/>
                </a:solidFill>
                <a:latin typeface="+mn-lt"/>
                <a:cs typeface="Arial"/>
              </a:rPr>
              <a:t>Posttranslační</a:t>
            </a:r>
            <a:r>
              <a:rPr lang="cs-CZ" altLang="cs-CZ" sz="3600" dirty="0">
                <a:solidFill>
                  <a:srgbClr val="00B050"/>
                </a:solidFill>
                <a:latin typeface="+mn-lt"/>
                <a:cs typeface="Arial"/>
              </a:rPr>
              <a:t> modifikace - štěpení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3EE04AA2-BF89-4D84-BEA9-5779278A0F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38" t="43024" r="41160" b="39107"/>
          <a:stretch/>
        </p:blipFill>
        <p:spPr>
          <a:xfrm>
            <a:off x="433633" y="1074656"/>
            <a:ext cx="3261822" cy="178166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5AF7FB14-82BD-4987-A774-326D8359B54C}"/>
              </a:ext>
            </a:extLst>
          </p:cNvPr>
          <p:cNvSpPr txBox="1"/>
          <p:nvPr/>
        </p:nvSpPr>
        <p:spPr>
          <a:xfrm>
            <a:off x="3886201" y="1780823"/>
            <a:ext cx="3962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web.expasy.org</a:t>
            </a:r>
            <a:r>
              <a:rPr lang="cs-CZ" dirty="0"/>
              <a:t>/</a:t>
            </a:r>
            <a:r>
              <a:rPr lang="cs-CZ" dirty="0" err="1"/>
              <a:t>peptide_cutter</a:t>
            </a:r>
            <a:r>
              <a:rPr lang="cs-CZ" dirty="0"/>
              <a:t>/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xmlns="" id="{140878A9-C65D-474F-A30E-40A0461A6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3972" y="4387989"/>
            <a:ext cx="369545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Protein 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MANLGCWMLVLFVATWSDLGLCKKRPKPGGWNTGGSRYPGQGSPGGNRYPPQGGGGWGQPHGGGWGQPHGGGWGQPHGGGWGQPHGGGWGQGGGTHSQWNKPSKPKTNMKHMAGAAAAGAVVGGLGGYMLGSAMSRPIIHFGSDYEDRYYRENMHRYPNQVYYRPMDEYSNQNNFVHDCVNITIKQHTVTTTTKGENFTETDVKMMERVVEQMCITQYERESQAYYQRGSSMVLFSSPPV ILLISFLIFLIVG</a:t>
            </a:r>
            <a:r>
              <a:rPr kumimoji="0" lang="cs-CZ" altLang="cs-CZ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xmlns="" id="{53D7954C-15C3-43D3-BCE2-2720256E7E58}"/>
              </a:ext>
            </a:extLst>
          </p:cNvPr>
          <p:cNvSpPr txBox="1"/>
          <p:nvPr/>
        </p:nvSpPr>
        <p:spPr>
          <a:xfrm>
            <a:off x="4744682" y="6040509"/>
            <a:ext cx="1817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00B050"/>
                </a:solidFill>
                <a:effectLst/>
                <a:latin typeface="Helvetica neue"/>
              </a:rPr>
              <a:t>PRIO_HUMAN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8796867" y="4629531"/>
            <a:ext cx="322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cs-CZ" altLang="cs-CZ" b="1" i="1" dirty="0">
                <a:solidFill>
                  <a:srgbClr val="00B050"/>
                </a:solidFill>
              </a:rPr>
              <a:t>Úkol </a:t>
            </a:r>
            <a:r>
              <a:rPr lang="cs-CZ" altLang="cs-CZ" b="1" i="1" dirty="0" smtClean="0">
                <a:solidFill>
                  <a:srgbClr val="00B050"/>
                </a:solidFill>
              </a:rPr>
              <a:t>1</a:t>
            </a:r>
            <a:r>
              <a:rPr lang="cs-CZ" altLang="cs-CZ" b="1" i="1" dirty="0">
                <a:solidFill>
                  <a:srgbClr val="00B050"/>
                </a:solidFill>
              </a:rPr>
              <a:t>7</a:t>
            </a:r>
            <a:r>
              <a:rPr lang="cs-CZ" altLang="cs-CZ" b="1" i="1" dirty="0" smtClean="0">
                <a:solidFill>
                  <a:srgbClr val="00B050"/>
                </a:solidFill>
              </a:rPr>
              <a:t>:</a:t>
            </a:r>
            <a:r>
              <a:rPr lang="cs-CZ" altLang="cs-CZ" b="1" i="1" dirty="0">
                <a:solidFill>
                  <a:srgbClr val="00B050"/>
                </a:solidFill>
              </a:rPr>
              <a:t>	</a:t>
            </a:r>
            <a:r>
              <a:rPr lang="cs-CZ" b="1" i="1" dirty="0">
                <a:solidFill>
                  <a:srgbClr val="00B050"/>
                </a:solidFill>
              </a:rPr>
              <a:t> Predikujte potenciální místa štěpení v uvedeném proteinu.</a:t>
            </a:r>
            <a:endParaRPr lang="cs-CZ" altLang="cs-CZ" b="1" i="1" dirty="0">
              <a:solidFill>
                <a:srgbClr val="00B050"/>
              </a:solidFill>
            </a:endParaRPr>
          </a:p>
          <a:p>
            <a:pPr algn="just">
              <a:spcBef>
                <a:spcPct val="0"/>
              </a:spcBef>
            </a:pPr>
            <a:endParaRPr lang="cs-CZ" altLang="cs-CZ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18531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600" dirty="0">
                <a:solidFill>
                  <a:srgbClr val="00B050"/>
                </a:solidFill>
                <a:latin typeface="+mn-lt"/>
                <a:cs typeface="Arial"/>
              </a:rPr>
              <a:t>Použitá a doporučená literatura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30878" t="14876" r="31284" b="72751"/>
          <a:stretch/>
        </p:blipFill>
        <p:spPr>
          <a:xfrm>
            <a:off x="347962" y="1047685"/>
            <a:ext cx="3243735" cy="59661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30878" t="14414" r="31284" b="65045"/>
          <a:stretch/>
        </p:blipFill>
        <p:spPr>
          <a:xfrm>
            <a:off x="347962" y="1840842"/>
            <a:ext cx="2609422" cy="79680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21014" t="13574" r="34054" b="70317"/>
          <a:stretch/>
        </p:blipFill>
        <p:spPr>
          <a:xfrm>
            <a:off x="347962" y="2866464"/>
            <a:ext cx="2890968" cy="58299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/>
          <a:srcRect l="23717" t="29790" r="39189" b="53874"/>
          <a:stretch/>
        </p:blipFill>
        <p:spPr>
          <a:xfrm>
            <a:off x="319802" y="3622831"/>
            <a:ext cx="3271895" cy="81052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/>
          <a:srcRect l="25405" t="26186" r="5743" b="40300"/>
          <a:stretch/>
        </p:blipFill>
        <p:spPr>
          <a:xfrm>
            <a:off x="315145" y="4723667"/>
            <a:ext cx="3550150" cy="97202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/>
          <a:srcRect l="31486" t="22130" r="32973" b="56757"/>
          <a:stretch/>
        </p:blipFill>
        <p:spPr>
          <a:xfrm>
            <a:off x="4234249" y="1040530"/>
            <a:ext cx="3148478" cy="105208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8"/>
          <a:srcRect l="31014" t="30390" r="35000" b="58495"/>
          <a:stretch/>
        </p:blipFill>
        <p:spPr>
          <a:xfrm>
            <a:off x="4053016" y="2265162"/>
            <a:ext cx="4010528" cy="73773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9"/>
          <a:srcRect l="17870" t="15927" r="39833" b="67754"/>
          <a:stretch/>
        </p:blipFill>
        <p:spPr>
          <a:xfrm>
            <a:off x="3977577" y="3157960"/>
            <a:ext cx="4085967" cy="88672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0"/>
          <a:srcRect l="36215" t="35342" r="15811" b="43184"/>
          <a:stretch/>
        </p:blipFill>
        <p:spPr>
          <a:xfrm>
            <a:off x="4151871" y="4087471"/>
            <a:ext cx="3039762" cy="765387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11"/>
          <a:srcRect l="18371" t="27156" r="32087" b="60244"/>
          <a:stretch/>
        </p:blipFill>
        <p:spPr>
          <a:xfrm>
            <a:off x="8256903" y="2398856"/>
            <a:ext cx="3287822" cy="470341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7" t="39688" r="16731" b="43312"/>
          <a:stretch>
            <a:fillRect/>
          </a:stretch>
        </p:blipFill>
        <p:spPr bwMode="auto">
          <a:xfrm>
            <a:off x="8449424" y="3622831"/>
            <a:ext cx="3111929" cy="50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611" y="5801878"/>
            <a:ext cx="4217773" cy="831121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14"/>
          <a:srcRect l="12291" t="27284" r="38680" b="46419"/>
          <a:stretch/>
        </p:blipFill>
        <p:spPr>
          <a:xfrm>
            <a:off x="4392777" y="5398489"/>
            <a:ext cx="3602827" cy="1086972"/>
          </a:xfrm>
          <a:prstGeom prst="rect">
            <a:avLst/>
          </a:prstGeom>
          <a:ln w="38100">
            <a:noFill/>
          </a:ln>
        </p:spPr>
      </p:pic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15"/>
          <a:srcRect l="39236" t="37901" r="24722" b="52346"/>
          <a:stretch/>
        </p:blipFill>
        <p:spPr>
          <a:xfrm>
            <a:off x="7931210" y="1311915"/>
            <a:ext cx="3835401" cy="583809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 rotWithShape="1">
          <a:blip r:embed="rId16"/>
          <a:srcRect l="23403" t="22469" r="19028" b="51236"/>
          <a:stretch/>
        </p:blipFill>
        <p:spPr>
          <a:xfrm>
            <a:off x="8383987" y="5724841"/>
            <a:ext cx="3242801" cy="833193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 rotWithShape="1">
          <a:blip r:embed="rId17"/>
          <a:srcRect l="13143" t="41651" r="14357" b="26603"/>
          <a:stretch/>
        </p:blipFill>
        <p:spPr>
          <a:xfrm>
            <a:off x="7486210" y="4222998"/>
            <a:ext cx="4075143" cy="10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21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i="1" dirty="0" smtClean="0">
                <a:solidFill>
                  <a:srgbClr val="00B050"/>
                </a:solidFill>
              </a:rPr>
              <a:t>De novo </a:t>
            </a:r>
            <a:r>
              <a:rPr lang="cs-CZ" sz="3600" b="1" dirty="0" smtClean="0">
                <a:solidFill>
                  <a:srgbClr val="00B050"/>
                </a:solidFill>
              </a:rPr>
              <a:t>design peptidů</a:t>
            </a:r>
            <a:r>
              <a:rPr lang="cs-CZ" sz="3600" b="1" i="1" dirty="0" smtClean="0">
                <a:solidFill>
                  <a:srgbClr val="00B050"/>
                </a:solidFill>
              </a:rPr>
              <a:t> </a:t>
            </a:r>
            <a:endParaRPr lang="cs-CZ" sz="3600" b="1" i="1" dirty="0">
              <a:solidFill>
                <a:srgbClr val="00B05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41319" t="23580" r="26181" b="62223"/>
          <a:stretch/>
        </p:blipFill>
        <p:spPr>
          <a:xfrm>
            <a:off x="711198" y="1180306"/>
            <a:ext cx="4682068" cy="1150509"/>
          </a:xfrm>
          <a:prstGeom prst="rect">
            <a:avLst/>
          </a:prstGeom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711198" y="2505870"/>
            <a:ext cx="5571069" cy="350546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dirty="0" smtClean="0">
                <a:solidFill>
                  <a:srgbClr val="00B050"/>
                </a:solidFill>
              </a:rPr>
              <a:t>Problémy AMP: degradace </a:t>
            </a:r>
            <a:r>
              <a:rPr lang="cs-CZ" altLang="cs-CZ" sz="2000" dirty="0" err="1" smtClean="0">
                <a:solidFill>
                  <a:srgbClr val="00B050"/>
                </a:solidFill>
              </a:rPr>
              <a:t>proteasami</a:t>
            </a:r>
            <a:r>
              <a:rPr lang="cs-CZ" altLang="cs-CZ" sz="2000" dirty="0" smtClean="0">
                <a:solidFill>
                  <a:srgbClr val="00B050"/>
                </a:solidFill>
              </a:rPr>
              <a:t>, toxické pro savčí buňky, produkce je drahá.</a:t>
            </a:r>
          </a:p>
          <a:p>
            <a:r>
              <a:rPr lang="cs-CZ" altLang="cs-CZ" sz="2000" dirty="0" smtClean="0"/>
              <a:t>Design vhodných AMP: experimentální a výpočetní metody.</a:t>
            </a:r>
          </a:p>
          <a:p>
            <a:r>
              <a:rPr lang="cs-CZ" altLang="cs-CZ" sz="2000" dirty="0" smtClean="0"/>
              <a:t>Mnoho různých nástrojů pro predikci antimikrobiální aktivity, toxicity a stability AMP.</a:t>
            </a:r>
          </a:p>
          <a:p>
            <a:endParaRPr lang="cs-CZ" altLang="cs-CZ" sz="2000" dirty="0" smtClean="0"/>
          </a:p>
          <a:p>
            <a:pPr>
              <a:buFontTx/>
              <a:buNone/>
            </a:pPr>
            <a:endParaRPr lang="cs-CZ" altLang="cs-CZ" sz="2000" dirty="0"/>
          </a:p>
        </p:txBody>
      </p:sp>
      <p:sp>
        <p:nvSpPr>
          <p:cNvPr id="16" name="Obdélník 15"/>
          <p:cNvSpPr/>
          <p:nvPr/>
        </p:nvSpPr>
        <p:spPr>
          <a:xfrm>
            <a:off x="535755" y="4742706"/>
            <a:ext cx="45343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cs-CZ" altLang="cs-CZ" b="1" i="1" dirty="0">
                <a:solidFill>
                  <a:srgbClr val="00B050"/>
                </a:solidFill>
              </a:rPr>
              <a:t>Úkol 2</a:t>
            </a:r>
            <a:r>
              <a:rPr lang="cs-CZ" altLang="cs-CZ" b="1" i="1" dirty="0" smtClean="0">
                <a:solidFill>
                  <a:srgbClr val="00B050"/>
                </a:solidFill>
              </a:rPr>
              <a:t>:</a:t>
            </a:r>
            <a:r>
              <a:rPr lang="cs-CZ" altLang="cs-CZ" b="1" i="1" dirty="0">
                <a:solidFill>
                  <a:srgbClr val="00B050"/>
                </a:solidFill>
              </a:rPr>
              <a:t>	</a:t>
            </a:r>
            <a:r>
              <a:rPr lang="cs-CZ" altLang="cs-CZ" b="1" i="1" dirty="0" smtClean="0">
                <a:solidFill>
                  <a:srgbClr val="00B050"/>
                </a:solidFill>
              </a:rPr>
              <a:t>Predikujte antimikrobiální aktivitu následujících peptidů </a:t>
            </a:r>
            <a:r>
              <a:rPr lang="cs-CZ" altLang="cs-CZ" b="1" i="1" dirty="0">
                <a:solidFill>
                  <a:srgbClr val="00B050"/>
                </a:solidFill>
              </a:rPr>
              <a:t>vůči </a:t>
            </a:r>
            <a:r>
              <a:rPr lang="cs-CZ" altLang="cs-CZ" b="1" i="1" dirty="0" err="1">
                <a:solidFill>
                  <a:srgbClr val="00B050"/>
                </a:solidFill>
              </a:rPr>
              <a:t>Staphylococcus</a:t>
            </a:r>
            <a:r>
              <a:rPr lang="cs-CZ" altLang="cs-CZ" b="1" i="1" dirty="0">
                <a:solidFill>
                  <a:srgbClr val="00B050"/>
                </a:solidFill>
              </a:rPr>
              <a:t> aureus </a:t>
            </a:r>
            <a:r>
              <a:rPr lang="cs-CZ" altLang="cs-CZ" b="1" i="1" dirty="0" smtClean="0">
                <a:solidFill>
                  <a:srgbClr val="00B050"/>
                </a:solidFill>
              </a:rPr>
              <a:t>a </a:t>
            </a:r>
            <a:r>
              <a:rPr lang="cs-CZ" altLang="cs-CZ" b="1" i="1" dirty="0" err="1" smtClean="0">
                <a:solidFill>
                  <a:srgbClr val="00B050"/>
                </a:solidFill>
              </a:rPr>
              <a:t>Pseudomonas</a:t>
            </a:r>
            <a:r>
              <a:rPr lang="cs-CZ" altLang="cs-CZ" b="1" i="1" dirty="0" smtClean="0">
                <a:solidFill>
                  <a:srgbClr val="00B050"/>
                </a:solidFill>
              </a:rPr>
              <a:t> </a:t>
            </a:r>
            <a:r>
              <a:rPr lang="cs-CZ" altLang="cs-CZ" b="1" i="1" dirty="0" err="1" smtClean="0">
                <a:solidFill>
                  <a:srgbClr val="00B050"/>
                </a:solidFill>
              </a:rPr>
              <a:t>aeruginosa</a:t>
            </a:r>
            <a:r>
              <a:rPr lang="en-US" altLang="cs-CZ" b="1" i="1" dirty="0" smtClean="0">
                <a:solidFill>
                  <a:srgbClr val="00B050"/>
                </a:solidFill>
              </a:rPr>
              <a:t>.</a:t>
            </a:r>
            <a:endParaRPr lang="cs-CZ" altLang="cs-CZ" b="1" i="1" dirty="0" smtClean="0">
              <a:solidFill>
                <a:srgbClr val="00B050"/>
              </a:solidFill>
            </a:endParaRPr>
          </a:p>
          <a:p>
            <a:pPr algn="just">
              <a:spcBef>
                <a:spcPct val="0"/>
              </a:spcBef>
            </a:pPr>
            <a:endParaRPr lang="cs-CZ" altLang="cs-CZ" b="1" i="1" dirty="0" smtClean="0">
              <a:solidFill>
                <a:srgbClr val="00B050"/>
              </a:solidFill>
            </a:endParaRPr>
          </a:p>
          <a:p>
            <a:pPr algn="just">
              <a:spcBef>
                <a:spcPct val="0"/>
              </a:spcBef>
            </a:pPr>
            <a:r>
              <a:rPr lang="cs-CZ" dirty="0" smtClean="0">
                <a:solidFill>
                  <a:srgbClr val="212529"/>
                </a:solidFill>
                <a:latin typeface="Montserrat"/>
              </a:rPr>
              <a:t>FLPLIGRVLSGIL</a:t>
            </a:r>
          </a:p>
          <a:p>
            <a:pPr algn="just">
              <a:spcBef>
                <a:spcPct val="0"/>
              </a:spcBef>
            </a:pPr>
            <a:r>
              <a:rPr lang="cs-CZ" dirty="0" smtClean="0">
                <a:solidFill>
                  <a:srgbClr val="212529"/>
                </a:solidFill>
                <a:latin typeface="Montserrat"/>
              </a:rPr>
              <a:t>ALWKTLLKKVLKA</a:t>
            </a:r>
            <a:endParaRPr lang="cs-CZ" dirty="0"/>
          </a:p>
        </p:txBody>
      </p:sp>
      <p:grpSp>
        <p:nvGrpSpPr>
          <p:cNvPr id="6" name="Skupina 5"/>
          <p:cNvGrpSpPr/>
          <p:nvPr/>
        </p:nvGrpSpPr>
        <p:grpSpPr>
          <a:xfrm>
            <a:off x="6206833" y="1507061"/>
            <a:ext cx="5731167" cy="4405777"/>
            <a:chOff x="6206833" y="1507061"/>
            <a:chExt cx="5731167" cy="4405777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3"/>
            <a:srcRect l="23473" t="10246" r="18819" b="12099"/>
            <a:stretch/>
          </p:blipFill>
          <p:spPr>
            <a:xfrm>
              <a:off x="6206833" y="1540933"/>
              <a:ext cx="5731167" cy="4338032"/>
            </a:xfrm>
            <a:prstGeom prst="rect">
              <a:avLst/>
            </a:prstGeom>
          </p:spPr>
        </p:pic>
        <p:sp>
          <p:nvSpPr>
            <p:cNvPr id="17" name="Ovál 16"/>
            <p:cNvSpPr/>
            <p:nvPr/>
          </p:nvSpPr>
          <p:spPr>
            <a:xfrm>
              <a:off x="6790262" y="1507061"/>
              <a:ext cx="414867" cy="26246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10922000" y="4742706"/>
              <a:ext cx="736600" cy="965464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7814350" y="5638800"/>
              <a:ext cx="1431250" cy="274038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95438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i="1" dirty="0" smtClean="0">
                <a:solidFill>
                  <a:srgbClr val="00B050"/>
                </a:solidFill>
              </a:rPr>
              <a:t>De novo </a:t>
            </a:r>
            <a:r>
              <a:rPr lang="cs-CZ" sz="3600" b="1" dirty="0" smtClean="0">
                <a:solidFill>
                  <a:srgbClr val="00B050"/>
                </a:solidFill>
              </a:rPr>
              <a:t>design peptidů</a:t>
            </a:r>
            <a:r>
              <a:rPr lang="cs-CZ" sz="3600" b="1" i="1" dirty="0" smtClean="0">
                <a:solidFill>
                  <a:srgbClr val="00B050"/>
                </a:solidFill>
              </a:rPr>
              <a:t> </a:t>
            </a:r>
            <a:endParaRPr lang="cs-CZ" sz="3600" b="1" i="1" dirty="0">
              <a:solidFill>
                <a:srgbClr val="00B05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41319" t="23580" r="26181" b="62223"/>
          <a:stretch/>
        </p:blipFill>
        <p:spPr>
          <a:xfrm>
            <a:off x="711198" y="1180306"/>
            <a:ext cx="4682068" cy="1150509"/>
          </a:xfrm>
          <a:prstGeom prst="rect">
            <a:avLst/>
          </a:prstGeom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711198" y="2505870"/>
            <a:ext cx="5571069" cy="350546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dirty="0" smtClean="0">
                <a:solidFill>
                  <a:srgbClr val="00B050"/>
                </a:solidFill>
              </a:rPr>
              <a:t>Problémy AMP: degradace </a:t>
            </a:r>
            <a:r>
              <a:rPr lang="cs-CZ" altLang="cs-CZ" sz="2000" dirty="0" err="1" smtClean="0">
                <a:solidFill>
                  <a:srgbClr val="00B050"/>
                </a:solidFill>
              </a:rPr>
              <a:t>proteasami</a:t>
            </a:r>
            <a:r>
              <a:rPr lang="cs-CZ" altLang="cs-CZ" sz="2000" dirty="0" smtClean="0">
                <a:solidFill>
                  <a:srgbClr val="00B050"/>
                </a:solidFill>
              </a:rPr>
              <a:t>, toxické pro savčí buňky, produkce je drahá.</a:t>
            </a:r>
          </a:p>
          <a:p>
            <a:r>
              <a:rPr lang="cs-CZ" altLang="cs-CZ" sz="2000" dirty="0" smtClean="0"/>
              <a:t>Design vhodných AMP: experimentální a výpočetní metody.</a:t>
            </a:r>
          </a:p>
          <a:p>
            <a:r>
              <a:rPr lang="cs-CZ" altLang="cs-CZ" sz="2000" dirty="0" smtClean="0"/>
              <a:t>Mnoho různých nástrojů pro predikci antimikrobiální aktivity, toxicity a stability AMP.</a:t>
            </a:r>
          </a:p>
          <a:p>
            <a:endParaRPr lang="cs-CZ" altLang="cs-CZ" sz="2000" dirty="0" smtClean="0"/>
          </a:p>
          <a:p>
            <a:pPr>
              <a:buFontTx/>
              <a:buNone/>
            </a:pPr>
            <a:endParaRPr lang="cs-CZ" altLang="cs-CZ" sz="2000" dirty="0"/>
          </a:p>
        </p:txBody>
      </p:sp>
      <p:grpSp>
        <p:nvGrpSpPr>
          <p:cNvPr id="14" name="Skupina 13"/>
          <p:cNvGrpSpPr/>
          <p:nvPr/>
        </p:nvGrpSpPr>
        <p:grpSpPr>
          <a:xfrm>
            <a:off x="6095999" y="1337734"/>
            <a:ext cx="5874955" cy="3656856"/>
            <a:chOff x="6095999" y="1337734"/>
            <a:chExt cx="5874955" cy="3656856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3"/>
            <a:srcRect l="24514" t="20371" r="21597" b="20123"/>
            <a:stretch/>
          </p:blipFill>
          <p:spPr>
            <a:xfrm>
              <a:off x="6095999" y="1337734"/>
              <a:ext cx="5874955" cy="3649133"/>
            </a:xfrm>
            <a:prstGeom prst="rect">
              <a:avLst/>
            </a:prstGeom>
          </p:spPr>
        </p:pic>
        <p:sp>
          <p:nvSpPr>
            <p:cNvPr id="9" name="Ovál 8"/>
            <p:cNvSpPr/>
            <p:nvPr/>
          </p:nvSpPr>
          <p:spPr>
            <a:xfrm>
              <a:off x="6874932" y="1778000"/>
              <a:ext cx="414867" cy="26246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6273800" y="2514336"/>
              <a:ext cx="736600" cy="965464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ál 10"/>
            <p:cNvSpPr/>
            <p:nvPr/>
          </p:nvSpPr>
          <p:spPr>
            <a:xfrm>
              <a:off x="6224443" y="3582889"/>
              <a:ext cx="574290" cy="26246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vál 11"/>
            <p:cNvSpPr/>
            <p:nvPr/>
          </p:nvSpPr>
          <p:spPr>
            <a:xfrm>
              <a:off x="6224443" y="3919322"/>
              <a:ext cx="472690" cy="26246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vál 12"/>
            <p:cNvSpPr/>
            <p:nvPr/>
          </p:nvSpPr>
          <p:spPr>
            <a:xfrm>
              <a:off x="7308175" y="4732123"/>
              <a:ext cx="608157" cy="262467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5" name="Obdélník 14"/>
          <p:cNvSpPr/>
          <p:nvPr/>
        </p:nvSpPr>
        <p:spPr>
          <a:xfrm>
            <a:off x="6224443" y="5188290"/>
            <a:ext cx="5238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dbaasp.org</a:t>
            </a:r>
            <a:r>
              <a:rPr lang="cs-CZ" dirty="0"/>
              <a:t>/</a:t>
            </a:r>
            <a:r>
              <a:rPr lang="cs-CZ" dirty="0" err="1"/>
              <a:t>tools?page</a:t>
            </a:r>
            <a:r>
              <a:rPr lang="cs-CZ" dirty="0"/>
              <a:t>=</a:t>
            </a:r>
            <a:r>
              <a:rPr lang="cs-CZ" dirty="0" err="1"/>
              <a:t>linear-amp-prediction</a:t>
            </a:r>
            <a:endParaRPr lang="cs-CZ" dirty="0"/>
          </a:p>
        </p:txBody>
      </p:sp>
      <p:sp>
        <p:nvSpPr>
          <p:cNvPr id="16" name="Obdélník 15"/>
          <p:cNvSpPr/>
          <p:nvPr/>
        </p:nvSpPr>
        <p:spPr>
          <a:xfrm>
            <a:off x="535755" y="4742706"/>
            <a:ext cx="45343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cs-CZ" altLang="cs-CZ" b="1" i="1" dirty="0">
                <a:solidFill>
                  <a:srgbClr val="00B050"/>
                </a:solidFill>
              </a:rPr>
              <a:t>Úkol </a:t>
            </a:r>
            <a:r>
              <a:rPr lang="en-US" altLang="cs-CZ" b="1" i="1" dirty="0" smtClean="0">
                <a:solidFill>
                  <a:srgbClr val="00B050"/>
                </a:solidFill>
              </a:rPr>
              <a:t>3</a:t>
            </a:r>
            <a:r>
              <a:rPr lang="cs-CZ" altLang="cs-CZ" b="1" i="1" dirty="0" smtClean="0">
                <a:solidFill>
                  <a:srgbClr val="00B050"/>
                </a:solidFill>
              </a:rPr>
              <a:t>:</a:t>
            </a:r>
            <a:r>
              <a:rPr lang="cs-CZ" altLang="cs-CZ" b="1" i="1" dirty="0">
                <a:solidFill>
                  <a:srgbClr val="00B050"/>
                </a:solidFill>
              </a:rPr>
              <a:t>	</a:t>
            </a:r>
            <a:r>
              <a:rPr lang="cs-CZ" altLang="cs-CZ" b="1" i="1" dirty="0" smtClean="0">
                <a:solidFill>
                  <a:srgbClr val="00B050"/>
                </a:solidFill>
              </a:rPr>
              <a:t>Predikujte</a:t>
            </a:r>
            <a:r>
              <a:rPr lang="en-US" altLang="cs-CZ" b="1" i="1" dirty="0" smtClean="0">
                <a:solidFill>
                  <a:srgbClr val="00B050"/>
                </a:solidFill>
              </a:rPr>
              <a:t> </a:t>
            </a:r>
            <a:r>
              <a:rPr lang="cs-CZ" altLang="cs-CZ" b="1" i="1" dirty="0" smtClean="0">
                <a:solidFill>
                  <a:srgbClr val="00B050"/>
                </a:solidFill>
              </a:rPr>
              <a:t>případné cytotoxické účinky peptidů vůči savčím buňkám.</a:t>
            </a:r>
          </a:p>
          <a:p>
            <a:pPr algn="just">
              <a:spcBef>
                <a:spcPct val="0"/>
              </a:spcBef>
            </a:pPr>
            <a:endParaRPr lang="cs-CZ" altLang="cs-CZ" b="1" i="1" dirty="0" smtClean="0">
              <a:solidFill>
                <a:srgbClr val="00B050"/>
              </a:solidFill>
            </a:endParaRPr>
          </a:p>
          <a:p>
            <a:pPr algn="just">
              <a:spcBef>
                <a:spcPct val="0"/>
              </a:spcBef>
            </a:pPr>
            <a:r>
              <a:rPr lang="cs-CZ" dirty="0" smtClean="0">
                <a:solidFill>
                  <a:srgbClr val="212529"/>
                </a:solidFill>
                <a:latin typeface="Montserrat"/>
              </a:rPr>
              <a:t>FLPLIGRVLSGIL</a:t>
            </a:r>
          </a:p>
          <a:p>
            <a:pPr algn="just">
              <a:spcBef>
                <a:spcPct val="0"/>
              </a:spcBef>
            </a:pPr>
            <a:r>
              <a:rPr lang="cs-CZ" dirty="0" smtClean="0">
                <a:solidFill>
                  <a:srgbClr val="212529"/>
                </a:solidFill>
                <a:latin typeface="Montserrat"/>
              </a:rPr>
              <a:t>ALWKTLLKKVLKA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727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460661" y="517525"/>
            <a:ext cx="11349408" cy="5720809"/>
            <a:chOff x="460661" y="517525"/>
            <a:chExt cx="11349408" cy="5720809"/>
          </a:xfrm>
        </p:grpSpPr>
        <p:sp>
          <p:nvSpPr>
            <p:cNvPr id="2" name="Nadpis 1"/>
            <p:cNvSpPr txBox="1">
              <a:spLocks/>
            </p:cNvSpPr>
            <p:nvPr/>
          </p:nvSpPr>
          <p:spPr>
            <a:xfrm>
              <a:off x="838200" y="517525"/>
              <a:ext cx="10515600" cy="132556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cs-CZ" sz="3600" b="1" i="1" dirty="0" smtClean="0">
                  <a:solidFill>
                    <a:srgbClr val="00B050"/>
                  </a:solidFill>
                </a:rPr>
                <a:t>De novo </a:t>
              </a:r>
              <a:r>
                <a:rPr lang="cs-CZ" sz="3600" b="1" dirty="0" smtClean="0">
                  <a:solidFill>
                    <a:srgbClr val="00B050"/>
                  </a:solidFill>
                </a:rPr>
                <a:t>design peptidů</a:t>
              </a:r>
              <a:r>
                <a:rPr lang="cs-CZ" sz="3600" b="1" i="1" dirty="0" smtClean="0">
                  <a:solidFill>
                    <a:srgbClr val="00B050"/>
                  </a:solidFill>
                </a:rPr>
                <a:t> </a:t>
              </a:r>
              <a:endParaRPr lang="cs-CZ" sz="3600" b="1" i="1" dirty="0">
                <a:solidFill>
                  <a:srgbClr val="00B050"/>
                </a:solidFill>
              </a:endParaRPr>
            </a:p>
          </p:txBody>
        </p:sp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2"/>
            <a:srcRect l="19931" t="27284" r="41042" b="33086"/>
            <a:stretch/>
          </p:blipFill>
          <p:spPr>
            <a:xfrm>
              <a:off x="460663" y="2632092"/>
              <a:ext cx="5301064" cy="3027831"/>
            </a:xfrm>
            <a:prstGeom prst="rect">
              <a:avLst/>
            </a:prstGeom>
          </p:spPr>
        </p:pic>
        <p:sp>
          <p:nvSpPr>
            <p:cNvPr id="4" name="Obdélník 3"/>
            <p:cNvSpPr/>
            <p:nvPr/>
          </p:nvSpPr>
          <p:spPr>
            <a:xfrm>
              <a:off x="460661" y="5869002"/>
              <a:ext cx="47830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/>
                <a:t>https://</a:t>
              </a:r>
              <a:r>
                <a:rPr lang="cs-CZ" dirty="0" err="1"/>
                <a:t>server.wei-group.net</a:t>
              </a:r>
              <a:r>
                <a:rPr lang="cs-CZ" dirty="0"/>
                <a:t>/</a:t>
              </a:r>
              <a:r>
                <a:rPr lang="cs-CZ" dirty="0" err="1"/>
                <a:t>ToxIBTL</a:t>
              </a:r>
              <a:r>
                <a:rPr lang="cs-CZ" dirty="0"/>
                <a:t>/</a:t>
              </a:r>
              <a:r>
                <a:rPr lang="cs-CZ" dirty="0" err="1"/>
                <a:t>Server.html</a:t>
              </a:r>
              <a:endParaRPr lang="cs-CZ" dirty="0"/>
            </a:p>
          </p:txBody>
        </p:sp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3"/>
            <a:srcRect l="30347" t="44074" r="31528" b="41852"/>
            <a:stretch/>
          </p:blipFill>
          <p:spPr>
            <a:xfrm>
              <a:off x="460661" y="1320700"/>
              <a:ext cx="5301065" cy="1100768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4"/>
            <a:srcRect l="21180" t="25555" r="26250" b="41852"/>
            <a:stretch/>
          </p:blipFill>
          <p:spPr>
            <a:xfrm>
              <a:off x="5012266" y="3424723"/>
              <a:ext cx="6409268" cy="2235200"/>
            </a:xfrm>
            <a:prstGeom prst="rect">
              <a:avLst/>
            </a:prstGeom>
            <a:ln w="31750">
              <a:solidFill>
                <a:schemeClr val="tx1"/>
              </a:solidFill>
            </a:ln>
          </p:spPr>
        </p:pic>
        <p:sp>
          <p:nvSpPr>
            <p:cNvPr id="7" name="Obdélník 6"/>
            <p:cNvSpPr/>
            <p:nvPr/>
          </p:nvSpPr>
          <p:spPr>
            <a:xfrm>
              <a:off x="5469467" y="3894667"/>
              <a:ext cx="5884333" cy="524933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5"/>
            <a:srcRect l="19792" t="67407" r="24722" b="17778"/>
            <a:stretch/>
          </p:blipFill>
          <p:spPr>
            <a:xfrm>
              <a:off x="6096000" y="1843088"/>
              <a:ext cx="5714069" cy="858183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  <p:sp>
          <p:nvSpPr>
            <p:cNvPr id="9" name="Line 13"/>
            <p:cNvSpPr>
              <a:spLocks noChangeShapeType="1"/>
            </p:cNvSpPr>
            <p:nvPr/>
          </p:nvSpPr>
          <p:spPr bwMode="auto">
            <a:xfrm flipV="1">
              <a:off x="6449256" y="2566540"/>
              <a:ext cx="561144" cy="1328127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6"/>
            <a:srcRect l="16805" t="17283" r="56181" b="78765"/>
            <a:stretch/>
          </p:blipFill>
          <p:spPr>
            <a:xfrm>
              <a:off x="6011334" y="1498542"/>
              <a:ext cx="3293534" cy="270934"/>
            </a:xfrm>
            <a:prstGeom prst="rect">
              <a:avLst/>
            </a:prstGeom>
          </p:spPr>
        </p:pic>
        <p:sp>
          <p:nvSpPr>
            <p:cNvPr id="11" name="Obdélník 10"/>
            <p:cNvSpPr/>
            <p:nvPr/>
          </p:nvSpPr>
          <p:spPr>
            <a:xfrm>
              <a:off x="8695267" y="3944542"/>
              <a:ext cx="677334" cy="41578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9313335" y="2115959"/>
              <a:ext cx="736598" cy="51613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714284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i="1" dirty="0" smtClean="0">
                <a:solidFill>
                  <a:srgbClr val="00B050"/>
                </a:solidFill>
              </a:rPr>
              <a:t>De novo </a:t>
            </a:r>
            <a:r>
              <a:rPr lang="cs-CZ" sz="3600" b="1" dirty="0" smtClean="0">
                <a:solidFill>
                  <a:srgbClr val="00B050"/>
                </a:solidFill>
              </a:rPr>
              <a:t>design peptidů</a:t>
            </a:r>
            <a:r>
              <a:rPr lang="cs-CZ" sz="3600" b="1" i="1" dirty="0" smtClean="0">
                <a:solidFill>
                  <a:srgbClr val="00B050"/>
                </a:solidFill>
              </a:rPr>
              <a:t> </a:t>
            </a:r>
            <a:endParaRPr lang="cs-CZ" sz="3600" b="1" i="1" dirty="0">
              <a:solidFill>
                <a:srgbClr val="00B05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41319" t="23580" r="26181" b="62223"/>
          <a:stretch/>
        </p:blipFill>
        <p:spPr>
          <a:xfrm>
            <a:off x="711198" y="1180306"/>
            <a:ext cx="4682068" cy="1150509"/>
          </a:xfrm>
          <a:prstGeom prst="rect">
            <a:avLst/>
          </a:prstGeom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711198" y="2505870"/>
            <a:ext cx="5571069" cy="350546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dirty="0" smtClean="0">
                <a:solidFill>
                  <a:srgbClr val="00B050"/>
                </a:solidFill>
              </a:rPr>
              <a:t>Problémy AMP: degradace </a:t>
            </a:r>
            <a:r>
              <a:rPr lang="cs-CZ" altLang="cs-CZ" sz="2000" dirty="0" err="1" smtClean="0">
                <a:solidFill>
                  <a:srgbClr val="00B050"/>
                </a:solidFill>
              </a:rPr>
              <a:t>proteasami</a:t>
            </a:r>
            <a:r>
              <a:rPr lang="cs-CZ" altLang="cs-CZ" sz="2000" dirty="0" smtClean="0">
                <a:solidFill>
                  <a:srgbClr val="00B050"/>
                </a:solidFill>
              </a:rPr>
              <a:t>, toxické pro savčí buňky, produkce je drahá.</a:t>
            </a:r>
          </a:p>
          <a:p>
            <a:r>
              <a:rPr lang="cs-CZ" altLang="cs-CZ" sz="2000" dirty="0" smtClean="0"/>
              <a:t>Design vhodných AMP: experimentální a výpočetní metody.</a:t>
            </a:r>
          </a:p>
          <a:p>
            <a:r>
              <a:rPr lang="cs-CZ" altLang="cs-CZ" sz="2000" dirty="0" smtClean="0"/>
              <a:t>Mnoho různých nástrojů pro predikci antimikrobiální aktivity, toxicity a stability AMP.</a:t>
            </a:r>
          </a:p>
          <a:p>
            <a:endParaRPr lang="cs-CZ" altLang="cs-CZ" sz="2000" dirty="0" smtClean="0"/>
          </a:p>
          <a:p>
            <a:pPr>
              <a:buFontTx/>
              <a:buNone/>
            </a:pPr>
            <a:endParaRPr lang="cs-CZ" alt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23820" t="19382" r="32291" b="49507"/>
          <a:stretch/>
        </p:blipFill>
        <p:spPr>
          <a:xfrm>
            <a:off x="6502400" y="1264014"/>
            <a:ext cx="5350934" cy="2133601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4"/>
          <a:srcRect l="23890" t="18272" r="40902" b="53950"/>
          <a:stretch/>
        </p:blipFill>
        <p:spPr>
          <a:xfrm>
            <a:off x="6502400" y="3539066"/>
            <a:ext cx="4292601" cy="1905001"/>
          </a:xfrm>
          <a:prstGeom prst="rect">
            <a:avLst/>
          </a:prstGeom>
        </p:spPr>
      </p:pic>
      <p:sp>
        <p:nvSpPr>
          <p:cNvPr id="18" name="Ovál 17"/>
          <p:cNvSpPr/>
          <p:nvPr/>
        </p:nvSpPr>
        <p:spPr>
          <a:xfrm>
            <a:off x="8102599" y="1912011"/>
            <a:ext cx="1032934" cy="262467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535755" y="4742706"/>
            <a:ext cx="48575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cs-CZ" altLang="cs-CZ" b="1" i="1" dirty="0">
                <a:solidFill>
                  <a:srgbClr val="00B050"/>
                </a:solidFill>
              </a:rPr>
              <a:t>Úkol 4</a:t>
            </a:r>
            <a:r>
              <a:rPr lang="cs-CZ" altLang="cs-CZ" b="1" i="1" dirty="0" smtClean="0">
                <a:solidFill>
                  <a:srgbClr val="00B050"/>
                </a:solidFill>
              </a:rPr>
              <a:t>:</a:t>
            </a:r>
            <a:r>
              <a:rPr lang="cs-CZ" altLang="cs-CZ" b="1" i="1" dirty="0">
                <a:solidFill>
                  <a:srgbClr val="00B050"/>
                </a:solidFill>
              </a:rPr>
              <a:t>	</a:t>
            </a:r>
            <a:r>
              <a:rPr lang="cs-CZ" altLang="cs-CZ" b="1" i="1" dirty="0" smtClean="0">
                <a:solidFill>
                  <a:srgbClr val="00B050"/>
                </a:solidFill>
              </a:rPr>
              <a:t>Pokuste se „vylepšit“ antimikrobiální aktivitu následujících peptidů.</a:t>
            </a:r>
          </a:p>
          <a:p>
            <a:pPr algn="just">
              <a:spcBef>
                <a:spcPct val="0"/>
              </a:spcBef>
            </a:pPr>
            <a:endParaRPr lang="cs-CZ" altLang="cs-CZ" b="1" i="1" dirty="0" smtClean="0">
              <a:solidFill>
                <a:srgbClr val="00B050"/>
              </a:solidFill>
            </a:endParaRPr>
          </a:p>
          <a:p>
            <a:r>
              <a:rPr lang="cs-CZ" dirty="0"/>
              <a:t>ALLLIGGLVLSGIL</a:t>
            </a:r>
          </a:p>
          <a:p>
            <a:r>
              <a:rPr lang="cs-CZ" dirty="0" smtClean="0"/>
              <a:t>FLDLIGGGVLSGIL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9177867" y="6402401"/>
            <a:ext cx="2925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aps.unmc.edu</a:t>
            </a:r>
            <a:r>
              <a:rPr lang="cs-CZ" dirty="0"/>
              <a:t>/design</a:t>
            </a:r>
          </a:p>
        </p:txBody>
      </p:sp>
    </p:spTree>
    <p:extLst>
      <p:ext uri="{BB962C8B-B14F-4D97-AF65-F5344CB8AC3E}">
        <p14:creationId xmlns:p14="http://schemas.microsoft.com/office/powerpoint/2010/main" val="328732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i="1" dirty="0" smtClean="0">
                <a:solidFill>
                  <a:srgbClr val="00B050"/>
                </a:solidFill>
              </a:rPr>
              <a:t>De novo </a:t>
            </a:r>
            <a:r>
              <a:rPr lang="cs-CZ" sz="3600" b="1" dirty="0" smtClean="0">
                <a:solidFill>
                  <a:srgbClr val="00B050"/>
                </a:solidFill>
              </a:rPr>
              <a:t>design peptidů</a:t>
            </a:r>
            <a:r>
              <a:rPr lang="cs-CZ" sz="3600" b="1" i="1" dirty="0" smtClean="0">
                <a:solidFill>
                  <a:srgbClr val="00B050"/>
                </a:solidFill>
              </a:rPr>
              <a:t> </a:t>
            </a:r>
            <a:endParaRPr lang="cs-CZ" sz="3600" b="1" i="1" dirty="0">
              <a:solidFill>
                <a:srgbClr val="00B050"/>
              </a:solidFill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0" y="1411755"/>
            <a:ext cx="12026537" cy="5241594"/>
            <a:chOff x="0" y="1411755"/>
            <a:chExt cx="12026537" cy="5241594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/>
            <a:srcRect l="40694" t="12963" r="26667" b="48780"/>
            <a:stretch/>
          </p:blipFill>
          <p:spPr>
            <a:xfrm>
              <a:off x="0" y="1411755"/>
              <a:ext cx="6105485" cy="4025537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2"/>
            <a:srcRect l="40694" t="51383" r="26667" b="12963"/>
            <a:stretch/>
          </p:blipFill>
          <p:spPr>
            <a:xfrm>
              <a:off x="6287587" y="3126947"/>
              <a:ext cx="5738950" cy="3526402"/>
            </a:xfrm>
            <a:prstGeom prst="rect">
              <a:avLst/>
            </a:prstGeom>
          </p:spPr>
        </p:pic>
        <p:sp>
          <p:nvSpPr>
            <p:cNvPr id="7" name="Šipka doprava 6"/>
            <p:cNvSpPr/>
            <p:nvPr/>
          </p:nvSpPr>
          <p:spPr>
            <a:xfrm>
              <a:off x="5125478" y="4789999"/>
              <a:ext cx="940526" cy="505097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3"/>
            <a:srcRect l="48472" t="35679" r="26250" b="47778"/>
            <a:stretch/>
          </p:blipFill>
          <p:spPr>
            <a:xfrm>
              <a:off x="8034866" y="1411755"/>
              <a:ext cx="3641029" cy="1340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030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smtClean="0">
                <a:solidFill>
                  <a:srgbClr val="00B050"/>
                </a:solidFill>
              </a:rPr>
              <a:t>D-proteiny</a:t>
            </a:r>
            <a:endParaRPr lang="cs-CZ" sz="3600" b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Details are in the caption following th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6" y="1269096"/>
            <a:ext cx="4354502" cy="393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359399" y="126909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„</a:t>
            </a:r>
            <a:r>
              <a:rPr lang="en-GB" dirty="0" smtClean="0"/>
              <a:t>Identification </a:t>
            </a:r>
            <a:r>
              <a:rPr lang="en-GB" dirty="0"/>
              <a:t>of drug candidates through </a:t>
            </a:r>
            <a:r>
              <a:rPr lang="en-GB" b="1" dirty="0">
                <a:solidFill>
                  <a:srgbClr val="00B050"/>
                </a:solidFill>
              </a:rPr>
              <a:t>mirror-image phage display</a:t>
            </a:r>
            <a:r>
              <a:rPr lang="en-GB" dirty="0"/>
              <a:t> and related screening </a:t>
            </a:r>
            <a:r>
              <a:rPr lang="en-GB" dirty="0" smtClean="0"/>
              <a:t>technologies</a:t>
            </a:r>
            <a:r>
              <a:rPr lang="cs-CZ" dirty="0" smtClean="0"/>
              <a:t>“</a:t>
            </a:r>
            <a:endParaRPr lang="cs-CZ" dirty="0"/>
          </a:p>
        </p:txBody>
      </p:sp>
      <p:pic>
        <p:nvPicPr>
          <p:cNvPr id="2052" name="Picture 4" descr="Details are in the caption following th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4" y="2594659"/>
            <a:ext cx="5915025" cy="247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délník 18"/>
          <p:cNvSpPr/>
          <p:nvPr/>
        </p:nvSpPr>
        <p:spPr>
          <a:xfrm>
            <a:off x="5540374" y="55127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 err="1" smtClean="0">
                <a:solidFill>
                  <a:srgbClr val="00B050"/>
                </a:solidFill>
              </a:rPr>
              <a:t>Phage</a:t>
            </a:r>
            <a:r>
              <a:rPr lang="cs-CZ" b="1" dirty="0" smtClean="0">
                <a:solidFill>
                  <a:srgbClr val="00B050"/>
                </a:solidFill>
              </a:rPr>
              <a:t> display</a:t>
            </a:r>
            <a:r>
              <a:rPr lang="cs-CZ" dirty="0" smtClean="0"/>
              <a:t>: vystavení peptidové sekvence na povrchu bakteriofágů, selekce peptidů na základě vazebných schopností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39584" t="20987" r="26944" b="68642"/>
          <a:stretch/>
        </p:blipFill>
        <p:spPr>
          <a:xfrm>
            <a:off x="770466" y="5601537"/>
            <a:ext cx="4080933" cy="71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3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44843" y="1600201"/>
            <a:ext cx="9972333" cy="4525963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cs-CZ" altLang="cs-CZ" sz="2000" dirty="0">
                <a:solidFill>
                  <a:srgbClr val="00B050"/>
                </a:solidFill>
              </a:rPr>
              <a:t>Limitované</a:t>
            </a:r>
            <a:r>
              <a:rPr lang="cs-CZ" altLang="cs-CZ" sz="2000" dirty="0"/>
              <a:t> množství proteinu (cena, dostupnost).</a:t>
            </a:r>
          </a:p>
          <a:p>
            <a:pPr eaLnBrk="1" hangingPunct="1"/>
            <a:r>
              <a:rPr lang="cs-CZ" altLang="cs-CZ" sz="2000" i="1" dirty="0"/>
              <a:t>In vitro</a:t>
            </a:r>
            <a:r>
              <a:rPr lang="cs-CZ" altLang="cs-CZ" sz="2000" dirty="0"/>
              <a:t> mohou rychle </a:t>
            </a:r>
            <a:r>
              <a:rPr lang="cs-CZ" altLang="cs-CZ" sz="2000" dirty="0">
                <a:solidFill>
                  <a:srgbClr val="00B050"/>
                </a:solidFill>
              </a:rPr>
              <a:t>ztrácet aktivitu </a:t>
            </a:r>
            <a:r>
              <a:rPr lang="cs-CZ" altLang="cs-CZ" sz="2000" dirty="0"/>
              <a:t>(nutná správná sekundární, terciární a někdy i kvarterní struktura).</a:t>
            </a:r>
          </a:p>
          <a:p>
            <a:pPr eaLnBrk="1" hangingPunct="1"/>
            <a:r>
              <a:rPr lang="cs-CZ" altLang="cs-CZ" sz="2000" dirty="0"/>
              <a:t>Mohou být </a:t>
            </a:r>
            <a:r>
              <a:rPr lang="cs-CZ" altLang="cs-CZ" sz="2000" dirty="0">
                <a:solidFill>
                  <a:srgbClr val="00B050"/>
                </a:solidFill>
              </a:rPr>
              <a:t>nestabilní</a:t>
            </a:r>
            <a:r>
              <a:rPr lang="cs-CZ" altLang="cs-CZ" sz="2000" dirty="0"/>
              <a:t> (některé velmi nestabilní) mimo své optimální prostředí v buňce (organismu).</a:t>
            </a:r>
          </a:p>
          <a:p>
            <a:r>
              <a:rPr lang="cs-CZ" altLang="cs-CZ" sz="2000" dirty="0"/>
              <a:t>Při teplotě 95 °C dochází k úplné denaturaci téměř všech proteinů během několika minut.     K výrazné destabilizaci a denaturaci může ale docházet již za </a:t>
            </a:r>
            <a:r>
              <a:rPr lang="cs-CZ" altLang="cs-CZ" sz="2000" dirty="0">
                <a:solidFill>
                  <a:srgbClr val="00B050"/>
                </a:solidFill>
              </a:rPr>
              <a:t>laboratorní teploty </a:t>
            </a:r>
            <a:r>
              <a:rPr lang="cs-CZ" altLang="cs-CZ" sz="2000" dirty="0"/>
              <a:t>(25 °C).</a:t>
            </a:r>
          </a:p>
          <a:p>
            <a:r>
              <a:rPr lang="cs-CZ" altLang="cs-CZ" sz="2000" dirty="0"/>
              <a:t>Proteiny jsou </a:t>
            </a:r>
            <a:r>
              <a:rPr lang="cs-CZ" altLang="cs-CZ" sz="2000" dirty="0">
                <a:solidFill>
                  <a:srgbClr val="00B050"/>
                </a:solidFill>
              </a:rPr>
              <a:t>štěpeny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proteasami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peptidasami</a:t>
            </a:r>
            <a:r>
              <a:rPr lang="cs-CZ" altLang="cs-CZ" sz="2000" dirty="0"/>
              <a:t>. Optimum těchto enzymů je 37 °C, za nižší teploty se jejich aktivita snižuje (ale jsou aktivní i při 4 °C). </a:t>
            </a:r>
            <a:r>
              <a:rPr lang="cs-CZ" altLang="cs-CZ" sz="2000" dirty="0" err="1"/>
              <a:t>Proteasy</a:t>
            </a:r>
            <a:r>
              <a:rPr lang="cs-CZ" altLang="cs-CZ" sz="2000" dirty="0"/>
              <a:t> se do vzorku dostanou neopatrnou manipulací, nedostatečnou purifikací a jsou také produkovány mikroorganismy.</a:t>
            </a:r>
          </a:p>
          <a:p>
            <a:r>
              <a:rPr lang="cs-CZ" altLang="cs-CZ" sz="2000" dirty="0"/>
              <a:t>Kontaminace vzorků (bakterie, plísně). </a:t>
            </a:r>
          </a:p>
          <a:p>
            <a:endParaRPr lang="cs-CZ" altLang="cs-CZ" sz="2000" dirty="0"/>
          </a:p>
          <a:p>
            <a:pPr eaLnBrk="1" hangingPunct="1">
              <a:buFontTx/>
              <a:buNone/>
            </a:pPr>
            <a:endParaRPr lang="cs-CZ" altLang="cs-CZ" sz="2000" dirty="0"/>
          </a:p>
        </p:txBody>
      </p:sp>
      <p:sp>
        <p:nvSpPr>
          <p:cNvPr id="16389" name="Rectangle 7"/>
          <p:cNvSpPr>
            <a:spLocks noChangeArrowheads="1"/>
          </p:cNvSpPr>
          <p:nvPr/>
        </p:nvSpPr>
        <p:spPr bwMode="auto">
          <a:xfrm>
            <a:off x="7464426" y="5516563"/>
            <a:ext cx="30591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00B050"/>
                </a:solidFill>
                <a:latin typeface="+mj-lt"/>
              </a:rPr>
              <a:t>…zlobí.</a:t>
            </a:r>
            <a:endParaRPr lang="en-GB" altLang="cs-CZ" sz="36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Jak se chovají proteiny (v laboratoři)?</a:t>
            </a:r>
          </a:p>
        </p:txBody>
      </p:sp>
    </p:spTree>
    <p:extLst>
      <p:ext uri="{BB962C8B-B14F-4D97-AF65-F5344CB8AC3E}">
        <p14:creationId xmlns:p14="http://schemas.microsoft.com/office/powerpoint/2010/main" val="202396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848495" y="1361304"/>
            <a:ext cx="9972333" cy="5023020"/>
          </a:xfrm>
          <a:noFill/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cs-CZ" altLang="cs-CZ" sz="2000" dirty="0"/>
              <a:t>Proteiny jsou aktivní (a stabilní) v určitém rozmezí </a:t>
            </a:r>
            <a:r>
              <a:rPr lang="cs-CZ" altLang="cs-CZ" sz="2000" dirty="0">
                <a:solidFill>
                  <a:srgbClr val="00B050"/>
                </a:solidFill>
              </a:rPr>
              <a:t>pH</a:t>
            </a:r>
            <a:r>
              <a:rPr lang="cs-CZ" altLang="cs-CZ" sz="2000" dirty="0"/>
              <a:t>.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/>
              <a:t>	A to může být pro některé proteiny velmi úzké… Fyziologické pH pro většinu proteinů je cca 7,2-7,4. Silně kyselé nebo zásadité prostředí proteiny denaturuje.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/>
              <a:t>   </a:t>
            </a:r>
          </a:p>
          <a:p>
            <a:pPr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None/>
            </a:pPr>
            <a:endParaRPr lang="cs-CZ" altLang="cs-CZ" sz="2000" dirty="0"/>
          </a:p>
          <a:p>
            <a:pPr marL="0" indent="0"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None/>
            </a:pPr>
            <a:endParaRPr lang="cs-CZ" altLang="cs-CZ" sz="2000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Jak se chovají proteiny (v laboratoři)?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1167714" y="2555964"/>
            <a:ext cx="7216660" cy="1712358"/>
            <a:chOff x="797013" y="2704241"/>
            <a:chExt cx="7216660" cy="1712358"/>
          </a:xfrm>
        </p:grpSpPr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797013" y="2704241"/>
              <a:ext cx="5832475" cy="1655762"/>
              <a:chOff x="340" y="3113"/>
              <a:chExt cx="3674" cy="1043"/>
            </a:xfrm>
          </p:grpSpPr>
          <p:pic>
            <p:nvPicPr>
              <p:cNvPr id="7" name="Picture 12" descr="ANd9GcRVA4YnWYiWMjyIFLgFjN5ZJsUqYnFP46Hb_e7HEo2gtGRuaOCM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5" y="3113"/>
                <a:ext cx="2449" cy="1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14" descr="ANd9GcQjuTvg07Xj95ZyQ-ea4wLixVfT4JamFlrXQDCU_0pAhG20Fez8pw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" y="3377"/>
                <a:ext cx="1250" cy="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26" name="Picture 2" descr="https://images.rohlik.cz/images/grocery/products/1314639/1314639-1471854371-500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14"/>
            <a:stretch/>
          </p:blipFill>
          <p:spPr bwMode="auto">
            <a:xfrm>
              <a:off x="6629489" y="2707431"/>
              <a:ext cx="1384184" cy="1709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Obdélník 1"/>
          <p:cNvSpPr/>
          <p:nvPr/>
        </p:nvSpPr>
        <p:spPr>
          <a:xfrm>
            <a:off x="1079156" y="475232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ct val="0"/>
              </a:spcBef>
            </a:pPr>
            <a:r>
              <a:rPr lang="cs-CZ" altLang="cs-CZ" sz="1600" b="1" dirty="0"/>
              <a:t>Pufr, tlumivý roztok, ústojný roztok, </a:t>
            </a:r>
            <a:r>
              <a:rPr lang="cs-CZ" altLang="cs-CZ" sz="1600" b="1" dirty="0" err="1"/>
              <a:t>ústoj</a:t>
            </a:r>
            <a:r>
              <a:rPr lang="cs-CZ" altLang="cs-CZ" sz="1600" b="1" dirty="0"/>
              <a:t>: </a:t>
            </a:r>
          </a:p>
          <a:p>
            <a:pPr algn="just">
              <a:spcBef>
                <a:spcPct val="0"/>
              </a:spcBef>
            </a:pPr>
            <a:r>
              <a:rPr lang="cs-CZ" altLang="cs-CZ" sz="1600" b="1" dirty="0"/>
              <a:t>látka (směs látek) schopná udržovat stabilní pH po přídavku silné kyseliny nebo zásady do systému. </a:t>
            </a:r>
          </a:p>
          <a:p>
            <a:pPr algn="just">
              <a:spcBef>
                <a:spcPct val="0"/>
              </a:spcBef>
            </a:pPr>
            <a:r>
              <a:rPr lang="cs-CZ" altLang="cs-CZ" sz="1600" b="1" dirty="0"/>
              <a:t>Příklad: slabá kyselina/její sůl, HA/A</a:t>
            </a:r>
            <a:r>
              <a:rPr lang="cs-CZ" altLang="cs-CZ" sz="1600" b="1" baseline="30000" dirty="0"/>
              <a:t>-</a:t>
            </a:r>
            <a:r>
              <a:rPr lang="cs-CZ" altLang="cs-CZ" sz="1600" b="1" dirty="0"/>
              <a:t>.</a:t>
            </a:r>
          </a:p>
          <a:p>
            <a:pPr algn="just">
              <a:spcBef>
                <a:spcPct val="0"/>
              </a:spcBef>
            </a:pPr>
            <a:r>
              <a:rPr lang="cs-CZ" altLang="cs-CZ" sz="1600" b="1" dirty="0">
                <a:solidFill>
                  <a:srgbClr val="FF0000"/>
                </a:solidFill>
              </a:rPr>
              <a:t>Pufry nesmí interagovat s proteiny nebo interferovat s jejich funkcí!</a:t>
            </a:r>
            <a:r>
              <a:rPr lang="cs-CZ" altLang="cs-CZ" sz="1600" b="1" dirty="0"/>
              <a:t> </a:t>
            </a:r>
          </a:p>
          <a:p>
            <a:pPr algn="just"/>
            <a:r>
              <a:rPr lang="cs-CZ" altLang="cs-CZ" sz="1600" b="1" dirty="0"/>
              <a:t>	</a:t>
            </a:r>
            <a:endParaRPr lang="en-GB" alt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513954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44843" y="1361304"/>
            <a:ext cx="9972333" cy="5023020"/>
          </a:xfrm>
          <a:noFill/>
        </p:spPr>
        <p:txBody>
          <a:bodyPr>
            <a:normAutofit/>
          </a:bodyPr>
          <a:lstStyle/>
          <a:p>
            <a:pPr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</a:pPr>
            <a:r>
              <a:rPr lang="cs-CZ" altLang="cs-CZ" sz="2000" dirty="0"/>
              <a:t>Proteiny vyžadují pro svou aktivitu (a stabilitu) určitou  koncentraci „</a:t>
            </a:r>
            <a:r>
              <a:rPr lang="cs-CZ" altLang="cs-CZ" sz="2000" dirty="0">
                <a:solidFill>
                  <a:srgbClr val="00B050"/>
                </a:solidFill>
              </a:rPr>
              <a:t>solí“</a:t>
            </a:r>
            <a:r>
              <a:rPr lang="cs-CZ" altLang="cs-CZ" sz="2000" dirty="0"/>
              <a:t>. Vysoká i nízká koncentrace solí může způsobovat agregaci a precipitaci. Proteiny většinou nejsou stabilní     v čisté vodě.</a:t>
            </a:r>
          </a:p>
          <a:p>
            <a:pPr>
              <a:spcBef>
                <a:spcPct val="0"/>
              </a:spcBef>
            </a:pPr>
            <a:endParaRPr lang="cs-CZ" altLang="cs-CZ" sz="2000" dirty="0"/>
          </a:p>
          <a:p>
            <a:pPr marL="0" indent="0">
              <a:spcBef>
                <a:spcPct val="0"/>
              </a:spcBef>
              <a:buNone/>
            </a:pPr>
            <a:endParaRPr lang="cs-CZ" altLang="cs-CZ" sz="2000" dirty="0"/>
          </a:p>
          <a:p>
            <a:pPr marL="0" indent="0">
              <a:spcBef>
                <a:spcPct val="0"/>
              </a:spcBef>
              <a:buNone/>
            </a:pPr>
            <a:endParaRPr lang="cs-CZ" altLang="cs-CZ" sz="2000" dirty="0"/>
          </a:p>
          <a:p>
            <a:pPr marL="0" indent="0"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</a:pPr>
            <a:endParaRPr lang="cs-CZ" altLang="cs-CZ" sz="2000" dirty="0"/>
          </a:p>
          <a:p>
            <a:pPr>
              <a:spcBef>
                <a:spcPct val="0"/>
              </a:spcBef>
            </a:pPr>
            <a:endParaRPr lang="cs-CZ" altLang="cs-CZ" sz="2000" dirty="0"/>
          </a:p>
          <a:p>
            <a:pPr>
              <a:spcBef>
                <a:spcPct val="0"/>
              </a:spcBef>
            </a:pPr>
            <a:endParaRPr lang="cs-CZ" altLang="cs-CZ" sz="2000" dirty="0"/>
          </a:p>
          <a:p>
            <a:pPr>
              <a:spcBef>
                <a:spcPct val="0"/>
              </a:spcBef>
            </a:pPr>
            <a:r>
              <a:rPr lang="cs-CZ" altLang="cs-CZ" sz="2000" dirty="0"/>
              <a:t>Při práci s nízkými koncentracemi proteinů (</a:t>
            </a:r>
            <a:r>
              <a:rPr lang="en-US" altLang="cs-CZ" sz="2000" dirty="0"/>
              <a:t>&lt; </a:t>
            </a:r>
            <a:r>
              <a:rPr lang="cs-CZ" altLang="cs-CZ" sz="2000" dirty="0"/>
              <a:t>1 mg/ml) se může výrazně projevit </a:t>
            </a:r>
            <a:r>
              <a:rPr lang="cs-CZ" altLang="cs-CZ" sz="2000" dirty="0">
                <a:solidFill>
                  <a:srgbClr val="00B050"/>
                </a:solidFill>
              </a:rPr>
              <a:t>ztráta</a:t>
            </a:r>
            <a:r>
              <a:rPr lang="cs-CZ" altLang="cs-CZ" sz="2000" dirty="0"/>
              <a:t> způsobená vazbou na stěny použité nádobky (zkumavky).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00B050"/>
                </a:solidFill>
              </a:rPr>
              <a:t>    Řešení: přídavek „inertního“ proteinu (</a:t>
            </a:r>
            <a:r>
              <a:rPr lang="cs-CZ" altLang="cs-CZ" sz="2000" dirty="0" err="1">
                <a:solidFill>
                  <a:srgbClr val="00B050"/>
                </a:solidFill>
              </a:rPr>
              <a:t>BSA</a:t>
            </a:r>
            <a:r>
              <a:rPr lang="cs-CZ" altLang="cs-CZ" sz="2000" dirty="0">
                <a:solidFill>
                  <a:srgbClr val="00B050"/>
                </a:solidFill>
              </a:rPr>
              <a:t>), použití vhodného plastu a skla.</a:t>
            </a:r>
            <a:r>
              <a:rPr lang="cs-CZ" altLang="cs-CZ" sz="2000" dirty="0"/>
              <a:t> </a:t>
            </a:r>
          </a:p>
          <a:p>
            <a:pPr>
              <a:spcBef>
                <a:spcPct val="0"/>
              </a:spcBef>
            </a:pPr>
            <a:endParaRPr lang="cs-CZ" altLang="cs-CZ" sz="2000" dirty="0"/>
          </a:p>
          <a:p>
            <a:pPr>
              <a:spcBef>
                <a:spcPct val="0"/>
              </a:spcBef>
            </a:pPr>
            <a:endParaRPr lang="cs-CZ" altLang="cs-CZ" sz="2000" dirty="0"/>
          </a:p>
          <a:p>
            <a:pPr marL="0" indent="0"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None/>
            </a:pPr>
            <a:endParaRPr lang="cs-CZ" altLang="cs-CZ" sz="2000" dirty="0"/>
          </a:p>
        </p:txBody>
      </p:sp>
      <p:grpSp>
        <p:nvGrpSpPr>
          <p:cNvPr id="9" name="Skupina 8"/>
          <p:cNvGrpSpPr/>
          <p:nvPr/>
        </p:nvGrpSpPr>
        <p:grpSpPr>
          <a:xfrm>
            <a:off x="2325129" y="2572317"/>
            <a:ext cx="3352801" cy="1520640"/>
            <a:chOff x="2063750" y="4264025"/>
            <a:chExt cx="4032250" cy="1828800"/>
          </a:xfrm>
        </p:grpSpPr>
        <p:pic>
          <p:nvPicPr>
            <p:cNvPr id="10" name="Picture 10" descr="ANd9GcR3UpU4ks6TB-mlEtoLmK_4WLLrQGavdnpGDQZhTFTbWb_7bWuvL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750" y="4264025"/>
              <a:ext cx="24384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4" descr="ANd9GcT-QbATQbvU9kXPSp--Sw6hEotDbWYqbBlOmdt8vltqYLoNDHuXM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114" y="4691064"/>
              <a:ext cx="1296987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5" descr="abrin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3" r="19296"/>
            <a:stretch>
              <a:fillRect/>
            </a:stretch>
          </p:blipFill>
          <p:spPr bwMode="auto">
            <a:xfrm rot="-3135062">
              <a:off x="4937919" y="4299744"/>
              <a:ext cx="1020762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Jak se chovají proteiny (v laboratoři)?</a:t>
            </a:r>
          </a:p>
        </p:txBody>
      </p:sp>
      <p:grpSp>
        <p:nvGrpSpPr>
          <p:cNvPr id="13" name="Group 17"/>
          <p:cNvGrpSpPr>
            <a:grpSpLocks/>
          </p:cNvGrpSpPr>
          <p:nvPr/>
        </p:nvGrpSpPr>
        <p:grpSpPr bwMode="auto">
          <a:xfrm>
            <a:off x="9968894" y="3362301"/>
            <a:ext cx="1403956" cy="1481545"/>
            <a:chOff x="3746" y="2232"/>
            <a:chExt cx="1719" cy="1814"/>
          </a:xfrm>
        </p:grpSpPr>
        <p:pic>
          <p:nvPicPr>
            <p:cNvPr id="14" name="Picture 10" descr="ANd9GcTsiMB0C1XBckqS_e7JCQ-79PwYFXlWWSrED2wZH526156HMvE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15" b="10037"/>
            <a:stretch>
              <a:fillRect/>
            </a:stretch>
          </p:blipFill>
          <p:spPr bwMode="auto">
            <a:xfrm rot="1500297">
              <a:off x="3746" y="2232"/>
              <a:ext cx="1719" cy="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 descr="abrin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3" r="19296"/>
            <a:stretch>
              <a:fillRect/>
            </a:stretch>
          </p:blipFill>
          <p:spPr bwMode="auto">
            <a:xfrm rot="-3135062">
              <a:off x="5075" y="2829"/>
              <a:ext cx="25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4" descr="abrin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3" r="19296"/>
            <a:stretch>
              <a:fillRect/>
            </a:stretch>
          </p:blipFill>
          <p:spPr bwMode="auto">
            <a:xfrm rot="-4651729">
              <a:off x="4955" y="3124"/>
              <a:ext cx="25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abrin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3" r="19296"/>
            <a:stretch>
              <a:fillRect/>
            </a:stretch>
          </p:blipFill>
          <p:spPr bwMode="auto">
            <a:xfrm rot="207722">
              <a:off x="4785" y="3430"/>
              <a:ext cx="25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1894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8941" y="1336825"/>
            <a:ext cx="9488745" cy="28797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Protein, polypeptid, bílkovina.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Lineární polymer aminokyselin spojených peptidovými vazbami.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Funkce: katalytická, regulační, transportní, zprostředkování pohybu, obranná, strukturální, zásobní.  </a:t>
            </a:r>
            <a:endParaRPr lang="en-GB" altLang="cs-CZ" sz="2400" dirty="0"/>
          </a:p>
        </p:txBody>
      </p:sp>
      <p:sp>
        <p:nvSpPr>
          <p:cNvPr id="20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Proteiny</a:t>
            </a:r>
          </a:p>
        </p:txBody>
      </p:sp>
      <p:pic>
        <p:nvPicPr>
          <p:cNvPr id="19" name="Picture 6" descr="Figure 3.18. Peptide-Bond Formatio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20" y="5401155"/>
            <a:ext cx="57610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37"/>
          <p:cNvGrpSpPr>
            <a:grpSpLocks/>
          </p:cNvGrpSpPr>
          <p:nvPr/>
        </p:nvGrpSpPr>
        <p:grpSpPr bwMode="auto">
          <a:xfrm>
            <a:off x="499677" y="3236490"/>
            <a:ext cx="4248150" cy="1597025"/>
            <a:chOff x="294" y="2206"/>
            <a:chExt cx="2676" cy="1006"/>
          </a:xfrm>
        </p:grpSpPr>
        <p:grpSp>
          <p:nvGrpSpPr>
            <p:cNvPr id="22" name="Group 14"/>
            <p:cNvGrpSpPr>
              <a:grpSpLocks/>
            </p:cNvGrpSpPr>
            <p:nvPr/>
          </p:nvGrpSpPr>
          <p:grpSpPr bwMode="auto">
            <a:xfrm>
              <a:off x="294" y="2206"/>
              <a:ext cx="1360" cy="231"/>
              <a:chOff x="703" y="3067"/>
              <a:chExt cx="1360" cy="231"/>
            </a:xfrm>
          </p:grpSpPr>
          <p:sp>
            <p:nvSpPr>
              <p:cNvPr id="36" name="Text Box 8"/>
              <p:cNvSpPr txBox="1">
                <a:spLocks noChangeArrowheads="1"/>
              </p:cNvSpPr>
              <p:nvPr/>
            </p:nvSpPr>
            <p:spPr bwMode="auto">
              <a:xfrm>
                <a:off x="703" y="3067"/>
                <a:ext cx="45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FF0000"/>
                    </a:solidFill>
                  </a:rPr>
                  <a:t>NH</a:t>
                </a:r>
                <a:r>
                  <a:rPr lang="cs-CZ" altLang="cs-CZ" sz="1800" b="1" baseline="-25000">
                    <a:solidFill>
                      <a:srgbClr val="FF0000"/>
                    </a:solidFill>
                  </a:rPr>
                  <a:t>2</a:t>
                </a:r>
                <a:endParaRPr lang="en-GB" altLang="cs-CZ" sz="1800" b="1" baseline="-25000">
                  <a:solidFill>
                    <a:srgbClr val="FF0000"/>
                  </a:solidFill>
                </a:endParaRPr>
              </a:p>
            </p:txBody>
          </p:sp>
          <p:sp>
            <p:nvSpPr>
              <p:cNvPr id="37" name="Text Box 9"/>
              <p:cNvSpPr txBox="1">
                <a:spLocks noChangeArrowheads="1"/>
              </p:cNvSpPr>
              <p:nvPr/>
            </p:nvSpPr>
            <p:spPr bwMode="auto">
              <a:xfrm>
                <a:off x="1383" y="3067"/>
                <a:ext cx="68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FF0000"/>
                    </a:solidFill>
                  </a:rPr>
                  <a:t>COOH</a:t>
                </a:r>
                <a:endParaRPr lang="en-GB" altLang="cs-CZ" sz="1800" b="1" baseline="-25000">
                  <a:solidFill>
                    <a:srgbClr val="FF0000"/>
                  </a:solidFill>
                </a:endParaRPr>
              </a:p>
            </p:txBody>
          </p:sp>
          <p:sp>
            <p:nvSpPr>
              <p:cNvPr id="38" name="Line 10"/>
              <p:cNvSpPr>
                <a:spLocks noChangeShapeType="1"/>
              </p:cNvSpPr>
              <p:nvPr/>
            </p:nvSpPr>
            <p:spPr bwMode="auto">
              <a:xfrm>
                <a:off x="1111" y="3203"/>
                <a:ext cx="318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3" name="Group 15"/>
            <p:cNvGrpSpPr>
              <a:grpSpLocks/>
            </p:cNvGrpSpPr>
            <p:nvPr/>
          </p:nvGrpSpPr>
          <p:grpSpPr bwMode="auto">
            <a:xfrm>
              <a:off x="1610" y="2206"/>
              <a:ext cx="1360" cy="231"/>
              <a:chOff x="703" y="3067"/>
              <a:chExt cx="1360" cy="231"/>
            </a:xfrm>
          </p:grpSpPr>
          <p:sp>
            <p:nvSpPr>
              <p:cNvPr id="33" name="Text Box 16"/>
              <p:cNvSpPr txBox="1">
                <a:spLocks noChangeArrowheads="1"/>
              </p:cNvSpPr>
              <p:nvPr/>
            </p:nvSpPr>
            <p:spPr bwMode="auto">
              <a:xfrm>
                <a:off x="703" y="3067"/>
                <a:ext cx="45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00FF"/>
                    </a:solidFill>
                  </a:rPr>
                  <a:t>NH</a:t>
                </a:r>
                <a:r>
                  <a:rPr lang="cs-CZ" altLang="cs-CZ" sz="1800" b="1" baseline="-25000">
                    <a:solidFill>
                      <a:srgbClr val="0000FF"/>
                    </a:solidFill>
                  </a:rPr>
                  <a:t>2</a:t>
                </a:r>
                <a:endParaRPr lang="en-GB" altLang="cs-CZ" sz="1800" b="1" baseline="-25000">
                  <a:solidFill>
                    <a:srgbClr val="0000FF"/>
                  </a:solidFill>
                </a:endParaRPr>
              </a:p>
            </p:txBody>
          </p:sp>
          <p:sp>
            <p:nvSpPr>
              <p:cNvPr id="34" name="Text Box 17"/>
              <p:cNvSpPr txBox="1">
                <a:spLocks noChangeArrowheads="1"/>
              </p:cNvSpPr>
              <p:nvPr/>
            </p:nvSpPr>
            <p:spPr bwMode="auto">
              <a:xfrm>
                <a:off x="1383" y="3067"/>
                <a:ext cx="68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 b="1" dirty="0" err="1">
                    <a:solidFill>
                      <a:srgbClr val="0000FF"/>
                    </a:solidFill>
                  </a:rPr>
                  <a:t>COOH</a:t>
                </a:r>
                <a:endParaRPr lang="en-GB" altLang="cs-CZ" sz="1800" b="1" baseline="-25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5" name="Line 18"/>
              <p:cNvSpPr>
                <a:spLocks noChangeShapeType="1"/>
              </p:cNvSpPr>
              <p:nvPr/>
            </p:nvSpPr>
            <p:spPr bwMode="auto">
              <a:xfrm>
                <a:off x="1111" y="3203"/>
                <a:ext cx="318" cy="0"/>
              </a:xfrm>
              <a:prstGeom prst="line">
                <a:avLst/>
              </a:prstGeom>
              <a:noFill/>
              <a:ln w="635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1474" y="2206"/>
              <a:ext cx="18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/>
                <a:t>+</a:t>
              </a:r>
              <a:endParaRPr lang="en-GB" altLang="cs-CZ" sz="1800" b="1"/>
            </a:p>
          </p:txBody>
        </p:sp>
        <p:sp>
          <p:nvSpPr>
            <p:cNvPr id="25" name="AutoShape 20"/>
            <p:cNvSpPr>
              <a:spLocks noChangeArrowheads="1"/>
            </p:cNvSpPr>
            <p:nvPr/>
          </p:nvSpPr>
          <p:spPr bwMode="auto">
            <a:xfrm>
              <a:off x="1518" y="2523"/>
              <a:ext cx="137" cy="362"/>
            </a:xfrm>
            <a:prstGeom prst="downArrow">
              <a:avLst>
                <a:gd name="adj1" fmla="val 50000"/>
                <a:gd name="adj2" fmla="val 6605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grpSp>
          <p:nvGrpSpPr>
            <p:cNvPr id="26" name="Group 26"/>
            <p:cNvGrpSpPr>
              <a:grpSpLocks/>
            </p:cNvGrpSpPr>
            <p:nvPr/>
          </p:nvGrpSpPr>
          <p:grpSpPr bwMode="auto">
            <a:xfrm>
              <a:off x="975" y="2976"/>
              <a:ext cx="1360" cy="231"/>
              <a:chOff x="3379" y="2205"/>
              <a:chExt cx="1360" cy="231"/>
            </a:xfrm>
          </p:grpSpPr>
          <p:sp>
            <p:nvSpPr>
              <p:cNvPr id="29" name="Text Box 22"/>
              <p:cNvSpPr txBox="1">
                <a:spLocks noChangeArrowheads="1"/>
              </p:cNvSpPr>
              <p:nvPr/>
            </p:nvSpPr>
            <p:spPr bwMode="auto">
              <a:xfrm>
                <a:off x="3379" y="2205"/>
                <a:ext cx="45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FF0000"/>
                    </a:solidFill>
                  </a:rPr>
                  <a:t>NH</a:t>
                </a:r>
                <a:r>
                  <a:rPr lang="cs-CZ" altLang="cs-CZ" sz="1800" b="1" baseline="-25000">
                    <a:solidFill>
                      <a:srgbClr val="FF0000"/>
                    </a:solidFill>
                  </a:rPr>
                  <a:t>2</a:t>
                </a:r>
                <a:endParaRPr lang="en-GB" altLang="cs-CZ" sz="1800" b="1" baseline="-25000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Text Box 23"/>
              <p:cNvSpPr txBox="1">
                <a:spLocks noChangeArrowheads="1"/>
              </p:cNvSpPr>
              <p:nvPr/>
            </p:nvSpPr>
            <p:spPr bwMode="auto">
              <a:xfrm>
                <a:off x="4059" y="2205"/>
                <a:ext cx="68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 b="1" dirty="0" err="1">
                    <a:solidFill>
                      <a:srgbClr val="0000FF"/>
                    </a:solidFill>
                  </a:rPr>
                  <a:t>COOH</a:t>
                </a:r>
                <a:endParaRPr lang="en-GB" altLang="cs-CZ" sz="1800" b="1" baseline="-25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1" name="Line 24"/>
              <p:cNvSpPr>
                <a:spLocks noChangeShapeType="1"/>
              </p:cNvSpPr>
              <p:nvPr/>
            </p:nvSpPr>
            <p:spPr bwMode="auto">
              <a:xfrm>
                <a:off x="3787" y="2341"/>
                <a:ext cx="318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2" name="Line 25"/>
              <p:cNvSpPr>
                <a:spLocks noChangeShapeType="1"/>
              </p:cNvSpPr>
              <p:nvPr/>
            </p:nvSpPr>
            <p:spPr bwMode="auto">
              <a:xfrm flipV="1">
                <a:off x="3923" y="2341"/>
                <a:ext cx="182" cy="1"/>
              </a:xfrm>
              <a:prstGeom prst="line">
                <a:avLst/>
              </a:prstGeom>
              <a:noFill/>
              <a:ln w="635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>
              <a:off x="340" y="2976"/>
              <a:ext cx="72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/>
                <a:t>N-konec</a:t>
              </a:r>
              <a:endParaRPr lang="en-GB" altLang="cs-CZ" sz="1800" b="1"/>
            </a:p>
          </p:txBody>
        </p:sp>
        <p:sp>
          <p:nvSpPr>
            <p:cNvPr id="28" name="Text Box 28"/>
            <p:cNvSpPr txBox="1">
              <a:spLocks noChangeArrowheads="1"/>
            </p:cNvSpPr>
            <p:nvPr/>
          </p:nvSpPr>
          <p:spPr bwMode="auto">
            <a:xfrm>
              <a:off x="2154" y="2981"/>
              <a:ext cx="72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/>
                <a:t>C-konec</a:t>
              </a:r>
              <a:endParaRPr lang="en-GB" altLang="cs-CZ" sz="1800" b="1"/>
            </a:p>
          </p:txBody>
        </p:sp>
      </p:grpSp>
      <p:grpSp>
        <p:nvGrpSpPr>
          <p:cNvPr id="39" name="Group 36"/>
          <p:cNvGrpSpPr>
            <a:grpSpLocks/>
          </p:cNvGrpSpPr>
          <p:nvPr/>
        </p:nvGrpSpPr>
        <p:grpSpPr bwMode="auto">
          <a:xfrm>
            <a:off x="6122774" y="3134777"/>
            <a:ext cx="3808412" cy="2236788"/>
            <a:chOff x="3197" y="2292"/>
            <a:chExt cx="2399" cy="1409"/>
          </a:xfrm>
        </p:grpSpPr>
        <p:grpSp>
          <p:nvGrpSpPr>
            <p:cNvPr id="40" name="Group 29"/>
            <p:cNvGrpSpPr>
              <a:grpSpLocks/>
            </p:cNvGrpSpPr>
            <p:nvPr/>
          </p:nvGrpSpPr>
          <p:grpSpPr bwMode="auto">
            <a:xfrm>
              <a:off x="3197" y="2292"/>
              <a:ext cx="2359" cy="754"/>
              <a:chOff x="3197" y="2292"/>
              <a:chExt cx="2359" cy="754"/>
            </a:xfrm>
          </p:grpSpPr>
          <p:sp>
            <p:nvSpPr>
              <p:cNvPr id="44" name="Text Box 30"/>
              <p:cNvSpPr txBox="1">
                <a:spLocks noChangeArrowheads="1"/>
              </p:cNvSpPr>
              <p:nvPr/>
            </p:nvSpPr>
            <p:spPr bwMode="auto">
              <a:xfrm>
                <a:off x="3379" y="2296"/>
                <a:ext cx="2177" cy="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MTWCKTMIDQGRSWPHCYYGMAADTYYKKLTPGHTQVGITILMGACGCCCGTGCRNMSDETGCWWCGTAHSPGCTDEQLRCGLVCGT</a:t>
                </a:r>
                <a:endParaRPr lang="en-GB" altLang="cs-CZ" sz="1800" b="1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45" name="Text Box 31"/>
              <p:cNvSpPr txBox="1">
                <a:spLocks noChangeArrowheads="1"/>
              </p:cNvSpPr>
              <p:nvPr/>
            </p:nvSpPr>
            <p:spPr bwMode="auto">
              <a:xfrm>
                <a:off x="3197" y="2292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FF0000"/>
                    </a:solidFill>
                  </a:rPr>
                  <a:t>N</a:t>
                </a:r>
                <a:endParaRPr lang="en-GB" altLang="cs-CZ" sz="18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6" name="Text Box 32"/>
              <p:cNvSpPr txBox="1">
                <a:spLocks noChangeArrowheads="1"/>
              </p:cNvSpPr>
              <p:nvPr/>
            </p:nvSpPr>
            <p:spPr bwMode="auto">
              <a:xfrm>
                <a:off x="4967" y="2795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FF0000"/>
                    </a:solidFill>
                  </a:rPr>
                  <a:t>C</a:t>
                </a:r>
                <a:endParaRPr lang="en-GB" altLang="cs-CZ" sz="1800" b="1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1" name="Group 33"/>
            <p:cNvGrpSpPr>
              <a:grpSpLocks/>
            </p:cNvGrpSpPr>
            <p:nvPr/>
          </p:nvGrpSpPr>
          <p:grpSpPr bwMode="auto">
            <a:xfrm>
              <a:off x="3742" y="3294"/>
              <a:ext cx="1854" cy="407"/>
              <a:chOff x="3560" y="3385"/>
              <a:chExt cx="1854" cy="407"/>
            </a:xfrm>
          </p:grpSpPr>
          <p:sp>
            <p:nvSpPr>
              <p:cNvPr id="42" name="Text Box 34"/>
              <p:cNvSpPr txBox="1">
                <a:spLocks noChangeArrowheads="1"/>
              </p:cNvSpPr>
              <p:nvPr/>
            </p:nvSpPr>
            <p:spPr bwMode="auto">
              <a:xfrm>
                <a:off x="3560" y="3385"/>
                <a:ext cx="1854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 b="1" dirty="0">
                    <a:solidFill>
                      <a:srgbClr val="FF0000"/>
                    </a:solidFill>
                  </a:rPr>
                  <a:t>N             </a:t>
                </a:r>
                <a:r>
                  <a:rPr lang="cs-CZ" altLang="cs-CZ" sz="1800" b="1" dirty="0" smtClean="0">
                    <a:solidFill>
                      <a:srgbClr val="FF0000"/>
                    </a:solidFill>
                  </a:rPr>
                  <a:t>C</a:t>
                </a:r>
                <a:r>
                  <a:rPr lang="cs-CZ" altLang="cs-CZ" sz="1800" b="1" dirty="0" smtClean="0"/>
                  <a:t>, využíván jednopísmenný kód </a:t>
                </a:r>
                <a:endParaRPr lang="en-GB" altLang="cs-CZ" sz="1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Line 35"/>
              <p:cNvSpPr>
                <a:spLocks noChangeShapeType="1"/>
              </p:cNvSpPr>
              <p:nvPr/>
            </p:nvSpPr>
            <p:spPr bwMode="auto">
              <a:xfrm>
                <a:off x="3787" y="3521"/>
                <a:ext cx="408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870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Jak se chovají proteiny (v laboratoři)?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37973" t="14415" r="22838" b="28408"/>
          <a:stretch/>
        </p:blipFill>
        <p:spPr>
          <a:xfrm>
            <a:off x="444843" y="1359242"/>
            <a:ext cx="6002548" cy="492622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34392" t="16697" r="22973" b="21201"/>
          <a:stretch/>
        </p:blipFill>
        <p:spPr>
          <a:xfrm>
            <a:off x="6684285" y="1934797"/>
            <a:ext cx="5310008" cy="435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85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DSCN383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4" t="41081" r="35226" b="11592"/>
          <a:stretch/>
        </p:blipFill>
        <p:spPr bwMode="auto">
          <a:xfrm>
            <a:off x="4526773" y="4147576"/>
            <a:ext cx="3138454" cy="272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DSCN38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35" y="2380"/>
            <a:ext cx="3384711" cy="253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DSCN38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06773"/>
            <a:ext cx="4608000" cy="345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8" descr="DSCN38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151" y="3458368"/>
            <a:ext cx="4608000" cy="345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DSCN38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152" y="2381"/>
            <a:ext cx="460692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" descr="DSCN38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73" y="-12128"/>
            <a:ext cx="4608000" cy="34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Skupina 1"/>
          <p:cNvGrpSpPr/>
          <p:nvPr/>
        </p:nvGrpSpPr>
        <p:grpSpPr>
          <a:xfrm>
            <a:off x="4618596" y="2350542"/>
            <a:ext cx="2954808" cy="2215651"/>
            <a:chOff x="4614671" y="2376486"/>
            <a:chExt cx="2954808" cy="2215651"/>
          </a:xfrm>
        </p:grpSpPr>
        <p:pic>
          <p:nvPicPr>
            <p:cNvPr id="7176" name="Picture 9" descr="DSCN3845"/>
            <p:cNvPicPr>
              <a:picLocks noChangeAspect="1" noChangeArrowheads="1"/>
            </p:cNvPicPr>
            <p:nvPr/>
          </p:nvPicPr>
          <p:blipFill>
            <a:blip r:embed="rId8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671" y="2376486"/>
              <a:ext cx="2954808" cy="221565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7" name="Text Box 10"/>
            <p:cNvSpPr txBox="1">
              <a:spLocks noChangeArrowheads="1"/>
            </p:cNvSpPr>
            <p:nvPr/>
          </p:nvSpPr>
          <p:spPr bwMode="auto">
            <a:xfrm>
              <a:off x="4940344" y="3120770"/>
              <a:ext cx="2303463" cy="1311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 dirty="0" err="1"/>
                <a:t>Mikrozkumavky</a:t>
              </a:r>
              <a:r>
                <a:rPr lang="cs-CZ" altLang="cs-CZ" sz="2000" b="1" dirty="0"/>
                <a:t>, zkumavky, špičky: </a:t>
              </a:r>
              <a:endParaRPr lang="cs-CZ" altLang="cs-CZ" sz="1000" b="1" dirty="0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 dirty="0"/>
                <a:t>doba plastová</a:t>
              </a:r>
              <a:endParaRPr lang="en-GB" altLang="cs-CZ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05642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44843" y="1361304"/>
            <a:ext cx="9972333" cy="5023020"/>
          </a:xfrm>
          <a:noFill/>
        </p:spPr>
        <p:txBody>
          <a:bodyPr>
            <a:normAutofit/>
          </a:bodyPr>
          <a:lstStyle/>
          <a:p>
            <a:pPr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</a:pPr>
            <a:r>
              <a:rPr lang="cs-CZ" altLang="cs-CZ" sz="2000" dirty="0"/>
              <a:t>Proteiny vyžadují pro svou aktivitu (a stabilitu) určitou  koncentraci „</a:t>
            </a:r>
            <a:r>
              <a:rPr lang="cs-CZ" altLang="cs-CZ" sz="2000" dirty="0">
                <a:solidFill>
                  <a:srgbClr val="00B050"/>
                </a:solidFill>
              </a:rPr>
              <a:t>solí“</a:t>
            </a:r>
            <a:r>
              <a:rPr lang="cs-CZ" altLang="cs-CZ" sz="2000" dirty="0"/>
              <a:t>. Vysoká i nízká koncentrace solí může způsobovat agregaci a precipitaci. Proteiny většinou nejsou stabilní     v čisté vodě.</a:t>
            </a:r>
          </a:p>
          <a:p>
            <a:pPr>
              <a:spcBef>
                <a:spcPct val="0"/>
              </a:spcBef>
            </a:pPr>
            <a:endParaRPr lang="cs-CZ" altLang="cs-CZ" sz="2000" dirty="0"/>
          </a:p>
          <a:p>
            <a:pPr marL="0" indent="0">
              <a:spcBef>
                <a:spcPct val="0"/>
              </a:spcBef>
              <a:buNone/>
            </a:pPr>
            <a:endParaRPr lang="cs-CZ" altLang="cs-CZ" sz="2000" dirty="0"/>
          </a:p>
          <a:p>
            <a:pPr marL="0" indent="0">
              <a:spcBef>
                <a:spcPct val="0"/>
              </a:spcBef>
              <a:buNone/>
            </a:pPr>
            <a:endParaRPr lang="cs-CZ" altLang="cs-CZ" sz="2000" dirty="0"/>
          </a:p>
          <a:p>
            <a:pPr marL="0" indent="0"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</a:pPr>
            <a:endParaRPr lang="cs-CZ" altLang="cs-CZ" sz="2000" dirty="0"/>
          </a:p>
          <a:p>
            <a:pPr>
              <a:spcBef>
                <a:spcPct val="0"/>
              </a:spcBef>
            </a:pPr>
            <a:r>
              <a:rPr lang="cs-CZ" altLang="cs-CZ" sz="2000" dirty="0"/>
              <a:t>Při práci s nízkými koncentracemi proteinů (</a:t>
            </a:r>
            <a:r>
              <a:rPr lang="en-US" altLang="cs-CZ" sz="2000" dirty="0"/>
              <a:t>&lt; </a:t>
            </a:r>
            <a:r>
              <a:rPr lang="cs-CZ" altLang="cs-CZ" sz="2000" dirty="0"/>
              <a:t>1 mg/ml) se může výrazně projevit </a:t>
            </a:r>
            <a:r>
              <a:rPr lang="cs-CZ" altLang="cs-CZ" sz="2000" dirty="0">
                <a:solidFill>
                  <a:srgbClr val="00B050"/>
                </a:solidFill>
              </a:rPr>
              <a:t>ztráta</a:t>
            </a:r>
            <a:r>
              <a:rPr lang="cs-CZ" altLang="cs-CZ" sz="2000" dirty="0"/>
              <a:t> způsobená vazbou na stěny použité nádobky (zkumavky).</a:t>
            </a:r>
          </a:p>
          <a:p>
            <a:pPr>
              <a:spcBef>
                <a:spcPct val="0"/>
              </a:spcBef>
            </a:pPr>
            <a:endParaRPr lang="cs-CZ" altLang="cs-CZ" sz="2000" dirty="0"/>
          </a:p>
          <a:p>
            <a:pPr>
              <a:spcBef>
                <a:spcPct val="0"/>
              </a:spcBef>
            </a:pPr>
            <a:r>
              <a:rPr lang="cs-CZ" altLang="cs-CZ" sz="2000" dirty="0"/>
              <a:t>Proteiny mohou být rovněž poškozeny </a:t>
            </a:r>
            <a:r>
              <a:rPr lang="cs-CZ" altLang="cs-CZ" sz="2000" dirty="0">
                <a:solidFill>
                  <a:srgbClr val="00B050"/>
                </a:solidFill>
              </a:rPr>
              <a:t>mechanicky</a:t>
            </a:r>
            <a:r>
              <a:rPr lang="cs-CZ" altLang="cs-CZ" sz="2000" dirty="0"/>
              <a:t> při příliš energickém míchaní nebo třepání! </a:t>
            </a:r>
          </a:p>
          <a:p>
            <a:pPr>
              <a:spcBef>
                <a:spcPct val="0"/>
              </a:spcBef>
            </a:pPr>
            <a:endParaRPr lang="cs-CZ" altLang="cs-CZ" sz="2000" dirty="0"/>
          </a:p>
          <a:p>
            <a:pPr marL="0" indent="0"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None/>
            </a:pPr>
            <a:endParaRPr lang="cs-CZ" altLang="cs-CZ" sz="2000" dirty="0"/>
          </a:p>
        </p:txBody>
      </p:sp>
      <p:grpSp>
        <p:nvGrpSpPr>
          <p:cNvPr id="9" name="Skupina 8"/>
          <p:cNvGrpSpPr/>
          <p:nvPr/>
        </p:nvGrpSpPr>
        <p:grpSpPr>
          <a:xfrm>
            <a:off x="2333367" y="2248302"/>
            <a:ext cx="3352801" cy="1520640"/>
            <a:chOff x="2063750" y="4264025"/>
            <a:chExt cx="4032250" cy="1828800"/>
          </a:xfrm>
        </p:grpSpPr>
        <p:pic>
          <p:nvPicPr>
            <p:cNvPr id="10" name="Picture 10" descr="ANd9GcR3UpU4ks6TB-mlEtoLmK_4WLLrQGavdnpGDQZhTFTbWb_7bWuvL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750" y="4264025"/>
              <a:ext cx="24384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4" descr="ANd9GcT-QbATQbvU9kXPSp--Sw6hEotDbWYqbBlOmdt8vltqYLoNDHuXM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114" y="4691064"/>
              <a:ext cx="1296987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5" descr="abrin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3" r="19296"/>
            <a:stretch>
              <a:fillRect/>
            </a:stretch>
          </p:blipFill>
          <p:spPr bwMode="auto">
            <a:xfrm rot="-3135062">
              <a:off x="4937919" y="4299744"/>
              <a:ext cx="1020762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Jak se chovají proteiny (v laboratoři)?</a:t>
            </a:r>
          </a:p>
        </p:txBody>
      </p:sp>
      <p:grpSp>
        <p:nvGrpSpPr>
          <p:cNvPr id="13" name="Group 17"/>
          <p:cNvGrpSpPr>
            <a:grpSpLocks/>
          </p:cNvGrpSpPr>
          <p:nvPr/>
        </p:nvGrpSpPr>
        <p:grpSpPr bwMode="auto">
          <a:xfrm>
            <a:off x="9968894" y="3362301"/>
            <a:ext cx="1403956" cy="1481545"/>
            <a:chOff x="3746" y="2232"/>
            <a:chExt cx="1719" cy="1814"/>
          </a:xfrm>
        </p:grpSpPr>
        <p:pic>
          <p:nvPicPr>
            <p:cNvPr id="14" name="Picture 10" descr="ANd9GcTsiMB0C1XBckqS_e7JCQ-79PwYFXlWWSrED2wZH526156HMvE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15" b="10037"/>
            <a:stretch>
              <a:fillRect/>
            </a:stretch>
          </p:blipFill>
          <p:spPr bwMode="auto">
            <a:xfrm rot="1500297">
              <a:off x="3746" y="2232"/>
              <a:ext cx="1719" cy="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 descr="abrin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3" r="19296"/>
            <a:stretch>
              <a:fillRect/>
            </a:stretch>
          </p:blipFill>
          <p:spPr bwMode="auto">
            <a:xfrm rot="-3135062">
              <a:off x="5075" y="2829"/>
              <a:ext cx="25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4" descr="abrin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3" r="19296"/>
            <a:stretch>
              <a:fillRect/>
            </a:stretch>
          </p:blipFill>
          <p:spPr bwMode="auto">
            <a:xfrm rot="-4651729">
              <a:off x="4955" y="3124"/>
              <a:ext cx="25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abrin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3" r="19296"/>
            <a:stretch>
              <a:fillRect/>
            </a:stretch>
          </p:blipFill>
          <p:spPr bwMode="auto">
            <a:xfrm rot="207722">
              <a:off x="4785" y="3430"/>
              <a:ext cx="25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Skupina 1"/>
          <p:cNvGrpSpPr/>
          <p:nvPr/>
        </p:nvGrpSpPr>
        <p:grpSpPr>
          <a:xfrm>
            <a:off x="2280531" y="5111523"/>
            <a:ext cx="3795442" cy="1545729"/>
            <a:chOff x="2280531" y="5095047"/>
            <a:chExt cx="3795442" cy="1545729"/>
          </a:xfrm>
        </p:grpSpPr>
        <p:pic>
          <p:nvPicPr>
            <p:cNvPr id="19" name="Picture 10" descr="ANd9GcTB4leQ7DTWSHKbQ2ByldiPY9SvSwJ4_BOfhWqcKhNzP_faCAnn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27" b="17994"/>
            <a:stretch/>
          </p:blipFill>
          <p:spPr bwMode="auto">
            <a:xfrm>
              <a:off x="2280531" y="5240343"/>
              <a:ext cx="1665404" cy="1400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11"/>
            <p:cNvSpPr txBox="1">
              <a:spLocks noChangeArrowheads="1"/>
            </p:cNvSpPr>
            <p:nvPr/>
          </p:nvSpPr>
          <p:spPr bwMode="auto">
            <a:xfrm>
              <a:off x="3687293" y="5786430"/>
              <a:ext cx="1088918" cy="308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/>
                <a:t>Vortex</a:t>
              </a:r>
              <a:endParaRPr lang="en-GB" altLang="cs-CZ" sz="1800" b="1"/>
            </a:p>
          </p:txBody>
        </p:sp>
        <p:pic>
          <p:nvPicPr>
            <p:cNvPr id="21" name="Picture 14" descr="22000000000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420" y="5095047"/>
              <a:ext cx="1446553" cy="142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4364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Jak pracovat s proteiny?</a:t>
            </a:r>
          </a:p>
        </p:txBody>
      </p:sp>
      <p:sp>
        <p:nvSpPr>
          <p:cNvPr id="18" name="Rectangle 6"/>
          <p:cNvSpPr txBox="1">
            <a:spLocks noChangeArrowheads="1"/>
          </p:cNvSpPr>
          <p:nvPr/>
        </p:nvSpPr>
        <p:spPr>
          <a:xfrm>
            <a:off x="444843" y="1361304"/>
            <a:ext cx="9972333" cy="50230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b="1" dirty="0">
                <a:solidFill>
                  <a:srgbClr val="00B050"/>
                </a:solidFill>
              </a:rPr>
              <a:t>Práce za vhodné teploty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b="1" dirty="0">
                <a:solidFill>
                  <a:srgbClr val="00B050"/>
                </a:solidFill>
              </a:rPr>
              <a:t>Minimalizace kontaminace vzorku (ochranné pomůcky)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b="1" dirty="0">
                <a:solidFill>
                  <a:srgbClr val="00B050"/>
                </a:solidFill>
              </a:rPr>
              <a:t>Inhibitory </a:t>
            </a:r>
            <a:r>
              <a:rPr lang="cs-CZ" altLang="cs-CZ" sz="2000" b="1" dirty="0" err="1">
                <a:solidFill>
                  <a:srgbClr val="00B050"/>
                </a:solidFill>
              </a:rPr>
              <a:t>proteas</a:t>
            </a:r>
            <a:endParaRPr lang="cs-CZ" altLang="cs-CZ" sz="2000" b="1" dirty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b="1" dirty="0">
                <a:solidFill>
                  <a:srgbClr val="00B050"/>
                </a:solidFill>
              </a:rPr>
              <a:t>Přídavek antibakteriálních látek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b="1" dirty="0">
                <a:solidFill>
                  <a:srgbClr val="00B050"/>
                </a:solidFill>
              </a:rPr>
              <a:t>Kontrolované prostředí – pufry o vhodném pH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b="1" dirty="0">
                <a:solidFill>
                  <a:srgbClr val="00B050"/>
                </a:solidFill>
              </a:rPr>
              <a:t>Optimalizovaná koncentrace „solí“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b="1" dirty="0">
                <a:solidFill>
                  <a:srgbClr val="00B050"/>
                </a:solidFill>
              </a:rPr>
              <a:t>Přídavek inertních proteinů, speciální materiály se sníženou vazbou proteinů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b="1" dirty="0">
                <a:solidFill>
                  <a:srgbClr val="00B050"/>
                </a:solidFill>
              </a:rPr>
              <a:t>Opatrná manipulace!</a:t>
            </a:r>
          </a:p>
          <a:p>
            <a:pPr marL="0" indent="0"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</a:pPr>
            <a:endParaRPr lang="cs-CZ" altLang="cs-CZ" sz="2000" dirty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000" dirty="0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8378826" y="5425946"/>
            <a:ext cx="30591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00B050"/>
                </a:solidFill>
                <a:latin typeface="+mj-lt"/>
              </a:rPr>
              <a:t>…opatrně.</a:t>
            </a:r>
            <a:endParaRPr lang="en-GB" altLang="cs-CZ" sz="36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4034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Jak vybrat vhodné podmínky pro práci s proteinem?</a:t>
            </a:r>
          </a:p>
        </p:txBody>
      </p:sp>
      <p:sp>
        <p:nvSpPr>
          <p:cNvPr id="3" name="Rectangle 6"/>
          <p:cNvSpPr txBox="1">
            <a:spLocks noChangeArrowheads="1"/>
          </p:cNvSpPr>
          <p:nvPr/>
        </p:nvSpPr>
        <p:spPr>
          <a:xfrm>
            <a:off x="189470" y="1361304"/>
            <a:ext cx="11920151" cy="50230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b="1" dirty="0">
                <a:solidFill>
                  <a:srgbClr val="00B050"/>
                </a:solidFill>
              </a:rPr>
              <a:t>Informace o homologních proteinech (z literatury, od kolegů)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b="1" dirty="0">
                <a:solidFill>
                  <a:srgbClr val="00B050"/>
                </a:solidFill>
              </a:rPr>
              <a:t>Zkušenosti a/nebo metoda pokus-omyl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b="1" dirty="0">
                <a:solidFill>
                  <a:srgbClr val="00B050"/>
                </a:solidFill>
              </a:rPr>
              <a:t>Testování a výběr nejlepších podmínek – ideální je použití </a:t>
            </a:r>
            <a:r>
              <a:rPr lang="cs-CZ" altLang="cs-CZ" sz="2000" b="1" dirty="0" err="1">
                <a:solidFill>
                  <a:srgbClr val="00B050"/>
                </a:solidFill>
              </a:rPr>
              <a:t>high-throughput</a:t>
            </a:r>
            <a:r>
              <a:rPr lang="cs-CZ" altLang="cs-CZ" sz="2000" b="1" dirty="0">
                <a:solidFill>
                  <a:srgbClr val="00B050"/>
                </a:solidFill>
              </a:rPr>
              <a:t> metody, malá množství proteinu</a:t>
            </a:r>
          </a:p>
          <a:p>
            <a:pPr marL="0" indent="0"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</a:pPr>
            <a:endParaRPr lang="cs-CZ" altLang="cs-CZ" sz="2000" dirty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1284" t="32913" r="16352" b="37778"/>
          <a:stretch/>
        </p:blipFill>
        <p:spPr>
          <a:xfrm>
            <a:off x="395416" y="3042787"/>
            <a:ext cx="11398450" cy="358867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949514" y="6603541"/>
            <a:ext cx="41601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Vliv pH na vazebné vlastnosti </a:t>
            </a:r>
            <a:r>
              <a:rPr lang="cs-CZ" sz="1000" dirty="0" err="1"/>
              <a:t>lektinů</a:t>
            </a:r>
            <a:r>
              <a:rPr lang="cs-CZ" sz="1000" dirty="0"/>
              <a:t>, bakalářská práce, Barbora Mikšátková</a:t>
            </a:r>
          </a:p>
        </p:txBody>
      </p:sp>
    </p:spTree>
    <p:extLst>
      <p:ext uri="{BB962C8B-B14F-4D97-AF65-F5344CB8AC3E}">
        <p14:creationId xmlns:p14="http://schemas.microsoft.com/office/powerpoint/2010/main" val="2825519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189470" y="1311876"/>
            <a:ext cx="11920151" cy="50230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b="1" dirty="0">
                <a:solidFill>
                  <a:srgbClr val="00B050"/>
                </a:solidFill>
              </a:rPr>
              <a:t>Informace o homologních proteinech (z literatury, od kolegů)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b="1" dirty="0">
                <a:solidFill>
                  <a:srgbClr val="00B050"/>
                </a:solidFill>
              </a:rPr>
              <a:t>Zkušenosti a/nebo metoda pokus-omyl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b="1" dirty="0">
                <a:solidFill>
                  <a:srgbClr val="00B050"/>
                </a:solidFill>
              </a:rPr>
              <a:t>Testování a výběr nejlepších podmínek – ideální je použití </a:t>
            </a:r>
            <a:r>
              <a:rPr lang="cs-CZ" altLang="cs-CZ" sz="2000" b="1" dirty="0" err="1">
                <a:solidFill>
                  <a:srgbClr val="00B050"/>
                </a:solidFill>
              </a:rPr>
              <a:t>high-throughput</a:t>
            </a:r>
            <a:r>
              <a:rPr lang="cs-CZ" altLang="cs-CZ" sz="2000" b="1" dirty="0">
                <a:solidFill>
                  <a:srgbClr val="00B050"/>
                </a:solidFill>
              </a:rPr>
              <a:t> metody, malá množství proteinu</a:t>
            </a:r>
          </a:p>
          <a:p>
            <a:pPr marL="0" indent="0"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</a:pPr>
            <a:endParaRPr lang="cs-CZ" altLang="cs-CZ" sz="2000" dirty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000" dirty="0"/>
          </a:p>
        </p:txBody>
      </p:sp>
      <p:sp>
        <p:nvSpPr>
          <p:cNvPr id="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Jak vybrat vhodné podmínky pro práci s proteinem?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31352" t="35917" r="16486" b="25645"/>
          <a:stretch/>
        </p:blipFill>
        <p:spPr>
          <a:xfrm>
            <a:off x="395415" y="2805796"/>
            <a:ext cx="9597081" cy="397806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7949514" y="6603541"/>
            <a:ext cx="41601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Vliv pH na vazebné vlastnosti </a:t>
            </a:r>
            <a:r>
              <a:rPr lang="cs-CZ" sz="1000" dirty="0" err="1"/>
              <a:t>lektinů</a:t>
            </a:r>
            <a:r>
              <a:rPr lang="cs-CZ" sz="1000" dirty="0"/>
              <a:t>, bakalářská práce, Barbora Mikšátková</a:t>
            </a:r>
          </a:p>
        </p:txBody>
      </p:sp>
      <p:sp>
        <p:nvSpPr>
          <p:cNvPr id="7" name="Ovál 6"/>
          <p:cNvSpPr/>
          <p:nvPr/>
        </p:nvSpPr>
        <p:spPr>
          <a:xfrm>
            <a:off x="4209535" y="2805796"/>
            <a:ext cx="963827" cy="291631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5972432" y="2805795"/>
            <a:ext cx="749644" cy="291631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576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189470" y="1311876"/>
            <a:ext cx="11920151" cy="50230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b="1" dirty="0">
                <a:solidFill>
                  <a:srgbClr val="00B050"/>
                </a:solidFill>
              </a:rPr>
              <a:t>Informace o homologních proteinech (z literatury, od kolegů)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b="1" dirty="0">
                <a:solidFill>
                  <a:srgbClr val="00B050"/>
                </a:solidFill>
              </a:rPr>
              <a:t>Zkušenosti a/nebo metoda pokus-omyl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b="1" dirty="0">
                <a:solidFill>
                  <a:srgbClr val="00B050"/>
                </a:solidFill>
              </a:rPr>
              <a:t>Testování a výběr nejlepších podmínek – ideální je použití </a:t>
            </a:r>
            <a:r>
              <a:rPr lang="cs-CZ" altLang="cs-CZ" sz="2000" b="1" dirty="0" err="1">
                <a:solidFill>
                  <a:srgbClr val="00B050"/>
                </a:solidFill>
              </a:rPr>
              <a:t>high-throughput</a:t>
            </a:r>
            <a:r>
              <a:rPr lang="cs-CZ" altLang="cs-CZ" sz="2000" b="1" dirty="0">
                <a:solidFill>
                  <a:srgbClr val="00B050"/>
                </a:solidFill>
              </a:rPr>
              <a:t> metody, malá množství proteinu</a:t>
            </a:r>
          </a:p>
          <a:p>
            <a:pPr marL="0" indent="0"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</a:pPr>
            <a:endParaRPr lang="cs-CZ" altLang="cs-CZ" sz="2000" dirty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000" dirty="0"/>
          </a:p>
        </p:txBody>
      </p:sp>
      <p:sp>
        <p:nvSpPr>
          <p:cNvPr id="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Jak vybrat vhodné podmínky pro práci s proteinem?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35879" t="35075" r="16959" b="25886"/>
          <a:stretch/>
        </p:blipFill>
        <p:spPr>
          <a:xfrm>
            <a:off x="358344" y="3023285"/>
            <a:ext cx="6404627" cy="2982099"/>
          </a:xfrm>
          <a:prstGeom prst="rect">
            <a:avLst/>
          </a:prstGeom>
        </p:spPr>
      </p:pic>
      <p:cxnSp>
        <p:nvCxnSpPr>
          <p:cNvPr id="10" name="Přímá spojnice 9"/>
          <p:cNvCxnSpPr/>
          <p:nvPr/>
        </p:nvCxnSpPr>
        <p:spPr>
          <a:xfrm>
            <a:off x="2084173" y="5395784"/>
            <a:ext cx="2990335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5315674" y="5566844"/>
            <a:ext cx="129600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457526" y="5737906"/>
            <a:ext cx="68400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/>
          <a:srcRect l="38495" t="41632" r="51067" b="39184"/>
          <a:stretch/>
        </p:blipFill>
        <p:spPr>
          <a:xfrm>
            <a:off x="6892171" y="4926558"/>
            <a:ext cx="1756578" cy="181582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3"/>
          <a:srcRect l="51402" t="41632" r="17424" b="39184"/>
          <a:stretch/>
        </p:blipFill>
        <p:spPr>
          <a:xfrm>
            <a:off x="6931845" y="3347203"/>
            <a:ext cx="4805358" cy="1663331"/>
          </a:xfrm>
          <a:prstGeom prst="rect">
            <a:avLst/>
          </a:prstGeom>
        </p:spPr>
      </p:pic>
      <p:pic>
        <p:nvPicPr>
          <p:cNvPr id="1026" name="Picture 2" descr="http://bic.ceitec.cz/files/292/36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r="18378"/>
          <a:stretch/>
        </p:blipFill>
        <p:spPr bwMode="auto">
          <a:xfrm>
            <a:off x="9718996" y="4499184"/>
            <a:ext cx="1179955" cy="106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5"/>
          <a:srcRect l="51811" t="55102" r="36403" b="36462"/>
          <a:stretch/>
        </p:blipFill>
        <p:spPr>
          <a:xfrm>
            <a:off x="9590516" y="5661621"/>
            <a:ext cx="1436915" cy="578498"/>
          </a:xfrm>
          <a:prstGeom prst="rect">
            <a:avLst/>
          </a:prstGeom>
        </p:spPr>
      </p:pic>
      <p:sp>
        <p:nvSpPr>
          <p:cNvPr id="17" name="Obdélník 16"/>
          <p:cNvSpPr/>
          <p:nvPr/>
        </p:nvSpPr>
        <p:spPr>
          <a:xfrm>
            <a:off x="376205" y="6373049"/>
            <a:ext cx="231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bic.ceitec.cz</a:t>
            </a:r>
            <a:r>
              <a:rPr lang="cs-CZ" dirty="0"/>
              <a:t>/</a:t>
            </a:r>
            <a:r>
              <a:rPr lang="cs-CZ" dirty="0" err="1"/>
              <a:t>cs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30564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DCE4CFEB-9D92-439E-916B-1D8E7805D345}"/>
              </a:ext>
            </a:extLst>
          </p:cNvPr>
          <p:cNvSpPr txBox="1"/>
          <p:nvPr/>
        </p:nvSpPr>
        <p:spPr>
          <a:xfrm>
            <a:off x="4754319" y="469900"/>
            <a:ext cx="2683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/>
              <a:t>Fluorescence</a:t>
            </a:r>
            <a:endParaRPr lang="en-GB" sz="2400" dirty="0"/>
          </a:p>
        </p:txBody>
      </p: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xmlns="" id="{6261EF1B-6C8F-4405-B8CC-D02E79C43110}"/>
              </a:ext>
            </a:extLst>
          </p:cNvPr>
          <p:cNvCxnSpPr>
            <a:cxnSpLocks/>
          </p:cNvCxnSpPr>
          <p:nvPr/>
        </p:nvCxnSpPr>
        <p:spPr>
          <a:xfrm flipV="1">
            <a:off x="1828800" y="2641599"/>
            <a:ext cx="2726267" cy="1"/>
          </a:xfrm>
          <a:prstGeom prst="straightConnector1">
            <a:avLst/>
          </a:prstGeom>
          <a:ln w="762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xmlns="" id="{59E7C3E7-512B-46ED-A6D2-2DA886337FF3}"/>
              </a:ext>
            </a:extLst>
          </p:cNvPr>
          <p:cNvCxnSpPr/>
          <p:nvPr/>
        </p:nvCxnSpPr>
        <p:spPr>
          <a:xfrm>
            <a:off x="7298264" y="2641599"/>
            <a:ext cx="3166533" cy="0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Výbuch: čtrnácticípý 21">
            <a:extLst>
              <a:ext uri="{FF2B5EF4-FFF2-40B4-BE49-F238E27FC236}">
                <a16:creationId xmlns:a16="http://schemas.microsoft.com/office/drawing/2014/main" xmlns="" id="{B1BC848F-59FA-4FFF-B26D-1A0E6613679F}"/>
              </a:ext>
            </a:extLst>
          </p:cNvPr>
          <p:cNvSpPr/>
          <p:nvPr/>
        </p:nvSpPr>
        <p:spPr>
          <a:xfrm>
            <a:off x="5270500" y="2091324"/>
            <a:ext cx="1651001" cy="1176844"/>
          </a:xfrm>
          <a:prstGeom prst="irregularSeal2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33ADE0C1-7832-40A2-9A13-533091A6B7B6}"/>
              </a:ext>
            </a:extLst>
          </p:cNvPr>
          <p:cNvSpPr txBox="1"/>
          <p:nvPr/>
        </p:nvSpPr>
        <p:spPr>
          <a:xfrm>
            <a:off x="5502729" y="3302000"/>
            <a:ext cx="1017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fluorofor</a:t>
            </a:r>
            <a:endParaRPr lang="en-GB" dirty="0"/>
          </a:p>
        </p:txBody>
      </p:sp>
      <p:pic>
        <p:nvPicPr>
          <p:cNvPr id="5" name="Obrázek 4" descr="Obsah obrázku bezobratlí, členovci, humr&#10;&#10;Popis byl vytvořen automaticky">
            <a:extLst>
              <a:ext uri="{FF2B5EF4-FFF2-40B4-BE49-F238E27FC236}">
                <a16:creationId xmlns:a16="http://schemas.microsoft.com/office/drawing/2014/main" xmlns="" id="{C986E8FA-50A4-45BA-9A00-C5403A6A0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" y="5451440"/>
            <a:ext cx="2095500" cy="1181100"/>
          </a:xfrm>
          <a:prstGeom prst="rect">
            <a:avLst/>
          </a:prstGeom>
        </p:spPr>
      </p:pic>
      <p:pic>
        <p:nvPicPr>
          <p:cNvPr id="9" name="Obrázek 8" descr="Obsah obrázku bezobratlí, medúza&#10;&#10;Popis byl vytvořen automaticky">
            <a:extLst>
              <a:ext uri="{FF2B5EF4-FFF2-40B4-BE49-F238E27FC236}">
                <a16:creationId xmlns:a16="http://schemas.microsoft.com/office/drawing/2014/main" xmlns="" id="{FE181819-74B1-4E22-9BC7-4B97BA5F8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" y="3268168"/>
            <a:ext cx="1346662" cy="2019993"/>
          </a:xfrm>
          <a:prstGeom prst="rect">
            <a:avLst/>
          </a:prstGeom>
        </p:spPr>
      </p:pic>
      <p:pic>
        <p:nvPicPr>
          <p:cNvPr id="11" name="Obrázek 10" descr="Obsah obrázku barevné&#10;&#10;Popis byl vytvořen automaticky">
            <a:extLst>
              <a:ext uri="{FF2B5EF4-FFF2-40B4-BE49-F238E27FC236}">
                <a16:creationId xmlns:a16="http://schemas.microsoft.com/office/drawing/2014/main" xmlns="" id="{3C809967-0CC5-4663-944C-0023A5559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0" y="4537040"/>
            <a:ext cx="2095500" cy="2095500"/>
          </a:xfrm>
          <a:prstGeom prst="rect">
            <a:avLst/>
          </a:prstGeom>
        </p:spPr>
      </p:pic>
      <p:pic>
        <p:nvPicPr>
          <p:cNvPr id="13" name="Obrázek 12" descr="Obsah obrázku barevné, barvy, různé, oceánské dno&#10;&#10;Popis byl vytvořen automaticky">
            <a:extLst>
              <a:ext uri="{FF2B5EF4-FFF2-40B4-BE49-F238E27FC236}">
                <a16:creationId xmlns:a16="http://schemas.microsoft.com/office/drawing/2014/main" xmlns="" id="{DE84B6FE-A04D-4FE1-9E76-668977CD42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245" y="4107060"/>
            <a:ext cx="1832496" cy="1181101"/>
          </a:xfrm>
          <a:prstGeom prst="rect">
            <a:avLst/>
          </a:prstGeom>
        </p:spPr>
      </p:pic>
      <p:pic>
        <p:nvPicPr>
          <p:cNvPr id="15" name="Obrázek 14" descr="Obsah obrázku oblečení, rukáv&#10;&#10;Popis byl vytvořen automaticky">
            <a:extLst>
              <a:ext uri="{FF2B5EF4-FFF2-40B4-BE49-F238E27FC236}">
                <a16:creationId xmlns:a16="http://schemas.microsoft.com/office/drawing/2014/main" xmlns="" id="{CEDBDF3E-6A7F-4CA6-A67F-48BFFBA19B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102" y="3671332"/>
            <a:ext cx="1832495" cy="2276302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xmlns="" id="{DA60F853-BC35-4205-8CFD-769BF9D6C13D}"/>
              </a:ext>
            </a:extLst>
          </p:cNvPr>
          <p:cNvSpPr txBox="1"/>
          <p:nvPr/>
        </p:nvSpPr>
        <p:spPr>
          <a:xfrm>
            <a:off x="9298985" y="6106110"/>
            <a:ext cx="1480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Opticky zjasňující </a:t>
            </a:r>
          </a:p>
          <a:p>
            <a:pPr algn="ctr"/>
            <a:r>
              <a:rPr lang="cs-CZ" sz="1400" dirty="0"/>
              <a:t>prostředky</a:t>
            </a:r>
            <a:endParaRPr lang="en-GB" sz="1400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xmlns="" id="{1DBDFA76-05C4-4EDF-B115-F71129D3098C}"/>
              </a:ext>
            </a:extLst>
          </p:cNvPr>
          <p:cNvSpPr txBox="1"/>
          <p:nvPr/>
        </p:nvSpPr>
        <p:spPr>
          <a:xfrm>
            <a:off x="974245" y="1406560"/>
            <a:ext cx="1024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Je fyzikální jev při kterém dochází vyzařování „světla“ látkou, která předtím pohltila elektromagnetické záření</a:t>
            </a:r>
            <a:endParaRPr lang="en-GB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A863A2CB-4763-4FF0-8DFE-B4E2B184A31D}"/>
              </a:ext>
            </a:extLst>
          </p:cNvPr>
          <p:cNvSpPr txBox="1"/>
          <p:nvPr/>
        </p:nvSpPr>
        <p:spPr>
          <a:xfrm>
            <a:off x="7823200" y="2689260"/>
            <a:ext cx="1799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emitované záření</a:t>
            </a:r>
            <a:endParaRPr lang="en-GB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xmlns="" id="{38B435B1-6662-4599-BB64-920FB107D943}"/>
              </a:ext>
            </a:extLst>
          </p:cNvPr>
          <p:cNvSpPr txBox="1"/>
          <p:nvPr/>
        </p:nvSpPr>
        <p:spPr>
          <a:xfrm>
            <a:off x="2286000" y="2689260"/>
            <a:ext cx="161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excitační záření</a:t>
            </a:r>
            <a:endParaRPr lang="en-GB" dirty="0"/>
          </a:p>
        </p:txBody>
      </p:sp>
      <p:pic>
        <p:nvPicPr>
          <p:cNvPr id="18" name="Picture 2" descr="http://bic.ceitec.cz/files/292/36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r="18378"/>
          <a:stretch/>
        </p:blipFill>
        <p:spPr bwMode="auto">
          <a:xfrm>
            <a:off x="10853529" y="180424"/>
            <a:ext cx="1179955" cy="106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550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DCE4CFEB-9D92-439E-916B-1D8E7805D345}"/>
              </a:ext>
            </a:extLst>
          </p:cNvPr>
          <p:cNvSpPr txBox="1"/>
          <p:nvPr/>
        </p:nvSpPr>
        <p:spPr>
          <a:xfrm>
            <a:off x="5159526" y="469900"/>
            <a:ext cx="1879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err="1" smtClean="0"/>
              <a:t>nanoDSF</a:t>
            </a:r>
            <a:endParaRPr lang="en-GB" sz="24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1D3A023F-7D9D-42D9-AEE4-09FF560F2AE3}"/>
              </a:ext>
            </a:extLst>
          </p:cNvPr>
          <p:cNvSpPr txBox="1"/>
          <p:nvPr/>
        </p:nvSpPr>
        <p:spPr>
          <a:xfrm>
            <a:off x="1856442" y="1406560"/>
            <a:ext cx="8479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Vnitřní fluorescence proteinů (aromatických aminokyselin) v UV oblasti (</a:t>
            </a:r>
            <a:r>
              <a:rPr lang="el-GR" dirty="0"/>
              <a:t>λ</a:t>
            </a:r>
            <a:r>
              <a:rPr lang="cs-CZ" dirty="0"/>
              <a:t> = 300-360 </a:t>
            </a:r>
            <a:r>
              <a:rPr lang="cs-CZ" dirty="0" err="1"/>
              <a:t>nm</a:t>
            </a:r>
            <a:r>
              <a:rPr lang="cs-CZ" dirty="0"/>
              <a:t>)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DD410E23-3E1F-4679-B51B-356CCED43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97" y="4772709"/>
            <a:ext cx="2876550" cy="159067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685708F9-4A41-431F-BE0B-E61D0DD4811A}"/>
              </a:ext>
            </a:extLst>
          </p:cNvPr>
          <p:cNvSpPr txBox="1"/>
          <p:nvPr/>
        </p:nvSpPr>
        <p:spPr>
          <a:xfrm>
            <a:off x="8881530" y="4049482"/>
            <a:ext cx="201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Fenylalanin (</a:t>
            </a:r>
            <a:r>
              <a:rPr lang="cs-CZ" dirty="0" err="1"/>
              <a:t>Phe</a:t>
            </a:r>
            <a:r>
              <a:rPr lang="cs-CZ" dirty="0"/>
              <a:t>, F)</a:t>
            </a:r>
            <a:endParaRPr lang="en-GB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1E952E8B-37F1-4E26-9E47-E984F2D4A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67" y="4772554"/>
            <a:ext cx="3114675" cy="146685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A1784CDD-9104-440F-866E-61D546CF4667}"/>
              </a:ext>
            </a:extLst>
          </p:cNvPr>
          <p:cNvSpPr txBox="1"/>
          <p:nvPr/>
        </p:nvSpPr>
        <p:spPr>
          <a:xfrm>
            <a:off x="5164056" y="4054921"/>
            <a:ext cx="153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Tyrosin (</a:t>
            </a:r>
            <a:r>
              <a:rPr lang="cs-CZ" dirty="0" err="1"/>
              <a:t>Tyr</a:t>
            </a:r>
            <a:r>
              <a:rPr lang="cs-CZ" dirty="0"/>
              <a:t>, Y)</a:t>
            </a:r>
            <a:endParaRPr lang="en-GB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D077A287-FAA9-417D-A3E3-BAFBF4B44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53" y="4925109"/>
            <a:ext cx="3181350" cy="1438275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xmlns="" id="{358587C2-1EB7-4DD2-A2C0-76D9252750F3}"/>
              </a:ext>
            </a:extLst>
          </p:cNvPr>
          <p:cNvSpPr txBox="1"/>
          <p:nvPr/>
        </p:nvSpPr>
        <p:spPr>
          <a:xfrm>
            <a:off x="1114558" y="4054921"/>
            <a:ext cx="1893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Tryptofan (Trp, W)</a:t>
            </a:r>
            <a:endParaRPr lang="en-GB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4A538C1F-29B6-44AB-B61E-0C122DC10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261" y="2077022"/>
            <a:ext cx="4821539" cy="1638649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xmlns="" id="{5D71F813-9073-48B9-9C91-A753AA58D5F8}"/>
              </a:ext>
            </a:extLst>
          </p:cNvPr>
          <p:cNvSpPr/>
          <p:nvPr/>
        </p:nvSpPr>
        <p:spPr>
          <a:xfrm>
            <a:off x="2944590" y="2857500"/>
            <a:ext cx="522510" cy="4953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2" descr="http://bic.ceitec.cz/files/292/36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r="18378"/>
          <a:stretch/>
        </p:blipFill>
        <p:spPr bwMode="auto">
          <a:xfrm>
            <a:off x="10853529" y="180424"/>
            <a:ext cx="1179955" cy="106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708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DCE4CFEB-9D92-439E-916B-1D8E7805D345}"/>
              </a:ext>
            </a:extLst>
          </p:cNvPr>
          <p:cNvSpPr txBox="1"/>
          <p:nvPr/>
        </p:nvSpPr>
        <p:spPr>
          <a:xfrm>
            <a:off x="5159526" y="469900"/>
            <a:ext cx="1879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err="1" smtClean="0"/>
              <a:t>nanoDSF</a:t>
            </a:r>
            <a:endParaRPr lang="en-GB" sz="24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1D3A023F-7D9D-42D9-AEE4-09FF560F2AE3}"/>
              </a:ext>
            </a:extLst>
          </p:cNvPr>
          <p:cNvSpPr txBox="1"/>
          <p:nvPr/>
        </p:nvSpPr>
        <p:spPr>
          <a:xfrm>
            <a:off x="1856442" y="1406560"/>
            <a:ext cx="8479116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Vnitřní fluorescence proteinů (aromatických aminokyselin) v UV oblasti (</a:t>
            </a:r>
            <a:r>
              <a:rPr lang="el-GR" dirty="0"/>
              <a:t>λ</a:t>
            </a:r>
            <a:r>
              <a:rPr lang="cs-CZ" dirty="0"/>
              <a:t> = 300-360 </a:t>
            </a:r>
            <a:r>
              <a:rPr lang="cs-CZ" dirty="0" err="1"/>
              <a:t>nm</a:t>
            </a:r>
            <a:r>
              <a:rPr lang="cs-CZ" dirty="0"/>
              <a:t>)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Mění se v závislosti na okolí aromatických aminokyselin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W, Y, F jsou hydrofobní a typicky se nacházejí uvnitř proteinů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Se zvyšující se teplotou dochází k denaturaci proteinu 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 </a:t>
            </a:r>
          </a:p>
          <a:p>
            <a:pPr algn="ctr"/>
            <a:r>
              <a:rPr lang="cs-CZ" dirty="0"/>
              <a:t>rozvolnění struktury 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expozici W, Y, F na povrch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změny ve fluorescenci</a:t>
            </a:r>
          </a:p>
          <a:p>
            <a:pPr algn="ctr"/>
            <a:endParaRPr lang="en-GB" dirty="0"/>
          </a:p>
        </p:txBody>
      </p:sp>
      <p:sp>
        <p:nvSpPr>
          <p:cNvPr id="3" name="Šipka: dolů 2">
            <a:extLst>
              <a:ext uri="{FF2B5EF4-FFF2-40B4-BE49-F238E27FC236}">
                <a16:creationId xmlns:a16="http://schemas.microsoft.com/office/drawing/2014/main" xmlns="" id="{A0B209FE-4026-47D1-9B5E-CAD4E5D00C94}"/>
              </a:ext>
            </a:extLst>
          </p:cNvPr>
          <p:cNvSpPr/>
          <p:nvPr/>
        </p:nvSpPr>
        <p:spPr>
          <a:xfrm>
            <a:off x="5853684" y="3467100"/>
            <a:ext cx="484632" cy="36830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Šipka: dolů 12">
            <a:extLst>
              <a:ext uri="{FF2B5EF4-FFF2-40B4-BE49-F238E27FC236}">
                <a16:creationId xmlns:a16="http://schemas.microsoft.com/office/drawing/2014/main" xmlns="" id="{B8893994-F5FB-4D57-B4FF-51376A2274C9}"/>
              </a:ext>
            </a:extLst>
          </p:cNvPr>
          <p:cNvSpPr/>
          <p:nvPr/>
        </p:nvSpPr>
        <p:spPr>
          <a:xfrm>
            <a:off x="5853684" y="4292600"/>
            <a:ext cx="484632" cy="36830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Šipka: dolů 15">
            <a:extLst>
              <a:ext uri="{FF2B5EF4-FFF2-40B4-BE49-F238E27FC236}">
                <a16:creationId xmlns:a16="http://schemas.microsoft.com/office/drawing/2014/main" xmlns="" id="{E24A0CB1-0766-4F15-9F3D-6D5FB5C04776}"/>
              </a:ext>
            </a:extLst>
          </p:cNvPr>
          <p:cNvSpPr/>
          <p:nvPr/>
        </p:nvSpPr>
        <p:spPr>
          <a:xfrm>
            <a:off x="5866384" y="5143500"/>
            <a:ext cx="484632" cy="36830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Skupina 1"/>
          <p:cNvGrpSpPr/>
          <p:nvPr/>
        </p:nvGrpSpPr>
        <p:grpSpPr>
          <a:xfrm>
            <a:off x="193789" y="4336237"/>
            <a:ext cx="3552711" cy="1799905"/>
            <a:chOff x="193789" y="4336237"/>
            <a:chExt cx="3552711" cy="1799905"/>
          </a:xfrm>
        </p:grpSpPr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xmlns="" id="{953A58D4-4BD2-400F-9402-9355CAFFE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4743"/>
            <a:stretch/>
          </p:blipFill>
          <p:spPr>
            <a:xfrm>
              <a:off x="193789" y="4336237"/>
              <a:ext cx="3552711" cy="1175563"/>
            </a:xfrm>
            <a:prstGeom prst="rect">
              <a:avLst/>
            </a:prstGeom>
          </p:spPr>
        </p:pic>
        <p:cxnSp>
          <p:nvCxnSpPr>
            <p:cNvPr id="17" name="Přímá spojnice se šipkou 16">
              <a:extLst>
                <a:ext uri="{FF2B5EF4-FFF2-40B4-BE49-F238E27FC236}">
                  <a16:creationId xmlns:a16="http://schemas.microsoft.com/office/drawing/2014/main" xmlns="" id="{1A255C71-8A86-4664-AE6A-AA946145D5EE}"/>
                </a:ext>
              </a:extLst>
            </p:cNvPr>
            <p:cNvCxnSpPr>
              <a:cxnSpLocks/>
            </p:cNvCxnSpPr>
            <p:nvPr/>
          </p:nvCxnSpPr>
          <p:spPr>
            <a:xfrm>
              <a:off x="443790" y="5661146"/>
              <a:ext cx="3052708" cy="0"/>
            </a:xfrm>
            <a:prstGeom prst="straightConnector1">
              <a:avLst/>
            </a:prstGeom>
            <a:ln w="5715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xmlns="" id="{D9E6B4FE-F91E-4872-B73B-E407771AEE48}"/>
                </a:ext>
              </a:extLst>
            </p:cNvPr>
            <p:cNvSpPr txBox="1"/>
            <p:nvPr/>
          </p:nvSpPr>
          <p:spPr>
            <a:xfrm>
              <a:off x="1402087" y="5766810"/>
              <a:ext cx="9087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teplota </a:t>
              </a:r>
              <a:endParaRPr lang="en-GB" dirty="0"/>
            </a:p>
          </p:txBody>
        </p:sp>
      </p:grpSp>
      <p:pic>
        <p:nvPicPr>
          <p:cNvPr id="19" name="Obrázek 18">
            <a:extLst>
              <a:ext uri="{FF2B5EF4-FFF2-40B4-BE49-F238E27FC236}">
                <a16:creationId xmlns:a16="http://schemas.microsoft.com/office/drawing/2014/main" xmlns="" id="{07E975F6-146E-4B85-B7A8-EB00A9103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902" t="18450" r="2672" b="10563"/>
          <a:stretch/>
        </p:blipFill>
        <p:spPr>
          <a:xfrm>
            <a:off x="8937544" y="4087478"/>
            <a:ext cx="2578020" cy="2112044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xmlns="" id="{6BCA988E-94E7-4EF2-AA3B-0685D47EF8F4}"/>
              </a:ext>
            </a:extLst>
          </p:cNvPr>
          <p:cNvSpPr txBox="1"/>
          <p:nvPr/>
        </p:nvSpPr>
        <p:spPr>
          <a:xfrm>
            <a:off x="10495700" y="6581948"/>
            <a:ext cx="16962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www.nanotempertech.com</a:t>
            </a:r>
            <a:endParaRPr lang="en-GB" sz="1050" dirty="0"/>
          </a:p>
        </p:txBody>
      </p:sp>
      <p:pic>
        <p:nvPicPr>
          <p:cNvPr id="12" name="Picture 2" descr="http://bic.ceitec.cz/files/292/36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r="18378"/>
          <a:stretch/>
        </p:blipFill>
        <p:spPr bwMode="auto">
          <a:xfrm>
            <a:off x="10853529" y="180424"/>
            <a:ext cx="1179955" cy="106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916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err="1">
                <a:solidFill>
                  <a:srgbClr val="00B050"/>
                </a:solidFill>
              </a:rPr>
              <a:t>Proteinogení</a:t>
            </a:r>
            <a:r>
              <a:rPr lang="cs-CZ" sz="3600" b="1" dirty="0">
                <a:solidFill>
                  <a:srgbClr val="00B050"/>
                </a:solidFill>
              </a:rPr>
              <a:t> aminokyseliny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66566" y="1517821"/>
            <a:ext cx="871378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/>
              <a:t>Stavební jednotky proteinů: </a:t>
            </a:r>
            <a:r>
              <a:rPr lang="cs-CZ" altLang="cs-CZ" b="1" dirty="0">
                <a:latin typeface="Symbol" panose="05050102010706020507" pitchFamily="18" charset="2"/>
                <a:cs typeface="Courier New" panose="02070309020205020404" pitchFamily="49" charset="0"/>
              </a:rPr>
              <a:t>a</a:t>
            </a:r>
            <a:r>
              <a:rPr lang="cs-CZ" altLang="cs-CZ" b="1" dirty="0"/>
              <a:t>-L-aminokyseliny.</a:t>
            </a:r>
          </a:p>
          <a:p>
            <a:pPr>
              <a:spcBef>
                <a:spcPct val="50000"/>
              </a:spcBef>
            </a:pPr>
            <a:r>
              <a:rPr lang="cs-CZ" altLang="cs-CZ" b="1" dirty="0"/>
              <a:t>20 standardních </a:t>
            </a:r>
            <a:r>
              <a:rPr lang="cs-CZ" altLang="cs-CZ" b="1" dirty="0" err="1"/>
              <a:t>proteinogenních</a:t>
            </a:r>
            <a:r>
              <a:rPr lang="cs-CZ" altLang="cs-CZ" b="1" dirty="0"/>
              <a:t> aminokyselin.</a:t>
            </a:r>
          </a:p>
          <a:p>
            <a:pPr>
              <a:spcBef>
                <a:spcPct val="50000"/>
              </a:spcBef>
            </a:pPr>
            <a:r>
              <a:rPr lang="cs-CZ" altLang="cs-CZ" b="1" dirty="0"/>
              <a:t>Alifatické (</a:t>
            </a:r>
            <a:r>
              <a:rPr lang="cs-CZ" altLang="cs-CZ" b="1" dirty="0" err="1"/>
              <a:t>Gly</a:t>
            </a:r>
            <a:r>
              <a:rPr lang="cs-CZ" altLang="cs-CZ" b="1" dirty="0"/>
              <a:t>, Ala, Val, Leu, </a:t>
            </a:r>
            <a:r>
              <a:rPr lang="cs-CZ" altLang="cs-CZ" b="1" dirty="0" err="1"/>
              <a:t>Ile</a:t>
            </a:r>
            <a:r>
              <a:rPr lang="cs-CZ" altLang="cs-CZ" b="1" dirty="0"/>
              <a:t>).</a:t>
            </a:r>
          </a:p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FF9900"/>
                </a:solidFill>
              </a:rPr>
              <a:t>Sirné</a:t>
            </a:r>
            <a:r>
              <a:rPr lang="cs-CZ" altLang="cs-CZ" b="1" dirty="0"/>
              <a:t> (</a:t>
            </a:r>
            <a:r>
              <a:rPr lang="cs-CZ" altLang="cs-CZ" b="1" dirty="0" err="1"/>
              <a:t>Cys</a:t>
            </a:r>
            <a:r>
              <a:rPr lang="cs-CZ" altLang="cs-CZ" b="1" dirty="0"/>
              <a:t>, Met).</a:t>
            </a:r>
          </a:p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0000FF"/>
                </a:solidFill>
              </a:rPr>
              <a:t>S OH</a:t>
            </a:r>
            <a:r>
              <a:rPr lang="cs-CZ" altLang="cs-CZ" b="1" dirty="0"/>
              <a:t> skupinou (Ser, </a:t>
            </a:r>
            <a:r>
              <a:rPr lang="cs-CZ" altLang="cs-CZ" b="1" dirty="0" err="1"/>
              <a:t>Thr</a:t>
            </a:r>
            <a:r>
              <a:rPr lang="cs-CZ" altLang="cs-CZ" b="1" dirty="0"/>
              <a:t>).</a:t>
            </a:r>
          </a:p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FF0000"/>
                </a:solidFill>
              </a:rPr>
              <a:t>Kyselé a z nich odvozené</a:t>
            </a:r>
            <a:r>
              <a:rPr lang="cs-CZ" altLang="cs-CZ" b="1" dirty="0"/>
              <a:t> (</a:t>
            </a:r>
            <a:r>
              <a:rPr lang="cs-CZ" altLang="cs-CZ" b="1" dirty="0" err="1"/>
              <a:t>Glu</a:t>
            </a:r>
            <a:r>
              <a:rPr lang="cs-CZ" altLang="cs-CZ" b="1" dirty="0"/>
              <a:t>, </a:t>
            </a:r>
            <a:r>
              <a:rPr lang="cs-CZ" altLang="cs-CZ" b="1" dirty="0" err="1"/>
              <a:t>Gln</a:t>
            </a:r>
            <a:r>
              <a:rPr lang="cs-CZ" altLang="cs-CZ" b="1" dirty="0"/>
              <a:t>, </a:t>
            </a:r>
            <a:r>
              <a:rPr lang="cs-CZ" altLang="cs-CZ" b="1" dirty="0" err="1"/>
              <a:t>Asp</a:t>
            </a:r>
            <a:r>
              <a:rPr lang="cs-CZ" altLang="cs-CZ" b="1" dirty="0"/>
              <a:t>, </a:t>
            </a:r>
            <a:r>
              <a:rPr lang="cs-CZ" altLang="cs-CZ" b="1" dirty="0" err="1"/>
              <a:t>Asn</a:t>
            </a:r>
            <a:r>
              <a:rPr lang="cs-CZ" altLang="cs-CZ" b="1" dirty="0"/>
              <a:t>).</a:t>
            </a:r>
          </a:p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33CC33"/>
                </a:solidFill>
              </a:rPr>
              <a:t>Bazické</a:t>
            </a:r>
            <a:r>
              <a:rPr lang="cs-CZ" altLang="cs-CZ" b="1" dirty="0"/>
              <a:t> (</a:t>
            </a:r>
            <a:r>
              <a:rPr lang="cs-CZ" altLang="cs-CZ" b="1" dirty="0" err="1"/>
              <a:t>Lys</a:t>
            </a:r>
            <a:r>
              <a:rPr lang="cs-CZ" altLang="cs-CZ" b="1" dirty="0"/>
              <a:t>, Arg).</a:t>
            </a:r>
            <a:endParaRPr lang="en-GB" altLang="cs-CZ" b="1" dirty="0"/>
          </a:p>
        </p:txBody>
      </p:sp>
      <p:pic>
        <p:nvPicPr>
          <p:cNvPr id="10" name="Picture 5" descr="Courtesy of http://prowl.rockefeller.edu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13823"/>
          <a:stretch>
            <a:fillRect/>
          </a:stretch>
        </p:blipFill>
        <p:spPr bwMode="auto">
          <a:xfrm>
            <a:off x="8615300" y="1622854"/>
            <a:ext cx="2977502" cy="2993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226832" y="4912797"/>
            <a:ext cx="3754438" cy="11309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cs-CZ" sz="1800" b="1" dirty="0">
                <a:solidFill>
                  <a:srgbClr val="00B050"/>
                </a:solidFill>
              </a:rPr>
              <a:t>Aminokyseliny </a:t>
            </a:r>
            <a:br>
              <a:rPr lang="cs-CZ" sz="1800" b="1" dirty="0">
                <a:solidFill>
                  <a:srgbClr val="00B050"/>
                </a:solidFill>
              </a:rPr>
            </a:br>
            <a:r>
              <a:rPr lang="cs-CZ" sz="1800" b="1" dirty="0">
                <a:solidFill>
                  <a:srgbClr val="00B050"/>
                </a:solidFill>
              </a:rPr>
              <a:t>s podobnými vlastnostmi mohou plnit v proteinu stejné funkce – bývají vzájemně zastupitelné </a:t>
            </a:r>
          </a:p>
        </p:txBody>
      </p:sp>
    </p:spTree>
    <p:extLst>
      <p:ext uri="{BB962C8B-B14F-4D97-AF65-F5344CB8AC3E}">
        <p14:creationId xmlns:p14="http://schemas.microsoft.com/office/powerpoint/2010/main" val="331699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DCE4CFEB-9D92-439E-916B-1D8E7805D345}"/>
              </a:ext>
            </a:extLst>
          </p:cNvPr>
          <p:cNvSpPr txBox="1"/>
          <p:nvPr/>
        </p:nvSpPr>
        <p:spPr>
          <a:xfrm>
            <a:off x="4471036" y="469900"/>
            <a:ext cx="3256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err="1" smtClean="0"/>
              <a:t>nanoDSF</a:t>
            </a:r>
            <a:r>
              <a:rPr lang="cs-CZ" sz="3600" b="1" dirty="0" smtClean="0"/>
              <a:t> </a:t>
            </a:r>
            <a:r>
              <a:rPr lang="cs-CZ" sz="3600" b="1" dirty="0"/>
              <a:t>v praxi</a:t>
            </a:r>
            <a:endParaRPr lang="en-GB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8129112B-0266-4A12-BB9B-D20373EE3C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15062" r="12593"/>
          <a:stretch/>
        </p:blipFill>
        <p:spPr>
          <a:xfrm rot="5400000">
            <a:off x="3971068" y="2746596"/>
            <a:ext cx="4096193" cy="3403601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427AF299-3319-42E1-A7DA-E7DCBE0B66D5}"/>
              </a:ext>
            </a:extLst>
          </p:cNvPr>
          <p:cNvSpPr txBox="1"/>
          <p:nvPr/>
        </p:nvSpPr>
        <p:spPr>
          <a:xfrm>
            <a:off x="10495700" y="6581948"/>
            <a:ext cx="16962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www.nanotempertech.com</a:t>
            </a:r>
            <a:endParaRPr lang="en-GB" sz="105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4F9B3DAC-A35C-47DB-AC7B-26B8D9CFF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778" y="2305271"/>
            <a:ext cx="2143125" cy="214312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xmlns="" id="{80464C4F-D9C5-4DCB-A7D9-F9B21FDCA0D3}"/>
              </a:ext>
            </a:extLst>
          </p:cNvPr>
          <p:cNvSpPr txBox="1"/>
          <p:nvPr/>
        </p:nvSpPr>
        <p:spPr>
          <a:xfrm>
            <a:off x="780208" y="1371600"/>
            <a:ext cx="2803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Protein v testovaném pufru </a:t>
            </a:r>
          </a:p>
          <a:p>
            <a:pPr algn="ctr"/>
            <a:r>
              <a:rPr lang="cs-CZ" dirty="0"/>
              <a:t>(testovaných pufrech) </a:t>
            </a:r>
            <a:endParaRPr lang="en-GB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059EFD76-453C-4D41-B655-F1906FDF5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548" y="4400270"/>
            <a:ext cx="2466975" cy="1847850"/>
          </a:xfrm>
          <a:prstGeom prst="rect">
            <a:avLst/>
          </a:prstGeom>
        </p:spPr>
      </p:pic>
      <p:sp>
        <p:nvSpPr>
          <p:cNvPr id="18" name="Šipka: dolů 17">
            <a:extLst>
              <a:ext uri="{FF2B5EF4-FFF2-40B4-BE49-F238E27FC236}">
                <a16:creationId xmlns:a16="http://schemas.microsoft.com/office/drawing/2014/main" xmlns="" id="{038E585D-B8A7-4C78-8CCE-4BE3A045837A}"/>
              </a:ext>
            </a:extLst>
          </p:cNvPr>
          <p:cNvSpPr/>
          <p:nvPr/>
        </p:nvSpPr>
        <p:spPr>
          <a:xfrm rot="16200000">
            <a:off x="4044570" y="1544993"/>
            <a:ext cx="484632" cy="36830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xmlns="" id="{FB0A1B39-68AE-4A2E-BAAB-20190B2B6E83}"/>
              </a:ext>
            </a:extLst>
          </p:cNvPr>
          <p:cNvSpPr txBox="1"/>
          <p:nvPr/>
        </p:nvSpPr>
        <p:spPr>
          <a:xfrm>
            <a:off x="5066627" y="1515949"/>
            <a:ext cx="190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Nasaju do kapiláry</a:t>
            </a:r>
            <a:endParaRPr lang="en-GB" dirty="0"/>
          </a:p>
        </p:txBody>
      </p:sp>
      <p:sp>
        <p:nvSpPr>
          <p:cNvPr id="20" name="Šipka: dolů 19">
            <a:extLst>
              <a:ext uri="{FF2B5EF4-FFF2-40B4-BE49-F238E27FC236}">
                <a16:creationId xmlns:a16="http://schemas.microsoft.com/office/drawing/2014/main" xmlns="" id="{9A31785B-8A29-4CB3-B385-E03DA5892AE0}"/>
              </a:ext>
            </a:extLst>
          </p:cNvPr>
          <p:cNvSpPr/>
          <p:nvPr/>
        </p:nvSpPr>
        <p:spPr>
          <a:xfrm rot="16200000">
            <a:off x="8181675" y="1510615"/>
            <a:ext cx="484632" cy="36830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xmlns="" id="{AF301616-A884-4EF8-B837-4C652C115054}"/>
              </a:ext>
            </a:extLst>
          </p:cNvPr>
          <p:cNvSpPr txBox="1"/>
          <p:nvPr/>
        </p:nvSpPr>
        <p:spPr>
          <a:xfrm>
            <a:off x="9044089" y="1527996"/>
            <a:ext cx="2276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48 kapilár na 1 měření</a:t>
            </a:r>
            <a:endParaRPr lang="en-GB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5F79A7F7-9AF7-449A-A761-721EB8E2CA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3"/>
          <a:stretch/>
        </p:blipFill>
        <p:spPr>
          <a:xfrm>
            <a:off x="8622806" y="2990570"/>
            <a:ext cx="2761412" cy="2819400"/>
          </a:xfrm>
          <a:prstGeom prst="rect">
            <a:avLst/>
          </a:prstGeom>
        </p:spPr>
      </p:pic>
      <p:pic>
        <p:nvPicPr>
          <p:cNvPr id="16" name="Picture 2" descr="http://bic.ceitec.cz/files/292/36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r="18378"/>
          <a:stretch/>
        </p:blipFill>
        <p:spPr bwMode="auto">
          <a:xfrm>
            <a:off x="10853529" y="180424"/>
            <a:ext cx="1179955" cy="106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809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DCE4CFEB-9D92-439E-916B-1D8E7805D345}"/>
              </a:ext>
            </a:extLst>
          </p:cNvPr>
          <p:cNvSpPr txBox="1"/>
          <p:nvPr/>
        </p:nvSpPr>
        <p:spPr>
          <a:xfrm>
            <a:off x="4471036" y="469900"/>
            <a:ext cx="3256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err="1" smtClean="0"/>
              <a:t>nanoDSF</a:t>
            </a:r>
            <a:r>
              <a:rPr lang="cs-CZ" sz="3600" b="1" dirty="0" smtClean="0"/>
              <a:t> </a:t>
            </a:r>
            <a:r>
              <a:rPr lang="cs-CZ" sz="3600" b="1" dirty="0"/>
              <a:t>v praxi</a:t>
            </a:r>
            <a:endParaRPr lang="en-GB" sz="24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427AF299-3319-42E1-A7DA-E7DCBE0B66D5}"/>
              </a:ext>
            </a:extLst>
          </p:cNvPr>
          <p:cNvSpPr txBox="1"/>
          <p:nvPr/>
        </p:nvSpPr>
        <p:spPr>
          <a:xfrm>
            <a:off x="10495700" y="6581948"/>
            <a:ext cx="16962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www.nanotempertech.com</a:t>
            </a:r>
            <a:endParaRPr lang="en-GB" sz="1050" dirty="0"/>
          </a:p>
        </p:txBody>
      </p:sp>
      <p:pic>
        <p:nvPicPr>
          <p:cNvPr id="1026" name="Picture 2" descr="Equipment - Fakultät - Universität Greifswald">
            <a:extLst>
              <a:ext uri="{FF2B5EF4-FFF2-40B4-BE49-F238E27FC236}">
                <a16:creationId xmlns:a16="http://schemas.microsoft.com/office/drawing/2014/main" xmlns="" id="{E95A9372-2436-459E-8782-89DB994C7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036" y="1705789"/>
            <a:ext cx="3072145" cy="409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6599017E-38FA-4DF2-BE13-24C7E1BD0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700" y="2977820"/>
            <a:ext cx="2590800" cy="1762125"/>
          </a:xfrm>
          <a:prstGeom prst="rect">
            <a:avLst/>
          </a:prstGeom>
        </p:spPr>
      </p:pic>
      <p:pic>
        <p:nvPicPr>
          <p:cNvPr id="16" name="Obrázek 15" descr="Obsah obrázku text, spotřebič, kuchyňské spotřebiče&#10;&#10;Popis byl vytvořen automaticky">
            <a:extLst>
              <a:ext uri="{FF2B5EF4-FFF2-40B4-BE49-F238E27FC236}">
                <a16:creationId xmlns:a16="http://schemas.microsoft.com/office/drawing/2014/main" xmlns="" id="{24B9B0FF-B4C3-42B2-ACF1-9AE04BDF5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17" y="2132229"/>
            <a:ext cx="2590800" cy="255640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5091CE6D-2CFF-4F1E-A992-1E4F54200479}"/>
              </a:ext>
            </a:extLst>
          </p:cNvPr>
          <p:cNvSpPr txBox="1"/>
          <p:nvPr/>
        </p:nvSpPr>
        <p:spPr>
          <a:xfrm>
            <a:off x="1308100" y="5067300"/>
            <a:ext cx="1325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Prometheus</a:t>
            </a:r>
            <a:endParaRPr lang="en-GB" dirty="0"/>
          </a:p>
        </p:txBody>
      </p:sp>
      <p:pic>
        <p:nvPicPr>
          <p:cNvPr id="8" name="Picture 2" descr="http://bic.ceitec.cz/files/292/36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r="18378"/>
          <a:stretch/>
        </p:blipFill>
        <p:spPr bwMode="auto">
          <a:xfrm>
            <a:off x="10853529" y="180424"/>
            <a:ext cx="1179955" cy="106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744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Uchovávání proteinů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4" t="28354" r="10222" b="19749"/>
          <a:stretch>
            <a:fillRect/>
          </a:stretch>
        </p:blipFill>
        <p:spPr bwMode="auto">
          <a:xfrm>
            <a:off x="564787" y="1180306"/>
            <a:ext cx="7478176" cy="308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458711" y="6472839"/>
            <a:ext cx="2592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latin typeface="+mn-lt"/>
              </a:rPr>
              <a:t>www.piercenet.com</a:t>
            </a:r>
            <a:endParaRPr lang="en-GB" altLang="cs-CZ" sz="1800" b="1" dirty="0">
              <a:latin typeface="+mn-lt"/>
            </a:endParaRPr>
          </a:p>
        </p:txBody>
      </p:sp>
      <p:sp>
        <p:nvSpPr>
          <p:cNvPr id="8" name="Rectangle 10"/>
          <p:cNvSpPr txBox="1">
            <a:spLocks noChangeArrowheads="1"/>
          </p:cNvSpPr>
          <p:nvPr/>
        </p:nvSpPr>
        <p:spPr>
          <a:xfrm>
            <a:off x="564787" y="4407266"/>
            <a:ext cx="6840537" cy="224892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1600" b="1" dirty="0" err="1"/>
              <a:t>Lyofilizace</a:t>
            </a:r>
            <a:r>
              <a:rPr lang="cs-CZ" altLang="cs-CZ" sz="1600" b="1" dirty="0"/>
              <a:t> – mrazová sublimace.</a:t>
            </a:r>
          </a:p>
          <a:p>
            <a:r>
              <a:rPr lang="cs-CZ" altLang="cs-CZ" sz="1600" b="1" dirty="0"/>
              <a:t>Odstranění vody ze zmraženého vzorku za sníženého tlaku.</a:t>
            </a:r>
          </a:p>
          <a:p>
            <a:r>
              <a:rPr lang="cs-CZ" altLang="cs-CZ" sz="1600" b="1" dirty="0"/>
              <a:t>Nedostatek vody zabraňuje růstu mikroorganismů a inhibuje enzymy (</a:t>
            </a:r>
            <a:r>
              <a:rPr lang="cs-CZ" altLang="cs-CZ" sz="1600" b="1" dirty="0" err="1"/>
              <a:t>proteasy</a:t>
            </a:r>
            <a:r>
              <a:rPr lang="cs-CZ" altLang="cs-CZ" sz="1600" b="1" dirty="0"/>
              <a:t>).</a:t>
            </a:r>
          </a:p>
          <a:p>
            <a:r>
              <a:rPr lang="cs-CZ" altLang="cs-CZ" sz="1600" b="1" dirty="0"/>
              <a:t>Nepoškozuje vzorek v takovém rozsahu jako jiné způsoby dehydratace (vysoká teplota, vysoušedla).</a:t>
            </a:r>
          </a:p>
          <a:p>
            <a:r>
              <a:rPr lang="cs-CZ" altLang="cs-CZ" sz="1600" b="1" dirty="0"/>
              <a:t>Jednoduchá rehydratace.</a:t>
            </a:r>
          </a:p>
          <a:p>
            <a:endParaRPr lang="cs-CZ" altLang="cs-CZ" sz="1600" b="1" dirty="0"/>
          </a:p>
          <a:p>
            <a:endParaRPr lang="cs-CZ" altLang="cs-CZ" sz="1600" b="1" dirty="0"/>
          </a:p>
          <a:p>
            <a:endParaRPr lang="en-GB" altLang="cs-CZ" sz="1600" b="1" dirty="0"/>
          </a:p>
        </p:txBody>
      </p:sp>
      <p:pic>
        <p:nvPicPr>
          <p:cNvPr id="1026" name="Picture 2" descr="Default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728" y="1614616"/>
            <a:ext cx="3383004" cy="253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393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SCN37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" y="547850"/>
            <a:ext cx="7897340" cy="592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0"/>
          <p:cNvSpPr txBox="1">
            <a:spLocks noChangeArrowheads="1"/>
          </p:cNvSpPr>
          <p:nvPr/>
        </p:nvSpPr>
        <p:spPr>
          <a:xfrm>
            <a:off x="8155459" y="494293"/>
            <a:ext cx="4036541" cy="590650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1600" b="1" dirty="0" err="1"/>
              <a:t>Lyofilizace</a:t>
            </a:r>
            <a:r>
              <a:rPr lang="cs-CZ" altLang="cs-CZ" sz="1600" b="1" dirty="0"/>
              <a:t> – mrazová sublimace.</a:t>
            </a:r>
          </a:p>
          <a:p>
            <a:r>
              <a:rPr lang="cs-CZ" altLang="cs-CZ" sz="1600" b="1" dirty="0"/>
              <a:t>Odstranění vody ze zmraženého vzorku    za sníženého tlaku.</a:t>
            </a:r>
          </a:p>
          <a:p>
            <a:r>
              <a:rPr lang="cs-CZ" altLang="cs-CZ" sz="1600" b="1" dirty="0"/>
              <a:t>Nedostatek vody zabraňuje růstu mikroorganismů a inhibuje enzymy (</a:t>
            </a:r>
            <a:r>
              <a:rPr lang="cs-CZ" altLang="cs-CZ" sz="1600" b="1" dirty="0" err="1"/>
              <a:t>proteasy</a:t>
            </a:r>
            <a:r>
              <a:rPr lang="cs-CZ" altLang="cs-CZ" sz="1600" b="1" dirty="0"/>
              <a:t>).</a:t>
            </a:r>
          </a:p>
          <a:p>
            <a:r>
              <a:rPr lang="cs-CZ" altLang="cs-CZ" sz="1600" b="1" dirty="0"/>
              <a:t>Nepoškozuje vzorek v takovém rozsahu jako jiné způsoby dehydratace (vysoká teplota, vysoušedla).</a:t>
            </a:r>
          </a:p>
          <a:p>
            <a:r>
              <a:rPr lang="cs-CZ" altLang="cs-CZ" sz="1600" b="1" dirty="0"/>
              <a:t>Jednoduchá rehydratace.</a:t>
            </a:r>
          </a:p>
          <a:p>
            <a:endParaRPr lang="cs-CZ" altLang="cs-CZ" sz="1600" b="1" dirty="0"/>
          </a:p>
          <a:p>
            <a:endParaRPr lang="cs-CZ" altLang="cs-CZ" sz="1600" b="1" dirty="0"/>
          </a:p>
          <a:p>
            <a:endParaRPr lang="en-GB" altLang="cs-CZ" sz="1600" b="1" dirty="0"/>
          </a:p>
        </p:txBody>
      </p:sp>
      <p:pic>
        <p:nvPicPr>
          <p:cNvPr id="4" name="Picture 2" descr="Default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971" y="3447546"/>
            <a:ext cx="3383004" cy="253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8133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SCN37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" y="547850"/>
            <a:ext cx="7897340" cy="592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0"/>
          <p:cNvSpPr txBox="1">
            <a:spLocks noChangeArrowheads="1"/>
          </p:cNvSpPr>
          <p:nvPr/>
        </p:nvSpPr>
        <p:spPr>
          <a:xfrm>
            <a:off x="8155459" y="494293"/>
            <a:ext cx="4036541" cy="590650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1600" b="1" dirty="0" err="1"/>
              <a:t>Lyofilizace</a:t>
            </a:r>
            <a:r>
              <a:rPr lang="cs-CZ" altLang="cs-CZ" sz="1600" b="1" dirty="0"/>
              <a:t> – mrazová sublimace.</a:t>
            </a:r>
          </a:p>
          <a:p>
            <a:r>
              <a:rPr lang="cs-CZ" altLang="cs-CZ" sz="1600" b="1" dirty="0"/>
              <a:t>Odstranění vody ze zmraženého vzorku    za sníženého tlaku.</a:t>
            </a:r>
          </a:p>
          <a:p>
            <a:r>
              <a:rPr lang="cs-CZ" altLang="cs-CZ" sz="1600" b="1" dirty="0"/>
              <a:t>Nedostatek vody zabraňuje růstu mikroorganismů a inhibuje enzymy (</a:t>
            </a:r>
            <a:r>
              <a:rPr lang="cs-CZ" altLang="cs-CZ" sz="1600" b="1" dirty="0" err="1"/>
              <a:t>proteasy</a:t>
            </a:r>
            <a:r>
              <a:rPr lang="cs-CZ" altLang="cs-CZ" sz="1600" b="1" dirty="0"/>
              <a:t>).</a:t>
            </a:r>
          </a:p>
          <a:p>
            <a:r>
              <a:rPr lang="cs-CZ" altLang="cs-CZ" sz="1600" b="1" dirty="0"/>
              <a:t>Nepoškozuje vzorek v takovém rozsahu jako jiné způsoby dehydratace (vysoká teplota, vysoušedla).</a:t>
            </a:r>
          </a:p>
          <a:p>
            <a:r>
              <a:rPr lang="cs-CZ" altLang="cs-CZ" sz="1600" b="1" dirty="0"/>
              <a:t>Jednoduchá rehydratace.</a:t>
            </a:r>
          </a:p>
          <a:p>
            <a:endParaRPr lang="cs-CZ" altLang="cs-CZ" sz="1600" b="1" dirty="0"/>
          </a:p>
          <a:p>
            <a:endParaRPr lang="cs-CZ" altLang="cs-CZ" sz="1600" b="1" dirty="0"/>
          </a:p>
          <a:p>
            <a:endParaRPr lang="en-GB" altLang="cs-CZ" sz="1600" b="1" dirty="0"/>
          </a:p>
        </p:txBody>
      </p:sp>
      <p:pic>
        <p:nvPicPr>
          <p:cNvPr id="5" name="Picture 6" descr="DSCN38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17" b="25406"/>
          <a:stretch>
            <a:fillRect/>
          </a:stretch>
        </p:blipFill>
        <p:spPr bwMode="auto">
          <a:xfrm>
            <a:off x="8468497" y="3509352"/>
            <a:ext cx="3203146" cy="28918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1896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Uchovávání proteinů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458711" y="6472839"/>
            <a:ext cx="2592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latin typeface="+mn-lt"/>
              </a:rPr>
              <a:t>www.piercenet.com</a:t>
            </a:r>
            <a:endParaRPr lang="en-GB" altLang="cs-CZ" sz="1800" b="1" dirty="0">
              <a:latin typeface="+mn-lt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207105" y="1307897"/>
            <a:ext cx="9799294" cy="5202783"/>
            <a:chOff x="207105" y="1307897"/>
            <a:chExt cx="9799294" cy="5202783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4" t="28354" r="10222" b="19749"/>
            <a:stretch>
              <a:fillRect/>
            </a:stretch>
          </p:blipFill>
          <p:spPr bwMode="auto">
            <a:xfrm>
              <a:off x="2356912" y="2061755"/>
              <a:ext cx="7478176" cy="3087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H="1">
              <a:off x="838200" y="4169106"/>
              <a:ext cx="1637443" cy="14711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207105" y="5669636"/>
              <a:ext cx="4537075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+mn-lt"/>
                </a:rPr>
                <a:t>Sterilní zkumavky, sterilizace filtrací.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+mn-lt"/>
                </a:rPr>
                <a:t>Inhibitory </a:t>
              </a:r>
              <a:r>
                <a:rPr lang="cs-CZ" altLang="cs-CZ" sz="1800" b="1" dirty="0" err="1">
                  <a:latin typeface="+mn-lt"/>
                </a:rPr>
                <a:t>proteas</a:t>
              </a:r>
              <a:r>
                <a:rPr lang="cs-CZ" altLang="cs-CZ" sz="1800" b="1" dirty="0">
                  <a:latin typeface="+mn-lt"/>
                </a:rPr>
                <a:t>.</a:t>
              </a:r>
              <a:endParaRPr lang="en-GB" altLang="cs-CZ" sz="1800" b="1" dirty="0">
                <a:latin typeface="+mn-lt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264272" y="1307897"/>
              <a:ext cx="42481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 dirty="0" err="1">
                  <a:latin typeface="+mn-lt"/>
                </a:rPr>
                <a:t>Kryoprotektanty</a:t>
              </a:r>
              <a:r>
                <a:rPr lang="cs-CZ" altLang="cs-CZ" sz="1800" b="1" dirty="0">
                  <a:latin typeface="+mn-lt"/>
                </a:rPr>
                <a:t> zabraňují tvorbě krystalků ledu a poškození proteinu.</a:t>
              </a:r>
              <a:endParaRPr lang="en-GB" altLang="cs-CZ" sz="1800" b="1" dirty="0">
                <a:latin typeface="+mn-lt"/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 flipV="1">
              <a:off x="3855072" y="2020685"/>
              <a:ext cx="1512887" cy="5762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Line 5"/>
            <p:cNvSpPr>
              <a:spLocks noChangeShapeType="1"/>
            </p:cNvSpPr>
            <p:nvPr/>
          </p:nvSpPr>
          <p:spPr bwMode="auto">
            <a:xfrm>
              <a:off x="7342574" y="4957419"/>
              <a:ext cx="936625" cy="8651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Line 6"/>
            <p:cNvSpPr>
              <a:spLocks noChangeShapeType="1"/>
            </p:cNvSpPr>
            <p:nvPr/>
          </p:nvSpPr>
          <p:spPr bwMode="auto">
            <a:xfrm flipH="1">
              <a:off x="8350637" y="5101882"/>
              <a:ext cx="792162" cy="7207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5758249" y="5869330"/>
              <a:ext cx="42481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 dirty="0">
                  <a:latin typeface="+mn-lt"/>
                </a:rPr>
                <a:t>Nutné připravit několik </a:t>
              </a:r>
              <a:r>
                <a:rPr lang="cs-CZ" altLang="cs-CZ" sz="1800" b="1" dirty="0" err="1">
                  <a:latin typeface="+mn-lt"/>
                </a:rPr>
                <a:t>alikvotů</a:t>
              </a:r>
              <a:r>
                <a:rPr lang="cs-CZ" altLang="cs-CZ" sz="1800" b="1" dirty="0">
                  <a:latin typeface="+mn-lt"/>
                </a:rPr>
                <a:t> (částí zásobního roztoku) proteinu.</a:t>
              </a:r>
              <a:endParaRPr lang="en-GB" altLang="cs-CZ" sz="1800" b="1" dirty="0">
                <a:latin typeface="+mn-lt"/>
              </a:endParaRPr>
            </a:p>
          </p:txBody>
        </p:sp>
      </p:grp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8605429" y="567427"/>
            <a:ext cx="309182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  <a:latin typeface="+mn-lt"/>
              </a:rPr>
              <a:t>Proteiny mohou být  </a:t>
            </a:r>
            <a:r>
              <a:rPr lang="cs-CZ" altLang="cs-CZ" sz="1800" b="1" dirty="0" err="1">
                <a:solidFill>
                  <a:srgbClr val="FF0000"/>
                </a:solidFill>
                <a:latin typeface="+mn-lt"/>
              </a:rPr>
              <a:t>lyofilizací</a:t>
            </a:r>
            <a:r>
              <a:rPr lang="cs-CZ" altLang="cs-CZ" sz="1800" b="1" dirty="0">
                <a:solidFill>
                  <a:srgbClr val="FF0000"/>
                </a:solidFill>
                <a:latin typeface="+mn-lt"/>
              </a:rPr>
              <a:t> nebo zamražením nevratně poškozeny! </a:t>
            </a:r>
            <a:endParaRPr lang="en-GB" altLang="cs-CZ" sz="18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1765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10"/>
          <p:cNvGrpSpPr>
            <a:grpSpLocks/>
          </p:cNvGrpSpPr>
          <p:nvPr/>
        </p:nvGrpSpPr>
        <p:grpSpPr bwMode="auto">
          <a:xfrm>
            <a:off x="1558925" y="4781550"/>
            <a:ext cx="9074150" cy="2032000"/>
            <a:chOff x="22" y="2024"/>
            <a:chExt cx="5716" cy="1280"/>
          </a:xfrm>
        </p:grpSpPr>
        <p:pic>
          <p:nvPicPr>
            <p:cNvPr id="8199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1" t="34021" r="1367" b="39520"/>
            <a:stretch>
              <a:fillRect/>
            </a:stretch>
          </p:blipFill>
          <p:spPr bwMode="auto">
            <a:xfrm>
              <a:off x="2109" y="2024"/>
              <a:ext cx="3629" cy="1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00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7" t="25520" r="73422" b="57834"/>
            <a:stretch>
              <a:fillRect/>
            </a:stretch>
          </p:blipFill>
          <p:spPr bwMode="auto">
            <a:xfrm>
              <a:off x="22" y="2024"/>
              <a:ext cx="2087" cy="1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19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7" t="42520" r="23802" b="44250"/>
          <a:stretch>
            <a:fillRect/>
          </a:stretch>
        </p:blipFill>
        <p:spPr bwMode="auto">
          <a:xfrm>
            <a:off x="1524000" y="2770188"/>
            <a:ext cx="9144000" cy="130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t="25146" r="62201" b="63499"/>
          <a:stretch>
            <a:fillRect/>
          </a:stretch>
        </p:blipFill>
        <p:spPr bwMode="auto">
          <a:xfrm>
            <a:off x="1558925" y="1627982"/>
            <a:ext cx="4535487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Text Box 11"/>
          <p:cNvSpPr txBox="1">
            <a:spLocks noChangeArrowheads="1"/>
          </p:cNvSpPr>
          <p:nvPr/>
        </p:nvSpPr>
        <p:spPr bwMode="auto">
          <a:xfrm>
            <a:off x="6094412" y="1557338"/>
            <a:ext cx="47529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000" b="1" dirty="0">
                <a:solidFill>
                  <a:srgbClr val="00B050"/>
                </a:solidFill>
                <a:latin typeface="+mn-lt"/>
              </a:rPr>
              <a:t>Expert Protein</a:t>
            </a:r>
            <a:r>
              <a:rPr lang="cs-CZ" altLang="cs-CZ" sz="20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GB" altLang="cs-CZ" sz="2000" b="1" dirty="0">
                <a:solidFill>
                  <a:srgbClr val="00B050"/>
                </a:solidFill>
                <a:latin typeface="+mn-lt"/>
              </a:rPr>
              <a:t>Analysis System</a:t>
            </a:r>
            <a:endParaRPr lang="cs-CZ" altLang="cs-CZ" sz="2000" b="1" dirty="0">
              <a:solidFill>
                <a:srgbClr val="00B050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00B050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000" b="1" dirty="0">
                <a:solidFill>
                  <a:srgbClr val="00B050"/>
                </a:solidFill>
                <a:latin typeface="+mn-lt"/>
              </a:rPr>
              <a:t>http://</a:t>
            </a:r>
            <a:r>
              <a:rPr lang="en-GB" altLang="cs-CZ" sz="2000" b="1" dirty="0" err="1">
                <a:solidFill>
                  <a:srgbClr val="00B050"/>
                </a:solidFill>
                <a:latin typeface="+mn-lt"/>
              </a:rPr>
              <a:t>www.expasy.org</a:t>
            </a:r>
            <a:endParaRPr lang="en-GB" altLang="cs-CZ" sz="20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558925" y="4412218"/>
            <a:ext cx="2436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https://www.sib.swiss/</a:t>
            </a: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Práce s proteiny</a:t>
            </a:r>
          </a:p>
        </p:txBody>
      </p:sp>
    </p:spTree>
    <p:extLst>
      <p:ext uri="{BB962C8B-B14F-4D97-AF65-F5344CB8AC3E}">
        <p14:creationId xmlns:p14="http://schemas.microsoft.com/office/powerpoint/2010/main" val="74242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4325" t="6787" r="13378" b="6667"/>
          <a:stretch/>
        </p:blipFill>
        <p:spPr>
          <a:xfrm>
            <a:off x="1705232" y="922638"/>
            <a:ext cx="8814486" cy="5935362"/>
          </a:xfrm>
          <a:prstGeom prst="rect">
            <a:avLst/>
          </a:prstGeom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92571" y="270358"/>
            <a:ext cx="347211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000" b="1" dirty="0">
                <a:solidFill>
                  <a:srgbClr val="FF0000"/>
                </a:solidFill>
                <a:latin typeface="+mn-lt"/>
              </a:rPr>
              <a:t>Expert Protein</a:t>
            </a: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GB" altLang="cs-CZ" sz="2000" b="1" dirty="0">
                <a:solidFill>
                  <a:srgbClr val="FF0000"/>
                </a:solidFill>
                <a:latin typeface="+mn-lt"/>
              </a:rPr>
              <a:t>Analysis System</a:t>
            </a:r>
            <a:endParaRPr lang="cs-CZ" altLang="cs-CZ" sz="2000" b="1" dirty="0">
              <a:solidFill>
                <a:srgbClr val="FF0000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rgbClr val="FF0000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000" b="1" dirty="0">
                <a:solidFill>
                  <a:srgbClr val="FF0000"/>
                </a:solidFill>
                <a:latin typeface="+mn-lt"/>
              </a:rPr>
              <a:t>http://</a:t>
            </a:r>
            <a:r>
              <a:rPr lang="en-GB" altLang="cs-CZ" sz="2000" b="1" dirty="0" err="1">
                <a:solidFill>
                  <a:srgbClr val="FF0000"/>
                </a:solidFill>
                <a:latin typeface="+mn-lt"/>
              </a:rPr>
              <a:t>www.expasy.org</a:t>
            </a:r>
            <a:endParaRPr lang="en-GB" altLang="cs-CZ" sz="2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6622" t="24745" r="28784" b="56877"/>
          <a:stretch/>
        </p:blipFill>
        <p:spPr>
          <a:xfrm>
            <a:off x="7077447" y="144392"/>
            <a:ext cx="4885037" cy="113244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0188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7"/>
          <p:cNvGrpSpPr>
            <a:grpSpLocks/>
          </p:cNvGrpSpPr>
          <p:nvPr/>
        </p:nvGrpSpPr>
        <p:grpSpPr bwMode="auto">
          <a:xfrm>
            <a:off x="1703388" y="404814"/>
            <a:ext cx="8748712" cy="5761037"/>
            <a:chOff x="113" y="255"/>
            <a:chExt cx="5511" cy="3629"/>
          </a:xfrm>
        </p:grpSpPr>
        <p:sp>
          <p:nvSpPr>
            <p:cNvPr id="5125" name="AutoShape 13"/>
            <p:cNvSpPr>
              <a:spLocks noChangeArrowheads="1"/>
            </p:cNvSpPr>
            <p:nvPr/>
          </p:nvSpPr>
          <p:spPr bwMode="auto">
            <a:xfrm rot="-5400000">
              <a:off x="3039" y="3362"/>
              <a:ext cx="318" cy="363"/>
            </a:xfrm>
            <a:prstGeom prst="downArrow">
              <a:avLst>
                <a:gd name="adj1" fmla="val 50000"/>
                <a:gd name="adj2" fmla="val 2853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5126" name="Group 16"/>
            <p:cNvGrpSpPr>
              <a:grpSpLocks/>
            </p:cNvGrpSpPr>
            <p:nvPr/>
          </p:nvGrpSpPr>
          <p:grpSpPr bwMode="auto">
            <a:xfrm>
              <a:off x="113" y="255"/>
              <a:ext cx="5511" cy="3629"/>
              <a:chOff x="113" y="255"/>
              <a:chExt cx="5511" cy="3629"/>
            </a:xfrm>
          </p:grpSpPr>
          <p:grpSp>
            <p:nvGrpSpPr>
              <p:cNvPr id="5127" name="Group 15"/>
              <p:cNvGrpSpPr>
                <a:grpSpLocks/>
              </p:cNvGrpSpPr>
              <p:nvPr/>
            </p:nvGrpSpPr>
            <p:grpSpPr bwMode="auto">
              <a:xfrm>
                <a:off x="113" y="255"/>
                <a:ext cx="5511" cy="2828"/>
                <a:chOff x="113" y="255"/>
                <a:chExt cx="5511" cy="2828"/>
              </a:xfrm>
            </p:grpSpPr>
            <p:sp>
              <p:nvSpPr>
                <p:cNvPr id="5129" name="Rectangle 8"/>
                <p:cNvSpPr>
                  <a:spLocks noChangeArrowheads="1"/>
                </p:cNvSpPr>
                <p:nvPr/>
              </p:nvSpPr>
              <p:spPr bwMode="auto">
                <a:xfrm>
                  <a:off x="113" y="255"/>
                  <a:ext cx="5511" cy="14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GB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CCTTTATTATCCGCTTCCATTGTTTCCGCTCCTGTTGTTACTTCCGAAACTTATGTTGATATTCCTGGTTTATATTTAGATGTTGCTAAAGCTGGTATTCGCGATGGTAAATTACAAGTTATTTTAAATGTTCCTACTCCTTATGCTACTGGTAATAATTTTCCTGGTATTTATTTTGCTATTGCTACTAATCAAGGTGTTGTTGCTGATGGTTGTTTTACTTATTCCTCCAAAGTTCCTGAATCCACTGGTCGCATGCCTTTTACTTTAGTTGCTACTATTGATGTTGGTTCCGGTGTTACTTTTGTTAAAGGTCAATGGAAATCCGTTCGCGGTTCCGCTATGCATATTGATTCCTATGCTTCCTTATCCGCTATTTGGGGTACTGCTGCTCCTTCCTCCCAAGGTTCCGGTAATCAAGGTGCTGAAACTGGTGGTACTGGTGCTGGTAATATTGGTGGTGGTGGTGAACGCGATGGTACTTTTAATTTACCTCCTCATATTAAATTTGGTGTTACTGCTTTAACTCATGCTGCTAATGATCAAACTATTGATATTTATATTGATGATGATCCTAAACCTGCTGCTACTTTTAAAGGTGCTGGTGCTCAAGATCAAAATTTAGGTACTAAAGTTTTAGATTCCGGTAATGGTCGCGTTCGCGTTATTGTTATGGCTAATGGTCGCCCTTCCCGCTTAGGTTCCCGCCAAGTTGATATTTTTAAAAAATCCTATTTTGGTATTATTGGTTCCGAAGATGGTGCTGATGATGATTATAATGATGGTATTGTTTTTTTAAA</a:t>
                  </a:r>
                </a:p>
              </p:txBody>
            </p:sp>
            <p:sp>
              <p:nvSpPr>
                <p:cNvPr id="5130" name="AutoShape 6"/>
                <p:cNvSpPr>
                  <a:spLocks noChangeArrowheads="1"/>
                </p:cNvSpPr>
                <p:nvPr/>
              </p:nvSpPr>
              <p:spPr bwMode="auto">
                <a:xfrm>
                  <a:off x="2653" y="1706"/>
                  <a:ext cx="318" cy="363"/>
                </a:xfrm>
                <a:prstGeom prst="downArrow">
                  <a:avLst>
                    <a:gd name="adj1" fmla="val 50000"/>
                    <a:gd name="adj2" fmla="val 28538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40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5131" name="Rectangle 10"/>
                <p:cNvSpPr>
                  <a:spLocks noChangeArrowheads="1"/>
                </p:cNvSpPr>
                <p:nvPr/>
              </p:nvSpPr>
              <p:spPr bwMode="auto">
                <a:xfrm>
                  <a:off x="159" y="2160"/>
                  <a:ext cx="5352" cy="9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GB" altLang="cs-CZ" sz="1800" b="1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PLLSASIVSAPVVTSETYVDIPGLYLDVAKAGIRDGKLQVILNVPTPYATGNNFPGIYFA IATNQGVVADGCFTYSSKVPESTGRMPFTLVATIDVGSGVTFVKGQWKSVRGSAMHIDSY ASLSAIWGTAAPSSQGSGNQGAETGGTGAGNIGGGGERDGTFNLPPHIKFGVTALTHAAN DQTIDIYIDDDPKPAATFKGAGAQDQNLGTKVLDSGNGRVRVIVMANGRPSRLGSRQVDI FKKSYFGIIGSEDGADDDYNDGIVFL </a:t>
                  </a:r>
                </a:p>
              </p:txBody>
            </p:sp>
          </p:grpSp>
          <p:sp>
            <p:nvSpPr>
              <p:cNvPr id="5128" name="Rectangle 14"/>
              <p:cNvSpPr>
                <a:spLocks noChangeArrowheads="1"/>
              </p:cNvSpPr>
              <p:nvPr/>
            </p:nvSpPr>
            <p:spPr bwMode="auto">
              <a:xfrm>
                <a:off x="2562" y="3164"/>
                <a:ext cx="2721" cy="7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 b="1" dirty="0">
                    <a:solidFill>
                      <a:srgbClr val="00B050"/>
                    </a:solidFill>
                    <a:latin typeface="+mn-lt"/>
                  </a:rPr>
                  <a:t>Predikce vlastností</a:t>
                </a:r>
                <a:endParaRPr lang="en-GB" altLang="cs-CZ" sz="2000" b="1" dirty="0">
                  <a:solidFill>
                    <a:srgbClr val="00B050"/>
                  </a:solidFill>
                  <a:latin typeface="+mn-lt"/>
                </a:endParaRPr>
              </a:p>
            </p:txBody>
          </p:sp>
        </p:grpSp>
      </p:grpSp>
      <p:sp>
        <p:nvSpPr>
          <p:cNvPr id="5124" name="Rectangle 12"/>
          <p:cNvSpPr>
            <a:spLocks noGrp="1" noChangeArrowheads="1"/>
          </p:cNvSpPr>
          <p:nvPr>
            <p:ph type="title"/>
          </p:nvPr>
        </p:nvSpPr>
        <p:spPr>
          <a:xfrm>
            <a:off x="1847850" y="5157788"/>
            <a:ext cx="4319588" cy="1143000"/>
          </a:xfrm>
          <a:noFill/>
        </p:spPr>
        <p:txBody>
          <a:bodyPr/>
          <a:lstStyle/>
          <a:p>
            <a:pPr algn="l" eaLnBrk="1" hangingPunct="1"/>
            <a:r>
              <a:rPr lang="cs-CZ" altLang="cs-CZ" sz="2000" b="1" dirty="0">
                <a:solidFill>
                  <a:srgbClr val="00B050"/>
                </a:solidFill>
                <a:latin typeface="+mn-lt"/>
              </a:rPr>
              <a:t>Nukleotidová a proteinová </a:t>
            </a:r>
            <a:br>
              <a:rPr lang="cs-CZ" altLang="cs-CZ" sz="2000" b="1" dirty="0">
                <a:solidFill>
                  <a:srgbClr val="00B050"/>
                </a:solidFill>
                <a:latin typeface="+mn-lt"/>
              </a:rPr>
            </a:br>
            <a:r>
              <a:rPr lang="cs-CZ" altLang="cs-CZ" sz="2000" b="1" dirty="0">
                <a:solidFill>
                  <a:srgbClr val="00B050"/>
                </a:solidFill>
                <a:latin typeface="+mn-lt"/>
              </a:rPr>
              <a:t>sekvence hypotetických genů/proteinů </a:t>
            </a:r>
            <a:endParaRPr lang="en-GB" altLang="cs-CZ" sz="2000" b="1" dirty="0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66053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fzljdn9uc3pi.cloudfront.net/2020/9643/1/fig-1-2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503" y="798707"/>
            <a:ext cx="5263978" cy="599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Příklad 1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48243" t="18618" r="22771" b="8948"/>
          <a:stretch/>
        </p:blipFill>
        <p:spPr>
          <a:xfrm>
            <a:off x="156519" y="255373"/>
            <a:ext cx="4654379" cy="6542169"/>
          </a:xfrm>
          <a:prstGeom prst="rect">
            <a:avLst/>
          </a:prstGeom>
        </p:spPr>
      </p:pic>
      <p:cxnSp>
        <p:nvCxnSpPr>
          <p:cNvPr id="9" name="Přímá spojnice 8"/>
          <p:cNvCxnSpPr/>
          <p:nvPr/>
        </p:nvCxnSpPr>
        <p:spPr>
          <a:xfrm flipV="1">
            <a:off x="430368" y="5531118"/>
            <a:ext cx="374400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ál 10"/>
          <p:cNvSpPr/>
          <p:nvPr/>
        </p:nvSpPr>
        <p:spPr>
          <a:xfrm>
            <a:off x="10816281" y="2912887"/>
            <a:ext cx="749644" cy="312913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390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D-aminokyseliny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39324" t="46390" r="42838" b="14114"/>
          <a:stretch/>
        </p:blipFill>
        <p:spPr>
          <a:xfrm>
            <a:off x="502507" y="2422301"/>
            <a:ext cx="3443417" cy="428866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39324" t="24625" r="42838" b="68667"/>
          <a:stretch/>
        </p:blipFill>
        <p:spPr>
          <a:xfrm>
            <a:off x="502506" y="1248905"/>
            <a:ext cx="3948875" cy="835267"/>
          </a:xfrm>
          <a:prstGeom prst="rect">
            <a:avLst/>
          </a:prstGeom>
        </p:spPr>
      </p:pic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4563762" y="1550775"/>
            <a:ext cx="7323438" cy="50230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dirty="0"/>
              <a:t>Bakterie – antibiotika, složka buněčných stěn (</a:t>
            </a:r>
            <a:r>
              <a:rPr lang="cs-CZ" altLang="cs-CZ" sz="2000" dirty="0" err="1"/>
              <a:t>peptidoglykany</a:t>
            </a:r>
            <a:r>
              <a:rPr lang="cs-CZ" altLang="cs-CZ" sz="2000" dirty="0"/>
              <a:t>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dirty="0" err="1"/>
              <a:t>Eukaryota</a:t>
            </a:r>
            <a:r>
              <a:rPr lang="cs-CZ" altLang="cs-CZ" sz="2000" dirty="0"/>
              <a:t> - biologicky aktivní peptidy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cs-CZ" altLang="cs-CZ" sz="2000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cs-CZ" altLang="cs-CZ" sz="2000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cs-CZ" altLang="cs-CZ" sz="2000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cs-CZ" altLang="cs-CZ" sz="2000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cs-CZ" altLang="cs-CZ" sz="2000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dirty="0"/>
              <a:t>Savci – </a:t>
            </a:r>
            <a:r>
              <a:rPr lang="cs-CZ" altLang="cs-CZ" sz="2000" cap="small" dirty="0"/>
              <a:t>d</a:t>
            </a:r>
            <a:r>
              <a:rPr lang="cs-CZ" altLang="cs-CZ" sz="2000" dirty="0"/>
              <a:t>-Ser, </a:t>
            </a:r>
            <a:r>
              <a:rPr lang="cs-CZ" altLang="cs-CZ" sz="2000" cap="small" dirty="0"/>
              <a:t>d</a:t>
            </a:r>
            <a:r>
              <a:rPr lang="cs-CZ" altLang="cs-CZ" sz="2000" dirty="0"/>
              <a:t>-</a:t>
            </a:r>
            <a:r>
              <a:rPr lang="cs-CZ" altLang="cs-CZ" sz="2000" dirty="0" err="1"/>
              <a:t>Asp</a:t>
            </a:r>
            <a:endParaRPr lang="cs-CZ" altLang="cs-CZ" sz="2000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dirty="0"/>
              <a:t>D-aminokyseliny </a:t>
            </a:r>
            <a:r>
              <a:rPr lang="cs-CZ" altLang="cs-CZ" sz="2000" dirty="0" smtClean="0"/>
              <a:t>v potravě</a:t>
            </a:r>
            <a:endParaRPr lang="cs-CZ" altLang="cs-CZ" sz="2000" dirty="0"/>
          </a:p>
          <a:p>
            <a:pPr marL="0" indent="0"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</a:pPr>
            <a:endParaRPr lang="cs-CZ" altLang="cs-CZ" sz="2000" dirty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39730" t="66186" r="24730" b="12553"/>
          <a:stretch/>
        </p:blipFill>
        <p:spPr>
          <a:xfrm>
            <a:off x="4662615" y="2579472"/>
            <a:ext cx="6691185" cy="225159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57567" t="60060" r="25068" b="28888"/>
          <a:stretch/>
        </p:blipFill>
        <p:spPr>
          <a:xfrm>
            <a:off x="8184291" y="5052306"/>
            <a:ext cx="3770296" cy="134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7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2821398" y="165375"/>
            <a:ext cx="7047078" cy="6544344"/>
            <a:chOff x="3439236" y="214803"/>
            <a:chExt cx="7047078" cy="6544344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9236" y="214803"/>
              <a:ext cx="7047078" cy="6544344"/>
            </a:xfrm>
            <a:prstGeom prst="rect">
              <a:avLst/>
            </a:prstGeom>
          </p:spPr>
        </p:pic>
        <p:sp>
          <p:nvSpPr>
            <p:cNvPr id="4" name="Obdélník 3"/>
            <p:cNvSpPr/>
            <p:nvPr/>
          </p:nvSpPr>
          <p:spPr>
            <a:xfrm>
              <a:off x="4258962" y="354227"/>
              <a:ext cx="4003589" cy="370703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0" name="Line 16"/>
          <p:cNvSpPr>
            <a:spLocks noChangeShapeType="1"/>
          </p:cNvSpPr>
          <p:nvPr/>
        </p:nvSpPr>
        <p:spPr bwMode="auto">
          <a:xfrm flipH="1">
            <a:off x="1515760" y="675502"/>
            <a:ext cx="3764693" cy="312459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Rectangle 12"/>
          <p:cNvSpPr txBox="1">
            <a:spLocks noChangeArrowheads="1"/>
          </p:cNvSpPr>
          <p:nvPr/>
        </p:nvSpPr>
        <p:spPr>
          <a:xfrm>
            <a:off x="66933" y="3800094"/>
            <a:ext cx="2873975" cy="114300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2000" b="1" dirty="0">
                <a:solidFill>
                  <a:srgbClr val="00B050"/>
                </a:solidFill>
                <a:latin typeface="+mn-lt"/>
              </a:rPr>
              <a:t>Predikce základních fyzikálně-chemických vlastností proteinů </a:t>
            </a:r>
            <a:endParaRPr lang="en-GB" altLang="cs-CZ" sz="2000" b="1" dirty="0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387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u="sng" dirty="0">
                <a:solidFill>
                  <a:srgbClr val="00B050"/>
                </a:solidFill>
              </a:rPr>
              <a:t>Základní</a:t>
            </a:r>
            <a:r>
              <a:rPr lang="cs-CZ" sz="3600" b="1" dirty="0">
                <a:solidFill>
                  <a:srgbClr val="00B050"/>
                </a:solidFill>
              </a:rPr>
              <a:t> predikované vlastnosti proteinů</a:t>
            </a:r>
          </a:p>
        </p:txBody>
      </p:sp>
      <p:sp>
        <p:nvSpPr>
          <p:cNvPr id="3" name="Rectangle 6"/>
          <p:cNvSpPr txBox="1">
            <a:spLocks noChangeArrowheads="1"/>
          </p:cNvSpPr>
          <p:nvPr/>
        </p:nvSpPr>
        <p:spPr>
          <a:xfrm>
            <a:off x="914400" y="1674340"/>
            <a:ext cx="6120714" cy="45259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dirty="0">
                <a:solidFill>
                  <a:srgbClr val="00B050"/>
                </a:solidFill>
              </a:rPr>
              <a:t>Počet aminokyselin</a:t>
            </a:r>
          </a:p>
          <a:p>
            <a:r>
              <a:rPr lang="cs-CZ" altLang="cs-CZ" sz="2000" dirty="0">
                <a:solidFill>
                  <a:srgbClr val="00B050"/>
                </a:solidFill>
              </a:rPr>
              <a:t>Pozitivně (Arg + </a:t>
            </a:r>
            <a:r>
              <a:rPr lang="cs-CZ" altLang="cs-CZ" sz="2000" dirty="0" err="1">
                <a:solidFill>
                  <a:srgbClr val="00B050"/>
                </a:solidFill>
              </a:rPr>
              <a:t>Lys</a:t>
            </a:r>
            <a:r>
              <a:rPr lang="cs-CZ" altLang="cs-CZ" sz="2000" dirty="0">
                <a:solidFill>
                  <a:srgbClr val="00B050"/>
                </a:solidFill>
              </a:rPr>
              <a:t>)/záporně (</a:t>
            </a:r>
            <a:r>
              <a:rPr lang="cs-CZ" altLang="cs-CZ" sz="2000" dirty="0" err="1">
                <a:solidFill>
                  <a:srgbClr val="00B050"/>
                </a:solidFill>
              </a:rPr>
              <a:t>Asp</a:t>
            </a:r>
            <a:r>
              <a:rPr lang="cs-CZ" altLang="cs-CZ" sz="2000" dirty="0">
                <a:solidFill>
                  <a:srgbClr val="00B050"/>
                </a:solidFill>
              </a:rPr>
              <a:t> + </a:t>
            </a:r>
            <a:r>
              <a:rPr lang="cs-CZ" altLang="cs-CZ" sz="2000" dirty="0" err="1">
                <a:solidFill>
                  <a:srgbClr val="00B050"/>
                </a:solidFill>
              </a:rPr>
              <a:t>Glu</a:t>
            </a:r>
            <a:r>
              <a:rPr lang="cs-CZ" altLang="cs-CZ" sz="2000" dirty="0">
                <a:solidFill>
                  <a:srgbClr val="00B050"/>
                </a:solidFill>
              </a:rPr>
              <a:t>) nabitá rezidua</a:t>
            </a:r>
          </a:p>
          <a:p>
            <a:r>
              <a:rPr lang="cs-CZ" altLang="cs-CZ" sz="2000" dirty="0">
                <a:solidFill>
                  <a:srgbClr val="00B050"/>
                </a:solidFill>
              </a:rPr>
              <a:t>Molekulová hmotnost</a:t>
            </a:r>
          </a:p>
          <a:p>
            <a:r>
              <a:rPr lang="cs-CZ" altLang="cs-CZ" sz="2000" dirty="0">
                <a:solidFill>
                  <a:srgbClr val="00B050"/>
                </a:solidFill>
              </a:rPr>
              <a:t>Izoelektrický bod</a:t>
            </a:r>
          </a:p>
          <a:p>
            <a:r>
              <a:rPr lang="cs-CZ" altLang="cs-CZ" sz="2000" dirty="0" smtClean="0">
                <a:solidFill>
                  <a:srgbClr val="00B050"/>
                </a:solidFill>
              </a:rPr>
              <a:t>Extinkční </a:t>
            </a:r>
            <a:r>
              <a:rPr lang="cs-CZ" altLang="cs-CZ" sz="2000" dirty="0">
                <a:solidFill>
                  <a:srgbClr val="00B050"/>
                </a:solidFill>
              </a:rPr>
              <a:t>koeficient</a:t>
            </a:r>
          </a:p>
          <a:p>
            <a:r>
              <a:rPr lang="cs-CZ" altLang="cs-CZ" sz="2000" dirty="0">
                <a:solidFill>
                  <a:srgbClr val="00B050"/>
                </a:solidFill>
              </a:rPr>
              <a:t>„</a:t>
            </a:r>
            <a:r>
              <a:rPr lang="cs-CZ" altLang="cs-CZ" sz="2000" dirty="0" err="1">
                <a:solidFill>
                  <a:srgbClr val="00B050"/>
                </a:solidFill>
              </a:rPr>
              <a:t>Aliphatic</a:t>
            </a:r>
            <a:r>
              <a:rPr lang="cs-CZ" altLang="cs-CZ" sz="2000" dirty="0">
                <a:solidFill>
                  <a:srgbClr val="00B050"/>
                </a:solidFill>
              </a:rPr>
              <a:t> index“</a:t>
            </a:r>
          </a:p>
          <a:p>
            <a:r>
              <a:rPr lang="cs-CZ" altLang="cs-CZ" sz="2000" dirty="0">
                <a:solidFill>
                  <a:srgbClr val="00B050"/>
                </a:solidFill>
              </a:rPr>
              <a:t>„</a:t>
            </a:r>
            <a:r>
              <a:rPr lang="cs-CZ" altLang="cs-CZ" sz="2000" dirty="0" err="1">
                <a:solidFill>
                  <a:srgbClr val="00B050"/>
                </a:solidFill>
              </a:rPr>
              <a:t>Instability</a:t>
            </a:r>
            <a:r>
              <a:rPr lang="cs-CZ" altLang="cs-CZ" sz="2000" dirty="0">
                <a:solidFill>
                  <a:srgbClr val="00B050"/>
                </a:solidFill>
              </a:rPr>
              <a:t> index“</a:t>
            </a:r>
          </a:p>
          <a:p>
            <a:r>
              <a:rPr lang="cs-CZ" altLang="cs-CZ" sz="2000" dirty="0" err="1">
                <a:solidFill>
                  <a:srgbClr val="00B050"/>
                </a:solidFill>
              </a:rPr>
              <a:t>GRAVY</a:t>
            </a:r>
            <a:r>
              <a:rPr lang="cs-CZ" altLang="cs-CZ" sz="2000" dirty="0">
                <a:solidFill>
                  <a:srgbClr val="00B050"/>
                </a:solidFill>
              </a:rPr>
              <a:t> (Grand </a:t>
            </a:r>
            <a:r>
              <a:rPr lang="cs-CZ" altLang="cs-CZ" sz="2000" dirty="0" err="1">
                <a:solidFill>
                  <a:srgbClr val="00B050"/>
                </a:solidFill>
              </a:rPr>
              <a:t>Average</a:t>
            </a:r>
            <a:r>
              <a:rPr lang="cs-CZ" altLang="cs-CZ" sz="2000" dirty="0">
                <a:solidFill>
                  <a:srgbClr val="00B050"/>
                </a:solidFill>
              </a:rPr>
              <a:t> </a:t>
            </a:r>
            <a:r>
              <a:rPr lang="cs-CZ" altLang="cs-CZ" sz="2000" dirty="0" err="1">
                <a:solidFill>
                  <a:srgbClr val="00B050"/>
                </a:solidFill>
              </a:rPr>
              <a:t>of</a:t>
            </a:r>
            <a:r>
              <a:rPr lang="cs-CZ" altLang="cs-CZ" sz="2000" dirty="0">
                <a:solidFill>
                  <a:srgbClr val="00B050"/>
                </a:solidFill>
              </a:rPr>
              <a:t> </a:t>
            </a:r>
            <a:r>
              <a:rPr lang="cs-CZ" altLang="cs-CZ" sz="2000" dirty="0" err="1">
                <a:solidFill>
                  <a:srgbClr val="00B050"/>
                </a:solidFill>
              </a:rPr>
              <a:t>Hydropathy</a:t>
            </a:r>
            <a:r>
              <a:rPr lang="cs-CZ" altLang="cs-CZ" sz="2000" dirty="0">
                <a:solidFill>
                  <a:srgbClr val="00B050"/>
                </a:solidFill>
              </a:rPr>
              <a:t>) index</a:t>
            </a:r>
          </a:p>
          <a:p>
            <a:r>
              <a:rPr lang="cs-CZ" altLang="cs-CZ" sz="2000" dirty="0">
                <a:solidFill>
                  <a:srgbClr val="00B050"/>
                </a:solidFill>
              </a:rPr>
              <a:t>Poločas života</a:t>
            </a:r>
          </a:p>
          <a:p>
            <a:pPr marL="0" indent="0">
              <a:buNone/>
            </a:pPr>
            <a:endParaRPr lang="cs-CZ" altLang="cs-CZ" sz="2000" dirty="0">
              <a:solidFill>
                <a:srgbClr val="00B050"/>
              </a:solidFill>
            </a:endParaRPr>
          </a:p>
          <a:p>
            <a:endParaRPr lang="cs-CZ" altLang="cs-CZ" sz="2000" dirty="0"/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7202421" y="1674340"/>
            <a:ext cx="4819003" cy="45259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dirty="0" smtClean="0">
                <a:solidFill>
                  <a:srgbClr val="00B050"/>
                </a:solidFill>
              </a:rPr>
              <a:t>Agregace </a:t>
            </a:r>
            <a:r>
              <a:rPr lang="cs-CZ" altLang="cs-CZ" sz="2000" dirty="0">
                <a:solidFill>
                  <a:srgbClr val="00B050"/>
                </a:solidFill>
              </a:rPr>
              <a:t>proteinů</a:t>
            </a:r>
          </a:p>
          <a:p>
            <a:r>
              <a:rPr lang="cs-CZ" altLang="cs-CZ" sz="2000" dirty="0">
                <a:solidFill>
                  <a:srgbClr val="00B050"/>
                </a:solidFill>
              </a:rPr>
              <a:t>Termostabilita – teplotní </a:t>
            </a:r>
            <a:r>
              <a:rPr lang="cs-CZ" altLang="cs-CZ" sz="2000" dirty="0" smtClean="0">
                <a:solidFill>
                  <a:srgbClr val="00B050"/>
                </a:solidFill>
              </a:rPr>
              <a:t>stabilita</a:t>
            </a:r>
            <a:endParaRPr lang="en-US" altLang="cs-CZ" sz="2000" dirty="0" smtClean="0">
              <a:solidFill>
                <a:srgbClr val="00B050"/>
              </a:solidFill>
            </a:endParaRPr>
          </a:p>
          <a:p>
            <a:r>
              <a:rPr lang="en-US" altLang="cs-CZ" sz="2000" dirty="0" err="1" smtClean="0">
                <a:solidFill>
                  <a:srgbClr val="00B050"/>
                </a:solidFill>
              </a:rPr>
              <a:t>Posttransla</a:t>
            </a:r>
            <a:r>
              <a:rPr lang="cs-CZ" altLang="cs-CZ" sz="2000" dirty="0" smtClean="0">
                <a:solidFill>
                  <a:srgbClr val="00B050"/>
                </a:solidFill>
              </a:rPr>
              <a:t>ční modifikace</a:t>
            </a:r>
          </a:p>
          <a:p>
            <a:endParaRPr lang="cs-CZ" altLang="cs-CZ" sz="2000" dirty="0">
              <a:solidFill>
                <a:srgbClr val="00B050"/>
              </a:solidFill>
            </a:endParaRPr>
          </a:p>
          <a:p>
            <a:endParaRPr lang="cs-CZ" altLang="cs-CZ" sz="2000" dirty="0" smtClean="0">
              <a:solidFill>
                <a:srgbClr val="00B050"/>
              </a:solidFill>
            </a:endParaRPr>
          </a:p>
          <a:p>
            <a:endParaRPr lang="cs-CZ" altLang="cs-CZ" sz="2000" dirty="0">
              <a:solidFill>
                <a:srgbClr val="00B050"/>
              </a:solidFill>
            </a:endParaRPr>
          </a:p>
          <a:p>
            <a:r>
              <a:rPr lang="cs-CZ" altLang="cs-CZ" sz="2000" dirty="0" smtClean="0">
                <a:solidFill>
                  <a:srgbClr val="00B050"/>
                </a:solidFill>
              </a:rPr>
              <a:t>Peptidy: </a:t>
            </a:r>
            <a:r>
              <a:rPr lang="cs-CZ" altLang="cs-CZ" sz="2000" dirty="0" err="1" smtClean="0">
                <a:solidFill>
                  <a:srgbClr val="00B050"/>
                </a:solidFill>
              </a:rPr>
              <a:t>hydrofobicita</a:t>
            </a:r>
            <a:r>
              <a:rPr lang="cs-CZ" altLang="cs-CZ" sz="2000" dirty="0" smtClean="0">
                <a:solidFill>
                  <a:srgbClr val="00B050"/>
                </a:solidFill>
              </a:rPr>
              <a:t>, hydrofobní moment, </a:t>
            </a:r>
            <a:r>
              <a:rPr lang="en-GB" altLang="cs-CZ" sz="2000" dirty="0" smtClean="0">
                <a:solidFill>
                  <a:srgbClr val="00B050"/>
                </a:solidFill>
              </a:rPr>
              <a:t>„</a:t>
            </a:r>
            <a:r>
              <a:rPr lang="cs-CZ" altLang="cs-CZ" sz="2000" dirty="0" smtClean="0">
                <a:solidFill>
                  <a:srgbClr val="00B050"/>
                </a:solidFill>
              </a:rPr>
              <a:t>a</a:t>
            </a:r>
            <a:r>
              <a:rPr lang="en-GB" altLang="cs-CZ" sz="2000" dirty="0" err="1" smtClean="0">
                <a:solidFill>
                  <a:srgbClr val="00B050"/>
                </a:solidFill>
              </a:rPr>
              <a:t>ngle</a:t>
            </a:r>
            <a:r>
              <a:rPr lang="en-GB" altLang="cs-CZ" sz="2000" dirty="0" smtClean="0">
                <a:solidFill>
                  <a:srgbClr val="00B050"/>
                </a:solidFill>
              </a:rPr>
              <a:t> </a:t>
            </a:r>
            <a:r>
              <a:rPr lang="en-GB" altLang="cs-CZ" sz="2000" dirty="0">
                <a:solidFill>
                  <a:srgbClr val="00B050"/>
                </a:solidFill>
              </a:rPr>
              <a:t>subtended by charged residues“ </a:t>
            </a:r>
          </a:p>
          <a:p>
            <a:pPr marL="0" indent="0">
              <a:buNone/>
            </a:pPr>
            <a:endParaRPr lang="cs-CZ" altLang="cs-CZ" sz="2000" dirty="0" smtClean="0">
              <a:solidFill>
                <a:srgbClr val="00B050"/>
              </a:solidFill>
            </a:endParaRPr>
          </a:p>
          <a:p>
            <a:endParaRPr lang="cs-CZ" altLang="cs-CZ" sz="20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cs-CZ" altLang="cs-CZ" sz="2000" dirty="0">
              <a:solidFill>
                <a:srgbClr val="00B050"/>
              </a:solidFill>
            </a:endParaRPr>
          </a:p>
          <a:p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638533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838200" y="1625859"/>
            <a:ext cx="8229600" cy="4190055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cs-CZ" altLang="cs-CZ" sz="2000" dirty="0"/>
              <a:t>Predikce/výpočet základních fyzikálně-chemických parametrů proteinu.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sz="2000" dirty="0"/>
              <a:t>Vychází pouze z </a:t>
            </a:r>
            <a:r>
              <a:rPr lang="cs-CZ" altLang="cs-CZ" sz="2000" b="1" dirty="0">
                <a:solidFill>
                  <a:srgbClr val="00B050"/>
                </a:solidFill>
              </a:rPr>
              <a:t>aminokyselinové</a:t>
            </a:r>
            <a:r>
              <a:rPr lang="cs-CZ" altLang="cs-CZ" sz="2000" dirty="0"/>
              <a:t> sekvence proteinu.</a:t>
            </a:r>
          </a:p>
          <a:p>
            <a:pPr>
              <a:lnSpc>
                <a:spcPct val="150000"/>
              </a:lnSpc>
            </a:pPr>
            <a:r>
              <a:rPr lang="cs-CZ" altLang="cs-CZ" sz="2000" dirty="0"/>
              <a:t>ProtParam nebere v úvahu možné </a:t>
            </a:r>
            <a:r>
              <a:rPr lang="cs-CZ" altLang="cs-CZ" sz="2000" b="1" dirty="0" err="1">
                <a:solidFill>
                  <a:srgbClr val="00B050"/>
                </a:solidFill>
              </a:rPr>
              <a:t>posttranslační</a:t>
            </a:r>
            <a:r>
              <a:rPr lang="cs-CZ" altLang="cs-CZ" sz="2000" b="1" dirty="0">
                <a:solidFill>
                  <a:srgbClr val="00B050"/>
                </a:solidFill>
              </a:rPr>
              <a:t> modifikace (</a:t>
            </a:r>
            <a:r>
              <a:rPr lang="cs-CZ" altLang="cs-CZ" sz="2000" b="1" dirty="0" err="1">
                <a:solidFill>
                  <a:srgbClr val="00B050"/>
                </a:solidFill>
              </a:rPr>
              <a:t>PTM</a:t>
            </a:r>
            <a:r>
              <a:rPr lang="cs-CZ" altLang="cs-CZ" sz="2000" b="1" dirty="0">
                <a:solidFill>
                  <a:srgbClr val="00B050"/>
                </a:solidFill>
              </a:rPr>
              <a:t>)</a:t>
            </a:r>
            <a:r>
              <a:rPr lang="cs-CZ" altLang="cs-CZ" sz="2000" dirty="0"/>
              <a:t> a </a:t>
            </a:r>
            <a:r>
              <a:rPr lang="cs-CZ" altLang="cs-CZ" sz="2000" b="1" dirty="0" err="1">
                <a:solidFill>
                  <a:srgbClr val="00B050"/>
                </a:solidFill>
              </a:rPr>
              <a:t>oligomerizaci</a:t>
            </a:r>
            <a:r>
              <a:rPr lang="cs-CZ" altLang="cs-CZ" sz="2000" dirty="0"/>
              <a:t> proteinů.</a:t>
            </a:r>
          </a:p>
          <a:p>
            <a:pPr>
              <a:lnSpc>
                <a:spcPct val="150000"/>
              </a:lnSpc>
            </a:pPr>
            <a:r>
              <a:rPr lang="cs-CZ" altLang="cs-CZ" sz="2000" dirty="0"/>
              <a:t>Pro predikci </a:t>
            </a:r>
            <a:r>
              <a:rPr lang="cs-CZ" altLang="cs-CZ" sz="2000" dirty="0" err="1"/>
              <a:t>PTM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oligomerizace</a:t>
            </a:r>
            <a:r>
              <a:rPr lang="cs-CZ" altLang="cs-CZ" sz="2000" dirty="0"/>
              <a:t> existují specializované nástroje.</a:t>
            </a:r>
          </a:p>
          <a:p>
            <a:pPr>
              <a:lnSpc>
                <a:spcPct val="150000"/>
              </a:lnSpc>
            </a:pPr>
            <a:r>
              <a:rPr lang="cs-CZ" altLang="cs-CZ" sz="2000" dirty="0"/>
              <a:t>Problematika </a:t>
            </a:r>
            <a:r>
              <a:rPr lang="cs-CZ" altLang="cs-CZ" sz="2000" dirty="0" err="1"/>
              <a:t>PTM</a:t>
            </a:r>
            <a:r>
              <a:rPr lang="cs-CZ" altLang="cs-CZ" sz="2000" dirty="0"/>
              <a:t> není stále dořešená, především u </a:t>
            </a:r>
            <a:r>
              <a:rPr lang="cs-CZ" altLang="cs-CZ" sz="2000" dirty="0" err="1"/>
              <a:t>prokaryot</a:t>
            </a:r>
            <a:r>
              <a:rPr lang="cs-CZ" altLang="cs-CZ" sz="2000" dirty="0"/>
              <a:t>. </a:t>
            </a:r>
          </a:p>
          <a:p>
            <a:pPr eaLnBrk="1" hangingPunct="1">
              <a:lnSpc>
                <a:spcPct val="150000"/>
              </a:lnSpc>
            </a:pPr>
            <a:endParaRPr lang="cs-CZ" altLang="cs-CZ" sz="2000" dirty="0"/>
          </a:p>
          <a:p>
            <a:pPr eaLnBrk="1" hangingPunct="1"/>
            <a:endParaRPr lang="cs-CZ" altLang="cs-CZ" sz="2000" dirty="0"/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Příklad: ProtParam</a:t>
            </a:r>
          </a:p>
        </p:txBody>
      </p:sp>
      <p:sp>
        <p:nvSpPr>
          <p:cNvPr id="3" name="Obdélník 2"/>
          <p:cNvSpPr/>
          <p:nvPr/>
        </p:nvSpPr>
        <p:spPr>
          <a:xfrm>
            <a:off x="8479650" y="148193"/>
            <a:ext cx="3646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https://web.expasy.org/</a:t>
            </a:r>
            <a:r>
              <a:rPr lang="cs-CZ" b="1" dirty="0" err="1"/>
              <a:t>protparam</a:t>
            </a:r>
            <a:r>
              <a:rPr lang="cs-CZ" b="1" dirty="0"/>
              <a:t>/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12512" r="65608" b="73073"/>
          <a:stretch/>
        </p:blipFill>
        <p:spPr>
          <a:xfrm>
            <a:off x="65903" y="103069"/>
            <a:ext cx="3814119" cy="899203"/>
          </a:xfrm>
          <a:prstGeom prst="rect">
            <a:avLst/>
          </a:prstGeom>
        </p:spPr>
      </p:pic>
      <p:grpSp>
        <p:nvGrpSpPr>
          <p:cNvPr id="16" name="Skupina 15"/>
          <p:cNvGrpSpPr/>
          <p:nvPr/>
        </p:nvGrpSpPr>
        <p:grpSpPr>
          <a:xfrm>
            <a:off x="838200" y="5353951"/>
            <a:ext cx="9072563" cy="923925"/>
            <a:chOff x="1558926" y="1484314"/>
            <a:chExt cx="9072563" cy="923925"/>
          </a:xfrm>
        </p:grpSpPr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8" t="61063" r="16133" b="28542"/>
            <a:stretch>
              <a:fillRect/>
            </a:stretch>
          </p:blipFill>
          <p:spPr bwMode="auto">
            <a:xfrm>
              <a:off x="1558926" y="1484314"/>
              <a:ext cx="9072563" cy="923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2135189" y="1700213"/>
              <a:ext cx="8353425" cy="0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Line 10"/>
            <p:cNvSpPr>
              <a:spLocks noChangeShapeType="1"/>
            </p:cNvSpPr>
            <p:nvPr/>
          </p:nvSpPr>
          <p:spPr bwMode="auto">
            <a:xfrm>
              <a:off x="1703389" y="1916113"/>
              <a:ext cx="3671887" cy="0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9750938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Příklad: ProtParam</a:t>
            </a:r>
          </a:p>
        </p:txBody>
      </p:sp>
      <p:sp>
        <p:nvSpPr>
          <p:cNvPr id="3" name="Obdélník 2"/>
          <p:cNvSpPr/>
          <p:nvPr/>
        </p:nvSpPr>
        <p:spPr>
          <a:xfrm>
            <a:off x="8479650" y="148193"/>
            <a:ext cx="3646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https://web.expasy.org/</a:t>
            </a:r>
            <a:r>
              <a:rPr lang="cs-CZ" b="1" dirty="0" err="1"/>
              <a:t>protparam</a:t>
            </a:r>
            <a:r>
              <a:rPr lang="cs-CZ" b="1" dirty="0"/>
              <a:t>/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12512" r="65608" b="73073"/>
          <a:stretch/>
        </p:blipFill>
        <p:spPr>
          <a:xfrm>
            <a:off x="65903" y="103069"/>
            <a:ext cx="3814119" cy="899203"/>
          </a:xfrm>
          <a:prstGeom prst="rect">
            <a:avLst/>
          </a:prstGeom>
        </p:spPr>
      </p:pic>
      <p:grpSp>
        <p:nvGrpSpPr>
          <p:cNvPr id="6" name="Skupina 5"/>
          <p:cNvGrpSpPr/>
          <p:nvPr/>
        </p:nvGrpSpPr>
        <p:grpSpPr>
          <a:xfrm>
            <a:off x="200660" y="1272748"/>
            <a:ext cx="5857104" cy="3328995"/>
            <a:chOff x="200660" y="1363366"/>
            <a:chExt cx="5857104" cy="3328995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3"/>
            <a:srcRect l="21553" t="23423" r="37433" b="35135"/>
            <a:stretch/>
          </p:blipFill>
          <p:spPr>
            <a:xfrm>
              <a:off x="200660" y="1363366"/>
              <a:ext cx="5857104" cy="3328995"/>
            </a:xfrm>
            <a:prstGeom prst="rect">
              <a:avLst/>
            </a:prstGeom>
          </p:spPr>
        </p:pic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262785" y="3413350"/>
              <a:ext cx="3272895" cy="861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GB" altLang="cs-CZ" sz="10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KITCQGDKYSLPEVAAGQQTFKLMQDVRRLQIPSTVVEPQDTLFSDCSPTGNCPKCRIPIRCPYKTERCDVKFHYFYIMPMTQIALDGGYCLNHNQDIICARHKFENKFANKSRDMNHMMMKLLIYQPEVAVHHDEELASGLQPSVARRMVTTSMVHLRDHKYGIMNDNTNFEMNCFFYGGHEGTFAHYECGPYFSAQIS </a:t>
              </a:r>
            </a:p>
          </p:txBody>
        </p:sp>
      </p:grp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t="26495" r="76651" b="4491"/>
          <a:stretch/>
        </p:blipFill>
        <p:spPr>
          <a:xfrm>
            <a:off x="6005382" y="1233262"/>
            <a:ext cx="3257584" cy="541605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200660" y="4888695"/>
            <a:ext cx="38800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i="1" dirty="0">
                <a:solidFill>
                  <a:srgbClr val="00B050"/>
                </a:solidFill>
              </a:rPr>
              <a:t>Úkol </a:t>
            </a:r>
            <a:r>
              <a:rPr lang="cs-CZ" altLang="cs-CZ" b="1" i="1" dirty="0" smtClean="0">
                <a:solidFill>
                  <a:srgbClr val="00B050"/>
                </a:solidFill>
              </a:rPr>
              <a:t>5: </a:t>
            </a:r>
            <a:r>
              <a:rPr lang="cs-CZ" altLang="cs-CZ" b="1" i="1" dirty="0">
                <a:solidFill>
                  <a:srgbClr val="00B050"/>
                </a:solidFill>
              </a:rPr>
              <a:t>Určete základní fyzikálně-chemické parametry tohoto proteinu</a:t>
            </a:r>
          </a:p>
          <a:p>
            <a:endParaRPr lang="cs-CZ" altLang="cs-CZ" b="1" dirty="0">
              <a:solidFill>
                <a:srgbClr val="00B050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/>
          <a:srcRect l="8632" t="39598" r="60680" b="12328"/>
          <a:stretch/>
        </p:blipFill>
        <p:spPr>
          <a:xfrm>
            <a:off x="8081319" y="1272748"/>
            <a:ext cx="4110681" cy="362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375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smtClean="0">
                <a:solidFill>
                  <a:srgbClr val="00B050"/>
                </a:solidFill>
              </a:rPr>
              <a:t>Izoelektrický bod - </a:t>
            </a:r>
            <a:r>
              <a:rPr lang="cs-CZ" sz="3600" b="1" dirty="0" err="1" smtClean="0">
                <a:solidFill>
                  <a:srgbClr val="00B050"/>
                </a:solidFill>
              </a:rPr>
              <a:t>pI</a:t>
            </a:r>
            <a:r>
              <a:rPr lang="cs-CZ" sz="3600" b="1" dirty="0" smtClean="0">
                <a:solidFill>
                  <a:srgbClr val="00B050"/>
                </a:solidFill>
              </a:rPr>
              <a:t> </a:t>
            </a:r>
            <a:endParaRPr lang="cs-CZ" sz="3600" b="1" dirty="0">
              <a:solidFill>
                <a:srgbClr val="00B050"/>
              </a:solidFill>
            </a:endParaRPr>
          </a:p>
        </p:txBody>
      </p:sp>
      <p:sp>
        <p:nvSpPr>
          <p:cNvPr id="14" name="Rectangle 8"/>
          <p:cNvSpPr txBox="1">
            <a:spLocks noChangeArrowheads="1"/>
          </p:cNvSpPr>
          <p:nvPr/>
        </p:nvSpPr>
        <p:spPr>
          <a:xfrm>
            <a:off x="893805" y="1412876"/>
            <a:ext cx="10404391" cy="432117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b="1" dirty="0" smtClean="0"/>
              <a:t>Izoelektrický bod = pH, při kterém má protein nulový </a:t>
            </a:r>
            <a:r>
              <a:rPr lang="cs-CZ" altLang="cs-CZ" sz="2000" b="1" dirty="0" smtClean="0">
                <a:solidFill>
                  <a:srgbClr val="00B050"/>
                </a:solidFill>
              </a:rPr>
              <a:t>sumární</a:t>
            </a:r>
            <a:r>
              <a:rPr lang="cs-CZ" altLang="cs-CZ" sz="2000" b="1" dirty="0" smtClean="0"/>
              <a:t> náboj, </a:t>
            </a:r>
            <a:r>
              <a:rPr lang="cs-CZ" altLang="cs-CZ" sz="2000" b="1" dirty="0">
                <a:solidFill>
                  <a:srgbClr val="00B050"/>
                </a:solidFill>
              </a:rPr>
              <a:t>r</a:t>
            </a:r>
            <a:r>
              <a:rPr lang="cs-CZ" altLang="cs-CZ" sz="2000" b="1" dirty="0" smtClean="0">
                <a:solidFill>
                  <a:srgbClr val="00B050"/>
                </a:solidFill>
              </a:rPr>
              <a:t>ozpustnost </a:t>
            </a:r>
            <a:r>
              <a:rPr lang="cs-CZ" altLang="cs-CZ" sz="2000" b="1" dirty="0">
                <a:solidFill>
                  <a:srgbClr val="00B050"/>
                </a:solidFill>
              </a:rPr>
              <a:t>proteinů je při pH = </a:t>
            </a:r>
            <a:r>
              <a:rPr lang="cs-CZ" altLang="cs-CZ" sz="2000" b="1" dirty="0" err="1">
                <a:solidFill>
                  <a:srgbClr val="00B050"/>
                </a:solidFill>
              </a:rPr>
              <a:t>pI</a:t>
            </a:r>
            <a:r>
              <a:rPr lang="cs-CZ" altLang="cs-CZ" sz="2000" b="1" dirty="0">
                <a:solidFill>
                  <a:srgbClr val="00B050"/>
                </a:solidFill>
              </a:rPr>
              <a:t> nejmenší!</a:t>
            </a:r>
          </a:p>
          <a:p>
            <a:endParaRPr lang="cs-CZ" altLang="cs-CZ" sz="2000" b="1" dirty="0">
              <a:solidFill>
                <a:srgbClr val="00B050"/>
              </a:solidFill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3971389" y="2093332"/>
            <a:ext cx="4212967" cy="2380892"/>
            <a:chOff x="3971389" y="2093332"/>
            <a:chExt cx="4212967" cy="2380892"/>
          </a:xfrm>
        </p:grpSpPr>
        <p:grpSp>
          <p:nvGrpSpPr>
            <p:cNvPr id="15" name="Group 37"/>
            <p:cNvGrpSpPr>
              <a:grpSpLocks/>
            </p:cNvGrpSpPr>
            <p:nvPr/>
          </p:nvGrpSpPr>
          <p:grpSpPr bwMode="auto">
            <a:xfrm>
              <a:off x="4007643" y="2093332"/>
              <a:ext cx="4176713" cy="1439862"/>
              <a:chOff x="1474" y="2069"/>
              <a:chExt cx="2631" cy="907"/>
            </a:xfrm>
          </p:grpSpPr>
          <p:sp>
            <p:nvSpPr>
              <p:cNvPr id="16" name="Oval 10"/>
              <p:cNvSpPr>
                <a:spLocks noChangeArrowheads="1"/>
              </p:cNvSpPr>
              <p:nvPr/>
            </p:nvSpPr>
            <p:spPr bwMode="auto">
              <a:xfrm>
                <a:off x="2608" y="2568"/>
                <a:ext cx="408" cy="40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40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17" name="Text Box 11"/>
              <p:cNvSpPr txBox="1">
                <a:spLocks noChangeArrowheads="1"/>
              </p:cNvSpPr>
              <p:nvPr/>
            </p:nvSpPr>
            <p:spPr bwMode="auto">
              <a:xfrm>
                <a:off x="2608" y="2273"/>
                <a:ext cx="36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2000" b="1"/>
                  <a:t>pI</a:t>
                </a:r>
                <a:endParaRPr lang="en-GB" altLang="cs-CZ" sz="2000" b="1"/>
              </a:p>
            </p:txBody>
          </p:sp>
          <p:sp>
            <p:nvSpPr>
              <p:cNvPr id="18" name="Line 12"/>
              <p:cNvSpPr>
                <a:spLocks noChangeShapeType="1"/>
              </p:cNvSpPr>
              <p:nvPr/>
            </p:nvSpPr>
            <p:spPr bwMode="auto">
              <a:xfrm>
                <a:off x="2925" y="2398"/>
                <a:ext cx="113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9" name="Line 13"/>
              <p:cNvSpPr>
                <a:spLocks noChangeShapeType="1"/>
              </p:cNvSpPr>
              <p:nvPr/>
            </p:nvSpPr>
            <p:spPr bwMode="auto">
              <a:xfrm rot="10800000">
                <a:off x="1519" y="2398"/>
                <a:ext cx="113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" name="Text Box 14"/>
              <p:cNvSpPr txBox="1">
                <a:spLocks noChangeArrowheads="1"/>
              </p:cNvSpPr>
              <p:nvPr/>
            </p:nvSpPr>
            <p:spPr bwMode="auto">
              <a:xfrm>
                <a:off x="2608" y="2069"/>
                <a:ext cx="36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2000" b="1"/>
                  <a:t>pH</a:t>
                </a:r>
                <a:endParaRPr lang="en-GB" altLang="cs-CZ" sz="2000" b="1"/>
              </a:p>
            </p:txBody>
          </p:sp>
          <p:sp>
            <p:nvSpPr>
              <p:cNvPr id="21" name="Text Box 15"/>
              <p:cNvSpPr txBox="1">
                <a:spLocks noChangeArrowheads="1"/>
              </p:cNvSpPr>
              <p:nvPr/>
            </p:nvSpPr>
            <p:spPr bwMode="auto">
              <a:xfrm>
                <a:off x="1474" y="2069"/>
                <a:ext cx="108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2000" b="1" dirty="0">
                    <a:solidFill>
                      <a:srgbClr val="0000FF"/>
                    </a:solidFill>
                  </a:rPr>
                  <a:t>pH</a:t>
                </a:r>
                <a:r>
                  <a:rPr lang="en-US" altLang="cs-CZ" sz="2000" b="1" dirty="0">
                    <a:solidFill>
                      <a:srgbClr val="0000FF"/>
                    </a:solidFill>
                  </a:rPr>
                  <a:t>        &lt;</a:t>
                </a:r>
                <a:endParaRPr lang="en-GB" altLang="cs-CZ" sz="20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2" name="Text Box 16"/>
              <p:cNvSpPr txBox="1">
                <a:spLocks noChangeArrowheads="1"/>
              </p:cNvSpPr>
              <p:nvPr/>
            </p:nvSpPr>
            <p:spPr bwMode="auto">
              <a:xfrm>
                <a:off x="2971" y="2069"/>
                <a:ext cx="113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cs-CZ" sz="2000" b="1" dirty="0">
                    <a:solidFill>
                      <a:srgbClr val="FF0000"/>
                    </a:solidFill>
                  </a:rPr>
                  <a:t>&lt;          </a:t>
                </a:r>
                <a:r>
                  <a:rPr lang="cs-CZ" altLang="cs-CZ" sz="2000" b="1" dirty="0">
                    <a:solidFill>
                      <a:srgbClr val="FF0000"/>
                    </a:solidFill>
                  </a:rPr>
                  <a:t>pH</a:t>
                </a:r>
                <a:endParaRPr lang="en-GB" altLang="cs-CZ" sz="2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Text Box 35"/>
              <p:cNvSpPr txBox="1">
                <a:spLocks noChangeArrowheads="1"/>
              </p:cNvSpPr>
              <p:nvPr/>
            </p:nvSpPr>
            <p:spPr bwMode="auto">
              <a:xfrm>
                <a:off x="1610" y="2451"/>
                <a:ext cx="499" cy="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4400" b="1"/>
                  <a:t>?</a:t>
                </a:r>
                <a:endParaRPr lang="en-GB" altLang="cs-CZ" sz="4400" b="1"/>
              </a:p>
            </p:txBody>
          </p:sp>
          <p:sp>
            <p:nvSpPr>
              <p:cNvPr id="24" name="Text Box 36"/>
              <p:cNvSpPr txBox="1">
                <a:spLocks noChangeArrowheads="1"/>
              </p:cNvSpPr>
              <p:nvPr/>
            </p:nvSpPr>
            <p:spPr bwMode="auto">
              <a:xfrm>
                <a:off x="3424" y="2451"/>
                <a:ext cx="499" cy="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4400" b="1"/>
                  <a:t>?</a:t>
                </a:r>
                <a:endParaRPr lang="en-GB" altLang="cs-CZ" sz="4400" b="1"/>
              </a:p>
            </p:txBody>
          </p:sp>
        </p:grpSp>
        <p:sp>
          <p:nvSpPr>
            <p:cNvPr id="52" name="Text Box 7"/>
            <p:cNvSpPr txBox="1">
              <a:spLocks noChangeArrowheads="1"/>
            </p:cNvSpPr>
            <p:nvPr/>
          </p:nvSpPr>
          <p:spPr bwMode="auto">
            <a:xfrm>
              <a:off x="5771614" y="4077349"/>
              <a:ext cx="5762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/>
                <a:t>pI</a:t>
              </a:r>
              <a:endParaRPr lang="en-GB" altLang="cs-CZ" sz="2000" b="1"/>
            </a:p>
          </p:txBody>
        </p:sp>
        <p:sp>
          <p:nvSpPr>
            <p:cNvPr id="53" name="Line 8"/>
            <p:cNvSpPr>
              <a:spLocks noChangeShapeType="1"/>
            </p:cNvSpPr>
            <p:nvPr/>
          </p:nvSpPr>
          <p:spPr bwMode="auto">
            <a:xfrm>
              <a:off x="6274851" y="4275786"/>
              <a:ext cx="18002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4" name="Line 9"/>
            <p:cNvSpPr>
              <a:spLocks noChangeShapeType="1"/>
            </p:cNvSpPr>
            <p:nvPr/>
          </p:nvSpPr>
          <p:spPr bwMode="auto">
            <a:xfrm rot="10800000">
              <a:off x="4042826" y="4275786"/>
              <a:ext cx="18002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5" name="Text Box 10"/>
            <p:cNvSpPr txBox="1">
              <a:spLocks noChangeArrowheads="1"/>
            </p:cNvSpPr>
            <p:nvPr/>
          </p:nvSpPr>
          <p:spPr bwMode="auto">
            <a:xfrm>
              <a:off x="5771614" y="3753499"/>
              <a:ext cx="5762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/>
                <a:t>pH</a:t>
              </a:r>
              <a:endParaRPr lang="en-GB" altLang="cs-CZ" sz="2000" b="1"/>
            </a:p>
          </p:txBody>
        </p:sp>
        <p:sp>
          <p:nvSpPr>
            <p:cNvPr id="56" name="Text Box 11"/>
            <p:cNvSpPr txBox="1">
              <a:spLocks noChangeArrowheads="1"/>
            </p:cNvSpPr>
            <p:nvPr/>
          </p:nvSpPr>
          <p:spPr bwMode="auto">
            <a:xfrm>
              <a:off x="3971389" y="3753499"/>
              <a:ext cx="17272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 dirty="0">
                  <a:solidFill>
                    <a:srgbClr val="0000FF"/>
                  </a:solidFill>
                </a:rPr>
                <a:t>pH</a:t>
              </a:r>
              <a:r>
                <a:rPr lang="en-US" altLang="cs-CZ" sz="2000" b="1" dirty="0">
                  <a:solidFill>
                    <a:srgbClr val="0000FF"/>
                  </a:solidFill>
                </a:rPr>
                <a:t>        &lt;</a:t>
              </a:r>
              <a:endParaRPr lang="en-GB" altLang="cs-CZ" sz="2000" b="1" dirty="0">
                <a:solidFill>
                  <a:srgbClr val="0000FF"/>
                </a:solidFill>
              </a:endParaRPr>
            </a:p>
          </p:txBody>
        </p:sp>
        <p:sp>
          <p:nvSpPr>
            <p:cNvPr id="57" name="Text Box 12"/>
            <p:cNvSpPr txBox="1">
              <a:spLocks noChangeArrowheads="1"/>
            </p:cNvSpPr>
            <p:nvPr/>
          </p:nvSpPr>
          <p:spPr bwMode="auto">
            <a:xfrm>
              <a:off x="6347876" y="3753499"/>
              <a:ext cx="18002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2000" b="1" dirty="0">
                  <a:solidFill>
                    <a:srgbClr val="FF0000"/>
                  </a:solidFill>
                </a:rPr>
                <a:t>&lt;          </a:t>
              </a:r>
              <a:r>
                <a:rPr lang="cs-CZ" altLang="cs-CZ" sz="2000" b="1" dirty="0">
                  <a:solidFill>
                    <a:srgbClr val="FF0000"/>
                  </a:solidFill>
                </a:rPr>
                <a:t>pH</a:t>
              </a:r>
              <a:endParaRPr lang="en-GB" altLang="cs-CZ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Group 22"/>
          <p:cNvGrpSpPr>
            <a:grpSpLocks/>
          </p:cNvGrpSpPr>
          <p:nvPr/>
        </p:nvGrpSpPr>
        <p:grpSpPr bwMode="auto">
          <a:xfrm>
            <a:off x="2627847" y="5273678"/>
            <a:ext cx="2159000" cy="1374775"/>
            <a:chOff x="204" y="2387"/>
            <a:chExt cx="1360" cy="866"/>
          </a:xfrm>
        </p:grpSpPr>
        <p:sp>
          <p:nvSpPr>
            <p:cNvPr id="43" name="Oval 23"/>
            <p:cNvSpPr>
              <a:spLocks noChangeArrowheads="1"/>
            </p:cNvSpPr>
            <p:nvPr/>
          </p:nvSpPr>
          <p:spPr bwMode="auto">
            <a:xfrm>
              <a:off x="1156" y="2659"/>
              <a:ext cx="408" cy="40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000">
                  <a:solidFill>
                    <a:srgbClr val="0000FF"/>
                  </a:solidFill>
                </a:rPr>
                <a:t>+</a:t>
              </a:r>
              <a:endParaRPr lang="en-GB" altLang="cs-CZ" sz="4000">
                <a:solidFill>
                  <a:srgbClr val="0000FF"/>
                </a:solidFill>
              </a:endParaRP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67" y="2387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>
                  <a:solidFill>
                    <a:srgbClr val="0000FF"/>
                  </a:solidFill>
                </a:rPr>
                <a:t>H</a:t>
              </a:r>
              <a:r>
                <a:rPr lang="cs-CZ" altLang="cs-CZ" sz="1800" b="1" baseline="30000">
                  <a:solidFill>
                    <a:srgbClr val="0000FF"/>
                  </a:solidFill>
                </a:rPr>
                <a:t>+</a:t>
              </a:r>
              <a:endParaRPr lang="en-GB" altLang="cs-CZ" sz="1800" b="1" baseline="30000">
                <a:solidFill>
                  <a:srgbClr val="0000FF"/>
                </a:solidFill>
              </a:endParaRPr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567" y="2704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 dirty="0">
                  <a:solidFill>
                    <a:srgbClr val="0000FF"/>
                  </a:solidFill>
                </a:rPr>
                <a:t>H</a:t>
              </a:r>
              <a:r>
                <a:rPr lang="cs-CZ" altLang="cs-CZ" sz="1800" b="1" baseline="30000" dirty="0">
                  <a:solidFill>
                    <a:srgbClr val="0000FF"/>
                  </a:solidFill>
                </a:rPr>
                <a:t>+</a:t>
              </a:r>
              <a:endParaRPr lang="en-GB" altLang="cs-CZ" sz="1800" b="1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975" y="2519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 dirty="0">
                  <a:solidFill>
                    <a:srgbClr val="0000FF"/>
                  </a:solidFill>
                </a:rPr>
                <a:t>H</a:t>
              </a:r>
              <a:r>
                <a:rPr lang="cs-CZ" altLang="cs-CZ" sz="1800" b="1" baseline="30000" dirty="0">
                  <a:solidFill>
                    <a:srgbClr val="0000FF"/>
                  </a:solidFill>
                </a:rPr>
                <a:t>+</a:t>
              </a:r>
              <a:endParaRPr lang="en-GB" altLang="cs-CZ" sz="1800" b="1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47" name="Text Box 27"/>
            <p:cNvSpPr txBox="1">
              <a:spLocks noChangeArrowheads="1"/>
            </p:cNvSpPr>
            <p:nvPr/>
          </p:nvSpPr>
          <p:spPr bwMode="auto">
            <a:xfrm>
              <a:off x="204" y="2614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>
                  <a:solidFill>
                    <a:srgbClr val="0000FF"/>
                  </a:solidFill>
                </a:rPr>
                <a:t>H</a:t>
              </a:r>
              <a:r>
                <a:rPr lang="cs-CZ" altLang="cs-CZ" sz="1800" b="1" baseline="30000">
                  <a:solidFill>
                    <a:srgbClr val="0000FF"/>
                  </a:solidFill>
                </a:rPr>
                <a:t>+</a:t>
              </a:r>
              <a:endParaRPr lang="en-GB" altLang="cs-CZ" sz="1800" b="1" baseline="30000">
                <a:solidFill>
                  <a:srgbClr val="0000FF"/>
                </a:solidFill>
              </a:endParaRPr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431" y="2931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>
                  <a:solidFill>
                    <a:srgbClr val="0000FF"/>
                  </a:solidFill>
                </a:rPr>
                <a:t>H</a:t>
              </a:r>
              <a:r>
                <a:rPr lang="cs-CZ" altLang="cs-CZ" sz="1800" b="1" baseline="30000">
                  <a:solidFill>
                    <a:srgbClr val="0000FF"/>
                  </a:solidFill>
                </a:rPr>
                <a:t>+</a:t>
              </a:r>
              <a:endParaRPr lang="en-GB" altLang="cs-CZ" sz="1800" b="1" baseline="30000">
                <a:solidFill>
                  <a:srgbClr val="0000FF"/>
                </a:solidFill>
              </a:endParaRPr>
            </a:p>
          </p:txBody>
        </p:sp>
        <p:sp>
          <p:nvSpPr>
            <p:cNvPr id="49" name="Text Box 29"/>
            <p:cNvSpPr txBox="1">
              <a:spLocks noChangeArrowheads="1"/>
            </p:cNvSpPr>
            <p:nvPr/>
          </p:nvSpPr>
          <p:spPr bwMode="auto">
            <a:xfrm>
              <a:off x="748" y="3022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>
                  <a:solidFill>
                    <a:srgbClr val="0000FF"/>
                  </a:solidFill>
                </a:rPr>
                <a:t>H</a:t>
              </a:r>
              <a:r>
                <a:rPr lang="cs-CZ" altLang="cs-CZ" sz="1800" b="1" baseline="30000">
                  <a:solidFill>
                    <a:srgbClr val="0000FF"/>
                  </a:solidFill>
                </a:rPr>
                <a:t>+</a:t>
              </a:r>
              <a:endParaRPr lang="en-GB" altLang="cs-CZ" sz="1800" b="1" baseline="30000">
                <a:solidFill>
                  <a:srgbClr val="0000FF"/>
                </a:solidFill>
              </a:endParaRPr>
            </a:p>
          </p:txBody>
        </p:sp>
        <p:sp>
          <p:nvSpPr>
            <p:cNvPr id="50" name="Line 30"/>
            <p:cNvSpPr>
              <a:spLocks noChangeShapeType="1"/>
            </p:cNvSpPr>
            <p:nvPr/>
          </p:nvSpPr>
          <p:spPr bwMode="auto">
            <a:xfrm>
              <a:off x="1156" y="2704"/>
              <a:ext cx="136" cy="9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rgbClr val="0000FF"/>
                </a:solidFill>
              </a:endParaRPr>
            </a:p>
          </p:txBody>
        </p:sp>
      </p:grpSp>
      <p:grpSp>
        <p:nvGrpSpPr>
          <p:cNvPr id="51" name="Group 13"/>
          <p:cNvGrpSpPr>
            <a:grpSpLocks/>
          </p:cNvGrpSpPr>
          <p:nvPr/>
        </p:nvGrpSpPr>
        <p:grpSpPr bwMode="auto">
          <a:xfrm>
            <a:off x="7586848" y="4669100"/>
            <a:ext cx="2374900" cy="1727200"/>
            <a:chOff x="3833" y="2251"/>
            <a:chExt cx="1496" cy="1088"/>
          </a:xfrm>
        </p:grpSpPr>
        <p:sp>
          <p:nvSpPr>
            <p:cNvPr id="58" name="Oval 14"/>
            <p:cNvSpPr>
              <a:spLocks noChangeArrowheads="1"/>
            </p:cNvSpPr>
            <p:nvPr/>
          </p:nvSpPr>
          <p:spPr bwMode="auto">
            <a:xfrm>
              <a:off x="3833" y="2931"/>
              <a:ext cx="408" cy="40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400">
                  <a:solidFill>
                    <a:srgbClr val="FF0000"/>
                  </a:solidFill>
                </a:rPr>
                <a:t>-</a:t>
              </a:r>
              <a:endParaRPr lang="en-GB" altLang="cs-CZ" sz="4400">
                <a:solidFill>
                  <a:srgbClr val="FF0000"/>
                </a:solidFill>
              </a:endParaRPr>
            </a:p>
          </p:txBody>
        </p:sp>
        <p:sp>
          <p:nvSpPr>
            <p:cNvPr id="59" name="Text Box 15"/>
            <p:cNvSpPr txBox="1">
              <a:spLocks noChangeArrowheads="1"/>
            </p:cNvSpPr>
            <p:nvPr/>
          </p:nvSpPr>
          <p:spPr bwMode="auto">
            <a:xfrm>
              <a:off x="4286" y="2251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1800" b="1">
                  <a:solidFill>
                    <a:srgbClr val="FF0000"/>
                  </a:solidFill>
                </a:rPr>
                <a:t>OH</a:t>
              </a:r>
              <a:r>
                <a:rPr lang="cs-CZ" altLang="cs-CZ" sz="1800" b="1" baseline="30000">
                  <a:solidFill>
                    <a:srgbClr val="FF0000"/>
                  </a:solidFill>
                </a:rPr>
                <a:t>-</a:t>
              </a:r>
              <a:endParaRPr lang="en-GB" altLang="cs-CZ" sz="18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60" name="Text Box 16"/>
            <p:cNvSpPr txBox="1">
              <a:spLocks noChangeArrowheads="1"/>
            </p:cNvSpPr>
            <p:nvPr/>
          </p:nvSpPr>
          <p:spPr bwMode="auto">
            <a:xfrm>
              <a:off x="4332" y="2523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1800" b="1">
                  <a:solidFill>
                    <a:srgbClr val="FF0000"/>
                  </a:solidFill>
                </a:rPr>
                <a:t>OH</a:t>
              </a:r>
              <a:r>
                <a:rPr lang="cs-CZ" altLang="cs-CZ" sz="1800" b="1" baseline="30000">
                  <a:solidFill>
                    <a:srgbClr val="FF0000"/>
                  </a:solidFill>
                </a:rPr>
                <a:t>-</a:t>
              </a:r>
              <a:endParaRPr lang="en-GB" altLang="cs-CZ" sz="18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64" name="Text Box 17"/>
            <p:cNvSpPr txBox="1">
              <a:spLocks noChangeArrowheads="1"/>
            </p:cNvSpPr>
            <p:nvPr/>
          </p:nvSpPr>
          <p:spPr bwMode="auto">
            <a:xfrm>
              <a:off x="4558" y="2795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1800" b="1">
                  <a:solidFill>
                    <a:srgbClr val="FF0000"/>
                  </a:solidFill>
                </a:rPr>
                <a:t>OH</a:t>
              </a:r>
              <a:r>
                <a:rPr lang="cs-CZ" altLang="cs-CZ" sz="1800" b="1" baseline="30000">
                  <a:solidFill>
                    <a:srgbClr val="FF0000"/>
                  </a:solidFill>
                </a:rPr>
                <a:t>-</a:t>
              </a:r>
              <a:endParaRPr lang="en-GB" altLang="cs-CZ" sz="18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65" name="Text Box 18"/>
            <p:cNvSpPr txBox="1">
              <a:spLocks noChangeArrowheads="1"/>
            </p:cNvSpPr>
            <p:nvPr/>
          </p:nvSpPr>
          <p:spPr bwMode="auto">
            <a:xfrm>
              <a:off x="4604" y="2432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1800" b="1">
                  <a:solidFill>
                    <a:srgbClr val="FF0000"/>
                  </a:solidFill>
                </a:rPr>
                <a:t>OH</a:t>
              </a:r>
              <a:r>
                <a:rPr lang="cs-CZ" altLang="cs-CZ" sz="1800" b="1" baseline="30000">
                  <a:solidFill>
                    <a:srgbClr val="FF0000"/>
                  </a:solidFill>
                </a:rPr>
                <a:t>-</a:t>
              </a:r>
              <a:endParaRPr lang="en-GB" altLang="cs-CZ" sz="18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66" name="Text Box 19"/>
            <p:cNvSpPr txBox="1">
              <a:spLocks noChangeArrowheads="1"/>
            </p:cNvSpPr>
            <p:nvPr/>
          </p:nvSpPr>
          <p:spPr bwMode="auto">
            <a:xfrm>
              <a:off x="4921" y="2704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1800" b="1" dirty="0">
                  <a:solidFill>
                    <a:srgbClr val="FF0000"/>
                  </a:solidFill>
                </a:rPr>
                <a:t>OH</a:t>
              </a:r>
              <a:r>
                <a:rPr lang="cs-CZ" altLang="cs-CZ" sz="1800" b="1" baseline="30000" dirty="0">
                  <a:solidFill>
                    <a:srgbClr val="FF0000"/>
                  </a:solidFill>
                </a:rPr>
                <a:t>-</a:t>
              </a:r>
              <a:endParaRPr lang="en-GB" altLang="cs-CZ" sz="1800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67" name="Line 20"/>
            <p:cNvSpPr>
              <a:spLocks noChangeShapeType="1"/>
            </p:cNvSpPr>
            <p:nvPr/>
          </p:nvSpPr>
          <p:spPr bwMode="auto">
            <a:xfrm flipV="1">
              <a:off x="4105" y="2931"/>
              <a:ext cx="136" cy="13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>
                <a:solidFill>
                  <a:srgbClr val="FF0000"/>
                </a:solidFill>
              </a:endParaRPr>
            </a:p>
          </p:txBody>
        </p:sp>
        <p:sp>
          <p:nvSpPr>
            <p:cNvPr id="68" name="Text Box 21"/>
            <p:cNvSpPr txBox="1">
              <a:spLocks noChangeArrowheads="1"/>
            </p:cNvSpPr>
            <p:nvPr/>
          </p:nvSpPr>
          <p:spPr bwMode="auto">
            <a:xfrm>
              <a:off x="4196" y="2750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 dirty="0">
                  <a:solidFill>
                    <a:srgbClr val="0000FF"/>
                  </a:solidFill>
                </a:rPr>
                <a:t>H</a:t>
              </a:r>
              <a:r>
                <a:rPr lang="cs-CZ" altLang="cs-CZ" sz="1800" b="1" baseline="30000" dirty="0">
                  <a:solidFill>
                    <a:srgbClr val="0000FF"/>
                  </a:solidFill>
                </a:rPr>
                <a:t>+</a:t>
              </a:r>
              <a:endParaRPr lang="en-GB" altLang="cs-CZ" sz="1800" b="1" baseline="30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69" name="Oval 6"/>
          <p:cNvSpPr>
            <a:spLocks noChangeArrowheads="1"/>
          </p:cNvSpPr>
          <p:nvPr/>
        </p:nvSpPr>
        <p:spPr bwMode="auto">
          <a:xfrm>
            <a:off x="5807868" y="4681069"/>
            <a:ext cx="647700" cy="6477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61" name="Skupina 60"/>
          <p:cNvGrpSpPr/>
          <p:nvPr/>
        </p:nvGrpSpPr>
        <p:grpSpPr>
          <a:xfrm>
            <a:off x="374786" y="2490207"/>
            <a:ext cx="2498235" cy="2646347"/>
            <a:chOff x="444882" y="2813375"/>
            <a:chExt cx="2498235" cy="2646347"/>
          </a:xfrm>
        </p:grpSpPr>
        <p:grpSp>
          <p:nvGrpSpPr>
            <p:cNvPr id="62" name="Skupina 61"/>
            <p:cNvGrpSpPr/>
            <p:nvPr/>
          </p:nvGrpSpPr>
          <p:grpSpPr>
            <a:xfrm>
              <a:off x="444882" y="2813375"/>
              <a:ext cx="2498235" cy="2646347"/>
              <a:chOff x="444882" y="2813375"/>
              <a:chExt cx="2498235" cy="2646347"/>
            </a:xfrm>
          </p:grpSpPr>
          <p:pic>
            <p:nvPicPr>
              <p:cNvPr id="72" name="Obrázek 71"/>
              <p:cNvPicPr>
                <a:picLocks noChangeAspect="1"/>
              </p:cNvPicPr>
              <p:nvPr/>
            </p:nvPicPr>
            <p:blipFill rotWithShape="1">
              <a:blip r:embed="rId2"/>
              <a:srcRect l="44257" t="80721" r="35338" b="8949"/>
              <a:stretch/>
            </p:blipFill>
            <p:spPr>
              <a:xfrm>
                <a:off x="455290" y="2813375"/>
                <a:ext cx="2487827" cy="708455"/>
              </a:xfrm>
              <a:prstGeom prst="rect">
                <a:avLst/>
              </a:prstGeom>
            </p:spPr>
          </p:pic>
          <p:pic>
            <p:nvPicPr>
              <p:cNvPr id="73" name="Obrázek 72"/>
              <p:cNvPicPr>
                <a:picLocks noChangeAspect="1"/>
              </p:cNvPicPr>
              <p:nvPr/>
            </p:nvPicPr>
            <p:blipFill rotWithShape="1">
              <a:blip r:embed="rId3"/>
              <a:srcRect l="37568" t="21141" r="42432" b="49911"/>
              <a:stretch/>
            </p:blipFill>
            <p:spPr>
              <a:xfrm>
                <a:off x="444882" y="3474402"/>
                <a:ext cx="2438400" cy="1985320"/>
              </a:xfrm>
              <a:prstGeom prst="rect">
                <a:avLst/>
              </a:prstGeom>
            </p:spPr>
          </p:pic>
        </p:grpSp>
        <p:cxnSp>
          <p:nvCxnSpPr>
            <p:cNvPr id="63" name="Přímá spojnice 62"/>
            <p:cNvCxnSpPr/>
            <p:nvPr/>
          </p:nvCxnSpPr>
          <p:spPr>
            <a:xfrm>
              <a:off x="488242" y="5206313"/>
              <a:ext cx="2340000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Přímá spojnice 69"/>
            <p:cNvCxnSpPr/>
            <p:nvPr/>
          </p:nvCxnSpPr>
          <p:spPr>
            <a:xfrm>
              <a:off x="484120" y="5342237"/>
              <a:ext cx="2340000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Přímá spojnice 70"/>
            <p:cNvCxnSpPr/>
            <p:nvPr/>
          </p:nvCxnSpPr>
          <p:spPr>
            <a:xfrm>
              <a:off x="485616" y="5451483"/>
              <a:ext cx="792000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" name="Picture 2" descr="Isoelectric Point Calculator 2.0 - prediction of IEP with deep learning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r="73826" b="66666"/>
          <a:stretch/>
        </p:blipFill>
        <p:spPr bwMode="auto">
          <a:xfrm>
            <a:off x="1135919" y="5100900"/>
            <a:ext cx="1249814" cy="162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Isoelectric Point Calculator 2.0 - prediction of IEP with deep learning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97" r="5409" b="69087"/>
          <a:stretch/>
        </p:blipFill>
        <p:spPr bwMode="auto">
          <a:xfrm>
            <a:off x="10208530" y="5100900"/>
            <a:ext cx="1339672" cy="162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67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5"/>
    </mc:Choice>
    <mc:Fallback xmlns="">
      <p:transition spd="slow" advTm="13945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smtClean="0">
                <a:solidFill>
                  <a:srgbClr val="00B050"/>
                </a:solidFill>
              </a:rPr>
              <a:t>Izoelektrický bod - </a:t>
            </a:r>
            <a:r>
              <a:rPr lang="cs-CZ" sz="3600" b="1" dirty="0" err="1" smtClean="0">
                <a:solidFill>
                  <a:srgbClr val="00B050"/>
                </a:solidFill>
              </a:rPr>
              <a:t>pI</a:t>
            </a:r>
            <a:r>
              <a:rPr lang="cs-CZ" sz="3600" b="1" dirty="0" smtClean="0">
                <a:solidFill>
                  <a:srgbClr val="00B050"/>
                </a:solidFill>
              </a:rPr>
              <a:t> </a:t>
            </a:r>
            <a:endParaRPr lang="cs-CZ" sz="3600" b="1" dirty="0">
              <a:solidFill>
                <a:srgbClr val="00B050"/>
              </a:solidFill>
            </a:endParaRPr>
          </a:p>
        </p:txBody>
      </p:sp>
      <p:sp>
        <p:nvSpPr>
          <p:cNvPr id="14" name="Rectangle 8"/>
          <p:cNvSpPr txBox="1">
            <a:spLocks noChangeArrowheads="1"/>
          </p:cNvSpPr>
          <p:nvPr/>
        </p:nvSpPr>
        <p:spPr>
          <a:xfrm>
            <a:off x="893805" y="1412876"/>
            <a:ext cx="10404391" cy="432117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b="1" dirty="0" smtClean="0"/>
              <a:t>Izoelektrický bod = pH, při kterém má protein nulový </a:t>
            </a:r>
            <a:r>
              <a:rPr lang="cs-CZ" altLang="cs-CZ" sz="2000" b="1" dirty="0" smtClean="0">
                <a:solidFill>
                  <a:srgbClr val="00B050"/>
                </a:solidFill>
              </a:rPr>
              <a:t>sumární</a:t>
            </a:r>
            <a:r>
              <a:rPr lang="cs-CZ" altLang="cs-CZ" sz="2000" b="1" dirty="0" smtClean="0"/>
              <a:t> náboj, </a:t>
            </a:r>
            <a:r>
              <a:rPr lang="cs-CZ" altLang="cs-CZ" sz="2000" b="1" dirty="0">
                <a:solidFill>
                  <a:srgbClr val="00B050"/>
                </a:solidFill>
              </a:rPr>
              <a:t>r</a:t>
            </a:r>
            <a:r>
              <a:rPr lang="cs-CZ" altLang="cs-CZ" sz="2000" b="1" dirty="0" smtClean="0">
                <a:solidFill>
                  <a:srgbClr val="00B050"/>
                </a:solidFill>
              </a:rPr>
              <a:t>ozpustnost </a:t>
            </a:r>
            <a:r>
              <a:rPr lang="cs-CZ" altLang="cs-CZ" sz="2000" b="1" dirty="0">
                <a:solidFill>
                  <a:srgbClr val="00B050"/>
                </a:solidFill>
              </a:rPr>
              <a:t>proteinů je při pH = </a:t>
            </a:r>
            <a:r>
              <a:rPr lang="cs-CZ" altLang="cs-CZ" sz="2000" b="1" dirty="0" err="1">
                <a:solidFill>
                  <a:srgbClr val="00B050"/>
                </a:solidFill>
              </a:rPr>
              <a:t>pI</a:t>
            </a:r>
            <a:r>
              <a:rPr lang="cs-CZ" altLang="cs-CZ" sz="2000" b="1" dirty="0">
                <a:solidFill>
                  <a:srgbClr val="00B050"/>
                </a:solidFill>
              </a:rPr>
              <a:t> nejmenší!</a:t>
            </a:r>
          </a:p>
          <a:p>
            <a:endParaRPr lang="cs-CZ" altLang="cs-CZ" sz="2000" b="1" dirty="0">
              <a:solidFill>
                <a:srgbClr val="00B050"/>
              </a:solidFill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374786" y="2490207"/>
            <a:ext cx="2498235" cy="2646347"/>
            <a:chOff x="444882" y="2813375"/>
            <a:chExt cx="2498235" cy="2646347"/>
          </a:xfrm>
        </p:grpSpPr>
        <p:grpSp>
          <p:nvGrpSpPr>
            <p:cNvPr id="8" name="Skupina 7"/>
            <p:cNvGrpSpPr/>
            <p:nvPr/>
          </p:nvGrpSpPr>
          <p:grpSpPr>
            <a:xfrm>
              <a:off x="444882" y="2813375"/>
              <a:ext cx="2498235" cy="2646347"/>
              <a:chOff x="444882" y="2813375"/>
              <a:chExt cx="2498235" cy="2646347"/>
            </a:xfrm>
          </p:grpSpPr>
          <p:pic>
            <p:nvPicPr>
              <p:cNvPr id="6" name="Obrázek 5"/>
              <p:cNvPicPr>
                <a:picLocks noChangeAspect="1"/>
              </p:cNvPicPr>
              <p:nvPr/>
            </p:nvPicPr>
            <p:blipFill rotWithShape="1">
              <a:blip r:embed="rId2"/>
              <a:srcRect l="44257" t="80721" r="35338" b="8949"/>
              <a:stretch/>
            </p:blipFill>
            <p:spPr>
              <a:xfrm>
                <a:off x="455290" y="2813375"/>
                <a:ext cx="2487827" cy="708455"/>
              </a:xfrm>
              <a:prstGeom prst="rect">
                <a:avLst/>
              </a:prstGeom>
            </p:spPr>
          </p:pic>
          <p:pic>
            <p:nvPicPr>
              <p:cNvPr id="7" name="Obrázek 6"/>
              <p:cNvPicPr>
                <a:picLocks noChangeAspect="1"/>
              </p:cNvPicPr>
              <p:nvPr/>
            </p:nvPicPr>
            <p:blipFill rotWithShape="1">
              <a:blip r:embed="rId3"/>
              <a:srcRect l="37568" t="21141" r="42432" b="49911"/>
              <a:stretch/>
            </p:blipFill>
            <p:spPr>
              <a:xfrm>
                <a:off x="444882" y="3474402"/>
                <a:ext cx="2438400" cy="1985320"/>
              </a:xfrm>
              <a:prstGeom prst="rect">
                <a:avLst/>
              </a:prstGeom>
            </p:spPr>
          </p:pic>
        </p:grpSp>
        <p:cxnSp>
          <p:nvCxnSpPr>
            <p:cNvPr id="151" name="Přímá spojnice 150"/>
            <p:cNvCxnSpPr/>
            <p:nvPr/>
          </p:nvCxnSpPr>
          <p:spPr>
            <a:xfrm>
              <a:off x="488242" y="5206313"/>
              <a:ext cx="2340000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Přímá spojnice 151"/>
            <p:cNvCxnSpPr/>
            <p:nvPr/>
          </p:nvCxnSpPr>
          <p:spPr>
            <a:xfrm>
              <a:off x="484120" y="5342237"/>
              <a:ext cx="2340000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Přímá spojnice 152"/>
            <p:cNvCxnSpPr/>
            <p:nvPr/>
          </p:nvCxnSpPr>
          <p:spPr>
            <a:xfrm>
              <a:off x="485616" y="5451483"/>
              <a:ext cx="792000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2" descr="Isoelectric Point Calculator 2.0 - prediction of IEP with deep learning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1" t="66244" r="38503" b="8096"/>
          <a:stretch/>
        </p:blipFill>
        <p:spPr bwMode="auto">
          <a:xfrm>
            <a:off x="5261741" y="4620831"/>
            <a:ext cx="1596008" cy="136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soelectric Point Calculator 2.0 - prediction of IEP with deep learning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03" r="66995" b="26649"/>
          <a:stretch/>
        </p:blipFill>
        <p:spPr bwMode="auto">
          <a:xfrm>
            <a:off x="2801506" y="4791155"/>
            <a:ext cx="1914521" cy="167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Isoelectric Point Calculator 2.0 - prediction of IEP with deep learning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68" t="39564" r="3574" b="27867"/>
          <a:stretch/>
        </p:blipFill>
        <p:spPr bwMode="auto">
          <a:xfrm>
            <a:off x="7389636" y="4689499"/>
            <a:ext cx="1828799" cy="163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Skupina 48"/>
          <p:cNvGrpSpPr/>
          <p:nvPr/>
        </p:nvGrpSpPr>
        <p:grpSpPr>
          <a:xfrm>
            <a:off x="3971389" y="2093332"/>
            <a:ext cx="4212967" cy="2380892"/>
            <a:chOff x="3971389" y="2093332"/>
            <a:chExt cx="4212967" cy="2380892"/>
          </a:xfrm>
        </p:grpSpPr>
        <p:grpSp>
          <p:nvGrpSpPr>
            <p:cNvPr id="50" name="Group 37"/>
            <p:cNvGrpSpPr>
              <a:grpSpLocks/>
            </p:cNvGrpSpPr>
            <p:nvPr/>
          </p:nvGrpSpPr>
          <p:grpSpPr bwMode="auto">
            <a:xfrm>
              <a:off x="4007643" y="2093332"/>
              <a:ext cx="4176713" cy="1439862"/>
              <a:chOff x="1474" y="2069"/>
              <a:chExt cx="2631" cy="907"/>
            </a:xfrm>
          </p:grpSpPr>
          <p:sp>
            <p:nvSpPr>
              <p:cNvPr id="66" name="Oval 10"/>
              <p:cNvSpPr>
                <a:spLocks noChangeArrowheads="1"/>
              </p:cNvSpPr>
              <p:nvPr/>
            </p:nvSpPr>
            <p:spPr bwMode="auto">
              <a:xfrm>
                <a:off x="2608" y="2568"/>
                <a:ext cx="408" cy="40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40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67" name="Text Box 11"/>
              <p:cNvSpPr txBox="1">
                <a:spLocks noChangeArrowheads="1"/>
              </p:cNvSpPr>
              <p:nvPr/>
            </p:nvSpPr>
            <p:spPr bwMode="auto">
              <a:xfrm>
                <a:off x="2608" y="2273"/>
                <a:ext cx="36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2000" b="1"/>
                  <a:t>pI</a:t>
                </a:r>
                <a:endParaRPr lang="en-GB" altLang="cs-CZ" sz="2000" b="1"/>
              </a:p>
            </p:txBody>
          </p:sp>
          <p:sp>
            <p:nvSpPr>
              <p:cNvPr id="68" name="Line 12"/>
              <p:cNvSpPr>
                <a:spLocks noChangeShapeType="1"/>
              </p:cNvSpPr>
              <p:nvPr/>
            </p:nvSpPr>
            <p:spPr bwMode="auto">
              <a:xfrm>
                <a:off x="2925" y="2398"/>
                <a:ext cx="113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9" name="Line 13"/>
              <p:cNvSpPr>
                <a:spLocks noChangeShapeType="1"/>
              </p:cNvSpPr>
              <p:nvPr/>
            </p:nvSpPr>
            <p:spPr bwMode="auto">
              <a:xfrm rot="10800000">
                <a:off x="1519" y="2398"/>
                <a:ext cx="113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0" name="Text Box 14"/>
              <p:cNvSpPr txBox="1">
                <a:spLocks noChangeArrowheads="1"/>
              </p:cNvSpPr>
              <p:nvPr/>
            </p:nvSpPr>
            <p:spPr bwMode="auto">
              <a:xfrm>
                <a:off x="2608" y="2069"/>
                <a:ext cx="36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2000" b="1"/>
                  <a:t>pH</a:t>
                </a:r>
                <a:endParaRPr lang="en-GB" altLang="cs-CZ" sz="2000" b="1"/>
              </a:p>
            </p:txBody>
          </p:sp>
          <p:sp>
            <p:nvSpPr>
              <p:cNvPr id="71" name="Text Box 15"/>
              <p:cNvSpPr txBox="1">
                <a:spLocks noChangeArrowheads="1"/>
              </p:cNvSpPr>
              <p:nvPr/>
            </p:nvSpPr>
            <p:spPr bwMode="auto">
              <a:xfrm>
                <a:off x="1474" y="2069"/>
                <a:ext cx="108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2000" b="1" dirty="0">
                    <a:solidFill>
                      <a:srgbClr val="0000FF"/>
                    </a:solidFill>
                  </a:rPr>
                  <a:t>pH</a:t>
                </a:r>
                <a:r>
                  <a:rPr lang="en-US" altLang="cs-CZ" sz="2000" b="1" dirty="0">
                    <a:solidFill>
                      <a:srgbClr val="0000FF"/>
                    </a:solidFill>
                  </a:rPr>
                  <a:t>        &lt;</a:t>
                </a:r>
                <a:endParaRPr lang="en-GB" altLang="cs-CZ" sz="20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2" name="Text Box 16"/>
              <p:cNvSpPr txBox="1">
                <a:spLocks noChangeArrowheads="1"/>
              </p:cNvSpPr>
              <p:nvPr/>
            </p:nvSpPr>
            <p:spPr bwMode="auto">
              <a:xfrm>
                <a:off x="2971" y="2069"/>
                <a:ext cx="113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cs-CZ" sz="2000" b="1" dirty="0">
                    <a:solidFill>
                      <a:srgbClr val="FF0000"/>
                    </a:solidFill>
                  </a:rPr>
                  <a:t>&lt;          </a:t>
                </a:r>
                <a:r>
                  <a:rPr lang="cs-CZ" altLang="cs-CZ" sz="2000" b="1" dirty="0">
                    <a:solidFill>
                      <a:srgbClr val="FF0000"/>
                    </a:solidFill>
                  </a:rPr>
                  <a:t>pH</a:t>
                </a:r>
                <a:endParaRPr lang="en-GB" altLang="cs-CZ" sz="2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3" name="Text Box 35"/>
              <p:cNvSpPr txBox="1">
                <a:spLocks noChangeArrowheads="1"/>
              </p:cNvSpPr>
              <p:nvPr/>
            </p:nvSpPr>
            <p:spPr bwMode="auto">
              <a:xfrm>
                <a:off x="1610" y="2451"/>
                <a:ext cx="499" cy="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4400" b="1"/>
                  <a:t>?</a:t>
                </a:r>
                <a:endParaRPr lang="en-GB" altLang="cs-CZ" sz="4400" b="1"/>
              </a:p>
            </p:txBody>
          </p:sp>
          <p:sp>
            <p:nvSpPr>
              <p:cNvPr id="74" name="Text Box 36"/>
              <p:cNvSpPr txBox="1">
                <a:spLocks noChangeArrowheads="1"/>
              </p:cNvSpPr>
              <p:nvPr/>
            </p:nvSpPr>
            <p:spPr bwMode="auto">
              <a:xfrm>
                <a:off x="3424" y="2451"/>
                <a:ext cx="499" cy="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4400" b="1"/>
                  <a:t>?</a:t>
                </a:r>
                <a:endParaRPr lang="en-GB" altLang="cs-CZ" sz="4400" b="1"/>
              </a:p>
            </p:txBody>
          </p:sp>
        </p:grpSp>
        <p:sp>
          <p:nvSpPr>
            <p:cNvPr id="51" name="Text Box 7"/>
            <p:cNvSpPr txBox="1">
              <a:spLocks noChangeArrowheads="1"/>
            </p:cNvSpPr>
            <p:nvPr/>
          </p:nvSpPr>
          <p:spPr bwMode="auto">
            <a:xfrm>
              <a:off x="5771614" y="4077349"/>
              <a:ext cx="5762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/>
                <a:t>pI</a:t>
              </a:r>
              <a:endParaRPr lang="en-GB" altLang="cs-CZ" sz="2000" b="1"/>
            </a:p>
          </p:txBody>
        </p:sp>
        <p:sp>
          <p:nvSpPr>
            <p:cNvPr id="58" name="Line 8"/>
            <p:cNvSpPr>
              <a:spLocks noChangeShapeType="1"/>
            </p:cNvSpPr>
            <p:nvPr/>
          </p:nvSpPr>
          <p:spPr bwMode="auto">
            <a:xfrm>
              <a:off x="6274851" y="4275786"/>
              <a:ext cx="18002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" name="Line 9"/>
            <p:cNvSpPr>
              <a:spLocks noChangeShapeType="1"/>
            </p:cNvSpPr>
            <p:nvPr/>
          </p:nvSpPr>
          <p:spPr bwMode="auto">
            <a:xfrm rot="10800000">
              <a:off x="4042826" y="4275786"/>
              <a:ext cx="18002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0" name="Text Box 10"/>
            <p:cNvSpPr txBox="1">
              <a:spLocks noChangeArrowheads="1"/>
            </p:cNvSpPr>
            <p:nvPr/>
          </p:nvSpPr>
          <p:spPr bwMode="auto">
            <a:xfrm>
              <a:off x="5771614" y="3753499"/>
              <a:ext cx="5762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/>
                <a:t>pH</a:t>
              </a:r>
              <a:endParaRPr lang="en-GB" altLang="cs-CZ" sz="2000" b="1"/>
            </a:p>
          </p:txBody>
        </p:sp>
        <p:sp>
          <p:nvSpPr>
            <p:cNvPr id="64" name="Text Box 11"/>
            <p:cNvSpPr txBox="1">
              <a:spLocks noChangeArrowheads="1"/>
            </p:cNvSpPr>
            <p:nvPr/>
          </p:nvSpPr>
          <p:spPr bwMode="auto">
            <a:xfrm>
              <a:off x="3971389" y="3753499"/>
              <a:ext cx="17272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 dirty="0">
                  <a:solidFill>
                    <a:srgbClr val="0000FF"/>
                  </a:solidFill>
                </a:rPr>
                <a:t>pH</a:t>
              </a:r>
              <a:r>
                <a:rPr lang="en-US" altLang="cs-CZ" sz="2000" b="1" dirty="0">
                  <a:solidFill>
                    <a:srgbClr val="0000FF"/>
                  </a:solidFill>
                </a:rPr>
                <a:t>        &lt;</a:t>
              </a:r>
              <a:endParaRPr lang="en-GB" altLang="cs-CZ" sz="2000" b="1" dirty="0">
                <a:solidFill>
                  <a:srgbClr val="0000FF"/>
                </a:solidFill>
              </a:endParaRPr>
            </a:p>
          </p:txBody>
        </p:sp>
        <p:sp>
          <p:nvSpPr>
            <p:cNvPr id="65" name="Text Box 12"/>
            <p:cNvSpPr txBox="1">
              <a:spLocks noChangeArrowheads="1"/>
            </p:cNvSpPr>
            <p:nvPr/>
          </p:nvSpPr>
          <p:spPr bwMode="auto">
            <a:xfrm>
              <a:off x="6347876" y="3753499"/>
              <a:ext cx="18002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2000" b="1" dirty="0">
                  <a:solidFill>
                    <a:srgbClr val="FF0000"/>
                  </a:solidFill>
                </a:rPr>
                <a:t>&lt;          </a:t>
              </a:r>
              <a:r>
                <a:rPr lang="cs-CZ" altLang="cs-CZ" sz="2000" b="1" dirty="0">
                  <a:solidFill>
                    <a:srgbClr val="FF0000"/>
                  </a:solidFill>
                </a:rPr>
                <a:t>pH</a:t>
              </a:r>
              <a:endParaRPr lang="en-GB" altLang="cs-CZ" sz="2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85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5"/>
    </mc:Choice>
    <mc:Fallback xmlns="">
      <p:transition spd="slow" advTm="13945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smtClean="0">
                <a:solidFill>
                  <a:srgbClr val="00B050"/>
                </a:solidFill>
              </a:rPr>
              <a:t>Izoelektrický bod - </a:t>
            </a:r>
            <a:r>
              <a:rPr lang="cs-CZ" sz="3600" b="1" dirty="0" err="1" smtClean="0">
                <a:solidFill>
                  <a:srgbClr val="00B050"/>
                </a:solidFill>
              </a:rPr>
              <a:t>pI</a:t>
            </a:r>
            <a:r>
              <a:rPr lang="cs-CZ" sz="3600" b="1" dirty="0" smtClean="0">
                <a:solidFill>
                  <a:srgbClr val="00B050"/>
                </a:solidFill>
              </a:rPr>
              <a:t> </a:t>
            </a:r>
            <a:endParaRPr lang="cs-CZ" sz="3600" b="1" dirty="0">
              <a:solidFill>
                <a:srgbClr val="00B050"/>
              </a:solidFill>
            </a:endParaRPr>
          </a:p>
        </p:txBody>
      </p:sp>
      <p:sp>
        <p:nvSpPr>
          <p:cNvPr id="14" name="Rectangle 8"/>
          <p:cNvSpPr txBox="1">
            <a:spLocks noChangeArrowheads="1"/>
          </p:cNvSpPr>
          <p:nvPr/>
        </p:nvSpPr>
        <p:spPr>
          <a:xfrm>
            <a:off x="893805" y="1412876"/>
            <a:ext cx="10404391" cy="432117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b="1" dirty="0" smtClean="0"/>
              <a:t>Izoelektrický bod = pH, při kterém má protein nulový </a:t>
            </a:r>
            <a:r>
              <a:rPr lang="cs-CZ" altLang="cs-CZ" sz="2000" b="1" dirty="0" smtClean="0">
                <a:solidFill>
                  <a:srgbClr val="00B050"/>
                </a:solidFill>
              </a:rPr>
              <a:t>sumární</a:t>
            </a:r>
            <a:r>
              <a:rPr lang="cs-CZ" altLang="cs-CZ" sz="2000" b="1" dirty="0" smtClean="0"/>
              <a:t> náboj</a:t>
            </a:r>
            <a:endParaRPr lang="cs-CZ" altLang="cs-CZ" sz="2000" b="1" dirty="0">
              <a:solidFill>
                <a:srgbClr val="00B050"/>
              </a:solidFill>
            </a:endParaRPr>
          </a:p>
        </p:txBody>
      </p:sp>
      <p:sp>
        <p:nvSpPr>
          <p:cNvPr id="151" name="Rectangle 4"/>
          <p:cNvSpPr txBox="1">
            <a:spLocks noChangeArrowheads="1"/>
          </p:cNvSpPr>
          <p:nvPr/>
        </p:nvSpPr>
        <p:spPr>
          <a:xfrm>
            <a:off x="893804" y="1971710"/>
            <a:ext cx="10754497" cy="190007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dirty="0" err="1" smtClean="0"/>
              <a:t>pI</a:t>
            </a:r>
            <a:r>
              <a:rPr lang="cs-CZ" altLang="cs-CZ" sz="2000" dirty="0" smtClean="0"/>
              <a:t> proteinu – výpočet na základě znalostí acidobazických vlastností aminokyselin - </a:t>
            </a:r>
            <a:r>
              <a:rPr lang="cs-CZ" altLang="cs-CZ" sz="2000" dirty="0" err="1" smtClean="0"/>
              <a:t>pK</a:t>
            </a:r>
            <a:r>
              <a:rPr lang="cs-CZ" altLang="cs-CZ" sz="2000" dirty="0" smtClean="0"/>
              <a:t> (D,E,Y,C,H,K,R</a:t>
            </a:r>
            <a:r>
              <a:rPr lang="cs-CZ" altLang="cs-CZ" sz="2000" dirty="0"/>
              <a:t>) </a:t>
            </a:r>
            <a:endParaRPr lang="cs-CZ" altLang="cs-CZ" sz="2000" dirty="0" smtClean="0"/>
          </a:p>
          <a:p>
            <a:r>
              <a:rPr lang="cs-CZ" altLang="cs-CZ" sz="2000" dirty="0"/>
              <a:t>Problémem </a:t>
            </a:r>
            <a:r>
              <a:rPr lang="cs-CZ" altLang="cs-CZ" sz="2000" dirty="0" smtClean="0"/>
              <a:t>jsou </a:t>
            </a:r>
            <a:r>
              <a:rPr lang="cs-CZ" altLang="cs-CZ" sz="2000" dirty="0" err="1" smtClean="0">
                <a:solidFill>
                  <a:srgbClr val="00B050"/>
                </a:solidFill>
              </a:rPr>
              <a:t>posttranslační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modifikace!!!</a:t>
            </a:r>
          </a:p>
          <a:p>
            <a:r>
              <a:rPr lang="cs-CZ" altLang="cs-CZ" sz="2000" dirty="0" smtClean="0"/>
              <a:t>Použité hodnoty </a:t>
            </a:r>
            <a:r>
              <a:rPr lang="cs-CZ" altLang="cs-CZ" sz="2000" dirty="0" err="1" smtClean="0"/>
              <a:t>pK</a:t>
            </a:r>
            <a:r>
              <a:rPr lang="cs-CZ" altLang="cs-CZ" sz="2000" dirty="0" smtClean="0"/>
              <a:t> jednotlivých aminokyselin – různí autoři, různé podmínky, </a:t>
            </a:r>
            <a:r>
              <a:rPr lang="cs-CZ" altLang="cs-CZ" sz="2000" dirty="0" smtClean="0">
                <a:solidFill>
                  <a:srgbClr val="00B050"/>
                </a:solidFill>
              </a:rPr>
              <a:t>různé hodnoty…</a:t>
            </a:r>
          </a:p>
          <a:p>
            <a:r>
              <a:rPr lang="cs-CZ" altLang="cs-CZ" sz="2000" dirty="0" smtClean="0"/>
              <a:t>Vliv prostředí – sousední aminokyseliny, interakce (</a:t>
            </a:r>
            <a:r>
              <a:rPr lang="cs-CZ" altLang="cs-CZ" sz="2000" dirty="0" smtClean="0">
                <a:solidFill>
                  <a:srgbClr val="00B050"/>
                </a:solidFill>
              </a:rPr>
              <a:t>struktura proteinu</a:t>
            </a:r>
            <a:r>
              <a:rPr lang="cs-CZ" altLang="cs-CZ" sz="2000" dirty="0" smtClean="0"/>
              <a:t>)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/>
          <a:srcRect l="25879" t="13960" r="35946" b="9524"/>
          <a:stretch/>
        </p:blipFill>
        <p:spPr>
          <a:xfrm>
            <a:off x="8855676" y="3219577"/>
            <a:ext cx="3227173" cy="363842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/>
          <a:srcRect l="21757" t="43985" r="37433" b="44305"/>
          <a:stretch/>
        </p:blipFill>
        <p:spPr>
          <a:xfrm>
            <a:off x="102975" y="3560117"/>
            <a:ext cx="7838302" cy="126508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/>
          <a:srcRect l="25405" t="26186" r="5743" b="40300"/>
          <a:stretch/>
        </p:blipFill>
        <p:spPr>
          <a:xfrm>
            <a:off x="543699" y="4972198"/>
            <a:ext cx="4983892" cy="136457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72471" y="6381669"/>
            <a:ext cx="3646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https://web.expasy.org/</a:t>
            </a:r>
            <a:r>
              <a:rPr lang="cs-CZ" b="1" dirty="0" err="1"/>
              <a:t>protparam</a:t>
            </a:r>
            <a:r>
              <a:rPr lang="cs-CZ" b="1" dirty="0"/>
              <a:t>/</a:t>
            </a:r>
          </a:p>
        </p:txBody>
      </p:sp>
      <p:pic>
        <p:nvPicPr>
          <p:cNvPr id="13" name="Picture 2" descr="Isoelectric Point Calculator 2.0 - prediction of IEP with deep learning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5" r="41169" b="80733"/>
          <a:stretch/>
        </p:blipFill>
        <p:spPr bwMode="auto">
          <a:xfrm>
            <a:off x="10295124" y="251015"/>
            <a:ext cx="920929" cy="10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71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0"/>
    </mc:Choice>
    <mc:Fallback xmlns="">
      <p:transition spd="slow" advTm="1267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Izoelektrický bod - </a:t>
            </a:r>
            <a:r>
              <a:rPr lang="cs-CZ" sz="3600" b="1" dirty="0" err="1">
                <a:solidFill>
                  <a:srgbClr val="00B050"/>
                </a:solidFill>
              </a:rPr>
              <a:t>pI</a:t>
            </a:r>
            <a:r>
              <a:rPr lang="cs-CZ" sz="3600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703906" y="1334315"/>
            <a:ext cx="10417175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rgbClr val="00B050"/>
                </a:solidFill>
                <a:latin typeface="+mn-lt"/>
              </a:rPr>
              <a:t>Protein 1:</a:t>
            </a:r>
          </a:p>
          <a:p>
            <a:pPr eaLnBrk="1" fontAlgn="ctr" hangingPunct="1">
              <a:spcBef>
                <a:spcPct val="0"/>
              </a:spcBef>
              <a:buFontTx/>
              <a:buNone/>
            </a:pPr>
            <a:r>
              <a:rPr lang="en-GB" altLang="cs-CZ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TEFLYTSKIAAISWAATGGRQQRVYFQDLNGKIREAQRGGDNPWTGGSSQNVIGEAKLFSPLAAVTWKSAQGIQIRVYCVNKDNILSEFVYDGSKWITGQLGSVGVKVGSNSKLAALQWGGSESAPPNIRVYYQKSNGSGSSIHEYVWSGKWTAGASFGSTVPGTGIGATAIGPGRLRIYYQATDNKIREHCWDSNSWYVGGFSASASAGVSIAAISWGSTPNIRVYWQKGREELYEAAYGGSWNTPGQIKDASRPTPSLPDTFIAANSSGNIDISVFFQASGVSLQQWQWISGKGWSIGAVVPTGTPAGW</a:t>
            </a:r>
          </a:p>
          <a:p>
            <a:pPr eaLnBrk="1" fontAlgn="ctr" hangingPunct="1">
              <a:spcBef>
                <a:spcPct val="0"/>
              </a:spcBef>
              <a:buFontTx/>
              <a:buNone/>
            </a:pPr>
            <a:endParaRPr lang="en-GB" altLang="cs-CZ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rgbClr val="00B050"/>
                </a:solidFill>
                <a:latin typeface="+mn-lt"/>
              </a:rPr>
              <a:t>Protein 2:</a:t>
            </a:r>
          </a:p>
          <a:p>
            <a:pPr eaLnBrk="1" fontAlgn="ctr" hangingPunct="1">
              <a:spcBef>
                <a:spcPct val="0"/>
              </a:spcBef>
              <a:buFontTx/>
              <a:buNone/>
            </a:pPr>
            <a:r>
              <a:rPr lang="en-GB" altLang="cs-CZ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ATQGVFTLPANTFGVTAEFANESSGTQTVNVLVNNETAATFSGQSTNNAVIGTQVENSGSSGKVQVQVSVNGRPSDLVSAQVILTNELNFALVGSEDDGTDNDYNDAVVVINWPLG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 dirty="0">
              <a:solidFill>
                <a:srgbClr val="3333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rgbClr val="00B050"/>
                </a:solidFill>
                <a:latin typeface="+mn-lt"/>
              </a:rPr>
              <a:t>Protein 3:</a:t>
            </a:r>
          </a:p>
          <a:p>
            <a:pPr eaLnBrk="1" fontAlgn="ctr" hangingPunct="1">
              <a:spcBef>
                <a:spcPct val="0"/>
              </a:spcBef>
              <a:buFontTx/>
              <a:buNone/>
            </a:pPr>
            <a:r>
              <a:rPr lang="en-GB" altLang="cs-CZ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SSVQTAATSWGTVPSIRVYTANNGKITERCWDGKGWYTGAFNEPGDNVSVTSWLVGSAIHIRVYASTGTTTTEWCWDGNGWTKGAYTATN</a:t>
            </a:r>
          </a:p>
          <a:p>
            <a:pPr eaLnBrk="1" fontAlgn="ctr" hangingPunct="1">
              <a:spcBef>
                <a:spcPct val="0"/>
              </a:spcBef>
              <a:buFontTx/>
              <a:buNone/>
            </a:pPr>
            <a:endParaRPr lang="cs-CZ" altLang="cs-CZ" sz="1400" b="1" dirty="0">
              <a:solidFill>
                <a:srgbClr val="3333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400" b="1" dirty="0">
              <a:solidFill>
                <a:srgbClr val="3333FF"/>
              </a:solidFill>
            </a:endParaRPr>
          </a:p>
        </p:txBody>
      </p:sp>
      <p:sp>
        <p:nvSpPr>
          <p:cNvPr id="6" name="Rectangle 36"/>
          <p:cNvSpPr>
            <a:spLocks noChangeArrowheads="1"/>
          </p:cNvSpPr>
          <p:nvPr/>
        </p:nvSpPr>
        <p:spPr bwMode="auto">
          <a:xfrm>
            <a:off x="703906" y="4551405"/>
            <a:ext cx="8110581" cy="16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 dirty="0">
                <a:solidFill>
                  <a:srgbClr val="00B050"/>
                </a:solidFill>
                <a:latin typeface="+mn-lt"/>
              </a:rPr>
              <a:t>Úkol </a:t>
            </a:r>
            <a:r>
              <a:rPr lang="cs-CZ" altLang="cs-CZ" sz="1600" b="1" i="1" dirty="0" smtClean="0">
                <a:solidFill>
                  <a:srgbClr val="00B050"/>
                </a:solidFill>
                <a:latin typeface="+mn-lt"/>
              </a:rPr>
              <a:t>6:</a:t>
            </a:r>
            <a:r>
              <a:rPr lang="cs-CZ" altLang="cs-CZ" sz="1600" b="1" i="1" dirty="0">
                <a:solidFill>
                  <a:srgbClr val="00B050"/>
                </a:solidFill>
                <a:latin typeface="+mn-lt"/>
              </a:rPr>
              <a:t>	Student potřeboval pro následné experimenty imobilizovat 3 proteiny na matrici (</a:t>
            </a:r>
            <a:r>
              <a:rPr lang="cs-CZ" altLang="cs-CZ" sz="1600" b="1" i="1" dirty="0" err="1">
                <a:solidFill>
                  <a:srgbClr val="00B050"/>
                </a:solidFill>
                <a:latin typeface="+mn-lt"/>
              </a:rPr>
              <a:t>karboxymethylovaný</a:t>
            </a:r>
            <a:r>
              <a:rPr lang="cs-CZ" altLang="cs-CZ" sz="1600" b="1" i="1" dirty="0">
                <a:solidFill>
                  <a:srgbClr val="00B050"/>
                </a:solidFill>
                <a:latin typeface="+mn-lt"/>
              </a:rPr>
              <a:t> dextran). Nechtělo se mu ptát se na radu 	kolegů a tak proteiny rozpustil v doporučovaném komerčním pufru (10 </a:t>
            </a:r>
            <a:r>
              <a:rPr lang="cs-CZ" altLang="cs-CZ" sz="1600" b="1" i="1" dirty="0" err="1">
                <a:solidFill>
                  <a:srgbClr val="00B050"/>
                </a:solidFill>
                <a:latin typeface="+mn-lt"/>
              </a:rPr>
              <a:t>mM</a:t>
            </a:r>
            <a:r>
              <a:rPr lang="cs-CZ" altLang="cs-CZ" sz="1600" b="1" i="1" dirty="0">
                <a:solidFill>
                  <a:srgbClr val="00B050"/>
                </a:solidFill>
                <a:latin typeface="+mn-lt"/>
              </a:rPr>
              <a:t> octan sodný, pH 5,0) a provedl imobilizace. U proteinů 1 a 3 byla úspěšná, u proteinu 2 naprosto selhala. „Proč?“, ptá se </a:t>
            </a:r>
            <a:r>
              <a:rPr lang="cs-CZ" altLang="cs-CZ" sz="1600" b="1" i="1" dirty="0" smtClean="0">
                <a:solidFill>
                  <a:srgbClr val="00B050"/>
                </a:solidFill>
                <a:latin typeface="+mn-lt"/>
              </a:rPr>
              <a:t>zoufalý </a:t>
            </a:r>
            <a:r>
              <a:rPr lang="cs-CZ" altLang="cs-CZ" sz="1600" b="1" i="1" dirty="0">
                <a:solidFill>
                  <a:srgbClr val="00B050"/>
                </a:solidFill>
                <a:latin typeface="+mn-lt"/>
              </a:rPr>
              <a:t>student. </a:t>
            </a:r>
            <a:endParaRPr lang="en-GB" altLang="cs-CZ" sz="1600" b="1" i="1" dirty="0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59581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Izoelektrický bod - </a:t>
            </a:r>
            <a:r>
              <a:rPr lang="cs-CZ" sz="3600" b="1" dirty="0" err="1">
                <a:solidFill>
                  <a:srgbClr val="00B050"/>
                </a:solidFill>
              </a:rPr>
              <a:t>pI</a:t>
            </a:r>
            <a:r>
              <a:rPr lang="cs-CZ" sz="3600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6" name="Rectangle 36"/>
          <p:cNvSpPr>
            <a:spLocks noChangeArrowheads="1"/>
          </p:cNvSpPr>
          <p:nvPr/>
        </p:nvSpPr>
        <p:spPr bwMode="auto">
          <a:xfrm>
            <a:off x="703906" y="4551405"/>
            <a:ext cx="8110581" cy="16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 dirty="0">
                <a:solidFill>
                  <a:srgbClr val="00B050"/>
                </a:solidFill>
                <a:latin typeface="+mn-lt"/>
              </a:rPr>
              <a:t>Úkol </a:t>
            </a:r>
            <a:r>
              <a:rPr lang="cs-CZ" altLang="cs-CZ" sz="1600" b="1" i="1" dirty="0" smtClean="0">
                <a:solidFill>
                  <a:srgbClr val="00B050"/>
                </a:solidFill>
                <a:latin typeface="+mn-lt"/>
              </a:rPr>
              <a:t>6:</a:t>
            </a:r>
            <a:r>
              <a:rPr lang="cs-CZ" altLang="cs-CZ" sz="1600" b="1" i="1" dirty="0">
                <a:solidFill>
                  <a:srgbClr val="00B050"/>
                </a:solidFill>
                <a:latin typeface="+mn-lt"/>
              </a:rPr>
              <a:t>	Student potřeboval pro následné experimenty imobilizovat 3 proteiny na matrici (</a:t>
            </a:r>
            <a:r>
              <a:rPr lang="cs-CZ" altLang="cs-CZ" sz="1600" b="1" i="1" dirty="0" err="1">
                <a:solidFill>
                  <a:srgbClr val="00B050"/>
                </a:solidFill>
                <a:latin typeface="+mn-lt"/>
              </a:rPr>
              <a:t>karboxymethylovaný</a:t>
            </a:r>
            <a:r>
              <a:rPr lang="cs-CZ" altLang="cs-CZ" sz="1600" b="1" i="1" dirty="0">
                <a:solidFill>
                  <a:srgbClr val="00B050"/>
                </a:solidFill>
                <a:latin typeface="+mn-lt"/>
              </a:rPr>
              <a:t> dextran). Nechtělo se mu ptát se na radu 	kolegů a tak proteiny rozpustil v doporučovaném komerčním pufru (10 </a:t>
            </a:r>
            <a:r>
              <a:rPr lang="cs-CZ" altLang="cs-CZ" sz="1600" b="1" i="1" dirty="0" err="1">
                <a:solidFill>
                  <a:srgbClr val="00B050"/>
                </a:solidFill>
                <a:latin typeface="+mn-lt"/>
              </a:rPr>
              <a:t>mM</a:t>
            </a:r>
            <a:r>
              <a:rPr lang="cs-CZ" altLang="cs-CZ" sz="1600" b="1" i="1" dirty="0">
                <a:solidFill>
                  <a:srgbClr val="00B050"/>
                </a:solidFill>
                <a:latin typeface="+mn-lt"/>
              </a:rPr>
              <a:t> octan sodný, pH 5,0) a provedl imobilizace. U proteinů 1 a 3 byla úspěšná, u proteinu 2 naprosto selhala. „Proč?“, ptá se </a:t>
            </a:r>
            <a:r>
              <a:rPr lang="cs-CZ" altLang="cs-CZ" sz="1600" b="1" i="1" dirty="0" smtClean="0">
                <a:solidFill>
                  <a:srgbClr val="00B050"/>
                </a:solidFill>
                <a:latin typeface="+mn-lt"/>
              </a:rPr>
              <a:t>zoufalý </a:t>
            </a:r>
            <a:r>
              <a:rPr lang="cs-CZ" altLang="cs-CZ" sz="1600" b="1" i="1" dirty="0">
                <a:solidFill>
                  <a:srgbClr val="00B050"/>
                </a:solidFill>
                <a:latin typeface="+mn-lt"/>
              </a:rPr>
              <a:t>student. </a:t>
            </a:r>
            <a:endParaRPr lang="en-GB" altLang="cs-CZ" sz="1600" b="1" i="1" dirty="0">
              <a:solidFill>
                <a:srgbClr val="00B050"/>
              </a:solidFill>
              <a:latin typeface="+mn-lt"/>
            </a:endParaRPr>
          </a:p>
        </p:txBody>
      </p: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1925512" y="1448571"/>
            <a:ext cx="8340976" cy="2868056"/>
            <a:chOff x="612" y="845"/>
            <a:chExt cx="4627" cy="1591"/>
          </a:xfrm>
        </p:grpSpPr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623" y="1797"/>
              <a:ext cx="4514" cy="639"/>
              <a:chOff x="623" y="1797"/>
              <a:chExt cx="4514" cy="639"/>
            </a:xfrm>
          </p:grpSpPr>
          <p:grpSp>
            <p:nvGrpSpPr>
              <p:cNvPr id="16" name="Group 12"/>
              <p:cNvGrpSpPr>
                <a:grpSpLocks/>
              </p:cNvGrpSpPr>
              <p:nvPr/>
            </p:nvGrpSpPr>
            <p:grpSpPr bwMode="auto">
              <a:xfrm>
                <a:off x="623" y="1797"/>
                <a:ext cx="1089" cy="502"/>
                <a:chOff x="295" y="1797"/>
                <a:chExt cx="1089" cy="502"/>
              </a:xfrm>
            </p:grpSpPr>
            <p:pic>
              <p:nvPicPr>
                <p:cNvPr id="28" name="Picture 8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04" t="57565" r="80359"/>
                <a:stretch>
                  <a:fillRect/>
                </a:stretch>
              </p:blipFill>
              <p:spPr bwMode="auto">
                <a:xfrm>
                  <a:off x="295" y="1797"/>
                  <a:ext cx="364" cy="5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0800">
                      <a:solidFill>
                        <a:srgbClr val="FF66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9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04" t="57565" r="80359"/>
                <a:stretch>
                  <a:fillRect/>
                </a:stretch>
              </p:blipFill>
              <p:spPr bwMode="auto">
                <a:xfrm>
                  <a:off x="657" y="1797"/>
                  <a:ext cx="364" cy="5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0800">
                      <a:solidFill>
                        <a:srgbClr val="FF66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10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04" t="57565" r="80359"/>
                <a:stretch>
                  <a:fillRect/>
                </a:stretch>
              </p:blipFill>
              <p:spPr bwMode="auto">
                <a:xfrm>
                  <a:off x="1020" y="1797"/>
                  <a:ext cx="364" cy="5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0800">
                      <a:solidFill>
                        <a:srgbClr val="FF66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7" name="Group 13"/>
              <p:cNvGrpSpPr>
                <a:grpSpLocks/>
              </p:cNvGrpSpPr>
              <p:nvPr/>
            </p:nvGrpSpPr>
            <p:grpSpPr bwMode="auto">
              <a:xfrm>
                <a:off x="2335" y="1797"/>
                <a:ext cx="1089" cy="502"/>
                <a:chOff x="295" y="1797"/>
                <a:chExt cx="1089" cy="502"/>
              </a:xfrm>
            </p:grpSpPr>
            <p:pic>
              <p:nvPicPr>
                <p:cNvPr id="25" name="Picture 14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04" t="57565" r="80359"/>
                <a:stretch>
                  <a:fillRect/>
                </a:stretch>
              </p:blipFill>
              <p:spPr bwMode="auto">
                <a:xfrm>
                  <a:off x="295" y="1797"/>
                  <a:ext cx="364" cy="5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0800">
                      <a:solidFill>
                        <a:srgbClr val="FF66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6" name="Picture 15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04" t="57565" r="80359"/>
                <a:stretch>
                  <a:fillRect/>
                </a:stretch>
              </p:blipFill>
              <p:spPr bwMode="auto">
                <a:xfrm>
                  <a:off x="657" y="1797"/>
                  <a:ext cx="364" cy="5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0800">
                      <a:solidFill>
                        <a:srgbClr val="FF66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7" name="Picture 16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04" t="57565" r="80359"/>
                <a:stretch>
                  <a:fillRect/>
                </a:stretch>
              </p:blipFill>
              <p:spPr bwMode="auto">
                <a:xfrm>
                  <a:off x="1020" y="1797"/>
                  <a:ext cx="364" cy="5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0800">
                      <a:solidFill>
                        <a:srgbClr val="FF66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8" name="Group 17"/>
              <p:cNvGrpSpPr>
                <a:grpSpLocks/>
              </p:cNvGrpSpPr>
              <p:nvPr/>
            </p:nvGrpSpPr>
            <p:grpSpPr bwMode="auto">
              <a:xfrm>
                <a:off x="4048" y="1797"/>
                <a:ext cx="1089" cy="502"/>
                <a:chOff x="295" y="1797"/>
                <a:chExt cx="1089" cy="502"/>
              </a:xfrm>
            </p:grpSpPr>
            <p:pic>
              <p:nvPicPr>
                <p:cNvPr id="22" name="Picture 18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04" t="57565" r="80359"/>
                <a:stretch>
                  <a:fillRect/>
                </a:stretch>
              </p:blipFill>
              <p:spPr bwMode="auto">
                <a:xfrm>
                  <a:off x="295" y="1797"/>
                  <a:ext cx="364" cy="5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0800">
                      <a:solidFill>
                        <a:srgbClr val="FF66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3" name="Picture 19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04" t="57565" r="80359"/>
                <a:stretch>
                  <a:fillRect/>
                </a:stretch>
              </p:blipFill>
              <p:spPr bwMode="auto">
                <a:xfrm>
                  <a:off x="657" y="1797"/>
                  <a:ext cx="364" cy="5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0800">
                      <a:solidFill>
                        <a:srgbClr val="FF66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4" name="Picture 20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04" t="57565" r="80359"/>
                <a:stretch>
                  <a:fillRect/>
                </a:stretch>
              </p:blipFill>
              <p:spPr bwMode="auto">
                <a:xfrm>
                  <a:off x="1020" y="1797"/>
                  <a:ext cx="364" cy="5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0800">
                      <a:solidFill>
                        <a:srgbClr val="FF66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9" name="Text Box 22"/>
              <p:cNvSpPr txBox="1">
                <a:spLocks noChangeArrowheads="1"/>
              </p:cNvSpPr>
              <p:nvPr/>
            </p:nvSpPr>
            <p:spPr bwMode="auto">
              <a:xfrm>
                <a:off x="703" y="2205"/>
                <a:ext cx="90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3333FF"/>
                    </a:solidFill>
                  </a:rPr>
                  <a:t>Nosič</a:t>
                </a:r>
                <a:endParaRPr lang="en-GB" altLang="cs-CZ" sz="1800" b="1">
                  <a:solidFill>
                    <a:srgbClr val="3333FF"/>
                  </a:solidFill>
                </a:endParaRPr>
              </a:p>
            </p:txBody>
          </p:sp>
          <p:sp>
            <p:nvSpPr>
              <p:cNvPr id="20" name="Text Box 23"/>
              <p:cNvSpPr txBox="1">
                <a:spLocks noChangeArrowheads="1"/>
              </p:cNvSpPr>
              <p:nvPr/>
            </p:nvSpPr>
            <p:spPr bwMode="auto">
              <a:xfrm>
                <a:off x="2427" y="2205"/>
                <a:ext cx="90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3333FF"/>
                    </a:solidFill>
                  </a:rPr>
                  <a:t>Nosič</a:t>
                </a:r>
                <a:endParaRPr lang="en-GB" altLang="cs-CZ" sz="1800" b="1">
                  <a:solidFill>
                    <a:srgbClr val="3333FF"/>
                  </a:solidFill>
                </a:endParaRPr>
              </a:p>
            </p:txBody>
          </p:sp>
          <p:sp>
            <p:nvSpPr>
              <p:cNvPr id="21" name="Text Box 24"/>
              <p:cNvSpPr txBox="1">
                <a:spLocks noChangeArrowheads="1"/>
              </p:cNvSpPr>
              <p:nvPr/>
            </p:nvSpPr>
            <p:spPr bwMode="auto">
              <a:xfrm>
                <a:off x="4150" y="2205"/>
                <a:ext cx="90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3333FF"/>
                    </a:solidFill>
                  </a:rPr>
                  <a:t>Nosič</a:t>
                </a:r>
                <a:endParaRPr lang="en-GB" altLang="cs-CZ" sz="1800" b="1">
                  <a:solidFill>
                    <a:srgbClr val="3333FF"/>
                  </a:solidFill>
                </a:endParaRPr>
              </a:p>
            </p:txBody>
          </p:sp>
        </p:grpSp>
        <p:sp>
          <p:nvSpPr>
            <p:cNvPr id="9" name="Oval 26"/>
            <p:cNvSpPr>
              <a:spLocks noChangeArrowheads="1"/>
            </p:cNvSpPr>
            <p:nvPr/>
          </p:nvSpPr>
          <p:spPr bwMode="auto">
            <a:xfrm>
              <a:off x="612" y="1162"/>
              <a:ext cx="1043" cy="454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rgbClr val="3333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800" b="1">
                  <a:solidFill>
                    <a:schemeClr val="bg1"/>
                  </a:solidFill>
                </a:rPr>
                <a:t>1</a:t>
              </a:r>
              <a:endParaRPr lang="en-GB" altLang="cs-CZ" sz="2800" b="1">
                <a:solidFill>
                  <a:schemeClr val="bg1"/>
                </a:solidFill>
              </a:endParaRPr>
            </a:p>
          </p:txBody>
        </p:sp>
        <p:sp>
          <p:nvSpPr>
            <p:cNvPr id="10" name="Oval 27"/>
            <p:cNvSpPr>
              <a:spLocks noChangeArrowheads="1"/>
            </p:cNvSpPr>
            <p:nvPr/>
          </p:nvSpPr>
          <p:spPr bwMode="auto">
            <a:xfrm rot="1322173">
              <a:off x="2699" y="1298"/>
              <a:ext cx="362" cy="2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solidFill>
                    <a:schemeClr val="bg1"/>
                  </a:solidFill>
                </a:rPr>
                <a:t>2</a:t>
              </a:r>
              <a:endParaRPr lang="en-GB" altLang="cs-CZ" sz="2400" b="1">
                <a:solidFill>
                  <a:schemeClr val="bg1"/>
                </a:solidFill>
              </a:endParaRPr>
            </a:p>
          </p:txBody>
        </p:sp>
        <p:sp>
          <p:nvSpPr>
            <p:cNvPr id="11" name="Oval 28"/>
            <p:cNvSpPr>
              <a:spLocks noChangeArrowheads="1"/>
            </p:cNvSpPr>
            <p:nvPr/>
          </p:nvSpPr>
          <p:spPr bwMode="auto">
            <a:xfrm>
              <a:off x="4513" y="1253"/>
              <a:ext cx="317" cy="40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b="1">
                  <a:solidFill>
                    <a:schemeClr val="bg1"/>
                  </a:solidFill>
                </a:rPr>
                <a:t>3</a:t>
              </a:r>
              <a:endParaRPr lang="en-GB" altLang="cs-CZ" sz="2400" b="1">
                <a:solidFill>
                  <a:schemeClr val="bg1"/>
                </a:solidFill>
              </a:endParaRPr>
            </a:p>
          </p:txBody>
        </p:sp>
        <p:sp>
          <p:nvSpPr>
            <p:cNvPr id="13" name="Text Box 29"/>
            <p:cNvSpPr txBox="1">
              <a:spLocks noChangeArrowheads="1"/>
            </p:cNvSpPr>
            <p:nvPr/>
          </p:nvSpPr>
          <p:spPr bwMode="auto">
            <a:xfrm>
              <a:off x="1292" y="845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>
                  <a:solidFill>
                    <a:srgbClr val="3333FF"/>
                  </a:solidFill>
                </a:rPr>
                <a:t>OK</a:t>
              </a:r>
              <a:endParaRPr lang="en-GB" altLang="cs-CZ" sz="1800" b="1">
                <a:solidFill>
                  <a:srgbClr val="3333FF"/>
                </a:solidFill>
              </a:endParaRPr>
            </a:p>
          </p:txBody>
        </p:sp>
        <p:sp>
          <p:nvSpPr>
            <p:cNvPr id="14" name="Text Box 30"/>
            <p:cNvSpPr txBox="1">
              <a:spLocks noChangeArrowheads="1"/>
            </p:cNvSpPr>
            <p:nvPr/>
          </p:nvSpPr>
          <p:spPr bwMode="auto">
            <a:xfrm>
              <a:off x="4876" y="1026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>
                  <a:solidFill>
                    <a:srgbClr val="3333FF"/>
                  </a:solidFill>
                </a:rPr>
                <a:t>OK</a:t>
              </a:r>
              <a:endParaRPr lang="en-GB" altLang="cs-CZ" sz="1800" b="1">
                <a:solidFill>
                  <a:srgbClr val="3333FF"/>
                </a:solidFill>
              </a:endParaRPr>
            </a:p>
          </p:txBody>
        </p:sp>
        <p:sp>
          <p:nvSpPr>
            <p:cNvPr id="15" name="Text Box 31"/>
            <p:cNvSpPr txBox="1">
              <a:spLocks noChangeArrowheads="1"/>
            </p:cNvSpPr>
            <p:nvPr/>
          </p:nvSpPr>
          <p:spPr bwMode="auto">
            <a:xfrm>
              <a:off x="2925" y="981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KO</a:t>
              </a:r>
              <a:endParaRPr lang="en-GB" altLang="cs-CZ" sz="18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12756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Izoelektrický bod – </a:t>
            </a:r>
            <a:r>
              <a:rPr lang="cs-CZ" sz="3600" b="1" dirty="0" err="1">
                <a:solidFill>
                  <a:srgbClr val="00B050"/>
                </a:solidFill>
              </a:rPr>
              <a:t>pI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endParaRPr lang="cs-CZ" sz="3600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http://isoelectricpointdb2.mimuw.edu.pl/Proteome-pI_2.0_Proteome_Isoelectric_Point_Database_logo_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0" y="1194594"/>
            <a:ext cx="12125190" cy="198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6810" y="77801"/>
            <a:ext cx="4220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http://</a:t>
            </a:r>
            <a:r>
              <a:rPr lang="cs-CZ" b="1" dirty="0" err="1"/>
              <a:t>isoelectricpointdb2.mimuw.edu.pl</a:t>
            </a:r>
            <a:r>
              <a:rPr lang="cs-CZ" b="1" dirty="0"/>
              <a:t>/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19167" t="40000" r="20139" b="13704"/>
          <a:stretch/>
        </p:blipFill>
        <p:spPr>
          <a:xfrm>
            <a:off x="2094010" y="3293531"/>
            <a:ext cx="8070789" cy="346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91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D-aminokyseliny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39324" t="46390" r="42838" b="14114"/>
          <a:stretch/>
        </p:blipFill>
        <p:spPr>
          <a:xfrm>
            <a:off x="502507" y="2422301"/>
            <a:ext cx="3443417" cy="428866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39324" t="24625" r="42838" b="68667"/>
          <a:stretch/>
        </p:blipFill>
        <p:spPr>
          <a:xfrm>
            <a:off x="502506" y="1248905"/>
            <a:ext cx="3948875" cy="835267"/>
          </a:xfrm>
          <a:prstGeom prst="rect">
            <a:avLst/>
          </a:prstGeom>
        </p:spPr>
      </p:pic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4563762" y="1550775"/>
            <a:ext cx="7323438" cy="8029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dirty="0" smtClean="0"/>
              <a:t>D-aminokyseliny v potravě</a:t>
            </a:r>
            <a:endParaRPr lang="cs-CZ" altLang="cs-CZ" sz="2000" dirty="0"/>
          </a:p>
          <a:p>
            <a:pPr marL="0" indent="0"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</a:pPr>
            <a:endParaRPr lang="cs-CZ" altLang="cs-CZ" sz="2000" dirty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000" dirty="0"/>
          </a:p>
        </p:txBody>
      </p:sp>
      <p:pic>
        <p:nvPicPr>
          <p:cNvPr id="1026" name="Picture 2" descr="Grapefruit red 1p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645" y="801052"/>
            <a:ext cx="3324194" cy="219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uit of the month: Apples - Harvard Heal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269" y="3705124"/>
            <a:ext cx="3775931" cy="2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 lb - Sweet Clementines – WIM CA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83" y="2522699"/>
            <a:ext cx="3206838" cy="267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490645" y="801052"/>
            <a:ext cx="1126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B050"/>
                </a:solidFill>
              </a:rPr>
              <a:t>D-</a:t>
            </a:r>
            <a:r>
              <a:rPr lang="cs-CZ" sz="2000" b="1" dirty="0" err="1" smtClean="0">
                <a:solidFill>
                  <a:srgbClr val="00B050"/>
                </a:solidFill>
              </a:rPr>
              <a:t>Asn</a:t>
            </a:r>
            <a:endParaRPr lang="cs-CZ" sz="2000" b="1" dirty="0" smtClean="0">
              <a:solidFill>
                <a:srgbClr val="00B050"/>
              </a:solidFill>
            </a:endParaRPr>
          </a:p>
          <a:p>
            <a:pPr algn="ctr"/>
            <a:r>
              <a:rPr lang="cs-CZ" sz="2000" b="1" dirty="0" smtClean="0">
                <a:solidFill>
                  <a:srgbClr val="00B050"/>
                </a:solidFill>
              </a:rPr>
              <a:t>D-</a:t>
            </a:r>
            <a:r>
              <a:rPr lang="cs-CZ" sz="2000" b="1" dirty="0" err="1" smtClean="0">
                <a:solidFill>
                  <a:srgbClr val="00B050"/>
                </a:solidFill>
              </a:rPr>
              <a:t>Asp</a:t>
            </a:r>
            <a:endParaRPr lang="cs-CZ" sz="2000" b="1" dirty="0">
              <a:solidFill>
                <a:srgbClr val="00B05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9927611" y="5787634"/>
            <a:ext cx="1126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B050"/>
                </a:solidFill>
              </a:rPr>
              <a:t>D-Ala</a:t>
            </a:r>
          </a:p>
          <a:p>
            <a:pPr algn="ctr"/>
            <a:r>
              <a:rPr lang="cs-CZ" sz="2000" b="1" dirty="0" smtClean="0">
                <a:solidFill>
                  <a:srgbClr val="00B050"/>
                </a:solidFill>
              </a:rPr>
              <a:t>D-Ser</a:t>
            </a:r>
            <a:endParaRPr lang="cs-CZ" sz="2000" b="1" dirty="0">
              <a:solidFill>
                <a:srgbClr val="00B05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667691" y="4238517"/>
            <a:ext cx="112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B050"/>
                </a:solidFill>
              </a:rPr>
              <a:t>D-</a:t>
            </a:r>
            <a:r>
              <a:rPr lang="cs-CZ" sz="2000" b="1" dirty="0" err="1" smtClean="0">
                <a:solidFill>
                  <a:srgbClr val="00B050"/>
                </a:solidFill>
              </a:rPr>
              <a:t>Glu</a:t>
            </a:r>
            <a:endParaRPr lang="cs-CZ" sz="2000" b="1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3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/>
          <p:cNvGrpSpPr/>
          <p:nvPr/>
        </p:nvGrpSpPr>
        <p:grpSpPr>
          <a:xfrm>
            <a:off x="66810" y="77801"/>
            <a:ext cx="12125190" cy="5594822"/>
            <a:chOff x="66810" y="77801"/>
            <a:chExt cx="12125190" cy="5594822"/>
          </a:xfrm>
        </p:grpSpPr>
        <p:sp>
          <p:nvSpPr>
            <p:cNvPr id="2" name="Nadpis 1"/>
            <p:cNvSpPr txBox="1">
              <a:spLocks/>
            </p:cNvSpPr>
            <p:nvPr/>
          </p:nvSpPr>
          <p:spPr>
            <a:xfrm>
              <a:off x="838200" y="517525"/>
              <a:ext cx="10515600" cy="132556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cs-CZ" sz="3600" b="1" dirty="0">
                  <a:solidFill>
                    <a:srgbClr val="00B050"/>
                  </a:solidFill>
                </a:rPr>
                <a:t>Izoelektrický bod – </a:t>
              </a:r>
              <a:r>
                <a:rPr lang="cs-CZ" sz="3600" b="1" dirty="0" err="1">
                  <a:solidFill>
                    <a:srgbClr val="00B050"/>
                  </a:solidFill>
                </a:rPr>
                <a:t>pI</a:t>
              </a:r>
              <a:r>
                <a:rPr lang="en-US" sz="3600" b="1" dirty="0">
                  <a:solidFill>
                    <a:srgbClr val="00B050"/>
                  </a:solidFill>
                </a:rPr>
                <a:t> </a:t>
              </a:r>
              <a:endParaRPr lang="cs-CZ" sz="3600" b="1" dirty="0">
                <a:solidFill>
                  <a:srgbClr val="00B050"/>
                </a:solidFill>
              </a:endParaRPr>
            </a:p>
          </p:txBody>
        </p:sp>
        <p:pic>
          <p:nvPicPr>
            <p:cNvPr id="1026" name="Picture 2" descr="http://isoelectricpointdb2.mimuw.edu.pl/Proteome-pI_2.0_Proteome_Isoelectric_Point_Database_logo_v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10" y="1194594"/>
              <a:ext cx="12125190" cy="1982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bdélník 2"/>
            <p:cNvSpPr/>
            <p:nvPr/>
          </p:nvSpPr>
          <p:spPr>
            <a:xfrm>
              <a:off x="66810" y="77801"/>
              <a:ext cx="42205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http://</a:t>
              </a:r>
              <a:r>
                <a:rPr lang="cs-CZ" b="1" dirty="0" err="1"/>
                <a:t>isoelectricpointdb2.mimuw.edu.pl</a:t>
              </a:r>
              <a:r>
                <a:rPr lang="cs-CZ" b="1" dirty="0"/>
                <a:t>/</a:t>
              </a:r>
            </a:p>
          </p:txBody>
        </p:sp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3"/>
            <a:srcRect l="22847" t="29506" r="39167" b="59259"/>
            <a:stretch/>
          </p:blipFill>
          <p:spPr>
            <a:xfrm>
              <a:off x="313266" y="3547532"/>
              <a:ext cx="7532161" cy="1253067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4"/>
            <a:srcRect l="20173" t="37237" r="39490" b="47748"/>
            <a:stretch/>
          </p:blipFill>
          <p:spPr>
            <a:xfrm>
              <a:off x="8270446" y="3623673"/>
              <a:ext cx="3015050" cy="631291"/>
            </a:xfrm>
            <a:prstGeom prst="rect">
              <a:avLst/>
            </a:prstGeom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5"/>
            <a:srcRect l="20270" t="64384" r="55608" b="22523"/>
            <a:stretch/>
          </p:blipFill>
          <p:spPr>
            <a:xfrm>
              <a:off x="8113898" y="4475490"/>
              <a:ext cx="3316060" cy="1012467"/>
            </a:xfrm>
            <a:prstGeom prst="rect">
              <a:avLst/>
            </a:prstGeom>
            <a:ln w="19050">
              <a:solidFill>
                <a:srgbClr val="00B050"/>
              </a:solidFill>
            </a:ln>
          </p:spPr>
        </p:pic>
        <p:cxnSp>
          <p:nvCxnSpPr>
            <p:cNvPr id="9" name="Přímá spojnice 8"/>
            <p:cNvCxnSpPr/>
            <p:nvPr/>
          </p:nvCxnSpPr>
          <p:spPr>
            <a:xfrm>
              <a:off x="8693477" y="3978380"/>
              <a:ext cx="1764000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ál 9"/>
            <p:cNvSpPr/>
            <p:nvPr/>
          </p:nvSpPr>
          <p:spPr>
            <a:xfrm>
              <a:off x="5789217" y="4343399"/>
              <a:ext cx="1957783" cy="443818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403229" y="5303291"/>
              <a:ext cx="52387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cs-CZ" altLang="cs-CZ" b="1" i="1" dirty="0">
                  <a:solidFill>
                    <a:srgbClr val="00B050"/>
                  </a:solidFill>
                </a:rPr>
                <a:t>Úkol </a:t>
              </a:r>
              <a:r>
                <a:rPr lang="cs-CZ" altLang="cs-CZ" b="1" i="1" dirty="0" smtClean="0">
                  <a:solidFill>
                    <a:srgbClr val="00B050"/>
                  </a:solidFill>
                </a:rPr>
                <a:t>7:</a:t>
              </a:r>
              <a:r>
                <a:rPr lang="cs-CZ" altLang="cs-CZ" b="1" i="1" dirty="0">
                  <a:solidFill>
                    <a:srgbClr val="00B050"/>
                  </a:solidFill>
                </a:rPr>
                <a:t>	Jsou v databázi také proteiny z </a:t>
              </a:r>
              <a:r>
                <a:rPr lang="cs-CZ" altLang="cs-CZ" b="1" i="1" dirty="0" err="1">
                  <a:solidFill>
                    <a:srgbClr val="00B050"/>
                  </a:solidFill>
                </a:rPr>
                <a:t>koronavirů</a:t>
              </a:r>
              <a:r>
                <a:rPr lang="cs-CZ" altLang="cs-CZ" b="1" i="1" dirty="0">
                  <a:solidFill>
                    <a:srgbClr val="00B050"/>
                  </a:solidFill>
                </a:rPr>
                <a:t>?</a:t>
              </a:r>
              <a:endParaRPr lang="en-GB" altLang="cs-CZ" b="1" i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73761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9" descr="DSCN3762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0283"/>
            <a:ext cx="7184457" cy="538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55667" r="26979" b="34874"/>
          <a:stretch>
            <a:fillRect/>
          </a:stretch>
        </p:blipFill>
        <p:spPr bwMode="auto">
          <a:xfrm>
            <a:off x="0" y="1613114"/>
            <a:ext cx="7184457" cy="69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Extinkční koeficient </a:t>
            </a: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>
          <a:xfrm>
            <a:off x="7496431" y="1470283"/>
            <a:ext cx="4250253" cy="34559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dirty="0"/>
              <a:t>Extinkční koeficienty závisejí na okolí chromoforu!</a:t>
            </a:r>
          </a:p>
          <a:p>
            <a:endParaRPr lang="cs-CZ" altLang="cs-CZ" sz="2000" dirty="0"/>
          </a:p>
          <a:p>
            <a:r>
              <a:rPr lang="cs-CZ" altLang="cs-CZ" sz="2000" dirty="0"/>
              <a:t>ProtParam nebere v úvahu sekundární a terciární strukturu.</a:t>
            </a:r>
          </a:p>
          <a:p>
            <a:endParaRPr lang="cs-CZ" altLang="cs-CZ" sz="2000" dirty="0"/>
          </a:p>
          <a:p>
            <a:r>
              <a:rPr lang="cs-CZ" altLang="cs-CZ" sz="2000" dirty="0"/>
              <a:t>Přesné extinkční koeficienty je nutné získat experimentálně.</a:t>
            </a:r>
          </a:p>
          <a:p>
            <a:endParaRPr lang="cs-CZ" altLang="cs-CZ" sz="2000" dirty="0"/>
          </a:p>
          <a:p>
            <a:endParaRPr lang="cs-CZ" altLang="cs-CZ" sz="2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83741" y="6367849"/>
            <a:ext cx="980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280 </a:t>
            </a:r>
            <a:r>
              <a:rPr lang="cs-CZ" b="1" dirty="0" err="1">
                <a:solidFill>
                  <a:srgbClr val="0000FF"/>
                </a:solidFill>
              </a:rPr>
              <a:t>nm</a:t>
            </a:r>
            <a:endParaRPr lang="cs-CZ" b="1" dirty="0">
              <a:solidFill>
                <a:srgbClr val="0000FF"/>
              </a:solidFill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5125874" y="4456132"/>
            <a:ext cx="6514191" cy="1998803"/>
            <a:chOff x="6895070" y="4735253"/>
            <a:chExt cx="4917989" cy="1509027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4"/>
            <a:srcRect l="21688" t="40360" r="37974" b="37636"/>
            <a:stretch/>
          </p:blipFill>
          <p:spPr>
            <a:xfrm>
              <a:off x="6895070" y="4735253"/>
              <a:ext cx="4917989" cy="1509027"/>
            </a:xfrm>
            <a:prstGeom prst="rect">
              <a:avLst/>
            </a:prstGeom>
          </p:spPr>
        </p:pic>
        <p:cxnSp>
          <p:nvCxnSpPr>
            <p:cNvPr id="12" name="Přímá spojnice 11"/>
            <p:cNvCxnSpPr/>
            <p:nvPr/>
          </p:nvCxnSpPr>
          <p:spPr>
            <a:xfrm flipV="1">
              <a:off x="10579443" y="5453448"/>
              <a:ext cx="936000" cy="0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 flipV="1">
              <a:off x="6967151" y="5572897"/>
              <a:ext cx="324000" cy="0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17237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Extinkční koeficient </a:t>
            </a: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>
          <a:xfrm>
            <a:off x="634312" y="1542469"/>
            <a:ext cx="5156888" cy="419106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dirty="0"/>
              <a:t>Predikovány </a:t>
            </a:r>
            <a:r>
              <a:rPr lang="cs-CZ" altLang="cs-CZ" sz="2000" b="1" dirty="0">
                <a:solidFill>
                  <a:srgbClr val="00B050"/>
                </a:solidFill>
              </a:rPr>
              <a:t>dvě</a:t>
            </a:r>
            <a:r>
              <a:rPr lang="cs-CZ" altLang="cs-CZ" sz="2000" dirty="0"/>
              <a:t> hodnoty (disulfidické můstky vs. bez disulfidických můstků).</a:t>
            </a:r>
          </a:p>
          <a:p>
            <a:endParaRPr lang="cs-CZ" altLang="cs-CZ" sz="2000" dirty="0"/>
          </a:p>
          <a:p>
            <a:r>
              <a:rPr lang="cs-CZ" altLang="cs-CZ" sz="2000" dirty="0"/>
              <a:t>Poměrně spolehlivé pro proteiny obsahující </a:t>
            </a:r>
            <a:r>
              <a:rPr lang="cs-CZ" altLang="cs-CZ" sz="2000" b="1" dirty="0">
                <a:solidFill>
                  <a:srgbClr val="00B050"/>
                </a:solidFill>
              </a:rPr>
              <a:t>tryptofan</a:t>
            </a:r>
            <a:r>
              <a:rPr lang="cs-CZ" altLang="cs-CZ" sz="2000" dirty="0"/>
              <a:t> (absorbuje nejvíce, absorbance méně závislá na prostředí).</a:t>
            </a:r>
          </a:p>
          <a:p>
            <a:endParaRPr lang="cs-CZ" altLang="cs-CZ" sz="2000" dirty="0"/>
          </a:p>
          <a:p>
            <a:r>
              <a:rPr lang="cs-CZ" altLang="cs-CZ" sz="2000" b="1" dirty="0">
                <a:solidFill>
                  <a:srgbClr val="00B050"/>
                </a:solidFill>
              </a:rPr>
              <a:t>Předpoklad</a:t>
            </a:r>
            <a:r>
              <a:rPr lang="cs-CZ" altLang="cs-CZ" sz="2000" dirty="0"/>
              <a:t>: proteiny neobsahují jiný chromofor, který by absorboval při 280 </a:t>
            </a:r>
            <a:r>
              <a:rPr lang="cs-CZ" altLang="cs-CZ" sz="2000" dirty="0" err="1"/>
              <a:t>nm</a:t>
            </a:r>
            <a:r>
              <a:rPr lang="cs-CZ" altLang="cs-CZ" sz="2000" dirty="0"/>
              <a:t>.</a:t>
            </a:r>
          </a:p>
          <a:p>
            <a:endParaRPr lang="cs-CZ" altLang="cs-CZ" sz="2000" dirty="0"/>
          </a:p>
          <a:p>
            <a:r>
              <a:rPr lang="cs-CZ" altLang="cs-CZ" sz="2000" dirty="0"/>
              <a:t>Proteiny bez </a:t>
            </a:r>
            <a:r>
              <a:rPr lang="cs-CZ" altLang="cs-CZ" sz="2000" b="1" dirty="0">
                <a:solidFill>
                  <a:srgbClr val="00B050"/>
                </a:solidFill>
              </a:rPr>
              <a:t>Trp</a:t>
            </a:r>
            <a:r>
              <a:rPr lang="cs-CZ" altLang="cs-CZ" sz="2000" dirty="0"/>
              <a:t>? Proteiny bez </a:t>
            </a:r>
            <a:r>
              <a:rPr lang="cs-CZ" altLang="cs-CZ" sz="2000" b="1" dirty="0">
                <a:solidFill>
                  <a:srgbClr val="00B050"/>
                </a:solidFill>
              </a:rPr>
              <a:t>Trp</a:t>
            </a:r>
            <a:r>
              <a:rPr lang="cs-CZ" altLang="cs-CZ" sz="2000" dirty="0"/>
              <a:t>, </a:t>
            </a:r>
            <a:r>
              <a:rPr lang="cs-CZ" altLang="cs-CZ" sz="2000" b="1" dirty="0" err="1">
                <a:solidFill>
                  <a:srgbClr val="00B050"/>
                </a:solidFill>
              </a:rPr>
              <a:t>Tyr</a:t>
            </a:r>
            <a:r>
              <a:rPr lang="cs-CZ" altLang="cs-CZ" sz="2000" dirty="0"/>
              <a:t> a disulfidových můstků? </a:t>
            </a:r>
          </a:p>
          <a:p>
            <a:endParaRPr lang="cs-CZ" altLang="cs-CZ" sz="2000" dirty="0"/>
          </a:p>
          <a:p>
            <a:endParaRPr lang="cs-CZ" alt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1688" t="40360" r="37974" b="37636"/>
          <a:stretch/>
        </p:blipFill>
        <p:spPr>
          <a:xfrm>
            <a:off x="6161903" y="1464831"/>
            <a:ext cx="5884638" cy="180563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31486" t="17417" r="32973" b="56757"/>
          <a:stretch/>
        </p:blipFill>
        <p:spPr>
          <a:xfrm>
            <a:off x="6161903" y="3583504"/>
            <a:ext cx="5784082" cy="236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446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Extinkční koeficient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AC718BDD-281D-40AF-98A1-B13E565D1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2" t="29573" r="40000" b="5394"/>
          <a:stretch/>
        </p:blipFill>
        <p:spPr>
          <a:xfrm>
            <a:off x="571499" y="1171574"/>
            <a:ext cx="5998279" cy="547211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49F0861F-6CC8-4FFE-8EA1-41B4283D0C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56" t="13941" r="49586" b="37073"/>
          <a:stretch/>
        </p:blipFill>
        <p:spPr>
          <a:xfrm>
            <a:off x="6696076" y="1857375"/>
            <a:ext cx="5348287" cy="3723482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="" xmlns:a16="http://schemas.microsoft.com/office/drawing/2014/main" id="{00F28EC6-A333-4042-8402-661A935BA5F0}"/>
              </a:ext>
            </a:extLst>
          </p:cNvPr>
          <p:cNvSpPr/>
          <p:nvPr/>
        </p:nvSpPr>
        <p:spPr>
          <a:xfrm>
            <a:off x="6792590" y="5971143"/>
            <a:ext cx="5305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https://spin.niddk.nih.gov/clore/Software/A205.html</a:t>
            </a:r>
          </a:p>
        </p:txBody>
      </p:sp>
      <p:sp>
        <p:nvSpPr>
          <p:cNvPr id="6" name="Ovál 5">
            <a:extLst>
              <a:ext uri="{FF2B5EF4-FFF2-40B4-BE49-F238E27FC236}">
                <a16:creationId xmlns="" xmlns:a16="http://schemas.microsoft.com/office/drawing/2014/main" id="{978317C9-5F8E-467B-A6B7-A61CB798E7A1}"/>
              </a:ext>
            </a:extLst>
          </p:cNvPr>
          <p:cNvSpPr/>
          <p:nvPr/>
        </p:nvSpPr>
        <p:spPr>
          <a:xfrm>
            <a:off x="2592349" y="1833087"/>
            <a:ext cx="742950" cy="457200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9712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Extinkční koeficient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49F0861F-6CC8-4FFE-8EA1-41B4283D0C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56" t="13941" r="49586" b="37073"/>
          <a:stretch/>
        </p:blipFill>
        <p:spPr>
          <a:xfrm>
            <a:off x="6696076" y="1857375"/>
            <a:ext cx="5348287" cy="3723482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="" xmlns:a16="http://schemas.microsoft.com/office/drawing/2014/main" id="{00F28EC6-A333-4042-8402-661A935BA5F0}"/>
              </a:ext>
            </a:extLst>
          </p:cNvPr>
          <p:cNvSpPr/>
          <p:nvPr/>
        </p:nvSpPr>
        <p:spPr>
          <a:xfrm>
            <a:off x="6792590" y="5971143"/>
            <a:ext cx="5305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https://spin.niddk.nih.gov/clore/Software/A205.html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="" xmlns:a16="http://schemas.microsoft.com/office/drawing/2014/main" id="{126DE13D-F706-4067-A0E4-56E28E5CFD09}"/>
              </a:ext>
            </a:extLst>
          </p:cNvPr>
          <p:cNvGrpSpPr/>
          <p:nvPr/>
        </p:nvGrpSpPr>
        <p:grpSpPr>
          <a:xfrm>
            <a:off x="721989" y="1306915"/>
            <a:ext cx="5235679" cy="3966419"/>
            <a:chOff x="707921" y="1180306"/>
            <a:chExt cx="5235679" cy="3966419"/>
          </a:xfrm>
        </p:grpSpPr>
        <p:grpSp>
          <p:nvGrpSpPr>
            <p:cNvPr id="5" name="Skupina 4">
              <a:extLst>
                <a:ext uri="{FF2B5EF4-FFF2-40B4-BE49-F238E27FC236}">
                  <a16:creationId xmlns="" xmlns:a16="http://schemas.microsoft.com/office/drawing/2014/main" id="{EFF3B353-21B8-4A17-9D9A-B896DE1F1AA3}"/>
                </a:ext>
              </a:extLst>
            </p:cNvPr>
            <p:cNvGrpSpPr/>
            <p:nvPr/>
          </p:nvGrpSpPr>
          <p:grpSpPr>
            <a:xfrm>
              <a:off x="707921" y="1180306"/>
              <a:ext cx="5235679" cy="3952132"/>
              <a:chOff x="707921" y="1180306"/>
              <a:chExt cx="5235679" cy="3952132"/>
            </a:xfrm>
          </p:grpSpPr>
          <p:pic>
            <p:nvPicPr>
              <p:cNvPr id="3" name="Obrázek 2">
                <a:extLst>
                  <a:ext uri="{FF2B5EF4-FFF2-40B4-BE49-F238E27FC236}">
                    <a16:creationId xmlns="" xmlns:a16="http://schemas.microsoft.com/office/drawing/2014/main" id="{14916025-4EAA-4AB3-98BD-AD00BCBD68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0644" t="12741" r="50987" b="52403"/>
              <a:stretch/>
            </p:blipFill>
            <p:spPr>
              <a:xfrm>
                <a:off x="707921" y="1180306"/>
                <a:ext cx="5235679" cy="2674142"/>
              </a:xfrm>
              <a:prstGeom prst="rect">
                <a:avLst/>
              </a:prstGeom>
            </p:spPr>
          </p:pic>
          <p:pic>
            <p:nvPicPr>
              <p:cNvPr id="4" name="Obrázek 3">
                <a:extLst>
                  <a:ext uri="{FF2B5EF4-FFF2-40B4-BE49-F238E27FC236}">
                    <a16:creationId xmlns="" xmlns:a16="http://schemas.microsoft.com/office/drawing/2014/main" id="{9FFA5D41-3613-4BCA-8C35-CCC74F7F3C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0887" t="81392" r="58629" b="7526"/>
              <a:stretch/>
            </p:blipFill>
            <p:spPr>
              <a:xfrm>
                <a:off x="744949" y="4137419"/>
                <a:ext cx="4868343" cy="995019"/>
              </a:xfrm>
              <a:prstGeom prst="rect">
                <a:avLst/>
              </a:prstGeom>
            </p:spPr>
          </p:pic>
        </p:grpSp>
        <p:sp>
          <p:nvSpPr>
            <p:cNvPr id="9" name="Obdélník 8">
              <a:extLst>
                <a:ext uri="{FF2B5EF4-FFF2-40B4-BE49-F238E27FC236}">
                  <a16:creationId xmlns="" xmlns:a16="http://schemas.microsoft.com/office/drawing/2014/main" id="{F0B4AC9D-95C5-4A96-8170-9CB2317F4A28}"/>
                </a:ext>
              </a:extLst>
            </p:cNvPr>
            <p:cNvSpPr/>
            <p:nvPr/>
          </p:nvSpPr>
          <p:spPr>
            <a:xfrm>
              <a:off x="707921" y="4137419"/>
              <a:ext cx="4788004" cy="1009306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8295596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Extinkční koeficient 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="" xmlns:a16="http://schemas.microsoft.com/office/drawing/2014/main" id="{126DE13D-F706-4067-A0E4-56E28E5CFD09}"/>
              </a:ext>
            </a:extLst>
          </p:cNvPr>
          <p:cNvGrpSpPr/>
          <p:nvPr/>
        </p:nvGrpSpPr>
        <p:grpSpPr>
          <a:xfrm>
            <a:off x="721989" y="1306915"/>
            <a:ext cx="5235679" cy="3966419"/>
            <a:chOff x="707921" y="1180306"/>
            <a:chExt cx="5235679" cy="3966419"/>
          </a:xfrm>
        </p:grpSpPr>
        <p:grpSp>
          <p:nvGrpSpPr>
            <p:cNvPr id="5" name="Skupina 4">
              <a:extLst>
                <a:ext uri="{FF2B5EF4-FFF2-40B4-BE49-F238E27FC236}">
                  <a16:creationId xmlns="" xmlns:a16="http://schemas.microsoft.com/office/drawing/2014/main" id="{EFF3B353-21B8-4A17-9D9A-B896DE1F1AA3}"/>
                </a:ext>
              </a:extLst>
            </p:cNvPr>
            <p:cNvGrpSpPr/>
            <p:nvPr/>
          </p:nvGrpSpPr>
          <p:grpSpPr>
            <a:xfrm>
              <a:off x="707921" y="1180306"/>
              <a:ext cx="5235679" cy="3952132"/>
              <a:chOff x="707921" y="1180306"/>
              <a:chExt cx="5235679" cy="3952132"/>
            </a:xfrm>
          </p:grpSpPr>
          <p:pic>
            <p:nvPicPr>
              <p:cNvPr id="3" name="Obrázek 2">
                <a:extLst>
                  <a:ext uri="{FF2B5EF4-FFF2-40B4-BE49-F238E27FC236}">
                    <a16:creationId xmlns="" xmlns:a16="http://schemas.microsoft.com/office/drawing/2014/main" id="{14916025-4EAA-4AB3-98BD-AD00BCBD68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0644" t="12741" r="50987" b="52403"/>
              <a:stretch/>
            </p:blipFill>
            <p:spPr>
              <a:xfrm>
                <a:off x="707921" y="1180306"/>
                <a:ext cx="5235679" cy="2674142"/>
              </a:xfrm>
              <a:prstGeom prst="rect">
                <a:avLst/>
              </a:prstGeom>
            </p:spPr>
          </p:pic>
          <p:pic>
            <p:nvPicPr>
              <p:cNvPr id="4" name="Obrázek 3">
                <a:extLst>
                  <a:ext uri="{FF2B5EF4-FFF2-40B4-BE49-F238E27FC236}">
                    <a16:creationId xmlns="" xmlns:a16="http://schemas.microsoft.com/office/drawing/2014/main" id="{9FFA5D41-3613-4BCA-8C35-CCC74F7F3C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0887" t="81392" r="58629" b="7526"/>
              <a:stretch/>
            </p:blipFill>
            <p:spPr>
              <a:xfrm>
                <a:off x="744949" y="4137419"/>
                <a:ext cx="4868343" cy="995019"/>
              </a:xfrm>
              <a:prstGeom prst="rect">
                <a:avLst/>
              </a:prstGeom>
            </p:spPr>
          </p:pic>
        </p:grpSp>
        <p:sp>
          <p:nvSpPr>
            <p:cNvPr id="9" name="Obdélník 8">
              <a:extLst>
                <a:ext uri="{FF2B5EF4-FFF2-40B4-BE49-F238E27FC236}">
                  <a16:creationId xmlns="" xmlns:a16="http://schemas.microsoft.com/office/drawing/2014/main" id="{F0B4AC9D-95C5-4A96-8170-9CB2317F4A28}"/>
                </a:ext>
              </a:extLst>
            </p:cNvPr>
            <p:cNvSpPr/>
            <p:nvPr/>
          </p:nvSpPr>
          <p:spPr>
            <a:xfrm>
              <a:off x="707921" y="4137419"/>
              <a:ext cx="4788004" cy="1009306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6822403" y="1655258"/>
            <a:ext cx="5143174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rgbClr val="00B050"/>
                </a:solidFill>
                <a:latin typeface="+mn-lt"/>
              </a:rPr>
              <a:t>Peptid 1:</a:t>
            </a:r>
          </a:p>
          <a:p>
            <a:pPr eaLnBrk="1" fontAlgn="ctr" hangingPunct="1">
              <a:spcBef>
                <a:spcPct val="0"/>
              </a:spcBef>
              <a:buFontTx/>
              <a:buNone/>
            </a:pPr>
            <a:r>
              <a:rPr lang="en-GB" altLang="cs-CZ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AQQGVFTLP</a:t>
            </a:r>
            <a:endParaRPr lang="cs-CZ" altLang="cs-CZ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fontAlgn="ctr" hangingPunct="1">
              <a:spcBef>
                <a:spcPct val="0"/>
              </a:spcBef>
              <a:buFontTx/>
              <a:buNone/>
            </a:pPr>
            <a:endParaRPr lang="en-GB" altLang="cs-CZ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rgbClr val="00B050"/>
                </a:solidFill>
                <a:latin typeface="+mn-lt"/>
              </a:rPr>
              <a:t>Peptid 2: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NESEMELEMAKNAMELEPEPR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 dirty="0">
              <a:solidFill>
                <a:srgbClr val="3333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 dirty="0">
              <a:solidFill>
                <a:srgbClr val="3333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rgbClr val="00B050"/>
                </a:solidFill>
                <a:latin typeface="+mn-lt"/>
              </a:rPr>
              <a:t>Peptid 3: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ELGKTNMSDFGHACPTRQELDFASIPQTVCHSDFGHLK</a:t>
            </a:r>
          </a:p>
          <a:p>
            <a:pPr>
              <a:spcBef>
                <a:spcPct val="0"/>
              </a:spcBef>
              <a:buNone/>
            </a:pPr>
            <a:endParaRPr lang="cs-CZ" altLang="cs-CZ" sz="14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ct val="0"/>
              </a:spcBef>
              <a:buNone/>
            </a:pPr>
            <a:endParaRPr lang="cs-CZ" altLang="cs-CZ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1400" b="1" dirty="0">
                <a:solidFill>
                  <a:srgbClr val="00B050"/>
                </a:solidFill>
              </a:rPr>
              <a:t>Peptid </a:t>
            </a:r>
            <a:r>
              <a:rPr lang="cs-CZ" altLang="cs-CZ" sz="1400" b="1" dirty="0" smtClean="0">
                <a:solidFill>
                  <a:srgbClr val="00B050"/>
                </a:solidFill>
              </a:rPr>
              <a:t>4:</a:t>
            </a:r>
            <a:endParaRPr lang="cs-CZ" altLang="cs-CZ" sz="1400" b="1" dirty="0">
              <a:solidFill>
                <a:srgbClr val="00B050"/>
              </a:solidFill>
            </a:endParaRPr>
          </a:p>
          <a:p>
            <a:pPr fontAlgn="ctr">
              <a:spcBef>
                <a:spcPct val="0"/>
              </a:spcBef>
              <a:buNone/>
            </a:pPr>
            <a:r>
              <a:rPr lang="en-GB" altLang="cs-CZ" sz="1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cs-CZ" altLang="cs-CZ" sz="1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GB" altLang="cs-CZ" sz="14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QG</a:t>
            </a:r>
            <a:r>
              <a:rPr lang="cs-CZ" altLang="cs-CZ" sz="1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GB" altLang="cs-CZ" sz="14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VFTLP</a:t>
            </a:r>
            <a:endParaRPr lang="cs-CZ" altLang="cs-CZ" sz="14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ctr">
              <a:spcBef>
                <a:spcPct val="0"/>
              </a:spcBef>
              <a:buNone/>
            </a:pPr>
            <a:endParaRPr lang="cs-CZ" altLang="cs-CZ" sz="14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ctr">
              <a:spcBef>
                <a:spcPct val="0"/>
              </a:spcBef>
              <a:buNone/>
            </a:pPr>
            <a:endParaRPr lang="cs-CZ" altLang="cs-CZ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1400" b="1" dirty="0">
                <a:solidFill>
                  <a:srgbClr val="00B050"/>
                </a:solidFill>
              </a:rPr>
              <a:t>Peptid </a:t>
            </a:r>
            <a:r>
              <a:rPr lang="cs-CZ" altLang="cs-CZ" sz="1400" b="1" dirty="0" smtClean="0">
                <a:solidFill>
                  <a:srgbClr val="00B050"/>
                </a:solidFill>
              </a:rPr>
              <a:t>5:</a:t>
            </a:r>
            <a:endParaRPr lang="cs-CZ" altLang="cs-CZ" sz="1400" b="1" dirty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1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ELGKTNMSDFGHAWCPTRQELDFASIPQTVCHSDFGHLK</a:t>
            </a:r>
            <a:endParaRPr lang="cs-CZ" altLang="cs-CZ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ctr">
              <a:spcBef>
                <a:spcPct val="0"/>
              </a:spcBef>
              <a:buNone/>
            </a:pPr>
            <a:endParaRPr lang="cs-CZ" altLang="cs-CZ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ct val="0"/>
              </a:spcBef>
              <a:buNone/>
            </a:pPr>
            <a:endParaRPr lang="cs-CZ" altLang="cs-CZ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ct val="0"/>
              </a:spcBef>
              <a:buNone/>
            </a:pPr>
            <a:endParaRPr lang="cs-CZ" altLang="cs-CZ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ct val="0"/>
              </a:spcBef>
              <a:buNone/>
            </a:pPr>
            <a:endParaRPr lang="cs-CZ" altLang="cs-CZ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151607" y="6077667"/>
            <a:ext cx="6040393" cy="63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 dirty="0">
                <a:solidFill>
                  <a:srgbClr val="00B050"/>
                </a:solidFill>
                <a:latin typeface="+mn-lt"/>
              </a:rPr>
              <a:t>Úkol </a:t>
            </a:r>
            <a:r>
              <a:rPr lang="cs-CZ" altLang="cs-CZ" sz="1600" b="1" i="1" dirty="0" smtClean="0">
                <a:solidFill>
                  <a:srgbClr val="00B050"/>
                </a:solidFill>
                <a:latin typeface="+mn-lt"/>
              </a:rPr>
              <a:t>8:</a:t>
            </a:r>
            <a:r>
              <a:rPr lang="cs-CZ" altLang="cs-CZ" sz="1600" b="1" i="1" dirty="0">
                <a:solidFill>
                  <a:srgbClr val="00B050"/>
                </a:solidFill>
                <a:latin typeface="+mn-lt"/>
              </a:rPr>
              <a:t>	</a:t>
            </a:r>
            <a:r>
              <a:rPr lang="cs-CZ" altLang="cs-CZ" sz="1600" b="1" i="1" dirty="0" smtClean="0">
                <a:solidFill>
                  <a:srgbClr val="00B050"/>
                </a:solidFill>
                <a:latin typeface="+mn-lt"/>
              </a:rPr>
              <a:t>Predikujte extinkční koeficienty peptidů při 280 a 205 </a:t>
            </a:r>
            <a:r>
              <a:rPr lang="cs-CZ" altLang="cs-CZ" sz="1600" b="1" i="1" dirty="0" err="1" smtClean="0">
                <a:solidFill>
                  <a:srgbClr val="00B050"/>
                </a:solidFill>
                <a:latin typeface="+mn-lt"/>
              </a:rPr>
              <a:t>nm</a:t>
            </a:r>
            <a:r>
              <a:rPr lang="cs-CZ" altLang="cs-CZ" sz="1600" b="1" i="1" dirty="0" smtClean="0">
                <a:solidFill>
                  <a:srgbClr val="00B050"/>
                </a:solidFill>
                <a:latin typeface="+mn-lt"/>
              </a:rPr>
              <a:t>. </a:t>
            </a:r>
            <a:endParaRPr lang="en-GB" altLang="cs-CZ" sz="1600" b="1" i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00F28EC6-A333-4042-8402-661A935BA5F0}"/>
              </a:ext>
            </a:extLst>
          </p:cNvPr>
          <p:cNvSpPr/>
          <p:nvPr/>
        </p:nvSpPr>
        <p:spPr>
          <a:xfrm>
            <a:off x="322062" y="5456074"/>
            <a:ext cx="5305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https://spin.niddk.nih.gov/clore/Software/A205.html</a:t>
            </a:r>
          </a:p>
        </p:txBody>
      </p:sp>
    </p:spTree>
    <p:extLst>
      <p:ext uri="{BB962C8B-B14F-4D97-AF65-F5344CB8AC3E}">
        <p14:creationId xmlns:p14="http://schemas.microsoft.com/office/powerpoint/2010/main" val="27501677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Extinkční koeficient 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="" xmlns:a16="http://schemas.microsoft.com/office/drawing/2014/main" id="{0EEE1989-E7EE-4DAC-B4D3-0797B1C19096}"/>
              </a:ext>
            </a:extLst>
          </p:cNvPr>
          <p:cNvGrpSpPr/>
          <p:nvPr/>
        </p:nvGrpSpPr>
        <p:grpSpPr>
          <a:xfrm>
            <a:off x="252413" y="1180306"/>
            <a:ext cx="10713325" cy="5332412"/>
            <a:chOff x="252413" y="1180306"/>
            <a:chExt cx="10713325" cy="5332412"/>
          </a:xfrm>
        </p:grpSpPr>
        <p:pic>
          <p:nvPicPr>
            <p:cNvPr id="2" name="Obrázek 1">
              <a:extLst>
                <a:ext uri="{FF2B5EF4-FFF2-40B4-BE49-F238E27FC236}">
                  <a16:creationId xmlns="" xmlns:a16="http://schemas.microsoft.com/office/drawing/2014/main" id="{E4C17159-C0E7-4CBA-AF09-C60DA4C63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235" t="19777" r="38358" b="7281"/>
            <a:stretch/>
          </p:blipFill>
          <p:spPr>
            <a:xfrm>
              <a:off x="252413" y="1180306"/>
              <a:ext cx="6034088" cy="5332412"/>
            </a:xfrm>
            <a:prstGeom prst="rect">
              <a:avLst/>
            </a:prstGeom>
          </p:spPr>
        </p:pic>
        <p:pic>
          <p:nvPicPr>
            <p:cNvPr id="3" name="Obrázek 2">
              <a:extLst>
                <a:ext uri="{FF2B5EF4-FFF2-40B4-BE49-F238E27FC236}">
                  <a16:creationId xmlns="" xmlns:a16="http://schemas.microsoft.com/office/drawing/2014/main" id="{36B52D91-10DA-472B-8371-BA013C64AF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375" t="41013" r="32076" b="13340"/>
            <a:stretch/>
          </p:blipFill>
          <p:spPr>
            <a:xfrm>
              <a:off x="6674563" y="2655093"/>
              <a:ext cx="4291175" cy="3857625"/>
            </a:xfrm>
            <a:prstGeom prst="rect">
              <a:avLst/>
            </a:prstGeom>
          </p:spPr>
        </p:pic>
        <p:sp>
          <p:nvSpPr>
            <p:cNvPr id="5" name="Line 10">
              <a:extLst>
                <a:ext uri="{FF2B5EF4-FFF2-40B4-BE49-F238E27FC236}">
                  <a16:creationId xmlns="" xmlns:a16="http://schemas.microsoft.com/office/drawing/2014/main" id="{D0FB4CF1-07BF-4F0F-93AB-2AA2C8134E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40549" y="5685737"/>
              <a:ext cx="3852000" cy="0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Line 10">
              <a:extLst>
                <a:ext uri="{FF2B5EF4-FFF2-40B4-BE49-F238E27FC236}">
                  <a16:creationId xmlns="" xmlns:a16="http://schemas.microsoft.com/office/drawing/2014/main" id="{53F21787-F94F-48ED-A181-75B067D48A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78624" y="5866712"/>
              <a:ext cx="4068000" cy="0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Line 10">
              <a:extLst>
                <a:ext uri="{FF2B5EF4-FFF2-40B4-BE49-F238E27FC236}">
                  <a16:creationId xmlns="" xmlns:a16="http://schemas.microsoft.com/office/drawing/2014/main" id="{898D8F31-1DD0-463A-ACE5-62FA5294F6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73856" y="6076264"/>
              <a:ext cx="4068000" cy="0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Line 10">
              <a:extLst>
                <a:ext uri="{FF2B5EF4-FFF2-40B4-BE49-F238E27FC236}">
                  <a16:creationId xmlns="" xmlns:a16="http://schemas.microsoft.com/office/drawing/2014/main" id="{A9124862-AF36-4EC3-90A4-7C8C07D3CB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73856" y="6266762"/>
              <a:ext cx="3132000" cy="0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Ovál 3">
              <a:extLst>
                <a:ext uri="{FF2B5EF4-FFF2-40B4-BE49-F238E27FC236}">
                  <a16:creationId xmlns="" xmlns:a16="http://schemas.microsoft.com/office/drawing/2014/main" id="{978317C9-5F8E-467B-A6B7-A61CB798E7A1}"/>
                </a:ext>
              </a:extLst>
            </p:cNvPr>
            <p:cNvSpPr/>
            <p:nvPr/>
          </p:nvSpPr>
          <p:spPr>
            <a:xfrm>
              <a:off x="1442818" y="1643282"/>
              <a:ext cx="742950" cy="457200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" name="Obdélník 10"/>
          <p:cNvSpPr/>
          <p:nvPr/>
        </p:nvSpPr>
        <p:spPr>
          <a:xfrm>
            <a:off x="8339856" y="679952"/>
            <a:ext cx="3540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http://</a:t>
            </a:r>
            <a:r>
              <a:rPr lang="cs-CZ" b="1" dirty="0" err="1"/>
              <a:t>bestsel.elte.hu</a:t>
            </a:r>
            <a:r>
              <a:rPr lang="cs-CZ" b="1" dirty="0"/>
              <a:t>/</a:t>
            </a:r>
            <a:r>
              <a:rPr lang="cs-CZ" b="1" dirty="0" err="1"/>
              <a:t>extcoeff.php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5904273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Extinkční koeficient 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6822403" y="1655258"/>
            <a:ext cx="5143174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rgbClr val="00B050"/>
                </a:solidFill>
                <a:latin typeface="+mn-lt"/>
              </a:rPr>
              <a:t>Peptid 1:</a:t>
            </a:r>
          </a:p>
          <a:p>
            <a:pPr eaLnBrk="1" fontAlgn="ctr" hangingPunct="1">
              <a:spcBef>
                <a:spcPct val="0"/>
              </a:spcBef>
              <a:buFontTx/>
              <a:buNone/>
            </a:pPr>
            <a:r>
              <a:rPr lang="en-GB" altLang="cs-CZ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AQQGVFTLP</a:t>
            </a:r>
            <a:endParaRPr lang="cs-CZ" altLang="cs-CZ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fontAlgn="ctr" hangingPunct="1">
              <a:spcBef>
                <a:spcPct val="0"/>
              </a:spcBef>
              <a:buFontTx/>
              <a:buNone/>
            </a:pPr>
            <a:endParaRPr lang="en-GB" altLang="cs-CZ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rgbClr val="00B050"/>
                </a:solidFill>
                <a:latin typeface="+mn-lt"/>
              </a:rPr>
              <a:t>Peptid 2: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NESEMELEMAKNAMELEPEPR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 dirty="0">
              <a:solidFill>
                <a:srgbClr val="3333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 dirty="0">
              <a:solidFill>
                <a:srgbClr val="3333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rgbClr val="00B050"/>
                </a:solidFill>
                <a:latin typeface="+mn-lt"/>
              </a:rPr>
              <a:t>Peptid 3: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ELGKTNMSDFGHACPTRQELDFASIPQTVCHSDFGHLK</a:t>
            </a:r>
          </a:p>
          <a:p>
            <a:pPr>
              <a:spcBef>
                <a:spcPct val="0"/>
              </a:spcBef>
              <a:buNone/>
            </a:pPr>
            <a:endParaRPr lang="cs-CZ" altLang="cs-CZ" sz="14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ct val="0"/>
              </a:spcBef>
              <a:buNone/>
            </a:pPr>
            <a:endParaRPr lang="cs-CZ" altLang="cs-CZ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ctr">
              <a:spcBef>
                <a:spcPct val="0"/>
              </a:spcBef>
              <a:buNone/>
            </a:pPr>
            <a:endParaRPr lang="cs-CZ" altLang="cs-CZ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ct val="0"/>
              </a:spcBef>
              <a:buNone/>
            </a:pPr>
            <a:endParaRPr lang="cs-CZ" altLang="cs-CZ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ct val="0"/>
              </a:spcBef>
              <a:buNone/>
            </a:pPr>
            <a:endParaRPr lang="cs-CZ" altLang="cs-CZ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ct val="0"/>
              </a:spcBef>
              <a:buNone/>
            </a:pPr>
            <a:endParaRPr lang="cs-CZ" altLang="cs-CZ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151607" y="5493467"/>
            <a:ext cx="6040393" cy="63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 dirty="0">
                <a:solidFill>
                  <a:srgbClr val="00B050"/>
                </a:solidFill>
                <a:latin typeface="+mn-lt"/>
              </a:rPr>
              <a:t>Úkol 9</a:t>
            </a:r>
            <a:r>
              <a:rPr lang="cs-CZ" altLang="cs-CZ" sz="1600" b="1" i="1" dirty="0" smtClean="0">
                <a:solidFill>
                  <a:srgbClr val="00B050"/>
                </a:solidFill>
                <a:latin typeface="+mn-lt"/>
              </a:rPr>
              <a:t>:</a:t>
            </a:r>
            <a:r>
              <a:rPr lang="cs-CZ" altLang="cs-CZ" sz="1600" b="1" i="1" dirty="0">
                <a:solidFill>
                  <a:srgbClr val="00B050"/>
                </a:solidFill>
                <a:latin typeface="+mn-lt"/>
              </a:rPr>
              <a:t>	</a:t>
            </a:r>
            <a:r>
              <a:rPr lang="cs-CZ" altLang="cs-CZ" sz="1600" b="1" i="1" dirty="0" smtClean="0">
                <a:solidFill>
                  <a:srgbClr val="00B050"/>
                </a:solidFill>
                <a:latin typeface="+mn-lt"/>
              </a:rPr>
              <a:t>Predikujte extinkční koeficienty peptidů při 214 a 205 </a:t>
            </a:r>
            <a:r>
              <a:rPr lang="cs-CZ" altLang="cs-CZ" sz="1600" b="1" i="1" dirty="0" err="1" smtClean="0">
                <a:solidFill>
                  <a:srgbClr val="00B050"/>
                </a:solidFill>
                <a:latin typeface="+mn-lt"/>
              </a:rPr>
              <a:t>nm</a:t>
            </a:r>
            <a:r>
              <a:rPr lang="cs-CZ" altLang="cs-CZ" sz="1600" b="1" i="1" dirty="0" smtClean="0">
                <a:solidFill>
                  <a:srgbClr val="00B050"/>
                </a:solidFill>
                <a:latin typeface="+mn-lt"/>
              </a:rPr>
              <a:t>. </a:t>
            </a:r>
            <a:endParaRPr lang="en-GB" altLang="cs-CZ" sz="1600" b="1" i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6151607" y="5124135"/>
            <a:ext cx="3540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http://</a:t>
            </a:r>
            <a:r>
              <a:rPr lang="cs-CZ" b="1" dirty="0" err="1"/>
              <a:t>bestsel.elte.hu</a:t>
            </a:r>
            <a:r>
              <a:rPr lang="cs-CZ" b="1" dirty="0"/>
              <a:t>/</a:t>
            </a:r>
            <a:r>
              <a:rPr lang="cs-CZ" b="1" dirty="0" err="1"/>
              <a:t>extcoeff.php</a:t>
            </a:r>
            <a:endParaRPr lang="cs-CZ" b="1" dirty="0"/>
          </a:p>
        </p:txBody>
      </p:sp>
      <p:grpSp>
        <p:nvGrpSpPr>
          <p:cNvPr id="9" name="Skupina 8"/>
          <p:cNvGrpSpPr/>
          <p:nvPr/>
        </p:nvGrpSpPr>
        <p:grpSpPr>
          <a:xfrm>
            <a:off x="0" y="1104464"/>
            <a:ext cx="5059144" cy="5753536"/>
            <a:chOff x="0" y="1104464"/>
            <a:chExt cx="5059144" cy="5753536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2"/>
            <a:srcRect l="50903" t="10494" r="17222" b="25062"/>
            <a:stretch/>
          </p:blipFill>
          <p:spPr>
            <a:xfrm>
              <a:off x="0" y="1104464"/>
              <a:ext cx="5059144" cy="5753536"/>
            </a:xfrm>
            <a:prstGeom prst="rect">
              <a:avLst/>
            </a:prstGeom>
          </p:spPr>
        </p:pic>
        <p:sp>
          <p:nvSpPr>
            <p:cNvPr id="7" name="Ovál 6">
              <a:extLst>
                <a:ext uri="{FF2B5EF4-FFF2-40B4-BE49-F238E27FC236}">
                  <a16:creationId xmlns="" xmlns:a16="http://schemas.microsoft.com/office/drawing/2014/main" id="{978317C9-5F8E-467B-A6B7-A61CB798E7A1}"/>
                </a:ext>
              </a:extLst>
            </p:cNvPr>
            <p:cNvSpPr/>
            <p:nvPr/>
          </p:nvSpPr>
          <p:spPr>
            <a:xfrm>
              <a:off x="2297952" y="1385888"/>
              <a:ext cx="742950" cy="457200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vál 7">
              <a:extLst>
                <a:ext uri="{FF2B5EF4-FFF2-40B4-BE49-F238E27FC236}">
                  <a16:creationId xmlns="" xmlns:a16="http://schemas.microsoft.com/office/drawing/2014/main" id="{978317C9-5F8E-467B-A6B7-A61CB798E7A1}"/>
                </a:ext>
              </a:extLst>
            </p:cNvPr>
            <p:cNvSpPr/>
            <p:nvPr/>
          </p:nvSpPr>
          <p:spPr>
            <a:xfrm>
              <a:off x="3507627" y="1385888"/>
              <a:ext cx="742950" cy="457200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2481181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trigonplus.cz/fotografie/max/nanodrop-one-9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1"/>
            <a:ext cx="4450079" cy="445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Extinkční koeficient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35143" t="49651" r="36928" b="16190"/>
          <a:stretch/>
        </p:blipFill>
        <p:spPr>
          <a:xfrm>
            <a:off x="687976" y="4336867"/>
            <a:ext cx="3405053" cy="234260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/>
          <a:srcRect l="36572" t="65720" r="24499" b="14158"/>
          <a:stretch/>
        </p:blipFill>
        <p:spPr>
          <a:xfrm>
            <a:off x="4178481" y="4563121"/>
            <a:ext cx="6481268" cy="1884475"/>
          </a:xfrm>
          <a:prstGeom prst="rect">
            <a:avLst/>
          </a:prstGeom>
        </p:spPr>
      </p:pic>
      <p:sp>
        <p:nvSpPr>
          <p:cNvPr id="17" name="Ovál 16">
            <a:extLst>
              <a:ext uri="{FF2B5EF4-FFF2-40B4-BE49-F238E27FC236}">
                <a16:creationId xmlns="" xmlns:a16="http://schemas.microsoft.com/office/drawing/2014/main" id="{978317C9-5F8E-467B-A6B7-A61CB798E7A1}"/>
              </a:ext>
            </a:extLst>
          </p:cNvPr>
          <p:cNvSpPr/>
          <p:nvPr/>
        </p:nvSpPr>
        <p:spPr>
          <a:xfrm>
            <a:off x="2078542" y="5913118"/>
            <a:ext cx="742950" cy="383298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30" name="Picture 6" descr="Thermo Fisher Scientific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581" y="2684960"/>
            <a:ext cx="173355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Skupina 2"/>
          <p:cNvGrpSpPr/>
          <p:nvPr/>
        </p:nvGrpSpPr>
        <p:grpSpPr>
          <a:xfrm>
            <a:off x="4315096" y="1499098"/>
            <a:ext cx="4381500" cy="2743201"/>
            <a:chOff x="4315096" y="1499098"/>
            <a:chExt cx="4381500" cy="2743201"/>
          </a:xfrm>
        </p:grpSpPr>
        <p:pic>
          <p:nvPicPr>
            <p:cNvPr id="1028" name="Picture 4" descr="https://www.thermofisher.com/cz/en/home/industrial/spectroscopy-elemental-isotope-analysis/molecular-spectroscopy/ultraviolet-visible-visible-spectrophotometry-uv-vis-vis/uv-vis-vis-instruments/nanodrop-microvolume-spectrophotometers/nanodrop-protein-quantification/_jcr_content/MainParsys/image_caf/backgroundimg.img.jpg/1591882626964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5096" y="1499098"/>
              <a:ext cx="4381500" cy="274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ál 8">
              <a:extLst>
                <a:ext uri="{FF2B5EF4-FFF2-40B4-BE49-F238E27FC236}">
                  <a16:creationId xmlns="" xmlns:a16="http://schemas.microsoft.com/office/drawing/2014/main" id="{E0BAB302-E648-4DD7-9409-DC1E8DAB4B70}"/>
                </a:ext>
              </a:extLst>
            </p:cNvPr>
            <p:cNvSpPr/>
            <p:nvPr/>
          </p:nvSpPr>
          <p:spPr>
            <a:xfrm>
              <a:off x="6586125" y="2301661"/>
              <a:ext cx="1049585" cy="754773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vál 9">
              <a:extLst>
                <a:ext uri="{FF2B5EF4-FFF2-40B4-BE49-F238E27FC236}">
                  <a16:creationId xmlns="" xmlns:a16="http://schemas.microsoft.com/office/drawing/2014/main" id="{E0BAB302-E648-4DD7-9409-DC1E8DAB4B70}"/>
                </a:ext>
              </a:extLst>
            </p:cNvPr>
            <p:cNvSpPr/>
            <p:nvPr/>
          </p:nvSpPr>
          <p:spPr>
            <a:xfrm>
              <a:off x="4338522" y="2301661"/>
              <a:ext cx="1049585" cy="754773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7910169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8015" t="8385" r="25773" b="8453"/>
          <a:stretch/>
        </p:blipFill>
        <p:spPr>
          <a:xfrm>
            <a:off x="0" y="0"/>
            <a:ext cx="6853288" cy="5703218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78557" y="587731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www.creative-proteomics.com</a:t>
            </a:r>
            <a:r>
              <a:rPr lang="cs-CZ" sz="1200" dirty="0"/>
              <a:t>/</a:t>
            </a:r>
            <a:r>
              <a:rPr lang="cs-CZ" sz="1200" dirty="0" err="1"/>
              <a:t>pronalyse</a:t>
            </a:r>
            <a:r>
              <a:rPr lang="cs-CZ" sz="1200" dirty="0"/>
              <a:t>/</a:t>
            </a:r>
            <a:r>
              <a:rPr lang="cs-CZ" sz="1200" dirty="0" err="1"/>
              <a:t>extinction-coefficient-determination.html</a:t>
            </a:r>
            <a:endParaRPr lang="cs-CZ" sz="1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7319" t="8522" r="41701" b="5430"/>
          <a:stretch/>
        </p:blipFill>
        <p:spPr>
          <a:xfrm>
            <a:off x="7541443" y="1275822"/>
            <a:ext cx="4650557" cy="5492921"/>
          </a:xfrm>
          <a:prstGeom prst="rect">
            <a:avLst/>
          </a:prstGeom>
        </p:spPr>
      </p:pic>
      <p:pic>
        <p:nvPicPr>
          <p:cNvPr id="1026" name="Picture 2" descr="Jordi Lab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843" y="520291"/>
            <a:ext cx="2615907" cy="68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7541443" y="105760"/>
            <a:ext cx="185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jordilabs.com</a:t>
            </a:r>
            <a:r>
              <a:rPr lang="cs-CZ" sz="1200" dirty="0"/>
              <a:t>/</a:t>
            </a:r>
            <a:r>
              <a:rPr lang="cs-CZ" sz="1200" dirty="0" err="1"/>
              <a:t>lab-testing</a:t>
            </a:r>
            <a:r>
              <a:rPr lang="cs-CZ" sz="1200" dirty="0"/>
              <a:t>/</a:t>
            </a:r>
            <a:r>
              <a:rPr lang="cs-CZ" sz="1200" dirty="0" err="1"/>
              <a:t>problems-we-solve</a:t>
            </a:r>
            <a:r>
              <a:rPr lang="cs-CZ" sz="1200" dirty="0"/>
              <a:t>/protein-</a:t>
            </a:r>
            <a:r>
              <a:rPr lang="cs-CZ" sz="1200" dirty="0" err="1"/>
              <a:t>analysis</a:t>
            </a:r>
            <a:r>
              <a:rPr lang="cs-CZ" sz="1200" dirty="0"/>
              <a:t>/protein-</a:t>
            </a:r>
            <a:r>
              <a:rPr lang="cs-CZ" sz="1200" dirty="0" err="1"/>
              <a:t>extinction</a:t>
            </a:r>
            <a:r>
              <a:rPr lang="cs-CZ" sz="1200" dirty="0"/>
              <a:t>-</a:t>
            </a:r>
            <a:r>
              <a:rPr lang="cs-CZ" sz="1200" dirty="0" err="1"/>
              <a:t>coefficient</a:t>
            </a:r>
            <a:r>
              <a:rPr lang="cs-CZ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56750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16875" t="20124" r="65556" b="24321"/>
          <a:stretch/>
        </p:blipFill>
        <p:spPr>
          <a:xfrm>
            <a:off x="7408106" y="2265340"/>
            <a:ext cx="2540227" cy="451819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/>
          <a:srcRect l="58959" t="6790" r="28390" b="84198"/>
          <a:stretch/>
        </p:blipFill>
        <p:spPr>
          <a:xfrm>
            <a:off x="9162758" y="2051985"/>
            <a:ext cx="1870165" cy="749406"/>
          </a:xfrm>
          <a:prstGeom prst="rect">
            <a:avLst/>
          </a:prstGeom>
        </p:spPr>
      </p:pic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4563762" y="1550775"/>
            <a:ext cx="7323438" cy="50230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dirty="0"/>
              <a:t>Bakterie – antibiotika, složka buněčných stěn (</a:t>
            </a:r>
            <a:r>
              <a:rPr lang="cs-CZ" altLang="cs-CZ" sz="2000" dirty="0" err="1"/>
              <a:t>peptidoglykany</a:t>
            </a:r>
            <a:r>
              <a:rPr lang="cs-CZ" altLang="cs-CZ" sz="2000" dirty="0"/>
              <a:t>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cs-CZ" altLang="cs-CZ" sz="2000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cs-CZ" altLang="cs-CZ" sz="2000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cs-CZ" altLang="cs-CZ" sz="2000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cs-CZ" altLang="cs-CZ" sz="2000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cs-CZ" altLang="cs-CZ" sz="2000" dirty="0"/>
          </a:p>
          <a:p>
            <a:pPr marL="0" indent="0"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</a:pPr>
            <a:endParaRPr lang="cs-CZ" altLang="cs-CZ" sz="2000" dirty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000" dirty="0"/>
          </a:p>
        </p:txBody>
      </p:sp>
      <p:sp>
        <p:nvSpPr>
          <p:cNvPr id="20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D-aminokyseliny</a:t>
            </a:r>
          </a:p>
        </p:txBody>
      </p:sp>
      <p:sp>
        <p:nvSpPr>
          <p:cNvPr id="5" name="Obdélník 4"/>
          <p:cNvSpPr/>
          <p:nvPr/>
        </p:nvSpPr>
        <p:spPr>
          <a:xfrm>
            <a:off x="304800" y="349885"/>
            <a:ext cx="41825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smtClean="0"/>
              <a:t>„</a:t>
            </a:r>
            <a:r>
              <a:rPr lang="en-GB" i="1" dirty="0" smtClean="0"/>
              <a:t>Indeed</a:t>
            </a:r>
            <a:r>
              <a:rPr lang="en-GB" i="1" dirty="0"/>
              <a:t>, one of the biggest </a:t>
            </a:r>
            <a:r>
              <a:rPr lang="en-GB" i="1" dirty="0" smtClean="0"/>
              <a:t>mysteries</a:t>
            </a:r>
            <a:r>
              <a:rPr lang="cs-CZ" i="1" dirty="0" smtClean="0"/>
              <a:t> </a:t>
            </a:r>
            <a:r>
              <a:rPr lang="en-GB" i="1" dirty="0" smtClean="0"/>
              <a:t>concerning </a:t>
            </a:r>
            <a:r>
              <a:rPr lang="en-GB" i="1" dirty="0"/>
              <a:t>the origin of life is </a:t>
            </a:r>
            <a:r>
              <a:rPr lang="en-GB" i="1" dirty="0" smtClean="0"/>
              <a:t>why</a:t>
            </a:r>
            <a:r>
              <a:rPr lang="cs-CZ" i="1" dirty="0" smtClean="0"/>
              <a:t> L</a:t>
            </a:r>
            <a:r>
              <a:rPr lang="en-GB" i="1" dirty="0" smtClean="0"/>
              <a:t>-polypeptides </a:t>
            </a:r>
            <a:r>
              <a:rPr lang="en-GB" i="1" dirty="0"/>
              <a:t>were selected </a:t>
            </a:r>
            <a:r>
              <a:rPr lang="en-GB" i="1" dirty="0" smtClean="0"/>
              <a:t>as</a:t>
            </a:r>
            <a:r>
              <a:rPr lang="cs-CZ" i="1" dirty="0" smtClean="0"/>
              <a:t> </a:t>
            </a:r>
            <a:r>
              <a:rPr lang="en-GB" i="1" dirty="0" smtClean="0"/>
              <a:t>proteins</a:t>
            </a:r>
            <a:r>
              <a:rPr lang="en-GB" i="1" dirty="0"/>
              <a:t>, </a:t>
            </a:r>
            <a:r>
              <a:rPr lang="en-GB" i="1" dirty="0" smtClean="0"/>
              <a:t>while</a:t>
            </a:r>
            <a:r>
              <a:rPr lang="cs-CZ" i="1" dirty="0" smtClean="0"/>
              <a:t> D</a:t>
            </a:r>
            <a:r>
              <a:rPr lang="en-GB" i="1" dirty="0" smtClean="0"/>
              <a:t>-polypeptides </a:t>
            </a:r>
            <a:r>
              <a:rPr lang="en-GB" i="1" dirty="0"/>
              <a:t>were eliminated from primitive Earth</a:t>
            </a:r>
            <a:r>
              <a:rPr lang="en-GB" i="1" dirty="0" smtClean="0"/>
              <a:t>.</a:t>
            </a:r>
            <a:r>
              <a:rPr lang="cs-CZ" i="1" dirty="0" smtClean="0"/>
              <a:t>“</a:t>
            </a:r>
            <a:endParaRPr lang="cs-CZ" i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16319" t="25803" r="50556" b="56420"/>
          <a:stretch/>
        </p:blipFill>
        <p:spPr>
          <a:xfrm>
            <a:off x="304800" y="2010728"/>
            <a:ext cx="4038601" cy="121920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20082" y="3397569"/>
            <a:ext cx="2590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dbaasp.org</a:t>
            </a:r>
            <a:r>
              <a:rPr lang="cs-CZ" dirty="0"/>
              <a:t>/</a:t>
            </a:r>
            <a:r>
              <a:rPr lang="cs-CZ" dirty="0" err="1"/>
              <a:t>home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/>
          <a:srcRect l="16250" t="20246" r="65625" b="24321"/>
          <a:stretch/>
        </p:blipFill>
        <p:spPr>
          <a:xfrm>
            <a:off x="4665134" y="2265340"/>
            <a:ext cx="2590800" cy="4456971"/>
          </a:xfrm>
          <a:prstGeom prst="rect">
            <a:avLst/>
          </a:prstGeom>
        </p:spPr>
      </p:pic>
      <p:sp>
        <p:nvSpPr>
          <p:cNvPr id="9" name="Ovál 8"/>
          <p:cNvSpPr/>
          <p:nvPr/>
        </p:nvSpPr>
        <p:spPr>
          <a:xfrm>
            <a:off x="9804403" y="2059374"/>
            <a:ext cx="702734" cy="66689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304800" y="4493825"/>
            <a:ext cx="3742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cs-CZ" altLang="cs-CZ" b="1" i="1" dirty="0">
                <a:solidFill>
                  <a:srgbClr val="00B050"/>
                </a:solidFill>
              </a:rPr>
              <a:t>Úkol </a:t>
            </a:r>
            <a:r>
              <a:rPr lang="cs-CZ" altLang="cs-CZ" b="1" i="1" dirty="0" smtClean="0">
                <a:solidFill>
                  <a:srgbClr val="00B050"/>
                </a:solidFill>
              </a:rPr>
              <a:t>1:</a:t>
            </a:r>
            <a:r>
              <a:rPr lang="cs-CZ" altLang="cs-CZ" b="1" i="1" dirty="0">
                <a:solidFill>
                  <a:srgbClr val="00B050"/>
                </a:solidFill>
              </a:rPr>
              <a:t>	</a:t>
            </a:r>
            <a:r>
              <a:rPr lang="cs-CZ" altLang="cs-CZ" b="1" i="1" dirty="0" smtClean="0">
                <a:solidFill>
                  <a:srgbClr val="00B050"/>
                </a:solidFill>
              </a:rPr>
              <a:t>Najděte v </a:t>
            </a:r>
            <a:r>
              <a:rPr lang="cs-CZ" altLang="cs-CZ" b="1" i="1" dirty="0">
                <a:solidFill>
                  <a:srgbClr val="00B050"/>
                </a:solidFill>
              </a:rPr>
              <a:t>databázi „</a:t>
            </a:r>
            <a:r>
              <a:rPr lang="cs-CZ" altLang="cs-CZ" b="1" i="1" dirty="0" err="1" smtClean="0">
                <a:solidFill>
                  <a:srgbClr val="00B050"/>
                </a:solidFill>
              </a:rPr>
              <a:t>Penicillin</a:t>
            </a:r>
            <a:r>
              <a:rPr lang="cs-CZ" altLang="cs-CZ" b="1" i="1" dirty="0" smtClean="0">
                <a:solidFill>
                  <a:srgbClr val="00B050"/>
                </a:solidFill>
              </a:rPr>
              <a:t>“. Jakou D-aminokyselinu obsahuje? Jak jsou D-aminokyseliny vyznačené v sekvenci? </a:t>
            </a:r>
            <a:endParaRPr lang="cs-CZ" altLang="cs-CZ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Jak stabilní je můj protein? </a:t>
            </a: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626075" y="1542469"/>
            <a:ext cx="5156888" cy="49242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altLang="cs-CZ" sz="2000" dirty="0"/>
              <a:t>Stabilita </a:t>
            </a:r>
            <a:r>
              <a:rPr lang="cs-CZ" altLang="cs-CZ" sz="2000" b="1" i="1" dirty="0">
                <a:solidFill>
                  <a:srgbClr val="00B050"/>
                </a:solidFill>
              </a:rPr>
              <a:t>in </a:t>
            </a:r>
            <a:r>
              <a:rPr lang="cs-CZ" altLang="cs-CZ" sz="2000" b="1" i="1" dirty="0" err="1">
                <a:solidFill>
                  <a:srgbClr val="00B050"/>
                </a:solidFill>
              </a:rPr>
              <a:t>vivo</a:t>
            </a:r>
            <a:endParaRPr lang="cs-CZ" altLang="cs-CZ" sz="2000" b="1" i="1" dirty="0">
              <a:solidFill>
                <a:srgbClr val="00B050"/>
              </a:solidFill>
            </a:endParaRPr>
          </a:p>
          <a:p>
            <a:pPr algn="ctr"/>
            <a:endParaRPr lang="cs-CZ" altLang="cs-CZ" sz="2000" dirty="0"/>
          </a:p>
          <a:p>
            <a:pPr algn="ctr"/>
            <a:r>
              <a:rPr lang="cs-CZ" altLang="cs-CZ" sz="2000" dirty="0"/>
              <a:t>Stabilita proteinu v buňce</a:t>
            </a:r>
          </a:p>
          <a:p>
            <a:pPr algn="ctr"/>
            <a:endParaRPr lang="cs-CZ" altLang="cs-CZ" sz="2000" dirty="0"/>
          </a:p>
          <a:p>
            <a:pPr algn="ctr"/>
            <a:endParaRPr lang="cs-CZ" altLang="cs-CZ" sz="2000" dirty="0"/>
          </a:p>
          <a:p>
            <a:pPr algn="ctr"/>
            <a:endParaRPr lang="cs-CZ" altLang="cs-CZ" sz="2000" dirty="0"/>
          </a:p>
          <a:p>
            <a:pPr marL="0" indent="0" algn="ctr">
              <a:buNone/>
            </a:pPr>
            <a:endParaRPr lang="cs-CZ" altLang="cs-CZ" sz="2000" dirty="0"/>
          </a:p>
          <a:p>
            <a:pPr algn="ctr"/>
            <a:r>
              <a:rPr lang="cs-CZ" altLang="cs-CZ" sz="2000" dirty="0"/>
              <a:t>Degradace proteinů v buňce je </a:t>
            </a:r>
            <a:r>
              <a:rPr lang="cs-CZ" altLang="cs-CZ" sz="2000" b="1" dirty="0">
                <a:solidFill>
                  <a:srgbClr val="00B050"/>
                </a:solidFill>
              </a:rPr>
              <a:t>aktivní proces </a:t>
            </a:r>
            <a:r>
              <a:rPr lang="cs-CZ" altLang="cs-CZ" sz="2000" dirty="0"/>
              <a:t>(„udělej svoji práci a zmiz, ať nezavazíš“).</a:t>
            </a:r>
          </a:p>
          <a:p>
            <a:pPr marL="0" indent="0" algn="ctr">
              <a:buNone/>
            </a:pPr>
            <a:endParaRPr lang="cs-CZ" altLang="cs-CZ" sz="2000" dirty="0"/>
          </a:p>
          <a:p>
            <a:pPr algn="ctr"/>
            <a:r>
              <a:rPr lang="cs-CZ" altLang="cs-CZ" sz="2000" b="1" dirty="0">
                <a:solidFill>
                  <a:srgbClr val="00B050"/>
                </a:solidFill>
              </a:rPr>
              <a:t>„In-</a:t>
            </a:r>
            <a:r>
              <a:rPr lang="cs-CZ" altLang="cs-CZ" sz="2000" b="1" dirty="0" err="1">
                <a:solidFill>
                  <a:srgbClr val="00B050"/>
                </a:solidFill>
              </a:rPr>
              <a:t>vivo</a:t>
            </a:r>
            <a:r>
              <a:rPr lang="cs-CZ" altLang="cs-CZ" sz="2000" b="1" dirty="0">
                <a:solidFill>
                  <a:srgbClr val="00B050"/>
                </a:solidFill>
              </a:rPr>
              <a:t> </a:t>
            </a:r>
            <a:r>
              <a:rPr lang="cs-CZ" altLang="cs-CZ" sz="2000" b="1" dirty="0" err="1">
                <a:solidFill>
                  <a:srgbClr val="00B050"/>
                </a:solidFill>
              </a:rPr>
              <a:t>half-life</a:t>
            </a:r>
            <a:r>
              <a:rPr lang="cs-CZ" altLang="cs-CZ" sz="2000" b="1" dirty="0">
                <a:solidFill>
                  <a:srgbClr val="00B050"/>
                </a:solidFill>
              </a:rPr>
              <a:t>“ </a:t>
            </a:r>
          </a:p>
          <a:p>
            <a:pPr algn="ctr"/>
            <a:endParaRPr lang="cs-CZ" altLang="cs-CZ" sz="2000" dirty="0"/>
          </a:p>
          <a:p>
            <a:pPr algn="ctr"/>
            <a:endParaRPr lang="cs-CZ" altLang="cs-CZ" sz="2000" dirty="0"/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>
          <a:xfrm>
            <a:off x="6396075" y="1538500"/>
            <a:ext cx="5156888" cy="49242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altLang="cs-CZ" sz="2000" dirty="0"/>
              <a:t>Stabilita </a:t>
            </a:r>
            <a:r>
              <a:rPr lang="cs-CZ" altLang="cs-CZ" sz="2000" b="1" i="1" dirty="0">
                <a:solidFill>
                  <a:srgbClr val="00B050"/>
                </a:solidFill>
              </a:rPr>
              <a:t>in vitro</a:t>
            </a:r>
          </a:p>
          <a:p>
            <a:pPr algn="ctr"/>
            <a:endParaRPr lang="cs-CZ" altLang="cs-CZ" sz="2000" dirty="0"/>
          </a:p>
          <a:p>
            <a:pPr algn="ctr"/>
            <a:r>
              <a:rPr lang="cs-CZ" altLang="cs-CZ" sz="2000" dirty="0"/>
              <a:t>Stabilita proteinu ve zkumavce</a:t>
            </a:r>
          </a:p>
          <a:p>
            <a:pPr algn="ctr"/>
            <a:endParaRPr lang="cs-CZ" altLang="cs-CZ" sz="2000" dirty="0"/>
          </a:p>
          <a:p>
            <a:pPr algn="ctr"/>
            <a:endParaRPr lang="cs-CZ" altLang="cs-CZ" sz="2000" dirty="0"/>
          </a:p>
          <a:p>
            <a:pPr algn="ctr"/>
            <a:endParaRPr lang="cs-CZ" altLang="cs-CZ" sz="2000" dirty="0"/>
          </a:p>
          <a:p>
            <a:pPr algn="ctr"/>
            <a:endParaRPr lang="cs-CZ" altLang="cs-CZ" sz="2000" dirty="0"/>
          </a:p>
          <a:p>
            <a:pPr algn="ctr"/>
            <a:endParaRPr lang="cs-CZ" altLang="cs-CZ" sz="2000" dirty="0"/>
          </a:p>
          <a:p>
            <a:pPr algn="ctr"/>
            <a:endParaRPr lang="cs-CZ" altLang="cs-CZ" sz="1600" dirty="0"/>
          </a:p>
          <a:p>
            <a:pPr algn="ctr"/>
            <a:endParaRPr lang="cs-CZ" altLang="cs-CZ" sz="2000" dirty="0"/>
          </a:p>
          <a:p>
            <a:pPr algn="ctr"/>
            <a:r>
              <a:rPr lang="cs-CZ" altLang="cs-CZ" sz="2000" b="1" dirty="0">
                <a:solidFill>
                  <a:srgbClr val="00B050"/>
                </a:solidFill>
              </a:rPr>
              <a:t>„</a:t>
            </a:r>
            <a:r>
              <a:rPr lang="cs-CZ" altLang="cs-CZ" sz="2000" b="1" dirty="0" err="1">
                <a:solidFill>
                  <a:srgbClr val="00B050"/>
                </a:solidFill>
              </a:rPr>
              <a:t>Instability</a:t>
            </a:r>
            <a:r>
              <a:rPr lang="cs-CZ" altLang="cs-CZ" sz="2000" b="1" dirty="0">
                <a:solidFill>
                  <a:srgbClr val="00B050"/>
                </a:solidFill>
              </a:rPr>
              <a:t> index“</a:t>
            </a:r>
          </a:p>
          <a:p>
            <a:pPr algn="ctr"/>
            <a:endParaRPr lang="cs-CZ" altLang="cs-CZ" sz="2000" dirty="0"/>
          </a:p>
        </p:txBody>
      </p:sp>
      <p:grpSp>
        <p:nvGrpSpPr>
          <p:cNvPr id="10" name="Group 45"/>
          <p:cNvGrpSpPr>
            <a:grpSpLocks/>
          </p:cNvGrpSpPr>
          <p:nvPr/>
        </p:nvGrpSpPr>
        <p:grpSpPr bwMode="auto">
          <a:xfrm>
            <a:off x="1908325" y="3057642"/>
            <a:ext cx="2592387" cy="942975"/>
            <a:chOff x="657" y="2024"/>
            <a:chExt cx="1633" cy="594"/>
          </a:xfrm>
        </p:grpSpPr>
        <p:grpSp>
          <p:nvGrpSpPr>
            <p:cNvPr id="11" name="Group 39"/>
            <p:cNvGrpSpPr>
              <a:grpSpLocks/>
            </p:cNvGrpSpPr>
            <p:nvPr/>
          </p:nvGrpSpPr>
          <p:grpSpPr bwMode="auto">
            <a:xfrm rot="-7979301">
              <a:off x="1177" y="1504"/>
              <a:ext cx="594" cy="1633"/>
              <a:chOff x="1721" y="1687"/>
              <a:chExt cx="412" cy="1132"/>
            </a:xfrm>
          </p:grpSpPr>
          <p:sp>
            <p:nvSpPr>
              <p:cNvPr id="16" name="AutoShape 15"/>
              <p:cNvSpPr>
                <a:spLocks noChangeArrowheads="1"/>
              </p:cNvSpPr>
              <p:nvPr/>
            </p:nvSpPr>
            <p:spPr bwMode="auto">
              <a:xfrm rot="7933184">
                <a:off x="1361" y="2047"/>
                <a:ext cx="1132" cy="412"/>
              </a:xfrm>
              <a:prstGeom prst="roundRect">
                <a:avLst>
                  <a:gd name="adj" fmla="val 16667"/>
                </a:avLst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40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grpSp>
            <p:nvGrpSpPr>
              <p:cNvPr id="17" name="Group 16"/>
              <p:cNvGrpSpPr>
                <a:grpSpLocks/>
              </p:cNvGrpSpPr>
              <p:nvPr/>
            </p:nvGrpSpPr>
            <p:grpSpPr bwMode="auto">
              <a:xfrm rot="7933184">
                <a:off x="1435" y="2104"/>
                <a:ext cx="994" cy="274"/>
                <a:chOff x="1111" y="2024"/>
                <a:chExt cx="1594" cy="440"/>
              </a:xfrm>
            </p:grpSpPr>
            <p:sp>
              <p:nvSpPr>
                <p:cNvPr id="18" name="AutoShape 17"/>
                <p:cNvSpPr>
                  <a:spLocks noChangeArrowheads="1"/>
                </p:cNvSpPr>
                <p:nvPr/>
              </p:nvSpPr>
              <p:spPr bwMode="auto">
                <a:xfrm>
                  <a:off x="1111" y="2024"/>
                  <a:ext cx="1594" cy="44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40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19" name="Freeform 18"/>
                <p:cNvSpPr>
                  <a:spLocks/>
                </p:cNvSpPr>
                <p:nvPr/>
              </p:nvSpPr>
              <p:spPr bwMode="auto">
                <a:xfrm>
                  <a:off x="1474" y="2024"/>
                  <a:ext cx="460" cy="325"/>
                </a:xfrm>
                <a:custGeom>
                  <a:avLst/>
                  <a:gdLst>
                    <a:gd name="T0" fmla="*/ 27 w 460"/>
                    <a:gd name="T1" fmla="*/ 141 h 325"/>
                    <a:gd name="T2" fmla="*/ 59 w 460"/>
                    <a:gd name="T3" fmla="*/ 253 h 325"/>
                    <a:gd name="T4" fmla="*/ 139 w 460"/>
                    <a:gd name="T5" fmla="*/ 205 h 325"/>
                    <a:gd name="T6" fmla="*/ 59 w 460"/>
                    <a:gd name="T7" fmla="*/ 173 h 325"/>
                    <a:gd name="T8" fmla="*/ 99 w 460"/>
                    <a:gd name="T9" fmla="*/ 293 h 325"/>
                    <a:gd name="T10" fmla="*/ 203 w 460"/>
                    <a:gd name="T11" fmla="*/ 165 h 325"/>
                    <a:gd name="T12" fmla="*/ 123 w 460"/>
                    <a:gd name="T13" fmla="*/ 213 h 325"/>
                    <a:gd name="T14" fmla="*/ 195 w 460"/>
                    <a:gd name="T15" fmla="*/ 317 h 325"/>
                    <a:gd name="T16" fmla="*/ 267 w 460"/>
                    <a:gd name="T17" fmla="*/ 205 h 325"/>
                    <a:gd name="T18" fmla="*/ 195 w 460"/>
                    <a:gd name="T19" fmla="*/ 213 h 325"/>
                    <a:gd name="T20" fmla="*/ 283 w 460"/>
                    <a:gd name="T21" fmla="*/ 325 h 325"/>
                    <a:gd name="T22" fmla="*/ 363 w 460"/>
                    <a:gd name="T23" fmla="*/ 189 h 325"/>
                    <a:gd name="T24" fmla="*/ 339 w 460"/>
                    <a:gd name="T25" fmla="*/ 173 h 325"/>
                    <a:gd name="T26" fmla="*/ 259 w 460"/>
                    <a:gd name="T27" fmla="*/ 181 h 325"/>
                    <a:gd name="T28" fmla="*/ 331 w 460"/>
                    <a:gd name="T29" fmla="*/ 301 h 325"/>
                    <a:gd name="T30" fmla="*/ 427 w 460"/>
                    <a:gd name="T31" fmla="*/ 293 h 325"/>
                    <a:gd name="T32" fmla="*/ 371 w 460"/>
                    <a:gd name="T33" fmla="*/ 133 h 325"/>
                    <a:gd name="T34" fmla="*/ 283 w 460"/>
                    <a:gd name="T35" fmla="*/ 141 h 325"/>
                    <a:gd name="T36" fmla="*/ 275 w 460"/>
                    <a:gd name="T37" fmla="*/ 173 h 325"/>
                    <a:gd name="T38" fmla="*/ 283 w 460"/>
                    <a:gd name="T39" fmla="*/ 229 h 325"/>
                    <a:gd name="T40" fmla="*/ 339 w 460"/>
                    <a:gd name="T41" fmla="*/ 237 h 325"/>
                    <a:gd name="T42" fmla="*/ 379 w 460"/>
                    <a:gd name="T43" fmla="*/ 229 h 325"/>
                    <a:gd name="T44" fmla="*/ 387 w 460"/>
                    <a:gd name="T45" fmla="*/ 205 h 325"/>
                    <a:gd name="T46" fmla="*/ 371 w 460"/>
                    <a:gd name="T47" fmla="*/ 101 h 325"/>
                    <a:gd name="T48" fmla="*/ 299 w 460"/>
                    <a:gd name="T49" fmla="*/ 69 h 325"/>
                    <a:gd name="T50" fmla="*/ 227 w 460"/>
                    <a:gd name="T51" fmla="*/ 109 h 325"/>
                    <a:gd name="T52" fmla="*/ 235 w 460"/>
                    <a:gd name="T53" fmla="*/ 189 h 325"/>
                    <a:gd name="T54" fmla="*/ 283 w 460"/>
                    <a:gd name="T55" fmla="*/ 221 h 325"/>
                    <a:gd name="T56" fmla="*/ 339 w 460"/>
                    <a:gd name="T57" fmla="*/ 213 h 325"/>
                    <a:gd name="T58" fmla="*/ 211 w 460"/>
                    <a:gd name="T59" fmla="*/ 45 h 325"/>
                    <a:gd name="T60" fmla="*/ 147 w 460"/>
                    <a:gd name="T61" fmla="*/ 101 h 325"/>
                    <a:gd name="T62" fmla="*/ 243 w 460"/>
                    <a:gd name="T63" fmla="*/ 181 h 325"/>
                    <a:gd name="T64" fmla="*/ 179 w 460"/>
                    <a:gd name="T65" fmla="*/ 45 h 325"/>
                    <a:gd name="T66" fmla="*/ 107 w 460"/>
                    <a:gd name="T67" fmla="*/ 37 h 325"/>
                    <a:gd name="T68" fmla="*/ 115 w 460"/>
                    <a:gd name="T69" fmla="*/ 189 h 325"/>
                    <a:gd name="T70" fmla="*/ 179 w 460"/>
                    <a:gd name="T71" fmla="*/ 117 h 325"/>
                    <a:gd name="T72" fmla="*/ 115 w 460"/>
                    <a:gd name="T73" fmla="*/ 53 h 325"/>
                    <a:gd name="T74" fmla="*/ 67 w 460"/>
                    <a:gd name="T75" fmla="*/ 5 h 325"/>
                    <a:gd name="T76" fmla="*/ 27 w 460"/>
                    <a:gd name="T77" fmla="*/ 37 h 325"/>
                    <a:gd name="T78" fmla="*/ 27 w 460"/>
                    <a:gd name="T79" fmla="*/ 141 h 325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460" h="325">
                      <a:moveTo>
                        <a:pt x="27" y="141"/>
                      </a:moveTo>
                      <a:cubicBezTo>
                        <a:pt x="12" y="185"/>
                        <a:pt x="21" y="228"/>
                        <a:pt x="59" y="253"/>
                      </a:cubicBezTo>
                      <a:cubicBezTo>
                        <a:pt x="102" y="244"/>
                        <a:pt x="115" y="241"/>
                        <a:pt x="139" y="205"/>
                      </a:cubicBezTo>
                      <a:cubicBezTo>
                        <a:pt x="125" y="149"/>
                        <a:pt x="114" y="164"/>
                        <a:pt x="59" y="173"/>
                      </a:cubicBezTo>
                      <a:cubicBezTo>
                        <a:pt x="25" y="224"/>
                        <a:pt x="44" y="275"/>
                        <a:pt x="99" y="293"/>
                      </a:cubicBezTo>
                      <a:cubicBezTo>
                        <a:pt x="234" y="282"/>
                        <a:pt x="214" y="300"/>
                        <a:pt x="203" y="165"/>
                      </a:cubicBezTo>
                      <a:cubicBezTo>
                        <a:pt x="160" y="174"/>
                        <a:pt x="147" y="177"/>
                        <a:pt x="123" y="213"/>
                      </a:cubicBezTo>
                      <a:cubicBezTo>
                        <a:pt x="132" y="314"/>
                        <a:pt x="116" y="301"/>
                        <a:pt x="195" y="317"/>
                      </a:cubicBezTo>
                      <a:cubicBezTo>
                        <a:pt x="289" y="304"/>
                        <a:pt x="277" y="298"/>
                        <a:pt x="267" y="205"/>
                      </a:cubicBezTo>
                      <a:cubicBezTo>
                        <a:pt x="243" y="208"/>
                        <a:pt x="209" y="193"/>
                        <a:pt x="195" y="213"/>
                      </a:cubicBezTo>
                      <a:cubicBezTo>
                        <a:pt x="155" y="270"/>
                        <a:pt x="247" y="313"/>
                        <a:pt x="283" y="325"/>
                      </a:cubicBezTo>
                      <a:cubicBezTo>
                        <a:pt x="379" y="313"/>
                        <a:pt x="394" y="314"/>
                        <a:pt x="363" y="189"/>
                      </a:cubicBezTo>
                      <a:cubicBezTo>
                        <a:pt x="361" y="180"/>
                        <a:pt x="347" y="178"/>
                        <a:pt x="339" y="173"/>
                      </a:cubicBezTo>
                      <a:cubicBezTo>
                        <a:pt x="312" y="176"/>
                        <a:pt x="277" y="161"/>
                        <a:pt x="259" y="181"/>
                      </a:cubicBezTo>
                      <a:cubicBezTo>
                        <a:pt x="207" y="239"/>
                        <a:pt x="304" y="283"/>
                        <a:pt x="331" y="301"/>
                      </a:cubicBezTo>
                      <a:cubicBezTo>
                        <a:pt x="363" y="298"/>
                        <a:pt x="404" y="316"/>
                        <a:pt x="427" y="293"/>
                      </a:cubicBezTo>
                      <a:cubicBezTo>
                        <a:pt x="460" y="260"/>
                        <a:pt x="395" y="157"/>
                        <a:pt x="371" y="133"/>
                      </a:cubicBezTo>
                      <a:cubicBezTo>
                        <a:pt x="342" y="136"/>
                        <a:pt x="310" y="130"/>
                        <a:pt x="283" y="141"/>
                      </a:cubicBezTo>
                      <a:cubicBezTo>
                        <a:pt x="273" y="145"/>
                        <a:pt x="275" y="162"/>
                        <a:pt x="275" y="173"/>
                      </a:cubicBezTo>
                      <a:cubicBezTo>
                        <a:pt x="275" y="192"/>
                        <a:pt x="270" y="216"/>
                        <a:pt x="283" y="229"/>
                      </a:cubicBezTo>
                      <a:cubicBezTo>
                        <a:pt x="296" y="242"/>
                        <a:pt x="320" y="234"/>
                        <a:pt x="339" y="237"/>
                      </a:cubicBezTo>
                      <a:cubicBezTo>
                        <a:pt x="352" y="234"/>
                        <a:pt x="368" y="237"/>
                        <a:pt x="379" y="229"/>
                      </a:cubicBezTo>
                      <a:cubicBezTo>
                        <a:pt x="386" y="224"/>
                        <a:pt x="388" y="213"/>
                        <a:pt x="387" y="205"/>
                      </a:cubicBezTo>
                      <a:cubicBezTo>
                        <a:pt x="385" y="170"/>
                        <a:pt x="382" y="134"/>
                        <a:pt x="371" y="101"/>
                      </a:cubicBezTo>
                      <a:cubicBezTo>
                        <a:pt x="363" y="76"/>
                        <a:pt x="299" y="69"/>
                        <a:pt x="299" y="69"/>
                      </a:cubicBezTo>
                      <a:cubicBezTo>
                        <a:pt x="258" y="77"/>
                        <a:pt x="240" y="69"/>
                        <a:pt x="227" y="109"/>
                      </a:cubicBezTo>
                      <a:cubicBezTo>
                        <a:pt x="230" y="136"/>
                        <a:pt x="223" y="165"/>
                        <a:pt x="235" y="189"/>
                      </a:cubicBezTo>
                      <a:cubicBezTo>
                        <a:pt x="244" y="206"/>
                        <a:pt x="283" y="221"/>
                        <a:pt x="283" y="221"/>
                      </a:cubicBezTo>
                      <a:cubicBezTo>
                        <a:pt x="302" y="218"/>
                        <a:pt x="330" y="230"/>
                        <a:pt x="339" y="213"/>
                      </a:cubicBezTo>
                      <a:cubicBezTo>
                        <a:pt x="381" y="137"/>
                        <a:pt x="268" y="64"/>
                        <a:pt x="211" y="45"/>
                      </a:cubicBezTo>
                      <a:cubicBezTo>
                        <a:pt x="173" y="54"/>
                        <a:pt x="159" y="64"/>
                        <a:pt x="147" y="101"/>
                      </a:cubicBezTo>
                      <a:cubicBezTo>
                        <a:pt x="158" y="200"/>
                        <a:pt x="146" y="193"/>
                        <a:pt x="243" y="181"/>
                      </a:cubicBezTo>
                      <a:cubicBezTo>
                        <a:pt x="263" y="122"/>
                        <a:pt x="238" y="65"/>
                        <a:pt x="179" y="45"/>
                      </a:cubicBezTo>
                      <a:cubicBezTo>
                        <a:pt x="144" y="10"/>
                        <a:pt x="144" y="0"/>
                        <a:pt x="107" y="37"/>
                      </a:cubicBezTo>
                      <a:cubicBezTo>
                        <a:pt x="89" y="90"/>
                        <a:pt x="82" y="139"/>
                        <a:pt x="115" y="189"/>
                      </a:cubicBezTo>
                      <a:cubicBezTo>
                        <a:pt x="175" y="181"/>
                        <a:pt x="204" y="184"/>
                        <a:pt x="179" y="117"/>
                      </a:cubicBezTo>
                      <a:cubicBezTo>
                        <a:pt x="167" y="86"/>
                        <a:pt x="138" y="73"/>
                        <a:pt x="115" y="53"/>
                      </a:cubicBezTo>
                      <a:cubicBezTo>
                        <a:pt x="98" y="38"/>
                        <a:pt x="67" y="5"/>
                        <a:pt x="67" y="5"/>
                      </a:cubicBezTo>
                      <a:cubicBezTo>
                        <a:pt x="48" y="11"/>
                        <a:pt x="31" y="11"/>
                        <a:pt x="27" y="37"/>
                      </a:cubicBezTo>
                      <a:cubicBezTo>
                        <a:pt x="0" y="201"/>
                        <a:pt x="4" y="187"/>
                        <a:pt x="27" y="141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auto">
                <a:xfrm>
                  <a:off x="2018" y="2160"/>
                  <a:ext cx="45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40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21" name="Oval 20"/>
                <p:cNvSpPr>
                  <a:spLocks noChangeArrowheads="1"/>
                </p:cNvSpPr>
                <p:nvPr/>
              </p:nvSpPr>
              <p:spPr bwMode="auto">
                <a:xfrm>
                  <a:off x="2154" y="2296"/>
                  <a:ext cx="45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40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22" name="Oval 21"/>
                <p:cNvSpPr>
                  <a:spLocks noChangeArrowheads="1"/>
                </p:cNvSpPr>
                <p:nvPr/>
              </p:nvSpPr>
              <p:spPr bwMode="auto">
                <a:xfrm>
                  <a:off x="2290" y="2205"/>
                  <a:ext cx="45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40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23" name="Oval 22"/>
                <p:cNvSpPr>
                  <a:spLocks noChangeArrowheads="1"/>
                </p:cNvSpPr>
                <p:nvPr/>
              </p:nvSpPr>
              <p:spPr bwMode="auto">
                <a:xfrm>
                  <a:off x="1338" y="2341"/>
                  <a:ext cx="45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40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24" name="Oval 23"/>
                <p:cNvSpPr>
                  <a:spLocks noChangeArrowheads="1"/>
                </p:cNvSpPr>
                <p:nvPr/>
              </p:nvSpPr>
              <p:spPr bwMode="auto">
                <a:xfrm>
                  <a:off x="2381" y="2251"/>
                  <a:ext cx="45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40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25" name="Oval 24"/>
                <p:cNvSpPr>
                  <a:spLocks noChangeArrowheads="1"/>
                </p:cNvSpPr>
                <p:nvPr/>
              </p:nvSpPr>
              <p:spPr bwMode="auto">
                <a:xfrm>
                  <a:off x="1292" y="2160"/>
                  <a:ext cx="45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40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26" name="Oval 25"/>
                <p:cNvSpPr>
                  <a:spLocks noChangeArrowheads="1"/>
                </p:cNvSpPr>
                <p:nvPr/>
              </p:nvSpPr>
              <p:spPr bwMode="auto">
                <a:xfrm>
                  <a:off x="1973" y="2341"/>
                  <a:ext cx="45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40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27" name="Oval 26"/>
                <p:cNvSpPr>
                  <a:spLocks noChangeArrowheads="1"/>
                </p:cNvSpPr>
                <p:nvPr/>
              </p:nvSpPr>
              <p:spPr bwMode="auto">
                <a:xfrm>
                  <a:off x="2154" y="2115"/>
                  <a:ext cx="45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40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28" name="Oval 27"/>
                <p:cNvSpPr>
                  <a:spLocks noChangeArrowheads="1"/>
                </p:cNvSpPr>
                <p:nvPr/>
              </p:nvSpPr>
              <p:spPr bwMode="auto">
                <a:xfrm>
                  <a:off x="2472" y="2387"/>
                  <a:ext cx="45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40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29" name="Oval 28"/>
                <p:cNvSpPr>
                  <a:spLocks noChangeArrowheads="1"/>
                </p:cNvSpPr>
                <p:nvPr/>
              </p:nvSpPr>
              <p:spPr bwMode="auto">
                <a:xfrm>
                  <a:off x="2517" y="2251"/>
                  <a:ext cx="45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40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30" name="Oval 29"/>
                <p:cNvSpPr>
                  <a:spLocks noChangeArrowheads="1"/>
                </p:cNvSpPr>
                <p:nvPr/>
              </p:nvSpPr>
              <p:spPr bwMode="auto">
                <a:xfrm>
                  <a:off x="1474" y="2341"/>
                  <a:ext cx="45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40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31" name="Oval 30"/>
                <p:cNvSpPr>
                  <a:spLocks noChangeArrowheads="1"/>
                </p:cNvSpPr>
                <p:nvPr/>
              </p:nvSpPr>
              <p:spPr bwMode="auto">
                <a:xfrm>
                  <a:off x="1156" y="2115"/>
                  <a:ext cx="45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40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32" name="Oval 31"/>
                <p:cNvSpPr>
                  <a:spLocks noChangeArrowheads="1"/>
                </p:cNvSpPr>
                <p:nvPr/>
              </p:nvSpPr>
              <p:spPr bwMode="auto">
                <a:xfrm>
                  <a:off x="1202" y="2296"/>
                  <a:ext cx="45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40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33" name="Oval 32"/>
                <p:cNvSpPr>
                  <a:spLocks noChangeArrowheads="1"/>
                </p:cNvSpPr>
                <p:nvPr/>
              </p:nvSpPr>
              <p:spPr bwMode="auto">
                <a:xfrm>
                  <a:off x="2290" y="2341"/>
                  <a:ext cx="45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40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34" name="Oval 33"/>
                <p:cNvSpPr>
                  <a:spLocks noChangeArrowheads="1"/>
                </p:cNvSpPr>
                <p:nvPr/>
              </p:nvSpPr>
              <p:spPr bwMode="auto">
                <a:xfrm>
                  <a:off x="1746" y="2387"/>
                  <a:ext cx="45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40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35" name="Oval 34"/>
                <p:cNvSpPr>
                  <a:spLocks noChangeArrowheads="1"/>
                </p:cNvSpPr>
                <p:nvPr/>
              </p:nvSpPr>
              <p:spPr bwMode="auto">
                <a:xfrm>
                  <a:off x="2562" y="2115"/>
                  <a:ext cx="45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40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36" name="Oval 35"/>
                <p:cNvSpPr>
                  <a:spLocks noChangeArrowheads="1"/>
                </p:cNvSpPr>
                <p:nvPr/>
              </p:nvSpPr>
              <p:spPr bwMode="auto">
                <a:xfrm>
                  <a:off x="2109" y="2341"/>
                  <a:ext cx="45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40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37" name="Oval 36"/>
                <p:cNvSpPr>
                  <a:spLocks noChangeArrowheads="1"/>
                </p:cNvSpPr>
                <p:nvPr/>
              </p:nvSpPr>
              <p:spPr bwMode="auto">
                <a:xfrm>
                  <a:off x="2381" y="2069"/>
                  <a:ext cx="45" cy="4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40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</p:grpSp>
        </p:grpSp>
        <p:pic>
          <p:nvPicPr>
            <p:cNvPr id="12" name="Picture 40" descr="abrin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3" r="19296"/>
            <a:stretch>
              <a:fillRect/>
            </a:stretch>
          </p:blipFill>
          <p:spPr bwMode="auto">
            <a:xfrm rot="207722">
              <a:off x="1519" y="2160"/>
              <a:ext cx="131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1" descr="abrin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3" r="19296"/>
            <a:stretch>
              <a:fillRect/>
            </a:stretch>
          </p:blipFill>
          <p:spPr bwMode="auto">
            <a:xfrm rot="207722">
              <a:off x="1837" y="2296"/>
              <a:ext cx="131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2" descr="abrin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3" r="19296"/>
            <a:stretch>
              <a:fillRect/>
            </a:stretch>
          </p:blipFill>
          <p:spPr bwMode="auto">
            <a:xfrm rot="207722">
              <a:off x="839" y="2296"/>
              <a:ext cx="131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abrin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3" r="19296"/>
            <a:stretch>
              <a:fillRect/>
            </a:stretch>
          </p:blipFill>
          <p:spPr bwMode="auto">
            <a:xfrm rot="207722">
              <a:off x="1973" y="2160"/>
              <a:ext cx="131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8" name="Group 44"/>
          <p:cNvGrpSpPr>
            <a:grpSpLocks/>
          </p:cNvGrpSpPr>
          <p:nvPr/>
        </p:nvGrpSpPr>
        <p:grpSpPr bwMode="auto">
          <a:xfrm>
            <a:off x="7915922" y="2909848"/>
            <a:ext cx="1814822" cy="1915312"/>
            <a:chOff x="2426" y="1752"/>
            <a:chExt cx="903" cy="953"/>
          </a:xfrm>
        </p:grpSpPr>
        <p:pic>
          <p:nvPicPr>
            <p:cNvPr id="39" name="Picture 10" descr="ANd9GcTsiMB0C1XBckqS_e7JCQ-79PwYFXlWWSrED2wZH526156HMvE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15" b="10037"/>
            <a:stretch>
              <a:fillRect/>
            </a:stretch>
          </p:blipFill>
          <p:spPr bwMode="auto">
            <a:xfrm rot="1500297">
              <a:off x="2426" y="1752"/>
              <a:ext cx="903" cy="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1" descr="abrin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3" r="19296"/>
            <a:stretch>
              <a:fillRect/>
            </a:stretch>
          </p:blipFill>
          <p:spPr bwMode="auto">
            <a:xfrm rot="-3135062">
              <a:off x="3124" y="2066"/>
              <a:ext cx="131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12" descr="abrin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3" r="19296"/>
            <a:stretch>
              <a:fillRect/>
            </a:stretch>
          </p:blipFill>
          <p:spPr bwMode="auto">
            <a:xfrm rot="-4651729">
              <a:off x="3061" y="2220"/>
              <a:ext cx="132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3" descr="abrin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3" r="19296"/>
            <a:stretch>
              <a:fillRect/>
            </a:stretch>
          </p:blipFill>
          <p:spPr bwMode="auto">
            <a:xfrm rot="207722">
              <a:off x="2972" y="2381"/>
              <a:ext cx="131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71522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Jak stabilní je můj protein? 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11934" y="1266825"/>
            <a:ext cx="5156888" cy="4924234"/>
            <a:chOff x="626075" y="1525993"/>
            <a:chExt cx="5156888" cy="4924234"/>
          </a:xfrm>
        </p:grpSpPr>
        <p:sp>
          <p:nvSpPr>
            <p:cNvPr id="6" name="Rectangle 9"/>
            <p:cNvSpPr txBox="1">
              <a:spLocks noChangeArrowheads="1"/>
            </p:cNvSpPr>
            <p:nvPr/>
          </p:nvSpPr>
          <p:spPr>
            <a:xfrm>
              <a:off x="626075" y="1525993"/>
              <a:ext cx="5156888" cy="4924234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altLang="cs-CZ" sz="2000" dirty="0"/>
                <a:t>Stabilita </a:t>
              </a:r>
              <a:r>
                <a:rPr lang="cs-CZ" altLang="cs-CZ" sz="2000" b="1" i="1" dirty="0">
                  <a:solidFill>
                    <a:srgbClr val="00B050"/>
                  </a:solidFill>
                </a:rPr>
                <a:t>in </a:t>
              </a:r>
              <a:r>
                <a:rPr lang="cs-CZ" altLang="cs-CZ" sz="2000" b="1" i="1" dirty="0" err="1">
                  <a:solidFill>
                    <a:srgbClr val="00B050"/>
                  </a:solidFill>
                </a:rPr>
                <a:t>vivo</a:t>
              </a:r>
              <a:endParaRPr lang="cs-CZ" altLang="cs-CZ" sz="2000" b="1" i="1" dirty="0">
                <a:solidFill>
                  <a:srgbClr val="00B050"/>
                </a:solidFill>
              </a:endParaRPr>
            </a:p>
            <a:p>
              <a:pPr algn="ctr"/>
              <a:endParaRPr lang="cs-CZ" altLang="cs-CZ" sz="2000" dirty="0"/>
            </a:p>
            <a:p>
              <a:pPr algn="ctr"/>
              <a:r>
                <a:rPr lang="cs-CZ" altLang="cs-CZ" sz="2000" dirty="0"/>
                <a:t>Stabilita proteinu v buňce</a:t>
              </a:r>
            </a:p>
            <a:p>
              <a:pPr algn="ctr"/>
              <a:endParaRPr lang="cs-CZ" altLang="cs-CZ" sz="2000" dirty="0"/>
            </a:p>
            <a:p>
              <a:pPr algn="ctr"/>
              <a:endParaRPr lang="cs-CZ" altLang="cs-CZ" sz="2000" dirty="0"/>
            </a:p>
            <a:p>
              <a:pPr algn="ctr"/>
              <a:endParaRPr lang="cs-CZ" altLang="cs-CZ" sz="2000" dirty="0"/>
            </a:p>
            <a:p>
              <a:pPr marL="0" indent="0" algn="ctr">
                <a:buNone/>
              </a:pPr>
              <a:endParaRPr lang="cs-CZ" altLang="cs-CZ" sz="2000" dirty="0"/>
            </a:p>
            <a:p>
              <a:pPr algn="ctr"/>
              <a:endParaRPr lang="cs-CZ" altLang="cs-CZ" sz="2000" dirty="0"/>
            </a:p>
            <a:p>
              <a:pPr algn="ctr"/>
              <a:endParaRPr lang="cs-CZ" altLang="cs-CZ" sz="2000" dirty="0"/>
            </a:p>
          </p:txBody>
        </p:sp>
        <p:grpSp>
          <p:nvGrpSpPr>
            <p:cNvPr id="10" name="Group 45"/>
            <p:cNvGrpSpPr>
              <a:grpSpLocks/>
            </p:cNvGrpSpPr>
            <p:nvPr/>
          </p:nvGrpSpPr>
          <p:grpSpPr bwMode="auto">
            <a:xfrm>
              <a:off x="1908325" y="3057642"/>
              <a:ext cx="2592387" cy="942975"/>
              <a:chOff x="657" y="2024"/>
              <a:chExt cx="1633" cy="594"/>
            </a:xfrm>
          </p:grpSpPr>
          <p:grpSp>
            <p:nvGrpSpPr>
              <p:cNvPr id="11" name="Group 39"/>
              <p:cNvGrpSpPr>
                <a:grpSpLocks/>
              </p:cNvGrpSpPr>
              <p:nvPr/>
            </p:nvGrpSpPr>
            <p:grpSpPr bwMode="auto">
              <a:xfrm rot="-7979301">
                <a:off x="1177" y="1504"/>
                <a:ext cx="594" cy="1633"/>
                <a:chOff x="1721" y="1687"/>
                <a:chExt cx="412" cy="1132"/>
              </a:xfrm>
            </p:grpSpPr>
            <p:sp>
              <p:nvSpPr>
                <p:cNvPr id="16" name="AutoShape 15"/>
                <p:cNvSpPr>
                  <a:spLocks noChangeArrowheads="1"/>
                </p:cNvSpPr>
                <p:nvPr/>
              </p:nvSpPr>
              <p:spPr bwMode="auto">
                <a:xfrm rot="7933184">
                  <a:off x="1361" y="2047"/>
                  <a:ext cx="1132" cy="412"/>
                </a:xfrm>
                <a:prstGeom prst="roundRect">
                  <a:avLst>
                    <a:gd name="adj" fmla="val 16667"/>
                  </a:avLst>
                </a:prstGeom>
                <a:noFill/>
                <a:ln w="635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40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grpSp>
              <p:nvGrpSpPr>
                <p:cNvPr id="17" name="Group 16"/>
                <p:cNvGrpSpPr>
                  <a:grpSpLocks/>
                </p:cNvGrpSpPr>
                <p:nvPr/>
              </p:nvGrpSpPr>
              <p:grpSpPr bwMode="auto">
                <a:xfrm rot="7933184">
                  <a:off x="1435" y="2104"/>
                  <a:ext cx="994" cy="274"/>
                  <a:chOff x="1111" y="2024"/>
                  <a:chExt cx="1594" cy="440"/>
                </a:xfrm>
              </p:grpSpPr>
              <p:sp>
                <p:nvSpPr>
                  <p:cNvPr id="18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1111" y="2024"/>
                    <a:ext cx="1594" cy="44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C99"/>
                  </a:solidFill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19" name="Freeform 18"/>
                  <p:cNvSpPr>
                    <a:spLocks/>
                  </p:cNvSpPr>
                  <p:nvPr/>
                </p:nvSpPr>
                <p:spPr bwMode="auto">
                  <a:xfrm>
                    <a:off x="1474" y="2024"/>
                    <a:ext cx="460" cy="325"/>
                  </a:xfrm>
                  <a:custGeom>
                    <a:avLst/>
                    <a:gdLst>
                      <a:gd name="T0" fmla="*/ 27 w 460"/>
                      <a:gd name="T1" fmla="*/ 141 h 325"/>
                      <a:gd name="T2" fmla="*/ 59 w 460"/>
                      <a:gd name="T3" fmla="*/ 253 h 325"/>
                      <a:gd name="T4" fmla="*/ 139 w 460"/>
                      <a:gd name="T5" fmla="*/ 205 h 325"/>
                      <a:gd name="T6" fmla="*/ 59 w 460"/>
                      <a:gd name="T7" fmla="*/ 173 h 325"/>
                      <a:gd name="T8" fmla="*/ 99 w 460"/>
                      <a:gd name="T9" fmla="*/ 293 h 325"/>
                      <a:gd name="T10" fmla="*/ 203 w 460"/>
                      <a:gd name="T11" fmla="*/ 165 h 325"/>
                      <a:gd name="T12" fmla="*/ 123 w 460"/>
                      <a:gd name="T13" fmla="*/ 213 h 325"/>
                      <a:gd name="T14" fmla="*/ 195 w 460"/>
                      <a:gd name="T15" fmla="*/ 317 h 325"/>
                      <a:gd name="T16" fmla="*/ 267 w 460"/>
                      <a:gd name="T17" fmla="*/ 205 h 325"/>
                      <a:gd name="T18" fmla="*/ 195 w 460"/>
                      <a:gd name="T19" fmla="*/ 213 h 325"/>
                      <a:gd name="T20" fmla="*/ 283 w 460"/>
                      <a:gd name="T21" fmla="*/ 325 h 325"/>
                      <a:gd name="T22" fmla="*/ 363 w 460"/>
                      <a:gd name="T23" fmla="*/ 189 h 325"/>
                      <a:gd name="T24" fmla="*/ 339 w 460"/>
                      <a:gd name="T25" fmla="*/ 173 h 325"/>
                      <a:gd name="T26" fmla="*/ 259 w 460"/>
                      <a:gd name="T27" fmla="*/ 181 h 325"/>
                      <a:gd name="T28" fmla="*/ 331 w 460"/>
                      <a:gd name="T29" fmla="*/ 301 h 325"/>
                      <a:gd name="T30" fmla="*/ 427 w 460"/>
                      <a:gd name="T31" fmla="*/ 293 h 325"/>
                      <a:gd name="T32" fmla="*/ 371 w 460"/>
                      <a:gd name="T33" fmla="*/ 133 h 325"/>
                      <a:gd name="T34" fmla="*/ 283 w 460"/>
                      <a:gd name="T35" fmla="*/ 141 h 325"/>
                      <a:gd name="T36" fmla="*/ 275 w 460"/>
                      <a:gd name="T37" fmla="*/ 173 h 325"/>
                      <a:gd name="T38" fmla="*/ 283 w 460"/>
                      <a:gd name="T39" fmla="*/ 229 h 325"/>
                      <a:gd name="T40" fmla="*/ 339 w 460"/>
                      <a:gd name="T41" fmla="*/ 237 h 325"/>
                      <a:gd name="T42" fmla="*/ 379 w 460"/>
                      <a:gd name="T43" fmla="*/ 229 h 325"/>
                      <a:gd name="T44" fmla="*/ 387 w 460"/>
                      <a:gd name="T45" fmla="*/ 205 h 325"/>
                      <a:gd name="T46" fmla="*/ 371 w 460"/>
                      <a:gd name="T47" fmla="*/ 101 h 325"/>
                      <a:gd name="T48" fmla="*/ 299 w 460"/>
                      <a:gd name="T49" fmla="*/ 69 h 325"/>
                      <a:gd name="T50" fmla="*/ 227 w 460"/>
                      <a:gd name="T51" fmla="*/ 109 h 325"/>
                      <a:gd name="T52" fmla="*/ 235 w 460"/>
                      <a:gd name="T53" fmla="*/ 189 h 325"/>
                      <a:gd name="T54" fmla="*/ 283 w 460"/>
                      <a:gd name="T55" fmla="*/ 221 h 325"/>
                      <a:gd name="T56" fmla="*/ 339 w 460"/>
                      <a:gd name="T57" fmla="*/ 213 h 325"/>
                      <a:gd name="T58" fmla="*/ 211 w 460"/>
                      <a:gd name="T59" fmla="*/ 45 h 325"/>
                      <a:gd name="T60" fmla="*/ 147 w 460"/>
                      <a:gd name="T61" fmla="*/ 101 h 325"/>
                      <a:gd name="T62" fmla="*/ 243 w 460"/>
                      <a:gd name="T63" fmla="*/ 181 h 325"/>
                      <a:gd name="T64" fmla="*/ 179 w 460"/>
                      <a:gd name="T65" fmla="*/ 45 h 325"/>
                      <a:gd name="T66" fmla="*/ 107 w 460"/>
                      <a:gd name="T67" fmla="*/ 37 h 325"/>
                      <a:gd name="T68" fmla="*/ 115 w 460"/>
                      <a:gd name="T69" fmla="*/ 189 h 325"/>
                      <a:gd name="T70" fmla="*/ 179 w 460"/>
                      <a:gd name="T71" fmla="*/ 117 h 325"/>
                      <a:gd name="T72" fmla="*/ 115 w 460"/>
                      <a:gd name="T73" fmla="*/ 53 h 325"/>
                      <a:gd name="T74" fmla="*/ 67 w 460"/>
                      <a:gd name="T75" fmla="*/ 5 h 325"/>
                      <a:gd name="T76" fmla="*/ 27 w 460"/>
                      <a:gd name="T77" fmla="*/ 37 h 325"/>
                      <a:gd name="T78" fmla="*/ 27 w 460"/>
                      <a:gd name="T79" fmla="*/ 141 h 325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460" h="325">
                        <a:moveTo>
                          <a:pt x="27" y="141"/>
                        </a:moveTo>
                        <a:cubicBezTo>
                          <a:pt x="12" y="185"/>
                          <a:pt x="21" y="228"/>
                          <a:pt x="59" y="253"/>
                        </a:cubicBezTo>
                        <a:cubicBezTo>
                          <a:pt x="102" y="244"/>
                          <a:pt x="115" y="241"/>
                          <a:pt x="139" y="205"/>
                        </a:cubicBezTo>
                        <a:cubicBezTo>
                          <a:pt x="125" y="149"/>
                          <a:pt x="114" y="164"/>
                          <a:pt x="59" y="173"/>
                        </a:cubicBezTo>
                        <a:cubicBezTo>
                          <a:pt x="25" y="224"/>
                          <a:pt x="44" y="275"/>
                          <a:pt x="99" y="293"/>
                        </a:cubicBezTo>
                        <a:cubicBezTo>
                          <a:pt x="234" y="282"/>
                          <a:pt x="214" y="300"/>
                          <a:pt x="203" y="165"/>
                        </a:cubicBezTo>
                        <a:cubicBezTo>
                          <a:pt x="160" y="174"/>
                          <a:pt x="147" y="177"/>
                          <a:pt x="123" y="213"/>
                        </a:cubicBezTo>
                        <a:cubicBezTo>
                          <a:pt x="132" y="314"/>
                          <a:pt x="116" y="301"/>
                          <a:pt x="195" y="317"/>
                        </a:cubicBezTo>
                        <a:cubicBezTo>
                          <a:pt x="289" y="304"/>
                          <a:pt x="277" y="298"/>
                          <a:pt x="267" y="205"/>
                        </a:cubicBezTo>
                        <a:cubicBezTo>
                          <a:pt x="243" y="208"/>
                          <a:pt x="209" y="193"/>
                          <a:pt x="195" y="213"/>
                        </a:cubicBezTo>
                        <a:cubicBezTo>
                          <a:pt x="155" y="270"/>
                          <a:pt x="247" y="313"/>
                          <a:pt x="283" y="325"/>
                        </a:cubicBezTo>
                        <a:cubicBezTo>
                          <a:pt x="379" y="313"/>
                          <a:pt x="394" y="314"/>
                          <a:pt x="363" y="189"/>
                        </a:cubicBezTo>
                        <a:cubicBezTo>
                          <a:pt x="361" y="180"/>
                          <a:pt x="347" y="178"/>
                          <a:pt x="339" y="173"/>
                        </a:cubicBezTo>
                        <a:cubicBezTo>
                          <a:pt x="312" y="176"/>
                          <a:pt x="277" y="161"/>
                          <a:pt x="259" y="181"/>
                        </a:cubicBezTo>
                        <a:cubicBezTo>
                          <a:pt x="207" y="239"/>
                          <a:pt x="304" y="283"/>
                          <a:pt x="331" y="301"/>
                        </a:cubicBezTo>
                        <a:cubicBezTo>
                          <a:pt x="363" y="298"/>
                          <a:pt x="404" y="316"/>
                          <a:pt x="427" y="293"/>
                        </a:cubicBezTo>
                        <a:cubicBezTo>
                          <a:pt x="460" y="260"/>
                          <a:pt x="395" y="157"/>
                          <a:pt x="371" y="133"/>
                        </a:cubicBezTo>
                        <a:cubicBezTo>
                          <a:pt x="342" y="136"/>
                          <a:pt x="310" y="130"/>
                          <a:pt x="283" y="141"/>
                        </a:cubicBezTo>
                        <a:cubicBezTo>
                          <a:pt x="273" y="145"/>
                          <a:pt x="275" y="162"/>
                          <a:pt x="275" y="173"/>
                        </a:cubicBezTo>
                        <a:cubicBezTo>
                          <a:pt x="275" y="192"/>
                          <a:pt x="270" y="216"/>
                          <a:pt x="283" y="229"/>
                        </a:cubicBezTo>
                        <a:cubicBezTo>
                          <a:pt x="296" y="242"/>
                          <a:pt x="320" y="234"/>
                          <a:pt x="339" y="237"/>
                        </a:cubicBezTo>
                        <a:cubicBezTo>
                          <a:pt x="352" y="234"/>
                          <a:pt x="368" y="237"/>
                          <a:pt x="379" y="229"/>
                        </a:cubicBezTo>
                        <a:cubicBezTo>
                          <a:pt x="386" y="224"/>
                          <a:pt x="388" y="213"/>
                          <a:pt x="387" y="205"/>
                        </a:cubicBezTo>
                        <a:cubicBezTo>
                          <a:pt x="385" y="170"/>
                          <a:pt x="382" y="134"/>
                          <a:pt x="371" y="101"/>
                        </a:cubicBezTo>
                        <a:cubicBezTo>
                          <a:pt x="363" y="76"/>
                          <a:pt x="299" y="69"/>
                          <a:pt x="299" y="69"/>
                        </a:cubicBezTo>
                        <a:cubicBezTo>
                          <a:pt x="258" y="77"/>
                          <a:pt x="240" y="69"/>
                          <a:pt x="227" y="109"/>
                        </a:cubicBezTo>
                        <a:cubicBezTo>
                          <a:pt x="230" y="136"/>
                          <a:pt x="223" y="165"/>
                          <a:pt x="235" y="189"/>
                        </a:cubicBezTo>
                        <a:cubicBezTo>
                          <a:pt x="244" y="206"/>
                          <a:pt x="283" y="221"/>
                          <a:pt x="283" y="221"/>
                        </a:cubicBezTo>
                        <a:cubicBezTo>
                          <a:pt x="302" y="218"/>
                          <a:pt x="330" y="230"/>
                          <a:pt x="339" y="213"/>
                        </a:cubicBezTo>
                        <a:cubicBezTo>
                          <a:pt x="381" y="137"/>
                          <a:pt x="268" y="64"/>
                          <a:pt x="211" y="45"/>
                        </a:cubicBezTo>
                        <a:cubicBezTo>
                          <a:pt x="173" y="54"/>
                          <a:pt x="159" y="64"/>
                          <a:pt x="147" y="101"/>
                        </a:cubicBezTo>
                        <a:cubicBezTo>
                          <a:pt x="158" y="200"/>
                          <a:pt x="146" y="193"/>
                          <a:pt x="243" y="181"/>
                        </a:cubicBezTo>
                        <a:cubicBezTo>
                          <a:pt x="263" y="122"/>
                          <a:pt x="238" y="65"/>
                          <a:pt x="179" y="45"/>
                        </a:cubicBezTo>
                        <a:cubicBezTo>
                          <a:pt x="144" y="10"/>
                          <a:pt x="144" y="0"/>
                          <a:pt x="107" y="37"/>
                        </a:cubicBezTo>
                        <a:cubicBezTo>
                          <a:pt x="89" y="90"/>
                          <a:pt x="82" y="139"/>
                          <a:pt x="115" y="189"/>
                        </a:cubicBezTo>
                        <a:cubicBezTo>
                          <a:pt x="175" y="181"/>
                          <a:pt x="204" y="184"/>
                          <a:pt x="179" y="117"/>
                        </a:cubicBezTo>
                        <a:cubicBezTo>
                          <a:pt x="167" y="86"/>
                          <a:pt x="138" y="73"/>
                          <a:pt x="115" y="53"/>
                        </a:cubicBezTo>
                        <a:cubicBezTo>
                          <a:pt x="98" y="38"/>
                          <a:pt x="67" y="5"/>
                          <a:pt x="67" y="5"/>
                        </a:cubicBezTo>
                        <a:cubicBezTo>
                          <a:pt x="48" y="11"/>
                          <a:pt x="31" y="11"/>
                          <a:pt x="27" y="37"/>
                        </a:cubicBezTo>
                        <a:cubicBezTo>
                          <a:pt x="0" y="201"/>
                          <a:pt x="4" y="187"/>
                          <a:pt x="27" y="141"/>
                        </a:cubicBez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20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2018" y="2160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21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2154" y="2296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22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2290" y="2205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23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2341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24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2251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25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1292" y="2160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26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2341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27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154" y="2115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28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472" y="2387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29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2251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30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1474" y="2341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31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1156" y="2115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32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1202" y="2296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33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2290" y="2341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34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387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35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2562" y="2115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36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2109" y="2341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37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2069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</p:grpSp>
          </p:grpSp>
          <p:pic>
            <p:nvPicPr>
              <p:cNvPr id="12" name="Picture 40" descr="abrin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83" r="19296"/>
              <a:stretch>
                <a:fillRect/>
              </a:stretch>
            </p:blipFill>
            <p:spPr bwMode="auto">
              <a:xfrm rot="207722">
                <a:off x="1519" y="2160"/>
                <a:ext cx="131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41" descr="abrin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83" r="19296"/>
              <a:stretch>
                <a:fillRect/>
              </a:stretch>
            </p:blipFill>
            <p:spPr bwMode="auto">
              <a:xfrm rot="207722">
                <a:off x="1837" y="2296"/>
                <a:ext cx="131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42" descr="abrin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83" r="19296"/>
              <a:stretch>
                <a:fillRect/>
              </a:stretch>
            </p:blipFill>
            <p:spPr bwMode="auto">
              <a:xfrm rot="207722">
                <a:off x="839" y="2296"/>
                <a:ext cx="131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43" descr="abrin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83" r="19296"/>
              <a:stretch>
                <a:fillRect/>
              </a:stretch>
            </p:blipFill>
            <p:spPr bwMode="auto">
              <a:xfrm rot="207722">
                <a:off x="1973" y="2160"/>
                <a:ext cx="131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3" name="Group 12"/>
          <p:cNvGrpSpPr>
            <a:grpSpLocks/>
          </p:cNvGrpSpPr>
          <p:nvPr/>
        </p:nvGrpSpPr>
        <p:grpSpPr bwMode="auto">
          <a:xfrm>
            <a:off x="4842723" y="2040918"/>
            <a:ext cx="7334528" cy="1863269"/>
            <a:chOff x="68" y="1304"/>
            <a:chExt cx="5692" cy="1446"/>
          </a:xfrm>
        </p:grpSpPr>
        <p:pic>
          <p:nvPicPr>
            <p:cNvPr id="44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8" t="51021" r="19922" b="20625"/>
            <a:stretch>
              <a:fillRect/>
            </a:stretch>
          </p:blipFill>
          <p:spPr bwMode="auto">
            <a:xfrm>
              <a:off x="68" y="1304"/>
              <a:ext cx="5692" cy="1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Line 10"/>
            <p:cNvSpPr>
              <a:spLocks noChangeShapeType="1"/>
            </p:cNvSpPr>
            <p:nvPr/>
          </p:nvSpPr>
          <p:spPr bwMode="auto">
            <a:xfrm>
              <a:off x="1202" y="1706"/>
              <a:ext cx="390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6" name="Line 11"/>
            <p:cNvSpPr>
              <a:spLocks noChangeShapeType="1"/>
            </p:cNvSpPr>
            <p:nvPr/>
          </p:nvSpPr>
          <p:spPr bwMode="auto">
            <a:xfrm>
              <a:off x="4422" y="2614"/>
              <a:ext cx="63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7" name="Rectangle 9"/>
          <p:cNvSpPr txBox="1">
            <a:spLocks noChangeArrowheads="1"/>
          </p:cNvSpPr>
          <p:nvPr/>
        </p:nvSpPr>
        <p:spPr>
          <a:xfrm>
            <a:off x="5885827" y="4229730"/>
            <a:ext cx="5862965" cy="225344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dirty="0"/>
              <a:t>N-koncové pravidlo</a:t>
            </a:r>
          </a:p>
          <a:p>
            <a:r>
              <a:rPr lang="cs-CZ" altLang="cs-CZ" sz="2000" dirty="0"/>
              <a:t>Odhad – osekání sekvenční informace na </a:t>
            </a:r>
            <a:r>
              <a:rPr lang="cs-CZ" altLang="cs-CZ" sz="2000" b="1" dirty="0">
                <a:solidFill>
                  <a:srgbClr val="00B050"/>
                </a:solidFill>
              </a:rPr>
              <a:t>jednu</a:t>
            </a:r>
            <a:r>
              <a:rPr lang="cs-CZ" altLang="cs-CZ" sz="2000" dirty="0"/>
              <a:t> aminokyselinu.</a:t>
            </a:r>
          </a:p>
          <a:p>
            <a:r>
              <a:rPr lang="cs-CZ" altLang="cs-CZ" sz="2000" dirty="0"/>
              <a:t>Problém odštěpování </a:t>
            </a:r>
            <a:r>
              <a:rPr lang="cs-CZ" altLang="cs-CZ" sz="2000" b="1" dirty="0">
                <a:solidFill>
                  <a:srgbClr val="00B050"/>
                </a:solidFill>
              </a:rPr>
              <a:t>iniciačního </a:t>
            </a:r>
            <a:r>
              <a:rPr lang="cs-CZ" altLang="cs-CZ" sz="2000" b="1" dirty="0" err="1">
                <a:solidFill>
                  <a:srgbClr val="00B050"/>
                </a:solidFill>
              </a:rPr>
              <a:t>methioninu</a:t>
            </a:r>
            <a:r>
              <a:rPr lang="cs-CZ" altLang="cs-CZ" sz="2000" dirty="0"/>
              <a:t>: která aminokyselina je ve skutečnosti první?</a:t>
            </a:r>
          </a:p>
          <a:p>
            <a:r>
              <a:rPr lang="cs-CZ" altLang="cs-CZ" sz="2000" dirty="0"/>
              <a:t>Nástroje pro predikci odštěpení iniciačního </a:t>
            </a:r>
            <a:r>
              <a:rPr lang="cs-CZ" altLang="cs-CZ" sz="2000" dirty="0" err="1"/>
              <a:t>methioninu</a:t>
            </a:r>
            <a:r>
              <a:rPr lang="cs-CZ" altLang="cs-CZ" sz="2000" dirty="0"/>
              <a:t>.</a:t>
            </a:r>
          </a:p>
          <a:p>
            <a:endParaRPr lang="cs-CZ" alt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l="31014" t="30390" r="35000" b="45465"/>
          <a:stretch/>
        </p:blipFill>
        <p:spPr>
          <a:xfrm>
            <a:off x="213723" y="4392080"/>
            <a:ext cx="5372833" cy="214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814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Jak stabilní je můj protein? 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11934" y="1266825"/>
            <a:ext cx="5156888" cy="4924234"/>
            <a:chOff x="626075" y="1525993"/>
            <a:chExt cx="5156888" cy="4924234"/>
          </a:xfrm>
        </p:grpSpPr>
        <p:sp>
          <p:nvSpPr>
            <p:cNvPr id="6" name="Rectangle 9"/>
            <p:cNvSpPr txBox="1">
              <a:spLocks noChangeArrowheads="1"/>
            </p:cNvSpPr>
            <p:nvPr/>
          </p:nvSpPr>
          <p:spPr>
            <a:xfrm>
              <a:off x="626075" y="1525993"/>
              <a:ext cx="5156888" cy="4924234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altLang="cs-CZ" sz="2000" dirty="0"/>
                <a:t>Stabilita </a:t>
              </a:r>
              <a:r>
                <a:rPr lang="cs-CZ" altLang="cs-CZ" sz="2000" b="1" i="1" dirty="0">
                  <a:solidFill>
                    <a:srgbClr val="00B050"/>
                  </a:solidFill>
                </a:rPr>
                <a:t>in </a:t>
              </a:r>
              <a:r>
                <a:rPr lang="cs-CZ" altLang="cs-CZ" sz="2000" b="1" i="1" dirty="0" err="1">
                  <a:solidFill>
                    <a:srgbClr val="00B050"/>
                  </a:solidFill>
                </a:rPr>
                <a:t>vivo</a:t>
              </a:r>
              <a:endParaRPr lang="cs-CZ" altLang="cs-CZ" sz="2000" b="1" i="1" dirty="0">
                <a:solidFill>
                  <a:srgbClr val="00B050"/>
                </a:solidFill>
              </a:endParaRPr>
            </a:p>
            <a:p>
              <a:pPr algn="ctr"/>
              <a:endParaRPr lang="cs-CZ" altLang="cs-CZ" sz="2000" dirty="0"/>
            </a:p>
            <a:p>
              <a:pPr algn="ctr"/>
              <a:r>
                <a:rPr lang="cs-CZ" altLang="cs-CZ" sz="2000" dirty="0"/>
                <a:t>Stabilita proteinu v buňce</a:t>
              </a:r>
            </a:p>
            <a:p>
              <a:pPr algn="ctr"/>
              <a:endParaRPr lang="cs-CZ" altLang="cs-CZ" sz="2000" dirty="0"/>
            </a:p>
            <a:p>
              <a:pPr algn="ctr"/>
              <a:endParaRPr lang="cs-CZ" altLang="cs-CZ" sz="2000" dirty="0"/>
            </a:p>
            <a:p>
              <a:pPr algn="ctr"/>
              <a:endParaRPr lang="cs-CZ" altLang="cs-CZ" sz="2000" dirty="0"/>
            </a:p>
            <a:p>
              <a:pPr marL="0" indent="0" algn="ctr">
                <a:buNone/>
              </a:pPr>
              <a:endParaRPr lang="cs-CZ" altLang="cs-CZ" sz="2000" dirty="0"/>
            </a:p>
            <a:p>
              <a:pPr algn="ctr"/>
              <a:endParaRPr lang="cs-CZ" altLang="cs-CZ" sz="2000" dirty="0"/>
            </a:p>
            <a:p>
              <a:pPr algn="ctr"/>
              <a:endParaRPr lang="cs-CZ" altLang="cs-CZ" sz="2000" dirty="0"/>
            </a:p>
          </p:txBody>
        </p:sp>
        <p:grpSp>
          <p:nvGrpSpPr>
            <p:cNvPr id="10" name="Group 45"/>
            <p:cNvGrpSpPr>
              <a:grpSpLocks/>
            </p:cNvGrpSpPr>
            <p:nvPr/>
          </p:nvGrpSpPr>
          <p:grpSpPr bwMode="auto">
            <a:xfrm>
              <a:off x="1908325" y="3057642"/>
              <a:ext cx="2592387" cy="942975"/>
              <a:chOff x="657" y="2024"/>
              <a:chExt cx="1633" cy="594"/>
            </a:xfrm>
          </p:grpSpPr>
          <p:grpSp>
            <p:nvGrpSpPr>
              <p:cNvPr id="11" name="Group 39"/>
              <p:cNvGrpSpPr>
                <a:grpSpLocks/>
              </p:cNvGrpSpPr>
              <p:nvPr/>
            </p:nvGrpSpPr>
            <p:grpSpPr bwMode="auto">
              <a:xfrm rot="-7979301">
                <a:off x="1177" y="1504"/>
                <a:ext cx="594" cy="1633"/>
                <a:chOff x="1721" y="1687"/>
                <a:chExt cx="412" cy="1132"/>
              </a:xfrm>
            </p:grpSpPr>
            <p:sp>
              <p:nvSpPr>
                <p:cNvPr id="16" name="AutoShape 15"/>
                <p:cNvSpPr>
                  <a:spLocks noChangeArrowheads="1"/>
                </p:cNvSpPr>
                <p:nvPr/>
              </p:nvSpPr>
              <p:spPr bwMode="auto">
                <a:xfrm rot="7933184">
                  <a:off x="1361" y="2047"/>
                  <a:ext cx="1132" cy="412"/>
                </a:xfrm>
                <a:prstGeom prst="roundRect">
                  <a:avLst>
                    <a:gd name="adj" fmla="val 16667"/>
                  </a:avLst>
                </a:prstGeom>
                <a:noFill/>
                <a:ln w="635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40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grpSp>
              <p:nvGrpSpPr>
                <p:cNvPr id="17" name="Group 16"/>
                <p:cNvGrpSpPr>
                  <a:grpSpLocks/>
                </p:cNvGrpSpPr>
                <p:nvPr/>
              </p:nvGrpSpPr>
              <p:grpSpPr bwMode="auto">
                <a:xfrm rot="7933184">
                  <a:off x="1435" y="2104"/>
                  <a:ext cx="994" cy="274"/>
                  <a:chOff x="1111" y="2024"/>
                  <a:chExt cx="1594" cy="440"/>
                </a:xfrm>
              </p:grpSpPr>
              <p:sp>
                <p:nvSpPr>
                  <p:cNvPr id="18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1111" y="2024"/>
                    <a:ext cx="1594" cy="44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C99"/>
                  </a:solidFill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19" name="Freeform 18"/>
                  <p:cNvSpPr>
                    <a:spLocks/>
                  </p:cNvSpPr>
                  <p:nvPr/>
                </p:nvSpPr>
                <p:spPr bwMode="auto">
                  <a:xfrm>
                    <a:off x="1474" y="2024"/>
                    <a:ext cx="460" cy="325"/>
                  </a:xfrm>
                  <a:custGeom>
                    <a:avLst/>
                    <a:gdLst>
                      <a:gd name="T0" fmla="*/ 27 w 460"/>
                      <a:gd name="T1" fmla="*/ 141 h 325"/>
                      <a:gd name="T2" fmla="*/ 59 w 460"/>
                      <a:gd name="T3" fmla="*/ 253 h 325"/>
                      <a:gd name="T4" fmla="*/ 139 w 460"/>
                      <a:gd name="T5" fmla="*/ 205 h 325"/>
                      <a:gd name="T6" fmla="*/ 59 w 460"/>
                      <a:gd name="T7" fmla="*/ 173 h 325"/>
                      <a:gd name="T8" fmla="*/ 99 w 460"/>
                      <a:gd name="T9" fmla="*/ 293 h 325"/>
                      <a:gd name="T10" fmla="*/ 203 w 460"/>
                      <a:gd name="T11" fmla="*/ 165 h 325"/>
                      <a:gd name="T12" fmla="*/ 123 w 460"/>
                      <a:gd name="T13" fmla="*/ 213 h 325"/>
                      <a:gd name="T14" fmla="*/ 195 w 460"/>
                      <a:gd name="T15" fmla="*/ 317 h 325"/>
                      <a:gd name="T16" fmla="*/ 267 w 460"/>
                      <a:gd name="T17" fmla="*/ 205 h 325"/>
                      <a:gd name="T18" fmla="*/ 195 w 460"/>
                      <a:gd name="T19" fmla="*/ 213 h 325"/>
                      <a:gd name="T20" fmla="*/ 283 w 460"/>
                      <a:gd name="T21" fmla="*/ 325 h 325"/>
                      <a:gd name="T22" fmla="*/ 363 w 460"/>
                      <a:gd name="T23" fmla="*/ 189 h 325"/>
                      <a:gd name="T24" fmla="*/ 339 w 460"/>
                      <a:gd name="T25" fmla="*/ 173 h 325"/>
                      <a:gd name="T26" fmla="*/ 259 w 460"/>
                      <a:gd name="T27" fmla="*/ 181 h 325"/>
                      <a:gd name="T28" fmla="*/ 331 w 460"/>
                      <a:gd name="T29" fmla="*/ 301 h 325"/>
                      <a:gd name="T30" fmla="*/ 427 w 460"/>
                      <a:gd name="T31" fmla="*/ 293 h 325"/>
                      <a:gd name="T32" fmla="*/ 371 w 460"/>
                      <a:gd name="T33" fmla="*/ 133 h 325"/>
                      <a:gd name="T34" fmla="*/ 283 w 460"/>
                      <a:gd name="T35" fmla="*/ 141 h 325"/>
                      <a:gd name="T36" fmla="*/ 275 w 460"/>
                      <a:gd name="T37" fmla="*/ 173 h 325"/>
                      <a:gd name="T38" fmla="*/ 283 w 460"/>
                      <a:gd name="T39" fmla="*/ 229 h 325"/>
                      <a:gd name="T40" fmla="*/ 339 w 460"/>
                      <a:gd name="T41" fmla="*/ 237 h 325"/>
                      <a:gd name="T42" fmla="*/ 379 w 460"/>
                      <a:gd name="T43" fmla="*/ 229 h 325"/>
                      <a:gd name="T44" fmla="*/ 387 w 460"/>
                      <a:gd name="T45" fmla="*/ 205 h 325"/>
                      <a:gd name="T46" fmla="*/ 371 w 460"/>
                      <a:gd name="T47" fmla="*/ 101 h 325"/>
                      <a:gd name="T48" fmla="*/ 299 w 460"/>
                      <a:gd name="T49" fmla="*/ 69 h 325"/>
                      <a:gd name="T50" fmla="*/ 227 w 460"/>
                      <a:gd name="T51" fmla="*/ 109 h 325"/>
                      <a:gd name="T52" fmla="*/ 235 w 460"/>
                      <a:gd name="T53" fmla="*/ 189 h 325"/>
                      <a:gd name="T54" fmla="*/ 283 w 460"/>
                      <a:gd name="T55" fmla="*/ 221 h 325"/>
                      <a:gd name="T56" fmla="*/ 339 w 460"/>
                      <a:gd name="T57" fmla="*/ 213 h 325"/>
                      <a:gd name="T58" fmla="*/ 211 w 460"/>
                      <a:gd name="T59" fmla="*/ 45 h 325"/>
                      <a:gd name="T60" fmla="*/ 147 w 460"/>
                      <a:gd name="T61" fmla="*/ 101 h 325"/>
                      <a:gd name="T62" fmla="*/ 243 w 460"/>
                      <a:gd name="T63" fmla="*/ 181 h 325"/>
                      <a:gd name="T64" fmla="*/ 179 w 460"/>
                      <a:gd name="T65" fmla="*/ 45 h 325"/>
                      <a:gd name="T66" fmla="*/ 107 w 460"/>
                      <a:gd name="T67" fmla="*/ 37 h 325"/>
                      <a:gd name="T68" fmla="*/ 115 w 460"/>
                      <a:gd name="T69" fmla="*/ 189 h 325"/>
                      <a:gd name="T70" fmla="*/ 179 w 460"/>
                      <a:gd name="T71" fmla="*/ 117 h 325"/>
                      <a:gd name="T72" fmla="*/ 115 w 460"/>
                      <a:gd name="T73" fmla="*/ 53 h 325"/>
                      <a:gd name="T74" fmla="*/ 67 w 460"/>
                      <a:gd name="T75" fmla="*/ 5 h 325"/>
                      <a:gd name="T76" fmla="*/ 27 w 460"/>
                      <a:gd name="T77" fmla="*/ 37 h 325"/>
                      <a:gd name="T78" fmla="*/ 27 w 460"/>
                      <a:gd name="T79" fmla="*/ 141 h 325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460" h="325">
                        <a:moveTo>
                          <a:pt x="27" y="141"/>
                        </a:moveTo>
                        <a:cubicBezTo>
                          <a:pt x="12" y="185"/>
                          <a:pt x="21" y="228"/>
                          <a:pt x="59" y="253"/>
                        </a:cubicBezTo>
                        <a:cubicBezTo>
                          <a:pt x="102" y="244"/>
                          <a:pt x="115" y="241"/>
                          <a:pt x="139" y="205"/>
                        </a:cubicBezTo>
                        <a:cubicBezTo>
                          <a:pt x="125" y="149"/>
                          <a:pt x="114" y="164"/>
                          <a:pt x="59" y="173"/>
                        </a:cubicBezTo>
                        <a:cubicBezTo>
                          <a:pt x="25" y="224"/>
                          <a:pt x="44" y="275"/>
                          <a:pt x="99" y="293"/>
                        </a:cubicBezTo>
                        <a:cubicBezTo>
                          <a:pt x="234" y="282"/>
                          <a:pt x="214" y="300"/>
                          <a:pt x="203" y="165"/>
                        </a:cubicBezTo>
                        <a:cubicBezTo>
                          <a:pt x="160" y="174"/>
                          <a:pt x="147" y="177"/>
                          <a:pt x="123" y="213"/>
                        </a:cubicBezTo>
                        <a:cubicBezTo>
                          <a:pt x="132" y="314"/>
                          <a:pt x="116" y="301"/>
                          <a:pt x="195" y="317"/>
                        </a:cubicBezTo>
                        <a:cubicBezTo>
                          <a:pt x="289" y="304"/>
                          <a:pt x="277" y="298"/>
                          <a:pt x="267" y="205"/>
                        </a:cubicBezTo>
                        <a:cubicBezTo>
                          <a:pt x="243" y="208"/>
                          <a:pt x="209" y="193"/>
                          <a:pt x="195" y="213"/>
                        </a:cubicBezTo>
                        <a:cubicBezTo>
                          <a:pt x="155" y="270"/>
                          <a:pt x="247" y="313"/>
                          <a:pt x="283" y="325"/>
                        </a:cubicBezTo>
                        <a:cubicBezTo>
                          <a:pt x="379" y="313"/>
                          <a:pt x="394" y="314"/>
                          <a:pt x="363" y="189"/>
                        </a:cubicBezTo>
                        <a:cubicBezTo>
                          <a:pt x="361" y="180"/>
                          <a:pt x="347" y="178"/>
                          <a:pt x="339" y="173"/>
                        </a:cubicBezTo>
                        <a:cubicBezTo>
                          <a:pt x="312" y="176"/>
                          <a:pt x="277" y="161"/>
                          <a:pt x="259" y="181"/>
                        </a:cubicBezTo>
                        <a:cubicBezTo>
                          <a:pt x="207" y="239"/>
                          <a:pt x="304" y="283"/>
                          <a:pt x="331" y="301"/>
                        </a:cubicBezTo>
                        <a:cubicBezTo>
                          <a:pt x="363" y="298"/>
                          <a:pt x="404" y="316"/>
                          <a:pt x="427" y="293"/>
                        </a:cubicBezTo>
                        <a:cubicBezTo>
                          <a:pt x="460" y="260"/>
                          <a:pt x="395" y="157"/>
                          <a:pt x="371" y="133"/>
                        </a:cubicBezTo>
                        <a:cubicBezTo>
                          <a:pt x="342" y="136"/>
                          <a:pt x="310" y="130"/>
                          <a:pt x="283" y="141"/>
                        </a:cubicBezTo>
                        <a:cubicBezTo>
                          <a:pt x="273" y="145"/>
                          <a:pt x="275" y="162"/>
                          <a:pt x="275" y="173"/>
                        </a:cubicBezTo>
                        <a:cubicBezTo>
                          <a:pt x="275" y="192"/>
                          <a:pt x="270" y="216"/>
                          <a:pt x="283" y="229"/>
                        </a:cubicBezTo>
                        <a:cubicBezTo>
                          <a:pt x="296" y="242"/>
                          <a:pt x="320" y="234"/>
                          <a:pt x="339" y="237"/>
                        </a:cubicBezTo>
                        <a:cubicBezTo>
                          <a:pt x="352" y="234"/>
                          <a:pt x="368" y="237"/>
                          <a:pt x="379" y="229"/>
                        </a:cubicBezTo>
                        <a:cubicBezTo>
                          <a:pt x="386" y="224"/>
                          <a:pt x="388" y="213"/>
                          <a:pt x="387" y="205"/>
                        </a:cubicBezTo>
                        <a:cubicBezTo>
                          <a:pt x="385" y="170"/>
                          <a:pt x="382" y="134"/>
                          <a:pt x="371" y="101"/>
                        </a:cubicBezTo>
                        <a:cubicBezTo>
                          <a:pt x="363" y="76"/>
                          <a:pt x="299" y="69"/>
                          <a:pt x="299" y="69"/>
                        </a:cubicBezTo>
                        <a:cubicBezTo>
                          <a:pt x="258" y="77"/>
                          <a:pt x="240" y="69"/>
                          <a:pt x="227" y="109"/>
                        </a:cubicBezTo>
                        <a:cubicBezTo>
                          <a:pt x="230" y="136"/>
                          <a:pt x="223" y="165"/>
                          <a:pt x="235" y="189"/>
                        </a:cubicBezTo>
                        <a:cubicBezTo>
                          <a:pt x="244" y="206"/>
                          <a:pt x="283" y="221"/>
                          <a:pt x="283" y="221"/>
                        </a:cubicBezTo>
                        <a:cubicBezTo>
                          <a:pt x="302" y="218"/>
                          <a:pt x="330" y="230"/>
                          <a:pt x="339" y="213"/>
                        </a:cubicBezTo>
                        <a:cubicBezTo>
                          <a:pt x="381" y="137"/>
                          <a:pt x="268" y="64"/>
                          <a:pt x="211" y="45"/>
                        </a:cubicBezTo>
                        <a:cubicBezTo>
                          <a:pt x="173" y="54"/>
                          <a:pt x="159" y="64"/>
                          <a:pt x="147" y="101"/>
                        </a:cubicBezTo>
                        <a:cubicBezTo>
                          <a:pt x="158" y="200"/>
                          <a:pt x="146" y="193"/>
                          <a:pt x="243" y="181"/>
                        </a:cubicBezTo>
                        <a:cubicBezTo>
                          <a:pt x="263" y="122"/>
                          <a:pt x="238" y="65"/>
                          <a:pt x="179" y="45"/>
                        </a:cubicBezTo>
                        <a:cubicBezTo>
                          <a:pt x="144" y="10"/>
                          <a:pt x="144" y="0"/>
                          <a:pt x="107" y="37"/>
                        </a:cubicBezTo>
                        <a:cubicBezTo>
                          <a:pt x="89" y="90"/>
                          <a:pt x="82" y="139"/>
                          <a:pt x="115" y="189"/>
                        </a:cubicBezTo>
                        <a:cubicBezTo>
                          <a:pt x="175" y="181"/>
                          <a:pt x="204" y="184"/>
                          <a:pt x="179" y="117"/>
                        </a:cubicBezTo>
                        <a:cubicBezTo>
                          <a:pt x="167" y="86"/>
                          <a:pt x="138" y="73"/>
                          <a:pt x="115" y="53"/>
                        </a:cubicBezTo>
                        <a:cubicBezTo>
                          <a:pt x="98" y="38"/>
                          <a:pt x="67" y="5"/>
                          <a:pt x="67" y="5"/>
                        </a:cubicBezTo>
                        <a:cubicBezTo>
                          <a:pt x="48" y="11"/>
                          <a:pt x="31" y="11"/>
                          <a:pt x="27" y="37"/>
                        </a:cubicBezTo>
                        <a:cubicBezTo>
                          <a:pt x="0" y="201"/>
                          <a:pt x="4" y="187"/>
                          <a:pt x="27" y="141"/>
                        </a:cubicBez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20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2018" y="2160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21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2154" y="2296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22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2290" y="2205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23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2341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24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2251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25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1292" y="2160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26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2341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27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154" y="2115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28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472" y="2387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29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2251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30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1474" y="2341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31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1156" y="2115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32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1202" y="2296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33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2290" y="2341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34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387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35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2562" y="2115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36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2109" y="2341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  <p:sp>
                <p:nvSpPr>
                  <p:cNvPr id="37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2069"/>
                    <a:ext cx="45" cy="4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40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p:txBody>
              </p:sp>
            </p:grpSp>
          </p:grpSp>
          <p:pic>
            <p:nvPicPr>
              <p:cNvPr id="12" name="Picture 40" descr="abrin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83" r="19296"/>
              <a:stretch>
                <a:fillRect/>
              </a:stretch>
            </p:blipFill>
            <p:spPr bwMode="auto">
              <a:xfrm rot="207722">
                <a:off x="1519" y="2160"/>
                <a:ext cx="131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41" descr="abrin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83" r="19296"/>
              <a:stretch>
                <a:fillRect/>
              </a:stretch>
            </p:blipFill>
            <p:spPr bwMode="auto">
              <a:xfrm rot="207722">
                <a:off x="1837" y="2296"/>
                <a:ext cx="131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42" descr="abrin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83" r="19296"/>
              <a:stretch>
                <a:fillRect/>
              </a:stretch>
            </p:blipFill>
            <p:spPr bwMode="auto">
              <a:xfrm rot="207722">
                <a:off x="839" y="2296"/>
                <a:ext cx="131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43" descr="abrin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83" r="19296"/>
              <a:stretch>
                <a:fillRect/>
              </a:stretch>
            </p:blipFill>
            <p:spPr bwMode="auto">
              <a:xfrm rot="207722">
                <a:off x="1973" y="2160"/>
                <a:ext cx="131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31014" t="30390" r="35000" b="45465"/>
          <a:stretch/>
        </p:blipFill>
        <p:spPr>
          <a:xfrm>
            <a:off x="213723" y="4392080"/>
            <a:ext cx="5372833" cy="2146998"/>
          </a:xfrm>
          <a:prstGeom prst="rect">
            <a:avLst/>
          </a:prstGeom>
        </p:spPr>
      </p:pic>
      <p:grpSp>
        <p:nvGrpSpPr>
          <p:cNvPr id="4" name="Skupina 3"/>
          <p:cNvGrpSpPr/>
          <p:nvPr/>
        </p:nvGrpSpPr>
        <p:grpSpPr>
          <a:xfrm>
            <a:off x="6097902" y="1248942"/>
            <a:ext cx="5903326" cy="3401470"/>
            <a:chOff x="6140393" y="1019969"/>
            <a:chExt cx="5903326" cy="3401470"/>
          </a:xfrm>
        </p:grpSpPr>
        <p:sp>
          <p:nvSpPr>
            <p:cNvPr id="39" name="Rectangle 8"/>
            <p:cNvSpPr>
              <a:spLocks noChangeArrowheads="1"/>
            </p:cNvSpPr>
            <p:nvPr/>
          </p:nvSpPr>
          <p:spPr bwMode="auto">
            <a:xfrm>
              <a:off x="6140393" y="2174670"/>
              <a:ext cx="5903326" cy="22467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 dirty="0" smtClean="0">
                  <a:solidFill>
                    <a:srgbClr val="00B050"/>
                  </a:solidFill>
                  <a:latin typeface="+mn-lt"/>
                </a:rPr>
                <a:t>Protein </a:t>
              </a:r>
              <a:r>
                <a:rPr lang="cs-CZ" altLang="cs-CZ" sz="1400" b="1" dirty="0">
                  <a:solidFill>
                    <a:srgbClr val="00B050"/>
                  </a:solidFill>
                  <a:latin typeface="+mn-lt"/>
                </a:rPr>
                <a:t>1</a:t>
              </a:r>
              <a:r>
                <a:rPr lang="cs-CZ" altLang="cs-CZ" sz="1400" b="1" dirty="0" smtClean="0">
                  <a:solidFill>
                    <a:srgbClr val="00B050"/>
                  </a:solidFill>
                  <a:latin typeface="+mn-lt"/>
                </a:rPr>
                <a:t>:</a:t>
              </a:r>
              <a:endParaRPr lang="cs-CZ" altLang="cs-CZ" sz="1400" b="1" dirty="0">
                <a:solidFill>
                  <a:srgbClr val="00B050"/>
                </a:solidFill>
                <a:latin typeface="+mn-lt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MERDGTFNLPPHIKFGVTALTHAANDQTIDIYIDDDPKPAATFKGAGAQDQNLGTKVLDSGNGRVRVIVMANGRPSRLGSRQVDIFKKSYFGIIGSEDGADDDYNDGIVFLNWPLG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 b="1" dirty="0">
                <a:solidFill>
                  <a:srgbClr val="3333FF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>
                <a:spcBef>
                  <a:spcPct val="0"/>
                </a:spcBef>
                <a:buNone/>
              </a:pPr>
              <a:r>
                <a:rPr lang="cs-CZ" altLang="cs-CZ" sz="1400" b="1" dirty="0">
                  <a:solidFill>
                    <a:srgbClr val="00B050"/>
                  </a:solidFill>
                  <a:latin typeface="+mn-lt"/>
                </a:rPr>
                <a:t>Protein </a:t>
              </a:r>
              <a:r>
                <a:rPr lang="cs-CZ" altLang="cs-CZ" sz="1400" b="1" dirty="0" smtClean="0">
                  <a:solidFill>
                    <a:srgbClr val="00B050"/>
                  </a:solidFill>
                  <a:latin typeface="+mn-lt"/>
                </a:rPr>
                <a:t>2:</a:t>
              </a:r>
              <a:endParaRPr lang="cs-CZ" altLang="cs-CZ" sz="1400" b="1" dirty="0">
                <a:solidFill>
                  <a:srgbClr val="00B050"/>
                </a:solidFill>
                <a:latin typeface="+mn-lt"/>
              </a:endParaRPr>
            </a:p>
            <a:p>
              <a:pPr>
                <a:spcBef>
                  <a:spcPct val="0"/>
                </a:spcBef>
                <a:buNone/>
              </a:pPr>
              <a:r>
                <a:rPr lang="cs-CZ" altLang="cs-CZ" sz="1400" b="1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ERDGTFNLPPHIKFGVTALTHAANDQTIDIYIDDDPKPAATFKGAGAQDQNLGTKVLDSGNGRVRVIVMANGRPSRLGSRQVDIFKKSYFGIIGSEDGADDDYNDGIVFLNWPLG</a:t>
              </a:r>
              <a:endParaRPr lang="cs-CZ" altLang="cs-CZ" sz="1400" b="1" dirty="0">
                <a:solidFill>
                  <a:srgbClr val="3333FF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 b="1" dirty="0">
                <a:solidFill>
                  <a:srgbClr val="3333FF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40" name="Rectangle 7"/>
            <p:cNvSpPr>
              <a:spLocks noChangeArrowheads="1"/>
            </p:cNvSpPr>
            <p:nvPr/>
          </p:nvSpPr>
          <p:spPr bwMode="auto">
            <a:xfrm>
              <a:off x="6140393" y="1019969"/>
              <a:ext cx="5347944" cy="1646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 i="1" dirty="0">
                  <a:solidFill>
                    <a:srgbClr val="00B050"/>
                  </a:solidFill>
                  <a:latin typeface="+mn-lt"/>
                </a:rPr>
                <a:t>Úkol 10: Predikujte in </a:t>
              </a:r>
              <a:r>
                <a:rPr lang="cs-CZ" altLang="cs-CZ" sz="1600" b="1" i="1" dirty="0" err="1">
                  <a:solidFill>
                    <a:srgbClr val="00B050"/>
                  </a:solidFill>
                  <a:latin typeface="+mn-lt"/>
                </a:rPr>
                <a:t>vivo</a:t>
              </a:r>
              <a:r>
                <a:rPr lang="cs-CZ" altLang="cs-CZ" sz="1600" b="1" i="1" dirty="0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cs-CZ" altLang="cs-CZ" sz="1600" b="1" i="1" dirty="0" err="1">
                  <a:solidFill>
                    <a:srgbClr val="00B050"/>
                  </a:solidFill>
                  <a:latin typeface="+mn-lt"/>
                </a:rPr>
                <a:t>half-life</a:t>
              </a:r>
              <a:r>
                <a:rPr lang="cs-CZ" altLang="cs-CZ" sz="1600" b="1" i="1" dirty="0">
                  <a:solidFill>
                    <a:srgbClr val="00B050"/>
                  </a:solidFill>
                  <a:latin typeface="+mn-lt"/>
                </a:rPr>
                <a:t> následujících proteinů:</a:t>
              </a:r>
              <a:endParaRPr lang="en-GB" altLang="cs-CZ" sz="1600" b="1" i="1" dirty="0">
                <a:solidFill>
                  <a:srgbClr val="00B050"/>
                </a:solidFill>
                <a:latin typeface="+mn-lt"/>
              </a:endParaRPr>
            </a:p>
          </p:txBody>
        </p:sp>
      </p:grpSp>
      <p:sp>
        <p:nvSpPr>
          <p:cNvPr id="5" name="Obdélník 4"/>
          <p:cNvSpPr/>
          <p:nvPr/>
        </p:nvSpPr>
        <p:spPr>
          <a:xfrm>
            <a:off x="6096000" y="5096247"/>
            <a:ext cx="5437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0"/>
              </a:spcBef>
            </a:pPr>
            <a:r>
              <a:rPr lang="cs-CZ" altLang="cs-CZ" b="1" i="1" dirty="0">
                <a:solidFill>
                  <a:srgbClr val="00B050"/>
                </a:solidFill>
              </a:rPr>
              <a:t>Úkol 11: Odštěpuje </a:t>
            </a:r>
            <a:r>
              <a:rPr lang="cs-CZ" altLang="cs-CZ" b="1" i="1" dirty="0" smtClean="0">
                <a:solidFill>
                  <a:srgbClr val="00B050"/>
                </a:solidFill>
              </a:rPr>
              <a:t>se u proteinu 1 </a:t>
            </a:r>
            <a:r>
              <a:rPr lang="cs-CZ" altLang="cs-CZ" b="1" i="1" dirty="0">
                <a:solidFill>
                  <a:srgbClr val="00B050"/>
                </a:solidFill>
              </a:rPr>
              <a:t>iniciační </a:t>
            </a:r>
            <a:r>
              <a:rPr lang="cs-CZ" altLang="cs-CZ" b="1" i="1" dirty="0" err="1">
                <a:solidFill>
                  <a:srgbClr val="00B050"/>
                </a:solidFill>
              </a:rPr>
              <a:t>methionin</a:t>
            </a:r>
            <a:r>
              <a:rPr lang="cs-CZ" altLang="cs-CZ" b="1" i="1" dirty="0">
                <a:solidFill>
                  <a:srgbClr val="00B050"/>
                </a:solidFill>
              </a:rPr>
              <a:t>?</a:t>
            </a:r>
            <a:endParaRPr lang="en-GB" altLang="cs-CZ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0351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Jak stabilní je můj protein?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5571" t="34921" r="25215" b="19855"/>
          <a:stretch/>
        </p:blipFill>
        <p:spPr>
          <a:xfrm>
            <a:off x="470263" y="4604945"/>
            <a:ext cx="4171405" cy="21562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24143" t="26032" r="53357" b="10857"/>
          <a:stretch/>
        </p:blipFill>
        <p:spPr>
          <a:xfrm>
            <a:off x="0" y="1"/>
            <a:ext cx="2837033" cy="4476206"/>
          </a:xfrm>
          <a:prstGeom prst="rect">
            <a:avLst/>
          </a:prstGeom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9" t="26105" r="46904" b="61044"/>
          <a:stretch/>
        </p:blipFill>
        <p:spPr bwMode="auto">
          <a:xfrm>
            <a:off x="2999497" y="1345506"/>
            <a:ext cx="3004457" cy="69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2" r="81737" b="82281"/>
          <a:stretch>
            <a:fillRect/>
          </a:stretch>
        </p:blipFill>
        <p:spPr bwMode="auto">
          <a:xfrm>
            <a:off x="2999497" y="2168410"/>
            <a:ext cx="3004457" cy="54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6096000" y="5865614"/>
            <a:ext cx="2603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terminus.unige.ch</a:t>
            </a:r>
            <a:r>
              <a:rPr lang="cs-CZ" dirty="0"/>
              <a:t>/</a:t>
            </a:r>
          </a:p>
        </p:txBody>
      </p:sp>
      <p:sp>
        <p:nvSpPr>
          <p:cNvPr id="43" name="Obdélník 42"/>
          <p:cNvSpPr/>
          <p:nvPr/>
        </p:nvSpPr>
        <p:spPr>
          <a:xfrm>
            <a:off x="6096000" y="6234946"/>
            <a:ext cx="469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bioweb.i2bc.paris-saclay.fr</a:t>
            </a:r>
            <a:r>
              <a:rPr lang="cs-CZ" dirty="0"/>
              <a:t>/</a:t>
            </a:r>
            <a:r>
              <a:rPr lang="cs-CZ" dirty="0" err="1"/>
              <a:t>terminator3</a:t>
            </a:r>
            <a:r>
              <a:rPr lang="cs-CZ" dirty="0"/>
              <a:t>/</a:t>
            </a:r>
          </a:p>
        </p:txBody>
      </p:sp>
      <p:grpSp>
        <p:nvGrpSpPr>
          <p:cNvPr id="13" name="Skupina 12"/>
          <p:cNvGrpSpPr/>
          <p:nvPr/>
        </p:nvGrpSpPr>
        <p:grpSpPr>
          <a:xfrm>
            <a:off x="6097902" y="1248942"/>
            <a:ext cx="5903326" cy="3401470"/>
            <a:chOff x="6140393" y="1019969"/>
            <a:chExt cx="5903326" cy="3401470"/>
          </a:xfrm>
        </p:grpSpPr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6140393" y="2174670"/>
              <a:ext cx="5903326" cy="22467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 dirty="0" smtClean="0">
                  <a:solidFill>
                    <a:srgbClr val="00B050"/>
                  </a:solidFill>
                  <a:latin typeface="+mn-lt"/>
                </a:rPr>
                <a:t>Protein </a:t>
              </a:r>
              <a:r>
                <a:rPr lang="cs-CZ" altLang="cs-CZ" sz="1400" b="1" dirty="0">
                  <a:solidFill>
                    <a:srgbClr val="00B050"/>
                  </a:solidFill>
                  <a:latin typeface="+mn-lt"/>
                </a:rPr>
                <a:t>1</a:t>
              </a:r>
              <a:r>
                <a:rPr lang="cs-CZ" altLang="cs-CZ" sz="1400" b="1" dirty="0" smtClean="0">
                  <a:solidFill>
                    <a:srgbClr val="00B050"/>
                  </a:solidFill>
                  <a:latin typeface="+mn-lt"/>
                </a:rPr>
                <a:t>:</a:t>
              </a:r>
              <a:endParaRPr lang="cs-CZ" altLang="cs-CZ" sz="1400" b="1" dirty="0">
                <a:solidFill>
                  <a:srgbClr val="00B050"/>
                </a:solidFill>
                <a:latin typeface="+mn-lt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MERDGTFNLPPHIKFGVTALTHAANDQTIDIYIDDDPKPAATFKGAGAQDQNLGTKVLDSGNGRVRVIVMANGRPSRLGSRQVDIFKKSYFGIIGSEDGADDDYNDGIVFLNWPLG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 b="1" dirty="0">
                <a:solidFill>
                  <a:srgbClr val="3333FF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>
                <a:spcBef>
                  <a:spcPct val="0"/>
                </a:spcBef>
                <a:buNone/>
              </a:pPr>
              <a:r>
                <a:rPr lang="cs-CZ" altLang="cs-CZ" sz="1400" b="1" dirty="0">
                  <a:solidFill>
                    <a:srgbClr val="00B050"/>
                  </a:solidFill>
                  <a:latin typeface="+mn-lt"/>
                </a:rPr>
                <a:t>Protein </a:t>
              </a:r>
              <a:r>
                <a:rPr lang="cs-CZ" altLang="cs-CZ" sz="1400" b="1" dirty="0" smtClean="0">
                  <a:solidFill>
                    <a:srgbClr val="00B050"/>
                  </a:solidFill>
                  <a:latin typeface="+mn-lt"/>
                </a:rPr>
                <a:t>2:</a:t>
              </a:r>
              <a:endParaRPr lang="cs-CZ" altLang="cs-CZ" sz="1400" b="1" dirty="0">
                <a:solidFill>
                  <a:srgbClr val="00B050"/>
                </a:solidFill>
                <a:latin typeface="+mn-lt"/>
              </a:endParaRPr>
            </a:p>
            <a:p>
              <a:pPr>
                <a:spcBef>
                  <a:spcPct val="0"/>
                </a:spcBef>
                <a:buNone/>
              </a:pPr>
              <a:r>
                <a:rPr lang="cs-CZ" altLang="cs-CZ" sz="1400" b="1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ERDGTFNLPPHIKFGVTALTHAANDQTIDIYIDDDPKPAATFKGAGAQDQNLGTKVLDSGNGRVRVIVMANGRPSRLGSRQVDIFKKSYFGIIGSEDGADDDYNDGIVFLNWPLG</a:t>
              </a:r>
              <a:endParaRPr lang="cs-CZ" altLang="cs-CZ" sz="1400" b="1" dirty="0">
                <a:solidFill>
                  <a:srgbClr val="3333FF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 b="1" dirty="0">
                <a:solidFill>
                  <a:srgbClr val="3333FF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6140393" y="1019969"/>
              <a:ext cx="5347944" cy="1646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 i="1" dirty="0">
                  <a:solidFill>
                    <a:srgbClr val="00B050"/>
                  </a:solidFill>
                  <a:latin typeface="+mn-lt"/>
                </a:rPr>
                <a:t>Úkol 10: Predikujte in </a:t>
              </a:r>
              <a:r>
                <a:rPr lang="cs-CZ" altLang="cs-CZ" sz="1600" b="1" i="1" dirty="0" err="1">
                  <a:solidFill>
                    <a:srgbClr val="00B050"/>
                  </a:solidFill>
                  <a:latin typeface="+mn-lt"/>
                </a:rPr>
                <a:t>vivo</a:t>
              </a:r>
              <a:r>
                <a:rPr lang="cs-CZ" altLang="cs-CZ" sz="1600" b="1" i="1" dirty="0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cs-CZ" altLang="cs-CZ" sz="1600" b="1" i="1" dirty="0" err="1">
                  <a:solidFill>
                    <a:srgbClr val="00B050"/>
                  </a:solidFill>
                  <a:latin typeface="+mn-lt"/>
                </a:rPr>
                <a:t>half-life</a:t>
              </a:r>
              <a:r>
                <a:rPr lang="cs-CZ" altLang="cs-CZ" sz="1600" b="1" i="1" dirty="0">
                  <a:solidFill>
                    <a:srgbClr val="00B050"/>
                  </a:solidFill>
                  <a:latin typeface="+mn-lt"/>
                </a:rPr>
                <a:t> následujících proteinů:</a:t>
              </a:r>
              <a:endParaRPr lang="en-GB" altLang="cs-CZ" sz="1600" b="1" i="1" dirty="0">
                <a:solidFill>
                  <a:srgbClr val="00B050"/>
                </a:solidFill>
                <a:latin typeface="+mn-lt"/>
              </a:endParaRPr>
            </a:p>
          </p:txBody>
        </p:sp>
      </p:grpSp>
      <p:sp>
        <p:nvSpPr>
          <p:cNvPr id="16" name="Obdélník 15"/>
          <p:cNvSpPr/>
          <p:nvPr/>
        </p:nvSpPr>
        <p:spPr>
          <a:xfrm>
            <a:off x="6053341" y="5096247"/>
            <a:ext cx="5437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0"/>
              </a:spcBef>
            </a:pPr>
            <a:r>
              <a:rPr lang="cs-CZ" altLang="cs-CZ" b="1" i="1" dirty="0">
                <a:solidFill>
                  <a:srgbClr val="00B050"/>
                </a:solidFill>
              </a:rPr>
              <a:t>Úkol 11: Odštěpuje </a:t>
            </a:r>
            <a:r>
              <a:rPr lang="cs-CZ" altLang="cs-CZ" b="1" i="1" dirty="0" smtClean="0">
                <a:solidFill>
                  <a:srgbClr val="00B050"/>
                </a:solidFill>
              </a:rPr>
              <a:t>se u proteinu 1 </a:t>
            </a:r>
            <a:r>
              <a:rPr lang="cs-CZ" altLang="cs-CZ" b="1" i="1" dirty="0">
                <a:solidFill>
                  <a:srgbClr val="00B050"/>
                </a:solidFill>
              </a:rPr>
              <a:t>iniciační </a:t>
            </a:r>
            <a:r>
              <a:rPr lang="cs-CZ" altLang="cs-CZ" b="1" i="1" dirty="0" err="1">
                <a:solidFill>
                  <a:srgbClr val="00B050"/>
                </a:solidFill>
              </a:rPr>
              <a:t>methionin</a:t>
            </a:r>
            <a:r>
              <a:rPr lang="cs-CZ" altLang="cs-CZ" b="1" i="1" dirty="0">
                <a:solidFill>
                  <a:srgbClr val="00B050"/>
                </a:solidFill>
              </a:rPr>
              <a:t>?</a:t>
            </a:r>
            <a:endParaRPr lang="en-GB" altLang="cs-CZ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5892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smtClean="0">
                <a:solidFill>
                  <a:srgbClr val="00B050"/>
                </a:solidFill>
              </a:rPr>
              <a:t>„N-</a:t>
            </a:r>
            <a:r>
              <a:rPr lang="cs-CZ" sz="3600" b="1" dirty="0" err="1" smtClean="0">
                <a:solidFill>
                  <a:srgbClr val="00B050"/>
                </a:solidFill>
              </a:rPr>
              <a:t>terminomics</a:t>
            </a:r>
            <a:r>
              <a:rPr lang="cs-CZ" sz="3600" b="1" dirty="0" smtClean="0">
                <a:solidFill>
                  <a:srgbClr val="00B050"/>
                </a:solidFill>
              </a:rPr>
              <a:t>“</a:t>
            </a:r>
            <a:endParaRPr lang="cs-CZ" sz="3600" b="1" dirty="0">
              <a:solidFill>
                <a:srgbClr val="00B05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614333" y="1321139"/>
            <a:ext cx="73067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i="1" dirty="0" smtClean="0"/>
              <a:t>„</a:t>
            </a:r>
            <a:r>
              <a:rPr lang="en-GB" sz="1600" b="1" i="1" dirty="0" smtClean="0">
                <a:solidFill>
                  <a:srgbClr val="00B050"/>
                </a:solidFill>
              </a:rPr>
              <a:t>N-</a:t>
            </a:r>
            <a:r>
              <a:rPr lang="en-GB" sz="1600" b="1" i="1" dirty="0" err="1" smtClean="0">
                <a:solidFill>
                  <a:srgbClr val="00B050"/>
                </a:solidFill>
              </a:rPr>
              <a:t>terminomics</a:t>
            </a:r>
            <a:r>
              <a:rPr lang="en-GB" sz="1600" i="1" dirty="0" smtClean="0"/>
              <a:t> </a:t>
            </a:r>
            <a:r>
              <a:rPr lang="en-GB" sz="1600" i="1" dirty="0"/>
              <a:t>is a rapidly evolving branch of proteomics that encompasses the study of protein N-terminal sequence. A proteome-wide collection of such sequences has been widely used to understand the proteolytic cascades and in annotating the genome. Over the last two decades, various N-</a:t>
            </a:r>
            <a:r>
              <a:rPr lang="en-GB" sz="1600" i="1" dirty="0" err="1"/>
              <a:t>terminomic</a:t>
            </a:r>
            <a:r>
              <a:rPr lang="en-GB" sz="1600" i="1" dirty="0"/>
              <a:t> strategies have been developed for achieving high sensitivity, greater depth of coverage, and high-</a:t>
            </a:r>
            <a:r>
              <a:rPr lang="en-GB" sz="1600" i="1" dirty="0" err="1"/>
              <a:t>throughputness</a:t>
            </a:r>
            <a:r>
              <a:rPr lang="en-GB" sz="1600" i="1" dirty="0" smtClean="0"/>
              <a:t>.</a:t>
            </a:r>
            <a:r>
              <a:rPr lang="cs-CZ" sz="1600" i="1" dirty="0" smtClean="0"/>
              <a:t>“</a:t>
            </a:r>
            <a:endParaRPr lang="cs-CZ" sz="1600" i="1" dirty="0"/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>
          <a:xfrm>
            <a:off x="270932" y="1522680"/>
            <a:ext cx="4250267" cy="419106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dirty="0" smtClean="0"/>
              <a:t>N-terminální </a:t>
            </a:r>
            <a:r>
              <a:rPr lang="cs-CZ" altLang="cs-CZ" sz="2000" dirty="0" err="1" smtClean="0"/>
              <a:t>posttranslační</a:t>
            </a:r>
            <a:r>
              <a:rPr lang="cs-CZ" altLang="cs-CZ" sz="2000" dirty="0" smtClean="0"/>
              <a:t> modifikace ovlivňují stabilitu proteinů.</a:t>
            </a:r>
            <a:endParaRPr lang="cs-CZ" altLang="cs-CZ" sz="2000" dirty="0"/>
          </a:p>
          <a:p>
            <a:r>
              <a:rPr lang="cs-CZ" altLang="cs-CZ" sz="2000" dirty="0" smtClean="0"/>
              <a:t>Modifikace (např. acetylace), odštěpení iniciačního </a:t>
            </a:r>
            <a:r>
              <a:rPr lang="cs-CZ" altLang="cs-CZ" sz="2000" dirty="0" err="1" smtClean="0"/>
              <a:t>methioninu</a:t>
            </a:r>
            <a:r>
              <a:rPr lang="cs-CZ" altLang="cs-CZ" sz="2000" dirty="0" smtClean="0"/>
              <a:t>, odštěpení signálního peptidu.   </a:t>
            </a:r>
            <a:endParaRPr lang="cs-CZ" altLang="cs-CZ" sz="2000" dirty="0"/>
          </a:p>
          <a:p>
            <a:r>
              <a:rPr lang="cs-CZ" altLang="cs-CZ" sz="2000" dirty="0" smtClean="0"/>
              <a:t>Analýza pomocí </a:t>
            </a:r>
            <a:r>
              <a:rPr lang="cs-CZ" altLang="cs-CZ" sz="2000" b="1" dirty="0" smtClean="0">
                <a:solidFill>
                  <a:srgbClr val="00B050"/>
                </a:solidFill>
              </a:rPr>
              <a:t>MS</a:t>
            </a:r>
            <a:r>
              <a:rPr lang="cs-CZ" altLang="cs-CZ" sz="2000" dirty="0" smtClean="0"/>
              <a:t> – </a:t>
            </a:r>
            <a:r>
              <a:rPr lang="cs-CZ" altLang="cs-CZ" sz="2000" b="1" dirty="0" err="1" smtClean="0">
                <a:solidFill>
                  <a:srgbClr val="00B050"/>
                </a:solidFill>
              </a:rPr>
              <a:t>bioinformatické</a:t>
            </a:r>
            <a:r>
              <a:rPr lang="cs-CZ" altLang="cs-CZ" sz="2000" dirty="0" smtClean="0"/>
              <a:t> nástroje pro analýzu dat.  </a:t>
            </a:r>
          </a:p>
          <a:p>
            <a:r>
              <a:rPr lang="cs-CZ" altLang="cs-CZ" sz="2000" dirty="0" err="1" smtClean="0"/>
              <a:t>Bioinformatické</a:t>
            </a:r>
            <a:r>
              <a:rPr lang="cs-CZ" altLang="cs-CZ" sz="2000" dirty="0" smtClean="0"/>
              <a:t> nástroje pro </a:t>
            </a:r>
            <a:r>
              <a:rPr lang="cs-CZ" altLang="cs-CZ" sz="2000" b="1" dirty="0" smtClean="0">
                <a:solidFill>
                  <a:srgbClr val="00B050"/>
                </a:solidFill>
              </a:rPr>
              <a:t>predikci</a:t>
            </a:r>
            <a:r>
              <a:rPr lang="cs-CZ" altLang="cs-CZ" sz="2000" dirty="0" smtClean="0"/>
              <a:t> modifikací.</a:t>
            </a:r>
          </a:p>
          <a:p>
            <a:r>
              <a:rPr lang="cs-CZ" altLang="cs-CZ" sz="2000" b="1" dirty="0" smtClean="0">
                <a:solidFill>
                  <a:srgbClr val="00B050"/>
                </a:solidFill>
              </a:rPr>
              <a:t>Databáze</a:t>
            </a:r>
            <a:r>
              <a:rPr lang="cs-CZ" altLang="cs-CZ" sz="2000" dirty="0" smtClean="0"/>
              <a:t> věnované „terminálním“ modifikacím.</a:t>
            </a:r>
            <a:endParaRPr lang="cs-CZ" altLang="cs-CZ" sz="2000" dirty="0"/>
          </a:p>
          <a:p>
            <a:pPr marL="0" indent="0">
              <a:buNone/>
            </a:pPr>
            <a:endParaRPr lang="cs-CZ" altLang="cs-CZ" sz="2000" dirty="0"/>
          </a:p>
          <a:p>
            <a:endParaRPr lang="cs-CZ" altLang="cs-CZ" sz="2000" dirty="0"/>
          </a:p>
          <a:p>
            <a:endParaRPr lang="cs-CZ" altLang="cs-CZ" sz="2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24584" t="41975" r="21597" b="34815"/>
          <a:stretch/>
        </p:blipFill>
        <p:spPr>
          <a:xfrm>
            <a:off x="5010382" y="3057489"/>
            <a:ext cx="6910685" cy="16763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t="27655" r="55486" b="36420"/>
          <a:stretch/>
        </p:blipFill>
        <p:spPr>
          <a:xfrm>
            <a:off x="9355667" y="5130799"/>
            <a:ext cx="2836333" cy="128763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8204199" y="5713745"/>
            <a:ext cx="33477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topfind.clip.msl.ubc.ca</a:t>
            </a:r>
            <a:r>
              <a:rPr lang="cs-CZ" sz="1400" dirty="0"/>
              <a:t>/</a:t>
            </a:r>
            <a:r>
              <a:rPr lang="cs-CZ" sz="1400" dirty="0" err="1"/>
              <a:t>home</a:t>
            </a:r>
            <a:r>
              <a:rPr lang="cs-CZ" sz="1400" dirty="0"/>
              <a:t>/index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/>
          <a:srcRect l="27708" t="37531" r="57222" b="49196"/>
          <a:stretch/>
        </p:blipFill>
        <p:spPr>
          <a:xfrm>
            <a:off x="5004048" y="5130799"/>
            <a:ext cx="2717302" cy="1346201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3462492" y="6418433"/>
            <a:ext cx="42588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https://</a:t>
            </a:r>
            <a:r>
              <a:rPr lang="cs-CZ" sz="1600" dirty="0" err="1"/>
              <a:t>www.expasy.org</a:t>
            </a:r>
            <a:r>
              <a:rPr lang="cs-CZ" sz="1600" dirty="0"/>
              <a:t>/</a:t>
            </a:r>
            <a:r>
              <a:rPr lang="cs-CZ" sz="1600" dirty="0" err="1"/>
              <a:t>resources</a:t>
            </a:r>
            <a:r>
              <a:rPr lang="cs-CZ" sz="1600" dirty="0"/>
              <a:t>/</a:t>
            </a:r>
            <a:r>
              <a:rPr lang="cs-CZ" sz="1600" dirty="0" err="1"/>
              <a:t>myristoylator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3458543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Jak stabilní je můj protein? 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6939773" y="1563214"/>
            <a:ext cx="5156888" cy="4924234"/>
            <a:chOff x="6396075" y="1538500"/>
            <a:chExt cx="5156888" cy="4924234"/>
          </a:xfrm>
        </p:grpSpPr>
        <p:sp>
          <p:nvSpPr>
            <p:cNvPr id="7" name="Rectangle 9"/>
            <p:cNvSpPr txBox="1">
              <a:spLocks noChangeArrowheads="1"/>
            </p:cNvSpPr>
            <p:nvPr/>
          </p:nvSpPr>
          <p:spPr>
            <a:xfrm>
              <a:off x="6396075" y="1538500"/>
              <a:ext cx="5156888" cy="4924234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altLang="cs-CZ" sz="2000" dirty="0"/>
                <a:t>Stabilita </a:t>
              </a:r>
              <a:r>
                <a:rPr lang="cs-CZ" altLang="cs-CZ" sz="2000" b="1" i="1" dirty="0">
                  <a:solidFill>
                    <a:srgbClr val="00B050"/>
                  </a:solidFill>
                </a:rPr>
                <a:t>in vitro</a:t>
              </a:r>
            </a:p>
            <a:p>
              <a:pPr algn="ctr"/>
              <a:endParaRPr lang="cs-CZ" altLang="cs-CZ" sz="2000" dirty="0"/>
            </a:p>
            <a:p>
              <a:pPr algn="ctr"/>
              <a:r>
                <a:rPr lang="cs-CZ" altLang="cs-CZ" sz="2000" dirty="0"/>
                <a:t>Stabilita proteinu ve zkumavce</a:t>
              </a:r>
            </a:p>
            <a:p>
              <a:pPr algn="ctr"/>
              <a:endParaRPr lang="cs-CZ" altLang="cs-CZ" sz="2000" dirty="0"/>
            </a:p>
            <a:p>
              <a:pPr algn="ctr"/>
              <a:endParaRPr lang="cs-CZ" altLang="cs-CZ" sz="2000" dirty="0"/>
            </a:p>
            <a:p>
              <a:pPr algn="ctr"/>
              <a:endParaRPr lang="cs-CZ" altLang="cs-CZ" sz="2000" dirty="0"/>
            </a:p>
            <a:p>
              <a:pPr algn="ctr"/>
              <a:endParaRPr lang="cs-CZ" altLang="cs-CZ" sz="2000" dirty="0"/>
            </a:p>
            <a:p>
              <a:pPr algn="ctr"/>
              <a:endParaRPr lang="cs-CZ" altLang="cs-CZ" sz="2000" dirty="0"/>
            </a:p>
            <a:p>
              <a:pPr algn="ctr"/>
              <a:endParaRPr lang="cs-CZ" altLang="cs-CZ" sz="1600" dirty="0"/>
            </a:p>
            <a:p>
              <a:pPr algn="ctr"/>
              <a:endParaRPr lang="cs-CZ" altLang="cs-CZ" sz="2000" dirty="0"/>
            </a:p>
            <a:p>
              <a:pPr algn="ctr"/>
              <a:r>
                <a:rPr lang="cs-CZ" altLang="cs-CZ" sz="2000" b="1" dirty="0">
                  <a:solidFill>
                    <a:srgbClr val="00B050"/>
                  </a:solidFill>
                </a:rPr>
                <a:t>„</a:t>
              </a:r>
              <a:r>
                <a:rPr lang="cs-CZ" altLang="cs-CZ" sz="2000" b="1" dirty="0" err="1">
                  <a:solidFill>
                    <a:srgbClr val="00B050"/>
                  </a:solidFill>
                </a:rPr>
                <a:t>Instability</a:t>
              </a:r>
              <a:r>
                <a:rPr lang="cs-CZ" altLang="cs-CZ" sz="2000" b="1" dirty="0">
                  <a:solidFill>
                    <a:srgbClr val="00B050"/>
                  </a:solidFill>
                </a:rPr>
                <a:t> index“</a:t>
              </a:r>
            </a:p>
            <a:p>
              <a:pPr algn="ctr"/>
              <a:endParaRPr lang="cs-CZ" altLang="cs-CZ" sz="2000" dirty="0"/>
            </a:p>
          </p:txBody>
        </p:sp>
        <p:grpSp>
          <p:nvGrpSpPr>
            <p:cNvPr id="38" name="Group 44"/>
            <p:cNvGrpSpPr>
              <a:grpSpLocks/>
            </p:cNvGrpSpPr>
            <p:nvPr/>
          </p:nvGrpSpPr>
          <p:grpSpPr bwMode="auto">
            <a:xfrm>
              <a:off x="7915922" y="2909848"/>
              <a:ext cx="1814822" cy="1915312"/>
              <a:chOff x="2426" y="1752"/>
              <a:chExt cx="903" cy="953"/>
            </a:xfrm>
          </p:grpSpPr>
          <p:pic>
            <p:nvPicPr>
              <p:cNvPr id="39" name="Picture 10" descr="ANd9GcTsiMB0C1XBckqS_e7JCQ-79PwYFXlWWSrED2wZH526156HMvE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115" b="10037"/>
              <a:stretch>
                <a:fillRect/>
              </a:stretch>
            </p:blipFill>
            <p:spPr bwMode="auto">
              <a:xfrm rot="1500297">
                <a:off x="2426" y="1752"/>
                <a:ext cx="903" cy="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11" descr="abrin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83" r="19296"/>
              <a:stretch>
                <a:fillRect/>
              </a:stretch>
            </p:blipFill>
            <p:spPr bwMode="auto">
              <a:xfrm rot="-3135062">
                <a:off x="3124" y="2066"/>
                <a:ext cx="131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12" descr="abrin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83" r="19296"/>
              <a:stretch>
                <a:fillRect/>
              </a:stretch>
            </p:blipFill>
            <p:spPr bwMode="auto">
              <a:xfrm rot="-4651729">
                <a:off x="3061" y="2220"/>
                <a:ext cx="132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13" descr="abrin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83" r="19296"/>
              <a:stretch>
                <a:fillRect/>
              </a:stretch>
            </p:blipFill>
            <p:spPr bwMode="auto">
              <a:xfrm rot="207722">
                <a:off x="2972" y="2381"/>
                <a:ext cx="131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3" name="Group 39"/>
          <p:cNvGrpSpPr>
            <a:grpSpLocks/>
          </p:cNvGrpSpPr>
          <p:nvPr/>
        </p:nvGrpSpPr>
        <p:grpSpPr bwMode="auto">
          <a:xfrm>
            <a:off x="59708" y="1361260"/>
            <a:ext cx="8291154" cy="986524"/>
            <a:chOff x="68" y="1253"/>
            <a:chExt cx="5715" cy="680"/>
          </a:xfrm>
        </p:grpSpPr>
        <p:pic>
          <p:nvPicPr>
            <p:cNvPr id="44" name="Picture 3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23" t="37437" r="17903" b="50272"/>
            <a:stretch>
              <a:fillRect/>
            </a:stretch>
          </p:blipFill>
          <p:spPr bwMode="auto">
            <a:xfrm>
              <a:off x="68" y="1253"/>
              <a:ext cx="5715" cy="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Rectangle 38"/>
            <p:cNvSpPr>
              <a:spLocks noChangeArrowheads="1"/>
            </p:cNvSpPr>
            <p:nvPr/>
          </p:nvSpPr>
          <p:spPr bwMode="auto">
            <a:xfrm>
              <a:off x="1837" y="1752"/>
              <a:ext cx="3628" cy="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pic>
        <p:nvPicPr>
          <p:cNvPr id="46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5" t="27478" r="10234" b="13417"/>
          <a:stretch>
            <a:fillRect/>
          </a:stretch>
        </p:blipFill>
        <p:spPr bwMode="auto">
          <a:xfrm>
            <a:off x="140508" y="2468448"/>
            <a:ext cx="7546632" cy="344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5416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Jak stabilní je můj protein? 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6939773" y="1563214"/>
            <a:ext cx="5156888" cy="4924234"/>
            <a:chOff x="6396075" y="1538500"/>
            <a:chExt cx="5156888" cy="4924234"/>
          </a:xfrm>
        </p:grpSpPr>
        <p:sp>
          <p:nvSpPr>
            <p:cNvPr id="7" name="Rectangle 9"/>
            <p:cNvSpPr txBox="1">
              <a:spLocks noChangeArrowheads="1"/>
            </p:cNvSpPr>
            <p:nvPr/>
          </p:nvSpPr>
          <p:spPr>
            <a:xfrm>
              <a:off x="6396075" y="1538500"/>
              <a:ext cx="5156888" cy="4924234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altLang="cs-CZ" sz="2000" dirty="0"/>
                <a:t>Stabilita </a:t>
              </a:r>
              <a:r>
                <a:rPr lang="cs-CZ" altLang="cs-CZ" sz="2000" b="1" i="1" dirty="0">
                  <a:solidFill>
                    <a:srgbClr val="00B050"/>
                  </a:solidFill>
                </a:rPr>
                <a:t>in vitro</a:t>
              </a:r>
            </a:p>
            <a:p>
              <a:pPr algn="ctr"/>
              <a:endParaRPr lang="cs-CZ" altLang="cs-CZ" sz="2000" dirty="0"/>
            </a:p>
            <a:p>
              <a:pPr algn="ctr"/>
              <a:r>
                <a:rPr lang="cs-CZ" altLang="cs-CZ" sz="2000" dirty="0"/>
                <a:t>Stabilita proteinu ve zkumavce</a:t>
              </a:r>
            </a:p>
            <a:p>
              <a:pPr algn="ctr"/>
              <a:endParaRPr lang="cs-CZ" altLang="cs-CZ" sz="2000" dirty="0"/>
            </a:p>
            <a:p>
              <a:pPr algn="ctr"/>
              <a:endParaRPr lang="cs-CZ" altLang="cs-CZ" sz="2000" dirty="0"/>
            </a:p>
            <a:p>
              <a:pPr algn="ctr"/>
              <a:endParaRPr lang="cs-CZ" altLang="cs-CZ" sz="2000" dirty="0"/>
            </a:p>
            <a:p>
              <a:pPr algn="ctr"/>
              <a:endParaRPr lang="cs-CZ" altLang="cs-CZ" sz="2000" dirty="0"/>
            </a:p>
            <a:p>
              <a:pPr algn="ctr"/>
              <a:endParaRPr lang="cs-CZ" altLang="cs-CZ" sz="2000" dirty="0"/>
            </a:p>
            <a:p>
              <a:pPr algn="ctr"/>
              <a:endParaRPr lang="cs-CZ" altLang="cs-CZ" sz="1600" dirty="0"/>
            </a:p>
            <a:p>
              <a:pPr algn="ctr"/>
              <a:endParaRPr lang="cs-CZ" altLang="cs-CZ" sz="2000" dirty="0"/>
            </a:p>
            <a:p>
              <a:pPr algn="ctr"/>
              <a:r>
                <a:rPr lang="cs-CZ" altLang="cs-CZ" sz="2000" b="1" dirty="0">
                  <a:solidFill>
                    <a:srgbClr val="00B050"/>
                  </a:solidFill>
                </a:rPr>
                <a:t>„</a:t>
              </a:r>
              <a:r>
                <a:rPr lang="cs-CZ" altLang="cs-CZ" sz="2000" b="1" dirty="0" err="1">
                  <a:solidFill>
                    <a:srgbClr val="00B050"/>
                  </a:solidFill>
                </a:rPr>
                <a:t>Instability</a:t>
              </a:r>
              <a:r>
                <a:rPr lang="cs-CZ" altLang="cs-CZ" sz="2000" b="1" dirty="0">
                  <a:solidFill>
                    <a:srgbClr val="00B050"/>
                  </a:solidFill>
                </a:rPr>
                <a:t> index“</a:t>
              </a:r>
            </a:p>
            <a:p>
              <a:pPr algn="ctr"/>
              <a:endParaRPr lang="cs-CZ" altLang="cs-CZ" sz="2000" dirty="0"/>
            </a:p>
          </p:txBody>
        </p:sp>
        <p:grpSp>
          <p:nvGrpSpPr>
            <p:cNvPr id="38" name="Group 44"/>
            <p:cNvGrpSpPr>
              <a:grpSpLocks/>
            </p:cNvGrpSpPr>
            <p:nvPr/>
          </p:nvGrpSpPr>
          <p:grpSpPr bwMode="auto">
            <a:xfrm>
              <a:off x="7915922" y="2909848"/>
              <a:ext cx="1814822" cy="1915312"/>
              <a:chOff x="2426" y="1752"/>
              <a:chExt cx="903" cy="953"/>
            </a:xfrm>
          </p:grpSpPr>
          <p:pic>
            <p:nvPicPr>
              <p:cNvPr id="39" name="Picture 10" descr="ANd9GcTsiMB0C1XBckqS_e7JCQ-79PwYFXlWWSrED2wZH526156HMvE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115" b="10037"/>
              <a:stretch>
                <a:fillRect/>
              </a:stretch>
            </p:blipFill>
            <p:spPr bwMode="auto">
              <a:xfrm rot="1500297">
                <a:off x="2426" y="1752"/>
                <a:ext cx="903" cy="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11" descr="abrin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83" r="19296"/>
              <a:stretch>
                <a:fillRect/>
              </a:stretch>
            </p:blipFill>
            <p:spPr bwMode="auto">
              <a:xfrm rot="-3135062">
                <a:off x="3124" y="2066"/>
                <a:ext cx="131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12" descr="abrin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83" r="19296"/>
              <a:stretch>
                <a:fillRect/>
              </a:stretch>
            </p:blipFill>
            <p:spPr bwMode="auto">
              <a:xfrm rot="-4651729">
                <a:off x="3061" y="2220"/>
                <a:ext cx="132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13" descr="abrin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83" r="19296"/>
              <a:stretch>
                <a:fillRect/>
              </a:stretch>
            </p:blipFill>
            <p:spPr bwMode="auto">
              <a:xfrm rot="207722">
                <a:off x="2972" y="2381"/>
                <a:ext cx="131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3" name="Group 39"/>
          <p:cNvGrpSpPr>
            <a:grpSpLocks/>
          </p:cNvGrpSpPr>
          <p:nvPr/>
        </p:nvGrpSpPr>
        <p:grpSpPr bwMode="auto">
          <a:xfrm>
            <a:off x="59708" y="1361260"/>
            <a:ext cx="8291154" cy="986524"/>
            <a:chOff x="68" y="1253"/>
            <a:chExt cx="5715" cy="680"/>
          </a:xfrm>
        </p:grpSpPr>
        <p:pic>
          <p:nvPicPr>
            <p:cNvPr id="44" name="Picture 3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23" t="37437" r="17903" b="50272"/>
            <a:stretch>
              <a:fillRect/>
            </a:stretch>
          </p:blipFill>
          <p:spPr bwMode="auto">
            <a:xfrm>
              <a:off x="68" y="1253"/>
              <a:ext cx="5715" cy="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Rectangle 38"/>
            <p:cNvSpPr>
              <a:spLocks noChangeArrowheads="1"/>
            </p:cNvSpPr>
            <p:nvPr/>
          </p:nvSpPr>
          <p:spPr bwMode="auto">
            <a:xfrm>
              <a:off x="1837" y="1752"/>
              <a:ext cx="3628" cy="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166882" y="2686823"/>
            <a:ext cx="3495148" cy="3984129"/>
            <a:chOff x="1524001" y="908050"/>
            <a:chExt cx="5219699" cy="5949950"/>
          </a:xfrm>
        </p:grpSpPr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09" t="11917" r="9636" b="7208"/>
            <a:stretch>
              <a:fillRect/>
            </a:stretch>
          </p:blipFill>
          <p:spPr bwMode="auto">
            <a:xfrm>
              <a:off x="1524001" y="908050"/>
              <a:ext cx="4797425" cy="5949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135188" y="4508500"/>
              <a:ext cx="396081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4872038" y="3644901"/>
              <a:ext cx="647700" cy="5048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/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>
              <a:off x="5519738" y="3933826"/>
              <a:ext cx="1223962" cy="5762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379272" y="5145425"/>
            <a:ext cx="32400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cs-CZ" altLang="cs-CZ" sz="1600" dirty="0" err="1">
                <a:latin typeface="+mn-lt"/>
              </a:rPr>
              <a:t>RNasa</a:t>
            </a:r>
            <a:r>
              <a:rPr lang="cs-CZ" altLang="cs-CZ" sz="1600" dirty="0">
                <a:latin typeface="+mn-lt"/>
              </a:rPr>
              <a:t> A, stabilní protein,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cs-CZ" altLang="cs-CZ" sz="1600" dirty="0">
                <a:latin typeface="+mn-lt"/>
              </a:rPr>
              <a:t>4 disulfidové můstky</a:t>
            </a:r>
            <a:endParaRPr lang="en-GB" altLang="cs-CZ" sz="1600" dirty="0">
              <a:latin typeface="+mn-lt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3626111" y="3369130"/>
            <a:ext cx="5156887" cy="1119137"/>
            <a:chOff x="3626111" y="3369130"/>
            <a:chExt cx="5156887" cy="1119137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7"/>
            <a:srcRect l="17870" t="15927" r="39833" b="67754"/>
            <a:stretch/>
          </p:blipFill>
          <p:spPr>
            <a:xfrm>
              <a:off x="3626111" y="3369130"/>
              <a:ext cx="5156887" cy="1119137"/>
            </a:xfrm>
            <a:prstGeom prst="rect">
              <a:avLst/>
            </a:prstGeom>
          </p:spPr>
        </p:pic>
        <p:sp>
          <p:nvSpPr>
            <p:cNvPr id="4" name="Ovál 3"/>
            <p:cNvSpPr/>
            <p:nvPr/>
          </p:nvSpPr>
          <p:spPr>
            <a:xfrm>
              <a:off x="7068959" y="3826210"/>
              <a:ext cx="642551" cy="39824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3231424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Jak stabilní je můj protein? 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6939773" y="1563214"/>
            <a:ext cx="5156888" cy="4924234"/>
            <a:chOff x="6396075" y="1538500"/>
            <a:chExt cx="5156888" cy="4924234"/>
          </a:xfrm>
        </p:grpSpPr>
        <p:sp>
          <p:nvSpPr>
            <p:cNvPr id="7" name="Rectangle 9"/>
            <p:cNvSpPr txBox="1">
              <a:spLocks noChangeArrowheads="1"/>
            </p:cNvSpPr>
            <p:nvPr/>
          </p:nvSpPr>
          <p:spPr>
            <a:xfrm>
              <a:off x="6396075" y="1538500"/>
              <a:ext cx="5156888" cy="4924234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altLang="cs-CZ" sz="2000" dirty="0"/>
                <a:t>Stabilita </a:t>
              </a:r>
              <a:r>
                <a:rPr lang="cs-CZ" altLang="cs-CZ" sz="2000" b="1" i="1" dirty="0">
                  <a:solidFill>
                    <a:srgbClr val="00B050"/>
                  </a:solidFill>
                </a:rPr>
                <a:t>in vitro</a:t>
              </a:r>
            </a:p>
            <a:p>
              <a:pPr algn="ctr"/>
              <a:endParaRPr lang="cs-CZ" altLang="cs-CZ" sz="2000" dirty="0"/>
            </a:p>
            <a:p>
              <a:pPr algn="ctr"/>
              <a:r>
                <a:rPr lang="cs-CZ" altLang="cs-CZ" sz="2000" dirty="0"/>
                <a:t>Stabilita proteinu ve zkumavce</a:t>
              </a:r>
            </a:p>
            <a:p>
              <a:pPr algn="ctr"/>
              <a:endParaRPr lang="cs-CZ" altLang="cs-CZ" sz="2000" dirty="0"/>
            </a:p>
            <a:p>
              <a:pPr algn="ctr"/>
              <a:endParaRPr lang="cs-CZ" altLang="cs-CZ" sz="2000" dirty="0"/>
            </a:p>
            <a:p>
              <a:pPr algn="ctr"/>
              <a:endParaRPr lang="cs-CZ" altLang="cs-CZ" sz="2000" dirty="0"/>
            </a:p>
            <a:p>
              <a:pPr algn="ctr"/>
              <a:endParaRPr lang="cs-CZ" altLang="cs-CZ" sz="2000" dirty="0"/>
            </a:p>
            <a:p>
              <a:pPr algn="ctr"/>
              <a:endParaRPr lang="cs-CZ" altLang="cs-CZ" sz="2000" dirty="0"/>
            </a:p>
            <a:p>
              <a:pPr algn="ctr"/>
              <a:endParaRPr lang="cs-CZ" altLang="cs-CZ" sz="1600" dirty="0"/>
            </a:p>
            <a:p>
              <a:pPr algn="ctr"/>
              <a:endParaRPr lang="cs-CZ" altLang="cs-CZ" sz="2000" dirty="0"/>
            </a:p>
            <a:p>
              <a:pPr algn="ctr"/>
              <a:r>
                <a:rPr lang="cs-CZ" altLang="cs-CZ" sz="2000" b="1" dirty="0">
                  <a:solidFill>
                    <a:srgbClr val="00B050"/>
                  </a:solidFill>
                </a:rPr>
                <a:t>„</a:t>
              </a:r>
              <a:r>
                <a:rPr lang="cs-CZ" altLang="cs-CZ" sz="2000" b="1" dirty="0" err="1">
                  <a:solidFill>
                    <a:srgbClr val="00B050"/>
                  </a:solidFill>
                </a:rPr>
                <a:t>Instability</a:t>
              </a:r>
              <a:r>
                <a:rPr lang="cs-CZ" altLang="cs-CZ" sz="2000" b="1" dirty="0">
                  <a:solidFill>
                    <a:srgbClr val="00B050"/>
                  </a:solidFill>
                </a:rPr>
                <a:t> index“</a:t>
              </a:r>
            </a:p>
            <a:p>
              <a:pPr algn="ctr"/>
              <a:endParaRPr lang="cs-CZ" altLang="cs-CZ" sz="2000" dirty="0"/>
            </a:p>
          </p:txBody>
        </p:sp>
        <p:grpSp>
          <p:nvGrpSpPr>
            <p:cNvPr id="38" name="Group 44"/>
            <p:cNvGrpSpPr>
              <a:grpSpLocks/>
            </p:cNvGrpSpPr>
            <p:nvPr/>
          </p:nvGrpSpPr>
          <p:grpSpPr bwMode="auto">
            <a:xfrm>
              <a:off x="7915922" y="2909848"/>
              <a:ext cx="1814822" cy="1915312"/>
              <a:chOff x="2426" y="1752"/>
              <a:chExt cx="903" cy="953"/>
            </a:xfrm>
          </p:grpSpPr>
          <p:pic>
            <p:nvPicPr>
              <p:cNvPr id="39" name="Picture 10" descr="ANd9GcTsiMB0C1XBckqS_e7JCQ-79PwYFXlWWSrED2wZH526156HMvE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115" b="10037"/>
              <a:stretch>
                <a:fillRect/>
              </a:stretch>
            </p:blipFill>
            <p:spPr bwMode="auto">
              <a:xfrm rot="1500297">
                <a:off x="2426" y="1752"/>
                <a:ext cx="903" cy="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11" descr="abrin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83" r="19296"/>
              <a:stretch>
                <a:fillRect/>
              </a:stretch>
            </p:blipFill>
            <p:spPr bwMode="auto">
              <a:xfrm rot="-3135062">
                <a:off x="3124" y="2066"/>
                <a:ext cx="131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12" descr="abrin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83" r="19296"/>
              <a:stretch>
                <a:fillRect/>
              </a:stretch>
            </p:blipFill>
            <p:spPr bwMode="auto">
              <a:xfrm rot="-4651729">
                <a:off x="3061" y="2220"/>
                <a:ext cx="132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13" descr="abrin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83" r="19296"/>
              <a:stretch>
                <a:fillRect/>
              </a:stretch>
            </p:blipFill>
            <p:spPr bwMode="auto">
              <a:xfrm rot="207722">
                <a:off x="2972" y="2381"/>
                <a:ext cx="131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3" name="Group 39"/>
          <p:cNvGrpSpPr>
            <a:grpSpLocks/>
          </p:cNvGrpSpPr>
          <p:nvPr/>
        </p:nvGrpSpPr>
        <p:grpSpPr bwMode="auto">
          <a:xfrm>
            <a:off x="59708" y="1361260"/>
            <a:ext cx="8291154" cy="986524"/>
            <a:chOff x="68" y="1253"/>
            <a:chExt cx="5715" cy="680"/>
          </a:xfrm>
        </p:grpSpPr>
        <p:pic>
          <p:nvPicPr>
            <p:cNvPr id="44" name="Picture 3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23" t="37437" r="17903" b="50272"/>
            <a:stretch>
              <a:fillRect/>
            </a:stretch>
          </p:blipFill>
          <p:spPr bwMode="auto">
            <a:xfrm>
              <a:off x="68" y="1253"/>
              <a:ext cx="5715" cy="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Rectangle 38"/>
            <p:cNvSpPr>
              <a:spLocks noChangeArrowheads="1"/>
            </p:cNvSpPr>
            <p:nvPr/>
          </p:nvSpPr>
          <p:spPr bwMode="auto">
            <a:xfrm>
              <a:off x="1837" y="1752"/>
              <a:ext cx="3628" cy="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292757" y="2610396"/>
            <a:ext cx="6709406" cy="3608847"/>
            <a:chOff x="292757" y="2610396"/>
            <a:chExt cx="6709406" cy="3608847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6"/>
            <a:srcRect l="18716" t="18972" r="36689" b="38386"/>
            <a:stretch/>
          </p:blipFill>
          <p:spPr>
            <a:xfrm>
              <a:off x="292757" y="2610396"/>
              <a:ext cx="6709406" cy="3608847"/>
            </a:xfrm>
            <a:prstGeom prst="rect">
              <a:avLst/>
            </a:prstGeom>
          </p:spPr>
        </p:pic>
        <p:sp>
          <p:nvSpPr>
            <p:cNvPr id="6" name="Obdélník 5"/>
            <p:cNvSpPr/>
            <p:nvPr/>
          </p:nvSpPr>
          <p:spPr>
            <a:xfrm>
              <a:off x="292757" y="3336324"/>
              <a:ext cx="1280670" cy="1902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1560824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Agregace proteinů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66566" y="1517821"/>
            <a:ext cx="10518201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dirty="0"/>
              <a:t>Agregace proteinů = </a:t>
            </a:r>
            <a:r>
              <a:rPr lang="cs-CZ" altLang="cs-CZ" sz="2000" dirty="0">
                <a:solidFill>
                  <a:srgbClr val="00B050"/>
                </a:solidFill>
              </a:rPr>
              <a:t>shlukování</a:t>
            </a:r>
            <a:r>
              <a:rPr lang="cs-CZ" altLang="cs-CZ" sz="2000" dirty="0"/>
              <a:t> proteinů</a:t>
            </a:r>
          </a:p>
          <a:p>
            <a:pPr>
              <a:spcBef>
                <a:spcPct val="50000"/>
              </a:spcBef>
            </a:pPr>
            <a:r>
              <a:rPr lang="cs-CZ" altLang="cs-CZ" sz="2000" dirty="0"/>
              <a:t>Agregace proteinů </a:t>
            </a:r>
            <a:r>
              <a:rPr lang="cs-CZ" altLang="cs-CZ" sz="2000" i="1" dirty="0">
                <a:solidFill>
                  <a:srgbClr val="00B050"/>
                </a:solidFill>
              </a:rPr>
              <a:t>in vitro </a:t>
            </a:r>
            <a:r>
              <a:rPr lang="cs-CZ" altLang="cs-CZ" sz="2000" dirty="0"/>
              <a:t>vs</a:t>
            </a:r>
            <a:r>
              <a:rPr lang="cs-CZ" altLang="cs-CZ" sz="2000" i="1" dirty="0"/>
              <a:t>. </a:t>
            </a:r>
            <a:r>
              <a:rPr lang="cs-CZ" altLang="cs-CZ" sz="2000" i="1" dirty="0">
                <a:solidFill>
                  <a:srgbClr val="00B050"/>
                </a:solidFill>
              </a:rPr>
              <a:t>in </a:t>
            </a:r>
            <a:r>
              <a:rPr lang="cs-CZ" altLang="cs-CZ" sz="2000" i="1" dirty="0" err="1">
                <a:solidFill>
                  <a:srgbClr val="00B050"/>
                </a:solidFill>
              </a:rPr>
              <a:t>vivo</a:t>
            </a:r>
            <a:endParaRPr lang="cs-CZ" altLang="cs-CZ" sz="2000" i="1" dirty="0">
              <a:solidFill>
                <a:srgbClr val="00B050"/>
              </a:solidFill>
            </a:endParaRPr>
          </a:p>
          <a:p>
            <a:pPr>
              <a:spcBef>
                <a:spcPct val="50000"/>
              </a:spcBef>
            </a:pPr>
            <a:endParaRPr lang="cs-CZ" altLang="cs-CZ" sz="2000" i="1" dirty="0">
              <a:solidFill>
                <a:srgbClr val="00B050"/>
              </a:solidFill>
            </a:endParaRPr>
          </a:p>
          <a:p>
            <a:pPr>
              <a:spcBef>
                <a:spcPct val="50000"/>
              </a:spcBef>
            </a:pPr>
            <a:r>
              <a:rPr lang="cs-CZ" altLang="cs-CZ" sz="2000" dirty="0"/>
              <a:t>Agregace </a:t>
            </a:r>
            <a:r>
              <a:rPr lang="cs-CZ" altLang="cs-CZ" sz="2000" i="1" dirty="0">
                <a:solidFill>
                  <a:srgbClr val="00B050"/>
                </a:solidFill>
              </a:rPr>
              <a:t>in vitro </a:t>
            </a:r>
            <a:r>
              <a:rPr lang="cs-CZ" altLang="cs-CZ" sz="2000" dirty="0"/>
              <a:t>může být způsobena </a:t>
            </a:r>
            <a:r>
              <a:rPr lang="cs-CZ" altLang="cs-CZ" sz="2000" dirty="0">
                <a:solidFill>
                  <a:srgbClr val="00B050"/>
                </a:solidFill>
              </a:rPr>
              <a:t>poškozením</a:t>
            </a:r>
            <a:r>
              <a:rPr lang="cs-CZ" altLang="cs-CZ" sz="2000" dirty="0"/>
              <a:t> proteinů – narušení prostorového uspořádání (struktury), odhalení hydrofobních částí proteinu. </a:t>
            </a:r>
            <a:r>
              <a:rPr lang="cs-CZ" altLang="cs-CZ" sz="2000" dirty="0">
                <a:solidFill>
                  <a:srgbClr val="00B050"/>
                </a:solidFill>
              </a:rPr>
              <a:t>Nevhodné pracovní podmínky</a:t>
            </a:r>
            <a:r>
              <a:rPr lang="cs-CZ" altLang="cs-CZ" sz="2000" dirty="0"/>
              <a:t>, mechanické poškození.</a:t>
            </a:r>
          </a:p>
          <a:p>
            <a:pPr>
              <a:spcBef>
                <a:spcPct val="50000"/>
              </a:spcBef>
            </a:pPr>
            <a:endParaRPr lang="cs-CZ" altLang="cs-CZ" sz="2000" dirty="0"/>
          </a:p>
          <a:p>
            <a:pPr>
              <a:spcBef>
                <a:spcPct val="50000"/>
              </a:spcBef>
            </a:pPr>
            <a:r>
              <a:rPr lang="cs-CZ" altLang="cs-CZ" sz="2000" dirty="0"/>
              <a:t>Agregace </a:t>
            </a:r>
            <a:r>
              <a:rPr lang="cs-CZ" altLang="cs-CZ" sz="2000" i="1" dirty="0">
                <a:solidFill>
                  <a:srgbClr val="00B050"/>
                </a:solidFill>
              </a:rPr>
              <a:t>in </a:t>
            </a:r>
            <a:r>
              <a:rPr lang="cs-CZ" altLang="cs-CZ" sz="2000" i="1" dirty="0" err="1">
                <a:solidFill>
                  <a:srgbClr val="00B050"/>
                </a:solidFill>
              </a:rPr>
              <a:t>vivo</a:t>
            </a:r>
            <a:r>
              <a:rPr lang="cs-CZ" altLang="cs-CZ" sz="2000" i="1" dirty="0">
                <a:solidFill>
                  <a:srgbClr val="00B050"/>
                </a:solidFill>
              </a:rPr>
              <a:t> </a:t>
            </a:r>
            <a:r>
              <a:rPr lang="cs-CZ" altLang="cs-CZ" sz="2000" dirty="0"/>
              <a:t>– hromadění </a:t>
            </a:r>
            <a:r>
              <a:rPr lang="cs-CZ" altLang="cs-CZ" sz="2000" dirty="0">
                <a:solidFill>
                  <a:srgbClr val="00B050"/>
                </a:solidFill>
              </a:rPr>
              <a:t>špatně sbaleného </a:t>
            </a:r>
            <a:r>
              <a:rPr lang="cs-CZ" altLang="cs-CZ" sz="2000" dirty="0"/>
              <a:t>proteinu (mutace)</a:t>
            </a:r>
          </a:p>
          <a:p>
            <a:pPr>
              <a:spcBef>
                <a:spcPct val="50000"/>
              </a:spcBef>
            </a:pPr>
            <a:r>
              <a:rPr lang="cs-CZ" altLang="cs-CZ" sz="2000" dirty="0"/>
              <a:t>Špatně sbalené proteiny – </a:t>
            </a:r>
            <a:r>
              <a:rPr lang="cs-CZ" altLang="cs-CZ" sz="2000" dirty="0" err="1">
                <a:solidFill>
                  <a:srgbClr val="00B050"/>
                </a:solidFill>
              </a:rPr>
              <a:t>neurodegenerativní</a:t>
            </a:r>
            <a:r>
              <a:rPr lang="cs-CZ" altLang="cs-CZ" sz="2000" dirty="0"/>
              <a:t> choroby</a:t>
            </a:r>
          </a:p>
          <a:p>
            <a:pPr>
              <a:spcBef>
                <a:spcPct val="50000"/>
              </a:spcBef>
            </a:pPr>
            <a:endParaRPr lang="cs-CZ" altLang="cs-CZ" sz="2000" dirty="0"/>
          </a:p>
          <a:p>
            <a:pPr>
              <a:spcBef>
                <a:spcPct val="50000"/>
              </a:spcBef>
            </a:pPr>
            <a:r>
              <a:rPr lang="cs-CZ" altLang="cs-CZ" sz="2000" dirty="0">
                <a:solidFill>
                  <a:srgbClr val="00B050"/>
                </a:solidFill>
              </a:rPr>
              <a:t>Vysoká koncentrace proteinu </a:t>
            </a:r>
            <a:r>
              <a:rPr lang="cs-CZ" altLang="cs-CZ" sz="2000" dirty="0"/>
              <a:t>v bakteriální buňce - problémy při produkci rekombinantních proteinů (inkluzní tělíska)</a:t>
            </a:r>
          </a:p>
          <a:p>
            <a:pPr marL="0" indent="0">
              <a:spcBef>
                <a:spcPct val="50000"/>
              </a:spcBef>
              <a:buNone/>
            </a:pPr>
            <a:endParaRPr lang="cs-CZ" altLang="cs-CZ" sz="2000" dirty="0"/>
          </a:p>
          <a:p>
            <a:pPr>
              <a:spcBef>
                <a:spcPct val="50000"/>
              </a:spcBef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6621766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Agregace proteinů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66566" y="1517821"/>
            <a:ext cx="871378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dirty="0"/>
              <a:t>Agregace </a:t>
            </a:r>
            <a:r>
              <a:rPr lang="cs-CZ" altLang="cs-CZ" sz="2000" i="1" dirty="0"/>
              <a:t>in </a:t>
            </a:r>
            <a:r>
              <a:rPr lang="cs-CZ" altLang="cs-CZ" sz="2000" i="1" dirty="0" err="1"/>
              <a:t>vivo</a:t>
            </a:r>
            <a:r>
              <a:rPr lang="cs-CZ" altLang="cs-CZ" sz="2000" i="1" dirty="0"/>
              <a:t> </a:t>
            </a:r>
            <a:r>
              <a:rPr lang="cs-CZ" altLang="cs-CZ" sz="2000" dirty="0"/>
              <a:t>– hromadění </a:t>
            </a:r>
            <a:r>
              <a:rPr lang="cs-CZ" altLang="cs-CZ" sz="2000" dirty="0">
                <a:solidFill>
                  <a:srgbClr val="00B050"/>
                </a:solidFill>
              </a:rPr>
              <a:t>špatně sbaleného </a:t>
            </a:r>
            <a:r>
              <a:rPr lang="cs-CZ" altLang="cs-CZ" sz="2000" dirty="0"/>
              <a:t>proteinu (mutace)</a:t>
            </a:r>
          </a:p>
          <a:p>
            <a:pPr>
              <a:spcBef>
                <a:spcPct val="50000"/>
              </a:spcBef>
            </a:pPr>
            <a:r>
              <a:rPr lang="cs-CZ" altLang="cs-CZ" sz="2000" dirty="0"/>
              <a:t>Špatně sbalené proteiny – </a:t>
            </a:r>
            <a:r>
              <a:rPr lang="cs-CZ" altLang="cs-CZ" sz="2000" dirty="0" err="1">
                <a:solidFill>
                  <a:srgbClr val="00B050"/>
                </a:solidFill>
              </a:rPr>
              <a:t>neurodegenerativní</a:t>
            </a:r>
            <a:r>
              <a:rPr lang="cs-CZ" altLang="cs-CZ" sz="2000" dirty="0"/>
              <a:t> choroby</a:t>
            </a:r>
          </a:p>
          <a:p>
            <a:pPr marL="0" indent="0">
              <a:spcBef>
                <a:spcPct val="50000"/>
              </a:spcBef>
              <a:buNone/>
            </a:pPr>
            <a:endParaRPr lang="cs-CZ" altLang="cs-CZ" sz="2000" dirty="0"/>
          </a:p>
          <a:p>
            <a:pPr>
              <a:spcBef>
                <a:spcPct val="50000"/>
              </a:spcBef>
            </a:pPr>
            <a:endParaRPr lang="cs-CZ" altLang="cs-CZ" sz="2000" dirty="0"/>
          </a:p>
        </p:txBody>
      </p:sp>
      <p:grpSp>
        <p:nvGrpSpPr>
          <p:cNvPr id="8" name="Skupina 7"/>
          <p:cNvGrpSpPr/>
          <p:nvPr/>
        </p:nvGrpSpPr>
        <p:grpSpPr>
          <a:xfrm>
            <a:off x="351961" y="2599524"/>
            <a:ext cx="11743857" cy="3278762"/>
            <a:chOff x="351961" y="2599524"/>
            <a:chExt cx="11743857" cy="3278762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/>
            <a:srcRect l="20740" t="47211" r="41224" b="11429"/>
            <a:stretch/>
          </p:blipFill>
          <p:spPr>
            <a:xfrm>
              <a:off x="351961" y="2599524"/>
              <a:ext cx="5360343" cy="3278762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3"/>
            <a:srcRect l="19133" t="49796" r="40230" b="28979"/>
            <a:stretch/>
          </p:blipFill>
          <p:spPr>
            <a:xfrm>
              <a:off x="5826455" y="2622051"/>
              <a:ext cx="6269363" cy="1841847"/>
            </a:xfrm>
            <a:prstGeom prst="rect">
              <a:avLst/>
            </a:prstGeom>
            <a:ln w="19050">
              <a:solidFill>
                <a:srgbClr val="00B050"/>
              </a:solidFill>
            </a:ln>
          </p:spPr>
        </p:pic>
        <p:cxnSp>
          <p:nvCxnSpPr>
            <p:cNvPr id="7" name="Přímá spojnice 6"/>
            <p:cNvCxnSpPr/>
            <p:nvPr/>
          </p:nvCxnSpPr>
          <p:spPr>
            <a:xfrm>
              <a:off x="5941749" y="3694668"/>
              <a:ext cx="226800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4"/>
            <a:srcRect l="21887" t="53333" r="40613" b="34014"/>
            <a:stretch/>
          </p:blipFill>
          <p:spPr>
            <a:xfrm>
              <a:off x="5826455" y="4725796"/>
              <a:ext cx="6072258" cy="1152490"/>
            </a:xfrm>
            <a:prstGeom prst="rect">
              <a:avLst/>
            </a:prstGeom>
          </p:spPr>
        </p:pic>
      </p:grp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/>
          <a:srcRect l="21964" t="61088" r="40383" b="29932"/>
          <a:stretch/>
        </p:blipFill>
        <p:spPr>
          <a:xfrm>
            <a:off x="332798" y="6018901"/>
            <a:ext cx="5379506" cy="72164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8367726" y="6576526"/>
            <a:ext cx="37280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000" dirty="0"/>
              <a:t>Jan Konvalinka, Jana Peichlová |  1. 1. 2002  |  Vesmír 81, 11, 2002/1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02952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5486" t="10864" r="55903" b="48272"/>
          <a:stretch/>
        </p:blipFill>
        <p:spPr>
          <a:xfrm>
            <a:off x="660400" y="351262"/>
            <a:ext cx="3970867" cy="319018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16319" t="25803" r="50556" b="56420"/>
          <a:stretch/>
        </p:blipFill>
        <p:spPr>
          <a:xfrm>
            <a:off x="5139266" y="351262"/>
            <a:ext cx="4038601" cy="121920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35069" t="34568" r="45278" b="44938"/>
          <a:stretch/>
        </p:blipFill>
        <p:spPr>
          <a:xfrm>
            <a:off x="4741324" y="1815225"/>
            <a:ext cx="3725333" cy="218517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/>
          <a:srcRect l="15348" t="33704" r="32014" b="44198"/>
          <a:stretch/>
        </p:blipFill>
        <p:spPr>
          <a:xfrm>
            <a:off x="660400" y="4072466"/>
            <a:ext cx="7529192" cy="1778001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3090329" y="1815225"/>
            <a:ext cx="1083733" cy="34377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4292596" y="4944532"/>
            <a:ext cx="1083733" cy="64346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736596" y="4516091"/>
            <a:ext cx="1464737" cy="34377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/>
          <a:srcRect l="15903" t="29630" r="56042" b="38271"/>
          <a:stretch/>
        </p:blipFill>
        <p:spPr>
          <a:xfrm>
            <a:off x="8593665" y="4419598"/>
            <a:ext cx="3420533" cy="220133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7"/>
          <a:srcRect l="34931" t="32593" r="46041" b="45679"/>
          <a:stretch/>
        </p:blipFill>
        <p:spPr>
          <a:xfrm>
            <a:off x="8466657" y="2052299"/>
            <a:ext cx="3413896" cy="219286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8"/>
          <a:srcRect l="6181" t="13086" r="80416" b="79013"/>
          <a:stretch/>
        </p:blipFill>
        <p:spPr>
          <a:xfrm>
            <a:off x="7926688" y="3467002"/>
            <a:ext cx="1634068" cy="541867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9289651" y="776196"/>
            <a:ext cx="2590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dbaasp.org</a:t>
            </a:r>
            <a:r>
              <a:rPr lang="cs-CZ" dirty="0"/>
              <a:t>/</a:t>
            </a:r>
            <a:r>
              <a:rPr lang="cs-CZ" dirty="0" err="1"/>
              <a:t>home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785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Agregace proteinů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66566" y="1517821"/>
            <a:ext cx="871378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dirty="0"/>
              <a:t>Agregace </a:t>
            </a:r>
            <a:r>
              <a:rPr lang="cs-CZ" altLang="cs-CZ" sz="2000" i="1" dirty="0"/>
              <a:t>in </a:t>
            </a:r>
            <a:r>
              <a:rPr lang="cs-CZ" altLang="cs-CZ" sz="2000" i="1" dirty="0" err="1"/>
              <a:t>vivo</a:t>
            </a:r>
            <a:r>
              <a:rPr lang="cs-CZ" altLang="cs-CZ" sz="2000" i="1" dirty="0"/>
              <a:t> </a:t>
            </a:r>
            <a:r>
              <a:rPr lang="cs-CZ" altLang="cs-CZ" sz="2000" dirty="0"/>
              <a:t>– hromadění </a:t>
            </a:r>
            <a:r>
              <a:rPr lang="cs-CZ" altLang="cs-CZ" sz="2000" dirty="0">
                <a:solidFill>
                  <a:srgbClr val="00B050"/>
                </a:solidFill>
              </a:rPr>
              <a:t>špatně sbaleného </a:t>
            </a:r>
            <a:r>
              <a:rPr lang="cs-CZ" altLang="cs-CZ" sz="2000" dirty="0"/>
              <a:t>proteinu (mutace)</a:t>
            </a:r>
          </a:p>
          <a:p>
            <a:pPr>
              <a:spcBef>
                <a:spcPct val="50000"/>
              </a:spcBef>
            </a:pPr>
            <a:r>
              <a:rPr lang="cs-CZ" altLang="cs-CZ" sz="2000" dirty="0"/>
              <a:t>Špatně sbalené proteiny – </a:t>
            </a:r>
            <a:r>
              <a:rPr lang="cs-CZ" altLang="cs-CZ" sz="2000" dirty="0" err="1">
                <a:solidFill>
                  <a:srgbClr val="00B050"/>
                </a:solidFill>
              </a:rPr>
              <a:t>neurodegenerativní</a:t>
            </a:r>
            <a:r>
              <a:rPr lang="cs-CZ" altLang="cs-CZ" sz="2000" dirty="0"/>
              <a:t> choroby</a:t>
            </a:r>
          </a:p>
          <a:p>
            <a:pPr marL="0" indent="0">
              <a:spcBef>
                <a:spcPct val="50000"/>
              </a:spcBef>
              <a:buNone/>
            </a:pPr>
            <a:endParaRPr lang="cs-CZ" altLang="cs-CZ" sz="2000" dirty="0"/>
          </a:p>
          <a:p>
            <a:pPr>
              <a:spcBef>
                <a:spcPct val="50000"/>
              </a:spcBef>
            </a:pPr>
            <a:endParaRPr lang="cs-CZ" altLang="cs-CZ" sz="2000" dirty="0"/>
          </a:p>
        </p:txBody>
      </p:sp>
      <p:grpSp>
        <p:nvGrpSpPr>
          <p:cNvPr id="8" name="Skupina 7"/>
          <p:cNvGrpSpPr/>
          <p:nvPr/>
        </p:nvGrpSpPr>
        <p:grpSpPr>
          <a:xfrm>
            <a:off x="5826455" y="2622051"/>
            <a:ext cx="6269363" cy="3256235"/>
            <a:chOff x="5826455" y="2622051"/>
            <a:chExt cx="6269363" cy="3256235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/>
            <a:srcRect l="19133" t="49796" r="40230" b="28979"/>
            <a:stretch/>
          </p:blipFill>
          <p:spPr>
            <a:xfrm>
              <a:off x="5826455" y="2622051"/>
              <a:ext cx="6269363" cy="1841847"/>
            </a:xfrm>
            <a:prstGeom prst="rect">
              <a:avLst/>
            </a:prstGeom>
            <a:ln w="19050">
              <a:solidFill>
                <a:srgbClr val="00B050"/>
              </a:solidFill>
            </a:ln>
          </p:spPr>
        </p:pic>
        <p:cxnSp>
          <p:nvCxnSpPr>
            <p:cNvPr id="7" name="Přímá spojnice 6"/>
            <p:cNvCxnSpPr/>
            <p:nvPr/>
          </p:nvCxnSpPr>
          <p:spPr>
            <a:xfrm>
              <a:off x="5941749" y="3694668"/>
              <a:ext cx="226800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3"/>
            <a:srcRect l="21887" t="53333" r="40613" b="34014"/>
            <a:stretch/>
          </p:blipFill>
          <p:spPr>
            <a:xfrm>
              <a:off x="5826455" y="4725796"/>
              <a:ext cx="6072258" cy="1152490"/>
            </a:xfrm>
            <a:prstGeom prst="rect">
              <a:avLst/>
            </a:prstGeom>
          </p:spPr>
        </p:pic>
      </p:grpSp>
      <p:sp>
        <p:nvSpPr>
          <p:cNvPr id="11" name="Obdélník 10"/>
          <p:cNvSpPr/>
          <p:nvPr/>
        </p:nvSpPr>
        <p:spPr>
          <a:xfrm>
            <a:off x="8367726" y="6576526"/>
            <a:ext cx="37280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000" dirty="0"/>
              <a:t>Jan Konvalinka, Jana Peichlová |  1. 1. 2002  |  Vesmír 81, 11, 2002/1</a:t>
            </a:r>
            <a:endParaRPr lang="cs-CZ" sz="10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/>
          <a:srcRect l="43239" t="19184" r="7016" b="17143"/>
          <a:stretch/>
        </p:blipFill>
        <p:spPr>
          <a:xfrm>
            <a:off x="298826" y="2528741"/>
            <a:ext cx="4992159" cy="359435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/>
          <a:srcRect l="41403" t="22313" r="39847" b="68843"/>
          <a:stretch/>
        </p:blipFill>
        <p:spPr>
          <a:xfrm>
            <a:off x="2958329" y="6192928"/>
            <a:ext cx="2286001" cy="60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817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Agregace proteinů </a:t>
            </a:r>
          </a:p>
        </p:txBody>
      </p:sp>
      <p:sp>
        <p:nvSpPr>
          <p:cNvPr id="45" name="Rectangle 38"/>
          <p:cNvSpPr>
            <a:spLocks noChangeArrowheads="1"/>
          </p:cNvSpPr>
          <p:nvPr/>
        </p:nvSpPr>
        <p:spPr bwMode="auto">
          <a:xfrm>
            <a:off x="2626121" y="2085190"/>
            <a:ext cx="5263396" cy="2625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Rectangle 10"/>
          <p:cNvSpPr txBox="1">
            <a:spLocks noChangeArrowheads="1"/>
          </p:cNvSpPr>
          <p:nvPr/>
        </p:nvSpPr>
        <p:spPr>
          <a:xfrm>
            <a:off x="298268" y="1617150"/>
            <a:ext cx="8229600" cy="419005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altLang="cs-CZ" sz="2000" dirty="0"/>
              <a:t> „</a:t>
            </a:r>
            <a:r>
              <a:rPr lang="en-US" altLang="cs-CZ" sz="2000" dirty="0" err="1"/>
              <a:t>A</a:t>
            </a:r>
            <a:r>
              <a:rPr lang="cs-CZ" altLang="cs-CZ" sz="2000" dirty="0" err="1"/>
              <a:t>ggregation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propensity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prediction</a:t>
            </a:r>
            <a:r>
              <a:rPr lang="cs-CZ" altLang="cs-CZ" sz="2000" dirty="0"/>
              <a:t>“</a:t>
            </a:r>
          </a:p>
          <a:p>
            <a:pPr>
              <a:lnSpc>
                <a:spcPct val="150000"/>
              </a:lnSpc>
            </a:pPr>
            <a:r>
              <a:rPr lang="cs-CZ" altLang="cs-CZ" sz="2000" dirty="0"/>
              <a:t>Choroby způsobené mutovaným proteinem</a:t>
            </a:r>
          </a:p>
          <a:p>
            <a:pPr>
              <a:lnSpc>
                <a:spcPct val="150000"/>
              </a:lnSpc>
            </a:pPr>
            <a:r>
              <a:rPr lang="cs-CZ" altLang="cs-CZ" sz="2000" dirty="0"/>
              <a:t>Predikce ze </a:t>
            </a:r>
            <a:r>
              <a:rPr lang="cs-CZ" altLang="cs-CZ" sz="2000" dirty="0">
                <a:solidFill>
                  <a:srgbClr val="00B050"/>
                </a:solidFill>
              </a:rPr>
              <a:t>sekvence</a:t>
            </a:r>
            <a:r>
              <a:rPr lang="cs-CZ" altLang="cs-CZ" sz="2000" dirty="0"/>
              <a:t>/ predikce ze </a:t>
            </a:r>
            <a:r>
              <a:rPr lang="cs-CZ" altLang="cs-CZ" sz="2000" dirty="0">
                <a:solidFill>
                  <a:srgbClr val="FF0000"/>
                </a:solidFill>
              </a:rPr>
              <a:t>struktury</a:t>
            </a:r>
          </a:p>
          <a:p>
            <a:pPr>
              <a:lnSpc>
                <a:spcPct val="150000"/>
              </a:lnSpc>
            </a:pPr>
            <a:endParaRPr lang="cs-CZ" altLang="cs-CZ" sz="2000" dirty="0"/>
          </a:p>
          <a:p>
            <a:endParaRPr lang="cs-CZ" alt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3143" t="41651" r="14357" b="26603"/>
          <a:stretch/>
        </p:blipFill>
        <p:spPr>
          <a:xfrm>
            <a:off x="6601100" y="4892598"/>
            <a:ext cx="5399315" cy="132988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13214" t="43555" r="32072" b="13017"/>
          <a:stretch/>
        </p:blipFill>
        <p:spPr>
          <a:xfrm>
            <a:off x="103799" y="3511014"/>
            <a:ext cx="6188851" cy="276316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/>
          <a:srcRect l="13214" t="41397" r="25929" b="23556"/>
          <a:stretch/>
        </p:blipFill>
        <p:spPr>
          <a:xfrm>
            <a:off x="6601100" y="1843088"/>
            <a:ext cx="5547554" cy="179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744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8"/>
          <p:cNvSpPr>
            <a:spLocks noChangeArrowheads="1"/>
          </p:cNvSpPr>
          <p:nvPr/>
        </p:nvSpPr>
        <p:spPr bwMode="auto">
          <a:xfrm>
            <a:off x="2626121" y="2085190"/>
            <a:ext cx="5263396" cy="2625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39642" t="30349" r="25072" b="16825"/>
          <a:stretch/>
        </p:blipFill>
        <p:spPr>
          <a:xfrm>
            <a:off x="6470469" y="1750424"/>
            <a:ext cx="5656761" cy="4763588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="" xmlns:a16="http://schemas.microsoft.com/office/drawing/2014/main" id="{CD45B8E8-CA3B-42AB-A34E-F812F3C85864}"/>
              </a:ext>
            </a:extLst>
          </p:cNvPr>
          <p:cNvSpPr txBox="1">
            <a:spLocks noChangeArrowheads="1"/>
          </p:cNvSpPr>
          <p:nvPr/>
        </p:nvSpPr>
        <p:spPr>
          <a:xfrm>
            <a:off x="298268" y="1617150"/>
            <a:ext cx="8229600" cy="419005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altLang="cs-CZ" sz="2000" dirty="0"/>
              <a:t> „</a:t>
            </a:r>
            <a:r>
              <a:rPr lang="en-US" altLang="cs-CZ" sz="2000" dirty="0"/>
              <a:t>A</a:t>
            </a:r>
            <a:r>
              <a:rPr lang="cs-CZ" altLang="cs-CZ" sz="2000" dirty="0" err="1"/>
              <a:t>ggregation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propensity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prediction</a:t>
            </a:r>
            <a:r>
              <a:rPr lang="cs-CZ" altLang="cs-CZ" sz="2000" dirty="0"/>
              <a:t>“</a:t>
            </a:r>
          </a:p>
          <a:p>
            <a:pPr>
              <a:lnSpc>
                <a:spcPct val="150000"/>
              </a:lnSpc>
            </a:pPr>
            <a:r>
              <a:rPr lang="cs-CZ" altLang="cs-CZ" sz="2000" dirty="0"/>
              <a:t>Choroby způsobené mutovaným proteinem</a:t>
            </a:r>
          </a:p>
          <a:p>
            <a:pPr>
              <a:lnSpc>
                <a:spcPct val="150000"/>
              </a:lnSpc>
            </a:pPr>
            <a:r>
              <a:rPr lang="cs-CZ" altLang="cs-CZ" sz="2000" dirty="0"/>
              <a:t>Predikce ze </a:t>
            </a:r>
            <a:r>
              <a:rPr lang="cs-CZ" altLang="cs-CZ" sz="2000" dirty="0">
                <a:solidFill>
                  <a:srgbClr val="00B050"/>
                </a:solidFill>
              </a:rPr>
              <a:t>sekvence</a:t>
            </a:r>
            <a:r>
              <a:rPr lang="cs-CZ" altLang="cs-CZ" sz="2000" dirty="0"/>
              <a:t>/ predikce ze </a:t>
            </a:r>
            <a:r>
              <a:rPr lang="cs-CZ" altLang="cs-CZ" sz="2000" dirty="0">
                <a:solidFill>
                  <a:srgbClr val="FF0000"/>
                </a:solidFill>
              </a:rPr>
              <a:t>struktury</a:t>
            </a:r>
          </a:p>
          <a:p>
            <a:pPr>
              <a:lnSpc>
                <a:spcPct val="150000"/>
              </a:lnSpc>
            </a:pPr>
            <a:endParaRPr lang="cs-CZ" altLang="cs-CZ" sz="2000" dirty="0"/>
          </a:p>
          <a:p>
            <a:endParaRPr lang="cs-CZ" altLang="cs-CZ" sz="2000" dirty="0"/>
          </a:p>
        </p:txBody>
      </p:sp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254DE328-34CA-4179-869C-65305A2346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14" t="43555" r="32072" b="13017"/>
          <a:stretch/>
        </p:blipFill>
        <p:spPr>
          <a:xfrm>
            <a:off x="103799" y="3511014"/>
            <a:ext cx="6188851" cy="2763168"/>
          </a:xfrm>
          <a:prstGeom prst="rect">
            <a:avLst/>
          </a:prstGeom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Agregace proteinů </a:t>
            </a:r>
          </a:p>
        </p:txBody>
      </p:sp>
    </p:spTree>
    <p:extLst>
      <p:ext uri="{BB962C8B-B14F-4D97-AF65-F5344CB8AC3E}">
        <p14:creationId xmlns:p14="http://schemas.microsoft.com/office/powerpoint/2010/main" val="24924848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8"/>
          <p:cNvSpPr>
            <a:spLocks noChangeArrowheads="1"/>
          </p:cNvSpPr>
          <p:nvPr/>
        </p:nvSpPr>
        <p:spPr bwMode="auto">
          <a:xfrm>
            <a:off x="2626121" y="2085190"/>
            <a:ext cx="5263396" cy="2625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655526" y="1500595"/>
            <a:ext cx="534815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solidFill>
                  <a:srgbClr val="00B050"/>
                </a:solidFill>
                <a:latin typeface="+mn-lt"/>
              </a:rPr>
              <a:t>Protein 1: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SDVDIEAQDAGQTLVQVISIPSGETWVAIQLPSQYRYFDFVFENVSPTSSGSVLVAQMAPQSGGVYGSNYSGSGWGNDLGGGGFYGYSEAKWMCLWPANRSGPSSKTGLYGTCKLMNLNQSSAVPSVTSNLFAPTAYKNEPGYANVGGCCQKIRGLASSIQFAFALAGGNVPQNTDTFNGGTIKVYGWN</a:t>
            </a:r>
            <a:r>
              <a:rPr lang="cs-CZ" altLang="cs-CZ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cs-CZ" altLang="cs-CZ" sz="1200" b="1" dirty="0">
              <a:solidFill>
                <a:srgbClr val="3333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b="1" dirty="0">
              <a:solidFill>
                <a:srgbClr val="3333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solidFill>
                  <a:srgbClr val="00B050"/>
                </a:solidFill>
                <a:latin typeface="+mn-lt"/>
              </a:rPr>
              <a:t>Protein 2: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LVIVDAVTLLSAYPEASRDPAAPTVIDGRHLYVVSPGDAAQLGHNDSRLFTGLSPGDQLHLRETALALRAEVSVLFIRFALKDAGIVAPIELEVRDAATAVPDADDLLHPSCRPLKDHYWRSDVLAAGATTCTADFAVCDRDGTVSGYFRWETSIEIAGSQPDTKQPGFKPSS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b="1" dirty="0">
              <a:solidFill>
                <a:srgbClr val="3333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solidFill>
                  <a:srgbClr val="00B050"/>
                </a:solidFill>
                <a:latin typeface="+mn-lt"/>
              </a:rPr>
              <a:t>Protein 3: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PLLSASIVSAPVVTSETYVDIPGLYLDVAKAGIRDGKLQVILNVPTPYATGNNFPGIYFAIATNQGVVADGCFTYSSKVPESTGRMPFTLVATIDVGSGVTFVKGQWKSVRGSAMHIDSYASLSAIWGTAAPSSQGSGNQGAETGGTGAGNIGGGG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b="1" dirty="0">
              <a:solidFill>
                <a:srgbClr val="3333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200" b="1" dirty="0">
                <a:solidFill>
                  <a:srgbClr val="00B050"/>
                </a:solidFill>
                <a:latin typeface="+mn-lt"/>
              </a:rPr>
              <a:t>Protein </a:t>
            </a:r>
            <a:r>
              <a:rPr lang="cs-CZ" altLang="cs-CZ" sz="1200" b="1" dirty="0">
                <a:solidFill>
                  <a:srgbClr val="00B050"/>
                </a:solidFill>
                <a:latin typeface="+mn-lt"/>
              </a:rPr>
              <a:t>4</a:t>
            </a:r>
            <a:r>
              <a:rPr lang="en-GB" altLang="cs-CZ" sz="1200" b="1" dirty="0">
                <a:solidFill>
                  <a:srgbClr val="00B050"/>
                </a:solidFill>
                <a:latin typeface="+mn-lt"/>
              </a:rPr>
              <a:t>:</a:t>
            </a:r>
            <a:endParaRPr lang="cs-CZ" altLang="cs-CZ" sz="1200" b="1" dirty="0">
              <a:solidFill>
                <a:srgbClr val="00B05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ADSQTSSNRAGEFSIPPNTDFRAIFFANAAEQQHIKLFIGDSQEPAAYHKLTTRDGPREATLNSGNGKIRFEVSVNGKPSATDARLAPINGKKSDGSPFTVNFGIVVSEDGHDSDYNDGIVVLQWPIG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34929" t="18031" r="23786" b="34603"/>
          <a:stretch/>
        </p:blipFill>
        <p:spPr>
          <a:xfrm>
            <a:off x="124558" y="2458586"/>
            <a:ext cx="5971442" cy="385354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t="6857" r="71429" b="82730"/>
          <a:stretch/>
        </p:blipFill>
        <p:spPr>
          <a:xfrm>
            <a:off x="406038" y="1156759"/>
            <a:ext cx="5169390" cy="1059725"/>
          </a:xfrm>
          <a:prstGeom prst="rect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="" xmlns:a16="http://schemas.microsoft.com/office/drawing/2014/main" id="{978317C9-5F8E-467B-A6B7-A61CB798E7A1}"/>
              </a:ext>
            </a:extLst>
          </p:cNvPr>
          <p:cNvSpPr/>
          <p:nvPr/>
        </p:nvSpPr>
        <p:spPr>
          <a:xfrm>
            <a:off x="2582576" y="1262742"/>
            <a:ext cx="3221198" cy="735358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435634" y="5429712"/>
            <a:ext cx="5594809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 dirty="0">
                <a:solidFill>
                  <a:srgbClr val="00B050"/>
                </a:solidFill>
                <a:latin typeface="+mn-lt"/>
              </a:rPr>
              <a:t>Úkol </a:t>
            </a:r>
            <a:r>
              <a:rPr lang="cs-CZ" altLang="cs-CZ" sz="1600" b="1" i="1" dirty="0" smtClean="0">
                <a:solidFill>
                  <a:srgbClr val="00B050"/>
                </a:solidFill>
                <a:latin typeface="+mn-lt"/>
              </a:rPr>
              <a:t>12:</a:t>
            </a:r>
            <a:r>
              <a:rPr lang="cs-CZ" altLang="cs-CZ" sz="1600" b="1" i="1" dirty="0">
                <a:solidFill>
                  <a:srgbClr val="00B050"/>
                </a:solidFill>
                <a:latin typeface="+mn-lt"/>
              </a:rPr>
              <a:t>	Otestujte studované proteiny a predikujte, zda obsahují úseky náchylné k agregaci.</a:t>
            </a:r>
          </a:p>
        </p:txBody>
      </p:sp>
      <p:sp>
        <p:nvSpPr>
          <p:cNvPr id="3" name="Obdélník 2"/>
          <p:cNvSpPr/>
          <p:nvPr/>
        </p:nvSpPr>
        <p:spPr>
          <a:xfrm>
            <a:off x="2461928" y="6312129"/>
            <a:ext cx="3634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waltz.switchlab.org</a:t>
            </a:r>
            <a:r>
              <a:rPr lang="cs-CZ" dirty="0"/>
              <a:t>/</a:t>
            </a:r>
            <a:r>
              <a:rPr lang="cs-CZ" dirty="0" err="1"/>
              <a:t>index.cgi</a:t>
            </a:r>
            <a:endParaRPr lang="cs-CZ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Agregace proteinů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46180" t="43457" r="38820" b="39136"/>
          <a:stretch/>
        </p:blipFill>
        <p:spPr>
          <a:xfrm>
            <a:off x="3974973" y="4502830"/>
            <a:ext cx="1828801" cy="1193801"/>
          </a:xfrm>
          <a:prstGeom prst="rect">
            <a:avLst/>
          </a:prstGeom>
        </p:spPr>
      </p:pic>
      <p:sp>
        <p:nvSpPr>
          <p:cNvPr id="13" name="Ovál 12">
            <a:extLst>
              <a:ext uri="{FF2B5EF4-FFF2-40B4-BE49-F238E27FC236}">
                <a16:creationId xmlns="" xmlns:a16="http://schemas.microsoft.com/office/drawing/2014/main" id="{978317C9-5F8E-467B-A6B7-A61CB798E7A1}"/>
              </a:ext>
            </a:extLst>
          </p:cNvPr>
          <p:cNvSpPr/>
          <p:nvPr/>
        </p:nvSpPr>
        <p:spPr>
          <a:xfrm>
            <a:off x="3954900" y="5404310"/>
            <a:ext cx="1209767" cy="377727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34052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Jak pracovat s proteiny?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444843" y="1361304"/>
            <a:ext cx="9972333" cy="86051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b="1" dirty="0">
                <a:solidFill>
                  <a:srgbClr val="00B050"/>
                </a:solidFill>
              </a:rPr>
              <a:t>Práce za vhodné teploty</a:t>
            </a:r>
          </a:p>
          <a:p>
            <a:pPr marL="0" indent="0"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</a:pPr>
            <a:endParaRPr lang="cs-CZ" altLang="cs-CZ" sz="2000" dirty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000" dirty="0"/>
          </a:p>
        </p:txBody>
      </p:sp>
      <p:sp>
        <p:nvSpPr>
          <p:cNvPr id="5" name="Ovál 4">
            <a:extLst>
              <a:ext uri="{FF2B5EF4-FFF2-40B4-BE49-F238E27FC236}">
                <a16:creationId xmlns="" xmlns:a16="http://schemas.microsoft.com/office/drawing/2014/main" id="{978317C9-5F8E-467B-A6B7-A61CB798E7A1}"/>
              </a:ext>
            </a:extLst>
          </p:cNvPr>
          <p:cNvSpPr/>
          <p:nvPr/>
        </p:nvSpPr>
        <p:spPr>
          <a:xfrm>
            <a:off x="444843" y="1316325"/>
            <a:ext cx="3221198" cy="735358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10" y="2327484"/>
            <a:ext cx="7192090" cy="2983758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="" xmlns:a16="http://schemas.microsoft.com/office/drawing/2014/main" id="{978317C9-5F8E-467B-A6B7-A61CB798E7A1}"/>
              </a:ext>
            </a:extLst>
          </p:cNvPr>
          <p:cNvSpPr/>
          <p:nvPr/>
        </p:nvSpPr>
        <p:spPr>
          <a:xfrm>
            <a:off x="982133" y="2310550"/>
            <a:ext cx="1168400" cy="208595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07E975F6-146E-4B85-B7A8-EB00A9103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902" t="18450" r="2672" b="10563"/>
          <a:stretch/>
        </p:blipFill>
        <p:spPr>
          <a:xfrm>
            <a:off x="8568089" y="3091896"/>
            <a:ext cx="2578020" cy="2112044"/>
          </a:xfrm>
          <a:prstGeom prst="rect">
            <a:avLst/>
          </a:prstGeom>
        </p:spPr>
      </p:pic>
      <p:grpSp>
        <p:nvGrpSpPr>
          <p:cNvPr id="9" name="Skupina 8"/>
          <p:cNvGrpSpPr/>
          <p:nvPr/>
        </p:nvGrpSpPr>
        <p:grpSpPr>
          <a:xfrm>
            <a:off x="8080743" y="1061721"/>
            <a:ext cx="3552711" cy="1799905"/>
            <a:chOff x="193789" y="4336237"/>
            <a:chExt cx="3552711" cy="1799905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xmlns="" id="{953A58D4-4BD2-400F-9402-9355CAFFE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4743"/>
            <a:stretch/>
          </p:blipFill>
          <p:spPr>
            <a:xfrm>
              <a:off x="193789" y="4336237"/>
              <a:ext cx="3552711" cy="1175563"/>
            </a:xfrm>
            <a:prstGeom prst="rect">
              <a:avLst/>
            </a:prstGeom>
          </p:spPr>
        </p:pic>
        <p:cxnSp>
          <p:nvCxnSpPr>
            <p:cNvPr id="11" name="Přímá spojnice se šipkou 10">
              <a:extLst>
                <a:ext uri="{FF2B5EF4-FFF2-40B4-BE49-F238E27FC236}">
                  <a16:creationId xmlns:a16="http://schemas.microsoft.com/office/drawing/2014/main" xmlns="" id="{1A255C71-8A86-4664-AE6A-AA946145D5EE}"/>
                </a:ext>
              </a:extLst>
            </p:cNvPr>
            <p:cNvCxnSpPr>
              <a:cxnSpLocks/>
            </p:cNvCxnSpPr>
            <p:nvPr/>
          </p:nvCxnSpPr>
          <p:spPr>
            <a:xfrm>
              <a:off x="443790" y="5661146"/>
              <a:ext cx="3052708" cy="0"/>
            </a:xfrm>
            <a:prstGeom prst="straightConnector1">
              <a:avLst/>
            </a:prstGeom>
            <a:ln w="5715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xmlns="" id="{D9E6B4FE-F91E-4872-B73B-E407771AEE48}"/>
                </a:ext>
              </a:extLst>
            </p:cNvPr>
            <p:cNvSpPr txBox="1"/>
            <p:nvPr/>
          </p:nvSpPr>
          <p:spPr>
            <a:xfrm>
              <a:off x="1402087" y="5766810"/>
              <a:ext cx="9087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teplota </a:t>
              </a:r>
              <a:endParaRPr lang="en-GB" dirty="0"/>
            </a:p>
          </p:txBody>
        </p:sp>
      </p:grpSp>
      <p:sp>
        <p:nvSpPr>
          <p:cNvPr id="13" name="Ovál 12">
            <a:extLst>
              <a:ext uri="{FF2B5EF4-FFF2-40B4-BE49-F238E27FC236}">
                <a16:creationId xmlns="" xmlns:a16="http://schemas.microsoft.com/office/drawing/2014/main" id="{978317C9-5F8E-467B-A6B7-A61CB798E7A1}"/>
              </a:ext>
            </a:extLst>
          </p:cNvPr>
          <p:cNvSpPr/>
          <p:nvPr/>
        </p:nvSpPr>
        <p:spPr>
          <a:xfrm>
            <a:off x="5630333" y="2310550"/>
            <a:ext cx="1168400" cy="208595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6"/>
          <p:cNvSpPr txBox="1">
            <a:spLocks noChangeArrowheads="1"/>
          </p:cNvSpPr>
          <p:nvPr/>
        </p:nvSpPr>
        <p:spPr>
          <a:xfrm>
            <a:off x="351710" y="5411453"/>
            <a:ext cx="9972333" cy="86051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000" dirty="0" smtClean="0"/>
              <a:t>Nejlepší podmínky vybíráme a stabilitu proteinu často posuzujeme s využitím </a:t>
            </a:r>
            <a:r>
              <a:rPr lang="cs-CZ" altLang="cs-CZ" sz="2000" b="1" dirty="0" err="1" smtClean="0">
                <a:solidFill>
                  <a:srgbClr val="00B050"/>
                </a:solidFill>
              </a:rPr>
              <a:t>Tm</a:t>
            </a:r>
            <a:r>
              <a:rPr lang="cs-CZ" altLang="cs-CZ" sz="2000" dirty="0" smtClean="0"/>
              <a:t> (</a:t>
            </a:r>
            <a:r>
              <a:rPr lang="cs-CZ" altLang="cs-CZ" sz="2000" dirty="0" err="1" smtClean="0"/>
              <a:t>melting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temperature</a:t>
            </a:r>
            <a:r>
              <a:rPr lang="cs-CZ" altLang="cs-CZ" sz="2000" dirty="0" smtClean="0"/>
              <a:t>, </a:t>
            </a:r>
            <a:r>
              <a:rPr lang="cs-CZ" altLang="cs-CZ" sz="2000" dirty="0" smtClean="0">
                <a:solidFill>
                  <a:srgbClr val="00B050"/>
                </a:solidFill>
              </a:rPr>
              <a:t>teplota tání</a:t>
            </a:r>
            <a:r>
              <a:rPr lang="cs-CZ" altLang="cs-CZ" sz="2000" dirty="0" smtClean="0"/>
              <a:t>, 50% proteinu je denaturováno).</a:t>
            </a:r>
            <a:endParaRPr lang="cs-CZ" altLang="cs-CZ" sz="2000" dirty="0"/>
          </a:p>
          <a:p>
            <a:pPr marL="0" indent="0"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</a:pPr>
            <a:endParaRPr lang="cs-CZ" altLang="cs-CZ" sz="2000" dirty="0"/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3078160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smtClean="0">
                <a:solidFill>
                  <a:srgbClr val="00B050"/>
                </a:solidFill>
              </a:rPr>
              <a:t>Predikce </a:t>
            </a:r>
            <a:r>
              <a:rPr lang="cs-CZ" sz="3600" b="1" dirty="0" err="1" smtClean="0">
                <a:solidFill>
                  <a:srgbClr val="00B050"/>
                </a:solidFill>
              </a:rPr>
              <a:t>Tm</a:t>
            </a:r>
            <a:endParaRPr lang="cs-CZ" sz="3600" b="1" dirty="0">
              <a:solidFill>
                <a:srgbClr val="00B05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9166" t="7654" r="29306" b="38025"/>
          <a:stretch/>
        </p:blipFill>
        <p:spPr>
          <a:xfrm>
            <a:off x="677333" y="1269999"/>
            <a:ext cx="5799513" cy="4267201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="" xmlns:a16="http://schemas.microsoft.com/office/drawing/2014/main" id="{978317C9-5F8E-467B-A6B7-A61CB798E7A1}"/>
              </a:ext>
            </a:extLst>
          </p:cNvPr>
          <p:cNvSpPr/>
          <p:nvPr/>
        </p:nvSpPr>
        <p:spPr>
          <a:xfrm>
            <a:off x="614176" y="2142067"/>
            <a:ext cx="3018024" cy="453496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614176" y="5742001"/>
            <a:ext cx="2723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tm.life.nthu.edu.tw</a:t>
            </a:r>
            <a:r>
              <a:rPr lang="cs-CZ" dirty="0"/>
              <a:t>/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29374" t="7654" r="29445" b="53457"/>
          <a:stretch/>
        </p:blipFill>
        <p:spPr>
          <a:xfrm>
            <a:off x="5960533" y="1639099"/>
            <a:ext cx="5020733" cy="266700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Ovál 6">
            <a:extLst>
              <a:ext uri="{FF2B5EF4-FFF2-40B4-BE49-F238E27FC236}">
                <a16:creationId xmlns="" xmlns:a16="http://schemas.microsoft.com/office/drawing/2014/main" id="{978317C9-5F8E-467B-A6B7-A61CB798E7A1}"/>
              </a:ext>
            </a:extLst>
          </p:cNvPr>
          <p:cNvSpPr/>
          <p:nvPr/>
        </p:nvSpPr>
        <p:spPr>
          <a:xfrm>
            <a:off x="7679269" y="3843867"/>
            <a:ext cx="324362" cy="321734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l="31875" t="20000" r="31667" b="54074"/>
          <a:stretch/>
        </p:blipFill>
        <p:spPr>
          <a:xfrm>
            <a:off x="5092521" y="4443270"/>
            <a:ext cx="3971073" cy="158842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642151" y="5662367"/>
            <a:ext cx="51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1ril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/>
          <a:srcRect l="31944" t="20493" r="31806" b="53951"/>
          <a:stretch/>
        </p:blipFill>
        <p:spPr>
          <a:xfrm>
            <a:off x="7752610" y="4687887"/>
            <a:ext cx="4419601" cy="175260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9629111" y="5926667"/>
            <a:ext cx="66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3oeq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6040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smtClean="0">
                <a:solidFill>
                  <a:srgbClr val="00B050"/>
                </a:solidFill>
              </a:rPr>
              <a:t>Predikce </a:t>
            </a:r>
            <a:r>
              <a:rPr lang="cs-CZ" sz="3600" b="1" dirty="0" err="1" smtClean="0">
                <a:solidFill>
                  <a:srgbClr val="00B050"/>
                </a:solidFill>
              </a:rPr>
              <a:t>Tm</a:t>
            </a:r>
            <a:endParaRPr lang="cs-CZ" sz="3600" b="1" dirty="0">
              <a:solidFill>
                <a:srgbClr val="00B05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9166" t="7654" r="29306" b="38025"/>
          <a:stretch/>
        </p:blipFill>
        <p:spPr>
          <a:xfrm>
            <a:off x="677333" y="1269999"/>
            <a:ext cx="5799513" cy="4267201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="" xmlns:a16="http://schemas.microsoft.com/office/drawing/2014/main" id="{978317C9-5F8E-467B-A6B7-A61CB798E7A1}"/>
              </a:ext>
            </a:extLst>
          </p:cNvPr>
          <p:cNvSpPr/>
          <p:nvPr/>
        </p:nvSpPr>
        <p:spPr>
          <a:xfrm>
            <a:off x="614176" y="2142067"/>
            <a:ext cx="3018024" cy="453496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614176" y="5742001"/>
            <a:ext cx="2723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tm.life.nthu.edu.tw</a:t>
            </a:r>
            <a:r>
              <a:rPr lang="cs-CZ" dirty="0"/>
              <a:t>/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942666" y="1500595"/>
            <a:ext cx="5061009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 smtClean="0">
                <a:solidFill>
                  <a:srgbClr val="00B050"/>
                </a:solidFill>
                <a:latin typeface="+mn-lt"/>
              </a:rPr>
              <a:t>Protein 1:</a:t>
            </a:r>
            <a:endParaRPr lang="cs-CZ" altLang="cs-CZ" sz="1200" b="1" dirty="0">
              <a:solidFill>
                <a:srgbClr val="00B050"/>
              </a:solidFill>
              <a:latin typeface="+mn-lt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ATQGVFTLPANTRFGVTAFANSSGTQTVNVLVNNETAATFSGQSTNNAVIGTQVLNSGSSGKVQVQVSVNGRPSDLVSAQVILTNELNFALVGSEDGTDNDYNDAVVVINWPLG</a:t>
            </a:r>
            <a:r>
              <a:rPr lang="cs-CZ" altLang="cs-CZ" sz="1200" b="1" dirty="0">
                <a:solidFill>
                  <a:srgbClr val="3333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cs-CZ" altLang="cs-CZ" sz="1200" b="1" dirty="0" smtClean="0">
              <a:solidFill>
                <a:srgbClr val="3333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ct val="0"/>
              </a:spcBef>
              <a:buNone/>
            </a:pPr>
            <a:endParaRPr lang="cs-CZ" altLang="cs-CZ" sz="1200" b="1" dirty="0">
              <a:solidFill>
                <a:srgbClr val="3333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200" b="1" dirty="0" smtClean="0">
                <a:solidFill>
                  <a:srgbClr val="00B050"/>
                </a:solidFill>
                <a:latin typeface="+mn-lt"/>
              </a:rPr>
              <a:t>Protein </a:t>
            </a:r>
            <a:r>
              <a:rPr lang="cs-CZ" altLang="cs-CZ" sz="1200" b="1" dirty="0">
                <a:solidFill>
                  <a:srgbClr val="00B050"/>
                </a:solidFill>
                <a:latin typeface="+mn-lt"/>
              </a:rPr>
              <a:t>2</a:t>
            </a:r>
            <a:r>
              <a:rPr lang="en-GB" altLang="cs-CZ" sz="1200" b="1" dirty="0" smtClean="0">
                <a:solidFill>
                  <a:srgbClr val="00B050"/>
                </a:solidFill>
                <a:latin typeface="+mn-lt"/>
              </a:rPr>
              <a:t>:</a:t>
            </a:r>
            <a:endParaRPr lang="cs-CZ" altLang="cs-CZ" sz="1200" b="1" dirty="0">
              <a:solidFill>
                <a:srgbClr val="00B05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ADSQTSSNRAGEFSIPPNTDFRAIFFANAAEQQHIKLFIGDSQEPAAYHKLTTRDGPREATLNSGNGKIRFEVSVNGKPSATDARLAPINGKKSDGSPFTVNFGIVVSEDGHDSDYNDGIVVLQWPIG</a:t>
            </a:r>
            <a:endParaRPr lang="cs-CZ" altLang="cs-CZ" sz="12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1200" b="1" dirty="0">
                <a:solidFill>
                  <a:srgbClr val="00B050"/>
                </a:solidFill>
                <a:latin typeface="+mn-lt"/>
              </a:rPr>
              <a:t>Protein </a:t>
            </a:r>
            <a:r>
              <a:rPr lang="cs-CZ" altLang="cs-CZ" sz="1200" b="1" dirty="0">
                <a:solidFill>
                  <a:srgbClr val="00B050"/>
                </a:solidFill>
                <a:latin typeface="+mn-lt"/>
              </a:rPr>
              <a:t>3</a:t>
            </a:r>
            <a:r>
              <a:rPr lang="en-GB" altLang="cs-CZ" sz="1200" b="1" dirty="0" smtClean="0">
                <a:solidFill>
                  <a:srgbClr val="00B050"/>
                </a:solidFill>
                <a:latin typeface="+mn-lt"/>
              </a:rPr>
              <a:t>:</a:t>
            </a:r>
            <a:endParaRPr lang="cs-CZ" altLang="cs-CZ" sz="1200" b="1" dirty="0">
              <a:solidFill>
                <a:srgbClr val="00B050"/>
              </a:solidFill>
              <a:latin typeface="+mn-lt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1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VIVDAVTLLSAYPEASRDPAAPTVIDGRHLYVVSPGDAAQLGHNDSRLFTGLSPGDQLHLRETALALRAEVSVLFIRFALKDAGIVAPIELEVRDAATAVPDADDLLHPSCRPLKDHYWRSDVLAAGATTCTADFAVCDRDGTVSGYFRWETSIEIAGSQPDTKQPGFKPSSDRNGNFSLPPNTAFKAIFYANAADRQDLKLFIDDAPEPAATFVGNSEDGVRLFTLNSKGGKIRIEASANGRQSATDARLAPLSAGDTVWLGWLGAEDGADADYNDGIVILQWPI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6942666" y="5101581"/>
            <a:ext cx="4572001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 dirty="0">
                <a:solidFill>
                  <a:srgbClr val="00B050"/>
                </a:solidFill>
                <a:latin typeface="+mn-lt"/>
              </a:rPr>
              <a:t>Úkol </a:t>
            </a:r>
            <a:r>
              <a:rPr lang="cs-CZ" altLang="cs-CZ" sz="1600" b="1" i="1" dirty="0" smtClean="0">
                <a:solidFill>
                  <a:srgbClr val="00B050"/>
                </a:solidFill>
                <a:latin typeface="+mn-lt"/>
              </a:rPr>
              <a:t>13:</a:t>
            </a:r>
            <a:r>
              <a:rPr lang="cs-CZ" altLang="cs-CZ" sz="1600" b="1" i="1" dirty="0">
                <a:solidFill>
                  <a:srgbClr val="00B050"/>
                </a:solidFill>
                <a:latin typeface="+mn-lt"/>
              </a:rPr>
              <a:t>	</a:t>
            </a:r>
            <a:r>
              <a:rPr lang="cs-CZ" altLang="cs-CZ" sz="1600" b="1" i="1" dirty="0" smtClean="0">
                <a:solidFill>
                  <a:srgbClr val="00B050"/>
                </a:solidFill>
                <a:latin typeface="+mn-lt"/>
              </a:rPr>
              <a:t>Predikujte </a:t>
            </a:r>
            <a:r>
              <a:rPr lang="cs-CZ" altLang="cs-CZ" sz="1600" b="1" i="1" dirty="0" err="1" smtClean="0">
                <a:solidFill>
                  <a:srgbClr val="00B050"/>
                </a:solidFill>
                <a:latin typeface="+mn-lt"/>
              </a:rPr>
              <a:t>Tm</a:t>
            </a:r>
            <a:r>
              <a:rPr lang="cs-CZ" altLang="cs-CZ" sz="1600" b="1" i="1" dirty="0" smtClean="0">
                <a:solidFill>
                  <a:srgbClr val="00B050"/>
                </a:solidFill>
                <a:latin typeface="+mn-lt"/>
              </a:rPr>
              <a:t> uvedených proteinů.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cs-CZ" altLang="cs-CZ" sz="1600" b="1" i="1" dirty="0" smtClean="0">
              <a:solidFill>
                <a:srgbClr val="00B050"/>
              </a:solidFill>
              <a:latin typeface="+mn-lt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 dirty="0" smtClean="0">
                <a:solidFill>
                  <a:srgbClr val="00B050"/>
                </a:solidFill>
                <a:latin typeface="+mn-lt"/>
              </a:rPr>
              <a:t>(Protein 1: termostabilní; Protein 2: „normální“; Protein 3: moc nevydrží)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 dirty="0" smtClean="0">
                <a:solidFill>
                  <a:srgbClr val="00B050"/>
                </a:solidFill>
                <a:latin typeface="+mn-lt"/>
              </a:rPr>
              <a:t> </a:t>
            </a:r>
            <a:endParaRPr lang="cs-CZ" altLang="cs-CZ" sz="1600" b="1" i="1" dirty="0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2228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smtClean="0">
                <a:solidFill>
                  <a:srgbClr val="00B050"/>
                </a:solidFill>
              </a:rPr>
              <a:t>Termostabilita </a:t>
            </a:r>
            <a:endParaRPr lang="cs-CZ" sz="3600" b="1" dirty="0">
              <a:solidFill>
                <a:srgbClr val="00B05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5070" t="6296" r="24792" b="80050"/>
          <a:stretch/>
        </p:blipFill>
        <p:spPr>
          <a:xfrm>
            <a:off x="3158067" y="1180306"/>
            <a:ext cx="6112933" cy="936361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522133" y="219809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/>
              <a:t>http://</a:t>
            </a:r>
            <a:r>
              <a:rPr lang="cs-CZ" sz="1400" dirty="0" err="1"/>
              <a:t>service.tartaglialab.com</a:t>
            </a:r>
            <a:r>
              <a:rPr lang="cs-CZ" sz="1400" dirty="0"/>
              <a:t>/</a:t>
            </a:r>
            <a:r>
              <a:rPr lang="cs-CZ" sz="1400" dirty="0" err="1"/>
              <a:t>update_submission</a:t>
            </a:r>
            <a:r>
              <a:rPr lang="cs-CZ" sz="1400" dirty="0"/>
              <a:t>/551650/</a:t>
            </a:r>
            <a:r>
              <a:rPr lang="cs-CZ" sz="1400" dirty="0" err="1"/>
              <a:t>28c833ad26</a:t>
            </a:r>
            <a:endParaRPr lang="cs-CZ" sz="1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4236" t="36049" r="31250" b="14568"/>
          <a:stretch/>
        </p:blipFill>
        <p:spPr>
          <a:xfrm>
            <a:off x="3818466" y="2779448"/>
            <a:ext cx="4787594" cy="3853194"/>
          </a:xfrm>
          <a:prstGeom prst="rect">
            <a:avLst/>
          </a:prstGeom>
        </p:spPr>
      </p:pic>
      <p:pic>
        <p:nvPicPr>
          <p:cNvPr id="2050" name="Picture 2" descr="(a) Input page of the Thermometer webserver (running examples are provided therein); (b) ribbon and stick representation of the protein with residues colored according to the single residue score Tsi; (c) the mean strength value of the whole protein is compared with a distribution generated using randomized networks; (d) clustering analysis of the novel Thermostable dataset composed of 99 proteins with known melting temperature. In the graphical representation, proteins with Tm higher (respectively lower) than 70°C are colored in red (respectively, blue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4" r="5597" b="50585"/>
          <a:stretch/>
        </p:blipFill>
        <p:spPr bwMode="auto">
          <a:xfrm>
            <a:off x="445044" y="302154"/>
            <a:ext cx="2323556" cy="197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20134" y="2779448"/>
            <a:ext cx="330199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solidFill>
                  <a:srgbClr val="2A2A2A"/>
                </a:solidFill>
              </a:rPr>
              <a:t>„</a:t>
            </a:r>
            <a:r>
              <a:rPr lang="en-GB" sz="1600" i="1" dirty="0" smtClean="0">
                <a:solidFill>
                  <a:srgbClr val="2A2A2A"/>
                </a:solidFill>
              </a:rPr>
              <a:t>The </a:t>
            </a:r>
            <a:r>
              <a:rPr lang="en-GB" sz="1600" i="1" dirty="0">
                <a:solidFill>
                  <a:srgbClr val="2A2A2A"/>
                </a:solidFill>
              </a:rPr>
              <a:t>Thermometer web server is fast and for a </a:t>
            </a:r>
            <a:r>
              <a:rPr lang="en-GB" sz="1600" b="1" i="1" dirty="0">
                <a:solidFill>
                  <a:srgbClr val="00B050"/>
                </a:solidFill>
              </a:rPr>
              <a:t>50-residue-long protein</a:t>
            </a:r>
            <a:r>
              <a:rPr lang="en-GB" sz="1600" i="1" dirty="0">
                <a:solidFill>
                  <a:srgbClr val="2A2A2A"/>
                </a:solidFill>
              </a:rPr>
              <a:t>, results are available to the user in about </a:t>
            </a:r>
            <a:r>
              <a:rPr lang="en-GB" sz="1600" b="1" i="1" dirty="0">
                <a:solidFill>
                  <a:srgbClr val="00B050"/>
                </a:solidFill>
              </a:rPr>
              <a:t>4 minutes</a:t>
            </a:r>
            <a:r>
              <a:rPr lang="en-GB" sz="1600" i="1" dirty="0">
                <a:solidFill>
                  <a:srgbClr val="2A2A2A"/>
                </a:solidFill>
              </a:rPr>
              <a:t>, while for a protein of average size (</a:t>
            </a:r>
            <a:r>
              <a:rPr lang="en-GB" sz="1600" b="1" i="1" dirty="0">
                <a:solidFill>
                  <a:srgbClr val="00B050"/>
                </a:solidFill>
              </a:rPr>
              <a:t>250 resides</a:t>
            </a:r>
            <a:r>
              <a:rPr lang="en-GB" sz="1600" i="1" dirty="0">
                <a:solidFill>
                  <a:srgbClr val="2A2A2A"/>
                </a:solidFill>
              </a:rPr>
              <a:t>) the waiting time is of </a:t>
            </a:r>
            <a:r>
              <a:rPr lang="en-GB" sz="1600" b="1" i="1" dirty="0">
                <a:solidFill>
                  <a:srgbClr val="00B050"/>
                </a:solidFill>
              </a:rPr>
              <a:t>nearly 20 minutes</a:t>
            </a:r>
            <a:r>
              <a:rPr lang="en-GB" sz="1600" i="1" dirty="0">
                <a:solidFill>
                  <a:srgbClr val="2A2A2A"/>
                </a:solidFill>
              </a:rPr>
              <a:t>. Moreover, the webserver is user-friendly and can be run without any a priori knowledge on theoretical or computational biology. We believe Thermometer can contribute to better understanding thermal stability and we hope that it could be useful in a number of practical applications</a:t>
            </a:r>
            <a:r>
              <a:rPr lang="en-GB" sz="1600" i="1" dirty="0" smtClean="0">
                <a:solidFill>
                  <a:srgbClr val="2A2A2A"/>
                </a:solidFill>
              </a:rPr>
              <a:t>.</a:t>
            </a:r>
            <a:r>
              <a:rPr lang="cs-CZ" sz="1600" i="1" dirty="0" smtClean="0">
                <a:solidFill>
                  <a:srgbClr val="2A2A2A"/>
                </a:solidFill>
              </a:rPr>
              <a:t>“</a:t>
            </a:r>
            <a:endParaRPr lang="cs-CZ" sz="1600" i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196" y="1549940"/>
            <a:ext cx="4405004" cy="3303753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9190566" y="4894605"/>
            <a:ext cx="26201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The weighted average of the 10 closest proteins is: </a:t>
            </a: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</a:rPr>
              <a:t>58.31</a:t>
            </a:r>
            <a:endParaRPr lang="cs-CZ" dirty="0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V="1">
            <a:off x="5094589" y="3657600"/>
            <a:ext cx="3903139" cy="637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5569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smtClean="0">
                <a:solidFill>
                  <a:srgbClr val="00B050"/>
                </a:solidFill>
              </a:rPr>
              <a:t>Termostabilita </a:t>
            </a:r>
            <a:endParaRPr lang="cs-CZ" sz="3600" b="1" dirty="0">
              <a:solidFill>
                <a:srgbClr val="00B05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5070" t="6296" r="24792" b="80050"/>
          <a:stretch/>
        </p:blipFill>
        <p:spPr>
          <a:xfrm>
            <a:off x="3158067" y="1180306"/>
            <a:ext cx="6112933" cy="936361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522133" y="219809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/>
              <a:t>http://</a:t>
            </a:r>
            <a:r>
              <a:rPr lang="cs-CZ" sz="1400" dirty="0" err="1"/>
              <a:t>service.tartaglialab.com</a:t>
            </a:r>
            <a:r>
              <a:rPr lang="cs-CZ" sz="1400" dirty="0"/>
              <a:t>/</a:t>
            </a:r>
            <a:r>
              <a:rPr lang="cs-CZ" sz="1400" dirty="0" err="1"/>
              <a:t>update_submission</a:t>
            </a:r>
            <a:r>
              <a:rPr lang="cs-CZ" sz="1400" dirty="0"/>
              <a:t>/551650/</a:t>
            </a:r>
            <a:r>
              <a:rPr lang="cs-CZ" sz="1400" dirty="0" err="1"/>
              <a:t>28c833ad26</a:t>
            </a:r>
            <a:endParaRPr lang="cs-CZ" sz="1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4236" t="36049" r="31250" b="14568"/>
          <a:stretch/>
        </p:blipFill>
        <p:spPr>
          <a:xfrm>
            <a:off x="3818466" y="2779448"/>
            <a:ext cx="4787594" cy="3853194"/>
          </a:xfrm>
          <a:prstGeom prst="rect">
            <a:avLst/>
          </a:prstGeom>
        </p:spPr>
      </p:pic>
      <p:pic>
        <p:nvPicPr>
          <p:cNvPr id="2050" name="Picture 2" descr="(a) Input page of the Thermometer webserver (running examples are provided therein); (b) ribbon and stick representation of the protein with residues colored according to the single residue score Tsi; (c) the mean strength value of the whole protein is compared with a distribution generated using randomized networks; (d) clustering analysis of the novel Thermostable dataset composed of 99 proteins with known melting temperature. In the graphical representation, proteins with Tm higher (respectively lower) than 70°C are colored in red (respectively, blue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4" r="5597" b="50585"/>
          <a:stretch/>
        </p:blipFill>
        <p:spPr bwMode="auto">
          <a:xfrm>
            <a:off x="445044" y="302154"/>
            <a:ext cx="2323556" cy="197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20134" y="2779448"/>
            <a:ext cx="330199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solidFill>
                  <a:srgbClr val="2A2A2A"/>
                </a:solidFill>
              </a:rPr>
              <a:t>„</a:t>
            </a:r>
            <a:r>
              <a:rPr lang="en-GB" sz="1600" i="1" dirty="0" smtClean="0">
                <a:solidFill>
                  <a:srgbClr val="2A2A2A"/>
                </a:solidFill>
              </a:rPr>
              <a:t>The </a:t>
            </a:r>
            <a:r>
              <a:rPr lang="en-GB" sz="1600" i="1" dirty="0">
                <a:solidFill>
                  <a:srgbClr val="2A2A2A"/>
                </a:solidFill>
              </a:rPr>
              <a:t>Thermometer web server is fast and for a </a:t>
            </a:r>
            <a:r>
              <a:rPr lang="en-GB" sz="1600" b="1" i="1" dirty="0">
                <a:solidFill>
                  <a:srgbClr val="00B050"/>
                </a:solidFill>
              </a:rPr>
              <a:t>50-residue-long protein</a:t>
            </a:r>
            <a:r>
              <a:rPr lang="en-GB" sz="1600" i="1" dirty="0">
                <a:solidFill>
                  <a:srgbClr val="2A2A2A"/>
                </a:solidFill>
              </a:rPr>
              <a:t>, results are available to the user in about </a:t>
            </a:r>
            <a:r>
              <a:rPr lang="en-GB" sz="1600" b="1" i="1" dirty="0">
                <a:solidFill>
                  <a:srgbClr val="00B050"/>
                </a:solidFill>
              </a:rPr>
              <a:t>4 minutes</a:t>
            </a:r>
            <a:r>
              <a:rPr lang="en-GB" sz="1600" i="1" dirty="0">
                <a:solidFill>
                  <a:srgbClr val="2A2A2A"/>
                </a:solidFill>
              </a:rPr>
              <a:t>, while for a protein of average size (</a:t>
            </a:r>
            <a:r>
              <a:rPr lang="en-GB" sz="1600" b="1" i="1" dirty="0">
                <a:solidFill>
                  <a:srgbClr val="00B050"/>
                </a:solidFill>
              </a:rPr>
              <a:t>250 resides</a:t>
            </a:r>
            <a:r>
              <a:rPr lang="en-GB" sz="1600" i="1" dirty="0">
                <a:solidFill>
                  <a:srgbClr val="2A2A2A"/>
                </a:solidFill>
              </a:rPr>
              <a:t>) the waiting time is of </a:t>
            </a:r>
            <a:r>
              <a:rPr lang="en-GB" sz="1600" b="1" i="1" dirty="0">
                <a:solidFill>
                  <a:srgbClr val="00B050"/>
                </a:solidFill>
              </a:rPr>
              <a:t>nearly 20 minutes</a:t>
            </a:r>
            <a:r>
              <a:rPr lang="en-GB" sz="1600" i="1" dirty="0">
                <a:solidFill>
                  <a:srgbClr val="2A2A2A"/>
                </a:solidFill>
              </a:rPr>
              <a:t>. Moreover, the webserver is user-friendly and can be run without any a priori knowledge on theoretical or computational biology. We believe Thermometer can contribute to better understanding thermal stability and we hope that it could be useful in a number of practical applications</a:t>
            </a:r>
            <a:r>
              <a:rPr lang="en-GB" sz="1600" i="1" dirty="0" smtClean="0">
                <a:solidFill>
                  <a:srgbClr val="2A2A2A"/>
                </a:solidFill>
              </a:rPr>
              <a:t>.</a:t>
            </a:r>
            <a:r>
              <a:rPr lang="cs-CZ" sz="1600" i="1" dirty="0" smtClean="0">
                <a:solidFill>
                  <a:srgbClr val="2A2A2A"/>
                </a:solidFill>
              </a:rPr>
              <a:t>“</a:t>
            </a:r>
            <a:endParaRPr lang="cs-CZ" sz="1600" i="1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824123" y="5771226"/>
            <a:ext cx="3037875" cy="76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 dirty="0">
                <a:solidFill>
                  <a:srgbClr val="00B050"/>
                </a:solidFill>
                <a:latin typeface="+mn-lt"/>
              </a:rPr>
              <a:t>Úkol </a:t>
            </a:r>
            <a:r>
              <a:rPr lang="cs-CZ" altLang="cs-CZ" sz="1600" b="1" i="1" dirty="0" smtClean="0">
                <a:solidFill>
                  <a:srgbClr val="00B050"/>
                </a:solidFill>
                <a:latin typeface="+mn-lt"/>
              </a:rPr>
              <a:t>13:</a:t>
            </a:r>
            <a:r>
              <a:rPr lang="cs-CZ" altLang="cs-CZ" sz="1600" b="1" i="1" dirty="0">
                <a:solidFill>
                  <a:srgbClr val="00B050"/>
                </a:solidFill>
                <a:latin typeface="+mn-lt"/>
              </a:rPr>
              <a:t>	</a:t>
            </a:r>
            <a:r>
              <a:rPr lang="cs-CZ" altLang="cs-CZ" sz="1600" b="1" i="1" dirty="0" smtClean="0">
                <a:solidFill>
                  <a:srgbClr val="00B050"/>
                </a:solidFill>
                <a:latin typeface="+mn-lt"/>
              </a:rPr>
              <a:t>Vyzkoušejte si predikci </a:t>
            </a:r>
            <a:r>
              <a:rPr lang="cs-CZ" altLang="cs-CZ" sz="1600" b="1" i="1" dirty="0" err="1" smtClean="0">
                <a:solidFill>
                  <a:srgbClr val="00B050"/>
                </a:solidFill>
                <a:latin typeface="+mn-lt"/>
              </a:rPr>
              <a:t>termostability</a:t>
            </a:r>
            <a:r>
              <a:rPr lang="cs-CZ" altLang="cs-CZ" sz="1600" b="1" i="1" dirty="0" smtClean="0">
                <a:solidFill>
                  <a:srgbClr val="00B050"/>
                </a:solidFill>
                <a:latin typeface="+mn-lt"/>
              </a:rPr>
              <a:t> pro tyto dva proteiny. </a:t>
            </a:r>
            <a:endParaRPr lang="cs-CZ" altLang="cs-CZ" sz="1600" b="1" i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3074" name="Picture 2" descr="https://cdn.rcsb.org/images/structures/1ril_assembly-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152" y="528197"/>
            <a:ext cx="2477163" cy="247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0084828" y="2164459"/>
            <a:ext cx="51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1ril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3076" name="Picture 4" descr="https://cdn.rcsb.org/images/structures/3oeq_assembly-1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" t="13075" r="13625" b="4599"/>
          <a:stretch/>
        </p:blipFill>
        <p:spPr bwMode="auto">
          <a:xfrm rot="20782978">
            <a:off x="7649334" y="2885973"/>
            <a:ext cx="2619756" cy="267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8060610" y="4645428"/>
            <a:ext cx="66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3oeq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0225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„</a:t>
            </a:r>
            <a:r>
              <a:rPr lang="cs-CZ" sz="3600" b="1" dirty="0" err="1">
                <a:solidFill>
                  <a:srgbClr val="00B050"/>
                </a:solidFill>
              </a:rPr>
              <a:t>Aliphatic</a:t>
            </a:r>
            <a:r>
              <a:rPr lang="cs-CZ" sz="3600" b="1" dirty="0">
                <a:solidFill>
                  <a:srgbClr val="00B050"/>
                </a:solidFill>
              </a:rPr>
              <a:t> index“</a:t>
            </a:r>
          </a:p>
          <a:p>
            <a:pPr algn="ctr"/>
            <a:r>
              <a:rPr lang="cs-CZ" sz="3600" b="1" dirty="0">
                <a:solidFill>
                  <a:srgbClr val="00B050"/>
                </a:solidFill>
              </a:rPr>
              <a:t>Termostabilita </a:t>
            </a:r>
          </a:p>
        </p:txBody>
      </p:sp>
      <p:sp>
        <p:nvSpPr>
          <p:cNvPr id="25" name="Rectangle 6"/>
          <p:cNvSpPr>
            <a:spLocks noGrp="1" noChangeArrowheads="1"/>
          </p:cNvSpPr>
          <p:nvPr>
            <p:ph type="title"/>
          </p:nvPr>
        </p:nvSpPr>
        <p:spPr>
          <a:xfrm>
            <a:off x="499575" y="1493468"/>
            <a:ext cx="2318951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b="1" dirty="0" err="1">
                <a:solidFill>
                  <a:srgbClr val="00B050"/>
                </a:solidFill>
              </a:rPr>
              <a:t>Aliphatic</a:t>
            </a:r>
            <a:r>
              <a:rPr lang="cs-CZ" altLang="cs-CZ" sz="2800" b="1" dirty="0">
                <a:solidFill>
                  <a:srgbClr val="00B050"/>
                </a:solidFill>
              </a:rPr>
              <a:t> index</a:t>
            </a:r>
            <a:endParaRPr lang="en-GB" altLang="cs-CZ" sz="2800" b="1" dirty="0">
              <a:solidFill>
                <a:srgbClr val="00B050"/>
              </a:solidFill>
            </a:endParaRPr>
          </a:p>
        </p:txBody>
      </p:sp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46230" r="23425" b="46336"/>
          <a:stretch>
            <a:fillRect/>
          </a:stretch>
        </p:blipFill>
        <p:spPr bwMode="auto">
          <a:xfrm>
            <a:off x="2818525" y="1744405"/>
            <a:ext cx="8892753" cy="62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0">
            <a:extLst>
              <a:ext uri="{FF2B5EF4-FFF2-40B4-BE49-F238E27FC236}">
                <a16:creationId xmlns="" xmlns:a16="http://schemas.microsoft.com/office/drawing/2014/main" id="{9341D482-BB8C-4B29-BE67-225B0BEE38A6}"/>
              </a:ext>
            </a:extLst>
          </p:cNvPr>
          <p:cNvSpPr txBox="1">
            <a:spLocks noChangeArrowheads="1"/>
          </p:cNvSpPr>
          <p:nvPr/>
        </p:nvSpPr>
        <p:spPr>
          <a:xfrm>
            <a:off x="499575" y="2636468"/>
            <a:ext cx="9449586" cy="344560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altLang="cs-CZ" sz="2000" dirty="0"/>
              <a:t>Termostabilní proteiny – využití v průmyslu</a:t>
            </a:r>
          </a:p>
          <a:p>
            <a:pPr>
              <a:lnSpc>
                <a:spcPct val="150000"/>
              </a:lnSpc>
            </a:pPr>
            <a:r>
              <a:rPr lang="cs-CZ" altLang="cs-CZ" sz="2000" dirty="0"/>
              <a:t>Termostabilní proteiny – proteiny z </a:t>
            </a:r>
            <a:r>
              <a:rPr lang="cs-CZ" altLang="cs-CZ" sz="2000" dirty="0" err="1"/>
              <a:t>extremofilních</a:t>
            </a:r>
            <a:r>
              <a:rPr lang="cs-CZ" altLang="cs-CZ" sz="2000" dirty="0"/>
              <a:t> organismů, </a:t>
            </a:r>
            <a:r>
              <a:rPr lang="cs-CZ" altLang="cs-CZ" sz="2000" dirty="0">
                <a:solidFill>
                  <a:srgbClr val="00B050"/>
                </a:solidFill>
              </a:rPr>
              <a:t>proteinové inženýrství</a:t>
            </a:r>
          </a:p>
          <a:p>
            <a:pPr>
              <a:lnSpc>
                <a:spcPct val="150000"/>
              </a:lnSpc>
            </a:pPr>
            <a:r>
              <a:rPr lang="cs-CZ" altLang="cs-CZ" sz="2000" dirty="0"/>
              <a:t>Využití bioinformatiky – predikce </a:t>
            </a:r>
            <a:r>
              <a:rPr lang="cs-CZ" altLang="cs-CZ" sz="2000" dirty="0">
                <a:solidFill>
                  <a:srgbClr val="00B050"/>
                </a:solidFill>
              </a:rPr>
              <a:t>stabilizujících mutací</a:t>
            </a:r>
          </a:p>
          <a:p>
            <a:pPr>
              <a:lnSpc>
                <a:spcPct val="150000"/>
              </a:lnSpc>
            </a:pPr>
            <a:r>
              <a:rPr lang="cs-CZ" altLang="cs-CZ" sz="2000" dirty="0"/>
              <a:t>Srovnání s proteiny z termofilních organismů</a:t>
            </a:r>
          </a:p>
          <a:p>
            <a:pPr>
              <a:lnSpc>
                <a:spcPct val="150000"/>
              </a:lnSpc>
            </a:pPr>
            <a:r>
              <a:rPr lang="cs-CZ" altLang="cs-CZ" sz="2000" b="1" dirty="0">
                <a:solidFill>
                  <a:srgbClr val="00B050"/>
                </a:solidFill>
              </a:rPr>
              <a:t>Sekvenční/strukturní úroveň</a:t>
            </a:r>
          </a:p>
          <a:p>
            <a:endParaRPr lang="cs-CZ" alt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C4F465DD-37F5-416D-B1D0-9919C71E9D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27" t="41374" r="17113" b="25499"/>
          <a:stretch/>
        </p:blipFill>
        <p:spPr>
          <a:xfrm>
            <a:off x="7154944" y="3917785"/>
            <a:ext cx="4703975" cy="281304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DC0FE052-5D69-4D79-A5E7-867AA81CF7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99" t="33402" r="17500" b="55236"/>
          <a:stretch/>
        </p:blipFill>
        <p:spPr>
          <a:xfrm>
            <a:off x="3223967" y="6208711"/>
            <a:ext cx="3817856" cy="39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4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800"/>
    </mc:Choice>
    <mc:Fallback xmlns="">
      <p:transition spd="slow" advClick="0" advTm="358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smtClean="0">
                <a:solidFill>
                  <a:srgbClr val="00B050"/>
                </a:solidFill>
              </a:rPr>
              <a:t>D-peptidy</a:t>
            </a:r>
            <a:endParaRPr lang="cs-CZ" sz="3600" b="1" dirty="0">
              <a:solidFill>
                <a:srgbClr val="00B05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42" y="279400"/>
            <a:ext cx="2274360" cy="642172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67267" y="997635"/>
            <a:ext cx="3598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www.lifetein.com</a:t>
            </a:r>
            <a:r>
              <a:rPr lang="cs-CZ" dirty="0"/>
              <a:t>/Peptide-</a:t>
            </a:r>
            <a:r>
              <a:rPr lang="cs-CZ" dirty="0" err="1"/>
              <a:t>Synthesis</a:t>
            </a:r>
            <a:r>
              <a:rPr lang="cs-CZ" dirty="0"/>
              <a:t>-D-</a:t>
            </a:r>
            <a:r>
              <a:rPr lang="cs-CZ" dirty="0" err="1"/>
              <a:t>Amino</a:t>
            </a:r>
            <a:r>
              <a:rPr lang="cs-CZ" dirty="0"/>
              <a:t>-</a:t>
            </a:r>
            <a:r>
              <a:rPr lang="cs-CZ" dirty="0" err="1"/>
              <a:t>Acid.html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/>
          <a:srcRect l="35416" t="40988" r="21944" b="36543"/>
          <a:stretch/>
        </p:blipFill>
        <p:spPr>
          <a:xfrm>
            <a:off x="472102" y="2020751"/>
            <a:ext cx="5759365" cy="17071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/>
          <a:srcRect l="37290" t="27901" r="24932" b="22222"/>
          <a:stretch/>
        </p:blipFill>
        <p:spPr>
          <a:xfrm>
            <a:off x="6231467" y="1583490"/>
            <a:ext cx="5650115" cy="419604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5"/>
          <a:srcRect l="39861" t="23827" r="35556" b="64445"/>
          <a:stretch/>
        </p:blipFill>
        <p:spPr>
          <a:xfrm>
            <a:off x="472103" y="4104711"/>
            <a:ext cx="4099898" cy="110025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472102" y="5410200"/>
            <a:ext cx="2177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Pin2</a:t>
            </a:r>
            <a:r>
              <a:rPr lang="cs-CZ" b="1" dirty="0" smtClean="0"/>
              <a:t> = </a:t>
            </a:r>
            <a:r>
              <a:rPr lang="cs-CZ" b="1" dirty="0" err="1" smtClean="0"/>
              <a:t>Pandanin</a:t>
            </a:r>
            <a:r>
              <a:rPr lang="cs-CZ" b="1" dirty="0" smtClean="0"/>
              <a:t> 2</a:t>
            </a:r>
            <a:endParaRPr lang="cs-CZ" b="1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6"/>
          <a:srcRect l="14555" r="19898"/>
          <a:stretch/>
        </p:blipFill>
        <p:spPr>
          <a:xfrm>
            <a:off x="2937933" y="4970071"/>
            <a:ext cx="1227667" cy="124958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0592" y="4970071"/>
            <a:ext cx="937192" cy="1249589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3690205" y="6219660"/>
            <a:ext cx="2177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 smtClean="0"/>
              <a:t>Pandinus</a:t>
            </a:r>
            <a:r>
              <a:rPr lang="cs-CZ" b="1" i="1" dirty="0" smtClean="0"/>
              <a:t> </a:t>
            </a:r>
            <a:r>
              <a:rPr lang="cs-CZ" b="1" i="1" dirty="0" err="1" smtClean="0"/>
              <a:t>imperator</a:t>
            </a:r>
            <a:endParaRPr lang="cs-CZ" b="1" i="1" dirty="0"/>
          </a:p>
        </p:txBody>
      </p:sp>
      <p:sp>
        <p:nvSpPr>
          <p:cNvPr id="18" name="Ovál 17"/>
          <p:cNvSpPr/>
          <p:nvPr/>
        </p:nvSpPr>
        <p:spPr>
          <a:xfrm>
            <a:off x="9567334" y="1498600"/>
            <a:ext cx="1961091" cy="52215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512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Termostabilita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81A0F586-CA93-4A56-AD19-CE3DE810B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78" t="28936" r="15425" b="10071"/>
          <a:stretch/>
        </p:blipFill>
        <p:spPr>
          <a:xfrm>
            <a:off x="1959287" y="1271564"/>
            <a:ext cx="8273425" cy="528614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608AF8BF-E0D4-48CB-ABCA-733409B46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05" t="44261" r="16071" b="45017"/>
          <a:stretch/>
        </p:blipFill>
        <p:spPr>
          <a:xfrm>
            <a:off x="103695" y="67453"/>
            <a:ext cx="4949073" cy="56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1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800"/>
    </mc:Choice>
    <mc:Fallback xmlns="">
      <p:transition spd="slow" advClick="0" advTm="358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smtClean="0">
                <a:solidFill>
                  <a:srgbClr val="00B050"/>
                </a:solidFill>
              </a:rPr>
              <a:t>„</a:t>
            </a:r>
            <a:r>
              <a:rPr lang="cs-CZ" sz="3600" b="1" dirty="0" err="1" smtClean="0">
                <a:solidFill>
                  <a:srgbClr val="00B050"/>
                </a:solidFill>
              </a:rPr>
              <a:t>Meltome</a:t>
            </a:r>
            <a:r>
              <a:rPr lang="cs-CZ" sz="3600" b="1" dirty="0" smtClean="0">
                <a:solidFill>
                  <a:srgbClr val="00B050"/>
                </a:solidFill>
              </a:rPr>
              <a:t>“ </a:t>
            </a:r>
            <a:endParaRPr lang="cs-CZ" sz="3600" b="1" dirty="0">
              <a:solidFill>
                <a:srgbClr val="00B05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38819" t="23827" r="24167" b="68272"/>
          <a:stretch/>
        </p:blipFill>
        <p:spPr>
          <a:xfrm>
            <a:off x="321734" y="610511"/>
            <a:ext cx="4512734" cy="54186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32452" t="51481" r="17333" b="16406"/>
          <a:stretch/>
        </p:blipFill>
        <p:spPr>
          <a:xfrm>
            <a:off x="321734" y="1532467"/>
            <a:ext cx="6122126" cy="22023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34931" t="30864" r="20486" b="14691"/>
          <a:stretch/>
        </p:blipFill>
        <p:spPr>
          <a:xfrm>
            <a:off x="6587065" y="1076139"/>
            <a:ext cx="5604935" cy="3850119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23334" y="3865072"/>
            <a:ext cx="566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meltomeatlas.proteomics.wzw.tum.de</a:t>
            </a:r>
            <a:r>
              <a:rPr lang="cs-CZ" sz="1400" dirty="0"/>
              <a:t>/</a:t>
            </a:r>
            <a:r>
              <a:rPr lang="cs-CZ" sz="1400" dirty="0" err="1"/>
              <a:t>master_meltomeatlasapp</a:t>
            </a:r>
            <a:r>
              <a:rPr lang="cs-CZ" sz="1400" dirty="0"/>
              <a:t>/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19931" t="45432" r="18056" b="32840"/>
          <a:stretch/>
        </p:blipFill>
        <p:spPr>
          <a:xfrm>
            <a:off x="321734" y="4994479"/>
            <a:ext cx="8247486" cy="162548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363709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smtClean="0">
                <a:solidFill>
                  <a:srgbClr val="00B050"/>
                </a:solidFill>
              </a:rPr>
              <a:t>„</a:t>
            </a:r>
            <a:r>
              <a:rPr lang="cs-CZ" sz="3600" b="1" dirty="0" err="1" smtClean="0">
                <a:solidFill>
                  <a:srgbClr val="00B050"/>
                </a:solidFill>
              </a:rPr>
              <a:t>Meltome</a:t>
            </a:r>
            <a:r>
              <a:rPr lang="cs-CZ" sz="3600" b="1" dirty="0" smtClean="0">
                <a:solidFill>
                  <a:srgbClr val="00B050"/>
                </a:solidFill>
              </a:rPr>
              <a:t>“ </a:t>
            </a:r>
            <a:endParaRPr lang="cs-CZ" sz="3600" b="1" dirty="0">
              <a:solidFill>
                <a:srgbClr val="00B05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38819" t="23827" r="24167" b="68272"/>
          <a:stretch/>
        </p:blipFill>
        <p:spPr>
          <a:xfrm>
            <a:off x="321734" y="610511"/>
            <a:ext cx="4512734" cy="541867"/>
          </a:xfrm>
          <a:prstGeom prst="rect">
            <a:avLst/>
          </a:prstGeom>
        </p:spPr>
      </p:pic>
      <p:grpSp>
        <p:nvGrpSpPr>
          <p:cNvPr id="12" name="Skupina 11"/>
          <p:cNvGrpSpPr/>
          <p:nvPr/>
        </p:nvGrpSpPr>
        <p:grpSpPr>
          <a:xfrm>
            <a:off x="1286934" y="1475439"/>
            <a:ext cx="8031140" cy="4525899"/>
            <a:chOff x="321734" y="1483906"/>
            <a:chExt cx="8031140" cy="4525899"/>
          </a:xfrm>
        </p:grpSpPr>
        <p:sp>
          <p:nvSpPr>
            <p:cNvPr id="6" name="Obdélník 5"/>
            <p:cNvSpPr/>
            <p:nvPr/>
          </p:nvSpPr>
          <p:spPr>
            <a:xfrm>
              <a:off x="1405465" y="5702028"/>
              <a:ext cx="56642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400" dirty="0"/>
                <a:t>https://</a:t>
              </a:r>
              <a:r>
                <a:rPr lang="cs-CZ" sz="1400" dirty="0" err="1"/>
                <a:t>meltomeatlas.proteomics.wzw.tum.de</a:t>
              </a:r>
              <a:r>
                <a:rPr lang="cs-CZ" sz="1400" dirty="0"/>
                <a:t>/</a:t>
              </a:r>
              <a:r>
                <a:rPr lang="cs-CZ" sz="1400" dirty="0" err="1"/>
                <a:t>master_meltomeatlasapp</a:t>
              </a:r>
              <a:r>
                <a:rPr lang="cs-CZ" sz="1400" dirty="0"/>
                <a:t>/</a:t>
              </a:r>
            </a:p>
          </p:txBody>
        </p:sp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3"/>
            <a:srcRect l="15972" t="15062" r="23542" b="31235"/>
            <a:stretch/>
          </p:blipFill>
          <p:spPr>
            <a:xfrm>
              <a:off x="321734" y="1483906"/>
              <a:ext cx="8031140" cy="4010960"/>
            </a:xfrm>
            <a:prstGeom prst="rect">
              <a:avLst/>
            </a:prstGeom>
          </p:spPr>
        </p:pic>
        <p:sp>
          <p:nvSpPr>
            <p:cNvPr id="10" name="Obdélník 9"/>
            <p:cNvSpPr/>
            <p:nvPr/>
          </p:nvSpPr>
          <p:spPr>
            <a:xfrm>
              <a:off x="5215468" y="4590648"/>
              <a:ext cx="491065" cy="965464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439305" y="5309420"/>
            <a:ext cx="3437664" cy="76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 dirty="0">
                <a:solidFill>
                  <a:srgbClr val="00B050"/>
                </a:solidFill>
                <a:latin typeface="+mn-lt"/>
              </a:rPr>
              <a:t>Úkol </a:t>
            </a:r>
            <a:r>
              <a:rPr lang="cs-CZ" altLang="cs-CZ" sz="1600" b="1" i="1" dirty="0" smtClean="0">
                <a:solidFill>
                  <a:srgbClr val="00B050"/>
                </a:solidFill>
                <a:latin typeface="+mn-lt"/>
              </a:rPr>
              <a:t>14:</a:t>
            </a:r>
            <a:r>
              <a:rPr lang="cs-CZ" altLang="cs-CZ" sz="1600" b="1" i="1" dirty="0">
                <a:solidFill>
                  <a:srgbClr val="00B050"/>
                </a:solidFill>
                <a:latin typeface="+mn-lt"/>
              </a:rPr>
              <a:t>	</a:t>
            </a:r>
            <a:r>
              <a:rPr lang="cs-CZ" altLang="cs-CZ" sz="1600" b="1" i="1" dirty="0" smtClean="0">
                <a:solidFill>
                  <a:srgbClr val="00B050"/>
                </a:solidFill>
                <a:latin typeface="+mn-lt"/>
              </a:rPr>
              <a:t>Porovnejte </a:t>
            </a:r>
            <a:r>
              <a:rPr lang="cs-CZ" altLang="cs-CZ" sz="1600" b="1" i="1" dirty="0" err="1" smtClean="0">
                <a:solidFill>
                  <a:srgbClr val="00B050"/>
                </a:solidFill>
                <a:latin typeface="+mn-lt"/>
              </a:rPr>
              <a:t>Tm</a:t>
            </a:r>
            <a:r>
              <a:rPr lang="cs-CZ" altLang="cs-CZ" sz="1600" b="1" i="1" dirty="0" smtClean="0">
                <a:solidFill>
                  <a:srgbClr val="00B050"/>
                </a:solidFill>
                <a:latin typeface="+mn-lt"/>
              </a:rPr>
              <a:t> proteinu </a:t>
            </a:r>
            <a:r>
              <a:rPr lang="cs-CZ" altLang="cs-CZ" sz="1600" b="1" i="1" dirty="0" err="1" smtClean="0">
                <a:solidFill>
                  <a:srgbClr val="00B050"/>
                </a:solidFill>
                <a:latin typeface="+mn-lt"/>
              </a:rPr>
              <a:t>GAPDH</a:t>
            </a:r>
            <a:r>
              <a:rPr lang="cs-CZ" altLang="cs-CZ" sz="1600" b="1" i="1" dirty="0" smtClean="0">
                <a:solidFill>
                  <a:srgbClr val="00B050"/>
                </a:solidFill>
                <a:latin typeface="+mn-lt"/>
              </a:rPr>
              <a:t> u člověka a myši.</a:t>
            </a:r>
            <a:endParaRPr lang="cs-CZ" altLang="cs-CZ" sz="1600" b="1" i="1" dirty="0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26849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err="1" smtClean="0">
                <a:solidFill>
                  <a:srgbClr val="00B050"/>
                </a:solidFill>
              </a:rPr>
              <a:t>GRAVY</a:t>
            </a:r>
            <a:r>
              <a:rPr lang="cs-CZ" sz="3600" b="1" dirty="0" smtClean="0">
                <a:solidFill>
                  <a:srgbClr val="00B050"/>
                </a:solidFill>
              </a:rPr>
              <a:t> </a:t>
            </a:r>
            <a:endParaRPr lang="cs-CZ" sz="3600" b="1" dirty="0">
              <a:solidFill>
                <a:srgbClr val="00B050"/>
              </a:solidFill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425621" y="1051377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00B050"/>
                </a:solidFill>
              </a:rPr>
              <a:t>Grand </a:t>
            </a:r>
            <a:r>
              <a:rPr lang="cs-CZ" altLang="cs-CZ" sz="2800" dirty="0" err="1">
                <a:solidFill>
                  <a:srgbClr val="00B050"/>
                </a:solidFill>
              </a:rPr>
              <a:t>average</a:t>
            </a:r>
            <a:r>
              <a:rPr lang="cs-CZ" altLang="cs-CZ" sz="2800" dirty="0">
                <a:solidFill>
                  <a:srgbClr val="00B050"/>
                </a:solidFill>
              </a:rPr>
              <a:t> </a:t>
            </a:r>
            <a:r>
              <a:rPr lang="cs-CZ" altLang="cs-CZ" sz="2800" dirty="0" err="1">
                <a:solidFill>
                  <a:srgbClr val="00B050"/>
                </a:solidFill>
              </a:rPr>
              <a:t>of</a:t>
            </a:r>
            <a:r>
              <a:rPr lang="cs-CZ" altLang="cs-CZ" sz="2800" dirty="0">
                <a:solidFill>
                  <a:srgbClr val="00B050"/>
                </a:solidFill>
              </a:rPr>
              <a:t> </a:t>
            </a:r>
            <a:r>
              <a:rPr lang="cs-CZ" altLang="cs-CZ" sz="2800" dirty="0" err="1">
                <a:solidFill>
                  <a:srgbClr val="00B050"/>
                </a:solidFill>
              </a:rPr>
              <a:t>hydropathy</a:t>
            </a:r>
            <a:endParaRPr lang="en-GB" altLang="cs-CZ" sz="2800" dirty="0">
              <a:solidFill>
                <a:srgbClr val="00B050"/>
              </a:solidFill>
            </a:endParaRPr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9" t="50667" r="21744" b="40811"/>
          <a:stretch>
            <a:fillRect/>
          </a:stretch>
        </p:blipFill>
        <p:spPr bwMode="auto">
          <a:xfrm>
            <a:off x="540948" y="1983925"/>
            <a:ext cx="8964613" cy="72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4"/>
          <p:cNvGrpSpPr>
            <a:grpSpLocks/>
          </p:cNvGrpSpPr>
          <p:nvPr/>
        </p:nvGrpSpPr>
        <p:grpSpPr bwMode="auto">
          <a:xfrm>
            <a:off x="540948" y="3126925"/>
            <a:ext cx="3887788" cy="2663825"/>
            <a:chOff x="68" y="2523"/>
            <a:chExt cx="2449" cy="1678"/>
          </a:xfrm>
        </p:grpSpPr>
        <p:grpSp>
          <p:nvGrpSpPr>
            <p:cNvPr id="21" name="Group 13"/>
            <p:cNvGrpSpPr>
              <a:grpSpLocks/>
            </p:cNvGrpSpPr>
            <p:nvPr/>
          </p:nvGrpSpPr>
          <p:grpSpPr bwMode="auto">
            <a:xfrm>
              <a:off x="68" y="2523"/>
              <a:ext cx="2449" cy="1678"/>
              <a:chOff x="68" y="2523"/>
              <a:chExt cx="2449" cy="1678"/>
            </a:xfrm>
          </p:grpSpPr>
          <p:pic>
            <p:nvPicPr>
              <p:cNvPr id="23" name="Picture 1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0" t="50105" r="80507" b="14937"/>
              <a:stretch>
                <a:fillRect/>
              </a:stretch>
            </p:blipFill>
            <p:spPr bwMode="auto">
              <a:xfrm>
                <a:off x="68" y="2523"/>
                <a:ext cx="1451" cy="16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1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6" t="60687" r="89948" b="15709"/>
              <a:stretch>
                <a:fillRect/>
              </a:stretch>
            </p:blipFill>
            <p:spPr bwMode="auto">
              <a:xfrm>
                <a:off x="1702" y="2840"/>
                <a:ext cx="815" cy="12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2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" t="33063" r="88190" b="38583"/>
            <a:stretch>
              <a:fillRect/>
            </a:stretch>
          </p:blipFill>
          <p:spPr bwMode="auto">
            <a:xfrm>
              <a:off x="884" y="2795"/>
              <a:ext cx="862" cy="1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/>
          <a:srcRect l="29324" t="16817" r="15811" b="43184"/>
          <a:stretch/>
        </p:blipFill>
        <p:spPr>
          <a:xfrm>
            <a:off x="4643048" y="3126925"/>
            <a:ext cx="4941219" cy="2026387"/>
          </a:xfrm>
          <a:prstGeom prst="rect">
            <a:avLst/>
          </a:prstGeom>
        </p:spPr>
      </p:pic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5693862" y="5359863"/>
            <a:ext cx="367347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00B050"/>
                </a:solidFill>
                <a:latin typeface="+mn-lt"/>
              </a:rPr>
              <a:t>Hydrofobní/hydrofilní proteiny?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00B050"/>
                </a:solidFill>
                <a:latin typeface="+mn-lt"/>
              </a:rPr>
              <a:t>Membránové proteiny?</a:t>
            </a:r>
            <a:endParaRPr lang="en-GB" altLang="cs-CZ" sz="20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15" name="Picture 2" descr="https://upload.wikimedia.org/wikipedia/en/2/27/Hydropathic_applications_at_Graefenberg%2C_per_Claridge%27s_Hydropathy_boo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741" y="-31279"/>
            <a:ext cx="2364259" cy="358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625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GRAVY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3643" t="21841" r="24571" b="4635"/>
          <a:stretch/>
        </p:blipFill>
        <p:spPr>
          <a:xfrm>
            <a:off x="2742861" y="1245325"/>
            <a:ext cx="6706278" cy="5355772"/>
          </a:xfrm>
          <a:prstGeom prst="rect">
            <a:avLst/>
          </a:prstGeom>
        </p:spPr>
      </p:pic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434855" y="3136006"/>
            <a:ext cx="156811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00B050"/>
                </a:solidFill>
                <a:latin typeface="+mn-lt"/>
              </a:rPr>
              <a:t>Hydrofobní</a:t>
            </a:r>
            <a:r>
              <a:rPr lang="cs-CZ" altLang="cs-CZ" sz="2000" dirty="0">
                <a:solidFill>
                  <a:srgbClr val="00B050"/>
                </a:solidFill>
                <a:latin typeface="+mn-lt"/>
              </a:rPr>
              <a:t>/hydrofilní proteiny?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9922844" y="3136005"/>
            <a:ext cx="156811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>
                <a:solidFill>
                  <a:srgbClr val="00B050"/>
                </a:solidFill>
                <a:latin typeface="+mn-lt"/>
              </a:rPr>
              <a:t>Hydrofobní/</a:t>
            </a:r>
            <a:r>
              <a:rPr lang="cs-CZ" altLang="cs-CZ" sz="2000" b="1" dirty="0">
                <a:solidFill>
                  <a:srgbClr val="00B050"/>
                </a:solidFill>
                <a:latin typeface="+mn-lt"/>
              </a:rPr>
              <a:t>hydrofilní </a:t>
            </a:r>
            <a:r>
              <a:rPr lang="cs-CZ" altLang="cs-CZ" sz="2000" dirty="0">
                <a:solidFill>
                  <a:srgbClr val="00B050"/>
                </a:solidFill>
                <a:latin typeface="+mn-lt"/>
              </a:rPr>
              <a:t>proteiny?</a:t>
            </a:r>
          </a:p>
        </p:txBody>
      </p:sp>
    </p:spTree>
    <p:extLst>
      <p:ext uri="{BB962C8B-B14F-4D97-AF65-F5344CB8AC3E}">
        <p14:creationId xmlns:p14="http://schemas.microsoft.com/office/powerpoint/2010/main" val="335049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800"/>
    </mc:Choice>
    <mc:Fallback xmlns="">
      <p:transition spd="slow" advClick="0" advTm="358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err="1">
                <a:solidFill>
                  <a:srgbClr val="00B050"/>
                </a:solidFill>
              </a:rPr>
              <a:t>GRAVY</a:t>
            </a:r>
            <a:r>
              <a:rPr lang="cs-CZ" sz="3600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4" name="Obdélník 3"/>
          <p:cNvSpPr/>
          <p:nvPr/>
        </p:nvSpPr>
        <p:spPr>
          <a:xfrm>
            <a:off x="214183" y="1106165"/>
            <a:ext cx="117636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1200" b="1" dirty="0">
                <a:solidFill>
                  <a:srgbClr val="00B050"/>
                </a:solidFill>
                <a:cs typeface="Courier New" panose="02070309020205020404" pitchFamily="49" charset="0"/>
              </a:rPr>
              <a:t>Protein 1:</a:t>
            </a:r>
          </a:p>
          <a:p>
            <a:pPr>
              <a:spcBef>
                <a:spcPct val="0"/>
              </a:spcBef>
            </a:pPr>
            <a:r>
              <a:rPr lang="cs-CZ" altLang="cs-CZ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DPIALTAAVGADLLGDGRPETLWLGIGTLLMLIGTFYFIVKGWGVTDKEAREYYSITILVPGIASAAYLSMFFGIGLTEVQVGSEMLDIYYARYADWLFTTPLLLLDLALLAKVDRVSIGTLVGVDALMIVTGLVGALSHTPLARYTWWLFSTICMIVVLYFLATSLRAAAKERGPEVASTFNTLTALVLVLWTAYPILWIIGTEGAGVVGLGIETLLFMVLDVTAKVGFGFILLRSRAILGDTEAPEPSAGAEASAAD</a:t>
            </a:r>
            <a:r>
              <a:rPr lang="en-US" altLang="cs-CZ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cs-CZ" altLang="cs-CZ" sz="12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Membránový protein</a:t>
            </a:r>
          </a:p>
          <a:p>
            <a:pPr>
              <a:spcBef>
                <a:spcPct val="0"/>
              </a:spcBef>
            </a:pPr>
            <a:endParaRPr lang="cs-CZ" altLang="cs-CZ" sz="1200" b="1" dirty="0">
              <a:solidFill>
                <a:srgbClr val="3333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ct val="0"/>
              </a:spcBef>
            </a:pPr>
            <a:r>
              <a:rPr lang="cs-CZ" altLang="cs-CZ" sz="1200" b="1" dirty="0">
                <a:solidFill>
                  <a:srgbClr val="00B050"/>
                </a:solidFill>
                <a:cs typeface="Courier New" panose="02070309020205020404" pitchFamily="49" charset="0"/>
              </a:rPr>
              <a:t>Protein 2:</a:t>
            </a:r>
          </a:p>
          <a:p>
            <a:pPr>
              <a:spcBef>
                <a:spcPct val="0"/>
              </a:spcBef>
            </a:pPr>
            <a:r>
              <a:rPr lang="cs-CZ" altLang="cs-CZ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KLAVYSTKQYDKKYLQQVNESFGFELEFFDFLLTEKTAKTANGCEAVCIFVNDDGSRPVLEELKKHGVKYIALRCAGFNNVDLDAAKELGLKVVRVPAYDPEAVAEHAIGMMMTLNRRIHRAYQRTRDANFSLEGLTGFTMYGKTAGVIGTGKIGVAMLHILKGFGMRLLAFDPYPSAAALELGVEYVDLPTLFSESDVISLHCPLTPENYHLLNEAAFDQMKNGVMIVNTSRGALIDSQAAIEALKNQKIGSLGMDVYENERDLFFEDKSNDVIQDDVFRRLSACHNVLFTGHQAFLTAEALTSISQTTLQNLSNLEKGETCPNELV 	</a:t>
            </a:r>
            <a:r>
              <a:rPr lang="cs-CZ" altLang="cs-CZ" sz="12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Cytoplasmatický protein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970163" y="2860491"/>
            <a:ext cx="8848621" cy="3871583"/>
            <a:chOff x="966068" y="2920513"/>
            <a:chExt cx="8848621" cy="3871583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2"/>
            <a:srcRect t="28468" r="90338" b="38138"/>
            <a:stretch/>
          </p:blipFill>
          <p:spPr>
            <a:xfrm>
              <a:off x="3445476" y="2920513"/>
              <a:ext cx="1991498" cy="3871583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3"/>
            <a:srcRect t="51178" r="90314" b="15550"/>
            <a:stretch/>
          </p:blipFill>
          <p:spPr>
            <a:xfrm>
              <a:off x="5684108" y="2922096"/>
              <a:ext cx="2002935" cy="3870000"/>
            </a:xfrm>
            <a:prstGeom prst="rect">
              <a:avLst/>
            </a:prstGeom>
          </p:spPr>
        </p:pic>
        <p:sp>
          <p:nvSpPr>
            <p:cNvPr id="25" name="Line 13"/>
            <p:cNvSpPr>
              <a:spLocks noChangeShapeType="1"/>
            </p:cNvSpPr>
            <p:nvPr/>
          </p:nvSpPr>
          <p:spPr bwMode="auto">
            <a:xfrm>
              <a:off x="5609968" y="2973858"/>
              <a:ext cx="8237" cy="3818238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8389543" y="4570620"/>
              <a:ext cx="14251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00B050"/>
                  </a:solidFill>
                </a:rPr>
                <a:t>Protein 2</a:t>
              </a: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966068" y="4513645"/>
              <a:ext cx="14251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00B050"/>
                  </a:solidFill>
                </a:rPr>
                <a:t>Protein 1</a:t>
              </a:r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t="70095" r="81000" b="22794"/>
          <a:stretch/>
        </p:blipFill>
        <p:spPr>
          <a:xfrm>
            <a:off x="7938272" y="4822955"/>
            <a:ext cx="3294384" cy="69355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/>
          <a:srcRect t="70095" r="81214" b="21651"/>
          <a:stretch/>
        </p:blipFill>
        <p:spPr>
          <a:xfrm>
            <a:off x="159588" y="4822955"/>
            <a:ext cx="3166416" cy="78257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8028888" y="5707743"/>
            <a:ext cx="3948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cs-CZ" altLang="cs-CZ" b="1" i="1" dirty="0">
                <a:solidFill>
                  <a:srgbClr val="00B050"/>
                </a:solidFill>
              </a:rPr>
              <a:t>Úkol </a:t>
            </a:r>
            <a:r>
              <a:rPr lang="cs-CZ" altLang="cs-CZ" b="1" i="1" dirty="0" smtClean="0">
                <a:solidFill>
                  <a:srgbClr val="00B050"/>
                </a:solidFill>
              </a:rPr>
              <a:t>15:</a:t>
            </a:r>
            <a:r>
              <a:rPr lang="cs-CZ" altLang="cs-CZ" b="1" i="1" dirty="0">
                <a:solidFill>
                  <a:srgbClr val="00B050"/>
                </a:solidFill>
              </a:rPr>
              <a:t>	</a:t>
            </a:r>
            <a:r>
              <a:rPr lang="cs-CZ" altLang="cs-CZ" b="1" i="1" dirty="0" smtClean="0">
                <a:solidFill>
                  <a:srgbClr val="00B050"/>
                </a:solidFill>
              </a:rPr>
              <a:t>Ověřte, že se skutečně jedná o membránový a cytoplasmatický protein.</a:t>
            </a:r>
            <a:endParaRPr lang="cs-CZ" altLang="cs-CZ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2858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err="1" smtClean="0">
                <a:solidFill>
                  <a:srgbClr val="00B050"/>
                </a:solidFill>
              </a:rPr>
              <a:t>Hydrofobicita</a:t>
            </a:r>
            <a:r>
              <a:rPr lang="cs-CZ" sz="3600" b="1" dirty="0" smtClean="0">
                <a:solidFill>
                  <a:srgbClr val="00B050"/>
                </a:solidFill>
              </a:rPr>
              <a:t> </a:t>
            </a:r>
            <a:endParaRPr lang="cs-CZ" sz="3600" b="1" dirty="0">
              <a:solidFill>
                <a:srgbClr val="00B05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3403" t="22469" r="19028" b="51236"/>
          <a:stretch/>
        </p:blipFill>
        <p:spPr>
          <a:xfrm>
            <a:off x="211667" y="364066"/>
            <a:ext cx="4453467" cy="1144257"/>
          </a:xfrm>
          <a:prstGeom prst="rect">
            <a:avLst/>
          </a:prstGeom>
        </p:spPr>
      </p:pic>
      <p:sp>
        <p:nvSpPr>
          <p:cNvPr id="4" name="Rectangle 10">
            <a:extLst>
              <a:ext uri="{FF2B5EF4-FFF2-40B4-BE49-F238E27FC236}">
                <a16:creationId xmlns="" xmlns:a16="http://schemas.microsoft.com/office/drawing/2014/main" id="{9341D482-BB8C-4B29-BE67-225B0BEE38A6}"/>
              </a:ext>
            </a:extLst>
          </p:cNvPr>
          <p:cNvSpPr txBox="1">
            <a:spLocks noChangeArrowheads="1"/>
          </p:cNvSpPr>
          <p:nvPr/>
        </p:nvSpPr>
        <p:spPr>
          <a:xfrm>
            <a:off x="211666" y="2111535"/>
            <a:ext cx="5046133" cy="344560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 err="1" smtClean="0"/>
              <a:t>Hydrofobicita</a:t>
            </a:r>
            <a:r>
              <a:rPr lang="cs-CZ" altLang="cs-CZ" sz="2000" dirty="0" smtClean="0"/>
              <a:t> aminokyselin – minimálně </a:t>
            </a:r>
            <a:r>
              <a:rPr lang="cs-CZ" altLang="cs-CZ" sz="2000" b="1" dirty="0" smtClean="0">
                <a:solidFill>
                  <a:srgbClr val="00B050"/>
                </a:solidFill>
              </a:rPr>
              <a:t>98</a:t>
            </a:r>
            <a:r>
              <a:rPr lang="cs-CZ" altLang="cs-CZ" sz="2000" dirty="0" smtClean="0"/>
              <a:t> (2016) stupnic </a:t>
            </a:r>
            <a:r>
              <a:rPr lang="cs-CZ" altLang="cs-CZ" sz="2000" dirty="0" err="1" smtClean="0"/>
              <a:t>hydrofobicity</a:t>
            </a:r>
            <a:r>
              <a:rPr lang="cs-CZ" altLang="cs-CZ" sz="2000" dirty="0" smtClean="0"/>
              <a:t>, velmi rozdílné (různé způsoby určení hodnot).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 err="1" smtClean="0"/>
              <a:t>Hydrofobicita</a:t>
            </a:r>
            <a:r>
              <a:rPr lang="cs-CZ" altLang="cs-CZ" sz="2000" dirty="0" smtClean="0"/>
              <a:t> využívána pro </a:t>
            </a:r>
            <a:r>
              <a:rPr lang="cs-CZ" altLang="cs-CZ" sz="2000" b="1" dirty="0" smtClean="0">
                <a:solidFill>
                  <a:srgbClr val="00B050"/>
                </a:solidFill>
              </a:rPr>
              <a:t>predikci vlastností </a:t>
            </a:r>
            <a:r>
              <a:rPr lang="cs-CZ" altLang="cs-CZ" sz="2000" dirty="0" smtClean="0"/>
              <a:t>proteinů: membránové proteiny/části proteinů, sekundární struktura, </a:t>
            </a:r>
            <a:r>
              <a:rPr lang="cs-CZ" altLang="cs-CZ" sz="2000" dirty="0" err="1" smtClean="0"/>
              <a:t>folding</a:t>
            </a:r>
            <a:r>
              <a:rPr lang="cs-CZ" altLang="cs-CZ" sz="2000" dirty="0" smtClean="0"/>
              <a:t> proteinů, rozpustnost.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>
              <a:solidFill>
                <a:srgbClr val="00B05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 smtClean="0">
                <a:solidFill>
                  <a:srgbClr val="00B050"/>
                </a:solidFill>
              </a:rPr>
              <a:t>Různé parametry založené na </a:t>
            </a:r>
            <a:r>
              <a:rPr lang="cs-CZ" altLang="cs-CZ" sz="2000" dirty="0" err="1" smtClean="0">
                <a:solidFill>
                  <a:srgbClr val="00B050"/>
                </a:solidFill>
              </a:rPr>
              <a:t>hydrofobicitě</a:t>
            </a:r>
            <a:r>
              <a:rPr lang="cs-CZ" altLang="cs-CZ" sz="2000" dirty="0" smtClean="0">
                <a:solidFill>
                  <a:srgbClr val="00B050"/>
                </a:solidFill>
              </a:rPr>
              <a:t> aminokyselin (např. </a:t>
            </a:r>
            <a:r>
              <a:rPr lang="cs-CZ" altLang="cs-CZ" sz="2000" dirty="0" err="1" smtClean="0">
                <a:solidFill>
                  <a:srgbClr val="00B050"/>
                </a:solidFill>
              </a:rPr>
              <a:t>GRAVY</a:t>
            </a:r>
            <a:r>
              <a:rPr lang="cs-CZ" altLang="cs-CZ" sz="2000" dirty="0" smtClean="0">
                <a:solidFill>
                  <a:srgbClr val="00B050"/>
                </a:solidFill>
              </a:rPr>
              <a:t>).</a:t>
            </a:r>
            <a:endParaRPr lang="cs-CZ" altLang="cs-CZ" sz="2000" dirty="0">
              <a:solidFill>
                <a:srgbClr val="00B050"/>
              </a:solidFill>
            </a:endParaRPr>
          </a:p>
          <a:p>
            <a:endParaRPr lang="cs-CZ" altLang="cs-CZ" sz="2000" dirty="0"/>
          </a:p>
        </p:txBody>
      </p:sp>
      <p:sp>
        <p:nvSpPr>
          <p:cNvPr id="5" name="Rectangle 10">
            <a:extLst>
              <a:ext uri="{FF2B5EF4-FFF2-40B4-BE49-F238E27FC236}">
                <a16:creationId xmlns="" xmlns:a16="http://schemas.microsoft.com/office/drawing/2014/main" id="{9341D482-BB8C-4B29-BE67-225B0BEE38A6}"/>
              </a:ext>
            </a:extLst>
          </p:cNvPr>
          <p:cNvSpPr txBox="1">
            <a:spLocks noChangeArrowheads="1"/>
          </p:cNvSpPr>
          <p:nvPr/>
        </p:nvSpPr>
        <p:spPr>
          <a:xfrm>
            <a:off x="5926666" y="2111535"/>
            <a:ext cx="5858934" cy="384053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2000" b="1" dirty="0" smtClean="0">
                <a:solidFill>
                  <a:srgbClr val="00B050"/>
                </a:solidFill>
              </a:rPr>
              <a:t>Hydrofobní moment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– vzájemné prostorové </a:t>
            </a:r>
            <a:r>
              <a:rPr lang="cs-CZ" altLang="cs-CZ" sz="2000" dirty="0" smtClean="0"/>
              <a:t>rozložení hydrofilních </a:t>
            </a:r>
            <a:r>
              <a:rPr lang="cs-CZ" altLang="cs-CZ" sz="2000" dirty="0"/>
              <a:t>a hydrofobních postranních řetězců </a:t>
            </a:r>
            <a:r>
              <a:rPr lang="cs-CZ" altLang="cs-CZ" sz="2000" dirty="0" smtClean="0"/>
              <a:t>jednotlivých </a:t>
            </a:r>
            <a:r>
              <a:rPr lang="cs-CZ" altLang="cs-CZ" sz="2000" dirty="0"/>
              <a:t>aminokyselin v </a:t>
            </a:r>
            <a:r>
              <a:rPr lang="cs-CZ" altLang="cs-CZ" sz="2000" dirty="0" smtClean="0"/>
              <a:t>sekvenci, je závislý na sekundární </a:t>
            </a:r>
            <a:r>
              <a:rPr lang="cs-CZ" altLang="cs-CZ" sz="2000" dirty="0"/>
              <a:t>struktuře daného </a:t>
            </a:r>
            <a:r>
              <a:rPr lang="cs-CZ" altLang="cs-CZ" sz="2000" b="1" dirty="0">
                <a:solidFill>
                  <a:srgbClr val="00B050"/>
                </a:solidFill>
              </a:rPr>
              <a:t>peptidu</a:t>
            </a:r>
            <a:r>
              <a:rPr lang="cs-CZ" altLang="cs-CZ" sz="2000" dirty="0" smtClean="0"/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 smtClean="0"/>
              <a:t>„Hydrofobní parametry“ – využívány pro popis a predikci vlastností </a:t>
            </a:r>
            <a:r>
              <a:rPr lang="cs-CZ" altLang="cs-CZ" sz="2000" b="1" dirty="0" smtClean="0">
                <a:solidFill>
                  <a:srgbClr val="00B050"/>
                </a:solidFill>
              </a:rPr>
              <a:t>peptidů</a:t>
            </a:r>
            <a:r>
              <a:rPr lang="cs-CZ" altLang="cs-CZ" sz="2000" dirty="0" smtClean="0"/>
              <a:t> (částí proteinu).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 smtClean="0"/>
              <a:t>Parametry související s interakcemi s membránami (antimikrobiální peptidy).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>
              <a:solidFill>
                <a:srgbClr val="00B050"/>
              </a:solidFill>
            </a:endParaRPr>
          </a:p>
          <a:p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11732528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err="1" smtClean="0">
                <a:solidFill>
                  <a:srgbClr val="00B050"/>
                </a:solidFill>
              </a:rPr>
              <a:t>Hydrofobicita</a:t>
            </a:r>
            <a:r>
              <a:rPr lang="cs-CZ" sz="3600" b="1" dirty="0" smtClean="0">
                <a:solidFill>
                  <a:srgbClr val="00B050"/>
                </a:solidFill>
              </a:rPr>
              <a:t> </a:t>
            </a:r>
            <a:endParaRPr lang="cs-CZ" sz="3600" b="1" dirty="0">
              <a:solidFill>
                <a:srgbClr val="00B05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3403" t="22469" r="19028" b="51236"/>
          <a:stretch/>
        </p:blipFill>
        <p:spPr>
          <a:xfrm>
            <a:off x="211667" y="364066"/>
            <a:ext cx="4453467" cy="1144257"/>
          </a:xfrm>
          <a:prstGeom prst="rect">
            <a:avLst/>
          </a:prstGeom>
        </p:spPr>
      </p:pic>
      <p:sp>
        <p:nvSpPr>
          <p:cNvPr id="4" name="Rectangle 10">
            <a:extLst>
              <a:ext uri="{FF2B5EF4-FFF2-40B4-BE49-F238E27FC236}">
                <a16:creationId xmlns="" xmlns:a16="http://schemas.microsoft.com/office/drawing/2014/main" id="{9341D482-BB8C-4B29-BE67-225B0BEE38A6}"/>
              </a:ext>
            </a:extLst>
          </p:cNvPr>
          <p:cNvSpPr txBox="1">
            <a:spLocks noChangeArrowheads="1"/>
          </p:cNvSpPr>
          <p:nvPr/>
        </p:nvSpPr>
        <p:spPr>
          <a:xfrm>
            <a:off x="211666" y="2111535"/>
            <a:ext cx="5046133" cy="344560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 err="1" smtClean="0"/>
              <a:t>Hydrofobicita</a:t>
            </a:r>
            <a:r>
              <a:rPr lang="cs-CZ" altLang="cs-CZ" sz="2000" dirty="0" smtClean="0"/>
              <a:t> aminokyselin – minimálně </a:t>
            </a:r>
            <a:r>
              <a:rPr lang="cs-CZ" altLang="cs-CZ" sz="2000" b="1" dirty="0" smtClean="0">
                <a:solidFill>
                  <a:srgbClr val="00B050"/>
                </a:solidFill>
              </a:rPr>
              <a:t>98</a:t>
            </a:r>
            <a:r>
              <a:rPr lang="cs-CZ" altLang="cs-CZ" sz="2000" dirty="0" smtClean="0"/>
              <a:t> (2016) stupnic </a:t>
            </a:r>
            <a:r>
              <a:rPr lang="cs-CZ" altLang="cs-CZ" sz="2000" dirty="0" err="1" smtClean="0"/>
              <a:t>hydrofobicity</a:t>
            </a:r>
            <a:r>
              <a:rPr lang="cs-CZ" altLang="cs-CZ" sz="2000" dirty="0" smtClean="0"/>
              <a:t>, velmi rozdílné (různé způsoby určení hodnot).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 err="1" smtClean="0"/>
              <a:t>Hydrofobicita</a:t>
            </a:r>
            <a:r>
              <a:rPr lang="cs-CZ" altLang="cs-CZ" sz="2000" dirty="0" smtClean="0"/>
              <a:t> využívána pro </a:t>
            </a:r>
            <a:r>
              <a:rPr lang="cs-CZ" altLang="cs-CZ" sz="2000" b="1" dirty="0" smtClean="0">
                <a:solidFill>
                  <a:srgbClr val="00B050"/>
                </a:solidFill>
              </a:rPr>
              <a:t>predikci vlastností </a:t>
            </a:r>
            <a:r>
              <a:rPr lang="cs-CZ" altLang="cs-CZ" sz="2000" dirty="0" smtClean="0"/>
              <a:t>proteinů: membránové proteiny/části proteinů, sekundární struktura, </a:t>
            </a:r>
            <a:r>
              <a:rPr lang="cs-CZ" altLang="cs-CZ" sz="2000" dirty="0" err="1" smtClean="0"/>
              <a:t>folding</a:t>
            </a:r>
            <a:r>
              <a:rPr lang="cs-CZ" altLang="cs-CZ" sz="2000" dirty="0" smtClean="0"/>
              <a:t> proteinů, rozpustnost.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>
              <a:solidFill>
                <a:srgbClr val="00B05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 smtClean="0">
                <a:solidFill>
                  <a:srgbClr val="00B050"/>
                </a:solidFill>
              </a:rPr>
              <a:t>Různé parametry založené na </a:t>
            </a:r>
            <a:r>
              <a:rPr lang="cs-CZ" altLang="cs-CZ" sz="2000" dirty="0" err="1" smtClean="0">
                <a:solidFill>
                  <a:srgbClr val="00B050"/>
                </a:solidFill>
              </a:rPr>
              <a:t>hydrofobicitě</a:t>
            </a:r>
            <a:r>
              <a:rPr lang="cs-CZ" altLang="cs-CZ" sz="2000" dirty="0" smtClean="0">
                <a:solidFill>
                  <a:srgbClr val="00B050"/>
                </a:solidFill>
              </a:rPr>
              <a:t> aminokyselin (např. </a:t>
            </a:r>
            <a:r>
              <a:rPr lang="cs-CZ" altLang="cs-CZ" sz="2000" dirty="0" err="1" smtClean="0">
                <a:solidFill>
                  <a:srgbClr val="00B050"/>
                </a:solidFill>
              </a:rPr>
              <a:t>GRAVY</a:t>
            </a:r>
            <a:r>
              <a:rPr lang="cs-CZ" altLang="cs-CZ" sz="2000" dirty="0" smtClean="0">
                <a:solidFill>
                  <a:srgbClr val="00B050"/>
                </a:solidFill>
              </a:rPr>
              <a:t>).</a:t>
            </a:r>
            <a:endParaRPr lang="cs-CZ" altLang="cs-CZ" sz="2000" dirty="0">
              <a:solidFill>
                <a:srgbClr val="00B050"/>
              </a:solidFill>
            </a:endParaRPr>
          </a:p>
          <a:p>
            <a:endParaRPr lang="cs-CZ" altLang="cs-CZ" sz="2000" dirty="0"/>
          </a:p>
        </p:txBody>
      </p:sp>
      <p:sp>
        <p:nvSpPr>
          <p:cNvPr id="5" name="Rectangle 10">
            <a:extLst>
              <a:ext uri="{FF2B5EF4-FFF2-40B4-BE49-F238E27FC236}">
                <a16:creationId xmlns="" xmlns:a16="http://schemas.microsoft.com/office/drawing/2014/main" id="{9341D482-BB8C-4B29-BE67-225B0BEE38A6}"/>
              </a:ext>
            </a:extLst>
          </p:cNvPr>
          <p:cNvSpPr txBox="1">
            <a:spLocks noChangeArrowheads="1"/>
          </p:cNvSpPr>
          <p:nvPr/>
        </p:nvSpPr>
        <p:spPr>
          <a:xfrm>
            <a:off x="5926666" y="2111535"/>
            <a:ext cx="5858934" cy="384053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2000" b="1" dirty="0" smtClean="0">
                <a:solidFill>
                  <a:srgbClr val="00B050"/>
                </a:solidFill>
              </a:rPr>
              <a:t>Hydrofobní moment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– vzájemné prostorové </a:t>
            </a:r>
            <a:r>
              <a:rPr lang="cs-CZ" altLang="cs-CZ" sz="2000" dirty="0" smtClean="0"/>
              <a:t>rozložení hydrofilních </a:t>
            </a:r>
            <a:r>
              <a:rPr lang="cs-CZ" altLang="cs-CZ" sz="2000" dirty="0"/>
              <a:t>a hydrofobních postranních řetězců </a:t>
            </a:r>
            <a:r>
              <a:rPr lang="cs-CZ" altLang="cs-CZ" sz="2000" dirty="0" smtClean="0"/>
              <a:t>jednotlivých </a:t>
            </a:r>
            <a:r>
              <a:rPr lang="cs-CZ" altLang="cs-CZ" sz="2000" dirty="0"/>
              <a:t>aminokyselin v </a:t>
            </a:r>
            <a:r>
              <a:rPr lang="cs-CZ" altLang="cs-CZ" sz="2000" dirty="0" smtClean="0"/>
              <a:t>sekvenci, je závislý na sekundární </a:t>
            </a:r>
            <a:r>
              <a:rPr lang="cs-CZ" altLang="cs-CZ" sz="2000" dirty="0"/>
              <a:t>struktuře daného </a:t>
            </a:r>
            <a:r>
              <a:rPr lang="cs-CZ" altLang="cs-CZ" sz="2000" b="1" dirty="0">
                <a:solidFill>
                  <a:srgbClr val="00B050"/>
                </a:solidFill>
              </a:rPr>
              <a:t>peptidu</a:t>
            </a:r>
            <a:r>
              <a:rPr lang="cs-CZ" altLang="cs-CZ" sz="2000" dirty="0" smtClean="0"/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>
              <a:solidFill>
                <a:srgbClr val="00B050"/>
              </a:solidFill>
            </a:endParaRPr>
          </a:p>
          <a:p>
            <a:endParaRPr lang="cs-CZ" altLang="cs-CZ" sz="2000" dirty="0"/>
          </a:p>
        </p:txBody>
      </p:sp>
      <p:pic>
        <p:nvPicPr>
          <p:cNvPr id="3074" name="Picture 2" descr="https://ars.els-cdn.com/content/image/1-s2.0-S0021925819315868-gr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72951" r="54406"/>
          <a:stretch/>
        </p:blipFill>
        <p:spPr bwMode="auto">
          <a:xfrm>
            <a:off x="5856815" y="4031195"/>
            <a:ext cx="2006601" cy="174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rs.els-cdn.com/content/image/1-s2.0-S0021925819315868-gr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t="35587" r="53277" b="29015"/>
          <a:stretch/>
        </p:blipFill>
        <p:spPr bwMode="auto">
          <a:xfrm>
            <a:off x="7632701" y="3744652"/>
            <a:ext cx="2108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ars.els-cdn.com/content/image/1-s2.0-S0021925819315868-gr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r="54407" b="65462"/>
          <a:stretch/>
        </p:blipFill>
        <p:spPr bwMode="auto">
          <a:xfrm>
            <a:off x="9552517" y="3800214"/>
            <a:ext cx="2057401" cy="223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tatic.wixstatic.com/media/dd131a_f6a6c457ab2e4ee0ae12fe95e028c7e2~mv2.jpg/v1/fill/w_360,h_341,al_c,q_80,usm_0.66_1.00_0.01,enc_auto/dd131a_f6a6c457ab2e4ee0ae12fe95e028c7e2~mv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941" y="157239"/>
            <a:ext cx="1887857" cy="178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10170890" y="897864"/>
            <a:ext cx="1698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00B050"/>
                </a:solidFill>
              </a:rPr>
              <a:t>„</a:t>
            </a:r>
            <a:r>
              <a:rPr lang="cs-CZ" b="1" dirty="0" err="1" smtClean="0">
                <a:solidFill>
                  <a:srgbClr val="00B050"/>
                </a:solidFill>
              </a:rPr>
              <a:t>Helical</a:t>
            </a:r>
            <a:r>
              <a:rPr lang="cs-CZ" b="1" dirty="0" smtClean="0">
                <a:solidFill>
                  <a:srgbClr val="00B050"/>
                </a:solidFill>
              </a:rPr>
              <a:t> Wheel“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008736" y="6427075"/>
            <a:ext cx="4099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doi.org</a:t>
            </a:r>
            <a:r>
              <a:rPr lang="cs-CZ" dirty="0"/>
              <a:t>/10.1074/</a:t>
            </a:r>
            <a:r>
              <a:rPr lang="cs-CZ" dirty="0" err="1"/>
              <a:t>jbc.M102865200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20724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err="1" smtClean="0">
                <a:solidFill>
                  <a:srgbClr val="00B050"/>
                </a:solidFill>
              </a:rPr>
              <a:t>Hydrofobicita</a:t>
            </a:r>
            <a:r>
              <a:rPr lang="cs-CZ" sz="3600" b="1" dirty="0" smtClean="0">
                <a:solidFill>
                  <a:srgbClr val="00B050"/>
                </a:solidFill>
              </a:rPr>
              <a:t> </a:t>
            </a:r>
            <a:endParaRPr lang="cs-CZ" sz="3600" b="1" dirty="0">
              <a:solidFill>
                <a:srgbClr val="00B05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3403" t="22469" r="19028" b="51236"/>
          <a:stretch/>
        </p:blipFill>
        <p:spPr>
          <a:xfrm>
            <a:off x="211667" y="364066"/>
            <a:ext cx="4453467" cy="1144257"/>
          </a:xfrm>
          <a:prstGeom prst="rect">
            <a:avLst/>
          </a:prstGeom>
        </p:spPr>
      </p:pic>
      <p:sp>
        <p:nvSpPr>
          <p:cNvPr id="4" name="Rectangle 10">
            <a:extLst>
              <a:ext uri="{FF2B5EF4-FFF2-40B4-BE49-F238E27FC236}">
                <a16:creationId xmlns="" xmlns:a16="http://schemas.microsoft.com/office/drawing/2014/main" id="{9341D482-BB8C-4B29-BE67-225B0BEE38A6}"/>
              </a:ext>
            </a:extLst>
          </p:cNvPr>
          <p:cNvSpPr txBox="1">
            <a:spLocks noChangeArrowheads="1"/>
          </p:cNvSpPr>
          <p:nvPr/>
        </p:nvSpPr>
        <p:spPr>
          <a:xfrm>
            <a:off x="211666" y="2111535"/>
            <a:ext cx="5046133" cy="344560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 err="1" smtClean="0"/>
              <a:t>Hydrofobicita</a:t>
            </a:r>
            <a:r>
              <a:rPr lang="cs-CZ" altLang="cs-CZ" sz="2000" dirty="0" smtClean="0"/>
              <a:t> aminokyselin – minimálně </a:t>
            </a:r>
            <a:r>
              <a:rPr lang="cs-CZ" altLang="cs-CZ" sz="2000" b="1" dirty="0" smtClean="0">
                <a:solidFill>
                  <a:srgbClr val="00B050"/>
                </a:solidFill>
              </a:rPr>
              <a:t>98</a:t>
            </a:r>
            <a:r>
              <a:rPr lang="cs-CZ" altLang="cs-CZ" sz="2000" dirty="0" smtClean="0"/>
              <a:t> (2016) stupnic </a:t>
            </a:r>
            <a:r>
              <a:rPr lang="cs-CZ" altLang="cs-CZ" sz="2000" dirty="0" err="1" smtClean="0"/>
              <a:t>hydrofobicity</a:t>
            </a:r>
            <a:r>
              <a:rPr lang="cs-CZ" altLang="cs-CZ" sz="2000" dirty="0" smtClean="0"/>
              <a:t>, velmi rozdílné (různé způsoby určení hodnot).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 err="1" smtClean="0"/>
              <a:t>Hydrofobicita</a:t>
            </a:r>
            <a:r>
              <a:rPr lang="cs-CZ" altLang="cs-CZ" sz="2000" dirty="0" smtClean="0"/>
              <a:t> využívána pro </a:t>
            </a:r>
            <a:r>
              <a:rPr lang="cs-CZ" altLang="cs-CZ" sz="2000" b="1" dirty="0" smtClean="0">
                <a:solidFill>
                  <a:srgbClr val="00B050"/>
                </a:solidFill>
              </a:rPr>
              <a:t>predikci vlastností </a:t>
            </a:r>
            <a:r>
              <a:rPr lang="cs-CZ" altLang="cs-CZ" sz="2000" dirty="0" smtClean="0"/>
              <a:t>proteinů: membránové proteiny/části proteinů, sekundární struktura, </a:t>
            </a:r>
            <a:r>
              <a:rPr lang="cs-CZ" altLang="cs-CZ" sz="2000" dirty="0" err="1" smtClean="0"/>
              <a:t>folding</a:t>
            </a:r>
            <a:r>
              <a:rPr lang="cs-CZ" altLang="cs-CZ" sz="2000" dirty="0" smtClean="0"/>
              <a:t> proteinů, rozpustnost.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>
              <a:solidFill>
                <a:srgbClr val="00B05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 smtClean="0">
                <a:solidFill>
                  <a:srgbClr val="00B050"/>
                </a:solidFill>
              </a:rPr>
              <a:t>Různé parametry založené na </a:t>
            </a:r>
            <a:r>
              <a:rPr lang="cs-CZ" altLang="cs-CZ" sz="2000" dirty="0" err="1" smtClean="0">
                <a:solidFill>
                  <a:srgbClr val="00B050"/>
                </a:solidFill>
              </a:rPr>
              <a:t>hydrofobicitě</a:t>
            </a:r>
            <a:r>
              <a:rPr lang="cs-CZ" altLang="cs-CZ" sz="2000" dirty="0" smtClean="0">
                <a:solidFill>
                  <a:srgbClr val="00B050"/>
                </a:solidFill>
              </a:rPr>
              <a:t> aminokyselin (např. </a:t>
            </a:r>
            <a:r>
              <a:rPr lang="cs-CZ" altLang="cs-CZ" sz="2000" dirty="0" err="1" smtClean="0">
                <a:solidFill>
                  <a:srgbClr val="00B050"/>
                </a:solidFill>
              </a:rPr>
              <a:t>GRAVY</a:t>
            </a:r>
            <a:r>
              <a:rPr lang="cs-CZ" altLang="cs-CZ" sz="2000" dirty="0" smtClean="0">
                <a:solidFill>
                  <a:srgbClr val="00B050"/>
                </a:solidFill>
              </a:rPr>
              <a:t>).</a:t>
            </a:r>
            <a:endParaRPr lang="cs-CZ" altLang="cs-CZ" sz="2000" dirty="0">
              <a:solidFill>
                <a:srgbClr val="00B050"/>
              </a:solidFill>
            </a:endParaRPr>
          </a:p>
          <a:p>
            <a:endParaRPr lang="cs-CZ" altLang="cs-CZ" sz="2000" dirty="0"/>
          </a:p>
        </p:txBody>
      </p:sp>
      <p:sp>
        <p:nvSpPr>
          <p:cNvPr id="5" name="Rectangle 10">
            <a:extLst>
              <a:ext uri="{FF2B5EF4-FFF2-40B4-BE49-F238E27FC236}">
                <a16:creationId xmlns="" xmlns:a16="http://schemas.microsoft.com/office/drawing/2014/main" id="{9341D482-BB8C-4B29-BE67-225B0BEE38A6}"/>
              </a:ext>
            </a:extLst>
          </p:cNvPr>
          <p:cNvSpPr txBox="1">
            <a:spLocks noChangeArrowheads="1"/>
          </p:cNvSpPr>
          <p:nvPr/>
        </p:nvSpPr>
        <p:spPr>
          <a:xfrm>
            <a:off x="5926666" y="2111535"/>
            <a:ext cx="5858934" cy="384053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2000" b="1" dirty="0" smtClean="0">
                <a:solidFill>
                  <a:srgbClr val="00B050"/>
                </a:solidFill>
              </a:rPr>
              <a:t>Hydrofobní moment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– vzájemné prostorové </a:t>
            </a:r>
            <a:r>
              <a:rPr lang="cs-CZ" altLang="cs-CZ" sz="2000" dirty="0" smtClean="0"/>
              <a:t>rozložení hydrofilních </a:t>
            </a:r>
            <a:r>
              <a:rPr lang="cs-CZ" altLang="cs-CZ" sz="2000" dirty="0"/>
              <a:t>a hydrofobních postranních řetězců </a:t>
            </a:r>
            <a:r>
              <a:rPr lang="cs-CZ" altLang="cs-CZ" sz="2000" dirty="0" smtClean="0"/>
              <a:t>jednotlivých </a:t>
            </a:r>
            <a:r>
              <a:rPr lang="cs-CZ" altLang="cs-CZ" sz="2000" dirty="0"/>
              <a:t>aminokyselin v </a:t>
            </a:r>
            <a:r>
              <a:rPr lang="cs-CZ" altLang="cs-CZ" sz="2000" dirty="0" smtClean="0"/>
              <a:t>sekvenci, je závislý na sekundární </a:t>
            </a:r>
            <a:r>
              <a:rPr lang="cs-CZ" altLang="cs-CZ" sz="2000" dirty="0"/>
              <a:t>struktuře daného </a:t>
            </a:r>
            <a:r>
              <a:rPr lang="cs-CZ" altLang="cs-CZ" sz="2000" b="1" dirty="0">
                <a:solidFill>
                  <a:srgbClr val="00B050"/>
                </a:solidFill>
              </a:rPr>
              <a:t>peptidu</a:t>
            </a:r>
            <a:r>
              <a:rPr lang="cs-CZ" altLang="cs-CZ" sz="2000" dirty="0" smtClean="0"/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>
              <a:solidFill>
                <a:srgbClr val="00B050"/>
              </a:solidFill>
            </a:endParaRPr>
          </a:p>
          <a:p>
            <a:endParaRPr lang="cs-CZ" altLang="cs-CZ" sz="2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40903" t="66002" r="38472" b="20494"/>
          <a:stretch/>
        </p:blipFill>
        <p:spPr>
          <a:xfrm>
            <a:off x="5587999" y="4441925"/>
            <a:ext cx="4027815" cy="1483360"/>
          </a:xfrm>
          <a:prstGeom prst="rect">
            <a:avLst/>
          </a:prstGeom>
        </p:spPr>
      </p:pic>
      <p:pic>
        <p:nvPicPr>
          <p:cNvPr id="13" name="Picture 6" descr="https://ars.els-cdn.com/content/image/1-s2.0-S0021925819315868-gr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r="54407" b="65462"/>
          <a:stretch/>
        </p:blipFill>
        <p:spPr bwMode="auto">
          <a:xfrm>
            <a:off x="9795932" y="4068386"/>
            <a:ext cx="2057401" cy="223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static.wixstatic.com/media/dd131a_f6a6c457ab2e4ee0ae12fe95e028c7e2~mv2.jpg/v1/fill/w_360,h_341,al_c,q_80,usm_0.66_1.00_0.01,enc_auto/dd131a_f6a6c457ab2e4ee0ae12fe95e028c7e2~mv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941" y="157239"/>
            <a:ext cx="1887857" cy="178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10170890" y="897864"/>
            <a:ext cx="1698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00B050"/>
                </a:solidFill>
              </a:rPr>
              <a:t>„</a:t>
            </a:r>
            <a:r>
              <a:rPr lang="cs-CZ" b="1" dirty="0" err="1" smtClean="0">
                <a:solidFill>
                  <a:srgbClr val="00B050"/>
                </a:solidFill>
              </a:rPr>
              <a:t>Helical</a:t>
            </a:r>
            <a:r>
              <a:rPr lang="cs-CZ" b="1" dirty="0" smtClean="0">
                <a:solidFill>
                  <a:srgbClr val="00B050"/>
                </a:solidFill>
              </a:rPr>
              <a:t> Wheel“</a:t>
            </a:r>
            <a:endParaRPr lang="cs-CZ" b="1" dirty="0">
              <a:solidFill>
                <a:srgbClr val="00B05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/>
          <a:srcRect l="39236" t="37901" r="24722" b="52346"/>
          <a:stretch/>
        </p:blipFill>
        <p:spPr>
          <a:xfrm>
            <a:off x="4944532" y="6076493"/>
            <a:ext cx="3835401" cy="58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576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err="1" smtClean="0">
                <a:solidFill>
                  <a:srgbClr val="00B050"/>
                </a:solidFill>
              </a:rPr>
              <a:t>Hydrofobicita</a:t>
            </a:r>
            <a:r>
              <a:rPr lang="cs-CZ" sz="3600" b="1" dirty="0" smtClean="0">
                <a:solidFill>
                  <a:srgbClr val="00B050"/>
                </a:solidFill>
              </a:rPr>
              <a:t> </a:t>
            </a:r>
            <a:endParaRPr lang="cs-CZ" sz="3600" b="1" dirty="0">
              <a:solidFill>
                <a:srgbClr val="00B050"/>
              </a:solidFill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="" xmlns:a16="http://schemas.microsoft.com/office/drawing/2014/main" id="{9341D482-BB8C-4B29-BE67-225B0BEE38A6}"/>
              </a:ext>
            </a:extLst>
          </p:cNvPr>
          <p:cNvSpPr txBox="1">
            <a:spLocks noChangeArrowheads="1"/>
          </p:cNvSpPr>
          <p:nvPr/>
        </p:nvSpPr>
        <p:spPr>
          <a:xfrm>
            <a:off x="5926666" y="2111535"/>
            <a:ext cx="5858934" cy="384053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cs-CZ" altLang="cs-CZ" sz="2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2000" b="1" dirty="0" smtClean="0">
                <a:solidFill>
                  <a:srgbClr val="00B050"/>
                </a:solidFill>
              </a:rPr>
              <a:t>„A</a:t>
            </a:r>
            <a:r>
              <a:rPr lang="en-GB" sz="2000" b="1" dirty="0" err="1" smtClean="0">
                <a:solidFill>
                  <a:srgbClr val="00B050"/>
                </a:solidFill>
              </a:rPr>
              <a:t>ngle</a:t>
            </a:r>
            <a:r>
              <a:rPr lang="en-GB" sz="2000" b="1" dirty="0" smtClean="0">
                <a:solidFill>
                  <a:srgbClr val="00B050"/>
                </a:solidFill>
              </a:rPr>
              <a:t> </a:t>
            </a:r>
            <a:r>
              <a:rPr lang="en-GB" sz="2000" b="1" dirty="0">
                <a:solidFill>
                  <a:srgbClr val="00B050"/>
                </a:solidFill>
              </a:rPr>
              <a:t>subtended by charged </a:t>
            </a:r>
            <a:r>
              <a:rPr lang="en-GB" sz="2000" b="1" dirty="0" smtClean="0">
                <a:solidFill>
                  <a:srgbClr val="00B050"/>
                </a:solidFill>
              </a:rPr>
              <a:t>residues</a:t>
            </a:r>
            <a:r>
              <a:rPr lang="cs-CZ" sz="2000" b="1" dirty="0" smtClean="0">
                <a:solidFill>
                  <a:srgbClr val="00B050"/>
                </a:solidFill>
              </a:rPr>
              <a:t>“ </a:t>
            </a:r>
            <a:endParaRPr lang="cs-CZ" altLang="cs-CZ" sz="2000" b="1" dirty="0" smtClean="0">
              <a:solidFill>
                <a:srgbClr val="00B05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>
              <a:solidFill>
                <a:srgbClr val="00B050"/>
              </a:solidFill>
            </a:endParaRPr>
          </a:p>
          <a:p>
            <a:endParaRPr lang="cs-CZ" altLang="cs-CZ" sz="20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/>
          <a:srcRect l="41111" t="56420" r="26944" b="12593"/>
          <a:stretch/>
        </p:blipFill>
        <p:spPr>
          <a:xfrm>
            <a:off x="6366933" y="4241801"/>
            <a:ext cx="4251546" cy="231986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/>
          <a:srcRect l="44167" t="44320" r="29375" b="22470"/>
          <a:stretch/>
        </p:blipFill>
        <p:spPr>
          <a:xfrm>
            <a:off x="7492999" y="364066"/>
            <a:ext cx="4047067" cy="285738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10250817" y="-4354"/>
            <a:ext cx="18758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DOI</a:t>
            </a:r>
            <a:r>
              <a:rPr lang="cs-CZ" sz="1600" dirty="0"/>
              <a:t>: 10.5772/38023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431800" y="4308474"/>
            <a:ext cx="53763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smtClean="0"/>
              <a:t>„</a:t>
            </a:r>
            <a:r>
              <a:rPr lang="en-GB" i="1" dirty="0" smtClean="0"/>
              <a:t>It </a:t>
            </a:r>
            <a:r>
              <a:rPr lang="en-GB" i="1" dirty="0"/>
              <a:t>was observed that analogues with large angles show greater antibacterial action, for example, MIC value against E. coli decreased to eight times when the angle is increased from 120° (Figure </a:t>
            </a:r>
            <a:r>
              <a:rPr lang="en-GB" i="1" dirty="0" err="1"/>
              <a:t>2A</a:t>
            </a:r>
            <a:r>
              <a:rPr lang="en-GB" i="1" dirty="0"/>
              <a:t>) to 180° (Figure </a:t>
            </a:r>
            <a:r>
              <a:rPr lang="en-GB" i="1" dirty="0" err="1"/>
              <a:t>2B</a:t>
            </a:r>
            <a:r>
              <a:rPr lang="en-GB" i="1" dirty="0"/>
              <a:t>). However, these analogues showed larger </a:t>
            </a:r>
            <a:r>
              <a:rPr lang="en-GB" i="1" dirty="0" err="1"/>
              <a:t>hemolytic</a:t>
            </a:r>
            <a:r>
              <a:rPr lang="en-GB" i="1" dirty="0"/>
              <a:t> activity than </a:t>
            </a:r>
            <a:r>
              <a:rPr lang="en-GB" i="1" dirty="0" err="1"/>
              <a:t>magainin</a:t>
            </a:r>
            <a:r>
              <a:rPr lang="en-GB" i="1" dirty="0"/>
              <a:t> </a:t>
            </a:r>
            <a:r>
              <a:rPr lang="en-GB" i="1" dirty="0" smtClean="0"/>
              <a:t>2</a:t>
            </a:r>
            <a:r>
              <a:rPr lang="cs-CZ" i="1" dirty="0" smtClean="0"/>
              <a:t>.“</a:t>
            </a:r>
            <a:endParaRPr lang="cs-CZ" i="1" dirty="0"/>
          </a:p>
        </p:txBody>
      </p:sp>
      <p:sp>
        <p:nvSpPr>
          <p:cNvPr id="16" name="Obdélník 15"/>
          <p:cNvSpPr/>
          <p:nvPr/>
        </p:nvSpPr>
        <p:spPr>
          <a:xfrm>
            <a:off x="431800" y="6223113"/>
            <a:ext cx="38727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smtClean="0"/>
              <a:t>https</a:t>
            </a:r>
            <a:r>
              <a:rPr lang="cs-CZ" sz="1600" dirty="0"/>
              <a:t>://</a:t>
            </a:r>
            <a:r>
              <a:rPr lang="cs-CZ" sz="1600" dirty="0" err="1"/>
              <a:t>doi.org</a:t>
            </a:r>
            <a:r>
              <a:rPr lang="cs-CZ" sz="1600" dirty="0"/>
              <a:t>/10.3329/</a:t>
            </a:r>
            <a:r>
              <a:rPr lang="cs-CZ" sz="1600" dirty="0" err="1"/>
              <a:t>dujps.v20i3.59806</a:t>
            </a:r>
            <a:endParaRPr lang="cs-CZ" sz="1600" dirty="0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4"/>
          <a:srcRect l="12291" t="27284" r="38680" b="46419"/>
          <a:stretch/>
        </p:blipFill>
        <p:spPr>
          <a:xfrm>
            <a:off x="262468" y="1501936"/>
            <a:ext cx="5765800" cy="173954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379677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smtClean="0">
                <a:solidFill>
                  <a:srgbClr val="00B050"/>
                </a:solidFill>
              </a:rPr>
              <a:t>D-peptidy</a:t>
            </a:r>
            <a:endParaRPr lang="cs-CZ" sz="3600" b="1" dirty="0">
              <a:solidFill>
                <a:srgbClr val="00B05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42" y="279400"/>
            <a:ext cx="2274360" cy="642172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67267" y="997635"/>
            <a:ext cx="3598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www.lifetein.com</a:t>
            </a:r>
            <a:r>
              <a:rPr lang="cs-CZ" dirty="0"/>
              <a:t>/Peptide-</a:t>
            </a:r>
            <a:r>
              <a:rPr lang="cs-CZ" dirty="0" err="1"/>
              <a:t>Synthesis</a:t>
            </a:r>
            <a:r>
              <a:rPr lang="cs-CZ" dirty="0"/>
              <a:t>-D-</a:t>
            </a:r>
            <a:r>
              <a:rPr lang="cs-CZ" dirty="0" err="1"/>
              <a:t>Amino</a:t>
            </a:r>
            <a:r>
              <a:rPr lang="cs-CZ" dirty="0"/>
              <a:t>-</a:t>
            </a:r>
            <a:r>
              <a:rPr lang="cs-CZ" dirty="0" err="1"/>
              <a:t>Acid.html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/>
          <a:srcRect l="35416" t="40988" r="21944" b="36543"/>
          <a:stretch/>
        </p:blipFill>
        <p:spPr>
          <a:xfrm>
            <a:off x="472102" y="2020751"/>
            <a:ext cx="5759365" cy="170717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36528" t="18889" r="23472" b="46049"/>
          <a:stretch/>
        </p:blipFill>
        <p:spPr>
          <a:xfrm>
            <a:off x="6397625" y="1439334"/>
            <a:ext cx="5615189" cy="276859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l="36875" t="56296" r="24861" b="7037"/>
          <a:stretch/>
        </p:blipFill>
        <p:spPr>
          <a:xfrm>
            <a:off x="472102" y="3905589"/>
            <a:ext cx="5178925" cy="279154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/>
          <a:srcRect l="38402" t="23827" r="23542" b="66914"/>
          <a:stretch/>
        </p:blipFill>
        <p:spPr>
          <a:xfrm>
            <a:off x="6536265" y="4584869"/>
            <a:ext cx="5173303" cy="70802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/>
          <a:srcRect l="41319" t="23580" r="26181" b="62223"/>
          <a:stretch/>
        </p:blipFill>
        <p:spPr>
          <a:xfrm>
            <a:off x="6536265" y="5366807"/>
            <a:ext cx="4682068" cy="115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7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„</a:t>
            </a:r>
            <a:r>
              <a:rPr lang="cs-CZ" sz="3600" b="1" dirty="0" err="1">
                <a:solidFill>
                  <a:srgbClr val="00B050"/>
                </a:solidFill>
              </a:rPr>
              <a:t>Helical</a:t>
            </a:r>
            <a:r>
              <a:rPr lang="cs-CZ" sz="3600" b="1" dirty="0">
                <a:solidFill>
                  <a:srgbClr val="00B050"/>
                </a:solidFill>
              </a:rPr>
              <a:t> Wheel“</a:t>
            </a:r>
          </a:p>
          <a:p>
            <a:pPr algn="ctr"/>
            <a:r>
              <a:rPr lang="cs-CZ" sz="3600" b="1" dirty="0" smtClean="0">
                <a:solidFill>
                  <a:srgbClr val="00B050"/>
                </a:solidFill>
              </a:rPr>
              <a:t> </a:t>
            </a:r>
            <a:endParaRPr lang="cs-CZ" sz="3600" b="1" dirty="0">
              <a:solidFill>
                <a:srgbClr val="00B05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9028" t="7408" r="17569" b="20123"/>
          <a:stretch/>
        </p:blipFill>
        <p:spPr>
          <a:xfrm>
            <a:off x="618067" y="1248042"/>
            <a:ext cx="7730067" cy="4969933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90861" y="6309267"/>
            <a:ext cx="3140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lbqp.unb.br</a:t>
            </a:r>
            <a:r>
              <a:rPr lang="cs-CZ" dirty="0"/>
              <a:t>/</a:t>
            </a:r>
            <a:r>
              <a:rPr lang="cs-CZ" dirty="0" err="1"/>
              <a:t>NetWheels</a:t>
            </a:r>
            <a:r>
              <a:rPr lang="cs-CZ" dirty="0"/>
              <a:t>/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135" y="9792"/>
            <a:ext cx="3843866" cy="297589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8348134" y="4140166"/>
            <a:ext cx="364066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cs-CZ" altLang="cs-CZ" b="1" i="1" dirty="0">
                <a:solidFill>
                  <a:srgbClr val="00B050"/>
                </a:solidFill>
              </a:rPr>
              <a:t>Úkol </a:t>
            </a:r>
            <a:r>
              <a:rPr lang="cs-CZ" altLang="cs-CZ" b="1" i="1" dirty="0" smtClean="0">
                <a:solidFill>
                  <a:srgbClr val="00B050"/>
                </a:solidFill>
              </a:rPr>
              <a:t>16:</a:t>
            </a:r>
            <a:r>
              <a:rPr lang="cs-CZ" altLang="cs-CZ" b="1" i="1" dirty="0">
                <a:solidFill>
                  <a:srgbClr val="00B050"/>
                </a:solidFill>
              </a:rPr>
              <a:t>	</a:t>
            </a:r>
            <a:r>
              <a:rPr lang="cs-CZ" altLang="cs-CZ" b="1" i="1" dirty="0" smtClean="0">
                <a:solidFill>
                  <a:srgbClr val="00B050"/>
                </a:solidFill>
              </a:rPr>
              <a:t>Pohrajte si s nástrojem </a:t>
            </a:r>
            <a:r>
              <a:rPr lang="cs-CZ" altLang="cs-CZ" b="1" i="1" dirty="0" err="1" smtClean="0">
                <a:solidFill>
                  <a:srgbClr val="00B050"/>
                </a:solidFill>
              </a:rPr>
              <a:t>NetWheels</a:t>
            </a:r>
            <a:r>
              <a:rPr lang="cs-CZ" altLang="cs-CZ" b="1" i="1" dirty="0" smtClean="0">
                <a:solidFill>
                  <a:srgbClr val="00B050"/>
                </a:solidFill>
              </a:rPr>
              <a:t>. Vytvořte diagram pro peptidy:</a:t>
            </a:r>
          </a:p>
          <a:p>
            <a:pPr algn="just">
              <a:spcBef>
                <a:spcPct val="0"/>
              </a:spcBef>
            </a:pPr>
            <a:endParaRPr lang="cs-CZ" altLang="cs-CZ" b="1" i="1" dirty="0">
              <a:solidFill>
                <a:srgbClr val="00B050"/>
              </a:solidFill>
            </a:endParaRPr>
          </a:p>
          <a:p>
            <a:pPr algn="just">
              <a:spcBef>
                <a:spcPct val="0"/>
              </a:spcBef>
            </a:pPr>
            <a:r>
              <a:rPr lang="cs-CZ" dirty="0">
                <a:solidFill>
                  <a:srgbClr val="212529"/>
                </a:solidFill>
                <a:latin typeface="Montserrat"/>
              </a:rPr>
              <a:t>FLPLIGRVLSGIL</a:t>
            </a:r>
          </a:p>
          <a:p>
            <a:pPr algn="just">
              <a:spcBef>
                <a:spcPct val="0"/>
              </a:spcBef>
            </a:pPr>
            <a:r>
              <a:rPr lang="cs-CZ" dirty="0">
                <a:solidFill>
                  <a:srgbClr val="212529"/>
                </a:solidFill>
                <a:latin typeface="Montserrat"/>
              </a:rPr>
              <a:t>ALWKTLLKKVLKA</a:t>
            </a:r>
            <a:endParaRPr lang="cs-CZ" dirty="0"/>
          </a:p>
          <a:p>
            <a:pPr algn="just">
              <a:spcBef>
                <a:spcPct val="0"/>
              </a:spcBef>
            </a:pPr>
            <a:endParaRPr lang="cs-CZ" altLang="cs-CZ" b="1" i="1" dirty="0" smtClean="0">
              <a:solidFill>
                <a:srgbClr val="00B050"/>
              </a:solidFill>
            </a:endParaRPr>
          </a:p>
          <a:p>
            <a:pPr algn="just">
              <a:spcBef>
                <a:spcPct val="0"/>
              </a:spcBef>
            </a:pPr>
            <a:endParaRPr lang="cs-CZ" altLang="cs-CZ" b="1" i="1" dirty="0">
              <a:solidFill>
                <a:srgbClr val="00B050"/>
              </a:solidFill>
            </a:endParaRPr>
          </a:p>
          <a:p>
            <a:pPr algn="just">
              <a:spcBef>
                <a:spcPct val="0"/>
              </a:spcBef>
            </a:pPr>
            <a:endParaRPr lang="cs-CZ" altLang="cs-CZ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5884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00B050"/>
                </a:solidFill>
              </a:rPr>
              <a:t>„</a:t>
            </a:r>
            <a:r>
              <a:rPr lang="cs-CZ" sz="3600" b="1" dirty="0" err="1">
                <a:solidFill>
                  <a:srgbClr val="00B050"/>
                </a:solidFill>
              </a:rPr>
              <a:t>Helical</a:t>
            </a:r>
            <a:r>
              <a:rPr lang="cs-CZ" sz="3600" b="1" dirty="0">
                <a:solidFill>
                  <a:srgbClr val="00B050"/>
                </a:solidFill>
              </a:rPr>
              <a:t> Wheel“</a:t>
            </a:r>
          </a:p>
          <a:p>
            <a:pPr algn="ctr"/>
            <a:r>
              <a:rPr lang="cs-CZ" sz="3600" b="1" dirty="0" smtClean="0">
                <a:solidFill>
                  <a:srgbClr val="00B050"/>
                </a:solidFill>
              </a:rPr>
              <a:t> </a:t>
            </a:r>
            <a:endParaRPr lang="cs-CZ" sz="3600" b="1" dirty="0">
              <a:solidFill>
                <a:srgbClr val="00B05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8064498" y="4552091"/>
            <a:ext cx="36406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cs-CZ" altLang="cs-CZ" b="1" i="1" dirty="0" smtClean="0">
                <a:solidFill>
                  <a:srgbClr val="00B050"/>
                </a:solidFill>
              </a:rPr>
              <a:t>Volitelný úkol: Vytvořte si model peptidu…</a:t>
            </a:r>
          </a:p>
          <a:p>
            <a:pPr algn="just">
              <a:spcBef>
                <a:spcPct val="0"/>
              </a:spcBef>
            </a:pPr>
            <a:endParaRPr lang="cs-CZ" altLang="cs-CZ" b="1" i="1" dirty="0">
              <a:solidFill>
                <a:srgbClr val="00B05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4236" t="6420" r="24028" b="27531"/>
          <a:stretch/>
        </p:blipFill>
        <p:spPr>
          <a:xfrm>
            <a:off x="0" y="1610883"/>
            <a:ext cx="7306733" cy="5247117"/>
          </a:xfrm>
          <a:prstGeom prst="rect">
            <a:avLst/>
          </a:prstGeom>
        </p:spPr>
      </p:pic>
      <p:pic>
        <p:nvPicPr>
          <p:cNvPr id="8" name="Main graphic"/>
          <p:cNvPicPr/>
          <p:nvPr/>
        </p:nvPicPr>
        <p:blipFill>
          <a:blip r:embed="rId3"/>
          <a:stretch/>
        </p:blipFill>
        <p:spPr>
          <a:xfrm>
            <a:off x="7814733" y="234001"/>
            <a:ext cx="4140201" cy="4178500"/>
          </a:xfrm>
          <a:prstGeom prst="rect">
            <a:avLst/>
          </a:prstGeom>
          <a:ln>
            <a:noFill/>
          </a:ln>
        </p:spPr>
      </p:pic>
      <p:sp>
        <p:nvSpPr>
          <p:cNvPr id="9" name="Obdélník 8"/>
          <p:cNvSpPr/>
          <p:nvPr/>
        </p:nvSpPr>
        <p:spPr>
          <a:xfrm>
            <a:off x="2083088" y="1180306"/>
            <a:ext cx="5312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www.ibg.kit.edu</a:t>
            </a:r>
            <a:r>
              <a:rPr lang="cs-CZ" dirty="0"/>
              <a:t>/</a:t>
            </a:r>
            <a:r>
              <a:rPr lang="cs-CZ" dirty="0" err="1"/>
              <a:t>protein_origami</a:t>
            </a:r>
            <a:r>
              <a:rPr lang="cs-CZ" dirty="0"/>
              <a:t>/?</a:t>
            </a:r>
            <a:r>
              <a:rPr lang="cs-CZ" dirty="0" err="1"/>
              <a:t>page</a:t>
            </a:r>
            <a:r>
              <a:rPr lang="cs-CZ" dirty="0"/>
              <a:t>=index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/>
          <a:srcRect l="6181" t="37654" r="67222" b="14568"/>
          <a:stretch/>
        </p:blipFill>
        <p:spPr>
          <a:xfrm>
            <a:off x="279687" y="16725"/>
            <a:ext cx="1517069" cy="153291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/>
          <a:srcRect l="6250" t="38273" r="67292" b="13950"/>
          <a:stretch/>
        </p:blipFill>
        <p:spPr>
          <a:xfrm>
            <a:off x="9563098" y="4996822"/>
            <a:ext cx="1727200" cy="175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811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 err="1" smtClean="0">
                <a:solidFill>
                  <a:srgbClr val="00B050"/>
                </a:solidFill>
              </a:rPr>
              <a:t>Hydrofobicita</a:t>
            </a:r>
            <a:r>
              <a:rPr lang="cs-CZ" sz="3600" b="1" dirty="0" smtClean="0">
                <a:solidFill>
                  <a:srgbClr val="00B050"/>
                </a:solidFill>
              </a:rPr>
              <a:t> </a:t>
            </a:r>
            <a:endParaRPr lang="cs-CZ" sz="3600" b="1" dirty="0">
              <a:solidFill>
                <a:srgbClr val="00B05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3403" t="22469" r="19028" b="51236"/>
          <a:stretch/>
        </p:blipFill>
        <p:spPr>
          <a:xfrm>
            <a:off x="211667" y="364066"/>
            <a:ext cx="4453467" cy="1144257"/>
          </a:xfrm>
          <a:prstGeom prst="rect">
            <a:avLst/>
          </a:prstGeom>
        </p:spPr>
      </p:pic>
      <p:sp>
        <p:nvSpPr>
          <p:cNvPr id="4" name="Rectangle 10">
            <a:extLst>
              <a:ext uri="{FF2B5EF4-FFF2-40B4-BE49-F238E27FC236}">
                <a16:creationId xmlns="" xmlns:a16="http://schemas.microsoft.com/office/drawing/2014/main" id="{9341D482-BB8C-4B29-BE67-225B0BEE38A6}"/>
              </a:ext>
            </a:extLst>
          </p:cNvPr>
          <p:cNvSpPr txBox="1">
            <a:spLocks noChangeArrowheads="1"/>
          </p:cNvSpPr>
          <p:nvPr/>
        </p:nvSpPr>
        <p:spPr>
          <a:xfrm>
            <a:off x="211666" y="2111535"/>
            <a:ext cx="5046133" cy="344560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 err="1" smtClean="0"/>
              <a:t>Hydrofobicita</a:t>
            </a:r>
            <a:r>
              <a:rPr lang="cs-CZ" altLang="cs-CZ" sz="2000" dirty="0" smtClean="0"/>
              <a:t> aminokyselin – minimálně </a:t>
            </a:r>
            <a:r>
              <a:rPr lang="cs-CZ" altLang="cs-CZ" sz="2000" b="1" dirty="0" smtClean="0">
                <a:solidFill>
                  <a:srgbClr val="00B050"/>
                </a:solidFill>
              </a:rPr>
              <a:t>98</a:t>
            </a:r>
            <a:r>
              <a:rPr lang="cs-CZ" altLang="cs-CZ" sz="2000" dirty="0" smtClean="0"/>
              <a:t> (2016) stupnic </a:t>
            </a:r>
            <a:r>
              <a:rPr lang="cs-CZ" altLang="cs-CZ" sz="2000" dirty="0" err="1" smtClean="0"/>
              <a:t>hydrofobicity</a:t>
            </a:r>
            <a:r>
              <a:rPr lang="cs-CZ" altLang="cs-CZ" sz="2000" dirty="0" smtClean="0"/>
              <a:t>, velmi rozdílné (různé způsoby určení hodnot).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 err="1" smtClean="0"/>
              <a:t>Hydrofobicita</a:t>
            </a:r>
            <a:r>
              <a:rPr lang="cs-CZ" altLang="cs-CZ" sz="2000" dirty="0" smtClean="0"/>
              <a:t> využívána pro </a:t>
            </a:r>
            <a:r>
              <a:rPr lang="cs-CZ" altLang="cs-CZ" sz="2000" b="1" dirty="0" smtClean="0">
                <a:solidFill>
                  <a:srgbClr val="00B050"/>
                </a:solidFill>
              </a:rPr>
              <a:t>predikci vlastností </a:t>
            </a:r>
            <a:r>
              <a:rPr lang="cs-CZ" altLang="cs-CZ" sz="2000" dirty="0" smtClean="0"/>
              <a:t>proteinů: membránové proteiny/části proteinů, sekundární struktura, </a:t>
            </a:r>
            <a:r>
              <a:rPr lang="cs-CZ" altLang="cs-CZ" sz="2000" dirty="0" err="1" smtClean="0"/>
              <a:t>folding</a:t>
            </a:r>
            <a:r>
              <a:rPr lang="cs-CZ" altLang="cs-CZ" sz="2000" dirty="0" smtClean="0"/>
              <a:t> proteinů, rozpustnost.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>
              <a:solidFill>
                <a:srgbClr val="00B05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 smtClean="0">
                <a:solidFill>
                  <a:srgbClr val="00B050"/>
                </a:solidFill>
              </a:rPr>
              <a:t>Různé parametry založené na </a:t>
            </a:r>
            <a:r>
              <a:rPr lang="cs-CZ" altLang="cs-CZ" sz="2000" dirty="0" err="1" smtClean="0">
                <a:solidFill>
                  <a:srgbClr val="00B050"/>
                </a:solidFill>
              </a:rPr>
              <a:t>hydrofobicitě</a:t>
            </a:r>
            <a:r>
              <a:rPr lang="cs-CZ" altLang="cs-CZ" sz="2000" dirty="0" smtClean="0">
                <a:solidFill>
                  <a:srgbClr val="00B050"/>
                </a:solidFill>
              </a:rPr>
              <a:t> aminokyselin (např. </a:t>
            </a:r>
            <a:r>
              <a:rPr lang="cs-CZ" altLang="cs-CZ" sz="2000" dirty="0" err="1" smtClean="0">
                <a:solidFill>
                  <a:srgbClr val="00B050"/>
                </a:solidFill>
              </a:rPr>
              <a:t>GRAVY</a:t>
            </a:r>
            <a:r>
              <a:rPr lang="cs-CZ" altLang="cs-CZ" sz="2000" dirty="0" smtClean="0">
                <a:solidFill>
                  <a:srgbClr val="00B050"/>
                </a:solidFill>
              </a:rPr>
              <a:t>).</a:t>
            </a:r>
            <a:endParaRPr lang="cs-CZ" altLang="cs-CZ" sz="2000" dirty="0">
              <a:solidFill>
                <a:srgbClr val="00B050"/>
              </a:solidFill>
            </a:endParaRPr>
          </a:p>
          <a:p>
            <a:endParaRPr lang="cs-CZ" altLang="cs-CZ" sz="2000" dirty="0"/>
          </a:p>
        </p:txBody>
      </p:sp>
      <p:sp>
        <p:nvSpPr>
          <p:cNvPr id="5" name="Rectangle 10">
            <a:extLst>
              <a:ext uri="{FF2B5EF4-FFF2-40B4-BE49-F238E27FC236}">
                <a16:creationId xmlns="" xmlns:a16="http://schemas.microsoft.com/office/drawing/2014/main" id="{9341D482-BB8C-4B29-BE67-225B0BEE38A6}"/>
              </a:ext>
            </a:extLst>
          </p:cNvPr>
          <p:cNvSpPr txBox="1">
            <a:spLocks noChangeArrowheads="1"/>
          </p:cNvSpPr>
          <p:nvPr/>
        </p:nvSpPr>
        <p:spPr>
          <a:xfrm>
            <a:off x="5926666" y="2111535"/>
            <a:ext cx="5858934" cy="384053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2000" dirty="0" smtClean="0"/>
              <a:t>Parametry související s interakcemi s membránami („penetration depth, </a:t>
            </a:r>
            <a:r>
              <a:rPr lang="cs-CZ" altLang="cs-CZ" sz="2000" dirty="0" err="1" smtClean="0"/>
              <a:t>tilt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angle</a:t>
            </a:r>
            <a:r>
              <a:rPr lang="cs-CZ" altLang="cs-CZ" sz="2000" dirty="0" smtClean="0"/>
              <a:t>“).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altLang="cs-CZ" sz="2000" dirty="0">
              <a:solidFill>
                <a:srgbClr val="00B050"/>
              </a:solidFill>
            </a:endParaRPr>
          </a:p>
          <a:p>
            <a:endParaRPr lang="cs-CZ" altLang="cs-CZ" sz="2000" dirty="0"/>
          </a:p>
        </p:txBody>
      </p:sp>
      <p:grpSp>
        <p:nvGrpSpPr>
          <p:cNvPr id="6" name="Skupina 5"/>
          <p:cNvGrpSpPr/>
          <p:nvPr/>
        </p:nvGrpSpPr>
        <p:grpSpPr>
          <a:xfrm>
            <a:off x="5676704" y="3061144"/>
            <a:ext cx="6358857" cy="1546390"/>
            <a:chOff x="5676704" y="3061144"/>
            <a:chExt cx="6358857" cy="1546390"/>
          </a:xfrm>
        </p:grpSpPr>
        <p:pic>
          <p:nvPicPr>
            <p:cNvPr id="4098" name="Picture 2" descr="https://media.springernature.com/lw685/springer-static/image/art%3A10.1007%2Fs00232-022-00224-2/MediaObjects/232_2022_224_Figa_HTML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90"/>
            <a:stretch/>
          </p:blipFill>
          <p:spPr bwMode="auto">
            <a:xfrm>
              <a:off x="5676704" y="3061144"/>
              <a:ext cx="6358857" cy="1546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ál 6">
              <a:extLst>
                <a:ext uri="{FF2B5EF4-FFF2-40B4-BE49-F238E27FC236}">
                  <a16:creationId xmlns="" xmlns:a16="http://schemas.microsoft.com/office/drawing/2014/main" id="{978317C9-5F8E-467B-A6B7-A61CB798E7A1}"/>
                </a:ext>
              </a:extLst>
            </p:cNvPr>
            <p:cNvSpPr/>
            <p:nvPr/>
          </p:nvSpPr>
          <p:spPr>
            <a:xfrm>
              <a:off x="10210799" y="3395134"/>
              <a:ext cx="1473201" cy="270933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vál 7">
              <a:extLst>
                <a:ext uri="{FF2B5EF4-FFF2-40B4-BE49-F238E27FC236}">
                  <a16:creationId xmlns="" xmlns:a16="http://schemas.microsoft.com/office/drawing/2014/main" id="{978317C9-5F8E-467B-A6B7-A61CB798E7A1}"/>
                </a:ext>
              </a:extLst>
            </p:cNvPr>
            <p:cNvSpPr/>
            <p:nvPr/>
          </p:nvSpPr>
          <p:spPr>
            <a:xfrm>
              <a:off x="10210798" y="3760868"/>
              <a:ext cx="1473201" cy="270933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0" name="Obdélník 9"/>
          <p:cNvSpPr/>
          <p:nvPr/>
        </p:nvSpPr>
        <p:spPr>
          <a:xfrm>
            <a:off x="7708680" y="4607534"/>
            <a:ext cx="39753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https://</a:t>
            </a:r>
            <a:r>
              <a:rPr lang="cs-CZ" sz="1600" dirty="0" err="1"/>
              <a:t>doi.org</a:t>
            </a:r>
            <a:r>
              <a:rPr lang="cs-CZ" sz="1600" dirty="0"/>
              <a:t>/10.1007/</a:t>
            </a:r>
            <a:r>
              <a:rPr lang="cs-CZ" sz="1600" dirty="0" err="1"/>
              <a:t>s00232</a:t>
            </a:r>
            <a:r>
              <a:rPr lang="cs-CZ" sz="1600" dirty="0"/>
              <a:t>-022-00224-2</a:t>
            </a:r>
          </a:p>
        </p:txBody>
      </p:sp>
    </p:spTree>
    <p:extLst>
      <p:ext uri="{BB962C8B-B14F-4D97-AF65-F5344CB8AC3E}">
        <p14:creationId xmlns:p14="http://schemas.microsoft.com/office/powerpoint/2010/main" val="213592692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 txBox="1">
            <a:spLocks noChangeArrowheads="1"/>
          </p:cNvSpPr>
          <p:nvPr/>
        </p:nvSpPr>
        <p:spPr bwMode="auto">
          <a:xfrm>
            <a:off x="640492" y="1665974"/>
            <a:ext cx="11049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altLang="cs-CZ" sz="2000" dirty="0">
                <a:solidFill>
                  <a:srgbClr val="00B050"/>
                </a:solidFill>
                <a:cs typeface="Arial"/>
              </a:rPr>
              <a:t>Proteom</a:t>
            </a:r>
            <a:r>
              <a:rPr lang="cs-CZ" altLang="cs-CZ" sz="2000" dirty="0">
                <a:solidFill>
                  <a:srgbClr val="000000"/>
                </a:solidFill>
                <a:cs typeface="Arial"/>
              </a:rPr>
              <a:t> – soubor všech forem proteinů existujících v buňce (organismu, biologickém vzorku)               v určitém čase a za určitých podmínek.</a:t>
            </a:r>
            <a:endParaRPr kumimoji="0" lang="cs-CZ" altLang="cs-CZ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rPr>
              <a:t>	Množství</a:t>
            </a:r>
            <a:r>
              <a:rPr kumimoji="0" lang="cs-CZ" altLang="cs-CZ" sz="2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rPr>
              <a:t> kovalentních forem proteinů přesahuje množství proteinů predikovaných z DNA (genom).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000" baseline="0" dirty="0">
                <a:solidFill>
                  <a:srgbClr val="000000"/>
                </a:solidFill>
                <a:cs typeface="Arial"/>
              </a:rPr>
              <a:t>	</a:t>
            </a:r>
            <a:r>
              <a:rPr lang="cs-CZ" altLang="cs-CZ" sz="2000" baseline="0" dirty="0" err="1">
                <a:solidFill>
                  <a:srgbClr val="00B050"/>
                </a:solidFill>
                <a:cs typeface="Arial"/>
              </a:rPr>
              <a:t>Proteomy</a:t>
            </a:r>
            <a:r>
              <a:rPr lang="cs-CZ" altLang="cs-CZ" sz="2000" dirty="0">
                <a:solidFill>
                  <a:srgbClr val="000000"/>
                </a:solidFill>
                <a:cs typeface="Arial"/>
              </a:rPr>
              <a:t> jsou složitější než </a:t>
            </a:r>
            <a:r>
              <a:rPr lang="cs-CZ" altLang="cs-CZ" sz="2000" dirty="0">
                <a:solidFill>
                  <a:srgbClr val="00B050"/>
                </a:solidFill>
                <a:cs typeface="Arial"/>
              </a:rPr>
              <a:t>genomy</a:t>
            </a:r>
            <a:r>
              <a:rPr lang="cs-CZ" altLang="cs-CZ" sz="2000" dirty="0">
                <a:solidFill>
                  <a:srgbClr val="000000"/>
                </a:solidFill>
                <a:cs typeface="Arial"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000" dirty="0">
                <a:solidFill>
                  <a:srgbClr val="000000"/>
                </a:solidFill>
                <a:cs typeface="Arial"/>
              </a:rPr>
              <a:t>	</a:t>
            </a:r>
            <a:r>
              <a:rPr lang="cs-CZ" altLang="cs-CZ" sz="2000" dirty="0">
                <a:solidFill>
                  <a:srgbClr val="00B050"/>
                </a:solidFill>
                <a:cs typeface="Arial"/>
              </a:rPr>
              <a:t>1 genom – mnoho </a:t>
            </a:r>
            <a:r>
              <a:rPr lang="cs-CZ" altLang="cs-CZ" sz="2000" dirty="0" err="1">
                <a:solidFill>
                  <a:srgbClr val="00B050"/>
                </a:solidFill>
                <a:cs typeface="Arial"/>
              </a:rPr>
              <a:t>proteomů</a:t>
            </a:r>
            <a:r>
              <a:rPr lang="cs-CZ" altLang="cs-CZ" sz="2000" dirty="0">
                <a:solidFill>
                  <a:srgbClr val="000000"/>
                </a:solidFill>
                <a:cs typeface="Arial"/>
              </a:rPr>
              <a:t>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</a:endParaRPr>
          </a:p>
          <a:p>
            <a:pPr eaLnBrk="1" hangingPunct="1">
              <a:buClr>
                <a:srgbClr val="00B050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cs typeface="Arial"/>
              </a:rPr>
              <a:t>1 gen může být exprimován ve více než 20 různých variantách proteinu. Například </a:t>
            </a:r>
            <a:r>
              <a:rPr lang="el-GR" altLang="cs-CZ" sz="2000" dirty="0">
                <a:solidFill>
                  <a:srgbClr val="00B050"/>
                </a:solidFill>
                <a:cs typeface="Arial"/>
              </a:rPr>
              <a:t>α1-</a:t>
            </a:r>
            <a:r>
              <a:rPr lang="cs-CZ" altLang="cs-CZ" sz="2000" dirty="0">
                <a:solidFill>
                  <a:srgbClr val="00B050"/>
                </a:solidFill>
                <a:cs typeface="Arial"/>
              </a:rPr>
              <a:t>antitrypsin </a:t>
            </a:r>
            <a:r>
              <a:rPr lang="cs-CZ" altLang="cs-CZ" sz="2000" dirty="0">
                <a:cs typeface="Arial"/>
              </a:rPr>
              <a:t>se může vyskytovat ve </a:t>
            </a:r>
            <a:r>
              <a:rPr lang="cs-CZ" altLang="cs-CZ" sz="2000" dirty="0">
                <a:solidFill>
                  <a:srgbClr val="00B050"/>
                </a:solidFill>
                <a:cs typeface="Arial"/>
              </a:rPr>
              <a:t>22</a:t>
            </a:r>
            <a:r>
              <a:rPr lang="cs-CZ" altLang="cs-CZ" sz="2000" dirty="0">
                <a:cs typeface="Arial"/>
              </a:rPr>
              <a:t> různých formách.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</a:endParaRPr>
          </a:p>
          <a:p>
            <a:pPr eaLnBrk="1" hangingPunct="1">
              <a:buClr>
                <a:srgbClr val="00B050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cs typeface="Arial"/>
              </a:rPr>
              <a:t>25 000 genů – 0,5 - 1 milion proteinů.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cs-CZ" sz="2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38200" y="2497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altLang="cs-CZ" sz="3600" dirty="0">
                <a:solidFill>
                  <a:srgbClr val="00B050"/>
                </a:solidFill>
                <a:latin typeface="+mn-lt"/>
                <a:cs typeface="Arial"/>
              </a:rPr>
              <a:t>Proteom a proteomika</a:t>
            </a:r>
            <a:endParaRPr lang="cs-CZ" sz="3600" dirty="0">
              <a:solidFill>
                <a:srgbClr val="00B050"/>
              </a:solidFill>
              <a:latin typeface="+mn-lt"/>
            </a:endParaRPr>
          </a:p>
        </p:txBody>
      </p:sp>
      <p:grpSp>
        <p:nvGrpSpPr>
          <p:cNvPr id="7" name="Skupina 6"/>
          <p:cNvGrpSpPr/>
          <p:nvPr/>
        </p:nvGrpSpPr>
        <p:grpSpPr>
          <a:xfrm flipH="1">
            <a:off x="6656555" y="4444100"/>
            <a:ext cx="1506050" cy="2164040"/>
            <a:chOff x="457200" y="2960078"/>
            <a:chExt cx="2923622" cy="4200946"/>
          </a:xfrm>
        </p:grpSpPr>
        <p:grpSp>
          <p:nvGrpSpPr>
            <p:cNvPr id="8" name="Skupina 7"/>
            <p:cNvGrpSpPr/>
            <p:nvPr/>
          </p:nvGrpSpPr>
          <p:grpSpPr>
            <a:xfrm>
              <a:off x="457200" y="2960078"/>
              <a:ext cx="2713092" cy="4200946"/>
              <a:chOff x="499296" y="2827254"/>
              <a:chExt cx="2713092" cy="4200946"/>
            </a:xfrm>
          </p:grpSpPr>
          <p:pic>
            <p:nvPicPr>
              <p:cNvPr id="11" name="Obrázek 10"/>
              <p:cNvPicPr>
                <a:picLocks noChangeAspect="1"/>
              </p:cNvPicPr>
              <p:nvPr/>
            </p:nvPicPr>
            <p:blipFill rotWithShape="1">
              <a:blip r:embed="rId2"/>
              <a:srcRect l="9624" t="13753" r="30728" b="33200"/>
              <a:stretch/>
            </p:blipFill>
            <p:spPr>
              <a:xfrm rot="3434715">
                <a:off x="896213" y="2971904"/>
                <a:ext cx="2009845" cy="1720545"/>
              </a:xfrm>
              <a:prstGeom prst="rect">
                <a:avLst/>
              </a:prstGeom>
            </p:spPr>
          </p:pic>
          <p:pic>
            <p:nvPicPr>
              <p:cNvPr id="12" name="Obrázek 11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9296" y="3410744"/>
                <a:ext cx="2713092" cy="3617456"/>
              </a:xfrm>
              <a:prstGeom prst="rect">
                <a:avLst/>
              </a:prstGeom>
            </p:spPr>
          </p:pic>
        </p:grpSp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/>
            <a:srcRect t="39195" r="75351" b="50787"/>
            <a:stretch/>
          </p:blipFill>
          <p:spPr>
            <a:xfrm rot="18629472">
              <a:off x="402032" y="5063344"/>
              <a:ext cx="1084987" cy="424471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692182">
              <a:off x="2310881" y="4682599"/>
              <a:ext cx="1036410" cy="1103472"/>
            </a:xfrm>
            <a:prstGeom prst="rect">
              <a:avLst/>
            </a:prstGeom>
          </p:spPr>
        </p:pic>
      </p:grpSp>
      <p:grpSp>
        <p:nvGrpSpPr>
          <p:cNvPr id="13" name="Skupina 12"/>
          <p:cNvGrpSpPr/>
          <p:nvPr/>
        </p:nvGrpSpPr>
        <p:grpSpPr>
          <a:xfrm flipH="1">
            <a:off x="8389829" y="4094988"/>
            <a:ext cx="1381914" cy="2267945"/>
            <a:chOff x="3402953" y="2224287"/>
            <a:chExt cx="2682643" cy="4402651"/>
          </a:xfrm>
        </p:grpSpPr>
        <p:grpSp>
          <p:nvGrpSpPr>
            <p:cNvPr id="14" name="Skupina 13"/>
            <p:cNvGrpSpPr/>
            <p:nvPr/>
          </p:nvGrpSpPr>
          <p:grpSpPr>
            <a:xfrm>
              <a:off x="3569607" y="2224287"/>
              <a:ext cx="2253803" cy="4402651"/>
              <a:chOff x="3126232" y="2337901"/>
              <a:chExt cx="2253803" cy="4402651"/>
            </a:xfrm>
          </p:grpSpPr>
          <p:pic>
            <p:nvPicPr>
              <p:cNvPr id="17" name="Obrázek 16"/>
              <p:cNvPicPr>
                <a:picLocks noChangeAspect="1"/>
              </p:cNvPicPr>
              <p:nvPr/>
            </p:nvPicPr>
            <p:blipFill rotWithShape="1">
              <a:blip r:embed="rId5"/>
              <a:srcRect b="24288"/>
              <a:stretch/>
            </p:blipFill>
            <p:spPr>
              <a:xfrm>
                <a:off x="3240503" y="2337901"/>
                <a:ext cx="1929742" cy="1989400"/>
              </a:xfrm>
              <a:prstGeom prst="rect">
                <a:avLst/>
              </a:prstGeom>
            </p:spPr>
          </p:pic>
          <p:pic>
            <p:nvPicPr>
              <p:cNvPr id="18" name="Obrázek 17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126232" y="3810608"/>
                <a:ext cx="2253803" cy="2929944"/>
              </a:xfrm>
              <a:prstGeom prst="rect">
                <a:avLst/>
              </a:prstGeom>
            </p:spPr>
          </p:pic>
        </p:grpSp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2953" y="4087806"/>
              <a:ext cx="1036410" cy="1103472"/>
            </a:xfrm>
            <a:prstGeom prst="rect">
              <a:avLst/>
            </a:prstGeom>
          </p:spPr>
        </p:pic>
        <p:pic>
          <p:nvPicPr>
            <p:cNvPr id="16" name="Obrázek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5773011">
              <a:off x="5015655" y="3999703"/>
              <a:ext cx="1036410" cy="1103472"/>
            </a:xfrm>
            <a:prstGeom prst="rect">
              <a:avLst/>
            </a:prstGeom>
          </p:spPr>
        </p:pic>
      </p:grpSp>
      <p:grpSp>
        <p:nvGrpSpPr>
          <p:cNvPr id="19" name="Skupina 18"/>
          <p:cNvGrpSpPr/>
          <p:nvPr/>
        </p:nvGrpSpPr>
        <p:grpSpPr>
          <a:xfrm flipH="1">
            <a:off x="9989240" y="4257548"/>
            <a:ext cx="1367445" cy="2194584"/>
            <a:chOff x="6150644" y="2557958"/>
            <a:chExt cx="2654555" cy="4260239"/>
          </a:xfrm>
        </p:grpSpPr>
        <p:grpSp>
          <p:nvGrpSpPr>
            <p:cNvPr id="20" name="Skupina 19"/>
            <p:cNvGrpSpPr/>
            <p:nvPr/>
          </p:nvGrpSpPr>
          <p:grpSpPr>
            <a:xfrm>
              <a:off x="6150644" y="2557958"/>
              <a:ext cx="2536156" cy="3638528"/>
              <a:chOff x="5738485" y="2096942"/>
              <a:chExt cx="2536156" cy="3638528"/>
            </a:xfrm>
          </p:grpSpPr>
          <p:pic>
            <p:nvPicPr>
              <p:cNvPr id="23" name="Obrázek 22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81860" y="3543568"/>
                <a:ext cx="1649406" cy="2191902"/>
              </a:xfrm>
              <a:prstGeom prst="rect">
                <a:avLst/>
              </a:prstGeom>
            </p:spPr>
          </p:pic>
          <p:pic>
            <p:nvPicPr>
              <p:cNvPr id="24" name="Obrázek 23"/>
              <p:cNvPicPr>
                <a:picLocks noChangeAspect="1"/>
              </p:cNvPicPr>
              <p:nvPr/>
            </p:nvPicPr>
            <p:blipFill rotWithShape="1">
              <a:blip r:embed="rId5"/>
              <a:srcRect b="33743"/>
              <a:stretch/>
            </p:blipFill>
            <p:spPr>
              <a:xfrm>
                <a:off x="5738485" y="2096942"/>
                <a:ext cx="2536156" cy="1740962"/>
              </a:xfrm>
              <a:prstGeom prst="rect">
                <a:avLst/>
              </a:prstGeom>
            </p:spPr>
          </p:pic>
        </p:grpSp>
        <p:pic>
          <p:nvPicPr>
            <p:cNvPr id="21" name="Obrázek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5708586">
              <a:off x="6804617" y="5328560"/>
              <a:ext cx="1036410" cy="1103472"/>
            </a:xfrm>
            <a:prstGeom prst="rect">
              <a:avLst/>
            </a:prstGeom>
          </p:spPr>
        </p:pic>
        <p:pic>
          <p:nvPicPr>
            <p:cNvPr id="22" name="Obrázek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410264">
              <a:off x="7735258" y="5748256"/>
              <a:ext cx="1036410" cy="1103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08475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 txBox="1">
            <a:spLocks noChangeArrowheads="1"/>
          </p:cNvSpPr>
          <p:nvPr/>
        </p:nvSpPr>
        <p:spPr bwMode="auto">
          <a:xfrm>
            <a:off x="640492" y="1665974"/>
            <a:ext cx="11049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altLang="cs-CZ" sz="2000" dirty="0">
                <a:solidFill>
                  <a:srgbClr val="00B050"/>
                </a:solidFill>
                <a:cs typeface="Arial"/>
              </a:rPr>
              <a:t>Proteom</a:t>
            </a:r>
            <a:r>
              <a:rPr lang="cs-CZ" altLang="cs-CZ" sz="2000" dirty="0">
                <a:solidFill>
                  <a:srgbClr val="000000"/>
                </a:solidFill>
                <a:cs typeface="Arial"/>
              </a:rPr>
              <a:t> – soubor všech forem proteinů existujících v buňce (organismu, biologickém vzorku)               v určitém čase a za určitých podmínek.</a:t>
            </a:r>
            <a:endParaRPr kumimoji="0" lang="cs-CZ" altLang="cs-CZ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rPr>
              <a:t>	Množství</a:t>
            </a:r>
            <a:r>
              <a:rPr kumimoji="0" lang="cs-CZ" altLang="cs-CZ" sz="2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rPr>
              <a:t> kovalentních forem proteinů přesahuje množství proteinů predikovaných z DNA (genom).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000" baseline="0" dirty="0">
                <a:solidFill>
                  <a:srgbClr val="000000"/>
                </a:solidFill>
                <a:cs typeface="Arial"/>
              </a:rPr>
              <a:t>	</a:t>
            </a:r>
            <a:r>
              <a:rPr lang="cs-CZ" altLang="cs-CZ" sz="2000" baseline="0" dirty="0" err="1">
                <a:solidFill>
                  <a:srgbClr val="00B050"/>
                </a:solidFill>
                <a:cs typeface="Arial"/>
              </a:rPr>
              <a:t>Proteomy</a:t>
            </a:r>
            <a:r>
              <a:rPr lang="cs-CZ" altLang="cs-CZ" sz="2000" dirty="0">
                <a:solidFill>
                  <a:srgbClr val="000000"/>
                </a:solidFill>
                <a:cs typeface="Arial"/>
              </a:rPr>
              <a:t> jsou složitější než </a:t>
            </a:r>
            <a:r>
              <a:rPr lang="cs-CZ" altLang="cs-CZ" sz="2000" dirty="0">
                <a:solidFill>
                  <a:srgbClr val="00B050"/>
                </a:solidFill>
                <a:cs typeface="Arial"/>
              </a:rPr>
              <a:t>genomy</a:t>
            </a:r>
            <a:r>
              <a:rPr lang="cs-CZ" altLang="cs-CZ" sz="2000" dirty="0">
                <a:solidFill>
                  <a:srgbClr val="000000"/>
                </a:solidFill>
                <a:cs typeface="Arial"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000" dirty="0">
                <a:solidFill>
                  <a:srgbClr val="000000"/>
                </a:solidFill>
                <a:cs typeface="Arial"/>
              </a:rPr>
              <a:t>	</a:t>
            </a:r>
            <a:r>
              <a:rPr lang="cs-CZ" altLang="cs-CZ" sz="2000" dirty="0">
                <a:solidFill>
                  <a:srgbClr val="00B050"/>
                </a:solidFill>
                <a:cs typeface="Arial"/>
              </a:rPr>
              <a:t>1 genom – mnoho </a:t>
            </a:r>
            <a:r>
              <a:rPr lang="cs-CZ" altLang="cs-CZ" sz="2000" dirty="0" err="1">
                <a:solidFill>
                  <a:srgbClr val="00B050"/>
                </a:solidFill>
                <a:cs typeface="Arial"/>
              </a:rPr>
              <a:t>proteomů</a:t>
            </a:r>
            <a:r>
              <a:rPr lang="cs-CZ" altLang="cs-CZ" sz="2000" dirty="0">
                <a:solidFill>
                  <a:srgbClr val="000000"/>
                </a:solidFill>
                <a:cs typeface="Arial"/>
              </a:rPr>
              <a:t>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altLang="cs-CZ" sz="2000" dirty="0">
              <a:solidFill>
                <a:srgbClr val="000000"/>
              </a:solidFill>
              <a:cs typeface="Arial"/>
            </a:endParaRPr>
          </a:p>
          <a:p>
            <a:pPr lvl="0" eaLnBrk="1" hangingPunct="1">
              <a:buClr>
                <a:srgbClr val="00B050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solidFill>
                  <a:srgbClr val="000000"/>
                </a:solidFill>
                <a:cs typeface="Arial"/>
              </a:rPr>
              <a:t>Navýšení kódovací kapacity genomu: </a:t>
            </a:r>
            <a:r>
              <a:rPr lang="cs-CZ" altLang="cs-CZ" dirty="0">
                <a:solidFill>
                  <a:srgbClr val="00B050"/>
                </a:solidFill>
                <a:cs typeface="Arial"/>
              </a:rPr>
              <a:t>alternativní sestřih, posttranslační modifikace (</a:t>
            </a:r>
            <a:r>
              <a:rPr lang="cs-CZ" altLang="cs-CZ" dirty="0" err="1">
                <a:solidFill>
                  <a:srgbClr val="00B050"/>
                </a:solidFill>
                <a:cs typeface="Arial"/>
              </a:rPr>
              <a:t>PTM</a:t>
            </a:r>
            <a:r>
              <a:rPr lang="cs-CZ" altLang="cs-CZ" dirty="0">
                <a:solidFill>
                  <a:srgbClr val="00B050"/>
                </a:solidFill>
                <a:cs typeface="Arial"/>
              </a:rPr>
              <a:t>).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cs-CZ" sz="2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38200" y="2497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altLang="cs-CZ" sz="3600" dirty="0">
                <a:solidFill>
                  <a:srgbClr val="00B050"/>
                </a:solidFill>
                <a:latin typeface="+mn-lt"/>
                <a:cs typeface="Arial"/>
              </a:rPr>
              <a:t>Proteom a proteomika</a:t>
            </a:r>
            <a:endParaRPr lang="cs-CZ" sz="3600" dirty="0">
              <a:solidFill>
                <a:srgbClr val="00B050"/>
              </a:solidFill>
              <a:latin typeface="+mn-lt"/>
            </a:endParaRPr>
          </a:p>
        </p:txBody>
      </p:sp>
      <p:grpSp>
        <p:nvGrpSpPr>
          <p:cNvPr id="4" name="Skupina 3"/>
          <p:cNvGrpSpPr/>
          <p:nvPr/>
        </p:nvGrpSpPr>
        <p:grpSpPr>
          <a:xfrm flipH="1">
            <a:off x="6887214" y="4693960"/>
            <a:ext cx="1506050" cy="2164040"/>
            <a:chOff x="457200" y="2960078"/>
            <a:chExt cx="2923622" cy="4200946"/>
          </a:xfrm>
        </p:grpSpPr>
        <p:grpSp>
          <p:nvGrpSpPr>
            <p:cNvPr id="5" name="Skupina 4"/>
            <p:cNvGrpSpPr/>
            <p:nvPr/>
          </p:nvGrpSpPr>
          <p:grpSpPr>
            <a:xfrm>
              <a:off x="457200" y="2960078"/>
              <a:ext cx="2713092" cy="4200946"/>
              <a:chOff x="499296" y="2827254"/>
              <a:chExt cx="2713092" cy="4200946"/>
            </a:xfrm>
          </p:grpSpPr>
          <p:pic>
            <p:nvPicPr>
              <p:cNvPr id="9" name="Obrázek 8"/>
              <p:cNvPicPr>
                <a:picLocks noChangeAspect="1"/>
              </p:cNvPicPr>
              <p:nvPr/>
            </p:nvPicPr>
            <p:blipFill rotWithShape="1">
              <a:blip r:embed="rId2"/>
              <a:srcRect l="9624" t="13753" r="30728" b="33200"/>
              <a:stretch/>
            </p:blipFill>
            <p:spPr>
              <a:xfrm rot="3434715">
                <a:off x="896213" y="2971904"/>
                <a:ext cx="2009845" cy="1720545"/>
              </a:xfrm>
              <a:prstGeom prst="rect">
                <a:avLst/>
              </a:prstGeom>
            </p:spPr>
          </p:pic>
          <p:pic>
            <p:nvPicPr>
              <p:cNvPr id="10" name="Obrázek 9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9296" y="3410744"/>
                <a:ext cx="2713092" cy="3617456"/>
              </a:xfrm>
              <a:prstGeom prst="rect">
                <a:avLst/>
              </a:prstGeom>
            </p:spPr>
          </p:pic>
        </p:grpSp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2"/>
            <a:srcRect t="39195" r="75351" b="50787"/>
            <a:stretch/>
          </p:blipFill>
          <p:spPr>
            <a:xfrm rot="18629472">
              <a:off x="402032" y="5063344"/>
              <a:ext cx="1084987" cy="424471"/>
            </a:xfrm>
            <a:prstGeom prst="rect">
              <a:avLst/>
            </a:prstGeom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692182">
              <a:off x="2310881" y="4682599"/>
              <a:ext cx="1036410" cy="1103472"/>
            </a:xfrm>
            <a:prstGeom prst="rect">
              <a:avLst/>
            </a:prstGeom>
          </p:spPr>
        </p:pic>
      </p:grpSp>
      <p:grpSp>
        <p:nvGrpSpPr>
          <p:cNvPr id="11" name="Skupina 10"/>
          <p:cNvGrpSpPr/>
          <p:nvPr/>
        </p:nvGrpSpPr>
        <p:grpSpPr>
          <a:xfrm flipH="1">
            <a:off x="8620488" y="4344848"/>
            <a:ext cx="1381914" cy="2267945"/>
            <a:chOff x="3402953" y="2224287"/>
            <a:chExt cx="2682643" cy="4402651"/>
          </a:xfrm>
        </p:grpSpPr>
        <p:grpSp>
          <p:nvGrpSpPr>
            <p:cNvPr id="12" name="Skupina 11"/>
            <p:cNvGrpSpPr/>
            <p:nvPr/>
          </p:nvGrpSpPr>
          <p:grpSpPr>
            <a:xfrm>
              <a:off x="3569607" y="2224287"/>
              <a:ext cx="2253803" cy="4402651"/>
              <a:chOff x="3126232" y="2337901"/>
              <a:chExt cx="2253803" cy="4402651"/>
            </a:xfrm>
          </p:grpSpPr>
          <p:pic>
            <p:nvPicPr>
              <p:cNvPr id="15" name="Obrázek 14"/>
              <p:cNvPicPr>
                <a:picLocks noChangeAspect="1"/>
              </p:cNvPicPr>
              <p:nvPr/>
            </p:nvPicPr>
            <p:blipFill rotWithShape="1">
              <a:blip r:embed="rId5"/>
              <a:srcRect b="24288"/>
              <a:stretch/>
            </p:blipFill>
            <p:spPr>
              <a:xfrm>
                <a:off x="3240503" y="2337901"/>
                <a:ext cx="1929742" cy="1989400"/>
              </a:xfrm>
              <a:prstGeom prst="rect">
                <a:avLst/>
              </a:prstGeom>
            </p:spPr>
          </p:pic>
          <p:pic>
            <p:nvPicPr>
              <p:cNvPr id="16" name="Obrázek 15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126232" y="3810608"/>
                <a:ext cx="2253803" cy="2929944"/>
              </a:xfrm>
              <a:prstGeom prst="rect">
                <a:avLst/>
              </a:prstGeom>
            </p:spPr>
          </p:pic>
        </p:grp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2953" y="4087806"/>
              <a:ext cx="1036410" cy="1103472"/>
            </a:xfrm>
            <a:prstGeom prst="rect">
              <a:avLst/>
            </a:prstGeom>
          </p:spPr>
        </p:pic>
        <p:pic>
          <p:nvPicPr>
            <p:cNvPr id="14" name="Obrázek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5773011">
              <a:off x="5015655" y="3999703"/>
              <a:ext cx="1036410" cy="1103472"/>
            </a:xfrm>
            <a:prstGeom prst="rect">
              <a:avLst/>
            </a:prstGeom>
          </p:spPr>
        </p:pic>
      </p:grpSp>
      <p:grpSp>
        <p:nvGrpSpPr>
          <p:cNvPr id="17" name="Skupina 16"/>
          <p:cNvGrpSpPr/>
          <p:nvPr/>
        </p:nvGrpSpPr>
        <p:grpSpPr>
          <a:xfrm flipH="1">
            <a:off x="10219899" y="4507408"/>
            <a:ext cx="1367445" cy="2194584"/>
            <a:chOff x="6150644" y="2557958"/>
            <a:chExt cx="2654555" cy="4260239"/>
          </a:xfrm>
        </p:grpSpPr>
        <p:grpSp>
          <p:nvGrpSpPr>
            <p:cNvPr id="18" name="Skupina 17"/>
            <p:cNvGrpSpPr/>
            <p:nvPr/>
          </p:nvGrpSpPr>
          <p:grpSpPr>
            <a:xfrm>
              <a:off x="6150644" y="2557958"/>
              <a:ext cx="2536156" cy="3638528"/>
              <a:chOff x="5738485" y="2096942"/>
              <a:chExt cx="2536156" cy="3638528"/>
            </a:xfrm>
          </p:grpSpPr>
          <p:pic>
            <p:nvPicPr>
              <p:cNvPr id="21" name="Obrázek 20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81860" y="3543568"/>
                <a:ext cx="1649406" cy="2191902"/>
              </a:xfrm>
              <a:prstGeom prst="rect">
                <a:avLst/>
              </a:prstGeom>
            </p:spPr>
          </p:pic>
          <p:pic>
            <p:nvPicPr>
              <p:cNvPr id="22" name="Obrázek 21"/>
              <p:cNvPicPr>
                <a:picLocks noChangeAspect="1"/>
              </p:cNvPicPr>
              <p:nvPr/>
            </p:nvPicPr>
            <p:blipFill rotWithShape="1">
              <a:blip r:embed="rId5"/>
              <a:srcRect b="33743"/>
              <a:stretch/>
            </p:blipFill>
            <p:spPr>
              <a:xfrm>
                <a:off x="5738485" y="2096942"/>
                <a:ext cx="2536156" cy="1740962"/>
              </a:xfrm>
              <a:prstGeom prst="rect">
                <a:avLst/>
              </a:prstGeom>
            </p:spPr>
          </p:pic>
        </p:grpSp>
        <p:pic>
          <p:nvPicPr>
            <p:cNvPr id="19" name="Obrázek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5708586">
              <a:off x="6804617" y="5328560"/>
              <a:ext cx="1036410" cy="1103472"/>
            </a:xfrm>
            <a:prstGeom prst="rect">
              <a:avLst/>
            </a:prstGeom>
          </p:spPr>
        </p:pic>
        <p:pic>
          <p:nvPicPr>
            <p:cNvPr id="20" name="Obrázek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410264">
              <a:off x="7735258" y="5748256"/>
              <a:ext cx="1036410" cy="1103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47406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sz="3600" dirty="0">
                <a:solidFill>
                  <a:srgbClr val="00B050"/>
                </a:solidFill>
                <a:latin typeface="+mn-lt"/>
                <a:cs typeface="Arial"/>
              </a:rPr>
              <a:t>Posttranslační modifikace</a:t>
            </a:r>
            <a:endParaRPr lang="cs-CZ" sz="3600" dirty="0">
              <a:latin typeface="+mn-lt"/>
            </a:endParaRPr>
          </a:p>
        </p:txBody>
      </p:sp>
      <p:sp>
        <p:nvSpPr>
          <p:cNvPr id="3" name="Rectangle 14"/>
          <p:cNvSpPr txBox="1">
            <a:spLocks noChangeArrowheads="1"/>
          </p:cNvSpPr>
          <p:nvPr/>
        </p:nvSpPr>
        <p:spPr bwMode="auto">
          <a:xfrm>
            <a:off x="640492" y="1665974"/>
            <a:ext cx="11049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altLang="cs-CZ" sz="2000" dirty="0">
                <a:solidFill>
                  <a:srgbClr val="00B050"/>
                </a:solidFill>
                <a:cs typeface="Arial"/>
              </a:rPr>
              <a:t>Posttranslační modifikace </a:t>
            </a:r>
            <a:r>
              <a:rPr lang="cs-CZ" altLang="cs-CZ" sz="2000" dirty="0">
                <a:cs typeface="Arial"/>
              </a:rPr>
              <a:t>– kovalentní modifikace proteinů po transkripci DNA a translaci RNA.</a:t>
            </a:r>
          </a:p>
          <a:p>
            <a:pPr marL="0" marR="0" lvl="0" indent="0" algn="l" defTabSz="3600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Tx/>
              <a:buNone/>
              <a:tabLst/>
              <a:defRPr/>
            </a:pPr>
            <a:r>
              <a:rPr lang="cs-CZ" altLang="cs-CZ" sz="2000" dirty="0">
                <a:solidFill>
                  <a:srgbClr val="000000"/>
                </a:solidFill>
                <a:cs typeface="Arial"/>
              </a:rPr>
              <a:t>	</a:t>
            </a:r>
            <a:r>
              <a:rPr lang="cs-CZ" altLang="cs-CZ" sz="2000" dirty="0">
                <a:solidFill>
                  <a:srgbClr val="00B050"/>
                </a:solidFill>
                <a:cs typeface="Arial"/>
              </a:rPr>
              <a:t>Posttranslační modifikace </a:t>
            </a:r>
            <a:r>
              <a:rPr lang="cs-CZ" altLang="cs-CZ" sz="2000" dirty="0">
                <a:cs typeface="Arial"/>
              </a:rPr>
              <a:t>–</a:t>
            </a:r>
            <a:r>
              <a:rPr lang="cs-CZ" altLang="cs-CZ" sz="2000" dirty="0">
                <a:solidFill>
                  <a:srgbClr val="00B050"/>
                </a:solidFill>
                <a:cs typeface="Arial"/>
              </a:rPr>
              <a:t> probíhají i u </a:t>
            </a:r>
            <a:r>
              <a:rPr lang="cs-CZ" altLang="cs-CZ" sz="2000" dirty="0" err="1">
                <a:solidFill>
                  <a:srgbClr val="00B050"/>
                </a:solidFill>
                <a:cs typeface="Arial"/>
              </a:rPr>
              <a:t>prokaryot</a:t>
            </a:r>
            <a:endParaRPr lang="cs-CZ" altLang="cs-CZ" sz="2000" dirty="0">
              <a:solidFill>
                <a:srgbClr val="00B050"/>
              </a:solidFill>
              <a:cs typeface="Arial"/>
            </a:endParaRPr>
          </a:p>
          <a:p>
            <a:pPr marL="0" lvl="0" indent="0" defTabSz="360000" eaLnBrk="1" hangingPunct="1">
              <a:buClr>
                <a:srgbClr val="00B050"/>
              </a:buClr>
              <a:buNone/>
              <a:defRPr/>
            </a:pPr>
            <a:r>
              <a:rPr lang="cs-CZ" altLang="cs-CZ" sz="2000" dirty="0">
                <a:solidFill>
                  <a:srgbClr val="00B050"/>
                </a:solidFill>
                <a:cs typeface="Arial"/>
              </a:rPr>
              <a:t>	</a:t>
            </a:r>
            <a:r>
              <a:rPr lang="cs-CZ" altLang="cs-CZ" sz="2000" dirty="0">
                <a:cs typeface="Arial"/>
              </a:rPr>
              <a:t>Posttranslační modifikace jsou prováděny </a:t>
            </a:r>
            <a:r>
              <a:rPr lang="cs-CZ" altLang="cs-CZ" sz="2000" dirty="0">
                <a:solidFill>
                  <a:srgbClr val="00B050"/>
                </a:solidFill>
                <a:cs typeface="Arial"/>
              </a:rPr>
              <a:t>enzymy</a:t>
            </a:r>
            <a:r>
              <a:rPr lang="cs-CZ" altLang="cs-CZ" sz="2000" dirty="0">
                <a:cs typeface="Arial"/>
              </a:rPr>
              <a:t>. Enzymy rozeznávají specifické signály – 	aminokyselinové sekvence v proteinech. Identifikace těchto sekvenčních motivů umožňuje predikci 	</a:t>
            </a:r>
            <a:r>
              <a:rPr lang="cs-CZ" altLang="cs-CZ" sz="2000" dirty="0" err="1">
                <a:cs typeface="Arial"/>
              </a:rPr>
              <a:t>PTM</a:t>
            </a:r>
            <a:r>
              <a:rPr lang="cs-CZ" altLang="cs-CZ" sz="2000" dirty="0">
                <a:cs typeface="Arial"/>
              </a:rPr>
              <a:t>. </a:t>
            </a:r>
          </a:p>
          <a:p>
            <a:pPr marL="0" lvl="0" indent="0" defTabSz="360000" eaLnBrk="1" hangingPunct="1">
              <a:buClr>
                <a:srgbClr val="00B050"/>
              </a:buClr>
              <a:buNone/>
              <a:defRPr/>
            </a:pPr>
            <a:r>
              <a:rPr lang="cs-CZ" altLang="cs-CZ" sz="2000" dirty="0">
                <a:solidFill>
                  <a:srgbClr val="00B050"/>
                </a:solidFill>
                <a:cs typeface="Arial"/>
              </a:rPr>
              <a:t>	</a:t>
            </a:r>
            <a:r>
              <a:rPr lang="cs-CZ" altLang="cs-CZ" sz="2000" dirty="0">
                <a:cs typeface="Arial"/>
              </a:rPr>
              <a:t>Člověk: 500 </a:t>
            </a:r>
            <a:r>
              <a:rPr lang="cs-CZ" altLang="cs-CZ" sz="2000" dirty="0" err="1">
                <a:cs typeface="Arial"/>
              </a:rPr>
              <a:t>proteinkinas</a:t>
            </a:r>
            <a:r>
              <a:rPr lang="cs-CZ" altLang="cs-CZ" sz="2000" dirty="0">
                <a:cs typeface="Arial"/>
              </a:rPr>
              <a:t>, 150 </a:t>
            </a:r>
            <a:r>
              <a:rPr lang="cs-CZ" altLang="cs-CZ" sz="2000" dirty="0" err="1">
                <a:cs typeface="Arial"/>
              </a:rPr>
              <a:t>proteinfosfatas</a:t>
            </a:r>
            <a:r>
              <a:rPr lang="cs-CZ" altLang="cs-CZ" sz="2000" dirty="0">
                <a:cs typeface="Arial"/>
              </a:rPr>
              <a:t>, 500 </a:t>
            </a:r>
            <a:r>
              <a:rPr lang="cs-CZ" altLang="cs-CZ" sz="2000" dirty="0" err="1">
                <a:cs typeface="Arial"/>
              </a:rPr>
              <a:t>proteas</a:t>
            </a:r>
            <a:r>
              <a:rPr lang="cs-CZ" altLang="cs-CZ" sz="2000" dirty="0">
                <a:cs typeface="Arial"/>
              </a:rPr>
              <a:t>.</a:t>
            </a:r>
          </a:p>
          <a:p>
            <a:pPr marL="0" lvl="0" indent="0" defTabSz="360000" eaLnBrk="1" hangingPunct="1">
              <a:buClr>
                <a:srgbClr val="00B050"/>
              </a:buClr>
              <a:buNone/>
              <a:defRPr/>
            </a:pPr>
            <a:r>
              <a:rPr lang="cs-CZ" altLang="cs-CZ" sz="2000" dirty="0">
                <a:cs typeface="Arial"/>
              </a:rPr>
              <a:t>	5 % genomu vyšších </a:t>
            </a:r>
            <a:r>
              <a:rPr lang="cs-CZ" altLang="cs-CZ" sz="2000" dirty="0" err="1">
                <a:cs typeface="Arial"/>
              </a:rPr>
              <a:t>eukaryot</a:t>
            </a:r>
            <a:r>
              <a:rPr lang="cs-CZ" altLang="cs-CZ" sz="2000" dirty="0">
                <a:cs typeface="Arial"/>
              </a:rPr>
              <a:t> – zapojení do </a:t>
            </a:r>
            <a:r>
              <a:rPr lang="cs-CZ" altLang="cs-CZ" sz="2000" dirty="0" err="1">
                <a:cs typeface="Arial"/>
              </a:rPr>
              <a:t>PTM</a:t>
            </a:r>
            <a:r>
              <a:rPr lang="cs-CZ" altLang="cs-CZ" sz="2000" dirty="0">
                <a:cs typeface="Arial"/>
              </a:rPr>
              <a:t>.</a:t>
            </a:r>
          </a:p>
          <a:p>
            <a:pPr marL="0" lvl="0" indent="0" defTabSz="360000" eaLnBrk="1" hangingPunct="1">
              <a:buClr>
                <a:srgbClr val="00B050"/>
              </a:buClr>
              <a:buNone/>
              <a:defRPr/>
            </a:pPr>
            <a:endParaRPr lang="cs-CZ" altLang="cs-CZ" sz="2000" dirty="0">
              <a:solidFill>
                <a:srgbClr val="00B050"/>
              </a:solidFill>
              <a:cs typeface="Arial"/>
            </a:endParaRPr>
          </a:p>
          <a:p>
            <a:pPr defTabSz="360000" eaLnBrk="1" hangingPunct="1">
              <a:buClr>
                <a:srgbClr val="00B050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800" dirty="0">
                <a:solidFill>
                  <a:srgbClr val="00B050"/>
                </a:solidFill>
                <a:cs typeface="Arial"/>
              </a:rPr>
              <a:t>Klasifikace </a:t>
            </a:r>
            <a:r>
              <a:rPr lang="cs-CZ" altLang="cs-CZ" sz="2800" dirty="0" err="1">
                <a:solidFill>
                  <a:srgbClr val="00B050"/>
                </a:solidFill>
                <a:cs typeface="Arial"/>
              </a:rPr>
              <a:t>posttranslačních</a:t>
            </a:r>
            <a:r>
              <a:rPr lang="cs-CZ" altLang="cs-CZ" sz="2800" dirty="0">
                <a:solidFill>
                  <a:srgbClr val="00B050"/>
                </a:solidFill>
                <a:cs typeface="Arial"/>
              </a:rPr>
              <a:t> modifikací </a:t>
            </a:r>
            <a:r>
              <a:rPr lang="cs-CZ" altLang="cs-CZ" sz="2800" dirty="0">
                <a:cs typeface="Arial"/>
              </a:rPr>
              <a:t>– typ modifikované aminokyseliny, podle modifikujícího enzymu, reverzibilita modifikací.</a:t>
            </a:r>
            <a:r>
              <a:rPr lang="cs-CZ" altLang="cs-CZ" sz="2800" dirty="0">
                <a:solidFill>
                  <a:srgbClr val="00B050"/>
                </a:solidFill>
                <a:cs typeface="Arial"/>
              </a:rPr>
              <a:t> </a:t>
            </a:r>
          </a:p>
          <a:p>
            <a:pPr marL="0" marR="0" lvl="0" indent="0" algn="l" defTabSz="3600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Tx/>
              <a:buNone/>
              <a:tabLst/>
              <a:defRPr/>
            </a:pPr>
            <a:r>
              <a:rPr lang="cs-CZ" altLang="cs-CZ" sz="2000" dirty="0">
                <a:solidFill>
                  <a:srgbClr val="000000"/>
                </a:solidFill>
                <a:cs typeface="Arial"/>
              </a:rPr>
              <a:t> 		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cs-CZ" sz="2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74614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600" dirty="0">
                <a:solidFill>
                  <a:srgbClr val="00B050"/>
                </a:solidFill>
                <a:latin typeface="+mn-lt"/>
                <a:cs typeface="Arial"/>
              </a:rPr>
              <a:t>Posttranslační modifikace - význam</a:t>
            </a:r>
            <a:endParaRPr lang="cs-CZ" sz="3600" dirty="0">
              <a:latin typeface="+mn-lt"/>
            </a:endParaRPr>
          </a:p>
        </p:txBody>
      </p:sp>
      <p:sp>
        <p:nvSpPr>
          <p:cNvPr id="4" name="Rectangle 14"/>
          <p:cNvSpPr txBox="1">
            <a:spLocks noChangeArrowheads="1"/>
          </p:cNvSpPr>
          <p:nvPr/>
        </p:nvSpPr>
        <p:spPr>
          <a:xfrm>
            <a:off x="441493" y="1396521"/>
            <a:ext cx="4786688" cy="4525963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000" dirty="0"/>
              <a:t>Ovlivňují </a:t>
            </a:r>
            <a:r>
              <a:rPr lang="cs-CZ" altLang="cs-CZ" sz="2000" dirty="0" err="1">
                <a:solidFill>
                  <a:srgbClr val="00B050"/>
                </a:solidFill>
              </a:rPr>
              <a:t>3D</a:t>
            </a:r>
            <a:r>
              <a:rPr lang="cs-CZ" altLang="cs-CZ" sz="2000" dirty="0"/>
              <a:t> a </a:t>
            </a:r>
            <a:r>
              <a:rPr lang="cs-CZ" altLang="cs-CZ" sz="2000" dirty="0" err="1">
                <a:solidFill>
                  <a:srgbClr val="00B050"/>
                </a:solidFill>
              </a:rPr>
              <a:t>4D</a:t>
            </a:r>
            <a:r>
              <a:rPr lang="cs-CZ" altLang="cs-CZ" sz="2000" dirty="0"/>
              <a:t> </a:t>
            </a:r>
            <a:r>
              <a:rPr lang="cs-CZ" altLang="cs-CZ" sz="2000" dirty="0">
                <a:solidFill>
                  <a:srgbClr val="00B050"/>
                </a:solidFill>
              </a:rPr>
              <a:t>strukturu</a:t>
            </a:r>
            <a:r>
              <a:rPr lang="cs-CZ" altLang="cs-CZ" sz="2000" dirty="0"/>
              <a:t> proteinů, </a:t>
            </a:r>
            <a:r>
              <a:rPr lang="cs-CZ" altLang="cs-CZ" sz="2000" dirty="0">
                <a:solidFill>
                  <a:srgbClr val="00B050"/>
                </a:solidFill>
              </a:rPr>
              <a:t>aktivitu</a:t>
            </a:r>
            <a:r>
              <a:rPr lang="cs-CZ" altLang="cs-CZ" sz="2000" dirty="0"/>
              <a:t> a </a:t>
            </a:r>
            <a:r>
              <a:rPr lang="cs-CZ" altLang="cs-CZ" sz="2000" dirty="0">
                <a:solidFill>
                  <a:srgbClr val="00B050"/>
                </a:solidFill>
              </a:rPr>
              <a:t>funkci</a:t>
            </a:r>
            <a:r>
              <a:rPr lang="cs-CZ" altLang="cs-CZ" sz="2000" dirty="0"/>
              <a:t> (rozpustnost, stabilita, interakce, vypnuto/zapnuto).</a:t>
            </a:r>
          </a:p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2000" dirty="0"/>
              <a:t>Mohou ovlivňovat </a:t>
            </a:r>
            <a:r>
              <a:rPr lang="cs-CZ" altLang="cs-CZ" sz="2000" dirty="0">
                <a:solidFill>
                  <a:srgbClr val="00B050"/>
                </a:solidFill>
              </a:rPr>
              <a:t>lokalizaci</a:t>
            </a:r>
            <a:r>
              <a:rPr lang="cs-CZ" altLang="cs-CZ" sz="2000" dirty="0"/>
              <a:t> proteinu           v buňce (</a:t>
            </a:r>
            <a:r>
              <a:rPr lang="cs-CZ" altLang="cs-CZ" sz="2000" dirty="0" err="1"/>
              <a:t>prenylace</a:t>
            </a:r>
            <a:r>
              <a:rPr lang="cs-CZ" altLang="cs-CZ" sz="2000" dirty="0"/>
              <a:t> a jiné – připojení hydrofobní skupiny umožňuje lokalizaci   do membrány).</a:t>
            </a:r>
          </a:p>
          <a:p>
            <a:endParaRPr lang="cs-CZ" altLang="cs-CZ" sz="2000" dirty="0"/>
          </a:p>
          <a:p>
            <a:r>
              <a:rPr lang="cs-CZ" altLang="cs-CZ" sz="2000" dirty="0"/>
              <a:t>Tvorba disulfidických můstků může být nezbytná pro správné </a:t>
            </a:r>
            <a:r>
              <a:rPr lang="cs-CZ" altLang="cs-CZ" sz="2000" dirty="0">
                <a:solidFill>
                  <a:srgbClr val="00B050"/>
                </a:solidFill>
              </a:rPr>
              <a:t>sbalení</a:t>
            </a:r>
            <a:r>
              <a:rPr lang="cs-CZ" altLang="cs-CZ" sz="2000" dirty="0"/>
              <a:t> proteinů.</a:t>
            </a:r>
          </a:p>
          <a:p>
            <a:endParaRPr lang="cs-CZ" altLang="cs-CZ" sz="2000" dirty="0"/>
          </a:p>
          <a:p>
            <a:r>
              <a:rPr lang="cs-CZ" altLang="cs-CZ" sz="2000" dirty="0"/>
              <a:t>Význam pro </a:t>
            </a:r>
            <a:r>
              <a:rPr lang="cs-CZ" altLang="cs-CZ" sz="2000" dirty="0">
                <a:solidFill>
                  <a:srgbClr val="00B050"/>
                </a:solidFill>
              </a:rPr>
              <a:t>imunitní systém </a:t>
            </a:r>
            <a:r>
              <a:rPr lang="cs-CZ" altLang="cs-CZ" sz="2000" dirty="0"/>
              <a:t>– </a:t>
            </a:r>
            <a:r>
              <a:rPr lang="cs-CZ" altLang="cs-CZ" sz="2000" dirty="0" err="1"/>
              <a:t>glykosylace</a:t>
            </a:r>
            <a:r>
              <a:rPr lang="cs-CZ" altLang="cs-CZ" sz="2000" dirty="0"/>
              <a:t>.</a:t>
            </a:r>
          </a:p>
          <a:p>
            <a:pPr>
              <a:buFontTx/>
              <a:buNone/>
            </a:pPr>
            <a:endParaRPr lang="cs-CZ" altLang="cs-CZ" sz="2000" dirty="0"/>
          </a:p>
          <a:p>
            <a:endParaRPr lang="cs-CZ" altLang="cs-CZ" sz="2000" dirty="0">
              <a:solidFill>
                <a:srgbClr val="0000FF"/>
              </a:solidFill>
            </a:endParaRPr>
          </a:p>
          <a:p>
            <a:pPr>
              <a:buFontTx/>
              <a:buNone/>
            </a:pPr>
            <a:endParaRPr lang="en-GB" altLang="cs-CZ" sz="2000" dirty="0">
              <a:solidFill>
                <a:srgbClr val="0000FF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6099" t="39119" r="29200" b="6447"/>
          <a:stretch/>
        </p:blipFill>
        <p:spPr>
          <a:xfrm>
            <a:off x="5532609" y="1519659"/>
            <a:ext cx="6125619" cy="3428805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7" t="39688" r="16731" b="43312"/>
          <a:stretch>
            <a:fillRect/>
          </a:stretch>
        </p:blipFill>
        <p:spPr bwMode="auto">
          <a:xfrm>
            <a:off x="6606745" y="5491695"/>
            <a:ext cx="5262006" cy="86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60473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600" dirty="0" err="1" smtClean="0">
                <a:solidFill>
                  <a:srgbClr val="00B050"/>
                </a:solidFill>
                <a:latin typeface="+mn-lt"/>
                <a:cs typeface="Arial"/>
              </a:rPr>
              <a:t>Posttranslační</a:t>
            </a:r>
            <a:r>
              <a:rPr lang="cs-CZ" altLang="cs-CZ" sz="3600" dirty="0" smtClean="0">
                <a:solidFill>
                  <a:srgbClr val="00B050"/>
                </a:solidFill>
                <a:latin typeface="+mn-lt"/>
                <a:cs typeface="Arial"/>
              </a:rPr>
              <a:t> modifikace</a:t>
            </a:r>
          </a:p>
          <a:p>
            <a:pPr algn="ctr"/>
            <a:r>
              <a:rPr lang="cs-CZ" sz="3600" dirty="0" smtClean="0">
                <a:solidFill>
                  <a:srgbClr val="00B050"/>
                </a:solidFill>
                <a:latin typeface="+mn-lt"/>
                <a:cs typeface="Arial"/>
              </a:rPr>
              <a:t>Predikce</a:t>
            </a:r>
            <a:endParaRPr lang="cs-CZ" sz="3600" dirty="0">
              <a:latin typeface="+mn-lt"/>
            </a:endParaRPr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 bwMode="auto">
          <a:xfrm>
            <a:off x="960737" y="1863684"/>
            <a:ext cx="9961263" cy="484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2000" dirty="0" err="1" smtClean="0">
                <a:solidFill>
                  <a:srgbClr val="00B050"/>
                </a:solidFill>
              </a:rPr>
              <a:t>Posttranslační</a:t>
            </a:r>
            <a:r>
              <a:rPr lang="cs-CZ" altLang="cs-CZ" sz="2000" dirty="0" smtClean="0">
                <a:solidFill>
                  <a:srgbClr val="00B050"/>
                </a:solidFill>
              </a:rPr>
              <a:t> modifikace </a:t>
            </a:r>
            <a:r>
              <a:rPr lang="cs-CZ" altLang="cs-CZ" sz="2000" dirty="0" smtClean="0"/>
              <a:t>jsou prováděny enzymy. Enzymy rozeznávají specifické signály – aminokyselinové sekvence v proteinech. Identifikace těchto sekvenčních motivů umožňuje predikci </a:t>
            </a:r>
            <a:r>
              <a:rPr lang="cs-CZ" altLang="cs-CZ" sz="2000" dirty="0" err="1" smtClean="0"/>
              <a:t>PTM</a:t>
            </a:r>
            <a:r>
              <a:rPr lang="cs-CZ" altLang="cs-CZ" sz="2000" dirty="0" smtClean="0"/>
              <a:t>.    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</a:rPr>
              <a:t>Problémy predikce</a:t>
            </a:r>
            <a:r>
              <a:rPr lang="cs-CZ" altLang="cs-CZ" sz="2000" dirty="0" smtClean="0"/>
              <a:t>:</a:t>
            </a:r>
          </a:p>
          <a:p>
            <a:pPr eaLnBrk="1" hangingPunct="1"/>
            <a:endParaRPr lang="cs-CZ" altLang="cs-CZ" sz="800" dirty="0"/>
          </a:p>
          <a:p>
            <a:pPr eaLnBrk="1" hangingPunct="1"/>
            <a:r>
              <a:rPr lang="cs-CZ" altLang="cs-CZ" sz="2000" dirty="0"/>
              <a:t>M</a:t>
            </a:r>
            <a:r>
              <a:rPr lang="cs-CZ" altLang="cs-CZ" sz="2000" dirty="0" smtClean="0"/>
              <a:t>ůže být </a:t>
            </a:r>
            <a:r>
              <a:rPr lang="cs-CZ" altLang="cs-CZ" sz="2000" dirty="0" smtClean="0">
                <a:solidFill>
                  <a:srgbClr val="00B050"/>
                </a:solidFill>
              </a:rPr>
              <a:t>těžké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vytvořit „</a:t>
            </a:r>
            <a:r>
              <a:rPr lang="cs-CZ" altLang="cs-CZ" sz="2000" dirty="0" smtClean="0"/>
              <a:t>průměrný“ sekvenční motiv vhodný pro predikci.</a:t>
            </a:r>
          </a:p>
          <a:p>
            <a:pPr eaLnBrk="1" hangingPunct="1"/>
            <a:r>
              <a:rPr lang="cs-CZ" altLang="cs-CZ" sz="2000" dirty="0" smtClean="0"/>
              <a:t>Proteiny </a:t>
            </a:r>
            <a:r>
              <a:rPr lang="cs-CZ" altLang="cs-CZ" sz="2000" dirty="0"/>
              <a:t>jsou modifikovány různými enzymy s různou specifitou</a:t>
            </a:r>
            <a:r>
              <a:rPr lang="cs-CZ" altLang="cs-CZ" sz="2000" dirty="0" smtClean="0"/>
              <a:t>.</a:t>
            </a:r>
            <a:endParaRPr lang="cs-CZ" altLang="cs-CZ" sz="800" dirty="0" smtClean="0"/>
          </a:p>
          <a:p>
            <a:pPr eaLnBrk="1" hangingPunct="1"/>
            <a:r>
              <a:rPr lang="cs-CZ" altLang="cs-CZ" sz="2000" dirty="0">
                <a:solidFill>
                  <a:srgbClr val="00B050"/>
                </a:solidFill>
              </a:rPr>
              <a:t>Vliv okolních aminokyselin </a:t>
            </a:r>
            <a:r>
              <a:rPr lang="cs-CZ" altLang="cs-CZ" sz="2000" dirty="0"/>
              <a:t>– ovlivnění náboje, </a:t>
            </a:r>
            <a:r>
              <a:rPr lang="cs-CZ" altLang="cs-CZ" sz="2000" dirty="0" err="1"/>
              <a:t>hydrofility</a:t>
            </a:r>
            <a:r>
              <a:rPr lang="cs-CZ" altLang="cs-CZ" sz="2000" dirty="0"/>
              <a:t> části proteinu v kontaktu                   s </a:t>
            </a:r>
            <a:r>
              <a:rPr lang="cs-CZ" altLang="cs-CZ" sz="2000" dirty="0" smtClean="0"/>
              <a:t>enzymem.</a:t>
            </a:r>
            <a:endParaRPr lang="cs-CZ" altLang="cs-CZ" sz="800" dirty="0" smtClean="0"/>
          </a:p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</a:rPr>
              <a:t>Vliv </a:t>
            </a:r>
            <a:r>
              <a:rPr lang="cs-CZ" altLang="cs-CZ" sz="2000" dirty="0" err="1" smtClean="0">
                <a:solidFill>
                  <a:srgbClr val="00B050"/>
                </a:solidFill>
              </a:rPr>
              <a:t>3D</a:t>
            </a:r>
            <a:r>
              <a:rPr lang="cs-CZ" altLang="cs-CZ" sz="2000" dirty="0" smtClean="0">
                <a:solidFill>
                  <a:srgbClr val="00B050"/>
                </a:solidFill>
              </a:rPr>
              <a:t>/</a:t>
            </a:r>
            <a:r>
              <a:rPr lang="cs-CZ" altLang="cs-CZ" sz="2000" dirty="0" err="1" smtClean="0">
                <a:solidFill>
                  <a:srgbClr val="00B050"/>
                </a:solidFill>
              </a:rPr>
              <a:t>4D</a:t>
            </a:r>
            <a:r>
              <a:rPr lang="cs-CZ" altLang="cs-CZ" sz="2000" dirty="0" smtClean="0">
                <a:solidFill>
                  <a:srgbClr val="00B050"/>
                </a:solidFill>
              </a:rPr>
              <a:t> struktury.</a:t>
            </a:r>
          </a:p>
          <a:p>
            <a:pPr marL="0" indent="0" eaLnBrk="1" hangingPunct="1">
              <a:buNone/>
            </a:pPr>
            <a:endParaRPr lang="cs-CZ" alt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538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68"/>
    </mc:Choice>
    <mc:Fallback xmlns="">
      <p:transition spd="slow" advTm="22668"/>
    </mc:Fallback>
  </mc:AlternateContent>
  <p:timing>
    <p:tnLst>
      <p:par>
        <p:cTn id="1" dur="indefinite" restart="never" nodeType="tmRoot"/>
      </p:par>
    </p:tnLst>
  </p:timing>
  <p:extLst mod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600" dirty="0" err="1">
                <a:solidFill>
                  <a:srgbClr val="00B050"/>
                </a:solidFill>
                <a:latin typeface="+mn-lt"/>
                <a:cs typeface="Arial"/>
              </a:rPr>
              <a:t>Posttranslační</a:t>
            </a:r>
            <a:r>
              <a:rPr lang="cs-CZ" altLang="cs-CZ" sz="3600" dirty="0">
                <a:solidFill>
                  <a:srgbClr val="00B050"/>
                </a:solidFill>
                <a:latin typeface="+mn-lt"/>
                <a:cs typeface="Arial"/>
              </a:rPr>
              <a:t> modifikace</a:t>
            </a:r>
          </a:p>
          <a:p>
            <a:pPr algn="ctr"/>
            <a:r>
              <a:rPr lang="cs-CZ" sz="3600" dirty="0">
                <a:solidFill>
                  <a:srgbClr val="00B050"/>
                </a:solidFill>
                <a:latin typeface="+mn-lt"/>
                <a:cs typeface="Arial"/>
              </a:rPr>
              <a:t>Experimentální identifikace</a:t>
            </a:r>
            <a:endParaRPr lang="cs-CZ" sz="3600" dirty="0">
              <a:latin typeface="+mn-lt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8200" y="1707164"/>
            <a:ext cx="101510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000" dirty="0">
                <a:solidFill>
                  <a:srgbClr val="000000"/>
                </a:solidFill>
                <a:cs typeface="Arial"/>
              </a:rPr>
              <a:t>Problémy při identifikaci </a:t>
            </a:r>
            <a:r>
              <a:rPr lang="cs-CZ" altLang="cs-CZ" sz="2000" dirty="0" err="1">
                <a:solidFill>
                  <a:srgbClr val="000000"/>
                </a:solidFill>
                <a:cs typeface="Arial"/>
              </a:rPr>
              <a:t>posttranslačních</a:t>
            </a:r>
            <a:r>
              <a:rPr lang="cs-CZ" altLang="cs-CZ" sz="2000" dirty="0">
                <a:solidFill>
                  <a:srgbClr val="000000"/>
                </a:solidFill>
                <a:cs typeface="Arial"/>
              </a:rPr>
              <a:t> modifikací: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cs-CZ" altLang="cs-CZ" sz="2000" dirty="0">
                <a:solidFill>
                  <a:srgbClr val="000000"/>
                </a:solidFill>
                <a:cs typeface="Arial"/>
              </a:rPr>
              <a:t>	modifikovaná je jen </a:t>
            </a:r>
            <a:r>
              <a:rPr lang="cs-CZ" altLang="cs-CZ" sz="2000" dirty="0">
                <a:solidFill>
                  <a:srgbClr val="00B050"/>
                </a:solidFill>
                <a:cs typeface="Arial"/>
              </a:rPr>
              <a:t>frakce</a:t>
            </a:r>
            <a:r>
              <a:rPr lang="cs-CZ" altLang="cs-CZ" sz="2000" dirty="0">
                <a:solidFill>
                  <a:srgbClr val="000000"/>
                </a:solidFill>
                <a:cs typeface="Arial"/>
              </a:rPr>
              <a:t> proteinu (nízká koncentrace, nutné citlivé metody), kovalentní vazba </a:t>
            </a:r>
            <a:r>
              <a:rPr lang="cs-CZ" altLang="cs-CZ" sz="2000" dirty="0" err="1">
                <a:solidFill>
                  <a:srgbClr val="000000"/>
                </a:solidFill>
                <a:cs typeface="Arial"/>
              </a:rPr>
              <a:t>PTM</a:t>
            </a:r>
            <a:r>
              <a:rPr lang="cs-CZ" altLang="cs-CZ" sz="2000" dirty="0">
                <a:solidFill>
                  <a:srgbClr val="000000"/>
                </a:solidFill>
                <a:cs typeface="Arial"/>
              </a:rPr>
              <a:t> je </a:t>
            </a:r>
            <a:r>
              <a:rPr lang="cs-CZ" altLang="cs-CZ" sz="2000" dirty="0">
                <a:solidFill>
                  <a:srgbClr val="00B050"/>
                </a:solidFill>
                <a:cs typeface="Arial"/>
              </a:rPr>
              <a:t>labilní</a:t>
            </a:r>
            <a:r>
              <a:rPr lang="cs-CZ" altLang="cs-CZ" sz="2000" dirty="0">
                <a:solidFill>
                  <a:srgbClr val="000000"/>
                </a:solidFill>
                <a:cs typeface="Arial"/>
              </a:rPr>
              <a:t> – nemusí vydržet zpracování vzorku a analýzu.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endParaRPr lang="cs-CZ" altLang="cs-CZ" sz="2000" dirty="0">
              <a:solidFill>
                <a:srgbClr val="000000"/>
              </a:solidFill>
              <a:cs typeface="Arial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cs-CZ" altLang="cs-CZ" sz="2000" dirty="0">
                <a:solidFill>
                  <a:srgbClr val="00B050"/>
                </a:solidFill>
                <a:cs typeface="Arial"/>
              </a:rPr>
              <a:t>Identifikace a analýza </a:t>
            </a:r>
            <a:r>
              <a:rPr lang="cs-CZ" altLang="cs-CZ" sz="2000" dirty="0" err="1">
                <a:solidFill>
                  <a:srgbClr val="00B050"/>
                </a:solidFill>
                <a:cs typeface="Arial"/>
              </a:rPr>
              <a:t>PTM</a:t>
            </a:r>
            <a:r>
              <a:rPr lang="cs-CZ" altLang="cs-CZ" sz="2000" dirty="0">
                <a:solidFill>
                  <a:srgbClr val="00B050"/>
                </a:solidFill>
                <a:cs typeface="Arial"/>
              </a:rPr>
              <a:t>: </a:t>
            </a:r>
            <a:r>
              <a:rPr lang="cs-CZ" altLang="cs-CZ" sz="2000" dirty="0" smtClean="0">
                <a:solidFill>
                  <a:srgbClr val="00B050"/>
                </a:solidFill>
                <a:cs typeface="Arial"/>
              </a:rPr>
              <a:t>kombinace </a:t>
            </a:r>
            <a:r>
              <a:rPr lang="cs-CZ" altLang="cs-CZ" sz="2000" dirty="0" err="1" smtClean="0">
                <a:solidFill>
                  <a:srgbClr val="00B050"/>
                </a:solidFill>
                <a:cs typeface="Arial"/>
              </a:rPr>
              <a:t>LC</a:t>
            </a:r>
            <a:r>
              <a:rPr lang="cs-CZ" altLang="cs-CZ" sz="2000" dirty="0" smtClean="0">
                <a:solidFill>
                  <a:srgbClr val="00B050"/>
                </a:solidFill>
                <a:cs typeface="Arial"/>
              </a:rPr>
              <a:t> a </a:t>
            </a:r>
            <a:r>
              <a:rPr lang="cs-CZ" altLang="cs-CZ" sz="2000" dirty="0">
                <a:solidFill>
                  <a:srgbClr val="00B050"/>
                </a:solidFill>
                <a:cs typeface="Arial"/>
              </a:rPr>
              <a:t>MS analýzy.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37153" t="34198" r="20972" b="28518"/>
          <a:stretch/>
        </p:blipFill>
        <p:spPr>
          <a:xfrm>
            <a:off x="1193798" y="3640667"/>
            <a:ext cx="6096001" cy="3053055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3429000" y="5167194"/>
            <a:ext cx="999067" cy="353073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52500" t="35432" r="22570" b="38889"/>
          <a:stretch/>
        </p:blipFill>
        <p:spPr>
          <a:xfrm>
            <a:off x="8639777" y="3132666"/>
            <a:ext cx="3039533" cy="176106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/>
          <a:srcRect l="37500" t="61605" r="48333" b="23703"/>
          <a:stretch/>
        </p:blipFill>
        <p:spPr>
          <a:xfrm>
            <a:off x="8669867" y="5074061"/>
            <a:ext cx="2616903" cy="1526528"/>
          </a:xfrm>
          <a:prstGeom prst="rect">
            <a:avLst/>
          </a:prstGeom>
        </p:spPr>
      </p:pic>
      <p:sp>
        <p:nvSpPr>
          <p:cNvPr id="10" name="Ovál 9"/>
          <p:cNvSpPr/>
          <p:nvPr/>
        </p:nvSpPr>
        <p:spPr>
          <a:xfrm>
            <a:off x="8669867" y="5074061"/>
            <a:ext cx="2319409" cy="353073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21454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600" dirty="0" err="1" smtClean="0">
                <a:solidFill>
                  <a:srgbClr val="00B050"/>
                </a:solidFill>
                <a:latin typeface="+mn-lt"/>
                <a:cs typeface="Arial"/>
              </a:rPr>
              <a:t>Posttranslační</a:t>
            </a:r>
            <a:r>
              <a:rPr lang="cs-CZ" altLang="cs-CZ" sz="3600" dirty="0" smtClean="0">
                <a:solidFill>
                  <a:srgbClr val="00B050"/>
                </a:solidFill>
                <a:latin typeface="+mn-lt"/>
                <a:cs typeface="Arial"/>
              </a:rPr>
              <a:t> modifikace</a:t>
            </a:r>
          </a:p>
        </p:txBody>
      </p:sp>
      <p:grpSp>
        <p:nvGrpSpPr>
          <p:cNvPr id="13" name="Skupina 12"/>
          <p:cNvGrpSpPr/>
          <p:nvPr/>
        </p:nvGrpSpPr>
        <p:grpSpPr>
          <a:xfrm>
            <a:off x="1727685" y="1544595"/>
            <a:ext cx="8809365" cy="4457943"/>
            <a:chOff x="1727685" y="1544595"/>
            <a:chExt cx="8809365" cy="4457943"/>
          </a:xfrm>
        </p:grpSpPr>
        <p:sp>
          <p:nvSpPr>
            <p:cNvPr id="3" name="Obdélník 2"/>
            <p:cNvSpPr/>
            <p:nvPr/>
          </p:nvSpPr>
          <p:spPr>
            <a:xfrm>
              <a:off x="2441069" y="1544595"/>
              <a:ext cx="302009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altLang="cs-CZ" sz="3200" b="1" dirty="0">
                  <a:solidFill>
                    <a:srgbClr val="00B050"/>
                  </a:solidFill>
                  <a:ea typeface="+mj-ea"/>
                </a:rPr>
                <a:t>Experimentální identifikace </a:t>
              </a:r>
              <a:endParaRPr lang="cs-CZ" sz="3200" dirty="0">
                <a:solidFill>
                  <a:srgbClr val="00B050"/>
                </a:solidFill>
              </a:endParaRPr>
            </a:p>
          </p:txBody>
        </p:sp>
        <p:sp>
          <p:nvSpPr>
            <p:cNvPr id="4" name="Obdélník 3"/>
            <p:cNvSpPr/>
            <p:nvPr/>
          </p:nvSpPr>
          <p:spPr>
            <a:xfrm>
              <a:off x="7829950" y="1760039"/>
              <a:ext cx="163775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altLang="cs-CZ" sz="3200" b="1" dirty="0">
                  <a:solidFill>
                    <a:srgbClr val="00B050"/>
                  </a:solidFill>
                  <a:ea typeface="+mj-ea"/>
                </a:rPr>
                <a:t>Predikce</a:t>
              </a:r>
              <a:endParaRPr lang="cs-CZ" sz="3200" dirty="0">
                <a:solidFill>
                  <a:srgbClr val="00B050"/>
                </a:solidFill>
              </a:endParaRPr>
            </a:p>
          </p:txBody>
        </p:sp>
        <p:cxnSp>
          <p:nvCxnSpPr>
            <p:cNvPr id="5" name="Přímá spojnice se šipkou 4"/>
            <p:cNvCxnSpPr>
              <a:stCxn id="3" idx="2"/>
            </p:cNvCxnSpPr>
            <p:nvPr/>
          </p:nvCxnSpPr>
          <p:spPr>
            <a:xfrm>
              <a:off x="3951117" y="2621813"/>
              <a:ext cx="3384852" cy="1122387"/>
            </a:xfrm>
            <a:prstGeom prst="straightConnector1">
              <a:avLst/>
            </a:prstGeom>
            <a:ln w="698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ovéPole 5"/>
            <p:cNvSpPr txBox="1"/>
            <p:nvPr/>
          </p:nvSpPr>
          <p:spPr>
            <a:xfrm>
              <a:off x="7335969" y="3141567"/>
              <a:ext cx="29685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smtClean="0"/>
                <a:t>Experimentální identifikace/ ověření </a:t>
              </a:r>
              <a:r>
                <a:rPr lang="cs-CZ" sz="2000" dirty="0" err="1" smtClean="0"/>
                <a:t>PTM</a:t>
              </a:r>
              <a:r>
                <a:rPr lang="cs-CZ" sz="2000" dirty="0" smtClean="0"/>
                <a:t>.</a:t>
              </a:r>
            </a:p>
            <a:p>
              <a:r>
                <a:rPr lang="cs-CZ" sz="2000" dirty="0" smtClean="0"/>
                <a:t>Databáze </a:t>
              </a:r>
              <a:r>
                <a:rPr lang="cs-CZ" sz="2000" dirty="0" err="1" smtClean="0"/>
                <a:t>PTM</a:t>
              </a:r>
              <a:r>
                <a:rPr lang="cs-CZ" sz="2000" dirty="0" smtClean="0"/>
                <a:t>.</a:t>
              </a:r>
            </a:p>
            <a:p>
              <a:r>
                <a:rPr lang="cs-CZ" sz="2000" dirty="0" smtClean="0"/>
                <a:t>Databáze modifikovaných proteinů. </a:t>
              </a:r>
              <a:endParaRPr lang="cs-CZ" sz="2000" dirty="0"/>
            </a:p>
          </p:txBody>
        </p:sp>
        <p:cxnSp>
          <p:nvCxnSpPr>
            <p:cNvPr id="7" name="Přímá spojnice se šipkou 6"/>
            <p:cNvCxnSpPr/>
            <p:nvPr/>
          </p:nvCxnSpPr>
          <p:spPr>
            <a:xfrm>
              <a:off x="8456431" y="4717751"/>
              <a:ext cx="12879" cy="502276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ovéPole 7"/>
            <p:cNvSpPr txBox="1"/>
            <p:nvPr/>
          </p:nvSpPr>
          <p:spPr>
            <a:xfrm>
              <a:off x="5643543" y="5294652"/>
              <a:ext cx="4893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b="1" dirty="0" smtClean="0"/>
                <a:t>Predikce </a:t>
              </a:r>
              <a:r>
                <a:rPr lang="cs-CZ" sz="2000" b="1" dirty="0" err="1" smtClean="0"/>
                <a:t>PTM</a:t>
              </a:r>
              <a:r>
                <a:rPr lang="cs-CZ" sz="2000" b="1" dirty="0" smtClean="0"/>
                <a:t> na základě homologie.</a:t>
              </a:r>
            </a:p>
            <a:p>
              <a:pPr algn="ctr"/>
              <a:r>
                <a:rPr lang="cs-CZ" sz="2000" b="1" dirty="0" smtClean="0"/>
                <a:t>Predikce na základě sekvenčních motivů.</a:t>
              </a:r>
            </a:p>
          </p:txBody>
        </p:sp>
        <p:cxnSp>
          <p:nvCxnSpPr>
            <p:cNvPr id="9" name="Přímá spojnice se šipkou 8"/>
            <p:cNvCxnSpPr>
              <a:stCxn id="4" idx="2"/>
            </p:cNvCxnSpPr>
            <p:nvPr/>
          </p:nvCxnSpPr>
          <p:spPr>
            <a:xfrm flipH="1">
              <a:off x="4405382" y="2344814"/>
              <a:ext cx="4243446" cy="1415773"/>
            </a:xfrm>
            <a:prstGeom prst="straightConnector1">
              <a:avLst/>
            </a:prstGeom>
            <a:ln w="698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ovéPole 9"/>
            <p:cNvSpPr txBox="1"/>
            <p:nvPr/>
          </p:nvSpPr>
          <p:spPr>
            <a:xfrm>
              <a:off x="2696296" y="3557003"/>
              <a:ext cx="19887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smtClean="0"/>
                <a:t>Predikce </a:t>
              </a:r>
              <a:r>
                <a:rPr lang="cs-CZ" sz="2000" dirty="0" err="1" smtClean="0"/>
                <a:t>PTM</a:t>
              </a:r>
              <a:r>
                <a:rPr lang="cs-CZ" sz="2000" dirty="0" smtClean="0"/>
                <a:t> </a:t>
              </a:r>
              <a:endParaRPr lang="cs-CZ" sz="2000" dirty="0"/>
            </a:p>
          </p:txBody>
        </p:sp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9389" y="3994484"/>
              <a:ext cx="304826" cy="658425"/>
            </a:xfrm>
            <a:prstGeom prst="rect">
              <a:avLst/>
            </a:prstGeom>
          </p:spPr>
        </p:pic>
        <p:sp>
          <p:nvSpPr>
            <p:cNvPr id="12" name="TextovéPole 11"/>
            <p:cNvSpPr txBox="1"/>
            <p:nvPr/>
          </p:nvSpPr>
          <p:spPr>
            <a:xfrm>
              <a:off x="1727685" y="4513641"/>
              <a:ext cx="48935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 smtClean="0"/>
                <a:t>Vyhodnocování experimentálních dat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895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1"/>
    </mc:Choice>
    <mc:Fallback xmlns="">
      <p:transition spd="slow" advTm="10981"/>
    </mc:Fallback>
  </mc:AlternateContent>
  <p:timing>
    <p:tnLst>
      <p:par>
        <p:cTn id="1" dur="indefinite" restart="never" nodeType="tmRoot"/>
      </p:par>
    </p:tnLst>
  </p:timing>
  <p:extLst mod="1"/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25266</TotalTime>
  <Words>3408</Words>
  <Application>Microsoft Office PowerPoint</Application>
  <PresentationFormat>Širokoúhlá obrazovka</PresentationFormat>
  <Paragraphs>805</Paragraphs>
  <Slides>102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102</vt:i4>
      </vt:variant>
    </vt:vector>
  </HeadingPairs>
  <TitlesOfParts>
    <vt:vector size="110" baseType="lpstr">
      <vt:lpstr>Helvetica neue</vt:lpstr>
      <vt:lpstr>Montserrat</vt:lpstr>
      <vt:lpstr>Arial</vt:lpstr>
      <vt:lpstr>Calibri</vt:lpstr>
      <vt:lpstr>Calibri Light</vt:lpstr>
      <vt:lpstr>Courier New</vt:lpstr>
      <vt:lpstr>Symbol</vt:lpstr>
      <vt:lpstr>Motiv Office</vt:lpstr>
      <vt:lpstr>Predikce základních vlastností proteinů (a peptidů)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Nukleotidová a proteinová  sekvence hypotetických genů/proteinů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Aliphatic index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Proteom a proteomika</vt:lpstr>
      <vt:lpstr>Proteom a proteomika</vt:lpstr>
      <vt:lpstr>Posttranslační modifikace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Predikce základních vlastností proteinů Teoretický úvod</dc:title>
  <dc:creator>Lenka M</dc:creator>
  <cp:lastModifiedBy>Účet Microsoft</cp:lastModifiedBy>
  <cp:revision>151</cp:revision>
  <dcterms:created xsi:type="dcterms:W3CDTF">2020-02-25T15:54:41Z</dcterms:created>
  <dcterms:modified xsi:type="dcterms:W3CDTF">2023-03-31T09:15:21Z</dcterms:modified>
</cp:coreProperties>
</file>