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3"/>
  </p:notesMasterIdLst>
  <p:sldIdLst>
    <p:sldId id="327" r:id="rId2"/>
    <p:sldId id="328" r:id="rId3"/>
    <p:sldId id="329" r:id="rId4"/>
    <p:sldId id="330" r:id="rId5"/>
    <p:sldId id="331" r:id="rId6"/>
    <p:sldId id="332" r:id="rId7"/>
    <p:sldId id="333" r:id="rId8"/>
    <p:sldId id="334" r:id="rId9"/>
    <p:sldId id="335" r:id="rId10"/>
    <p:sldId id="336" r:id="rId11"/>
    <p:sldId id="337" r:id="rId12"/>
    <p:sldId id="338" r:id="rId13"/>
    <p:sldId id="508" r:id="rId14"/>
    <p:sldId id="509" r:id="rId15"/>
    <p:sldId id="341" r:id="rId16"/>
    <p:sldId id="510" r:id="rId17"/>
    <p:sldId id="511" r:id="rId18"/>
    <p:sldId id="368" r:id="rId19"/>
    <p:sldId id="512" r:id="rId20"/>
    <p:sldId id="513" r:id="rId21"/>
    <p:sldId id="343" r:id="rId22"/>
    <p:sldId id="945" r:id="rId23"/>
    <p:sldId id="514" r:id="rId24"/>
    <p:sldId id="515" r:id="rId25"/>
    <p:sldId id="516" r:id="rId26"/>
    <p:sldId id="517" r:id="rId27"/>
    <p:sldId id="347" r:id="rId28"/>
    <p:sldId id="518" r:id="rId29"/>
    <p:sldId id="519" r:id="rId30"/>
    <p:sldId id="520" r:id="rId31"/>
    <p:sldId id="310" r:id="rId32"/>
    <p:sldId id="374" r:id="rId33"/>
    <p:sldId id="295" r:id="rId34"/>
    <p:sldId id="375" r:id="rId35"/>
    <p:sldId id="356" r:id="rId36"/>
    <p:sldId id="357" r:id="rId37"/>
    <p:sldId id="350" r:id="rId38"/>
    <p:sldId id="352" r:id="rId39"/>
    <p:sldId id="351" r:id="rId40"/>
    <p:sldId id="376" r:id="rId41"/>
    <p:sldId id="324" r:id="rId42"/>
    <p:sldId id="377" r:id="rId43"/>
    <p:sldId id="273" r:id="rId44"/>
    <p:sldId id="370" r:id="rId45"/>
    <p:sldId id="378" r:id="rId46"/>
    <p:sldId id="369" r:id="rId47"/>
    <p:sldId id="379" r:id="rId48"/>
    <p:sldId id="380" r:id="rId49"/>
    <p:sldId id="381" r:id="rId50"/>
    <p:sldId id="323" r:id="rId51"/>
    <p:sldId id="325" r:id="rId52"/>
    <p:sldId id="382" r:id="rId53"/>
    <p:sldId id="383" r:id="rId54"/>
    <p:sldId id="353" r:id="rId55"/>
    <p:sldId id="354" r:id="rId56"/>
    <p:sldId id="372" r:id="rId57"/>
    <p:sldId id="355" r:id="rId58"/>
    <p:sldId id="373" r:id="rId59"/>
    <p:sldId id="363" r:id="rId60"/>
    <p:sldId id="384" r:id="rId61"/>
    <p:sldId id="312" r:id="rId62"/>
    <p:sldId id="366" r:id="rId63"/>
    <p:sldId id="385" r:id="rId64"/>
    <p:sldId id="360" r:id="rId65"/>
    <p:sldId id="361" r:id="rId66"/>
    <p:sldId id="362" r:id="rId67"/>
    <p:sldId id="364" r:id="rId68"/>
    <p:sldId id="308" r:id="rId69"/>
    <p:sldId id="365" r:id="rId70"/>
    <p:sldId id="386" r:id="rId71"/>
    <p:sldId id="263" r:id="rId72"/>
    <p:sldId id="297" r:id="rId73"/>
    <p:sldId id="387" r:id="rId74"/>
    <p:sldId id="388" r:id="rId75"/>
    <p:sldId id="280" r:id="rId76"/>
    <p:sldId id="389" r:id="rId77"/>
    <p:sldId id="390" r:id="rId78"/>
    <p:sldId id="326" r:id="rId79"/>
    <p:sldId id="277" r:id="rId80"/>
    <p:sldId id="274" r:id="rId81"/>
    <p:sldId id="290" r:id="rId82"/>
    <p:sldId id="289" r:id="rId83"/>
    <p:sldId id="291" r:id="rId84"/>
    <p:sldId id="270" r:id="rId85"/>
    <p:sldId id="271" r:id="rId86"/>
    <p:sldId id="272" r:id="rId87"/>
    <p:sldId id="293" r:id="rId88"/>
    <p:sldId id="269" r:id="rId89"/>
    <p:sldId id="287" r:id="rId90"/>
    <p:sldId id="507" r:id="rId91"/>
    <p:sldId id="318" r:id="rId92"/>
    <p:sldId id="402" r:id="rId93"/>
    <p:sldId id="403" r:id="rId94"/>
    <p:sldId id="404" r:id="rId95"/>
    <p:sldId id="405" r:id="rId96"/>
    <p:sldId id="314" r:id="rId97"/>
    <p:sldId id="394" r:id="rId98"/>
    <p:sldId id="395" r:id="rId99"/>
    <p:sldId id="406" r:id="rId100"/>
    <p:sldId id="407" r:id="rId101"/>
    <p:sldId id="408" r:id="rId102"/>
    <p:sldId id="409" r:id="rId103"/>
    <p:sldId id="391" r:id="rId104"/>
    <p:sldId id="410" r:id="rId105"/>
    <p:sldId id="411" r:id="rId106"/>
    <p:sldId id="392" r:id="rId107"/>
    <p:sldId id="393" r:id="rId108"/>
    <p:sldId id="412" r:id="rId109"/>
    <p:sldId id="413" r:id="rId110"/>
    <p:sldId id="414" r:id="rId111"/>
    <p:sldId id="415" r:id="rId112"/>
    <p:sldId id="416" r:id="rId113"/>
    <p:sldId id="417" r:id="rId114"/>
    <p:sldId id="418" r:id="rId115"/>
    <p:sldId id="419" r:id="rId116"/>
    <p:sldId id="420" r:id="rId117"/>
    <p:sldId id="421" r:id="rId118"/>
    <p:sldId id="422" r:id="rId119"/>
    <p:sldId id="423" r:id="rId120"/>
    <p:sldId id="424" r:id="rId121"/>
    <p:sldId id="425" r:id="rId122"/>
    <p:sldId id="262" r:id="rId123"/>
    <p:sldId id="306" r:id="rId124"/>
    <p:sldId id="305" r:id="rId125"/>
    <p:sldId id="426" r:id="rId126"/>
    <p:sldId id="427" r:id="rId127"/>
    <p:sldId id="428" r:id="rId128"/>
    <p:sldId id="265" r:id="rId129"/>
    <p:sldId id="429" r:id="rId130"/>
    <p:sldId id="430" r:id="rId131"/>
    <p:sldId id="339" r:id="rId132"/>
    <p:sldId id="340" r:id="rId133"/>
    <p:sldId id="431" r:id="rId134"/>
    <p:sldId id="432" r:id="rId135"/>
    <p:sldId id="433" r:id="rId136"/>
    <p:sldId id="434" r:id="rId137"/>
    <p:sldId id="435" r:id="rId138"/>
    <p:sldId id="436" r:id="rId139"/>
    <p:sldId id="344" r:id="rId140"/>
    <p:sldId id="398" r:id="rId141"/>
    <p:sldId id="401" r:id="rId142"/>
    <p:sldId id="399" r:id="rId143"/>
    <p:sldId id="267" r:id="rId144"/>
    <p:sldId id="319" r:id="rId145"/>
    <p:sldId id="437" r:id="rId146"/>
    <p:sldId id="438" r:id="rId147"/>
    <p:sldId id="275" r:id="rId148"/>
    <p:sldId id="439" r:id="rId149"/>
    <p:sldId id="279" r:id="rId150"/>
    <p:sldId id="440" r:id="rId151"/>
    <p:sldId id="348" r:id="rId152"/>
    <p:sldId id="345" r:id="rId153"/>
    <p:sldId id="441" r:id="rId154"/>
    <p:sldId id="346" r:id="rId155"/>
    <p:sldId id="442" r:id="rId156"/>
    <p:sldId id="443" r:id="rId157"/>
    <p:sldId id="292" r:id="rId158"/>
    <p:sldId id="444" r:id="rId159"/>
    <p:sldId id="445" r:id="rId160"/>
    <p:sldId id="342" r:id="rId161"/>
    <p:sldId id="349" r:id="rId162"/>
    <p:sldId id="446" r:id="rId163"/>
    <p:sldId id="447" r:id="rId164"/>
    <p:sldId id="448" r:id="rId165"/>
    <p:sldId id="449" r:id="rId166"/>
    <p:sldId id="396" r:id="rId167"/>
    <p:sldId id="450" r:id="rId168"/>
    <p:sldId id="451" r:id="rId169"/>
    <p:sldId id="452" r:id="rId170"/>
    <p:sldId id="300" r:id="rId171"/>
    <p:sldId id="301" r:id="rId172"/>
    <p:sldId id="302" r:id="rId173"/>
    <p:sldId id="303" r:id="rId174"/>
    <p:sldId id="307" r:id="rId175"/>
    <p:sldId id="304" r:id="rId176"/>
    <p:sldId id="286" r:id="rId177"/>
    <p:sldId id="299" r:id="rId178"/>
    <p:sldId id="278" r:id="rId179"/>
    <p:sldId id="298" r:id="rId180"/>
    <p:sldId id="281" r:id="rId181"/>
    <p:sldId id="282" r:id="rId182"/>
    <p:sldId id="259" r:id="rId183"/>
    <p:sldId id="260" r:id="rId184"/>
    <p:sldId id="283" r:id="rId185"/>
    <p:sldId id="285" r:id="rId186"/>
    <p:sldId id="284" r:id="rId187"/>
    <p:sldId id="261" r:id="rId188"/>
    <p:sldId id="309" r:id="rId189"/>
    <p:sldId id="258" r:id="rId190"/>
    <p:sldId id="257" r:id="rId191"/>
    <p:sldId id="266" r:id="rId192"/>
    <p:sldId id="264" r:id="rId193"/>
    <p:sldId id="453" r:id="rId194"/>
    <p:sldId id="454" r:id="rId195"/>
    <p:sldId id="455" r:id="rId196"/>
    <p:sldId id="456" r:id="rId197"/>
    <p:sldId id="457" r:id="rId198"/>
    <p:sldId id="458" r:id="rId199"/>
    <p:sldId id="459" r:id="rId200"/>
    <p:sldId id="460" r:id="rId201"/>
    <p:sldId id="461" r:id="rId202"/>
    <p:sldId id="313" r:id="rId203"/>
    <p:sldId id="462" r:id="rId204"/>
    <p:sldId id="463" r:id="rId205"/>
    <p:sldId id="464" r:id="rId206"/>
    <p:sldId id="465" r:id="rId207"/>
    <p:sldId id="466" r:id="rId208"/>
    <p:sldId id="467" r:id="rId209"/>
    <p:sldId id="468" r:id="rId210"/>
    <p:sldId id="469" r:id="rId211"/>
    <p:sldId id="470" r:id="rId212"/>
    <p:sldId id="311" r:id="rId213"/>
    <p:sldId id="471" r:id="rId214"/>
    <p:sldId id="472" r:id="rId215"/>
    <p:sldId id="473" r:id="rId216"/>
    <p:sldId id="474" r:id="rId217"/>
    <p:sldId id="475" r:id="rId218"/>
    <p:sldId id="476" r:id="rId219"/>
    <p:sldId id="477" r:id="rId220"/>
    <p:sldId id="478" r:id="rId221"/>
    <p:sldId id="268" r:id="rId222"/>
    <p:sldId id="479" r:id="rId223"/>
    <p:sldId id="480" r:id="rId224"/>
    <p:sldId id="481" r:id="rId225"/>
    <p:sldId id="321" r:id="rId226"/>
    <p:sldId id="482" r:id="rId227"/>
    <p:sldId id="483" r:id="rId228"/>
    <p:sldId id="322" r:id="rId229"/>
    <p:sldId id="484" r:id="rId230"/>
    <p:sldId id="485" r:id="rId231"/>
    <p:sldId id="296" r:id="rId232"/>
    <p:sldId id="294" r:id="rId233"/>
    <p:sldId id="486" r:id="rId234"/>
    <p:sldId id="487" r:id="rId235"/>
    <p:sldId id="488" r:id="rId236"/>
    <p:sldId id="317" r:id="rId237"/>
    <p:sldId id="489" r:id="rId238"/>
    <p:sldId id="490" r:id="rId239"/>
    <p:sldId id="491" r:id="rId240"/>
    <p:sldId id="492" r:id="rId241"/>
    <p:sldId id="493" r:id="rId242"/>
    <p:sldId id="494" r:id="rId243"/>
    <p:sldId id="320" r:id="rId244"/>
    <p:sldId id="288" r:id="rId245"/>
    <p:sldId id="495" r:id="rId246"/>
    <p:sldId id="496" r:id="rId247"/>
    <p:sldId id="276" r:id="rId248"/>
    <p:sldId id="497" r:id="rId249"/>
    <p:sldId id="498" r:id="rId250"/>
    <p:sldId id="499" r:id="rId251"/>
    <p:sldId id="500" r:id="rId252"/>
    <p:sldId id="501" r:id="rId253"/>
    <p:sldId id="502" r:id="rId254"/>
    <p:sldId id="503" r:id="rId255"/>
    <p:sldId id="504" r:id="rId256"/>
    <p:sldId id="505" r:id="rId257"/>
    <p:sldId id="256" r:id="rId258"/>
    <p:sldId id="521" r:id="rId259"/>
    <p:sldId id="522" r:id="rId260"/>
    <p:sldId id="523" r:id="rId261"/>
    <p:sldId id="524" r:id="rId262"/>
    <p:sldId id="525" r:id="rId263"/>
    <p:sldId id="526" r:id="rId264"/>
    <p:sldId id="527" r:id="rId265"/>
    <p:sldId id="528" r:id="rId266"/>
    <p:sldId id="529" r:id="rId267"/>
    <p:sldId id="530" r:id="rId268"/>
    <p:sldId id="531" r:id="rId269"/>
    <p:sldId id="532" r:id="rId270"/>
    <p:sldId id="533" r:id="rId271"/>
    <p:sldId id="534" r:id="rId272"/>
    <p:sldId id="535" r:id="rId273"/>
    <p:sldId id="536" r:id="rId274"/>
    <p:sldId id="537" r:id="rId275"/>
    <p:sldId id="538" r:id="rId276"/>
    <p:sldId id="539" r:id="rId277"/>
    <p:sldId id="540" r:id="rId278"/>
    <p:sldId id="541" r:id="rId279"/>
    <p:sldId id="542" r:id="rId280"/>
    <p:sldId id="543" r:id="rId281"/>
    <p:sldId id="544" r:id="rId282"/>
    <p:sldId id="545" r:id="rId283"/>
    <p:sldId id="546" r:id="rId284"/>
    <p:sldId id="547" r:id="rId285"/>
    <p:sldId id="548" r:id="rId286"/>
    <p:sldId id="561" r:id="rId287"/>
    <p:sldId id="562" r:id="rId288"/>
    <p:sldId id="550" r:id="rId289"/>
    <p:sldId id="563" r:id="rId290"/>
    <p:sldId id="564" r:id="rId291"/>
    <p:sldId id="506" r:id="rId292"/>
    <p:sldId id="552" r:id="rId293"/>
    <p:sldId id="553" r:id="rId294"/>
    <p:sldId id="554" r:id="rId295"/>
    <p:sldId id="555" r:id="rId296"/>
    <p:sldId id="556" r:id="rId297"/>
    <p:sldId id="557" r:id="rId298"/>
    <p:sldId id="558" r:id="rId299"/>
    <p:sldId id="559" r:id="rId300"/>
    <p:sldId id="560" r:id="rId301"/>
    <p:sldId id="315" r:id="rId30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FCCE80-1FAD-4E9A-BB6B-205EBD445424}" v="17" dt="2023-06-04T20:54:09.2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presProps" Target="presProps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theme" Target="theme/theme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tableStyles" Target="tableStyles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microsoft.com/office/2016/11/relationships/changesInfo" Target="changesInfos/changesInfo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microsoft.com/office/2015/10/relationships/revisionInfo" Target="revisionInfo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303" Type="http://schemas.openxmlformats.org/officeDocument/2006/relationships/notesMaster" Target="notesMasters/notesMaster1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91" Type="http://schemas.openxmlformats.org/officeDocument/2006/relationships/slide" Target="slides/slide290.xml"/><Relationship Id="rId30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bomír Prokeš" userId="c6190586-327c-4754-acfe-3cab059996b7" providerId="ADAL" clId="{CFFCCE80-1FAD-4E9A-BB6B-205EBD445424}"/>
    <pc:docChg chg="addSld modSld sldOrd">
      <pc:chgData name="Lubomír Prokeš" userId="c6190586-327c-4754-acfe-3cab059996b7" providerId="ADAL" clId="{CFFCCE80-1FAD-4E9A-BB6B-205EBD445424}" dt="2023-06-04T20:54:48.151" v="41"/>
      <pc:docMkLst>
        <pc:docMk/>
      </pc:docMkLst>
      <pc:sldChg chg="ord">
        <pc:chgData name="Lubomír Prokeš" userId="c6190586-327c-4754-acfe-3cab059996b7" providerId="ADAL" clId="{CFFCCE80-1FAD-4E9A-BB6B-205EBD445424}" dt="2023-06-04T20:54:48.151" v="41"/>
        <pc:sldMkLst>
          <pc:docMk/>
          <pc:sldMk cId="0" sldId="278"/>
        </pc:sldMkLst>
      </pc:sldChg>
      <pc:sldChg chg="addSp modSp">
        <pc:chgData name="Lubomír Prokeš" userId="c6190586-327c-4754-acfe-3cab059996b7" providerId="ADAL" clId="{CFFCCE80-1FAD-4E9A-BB6B-205EBD445424}" dt="2023-06-04T20:54:09.232" v="37"/>
        <pc:sldMkLst>
          <pc:docMk/>
          <pc:sldMk cId="0" sldId="281"/>
        </pc:sldMkLst>
        <pc:picChg chg="add mod">
          <ac:chgData name="Lubomír Prokeš" userId="c6190586-327c-4754-acfe-3cab059996b7" providerId="ADAL" clId="{CFFCCE80-1FAD-4E9A-BB6B-205EBD445424}" dt="2023-06-04T20:54:09.232" v="37"/>
          <ac:picMkLst>
            <pc:docMk/>
            <pc:sldMk cId="0" sldId="281"/>
            <ac:picMk id="2" creationId="{ECA61799-731A-CF4B-38E0-FB3520F45436}"/>
          </ac:picMkLst>
        </pc:picChg>
      </pc:sldChg>
      <pc:sldChg chg="ord">
        <pc:chgData name="Lubomír Prokeš" userId="c6190586-327c-4754-acfe-3cab059996b7" providerId="ADAL" clId="{CFFCCE80-1FAD-4E9A-BB6B-205EBD445424}" dt="2023-06-04T20:54:41.168" v="39"/>
        <pc:sldMkLst>
          <pc:docMk/>
          <pc:sldMk cId="0" sldId="299"/>
        </pc:sldMkLst>
      </pc:sldChg>
      <pc:sldChg chg="modSp">
        <pc:chgData name="Lubomír Prokeš" userId="c6190586-327c-4754-acfe-3cab059996b7" providerId="ADAL" clId="{CFFCCE80-1FAD-4E9A-BB6B-205EBD445424}" dt="2023-06-04T20:53:25.103" v="33" actId="1076"/>
        <pc:sldMkLst>
          <pc:docMk/>
          <pc:sldMk cId="0" sldId="392"/>
        </pc:sldMkLst>
        <pc:picChg chg="mod">
          <ac:chgData name="Lubomír Prokeš" userId="c6190586-327c-4754-acfe-3cab059996b7" providerId="ADAL" clId="{CFFCCE80-1FAD-4E9A-BB6B-205EBD445424}" dt="2023-06-04T20:53:25.103" v="33" actId="1076"/>
          <ac:picMkLst>
            <pc:docMk/>
            <pc:sldMk cId="0" sldId="392"/>
            <ac:picMk id="208900" creationId="{00000000-0000-0000-0000-000000000000}"/>
          </ac:picMkLst>
        </pc:picChg>
        <pc:picChg chg="mod">
          <ac:chgData name="Lubomír Prokeš" userId="c6190586-327c-4754-acfe-3cab059996b7" providerId="ADAL" clId="{CFFCCE80-1FAD-4E9A-BB6B-205EBD445424}" dt="2023-06-04T20:53:20.205" v="31" actId="1076"/>
          <ac:picMkLst>
            <pc:docMk/>
            <pc:sldMk cId="0" sldId="392"/>
            <ac:picMk id="208903" creationId="{00000000-0000-0000-0000-000000000000}"/>
          </ac:picMkLst>
        </pc:picChg>
      </pc:sldChg>
      <pc:sldChg chg="modSp">
        <pc:chgData name="Lubomír Prokeš" userId="c6190586-327c-4754-acfe-3cab059996b7" providerId="ADAL" clId="{CFFCCE80-1FAD-4E9A-BB6B-205EBD445424}" dt="2023-06-04T20:53:32.902" v="36" actId="1076"/>
        <pc:sldMkLst>
          <pc:docMk/>
          <pc:sldMk cId="0" sldId="410"/>
        </pc:sldMkLst>
        <pc:picChg chg="mod">
          <ac:chgData name="Lubomír Prokeš" userId="c6190586-327c-4754-acfe-3cab059996b7" providerId="ADAL" clId="{CFFCCE80-1FAD-4E9A-BB6B-205EBD445424}" dt="2023-06-04T20:53:32.902" v="36" actId="1076"/>
          <ac:picMkLst>
            <pc:docMk/>
            <pc:sldMk cId="0" sldId="410"/>
            <ac:picMk id="204804" creationId="{00000000-0000-0000-0000-000000000000}"/>
          </ac:picMkLst>
        </pc:picChg>
      </pc:sldChg>
      <pc:sldChg chg="addSp modSp mod">
        <pc:chgData name="Lubomír Prokeš" userId="c6190586-327c-4754-acfe-3cab059996b7" providerId="ADAL" clId="{CFFCCE80-1FAD-4E9A-BB6B-205EBD445424}" dt="2023-06-04T20:51:29.940" v="28" actId="20577"/>
        <pc:sldMkLst>
          <pc:docMk/>
          <pc:sldMk cId="0" sldId="513"/>
        </pc:sldMkLst>
        <pc:spChg chg="mod">
          <ac:chgData name="Lubomír Prokeš" userId="c6190586-327c-4754-acfe-3cab059996b7" providerId="ADAL" clId="{CFFCCE80-1FAD-4E9A-BB6B-205EBD445424}" dt="2023-06-04T20:51:29.940" v="28" actId="20577"/>
          <ac:spMkLst>
            <pc:docMk/>
            <pc:sldMk cId="0" sldId="513"/>
            <ac:spMk id="140292" creationId="{00000000-0000-0000-0000-000000000000}"/>
          </ac:spMkLst>
        </pc:spChg>
        <pc:picChg chg="add mod">
          <ac:chgData name="Lubomír Prokeš" userId="c6190586-327c-4754-acfe-3cab059996b7" providerId="ADAL" clId="{CFFCCE80-1FAD-4E9A-BB6B-205EBD445424}" dt="2023-06-04T20:51:14.771" v="21" actId="1076"/>
          <ac:picMkLst>
            <pc:docMk/>
            <pc:sldMk cId="0" sldId="513"/>
            <ac:picMk id="3" creationId="{67E21D8C-F08F-B4ED-D19E-5BEA49B2BEDF}"/>
          </ac:picMkLst>
        </pc:picChg>
        <pc:picChg chg="mod">
          <ac:chgData name="Lubomír Prokeš" userId="c6190586-327c-4754-acfe-3cab059996b7" providerId="ADAL" clId="{CFFCCE80-1FAD-4E9A-BB6B-205EBD445424}" dt="2023-06-04T20:51:08.258" v="17" actId="1076"/>
          <ac:picMkLst>
            <pc:docMk/>
            <pc:sldMk cId="0" sldId="513"/>
            <ac:picMk id="140296" creationId="{00000000-0000-0000-0000-000000000000}"/>
          </ac:picMkLst>
        </pc:picChg>
        <pc:picChg chg="mod">
          <ac:chgData name="Lubomír Prokeš" userId="c6190586-327c-4754-acfe-3cab059996b7" providerId="ADAL" clId="{CFFCCE80-1FAD-4E9A-BB6B-205EBD445424}" dt="2023-06-04T20:51:16.569" v="22" actId="1076"/>
          <ac:picMkLst>
            <pc:docMk/>
            <pc:sldMk cId="0" sldId="513"/>
            <ac:picMk id="140300" creationId="{00000000-0000-0000-0000-000000000000}"/>
          </ac:picMkLst>
        </pc:picChg>
      </pc:sldChg>
      <pc:sldChg chg="modSp add mod">
        <pc:chgData name="Lubomír Prokeš" userId="c6190586-327c-4754-acfe-3cab059996b7" providerId="ADAL" clId="{CFFCCE80-1FAD-4E9A-BB6B-205EBD445424}" dt="2023-06-04T20:45:24.999" v="1" actId="1076"/>
        <pc:sldMkLst>
          <pc:docMk/>
          <pc:sldMk cId="3871855656" sldId="945"/>
        </pc:sldMkLst>
        <pc:picChg chg="mod">
          <ac:chgData name="Lubomír Prokeš" userId="c6190586-327c-4754-acfe-3cab059996b7" providerId="ADAL" clId="{CFFCCE80-1FAD-4E9A-BB6B-205EBD445424}" dt="2023-06-04T20:45:24.999" v="1" actId="1076"/>
          <ac:picMkLst>
            <pc:docMk/>
            <pc:sldMk cId="3871855656" sldId="945"/>
            <ac:picMk id="10" creationId="{26B3D9BC-1911-45B5-92E9-C643BBCAA0F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94D644-1F09-47BF-A282-AFDC511ED9D7}" type="datetimeFigureOut">
              <a:rPr lang="cs-CZ" smtClean="0"/>
              <a:t>04.06.2023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2E8B3-38C5-44DB-8F28-B2901628F3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7756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2E8B3-38C5-44DB-8F28-B2901628F36E}" type="slidenum">
              <a:rPr lang="cs-CZ" smtClean="0"/>
              <a:t>193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2524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88F05B-53C2-4DBD-B77A-23BBC5317FC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74281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6BFC05-7AD3-4B67-95CF-27C3BAE98BC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88527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1B7BD4-DBCE-49F1-938B-187EB74F2C3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861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2957ACD-29EE-41FC-A1AF-61D5F22E807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86027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6A2B069-3B2D-4535-868E-29FA2BF5005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3858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3D029FC-8662-4CCA-A837-BA71149B118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4070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B7D5C16-5251-4DFF-BCCF-FC952EE2F31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35609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29850FA-CF7E-4100-A64E-92C60FC4BB1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00891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25280" cy="114204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D4CF16-70E7-4A4D-8988-A825BB7F85F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16466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718D5F-322B-4599-8DBE-C3FD74BC6DA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29269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0E2FA6-CCC3-4AC2-B7A5-6E794E583E6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25010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BD1466-9D3E-4F7C-9C29-C7F46E24E4E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99138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7D7500-8F1D-4AA8-A5DA-D73B79E13FC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10483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C3429B-620E-4F3C-9137-211999F2EDA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82274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4B3B4C-4F7B-4BDC-AB35-82CE3DF5CA0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20960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8365BD-722F-47A1-A274-CA07DA7A08C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35237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ABEB0E-F7DE-432B-9643-794C7D83FC5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64733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67DB2AF-34E4-4915-891C-9938265FC47D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wm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wmf"/><Relationship Id="rId2" Type="http://schemas.openxmlformats.org/officeDocument/2006/relationships/image" Target="../media/image135.w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9.wmf"/><Relationship Id="rId5" Type="http://schemas.openxmlformats.org/officeDocument/2006/relationships/image" Target="../media/image138.wmf"/><Relationship Id="rId4" Type="http://schemas.openxmlformats.org/officeDocument/2006/relationships/image" Target="../media/image137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wm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wmf"/><Relationship Id="rId2" Type="http://schemas.openxmlformats.org/officeDocument/2006/relationships/image" Target="../media/image141.wmf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wmf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wmf"/><Relationship Id="rId2" Type="http://schemas.openxmlformats.org/officeDocument/2006/relationships/image" Target="../media/image145.w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8.wmf"/><Relationship Id="rId4" Type="http://schemas.openxmlformats.org/officeDocument/2006/relationships/image" Target="../media/image147.wmf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wmf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wmf"/><Relationship Id="rId2" Type="http://schemas.openxmlformats.org/officeDocument/2006/relationships/image" Target="../media/image15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wm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wm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wmf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wmf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wmf"/><Relationship Id="rId2" Type="http://schemas.openxmlformats.org/officeDocument/2006/relationships/image" Target="../media/image167.wmf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wmf"/><Relationship Id="rId2" Type="http://schemas.openxmlformats.org/officeDocument/2006/relationships/image" Target="../media/image171.w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wmf"/><Relationship Id="rId2" Type="http://schemas.openxmlformats.org/officeDocument/2006/relationships/image" Target="../media/image173.wmf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wmf"/><Relationship Id="rId2" Type="http://schemas.openxmlformats.org/officeDocument/2006/relationships/image" Target="../media/image175.wmf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wmf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wmf"/><Relationship Id="rId2" Type="http://schemas.openxmlformats.org/officeDocument/2006/relationships/image" Target="../media/image192.w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5.wmf"/><Relationship Id="rId4" Type="http://schemas.openxmlformats.org/officeDocument/2006/relationships/image" Target="../media/image194.wmf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wmf"/><Relationship Id="rId1" Type="http://schemas.openxmlformats.org/officeDocument/2006/relationships/slideLayout" Target="../slideLayouts/slideLayout16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wmf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wmf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4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9.jpeg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4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16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4.png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7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4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8.png"/><Relationship Id="rId4" Type="http://schemas.openxmlformats.org/officeDocument/2006/relationships/image" Target="../media/image247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1.png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wmf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5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8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wmf"/><Relationship Id="rId2" Type="http://schemas.openxmlformats.org/officeDocument/2006/relationships/image" Target="../media/image259.wmf"/><Relationship Id="rId1" Type="http://schemas.openxmlformats.org/officeDocument/2006/relationships/slideLayout" Target="../slideLayouts/slideLayout4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4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4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3.jpe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6.jpeg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e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4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4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jpeg"/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1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4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4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16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16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eg"/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eg"/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1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jpeg"/><Relationship Id="rId2" Type="http://schemas.openxmlformats.org/officeDocument/2006/relationships/image" Target="../media/image29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6.jpeg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jpeg"/><Relationship Id="rId1" Type="http://schemas.openxmlformats.org/officeDocument/2006/relationships/slideLayout" Target="../slideLayouts/slideLayout1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wmf"/><Relationship Id="rId2" Type="http://schemas.openxmlformats.org/officeDocument/2006/relationships/image" Target="../media/image298.wmf"/><Relationship Id="rId1" Type="http://schemas.openxmlformats.org/officeDocument/2006/relationships/slideLayout" Target="../slideLayouts/slideLayout4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wmf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6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eg"/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4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1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image" Target="../media/image3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4.jpe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16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0.jpeg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pn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4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wmf"/><Relationship Id="rId2" Type="http://schemas.openxmlformats.org/officeDocument/2006/relationships/image" Target="../media/image323.w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pn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28.jpe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1.jpeg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pn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jpe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jpeg"/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png"/><Relationship Id="rId2" Type="http://schemas.openxmlformats.org/officeDocument/2006/relationships/image" Target="../media/image3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8.jpe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6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png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6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4.jpe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5.jpeg"/><Relationship Id="rId1" Type="http://schemas.openxmlformats.org/officeDocument/2006/relationships/slideLayout" Target="../slideLayouts/slideLayout6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6.png"/><Relationship Id="rId1" Type="http://schemas.openxmlformats.org/officeDocument/2006/relationships/slideLayout" Target="../slideLayouts/slideLayout6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6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0.png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.jpeg"/><Relationship Id="rId1" Type="http://schemas.openxmlformats.org/officeDocument/2006/relationships/slideLayout" Target="../slideLayouts/slideLayout4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3.jpe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wmf"/><Relationship Id="rId2" Type="http://schemas.openxmlformats.org/officeDocument/2006/relationships/image" Target="../media/image354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6.png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jpeg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wmf"/><Relationship Id="rId2" Type="http://schemas.openxmlformats.org/officeDocument/2006/relationships/image" Target="../media/image360.wmf"/><Relationship Id="rId1" Type="http://schemas.openxmlformats.org/officeDocument/2006/relationships/slideLayout" Target="../slideLayouts/slideLayout4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jpeg"/><Relationship Id="rId2" Type="http://schemas.openxmlformats.org/officeDocument/2006/relationships/image" Target="../media/image362.jpeg"/><Relationship Id="rId1" Type="http://schemas.openxmlformats.org/officeDocument/2006/relationships/slideLayout" Target="../slideLayouts/slideLayout16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4.png"/><Relationship Id="rId1" Type="http://schemas.openxmlformats.org/officeDocument/2006/relationships/slideLayout" Target="../slideLayouts/slideLayout6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6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6.png"/><Relationship Id="rId1" Type="http://schemas.openxmlformats.org/officeDocument/2006/relationships/slideLayout" Target="../slideLayouts/slideLayout6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6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9.png"/><Relationship Id="rId2" Type="http://schemas.openxmlformats.org/officeDocument/2006/relationships/image" Target="../media/image36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0.pn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2.png"/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3.pn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png"/><Relationship Id="rId2" Type="http://schemas.openxmlformats.org/officeDocument/2006/relationships/image" Target="../media/image374.png"/><Relationship Id="rId1" Type="http://schemas.openxmlformats.org/officeDocument/2006/relationships/slideLayout" Target="../slideLayouts/slideLayout6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png"/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png"/><Relationship Id="rId2" Type="http://schemas.openxmlformats.org/officeDocument/2006/relationships/image" Target="../media/image378.png"/><Relationship Id="rId1" Type="http://schemas.openxmlformats.org/officeDocument/2006/relationships/slideLayout" Target="../slideLayouts/slideLayout4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6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6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png"/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4.wmf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6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6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jpeg"/><Relationship Id="rId2" Type="http://schemas.openxmlformats.org/officeDocument/2006/relationships/image" Target="../media/image3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9.wmf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jpe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4.jpeg"/><Relationship Id="rId5" Type="http://schemas.openxmlformats.org/officeDocument/2006/relationships/image" Target="../media/image393.jpeg"/><Relationship Id="rId4" Type="http://schemas.openxmlformats.org/officeDocument/2006/relationships/image" Target="../media/image392.jpeg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6.jpeg"/><Relationship Id="rId2" Type="http://schemas.openxmlformats.org/officeDocument/2006/relationships/image" Target="../media/image395.png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8.jpeg"/><Relationship Id="rId2" Type="http://schemas.openxmlformats.org/officeDocument/2006/relationships/image" Target="../media/image39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jpeg"/><Relationship Id="rId2" Type="http://schemas.openxmlformats.org/officeDocument/2006/relationships/image" Target="../media/image399.png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png"/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3.jpeg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5.png"/><Relationship Id="rId2" Type="http://schemas.openxmlformats.org/officeDocument/2006/relationships/image" Target="../media/image40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7.jpeg"/><Relationship Id="rId4" Type="http://schemas.openxmlformats.org/officeDocument/2006/relationships/image" Target="../media/image406.jpeg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9.jpeg"/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4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4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3.png"/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4.jpeg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6.png"/><Relationship Id="rId2" Type="http://schemas.openxmlformats.org/officeDocument/2006/relationships/image" Target="../media/image415.png"/><Relationship Id="rId1" Type="http://schemas.openxmlformats.org/officeDocument/2006/relationships/slideLayout" Target="../slideLayouts/slideLayout4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8.png"/><Relationship Id="rId2" Type="http://schemas.openxmlformats.org/officeDocument/2006/relationships/image" Target="../media/image4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9.wmf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1.wmf"/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3.wmf"/><Relationship Id="rId2" Type="http://schemas.openxmlformats.org/officeDocument/2006/relationships/image" Target="../media/image422.wmf"/><Relationship Id="rId1" Type="http://schemas.openxmlformats.org/officeDocument/2006/relationships/slideLayout" Target="../slideLayouts/slideLayout4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5.wmf"/><Relationship Id="rId2" Type="http://schemas.openxmlformats.org/officeDocument/2006/relationships/image" Target="../media/image424.wmf"/><Relationship Id="rId1" Type="http://schemas.openxmlformats.org/officeDocument/2006/relationships/slideLayout" Target="../slideLayouts/slideLayout4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7.png"/><Relationship Id="rId2" Type="http://schemas.openxmlformats.org/officeDocument/2006/relationships/image" Target="../media/image426.png"/><Relationship Id="rId1" Type="http://schemas.openxmlformats.org/officeDocument/2006/relationships/slideLayout" Target="../slideLayouts/slideLayout4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8.png"/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1.png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3.wmf"/><Relationship Id="rId2" Type="http://schemas.openxmlformats.org/officeDocument/2006/relationships/image" Target="../media/image432.wmf"/><Relationship Id="rId1" Type="http://schemas.openxmlformats.org/officeDocument/2006/relationships/slideLayout" Target="../slideLayouts/slideLayout12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4.png"/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6.png"/><Relationship Id="rId2" Type="http://schemas.openxmlformats.org/officeDocument/2006/relationships/image" Target="../media/image435.png"/><Relationship Id="rId1" Type="http://schemas.openxmlformats.org/officeDocument/2006/relationships/slideLayout" Target="../slideLayouts/slideLayout4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7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8.png"/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9.png"/><Relationship Id="rId1" Type="http://schemas.openxmlformats.org/officeDocument/2006/relationships/slideLayout" Target="../slideLayouts/slideLayout6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png"/><Relationship Id="rId2" Type="http://schemas.openxmlformats.org/officeDocument/2006/relationships/image" Target="../media/image440.wmf"/><Relationship Id="rId1" Type="http://schemas.openxmlformats.org/officeDocument/2006/relationships/slideLayout" Target="../slideLayouts/slideLayout4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3.wmf"/><Relationship Id="rId2" Type="http://schemas.openxmlformats.org/officeDocument/2006/relationships/image" Target="../media/image442.wmf"/><Relationship Id="rId1" Type="http://schemas.openxmlformats.org/officeDocument/2006/relationships/slideLayout" Target="../slideLayouts/slideLayout4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4.png"/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5.wmf"/><Relationship Id="rId1" Type="http://schemas.openxmlformats.org/officeDocument/2006/relationships/slideLayout" Target="../slideLayouts/slideLayout2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446.wmf"/><Relationship Id="rId1" Type="http://schemas.openxmlformats.org/officeDocument/2006/relationships/slideLayout" Target="../slideLayouts/slideLayout4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7.png"/><Relationship Id="rId1" Type="http://schemas.openxmlformats.org/officeDocument/2006/relationships/slideLayout" Target="../slideLayouts/slideLayout2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8.png"/><Relationship Id="rId1" Type="http://schemas.openxmlformats.org/officeDocument/2006/relationships/slideLayout" Target="../slideLayouts/slideLayout2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2" Type="http://schemas.openxmlformats.org/officeDocument/2006/relationships/image" Target="../media/image450.wmf"/><Relationship Id="rId1" Type="http://schemas.openxmlformats.org/officeDocument/2006/relationships/slideLayout" Target="../slideLayouts/slideLayout4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2.png"/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3.png"/><Relationship Id="rId7" Type="http://schemas.openxmlformats.org/officeDocument/2006/relationships/image" Target="../media/image455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54.png"/><Relationship Id="rId4" Type="http://schemas.openxmlformats.org/officeDocument/2006/relationships/oleObject" Target="../embeddings/oleObject3.bin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7.png"/><Relationship Id="rId2" Type="http://schemas.openxmlformats.org/officeDocument/2006/relationships/image" Target="../media/image456.png"/><Relationship Id="rId1" Type="http://schemas.openxmlformats.org/officeDocument/2006/relationships/slideLayout" Target="../slideLayouts/slideLayout4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9.wmf"/><Relationship Id="rId2" Type="http://schemas.openxmlformats.org/officeDocument/2006/relationships/image" Target="../media/image458.png"/><Relationship Id="rId1" Type="http://schemas.openxmlformats.org/officeDocument/2006/relationships/slideLayout" Target="../slideLayouts/slideLayout4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jpeg"/><Relationship Id="rId2" Type="http://schemas.openxmlformats.org/officeDocument/2006/relationships/hyperlink" Target="http://www.google.cz/url?sa=i&amp;rct=j&amp;q=&amp;esrc=s&amp;source=images&amp;cd=&amp;cad=rja&amp;docid=_5m8sMmfCRaCoM&amp;tbnid=GxTBKtujjZ-NAM:&amp;ved=0CAUQjRw&amp;url=http%3A%2F%2Fwww.atomic.physics.lu.se%2Fresearch%2Fapplied_molecular_spectroscopy_and_remote_sensing%2Fresearch_overview%2Flidar_libs%2F&amp;ei=1zWwUsjcG4XFtQaK8oDoAg&amp;bvm=bv.57967247,d.Yms&amp;psig=AFQjCNGWqupeJoB_BBDXWohjGN94FYDvbA&amp;ust=1387365832809399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2.jpeg"/><Relationship Id="rId4" Type="http://schemas.openxmlformats.org/officeDocument/2006/relationships/image" Target="../media/image461.jpeg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3.png"/><Relationship Id="rId2" Type="http://schemas.openxmlformats.org/officeDocument/2006/relationships/image" Target="../media/image46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64.jpeg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docid=nLrxtxVc4q2b_M&amp;tbnid=BJisKGRxortveM:&amp;ved=0CAUQjRw&amp;url=http%3A%2F%2Fsmsc.cnes.fr%2FMSL%2FFr%2FGP_chemcam.htm&amp;ei=jzWwUouCJYmdtQbrxYCIAw&amp;bvm=bv.57967247,d.Yms&amp;psig=AFQjCNGWqupeJoB_BBDXWohjGN94FYDvbA&amp;ust=1387365832809399" TargetMode="External"/><Relationship Id="rId2" Type="http://schemas.openxmlformats.org/officeDocument/2006/relationships/image" Target="../media/image4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7.jpeg"/><Relationship Id="rId4" Type="http://schemas.openxmlformats.org/officeDocument/2006/relationships/image" Target="../media/image46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9.jpeg"/><Relationship Id="rId2" Type="http://schemas.openxmlformats.org/officeDocument/2006/relationships/image" Target="../media/image46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0.png"/></Relationships>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2.png"/><Relationship Id="rId2" Type="http://schemas.openxmlformats.org/officeDocument/2006/relationships/image" Target="../media/image4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3.gif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4.wmf"/><Relationship Id="rId1" Type="http://schemas.openxmlformats.org/officeDocument/2006/relationships/slideLayout" Target="../slideLayouts/slideLayout2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6.png"/><Relationship Id="rId2" Type="http://schemas.openxmlformats.org/officeDocument/2006/relationships/image" Target="../media/image475.png"/><Relationship Id="rId1" Type="http://schemas.openxmlformats.org/officeDocument/2006/relationships/slideLayout" Target="../slideLayouts/slideLayout4.xml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8.wmf"/><Relationship Id="rId2" Type="http://schemas.openxmlformats.org/officeDocument/2006/relationships/image" Target="../media/image477.png"/><Relationship Id="rId1" Type="http://schemas.openxmlformats.org/officeDocument/2006/relationships/slideLayout" Target="../slideLayouts/slideLayout4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9.wmf"/><Relationship Id="rId1" Type="http://schemas.openxmlformats.org/officeDocument/2006/relationships/slideLayout" Target="../slideLayouts/slideLayout2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0.wmf"/><Relationship Id="rId1" Type="http://schemas.openxmlformats.org/officeDocument/2006/relationships/slideLayout" Target="../slideLayouts/slideLayout2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png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3.wmf"/><Relationship Id="rId2" Type="http://schemas.openxmlformats.org/officeDocument/2006/relationships/image" Target="../media/image482.wmf"/><Relationship Id="rId1" Type="http://schemas.openxmlformats.org/officeDocument/2006/relationships/slideLayout" Target="../slideLayouts/slideLayout4.xml"/></Relationships>
</file>

<file path=ppt/slides/_rels/slide3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wmf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1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3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5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wmf"/><Relationship Id="rId2" Type="http://schemas.openxmlformats.org/officeDocument/2006/relationships/image" Target="../media/image126.wmf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Bezpečnost práce s lasery</a:t>
            </a:r>
          </a:p>
        </p:txBody>
      </p:sp>
      <p:pic>
        <p:nvPicPr>
          <p:cNvPr id="238595" name="Picture 3" descr="yod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700213"/>
            <a:ext cx="412591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836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 descr="LaserRepai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3429000"/>
            <a:ext cx="3529012" cy="2646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7811" name="Rectangle 3"/>
          <p:cNvSpPr>
            <a:spLocks noChangeArrowheads="1"/>
          </p:cNvSpPr>
          <p:nvPr/>
        </p:nvSpPr>
        <p:spPr bwMode="auto">
          <a:xfrm>
            <a:off x="323850" y="981075"/>
            <a:ext cx="8509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t"/>
            <a:r>
              <a:rPr lang="cs-CZ" altLang="cs-CZ"/>
              <a:t>Běžně dostupné lasery bývají maximálně ve třídě III (optické soustavy cd přehrávačů)</a:t>
            </a:r>
          </a:p>
        </p:txBody>
      </p:sp>
      <p:sp>
        <p:nvSpPr>
          <p:cNvPr id="247812" name="Rectangle 4"/>
          <p:cNvSpPr>
            <a:spLocks noChangeArrowheads="1"/>
          </p:cNvSpPr>
          <p:nvPr/>
        </p:nvSpPr>
        <p:spPr bwMode="auto">
          <a:xfrm>
            <a:off x="250825" y="1916113"/>
            <a:ext cx="84248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t"/>
            <a:r>
              <a:rPr lang="cs-CZ" altLang="cs-CZ"/>
              <a:t>Výkonné lasery (třídy IV) jsou schopné způsobit popáleniny, řezné nebo tržné rány; případně způsobit požár. </a:t>
            </a:r>
          </a:p>
        </p:txBody>
      </p:sp>
      <p:pic>
        <p:nvPicPr>
          <p:cNvPr id="247813" name="Picture 5" descr="df97062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3357563"/>
            <a:ext cx="4038600" cy="29956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752403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304800"/>
            <a:ext cx="3168650" cy="535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25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3068638" cy="409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2516" name="Text Box 4"/>
          <p:cNvSpPr txBox="1">
            <a:spLocks noChangeArrowheads="1"/>
          </p:cNvSpPr>
          <p:nvPr/>
        </p:nvSpPr>
        <p:spPr bwMode="auto">
          <a:xfrm>
            <a:off x="1295400" y="5867400"/>
            <a:ext cx="1241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Koroze mědi</a:t>
            </a:r>
          </a:p>
        </p:txBody>
      </p:sp>
      <p:sp>
        <p:nvSpPr>
          <p:cNvPr id="192517" name="Text Box 5"/>
          <p:cNvSpPr txBox="1">
            <a:spLocks noChangeArrowheads="1"/>
          </p:cNvSpPr>
          <p:nvPr/>
        </p:nvSpPr>
        <p:spPr bwMode="auto">
          <a:xfrm>
            <a:off x="6629400" y="5867400"/>
            <a:ext cx="1398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Koroze bronzu</a:t>
            </a:r>
          </a:p>
        </p:txBody>
      </p:sp>
      <p:sp>
        <p:nvSpPr>
          <p:cNvPr id="192518" name="Rectangle 6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5410200" cy="762000"/>
          </a:xfrm>
        </p:spPr>
        <p:txBody>
          <a:bodyPr/>
          <a:lstStyle/>
          <a:p>
            <a:r>
              <a:rPr lang="cs-CZ" altLang="cs-CZ" sz="3600"/>
              <a:t>Měď a bronz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fulltext1108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312738"/>
            <a:ext cx="7273925" cy="59039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908050"/>
            <a:ext cx="8642350" cy="4394200"/>
          </a:xfrm>
          <a:noFill/>
          <a:ln/>
        </p:spPr>
      </p:pic>
      <p:sp>
        <p:nvSpPr>
          <p:cNvPr id="194563" name="Rectangle 3"/>
          <p:cNvSpPr>
            <a:spLocks noChangeArrowheads="1"/>
          </p:cNvSpPr>
          <p:nvPr/>
        </p:nvSpPr>
        <p:spPr bwMode="auto">
          <a:xfrm>
            <a:off x="1403350" y="5734050"/>
            <a:ext cx="4260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Fotografie bronzové sochy (Arian de Vries, 1648)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2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611188" y="260350"/>
            <a:ext cx="3525837" cy="1143000"/>
          </a:xfrm>
          <a:noFill/>
          <a:ln/>
        </p:spPr>
        <p:txBody>
          <a:bodyPr/>
          <a:lstStyle/>
          <a:p>
            <a:r>
              <a:rPr lang="cs-CZ" altLang="cs-CZ" sz="3600"/>
              <a:t>Stříbro</a:t>
            </a:r>
          </a:p>
        </p:txBody>
      </p:sp>
      <p:pic>
        <p:nvPicPr>
          <p:cNvPr id="206853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525" y="4941888"/>
            <a:ext cx="2843213" cy="1262062"/>
          </a:xfrm>
          <a:noFill/>
          <a:ln/>
        </p:spPr>
      </p:pic>
      <p:pic>
        <p:nvPicPr>
          <p:cNvPr id="206855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5600" y="620713"/>
            <a:ext cx="3243263" cy="2476500"/>
          </a:xfrm>
          <a:noFill/>
          <a:ln/>
        </p:spPr>
      </p:pic>
      <p:pic>
        <p:nvPicPr>
          <p:cNvPr id="206857" name="Picture 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349500"/>
            <a:ext cx="2124075" cy="1981200"/>
          </a:xfrm>
          <a:noFill/>
          <a:ln/>
        </p:spPr>
      </p:pic>
      <p:pic>
        <p:nvPicPr>
          <p:cNvPr id="206859" name="Picture 1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7675" y="2349500"/>
            <a:ext cx="2101850" cy="1981200"/>
          </a:xfrm>
          <a:noFill/>
          <a:ln/>
        </p:spPr>
      </p:pic>
      <p:sp>
        <p:nvSpPr>
          <p:cNvPr id="206861" name="Rectangle 13"/>
          <p:cNvSpPr>
            <a:spLocks noChangeArrowheads="1"/>
          </p:cNvSpPr>
          <p:nvPr/>
        </p:nvSpPr>
        <p:spPr bwMode="auto">
          <a:xfrm>
            <a:off x="539750" y="4797425"/>
            <a:ext cx="45720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/>
              <a:t>(</a:t>
            </a:r>
            <a:r>
              <a:rPr lang="cs-CZ" altLang="cs-CZ" sz="1800" i="1"/>
              <a:t>left</a:t>
            </a:r>
            <a:r>
              <a:rPr lang="cs-CZ" altLang="cs-CZ" sz="1800"/>
              <a:t>) Microphotograph (</a:t>
            </a:r>
            <a:r>
              <a:rPr lang="cs-CZ" altLang="cs-CZ" sz="1800" i="1"/>
              <a:t>×</a:t>
            </a:r>
            <a:r>
              <a:rPr lang="cs-CZ" altLang="cs-CZ" sz="1800"/>
              <a:t>13) of the woven fabric preserved within the iron incrustations, possibly the remains of a bag or purse and (</a:t>
            </a:r>
            <a:r>
              <a:rPr lang="cs-CZ" altLang="cs-CZ" sz="1800" i="1"/>
              <a:t>right</a:t>
            </a:r>
            <a:r>
              <a:rPr lang="cs-CZ" altLang="cs-CZ" sz="1800"/>
              <a:t>) SEM micrograph of the constituent bast fibres (scale bar = 100 μm)</a:t>
            </a:r>
          </a:p>
        </p:txBody>
      </p:sp>
      <p:pic>
        <p:nvPicPr>
          <p:cNvPr id="206862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429000"/>
            <a:ext cx="1220787" cy="117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6863" name="Text Box 15"/>
          <p:cNvSpPr txBox="1">
            <a:spLocks noChangeArrowheads="1"/>
          </p:cNvSpPr>
          <p:nvPr/>
        </p:nvSpPr>
        <p:spPr bwMode="auto">
          <a:xfrm>
            <a:off x="611188" y="1484313"/>
            <a:ext cx="460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/>
              <a:t>Depot mincí Viléma Dobyvatele (Abergavenny)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1612" y="980728"/>
            <a:ext cx="7340776" cy="3744416"/>
          </a:xfrm>
          <a:noFill/>
          <a:ln/>
        </p:spPr>
      </p:pic>
      <p:sp>
        <p:nvSpPr>
          <p:cNvPr id="204807" name="Text Box 7"/>
          <p:cNvSpPr txBox="1">
            <a:spLocks noChangeArrowheads="1"/>
          </p:cNvSpPr>
          <p:nvPr/>
        </p:nvSpPr>
        <p:spPr bwMode="auto">
          <a:xfrm>
            <a:off x="1187450" y="5300663"/>
            <a:ext cx="727233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dirty="0"/>
              <a:t>SEM </a:t>
            </a:r>
            <a:r>
              <a:rPr lang="cs-CZ" altLang="cs-CZ" sz="1800" dirty="0" err="1"/>
              <a:t>micrographs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of</a:t>
            </a:r>
            <a:r>
              <a:rPr lang="cs-CZ" altLang="cs-CZ" sz="1800" dirty="0"/>
              <a:t> a </a:t>
            </a:r>
            <a:r>
              <a:rPr lang="cs-CZ" altLang="cs-CZ" sz="1800" dirty="0" err="1"/>
              <a:t>coin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with</a:t>
            </a:r>
            <a:r>
              <a:rPr lang="cs-CZ" altLang="cs-CZ" sz="1800" dirty="0"/>
              <a:t> </a:t>
            </a:r>
            <a:r>
              <a:rPr lang="cs-CZ" altLang="cs-CZ" sz="1800" dirty="0" err="1"/>
              <a:t>half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the</a:t>
            </a:r>
            <a:r>
              <a:rPr lang="cs-CZ" altLang="cs-CZ" sz="1800" dirty="0"/>
              <a:t> oxide </a:t>
            </a:r>
            <a:r>
              <a:rPr lang="cs-CZ" altLang="cs-CZ" sz="1800" dirty="0" err="1"/>
              <a:t>bloom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still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present</a:t>
            </a:r>
            <a:r>
              <a:rPr lang="cs-CZ" altLang="cs-CZ" sz="1800" dirty="0"/>
              <a:t> </a:t>
            </a:r>
            <a:r>
              <a:rPr lang="cs-CZ" altLang="cs-CZ" sz="1800" dirty="0" err="1"/>
              <a:t>after</a:t>
            </a:r>
            <a:r>
              <a:rPr lang="cs-CZ" altLang="cs-CZ" sz="1800" dirty="0"/>
              <a:t> laser </a:t>
            </a:r>
            <a:r>
              <a:rPr lang="cs-CZ" altLang="cs-CZ" sz="1800" dirty="0" err="1"/>
              <a:t>cleaning</a:t>
            </a:r>
            <a:r>
              <a:rPr lang="cs-CZ" altLang="cs-CZ" sz="1800" dirty="0"/>
              <a:t>: (</a:t>
            </a:r>
            <a:r>
              <a:rPr lang="cs-CZ" altLang="cs-CZ" sz="1800" i="1" dirty="0" err="1"/>
              <a:t>left</a:t>
            </a:r>
            <a:r>
              <a:rPr lang="cs-CZ" altLang="cs-CZ" sz="1800" dirty="0"/>
              <a:t>) </a:t>
            </a:r>
            <a:r>
              <a:rPr lang="cs-CZ" altLang="cs-CZ" sz="1800" dirty="0" err="1"/>
              <a:t>low</a:t>
            </a:r>
            <a:r>
              <a:rPr lang="cs-CZ" altLang="cs-CZ" sz="1800" dirty="0"/>
              <a:t> </a:t>
            </a:r>
            <a:r>
              <a:rPr lang="cs-CZ" altLang="cs-CZ" sz="1800" dirty="0" err="1"/>
              <a:t>magnification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scale</a:t>
            </a:r>
            <a:r>
              <a:rPr lang="cs-CZ" altLang="cs-CZ" sz="1800" dirty="0"/>
              <a:t> bar = 1mm) and (</a:t>
            </a:r>
            <a:r>
              <a:rPr lang="cs-CZ" altLang="cs-CZ" sz="1800" i="1" dirty="0" err="1"/>
              <a:t>right</a:t>
            </a:r>
            <a:r>
              <a:rPr lang="cs-CZ" altLang="cs-CZ" sz="1800" dirty="0"/>
              <a:t>) </a:t>
            </a:r>
            <a:r>
              <a:rPr lang="cs-CZ" altLang="cs-CZ" sz="1800" dirty="0" err="1"/>
              <a:t>high</a:t>
            </a:r>
            <a:r>
              <a:rPr lang="cs-CZ" altLang="cs-CZ" sz="1800" dirty="0"/>
              <a:t> </a:t>
            </a:r>
            <a:r>
              <a:rPr lang="cs-CZ" altLang="cs-CZ" sz="1800" dirty="0" err="1"/>
              <a:t>magnification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scale</a:t>
            </a:r>
            <a:r>
              <a:rPr lang="cs-CZ" altLang="cs-CZ" sz="1800" dirty="0"/>
              <a:t> bar = 20μm)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836613"/>
            <a:ext cx="2806700" cy="1143000"/>
          </a:xfrm>
        </p:spPr>
        <p:txBody>
          <a:bodyPr/>
          <a:lstStyle/>
          <a:p>
            <a:r>
              <a:rPr lang="cs-CZ" altLang="cs-CZ" sz="3600"/>
              <a:t>Pokovené předměty</a:t>
            </a:r>
          </a:p>
        </p:txBody>
      </p:sp>
      <p:pic>
        <p:nvPicPr>
          <p:cNvPr id="20377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549275"/>
            <a:ext cx="3306762" cy="2878138"/>
          </a:xfrm>
          <a:noFill/>
          <a:ln/>
        </p:spPr>
      </p:pic>
      <p:pic>
        <p:nvPicPr>
          <p:cNvPr id="20378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3644900"/>
            <a:ext cx="5832475" cy="2895600"/>
          </a:xfrm>
          <a:noFill/>
          <a:ln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90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2" y="1287091"/>
            <a:ext cx="3570148" cy="3321069"/>
          </a:xfrm>
          <a:noFill/>
          <a:ln/>
        </p:spPr>
      </p:pic>
      <p:pic>
        <p:nvPicPr>
          <p:cNvPr id="208903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4048" y="1263085"/>
            <a:ext cx="3570149" cy="3305547"/>
          </a:xfrm>
          <a:noFill/>
          <a:ln/>
        </p:spPr>
      </p:pic>
      <p:sp>
        <p:nvSpPr>
          <p:cNvPr id="208906" name="Rectangle 10"/>
          <p:cNvSpPr>
            <a:spLocks noChangeArrowheads="1"/>
          </p:cNvSpPr>
          <p:nvPr/>
        </p:nvSpPr>
        <p:spPr bwMode="auto">
          <a:xfrm>
            <a:off x="611188" y="5157788"/>
            <a:ext cx="69929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/>
              <a:t>Cross section of surface layer structure of leaf gilded spire from Bronnbach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2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404813"/>
            <a:ext cx="2092325" cy="1981200"/>
          </a:xfrm>
          <a:noFill/>
          <a:ln/>
        </p:spPr>
      </p:pic>
      <p:pic>
        <p:nvPicPr>
          <p:cNvPr id="211975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8038" y="476250"/>
            <a:ext cx="2051050" cy="1981200"/>
          </a:xfrm>
          <a:noFill/>
          <a:ln/>
        </p:spPr>
      </p:pic>
      <p:pic>
        <p:nvPicPr>
          <p:cNvPr id="211979" name="Picture 1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3284538"/>
            <a:ext cx="5903912" cy="2149475"/>
          </a:xfrm>
          <a:noFill/>
          <a:ln/>
        </p:spPr>
      </p:pic>
      <p:sp>
        <p:nvSpPr>
          <p:cNvPr id="211978" name="Rectangle 10"/>
          <p:cNvSpPr>
            <a:spLocks noChangeArrowheads="1"/>
          </p:cNvSpPr>
          <p:nvPr/>
        </p:nvSpPr>
        <p:spPr bwMode="auto">
          <a:xfrm>
            <a:off x="395288" y="2781300"/>
            <a:ext cx="539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/>
              <a:t>Hustota energie : 0,1 Jcm-2 	Hustota energie: 0,2 Jcm-2</a:t>
            </a:r>
          </a:p>
        </p:txBody>
      </p:sp>
      <p:sp>
        <p:nvSpPr>
          <p:cNvPr id="211982" name="Rectangle 14"/>
          <p:cNvSpPr>
            <a:spLocks noChangeArrowheads="1"/>
          </p:cNvSpPr>
          <p:nvPr/>
        </p:nvSpPr>
        <p:spPr bwMode="auto">
          <a:xfrm>
            <a:off x="539750" y="5661025"/>
            <a:ext cx="8280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/>
              <a:t>(</a:t>
            </a:r>
            <a:r>
              <a:rPr lang="cs-CZ" altLang="cs-CZ" sz="1800" i="1"/>
              <a:t>left</a:t>
            </a:r>
            <a:r>
              <a:rPr lang="cs-CZ" altLang="cs-CZ" sz="1800"/>
              <a:t>) Microscopy, SEM. (</a:t>
            </a:r>
            <a:r>
              <a:rPr lang="cs-CZ" altLang="cs-CZ" sz="1800" i="1"/>
              <a:t>centre</a:t>
            </a:r>
            <a:r>
              <a:rPr lang="cs-CZ" altLang="cs-CZ" sz="1800"/>
              <a:t>) Comparison of contaminated and laser cleaned zones. (</a:t>
            </a:r>
            <a:r>
              <a:rPr lang="cs-CZ" altLang="cs-CZ" sz="1800" i="1"/>
              <a:t>right</a:t>
            </a:r>
            <a:r>
              <a:rPr lang="cs-CZ" altLang="cs-CZ" sz="1800"/>
              <a:t>) Beginning of thermal influence at the cracks on leaf gold</a:t>
            </a:r>
          </a:p>
        </p:txBody>
      </p:sp>
      <p:pic>
        <p:nvPicPr>
          <p:cNvPr id="211986" name="Picture 1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7763" y="549275"/>
            <a:ext cx="2349500" cy="1981200"/>
          </a:xfrm>
          <a:noFill/>
          <a:ln/>
        </p:spPr>
      </p:pic>
      <p:sp>
        <p:nvSpPr>
          <p:cNvPr id="211989" name="Text Box 21"/>
          <p:cNvSpPr txBox="1">
            <a:spLocks noChangeArrowheads="1"/>
          </p:cNvSpPr>
          <p:nvPr/>
        </p:nvSpPr>
        <p:spPr bwMode="auto">
          <a:xfrm>
            <a:off x="6443663" y="2708275"/>
            <a:ext cx="195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/>
              <a:t>Mechanické čištění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066800"/>
            <a:ext cx="3124200" cy="1143000"/>
          </a:xfrm>
        </p:spPr>
        <p:txBody>
          <a:bodyPr/>
          <a:lstStyle/>
          <a:p>
            <a:r>
              <a:rPr lang="cs-CZ" altLang="cs-CZ"/>
              <a:t>Železo</a:t>
            </a:r>
          </a:p>
        </p:txBody>
      </p:sp>
      <p:pic>
        <p:nvPicPr>
          <p:cNvPr id="1955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76600"/>
            <a:ext cx="5867400" cy="335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55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4800"/>
            <a:ext cx="3429000" cy="246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5589" name="Text Box 5"/>
          <p:cNvSpPr txBox="1">
            <a:spLocks noChangeArrowheads="1"/>
          </p:cNvSpPr>
          <p:nvPr/>
        </p:nvSpPr>
        <p:spPr bwMode="auto">
          <a:xfrm>
            <a:off x="5867400" y="2971800"/>
            <a:ext cx="2959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Římské puklice štítů (4. stol. n. l.)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836613"/>
            <a:ext cx="6697662" cy="3743325"/>
          </a:xfrm>
          <a:noFill/>
          <a:ln/>
        </p:spPr>
      </p:pic>
      <p:sp>
        <p:nvSpPr>
          <p:cNvPr id="196611" name="Rectangle 3"/>
          <p:cNvSpPr>
            <a:spLocks noChangeArrowheads="1"/>
          </p:cNvSpPr>
          <p:nvPr/>
        </p:nvSpPr>
        <p:spPr bwMode="auto">
          <a:xfrm>
            <a:off x="1143000" y="5334000"/>
            <a:ext cx="63896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Černání železných fragmentů (římský tábor u Cologne) pro různé vlnové délky Nd:YAG lasersu.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Nejen záření je nebezpečné</a:t>
            </a:r>
          </a:p>
        </p:txBody>
      </p:sp>
      <p:sp>
        <p:nvSpPr>
          <p:cNvPr id="248835" name="Rectangle 3"/>
          <p:cNvSpPr>
            <a:spLocks noChangeArrowheads="1"/>
          </p:cNvSpPr>
          <p:nvPr/>
        </p:nvSpPr>
        <p:spPr bwMode="auto">
          <a:xfrm>
            <a:off x="323850" y="1628775"/>
            <a:ext cx="8424863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>
              <a:buFontTx/>
              <a:buChar char="•"/>
            </a:pPr>
            <a:r>
              <a:rPr lang="cs-CZ" altLang="cs-CZ" sz="2000"/>
              <a:t> Vysoké elektrické napětí (např. pro výbojky).</a:t>
            </a:r>
          </a:p>
          <a:p>
            <a:pPr eaLnBrk="0" hangingPunct="0"/>
            <a:r>
              <a:rPr lang="cs-CZ" altLang="cs-CZ" sz="2000"/>
              <a:t> </a:t>
            </a:r>
          </a:p>
          <a:p>
            <a:pPr eaLnBrk="0" hangingPunct="0">
              <a:buFontTx/>
              <a:buChar char="•"/>
            </a:pPr>
            <a:r>
              <a:rPr lang="cs-CZ" altLang="cs-CZ" sz="2000"/>
              <a:t> Použití nebezpečných chemikálií.</a:t>
            </a:r>
          </a:p>
          <a:p>
            <a:pPr eaLnBrk="0" hangingPunct="0"/>
            <a:r>
              <a:rPr lang="cs-CZ" altLang="cs-CZ" sz="2000"/>
              <a:t> </a:t>
            </a:r>
          </a:p>
          <a:p>
            <a:pPr eaLnBrk="0" hangingPunct="0">
              <a:buFontTx/>
              <a:buChar char="•"/>
            </a:pPr>
            <a:r>
              <a:rPr lang="cs-CZ" altLang="cs-CZ" sz="2000"/>
              <a:t> Potenciálně explodující nebo implodující skleněné trubice (např. obloukové lampy).</a:t>
            </a:r>
          </a:p>
          <a:p>
            <a:pPr eaLnBrk="0" hangingPunct="0">
              <a:buFontTx/>
              <a:buChar char="•"/>
            </a:pPr>
            <a:endParaRPr lang="cs-CZ" altLang="cs-CZ" sz="2000"/>
          </a:p>
          <a:p>
            <a:pPr eaLnBrk="0" hangingPunct="0">
              <a:buFontTx/>
              <a:buChar char="•"/>
            </a:pPr>
            <a:r>
              <a:rPr lang="cs-CZ" altLang="cs-CZ" sz="2000"/>
              <a:t> Nebezpečí požáru.</a:t>
            </a:r>
          </a:p>
          <a:p>
            <a:pPr eaLnBrk="0" hangingPunct="0"/>
            <a:r>
              <a:rPr lang="cs-CZ" altLang="cs-CZ" sz="2000"/>
              <a:t> </a:t>
            </a:r>
          </a:p>
          <a:p>
            <a:pPr eaLnBrk="0" hangingPunct="0">
              <a:buFontTx/>
              <a:buChar char="•"/>
            </a:pPr>
            <a:r>
              <a:rPr lang="cs-CZ" altLang="cs-CZ" sz="2000"/>
              <a:t> Výpary, prach, horké kapky roztaveného materiálu (např. pří obrábění laserem).</a:t>
            </a:r>
          </a:p>
          <a:p>
            <a:pPr eaLnBrk="0" hangingPunct="0"/>
            <a:r>
              <a:rPr lang="cs-CZ" altLang="cs-CZ" sz="2000"/>
              <a:t> </a:t>
            </a:r>
          </a:p>
          <a:p>
            <a:pPr eaLnBrk="0" hangingPunct="0">
              <a:buFontTx/>
              <a:buChar char="•"/>
            </a:pPr>
            <a:r>
              <a:rPr lang="cs-CZ" altLang="cs-CZ" sz="2000"/>
              <a:t> Sekundární záření (např. UV nebo RTG záření), vznikající interakcí laserového paprsku s materiálem.</a:t>
            </a:r>
          </a:p>
          <a:p>
            <a:pPr eaLnBrk="0" hangingPunct="0">
              <a:buFontTx/>
              <a:buChar char="•"/>
            </a:pPr>
            <a:endParaRPr lang="cs-CZ" altLang="cs-CZ" sz="2000"/>
          </a:p>
        </p:txBody>
      </p:sp>
    </p:spTree>
    <p:extLst>
      <p:ext uri="{BB962C8B-B14F-4D97-AF65-F5344CB8AC3E}">
        <p14:creationId xmlns:p14="http://schemas.microsoft.com/office/powerpoint/2010/main" val="417689405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 descr="fulltext1109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809625"/>
            <a:ext cx="7162800" cy="5078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Textilie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90800"/>
            <a:ext cx="2743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609600" y="5257800"/>
            <a:ext cx="2971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Čínské hedvábí, cca 2400 let staré </a:t>
            </a:r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86000"/>
            <a:ext cx="4648200" cy="246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4800600" y="5202238"/>
            <a:ext cx="2352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Koptská textilie, 5.-7. stol.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260350"/>
            <a:ext cx="4684712" cy="4202113"/>
          </a:xfrm>
          <a:noFill/>
        </p:spPr>
      </p:pic>
      <p:sp>
        <p:nvSpPr>
          <p:cNvPr id="198659" name="Text Box 7"/>
          <p:cNvSpPr txBox="1">
            <a:spLocks noChangeArrowheads="1"/>
          </p:cNvSpPr>
          <p:nvPr/>
        </p:nvSpPr>
        <p:spPr bwMode="auto">
          <a:xfrm>
            <a:off x="323850" y="4652963"/>
            <a:ext cx="85883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Horní řada (zleva doprava): 10 pulsů o 1400 mJ/cm2, 50 pulsů o1400 mJ/cm2, 200 pulsů o 1400 mJ/cm2, 500 pulsů o 1400 mJ/cm2. </a:t>
            </a:r>
          </a:p>
          <a:p>
            <a:endParaRPr lang="cs-CZ" altLang="cs-CZ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Střední řada (zleva doprava): 10 pulsů o 1000 mJ/cm2, 50 pulsů o 1000 mJ/cm2, 200 pulsů o 1000 mJ/cm2, 500 pulsů o 1000 mJ/cm2. </a:t>
            </a:r>
          </a:p>
          <a:p>
            <a:endParaRPr lang="cs-CZ" altLang="cs-CZ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600">
                <a:latin typeface="Arial" panose="020B0604020202020204" pitchFamily="34" charset="0"/>
                <a:cs typeface="Arial" panose="020B0604020202020204" pitchFamily="34" charset="0"/>
              </a:rPr>
              <a:t>Dolní řádek (zleva doprava): 2000 pulsů o 80 mJ/cm2; 3000 pulsů o 80 mJ/cm2, 4000 pulsů o 80 mJ/cm2, 5000 pulsů o 80 mJ/cm2.</a:t>
            </a:r>
          </a:p>
        </p:txBody>
      </p:sp>
      <p:sp>
        <p:nvSpPr>
          <p:cNvPr id="198660" name="Text Box 8"/>
          <p:cNvSpPr txBox="1">
            <a:spLocks noChangeArrowheads="1"/>
          </p:cNvSpPr>
          <p:nvPr/>
        </p:nvSpPr>
        <p:spPr bwMode="auto">
          <a:xfrm>
            <a:off x="376238" y="784225"/>
            <a:ext cx="31877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Působení laseru na textilie na bázi celulózy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620713"/>
            <a:ext cx="2768600" cy="3311525"/>
          </a:xfrm>
          <a:noFill/>
        </p:spPr>
      </p:pic>
      <p:pic>
        <p:nvPicPr>
          <p:cNvPr id="199683" name="Picture 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2138" y="620713"/>
            <a:ext cx="2778125" cy="3311525"/>
          </a:xfrm>
          <a:noFill/>
        </p:spPr>
      </p:pic>
      <p:sp>
        <p:nvSpPr>
          <p:cNvPr id="199684" name="Rectangle 6"/>
          <p:cNvSpPr>
            <a:spLocks noChangeArrowheads="1"/>
          </p:cNvSpPr>
          <p:nvPr/>
        </p:nvSpPr>
        <p:spPr bwMode="auto">
          <a:xfrm>
            <a:off x="323850" y="4437063"/>
            <a:ext cx="2736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Bavlněná vlákna po 200 pulsech o 320 mJ/cm2.</a:t>
            </a:r>
          </a:p>
        </p:txBody>
      </p:sp>
      <p:sp>
        <p:nvSpPr>
          <p:cNvPr id="199685" name="Rectangle 10"/>
          <p:cNvSpPr>
            <a:spLocks noChangeArrowheads="1"/>
          </p:cNvSpPr>
          <p:nvPr/>
        </p:nvSpPr>
        <p:spPr bwMode="auto">
          <a:xfrm>
            <a:off x="3132138" y="4365625"/>
            <a:ext cx="2879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Bavlněná vlákna po 3 pulsech o 1400 mJ/cm2.</a:t>
            </a:r>
          </a:p>
        </p:txBody>
      </p:sp>
      <p:pic>
        <p:nvPicPr>
          <p:cNvPr id="199686" name="Picture 1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888" y="692150"/>
            <a:ext cx="2767012" cy="3311525"/>
          </a:xfrm>
          <a:noFill/>
        </p:spPr>
      </p:pic>
      <p:sp>
        <p:nvSpPr>
          <p:cNvPr id="188430" name="Rectangle 14"/>
          <p:cNvSpPr>
            <a:spLocks noChangeArrowheads="1"/>
          </p:cNvSpPr>
          <p:nvPr/>
        </p:nvSpPr>
        <p:spPr bwMode="auto">
          <a:xfrm>
            <a:off x="6084888" y="4292600"/>
            <a:ext cx="28082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800">
                <a:latin typeface="Arial" charset="0"/>
                <a:cs typeface="Arial" charset="0"/>
              </a:rPr>
              <a:t>Bavlněná vlákna po</a:t>
            </a:r>
            <a:r>
              <a:rPr lang="cs-CZ" sz="1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cs-CZ" sz="1800">
                <a:latin typeface="Arial" charset="0"/>
                <a:cs typeface="Arial" charset="0"/>
              </a:rPr>
              <a:t>500 pulsech o 40 mJ/cm2.</a:t>
            </a:r>
          </a:p>
        </p:txBody>
      </p:sp>
      <p:sp>
        <p:nvSpPr>
          <p:cNvPr id="188431" name="Text Box 15"/>
          <p:cNvSpPr txBox="1">
            <a:spLocks noChangeArrowheads="1"/>
          </p:cNvSpPr>
          <p:nvPr/>
        </p:nvSpPr>
        <p:spPr bwMode="auto">
          <a:xfrm>
            <a:off x="3132138" y="5708650"/>
            <a:ext cx="2624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Excimer KrF 248 nm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00213"/>
            <a:ext cx="2682875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700213"/>
            <a:ext cx="2682875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700213"/>
            <a:ext cx="2681287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762000" y="4953000"/>
            <a:ext cx="7620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/>
              <a:t>Mikrosnímek (elektronový mikroskop) povrchu bílé bavlny: a) před ozářením; b) po 100 pulsech, 1064 nm, 3.7 J/cm</a:t>
            </a:r>
            <a:r>
              <a:rPr lang="cs-CZ" altLang="cs-CZ" sz="1800" baseline="30000"/>
              <a:t>2</a:t>
            </a:r>
            <a:r>
              <a:rPr lang="cs-CZ" altLang="cs-CZ" sz="1800"/>
              <a:t>; c) po 100 pulsech, 266 nm, 0.5 J/cm</a:t>
            </a:r>
            <a:r>
              <a:rPr lang="cs-CZ" altLang="cs-CZ" sz="1800" baseline="30000"/>
              <a:t>2</a:t>
            </a:r>
            <a:r>
              <a:rPr lang="cs-CZ" altLang="cs-CZ" sz="1800"/>
              <a:t>. </a:t>
            </a:r>
            <a:br>
              <a:rPr lang="cs-CZ" altLang="cs-CZ" sz="1800"/>
            </a:br>
            <a:endParaRPr lang="cs-CZ" altLang="cs-CZ" sz="1800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620713"/>
            <a:ext cx="2457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Celulózová vlákna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484313"/>
            <a:ext cx="4038600" cy="3721100"/>
          </a:xfrm>
          <a:noFill/>
        </p:spPr>
      </p:pic>
      <p:pic>
        <p:nvPicPr>
          <p:cNvPr id="200707" name="Picture 8" descr="Ferrero2002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1557338"/>
            <a:ext cx="4608512" cy="3665537"/>
          </a:xfrm>
          <a:noFill/>
        </p:spPr>
      </p:pic>
      <p:sp>
        <p:nvSpPr>
          <p:cNvPr id="200708" name="Rectangle 11"/>
          <p:cNvSpPr>
            <a:spLocks noChangeArrowheads="1"/>
          </p:cNvSpPr>
          <p:nvPr/>
        </p:nvSpPr>
        <p:spPr bwMode="auto">
          <a:xfrm>
            <a:off x="4572000" y="5516563"/>
            <a:ext cx="43926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FTIR-ATR spectra lnu: </a:t>
            </a:r>
          </a:p>
          <a:p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A) původní, B) po ozáření CO2 laserem</a:t>
            </a:r>
          </a:p>
        </p:txBody>
      </p:sp>
      <p:sp>
        <p:nvSpPr>
          <p:cNvPr id="200709" name="Rectangle 12"/>
          <p:cNvSpPr>
            <a:spLocks noChangeArrowheads="1"/>
          </p:cNvSpPr>
          <p:nvPr/>
        </p:nvSpPr>
        <p:spPr bwMode="auto">
          <a:xfrm>
            <a:off x="250825" y="5516563"/>
            <a:ext cx="37449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SEM laserem (CO2) ozářeného lnu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ChangeArrowheads="1"/>
          </p:cNvSpPr>
          <p:nvPr/>
        </p:nvSpPr>
        <p:spPr bwMode="auto">
          <a:xfrm>
            <a:off x="395288" y="5949950"/>
            <a:ext cx="40322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400">
                <a:latin typeface="Arial" panose="020B0604020202020204" pitchFamily="34" charset="0"/>
                <a:cs typeface="Arial" panose="020B0604020202020204" pitchFamily="34" charset="0"/>
              </a:rPr>
              <a:t>Povrch stříbra a hedvábí před a po působení laseru 1064 nm.</a:t>
            </a:r>
          </a:p>
        </p:txBody>
      </p:sp>
      <p:sp>
        <p:nvSpPr>
          <p:cNvPr id="196619" name="Rectangle 11"/>
          <p:cNvSpPr>
            <a:spLocks noChangeArrowheads="1"/>
          </p:cNvSpPr>
          <p:nvPr/>
        </p:nvSpPr>
        <p:spPr bwMode="auto">
          <a:xfrm>
            <a:off x="4932363" y="2781300"/>
            <a:ext cx="399891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400">
                <a:latin typeface="Arial" charset="0"/>
                <a:cs typeface="Arial" charset="0"/>
              </a:rPr>
              <a:t>Povrch stříbra a hedvábí po působení laseru</a:t>
            </a:r>
            <a:r>
              <a:rPr lang="cs-CZ" sz="1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cs-CZ" sz="1400">
                <a:latin typeface="Arial" charset="0"/>
                <a:cs typeface="Arial" charset="0"/>
              </a:rPr>
              <a:t>532 nm.</a:t>
            </a:r>
          </a:p>
        </p:txBody>
      </p:sp>
      <p:sp>
        <p:nvSpPr>
          <p:cNvPr id="196623" name="Rectangle 15"/>
          <p:cNvSpPr>
            <a:spLocks noChangeArrowheads="1"/>
          </p:cNvSpPr>
          <p:nvPr/>
        </p:nvSpPr>
        <p:spPr bwMode="auto">
          <a:xfrm>
            <a:off x="5148263" y="6021388"/>
            <a:ext cx="38163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400">
                <a:latin typeface="Arial" charset="0"/>
                <a:cs typeface="Arial" charset="0"/>
              </a:rPr>
              <a:t>Povrch stříbra a hedvábí po působení laseru</a:t>
            </a:r>
            <a:r>
              <a:rPr lang="cs-CZ" sz="14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cs-CZ" sz="1400">
                <a:latin typeface="Arial" charset="0"/>
                <a:cs typeface="Arial" charset="0"/>
              </a:rPr>
              <a:t>266 nm.</a:t>
            </a:r>
          </a:p>
        </p:txBody>
      </p:sp>
      <p:pic>
        <p:nvPicPr>
          <p:cNvPr id="201733" name="Picture 1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163" y="1196975"/>
            <a:ext cx="4033837" cy="4537075"/>
          </a:xfrm>
          <a:noFill/>
        </p:spPr>
      </p:pic>
      <p:pic>
        <p:nvPicPr>
          <p:cNvPr id="201734" name="Picture 2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549275"/>
            <a:ext cx="3667125" cy="2185988"/>
          </a:xfrm>
        </p:spPr>
      </p:pic>
      <p:pic>
        <p:nvPicPr>
          <p:cNvPr id="201735" name="Picture 2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3644900"/>
            <a:ext cx="3775075" cy="2187575"/>
          </a:xfrm>
          <a:noFill/>
        </p:spPr>
      </p:pic>
      <p:sp>
        <p:nvSpPr>
          <p:cNvPr id="196632" name="Text Box 24"/>
          <p:cNvSpPr txBox="1">
            <a:spLocks noChangeArrowheads="1"/>
          </p:cNvSpPr>
          <p:nvPr/>
        </p:nvSpPr>
        <p:spPr bwMode="auto">
          <a:xfrm>
            <a:off x="395288" y="404813"/>
            <a:ext cx="34718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8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Kombinované textilie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2492375"/>
            <a:ext cx="3482975" cy="3109913"/>
          </a:xfrm>
          <a:noFill/>
          <a:ln/>
        </p:spPr>
      </p:pic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1331913" y="5876925"/>
            <a:ext cx="22717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Jezdecký oblek (18. stol.)</a:t>
            </a:r>
          </a:p>
        </p:txBody>
      </p:sp>
      <p:pic>
        <p:nvPicPr>
          <p:cNvPr id="9831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333375"/>
            <a:ext cx="4302125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8317" name="Rectangle 13"/>
          <p:cNvSpPr>
            <a:spLocks noChangeArrowheads="1"/>
          </p:cNvSpPr>
          <p:nvPr/>
        </p:nvSpPr>
        <p:spPr bwMode="auto">
          <a:xfrm>
            <a:off x="5651500" y="5805488"/>
            <a:ext cx="3203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Čištěná plocha</a:t>
            </a:r>
          </a:p>
        </p:txBody>
      </p:sp>
      <p:sp>
        <p:nvSpPr>
          <p:cNvPr id="98318" name="Text Box 14"/>
          <p:cNvSpPr txBox="1">
            <a:spLocks noChangeArrowheads="1"/>
          </p:cNvSpPr>
          <p:nvPr/>
        </p:nvSpPr>
        <p:spPr bwMode="auto">
          <a:xfrm>
            <a:off x="592138" y="712788"/>
            <a:ext cx="1012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Brokát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7" name="Picture 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908050"/>
            <a:ext cx="3987800" cy="4465638"/>
          </a:xfrm>
          <a:noFill/>
          <a:ln/>
        </p:spPr>
      </p:pic>
      <p:sp>
        <p:nvSpPr>
          <p:cNvPr id="99339" name="Rectangle 11"/>
          <p:cNvSpPr>
            <a:spLocks noChangeArrowheads="1"/>
          </p:cNvSpPr>
          <p:nvPr/>
        </p:nvSpPr>
        <p:spPr bwMode="auto">
          <a:xfrm>
            <a:off x="468313" y="5661025"/>
            <a:ext cx="37465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Povrch zmatnělé stříbrné nitě před ozářením laserem</a:t>
            </a:r>
          </a:p>
        </p:txBody>
      </p:sp>
      <p:pic>
        <p:nvPicPr>
          <p:cNvPr id="99340" name="Picture 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908050"/>
            <a:ext cx="4033837" cy="4514850"/>
          </a:xfrm>
          <a:noFill/>
          <a:ln/>
        </p:spPr>
      </p:pic>
      <p:sp>
        <p:nvSpPr>
          <p:cNvPr id="99343" name="Rectangle 15"/>
          <p:cNvSpPr>
            <a:spLocks noChangeArrowheads="1"/>
          </p:cNvSpPr>
          <p:nvPr/>
        </p:nvSpPr>
        <p:spPr bwMode="auto">
          <a:xfrm>
            <a:off x="4787900" y="5661025"/>
            <a:ext cx="36718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Stříbrná nit po ozáření laserem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938" y="1125538"/>
            <a:ext cx="3759200" cy="4168775"/>
          </a:xfrm>
          <a:noFill/>
          <a:ln/>
        </p:spPr>
      </p:pic>
      <p:pic>
        <p:nvPicPr>
          <p:cNvPr id="104455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125538"/>
            <a:ext cx="3700462" cy="4103687"/>
          </a:xfrm>
          <a:noFill/>
          <a:ln/>
        </p:spPr>
      </p:pic>
      <p:sp>
        <p:nvSpPr>
          <p:cNvPr id="104458" name="Rectangle 10"/>
          <p:cNvSpPr>
            <a:spLocks noChangeArrowheads="1"/>
          </p:cNvSpPr>
          <p:nvPr/>
        </p:nvSpPr>
        <p:spPr bwMode="auto">
          <a:xfrm>
            <a:off x="755650" y="5589588"/>
            <a:ext cx="7416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Povrch stříbrné nitě před a po ozáření laserem 532 nm s fluencí 0.6 J/cm</a:t>
            </a:r>
            <a:r>
              <a:rPr lang="cs-CZ" altLang="cs-CZ" sz="1600" i="1" baseline="30000"/>
              <a:t>−</a:t>
            </a:r>
            <a:r>
              <a:rPr lang="cs-CZ" altLang="cs-CZ" sz="1600" baseline="30000"/>
              <a:t>2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990600"/>
            <a:ext cx="7696200" cy="1600200"/>
          </a:xfrm>
        </p:spPr>
        <p:txBody>
          <a:bodyPr anchor="ctr"/>
          <a:lstStyle/>
          <a:p>
            <a:r>
              <a:rPr lang="cs-CZ" altLang="cs-CZ" sz="4400"/>
              <a:t>Interakce laseru s materiálem a laserové čištění</a:t>
            </a:r>
          </a:p>
        </p:txBody>
      </p:sp>
      <p:pic>
        <p:nvPicPr>
          <p:cNvPr id="2052" name="Picture 4" descr="G:\obr laseru\las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124200"/>
            <a:ext cx="3348038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981075"/>
            <a:ext cx="3744913" cy="4154488"/>
          </a:xfrm>
          <a:noFill/>
          <a:ln/>
        </p:spPr>
      </p:pic>
      <p:pic>
        <p:nvPicPr>
          <p:cNvPr id="107527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313" y="981075"/>
            <a:ext cx="3679825" cy="4081463"/>
          </a:xfrm>
          <a:noFill/>
          <a:ln/>
        </p:spPr>
      </p:pic>
      <p:sp>
        <p:nvSpPr>
          <p:cNvPr id="107530" name="Rectangle 10"/>
          <p:cNvSpPr>
            <a:spLocks noChangeArrowheads="1"/>
          </p:cNvSpPr>
          <p:nvPr/>
        </p:nvSpPr>
        <p:spPr bwMode="auto">
          <a:xfrm>
            <a:off x="827088" y="5445125"/>
            <a:ext cx="7416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Stříbrná nit z jezdeckého obleku před (</a:t>
            </a:r>
            <a:r>
              <a:rPr lang="cs-CZ" altLang="cs-CZ" sz="1600" i="1"/>
              <a:t>vlevo</a:t>
            </a:r>
            <a:r>
              <a:rPr lang="cs-CZ" altLang="cs-CZ" sz="1600"/>
              <a:t>) a po (</a:t>
            </a:r>
            <a:r>
              <a:rPr lang="cs-CZ" altLang="cs-CZ" sz="1600" i="1"/>
              <a:t>vpravo</a:t>
            </a:r>
            <a:r>
              <a:rPr lang="cs-CZ" altLang="cs-CZ" sz="1600"/>
              <a:t>) laserovém čištění při 532 nm s 2 J/cm</a:t>
            </a:r>
            <a:r>
              <a:rPr lang="cs-CZ" altLang="cs-CZ" sz="1600" i="1" baseline="30000"/>
              <a:t>−</a:t>
            </a:r>
            <a:r>
              <a:rPr lang="cs-CZ" altLang="cs-CZ" sz="1600" baseline="30000"/>
              <a:t>2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Pergamen</a:t>
            </a:r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2133600"/>
            <a:ext cx="2727325" cy="2473325"/>
          </a:xfrm>
          <a:noFill/>
          <a:ln/>
        </p:spPr>
      </p:pic>
      <p:pic>
        <p:nvPicPr>
          <p:cNvPr id="1843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1916113"/>
            <a:ext cx="3230562" cy="2473325"/>
          </a:xfrm>
          <a:noFill/>
          <a:ln/>
        </p:spPr>
      </p:pic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1371600" y="5105400"/>
            <a:ext cx="6923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Kollagen – hlavní složka pergamenu (simulace). 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88913"/>
            <a:ext cx="4475162" cy="242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4356100" y="2852738"/>
            <a:ext cx="4537075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Schéma parametrů laserového čištění pro pergamen (a také papír). Chemická konverze / ablace vs. lg (fluence):</a:t>
            </a:r>
          </a:p>
          <a:p>
            <a:r>
              <a:rPr lang="cs-CZ" altLang="cs-CZ" sz="1600"/>
              <a:t>Prahy fluence laseru pro ablaci konaminantů (proces čištění) (</a:t>
            </a:r>
            <a:r>
              <a:rPr lang="cs-CZ" altLang="cs-CZ" sz="1600" i="1"/>
              <a:t>F</a:t>
            </a:r>
            <a:r>
              <a:rPr lang="cs-CZ" altLang="cs-CZ" sz="1600" baseline="-30000"/>
              <a:t>c,th</a:t>
            </a:r>
            <a:r>
              <a:rPr lang="cs-CZ" altLang="cs-CZ" sz="1600"/>
              <a:t>) a ablace (</a:t>
            </a:r>
            <a:r>
              <a:rPr lang="cs-CZ" altLang="cs-CZ" sz="1600" i="1"/>
              <a:t>F</a:t>
            </a:r>
            <a:r>
              <a:rPr lang="cs-CZ" altLang="cs-CZ" sz="1600" baseline="-30000"/>
              <a:t>p,th</a:t>
            </a:r>
            <a:r>
              <a:rPr lang="cs-CZ" altLang="cs-CZ" sz="1600"/>
              <a:t>), morfologických změn (</a:t>
            </a:r>
            <a:r>
              <a:rPr lang="cs-CZ" altLang="cs-CZ" sz="1600" i="1"/>
              <a:t>F</a:t>
            </a:r>
            <a:r>
              <a:rPr lang="cs-CZ" altLang="cs-CZ" sz="1600" baseline="-30000"/>
              <a:t>p,m</a:t>
            </a:r>
            <a:r>
              <a:rPr lang="cs-CZ" altLang="cs-CZ" sz="1600"/>
              <a:t>, e.g. tavení), a nevratné chemické změny (</a:t>
            </a:r>
            <a:r>
              <a:rPr lang="cs-CZ" altLang="cs-CZ" sz="1600" i="1"/>
              <a:t>F</a:t>
            </a:r>
            <a:r>
              <a:rPr lang="cs-CZ" altLang="cs-CZ" sz="1600" baseline="-30000"/>
              <a:t>p,chem</a:t>
            </a:r>
            <a:r>
              <a:rPr lang="cs-CZ" altLang="cs-CZ" sz="1600"/>
              <a:t>) pergamenu. Rozpětí fluencí pro nedestruktivní čištění leží mezi </a:t>
            </a:r>
            <a:r>
              <a:rPr lang="cs-CZ" altLang="cs-CZ" sz="1600" i="1"/>
              <a:t>F</a:t>
            </a:r>
            <a:r>
              <a:rPr lang="cs-CZ" altLang="cs-CZ" sz="1600" baseline="-30000"/>
              <a:t>c,th</a:t>
            </a:r>
            <a:r>
              <a:rPr lang="cs-CZ" altLang="cs-CZ" sz="1600"/>
              <a:t> a </a:t>
            </a:r>
            <a:r>
              <a:rPr lang="cs-CZ" altLang="cs-CZ" sz="1600" i="1"/>
              <a:t>F</a:t>
            </a:r>
            <a:r>
              <a:rPr lang="cs-CZ" altLang="cs-CZ" sz="1600" baseline="-30000"/>
              <a:t>p,chem</a:t>
            </a:r>
            <a:r>
              <a:rPr lang="cs-CZ" altLang="cs-CZ" sz="1600"/>
              <a:t>. </a:t>
            </a:r>
            <a:r>
              <a:rPr lang="cs-CZ" altLang="cs-CZ" sz="1600" i="1"/>
              <a:t>F</a:t>
            </a:r>
            <a:r>
              <a:rPr lang="cs-CZ" altLang="cs-CZ" sz="1600" baseline="-30000"/>
              <a:t>p,chem</a:t>
            </a:r>
            <a:r>
              <a:rPr lang="cs-CZ" altLang="cs-CZ" sz="1600"/>
              <a:t> se může  shodovat s </a:t>
            </a:r>
            <a:r>
              <a:rPr lang="cs-CZ" altLang="cs-CZ" sz="1600" i="1"/>
              <a:t>F</a:t>
            </a:r>
            <a:r>
              <a:rPr lang="cs-CZ" altLang="cs-CZ" sz="1600" baseline="-30000"/>
              <a:t>p,m</a:t>
            </a:r>
            <a:r>
              <a:rPr lang="cs-CZ" altLang="cs-CZ" sz="1600"/>
              <a:t> a </a:t>
            </a:r>
            <a:r>
              <a:rPr lang="cs-CZ" altLang="cs-CZ" sz="1600" i="1"/>
              <a:t>F</a:t>
            </a:r>
            <a:r>
              <a:rPr lang="cs-CZ" altLang="cs-CZ" sz="1600" baseline="-30000"/>
              <a:t>p,th</a:t>
            </a:r>
            <a:r>
              <a:rPr lang="cs-CZ" altLang="cs-CZ" sz="1600"/>
              <a:t>. </a:t>
            </a:r>
          </a:p>
        </p:txBody>
      </p:sp>
      <p:pic>
        <p:nvPicPr>
          <p:cNvPr id="8197" name="Picture 5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549275"/>
            <a:ext cx="2325688" cy="4824413"/>
          </a:xfrm>
          <a:noFill/>
          <a:ln/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179388" y="5516563"/>
            <a:ext cx="835342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600"/>
              <a:t>Modelové schéma UV čištění pergamenu a papíru: </a:t>
            </a:r>
          </a:p>
          <a:p>
            <a:r>
              <a:rPr lang="cs-CZ" altLang="cs-CZ" sz="1600"/>
              <a:t>	během ablace cizorodého materiálu (nečistoty, skvrny) z povrchové vrstvy. </a:t>
            </a:r>
          </a:p>
          <a:p>
            <a:r>
              <a:rPr lang="cs-CZ" altLang="cs-CZ" sz="1600"/>
              <a:t>	po čištění. </a:t>
            </a:r>
          </a:p>
          <a:p>
            <a:r>
              <a:rPr lang="cs-CZ" altLang="cs-CZ" sz="1600"/>
              <a:t>Použití fluence pod ablační substrátu dovoluje „etch-stop“ a zachování materiálu. 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Picture 10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6783388" cy="553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4" name="Text Box 1030"/>
          <p:cNvSpPr txBox="1">
            <a:spLocks noChangeArrowheads="1"/>
          </p:cNvSpPr>
          <p:nvPr/>
        </p:nvSpPr>
        <p:spPr bwMode="auto">
          <a:xfrm>
            <a:off x="539750" y="6092825"/>
            <a:ext cx="79930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Elektronová micrografie recentního pergamenu.pro lasery </a:t>
            </a:r>
            <a:r>
              <a:rPr lang="cs-CZ" altLang="cs-CZ" sz="1400" i="1"/>
              <a:t>λ</a:t>
            </a:r>
            <a:r>
              <a:rPr lang="cs-CZ" altLang="cs-CZ" sz="1400"/>
              <a:t> = 308 nm a  </a:t>
            </a:r>
            <a:r>
              <a:rPr lang="cs-CZ" altLang="cs-CZ" sz="1400" i="1"/>
              <a:t>λ</a:t>
            </a:r>
            <a:r>
              <a:rPr lang="cs-CZ" altLang="cs-CZ" sz="1400"/>
              <a:t> = 1064 nm. 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60350"/>
            <a:ext cx="5538788" cy="247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468313" y="908050"/>
            <a:ext cx="2663825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DRIFT (difusní reflectanční infračervená FT spectroskopie) starého pergamenu před a po ozáření laserem  0.38 J cm</a:t>
            </a:r>
            <a:r>
              <a:rPr lang="cs-CZ" altLang="cs-CZ" sz="1600" baseline="30000"/>
              <a:t>–2</a:t>
            </a:r>
            <a:r>
              <a:rPr lang="cs-CZ" altLang="cs-CZ" sz="1600"/>
              <a:t>, </a:t>
            </a:r>
            <a:r>
              <a:rPr lang="cs-CZ" altLang="cs-CZ" sz="1600" i="1"/>
              <a:t>λ</a:t>
            </a:r>
            <a:r>
              <a:rPr lang="cs-CZ" altLang="cs-CZ" sz="1600"/>
              <a:t> = 308 nm. </a:t>
            </a:r>
          </a:p>
        </p:txBody>
      </p:sp>
      <p:pic>
        <p:nvPicPr>
          <p:cNvPr id="52231" name="Picture 7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9113" y="2960688"/>
            <a:ext cx="5473700" cy="3897312"/>
          </a:xfrm>
          <a:noFill/>
          <a:ln/>
        </p:spPr>
      </p:pic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323850" y="3644900"/>
            <a:ext cx="2735263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DRIFT (difusní reflectanční infračervená FT spectroskopie) spektra pergamenu (c) a příslušné změny působením laseru 308 nm a </a:t>
            </a:r>
            <a:r>
              <a:rPr lang="cs-CZ" altLang="cs-CZ" sz="1600" i="1"/>
              <a:t>F</a:t>
            </a:r>
            <a:r>
              <a:rPr lang="cs-CZ" altLang="cs-CZ" sz="1600"/>
              <a:t>=0.4 J/cm</a:t>
            </a:r>
            <a:r>
              <a:rPr lang="cs-CZ" altLang="cs-CZ" sz="1600" baseline="30000"/>
              <a:t>2</a:t>
            </a:r>
            <a:r>
              <a:rPr lang="cs-CZ" altLang="cs-CZ" sz="1600"/>
              <a:t> (a), </a:t>
            </a:r>
            <a:r>
              <a:rPr lang="cs-CZ" altLang="cs-CZ" sz="1600" i="1"/>
              <a:t>F</a:t>
            </a:r>
            <a:r>
              <a:rPr lang="cs-CZ" altLang="cs-CZ" sz="1600"/>
              <a:t>=0.8 J/cm</a:t>
            </a:r>
            <a:r>
              <a:rPr lang="cs-CZ" altLang="cs-CZ" sz="1600" baseline="30000"/>
              <a:t>2</a:t>
            </a:r>
            <a:r>
              <a:rPr lang="cs-CZ" altLang="cs-CZ" sz="1600"/>
              <a:t> (b). 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60350"/>
            <a:ext cx="3729037" cy="61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6" name="Text Box 1028"/>
          <p:cNvSpPr txBox="1">
            <a:spLocks noChangeArrowheads="1"/>
          </p:cNvSpPr>
          <p:nvPr/>
        </p:nvSpPr>
        <p:spPr bwMode="auto">
          <a:xfrm>
            <a:off x="468313" y="5805488"/>
            <a:ext cx="4824412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Electron micrographs of ancient parchment .Laser treatment at </a:t>
            </a:r>
            <a:r>
              <a:rPr lang="cs-CZ" altLang="cs-CZ" sz="1400" i="1"/>
              <a:t>λ</a:t>
            </a:r>
            <a:r>
              <a:rPr lang="cs-CZ" altLang="cs-CZ" sz="1400"/>
              <a:t> = 308 nm. </a:t>
            </a:r>
          </a:p>
        </p:txBody>
      </p:sp>
      <p:sp>
        <p:nvSpPr>
          <p:cNvPr id="54278" name="Text Box 1030"/>
          <p:cNvSpPr txBox="1">
            <a:spLocks noChangeArrowheads="1"/>
          </p:cNvSpPr>
          <p:nvPr/>
        </p:nvSpPr>
        <p:spPr bwMode="auto">
          <a:xfrm>
            <a:off x="395288" y="620713"/>
            <a:ext cx="424815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Staré pergameny mohou být čištěny bez patrného poškození, pokud je fluence laseru pod ablační mezí, jejíž hodnota závisí na charakteru materiálu (pro starý pergamen 0.38 J cm</a:t>
            </a:r>
            <a:r>
              <a:rPr lang="cs-CZ" altLang="cs-CZ" sz="1400" baseline="30000"/>
              <a:t>–2</a:t>
            </a:r>
            <a:r>
              <a:rPr lang="cs-CZ" altLang="cs-CZ" sz="1400"/>
              <a:t> ). </a:t>
            </a:r>
          </a:p>
        </p:txBody>
      </p:sp>
      <p:sp>
        <p:nvSpPr>
          <p:cNvPr id="54279" name="Text Box 1031"/>
          <p:cNvSpPr txBox="1">
            <a:spLocks noChangeArrowheads="1"/>
          </p:cNvSpPr>
          <p:nvPr/>
        </p:nvSpPr>
        <p:spPr bwMode="auto">
          <a:xfrm>
            <a:off x="395288" y="2205038"/>
            <a:ext cx="4537075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Laserem indukovaná autoxidace pergamenu se objevuje až spolu s morfologickými změnami, nad prahem destrukce (tavení a odpařování materiálu). Stáří pergamenu značně ovlivňuje práh destrukce, nelze proto při volbě parametrů laseru používat experimentální data pro recentní materiál. </a:t>
            </a:r>
          </a:p>
          <a:p>
            <a:endParaRPr lang="cs-CZ" altLang="cs-CZ" sz="1600"/>
          </a:p>
          <a:p>
            <a:r>
              <a:rPr lang="cs-CZ" altLang="cs-CZ" sz="1600"/>
              <a:t>Působení laseru na starý kolagen vede ke konformačním změnám, tj. k okrouhlým sférickým povrchovým útvarům při fluencích menší než ablační práh. Navíc, významný podíl želatiny ve starém pergamenu se odpaří při nižších fluencích než intaktní fibrilární kolagenní matrice.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Papír</a:t>
            </a: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844675"/>
            <a:ext cx="3482975" cy="2387600"/>
          </a:xfrm>
          <a:noFill/>
          <a:ln/>
        </p:spPr>
      </p:pic>
      <p:pic>
        <p:nvPicPr>
          <p:cNvPr id="614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2133600"/>
            <a:ext cx="2474912" cy="2386013"/>
          </a:xfrm>
          <a:noFill/>
          <a:ln/>
        </p:spPr>
      </p:pic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539750" y="4941888"/>
            <a:ext cx="792162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 b="1"/>
              <a:t>Celulóza.</a:t>
            </a:r>
            <a:r>
              <a:rPr lang="cs-CZ" altLang="cs-CZ" sz="1600"/>
              <a:t> </a:t>
            </a:r>
          </a:p>
          <a:p>
            <a:endParaRPr lang="cs-CZ" altLang="cs-CZ" sz="1600" i="1"/>
          </a:p>
          <a:p>
            <a:r>
              <a:rPr lang="cs-CZ" altLang="cs-CZ" sz="1600" i="1"/>
              <a:t>Left </a:t>
            </a:r>
            <a:r>
              <a:rPr lang="cs-CZ" altLang="cs-CZ" sz="1600"/>
              <a:t>: struktura celulózy s vodíkovými můstky. </a:t>
            </a:r>
          </a:p>
          <a:p>
            <a:r>
              <a:rPr lang="cs-CZ" altLang="cs-CZ" sz="1600" i="1"/>
              <a:t>Right </a:t>
            </a:r>
            <a:r>
              <a:rPr lang="cs-CZ" altLang="cs-CZ" sz="1600"/>
              <a:t>: fibrily papíru (SEM).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3429000"/>
            <a:ext cx="4559300" cy="2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57200" y="4343400"/>
            <a:ext cx="38163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Bezprostřední vliv záření excimerového (308 nm) a Nd:YAG (532 nm) laseru pro různé fluence na stupeň polymerace (degree of polymerizatio, DP) celulózy (Whatman). </a:t>
            </a: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323850" y="836613"/>
            <a:ext cx="849630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1. “</a:t>
            </a:r>
            <a:r>
              <a:rPr lang="cs-CZ" altLang="cs-CZ" sz="1600" b="1" i="1"/>
              <a:t>ochmýření</a:t>
            </a:r>
            <a:r>
              <a:rPr lang="cs-CZ" altLang="cs-CZ" sz="1600"/>
              <a:t>” povrchu papíru způsobené razantnímu vypuzení částic, ležících mezi fibrózní 	struktuře která vede k „naježení“ vláken.</a:t>
            </a:r>
          </a:p>
          <a:p>
            <a:endParaRPr lang="cs-CZ" altLang="cs-CZ" sz="1600"/>
          </a:p>
          <a:p>
            <a:r>
              <a:rPr lang="cs-CZ" altLang="cs-CZ" sz="1600"/>
              <a:t>2. “</a:t>
            </a:r>
            <a:r>
              <a:rPr lang="cs-CZ" altLang="cs-CZ" sz="1600" b="1" i="1"/>
              <a:t>tenčení</a:t>
            </a:r>
            <a:r>
              <a:rPr lang="cs-CZ" altLang="cs-CZ" sz="1600"/>
              <a:t>” tloušťky papíru v důsledku odablatování materiálu.</a:t>
            </a:r>
          </a:p>
          <a:p>
            <a:endParaRPr lang="cs-CZ" altLang="cs-CZ" sz="1600"/>
          </a:p>
          <a:p>
            <a:r>
              <a:rPr lang="cs-CZ" altLang="cs-CZ" sz="1600"/>
              <a:t>3. “</a:t>
            </a:r>
            <a:r>
              <a:rPr lang="cs-CZ" altLang="cs-CZ" sz="1600" b="1" i="1"/>
              <a:t>zuhelnatění</a:t>
            </a:r>
            <a:r>
              <a:rPr lang="cs-CZ" altLang="cs-CZ" sz="1600"/>
              <a:t>” nebo “</a:t>
            </a:r>
            <a:r>
              <a:rPr lang="cs-CZ" altLang="cs-CZ" sz="1600" b="1" i="1"/>
              <a:t>karbonizace</a:t>
            </a:r>
            <a:r>
              <a:rPr lang="cs-CZ" altLang="cs-CZ" sz="1600"/>
              <a:t>” papíru důsledku laserového zháření.</a:t>
            </a:r>
          </a:p>
          <a:p>
            <a:endParaRPr lang="cs-CZ" altLang="cs-CZ" sz="1600"/>
          </a:p>
          <a:p>
            <a:r>
              <a:rPr lang="cs-CZ" altLang="cs-CZ" sz="1600"/>
              <a:t>4. “</a:t>
            </a:r>
            <a:r>
              <a:rPr lang="cs-CZ" altLang="cs-CZ" sz="1600" b="1" i="1"/>
              <a:t>žloutnutí</a:t>
            </a:r>
            <a:r>
              <a:rPr lang="cs-CZ" altLang="cs-CZ" sz="1600"/>
              <a:t>” nebo diskolorace povrchu papíru.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9275"/>
            <a:ext cx="7775575" cy="534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051050" y="6165850"/>
            <a:ext cx="5867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Papír vykazující oxiudaci v důsledku laserového záření. 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Dřevo</a:t>
            </a:r>
          </a:p>
        </p:txBody>
      </p:sp>
      <p:pic>
        <p:nvPicPr>
          <p:cNvPr id="1105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971800"/>
            <a:ext cx="173355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981200"/>
            <a:ext cx="5648325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9" name="Rectangle 102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cs-CZ" altLang="cs-CZ" sz="3600"/>
              <a:t>Interakce laserů s materiálem</a:t>
            </a:r>
          </a:p>
        </p:txBody>
      </p:sp>
      <p:pic>
        <p:nvPicPr>
          <p:cNvPr id="129028" name="Picture 1028" descr="Lasers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2060575"/>
            <a:ext cx="3527425" cy="29352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9031" name="Text Box 1031"/>
          <p:cNvSpPr txBox="1">
            <a:spLocks noChangeArrowheads="1"/>
          </p:cNvSpPr>
          <p:nvPr/>
        </p:nvSpPr>
        <p:spPr bwMode="auto">
          <a:xfrm>
            <a:off x="468313" y="2708275"/>
            <a:ext cx="46799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Dopadající záření o fluenci Fo interaguje s materiálem. Fab, Fsc a Ftr jsou absorbovaná, rozptýlená a propuštěná část záření.</a:t>
            </a:r>
          </a:p>
        </p:txBody>
      </p:sp>
      <p:sp>
        <p:nvSpPr>
          <p:cNvPr id="129032" name="Rectangle 1032"/>
          <p:cNvSpPr>
            <a:spLocks noChangeArrowheads="1"/>
          </p:cNvSpPr>
          <p:nvPr/>
        </p:nvSpPr>
        <p:spPr bwMode="auto">
          <a:xfrm>
            <a:off x="1331913" y="1773238"/>
            <a:ext cx="2273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i="1"/>
              <a:t>F</a:t>
            </a:r>
            <a:r>
              <a:rPr lang="cs-CZ" altLang="cs-CZ"/>
              <a:t>0 = </a:t>
            </a:r>
            <a:r>
              <a:rPr lang="cs-CZ" altLang="cs-CZ" i="1"/>
              <a:t>F</a:t>
            </a:r>
            <a:r>
              <a:rPr lang="cs-CZ" altLang="cs-CZ"/>
              <a:t>ab + </a:t>
            </a:r>
            <a:r>
              <a:rPr lang="cs-CZ" altLang="cs-CZ" i="1"/>
              <a:t>F</a:t>
            </a:r>
            <a:r>
              <a:rPr lang="cs-CZ" altLang="cs-CZ"/>
              <a:t>sc + </a:t>
            </a:r>
            <a:r>
              <a:rPr lang="cs-CZ" altLang="cs-CZ" i="1"/>
              <a:t>F</a:t>
            </a:r>
            <a:r>
              <a:rPr lang="cs-CZ" altLang="cs-CZ"/>
              <a:t>tr</a:t>
            </a:r>
          </a:p>
        </p:txBody>
      </p:sp>
      <p:sp>
        <p:nvSpPr>
          <p:cNvPr id="129033" name="Rectangle 1033"/>
          <p:cNvSpPr>
            <a:spLocks noChangeArrowheads="1"/>
          </p:cNvSpPr>
          <p:nvPr/>
        </p:nvSpPr>
        <p:spPr bwMode="auto">
          <a:xfrm>
            <a:off x="971550" y="4365625"/>
            <a:ext cx="233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i="1"/>
              <a:t>F</a:t>
            </a:r>
            <a:r>
              <a:rPr lang="cs-CZ" altLang="cs-CZ"/>
              <a:t>ab = </a:t>
            </a:r>
            <a:r>
              <a:rPr lang="cs-CZ" altLang="cs-CZ" i="1"/>
              <a:t>F</a:t>
            </a:r>
            <a:r>
              <a:rPr lang="cs-CZ" altLang="cs-CZ"/>
              <a:t>th + </a:t>
            </a:r>
            <a:r>
              <a:rPr lang="cs-CZ" altLang="cs-CZ" i="1"/>
              <a:t>F</a:t>
            </a:r>
            <a:r>
              <a:rPr lang="cs-CZ" altLang="cs-CZ"/>
              <a:t>ph + </a:t>
            </a:r>
            <a:r>
              <a:rPr lang="cs-CZ" altLang="cs-CZ" i="1"/>
              <a:t>F</a:t>
            </a:r>
            <a:r>
              <a:rPr lang="cs-CZ" altLang="cs-CZ"/>
              <a:t>fl</a:t>
            </a:r>
          </a:p>
        </p:txBody>
      </p:sp>
      <p:sp>
        <p:nvSpPr>
          <p:cNvPr id="129034" name="Rectangle 1034"/>
          <p:cNvSpPr>
            <a:spLocks noChangeArrowheads="1"/>
          </p:cNvSpPr>
          <p:nvPr/>
        </p:nvSpPr>
        <p:spPr bwMode="auto">
          <a:xfrm>
            <a:off x="539750" y="5445125"/>
            <a:ext cx="813752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Absorbované fluence </a:t>
            </a:r>
            <a:r>
              <a:rPr lang="cs-CZ" altLang="cs-CZ" i="1"/>
              <a:t>F</a:t>
            </a:r>
            <a:r>
              <a:rPr lang="cs-CZ" altLang="cs-CZ"/>
              <a:t>ab může v materiálu způsobit termický efekt (</a:t>
            </a:r>
            <a:r>
              <a:rPr lang="cs-CZ" altLang="cs-CZ" i="1"/>
              <a:t>F</a:t>
            </a:r>
            <a:r>
              <a:rPr lang="cs-CZ" altLang="cs-CZ"/>
              <a:t>th) nebo fotochemickou modifikaci (</a:t>
            </a:r>
            <a:r>
              <a:rPr lang="cs-CZ" altLang="cs-CZ" i="1"/>
              <a:t>F</a:t>
            </a:r>
            <a:r>
              <a:rPr lang="cs-CZ" altLang="cs-CZ"/>
              <a:t>ph), část může být vyzářena jako fluorescence nebo fosforescence (</a:t>
            </a:r>
            <a:r>
              <a:rPr lang="cs-CZ" altLang="cs-CZ" i="1"/>
              <a:t>F</a:t>
            </a:r>
            <a:r>
              <a:rPr lang="cs-CZ" altLang="cs-CZ"/>
              <a:t>fl).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4" name="Picture 8" descr="fulltext11189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268413"/>
            <a:ext cx="7797800" cy="43735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Sklo</a:t>
            </a:r>
          </a:p>
        </p:txBody>
      </p:sp>
      <p:pic>
        <p:nvPicPr>
          <p:cNvPr id="11264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33600"/>
            <a:ext cx="3314700" cy="306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49" name="Rectangle 9"/>
          <p:cNvSpPr>
            <a:spLocks noChangeArrowheads="1"/>
          </p:cNvSpPr>
          <p:nvPr/>
        </p:nvSpPr>
        <p:spPr bwMode="auto">
          <a:xfrm>
            <a:off x="1219200" y="5562600"/>
            <a:ext cx="2895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Římská říše, cca 2. stol. n. l.</a:t>
            </a:r>
          </a:p>
        </p:txBody>
      </p:sp>
      <p:pic>
        <p:nvPicPr>
          <p:cNvPr id="11265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438400"/>
            <a:ext cx="28575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76" name="Picture 12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2225" y="4581525"/>
            <a:ext cx="2592388" cy="2105025"/>
          </a:xfrm>
          <a:noFill/>
          <a:ln/>
        </p:spPr>
      </p:pic>
      <p:pic>
        <p:nvPicPr>
          <p:cNvPr id="11366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2225" y="188913"/>
            <a:ext cx="2586038" cy="2092325"/>
          </a:xfrm>
          <a:noFill/>
          <a:ln/>
        </p:spPr>
      </p:pic>
      <p:pic>
        <p:nvPicPr>
          <p:cNvPr id="113672" name="Picture 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2225" y="2349500"/>
            <a:ext cx="2592388" cy="2097088"/>
          </a:xfrm>
          <a:noFill/>
          <a:ln/>
        </p:spPr>
      </p:pic>
      <p:sp>
        <p:nvSpPr>
          <p:cNvPr id="113671" name="Rectangle 7"/>
          <p:cNvSpPr>
            <a:spLocks noChangeArrowheads="1"/>
          </p:cNvSpPr>
          <p:nvPr/>
        </p:nvSpPr>
        <p:spPr bwMode="auto">
          <a:xfrm>
            <a:off x="4140200" y="1628775"/>
            <a:ext cx="20875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Sklo nečištěné (SEM průřezu)</a:t>
            </a:r>
          </a:p>
        </p:txBody>
      </p:sp>
      <p:sp>
        <p:nvSpPr>
          <p:cNvPr id="113675" name="Rectangle 11"/>
          <p:cNvSpPr>
            <a:spLocks noChangeArrowheads="1"/>
          </p:cNvSpPr>
          <p:nvPr/>
        </p:nvSpPr>
        <p:spPr bwMode="auto">
          <a:xfrm>
            <a:off x="3995738" y="3357563"/>
            <a:ext cx="223202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Sklo chemicky čištěné, pasta s uhličitanem amonným (SEM průřezu)</a:t>
            </a:r>
          </a:p>
        </p:txBody>
      </p:sp>
      <p:sp>
        <p:nvSpPr>
          <p:cNvPr id="113677" name="Rectangle 13"/>
          <p:cNvSpPr>
            <a:spLocks noChangeArrowheads="1"/>
          </p:cNvSpPr>
          <p:nvPr/>
        </p:nvSpPr>
        <p:spPr bwMode="auto">
          <a:xfrm>
            <a:off x="4067175" y="5229225"/>
            <a:ext cx="208915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Sklo čištěné laserem: vlevo s 0.75 J/cm2 a 50 pulsy; vpravo s  2.0 J/cm2 a 200 pulses (SEM průřezu)</a:t>
            </a:r>
          </a:p>
        </p:txBody>
      </p:sp>
      <p:pic>
        <p:nvPicPr>
          <p:cNvPr id="113681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565400"/>
            <a:ext cx="2952750" cy="2449513"/>
          </a:xfrm>
          <a:noFill/>
          <a:ln/>
        </p:spPr>
      </p:pic>
      <p:sp>
        <p:nvSpPr>
          <p:cNvPr id="113683" name="Rectangle 19"/>
          <p:cNvSpPr>
            <a:spLocks noChangeArrowheads="1"/>
          </p:cNvSpPr>
          <p:nvPr/>
        </p:nvSpPr>
        <p:spPr bwMode="auto">
          <a:xfrm>
            <a:off x="395288" y="692150"/>
            <a:ext cx="29527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Původní sklo z katedrály v Erfurtu se silnou korozní krustou; čištění probíhalo v levé části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Kalcifikované tkáně</a:t>
            </a:r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286000"/>
            <a:ext cx="2201863" cy="3276600"/>
          </a:xfrm>
          <a:noFill/>
          <a:ln/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05000"/>
            <a:ext cx="51435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102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476250"/>
            <a:ext cx="2919413" cy="6057900"/>
          </a:xfrm>
          <a:noFill/>
          <a:ln/>
        </p:spPr>
      </p:pic>
      <p:sp>
        <p:nvSpPr>
          <p:cNvPr id="82951" name="Rectangle 1031"/>
          <p:cNvSpPr>
            <a:spLocks noChangeArrowheads="1"/>
          </p:cNvSpPr>
          <p:nvPr/>
        </p:nvSpPr>
        <p:spPr bwMode="auto">
          <a:xfrm>
            <a:off x="381000" y="4800600"/>
            <a:ext cx="4572000" cy="137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/>
              <a:t>LIBS</a:t>
            </a:r>
          </a:p>
          <a:p>
            <a:endParaRPr lang="cs-CZ" altLang="cs-CZ" sz="1600"/>
          </a:p>
          <a:p>
            <a:r>
              <a:rPr lang="cs-CZ" altLang="cs-CZ" sz="1600"/>
              <a:t>Lineární sken poměru obsahů Mg a Ca. Rostoucí obsah Mg jasně identifikuje části zubu zasažené kazem.</a:t>
            </a:r>
          </a:p>
        </p:txBody>
      </p:sp>
      <p:pic>
        <p:nvPicPr>
          <p:cNvPr id="82952" name="Picture 10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3810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88913"/>
            <a:ext cx="6451600" cy="5184775"/>
          </a:xfrm>
          <a:noFill/>
          <a:ln/>
        </p:spPr>
      </p:pic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395288" y="5661025"/>
            <a:ext cx="626427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Nd:YAG, Er:YAG, a CO2 laserem ozářená sklovina:  SEM images, (b) depth profiles, and (c) 3D images. Note that the depth scale in (b) of Er:YAG is 10 times larger.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2005_A51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5600" y="476250"/>
            <a:ext cx="3171825" cy="50498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7834" name="Text Box 10"/>
          <p:cNvSpPr txBox="1">
            <a:spLocks noChangeArrowheads="1"/>
          </p:cNvSpPr>
          <p:nvPr/>
        </p:nvSpPr>
        <p:spPr bwMode="auto">
          <a:xfrm>
            <a:off x="539750" y="5661025"/>
            <a:ext cx="80645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Ablace kosti (</a:t>
            </a:r>
            <a:r>
              <a:rPr lang="cs-CZ" altLang="cs-CZ" sz="1600" b="1"/>
              <a:t>——</a:t>
            </a:r>
            <a:r>
              <a:rPr lang="cs-CZ" altLang="cs-CZ" sz="1600"/>
              <a:t>), dentinu (– – –) a cementu (——): hloubka kráteru na puls (m) versus fluence na puls  (J/cm2) pro frekvence 5 a 10 Hz. (</a:t>
            </a:r>
            <a:r>
              <a:rPr lang="cs-CZ" altLang="cs-CZ" sz="1600" b="1"/>
              <a:t>a</a:t>
            </a:r>
            <a:r>
              <a:rPr lang="cs-CZ" altLang="cs-CZ" sz="1600"/>
              <a:t>) 1 Hz, 100 s (100 pulsů); (</a:t>
            </a:r>
            <a:r>
              <a:rPr lang="cs-CZ" altLang="cs-CZ" sz="1600" b="1"/>
              <a:t>b</a:t>
            </a:r>
            <a:r>
              <a:rPr lang="cs-CZ" altLang="cs-CZ" sz="1600"/>
              <a:t>) 5 Hz, 100 s (500 pulsů); (</a:t>
            </a:r>
            <a:r>
              <a:rPr lang="cs-CZ" altLang="cs-CZ" sz="1600" b="1"/>
              <a:t>c</a:t>
            </a:r>
            <a:r>
              <a:rPr lang="cs-CZ" altLang="cs-CZ" sz="1600"/>
              <a:t>) 10 Hz, 50 s (500 pulsů).</a:t>
            </a:r>
          </a:p>
        </p:txBody>
      </p:sp>
      <p:pic>
        <p:nvPicPr>
          <p:cNvPr id="77836" name="Picture 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476250"/>
            <a:ext cx="3627437" cy="2851150"/>
          </a:xfrm>
          <a:noFill/>
          <a:ln/>
        </p:spPr>
      </p:pic>
      <p:sp>
        <p:nvSpPr>
          <p:cNvPr id="77839" name="Text Box 15"/>
          <p:cNvSpPr txBox="1">
            <a:spLocks noChangeArrowheads="1"/>
          </p:cNvSpPr>
          <p:nvPr/>
        </p:nvSpPr>
        <p:spPr bwMode="auto">
          <a:xfrm>
            <a:off x="611188" y="3860800"/>
            <a:ext cx="410527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SR-FTIR spektra kravské zubní skloviny z ablačního kráteru vytvořeného (free-running) Er:YAG laserem (200 J/cm2) s (šedá čára) a bez (černá čára) vrstvičkou vody. 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 descr="Yamada2004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476250"/>
            <a:ext cx="4035425" cy="584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9879" name="Picture 7" descr="Yamada20047y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549275"/>
            <a:ext cx="3811587" cy="5762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Laky</a:t>
            </a:r>
          </a:p>
        </p:txBody>
      </p:sp>
      <p:pic>
        <p:nvPicPr>
          <p:cNvPr id="9626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2932112" cy="365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268" name="Rectangle 12"/>
          <p:cNvSpPr>
            <a:spLocks noChangeArrowheads="1"/>
          </p:cNvSpPr>
          <p:nvPr/>
        </p:nvSpPr>
        <p:spPr bwMode="auto">
          <a:xfrm>
            <a:off x="250825" y="5229225"/>
            <a:ext cx="3313113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Malba na dřevě, 21.dynastie. Mumie z Bab el-Gasus (darované caru Alexandru III v roce 1893).  Přítomen lak původní i recentní.</a:t>
            </a:r>
          </a:p>
        </p:txBody>
      </p:sp>
      <p:pic>
        <p:nvPicPr>
          <p:cNvPr id="9626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133600"/>
            <a:ext cx="3352800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270" name="Text Box 14"/>
          <p:cNvSpPr txBox="1">
            <a:spLocks noChangeArrowheads="1"/>
          </p:cNvSpPr>
          <p:nvPr/>
        </p:nvSpPr>
        <p:spPr bwMode="auto">
          <a:xfrm>
            <a:off x="6227763" y="5373688"/>
            <a:ext cx="12366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Viola, recent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8" name="Rectangle 2052"/>
          <p:cNvSpPr>
            <a:spLocks noChangeArrowheads="1"/>
          </p:cNvSpPr>
          <p:nvPr/>
        </p:nvSpPr>
        <p:spPr bwMode="auto">
          <a:xfrm>
            <a:off x="457200" y="4006850"/>
            <a:ext cx="82296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GB" altLang="cs-CZ" sz="1800"/>
              <a:t>Laky jsou obvykle tetracyklické nebo pentacyklické organické látky s karbonylovou n</a:t>
            </a:r>
            <a:r>
              <a:rPr lang="cs-CZ" altLang="cs-CZ" sz="1800"/>
              <a:t>e</a:t>
            </a:r>
            <a:r>
              <a:rPr lang="en-GB" altLang="cs-CZ" sz="1800"/>
              <a:t>bo hydroxylovou skupinou. UV záření je některými funkčními skupinami laků a jejich deradačních produktů silně absorbováno a pokud ablace produkuje reaktivní radikály a ionty může docházet k fotooxidaci. Chemické rozdíly byly zjištěny mezi damarou a mastixem při ozařování vlnovou délkou 248nm, protože damara vykazuje při 248 nm mnohem slabší absorpci než mastix. Může docházet i k depolymerizaci nebo zesíťování (cross-linking).</a:t>
            </a:r>
            <a:r>
              <a:rPr lang="cs-CZ" altLang="cs-CZ" sz="1800"/>
              <a:t> </a:t>
            </a:r>
            <a:r>
              <a:rPr lang="en-GB" altLang="cs-CZ" sz="1800"/>
              <a:t>Ukazuje se, že odstranění 10–15 </a:t>
            </a:r>
            <a:r>
              <a:rPr lang="cs-CZ" altLang="cs-CZ" sz="1800" i="1"/>
              <a:t>μ</a:t>
            </a:r>
            <a:r>
              <a:rPr lang="en-GB" altLang="cs-CZ" sz="1800"/>
              <a:t>m z degradované  povrchové  vrstvy laku nezpůsobí žádné poškození zbylého filmu.</a:t>
            </a:r>
          </a:p>
        </p:txBody>
      </p:sp>
      <p:pic>
        <p:nvPicPr>
          <p:cNvPr id="123910" name="Picture 20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609600"/>
            <a:ext cx="293370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911" name="Text Box 2055"/>
          <p:cNvSpPr txBox="1">
            <a:spLocks noChangeArrowheads="1"/>
          </p:cNvSpPr>
          <p:nvPr/>
        </p:nvSpPr>
        <p:spPr bwMode="auto">
          <a:xfrm>
            <a:off x="6400800" y="3124200"/>
            <a:ext cx="7286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mastix</a:t>
            </a:r>
          </a:p>
        </p:txBody>
      </p:sp>
      <p:pic>
        <p:nvPicPr>
          <p:cNvPr id="123912" name="Picture 20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09600"/>
            <a:ext cx="312420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3913" name="Text Box 2057"/>
          <p:cNvSpPr txBox="1">
            <a:spLocks noChangeArrowheads="1"/>
          </p:cNvSpPr>
          <p:nvPr/>
        </p:nvSpPr>
        <p:spPr bwMode="auto">
          <a:xfrm>
            <a:off x="2209800" y="3124200"/>
            <a:ext cx="129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dammara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1692275" y="2205038"/>
            <a:ext cx="6408738" cy="311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cs-CZ"/>
              <a:t>koeficient odrazu (reflectivity) pro danou vlnovou délku</a:t>
            </a:r>
          </a:p>
          <a:p>
            <a:endParaRPr lang="cs-CZ" altLang="cs-CZ"/>
          </a:p>
          <a:p>
            <a:r>
              <a:rPr lang="cs-CZ" altLang="cs-CZ"/>
              <a:t>koeficient absorpce (absorptivity) pro danou 	vlnovou délku</a:t>
            </a:r>
          </a:p>
          <a:p>
            <a:endParaRPr lang="cs-CZ" altLang="cs-CZ"/>
          </a:p>
          <a:p>
            <a:r>
              <a:rPr lang="cs-CZ" altLang="cs-CZ"/>
              <a:t>koeficient rozptylu (scattering) pro danou vlnovou délku</a:t>
            </a:r>
          </a:p>
          <a:p>
            <a:endParaRPr lang="cs-CZ" altLang="cs-CZ"/>
          </a:p>
          <a:p>
            <a:r>
              <a:rPr lang="cs-CZ" altLang="cs-CZ"/>
              <a:t>drsnost povrchu	</a:t>
            </a:r>
          </a:p>
          <a:p>
            <a:endParaRPr lang="cs-CZ" altLang="cs-CZ"/>
          </a:p>
          <a:p>
            <a:r>
              <a:rPr lang="cs-CZ" altLang="cs-CZ"/>
              <a:t>tepelná vodivost </a:t>
            </a:r>
          </a:p>
          <a:p>
            <a:endParaRPr lang="cs-CZ" altLang="cs-CZ"/>
          </a:p>
          <a:p>
            <a:r>
              <a:rPr lang="cs-CZ" altLang="cs-CZ"/>
              <a:t>tepelná kapacita</a:t>
            </a: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2484438" y="765175"/>
            <a:ext cx="4298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600"/>
              <a:t>Vlastnosti materiálu 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6" name="Picture 4" descr="25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052513"/>
            <a:ext cx="4222750" cy="4537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3479" name="Picture 7" descr="25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65650" y="1125538"/>
            <a:ext cx="4248150" cy="4464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4" name="Picture 4" descr="25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133600"/>
            <a:ext cx="4249738" cy="4041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0646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1268413"/>
            <a:ext cx="4392612" cy="3659187"/>
          </a:xfrm>
          <a:noFill/>
          <a:ln/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7" name="Picture 3" descr="24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1196975"/>
            <a:ext cx="4614862" cy="4895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654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268413"/>
            <a:ext cx="2943225" cy="3424237"/>
          </a:xfrm>
          <a:noFill/>
          <a:ln/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Pigmenty</a:t>
            </a: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611188" y="2852738"/>
            <a:ext cx="80645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Přítomnost </a:t>
            </a:r>
            <a:r>
              <a:rPr lang="cs-CZ" altLang="cs-CZ" b="1" i="1"/>
              <a:t>barviva</a:t>
            </a:r>
            <a:r>
              <a:rPr lang="cs-CZ" altLang="cs-CZ"/>
              <a:t> zvyšuje účinek ablace v UV oblasti, a změny absorpčních charakteristik a termického chování laserového procesu vedou často ke změně zbarvení čištěného objektu. To musíme vzít v úvahu, používáme-li laserovou desorpci jako metodu čištění.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31838"/>
          </a:xfrm>
        </p:spPr>
        <p:txBody>
          <a:bodyPr/>
          <a:lstStyle/>
          <a:p>
            <a:r>
              <a:rPr lang="cs-CZ" altLang="cs-CZ" sz="3600"/>
              <a:t>Olovnaté pigmenty</a:t>
            </a:r>
          </a:p>
        </p:txBody>
      </p:sp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2514600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971800"/>
            <a:ext cx="47625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447088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 b="1"/>
              <a:t>Olovnatá běloba </a:t>
            </a:r>
          </a:p>
          <a:p>
            <a:r>
              <a:rPr lang="cs-CZ" altLang="cs-CZ" sz="1600" b="1"/>
              <a:t>(</a:t>
            </a:r>
            <a:r>
              <a:rPr lang="cs-CZ" altLang="cs-CZ" sz="1600"/>
              <a:t>Lead white, basic lead carbonate) </a:t>
            </a:r>
          </a:p>
          <a:p>
            <a:endParaRPr lang="cs-CZ" altLang="cs-CZ" sz="1600"/>
          </a:p>
          <a:p>
            <a:r>
              <a:rPr lang="cs-CZ" altLang="cs-CZ" sz="1600"/>
              <a:t>Přímým zahříváním na nižší teploty  (nad  700 °C) přechází na žlutý massikot (lead monoxide, PbO). Působení Nd:YAG laseru bylo pozorováno dočasné zčernání, trvání barevné změny úzce souviselo s množstvím energie dodané laserem (několik hodin až dní). Např. 1 puls s  fluencí 300 mJ/cm</a:t>
            </a:r>
            <a:r>
              <a:rPr lang="cs-CZ" altLang="cs-CZ" sz="1600" baseline="30000"/>
              <a:t>2</a:t>
            </a:r>
            <a:r>
              <a:rPr lang="cs-CZ" altLang="cs-CZ" sz="1600"/>
              <a:t> způsobil vznik našedlé skvrny, která vymizela za 6–8 h. </a:t>
            </a:r>
          </a:p>
        </p:txBody>
      </p:sp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844675"/>
            <a:ext cx="2695575" cy="455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468313" y="4652963"/>
            <a:ext cx="4968875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Laserem indukovaná discolorace olovnaté běloby. </a:t>
            </a:r>
          </a:p>
          <a:p>
            <a:endParaRPr lang="cs-CZ" altLang="cs-CZ" sz="1600"/>
          </a:p>
          <a:p>
            <a:r>
              <a:rPr lang="cs-CZ" altLang="cs-CZ" sz="1600"/>
              <a:t>V horní řadě  (a) jsou stopy těsně po ozáření laserem, v dolní řadě (c) stopy den po ozáření, ve střední (b) stopy den po ozáření v přítomnosti vyšší koncentrace kyslíku. </a:t>
            </a:r>
            <a:br>
              <a:rPr lang="cs-CZ" altLang="cs-CZ" sz="1600"/>
            </a:br>
            <a:endParaRPr lang="cs-CZ" altLang="cs-CZ" sz="1600"/>
          </a:p>
        </p:txBody>
      </p:sp>
      <p:pic>
        <p:nvPicPr>
          <p:cNvPr id="23561" name="Picture 9" descr="leadpi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2138" y="2708275"/>
            <a:ext cx="1498600" cy="1524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63" name="Picture 11" descr="618XD9JJ4CL__AA280_Zn white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2565400"/>
            <a:ext cx="1730375" cy="1730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1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76250"/>
            <a:ext cx="7200900" cy="426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4" name="Text Box 1028"/>
          <p:cNvSpPr txBox="1">
            <a:spLocks noChangeArrowheads="1"/>
          </p:cNvSpPr>
          <p:nvPr/>
        </p:nvSpPr>
        <p:spPr bwMode="auto">
          <a:xfrm>
            <a:off x="827088" y="5084763"/>
            <a:ext cx="78486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STEM neozářené (a, b, c) a laserem ozářené (d, e, f) olovnaté běloby (2PbCO</a:t>
            </a:r>
            <a:r>
              <a:rPr lang="cs-CZ" altLang="cs-CZ" sz="1600" baseline="-30000"/>
              <a:t>3</a:t>
            </a:r>
            <a:r>
              <a:rPr lang="cs-CZ" altLang="cs-CZ" sz="1600"/>
              <a:t> Pb(OH)</a:t>
            </a:r>
            <a:r>
              <a:rPr lang="cs-CZ" altLang="cs-CZ" sz="1600" baseline="-30000"/>
              <a:t>2</a:t>
            </a:r>
            <a:r>
              <a:rPr lang="cs-CZ" altLang="cs-CZ" sz="1600"/>
              <a:t>) zvětšení ×5 (a, d), ×15  (b, e) a ×50 (c, f) tis. Oba povrchy jsou velmi podobné, bez zjevných rozdílů.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539750" y="1125538"/>
            <a:ext cx="82232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 b="1"/>
              <a:t>Massikot </a:t>
            </a:r>
          </a:p>
          <a:p>
            <a:r>
              <a:rPr lang="cs-CZ" altLang="cs-CZ" sz="1600"/>
              <a:t>(PbO) má velmi vysokou teplotu rozkladu (nad 1 000 °C). Laserové  záření způsobilo definitivní a radikální zčernání povrchu. Vysvětlením může být redukce PbO na kovové olovo. </a:t>
            </a:r>
          </a:p>
        </p:txBody>
      </p:sp>
      <p:pic>
        <p:nvPicPr>
          <p:cNvPr id="21510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2349500"/>
            <a:ext cx="4032250" cy="3533775"/>
          </a:xfrm>
          <a:noFill/>
          <a:ln/>
        </p:spPr>
      </p:pic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4716463" y="4652963"/>
            <a:ext cx="395922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Laserem indukovaná discolorace massikotu. </a:t>
            </a:r>
          </a:p>
          <a:p>
            <a:endParaRPr lang="cs-CZ" altLang="cs-CZ" sz="1600"/>
          </a:p>
          <a:p>
            <a:r>
              <a:rPr lang="cs-CZ" altLang="cs-CZ" sz="1600"/>
              <a:t>Vlevo: stopy bezprostředně po ozáření </a:t>
            </a:r>
          </a:p>
          <a:p>
            <a:r>
              <a:rPr lang="cs-CZ" altLang="cs-CZ" sz="1600"/>
              <a:t>Vpravo: stopy den po ozáření v přítomnosti vyšší koncentrace kyslíku.</a:t>
            </a:r>
          </a:p>
        </p:txBody>
      </p:sp>
      <p:pic>
        <p:nvPicPr>
          <p:cNvPr id="21513" name="Picture 9" descr="orp-pigment massico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625" y="2708275"/>
            <a:ext cx="1625600" cy="1524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7993063" cy="485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539750" y="5876925"/>
            <a:ext cx="7848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STEM neozářeného (a, b, c) a laserem ozářeného (d, e, f) massikotu (PbO), zvětšení:  ×10 (a, d), ×30 (b, e) a ×50 (c, f) tis. Útvary na (e a  f) jsou s největší pravděpodobností globuly Pb. 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803275"/>
          </a:xfrm>
        </p:spPr>
        <p:txBody>
          <a:bodyPr/>
          <a:lstStyle/>
          <a:p>
            <a:r>
              <a:rPr lang="cs-CZ" altLang="cs-CZ" sz="2400" b="1">
                <a:solidFill>
                  <a:schemeClr val="tx1"/>
                </a:solidFill>
              </a:rPr>
              <a:t>Mechanismus diskolorace</a:t>
            </a:r>
            <a:r>
              <a:rPr lang="cs-CZ" altLang="cs-CZ" sz="240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44675"/>
            <a:ext cx="7910512" cy="314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684213" y="5373688"/>
            <a:ext cx="8001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Laserovou ablací se nad povrchem vytváří plazma, způsobující lokální úbytek kyslíku (a). Vznikají příznivé podmínky pro rozklad PbO na prvky. (b). Po odeznění pulsu a rozptýlení plazmatu  může zpětná oxidace vést k opětovnému zabarvení (c).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cs-CZ" altLang="cs-CZ" sz="3600">
                <a:solidFill>
                  <a:schemeClr val="tx1"/>
                </a:solidFill>
              </a:rPr>
              <a:t>Parametry laseru a záření</a:t>
            </a:r>
          </a:p>
        </p:txBody>
      </p:sp>
      <p:sp>
        <p:nvSpPr>
          <p:cNvPr id="148483" name="Rectangle 1027"/>
          <p:cNvSpPr>
            <a:spLocks noChangeArrowheads="1"/>
          </p:cNvSpPr>
          <p:nvPr/>
        </p:nvSpPr>
        <p:spPr bwMode="auto">
          <a:xfrm>
            <a:off x="827088" y="1412875"/>
            <a:ext cx="6553200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	vlnová délka (energie fotonu)</a:t>
            </a:r>
          </a:p>
          <a:p>
            <a:endParaRPr lang="cs-CZ" altLang="cs-CZ"/>
          </a:p>
          <a:p>
            <a:r>
              <a:rPr lang="cs-CZ" altLang="cs-CZ"/>
              <a:t>	fluence (energie na jednotku plochy)</a:t>
            </a:r>
          </a:p>
          <a:p>
            <a:endParaRPr lang="cs-CZ" altLang="cs-CZ"/>
          </a:p>
          <a:p>
            <a:r>
              <a:rPr lang="cs-CZ" altLang="cs-CZ"/>
              <a:t>	intenzita	</a:t>
            </a:r>
          </a:p>
          <a:p>
            <a:endParaRPr lang="cs-CZ" altLang="cs-CZ"/>
          </a:p>
          <a:p>
            <a:r>
              <a:rPr lang="cs-CZ" altLang="cs-CZ"/>
              <a:t>	délka pulsu</a:t>
            </a:r>
          </a:p>
          <a:p>
            <a:endParaRPr lang="cs-CZ" altLang="cs-CZ"/>
          </a:p>
          <a:p>
            <a:r>
              <a:rPr lang="cs-CZ" altLang="cs-CZ"/>
              <a:t>	 pulse repetition rate</a:t>
            </a:r>
          </a:p>
          <a:p>
            <a:endParaRPr lang="cs-CZ" altLang="cs-CZ"/>
          </a:p>
          <a:p>
            <a:r>
              <a:rPr lang="cs-CZ" altLang="cs-CZ"/>
              <a:t>	hustota výkonu</a:t>
            </a:r>
          </a:p>
          <a:p>
            <a:endParaRPr lang="cs-CZ" altLang="cs-CZ"/>
          </a:p>
          <a:p>
            <a:r>
              <a:rPr lang="cs-CZ" altLang="cs-CZ"/>
              <a:t>	mód (kontinuální / pulsní)</a:t>
            </a:r>
          </a:p>
          <a:p>
            <a:endParaRPr lang="cs-CZ" altLang="cs-CZ"/>
          </a:p>
          <a:p>
            <a:r>
              <a:rPr lang="cs-CZ" altLang="cs-CZ"/>
              <a:t>	kvalita paprsku </a:t>
            </a:r>
          </a:p>
          <a:p>
            <a:endParaRPr lang="cs-CZ" altLang="cs-CZ"/>
          </a:p>
          <a:p>
            <a:r>
              <a:rPr lang="cs-CZ" altLang="cs-CZ"/>
              <a:t>	koherenční délka</a:t>
            </a:r>
          </a:p>
          <a:p>
            <a:endParaRPr lang="cs-CZ" altLang="cs-CZ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468313" y="1484313"/>
            <a:ext cx="8013700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 b="1"/>
              <a:t>Suřík </a:t>
            </a:r>
          </a:p>
          <a:p>
            <a:endParaRPr lang="cs-CZ" altLang="cs-CZ" sz="1600" b="1"/>
          </a:p>
          <a:p>
            <a:r>
              <a:rPr lang="cs-CZ" altLang="cs-CZ" sz="1600"/>
              <a:t>minium</a:t>
            </a:r>
            <a:r>
              <a:rPr lang="cs-CZ" altLang="cs-CZ" sz="1600" b="1"/>
              <a:t> (Red lead, </a:t>
            </a:r>
            <a:r>
              <a:rPr lang="cs-CZ" altLang="cs-CZ" sz="1600"/>
              <a:t>lead tetra-oxide) je světle červený pigment, který lze připravit zahříváním (za určitých podmínek) olovnaté běloby (PbCO</a:t>
            </a:r>
            <a:r>
              <a:rPr lang="cs-CZ" altLang="cs-CZ" sz="1600" baseline="-25000"/>
              <a:t>3</a:t>
            </a:r>
            <a:r>
              <a:rPr lang="cs-CZ" altLang="cs-CZ" sz="1600"/>
              <a:t>). Je to velmi toxický pigment, vhodný hlavně pro olejomalby, ve vodových barvách a freskách má tendenci tmavnout. Přímé zahřívání vede k jeho přeměně na žlutý massikot. Působení laseru vede ke vzniku černé povrchové vrstvičky, podobně jako u olovnaté běloby, ale pomaleji.</a:t>
            </a:r>
          </a:p>
        </p:txBody>
      </p:sp>
      <p:pic>
        <p:nvPicPr>
          <p:cNvPr id="135173" name="Picture 5" descr="350px-Red_lead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4005263"/>
            <a:ext cx="2592387" cy="19478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5175" name="Picture 7" descr="4282496_s red lea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5600" y="4149725"/>
            <a:ext cx="1800225" cy="1800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Ostatní olovnaté pigmenty</a:t>
            </a:r>
          </a:p>
        </p:txBody>
      </p:sp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611188" y="2543175"/>
            <a:ext cx="7848600" cy="311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cs-CZ" sz="1800" i="1"/>
              <a:t>Lead chromate </a:t>
            </a:r>
            <a:r>
              <a:rPr lang="cs-CZ" altLang="cs-CZ" sz="1800"/>
              <a:t>nebo</a:t>
            </a:r>
            <a:r>
              <a:rPr lang="cs-CZ" altLang="cs-CZ" sz="1800" i="1"/>
              <a:t> red chrome (Pb(OH)</a:t>
            </a:r>
            <a:r>
              <a:rPr lang="cs-CZ" altLang="cs-CZ" sz="1800"/>
              <a:t>2 </a:t>
            </a:r>
            <a:r>
              <a:rPr lang="cs-CZ" altLang="cs-CZ" sz="1800" i="1"/>
              <a:t>· PbCrO</a:t>
            </a:r>
            <a:r>
              <a:rPr lang="cs-CZ" altLang="cs-CZ" sz="1800"/>
              <a:t>4</a:t>
            </a:r>
            <a:r>
              <a:rPr lang="cs-CZ" altLang="cs-CZ" sz="1800" i="1"/>
              <a:t>)</a:t>
            </a:r>
            <a:r>
              <a:rPr lang="cs-CZ" altLang="cs-CZ" sz="1800"/>
              <a:t>2</a:t>
            </a:r>
          </a:p>
          <a:p>
            <a:r>
              <a:rPr lang="cs-CZ" altLang="cs-CZ" sz="1800"/>
              <a:t>pod zářením 248 nm lead chromate od 0.25 J/cm2 černá, nad 0.375 J/cm2 jsou částice pigmentu odstraněny </a:t>
            </a:r>
          </a:p>
          <a:p>
            <a:endParaRPr lang="cs-CZ" altLang="cs-CZ" sz="1800"/>
          </a:p>
          <a:p>
            <a:r>
              <a:rPr lang="cs-CZ" altLang="cs-CZ" sz="1800" i="1"/>
              <a:t>Naples yellow (BiVO</a:t>
            </a:r>
            <a:r>
              <a:rPr lang="cs-CZ" altLang="cs-CZ" sz="1800"/>
              <a:t>4</a:t>
            </a:r>
            <a:r>
              <a:rPr lang="cs-CZ" altLang="cs-CZ" sz="1800" i="1"/>
              <a:t>, Pb(SbO</a:t>
            </a:r>
            <a:r>
              <a:rPr lang="cs-CZ" altLang="cs-CZ" sz="1800"/>
              <a:t>3</a:t>
            </a:r>
            <a:r>
              <a:rPr lang="cs-CZ" altLang="cs-CZ" sz="1800" i="1"/>
              <a:t>)</a:t>
            </a:r>
            <a:r>
              <a:rPr lang="cs-CZ" altLang="cs-CZ" sz="1800"/>
              <a:t>2 </a:t>
            </a:r>
            <a:r>
              <a:rPr lang="cs-CZ" altLang="cs-CZ" sz="1800" i="1"/>
              <a:t>or Pb(SbO</a:t>
            </a:r>
            <a:r>
              <a:rPr lang="cs-CZ" altLang="cs-CZ" sz="1800"/>
              <a:t>4</a:t>
            </a:r>
            <a:r>
              <a:rPr lang="cs-CZ" altLang="cs-CZ" sz="1800" i="1"/>
              <a:t>)</a:t>
            </a:r>
            <a:r>
              <a:rPr lang="cs-CZ" altLang="cs-CZ" sz="1800"/>
              <a:t>2</a:t>
            </a:r>
            <a:r>
              <a:rPr lang="cs-CZ" altLang="cs-CZ" sz="1800" i="1"/>
              <a:t>)</a:t>
            </a:r>
            <a:endParaRPr lang="cs-CZ" altLang="cs-CZ" sz="1800"/>
          </a:p>
          <a:p>
            <a:r>
              <a:rPr lang="cs-CZ" altLang="cs-CZ" sz="1800"/>
              <a:t> (lead antimonate) discoloration je nejzjevnější při 355 nm a změna barvy (redukce) je důsledkem fotochemické reakce </a:t>
            </a:r>
          </a:p>
          <a:p>
            <a:endParaRPr lang="cs-CZ" altLang="cs-CZ" sz="1800"/>
          </a:p>
          <a:p>
            <a:r>
              <a:rPr lang="cs-CZ" altLang="cs-CZ" sz="1800" i="1"/>
              <a:t>Chrome yellow (PbCrO4)</a:t>
            </a:r>
            <a:endParaRPr lang="cs-CZ" altLang="cs-CZ" sz="1800"/>
          </a:p>
          <a:p>
            <a:r>
              <a:rPr lang="cs-CZ" altLang="cs-CZ" sz="1800"/>
              <a:t>redukce podobně jako u Neapolské žluti. Při 1064 nm pigment reaguje jen slabě, zatímco působením 248 nm zčerná.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Železnaté pigmenty</a:t>
            </a:r>
          </a:p>
        </p:txBody>
      </p:sp>
      <p:pic>
        <p:nvPicPr>
          <p:cNvPr id="12595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76400"/>
            <a:ext cx="28575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6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19400"/>
            <a:ext cx="5715000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95288" y="1412875"/>
            <a:ext cx="8001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 i="1"/>
              <a:t>Žlutý okr</a:t>
            </a:r>
            <a:r>
              <a:rPr lang="cs-CZ" altLang="cs-CZ" sz="1600"/>
              <a:t> (hlavně FeOOH) a </a:t>
            </a:r>
            <a:r>
              <a:rPr lang="cs-CZ" altLang="cs-CZ" sz="1600" i="1"/>
              <a:t>přírodní siena</a:t>
            </a:r>
            <a:r>
              <a:rPr lang="cs-CZ" altLang="cs-CZ" sz="1600"/>
              <a:t> (goethit, FeOOH) mají podobné vlastnosti: zahříváním přecházejí na hematit  (Fe</a:t>
            </a:r>
            <a:r>
              <a:rPr lang="cs-CZ" altLang="cs-CZ" sz="1600" baseline="-25000"/>
              <a:t>2</a:t>
            </a:r>
            <a:r>
              <a:rPr lang="cs-CZ" altLang="cs-CZ" sz="1600"/>
              <a:t>O</a:t>
            </a:r>
            <a:r>
              <a:rPr lang="cs-CZ" altLang="cs-CZ" sz="1600" baseline="-25000"/>
              <a:t>3</a:t>
            </a:r>
            <a:r>
              <a:rPr lang="cs-CZ" altLang="cs-CZ" sz="1600"/>
              <a:t> ), který má charakteristickou  tmavě červenou barvu. Důsledkem působení laseru (po 2 až 3 pulsech 300 mJ/cm</a:t>
            </a:r>
            <a:r>
              <a:rPr lang="cs-CZ" altLang="cs-CZ" sz="1600" baseline="30000"/>
              <a:t>2</a:t>
            </a:r>
            <a:r>
              <a:rPr lang="cs-CZ" altLang="cs-CZ" sz="1600"/>
              <a:t>) je pouze mírné ztmavnutí.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39750" y="5229225"/>
            <a:ext cx="8001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 i="1"/>
              <a:t>Pálená siena</a:t>
            </a:r>
            <a:r>
              <a:rPr lang="cs-CZ" altLang="cs-CZ" sz="1600"/>
              <a:t> (hematit, Fe</a:t>
            </a:r>
            <a:r>
              <a:rPr lang="cs-CZ" altLang="cs-CZ" sz="1600" baseline="-30000"/>
              <a:t>2</a:t>
            </a:r>
            <a:r>
              <a:rPr lang="cs-CZ" altLang="cs-CZ" sz="1600"/>
              <a:t>O</a:t>
            </a:r>
            <a:r>
              <a:rPr lang="cs-CZ" altLang="cs-CZ" sz="1600" baseline="-30000"/>
              <a:t>3</a:t>
            </a:r>
            <a:r>
              <a:rPr lang="cs-CZ" altLang="cs-CZ" sz="1600"/>
              <a:t>) má velmi vysokou teplotu rozkladu (přes 1 500 °C) a žíhání vede pouze k přechodnému ztmavnutí. Působení laseru vedlo k mírnému ztmavnutí (po 3 pulsech 300 mJ/cm</a:t>
            </a:r>
            <a:r>
              <a:rPr lang="cs-CZ" altLang="cs-CZ" sz="1600" baseline="30000"/>
              <a:t>2</a:t>
            </a:r>
            <a:r>
              <a:rPr lang="cs-CZ" altLang="cs-CZ" sz="1600"/>
              <a:t>). </a:t>
            </a:r>
          </a:p>
        </p:txBody>
      </p:sp>
      <p:pic>
        <p:nvPicPr>
          <p:cNvPr id="15365" name="Picture 5" descr="raw_burnt_sienna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3" y="2420938"/>
            <a:ext cx="3967162" cy="2525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Měďnaté pigmenty</a:t>
            </a:r>
          </a:p>
        </p:txBody>
      </p:sp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124200"/>
            <a:ext cx="2257425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9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487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457200" y="685800"/>
            <a:ext cx="7559675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 i="1"/>
              <a:t>Malachit</a:t>
            </a:r>
            <a:r>
              <a:rPr lang="cs-CZ" altLang="cs-CZ" sz="1600"/>
              <a:t> (bazický uhličitan měďnatý, CuCO</a:t>
            </a:r>
            <a:r>
              <a:rPr lang="cs-CZ" altLang="cs-CZ" sz="1600" baseline="-30000"/>
              <a:t>3</a:t>
            </a:r>
            <a:r>
              <a:rPr lang="cs-CZ" altLang="cs-CZ" sz="1600"/>
              <a:t>·Cu(OH)</a:t>
            </a:r>
            <a:r>
              <a:rPr lang="cs-CZ" altLang="cs-CZ" sz="1600" baseline="-30000"/>
              <a:t>2</a:t>
            </a:r>
            <a:r>
              <a:rPr lang="cs-CZ" altLang="cs-CZ" sz="1600"/>
              <a:t>) je považován za středně stabilní a stálý pigment. Nebývá ovlivněn silným světlem a teoreticky se očekává zčernání v kontaktu s pigmenty obsahujícími síru nebo  vlivem atmosféry. Původně světle zelená barva začíná tmavnout při teplotách nad 200 °C, přechází na žlutou/nazelenalou (při 300 °C) a nakonec zčerná (nad 600 °C). Ozářením Nd:YAG laserem  malachit tmavne, ale potřebuje víc než 10 pulsů aby zčernal. Tmavý prášek je tvořen hlavně Cu</a:t>
            </a:r>
            <a:r>
              <a:rPr lang="cs-CZ" altLang="cs-CZ" sz="1600" baseline="-30000"/>
              <a:t>2</a:t>
            </a:r>
            <a:r>
              <a:rPr lang="cs-CZ" altLang="cs-CZ" sz="1600"/>
              <a:t>CO</a:t>
            </a:r>
            <a:r>
              <a:rPr lang="cs-CZ" altLang="cs-CZ" sz="1600" baseline="-30000"/>
              <a:t>3</a:t>
            </a:r>
            <a:r>
              <a:rPr lang="cs-CZ" altLang="cs-CZ" sz="1600"/>
              <a:t>(OH)</a:t>
            </a:r>
            <a:r>
              <a:rPr lang="cs-CZ" altLang="cs-CZ" sz="1600" baseline="-30000"/>
              <a:t>2</a:t>
            </a:r>
            <a:r>
              <a:rPr lang="cs-CZ" altLang="cs-CZ" sz="1600"/>
              <a:t> , zatímco černý hlavně CuO. Po ozáření mění nastálo barvu, uhličitan a hydroxid se mění na černý CuO, který je zřejmě zodpovědný za změnu barvy. Barevná změna malachitu může být také důsledkem změny na tenorit (CuO) a kuprit (Cu2O). 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457200" y="5105400"/>
            <a:ext cx="52578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 i="1"/>
              <a:t>Verdigris</a:t>
            </a:r>
            <a:r>
              <a:rPr lang="cs-CZ" altLang="cs-CZ" sz="1600"/>
              <a:t> (Cu(C</a:t>
            </a:r>
            <a:r>
              <a:rPr lang="cs-CZ" altLang="cs-CZ" sz="1600" baseline="-30000"/>
              <a:t>2</a:t>
            </a:r>
            <a:r>
              <a:rPr lang="cs-CZ" altLang="cs-CZ" sz="1600"/>
              <a:t>H</a:t>
            </a:r>
            <a:r>
              <a:rPr lang="cs-CZ" altLang="cs-CZ" sz="1600" baseline="-30000"/>
              <a:t>3</a:t>
            </a:r>
            <a:r>
              <a:rPr lang="cs-CZ" altLang="cs-CZ" sz="1600"/>
              <a:t>O</a:t>
            </a:r>
            <a:r>
              <a:rPr lang="cs-CZ" altLang="cs-CZ" sz="1600" baseline="-30000"/>
              <a:t>2</a:t>
            </a:r>
            <a:r>
              <a:rPr lang="cs-CZ" altLang="cs-CZ" sz="1600"/>
              <a:t>)</a:t>
            </a:r>
            <a:r>
              <a:rPr lang="cs-CZ" altLang="cs-CZ" sz="1600" baseline="-30000"/>
              <a:t>2</a:t>
            </a:r>
            <a:r>
              <a:rPr lang="cs-CZ" altLang="cs-CZ" sz="1600"/>
              <a:t>H</a:t>
            </a:r>
            <a:r>
              <a:rPr lang="cs-CZ" altLang="cs-CZ" sz="1600" baseline="-30000"/>
              <a:t>2</a:t>
            </a:r>
            <a:r>
              <a:rPr lang="cs-CZ" altLang="cs-CZ" sz="1600"/>
              <a:t>O) nevykazuje žádnou barevnou změnu působením laseru. Zvyšování fluence i počtu pulsů vede spíše ke štěpení pigmentu než k diskoloraci. </a:t>
            </a:r>
          </a:p>
        </p:txBody>
      </p:sp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00400"/>
            <a:ext cx="17145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953000"/>
            <a:ext cx="15240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29000"/>
            <a:ext cx="2057400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03275"/>
          </a:xfrm>
        </p:spPr>
        <p:txBody>
          <a:bodyPr/>
          <a:lstStyle/>
          <a:p>
            <a:r>
              <a:rPr lang="cs-CZ" altLang="cs-CZ" sz="3600"/>
              <a:t>Rumělka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539750" y="1844675"/>
            <a:ext cx="8135938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(vermilion, mercuric sulphide) se v přírodě vyskytuje jako cinnabarit. Je stabilní vůči alkáliím i většině kyselin, nereaguje s ostatními pigmenty, ale různě se mění působením světla.</a:t>
            </a:r>
            <a:br>
              <a:rPr lang="cs-CZ" altLang="cs-CZ" sz="1600"/>
            </a:br>
            <a:r>
              <a:rPr lang="cs-CZ" altLang="cs-CZ" sz="1600"/>
              <a:t>	Tmavnutí rumělky je světlem indukovaný  jev, kdy červený hexagonální cinnabarit (α-HgS) je transformován na metastabilní černý metacinnabarit (α’-HgS) . Na rychlost této transformaci mají vliv velikost částic, vlhkost,  druh pojiva a především doba expozice.</a:t>
            </a:r>
          </a:p>
          <a:p>
            <a:r>
              <a:rPr lang="cs-CZ" altLang="cs-CZ" sz="1600"/>
              <a:t>	Působení tepla vykazuje přechodnou změnu na tmavě červeno-fialovou mezi 200 a 350 °C a stálou do černa při teplotách nad 356 °C. Červeno-fialový produkt je stále α-HgS, zatímco černý α’-HgS. Naopak, laseru vystavené vzorky se kompletně zbarvily do černa s kovovým vzhledem. Jde patrně o důsledek vzniku černého Hg2S.</a:t>
            </a:r>
          </a:p>
          <a:p>
            <a:r>
              <a:rPr lang="cs-CZ" altLang="cs-CZ" sz="1600"/>
              <a:t>	Rumělka je velmi citlivá na infračervené záření i když jsou použité fluence velmi malé (50–100 mJ cm</a:t>
            </a:r>
            <a:r>
              <a:rPr lang="cs-CZ" altLang="cs-CZ" sz="1600" baseline="30000"/>
              <a:t>–2</a:t>
            </a:r>
            <a:r>
              <a:rPr lang="cs-CZ" altLang="cs-CZ" sz="1600"/>
              <a:t>). Discolorace je velmi zřetelná a stálá, v produktu jsou zastoupeny  redukované stavy Hg</a:t>
            </a:r>
            <a:r>
              <a:rPr lang="cs-CZ" altLang="cs-CZ" sz="1600" baseline="-30000"/>
              <a:t>2</a:t>
            </a:r>
            <a:r>
              <a:rPr lang="cs-CZ" altLang="cs-CZ" sz="1600"/>
              <a:t>S a kovová Hg. Dříve se předpokládala hypotéza o polymorní transformaci červeného hexagonálního cinnabaritu, a-HgS, na černý kubický meta-cinnabarit, a'HgS – ta se nepotvrdila.  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1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333375"/>
            <a:ext cx="4464050" cy="4041775"/>
          </a:xfrm>
          <a:noFill/>
          <a:ln/>
        </p:spPr>
      </p:pic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5364163" y="908050"/>
            <a:ext cx="29845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STEM ozářené (a, b) a laserem neozářené (c, d) rumělky (HgS) zvětšení ×20  (a, c) a  ×50 (b, d) tis. </a:t>
            </a:r>
          </a:p>
        </p:txBody>
      </p:sp>
      <p:sp>
        <p:nvSpPr>
          <p:cNvPr id="38927" name="Text Box 15"/>
          <p:cNvSpPr txBox="1">
            <a:spLocks noChangeArrowheads="1"/>
          </p:cNvSpPr>
          <p:nvPr/>
        </p:nvSpPr>
        <p:spPr bwMode="auto">
          <a:xfrm>
            <a:off x="395288" y="5084763"/>
            <a:ext cx="820737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Při laserové ablaci se nemění tvar krystalu – to ukazuje že nedochází k transformaci červeného hexagonálního HgS na černý kubický HgS. Za podmínek laserové ablace intenzívní tepelná změna a nedostatek kyslíku v důsledku vzniku plazmatu, je HgS rozkládán, síra se uvolňuje a redukuje se elementární Hg.</a:t>
            </a:r>
          </a:p>
        </p:txBody>
      </p:sp>
      <p:pic>
        <p:nvPicPr>
          <p:cNvPr id="38928" name="Picture 16" descr="Rouges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2514600"/>
            <a:ext cx="998538" cy="2051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31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895600"/>
            <a:ext cx="1752600" cy="135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172200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609600" y="4648200"/>
            <a:ext cx="73152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Vliv Nd:YAG záření na suřík (a); olovnatou bělobu (b); masikot (c) a rumělku (d);</a:t>
            </a:r>
          </a:p>
          <a:p>
            <a:endParaRPr lang="cs-CZ" altLang="cs-CZ" sz="1600"/>
          </a:p>
          <a:p>
            <a:r>
              <a:rPr lang="cs-CZ" altLang="cs-CZ" sz="1600"/>
              <a:t>Nahoře: stopy laseru bezprostředně po ozáření (2 pulsy 300 mJ) </a:t>
            </a:r>
          </a:p>
          <a:p>
            <a:endParaRPr lang="cs-CZ" altLang="cs-CZ" sz="1600"/>
          </a:p>
          <a:p>
            <a:r>
              <a:rPr lang="cs-CZ" altLang="cs-CZ" sz="1600"/>
              <a:t>Dole: stopy laseru po 1 týdnu</a:t>
            </a:r>
          </a:p>
        </p:txBody>
      </p:sp>
      <p:pic>
        <p:nvPicPr>
          <p:cNvPr id="36870" name="Picture 6" descr="not, vert, simi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788" y="3429000"/>
            <a:ext cx="149225" cy="4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606925" cy="1143000"/>
          </a:xfrm>
        </p:spPr>
        <p:txBody>
          <a:bodyPr/>
          <a:lstStyle/>
          <a:p>
            <a:r>
              <a:rPr lang="cs-CZ" altLang="cs-CZ" sz="3600"/>
              <a:t>Ostatní pigmenty</a:t>
            </a:r>
          </a:p>
        </p:txBody>
      </p:sp>
      <p:pic>
        <p:nvPicPr>
          <p:cNvPr id="134150" name="Picture 6" descr="070316907214853 TiO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4149725"/>
            <a:ext cx="2032000" cy="203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4148" name="Rectangle 4"/>
          <p:cNvSpPr>
            <a:spLocks noChangeArrowheads="1"/>
          </p:cNvSpPr>
          <p:nvPr/>
        </p:nvSpPr>
        <p:spPr bwMode="auto">
          <a:xfrm>
            <a:off x="468313" y="2060575"/>
            <a:ext cx="532765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cs-CZ" sz="1600" i="1"/>
              <a:t>Zinková běloba (ZnO)</a:t>
            </a:r>
            <a:endParaRPr lang="cs-CZ" altLang="cs-CZ" sz="1600"/>
          </a:p>
          <a:p>
            <a:r>
              <a:rPr lang="cs-CZ" altLang="cs-CZ" sz="1600"/>
              <a:t>Pozorováno zešednutí vlivem laserového záření, nejspíš  v důsledku redukce ZnO na Zn. Diskolorace se mění zpět na bílou za týden.  Pro fluenci 0.6 J/cm2 (at 1064 nm) je popsána diskolorace na hnědo/šedou. </a:t>
            </a:r>
          </a:p>
        </p:txBody>
      </p:sp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539750" y="4292600"/>
            <a:ext cx="5256213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 i="1"/>
              <a:t>Titanová běloba (TiO</a:t>
            </a:r>
            <a:r>
              <a:rPr lang="cs-CZ" altLang="cs-CZ" sz="1600"/>
              <a:t>2</a:t>
            </a:r>
            <a:r>
              <a:rPr lang="cs-CZ" altLang="cs-CZ" sz="1600" i="1"/>
              <a:t>)</a:t>
            </a:r>
            <a:endParaRPr lang="cs-CZ" altLang="cs-CZ" sz="1600"/>
          </a:p>
          <a:p>
            <a:r>
              <a:rPr lang="cs-CZ" altLang="cs-CZ" sz="1600"/>
              <a:t>Barva pigmentu přechází  na modrošedou pro 0.6 J/cm2</a:t>
            </a:r>
          </a:p>
          <a:p>
            <a:r>
              <a:rPr lang="cs-CZ" altLang="cs-CZ" sz="1600"/>
              <a:t>(at 1064 nm). Discolorace může být způsobena buď zvětšením částic pigmentu nebo rozkladem oxidů. </a:t>
            </a:r>
          </a:p>
          <a:p>
            <a:endParaRPr lang="cs-CZ" altLang="cs-CZ" sz="1600"/>
          </a:p>
        </p:txBody>
      </p:sp>
      <p:pic>
        <p:nvPicPr>
          <p:cNvPr id="134152" name="Picture 8" descr="Zn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5963" y="1700213"/>
            <a:ext cx="2160587" cy="2160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r>
              <a:rPr lang="cs-CZ" altLang="cs-CZ" sz="3600"/>
              <a:t>Druh okolní atmosféry</a:t>
            </a:r>
          </a:p>
        </p:txBody>
      </p:sp>
      <p:sp>
        <p:nvSpPr>
          <p:cNvPr id="132100" name="Rectangle 1028"/>
          <p:cNvSpPr>
            <a:spLocks noChangeArrowheads="1"/>
          </p:cNvSpPr>
          <p:nvPr/>
        </p:nvSpPr>
        <p:spPr bwMode="auto">
          <a:xfrm>
            <a:off x="1692275" y="2636838"/>
            <a:ext cx="457200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vzduch</a:t>
            </a:r>
          </a:p>
          <a:p>
            <a:endParaRPr lang="cs-CZ" altLang="cs-CZ"/>
          </a:p>
          <a:p>
            <a:r>
              <a:rPr lang="cs-CZ" altLang="cs-CZ"/>
              <a:t>inertní atmosféra (He, Ar)</a:t>
            </a:r>
          </a:p>
          <a:p>
            <a:endParaRPr lang="cs-CZ" altLang="cs-CZ"/>
          </a:p>
          <a:p>
            <a:r>
              <a:rPr lang="cs-CZ" altLang="cs-CZ"/>
              <a:t>vakuum</a:t>
            </a:r>
          </a:p>
        </p:txBody>
      </p:sp>
      <p:sp>
        <p:nvSpPr>
          <p:cNvPr id="132101" name="Text Box 1029"/>
          <p:cNvSpPr txBox="1">
            <a:spLocks noChangeArrowheads="1"/>
          </p:cNvSpPr>
          <p:nvPr/>
        </p:nvSpPr>
        <p:spPr bwMode="auto">
          <a:xfrm>
            <a:off x="827088" y="4941888"/>
            <a:ext cx="70564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Sekundární efekty: oxidace, nitridace, absorpce záření atmosférou </a:t>
            </a:r>
          </a:p>
          <a:p>
            <a:endParaRPr lang="cs-CZ" altLang="cs-CZ"/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476250"/>
            <a:ext cx="3554413" cy="4648200"/>
          </a:xfrm>
          <a:noFill/>
          <a:ln/>
        </p:spPr>
      </p:pic>
      <p:sp>
        <p:nvSpPr>
          <p:cNvPr id="118791" name="Rectangle 7"/>
          <p:cNvSpPr>
            <a:spLocks noChangeArrowheads="1"/>
          </p:cNvSpPr>
          <p:nvPr/>
        </p:nvSpPr>
        <p:spPr bwMode="auto">
          <a:xfrm>
            <a:off x="5940425" y="5734050"/>
            <a:ext cx="28082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Dehydration of the gypsum function of the temperature</a:t>
            </a:r>
          </a:p>
        </p:txBody>
      </p:sp>
      <p:sp>
        <p:nvSpPr>
          <p:cNvPr id="118792" name="Rectangle 8"/>
          <p:cNvSpPr>
            <a:spLocks noChangeArrowheads="1"/>
          </p:cNvSpPr>
          <p:nvPr/>
        </p:nvSpPr>
        <p:spPr bwMode="auto">
          <a:xfrm>
            <a:off x="468313" y="2060575"/>
            <a:ext cx="44640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cs-CZ" sz="1600" i="1"/>
              <a:t>(White gypsum, CaSO</a:t>
            </a:r>
            <a:r>
              <a:rPr lang="cs-CZ" altLang="cs-CZ" sz="1600"/>
              <a:t>4 </a:t>
            </a:r>
            <a:r>
              <a:rPr lang="cs-CZ" altLang="cs-CZ" sz="1600" i="1"/>
              <a:t>·2H</a:t>
            </a:r>
            <a:r>
              <a:rPr lang="cs-CZ" altLang="cs-CZ" sz="1600"/>
              <a:t>2</a:t>
            </a:r>
            <a:r>
              <a:rPr lang="cs-CZ" altLang="cs-CZ" sz="1600" i="1"/>
              <a:t>O) </a:t>
            </a:r>
            <a:r>
              <a:rPr lang="cs-CZ" altLang="cs-CZ" sz="1600"/>
              <a:t>je velmi stabilní, pod hodnotou  fluence pod  3 J/cm2 nevykazuje žádné chromatické nebo morfologické</a:t>
            </a:r>
          </a:p>
          <a:p>
            <a:r>
              <a:rPr lang="cs-CZ" altLang="cs-CZ" sz="1600"/>
              <a:t>změny.</a:t>
            </a:r>
          </a:p>
        </p:txBody>
      </p:sp>
      <p:sp>
        <p:nvSpPr>
          <p:cNvPr id="118793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381375" cy="803275"/>
          </a:xfrm>
          <a:noFill/>
          <a:ln/>
        </p:spPr>
        <p:txBody>
          <a:bodyPr/>
          <a:lstStyle/>
          <a:p>
            <a:r>
              <a:rPr lang="cs-CZ" altLang="cs-CZ" sz="3600"/>
              <a:t>Sádra</a:t>
            </a:r>
          </a:p>
        </p:txBody>
      </p:sp>
      <p:pic>
        <p:nvPicPr>
          <p:cNvPr id="11879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81400"/>
            <a:ext cx="1981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79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581400"/>
            <a:ext cx="1662113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85800"/>
            <a:ext cx="4038600" cy="658813"/>
          </a:xfrm>
        </p:spPr>
        <p:txBody>
          <a:bodyPr/>
          <a:lstStyle/>
          <a:p>
            <a:r>
              <a:rPr lang="cs-CZ" altLang="cs-CZ" sz="3600"/>
              <a:t>Organické pigmenty</a:t>
            </a:r>
          </a:p>
        </p:txBody>
      </p:sp>
      <p:sp>
        <p:nvSpPr>
          <p:cNvPr id="133124" name="Rectangle 4"/>
          <p:cNvSpPr>
            <a:spLocks noChangeArrowheads="1"/>
          </p:cNvSpPr>
          <p:nvPr/>
        </p:nvSpPr>
        <p:spPr bwMode="auto">
          <a:xfrm>
            <a:off x="457200" y="1905000"/>
            <a:ext cx="3810000" cy="400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cs-CZ" sz="1600" i="1"/>
              <a:t>Mořenový lak (Al-Ca komplexní sůl  alizarinu)</a:t>
            </a:r>
            <a:endParaRPr lang="cs-CZ" altLang="cs-CZ" sz="1600"/>
          </a:p>
          <a:p>
            <a:r>
              <a:rPr lang="cs-CZ" altLang="cs-CZ" sz="1600"/>
              <a:t>Působením laserového záření se barva mění působením laserového záření z červené na bílou. Tato diskolorace byla pozorována pro všechny vlnové délky Nd: YAG laseru kromě 1064 nm kde byl práh vyšší. Chemické vysvětlení tohoto jevu chybí. </a:t>
            </a:r>
          </a:p>
          <a:p>
            <a:endParaRPr lang="cs-CZ" altLang="cs-CZ" sz="1600"/>
          </a:p>
          <a:p>
            <a:endParaRPr lang="cs-CZ" altLang="cs-CZ" sz="1600"/>
          </a:p>
          <a:p>
            <a:r>
              <a:rPr lang="cs-CZ" altLang="cs-CZ" sz="1600" i="1"/>
              <a:t>Kurkumin (C</a:t>
            </a:r>
            <a:r>
              <a:rPr lang="cs-CZ" altLang="cs-CZ" sz="1600"/>
              <a:t>21</a:t>
            </a:r>
            <a:r>
              <a:rPr lang="cs-CZ" altLang="cs-CZ" sz="1600" i="1"/>
              <a:t>H</a:t>
            </a:r>
            <a:r>
              <a:rPr lang="cs-CZ" altLang="cs-CZ" sz="1600"/>
              <a:t>20</a:t>
            </a:r>
            <a:r>
              <a:rPr lang="cs-CZ" altLang="cs-CZ" sz="1600" i="1"/>
              <a:t>O</a:t>
            </a:r>
            <a:r>
              <a:rPr lang="cs-CZ" altLang="cs-CZ" sz="1600"/>
              <a:t>6</a:t>
            </a:r>
            <a:r>
              <a:rPr lang="cs-CZ" altLang="cs-CZ" sz="1600" i="1"/>
              <a:t>)</a:t>
            </a:r>
            <a:endParaRPr lang="cs-CZ" altLang="cs-CZ" sz="1600"/>
          </a:p>
          <a:p>
            <a:r>
              <a:rPr lang="cs-CZ" altLang="cs-CZ" sz="1600"/>
              <a:t>Zůstává prakticky nezměněn pod UV laserovým zářením (248 nm) pro nízké fluence (0.11 J/cm2). Pro vyšší fluence, (0.4 J/cm2) vykazuje pigment slabou diskoloraci.</a:t>
            </a:r>
          </a:p>
        </p:txBody>
      </p:sp>
      <p:pic>
        <p:nvPicPr>
          <p:cNvPr id="133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267200"/>
            <a:ext cx="1600200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33600"/>
            <a:ext cx="2362200" cy="179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410200"/>
            <a:ext cx="2619375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09600"/>
            <a:ext cx="2143125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Mikroorganismy</a:t>
            </a: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33800"/>
            <a:ext cx="3852863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752600"/>
            <a:ext cx="2362200" cy="157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2686050" cy="46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3598863" cy="1143000"/>
          </a:xfrm>
        </p:spPr>
        <p:txBody>
          <a:bodyPr/>
          <a:lstStyle/>
          <a:p>
            <a:r>
              <a:rPr lang="cs-CZ" altLang="cs-CZ" sz="3600"/>
              <a:t>Likvidace mikroorganismů</a:t>
            </a:r>
          </a:p>
        </p:txBody>
      </p:sp>
      <p:pic>
        <p:nvPicPr>
          <p:cNvPr id="501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0413" y="188913"/>
            <a:ext cx="4332287" cy="6483350"/>
          </a:xfrm>
          <a:noFill/>
          <a:ln/>
        </p:spPr>
      </p:pic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457200" y="2209800"/>
            <a:ext cx="3581400" cy="418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cs-CZ" sz="2000"/>
              <a:t>	Epifluorescenční obrázky bakteriálních kolonií v biofilmech</a:t>
            </a:r>
          </a:p>
          <a:p>
            <a:pPr algn="ctr"/>
            <a:endParaRPr lang="cs-CZ" altLang="cs-CZ" sz="1600"/>
          </a:p>
          <a:p>
            <a:pPr algn="ctr"/>
            <a:r>
              <a:rPr lang="cs-CZ" altLang="cs-CZ" sz="1600"/>
              <a:t>(po obarvení  0.01% akridinovou oranží).</a:t>
            </a:r>
          </a:p>
          <a:p>
            <a:r>
              <a:rPr lang="cs-CZ" altLang="cs-CZ" sz="1600"/>
              <a:t> </a:t>
            </a:r>
          </a:p>
          <a:p>
            <a:pPr>
              <a:buFontTx/>
              <a:buAutoNum type="alphaLcParenBoth"/>
            </a:pPr>
            <a:r>
              <a:rPr lang="cs-CZ" altLang="cs-CZ" sz="1600"/>
              <a:t>sklo neozářené; </a:t>
            </a:r>
          </a:p>
          <a:p>
            <a:pPr>
              <a:buFontTx/>
              <a:buAutoNum type="alphaLcParenBoth"/>
            </a:pPr>
            <a:r>
              <a:rPr lang="cs-CZ" altLang="cs-CZ" sz="1600"/>
              <a:t>sklo 10min ozářené fluencí 0.05J/cm2; </a:t>
            </a:r>
          </a:p>
          <a:p>
            <a:pPr>
              <a:buFontTx/>
              <a:buAutoNum type="alphaLcParenBoth"/>
            </a:pPr>
            <a:r>
              <a:rPr lang="cs-CZ" altLang="cs-CZ" sz="1600"/>
              <a:t>sklo 10min ozářené fluencí 0.1J/cm2; </a:t>
            </a:r>
          </a:p>
          <a:p>
            <a:pPr>
              <a:buFontTx/>
              <a:buAutoNum type="alphaLcParenBoth"/>
            </a:pPr>
            <a:r>
              <a:rPr lang="cs-CZ" altLang="cs-CZ" sz="1600"/>
              <a:t>titan neozářený; </a:t>
            </a:r>
          </a:p>
          <a:p>
            <a:pPr>
              <a:buFontTx/>
              <a:buAutoNum type="alphaLcParenBoth"/>
            </a:pPr>
            <a:r>
              <a:rPr lang="cs-CZ" altLang="cs-CZ" sz="1600"/>
              <a:t>titan 10-min irradiated with fluence 0.05 J/cm2; </a:t>
            </a:r>
          </a:p>
          <a:p>
            <a:pPr>
              <a:buFontTx/>
              <a:buAutoNum type="alphaLcParenBoth"/>
            </a:pPr>
            <a:r>
              <a:rPr lang="cs-CZ" altLang="cs-CZ" sz="1600"/>
              <a:t>titan 10-min irradiated with fluence 0.1 J/cm2.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4343400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8728" name="Rectangle 8"/>
          <p:cNvSpPr>
            <a:spLocks noChangeArrowheads="1"/>
          </p:cNvSpPr>
          <p:nvPr/>
        </p:nvSpPr>
        <p:spPr bwMode="auto">
          <a:xfrm>
            <a:off x="381000" y="4267200"/>
            <a:ext cx="4267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Filamenty </a:t>
            </a:r>
            <a:r>
              <a:rPr lang="cs-CZ" altLang="cs-CZ" sz="1600" i="1"/>
              <a:t>Fusarium oxysporum</a:t>
            </a:r>
            <a:r>
              <a:rPr lang="cs-CZ" altLang="cs-CZ" sz="1600"/>
              <a:t> na papíru. SEM. 124x </a:t>
            </a:r>
          </a:p>
        </p:txBody>
      </p:sp>
      <p:pic>
        <p:nvPicPr>
          <p:cNvPr id="15872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0600"/>
            <a:ext cx="4343400" cy="279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8730" name="Text Box 10"/>
          <p:cNvSpPr txBox="1">
            <a:spLocks noChangeArrowheads="1"/>
          </p:cNvSpPr>
          <p:nvPr/>
        </p:nvSpPr>
        <p:spPr bwMode="auto">
          <a:xfrm>
            <a:off x="5257800" y="4191000"/>
            <a:ext cx="36576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Vlákna papíru po čištění barvivovým laserem. Zabarvení sice nezmizelo, plísňové filamenty však ano, jsou patrné l 5–10 μm dírky, kudy pronikaly do papíru. SEM. 124x </a:t>
            </a:r>
          </a:p>
        </p:txBody>
      </p:sp>
      <p:pic>
        <p:nvPicPr>
          <p:cNvPr id="15873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724400"/>
            <a:ext cx="1714500" cy="170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27088"/>
            <a:ext cx="4343400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228600" y="3962400"/>
            <a:ext cx="4572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 i="1"/>
              <a:t>Penicillium notatum.</a:t>
            </a:r>
            <a:r>
              <a:rPr lang="cs-CZ" altLang="cs-CZ" sz="1600"/>
              <a:t> Spóry na papíru (SEM), 232x </a:t>
            </a:r>
          </a:p>
        </p:txBody>
      </p:sp>
      <p:pic>
        <p:nvPicPr>
          <p:cNvPr id="1597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38200"/>
            <a:ext cx="4267200" cy="270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9750" name="Text Box 6"/>
          <p:cNvSpPr txBox="1">
            <a:spLocks noChangeArrowheads="1"/>
          </p:cNvSpPr>
          <p:nvPr/>
        </p:nvSpPr>
        <p:spPr bwMode="auto">
          <a:xfrm>
            <a:off x="5029200" y="3886200"/>
            <a:ext cx="38100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Vlákna papíru po odstranění spór </a:t>
            </a:r>
            <a:r>
              <a:rPr lang="cs-CZ" altLang="cs-CZ" sz="1600" i="1"/>
              <a:t>Penicillium notatum</a:t>
            </a:r>
            <a:r>
              <a:rPr lang="cs-CZ" altLang="cs-CZ" sz="1600"/>
              <a:t> pomocí Nd: YAG laseru. Vlákna jsou téměř identická s vlákny původního papíru. SEM. 216x </a:t>
            </a:r>
          </a:p>
        </p:txBody>
      </p:sp>
      <p:pic>
        <p:nvPicPr>
          <p:cNvPr id="15975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724400"/>
            <a:ext cx="2209800" cy="165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1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2630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2349500"/>
            <a:ext cx="3810000" cy="1860550"/>
          </a:xfrm>
          <a:noFill/>
          <a:ln/>
        </p:spPr>
      </p:pic>
      <p:pic>
        <p:nvPicPr>
          <p:cNvPr id="226311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4652963"/>
            <a:ext cx="4968875" cy="1757362"/>
          </a:xfrm>
          <a:noFill/>
          <a:ln/>
        </p:spPr>
      </p:pic>
      <p:sp>
        <p:nvSpPr>
          <p:cNvPr id="226314" name="Rectangle 10"/>
          <p:cNvSpPr>
            <a:spLocks noChangeArrowheads="1"/>
          </p:cNvSpPr>
          <p:nvPr/>
        </p:nvSpPr>
        <p:spPr bwMode="auto">
          <a:xfrm>
            <a:off x="5003800" y="2997200"/>
            <a:ext cx="385603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/>
              <a:t>SEM views of Scops owl eggshell surface. The cuticle in this sample appears to have been invaded by fungal hyphae.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43000"/>
            <a:ext cx="7848600" cy="1447800"/>
          </a:xfrm>
        </p:spPr>
        <p:txBody>
          <a:bodyPr/>
          <a:lstStyle/>
          <a:p>
            <a:r>
              <a:rPr lang="cs-CZ" altLang="cs-CZ" sz="3600"/>
              <a:t>Využití chemických látek při laserovém čištění </a:t>
            </a:r>
          </a:p>
        </p:txBody>
      </p:sp>
      <p:sp>
        <p:nvSpPr>
          <p:cNvPr id="148483" name="Text Box 3"/>
          <p:cNvSpPr txBox="1">
            <a:spLocks noChangeArrowheads="1"/>
          </p:cNvSpPr>
          <p:nvPr/>
        </p:nvSpPr>
        <p:spPr bwMode="auto">
          <a:xfrm>
            <a:off x="685800" y="5105400"/>
            <a:ext cx="7848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b="1"/>
              <a:t>Pozor!</a:t>
            </a:r>
            <a:r>
              <a:rPr lang="cs-CZ" altLang="cs-CZ" sz="1800"/>
              <a:t> Tyto látky mohou mít vliv nejen na průběh ablace, ale také dlouhodobější následky. Rozpouštědla a kyseliny mohou poškozovat fragilní substráty, a zbytky </a:t>
            </a:r>
            <a:r>
              <a:rPr lang="cs-CZ" altLang="cs-CZ" sz="1800" i="1"/>
              <a:t>matrice</a:t>
            </a:r>
            <a:r>
              <a:rPr lang="cs-CZ" altLang="cs-CZ" sz="1800"/>
              <a:t> nebo zbytků po čištění mohou mít dlouhodobý škodlivý efekt. </a:t>
            </a:r>
          </a:p>
        </p:txBody>
      </p:sp>
      <p:sp>
        <p:nvSpPr>
          <p:cNvPr id="148484" name="Text Box 4"/>
          <p:cNvSpPr txBox="1">
            <a:spLocks noChangeArrowheads="1"/>
          </p:cNvSpPr>
          <p:nvPr/>
        </p:nvSpPr>
        <p:spPr bwMode="auto">
          <a:xfrm>
            <a:off x="609600" y="3581400"/>
            <a:ext cx="78644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chemeClr val="tx2"/>
                </a:solidFill>
              </a:rPr>
              <a:t>= látky přidávané jako matrice, účastnící se na čištění  využitím laserového plazmatu.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781300"/>
            <a:ext cx="4464050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9507" name="Text Box 3"/>
          <p:cNvSpPr txBox="1">
            <a:spLocks noChangeArrowheads="1"/>
          </p:cNvSpPr>
          <p:nvPr/>
        </p:nvSpPr>
        <p:spPr bwMode="auto">
          <a:xfrm>
            <a:off x="5292725" y="3789363"/>
            <a:ext cx="3384550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Bavlněná látka s skvrnami od rzi. Skvrna nahoře vlevo, která byla původně kompletním kruhem, byla částečně odstraněna laserem (532 nm) za přítomnosti roztoku kyseliny šťavelové. </a:t>
            </a:r>
          </a:p>
        </p:txBody>
      </p:sp>
      <p:sp>
        <p:nvSpPr>
          <p:cNvPr id="149508" name="Text Box 4"/>
          <p:cNvSpPr txBox="1">
            <a:spLocks noChangeArrowheads="1"/>
          </p:cNvSpPr>
          <p:nvPr/>
        </p:nvSpPr>
        <p:spPr bwMode="auto">
          <a:xfrm>
            <a:off x="395288" y="836613"/>
            <a:ext cx="828040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b="1" i="1"/>
              <a:t>Kapaliny</a:t>
            </a:r>
            <a:r>
              <a:rPr lang="cs-CZ" altLang="cs-CZ" sz="1800"/>
              <a:t> (rozpouštědla a slabé kyseliny) mohou usnadnit odstranění skvrn z textilu, pergamenu a papíru. Mechanismy jsou různé, včetně odpaření (steaming) a laserem indukované disperze  v kapalině i plynné fázi, a zvýšení reaktivity v kapalině za zvýšených teplot. (odstranění inkoustu, tuhy a sazí z textilu a papíru pomocí laseru a rozpouštědel a rzi z celulózy použitím laserů a kyseliny šťavelové).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700213"/>
            <a:ext cx="6372225" cy="36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0531" name="Text Box 3"/>
          <p:cNvSpPr txBox="1">
            <a:spLocks noChangeArrowheads="1"/>
          </p:cNvSpPr>
          <p:nvPr/>
        </p:nvSpPr>
        <p:spPr bwMode="auto">
          <a:xfrm>
            <a:off x="1116013" y="5661025"/>
            <a:ext cx="6724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Daguerreotypie před a po čištění laserem indukovaným vodíkovým plazmatem. </a:t>
            </a:r>
          </a:p>
        </p:txBody>
      </p:sp>
      <p:sp>
        <p:nvSpPr>
          <p:cNvPr id="150532" name="Rectangle 4"/>
          <p:cNvSpPr>
            <a:spLocks noChangeArrowheads="1"/>
          </p:cNvSpPr>
          <p:nvPr/>
        </p:nvSpPr>
        <p:spPr bwMode="auto">
          <a:xfrm>
            <a:off x="323850" y="476250"/>
            <a:ext cx="84963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b="1" i="1"/>
              <a:t>Reaktivní plyny</a:t>
            </a:r>
            <a:r>
              <a:rPr lang="cs-CZ" altLang="cs-CZ" sz="1800"/>
              <a:t> jsou užitečné vytvářením určitého typu atmosféry, usnadňující odstranění degradovaných nebo zmatnělé povrchy  např. stříbra, podporou elektrochemického narušení matné vrstvy. (ablace těkavých složek a možnost čistit i fragilní povrchy).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330700" cy="1143000"/>
          </a:xfrm>
        </p:spPr>
        <p:txBody>
          <a:bodyPr/>
          <a:lstStyle/>
          <a:p>
            <a:r>
              <a:rPr lang="cs-CZ" altLang="cs-CZ" sz="3600"/>
              <a:t>Absorpce záření</a:t>
            </a:r>
          </a:p>
        </p:txBody>
      </p:sp>
      <p:pic>
        <p:nvPicPr>
          <p:cNvPr id="136195" name="Picture 1027" descr="absorpc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3068638"/>
            <a:ext cx="6192837" cy="35036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6197" name="Text Box 1029"/>
          <p:cNvSpPr txBox="1">
            <a:spLocks noChangeArrowheads="1"/>
          </p:cNvSpPr>
          <p:nvPr/>
        </p:nvSpPr>
        <p:spPr bwMode="auto">
          <a:xfrm>
            <a:off x="684213" y="1700213"/>
            <a:ext cx="2673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Lambert – Beerův zákon</a:t>
            </a:r>
          </a:p>
        </p:txBody>
      </p:sp>
      <p:pic>
        <p:nvPicPr>
          <p:cNvPr id="136198" name="Picture 1030" descr="Lasers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692150"/>
            <a:ext cx="3622675" cy="2003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6200" name="Picture 10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565400"/>
            <a:ext cx="1447800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88640"/>
            <a:ext cx="8229600" cy="1641475"/>
          </a:xfrm>
        </p:spPr>
        <p:txBody>
          <a:bodyPr/>
          <a:lstStyle/>
          <a:p>
            <a:r>
              <a:rPr lang="cs-CZ" altLang="cs-CZ" dirty="0"/>
              <a:t>Monitorování procesu laserového čištění</a:t>
            </a:r>
          </a:p>
        </p:txBody>
      </p:sp>
      <p:pic>
        <p:nvPicPr>
          <p:cNvPr id="3" name="Picture 2" descr="http://36.media.tumblr.com/tumblr_lqnadblzU81qea4gyo1_r1_5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67" y="2132856"/>
            <a:ext cx="7412829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5410200" cy="850900"/>
          </a:xfrm>
        </p:spPr>
        <p:txBody>
          <a:bodyPr/>
          <a:lstStyle/>
          <a:p>
            <a:r>
              <a:rPr lang="cs-CZ" altLang="cs-CZ" sz="3600"/>
              <a:t>LIBS</a:t>
            </a:r>
          </a:p>
        </p:txBody>
      </p:sp>
      <p:pic>
        <p:nvPicPr>
          <p:cNvPr id="125959" name="Picture 7" descr="dagu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0338" y="333375"/>
            <a:ext cx="3535362" cy="6108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5961" name="Text Box 9"/>
          <p:cNvSpPr txBox="1">
            <a:spLocks noChangeArrowheads="1"/>
          </p:cNvSpPr>
          <p:nvPr/>
        </p:nvSpPr>
        <p:spPr bwMode="auto">
          <a:xfrm>
            <a:off x="611188" y="6165850"/>
            <a:ext cx="2546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Daguerrotypie, 19. stol.</a:t>
            </a:r>
          </a:p>
        </p:txBody>
      </p:sp>
      <p:sp>
        <p:nvSpPr>
          <p:cNvPr id="125962" name="Line 10"/>
          <p:cNvSpPr>
            <a:spLocks noChangeShapeType="1"/>
          </p:cNvSpPr>
          <p:nvPr/>
        </p:nvSpPr>
        <p:spPr bwMode="auto">
          <a:xfrm flipV="1">
            <a:off x="3419475" y="6165850"/>
            <a:ext cx="9366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25966" name="Picture 14" descr="th_0602lf06f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412875"/>
            <a:ext cx="3951288" cy="4608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4" descr="Gómez20060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1844675"/>
            <a:ext cx="4470400" cy="4608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8007" name="Text Box 7"/>
          <p:cNvSpPr txBox="1">
            <a:spLocks noChangeArrowheads="1"/>
          </p:cNvSpPr>
          <p:nvPr/>
        </p:nvSpPr>
        <p:spPr bwMode="auto">
          <a:xfrm>
            <a:off x="468313" y="2997200"/>
            <a:ext cx="381635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Molekulové pásy</a:t>
            </a:r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r>
              <a:rPr lang="cs-CZ" altLang="cs-CZ"/>
              <a:t>Spojení s Ramanovou spektrometrií</a:t>
            </a:r>
          </a:p>
        </p:txBody>
      </p:sp>
      <p:sp>
        <p:nvSpPr>
          <p:cNvPr id="128008" name="Rectangle 8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cs-CZ" altLang="cs-CZ"/>
              <a:t>LIBS</a:t>
            </a:r>
          </a:p>
        </p:txBody>
      </p:sp>
      <p:sp>
        <p:nvSpPr>
          <p:cNvPr id="128009" name="Line 9"/>
          <p:cNvSpPr>
            <a:spLocks noChangeShapeType="1"/>
          </p:cNvSpPr>
          <p:nvPr/>
        </p:nvSpPr>
        <p:spPr bwMode="auto">
          <a:xfrm>
            <a:off x="2555875" y="3213100"/>
            <a:ext cx="1655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2" name="Picture 4" descr="Hildenhagen2003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917575"/>
            <a:ext cx="8064500" cy="5788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0055" name="Text Box 7"/>
          <p:cNvSpPr txBox="1">
            <a:spLocks noChangeArrowheads="1"/>
          </p:cNvSpPr>
          <p:nvPr/>
        </p:nvSpPr>
        <p:spPr bwMode="auto">
          <a:xfrm>
            <a:off x="4335463" y="1144588"/>
            <a:ext cx="3295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Měření na dané čáře v UV-VIS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9" name="Picture 3" descr="Lee2000b05c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175" y="333375"/>
            <a:ext cx="4759325" cy="2486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2340" name="Picture 4" descr="Gómez200604b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997200"/>
            <a:ext cx="5256213" cy="3578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Sledování akustického projevu</a:t>
            </a:r>
          </a:p>
        </p:txBody>
      </p:sp>
      <p:pic>
        <p:nvPicPr>
          <p:cNvPr id="132110" name="Picture 14" descr="Lee2000b0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412875"/>
            <a:ext cx="5843588" cy="4886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052513"/>
            <a:ext cx="8229600" cy="2074862"/>
          </a:xfrm>
        </p:spPr>
        <p:txBody>
          <a:bodyPr/>
          <a:lstStyle/>
          <a:p>
            <a:r>
              <a:rPr lang="cs-CZ" altLang="cs-CZ"/>
              <a:t>Zařízení na laserové čištění uměleckých artefaktů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8" name="Picture 12" descr="lorraine_laser_larg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3933825"/>
            <a:ext cx="3384550" cy="2251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1872" name="Picture 16" descr="prikl b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1413" y="333375"/>
            <a:ext cx="4537075" cy="3124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1879" name="Picture 23" descr="ghostbuster-laser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3860800"/>
            <a:ext cx="4500562" cy="2609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illiad_ful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836613"/>
            <a:ext cx="3082925" cy="4748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0439" name="Picture 23" descr="engine04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404813"/>
            <a:ext cx="4032250" cy="3125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0446" name="Picture 30" descr="Laser-Cleaning-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625" y="3789363"/>
            <a:ext cx="1643063" cy="2592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2" name="Picture 4" descr="Salimbeni2006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836613"/>
            <a:ext cx="6985000" cy="5553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6" name="Picture 4" descr="!!!Z_APPL_dispense_Pulitura_laser0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260350"/>
            <a:ext cx="6696075" cy="3567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7639" name="Picture 7" descr="!!!Z_APPL_dispense_Pulitura_laser0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4076700"/>
            <a:ext cx="6486525" cy="24907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/>
          <a:lstStyle/>
          <a:p>
            <a:r>
              <a:rPr lang="cs-CZ" altLang="cs-CZ" dirty="0"/>
              <a:t>Povrchové úpravy</a:t>
            </a:r>
          </a:p>
        </p:txBody>
      </p:sp>
      <p:pic>
        <p:nvPicPr>
          <p:cNvPr id="2" name="Picture 2" descr="051215_laser_100x90">
            <a:extLst>
              <a:ext uri="{FF2B5EF4-FFF2-40B4-BE49-F238E27FC236}">
                <a16:creationId xmlns:a16="http://schemas.microsoft.com/office/drawing/2014/main" id="{ECA61799-731A-CF4B-38E0-FB3520F45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276475"/>
            <a:ext cx="4608512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Nitridace a karburizace povrchu</a:t>
            </a:r>
          </a:p>
        </p:txBody>
      </p:sp>
      <p:pic>
        <p:nvPicPr>
          <p:cNvPr id="72707" name="Picture 3" descr="Schaaf200302 kopi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3644900"/>
            <a:ext cx="4559300" cy="2754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6156325" y="1989138"/>
            <a:ext cx="20764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Nitridace (N2)</a:t>
            </a:r>
          </a:p>
          <a:p>
            <a:endParaRPr lang="cs-CZ" altLang="cs-CZ"/>
          </a:p>
          <a:p>
            <a:r>
              <a:rPr lang="cs-CZ" altLang="cs-CZ"/>
              <a:t>Karburizace (CH4)</a:t>
            </a: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395288" y="5805488"/>
            <a:ext cx="318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Snaha zabránit korozi železa.</a:t>
            </a:r>
          </a:p>
        </p:txBody>
      </p:sp>
      <p:pic>
        <p:nvPicPr>
          <p:cNvPr id="72710" name="Picture 6" descr="Metev20034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773238"/>
            <a:ext cx="3743325" cy="3260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9" name="Rectangle 11"/>
          <p:cNvSpPr>
            <a:spLocks noGrp="1" noChangeArrowheads="1"/>
          </p:cNvSpPr>
          <p:nvPr>
            <p:ph type="title"/>
          </p:nvPr>
        </p:nvSpPr>
        <p:spPr>
          <a:xfrm>
            <a:off x="250825" y="404813"/>
            <a:ext cx="8713788" cy="863600"/>
          </a:xfrm>
        </p:spPr>
        <p:txBody>
          <a:bodyPr/>
          <a:lstStyle/>
          <a:p>
            <a:r>
              <a:rPr lang="cs-CZ" altLang="cs-CZ" sz="3600"/>
              <a:t>Naprašování povrchových vrstev</a:t>
            </a:r>
          </a:p>
        </p:txBody>
      </p:sp>
      <p:pic>
        <p:nvPicPr>
          <p:cNvPr id="7176" name="Picture 8" descr="image00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3860800"/>
            <a:ext cx="3876675" cy="2592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684213" y="1412875"/>
            <a:ext cx="13017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Kovy</a:t>
            </a:r>
          </a:p>
          <a:p>
            <a:endParaRPr lang="cs-CZ" altLang="cs-CZ"/>
          </a:p>
          <a:p>
            <a:r>
              <a:rPr lang="cs-CZ" altLang="cs-CZ"/>
              <a:t>Polovodiče</a:t>
            </a:r>
          </a:p>
          <a:p>
            <a:endParaRPr lang="cs-CZ" altLang="cs-CZ"/>
          </a:p>
          <a:p>
            <a:r>
              <a:rPr lang="cs-CZ" altLang="cs-CZ"/>
              <a:t>Polymery</a:t>
            </a:r>
          </a:p>
        </p:txBody>
      </p:sp>
      <p:pic>
        <p:nvPicPr>
          <p:cNvPr id="7192" name="Picture 24" descr="Ashfold2004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3716338"/>
            <a:ext cx="4176713" cy="27320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4" name="Rectangle 2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cs-CZ" altLang="cs-CZ" sz="3600"/>
              <a:t>Natavování povrchových vrstev</a:t>
            </a:r>
          </a:p>
        </p:txBody>
      </p:sp>
      <p:pic>
        <p:nvPicPr>
          <p:cNvPr id="8203" name="Picture 11" descr="blown powder cladding schematic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457450"/>
            <a:ext cx="4402138" cy="30638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12" name="Picture 20" descr="laser coatin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525" y="2133600"/>
            <a:ext cx="2840038" cy="3700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8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cs-CZ" altLang="cs-CZ" sz="3600"/>
              <a:t>Změny fyzikálních vlastností</a:t>
            </a:r>
          </a:p>
        </p:txBody>
      </p:sp>
      <p:pic>
        <p:nvPicPr>
          <p:cNvPr id="76804" name="Picture 4" descr="Metev20034c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2708275"/>
            <a:ext cx="7272338" cy="2930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6811" name="Text Box 11"/>
          <p:cNvSpPr txBox="1">
            <a:spLocks noChangeArrowheads="1"/>
          </p:cNvSpPr>
          <p:nvPr/>
        </p:nvSpPr>
        <p:spPr bwMode="auto">
          <a:xfrm>
            <a:off x="539750" y="1628775"/>
            <a:ext cx="319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Změna indexu lomu polymeru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0" name="Rectangle 10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cs-CZ" altLang="cs-CZ" sz="3600"/>
              <a:t>Změny fyzikálních vlastností</a:t>
            </a:r>
          </a:p>
        </p:txBody>
      </p:sp>
      <p:pic>
        <p:nvPicPr>
          <p:cNvPr id="81928" name="Picture 8" descr="Chan199633uv hardeni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773238"/>
            <a:ext cx="4014787" cy="2765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31" name="Text Box 11"/>
          <p:cNvSpPr txBox="1">
            <a:spLocks noChangeArrowheads="1"/>
          </p:cNvSpPr>
          <p:nvPr/>
        </p:nvSpPr>
        <p:spPr bwMode="auto">
          <a:xfrm>
            <a:off x="611188" y="1989138"/>
            <a:ext cx="2973387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Vytrvrzování polymerního materiálu působením UV laseru</a:t>
            </a:r>
          </a:p>
        </p:txBody>
      </p:sp>
      <p:pic>
        <p:nvPicPr>
          <p:cNvPr id="81932" name="Picture 12" descr="50_047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716338"/>
            <a:ext cx="4787900" cy="27352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34" name="Line 14"/>
          <p:cNvSpPr>
            <a:spLocks noChangeShapeType="1"/>
          </p:cNvSpPr>
          <p:nvPr/>
        </p:nvSpPr>
        <p:spPr bwMode="auto">
          <a:xfrm>
            <a:off x="3708400" y="2565400"/>
            <a:ext cx="576263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 descr="Zergioti1999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2060575"/>
            <a:ext cx="6769100" cy="4270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9879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  <a:noFill/>
          <a:ln/>
        </p:spPr>
        <p:txBody>
          <a:bodyPr/>
          <a:lstStyle/>
          <a:p>
            <a:r>
              <a:rPr lang="cs-CZ" altLang="cs-CZ" sz="3600"/>
              <a:t>Změny fyzikálních vlastností</a:t>
            </a:r>
          </a:p>
        </p:txBody>
      </p:sp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447675" y="1360488"/>
            <a:ext cx="1771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Přechod sol-gel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5" name="Rectangle 35"/>
          <p:cNvSpPr>
            <a:spLocks noChangeArrowheads="1"/>
          </p:cNvSpPr>
          <p:nvPr/>
        </p:nvSpPr>
        <p:spPr bwMode="auto">
          <a:xfrm>
            <a:off x="323850" y="54927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/>
              <a:t>Obrábění laserovým paprskem</a:t>
            </a:r>
          </a:p>
        </p:txBody>
      </p:sp>
      <p:pic>
        <p:nvPicPr>
          <p:cNvPr id="176130" name="Picture 2" descr="051215_laser_100x90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2276475"/>
            <a:ext cx="4608512" cy="4187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6" name="Picture 1028" descr="oa3451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213" y="1173163"/>
            <a:ext cx="5834062" cy="52403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6438" name="Text Box 1030"/>
          <p:cNvSpPr txBox="1">
            <a:spLocks noChangeArrowheads="1"/>
          </p:cNvSpPr>
          <p:nvPr/>
        </p:nvSpPr>
        <p:spPr bwMode="auto">
          <a:xfrm>
            <a:off x="539750" y="692150"/>
            <a:ext cx="1979613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/>
              <a:t>Řezání</a:t>
            </a:r>
          </a:p>
          <a:p>
            <a:endParaRPr lang="cs-CZ" altLang="cs-CZ" sz="2400"/>
          </a:p>
          <a:p>
            <a:r>
              <a:rPr lang="cs-CZ" altLang="cs-CZ" sz="2400"/>
              <a:t>Vrtání</a:t>
            </a:r>
          </a:p>
          <a:p>
            <a:endParaRPr lang="cs-CZ" altLang="cs-CZ" sz="2400"/>
          </a:p>
          <a:p>
            <a:r>
              <a:rPr lang="cs-CZ" altLang="cs-CZ" sz="2400"/>
              <a:t>Rytí a leptání</a:t>
            </a:r>
          </a:p>
          <a:p>
            <a:endParaRPr lang="cs-CZ" altLang="cs-CZ" sz="2400"/>
          </a:p>
          <a:p>
            <a:r>
              <a:rPr lang="cs-CZ" altLang="cs-CZ" sz="2400"/>
              <a:t>Sváření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3" name="Rectangle 13"/>
          <p:cNvSpPr>
            <a:spLocks noGrp="1" noChangeArrowheads="1"/>
          </p:cNvSpPr>
          <p:nvPr>
            <p:ph type="title"/>
          </p:nvPr>
        </p:nvSpPr>
        <p:spPr>
          <a:xfrm>
            <a:off x="395288" y="981075"/>
            <a:ext cx="3898900" cy="1143000"/>
          </a:xfrm>
        </p:spPr>
        <p:txBody>
          <a:bodyPr/>
          <a:lstStyle/>
          <a:p>
            <a:r>
              <a:rPr lang="cs-CZ" altLang="cs-CZ" sz="3600"/>
              <a:t>Řezání laserovým paprskem</a:t>
            </a:r>
          </a:p>
        </p:txBody>
      </p:sp>
      <p:pic>
        <p:nvPicPr>
          <p:cNvPr id="5132" name="Picture 12" descr="laser-cutting(unc8f2)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6913" y="333375"/>
            <a:ext cx="4470400" cy="6191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40" name="Picture 20" descr="big_633280406202300000 cutting of tube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3141663"/>
            <a:ext cx="3024188" cy="3009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4" name="Rectangle 103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Absorpce záření</a:t>
            </a:r>
          </a:p>
        </p:txBody>
      </p:sp>
      <p:pic>
        <p:nvPicPr>
          <p:cNvPr id="137222" name="Picture 1030" descr="Lasers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063" y="4581525"/>
            <a:ext cx="2962275" cy="1828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7225" name="Rectangle 1033"/>
          <p:cNvSpPr>
            <a:spLocks noChangeArrowheads="1"/>
          </p:cNvSpPr>
          <p:nvPr/>
        </p:nvSpPr>
        <p:spPr bwMode="auto">
          <a:xfrm>
            <a:off x="468313" y="1628775"/>
            <a:ext cx="4967287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absorpce volnými elektrony (kovy)</a:t>
            </a:r>
          </a:p>
          <a:p>
            <a:endParaRPr lang="cs-CZ" altLang="cs-CZ"/>
          </a:p>
          <a:p>
            <a:r>
              <a:rPr lang="cs-CZ" altLang="cs-CZ"/>
              <a:t>vázanými elektrony (polovodiče) = excitace</a:t>
            </a:r>
          </a:p>
          <a:p>
            <a:endParaRPr lang="cs-CZ" altLang="cs-CZ"/>
          </a:p>
          <a:p>
            <a:r>
              <a:rPr lang="cs-CZ" altLang="cs-CZ"/>
              <a:t>vibrace mřížky</a:t>
            </a:r>
          </a:p>
          <a:p>
            <a:endParaRPr lang="cs-CZ" altLang="cs-CZ"/>
          </a:p>
          <a:p>
            <a:r>
              <a:rPr lang="cs-CZ" altLang="cs-CZ"/>
              <a:t>Exitace elektronů v molekule</a:t>
            </a:r>
          </a:p>
        </p:txBody>
      </p:sp>
      <p:pic>
        <p:nvPicPr>
          <p:cNvPr id="137230" name="Picture 103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9838" y="3038475"/>
            <a:ext cx="5113337" cy="3548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Vrtání laserem</a:t>
            </a:r>
          </a:p>
        </p:txBody>
      </p:sp>
      <p:pic>
        <p:nvPicPr>
          <p:cNvPr id="3083" name="Picture 11" descr="Laser_drilling_principle_bi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989138"/>
            <a:ext cx="3743325" cy="290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9" name="Picture 7" descr="th_141189 drillin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1863" y="3789363"/>
            <a:ext cx="2546350" cy="2546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Rytí a leptání</a:t>
            </a:r>
          </a:p>
        </p:txBody>
      </p:sp>
      <p:pic>
        <p:nvPicPr>
          <p:cNvPr id="32772" name="Picture 4" descr="newhead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63" y="1600200"/>
            <a:ext cx="3394075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80" name="Picture 12" descr="Metev20031 kopie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3813" y="1600200"/>
            <a:ext cx="3125787" cy="2185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82" name="Picture 14" descr="glass-separation-diagram0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5413" y="3938588"/>
            <a:ext cx="2924175" cy="2187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29600" cy="1143000"/>
          </a:xfrm>
        </p:spPr>
        <p:txBody>
          <a:bodyPr/>
          <a:lstStyle/>
          <a:p>
            <a:r>
              <a:rPr lang="cs-CZ" altLang="cs-CZ" sz="3600"/>
              <a:t>Sváření	laserovým paprskem</a:t>
            </a:r>
            <a:br>
              <a:rPr lang="cs-CZ" altLang="cs-CZ" sz="3600"/>
            </a:br>
            <a:r>
              <a:rPr lang="cs-CZ" altLang="cs-CZ" sz="3600"/>
              <a:t>(laser welding)</a:t>
            </a:r>
          </a:p>
        </p:txBody>
      </p:sp>
      <p:pic>
        <p:nvPicPr>
          <p:cNvPr id="24580" name="Picture 4" descr="laser weldi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3016250"/>
            <a:ext cx="4686300" cy="35067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94" name="Text Box 18"/>
          <p:cNvSpPr txBox="1">
            <a:spLocks noChangeArrowheads="1"/>
          </p:cNvSpPr>
          <p:nvPr/>
        </p:nvSpPr>
        <p:spPr bwMode="auto">
          <a:xfrm>
            <a:off x="250825" y="2781300"/>
            <a:ext cx="35369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Svařování různorodých materiálů</a:t>
            </a:r>
          </a:p>
          <a:p>
            <a:endParaRPr lang="cs-CZ" altLang="cs-CZ"/>
          </a:p>
          <a:p>
            <a:r>
              <a:rPr lang="cs-CZ" altLang="cs-CZ"/>
              <a:t>Navařování malých součástek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412776"/>
            <a:ext cx="7772400" cy="2259013"/>
          </a:xfrm>
        </p:spPr>
        <p:txBody>
          <a:bodyPr anchor="ctr"/>
          <a:lstStyle/>
          <a:p>
            <a:r>
              <a:rPr lang="cs-CZ" altLang="cs-CZ" sz="3600" b="1" dirty="0"/>
              <a:t>Analytické aplikace laserů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5" name="Rectangle 5"/>
          <p:cNvSpPr>
            <a:spLocks noGrp="1" noChangeArrowheads="1"/>
          </p:cNvSpPr>
          <p:nvPr>
            <p:ph type="title"/>
          </p:nvPr>
        </p:nvSpPr>
        <p:spPr>
          <a:xfrm>
            <a:off x="323850" y="609600"/>
            <a:ext cx="4679950" cy="1955800"/>
          </a:xfrm>
        </p:spPr>
        <p:txBody>
          <a:bodyPr/>
          <a:lstStyle/>
          <a:p>
            <a:r>
              <a:rPr lang="cs-CZ" altLang="cs-CZ" b="1"/>
              <a:t>Vzorkování maleb laserovým paprskem</a:t>
            </a:r>
          </a:p>
        </p:txBody>
      </p:sp>
      <p:pic>
        <p:nvPicPr>
          <p:cNvPr id="10752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476250"/>
            <a:ext cx="3546475" cy="4114800"/>
          </a:xfrm>
          <a:noFill/>
          <a:ln/>
        </p:spPr>
      </p:pic>
      <p:sp>
        <p:nvSpPr>
          <p:cNvPr id="107527" name="Text Box 7"/>
          <p:cNvSpPr txBox="1">
            <a:spLocks noChangeArrowheads="1"/>
          </p:cNvSpPr>
          <p:nvPr/>
        </p:nvSpPr>
        <p:spPr bwMode="auto">
          <a:xfrm>
            <a:off x="6084888" y="5013325"/>
            <a:ext cx="2303462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FTIR spektra ablatovaného materiálu při energii laseru 15 mJ a  vzorku odebraného skalpelem. </a:t>
            </a:r>
          </a:p>
        </p:txBody>
      </p:sp>
      <p:pic>
        <p:nvPicPr>
          <p:cNvPr id="107528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4437063"/>
            <a:ext cx="5113338" cy="2178050"/>
          </a:xfrm>
          <a:noFill/>
          <a:ln/>
        </p:spPr>
      </p:pic>
      <p:sp>
        <p:nvSpPr>
          <p:cNvPr id="107530" name="Text Box 10"/>
          <p:cNvSpPr txBox="1">
            <a:spLocks noChangeArrowheads="1"/>
          </p:cNvSpPr>
          <p:nvPr/>
        </p:nvSpPr>
        <p:spPr bwMode="auto">
          <a:xfrm>
            <a:off x="755650" y="3357563"/>
            <a:ext cx="1868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Er:YAG laser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404813"/>
            <a:ext cx="7953375" cy="5257800"/>
          </a:xfrm>
          <a:noFill/>
          <a:ln/>
        </p:spPr>
      </p:pic>
      <p:sp>
        <p:nvSpPr>
          <p:cNvPr id="110599" name="Text Box 7"/>
          <p:cNvSpPr txBox="1">
            <a:spLocks noChangeArrowheads="1"/>
          </p:cNvSpPr>
          <p:nvPr/>
        </p:nvSpPr>
        <p:spPr bwMode="auto">
          <a:xfrm>
            <a:off x="1692275" y="5805488"/>
            <a:ext cx="5832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Chromatogramy vzorku odebraných skalpelem (———) a laserem (............).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LA-ICP-MS</a:t>
            </a:r>
          </a:p>
        </p:txBody>
      </p:sp>
      <p:pic>
        <p:nvPicPr>
          <p:cNvPr id="8195" name="Picture 3" descr="th_0607sst_alternative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019550"/>
            <a:ext cx="5543550" cy="264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2002ury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3886200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4572000" y="2205038"/>
            <a:ext cx="1489075" cy="112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/>
              <a:t>Nd:YAG</a:t>
            </a:r>
          </a:p>
          <a:p>
            <a:endParaRPr lang="cs-CZ" altLang="cs-CZ" sz="1200"/>
          </a:p>
          <a:p>
            <a:r>
              <a:rPr lang="cs-CZ" altLang="cs-CZ" sz="2800"/>
              <a:t>Excimer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659563" y="1773238"/>
            <a:ext cx="219075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Kvadrupólový</a:t>
            </a:r>
          </a:p>
          <a:p>
            <a:endParaRPr lang="cs-CZ" altLang="cs-CZ"/>
          </a:p>
          <a:p>
            <a:r>
              <a:rPr lang="cs-CZ" altLang="cs-CZ"/>
              <a:t>TOF</a:t>
            </a:r>
          </a:p>
          <a:p>
            <a:endParaRPr lang="cs-CZ" altLang="cs-CZ"/>
          </a:p>
          <a:p>
            <a:r>
              <a:rPr lang="cs-CZ" altLang="cs-CZ"/>
              <a:t>Sektorový (MC)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Aplikace LA-ICP-MS</a:t>
            </a:r>
          </a:p>
        </p:txBody>
      </p:sp>
      <p:pic>
        <p:nvPicPr>
          <p:cNvPr id="121860" name="Picture 4" descr="b500691k-g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2349500"/>
            <a:ext cx="6264275" cy="3373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404813"/>
            <a:ext cx="3529013" cy="1143000"/>
          </a:xfrm>
        </p:spPr>
        <p:txBody>
          <a:bodyPr/>
          <a:lstStyle/>
          <a:p>
            <a:r>
              <a:rPr lang="cs-CZ" altLang="cs-CZ" sz="3600"/>
              <a:t>Provenience obsidiánu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539750" y="1916113"/>
            <a:ext cx="25431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Owens Valley, </a:t>
            </a:r>
          </a:p>
          <a:p>
            <a:r>
              <a:rPr lang="cs-CZ" altLang="cs-CZ"/>
              <a:t>vých. Kalifornie 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260350"/>
            <a:ext cx="5337175" cy="640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obsidia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3716338"/>
            <a:ext cx="2986088" cy="2270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8893175" cy="587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2" descr="laser safety issu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908050"/>
            <a:ext cx="8713788" cy="48656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2823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2" name="Rectangle 4"/>
          <p:cNvSpPr>
            <a:spLocks noChangeArrowheads="1"/>
          </p:cNvSpPr>
          <p:nvPr/>
        </p:nvSpPr>
        <p:spPr bwMode="auto">
          <a:xfrm>
            <a:off x="395288" y="1700213"/>
            <a:ext cx="8497887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cs-CZ" dirty="0"/>
              <a:t>   </a:t>
            </a:r>
            <a:r>
              <a:rPr lang="cs-CZ" altLang="cs-CZ" dirty="0"/>
              <a:t>Interakce elektromagnetického záření s volnými elektrony v kovech je silná, penetrační hloubka záření je jen několik vlnových délek (skin </a:t>
            </a:r>
            <a:r>
              <a:rPr lang="cs-CZ" altLang="cs-CZ" dirty="0" err="1"/>
              <a:t>depth</a:t>
            </a:r>
            <a:r>
              <a:rPr lang="cs-CZ" altLang="cs-CZ" dirty="0"/>
              <a:t>). Absorpční koeficient kovů v blízké UV, VIS a blízké IR je mezi 105 a 107 cm</a:t>
            </a:r>
            <a:r>
              <a:rPr lang="cs-CZ" altLang="cs-CZ" baseline="30000" dirty="0"/>
              <a:t>–1</a:t>
            </a:r>
            <a:r>
              <a:rPr lang="cs-CZ" altLang="cs-CZ" dirty="0"/>
              <a:t>. </a:t>
            </a:r>
          </a:p>
          <a:p>
            <a:pPr algn="just"/>
            <a:r>
              <a:rPr lang="en-US" altLang="cs-CZ" dirty="0"/>
              <a:t>   </a:t>
            </a:r>
            <a:r>
              <a:rPr lang="cs-CZ" altLang="cs-CZ" dirty="0"/>
              <a:t>Reflektivita kovů v VIS se pohybuje mezi 0.25 a 0.95,  v IR mezi 0.90 a 0.99; reflektivita výrazně klesá při vlnových délkách pod 300 </a:t>
            </a:r>
            <a:r>
              <a:rPr lang="cs-CZ" altLang="cs-CZ" dirty="0" err="1"/>
              <a:t>nm</a:t>
            </a:r>
            <a:r>
              <a:rPr lang="cs-CZ" altLang="cs-CZ" dirty="0"/>
              <a:t> (elektrony nemohou odpovídat na vysokou frekvenci UV záření). Některé kovy (Au, </a:t>
            </a:r>
            <a:r>
              <a:rPr lang="cs-CZ" altLang="cs-CZ" dirty="0" err="1"/>
              <a:t>Cu</a:t>
            </a:r>
            <a:r>
              <a:rPr lang="en-US" altLang="cs-CZ" dirty="0"/>
              <a:t>, Cs</a:t>
            </a:r>
            <a:r>
              <a:rPr lang="cs-CZ" altLang="cs-CZ" dirty="0"/>
              <a:t>) vykazují selektivní absorpci (= excitace elektronů v d-orbitalech) a tudíž i selektivní odraz (je zodpovědný za zbarvení těchto kovů).</a:t>
            </a:r>
          </a:p>
        </p:txBody>
      </p:sp>
      <p:pic>
        <p:nvPicPr>
          <p:cNvPr id="140296" name="Picture 8" descr="showImagex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4448258"/>
            <a:ext cx="2032000" cy="18748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0298" name="Rectangle 10"/>
          <p:cNvSpPr>
            <a:spLocks noChangeArrowheads="1"/>
          </p:cNvSpPr>
          <p:nvPr/>
        </p:nvSpPr>
        <p:spPr bwMode="auto">
          <a:xfrm>
            <a:off x="457200" y="274638"/>
            <a:ext cx="8229600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3600"/>
              <a:t> </a:t>
            </a:r>
            <a:r>
              <a:rPr lang="cs-CZ" altLang="cs-CZ" sz="3600">
                <a:solidFill>
                  <a:schemeClr val="tx1"/>
                </a:solidFill>
              </a:rPr>
              <a:t>Kovy</a:t>
            </a:r>
            <a:endParaRPr lang="cs-CZ" altLang="cs-CZ" sz="3600"/>
          </a:p>
        </p:txBody>
      </p:sp>
      <p:sp>
        <p:nvSpPr>
          <p:cNvPr id="140299" name="Rectangle 11"/>
          <p:cNvSpPr>
            <a:spLocks noChangeArrowheads="1"/>
          </p:cNvSpPr>
          <p:nvPr/>
        </p:nvSpPr>
        <p:spPr bwMode="auto">
          <a:xfrm>
            <a:off x="609600" y="427038"/>
            <a:ext cx="8229600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3600"/>
              <a:t> </a:t>
            </a:r>
          </a:p>
        </p:txBody>
      </p:sp>
      <p:pic>
        <p:nvPicPr>
          <p:cNvPr id="14030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2" y="4427630"/>
            <a:ext cx="2809875" cy="185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7E21D8C-F08F-B4ED-D19E-5BEA49B2B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384" y="4535230"/>
            <a:ext cx="2452416" cy="1561802"/>
          </a:xfrm>
          <a:prstGeom prst="rect">
            <a:avLst/>
          </a:prstGeom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7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908050"/>
            <a:ext cx="3238500" cy="1143000"/>
          </a:xfrm>
        </p:spPr>
        <p:txBody>
          <a:bodyPr/>
          <a:lstStyle/>
          <a:p>
            <a:r>
              <a:rPr lang="cs-CZ" altLang="cs-CZ" sz="3600"/>
              <a:t>Malba na keramice</a:t>
            </a:r>
          </a:p>
        </p:txBody>
      </p:sp>
      <p:pic>
        <p:nvPicPr>
          <p:cNvPr id="151556" name="Picture 4" descr="James20055x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3357563"/>
            <a:ext cx="6257925" cy="32210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1559" name="Picture 7" descr="James2005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3938" y="692150"/>
            <a:ext cx="5322887" cy="2374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3" name="Rectangle 11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03275"/>
          </a:xfrm>
        </p:spPr>
        <p:txBody>
          <a:bodyPr/>
          <a:lstStyle/>
          <a:p>
            <a:r>
              <a:rPr lang="cs-CZ" altLang="cs-CZ" sz="3600"/>
              <a:t>Provenience železa</a:t>
            </a:r>
          </a:p>
        </p:txBody>
      </p:sp>
      <p:pic>
        <p:nvPicPr>
          <p:cNvPr id="74756" name="Picture 4" descr="Devos2000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420938"/>
            <a:ext cx="4032250" cy="36179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59" name="Picture 7" descr="Devos20007y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205038"/>
            <a:ext cx="4248150" cy="3892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2" name="Picture 4" descr="Devos20007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88913"/>
            <a:ext cx="6986587" cy="64404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836613"/>
            <a:ext cx="3814762" cy="1143000"/>
          </a:xfrm>
        </p:spPr>
        <p:txBody>
          <a:bodyPr/>
          <a:lstStyle/>
          <a:p>
            <a:r>
              <a:rPr lang="cs-CZ" altLang="cs-CZ" sz="3600"/>
              <a:t>Analýza zubní skloviny</a:t>
            </a:r>
          </a:p>
        </p:txBody>
      </p:sp>
      <p:pic>
        <p:nvPicPr>
          <p:cNvPr id="27651" name="Picture 3" descr="MediaObjects/s00216-004-2504-6fh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924175"/>
            <a:ext cx="3875087" cy="340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MediaObjects/10816_2006_9009_Fig19_HTM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005263"/>
            <a:ext cx="4392612" cy="254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1430986290_ef58e7f2c3_b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333375"/>
            <a:ext cx="2159000" cy="32432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MediaObjects/s00216-004-2504-6fmc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88913"/>
            <a:ext cx="4691062" cy="640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63575" y="1217613"/>
            <a:ext cx="19177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Liniové skeny</a:t>
            </a:r>
          </a:p>
          <a:p>
            <a:endParaRPr lang="cs-CZ" altLang="cs-CZ"/>
          </a:p>
          <a:p>
            <a:r>
              <a:rPr lang="cs-CZ" altLang="cs-CZ"/>
              <a:t>Plošné skeny</a:t>
            </a:r>
          </a:p>
        </p:txBody>
      </p:sp>
      <p:pic>
        <p:nvPicPr>
          <p:cNvPr id="28677" name="Picture 5" descr="b603435g-ga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573463"/>
            <a:ext cx="2663825" cy="2278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MC LA-ICP-MS</a:t>
            </a:r>
          </a:p>
        </p:txBody>
      </p:sp>
      <p:pic>
        <p:nvPicPr>
          <p:cNvPr id="29699" name="Picture 3" descr="Bez názv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73238"/>
            <a:ext cx="8229600" cy="42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2662238" cy="1811338"/>
          </a:xfrm>
        </p:spPr>
        <p:txBody>
          <a:bodyPr/>
          <a:lstStyle/>
          <a:p>
            <a:r>
              <a:rPr lang="cs-CZ" altLang="cs-CZ" sz="3600"/>
              <a:t>Analýza izotopových poměrů</a:t>
            </a:r>
          </a:p>
        </p:txBody>
      </p:sp>
      <p:pic>
        <p:nvPicPr>
          <p:cNvPr id="30723" name="Picture 3" descr="Schultheis2004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404813"/>
            <a:ext cx="4100513" cy="28971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5" name="Picture 5" descr="Schultheis2004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3500438"/>
            <a:ext cx="7451725" cy="3201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684213" y="3068638"/>
            <a:ext cx="2603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Sklo „Art nouveau“</a:t>
            </a:r>
          </a:p>
        </p:txBody>
      </p:sp>
      <p:pic>
        <p:nvPicPr>
          <p:cNvPr id="30728" name="Picture 8" descr="nouveau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3860800"/>
            <a:ext cx="207645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74713"/>
          </a:xfrm>
        </p:spPr>
        <p:txBody>
          <a:bodyPr/>
          <a:lstStyle/>
          <a:p>
            <a:r>
              <a:rPr lang="cs-CZ" altLang="cs-CZ" sz="3600"/>
              <a:t>Ostatní aplikace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981200"/>
            <a:ext cx="8353425" cy="4114800"/>
          </a:xfrm>
        </p:spPr>
        <p:txBody>
          <a:bodyPr/>
          <a:lstStyle/>
          <a:p>
            <a:r>
              <a:rPr lang="cs-CZ" altLang="cs-CZ" sz="2800"/>
              <a:t>Kovové předměty (provenience, technologie)</a:t>
            </a:r>
          </a:p>
          <a:p>
            <a:r>
              <a:rPr lang="cs-CZ" altLang="cs-CZ" sz="2800"/>
              <a:t>Rukopisy a malby (pigmenty)</a:t>
            </a:r>
          </a:p>
          <a:p>
            <a:r>
              <a:rPr lang="cs-CZ" altLang="cs-CZ" sz="2800"/>
              <a:t>Keramika a porcelán</a:t>
            </a:r>
          </a:p>
          <a:p>
            <a:r>
              <a:rPr lang="cs-CZ" altLang="cs-CZ" sz="2800"/>
              <a:t>Drahé kameny (provenience, napodobeniny)</a:t>
            </a:r>
          </a:p>
          <a:p>
            <a:endParaRPr lang="cs-CZ" altLang="cs-CZ" sz="2800"/>
          </a:p>
          <a:p>
            <a:endParaRPr lang="cs-CZ" altLang="cs-CZ" sz="2800"/>
          </a:p>
          <a:p>
            <a:endParaRPr lang="cs-CZ" altLang="cs-CZ" sz="2800"/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1143000"/>
          </a:xfrm>
          <a:noFill/>
          <a:ln/>
        </p:spPr>
        <p:txBody>
          <a:bodyPr/>
          <a:lstStyle/>
          <a:p>
            <a:r>
              <a:rPr lang="cs-CZ" altLang="cs-CZ" b="1"/>
              <a:t>Laserová mikropyrolýza</a:t>
            </a:r>
          </a:p>
        </p:txBody>
      </p:sp>
      <p:pic>
        <p:nvPicPr>
          <p:cNvPr id="54278" name="Picture 6" descr="mikropyrol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3376613"/>
            <a:ext cx="4243388" cy="2625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280" name="Picture 8" descr="mikropy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2205038"/>
            <a:ext cx="4119562" cy="25574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282" name="Text Box 10"/>
          <p:cNvSpPr txBox="1">
            <a:spLocks noChangeArrowheads="1"/>
          </p:cNvSpPr>
          <p:nvPr/>
        </p:nvSpPr>
        <p:spPr bwMode="auto">
          <a:xfrm>
            <a:off x="5651500" y="5157788"/>
            <a:ext cx="196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</a:rPr>
              <a:t>Spojení s GC-MS</a:t>
            </a:r>
          </a:p>
        </p:txBody>
      </p:sp>
      <p:sp>
        <p:nvSpPr>
          <p:cNvPr id="54283" name="Text Box 11"/>
          <p:cNvSpPr txBox="1">
            <a:spLocks noChangeArrowheads="1"/>
          </p:cNvSpPr>
          <p:nvPr/>
        </p:nvSpPr>
        <p:spPr bwMode="auto">
          <a:xfrm>
            <a:off x="1116013" y="2205038"/>
            <a:ext cx="2454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Nd:YAG 1064 nm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476250"/>
            <a:ext cx="6192838" cy="5021263"/>
          </a:xfrm>
          <a:noFill/>
          <a:ln/>
        </p:spPr>
      </p:pic>
      <p:pic>
        <p:nvPicPr>
          <p:cNvPr id="13319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5780088"/>
            <a:ext cx="7056437" cy="835025"/>
          </a:xfrm>
          <a:noFill/>
          <a:ln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cs-CZ" altLang="cs-CZ" sz="3600"/>
              <a:t> </a:t>
            </a:r>
            <a:r>
              <a:rPr lang="cs-CZ" altLang="cs-CZ" sz="3600">
                <a:solidFill>
                  <a:schemeClr val="tx1"/>
                </a:solidFill>
              </a:rPr>
              <a:t>Polovodiče</a:t>
            </a:r>
            <a:r>
              <a:rPr lang="cs-CZ" altLang="cs-CZ" sz="3600"/>
              <a:t> a nevodiče</a:t>
            </a:r>
          </a:p>
        </p:txBody>
      </p:sp>
      <p:sp>
        <p:nvSpPr>
          <p:cNvPr id="153604" name="Rectangle 4"/>
          <p:cNvSpPr>
            <a:spLocks noChangeArrowheads="1"/>
          </p:cNvSpPr>
          <p:nvPr/>
        </p:nvSpPr>
        <p:spPr bwMode="auto">
          <a:xfrm>
            <a:off x="304800" y="1143000"/>
            <a:ext cx="8497888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dirty="0"/>
              <a:t>	</a:t>
            </a:r>
          </a:p>
          <a:p>
            <a:r>
              <a:rPr lang="cs-CZ" altLang="cs-CZ" dirty="0"/>
              <a:t>	Zakázaný pás u </a:t>
            </a:r>
            <a:r>
              <a:rPr lang="cs-CZ" altLang="cs-CZ" b="1" i="1" dirty="0"/>
              <a:t>polovodičů</a:t>
            </a:r>
            <a:r>
              <a:rPr lang="cs-CZ" altLang="cs-CZ" dirty="0"/>
              <a:t> je úzký, za pokojové teploty je dostatečné množství elektronů tepelně excitováno do vodivostního pásu. K excitaci u polovodičů dochází v blízké IR a VIS (mezní vlnová délka).</a:t>
            </a:r>
          </a:p>
          <a:p>
            <a:endParaRPr lang="cs-CZ" altLang="cs-CZ" dirty="0"/>
          </a:p>
          <a:p>
            <a:endParaRPr lang="cs-CZ" altLang="cs-CZ" dirty="0"/>
          </a:p>
          <a:p>
            <a:r>
              <a:rPr lang="cs-CZ" altLang="cs-CZ" dirty="0"/>
              <a:t>	Pro </a:t>
            </a:r>
            <a:r>
              <a:rPr lang="cs-CZ" altLang="cs-CZ" b="1" i="1" dirty="0"/>
              <a:t>nevodiče</a:t>
            </a:r>
            <a:r>
              <a:rPr lang="cs-CZ" altLang="cs-CZ" dirty="0"/>
              <a:t>, díky širokému zakázanému pásu, nejsou téměř žádné nosiče náboje za pokojové teploty termicky excitovány do vodivostního pásu a přechody mezi pásy se dějí jen v při excitaci v UV nebo VUV. V iontových materiálech (např. </a:t>
            </a:r>
            <a:r>
              <a:rPr lang="cs-CZ" altLang="cs-CZ" dirty="0" err="1"/>
              <a:t>NaCl</a:t>
            </a:r>
            <a:r>
              <a:rPr lang="cs-CZ" altLang="cs-CZ" dirty="0"/>
              <a:t>) jsou valenční elektrony silně lokalizovány na negativním iontu, optické spektrum obsahuje některé znaky atomových spekter (rezonance).</a:t>
            </a:r>
          </a:p>
          <a:p>
            <a:r>
              <a:rPr lang="cs-CZ" altLang="cs-CZ" dirty="0"/>
              <a:t>	</a:t>
            </a:r>
          </a:p>
          <a:p>
            <a:endParaRPr lang="cs-CZ" altLang="cs-CZ" dirty="0"/>
          </a:p>
          <a:p>
            <a:endParaRPr lang="cs-CZ" altLang="cs-CZ" dirty="0"/>
          </a:p>
          <a:p>
            <a:r>
              <a:rPr lang="cs-CZ" altLang="cs-CZ" dirty="0"/>
              <a:t>	Reálné materiály (nevodiče a polovodiče) nejsou ideálně krystalické, vykazují různé defekty, které umožňují zaujímat elektronové stavy v zakázaném pásu.  Tyto stavy jsou hlavně v VIS, materiály se jeví jako zbarvené.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LDI - TOF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457200" y="1801574"/>
            <a:ext cx="55066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/>
              <a:t>Desorpce a ionizace dusíkovým laserem 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(337.1 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nm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</a:t>
            </a:r>
            <a:endParaRPr lang="cs-CZ" altLang="cs-CZ" dirty="0"/>
          </a:p>
        </p:txBody>
      </p:sp>
      <p:pic>
        <p:nvPicPr>
          <p:cNvPr id="7172" name="Picture 4" descr="image00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2924175"/>
            <a:ext cx="5327650" cy="3330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79838"/>
            <a:ext cx="36576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692150"/>
            <a:ext cx="4660900" cy="567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539750" y="2708275"/>
            <a:ext cx="1733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Pruská modř</a:t>
            </a: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376238" y="563563"/>
            <a:ext cx="3549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600"/>
              <a:t>Analýza pigmentů</a:t>
            </a:r>
          </a:p>
        </p:txBody>
      </p:sp>
      <p:pic>
        <p:nvPicPr>
          <p:cNvPr id="44041" name="Picture 9" descr="fe_5"/>
          <p:cNvPicPr>
            <a:picLocks noGrp="1" noChangeAspect="1" noChangeArrowheads="1"/>
          </p:cNvPicPr>
          <p:nvPr>
            <p:ph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0338" y="1557338"/>
            <a:ext cx="960437" cy="1457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40" name="Rectangle 8"/>
          <p:cNvSpPr>
            <a:spLocks noGrp="1" noChangeArrowheads="1"/>
          </p:cNvSpPr>
          <p:nvPr>
            <p:ph type="title"/>
          </p:nvPr>
        </p:nvSpPr>
        <p:spPr>
          <a:xfrm>
            <a:off x="323850" y="476250"/>
            <a:ext cx="3816350" cy="1666875"/>
          </a:xfrm>
        </p:spPr>
        <p:txBody>
          <a:bodyPr/>
          <a:lstStyle/>
          <a:p>
            <a:r>
              <a:rPr lang="cs-CZ" altLang="cs-CZ" sz="3600"/>
              <a:t>Pigmenty v iluminovaných rukopisech</a:t>
            </a:r>
          </a:p>
        </p:txBody>
      </p:sp>
      <p:pic>
        <p:nvPicPr>
          <p:cNvPr id="69636" name="Picture 4" descr="1321840406x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492375"/>
            <a:ext cx="3594100" cy="2127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639" name="Picture 7" descr="132184040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375" y="908050"/>
            <a:ext cx="5208588" cy="5257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642" name="Picture 10" descr="109986574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4941888"/>
            <a:ext cx="2540000" cy="1371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9" name="Rectangle 5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731838"/>
          </a:xfrm>
        </p:spPr>
        <p:txBody>
          <a:bodyPr/>
          <a:lstStyle/>
          <a:p>
            <a:r>
              <a:rPr lang="cs-CZ" altLang="cs-CZ" sz="3600"/>
              <a:t>Akrylátové barvy</a:t>
            </a:r>
          </a:p>
        </p:txBody>
      </p:sp>
      <p:pic>
        <p:nvPicPr>
          <p:cNvPr id="67588" name="Picture 4" descr="4y1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930275"/>
            <a:ext cx="8640763" cy="5653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MALDI-TOF</a:t>
            </a:r>
          </a:p>
        </p:txBody>
      </p:sp>
      <p:pic>
        <p:nvPicPr>
          <p:cNvPr id="45069" name="Picture 13" descr="ionization-mald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1413" y="2708275"/>
            <a:ext cx="4149725" cy="3806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FC57253B-0879-45C1-A3EF-D2F89999F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772816"/>
            <a:ext cx="78406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/>
              <a:t>Desorpce a ionizace dusíkovým laserem 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(337.1 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nm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cs-CZ" altLang="cs-CZ" dirty="0"/>
              <a:t>za přítomnosti matrice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814763" cy="1143000"/>
          </a:xfrm>
        </p:spPr>
        <p:txBody>
          <a:bodyPr/>
          <a:lstStyle/>
          <a:p>
            <a:r>
              <a:rPr lang="cs-CZ" altLang="cs-CZ" sz="3600"/>
              <a:t>Analýza fosilních proteinů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"/>
            <a:ext cx="4065588" cy="625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468313" y="4724400"/>
            <a:ext cx="3597275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400"/>
              <a:t>„Peptide mass fingerprint“ osteokalcinu rozloženého trypsinem: </a:t>
            </a:r>
          </a:p>
          <a:p>
            <a:pPr>
              <a:buFontTx/>
              <a:buAutoNum type="alphaUcParenBoth"/>
            </a:pPr>
            <a:r>
              <a:rPr lang="cs-CZ" altLang="cs-CZ" sz="1400"/>
              <a:t>extant horse </a:t>
            </a:r>
          </a:p>
          <a:p>
            <a:pPr>
              <a:buFontTx/>
              <a:buAutoNum type="alphaUcParenBoth"/>
            </a:pPr>
            <a:r>
              <a:rPr lang="cs-CZ" altLang="cs-CZ" sz="1400"/>
              <a:t>zebra </a:t>
            </a:r>
          </a:p>
          <a:p>
            <a:pPr>
              <a:buFontTx/>
              <a:buAutoNum type="alphaUcParenBoth"/>
            </a:pPr>
            <a:r>
              <a:rPr lang="cs-CZ" altLang="cs-CZ" sz="1400"/>
              <a:t>osel </a:t>
            </a:r>
          </a:p>
          <a:p>
            <a:pPr>
              <a:buFontTx/>
              <a:buAutoNum type="alphaUcParenBoth"/>
            </a:pPr>
            <a:r>
              <a:rPr lang="cs-CZ" altLang="cs-CZ" sz="1400"/>
              <a:t>částečně čištěný osteokalcin z 42 000 let starých pozůstatků koně. </a:t>
            </a:r>
          </a:p>
        </p:txBody>
      </p:sp>
      <p:pic>
        <p:nvPicPr>
          <p:cNvPr id="11270" name="Picture 6" descr="HORBON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2060575"/>
            <a:ext cx="2520950" cy="2478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04813"/>
            <a:ext cx="4102100" cy="1143000"/>
          </a:xfrm>
        </p:spPr>
        <p:txBody>
          <a:bodyPr/>
          <a:lstStyle/>
          <a:p>
            <a:r>
              <a:rPr lang="cs-CZ" altLang="cs-CZ" sz="3600"/>
              <a:t>Identifikace keratinů</a:t>
            </a:r>
          </a:p>
        </p:txBody>
      </p:sp>
      <p:pic>
        <p:nvPicPr>
          <p:cNvPr id="46084" name="Picture 4" descr="ac020347ff00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1000"/>
            <a:ext cx="441960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250825" y="1700213"/>
            <a:ext cx="4191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Hmotnostrní spektra 1400 to 1700 Da vlny jaka (A) a kašmírské kozy (B) (rozklad trypsinem). </a:t>
            </a:r>
          </a:p>
        </p:txBody>
      </p:sp>
      <p:pic>
        <p:nvPicPr>
          <p:cNvPr id="46087" name="Picture 7" descr="ac020347ff00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44888"/>
            <a:ext cx="4152900" cy="282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669925" y="4884738"/>
            <a:ext cx="18415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 sz="800"/>
          </a:p>
        </p:txBody>
      </p:sp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468313" y="5661025"/>
            <a:ext cx="37798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Hmotnostní spektra 1700 to 2100 Da peří husy (A) a kachny (B). </a:t>
            </a:r>
          </a:p>
        </p:txBody>
      </p:sp>
      <p:pic>
        <p:nvPicPr>
          <p:cNvPr id="46090" name="Picture 10" descr="Sell_White_Duck_and_Goose_Feathers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2335213"/>
            <a:ext cx="3168650" cy="3168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20738"/>
          </a:xfrm>
        </p:spPr>
        <p:txBody>
          <a:bodyPr/>
          <a:lstStyle/>
          <a:p>
            <a:r>
              <a:rPr lang="cs-CZ" altLang="cs-CZ" sz="3200"/>
              <a:t>Identifikace organických pojiv v malbách</a:t>
            </a:r>
          </a:p>
        </p:txBody>
      </p:sp>
      <p:pic>
        <p:nvPicPr>
          <p:cNvPr id="47111" name="Picture 7" descr="ac051181wf00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68413"/>
            <a:ext cx="3519487" cy="445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304800" y="5867400"/>
            <a:ext cx="40386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Triptych Benedetta Bonfigliho, Madona s dítětem, sv. Jan Křtitel.sv. Šebestián (XV. století).</a:t>
            </a:r>
          </a:p>
        </p:txBody>
      </p:sp>
      <p:pic>
        <p:nvPicPr>
          <p:cNvPr id="47114" name="Picture 10" descr="ac051181wf0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557338"/>
            <a:ext cx="4724400" cy="325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4643438" y="5157788"/>
            <a:ext cx="3960812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MS/MS spektrum trojnásobně nabitých iontů pro </a:t>
            </a:r>
            <a:r>
              <a:rPr lang="cs-CZ" altLang="cs-CZ" sz="1400" i="1"/>
              <a:t>m</a:t>
            </a:r>
            <a:r>
              <a:rPr lang="cs-CZ" altLang="cs-CZ" sz="1400"/>
              <a:t>/</a:t>
            </a:r>
            <a:r>
              <a:rPr lang="cs-CZ" altLang="cs-CZ" sz="1400" i="1"/>
              <a:t>z</a:t>
            </a:r>
            <a:r>
              <a:rPr lang="cs-CZ" altLang="cs-CZ" sz="1400"/>
              <a:t> 551.61, z hydrolyzovaného extraktu. Přítomny jsou </a:t>
            </a:r>
            <a:r>
              <a:rPr lang="cs-CZ" altLang="cs-CZ" sz="1400" b="1"/>
              <a:t>y</a:t>
            </a:r>
            <a:r>
              <a:rPr lang="cs-CZ" altLang="cs-CZ" sz="1400"/>
              <a:t> a </a:t>
            </a:r>
            <a:r>
              <a:rPr lang="cs-CZ" altLang="cs-CZ" sz="1400" b="1"/>
              <a:t>b</a:t>
            </a:r>
            <a:r>
              <a:rPr lang="cs-CZ" altLang="cs-CZ" sz="1400"/>
              <a:t> fragmenty peptidu ovotransferrinu 443-457 (TDERPASYFAVAVAR).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ac051181wf00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60350"/>
            <a:ext cx="4554537" cy="323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250825" y="609600"/>
            <a:ext cx="3559175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MS/MS spektrum dvojnásobně nabitých iontů </a:t>
            </a:r>
            <a:r>
              <a:rPr lang="cs-CZ" altLang="cs-CZ" sz="1400" i="1"/>
              <a:t>m</a:t>
            </a:r>
            <a:r>
              <a:rPr lang="cs-CZ" altLang="cs-CZ" sz="1400"/>
              <a:t>/</a:t>
            </a:r>
            <a:r>
              <a:rPr lang="cs-CZ" altLang="cs-CZ" sz="1400" i="1"/>
              <a:t>z</a:t>
            </a:r>
            <a:r>
              <a:rPr lang="cs-CZ" altLang="cs-CZ" sz="1400"/>
              <a:t> 714.82, z  hydrolyzovaného extraktu z triptychu Benedetta Bonfigliho. Přítomny jsou fragmenty </a:t>
            </a:r>
            <a:r>
              <a:rPr lang="cs-CZ" altLang="cs-CZ" sz="1400" b="1"/>
              <a:t>y</a:t>
            </a:r>
            <a:r>
              <a:rPr lang="cs-CZ" altLang="cs-CZ" sz="1400"/>
              <a:t> and </a:t>
            </a:r>
            <a:r>
              <a:rPr lang="cs-CZ" altLang="cs-CZ" sz="1400" b="1"/>
              <a:t>b</a:t>
            </a:r>
            <a:r>
              <a:rPr lang="cs-CZ" altLang="cs-CZ" sz="1400"/>
              <a:t> fragmentu peptidu lysozymu 52-63 (FESNFNTQATNR).</a:t>
            </a:r>
          </a:p>
          <a:p>
            <a:endParaRPr lang="cs-CZ" altLang="cs-CZ" sz="1400"/>
          </a:p>
        </p:txBody>
      </p:sp>
      <p:pic>
        <p:nvPicPr>
          <p:cNvPr id="48135" name="Picture 7" descr="ac051181wf00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573463"/>
            <a:ext cx="4392612" cy="311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304800" y="5105400"/>
            <a:ext cx="3684588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MS/MS spektrum </a:t>
            </a:r>
            <a:r>
              <a:rPr lang="cs-CZ" altLang="cs-CZ" sz="1400" i="1"/>
              <a:t>m</a:t>
            </a:r>
            <a:r>
              <a:rPr lang="cs-CZ" altLang="cs-CZ" sz="1400"/>
              <a:t>/</a:t>
            </a:r>
            <a:r>
              <a:rPr lang="cs-CZ" altLang="cs-CZ" sz="1400" i="1"/>
              <a:t>z</a:t>
            </a:r>
            <a:r>
              <a:rPr lang="cs-CZ" altLang="cs-CZ" sz="1400"/>
              <a:t> 402.28, z  hydrolyzovaného extraktu z triptychu Benedetta Bonfigliho. Přítomny </a:t>
            </a:r>
            <a:r>
              <a:rPr lang="cs-CZ" altLang="cs-CZ" sz="1400" b="1"/>
              <a:t>y</a:t>
            </a:r>
            <a:r>
              <a:rPr lang="cs-CZ" altLang="cs-CZ" sz="1400"/>
              <a:t> a </a:t>
            </a:r>
            <a:r>
              <a:rPr lang="cs-CZ" altLang="cs-CZ" sz="1400" b="1"/>
              <a:t>b</a:t>
            </a:r>
            <a:r>
              <a:rPr lang="cs-CZ" altLang="cs-CZ" sz="1400"/>
              <a:t> fragmenty peptidu vitellogeninu II 50-53 (AGVR). </a:t>
            </a:r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395288" y="2781300"/>
            <a:ext cx="33845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/>
              <a:t>Závěr: </a:t>
            </a:r>
          </a:p>
          <a:p>
            <a:r>
              <a:rPr lang="cs-CZ" altLang="cs-CZ" sz="1800"/>
              <a:t>	jako pojivo byly v triptychu Benedetta Bonfigliho použity vaječný bílek a žloutek triptych. 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ac970574vf0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88" y="609600"/>
            <a:ext cx="4992687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539750" y="5229225"/>
            <a:ext cx="2862263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Hmotnostní spektra laserové desorpce/ionizace dammaru (nahoře) a mastixu (dole) na grafitu. </a:t>
            </a:r>
          </a:p>
        </p:txBody>
      </p:sp>
      <p:sp>
        <p:nvSpPr>
          <p:cNvPr id="49159" name="Text Box 7"/>
          <p:cNvSpPr txBox="1">
            <a:spLocks noGrp="1" noChangeArrowheads="1"/>
          </p:cNvSpPr>
          <p:nvPr>
            <p:ph type="title"/>
          </p:nvPr>
        </p:nvSpPr>
        <p:spPr>
          <a:xfrm>
            <a:off x="395288" y="549275"/>
            <a:ext cx="3124200" cy="1611313"/>
          </a:xfrm>
          <a:noFill/>
          <a:ln/>
        </p:spPr>
        <p:txBody>
          <a:bodyPr/>
          <a:lstStyle/>
          <a:p>
            <a:r>
              <a:rPr lang="cs-CZ" altLang="cs-CZ" sz="3600">
                <a:solidFill>
                  <a:schemeClr val="tx1"/>
                </a:solidFill>
              </a:rPr>
              <a:t>Degradace historických laků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323850" y="3068638"/>
            <a:ext cx="29876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Fotochemická degradace přírodních  triterpenoidů použitých jako laky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ECCF45E0-B2CE-4CA7-B058-66621AF89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648200"/>
            <a:ext cx="2214563" cy="205784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C8F1B0B1-BCFB-4ECF-A539-28A302FD1F93}"/>
              </a:ext>
            </a:extLst>
          </p:cNvPr>
          <p:cNvSpPr/>
          <p:nvPr/>
        </p:nvSpPr>
        <p:spPr>
          <a:xfrm>
            <a:off x="152400" y="762000"/>
            <a:ext cx="87939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</a:rPr>
              <a:t>Diamant </a:t>
            </a:r>
            <a:r>
              <a:rPr lang="cs-CZ" dirty="0">
                <a:solidFill>
                  <a:srgbClr val="000000"/>
                </a:solidFill>
              </a:rPr>
              <a:t>je </a:t>
            </a:r>
            <a:r>
              <a:rPr lang="en-US" dirty="0" err="1">
                <a:solidFill>
                  <a:srgbClr val="000000"/>
                </a:solidFill>
              </a:rPr>
              <a:t>bezbarvý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minerál</a:t>
            </a:r>
            <a:r>
              <a:rPr lang="en-US" dirty="0">
                <a:solidFill>
                  <a:srgbClr val="000000"/>
                </a:solidFill>
              </a:rPr>
              <a:t>. </a:t>
            </a:r>
            <a:r>
              <a:rPr lang="en-US" dirty="0" err="1">
                <a:solidFill>
                  <a:srgbClr val="000000"/>
                </a:solidFill>
              </a:rPr>
              <a:t>Většinou</a:t>
            </a:r>
            <a:r>
              <a:rPr lang="en-US" dirty="0">
                <a:solidFill>
                  <a:srgbClr val="000000"/>
                </a:solidFill>
              </a:rPr>
              <a:t> se v </a:t>
            </a:r>
            <a:r>
              <a:rPr lang="en-US" dirty="0" err="1">
                <a:solidFill>
                  <a:srgbClr val="000000"/>
                </a:solidFill>
              </a:rPr>
              <a:t>něm</a:t>
            </a:r>
            <a:r>
              <a:rPr lang="en-US" dirty="0">
                <a:solidFill>
                  <a:srgbClr val="000000"/>
                </a:solidFill>
              </a:rPr>
              <a:t> ale </a:t>
            </a:r>
            <a:r>
              <a:rPr lang="en-US" dirty="0" err="1">
                <a:solidFill>
                  <a:srgbClr val="000000"/>
                </a:solidFill>
              </a:rPr>
              <a:t>vyskytují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chemické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příměsi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které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způsobují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jeho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zabarvení</a:t>
            </a:r>
            <a:r>
              <a:rPr lang="en-US" dirty="0">
                <a:solidFill>
                  <a:srgbClr val="000000"/>
                </a:solidFill>
              </a:rPr>
              <a:t>. A </a:t>
            </a:r>
            <a:r>
              <a:rPr lang="en-US" dirty="0" err="1">
                <a:solidFill>
                  <a:srgbClr val="000000"/>
                </a:solidFill>
              </a:rPr>
              <a:t>tak</a:t>
            </a:r>
            <a:r>
              <a:rPr lang="en-US" dirty="0">
                <a:solidFill>
                  <a:srgbClr val="000000"/>
                </a:solidFill>
              </a:rPr>
              <a:t> se </a:t>
            </a:r>
            <a:r>
              <a:rPr lang="en-US" dirty="0" err="1"/>
              <a:t>diamanty</a:t>
            </a:r>
            <a:r>
              <a:rPr lang="en-US" dirty="0"/>
              <a:t> </a:t>
            </a:r>
            <a:r>
              <a:rPr lang="en-US" dirty="0" err="1"/>
              <a:t>vyskytují</a:t>
            </a:r>
            <a:r>
              <a:rPr lang="en-US" dirty="0"/>
              <a:t> v </a:t>
            </a:r>
            <a:r>
              <a:rPr lang="en-US" dirty="0" err="1"/>
              <a:t>nejrůznějších</a:t>
            </a:r>
            <a:r>
              <a:rPr lang="en-US" dirty="0"/>
              <a:t> </a:t>
            </a:r>
            <a:r>
              <a:rPr lang="en-US" dirty="0" err="1"/>
              <a:t>barevných</a:t>
            </a:r>
            <a:r>
              <a:rPr lang="en-US" dirty="0"/>
              <a:t> </a:t>
            </a:r>
            <a:r>
              <a:rPr lang="en-US" dirty="0" err="1"/>
              <a:t>odstínech</a:t>
            </a:r>
            <a:r>
              <a:rPr lang="en-US" dirty="0"/>
              <a:t>.</a:t>
            </a:r>
            <a:r>
              <a:rPr lang="cs-CZ" dirty="0"/>
              <a:t> V diamantu bez příměsí se elektrony mohou excitovat z do prázdného vodivostního pásu ze zaplněného valenčního pásu</a:t>
            </a:r>
            <a:r>
              <a:rPr lang="en-US" dirty="0"/>
              <a:t>. </a:t>
            </a:r>
            <a:r>
              <a:rPr lang="cs-CZ" dirty="0"/>
              <a:t>E</a:t>
            </a:r>
            <a:r>
              <a:rPr lang="en-US" dirty="0" err="1"/>
              <a:t>nerg</a:t>
            </a:r>
            <a:r>
              <a:rPr lang="cs-CZ" dirty="0" err="1"/>
              <a:t>ie</a:t>
            </a:r>
            <a:r>
              <a:rPr lang="en-US" dirty="0"/>
              <a:t> </a:t>
            </a:r>
            <a:r>
              <a:rPr lang="cs-CZ" dirty="0"/>
              <a:t>potřebná k excitaci </a:t>
            </a:r>
            <a:r>
              <a:rPr lang="en-US" dirty="0"/>
              <a:t> </a:t>
            </a:r>
            <a:r>
              <a:rPr lang="en-US" dirty="0" err="1"/>
              <a:t>ele</a:t>
            </a:r>
            <a:r>
              <a:rPr lang="cs-CZ" dirty="0"/>
              <a:t>k</a:t>
            </a:r>
            <a:r>
              <a:rPr lang="en-US" dirty="0" err="1"/>
              <a:t>tron</a:t>
            </a:r>
            <a:r>
              <a:rPr lang="cs-CZ" dirty="0"/>
              <a:t>u</a:t>
            </a:r>
            <a:r>
              <a:rPr lang="en-US" dirty="0"/>
              <a:t> </a:t>
            </a:r>
            <a:r>
              <a:rPr lang="cs-CZ" dirty="0"/>
              <a:t>z valenčního do vodivostního pásu</a:t>
            </a:r>
            <a:r>
              <a:rPr lang="en-US" dirty="0"/>
              <a:t> </a:t>
            </a:r>
            <a:r>
              <a:rPr lang="cs-CZ" dirty="0"/>
              <a:t>se nachází</a:t>
            </a:r>
            <a:r>
              <a:rPr lang="en-US" dirty="0"/>
              <a:t> </a:t>
            </a:r>
            <a:r>
              <a:rPr lang="cs-CZ" dirty="0"/>
              <a:t>v UV oblasti</a:t>
            </a:r>
            <a:r>
              <a:rPr lang="en-US" dirty="0"/>
              <a:t>. </a:t>
            </a:r>
            <a:r>
              <a:rPr lang="cs-CZ" dirty="0"/>
              <a:t>Proto je diamant bezbarvý</a:t>
            </a:r>
            <a:r>
              <a:rPr lang="en-US" dirty="0"/>
              <a:t>. 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6B3D9BC-1911-45B5-92E9-C643BBCAA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2501265"/>
            <a:ext cx="5762625" cy="695325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C87165F0-1FEB-4124-96BF-881D193ABB73}"/>
              </a:ext>
            </a:extLst>
          </p:cNvPr>
          <p:cNvSpPr/>
          <p:nvPr/>
        </p:nvSpPr>
        <p:spPr>
          <a:xfrm>
            <a:off x="152401" y="3124200"/>
            <a:ext cx="6477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585858"/>
                </a:solidFill>
              </a:rPr>
              <a:t>Dusík</a:t>
            </a:r>
            <a:r>
              <a:rPr lang="cs-CZ" dirty="0">
                <a:solidFill>
                  <a:srgbClr val="585858"/>
                </a:solidFill>
              </a:rPr>
              <a:t> má o jeden valenční elektron více než uhlík. Několik atomů dusíku na 1 milion atomů uhlíku</a:t>
            </a:r>
            <a:r>
              <a:rPr lang="en-US" dirty="0">
                <a:solidFill>
                  <a:srgbClr val="585858"/>
                </a:solidFill>
              </a:rPr>
              <a:t> </a:t>
            </a:r>
            <a:r>
              <a:rPr lang="cs-CZ" dirty="0">
                <a:solidFill>
                  <a:srgbClr val="585858"/>
                </a:solidFill>
              </a:rPr>
              <a:t>v diamantu</a:t>
            </a:r>
            <a:r>
              <a:rPr lang="en-US" dirty="0">
                <a:solidFill>
                  <a:srgbClr val="585858"/>
                </a:solidFill>
              </a:rPr>
              <a:t> </a:t>
            </a:r>
            <a:r>
              <a:rPr lang="cs-CZ" dirty="0">
                <a:solidFill>
                  <a:srgbClr val="585858"/>
                </a:solidFill>
              </a:rPr>
              <a:t>vede ke vzniku donorové hladiny v zakázaném pásu. Díky je absorbováno záření v UV oblasti </a:t>
            </a:r>
            <a:r>
              <a:rPr lang="en-US" dirty="0">
                <a:solidFill>
                  <a:srgbClr val="585858"/>
                </a:solidFill>
              </a:rPr>
              <a:t>(</a:t>
            </a:r>
            <a:r>
              <a:rPr lang="cs-CZ" dirty="0">
                <a:solidFill>
                  <a:srgbClr val="585858"/>
                </a:solidFill>
              </a:rPr>
              <a:t>modré</a:t>
            </a:r>
            <a:r>
              <a:rPr lang="en-US" dirty="0">
                <a:solidFill>
                  <a:srgbClr val="585858"/>
                </a:solidFill>
              </a:rPr>
              <a:t> a </a:t>
            </a:r>
            <a:r>
              <a:rPr lang="cs-CZ" dirty="0">
                <a:solidFill>
                  <a:srgbClr val="585858"/>
                </a:solidFill>
              </a:rPr>
              <a:t>fialové</a:t>
            </a:r>
            <a:r>
              <a:rPr lang="en-US" dirty="0">
                <a:solidFill>
                  <a:srgbClr val="585858"/>
                </a:solidFill>
              </a:rPr>
              <a:t> </a:t>
            </a:r>
            <a:r>
              <a:rPr lang="cs-CZ" dirty="0">
                <a:solidFill>
                  <a:srgbClr val="585858"/>
                </a:solidFill>
              </a:rPr>
              <a:t>světlo</a:t>
            </a:r>
            <a:r>
              <a:rPr lang="en-US" dirty="0">
                <a:solidFill>
                  <a:srgbClr val="585858"/>
                </a:solidFill>
              </a:rPr>
              <a:t>) </a:t>
            </a:r>
            <a:r>
              <a:rPr lang="cs-CZ" dirty="0">
                <a:solidFill>
                  <a:srgbClr val="585858"/>
                </a:solidFill>
              </a:rPr>
              <a:t>, což vede ke žlutému zabarvení diamantu.</a:t>
            </a:r>
            <a:r>
              <a:rPr lang="en-US" dirty="0">
                <a:solidFill>
                  <a:srgbClr val="585858"/>
                </a:solidFill>
              </a:rPr>
              <a:t> </a:t>
            </a:r>
            <a:endParaRPr lang="en-US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CE4F0555-E598-44D2-ABBD-889EB7EA6A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648200"/>
            <a:ext cx="2001441" cy="2001441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0DCFFBCC-80E7-4C5D-A03E-0A39AB88DD87}"/>
              </a:ext>
            </a:extLst>
          </p:cNvPr>
          <p:cNvSpPr/>
          <p:nvPr/>
        </p:nvSpPr>
        <p:spPr>
          <a:xfrm>
            <a:off x="4800600" y="4876800"/>
            <a:ext cx="44398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585858"/>
                </a:solidFill>
              </a:rPr>
              <a:t>Bor</a:t>
            </a:r>
            <a:r>
              <a:rPr lang="en-US" b="1" dirty="0">
                <a:solidFill>
                  <a:srgbClr val="585858"/>
                </a:solidFill>
              </a:rPr>
              <a:t> </a:t>
            </a:r>
            <a:r>
              <a:rPr lang="cs-CZ" dirty="0">
                <a:solidFill>
                  <a:srgbClr val="585858"/>
                </a:solidFill>
              </a:rPr>
              <a:t>má o jeden valenční elektron méně než uhlík. Několik atomů boru na 1 milion atomů uhlíku</a:t>
            </a:r>
            <a:r>
              <a:rPr lang="en-US" dirty="0">
                <a:solidFill>
                  <a:srgbClr val="585858"/>
                </a:solidFill>
              </a:rPr>
              <a:t> </a:t>
            </a:r>
            <a:r>
              <a:rPr lang="cs-CZ" dirty="0">
                <a:solidFill>
                  <a:srgbClr val="585858"/>
                </a:solidFill>
              </a:rPr>
              <a:t>v diamantu</a:t>
            </a:r>
            <a:r>
              <a:rPr lang="en-US" dirty="0">
                <a:solidFill>
                  <a:srgbClr val="585858"/>
                </a:solidFill>
              </a:rPr>
              <a:t> </a:t>
            </a:r>
            <a:r>
              <a:rPr lang="cs-CZ" dirty="0">
                <a:solidFill>
                  <a:srgbClr val="585858"/>
                </a:solidFill>
              </a:rPr>
              <a:t>vede ke vzniku děr s energií zakázaného pásu, které mohou akceptovat elektron z valenčního pásu (akceptorová hladina)</a:t>
            </a:r>
            <a:r>
              <a:rPr lang="en-US" dirty="0">
                <a:solidFill>
                  <a:srgbClr val="585858"/>
                </a:solidFill>
              </a:rPr>
              <a:t>. </a:t>
            </a:r>
            <a:endParaRPr lang="en-US" dirty="0"/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9FF5CA5F-62FD-4F39-9D0D-059F77AD2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2286000"/>
            <a:ext cx="2396488" cy="252262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AF42368-A070-42A2-8A3B-B9AB3B3BE188}"/>
              </a:ext>
            </a:extLst>
          </p:cNvPr>
          <p:cNvSpPr txBox="1"/>
          <p:nvPr/>
        </p:nvSpPr>
        <p:spPr>
          <a:xfrm>
            <a:off x="3429000" y="228600"/>
            <a:ext cx="229479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100" b="1" dirty="0"/>
              <a:t>Zbarvení diamantů</a:t>
            </a:r>
            <a:endParaRPr lang="en-US" sz="2100" b="1" dirty="0"/>
          </a:p>
        </p:txBody>
      </p:sp>
    </p:spTree>
    <p:extLst>
      <p:ext uri="{BB962C8B-B14F-4D97-AF65-F5344CB8AC3E}">
        <p14:creationId xmlns:p14="http://schemas.microsoft.com/office/powerpoint/2010/main" val="3871855656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Ramanova spektrometrie</a:t>
            </a:r>
          </a:p>
        </p:txBody>
      </p:sp>
      <p:pic>
        <p:nvPicPr>
          <p:cNvPr id="12294" name="Picture 6" descr="RamanSpectroscop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2060575"/>
            <a:ext cx="4754563" cy="2514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1763713" y="5373688"/>
            <a:ext cx="31638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Nd:YAG 	1064 nm</a:t>
            </a:r>
          </a:p>
          <a:p>
            <a:r>
              <a:rPr lang="cs-CZ" altLang="cs-CZ"/>
              <a:t>He–Ne 	632.8 nm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58813"/>
          </a:xfrm>
        </p:spPr>
        <p:txBody>
          <a:bodyPr/>
          <a:lstStyle/>
          <a:p>
            <a:r>
              <a:rPr lang="cs-CZ" altLang="cs-CZ" sz="3600"/>
              <a:t>Princip Ramanovy spektrometrie</a:t>
            </a:r>
          </a:p>
        </p:txBody>
      </p:sp>
      <p:pic>
        <p:nvPicPr>
          <p:cNvPr id="14340" name="Picture 4" descr="Rama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7540625" cy="447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7772400" cy="515937"/>
          </a:xfrm>
        </p:spPr>
        <p:txBody>
          <a:bodyPr/>
          <a:lstStyle/>
          <a:p>
            <a:r>
              <a:rPr lang="cs-CZ" altLang="cs-CZ" sz="3600"/>
              <a:t>Raman vs. FTIR</a:t>
            </a:r>
          </a:p>
        </p:txBody>
      </p:sp>
      <p:pic>
        <p:nvPicPr>
          <p:cNvPr id="15364" name="Picture 4" descr="raman_fig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125538"/>
            <a:ext cx="6940550" cy="539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84213" y="2060575"/>
            <a:ext cx="920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FT IR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684213" y="4652963"/>
            <a:ext cx="1681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(FT) Raman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Ramanova mikroskopie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133600"/>
            <a:ext cx="7488237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052513"/>
            <a:ext cx="3400425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716338"/>
            <a:ext cx="3400425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4356100" y="5734050"/>
            <a:ext cx="4394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Ramanovské mapy vzorku S IIb. </a:t>
            </a:r>
          </a:p>
          <a:p>
            <a:r>
              <a:rPr lang="cs-CZ" altLang="cs-CZ" sz="1400"/>
              <a:t>(a) optický obraz, (b) anhydrit,  (c) sádrovec (gypsum). </a:t>
            </a:r>
          </a:p>
        </p:txBody>
      </p:sp>
      <p:pic>
        <p:nvPicPr>
          <p:cNvPr id="3175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205038"/>
            <a:ext cx="2855912" cy="370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539750" y="1125538"/>
            <a:ext cx="40544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 b="1" i="1"/>
              <a:t>Portrét mladíka</a:t>
            </a:r>
            <a:r>
              <a:rPr lang="cs-CZ" altLang="cs-CZ" sz="1600" b="1"/>
              <a:t> (neznámý severoitalský malíř, cca 1515)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395288" y="333375"/>
            <a:ext cx="5772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600"/>
              <a:t>Ramanova mikroskopie maleb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 descr="Kudryavtsav2001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2038" y="0"/>
            <a:ext cx="5292725" cy="6669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395288" y="765175"/>
            <a:ext cx="3240087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3600"/>
              <a:t>Ramanova mikroskopie</a:t>
            </a:r>
          </a:p>
          <a:p>
            <a:pPr algn="ctr"/>
            <a:endParaRPr lang="cs-CZ" altLang="cs-CZ" sz="3600"/>
          </a:p>
          <a:p>
            <a:pPr algn="ctr"/>
            <a:endParaRPr lang="cs-CZ" altLang="cs-CZ" sz="3600"/>
          </a:p>
          <a:p>
            <a:pPr algn="ctr"/>
            <a:r>
              <a:rPr lang="cs-CZ" altLang="cs-CZ"/>
              <a:t>mikrofosilie </a:t>
            </a:r>
          </a:p>
          <a:p>
            <a:pPr algn="ctr"/>
            <a:r>
              <a:rPr lang="cs-CZ" altLang="cs-CZ"/>
              <a:t>v jurských </a:t>
            </a:r>
          </a:p>
          <a:p>
            <a:pPr algn="ctr"/>
            <a:r>
              <a:rPr lang="cs-CZ" altLang="cs-CZ"/>
              <a:t>rohovcích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Raman + FTIR mikroskopie</a:t>
            </a:r>
          </a:p>
        </p:txBody>
      </p:sp>
      <p:pic>
        <p:nvPicPr>
          <p:cNvPr id="114694" name="Picture 6" descr="FTIR-FTRama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1989138"/>
            <a:ext cx="6337300" cy="4113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Rectangle 5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6337300" cy="936625"/>
          </a:xfrm>
        </p:spPr>
        <p:txBody>
          <a:bodyPr/>
          <a:lstStyle/>
          <a:p>
            <a:r>
              <a:rPr lang="cs-CZ" altLang="cs-CZ"/>
              <a:t>Kombinace Raman + LIBS</a:t>
            </a:r>
          </a:p>
        </p:txBody>
      </p:sp>
      <p:pic>
        <p:nvPicPr>
          <p:cNvPr id="62468" name="Picture 4" descr="Combined_LIBS_Raman_smal_yellow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268413"/>
            <a:ext cx="7385050" cy="54022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32" name="Rectangle 8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4102100" cy="947738"/>
          </a:xfrm>
        </p:spPr>
        <p:txBody>
          <a:bodyPr/>
          <a:lstStyle/>
          <a:p>
            <a:r>
              <a:rPr lang="cs-CZ" altLang="cs-CZ" sz="3600"/>
              <a:t>Konfokální mikroskopie</a:t>
            </a:r>
          </a:p>
        </p:txBody>
      </p:sp>
      <p:pic>
        <p:nvPicPr>
          <p:cNvPr id="10342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625" y="3573463"/>
            <a:ext cx="3382963" cy="3024187"/>
          </a:xfrm>
          <a:noFill/>
          <a:ln/>
        </p:spPr>
      </p:pic>
      <p:pic>
        <p:nvPicPr>
          <p:cNvPr id="103431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063" y="282575"/>
            <a:ext cx="3295650" cy="2946400"/>
          </a:xfrm>
          <a:noFill/>
          <a:ln/>
        </p:spPr>
      </p:pic>
      <p:sp>
        <p:nvSpPr>
          <p:cNvPr id="103434" name="Text Box 10"/>
          <p:cNvSpPr txBox="1">
            <a:spLocks noChangeArrowheads="1"/>
          </p:cNvSpPr>
          <p:nvPr/>
        </p:nvSpPr>
        <p:spPr bwMode="auto">
          <a:xfrm>
            <a:off x="250825" y="5949950"/>
            <a:ext cx="49371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/>
              <a:t>CM 3D Mikroskopický snímek vlákna mohérové vlny (Turecko) –</a:t>
            </a:r>
          </a:p>
          <a:p>
            <a:r>
              <a:rPr lang="cs-CZ" altLang="cs-CZ" sz="1400"/>
              <a:t>objektiv 100x a 2násobný zoom</a:t>
            </a:r>
          </a:p>
        </p:txBody>
      </p:sp>
      <p:sp>
        <p:nvSpPr>
          <p:cNvPr id="103435" name="Text Box 11"/>
          <p:cNvSpPr txBox="1">
            <a:spLocks noChangeArrowheads="1"/>
          </p:cNvSpPr>
          <p:nvPr/>
        </p:nvSpPr>
        <p:spPr bwMode="auto">
          <a:xfrm>
            <a:off x="250825" y="1557338"/>
            <a:ext cx="4916488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Světelným zdrojem je laserové záření. Konfokální mikroskop poskytuje mimořádně ostrý, kontrastní, vysoce informativní obraz s vysokým rozlišením. Struktury nacházející se nad a pod rovinou fokusace nemají téměř žádný vliv na kvalitu obrazu. Hloubka ostrosti je vždy minimální. </a:t>
            </a:r>
          </a:p>
        </p:txBody>
      </p:sp>
      <p:pic>
        <p:nvPicPr>
          <p:cNvPr id="103436" name="Picture 12" descr="t4_06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2852738"/>
            <a:ext cx="2905125" cy="30241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Konfokální Ramanova mikroskopie</a:t>
            </a:r>
          </a:p>
        </p:txBody>
      </p:sp>
      <p:pic>
        <p:nvPicPr>
          <p:cNvPr id="90116" name="Picture 4" descr="magistro2001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989138"/>
            <a:ext cx="4248150" cy="3486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18" name="Picture 6" descr="ConfocalRama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4775" y="1981200"/>
            <a:ext cx="2735263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0120" name="Picture 8" descr="pol_confram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37163" y="4114800"/>
            <a:ext cx="2630487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cs-CZ" altLang="cs-CZ" sz="3600"/>
              <a:t>Molekuly</a:t>
            </a:r>
          </a:p>
        </p:txBody>
      </p:sp>
      <p:sp>
        <p:nvSpPr>
          <p:cNvPr id="157700" name="Rectangle 1028"/>
          <p:cNvSpPr>
            <a:spLocks noChangeArrowheads="1"/>
          </p:cNvSpPr>
          <p:nvPr/>
        </p:nvSpPr>
        <p:spPr bwMode="auto">
          <a:xfrm>
            <a:off x="395288" y="1125538"/>
            <a:ext cx="8064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Záření v VIS nebo UV vede k excitaci elektronu v molekule/chromoforu ze základního stavu do excitovaného (Franck–Condonův princip).</a:t>
            </a:r>
          </a:p>
        </p:txBody>
      </p:sp>
      <p:pic>
        <p:nvPicPr>
          <p:cNvPr id="157701" name="Picture 1029" descr="Lasers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989138"/>
            <a:ext cx="6192838" cy="3613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7703" name="Rectangle 1031"/>
          <p:cNvSpPr>
            <a:spLocks noChangeArrowheads="1"/>
          </p:cNvSpPr>
          <p:nvPr/>
        </p:nvSpPr>
        <p:spPr bwMode="auto">
          <a:xfrm>
            <a:off x="323850" y="5661025"/>
            <a:ext cx="84978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Dynamika přechodu do excitovaného stavu v molekule je mnohem komplexnější, dva a více excitované stavy mohou interagovat mezi sebou (b). 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052513"/>
            <a:ext cx="3600450" cy="3168650"/>
          </a:xfrm>
        </p:spPr>
        <p:txBody>
          <a:bodyPr/>
          <a:lstStyle/>
          <a:p>
            <a:r>
              <a:rPr lang="cs-CZ" altLang="cs-CZ"/>
              <a:t>Mobilní zařízení pro Ramanovu spektrometrii</a:t>
            </a:r>
          </a:p>
        </p:txBody>
      </p:sp>
      <p:pic>
        <p:nvPicPr>
          <p:cNvPr id="4198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765175"/>
            <a:ext cx="4241800" cy="4098925"/>
          </a:xfrm>
          <a:noFill/>
          <a:ln/>
        </p:spPr>
      </p:pic>
      <p:pic>
        <p:nvPicPr>
          <p:cNvPr id="41991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5373688"/>
            <a:ext cx="3810000" cy="1190625"/>
          </a:xfrm>
          <a:noFill/>
          <a:ln/>
        </p:spPr>
      </p:pic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323850" y="4797425"/>
            <a:ext cx="4319588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i="1"/>
              <a:t>M : </a:t>
            </a:r>
            <a:r>
              <a:rPr lang="cs-CZ" altLang="cs-CZ" sz="1400"/>
              <a:t>95% propustné zrcadlo pro vizualizaci plochy kamerou (</a:t>
            </a:r>
            <a:r>
              <a:rPr lang="cs-CZ" altLang="cs-CZ" sz="1400" i="1"/>
              <a:t>Ca</a:t>
            </a:r>
            <a:r>
              <a:rPr lang="cs-CZ" altLang="cs-CZ" sz="1400"/>
              <a:t>).</a:t>
            </a:r>
          </a:p>
          <a:p>
            <a:endParaRPr lang="cs-CZ" altLang="cs-CZ" sz="1400" i="1"/>
          </a:p>
          <a:p>
            <a:r>
              <a:rPr lang="cs-CZ" altLang="cs-CZ" sz="1400" i="1"/>
              <a:t>HNF : </a:t>
            </a:r>
            <a:r>
              <a:rPr lang="cs-CZ" altLang="cs-CZ" sz="1400"/>
              <a:t>holografické filtry odrážející laserový paprsek a propouští ramanovsky posunuté záření (Stokes)</a:t>
            </a:r>
          </a:p>
          <a:p>
            <a:endParaRPr lang="cs-CZ" altLang="cs-CZ" sz="1400" i="1"/>
          </a:p>
          <a:p>
            <a:r>
              <a:rPr lang="cs-CZ" altLang="cs-CZ" sz="1400" i="1"/>
              <a:t>F </a:t>
            </a:r>
            <a:r>
              <a:rPr lang="cs-CZ" altLang="cs-CZ" sz="1400"/>
              <a:t>filtry pro anti-Stokesovskou část spektra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 descr="MediaObjects/216_2005_45_Fig3_HTM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8600"/>
            <a:ext cx="4640263" cy="563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323850" y="4941888"/>
            <a:ext cx="3657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Analýza nástěnných maleb (kaple Ponthoz.)</a:t>
            </a:r>
            <a:endParaRPr lang="cs-CZ" altLang="cs-CZ" sz="1400" b="1"/>
          </a:p>
        </p:txBody>
      </p:sp>
      <p:pic>
        <p:nvPicPr>
          <p:cNvPr id="43013" name="Picture 5" descr="MediaObjects/216_2006_758_Figa_HTML.jpg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476250"/>
            <a:ext cx="3455988" cy="2589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76250"/>
            <a:ext cx="7772400" cy="587375"/>
          </a:xfrm>
        </p:spPr>
        <p:txBody>
          <a:bodyPr/>
          <a:lstStyle/>
          <a:p>
            <a:r>
              <a:rPr lang="cs-CZ" altLang="cs-CZ" sz="4000"/>
              <a:t>Aplikace Ramanovy spektrometrie</a:t>
            </a:r>
          </a:p>
        </p:txBody>
      </p:sp>
      <p:pic>
        <p:nvPicPr>
          <p:cNvPr id="40963" name="Picture 3" descr="MediaObjects/s00216-005-3271-8flb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84313"/>
            <a:ext cx="7200900" cy="517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060575"/>
            <a:ext cx="3830638" cy="2166938"/>
          </a:xfrm>
        </p:spPr>
        <p:txBody>
          <a:bodyPr/>
          <a:lstStyle/>
          <a:p>
            <a:r>
              <a:rPr lang="cs-CZ" altLang="cs-CZ" sz="3600"/>
              <a:t>Analýza vlasů</a:t>
            </a:r>
          </a:p>
        </p:txBody>
      </p:sp>
      <p:pic>
        <p:nvPicPr>
          <p:cNvPr id="16388" name="Picture 4" descr="b407167k-f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57200"/>
            <a:ext cx="4046538" cy="595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900113" y="3716338"/>
            <a:ext cx="25908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cs-CZ" altLang="cs-CZ" sz="1400"/>
              <a:t>Kosterní pozůstatky z výzkumu z  Newcastlu (silně podmáčená lokalita): měkké tkáně rozloženy, zachovaly se vlasy.</a:t>
            </a: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539750" y="692150"/>
            <a:ext cx="33813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3600"/>
              <a:t>Analýza lidských pozůstatků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685800" y="5229225"/>
            <a:ext cx="7696200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cs-CZ" altLang="cs-CZ" sz="1400"/>
              <a:t>Ramanova spektra vlasů z lidského skeletu (pozorována degradace keratinové tkáně), přítomnost pásu  1050 cm</a:t>
            </a:r>
            <a:r>
              <a:rPr lang="cs-CZ" altLang="cs-CZ" sz="1400" baseline="30000"/>
              <a:t>–1</a:t>
            </a:r>
            <a:r>
              <a:rPr lang="cs-CZ" altLang="cs-CZ" sz="1400"/>
              <a:t> ve spektrech 1 a 2 (archeologické vzorky) je charakteristický pro PbCO3, pravděpodobně z olověné rakve. Vzorek 3 moderní, tmavé vlasy.</a:t>
            </a:r>
          </a:p>
        </p:txBody>
      </p:sp>
      <p:pic>
        <p:nvPicPr>
          <p:cNvPr id="17412" name="Picture 4" descr="b407167k-f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7018338" cy="459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b407167k-f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81075"/>
            <a:ext cx="7720013" cy="408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755650" y="5734050"/>
            <a:ext cx="79629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Ramanova spektra historických vzorků vlasů ve vynikajícím stavu zachování: Robert Stephenson (1859). </a:t>
            </a:r>
            <a:r>
              <a:rPr lang="cs-CZ" altLang="cs-CZ" sz="1400" i="1"/>
              <a:t>A</a:t>
            </a:r>
            <a:r>
              <a:rPr lang="cs-CZ" altLang="cs-CZ" sz="1400"/>
              <a:t> spektrum Stephensonových blond vlasů, </a:t>
            </a:r>
            <a:r>
              <a:rPr lang="cs-CZ" altLang="cs-CZ" sz="1400" i="1"/>
              <a:t>B</a:t>
            </a:r>
            <a:r>
              <a:rPr lang="cs-CZ" altLang="cs-CZ" sz="1400"/>
              <a:t> moderní blond vlasy. 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9" name="Rectangle 11"/>
          <p:cNvSpPr>
            <a:spLocks noGrp="1" noChangeArrowheads="1"/>
          </p:cNvSpPr>
          <p:nvPr>
            <p:ph type="title"/>
          </p:nvPr>
        </p:nvSpPr>
        <p:spPr>
          <a:xfrm>
            <a:off x="755650" y="765175"/>
            <a:ext cx="3238500" cy="1143000"/>
          </a:xfrm>
        </p:spPr>
        <p:txBody>
          <a:bodyPr/>
          <a:lstStyle/>
          <a:p>
            <a:r>
              <a:rPr lang="cs-CZ" altLang="cs-CZ" sz="3600"/>
              <a:t>Analýza zubů</a:t>
            </a:r>
          </a:p>
        </p:txBody>
      </p:sp>
      <p:pic>
        <p:nvPicPr>
          <p:cNvPr id="89092" name="Picture 4" descr="Wentrup1997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2636838"/>
            <a:ext cx="3479800" cy="28019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9095" name="Picture 7" descr="Bertluzza1997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9838" y="3644900"/>
            <a:ext cx="5106987" cy="2595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9102" name="Picture 14" descr="Bertluzza19973xx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476250"/>
            <a:ext cx="3527425" cy="2816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Analýza mumifikovaných tkání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205038"/>
            <a:ext cx="2232025" cy="321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lum bright="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133600"/>
            <a:ext cx="2378075" cy="354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>
            <a:lum bright="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63" y="2133600"/>
            <a:ext cx="2525712" cy="374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28600"/>
            <a:ext cx="4572000" cy="297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95288" y="549275"/>
            <a:ext cx="3276600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400" b="1"/>
              <a:t>FT-Raman spektra</a:t>
            </a:r>
            <a:r>
              <a:rPr lang="cs-CZ" altLang="cs-CZ" sz="1400"/>
              <a:t> </a:t>
            </a:r>
          </a:p>
          <a:p>
            <a:endParaRPr lang="cs-CZ" altLang="cs-CZ" sz="1400"/>
          </a:p>
          <a:p>
            <a:pPr>
              <a:buFontTx/>
              <a:buAutoNum type="alphaLcParenBoth"/>
            </a:pPr>
            <a:r>
              <a:rPr lang="cs-CZ" altLang="cs-CZ" sz="1400"/>
              <a:t>současná lidská kůže (stratum corneum), </a:t>
            </a:r>
          </a:p>
          <a:p>
            <a:pPr>
              <a:buFontTx/>
              <a:buAutoNum type="alphaLcParenBoth"/>
            </a:pPr>
            <a:r>
              <a:rPr lang="cs-CZ" altLang="cs-CZ" sz="1400"/>
              <a:t>stratum corneum ledovcového muže Ötziho, </a:t>
            </a:r>
          </a:p>
          <a:p>
            <a:pPr>
              <a:buFontTx/>
              <a:buAutoNum type="alphaLcParenBoth"/>
            </a:pPr>
            <a:r>
              <a:rPr lang="cs-CZ" altLang="cs-CZ" sz="1400"/>
              <a:t>peruánská světle-pigmentovaná mumie, </a:t>
            </a:r>
          </a:p>
          <a:p>
            <a:pPr>
              <a:buFontTx/>
              <a:buAutoNum type="alphaLcParenBoth"/>
            </a:pPr>
            <a:r>
              <a:rPr lang="cs-CZ" altLang="cs-CZ" sz="1400"/>
              <a:t>grónská mumie (30-letá žena) </a:t>
            </a:r>
          </a:p>
          <a:p>
            <a:pPr>
              <a:buFontTx/>
              <a:buAutoNum type="alphaLcParenBoth"/>
            </a:pPr>
            <a:r>
              <a:rPr lang="cs-CZ" altLang="cs-CZ" sz="1400"/>
              <a:t>peruánská tmavě-pigmentovaná mumie. </a:t>
            </a:r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95688"/>
            <a:ext cx="4291013" cy="295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381000" y="4648200"/>
            <a:ext cx="3200400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b="1"/>
              <a:t>FT-Raman spektra</a:t>
            </a:r>
          </a:p>
          <a:p>
            <a:r>
              <a:rPr lang="cs-CZ" altLang="cs-CZ" sz="1400"/>
              <a:t>   </a:t>
            </a:r>
          </a:p>
          <a:p>
            <a:r>
              <a:rPr lang="cs-CZ" altLang="cs-CZ" sz="1400"/>
              <a:t>   moderní dětský nehet (nahoře)</a:t>
            </a:r>
          </a:p>
          <a:p>
            <a:r>
              <a:rPr lang="cs-CZ" altLang="cs-CZ" sz="1400"/>
              <a:t>   nehet mumifikovaného dítěte (Grónsko) </a:t>
            </a:r>
          </a:p>
          <a:p>
            <a:r>
              <a:rPr lang="cs-CZ" altLang="cs-CZ" sz="1400"/>
              <a:t>   (dole) 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b407167k-f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09600"/>
            <a:ext cx="307975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b407167k-f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62200"/>
            <a:ext cx="4046538" cy="272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971550" y="5805488"/>
            <a:ext cx="7407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>
                <a:solidFill>
                  <a:schemeClr val="tx2"/>
                </a:solidFill>
              </a:rPr>
              <a:t>Sarkofágy mumií Khnum-Nakhta a Nekht-Ankha</a:t>
            </a:r>
            <a:r>
              <a:rPr lang="cs-CZ" altLang="cs-CZ" sz="1400"/>
              <a:t> (</a:t>
            </a:r>
            <a:r>
              <a:rPr lang="cs-CZ" altLang="cs-CZ" sz="1400">
                <a:solidFill>
                  <a:schemeClr val="tx2"/>
                </a:solidFill>
              </a:rPr>
              <a:t>12. dynastie, c</a:t>
            </a:r>
            <a:r>
              <a:rPr lang="cs-CZ" altLang="cs-CZ" sz="1400" i="1">
                <a:solidFill>
                  <a:schemeClr val="tx2"/>
                </a:solidFill>
              </a:rPr>
              <a:t>ca.</a:t>
            </a:r>
            <a:r>
              <a:rPr lang="cs-CZ" altLang="cs-CZ" sz="1400">
                <a:solidFill>
                  <a:schemeClr val="tx2"/>
                </a:solidFill>
              </a:rPr>
              <a:t> 2000 BC).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1403648" y="747712"/>
            <a:ext cx="27366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b="1" dirty="0"/>
              <a:t>Bal</a:t>
            </a:r>
            <a:r>
              <a:rPr lang="cs-CZ" altLang="cs-CZ" b="1" dirty="0"/>
              <a:t>z</a:t>
            </a:r>
            <a:r>
              <a:rPr lang="en-US" altLang="cs-CZ" b="1" dirty="0" err="1"/>
              <a:t>amov</a:t>
            </a:r>
            <a:r>
              <a:rPr lang="cs-CZ" altLang="cs-CZ" b="1" dirty="0" err="1"/>
              <a:t>ání</a:t>
            </a:r>
            <a:r>
              <a:rPr lang="cs-CZ" altLang="cs-CZ" b="1" dirty="0"/>
              <a:t> nebožtíků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Fluorescence</a:t>
            </a:r>
          </a:p>
        </p:txBody>
      </p:sp>
      <p:pic>
        <p:nvPicPr>
          <p:cNvPr id="164868" name="Picture 4" descr="cost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3500438"/>
            <a:ext cx="4038600" cy="25574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4870" name="Picture 6" descr="cost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3500438"/>
            <a:ext cx="4038600" cy="2544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4872" name="Rectangle 8"/>
          <p:cNvSpPr>
            <a:spLocks noChangeArrowheads="1"/>
          </p:cNvSpPr>
          <p:nvPr/>
        </p:nvSpPr>
        <p:spPr bwMode="auto">
          <a:xfrm>
            <a:off x="539750" y="2636838"/>
            <a:ext cx="793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cs-CZ" altLang="zh-CN"/>
              <a:t>Aplikace ultrafialové fluorescence - zviditelnění časem degradovaného textu 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5148263" y="4005263"/>
            <a:ext cx="3665537" cy="239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cs-CZ" altLang="cs-CZ" sz="1400"/>
              <a:t>Ramanova spektra mumifikované kůže Nekht-Ankha v různém stavu zachování (a) </a:t>
            </a:r>
            <a:r>
              <a:rPr lang="cs-CZ" altLang="cs-CZ" sz="1400" i="1"/>
              <a:t>nahoře</a:t>
            </a:r>
            <a:r>
              <a:rPr lang="cs-CZ" altLang="cs-CZ" sz="1400"/>
              <a:t>, špatně dochovaná, (a) </a:t>
            </a:r>
            <a:r>
              <a:rPr lang="cs-CZ" altLang="cs-CZ" sz="1400" i="1"/>
              <a:t>dole</a:t>
            </a:r>
            <a:r>
              <a:rPr lang="cs-CZ" altLang="cs-CZ" sz="1400"/>
              <a:t>, dobře zachovaná a (b) vzorek obsahující mumifikační substanci – síran sodný (</a:t>
            </a:r>
            <a:r>
              <a:rPr lang="cs-CZ" altLang="cs-CZ" sz="1400" i="1"/>
              <a:t>natron).</a:t>
            </a:r>
            <a:r>
              <a:rPr lang="cs-CZ" altLang="cs-CZ" sz="1400"/>
              <a:t> Zajímavé je špatné zachování kůže v místech přítomnosti mumifikační chemikálie.</a:t>
            </a:r>
          </a:p>
        </p:txBody>
      </p:sp>
      <p:pic>
        <p:nvPicPr>
          <p:cNvPr id="25605" name="Picture 5" descr="Bez názvu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549275"/>
            <a:ext cx="4097337" cy="3416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7" name="Picture 7" descr="Bez názvu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549275"/>
            <a:ext cx="4167188" cy="5986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765175"/>
            <a:ext cx="3598863" cy="1143000"/>
          </a:xfrm>
        </p:spPr>
        <p:txBody>
          <a:bodyPr/>
          <a:lstStyle/>
          <a:p>
            <a:r>
              <a:rPr lang="cs-CZ" altLang="cs-CZ" sz="3200"/>
              <a:t>Ramanova spektrometrie pigmentů</a:t>
            </a:r>
          </a:p>
        </p:txBody>
      </p:sp>
      <p:pic>
        <p:nvPicPr>
          <p:cNvPr id="19459" name="Picture 3" descr="b407167k-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33400"/>
            <a:ext cx="4046538" cy="570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39750" y="3500438"/>
            <a:ext cx="338455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Polychromovaná socha sv. Anny v Santa Maria la Real, Sasamon, Španělsko (13. stol.).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900113" y="5589588"/>
            <a:ext cx="7704137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cs-CZ" altLang="cs-CZ" sz="1400"/>
              <a:t>Ramanova spektra auripigmentu (As</a:t>
            </a:r>
            <a:r>
              <a:rPr lang="cs-CZ" altLang="cs-CZ" sz="1400" baseline="-30000"/>
              <a:t>2</a:t>
            </a:r>
            <a:r>
              <a:rPr lang="cs-CZ" altLang="cs-CZ" sz="1400"/>
              <a:t>S</a:t>
            </a:r>
            <a:r>
              <a:rPr lang="cs-CZ" altLang="cs-CZ" sz="1400" baseline="-30000"/>
              <a:t>3</a:t>
            </a:r>
            <a:r>
              <a:rPr lang="cs-CZ" altLang="cs-CZ" sz="1400"/>
              <a:t>), realgaru (As</a:t>
            </a:r>
            <a:r>
              <a:rPr lang="cs-CZ" altLang="cs-CZ" sz="1400" baseline="-30000"/>
              <a:t>4</a:t>
            </a:r>
            <a:r>
              <a:rPr lang="cs-CZ" altLang="cs-CZ" sz="1400"/>
              <a:t>S</a:t>
            </a:r>
            <a:r>
              <a:rPr lang="cs-CZ" altLang="cs-CZ" sz="1400" baseline="-30000"/>
              <a:t>4</a:t>
            </a:r>
            <a:r>
              <a:rPr lang="cs-CZ" altLang="cs-CZ" sz="1400"/>
              <a:t>), mozaikového zlata (SnS</a:t>
            </a:r>
            <a:r>
              <a:rPr lang="cs-CZ" altLang="cs-CZ" sz="1400" baseline="-30000"/>
              <a:t>2</a:t>
            </a:r>
            <a:r>
              <a:rPr lang="cs-CZ" altLang="cs-CZ" sz="1400"/>
              <a:t>) a rumělky (Hg S).</a:t>
            </a:r>
          </a:p>
        </p:txBody>
      </p:sp>
      <p:pic>
        <p:nvPicPr>
          <p:cNvPr id="20484" name="Picture 4" descr="b407167k-f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76250"/>
            <a:ext cx="7127875" cy="482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lacona_ii_fo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2665413"/>
            <a:ext cx="6545263" cy="38941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7290" name="Picture 10" descr="lacona_ii_fo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738" y="476250"/>
            <a:ext cx="4530725" cy="192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250825" y="404813"/>
            <a:ext cx="3455988" cy="15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3200"/>
              <a:t>Oltář ze</a:t>
            </a:r>
          </a:p>
          <a:p>
            <a:pPr algn="ctr"/>
            <a:r>
              <a:rPr lang="cs-CZ" altLang="cs-CZ" sz="3200"/>
              <a:t>“San Antolín y San Bernabé”</a:t>
            </a:r>
          </a:p>
        </p:txBody>
      </p:sp>
      <p:pic>
        <p:nvPicPr>
          <p:cNvPr id="97294" name="Picture 1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924175"/>
            <a:ext cx="1539875" cy="2628900"/>
          </a:xfrm>
          <a:noFill/>
          <a:ln/>
        </p:spPr>
      </p:pic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827088" y="5734050"/>
            <a:ext cx="7772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Ramanova spektra (a) orthorhombický masikot, (b) tetragonal klejt (both PbO), (c) suřík (Pb</a:t>
            </a:r>
            <a:r>
              <a:rPr lang="cs-CZ" altLang="cs-CZ" sz="1400" baseline="-30000"/>
              <a:t>3</a:t>
            </a:r>
            <a:r>
              <a:rPr lang="cs-CZ" altLang="cs-CZ" sz="1400"/>
              <a:t>O</a:t>
            </a:r>
            <a:r>
              <a:rPr lang="cs-CZ" altLang="cs-CZ" sz="1400" baseline="-30000"/>
              <a:t>4</a:t>
            </a:r>
            <a:r>
              <a:rPr lang="cs-CZ" altLang="cs-CZ" sz="1400"/>
              <a:t>).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33375"/>
            <a:ext cx="6048375" cy="519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31838"/>
          </a:xfrm>
        </p:spPr>
        <p:txBody>
          <a:bodyPr/>
          <a:lstStyle/>
          <a:p>
            <a:r>
              <a:rPr lang="cs-CZ" altLang="cs-CZ" sz="3600"/>
              <a:t>Identifikace pigmentů na keramice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797050"/>
            <a:ext cx="4845050" cy="461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395288" y="2276475"/>
            <a:ext cx="3097212" cy="200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Ramanovo spektrum černé malby na černobílého střepu  (Ancestral Puebloan) z Wallace Ruin, Colorado.</a:t>
            </a:r>
          </a:p>
          <a:p>
            <a:endParaRPr lang="cs-CZ" altLang="cs-CZ" sz="1400"/>
          </a:p>
          <a:p>
            <a:endParaRPr lang="cs-CZ" altLang="cs-CZ" sz="1400"/>
          </a:p>
          <a:p>
            <a:endParaRPr lang="cs-CZ" altLang="cs-CZ" sz="1400"/>
          </a:p>
          <a:p>
            <a:r>
              <a:rPr lang="cs-CZ" altLang="cs-CZ" sz="1400"/>
              <a:t>saze, „carbon black“ (1584 a 1341 cm</a:t>
            </a:r>
            <a:r>
              <a:rPr lang="cs-CZ" altLang="cs-CZ" sz="1400" baseline="30000"/>
              <a:t>−1</a:t>
            </a:r>
            <a:r>
              <a:rPr lang="cs-CZ" altLang="cs-CZ" sz="1400"/>
              <a:t>) </a:t>
            </a:r>
          </a:p>
          <a:p>
            <a:endParaRPr lang="cs-CZ" altLang="cs-CZ" sz="1400"/>
          </a:p>
          <a:p>
            <a:r>
              <a:rPr lang="cs-CZ" altLang="cs-CZ" sz="1400"/>
              <a:t>magnetit (hlavní pás při 672 cm</a:t>
            </a:r>
            <a:r>
              <a:rPr lang="cs-CZ" altLang="cs-CZ" sz="1400" baseline="30000"/>
              <a:t>−1</a:t>
            </a:r>
            <a:r>
              <a:rPr lang="cs-CZ" altLang="cs-CZ" sz="1400"/>
              <a:t>) 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598863" cy="1143000"/>
          </a:xfrm>
        </p:spPr>
        <p:txBody>
          <a:bodyPr/>
          <a:lstStyle/>
          <a:p>
            <a:r>
              <a:rPr lang="cs-CZ" altLang="cs-CZ" sz="3600"/>
              <a:t>Rozpoznání imitací</a:t>
            </a:r>
          </a:p>
        </p:txBody>
      </p:sp>
      <p:pic>
        <p:nvPicPr>
          <p:cNvPr id="21508" name="Picture 4" descr="200510041figure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463"/>
            <a:ext cx="4271963" cy="288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rund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692150"/>
            <a:ext cx="33909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900113" y="1916113"/>
            <a:ext cx="2667000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 sz="1400"/>
          </a:p>
          <a:p>
            <a:r>
              <a:rPr lang="cs-CZ" altLang="cs-CZ" sz="1400"/>
              <a:t>Přírodní barevné korály (karoten)</a:t>
            </a:r>
          </a:p>
          <a:p>
            <a:endParaRPr lang="cs-CZ" altLang="cs-CZ" sz="1400"/>
          </a:p>
          <a:p>
            <a:r>
              <a:rPr lang="cs-CZ" altLang="cs-CZ" sz="1400"/>
              <a:t>Barvené korály</a:t>
            </a:r>
          </a:p>
          <a:p>
            <a:endParaRPr lang="cs-CZ" altLang="cs-CZ" sz="1400"/>
          </a:p>
          <a:p>
            <a:r>
              <a:rPr lang="cs-CZ" altLang="cs-CZ" sz="1400"/>
              <a:t>Imitace korálů </a:t>
            </a:r>
          </a:p>
          <a:p>
            <a:endParaRPr lang="cs-CZ" altLang="cs-CZ" sz="1400"/>
          </a:p>
        </p:txBody>
      </p:sp>
      <p:pic>
        <p:nvPicPr>
          <p:cNvPr id="21512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884613"/>
            <a:ext cx="3240087" cy="2706687"/>
          </a:xfrm>
          <a:noFill/>
          <a:ln/>
        </p:spPr>
      </p:pic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429000" cy="1143000"/>
          </a:xfrm>
        </p:spPr>
        <p:txBody>
          <a:bodyPr/>
          <a:lstStyle/>
          <a:p>
            <a:r>
              <a:rPr lang="cs-CZ" altLang="cs-CZ" sz="3600"/>
              <a:t>Identifikace drahých kamenů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12725" y="5299075"/>
            <a:ext cx="2603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 </a:t>
            </a:r>
          </a:p>
          <a:p>
            <a:endParaRPr lang="cs-CZ" altLang="cs-CZ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-844550" y="182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-844550" y="182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pic>
        <p:nvPicPr>
          <p:cNvPr id="22537" name="Picture 9" descr="Fig6.TIF (153876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8600"/>
            <a:ext cx="39624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 descr="Jadeit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800600"/>
            <a:ext cx="2392363" cy="179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2" name="Picture 14" descr="JadeiteR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800600"/>
            <a:ext cx="2057400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6" name="Picture 18" descr="nephrite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2057400"/>
            <a:ext cx="2151063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47" name="Text Box 19"/>
          <p:cNvSpPr txBox="1">
            <a:spLocks noChangeArrowheads="1"/>
          </p:cNvSpPr>
          <p:nvPr/>
        </p:nvSpPr>
        <p:spPr bwMode="auto">
          <a:xfrm>
            <a:off x="5508625" y="5013325"/>
            <a:ext cx="3225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/>
              <a:t>Nefrit - Ca</a:t>
            </a:r>
            <a:r>
              <a:rPr lang="cs-CZ" altLang="cs-CZ" sz="1800" baseline="-30000"/>
              <a:t>2</a:t>
            </a:r>
            <a:r>
              <a:rPr lang="cs-CZ" altLang="cs-CZ" sz="1800"/>
              <a:t>(Mg,Fe)</a:t>
            </a:r>
            <a:r>
              <a:rPr lang="cs-CZ" altLang="cs-CZ" sz="1800" baseline="-30000"/>
              <a:t>5</a:t>
            </a:r>
            <a:r>
              <a:rPr lang="cs-CZ" altLang="cs-CZ" sz="1800"/>
              <a:t>Si</a:t>
            </a:r>
            <a:r>
              <a:rPr lang="cs-CZ" altLang="cs-CZ" sz="1800" baseline="-30000"/>
              <a:t>8</a:t>
            </a:r>
            <a:r>
              <a:rPr lang="cs-CZ" altLang="cs-CZ" sz="1800"/>
              <a:t>O</a:t>
            </a:r>
            <a:r>
              <a:rPr lang="cs-CZ" altLang="cs-CZ" sz="1800" baseline="-30000"/>
              <a:t>22</a:t>
            </a:r>
            <a:r>
              <a:rPr lang="cs-CZ" altLang="cs-CZ" sz="1800"/>
              <a:t>(OH)</a:t>
            </a:r>
            <a:r>
              <a:rPr lang="cs-CZ" altLang="cs-CZ" sz="1800" baseline="-30000"/>
              <a:t>2</a:t>
            </a:r>
            <a:endParaRPr lang="cs-CZ" altLang="cs-CZ" sz="1800"/>
          </a:p>
          <a:p>
            <a:endParaRPr lang="cs-CZ" altLang="cs-CZ" sz="1800"/>
          </a:p>
          <a:p>
            <a:r>
              <a:rPr lang="cs-CZ" altLang="cs-CZ" sz="1800"/>
              <a:t>Jadeit - NaAlSi</a:t>
            </a:r>
            <a:r>
              <a:rPr lang="cs-CZ" altLang="cs-CZ" sz="1800" baseline="-30000"/>
              <a:t>2</a:t>
            </a:r>
            <a:r>
              <a:rPr lang="cs-CZ" altLang="cs-CZ" sz="1800"/>
              <a:t>O</a:t>
            </a:r>
            <a:r>
              <a:rPr lang="cs-CZ" altLang="cs-CZ" sz="1800" baseline="-30000"/>
              <a:t>6</a:t>
            </a:r>
            <a:r>
              <a:rPr lang="cs-CZ" altLang="cs-CZ" sz="1800"/>
              <a:t> </a:t>
            </a:r>
          </a:p>
        </p:txBody>
      </p:sp>
      <p:pic>
        <p:nvPicPr>
          <p:cNvPr id="22549" name="Picture 21" descr="creste3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6700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04813"/>
            <a:ext cx="3889375" cy="1143000"/>
          </a:xfrm>
        </p:spPr>
        <p:txBody>
          <a:bodyPr/>
          <a:lstStyle/>
          <a:p>
            <a:r>
              <a:rPr lang="cs-CZ" altLang="cs-CZ" sz="3600"/>
              <a:t>Identifikace slonoviny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81000"/>
            <a:ext cx="4324350" cy="602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468313" y="4292600"/>
            <a:ext cx="3244850" cy="200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i="1"/>
              <a:t>FT-Ramanova spektra</a:t>
            </a:r>
            <a:r>
              <a:rPr lang="cs-CZ" altLang="cs-CZ" sz="1400"/>
              <a:t>:</a:t>
            </a:r>
          </a:p>
          <a:p>
            <a:endParaRPr lang="cs-CZ" altLang="cs-CZ" sz="1400"/>
          </a:p>
          <a:p>
            <a:r>
              <a:rPr lang="cs-CZ" altLang="cs-CZ" sz="1400"/>
              <a:t>Římské pečetidlo (i)</a:t>
            </a:r>
          </a:p>
          <a:p>
            <a:endParaRPr lang="cs-CZ" altLang="cs-CZ" sz="1400"/>
          </a:p>
          <a:p>
            <a:r>
              <a:rPr lang="cs-CZ" altLang="cs-CZ" sz="1400"/>
              <a:t>africký slon (ii), </a:t>
            </a:r>
          </a:p>
          <a:p>
            <a:endParaRPr lang="cs-CZ" altLang="cs-CZ" sz="1400"/>
          </a:p>
          <a:p>
            <a:r>
              <a:rPr lang="cs-CZ" altLang="cs-CZ" sz="1400"/>
              <a:t>vorvaň (iii) </a:t>
            </a:r>
          </a:p>
          <a:p>
            <a:endParaRPr lang="cs-CZ" altLang="cs-CZ" sz="1400"/>
          </a:p>
          <a:p>
            <a:r>
              <a:rPr lang="cs-CZ" altLang="cs-CZ" sz="1400"/>
              <a:t>hroch (iv)</a:t>
            </a:r>
          </a:p>
        </p:txBody>
      </p:sp>
      <p:pic>
        <p:nvPicPr>
          <p:cNvPr id="32773" name="Picture 5" descr="ancient2 mamutovin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773238"/>
            <a:ext cx="2820988" cy="2133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1143000"/>
          </a:xfrm>
        </p:spPr>
        <p:txBody>
          <a:bodyPr/>
          <a:lstStyle/>
          <a:p>
            <a:r>
              <a:rPr lang="cs-CZ" altLang="cs-CZ" sz="3600"/>
              <a:t>Identifikace rohoviny (keratinů)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557338"/>
            <a:ext cx="6329362" cy="415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1" name="Picture 5" descr="CowHor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700213"/>
            <a:ext cx="1436687" cy="4213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1258888" y="6092825"/>
            <a:ext cx="74882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i="1"/>
              <a:t>FT-Ramanova spektra</a:t>
            </a:r>
            <a:r>
              <a:rPr lang="cs-CZ" altLang="cs-CZ" sz="1400"/>
              <a:t>: (i) kopyto,  (ii) roh kudu, (iii) nehet, (iv) kravský roh,  (v) želví krunýř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cs-CZ" altLang="cs-CZ" sz="3600"/>
              <a:t>Multifotonová excitace</a:t>
            </a:r>
          </a:p>
        </p:txBody>
      </p:sp>
      <p:pic>
        <p:nvPicPr>
          <p:cNvPr id="155651" name="Picture 3" descr="photon_exci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916113"/>
            <a:ext cx="5905500" cy="473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652" name="Rectangle 4"/>
          <p:cNvSpPr>
            <a:spLocks noChangeArrowheads="1"/>
          </p:cNvSpPr>
          <p:nvPr/>
        </p:nvSpPr>
        <p:spPr bwMode="auto">
          <a:xfrm>
            <a:off x="179388" y="1412875"/>
            <a:ext cx="86407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Je možná pouze u laserů, který má dostatečně silný tok záření, mizí vliv červeného prahu fotoefektu.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3671887" cy="1143000"/>
          </a:xfrm>
        </p:spPr>
        <p:txBody>
          <a:bodyPr/>
          <a:lstStyle/>
          <a:p>
            <a:r>
              <a:rPr lang="cs-CZ" altLang="cs-CZ" sz="3600"/>
              <a:t>Glazury a porcelán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04813"/>
            <a:ext cx="5056187" cy="592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323850" y="4797425"/>
            <a:ext cx="3240088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i="1"/>
              <a:t>Ramanova spektra glazur/skel</a:t>
            </a:r>
            <a:r>
              <a:rPr lang="cs-CZ" altLang="cs-CZ" sz="1400"/>
              <a:t>: </a:t>
            </a:r>
          </a:p>
          <a:p>
            <a:endParaRPr lang="cs-CZ" altLang="cs-CZ" sz="1400"/>
          </a:p>
          <a:p>
            <a:r>
              <a:rPr lang="cs-CZ" altLang="cs-CZ" sz="1400"/>
              <a:t>Dougga (Ifriqiya), měkký porcelán Sèvres, kartaginské korálky, měkký porcelán St-Cloud, vietnamský porcelán Chu Dâu, moderní Norwichský tvrdý porcelán, tvrdý porcelán Sèvres. </a:t>
            </a:r>
          </a:p>
        </p:txBody>
      </p:sp>
      <p:pic>
        <p:nvPicPr>
          <p:cNvPr id="35845" name="Picture 5" descr="iconeIznik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341438"/>
            <a:ext cx="2051050" cy="3095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3381375" cy="1143000"/>
          </a:xfrm>
        </p:spPr>
        <p:txBody>
          <a:bodyPr/>
          <a:lstStyle/>
          <a:p>
            <a:r>
              <a:rPr lang="cs-CZ" altLang="cs-CZ" sz="3200"/>
              <a:t>Identifikace fosilních pryskyřic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90513"/>
            <a:ext cx="4756150" cy="306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489325"/>
            <a:ext cx="4846637" cy="305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323850" y="4868863"/>
            <a:ext cx="3175000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i="1"/>
              <a:t>Fosilní pryskyřice:</a:t>
            </a:r>
          </a:p>
          <a:p>
            <a:endParaRPr lang="cs-CZ" altLang="cs-CZ" sz="1400" i="1"/>
          </a:p>
          <a:p>
            <a:r>
              <a:rPr lang="cs-CZ" altLang="cs-CZ" sz="1400"/>
              <a:t>(i) Barma, (ii) Libanon, (iii) Mexiko, (iv) Dominikánská republika, (v) V pobřeží Anglie, (vi) V Afrika, (vii) Kolumbie, (viii) S Německo. </a:t>
            </a:r>
          </a:p>
        </p:txBody>
      </p:sp>
      <p:pic>
        <p:nvPicPr>
          <p:cNvPr id="36870" name="Picture 6" descr="t_Colophony%20Resin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2344738"/>
            <a:ext cx="2879725" cy="1933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0" name="Picture 4" descr="Edwards1996a0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5600" y="3716338"/>
            <a:ext cx="3313113" cy="26304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6742" name="Picture 6" descr="Edwards1996a03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25" y="404813"/>
            <a:ext cx="3297238" cy="29448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6749" name="Picture 13" descr="800px-Damma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549275"/>
            <a:ext cx="3095625" cy="2322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6751" name="Picture 15" descr="IGSAN_B sandarac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3716338"/>
            <a:ext cx="3241675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6754" name="Text Box 18"/>
          <p:cNvSpPr txBox="1">
            <a:spLocks noChangeArrowheads="1"/>
          </p:cNvSpPr>
          <p:nvPr/>
        </p:nvSpPr>
        <p:spPr bwMode="auto">
          <a:xfrm>
            <a:off x="900113" y="2924175"/>
            <a:ext cx="9429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dammara</a:t>
            </a:r>
          </a:p>
        </p:txBody>
      </p:sp>
      <p:sp>
        <p:nvSpPr>
          <p:cNvPr id="116755" name="Text Box 19"/>
          <p:cNvSpPr txBox="1">
            <a:spLocks noChangeArrowheads="1"/>
          </p:cNvSpPr>
          <p:nvPr/>
        </p:nvSpPr>
        <p:spPr bwMode="auto">
          <a:xfrm>
            <a:off x="827088" y="5876925"/>
            <a:ext cx="8969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sandarac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765175"/>
            <a:ext cx="3454400" cy="1143000"/>
          </a:xfrm>
        </p:spPr>
        <p:txBody>
          <a:bodyPr/>
          <a:lstStyle/>
          <a:p>
            <a:r>
              <a:rPr lang="cs-CZ" altLang="cs-CZ" sz="3600"/>
              <a:t>Korozní produkty</a:t>
            </a:r>
          </a:p>
        </p:txBody>
      </p:sp>
      <p:pic>
        <p:nvPicPr>
          <p:cNvPr id="53259" name="Picture 11" descr="20999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175" y="908050"/>
            <a:ext cx="4856163" cy="52673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61" name="Picture 13" descr="antqwr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2852738"/>
            <a:ext cx="3024187" cy="2312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6" name="Rectangle 8"/>
          <p:cNvSpPr>
            <a:spLocks noGrp="1" noChangeArrowheads="1"/>
          </p:cNvSpPr>
          <p:nvPr>
            <p:ph type="title"/>
          </p:nvPr>
        </p:nvSpPr>
        <p:spPr>
          <a:xfrm>
            <a:off x="684213" y="476250"/>
            <a:ext cx="7772400" cy="731838"/>
          </a:xfrm>
        </p:spPr>
        <p:txBody>
          <a:bodyPr/>
          <a:lstStyle/>
          <a:p>
            <a:r>
              <a:rPr lang="cs-CZ" altLang="cs-CZ" sz="3600"/>
              <a:t>Identifikace textilních vláken</a:t>
            </a:r>
          </a:p>
        </p:txBody>
      </p:sp>
      <p:pic>
        <p:nvPicPr>
          <p:cNvPr id="94219" name="Picture 11" descr="Keen1998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412875"/>
            <a:ext cx="3608388" cy="5040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4221" name="Picture 13" descr="Edwards1997c0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738" y="1341438"/>
            <a:ext cx="4972050" cy="5184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12" name="Rectangle 20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094038" cy="1143000"/>
          </a:xfrm>
        </p:spPr>
        <p:txBody>
          <a:bodyPr/>
          <a:lstStyle/>
          <a:p>
            <a:r>
              <a:rPr lang="cs-CZ" altLang="cs-CZ" sz="3600"/>
              <a:t>Degradace lněných textilií</a:t>
            </a:r>
          </a:p>
        </p:txBody>
      </p:sp>
      <p:pic>
        <p:nvPicPr>
          <p:cNvPr id="59415" name="Picture 23" descr="p1134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625" y="3644900"/>
            <a:ext cx="3402013" cy="2908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417" name="Picture 25" descr="p1134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2205038"/>
            <a:ext cx="4075112" cy="4141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419" name="Picture 27" descr="A linen mummy shroud (with the mummy inside it)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063" y="908050"/>
            <a:ext cx="3168650" cy="2376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549275"/>
            <a:ext cx="4176712" cy="1800225"/>
          </a:xfrm>
        </p:spPr>
        <p:txBody>
          <a:bodyPr/>
          <a:lstStyle/>
          <a:p>
            <a:r>
              <a:rPr lang="cs-CZ" altLang="cs-CZ" sz="3600"/>
              <a:t>Přítomnost mikroorganismů (lišejníky)</a:t>
            </a:r>
          </a:p>
        </p:txBody>
      </p:sp>
      <p:pic>
        <p:nvPicPr>
          <p:cNvPr id="154628" name="Picture 4" descr="Edwards1997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333375"/>
            <a:ext cx="4241800" cy="3430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4630" name="Picture 6" descr="Edwards1997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3789363"/>
            <a:ext cx="3744912" cy="2879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r>
              <a:rPr lang="cs-CZ" altLang="cs-CZ" sz="4400"/>
              <a:t>LIBS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116013" y="4437063"/>
            <a:ext cx="34099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Analýza složení artefaktů</a:t>
            </a:r>
          </a:p>
          <a:p>
            <a:endParaRPr lang="cs-CZ" altLang="cs-CZ"/>
          </a:p>
          <a:p>
            <a:r>
              <a:rPr lang="cs-CZ" altLang="cs-CZ"/>
              <a:t>Monitorování laserového čištění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043363" cy="1143000"/>
          </a:xfrm>
        </p:spPr>
        <p:txBody>
          <a:bodyPr/>
          <a:lstStyle/>
          <a:p>
            <a:r>
              <a:rPr lang="cs-CZ" altLang="cs-CZ" sz="4000"/>
              <a:t>Konzervace dřeva</a:t>
            </a:r>
          </a:p>
        </p:txBody>
      </p:sp>
      <p:pic>
        <p:nvPicPr>
          <p:cNvPr id="3077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5963" y="3178175"/>
            <a:ext cx="3024187" cy="2703513"/>
          </a:xfrm>
          <a:noFill/>
          <a:ln/>
        </p:spPr>
      </p:pic>
      <p:pic>
        <p:nvPicPr>
          <p:cNvPr id="3079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525" y="333375"/>
            <a:ext cx="3022600" cy="2701925"/>
          </a:xfrm>
          <a:noFill/>
          <a:ln/>
        </p:spPr>
      </p:pic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5435600" y="6021388"/>
            <a:ext cx="35274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Mikroskopický obraz kráteru po 450, pulsech, energie 55 mJ.</a:t>
            </a:r>
          </a:p>
        </p:txBody>
      </p:sp>
      <p:pic>
        <p:nvPicPr>
          <p:cNvPr id="3082" name="Picture 1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557338"/>
            <a:ext cx="3538537" cy="4132262"/>
          </a:xfrm>
          <a:noFill/>
          <a:ln/>
        </p:spPr>
      </p:pic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179388" y="5949950"/>
            <a:ext cx="43211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Echelle spektrum dřeva obsahujícího chrom-měď-bor (spektrální rozsah 245-700 nm).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620713"/>
            <a:ext cx="6911975" cy="5067300"/>
          </a:xfrm>
          <a:noFill/>
          <a:ln/>
        </p:spPr>
      </p:pic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323850" y="6021388"/>
            <a:ext cx="8496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Distribuce ochranného prostředku ve dřevě (penetrační hloubka), energie pulsu 50 mJ.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1026" descr="image15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72816"/>
            <a:ext cx="8434562" cy="440585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4387" name="Rectangle 102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  <a:noFill/>
          <a:ln/>
        </p:spPr>
        <p:txBody>
          <a:bodyPr/>
          <a:lstStyle/>
          <a:p>
            <a:r>
              <a:rPr lang="cs-CZ" altLang="cs-CZ" sz="3600"/>
              <a:t>Odraz záření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Monitoring odstraňování starých nátěrů</a:t>
            </a:r>
          </a:p>
        </p:txBody>
      </p:sp>
      <p:pic>
        <p:nvPicPr>
          <p:cNvPr id="522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571625"/>
            <a:ext cx="5040313" cy="4876800"/>
          </a:xfrm>
          <a:noFill/>
          <a:ln/>
        </p:spPr>
      </p:pic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5940425" y="2492375"/>
            <a:ext cx="2808288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Odstraňování vosku z pláten nebo dřeva (překližka) je časově náročné. Proces lze snadno automatizovat použitím laseru a detekce LIBS. </a:t>
            </a:r>
          </a:p>
          <a:p>
            <a:endParaRPr lang="cs-CZ" altLang="cs-CZ" sz="1600"/>
          </a:p>
          <a:p>
            <a:endParaRPr lang="cs-CZ" altLang="cs-CZ" sz="1600"/>
          </a:p>
          <a:p>
            <a:r>
              <a:rPr lang="cs-CZ" altLang="cs-CZ" sz="1600"/>
              <a:t>LIBS spektra vosku vykazují zřetelné pásy CO a CN. Po dosažení spodní vrstvy se objevuje pík 423 nm a čištění je ukončeno. 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Pigmenty</a:t>
            </a:r>
          </a:p>
        </p:txBody>
      </p:sp>
      <p:pic>
        <p:nvPicPr>
          <p:cNvPr id="614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773238"/>
            <a:ext cx="4038600" cy="3500437"/>
          </a:xfrm>
          <a:noFill/>
          <a:ln/>
        </p:spPr>
      </p:pic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395288" y="5445125"/>
            <a:ext cx="42481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LIBS spektrum olovnaté olejové barvy (lolovnatá běloba / lněný olej). Na vnitřním obrázku spektrum olovnaté běloby. Vlnová délka laseru 1064 nm.</a:t>
            </a:r>
          </a:p>
        </p:txBody>
      </p:sp>
      <p:pic>
        <p:nvPicPr>
          <p:cNvPr id="6152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773238"/>
            <a:ext cx="4038600" cy="3567112"/>
          </a:xfrm>
          <a:noFill/>
          <a:ln/>
        </p:spPr>
      </p:pic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4859338" y="5516563"/>
            <a:ext cx="406876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LIBS spektrum směsi pigmentů: olovnatá běloba, kadmiová červeň  a ultramarínová modř. Vlnová délka laseru 266 nm.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404813"/>
            <a:ext cx="3265488" cy="5184775"/>
          </a:xfrm>
          <a:noFill/>
          <a:ln/>
        </p:spPr>
      </p:pic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179388" y="5734050"/>
            <a:ext cx="36004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LIBS spektra (</a:t>
            </a:r>
            <a:r>
              <a:rPr lang="cs-CZ" altLang="cs-CZ" sz="1600" b="1" i="1"/>
              <a:t>a</a:t>
            </a:r>
            <a:r>
              <a:rPr lang="cs-CZ" altLang="cs-CZ" sz="1600"/>
              <a:t>) kadmiové červeně (CdSe03S07) a (</a:t>
            </a:r>
            <a:r>
              <a:rPr lang="cs-CZ" altLang="cs-CZ" sz="1600" b="1" i="1"/>
              <a:t>b</a:t>
            </a:r>
            <a:r>
              <a:rPr lang="cs-CZ" altLang="cs-CZ" sz="1600"/>
              <a:t>) rumělka (HgS). Vlnová délka laseru 1064 nm.</a:t>
            </a:r>
          </a:p>
        </p:txBody>
      </p:sp>
      <p:pic>
        <p:nvPicPr>
          <p:cNvPr id="9223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4388" y="333375"/>
            <a:ext cx="3338512" cy="5256213"/>
          </a:xfrm>
          <a:noFill/>
          <a:ln/>
        </p:spPr>
      </p:pic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4067175" y="5734050"/>
            <a:ext cx="4572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LIBS spektra: (</a:t>
            </a:r>
            <a:r>
              <a:rPr lang="cs-CZ" altLang="cs-CZ" sz="1600" b="1" i="1"/>
              <a:t>a</a:t>
            </a:r>
            <a:r>
              <a:rPr lang="cs-CZ" altLang="cs-CZ" sz="1600"/>
              <a:t>) kadmiová citronová žluť</a:t>
            </a:r>
          </a:p>
          <a:p>
            <a:r>
              <a:rPr lang="cs-CZ" altLang="cs-CZ" sz="1600"/>
              <a:t>(Cd0.9Zn0.1S´BaSO4) a (</a:t>
            </a:r>
            <a:r>
              <a:rPr lang="cs-CZ" altLang="cs-CZ" sz="1600" b="1" i="1"/>
              <a:t>b</a:t>
            </a:r>
            <a:r>
              <a:rPr lang="cs-CZ" altLang="cs-CZ" sz="1600"/>
              <a:t>) chromová žluť (PbCrO4). Vlnová délka laseru 1064 nm.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404813"/>
            <a:ext cx="2960687" cy="5256212"/>
          </a:xfrm>
          <a:noFill/>
          <a:ln/>
        </p:spPr>
      </p:pic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179388" y="5805488"/>
            <a:ext cx="84963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LIBS spektra malby (horní spektrum), stříbrné folie (střední spektrum) a podkladové vrstvy (dolní spektrum). Malba obsahuje pigment obsahující Fe (hnědý, pravděpodobně FeO), podklad je síran vápenatý.</a:t>
            </a:r>
          </a:p>
        </p:txBody>
      </p:sp>
      <p:pic>
        <p:nvPicPr>
          <p:cNvPr id="17416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125538"/>
            <a:ext cx="3252787" cy="4525962"/>
          </a:xfrm>
          <a:noFill/>
          <a:ln/>
        </p:spPr>
      </p:pic>
      <p:sp>
        <p:nvSpPr>
          <p:cNvPr id="17419" name="Rectangle 11"/>
          <p:cNvSpPr>
            <a:spLocks noChangeArrowheads="1"/>
          </p:cNvSpPr>
          <p:nvPr/>
        </p:nvSpPr>
        <p:spPr bwMode="auto">
          <a:xfrm>
            <a:off x="4356100" y="476250"/>
            <a:ext cx="384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19th c. Russian icon of St. Nicholas.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970338" cy="2578100"/>
          </a:xfrm>
        </p:spPr>
        <p:txBody>
          <a:bodyPr/>
          <a:lstStyle/>
          <a:p>
            <a:r>
              <a:rPr lang="cs-CZ" altLang="cs-CZ" sz="3600"/>
              <a:t>Sledování restaurátorských zásahů</a:t>
            </a:r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971550" y="4149725"/>
            <a:ext cx="33115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LIBS spektra originální malby a restaurovaných částí olejomalby.</a:t>
            </a:r>
          </a:p>
        </p:txBody>
      </p:sp>
      <p:pic>
        <p:nvPicPr>
          <p:cNvPr id="64521" name="Picture 9" descr="Anglos1999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476250"/>
            <a:ext cx="3973513" cy="5903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609975" cy="1143000"/>
          </a:xfrm>
        </p:spPr>
        <p:txBody>
          <a:bodyPr/>
          <a:lstStyle/>
          <a:p>
            <a:r>
              <a:rPr lang="cs-CZ" altLang="cs-CZ" sz="3600"/>
              <a:t>Daguerrotypie</a:t>
            </a:r>
          </a:p>
        </p:txBody>
      </p:sp>
      <p:pic>
        <p:nvPicPr>
          <p:cNvPr id="66564" name="Picture 4" descr="Anglos20020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475" y="3284538"/>
            <a:ext cx="2000250" cy="3168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566" name="Picture 6" descr="Anglos20020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625" y="549275"/>
            <a:ext cx="3378200" cy="56880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568" name="Picture 8" descr="Anglos20020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484313"/>
            <a:ext cx="2879725" cy="2393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Malované omítky</a:t>
            </a:r>
          </a:p>
        </p:txBody>
      </p:sp>
      <p:pic>
        <p:nvPicPr>
          <p:cNvPr id="1024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628775"/>
            <a:ext cx="4038600" cy="3176588"/>
          </a:xfrm>
          <a:noFill/>
          <a:ln/>
        </p:spPr>
      </p:pic>
      <p:pic>
        <p:nvPicPr>
          <p:cNvPr id="10247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1600200"/>
            <a:ext cx="3527425" cy="3159125"/>
          </a:xfrm>
          <a:noFill/>
          <a:ln/>
        </p:spPr>
      </p:pic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468313" y="5084763"/>
            <a:ext cx="41036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Fragmenty nástěnné malby, Palaikastro (Kréta.)</a:t>
            </a: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5148263" y="5084763"/>
            <a:ext cx="3457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Malovaná omítka, Théby (Řecko).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Brysbaert20060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65650" y="476250"/>
            <a:ext cx="4310063" cy="58118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468313" y="2781300"/>
            <a:ext cx="3725862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600"/>
              <a:t>LIBS spektra malovaných omítek </a:t>
            </a:r>
          </a:p>
          <a:p>
            <a:endParaRPr lang="cs-CZ" altLang="cs-CZ" sz="1600"/>
          </a:p>
          <a:p>
            <a:endParaRPr lang="cs-CZ" altLang="cs-CZ" sz="1600"/>
          </a:p>
          <a:p>
            <a:pPr>
              <a:buFontTx/>
              <a:buAutoNum type="alphaLcParenBoth"/>
            </a:pPr>
            <a:r>
              <a:rPr lang="cs-CZ" altLang="cs-CZ" sz="1600"/>
              <a:t>Théby (vzorek THC 2)</a:t>
            </a:r>
          </a:p>
          <a:p>
            <a:pPr>
              <a:buFontTx/>
              <a:buAutoNum type="alphaLcParenBoth"/>
            </a:pPr>
            <a:endParaRPr lang="cs-CZ" altLang="cs-CZ" sz="1600"/>
          </a:p>
          <a:p>
            <a:r>
              <a:rPr lang="cs-CZ" altLang="cs-CZ" sz="1600"/>
              <a:t>(b) Palaikastro (vzorek PK 62)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Brysbaert20060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00563" cy="37671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7" name="Picture 7" descr="Brysbaert20060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0"/>
            <a:ext cx="4643437" cy="3654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4932363" y="4221163"/>
            <a:ext cx="3744912" cy="134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600"/>
              <a:t>LIBS spektrum zeleného vzorku z Théb (THA 2b). </a:t>
            </a:r>
          </a:p>
          <a:p>
            <a:endParaRPr lang="cs-CZ" altLang="cs-CZ" sz="1600"/>
          </a:p>
          <a:p>
            <a:pPr>
              <a:buFontTx/>
              <a:buAutoNum type="alphaLcParenBoth"/>
            </a:pPr>
            <a:r>
              <a:rPr lang="cs-CZ" altLang="cs-CZ" sz="1600"/>
              <a:t>první puls (slabá čára Fe)</a:t>
            </a:r>
            <a:r>
              <a:rPr lang="cs-CZ" altLang="cs-CZ"/>
              <a:t> </a:t>
            </a:r>
            <a:endParaRPr lang="cs-CZ" altLang="cs-CZ" sz="1600"/>
          </a:p>
          <a:p>
            <a:pPr>
              <a:buFontTx/>
              <a:buAutoNum type="alphaLcParenBoth"/>
            </a:pPr>
            <a:r>
              <a:rPr lang="cs-CZ" altLang="cs-CZ" sz="1600"/>
              <a:t>druhý puls (nárůst emise Si)</a:t>
            </a:r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323850" y="4149725"/>
            <a:ext cx="40862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LIBS spektrum tmavě červeného vzorku z Palaikastro(PK 64)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Kovy a slitiny</a:t>
            </a:r>
          </a:p>
        </p:txBody>
      </p:sp>
      <p:pic>
        <p:nvPicPr>
          <p:cNvPr id="1331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484313"/>
            <a:ext cx="6191250" cy="4389437"/>
          </a:xfrm>
          <a:noFill/>
          <a:ln/>
        </p:spPr>
      </p:pic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3203575" y="6021388"/>
            <a:ext cx="48974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LIBS analýza slitiny Au.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868363"/>
          </a:xfrm>
        </p:spPr>
        <p:txBody>
          <a:bodyPr/>
          <a:lstStyle/>
          <a:p>
            <a:r>
              <a:rPr lang="cs-CZ" altLang="cs-CZ" sz="3600"/>
              <a:t>Reflektografie</a:t>
            </a:r>
          </a:p>
        </p:txBody>
      </p:sp>
      <p:pic>
        <p:nvPicPr>
          <p:cNvPr id="161796" name="Picture 1028" descr="cost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3284538"/>
            <a:ext cx="4038600" cy="2767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1798" name="Picture 1030" descr="cost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3284538"/>
            <a:ext cx="4038600" cy="2786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1800" name="Rectangle 1032"/>
          <p:cNvSpPr>
            <a:spLocks noChangeArrowheads="1"/>
          </p:cNvSpPr>
          <p:nvPr/>
        </p:nvSpPr>
        <p:spPr bwMode="auto">
          <a:xfrm>
            <a:off x="457200" y="2286000"/>
            <a:ext cx="6280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cs-CZ" altLang="zh-CN"/>
              <a:t>Aplikace infračervené reflektografie - zviditelnění podkresby 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 descr="Melessanaki2000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549275"/>
            <a:ext cx="8713788" cy="5959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38175"/>
            <a:ext cx="5400675" cy="337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6011863" y="2060575"/>
            <a:ext cx="27368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>
                <a:latin typeface="Times New Roman" panose="02020603050405020304" pitchFamily="18" charset="0"/>
                <a:cs typeface="Times New Roman" panose="02020603050405020304" pitchFamily="18" charset="0"/>
              </a:rPr>
              <a:t>LIBS rukojeti dýky  z ostrova Pseira (late-Minoan period, cca 1600 BC). </a:t>
            </a:r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468313" y="4365625"/>
            <a:ext cx="755967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>
                <a:latin typeface="Times New Roman" panose="02020603050405020304" pitchFamily="18" charset="0"/>
              </a:rPr>
              <a:t>LIBS prokázal stopy stříbra na dřevěné rukojeti bronzové dýky </a:t>
            </a:r>
          </a:p>
          <a:p>
            <a:r>
              <a:rPr lang="cs-CZ" altLang="cs-CZ" sz="1600">
                <a:latin typeface="Times New Roman" panose="02020603050405020304" pitchFamily="18" charset="0"/>
              </a:rPr>
              <a:t>(Nd:YAG laser, 1064 nm, 15 ns puls, 3-5 mJ per pulse). </a:t>
            </a:r>
          </a:p>
          <a:p>
            <a:pPr eaLnBrk="0" hangingPunct="0"/>
            <a:endParaRPr lang="cs-CZ" altLang="cs-CZ" sz="16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6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Výrobní technologie bronzu</a:t>
            </a:r>
          </a:p>
        </p:txBody>
      </p:sp>
      <p:pic>
        <p:nvPicPr>
          <p:cNvPr id="2970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781300"/>
            <a:ext cx="3178175" cy="1941513"/>
          </a:xfrm>
          <a:noFill/>
          <a:ln/>
        </p:spPr>
      </p:pic>
      <p:pic>
        <p:nvPicPr>
          <p:cNvPr id="29705" name="Picture 9" descr="Fortes2005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375" y="1773238"/>
            <a:ext cx="5310188" cy="45545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550863"/>
            <a:ext cx="4110037" cy="4008437"/>
          </a:xfrm>
          <a:noFill/>
          <a:ln/>
        </p:spPr>
      </p:pic>
      <p:pic>
        <p:nvPicPr>
          <p:cNvPr id="74759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549275"/>
            <a:ext cx="4038600" cy="4076700"/>
          </a:xfrm>
          <a:noFill/>
          <a:ln/>
        </p:spPr>
      </p:pic>
      <p:sp>
        <p:nvSpPr>
          <p:cNvPr id="74762" name="Text Box 10"/>
          <p:cNvSpPr txBox="1">
            <a:spLocks noChangeArrowheads="1"/>
          </p:cNvSpPr>
          <p:nvPr/>
        </p:nvSpPr>
        <p:spPr bwMode="auto">
          <a:xfrm>
            <a:off x="323850" y="4868863"/>
            <a:ext cx="3763963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Kalibrační křivky Sn v bronzu pro nanosekundovou a femtosekundovou excitaci. </a:t>
            </a:r>
          </a:p>
        </p:txBody>
      </p:sp>
      <p:sp>
        <p:nvSpPr>
          <p:cNvPr id="74763" name="Rectangle 11"/>
          <p:cNvSpPr>
            <a:spLocks noChangeArrowheads="1"/>
          </p:cNvSpPr>
          <p:nvPr/>
        </p:nvSpPr>
        <p:spPr bwMode="auto">
          <a:xfrm>
            <a:off x="5003800" y="4797425"/>
            <a:ext cx="3960813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Kalibrační křivky Zn v  ternárních a kvarternárních slitinách mědi pro nanosekundovou a femtosekundovou excitaci. 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Fornarini2006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350838"/>
            <a:ext cx="7416800" cy="5089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0595" name="Rectangle 3"/>
          <p:cNvSpPr>
            <a:spLocks noChangeArrowheads="1"/>
          </p:cNvSpPr>
          <p:nvPr/>
        </p:nvSpPr>
        <p:spPr bwMode="auto">
          <a:xfrm>
            <a:off x="1835150" y="5589588"/>
            <a:ext cx="62468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Srovnání spekter pro laser 355 nm a pro laser at 1064 nm. 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cs-CZ" altLang="cs-CZ" sz="3600"/>
              <a:t>Čištění kamene</a:t>
            </a:r>
          </a:p>
        </p:txBody>
      </p:sp>
      <p:pic>
        <p:nvPicPr>
          <p:cNvPr id="1434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484313"/>
            <a:ext cx="4813300" cy="4884737"/>
          </a:xfrm>
          <a:noFill/>
          <a:ln/>
        </p:spPr>
      </p:pic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5651500" y="2924175"/>
            <a:ext cx="315118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LIBS řezu krápníkem (znečištěný povrch)</a:t>
            </a:r>
          </a:p>
          <a:p>
            <a:endParaRPr lang="cs-CZ" altLang="cs-CZ"/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88913"/>
            <a:ext cx="3305175" cy="5360987"/>
          </a:xfrm>
          <a:noFill/>
          <a:ln/>
        </p:spPr>
      </p:pic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395288" y="6021388"/>
            <a:ext cx="57610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LIBS spektra 2., 8., 14. a 22. pulsu, ablace tmavé krusty.</a:t>
            </a:r>
          </a:p>
        </p:txBody>
      </p:sp>
      <p:pic>
        <p:nvPicPr>
          <p:cNvPr id="25608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738" y="620713"/>
            <a:ext cx="4541837" cy="3763962"/>
          </a:xfrm>
          <a:noFill/>
          <a:ln/>
        </p:spPr>
      </p:pic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4787900" y="4581525"/>
            <a:ext cx="387032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LIBS ablatovaného materiálu z různé hloubky dendritické krusty (Pentelický mramor, normalizováno na Ca II 317.93 nm).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 descr="fulltext1144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836613"/>
            <a:ext cx="7848600" cy="5602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cs-CZ" altLang="cs-CZ" sz="3600"/>
              <a:t>Papír</a:t>
            </a:r>
          </a:p>
        </p:txBody>
      </p:sp>
      <p:pic>
        <p:nvPicPr>
          <p:cNvPr id="276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1628775"/>
            <a:ext cx="5141912" cy="3903663"/>
          </a:xfrm>
          <a:noFill/>
          <a:ln/>
        </p:spPr>
      </p:pic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2339975" y="5805488"/>
            <a:ext cx="54721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Single shot spektrum kaolínem pokrytého papíru.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Ochocinska2003b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549275"/>
            <a:ext cx="8964612" cy="5287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44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cs-CZ" altLang="cs-CZ" sz="3600"/>
              <a:t>Reflektografie</a:t>
            </a:r>
          </a:p>
        </p:txBody>
      </p:sp>
      <p:pic>
        <p:nvPicPr>
          <p:cNvPr id="167940" name="Picture 4" descr="n247-left-hand-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340100"/>
            <a:ext cx="4032250" cy="30241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7943" name="Picture 7" descr="n247-right-hand-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3376613"/>
            <a:ext cx="3887788" cy="2916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7946" name="Rectangle 10"/>
          <p:cNvSpPr>
            <a:spLocks noChangeArrowheads="1"/>
          </p:cNvSpPr>
          <p:nvPr/>
        </p:nvSpPr>
        <p:spPr bwMode="auto">
          <a:xfrm>
            <a:off x="719931" y="1620044"/>
            <a:ext cx="81359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zh-CN" dirty="0"/>
              <a:t>Aplikace infračervené reflektografie - zviditelnění </a:t>
            </a:r>
            <a:r>
              <a:rPr lang="cs-CZ" altLang="cs-CZ" dirty="0"/>
              <a:t>tetování na mumifikovaných rukou z pohřebiště </a:t>
            </a:r>
            <a:r>
              <a:rPr lang="cs-CZ" altLang="cs-CZ" dirty="0" err="1"/>
              <a:t>Semna</a:t>
            </a:r>
            <a:r>
              <a:rPr lang="cs-CZ" altLang="cs-CZ" dirty="0"/>
              <a:t> </a:t>
            </a:r>
            <a:r>
              <a:rPr lang="cs-CZ" altLang="cs-CZ" dirty="0" err="1"/>
              <a:t>South</a:t>
            </a:r>
            <a:r>
              <a:rPr lang="cs-CZ" altLang="cs-CZ" dirty="0"/>
              <a:t>, Núbie (dnešní Súdán), stáří cca 2000 let.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Keramika</a:t>
            </a:r>
          </a:p>
        </p:txBody>
      </p:sp>
      <p:pic>
        <p:nvPicPr>
          <p:cNvPr id="7066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989138"/>
            <a:ext cx="2557462" cy="3024187"/>
          </a:xfrm>
          <a:noFill/>
          <a:ln/>
        </p:spPr>
      </p:pic>
      <p:pic>
        <p:nvPicPr>
          <p:cNvPr id="70663" name="Picture 7" descr="006200600102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0200" y="1341438"/>
            <a:ext cx="4635500" cy="5256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0666" name="Text Box 10"/>
          <p:cNvSpPr txBox="1">
            <a:spLocks noChangeArrowheads="1"/>
          </p:cNvSpPr>
          <p:nvPr/>
        </p:nvSpPr>
        <p:spPr bwMode="auto">
          <a:xfrm>
            <a:off x="395288" y="5589588"/>
            <a:ext cx="3502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/>
              <a:t>Neolitická malovaná keramika (Itálie)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Melessanaki2000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944563"/>
            <a:ext cx="8569325" cy="5580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1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043363" cy="1143000"/>
          </a:xfrm>
          <a:noFill/>
          <a:ln/>
        </p:spPr>
        <p:txBody>
          <a:bodyPr/>
          <a:lstStyle/>
          <a:p>
            <a:r>
              <a:rPr lang="cs-CZ" altLang="cs-CZ"/>
              <a:t>Terra sigillata</a:t>
            </a:r>
          </a:p>
        </p:txBody>
      </p:sp>
      <p:graphicFrame>
        <p:nvGraphicFramePr>
          <p:cNvPr id="77828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566738" y="1724025"/>
          <a:ext cx="3819525" cy="427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2" imgW="3820058" imgH="4277322" progId="MSPhotoEd.3">
                  <p:embed/>
                </p:oleObj>
              </mc:Choice>
              <mc:Fallback>
                <p:oleObj name="Fotografie" r:id="rId2" imgW="3820058" imgH="4277322" progId="MSPhotoEd.3">
                  <p:embed/>
                  <p:pic>
                    <p:nvPicPr>
                      <p:cNvPr id="7782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738" y="1724025"/>
                        <a:ext cx="3819525" cy="427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32" name="Object 8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435600" y="404813"/>
          <a:ext cx="2914650" cy="218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4" imgW="3809524" imgH="2857899" progId="MSPhotoEd.3">
                  <p:embed/>
                </p:oleObj>
              </mc:Choice>
              <mc:Fallback>
                <p:oleObj name="Fotografie" r:id="rId4" imgW="3809524" imgH="2857899" progId="MSPhotoEd.3">
                  <p:embed/>
                  <p:pic>
                    <p:nvPicPr>
                      <p:cNvPr id="7783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404813"/>
                        <a:ext cx="2914650" cy="2185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34" name="Object 10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435600" y="2924175"/>
          <a:ext cx="2862263" cy="367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6" imgW="2857899" imgH="3666667" progId="MSPhotoEd.3">
                  <p:embed/>
                </p:oleObj>
              </mc:Choice>
              <mc:Fallback>
                <p:oleObj name="Fotografie" r:id="rId6" imgW="2857899" imgH="3666667" progId="MSPhotoEd.3">
                  <p:embed/>
                  <p:pic>
                    <p:nvPicPr>
                      <p:cNvPr id="7783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2924175"/>
                        <a:ext cx="2862263" cy="367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125538"/>
            <a:ext cx="4038600" cy="2943225"/>
          </a:xfrm>
          <a:noFill/>
          <a:ln/>
        </p:spPr>
      </p:pic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900113" y="4508500"/>
            <a:ext cx="29527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600"/>
              <a:t>LIBS spektra </a:t>
            </a:r>
          </a:p>
          <a:p>
            <a:endParaRPr lang="cs-CZ" altLang="cs-CZ" sz="1600"/>
          </a:p>
          <a:p>
            <a:pPr>
              <a:buFontTx/>
              <a:buAutoNum type="alphaLcParenBoth"/>
            </a:pPr>
            <a:r>
              <a:rPr lang="cs-CZ" altLang="cs-CZ" sz="1600"/>
              <a:t>Hispánský vzorek, H5 </a:t>
            </a:r>
          </a:p>
          <a:p>
            <a:pPr>
              <a:buFontTx/>
              <a:buAutoNum type="alphaLcParenBoth"/>
            </a:pPr>
            <a:r>
              <a:rPr lang="cs-CZ" altLang="cs-CZ" sz="1600"/>
              <a:t>Galský vzorek G3</a:t>
            </a:r>
          </a:p>
        </p:txBody>
      </p:sp>
      <p:pic>
        <p:nvPicPr>
          <p:cNvPr id="43016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052513"/>
            <a:ext cx="4038600" cy="2906712"/>
          </a:xfrm>
          <a:noFill/>
          <a:ln/>
        </p:spPr>
      </p:pic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4859338" y="4868863"/>
            <a:ext cx="40322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Discriminační analýza výsledků (elipsy odpovídají 90% hladiny významnosti)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546600" cy="1143000"/>
          </a:xfrm>
        </p:spPr>
        <p:txBody>
          <a:bodyPr/>
          <a:lstStyle/>
          <a:p>
            <a:r>
              <a:rPr lang="cs-CZ" altLang="cs-CZ"/>
              <a:t>Kosti a zuby</a:t>
            </a:r>
          </a:p>
        </p:txBody>
      </p:sp>
      <p:pic>
        <p:nvPicPr>
          <p:cNvPr id="542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0425" y="620713"/>
            <a:ext cx="2809875" cy="5832475"/>
          </a:xfrm>
          <a:noFill/>
          <a:ln/>
        </p:spPr>
      </p:pic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755650" y="2133600"/>
            <a:ext cx="4572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Obsah Mg a Ca v zubní tkáni poškozené kazem. Zvýšená koncentrace Mg zřetelně indikuje postižené partie. 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4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cs-CZ" altLang="cs-CZ" sz="3600"/>
              <a:t>Autenticita výrobků z korálu</a:t>
            </a:r>
          </a:p>
        </p:txBody>
      </p:sp>
      <p:pic>
        <p:nvPicPr>
          <p:cNvPr id="106503" name="Picture 7" descr="beads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1196975"/>
            <a:ext cx="6875462" cy="5172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6506" name="Text Box 10"/>
          <p:cNvSpPr txBox="1">
            <a:spLocks noChangeArrowheads="1"/>
          </p:cNvSpPr>
          <p:nvPr/>
        </p:nvSpPr>
        <p:spPr bwMode="auto">
          <a:xfrm>
            <a:off x="468313" y="4797425"/>
            <a:ext cx="196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korál vs. vápenec</a:t>
            </a:r>
          </a:p>
        </p:txBody>
      </p:sp>
      <p:pic>
        <p:nvPicPr>
          <p:cNvPr id="106508" name="Picture 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412875"/>
            <a:ext cx="2606675" cy="2867025"/>
          </a:xfrm>
          <a:noFill/>
          <a:ln/>
        </p:spPr>
      </p:pic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Gómez200607">
            <a:extLst>
              <a:ext uri="{FF2B5EF4-FFF2-40B4-BE49-F238E27FC236}">
                <a16:creationId xmlns:a16="http://schemas.microsoft.com/office/drawing/2014/main" id="{F11B5678-9DA0-4BF2-A746-BAFB0A8BA0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1844675"/>
            <a:ext cx="4470400" cy="460851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9" name="Text Box 7">
            <a:extLst>
              <a:ext uri="{FF2B5EF4-FFF2-40B4-BE49-F238E27FC236}">
                <a16:creationId xmlns:a16="http://schemas.microsoft.com/office/drawing/2014/main" id="{FCCF2A36-D4E9-48A2-80CE-85F39C115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997200"/>
            <a:ext cx="381635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cs-CZ" altLang="cs-CZ"/>
              <a:t>Molekulové pásy</a:t>
            </a:r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r>
              <a:rPr lang="cs-CZ" altLang="cs-CZ"/>
              <a:t>Spojení s Ramanovou spektrometrií</a:t>
            </a:r>
          </a:p>
        </p:txBody>
      </p:sp>
      <p:sp>
        <p:nvSpPr>
          <p:cNvPr id="9220" name="Rectangle 8">
            <a:extLst>
              <a:ext uri="{FF2B5EF4-FFF2-40B4-BE49-F238E27FC236}">
                <a16:creationId xmlns:a16="http://schemas.microsoft.com/office/drawing/2014/main" id="{CA2034E9-1A2E-4D71-8D1F-25CFBAD4DB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cs-CZ" altLang="cs-CZ"/>
              <a:t>LIBS</a:t>
            </a:r>
          </a:p>
        </p:txBody>
      </p:sp>
      <p:sp>
        <p:nvSpPr>
          <p:cNvPr id="9221" name="Line 9">
            <a:extLst>
              <a:ext uri="{FF2B5EF4-FFF2-40B4-BE49-F238E27FC236}">
                <a16:creationId xmlns:a16="http://schemas.microsoft.com/office/drawing/2014/main" id="{820604B3-67CE-4C4E-8542-B9B883B29941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5875" y="3213100"/>
            <a:ext cx="1655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4A442109-BCAD-4C29-8A40-B7BE47CD1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657600" cy="1143000"/>
          </a:xfrm>
        </p:spPr>
        <p:txBody>
          <a:bodyPr/>
          <a:lstStyle/>
          <a:p>
            <a:r>
              <a:rPr lang="cs-CZ" altLang="cs-CZ"/>
              <a:t>Stand-off LIBS</a:t>
            </a:r>
          </a:p>
        </p:txBody>
      </p:sp>
      <p:pic>
        <p:nvPicPr>
          <p:cNvPr id="10243" name="Picture 12" descr="http://www.atomic.physics.lu.se/typo3temp/pics/5c3c7b890b.jpg">
            <a:hlinkClick r:id="rId2"/>
            <a:extLst>
              <a:ext uri="{FF2B5EF4-FFF2-40B4-BE49-F238E27FC236}">
                <a16:creationId xmlns:a16="http://schemas.microsoft.com/office/drawing/2014/main" id="{0D02E807-0C4A-4D98-8A54-BE93E90C1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868613"/>
            <a:ext cx="2466975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8" descr="http://www.andor.com/Portals/0/LIBS_1.jpg">
            <a:extLst>
              <a:ext uri="{FF2B5EF4-FFF2-40B4-BE49-F238E27FC236}">
                <a16:creationId xmlns:a16="http://schemas.microsoft.com/office/drawing/2014/main" id="{62CC39D2-D58E-47D4-A70A-DC5FE9251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8" y="3048000"/>
            <a:ext cx="540543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" descr="http://photonics.com/images2/Spectra/Technology/2011/April/Figure8.jpg">
            <a:extLst>
              <a:ext uri="{FF2B5EF4-FFF2-40B4-BE49-F238E27FC236}">
                <a16:creationId xmlns:a16="http://schemas.microsoft.com/office/drawing/2014/main" id="{3CEA90B8-B322-4C73-BC7D-E50F832D5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304800"/>
            <a:ext cx="35337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/>
          <p:cNvSpPr>
            <a:spLocks noGrp="1"/>
          </p:cNvSpPr>
          <p:nvPr>
            <p:ph type="title"/>
          </p:nvPr>
        </p:nvSpPr>
        <p:spPr>
          <a:xfrm>
            <a:off x="456481" y="273961"/>
            <a:ext cx="4497120" cy="1141920"/>
          </a:xfrm>
        </p:spPr>
        <p:txBody>
          <a:bodyPr/>
          <a:lstStyle/>
          <a:p>
            <a:r>
              <a:rPr lang="cs-CZ" altLang="cs-CZ"/>
              <a:t>Malaga</a:t>
            </a:r>
          </a:p>
        </p:txBody>
      </p:sp>
      <p:sp>
        <p:nvSpPr>
          <p:cNvPr id="53251" name="AutoShape 2" descr="data:image/jpeg;base64,/9j/4AAQSkZJRgABAQAAAQABAAD/2wCEAAkGBxQTEhUUExQWFhUXGRwaGBgXGRwcGhwdHBwcHB0fHBwYHiggHR4lHBgcITEiJiorLi4uGh8zODMsNygtLisBCgoKDg0OGxAQGzQkICQ0LCwsLCwsLCw0LywsLCwsLCwsLCwsLCwsLCwsLCwsLCwsLCwsLCwsLCwsLCwsLCwsLP/AABEIALcBEwMBIgACEQEDEQH/xAAcAAACAgMBAQAAAAAAAAAAAAAFBgMEAAECBwj/xABFEAACAQIEAwYEBAQEBAQHAQABAhEAAwQSITEFQVEGEyJhcYEykaGxQsHR8BQjUuEHYnLxJIKSwhUzotI0RFNjc7LyFv/EABkBAAMBAQEAAAAAAAAAAAAAAAECAwAEBf/EACkRAAICAgIBBAEEAwEAAAAAAAABAhEDIRIxQRMiUWEyFEJxoYGR8AT/2gAMAwEAAhEDEQA/AF3hruVEx6QeXnFTYjDZ/iQH3IP31qfhSRC7g/LWi2Ks5AOYJqbTK6AlhQgGjLpqdTP6VBxfFFrTqjeILE84YyRPoTR2xbU6QKXOIYJlTFZjmzARrPw1k2akJwXyo72T4i1u6FnUar7bqeo/vQOftU+AJ75I6/cGnoSz0HiKhbyZRCsmYD1JJHsa4T/zT/8AjqNiScPJ/CfvUg/80D/If39KK7G/aErxnAjyuLQ6zd8R9vtWsTjcuFRJ+JpM9AT+dU8LiDmIDax5UJMCJsPdi+3mo+5qpisXDEz+LlrMfvet3SyXS+jCI9Ou1UHsHvCxnKdYB+cUnjQfOywmMugZioy8hOse+/0qxhcWpeANSJJG2nnFBG41ZGndsx8z+tEcO9y4itbXLmB57CdhRVrs2n0Er15TaEMuh61Z4ZilZjyltDyP60NtcMukR3gA6Af3qTCcIZriBmeJH4vtFLJqhknYdsQWjzI26MakxCf8Rl8l305edCrq27V5Fu4gJ4ifEwDR6b/SmpbIuBHVluCdG+fPnXPN8abRWO9WUuJ4wLibaiMwSBO2o3n2qR+KOhykxMeIjwjX1mOU8ulb4t3dod9dSQqhTHQtHPXSapPiLGKUJZeWJHhbcCZMH0FQbbWlopryGcTdBcmfw/rV/smuVTpHg/MUGyqLhtzsv11q/wBlnhD/AKdRPOati/JE8j9rDHB8GLZuHMCX3A2HxH65j8qKcJwq2kKqSRM6kE6x0A6UmcFxhTFXLRus5YyZQwmpICkCNmGp6U7YN9PizbCZnYAb+1dykcaVATjt1kZgD8ZbfkIXb5H50FydTRPtKZbQ82n5Ch/ck6eEEciddvShkTpUPja2RlUjef35VyIOy/v3qIz5VpbhHP7Vz2WJLlvy+tRX08PLapnYcz9/yqPv7Z0BBPT/AHomIrYjnyrpmHM/epyY1ihxxyNcCAjMwkDfQdY2obNotgryH0rhhzitgEcx8qEYrjaC4LaurOWCleY85iNOlFWa0ESD5VlaLr/V9RW6JtC3w5cxAOhI061mJ4qAxtrusSWB89uUAjX3oemLyMJIlcpB8tQflQdsY2oDyCMvONyI15az6k1aiLkGrOJv52Ac6+3nMirGKUtmHNrRHqVgSD5n70GwmLuDRQTsRvI1U6Hzn5VLbFxiJV9dByX8O07bH5VmjJi8bcdZ5+VSYM/zbf8ArX6mKsY8kXGB3/UT+dcWYzAnkwPyNMhR3IgYYzzYV3i7oW4GJgBW1+dCr2MP8qDAVo2neJ++1a4q+YyCZjX35aGAaz0xluJ2uORwO8zryBI8O5P51cw+HGYHSIqhdwSW7cm4rMQNJEiSNI9D96s8KxIdlWQu/wARyj9/rSyVhjJosYmwJOx9ZqK1ZWZ8jz/KphiRyI11ovewGe1auIoGZPFDTPTcaGkUSjkeU4j4jrzpy7Pt/Kta/hI+ZNC73Y3GkllsFhrsy/rTRhOBXLWHsEWrhJVs48LQZ2hecz10inlVEo9k5VpGsCqvEcbAFtH7pgCz32+FFA2TTxXWJIA1jeieEw7Pnzh0yIzaodcomOVJZvnFi0ubIjLIXKGBedSwBEmdjuPehFLsMn4CvAcJhWNshFu5i2cuMzN/rL7VFYx13D3r6Wyy2LTAq05xZz7SG1a2eYO29DLmKuYO8huW4K/0aq8f1A7n3qbg3Hbtq9flbVw3nzOlwm23TLDjaDEGslJO47A2mqehk4p2g72w9m6nd32CsoGqOAwOZG2IIFQdhF/4o6fg1oYnFLVsmxew7DDXBKpd17hzsbVxfwzB0MjWpOz+Jv4a7nNs31Ualfjy9dPi/elDJhXB8dWGGR8lY2/wObGakgEn1260W/hzZzuusAz1Ok0N4PxG1iMQtyywIMkyYI9fOdKP4pdHPnXBKMotWdVprQs9neK9wl1r5USneeHU+MnKixudvmKdezjL3QKsSGM+IAHWNDHSK87wOALG7E+EwFyiQZcgbxERr5inTg1+6roj5CrAlm5l+URuIEe1d10zjK3aPGW1cgmDLac+VVuH4M3YIBKzqdYHrRLFWbTuwI8WY7jz5fSlZLi2r1zKI1OxgSBpPlOppc3KtIaDDPEBZt2s3eAkakkhVjnlnUmSNK88/wD9MO/c3LgW2reBQDLa88oJI/UUc4viDetq1xVzkZiQqgRE68zJnekrieEcgXPwbSIESYHLmQanibqph9zdIZsR24sQcpZj5I3/AHRQPgPaPusz3Eu3bhOh3AEbCT68ulcN2fuAt4k8JjxNG/Seh0qz3ZXJaBtgXJ8UyFIUksRynQSenzqnHpDqDe2ybGdvGIIW04P+YqPsJpf4Txy5Yzlbaln3YsR9vMmrNrCWu8dLlxSqKviEGSYnKT+FZ8tqnPDrAJPf2co0+GTzjmOkUVKPQHjd9k+B7QYm8SFFpYEn4m+7VaUX/wCtRP8ASifpVXsi0XXuIFHhUAEac50o/etEkkxJM6DSnr4E67B383/6z/Jf/bWVI9pp+P6D9KyhxZrIcBhe9vQASCGlTuw0gGeQOtRWsB3VxwFJ7u5Ec48L/p8qa3AFy2wGU+ITrOo/tQvE8RD3L2S4jElVaJ3ylY9RFW4ok2yfu407p9jy6d4v/aPlUWLw7ApIPxH6i5+lW7XEZPxaSQYzczOkH/7ld4jFkkZWPxD8J8//AH0HFB5sReP8PuLeY5HIOxCkjSRvHlQ02H3yPv8A0n9P3NenjFFhLaka6jyb9a2sbGPqOY8vKtxByEy7bBWAGBz+e3p7b1ZtIAo28zOp9DFMr2gY1J57+vl51RCELCvHpt8KjpWcbCppHWJ4YXtplCM0nWCI5wTz0j7cqo4rhjWIKvD7jLBWdjofLnp0owli4FBzkiTrpsbZPTyiorli6yyYAgzIXbn+VajWLN1Hk5RoCdYjp716Hw63n4fbVVLk23EDTcMBB9YpYwtq2uZm18IiTHUaeW1F+x1zPhUU4hUKkgLzGx18Q3pGwxLWI4Lc/mMLNz4rhENyLYYiB/yN8mpmvWT/AAqhUaQ+qqdY7zX6VSZGTKpxQ8Rjn9PHVzCYa6FjvtQWB0blrzbmIPvSSf0Okc4DB5nTOrxoIfbVSDz86814twR8EjWiwawbhfDMBldHJ+FjzDKInaQDpXq+It3d+9XQiRz+s86Wf8QOzJu2WJuvt4VBGUEMCTlyjXXXWkU0n0FqxL4LZS7cTE37neNn8KgQqajXLzMGZpx7YdnkxOHICg3ElkLcyN1J5A7evpXnGHvXMJfysqOUIIB+F4Oh306+Rmaek7T2ri6BluAw1ttHX57zvNNONe6OzRkupCVxG3Zt4fv7TPbk5WsZpUvzENqBz9qg4TwDHQtwvfsW2M5lLkrP4iisIH7irvG+CPiHuXkZVVIaDMlmIBbTQGf3rUvBe0WIu2DbeWYkIjzBPWepHWi+VaB7bBmNt4vD4hmtXheMyLyhQWPVhMg9d5r1vBXmNrK7rccqCzKRDNGsAbCdK8Tx3ELjObVuHhivgUksQeQ6afSmzhWMFkocQyqXGW5lGbKR8JLL4RzB16Us8bmkaM1FsaeB8KVGuBSfGhBnYE8wNpE0f4Bge58GbNAmfVmn7ge1Am45aFz+GGEdi4gXFuad2wMudIAGs9KYOy1hSuWdIAUqwMgyZmImqZNNt/8AaFi78FO4fGxDEEM3X+pj9yPlUNrg9pma419Tzhd5jodz++ld8e4QqW/BmYknMrMQCGzzvH9U+wobgrTWsMSgFsqfCIzeEIIBJmJOprn5uaThrV7Q/HQH7R3EySHY+AiSpgxII9/yrzxgdJnYRJ/KOVe4Y7sy1zDXUV1TMkAOVVWY7kE6715J2l4e1p8rDZYlSCN+RFPGLjFJhi66KFy+xYZkSTzImozeZCcuUZtDA0PtRfEYOWsLzlpjmB6elD+JYYd8BD5QJOVSSPYx+xWjK2Ft0Vnx77kj2QfpUNy+CxMTOusT8/7UZ4a3D4/nJjLjeRRV9gNfma1xLDYFge4OItsOTrnX5rqPnVeOuxFN2cdnL5AukRoAdfL/APqjX8Rcy5jliJ239DQzsqFXvM8RoPEpI3HLQ8qYcE6F2JKlAp0yMVUA6aTpOppopUEEYriBViPTpzAP51lUONXV794BifsBWUdAsL9oe0C227sAs67nNpqCI0Y9aWezt9bWfMTLAADlA1P0Fc9o7TDE3CxU5zmGUzAOwOg1gVQwy+KTsBNNZKhjw+JzrnCmCQu538Om/OD86vWb5VrZ8GjKDJJIOm+scvqaqYW8hskqcmTkCY16nz/tW2YHxpqAQZGYzqx/L6UKdbDJK9DKt5tfDOnIn/KOtSBjvAGk7sep9KqKzgzyk7z/AFE83/y1lvGMNCR8JH4egHNq1sWkXMxUgHrH4vL9aophzdurkkawW1yxqNfkflUGPx06l0A0MeDr5elS9mL3ha5+GY2jTMzSNNtRUM+Vxhy+C+CCc6GHEI1sooZm8agwFy5CrCdddANaEcY41bRmtNdWdgsE6GI1AhRpz9aodoeMBWWCdPEGBEEc/PnUON4GMTluscoyyOdw/wCoED702OUskUwOCjJqy7bxU2mgjwqq6AnaZ+qijnZEKlpSTBysDpv4jH0igdrAEd4ql2D+IG3bBBknaWEQGozwfAXlsqCGUqSsECYJmYE1ppoWFWM17EhiGVpG8R01+1I/Cu3uMZiy20uZ70A5SAF2jwmCYjxHpRvhhJvXbBvABMoC6Awy6yI25Uq8G8Ng5dlZwD1AY61oRt7C2vB7bbhhrsf7fpVHtaB/C3SRsDGnWqnA8SHw9t+8IlRPtoftQSzxxMRgf51wm4waQNBIYhfIaAVOXwMhex3Z9MRhmcQt4GbbTzAHhPkxYT6CgvC8ctxVFxYv2/ASR4so3B9D15RTl2Xsf8MM48QZtPUgj7Cg3HOEql7vhoXEZeWm59TAmmg1qIZb9xpTFjER0T/96S7djvmTDYZGa8sktmhMoEtptOY7+YFN4b/h7/8Ayfc0sYTErhzcZCwFwhfVIBPiiR4s37iqO60TVXsnwGGCHu7IhyP+IvDl1RD+FBoCwEsT6UT4fdyAr3WVJiYloB+LQ6TrpPrVTDlx4oy5/FpsAZgew5etHOGrlHr1ocvkKid3sX3ZXLMMrgBjByEgcpiQJjlNEuBYlv4JkRYIIVRLKQpUSJBBB863fwlu+kEajURup6irOE7O2QuuNCs0eF1iMvnMEzBozwuri+wxzR0pLrv7KuGxdprZsO7MVzAOS286gkmG0kTGk6V1xfjFtUawbbnxDNA0jwkQQdT60Is8Paw7WbisXt2zeYAjVPjBzagSBVW5xAXrxaAJfNAM6AaflT5YwTXB/wA/0TxTk/yLfaLtHZxOe33dzMubIxOUCASdJOvKlHi65HUASRbSB1JA6VM6Fbt4QYPeGY0IIJ/OqmKxS3MUI7zRoObLAyHll5ac658iui0H4CGLwj3ipA7sDMdiCNZhYJ684qlf4RdS6MlzO53zEAkCOp8W+wqvYksBJ8RHPqawY/LfzEkglwI5ZtJj0oOEourNyi1YR4Rgyl23mbxCQQREAdZ/etAsS7hSfhDE7HX5cqvcFeb1xpLd3auHXqRlHPqRVO8dI/elPDHrYXK0Hex+BvYhX7u5ldSpDNy+LyNMd/s9fAGRktyP5pDMe88zI9fnVb/DK22W6VYKdJkT186aMcLoRiXWACT4N4GvOuiK0RsQLWFFyXyzLNrI/qNZUuCxmVFGRDpMnfXX86yoNbK0hX4rjjiLjXGgEgCPTpUnD+C3rjeEqABJM8vKhgNOXYPHk95Zz20LIcpcxMToCeeu1PsloVxiWysoYqG+LWQR6UX4PhZtO62lZbYBYs766TIA60HNlgGkGFOU9A3SeulNPZ5f5N9cygHD2zEnXwnQab6a1tsRyYOw2N7y4qi1YWdJZSR7y1E7N9ra3Lr2MPcVHFtioynltuCNaHcPwttblphfViXUQARE9fSaL422otY4Z18N1SBB1kKZGn3oJMVSL+MuJatI62ULXPgQFBHhzE/BsAKTsFxRlDTLBtsxMLqdh70zdsHtnCW7lu4GMiAFIgEEHWktW0PvS5Ip6Y6ySTtDGnE7K2EuXES7eDwFIIyoBM7xv5UStXXdBdecz65RsoOw8zQTs9wlMQWVzoE5GCCWgH2H3qXGdoFXMgRz3fhJ0jwnKDvtMfOqY1Ufo3Jvsc+H8UwllFD3QlyPFqs6mYJykj0onY47hWkC+hkRrcM7HXQCvPuB2rZ/hyyglmvBvPwgjkdp86HdnLKNftLdGZCYYf8AKfzpX2LzYV46yW8chfEOyg28zCc5SObACVkAEbkHma6fiVsL4CMoJAy7RJI09DS1dcKywNlnXWDmbb2A08zVkYxIDOgGbmPzH96Dm0PFchjwvaQph+7t5gxYnMrcif6SNPnQ6/i7kIsOMs7kmQSToNNJJ186GZofNb3+LWOWsCfSpcTxS47G45Usx10jmTy9anK3sySWmNHDOO3BauNathO7BPdsfEQFnNmj101iPOuOE8cvYkHvQIXUEEaz6en1pfwPFWDgKgYtKwCdZBG2uutEOyWG7u22+rDdYOg+u+9NCO7Gc10hlxP/AMK40Be4iz6BjSXi+HOpKEL8XimR7jT/AHpo41ey4e1G5uO3/SFA+pNKQxdx2Jd2LGJ5b8gB8qM3W0NCKfYcw+MFkMh8epJ1kE6RE7CifDOIC4Phykbjl7UMbhNwWg/d3GAHicIzAepAOg2qrcC5W+NAR4HyEExHwloiY31pnHX2Kpb+g/iOMJYZMx1OoAE6Dy86l4rxp8R3YtWsqAhmPhRyRsAdwJ38iaQ8filIuFiXdgoBaNIOug6ihYrLRpbPS+IccxJN27eyIblgWWIWFy7ZRvy586BHiuGQDIzZsoBJDb6agRpttNJt0ksAST6mrVyg4o1sa+G46xdLWV/iGZ1YSMpyiCS0EA6RQ/AYRXu5xcVQysZbqQRpHOfrXX+HdxkxRuK4RktPBylpJgRptM7+tHuIs5I7xEBHILG/kAI0j6UkpRWh8cX2gWuGtjJlB7xTJk+E6+GOmlBbOBh9fEAPPfziil9tNlAmdBH1mt2iig94JHLU78v35Uqm3tFJQSVFPD2Dbt4lpgMEUDXm4J38loRdvTl95mmjHm0llBkJW6M+j/0s6jltoTQ+7wZCqMjMAwkAkHYkHYDmKrdLZGm3SLfD8c9myvdOVLiSAYn6dKILxa+ykNduEEeIQCANtdNKqJwlu5z5QVSFLHTXkB7VbbFBLZSwZ7xALwbckGYHlNLyb6H412bTgTQvjTUAjxciARy3g1uqCYYx8Df9VZRtfA9MT56UU4KjMfBoywy8o1HP97UKBpi7IWtbjHkAKpFW6OZukSNhmKXETxxezMD8TaDbWOtQcOxjIxtoklk7uCY2J/I0zd4BOnyoZ/4eDe7yNmzDXn5xvVJQ3ohZDZ4Tf8Mm2sERudoiY9KrYS7cvXblpmC95q8Lvk00namJnNUrGGCuTOp8uu+tb0/g3RPx7ChrELpk8UciANeXSlEp4BAOusn5H602Yy27gANCHfqfLyoZcw3djKkkGfCdQJ5zypckG2ZM12QJF5o2yGfmIqPE4XNjcTbOneo0epyOPqpqzwYvZ8JTMCd13HrMaVJicPdbFJdARcoieZ3ifnWS0kOirwU+HDzyvMPmgrXBIF2x4IOYS0nXQ8pj7VSxth7BX+ZrJMjSD+tX72DawBeS4rKmoB59NqWn/oXyBcRDT5KV98zH5waJ9k+EfxNy3ZuSqu5AboQhYx7D60MVGuZVA1WWJ66z99PenXspdD4vBkbSze7Kw+wFZRsrBpB1v8NrajwuzmIhmyiP+VZ+tat9h8oA7q3pzg3D/wCtj9qcsexy6EjbVYncTv5aVrA3WI8Rn2iKqkl4C42IvFuFvhrLXBnYqNFRQs/9K0gJxy7nIdmBOwM6eXir6HW5VO/hrF4EXLVq4NQZVW9RqKDRqPEH4s1xVVyTlnL7mT9aK8DhxLKCEI8WSTPLUD2+VekX+xOAuf8Ay6qf8hZfsYoXheD2bLXLdhyoS6M4KhpBVSNWE8+RpJe3bMovoULHbE277WjlFopctg5fEJnnzluXQ1Ji+1f8ZgsVauBVdHt3LcE82ysFDE7A8vlSpjcECXu5tVulcsb+I6zNcW+zd5nXJkYsdACZ1PmPOkfdjJuqB97euhXqHHexOH7jEtZwt1btr4N/Ec0SAHbMMo5xXnuE4XdLgdyxjcMrAHyJ0j51lsz0DUPimjHEOD3LemXMdNV1Goncc6M2eHYS2c2JtZOtu1dLH/1DT0k0U4ZxHhYu/wDlXbS8maH+Y1K+00/C+mLf0VOxPDWtq11sqljszAGB5Eg7yamxtw3nuONwWOvQQAfctFekWsBg79ljh1t3GYakEFmO/NgF1g+UaUB4vwprSEfwQUNobii4ZA56EgGQCdttqh6DUm5eSvre1JeBSscIZnCqyCSRNxgqj4oljprl+tc9oOC3rap/KOQKJZIdS2pPiUkc6x8YynQkSdzB0B0I0kRrtWXL7FZ7xz5GY196zko9EPVck3QR4L2dTE3byXA7NYw6dzaBKi4QoLeLyZjoCCZov2h7LLYW13a3HdllvxBdpAgSIPnQVcKyqGDEaTv5eVT4LF4kS1p7sDcqW0HnG1Sc1Mf1JYvyiC3xDICgJAmSjarI6g86pYjGqxVWtIDmAkCNzzB5a+lFb2MuMSWOaSSSwVpPMywqNLxuKXyKyqdWjL5ciJ9qeLryD9QpftKN/FW7bFGEMuhG8HmJWR8jWVM3ckkmzr6/2rVNyD+oh8/0IdPHAcL3doAjU6n3pY4Lgy9wEglQZPSnMXf8o9f9q6ca8i5NJGZtedbJ9fYV1mkAEgjyrUqKtsiZ+9a5YegBqVLnRRPr+lSMCRqB8v1raNsjW2YrbWOulcLbHIkf6Tp9oqN7H+Zvp+la0jUTq6jpXN1ifLpURw55anzM1ybJ55vY1uRuJAMANS3iJ5sB9OlU8ThPF3dtdAZczKgnaF67mPSijXcgJJYACa4wRZVkiWY5mGgMnlPkIG3KlqLN0CF4Y1u6uQySDOcR0naj/ZRQmLtoSJV8yj/KwP2aRUF7EDvLZIKjK8yP9PMaVZ4ZcX+Lw7qQZfKYI2O23Ro+ZrKKXQyez0xoO9atqBtUZNQYm4cjRvBo8St0EFuUJwnCO6LFLlwB3LlZ0k7xVOxxO3YBt7ZT4VURoQDy03Jq7heI3H1Flgn9TEKPm0D5UePwL6kfISGI7tZbM2oGgk6+Q5ededcf449jGYmGGUuNCB8WVRM7xAp6TilprgRLttn6KwME6ROxPkK8749wp72Jvf8AD3GCsZYAx7bSdOU1LJG1QymhJu4iS2g1Zmke+nprXGAxhS4jqxXKymVMEQQTHtVi9gGS4VdHRZIllI0nqRXCcGZvgZW96i0Gz1jj3be0MNcfDXst24BllNYzEMYYdAaA9psawwFoh3W5cukSkCQLazPManlFJt/h1/J8J8JIEa+E68vOfmKdcfwu7et4Rbayqs7MToo+Aa+eh0GtJXEZuxIXhl+M4XN11kn56+9EuFcEuXCC6sq5gCNjB3Mnl6U2/wAPYtPlzF2P4FPhH76fSusTfJe2o0BcAAaba/lT3JoUJcM4TicGimwoCXQcsZWzDeDzJG+pkQelPnZHjNwW+7xQIZT8ehkc8wGunM/OgXCeMYW+AMQmS6Y8aeEkjrG59aYeKcKtLYuXe9fKiM2oBGgJ/ppqBYlcf4JYucXsYdV8LwWywEK5GfSOc8+hFAu1vBBhbpUZmtyFDEGCdyAdjEx7UZ7D31vcUTu3JRLTMs7B2RQ8aCPF5cqde2vZy5inwgRQ1q3cBuAmNJWdOegNSlGxI/i68nll9AfgujLoBmBVoMDXcCJ68q9k7JcKSxYVFg6akczzJoP2w4Ph7dmbWHBdWVgttCXbKZjQbHT60n8Gw1/D43Ml1lJYtczDwkAguGAPLNGsGdqksdMrkyXLr6Jv8X8NZt3F7tFRmVi+UROogkDSd68+w9gAL5D7/wC9N3+JvErd26oVfHBDE7mTIkchyA6UB4rglsu6B8xUlTAgDKY/L6U+SLuxLSjMDXbxk6Csq4qJGy/OspP8F4xSiiXDYYW1CjwgdBv7muyOtSyNsxNROn9Onlyr0kziaJFPMVnOYn99KhQ+3ptUiim7B0TreIrM5O1cA+U1mvKlaCmSBfOtMNdK0t0c9P31rqCfOhQx0ixW64DevvW2PSsAq4tZZFGUqDLe2w+f2qVm8hUmY8wPlXFxhzAHtWMUrrfzE32b8qntYwW7qMVTwnNPPTaB+dRXbcujTAWZHWRVDtBaUoHMyIAI03PM0rdbGQ5Xe3GkLZk9S0CPvNQv20DLHdFSdzM/LSvPLLXAudWlYJhoOg3PX9irFrHMIzW9CNCp6+VBZClMd8R2hfvc9ltSmUKwXVjzMgR6zyqtxbhN17feXMTcuXMwCW7JLCTrrmMaR0FK1y/euAlVyDru3sKK8Ie5hjnS5LHcMJkek1NzdpXoaMUou1vwWpv2R3zJiO8RhlCgZSuxJyg+Ib6aaUwYTtbazBVzmUBKkNmDT49X3BJka0IPbp7THvLIgEDNOXcUb4d2v4ffZO+QZx8M5WUTvJnfTn7VSc+Ebhsmlb2RcU42zB0yHKwI8SkEA89dJpV4YLY8FtEynRh8Rf1Y6n00j616/hLuFxKgqLbqZg6ctDEag0k9ruO4DAu9u3YtXb8cgJttpGcjc6yJ1Fc0f/TOb2issa8KhXxnCr1k5rTMEZSCjtLKdwfF+HlyNMF/hOLxKYdLNzurIDm65MCS+ggakwNtta8+u8Su4lkJMAPqAYG4Ikn4joafOJcXdLVq1bnW2GIHUlvntRlb6BoC8fsNhbypbvZwq/EV3kmQSNOu3lzojwDFNdZHcCEzEsJjRTqZ2q/2f4bddP5sQcxIPQ9Z2ED/AHph4HjLAurbUAqNpkD5dKddUL5DvY3s1bhbhhwUU5gQQT5H06eVO9/Bq9trTDwOpUgaaEQdRtoazBgZVgch6DyqxQCeSYGzcwvGb2bC3XFwRa7obDwwwJIAAAgydKaeJ4/iFrFWiEZsK3x+BSy6c8hPziKMdouLthE70r3iyZUCGACltDz+GPeqHCe3+DvQpc2nKhstwQQCYBkSKAqVaso8U/xCt2AmYB2ZiGUGCg5T5xvp6VU4vxi1dnEBFVVQFm0lzqUUnn1+VNHGmwj2We6tq6saSA0k7RzpQ4r2HfFYa0LFxLaAFhajRidiWB000A1ihT7M3JWIWG4fcxWMLWw1wK6O5/pWVJnyGo9qEYpTNxm0Z3JM79f+6mbCYfH8NNy7ZK9LkANoJPiVwCInl1pe4vxpsRdFy4qhp8WQZQ3nzANK/shyqNMFjN5VlFBfsf03Pmv6VlNy+yvrQJH7QJbIRREKMzBJJbnAMfMmhr8eBdj4gkCBCAzzJymAPIVBeVbujiDyNCcVhO7MHXz616OR0t9EYJNjdqVUwYYAg9QajFpl+EwOh29uYrvsWhuJeTOQFIhSAyidZAOx9CKtYrhV9DMrcXyGVh7EkH51Pi2rQ3JJ0yotwEwwIPKT9jtUpAHmPrUatm9POpDZP4Y8wdAfflS2GiRT7+tdBoBAJA8qqtioMEQ339Dzrpr8bxrRtAolW51M+ddrcHOqDsfwg++n96xRvJPt+tKMXe9HXX6/Ko2k7/X9K1beBED23/vXbXB/vTJIVs0qgcp86qcQQOjKRM/fl9alL5ttftWG2ef0rNroKTFhuHXAMpY5d8usVl6y0c6ZRY66VA9kEwDNQcfgqmAQzgSGYEbj86mTizqYaGjqKuYqzBAXc/bnQ6/hiToKhxqVHRyuNhROL2z8afLUbRMbTHOK3jDhSuYopnaFgn5RQJ8ORU1gZkKHceJPzFZ2jRaloK8O4s1szZd7QAJMHl6jXU1XKLcMkBp1M6nXrzneqLeGz5u30Gv3iorWGzREyTHp500HtsSfSQbwnCrYBI0hlO/9J10PLWKbMTiLVi2t1xnuC2sIInT123mT7UtccNolRbAJUKGPPrBjzrhmLggzrvTtqya6LlvtLcxBCElFYyyromUGVE7sSYmaKWb+Vgw3BFAsMgUii63505UYujNHs/ZHii3rY5GBzj7UygV4x2O4l3VwKCQD5167hcSGUHUn6mgwgbtfdzJ3SnxABiI001CzyZgCBXnPG/4DD2bKW8tzFM4N24BJCkHMpYxA1EL5TT12mu3bFthbMm4zOQTFz6jxINBy0MUicM4ScZfXk6ypz6L4R4fPTbTypqVCPsP8Hwv8SBcvKFRQLblDDNmkK5/9Inp70yW+y72xFnEFIESQZPqUYA+4pI4YMZhsT3Xdi4xDW7lnNlDgjMrIx20HTWI3put9tks5LeKtXbb5RJIBH0Mz7UKCD+M9jL3cX3bFNdush3EBiNgZk+Q1rw+/e7sBnVoJIBjSeYnqByr6Nv8AaXC3rLd3dDGB4Ro2/QxNec9vMXabB2LAw9y3c7xrsvbKgEkyVJ+KZ5bUHHkSlG5fVBXhP+GrtZtsblsFkDQbeokTB186yt8J/wAUsllEu2We4ohmBAmNjEbxHvWUaY6UTyBrwJkAgedchw/hMHpOw85odZeaJcInvVghTyJEgGK6HkbE4JDD2ZS3aLDvVzvE6wNOk0ywCNW0/ftS1fw6XMyPqY1bYg8oiqPB+JtbZsPeJlfgPUdPzHvTwyJaoSUG92HeN42ygRcviYwG6QJM0NN+RpJP0qLjDBrtkbxLH0iBUgtxJka9KDtuzKkiO65PhaADyifqa1ZtlTKnT/Nr8jvXWXXp5mtO4Gkyeg1/2pRzO/B0YGfP8q2bsb7fWtLaZ94UdNyf0+taezBlInaG/JqGzaJQ/wDTp6/pUF0z8UH99KjbEcmlT0PP0OxrogkTFBuxkjSXCOpH72NWkxHQQfP961VEdDNak86Sxi20nzrQtD3qHvTsD865vY0qD15EUGwpWQKsux5DQH71FfUr4hMc6uYNhkABnr61HfIqVWivKnr+CrZe2dNJ89D9ajv4TmukbVKqqRBE1lvDwwysY/pmR9aVy1sKj7tFPilkmAPwiPfnXPDMYbTSFLGBABiCDOvlVuzmD+MCG6daIjDpWhpUbJTdlCxhW1J0JMn3q3ZXl+/lU/cjrUgSKoTNKkbVMlsxpXNiyZ30ogiADpRAVrTlSD0r0bgfaBxZlAty4xCorNlEnaWOyjc1526kmZ06US4RjSspE5tADtPInoBvWox6LetQBZzi5jL5UtcOnd5TmVlH4QsEom5iTOtLnEMGUNvIcmKt3dVJMaaqwMeJWQkk67kcqbuC4e0MOyswuFvFcdycxIHxFt1ygabRFVbsXhqxIKgWsSUKhtZUNI3zDRwADOh11FhBOMxy48W+7/lXVS4dCPjUoRlPzYf71jYpMelq3eGXFZu6Y7EeFmW4BzEqAR/mPlQzA8OxGEu276qL4ud4HtCC2VTLD10n1FV8fxhXxCHCHu7tuWAujIYAnu5fwswMgCdjE0UAs3MOodrN/DKtxYzFWCZ5PxKCQCNtjpJ8oHY/h9k5JN8IIBDL40mdV0ysNCCNDp8nqzetcVw0r/LxCCJjVGP/AGGK83fHYrDObV0lXU6qwEaagg8xzkGnixWkMlj/AA1S4oe1jEZGEqcu4/6qylP/AMRXnbWTqcty4o112DwKyjv5Bo89/h2XXcc6i/itPuf0oxa5+lLyH7mmyx41QIPl2OHDr7MoIPxAHWp8Zge8hiBK6hhoR70M4Jc/lDqCR+/nRrBXCYE+UdabElxJ5H7jh7IVVbYtqzE6mPM1WF7+gZvPZfn+lND9mGdbcldJ0bfXy2moeI8G7oS7BATAzEQT5TrVJRaFjJC+thmPjP8AyjQe53q/ZsCIVQo+QqLFuLUTDrDEsGEKFj9a1gcfbvT3bzG451Oh7ZhTWOfQflXdq1B109altXIMROvvXdxienpWo1lc4cbbzyO1Rtw+Phb/AJTt89xUzXP9qia7yNK0MmVxoYOn2+dbdY2NTDbauWsxrQaCQOJqjiVkhfc0QLawdPz9DtUN4fOpyVlIumDypGx/Kt/xJOhq2ySNdPLlVV8P0qTjXRVTvsmW6sdK3acdY9ap5CKtohiNJG9LTbpjWkrRYa0uknWrhtg6zFUgTzFSjKdB/f5VRIk2TWwNY1qe3WrFoAVMAKfiLZGFPLSp8rRBNchen79K7BI9POjRrOVU1zZtlXzgmTE66aeVdh67tnnFGkwWx04VffFFbRYi0I72Px8wg8jz8q9HtwwyMqZSseUbRB/WvEuH8Re24ZSQJEjqPfnFerdn+Li4vgAYE68iD0IP9qnJUFCx28sXsKbbWbrLbzFl2JViIMMdYjz50i4zFvccvdYux0LHUmK9a7RYRMTisNYZJVRcuuDpplyDbqWpEudirzI121BQO6xJzAKxWdBB2nSm8GFj/wAYuYd0bDXGt3GOsf0jUggggiaZ8ZisVjbaG7ZS8QJW5agXIHxLA3jSRGk+dR4X/DDF3bneM9kJACHMTmBEyIG2tNvAuxVzCyWcXEO62wQysPhdCT8Q1HmDz2rWBnll3ClSQyMCNwQwI9orK9mGPxg0T+GuqNndsjn/AFLyYbH05VlNyBxPnJXhWPkaCLbjesrKfN4FxhThV8qGAEkmRyHvTVwPFYR1Ae43e8/CQJ6AAHTzrVZRxfHyLkgpWmW+0lq/hlW7Zvv3baaaZee3OevlSli8fcuNmuOzttLGaysqmVcXSJYUqarol4aj3GCBtOcxHUmDTDguAhmmEWPidZDR7aH7VlZXOssvUUfBDLJ+vGC0voGcNxwu4h7KCILZWnQhTpIPOjJtESCddjFZWVWO42dklTK9xIMVwGg6iaysrAs6ZydYquzmsrKmyiOTdqNljesrKRjI4azqPP8AKsNiDWVlGjWY1nkd95FdMRJMa1lZStBs1lNSgaVlZTIDJkVvwn2Oo/UVZsNOh0M1lZTpCNk+WubiVqso0Zs2FrsqRW6yhQUzpAd+lO3Z1iYdGy3IifwtHJhzHnuKyspZdBXYd4TxFXxL3rjFfALQA1gqxzctdaK9kHJw86QblwjrrcY/nWVlTYxbvWTYm5bEpqXtz7lknY9RsfI73rN0OoZTIYAg+R9aysrBOLmDtsZa2hJ5lQT9RWVlZQMf/9k="/>
          <p:cNvSpPr>
            <a:spLocks noChangeAspect="1" noChangeArrowheads="1"/>
          </p:cNvSpPr>
          <p:nvPr/>
        </p:nvSpPr>
        <p:spPr bwMode="auto">
          <a:xfrm>
            <a:off x="144001" y="-1066680"/>
            <a:ext cx="3333600" cy="222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endParaRPr lang="cs-CZ" altLang="cs-CZ"/>
          </a:p>
        </p:txBody>
      </p:sp>
      <p:sp>
        <p:nvSpPr>
          <p:cNvPr id="53252" name="AutoShape 4" descr="data:image/jpeg;base64,/9j/4AAQSkZJRgABAQAAAQABAAD/2wCEAAkGBxQTEhUUExQWFhUXGRwaGBgXGRwcGhwdHBwcHB0fHBwYHiggHR4lHBgcITEiJiorLi4uGh8zODMsNygtLisBCgoKDg0OGxAQGzQkICQ0LCwsLCwsLCw0LywsLCwsLCwsLCwsLCwsLCwsLCwsLCwsLCwsLCwsLCwsLCwsLCwsLP/AABEIALcBEwMBIgACEQEDEQH/xAAcAAACAgMBAQAAAAAAAAAAAAAFBgMEAAECBwj/xABFEAACAQIEAwYEBAQEBAQHAQABAhEAAwQSITEFQVEGEyJhcYEykaGxQsHR8BQjUuEHYnLxJIKSwhUzotI0RFNjc7LyFv/EABkBAAMBAQEAAAAAAAAAAAAAAAECAwAEBf/EACkRAAICAgIBBAEEAwEAAAAAAAABAhEDIRIxQRMiUWEyFEJxoYGR8AT/2gAMAwEAAhEDEQA/AF3hruVEx6QeXnFTYjDZ/iQH3IP31qfhSRC7g/LWi2Ks5AOYJqbTK6AlhQgGjLpqdTP6VBxfFFrTqjeILE84YyRPoTR2xbU6QKXOIYJlTFZjmzARrPw1k2akJwXyo72T4i1u6FnUar7bqeo/vQOftU+AJ75I6/cGnoSz0HiKhbyZRCsmYD1JJHsa4T/zT/8AjqNiScPJ/CfvUg/80D/If39KK7G/aErxnAjyuLQ6zd8R9vtWsTjcuFRJ+JpM9AT+dU8LiDmIDax5UJMCJsPdi+3mo+5qpisXDEz+LlrMfvet3SyXS+jCI9Ou1UHsHvCxnKdYB+cUnjQfOywmMugZioy8hOse+/0qxhcWpeANSJJG2nnFBG41ZGndsx8z+tEcO9y4itbXLmB57CdhRVrs2n0Er15TaEMuh61Z4ZilZjyltDyP60NtcMukR3gA6Af3qTCcIZriBmeJH4vtFLJqhknYdsQWjzI26MakxCf8Rl8l305edCrq27V5Fu4gJ4ifEwDR6b/SmpbIuBHVluCdG+fPnXPN8abRWO9WUuJ4wLibaiMwSBO2o3n2qR+KOhykxMeIjwjX1mOU8ulb4t3dod9dSQqhTHQtHPXSapPiLGKUJZeWJHhbcCZMH0FQbbWlopryGcTdBcmfw/rV/smuVTpHg/MUGyqLhtzsv11q/wBlnhD/AKdRPOati/JE8j9rDHB8GLZuHMCX3A2HxH65j8qKcJwq2kKqSRM6kE6x0A6UmcFxhTFXLRus5YyZQwmpICkCNmGp6U7YN9PizbCZnYAb+1dykcaVATjt1kZgD8ZbfkIXb5H50FydTRPtKZbQ82n5Ch/ck6eEEciddvShkTpUPja2RlUjef35VyIOy/v3qIz5VpbhHP7Vz2WJLlvy+tRX08PLapnYcz9/yqPv7Z0BBPT/AHomIrYjnyrpmHM/epyY1ihxxyNcCAjMwkDfQdY2obNotgryH0rhhzitgEcx8qEYrjaC4LaurOWCleY85iNOlFWa0ESD5VlaLr/V9RW6JtC3w5cxAOhI061mJ4qAxtrusSWB89uUAjX3oemLyMJIlcpB8tQflQdsY2oDyCMvONyI15az6k1aiLkGrOJv52Ac6+3nMirGKUtmHNrRHqVgSD5n70GwmLuDRQTsRvI1U6Hzn5VLbFxiJV9dByX8O07bH5VmjJi8bcdZ5+VSYM/zbf8ArX6mKsY8kXGB3/UT+dcWYzAnkwPyNMhR3IgYYzzYV3i7oW4GJgBW1+dCr2MP8qDAVo2neJ++1a4q+YyCZjX35aGAaz0xluJ2uORwO8zryBI8O5P51cw+HGYHSIqhdwSW7cm4rMQNJEiSNI9D96s8KxIdlWQu/wARyj9/rSyVhjJosYmwJOx9ZqK1ZWZ8jz/KphiRyI11ovewGe1auIoGZPFDTPTcaGkUSjkeU4j4jrzpy7Pt/Kta/hI+ZNC73Y3GkllsFhrsy/rTRhOBXLWHsEWrhJVs48LQZ2hecz10inlVEo9k5VpGsCqvEcbAFtH7pgCz32+FFA2TTxXWJIA1jeieEw7Pnzh0yIzaodcomOVJZvnFi0ubIjLIXKGBedSwBEmdjuPehFLsMn4CvAcJhWNshFu5i2cuMzN/rL7VFYx13D3r6Wyy2LTAq05xZz7SG1a2eYO29DLmKuYO8huW4K/0aq8f1A7n3qbg3Hbtq9flbVw3nzOlwm23TLDjaDEGslJO47A2mqehk4p2g72w9m6nd32CsoGqOAwOZG2IIFQdhF/4o6fg1oYnFLVsmxew7DDXBKpd17hzsbVxfwzB0MjWpOz+Jv4a7nNs31Ualfjy9dPi/elDJhXB8dWGGR8lY2/wObGakgEn1260W/hzZzuusAz1Ok0N4PxG1iMQtyywIMkyYI9fOdKP4pdHPnXBKMotWdVprQs9neK9wl1r5USneeHU+MnKixudvmKdezjL3QKsSGM+IAHWNDHSK87wOALG7E+EwFyiQZcgbxERr5inTg1+6roj5CrAlm5l+URuIEe1d10zjK3aPGW1cgmDLac+VVuH4M3YIBKzqdYHrRLFWbTuwI8WY7jz5fSlZLi2r1zKI1OxgSBpPlOppc3KtIaDDPEBZt2s3eAkakkhVjnlnUmSNK88/wD9MO/c3LgW2reBQDLa88oJI/UUc4viDetq1xVzkZiQqgRE68zJnekrieEcgXPwbSIESYHLmQanibqph9zdIZsR24sQcpZj5I3/AHRQPgPaPusz3Eu3bhOh3AEbCT68ulcN2fuAt4k8JjxNG/Seh0qz3ZXJaBtgXJ8UyFIUksRynQSenzqnHpDqDe2ybGdvGIIW04P+YqPsJpf4Txy5Yzlbaln3YsR9vMmrNrCWu8dLlxSqKviEGSYnKT+FZ8tqnPDrAJPf2co0+GTzjmOkUVKPQHjd9k+B7QYm8SFFpYEn4m+7VaUX/wCtRP8ASifpVXsi0XXuIFHhUAEac50o/etEkkxJM6DSnr4E67B383/6z/Jf/bWVI9pp+P6D9KyhxZrIcBhe9vQASCGlTuw0gGeQOtRWsB3VxwFJ7u5Ec48L/p8qa3AFy2wGU+ITrOo/tQvE8RD3L2S4jElVaJ3ylY9RFW4ok2yfu407p9jy6d4v/aPlUWLw7ApIPxH6i5+lW7XEZPxaSQYzczOkH/7ld4jFkkZWPxD8J8//AH0HFB5sReP8PuLeY5HIOxCkjSRvHlQ02H3yPv8A0n9P3NenjFFhLaka6jyb9a2sbGPqOY8vKtxByEy7bBWAGBz+e3p7b1ZtIAo28zOp9DFMr2gY1J57+vl51RCELCvHpt8KjpWcbCppHWJ4YXtplCM0nWCI5wTz0j7cqo4rhjWIKvD7jLBWdjofLnp0owli4FBzkiTrpsbZPTyiorli6yyYAgzIXbn+VajWLN1Hk5RoCdYjp716Hw63n4fbVVLk23EDTcMBB9YpYwtq2uZm18IiTHUaeW1F+x1zPhUU4hUKkgLzGx18Q3pGwxLWI4Lc/mMLNz4rhENyLYYiB/yN8mpmvWT/AAqhUaQ+qqdY7zX6VSZGTKpxQ8Rjn9PHVzCYa6FjvtQWB0blrzbmIPvSSf0Okc4DB5nTOrxoIfbVSDz86814twR8EjWiwawbhfDMBldHJ+FjzDKInaQDpXq+It3d+9XQiRz+s86Wf8QOzJu2WJuvt4VBGUEMCTlyjXXXWkU0n0FqxL4LZS7cTE37neNn8KgQqajXLzMGZpx7YdnkxOHICg3ElkLcyN1J5A7evpXnGHvXMJfysqOUIIB+F4Oh306+Rmaek7T2ri6BluAw1ttHX57zvNNONe6OzRkupCVxG3Zt4fv7TPbk5WsZpUvzENqBz9qg4TwDHQtwvfsW2M5lLkrP4iisIH7irvG+CPiHuXkZVVIaDMlmIBbTQGf3rUvBe0WIu2DbeWYkIjzBPWepHWi+VaB7bBmNt4vD4hmtXheMyLyhQWPVhMg9d5r1vBXmNrK7rccqCzKRDNGsAbCdK8Tx3ELjObVuHhivgUksQeQ6afSmzhWMFkocQyqXGW5lGbKR8JLL4RzB16Us8bmkaM1FsaeB8KVGuBSfGhBnYE8wNpE0f4Bge58GbNAmfVmn7ge1Am45aFz+GGEdi4gXFuad2wMudIAGs9KYOy1hSuWdIAUqwMgyZmImqZNNt/8AaFi78FO4fGxDEEM3X+pj9yPlUNrg9pma419Tzhd5jodz++ld8e4QqW/BmYknMrMQCGzzvH9U+wobgrTWsMSgFsqfCIzeEIIBJmJOprn5uaThrV7Q/HQH7R3EySHY+AiSpgxII9/yrzxgdJnYRJ/KOVe4Y7sy1zDXUV1TMkAOVVWY7kE6715J2l4e1p8rDZYlSCN+RFPGLjFJhi66KFy+xYZkSTzImozeZCcuUZtDA0PtRfEYOWsLzlpjmB6elD+JYYd8BD5QJOVSSPYx+xWjK2Ft0Vnx77kj2QfpUNy+CxMTOusT8/7UZ4a3D4/nJjLjeRRV9gNfma1xLDYFge4OItsOTrnX5rqPnVeOuxFN2cdnL5AukRoAdfL/APqjX8Rcy5jliJ239DQzsqFXvM8RoPEpI3HLQ8qYcE6F2JKlAp0yMVUA6aTpOppopUEEYriBViPTpzAP51lUONXV794BifsBWUdAsL9oe0C227sAs67nNpqCI0Y9aWezt9bWfMTLAADlA1P0Fc9o7TDE3CxU5zmGUzAOwOg1gVQwy+KTsBNNZKhjw+JzrnCmCQu538Om/OD86vWb5VrZ8GjKDJJIOm+scvqaqYW8hskqcmTkCY16nz/tW2YHxpqAQZGYzqx/L6UKdbDJK9DKt5tfDOnIn/KOtSBjvAGk7sep9KqKzgzyk7z/AFE83/y1lvGMNCR8JH4egHNq1sWkXMxUgHrH4vL9aophzdurkkawW1yxqNfkflUGPx06l0A0MeDr5elS9mL3ha5+GY2jTMzSNNtRUM+Vxhy+C+CCc6GHEI1sooZm8agwFy5CrCdddANaEcY41bRmtNdWdgsE6GI1AhRpz9aodoeMBWWCdPEGBEEc/PnUON4GMTluscoyyOdw/wCoED702OUskUwOCjJqy7bxU2mgjwqq6AnaZ+qijnZEKlpSTBysDpv4jH0igdrAEd4ql2D+IG3bBBknaWEQGozwfAXlsqCGUqSsECYJmYE1ppoWFWM17EhiGVpG8R01+1I/Cu3uMZiy20uZ70A5SAF2jwmCYjxHpRvhhJvXbBvABMoC6Awy6yI25Uq8G8Ng5dlZwD1AY61oRt7C2vB7bbhhrsf7fpVHtaB/C3SRsDGnWqnA8SHw9t+8IlRPtoftQSzxxMRgf51wm4waQNBIYhfIaAVOXwMhex3Z9MRhmcQt4GbbTzAHhPkxYT6CgvC8ctxVFxYv2/ASR4so3B9D15RTl2Xsf8MM48QZtPUgj7Cg3HOEql7vhoXEZeWm59TAmmg1qIZb9xpTFjER0T/96S7djvmTDYZGa8sktmhMoEtptOY7+YFN4b/h7/8Ayfc0sYTErhzcZCwFwhfVIBPiiR4s37iqO60TVXsnwGGCHu7IhyP+IvDl1RD+FBoCwEsT6UT4fdyAr3WVJiYloB+LQ6TrpPrVTDlx4oy5/FpsAZgew5etHOGrlHr1ocvkKid3sX3ZXLMMrgBjByEgcpiQJjlNEuBYlv4JkRYIIVRLKQpUSJBBB863fwlu+kEajURup6irOE7O2QuuNCs0eF1iMvnMEzBozwuri+wxzR0pLrv7KuGxdprZsO7MVzAOS286gkmG0kTGk6V1xfjFtUawbbnxDNA0jwkQQdT60Is8Paw7WbisXt2zeYAjVPjBzagSBVW5xAXrxaAJfNAM6AaflT5YwTXB/wA/0TxTk/yLfaLtHZxOe33dzMubIxOUCASdJOvKlHi65HUASRbSB1JA6VM6Fbt4QYPeGY0IIJ/OqmKxS3MUI7zRoObLAyHll5ac658iui0H4CGLwj3ipA7sDMdiCNZhYJ684qlf4RdS6MlzO53zEAkCOp8W+wqvYksBJ8RHPqawY/LfzEkglwI5ZtJj0oOEourNyi1YR4Rgyl23mbxCQQREAdZ/etAsS7hSfhDE7HX5cqvcFeb1xpLd3auHXqRlHPqRVO8dI/elPDHrYXK0Hex+BvYhX7u5ldSpDNy+LyNMd/s9fAGRktyP5pDMe88zI9fnVb/DK22W6VYKdJkT186aMcLoRiXWACT4N4GvOuiK0RsQLWFFyXyzLNrI/qNZUuCxmVFGRDpMnfXX86yoNbK0hX4rjjiLjXGgEgCPTpUnD+C3rjeEqABJM8vKhgNOXYPHk95Zz20LIcpcxMToCeeu1PsloVxiWysoYqG+LWQR6UX4PhZtO62lZbYBYs766TIA60HNlgGkGFOU9A3SeulNPZ5f5N9cygHD2zEnXwnQab6a1tsRyYOw2N7y4qi1YWdJZSR7y1E7N9ra3Lr2MPcVHFtioynltuCNaHcPwttblphfViXUQARE9fSaL422otY4Z18N1SBB1kKZGn3oJMVSL+MuJatI62ULXPgQFBHhzE/BsAKTsFxRlDTLBtsxMLqdh70zdsHtnCW7lu4GMiAFIgEEHWktW0PvS5Ip6Y6ySTtDGnE7K2EuXES7eDwFIIyoBM7xv5UStXXdBdecz65RsoOw8zQTs9wlMQWVzoE5GCCWgH2H3qXGdoFXMgRz3fhJ0jwnKDvtMfOqY1Ufo3Jvsc+H8UwllFD3QlyPFqs6mYJykj0onY47hWkC+hkRrcM7HXQCvPuB2rZ/hyyglmvBvPwgjkdp86HdnLKNftLdGZCYYf8AKfzpX2LzYV46yW8chfEOyg28zCc5SObACVkAEbkHma6fiVsL4CMoJAy7RJI09DS1dcKywNlnXWDmbb2A08zVkYxIDOgGbmPzH96Dm0PFchjwvaQph+7t5gxYnMrcif6SNPnQ6/i7kIsOMs7kmQSToNNJJ186GZofNb3+LWOWsCfSpcTxS47G45Usx10jmTy9anK3sySWmNHDOO3BauNathO7BPdsfEQFnNmj101iPOuOE8cvYkHvQIXUEEaz6en1pfwPFWDgKgYtKwCdZBG2uutEOyWG7u22+rDdYOg+u+9NCO7Gc10hlxP/AMK40Be4iz6BjSXi+HOpKEL8XimR7jT/AHpo41ey4e1G5uO3/SFA+pNKQxdx2Jd2LGJ5b8gB8qM3W0NCKfYcw+MFkMh8epJ1kE6RE7CifDOIC4Phykbjl7UMbhNwWg/d3GAHicIzAepAOg2qrcC5W+NAR4HyEExHwloiY31pnHX2Kpb+g/iOMJYZMx1OoAE6Dy86l4rxp8R3YtWsqAhmPhRyRsAdwJ38iaQ8filIuFiXdgoBaNIOug6ihYrLRpbPS+IccxJN27eyIblgWWIWFy7ZRvy586BHiuGQDIzZsoBJDb6agRpttNJt0ksAST6mrVyg4o1sa+G46xdLWV/iGZ1YSMpyiCS0EA6RQ/AYRXu5xcVQysZbqQRpHOfrXX+HdxkxRuK4RktPBylpJgRptM7+tHuIs5I7xEBHILG/kAI0j6UkpRWh8cX2gWuGtjJlB7xTJk+E6+GOmlBbOBh9fEAPPfziil9tNlAmdBH1mt2iig94JHLU78v35Uqm3tFJQSVFPD2Dbt4lpgMEUDXm4J38loRdvTl95mmjHm0llBkJW6M+j/0s6jltoTQ+7wZCqMjMAwkAkHYkHYDmKrdLZGm3SLfD8c9myvdOVLiSAYn6dKILxa+ykNduEEeIQCANtdNKqJwlu5z5QVSFLHTXkB7VbbFBLZSwZ7xALwbckGYHlNLyb6H412bTgTQvjTUAjxciARy3g1uqCYYx8Df9VZRtfA9MT56UU4KjMfBoywy8o1HP97UKBpi7IWtbjHkAKpFW6OZukSNhmKXETxxezMD8TaDbWOtQcOxjIxtoklk7uCY2J/I0zd4BOnyoZ/4eDe7yNmzDXn5xvVJQ3ohZDZ4Tf8Mm2sERudoiY9KrYS7cvXblpmC95q8Lvk00namJnNUrGGCuTOp8uu+tb0/g3RPx7ChrELpk8UciANeXSlEp4BAOusn5H602Yy27gANCHfqfLyoZcw3djKkkGfCdQJ5zypckG2ZM12QJF5o2yGfmIqPE4XNjcTbOneo0epyOPqpqzwYvZ8JTMCd13HrMaVJicPdbFJdARcoieZ3ifnWS0kOirwU+HDzyvMPmgrXBIF2x4IOYS0nXQ8pj7VSxth7BX+ZrJMjSD+tX72DawBeS4rKmoB59NqWn/oXyBcRDT5KV98zH5waJ9k+EfxNy3ZuSqu5AboQhYx7D60MVGuZVA1WWJ66z99PenXspdD4vBkbSze7Kw+wFZRsrBpB1v8NrajwuzmIhmyiP+VZ+tat9h8oA7q3pzg3D/wCtj9qcsexy6EjbVYncTv5aVrA3WI8Rn2iKqkl4C42IvFuFvhrLXBnYqNFRQs/9K0gJxy7nIdmBOwM6eXir6HW5VO/hrF4EXLVq4NQZVW9RqKDRqPEH4s1xVVyTlnL7mT9aK8DhxLKCEI8WSTPLUD2+VekX+xOAuf8Ay6qf8hZfsYoXheD2bLXLdhyoS6M4KhpBVSNWE8+RpJe3bMovoULHbE277WjlFopctg5fEJnnzluXQ1Ji+1f8ZgsVauBVdHt3LcE82ysFDE7A8vlSpjcECXu5tVulcsb+I6zNcW+zd5nXJkYsdACZ1PmPOkfdjJuqB97euhXqHHexOH7jEtZwt1btr4N/Ec0SAHbMMo5xXnuE4XdLgdyxjcMrAHyJ0j51lsz0DUPimjHEOD3LemXMdNV1Goncc6M2eHYS2c2JtZOtu1dLH/1DT0k0U4ZxHhYu/wDlXbS8maH+Y1K+00/C+mLf0VOxPDWtq11sqljszAGB5Eg7yamxtw3nuONwWOvQQAfctFekWsBg79ljh1t3GYakEFmO/NgF1g+UaUB4vwprSEfwQUNobii4ZA56EgGQCdttqh6DUm5eSvre1JeBSscIZnCqyCSRNxgqj4oljprl+tc9oOC3rap/KOQKJZIdS2pPiUkc6x8YynQkSdzB0B0I0kRrtWXL7FZ7xz5GY196zko9EPVck3QR4L2dTE3byXA7NYw6dzaBKi4QoLeLyZjoCCZov2h7LLYW13a3HdllvxBdpAgSIPnQVcKyqGDEaTv5eVT4LF4kS1p7sDcqW0HnG1Sc1Mf1JYvyiC3xDICgJAmSjarI6g86pYjGqxVWtIDmAkCNzzB5a+lFb2MuMSWOaSSSwVpPMywqNLxuKXyKyqdWjL5ciJ9qeLryD9QpftKN/FW7bFGEMuhG8HmJWR8jWVM3ckkmzr6/2rVNyD+oh8/0IdPHAcL3doAjU6n3pY4Lgy9wEglQZPSnMXf8o9f9q6ca8i5NJGZtedbJ9fYV1mkAEgjyrUqKtsiZ+9a5YegBqVLnRRPr+lSMCRqB8v1raNsjW2YrbWOulcLbHIkf6Tp9oqN7H+Zvp+la0jUTq6jpXN1ifLpURw55anzM1ybJ55vY1uRuJAMANS3iJ5sB9OlU8ThPF3dtdAZczKgnaF67mPSijXcgJJYACa4wRZVkiWY5mGgMnlPkIG3KlqLN0CF4Y1u6uQySDOcR0naj/ZRQmLtoSJV8yj/KwP2aRUF7EDvLZIKjK8yP9PMaVZ4ZcX+Lw7qQZfKYI2O23Ro+ZrKKXQyez0xoO9atqBtUZNQYm4cjRvBo8St0EFuUJwnCO6LFLlwB3LlZ0k7xVOxxO3YBt7ZT4VURoQDy03Jq7heI3H1Flgn9TEKPm0D5UePwL6kfISGI7tZbM2oGgk6+Q5ededcf449jGYmGGUuNCB8WVRM7xAp6TilprgRLttn6KwME6ROxPkK8749wp72Jvf8AD3GCsZYAx7bSdOU1LJG1QymhJu4iS2g1Zmke+nprXGAxhS4jqxXKymVMEQQTHtVi9gGS4VdHRZIllI0nqRXCcGZvgZW96i0Gz1jj3be0MNcfDXst24BllNYzEMYYdAaA9psawwFoh3W5cukSkCQLazPManlFJt/h1/J8J8JIEa+E68vOfmKdcfwu7et4Rbayqs7MToo+Aa+eh0GtJXEZuxIXhl+M4XN11kn56+9EuFcEuXCC6sq5gCNjB3Mnl6U2/wAPYtPlzF2P4FPhH76fSusTfJe2o0BcAAaba/lT3JoUJcM4TicGimwoCXQcsZWzDeDzJG+pkQelPnZHjNwW+7xQIZT8ehkc8wGunM/OgXCeMYW+AMQmS6Y8aeEkjrG59aYeKcKtLYuXe9fKiM2oBGgJ/ppqBYlcf4JYucXsYdV8LwWywEK5GfSOc8+hFAu1vBBhbpUZmtyFDEGCdyAdjEx7UZ7D31vcUTu3JRLTMs7B2RQ8aCPF5cqde2vZy5inwgRQ1q3cBuAmNJWdOegNSlGxI/i68nll9AfgujLoBmBVoMDXcCJ68q9k7JcKSxYVFg6akczzJoP2w4Ph7dmbWHBdWVgttCXbKZjQbHT60n8Gw1/D43Ml1lJYtczDwkAguGAPLNGsGdqksdMrkyXLr6Jv8X8NZt3F7tFRmVi+UROogkDSd68+w9gAL5D7/wC9N3+JvErd26oVfHBDE7mTIkchyA6UB4rglsu6B8xUlTAgDKY/L6U+SLuxLSjMDXbxk6Csq4qJGy/OspP8F4xSiiXDYYW1CjwgdBv7muyOtSyNsxNROn9Onlyr0kziaJFPMVnOYn99KhQ+3ptUiim7B0TreIrM5O1cA+U1mvKlaCmSBfOtMNdK0t0c9P31rqCfOhQx0ixW64DevvW2PSsAq4tZZFGUqDLe2w+f2qVm8hUmY8wPlXFxhzAHtWMUrrfzE32b8qntYwW7qMVTwnNPPTaB+dRXbcujTAWZHWRVDtBaUoHMyIAI03PM0rdbGQ5Xe3GkLZk9S0CPvNQv20DLHdFSdzM/LSvPLLXAudWlYJhoOg3PX9irFrHMIzW9CNCp6+VBZClMd8R2hfvc9ltSmUKwXVjzMgR6zyqtxbhN17feXMTcuXMwCW7JLCTrrmMaR0FK1y/euAlVyDru3sKK8Ie5hjnS5LHcMJkek1NzdpXoaMUou1vwWpv2R3zJiO8RhlCgZSuxJyg+Ib6aaUwYTtbazBVzmUBKkNmDT49X3BJka0IPbp7THvLIgEDNOXcUb4d2v4ffZO+QZx8M5WUTvJnfTn7VSc+Ebhsmlb2RcU42zB0yHKwI8SkEA89dJpV4YLY8FtEynRh8Rf1Y6n00j616/hLuFxKgqLbqZg6ctDEag0k9ruO4DAu9u3YtXb8cgJttpGcjc6yJ1Fc0f/TOb2issa8KhXxnCr1k5rTMEZSCjtLKdwfF+HlyNMF/hOLxKYdLNzurIDm65MCS+ggakwNtta8+u8Su4lkJMAPqAYG4Ikn4joafOJcXdLVq1bnW2GIHUlvntRlb6BoC8fsNhbypbvZwq/EV3kmQSNOu3lzojwDFNdZHcCEzEsJjRTqZ2q/2f4bddP5sQcxIPQ9Z2ED/AHph4HjLAurbUAqNpkD5dKddUL5DvY3s1bhbhhwUU5gQQT5H06eVO9/Bq9trTDwOpUgaaEQdRtoazBgZVgch6DyqxQCeSYGzcwvGb2bC3XFwRa7obDwwwJIAAAgydKaeJ4/iFrFWiEZsK3x+BSy6c8hPziKMdouLthE70r3iyZUCGACltDz+GPeqHCe3+DvQpc2nKhstwQQCYBkSKAqVaso8U/xCt2AmYB2ZiGUGCg5T5xvp6VU4vxi1dnEBFVVQFm0lzqUUnn1+VNHGmwj2We6tq6saSA0k7RzpQ4r2HfFYa0LFxLaAFhajRidiWB000A1ihT7M3JWIWG4fcxWMLWw1wK6O5/pWVJnyGo9qEYpTNxm0Z3JM79f+6mbCYfH8NNy7ZK9LkANoJPiVwCInl1pe4vxpsRdFy4qhp8WQZQ3nzANK/shyqNMFjN5VlFBfsf03Pmv6VlNy+yvrQJH7QJbIRREKMzBJJbnAMfMmhr8eBdj4gkCBCAzzJymAPIVBeVbujiDyNCcVhO7MHXz616OR0t9EYJNjdqVUwYYAg9QajFpl+EwOh29uYrvsWhuJeTOQFIhSAyidZAOx9CKtYrhV9DMrcXyGVh7EkH51Pi2rQ3JJ0yotwEwwIPKT9jtUpAHmPrUatm9POpDZP4Y8wdAfflS2GiRT7+tdBoBAJA8qqtioMEQ339Dzrpr8bxrRtAolW51M+ddrcHOqDsfwg++n96xRvJPt+tKMXe9HXX6/Ko2k7/X9K1beBED23/vXbXB/vTJIVs0qgcp86qcQQOjKRM/fl9alL5ttftWG2ef0rNroKTFhuHXAMpY5d8usVl6y0c6ZRY66VA9kEwDNQcfgqmAQzgSGYEbj86mTizqYaGjqKuYqzBAXc/bnQ6/hiToKhxqVHRyuNhROL2z8afLUbRMbTHOK3jDhSuYopnaFgn5RQJ8ORU1gZkKHceJPzFZ2jRaloK8O4s1szZd7QAJMHl6jXU1XKLcMkBp1M6nXrzneqLeGz5u30Gv3iorWGzREyTHp500HtsSfSQbwnCrYBI0hlO/9J10PLWKbMTiLVi2t1xnuC2sIInT123mT7UtccNolRbAJUKGPPrBjzrhmLggzrvTtqya6LlvtLcxBCElFYyyromUGVE7sSYmaKWb+Vgw3BFAsMgUii63505UYujNHs/ZHii3rY5GBzj7UygV4x2O4l3VwKCQD5167hcSGUHUn6mgwgbtfdzJ3SnxABiI001CzyZgCBXnPG/4DD2bKW8tzFM4N24BJCkHMpYxA1EL5TT12mu3bFthbMm4zOQTFz6jxINBy0MUicM4ScZfXk6ypz6L4R4fPTbTypqVCPsP8Hwv8SBcvKFRQLblDDNmkK5/9Inp70yW+y72xFnEFIESQZPqUYA+4pI4YMZhsT3Xdi4xDW7lnNlDgjMrIx20HTWI3put9tks5LeKtXbb5RJIBH0Mz7UKCD+M9jL3cX3bFNdush3EBiNgZk+Q1rw+/e7sBnVoJIBjSeYnqByr6Nv8AaXC3rLd3dDGB4Ro2/QxNec9vMXabB2LAw9y3c7xrsvbKgEkyVJ+KZ5bUHHkSlG5fVBXhP+GrtZtsblsFkDQbeokTB186yt8J/wAUsllEu2We4ohmBAmNjEbxHvWUaY6UTyBrwJkAgedchw/hMHpOw85odZeaJcInvVghTyJEgGK6HkbE4JDD2ZS3aLDvVzvE6wNOk0ywCNW0/ftS1fw6XMyPqY1bYg8oiqPB+JtbZsPeJlfgPUdPzHvTwyJaoSUG92HeN42ygRcviYwG6QJM0NN+RpJP0qLjDBrtkbxLH0iBUgtxJka9KDtuzKkiO65PhaADyifqa1ZtlTKnT/Nr8jvXWXXp5mtO4Gkyeg1/2pRzO/B0YGfP8q2bsb7fWtLaZ94UdNyf0+taezBlInaG/JqGzaJQ/wDTp6/pUF0z8UH99KjbEcmlT0PP0OxrogkTFBuxkjSXCOpH72NWkxHQQfP961VEdDNak86Sxi20nzrQtD3qHvTsD865vY0qD15EUGwpWQKsux5DQH71FfUr4hMc6uYNhkABnr61HfIqVWivKnr+CrZe2dNJ89D9ajv4TmukbVKqqRBE1lvDwwysY/pmR9aVy1sKj7tFPilkmAPwiPfnXPDMYbTSFLGBABiCDOvlVuzmD+MCG6daIjDpWhpUbJTdlCxhW1J0JMn3q3ZXl+/lU/cjrUgSKoTNKkbVMlsxpXNiyZ30ogiADpRAVrTlSD0r0bgfaBxZlAty4xCorNlEnaWOyjc1526kmZ06US4RjSspE5tADtPInoBvWox6LetQBZzi5jL5UtcOnd5TmVlH4QsEom5iTOtLnEMGUNvIcmKt3dVJMaaqwMeJWQkk67kcqbuC4e0MOyswuFvFcdycxIHxFt1ygabRFVbsXhqxIKgWsSUKhtZUNI3zDRwADOh11FhBOMxy48W+7/lXVS4dCPjUoRlPzYf71jYpMelq3eGXFZu6Y7EeFmW4BzEqAR/mPlQzA8OxGEu276qL4ud4HtCC2VTLD10n1FV8fxhXxCHCHu7tuWAujIYAnu5fwswMgCdjE0UAs3MOodrN/DKtxYzFWCZ5PxKCQCNtjpJ8oHY/h9k5JN8IIBDL40mdV0ysNCCNDp8nqzetcVw0r/LxCCJjVGP/AGGK83fHYrDObV0lXU6qwEaagg8xzkGnixWkMlj/AA1S4oe1jEZGEqcu4/6qylP/AMRXnbWTqcty4o112DwKyjv5Bo89/h2XXcc6i/itPuf0oxa5+lLyH7mmyx41QIPl2OHDr7MoIPxAHWp8Zge8hiBK6hhoR70M4Jc/lDqCR+/nRrBXCYE+UdabElxJ5H7jh7IVVbYtqzE6mPM1WF7+gZvPZfn+lND9mGdbcldJ0bfXy2moeI8G7oS7BATAzEQT5TrVJRaFjJC+thmPjP8AyjQe53q/ZsCIVQo+QqLFuLUTDrDEsGEKFj9a1gcfbvT3bzG451Oh7ZhTWOfQflXdq1B109altXIMROvvXdxienpWo1lc4cbbzyO1Rtw+Phb/AJTt89xUzXP9qia7yNK0MmVxoYOn2+dbdY2NTDbauWsxrQaCQOJqjiVkhfc0QLawdPz9DtUN4fOpyVlIumDypGx/Kt/xJOhq2ySNdPLlVV8P0qTjXRVTvsmW6sdK3acdY9ap5CKtohiNJG9LTbpjWkrRYa0uknWrhtg6zFUgTzFSjKdB/f5VRIk2TWwNY1qe3WrFoAVMAKfiLZGFPLSp8rRBNchen79K7BI9POjRrOVU1zZtlXzgmTE66aeVdh67tnnFGkwWx04VffFFbRYi0I72Px8wg8jz8q9HtwwyMqZSseUbRB/WvEuH8Re24ZSQJEjqPfnFerdn+Li4vgAYE68iD0IP9qnJUFCx28sXsKbbWbrLbzFl2JViIMMdYjz50i4zFvccvdYux0LHUmK9a7RYRMTisNYZJVRcuuDpplyDbqWpEudirzI121BQO6xJzAKxWdBB2nSm8GFj/wAYuYd0bDXGt3GOsf0jUggggiaZ8ZisVjbaG7ZS8QJW5agXIHxLA3jSRGk+dR4X/DDF3bneM9kJACHMTmBEyIG2tNvAuxVzCyWcXEO62wQysPhdCT8Q1HmDz2rWBnll3ClSQyMCNwQwI9orK9mGPxg0T+GuqNndsjn/AFLyYbH05VlNyBxPnJXhWPkaCLbjesrKfN4FxhThV8qGAEkmRyHvTVwPFYR1Ae43e8/CQJ6AAHTzrVZRxfHyLkgpWmW+0lq/hlW7Zvv3baaaZee3OevlSli8fcuNmuOzttLGaysqmVcXSJYUqarol4aj3GCBtOcxHUmDTDguAhmmEWPidZDR7aH7VlZXOssvUUfBDLJ+vGC0voGcNxwu4h7KCILZWnQhTpIPOjJtESCddjFZWVWO42dklTK9xIMVwGg6iaysrAs6ZydYquzmsrKmyiOTdqNljesrKRjI4azqPP8AKsNiDWVlGjWY1nkd95FdMRJMa1lZStBs1lNSgaVlZTIDJkVvwn2Oo/UVZsNOh0M1lZTpCNk+WubiVqso0Zs2FrsqRW6yhQUzpAd+lO3Z1iYdGy3IifwtHJhzHnuKyspZdBXYd4TxFXxL3rjFfALQA1gqxzctdaK9kHJw86QblwjrrcY/nWVlTYxbvWTYm5bEpqXtz7lknY9RsfI73rN0OoZTIYAg+R9aysrBOLmDtsZa2hJ5lQT9RWVlZQMf/9k="/>
          <p:cNvSpPr>
            <a:spLocks noChangeAspect="1" noChangeArrowheads="1"/>
          </p:cNvSpPr>
          <p:nvPr/>
        </p:nvSpPr>
        <p:spPr bwMode="auto">
          <a:xfrm>
            <a:off x="296641" y="-914040"/>
            <a:ext cx="3333600" cy="222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endParaRPr lang="cs-CZ" altLang="cs-CZ"/>
          </a:p>
        </p:txBody>
      </p:sp>
      <p:pic>
        <p:nvPicPr>
          <p:cNvPr id="53253" name="Picture 6" descr="http://www.photonics.com/images/Web/Articles/2011/4/1/Figure8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041" y="258121"/>
            <a:ext cx="3159360" cy="211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8" descr="http://pubs.rsc.org/services/images/RSCpubs.ePlatform.Service.FreeContent.ImageService.svc/ImageService/Articleimage/2013/JA/c3ja50069a/c3ja50069a-f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361" y="3200040"/>
            <a:ext cx="4727520" cy="349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10" descr="https://encrypted-tbn0.gstatic.com/images?q=tbn:ANd9GcTouiWvgvwWGkhcj7RmUIPAx9_Qoa7BWBNa9pUALdz7P8hzms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41" y="3588840"/>
            <a:ext cx="3643200" cy="271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6" name="TextovéPole 1"/>
          <p:cNvSpPr txBox="1">
            <a:spLocks noChangeArrowheads="1"/>
          </p:cNvSpPr>
          <p:nvPr/>
        </p:nvSpPr>
        <p:spPr bwMode="auto">
          <a:xfrm>
            <a:off x="908641" y="1977482"/>
            <a:ext cx="3376374" cy="42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sz="2177"/>
              <a:t>Analýza portálu katedrály.</a:t>
            </a:r>
          </a:p>
        </p:txBody>
      </p:sp>
    </p:spTree>
    <p:extLst>
      <p:ext uri="{BB962C8B-B14F-4D97-AF65-F5344CB8AC3E}">
        <p14:creationId xmlns:p14="http://schemas.microsoft.com/office/powerpoint/2010/main" val="229994838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BA5D0D2B-28E7-4EBF-9FA4-759BBDC5C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866775"/>
            <a:ext cx="4724400" cy="1143000"/>
          </a:xfrm>
        </p:spPr>
        <p:txBody>
          <a:bodyPr/>
          <a:lstStyle/>
          <a:p>
            <a:r>
              <a:rPr lang="cs-CZ" altLang="cs-CZ"/>
              <a:t>Stand-off LIBS</a:t>
            </a:r>
          </a:p>
        </p:txBody>
      </p:sp>
      <p:pic>
        <p:nvPicPr>
          <p:cNvPr id="11267" name="Picture 4" descr="http://www.lanl.gov/science/1663/november2010/images/ChemCam-Art.jpg">
            <a:extLst>
              <a:ext uri="{FF2B5EF4-FFF2-40B4-BE49-F238E27FC236}">
                <a16:creationId xmlns:a16="http://schemas.microsoft.com/office/drawing/2014/main" id="{917D0FC5-1571-4B8C-95A0-64B416016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0" y="658813"/>
            <a:ext cx="331152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0" descr="http://smsc.cnes.fr/IcMSL/principe_chemcam.png">
            <a:hlinkClick r:id="rId3"/>
            <a:extLst>
              <a:ext uri="{FF2B5EF4-FFF2-40B4-BE49-F238E27FC236}">
                <a16:creationId xmlns:a16="http://schemas.microsoft.com/office/drawing/2014/main" id="{16F3C3D9-425F-4526-A727-B6169983C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3" y="3921125"/>
            <a:ext cx="38481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ovéPole 3">
            <a:extLst>
              <a:ext uri="{FF2B5EF4-FFF2-40B4-BE49-F238E27FC236}">
                <a16:creationId xmlns:a16="http://schemas.microsoft.com/office/drawing/2014/main" id="{AD37B0B7-A1D6-4233-BB09-162F4F158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52400"/>
            <a:ext cx="1147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cs-CZ" altLang="cs-CZ"/>
              <a:t>ChemCam</a:t>
            </a:r>
          </a:p>
        </p:txBody>
      </p:sp>
      <p:pic>
        <p:nvPicPr>
          <p:cNvPr id="11270" name="Picture 4" descr="http://imagebank.osa.org/getImage.xqy?img=LmxhcmdlLGFvLTQ5LTEzLUMxMzItZzAxMQ">
            <a:extLst>
              <a:ext uri="{FF2B5EF4-FFF2-40B4-BE49-F238E27FC236}">
                <a16:creationId xmlns:a16="http://schemas.microsoft.com/office/drawing/2014/main" id="{6F449175-0C29-4233-B149-CC0C00A95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505200"/>
            <a:ext cx="47625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706437"/>
          </a:xfrm>
        </p:spPr>
        <p:txBody>
          <a:bodyPr/>
          <a:lstStyle/>
          <a:p>
            <a:r>
              <a:rPr lang="cs-CZ" altLang="cs-CZ" sz="3600">
                <a:solidFill>
                  <a:schemeClr val="tx1"/>
                </a:solidFill>
              </a:rPr>
              <a:t>Vliv drsnosti povrchu</a:t>
            </a:r>
          </a:p>
        </p:txBody>
      </p:sp>
      <p:sp>
        <p:nvSpPr>
          <p:cNvPr id="145411" name="Rectangle 3"/>
          <p:cNvSpPr>
            <a:spLocks noChangeArrowheads="1"/>
          </p:cNvSpPr>
          <p:nvPr/>
        </p:nvSpPr>
        <p:spPr bwMode="auto">
          <a:xfrm>
            <a:off x="468313" y="1442851"/>
            <a:ext cx="7993062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cs-CZ" sz="2000" dirty="0"/>
              <a:t>Drsnější povrchy u téhož materiálu absorbují víc </a:t>
            </a:r>
          </a:p>
          <a:p>
            <a:r>
              <a:rPr lang="cs-CZ" altLang="cs-CZ" sz="2000" dirty="0"/>
              <a:t>(větší plocha + různé interakce v důsledku odrazů od povrchu) </a:t>
            </a:r>
          </a:p>
          <a:p>
            <a:pPr eaLnBrk="0" hangingPunct="0"/>
            <a:endParaRPr lang="cs-CZ" altLang="cs-CZ" sz="2000" dirty="0"/>
          </a:p>
        </p:txBody>
      </p:sp>
      <p:pic>
        <p:nvPicPr>
          <p:cNvPr id="145412" name="Picture 4" descr="lom sd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2607" y="2780928"/>
            <a:ext cx="8101012" cy="3886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7744482A-2BEB-441C-81CF-8322B70CA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609600"/>
            <a:ext cx="3200400" cy="1143000"/>
          </a:xfrm>
        </p:spPr>
        <p:txBody>
          <a:bodyPr/>
          <a:lstStyle/>
          <a:p>
            <a:r>
              <a:rPr lang="cs-CZ" altLang="cs-CZ"/>
              <a:t>remote LIBS</a:t>
            </a:r>
          </a:p>
        </p:txBody>
      </p:sp>
      <p:pic>
        <p:nvPicPr>
          <p:cNvPr id="12291" name="Picture 2" descr="http://www.appliedphotonics.co.uk/images/YPG%20trials/mp-libs(250x175).JPG">
            <a:extLst>
              <a:ext uri="{FF2B5EF4-FFF2-40B4-BE49-F238E27FC236}">
                <a16:creationId xmlns:a16="http://schemas.microsoft.com/office/drawing/2014/main" id="{F44EA9EE-F467-4499-ADD5-5FF4C6405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3498850"/>
            <a:ext cx="3298825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 descr="http://www.science4heritage.org/COSTG7/booklet/chapters/libs/Fig4.2.2.jpg">
            <a:extLst>
              <a:ext uri="{FF2B5EF4-FFF2-40B4-BE49-F238E27FC236}">
                <a16:creationId xmlns:a16="http://schemas.microsoft.com/office/drawing/2014/main" id="{0B211F01-4AB7-46CB-AFD6-412C278FD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714750"/>
            <a:ext cx="4745038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8" descr="http://www.ndt.net/article/v05n03/whiteh/fig2.gif">
            <a:extLst>
              <a:ext uri="{FF2B5EF4-FFF2-40B4-BE49-F238E27FC236}">
                <a16:creationId xmlns:a16="http://schemas.microsoft.com/office/drawing/2014/main" id="{BE537945-5B31-423E-A089-D9900D24D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0" y="452438"/>
            <a:ext cx="507682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87375"/>
          </a:xfrm>
        </p:spPr>
        <p:txBody>
          <a:bodyPr/>
          <a:lstStyle/>
          <a:p>
            <a:r>
              <a:rPr lang="cs-CZ" altLang="cs-CZ" sz="3600"/>
              <a:t>Ostatní aplikace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844675"/>
            <a:ext cx="7129462" cy="4751388"/>
          </a:xfrm>
        </p:spPr>
        <p:txBody>
          <a:bodyPr/>
          <a:lstStyle/>
          <a:p>
            <a:r>
              <a:rPr lang="cs-CZ" altLang="cs-CZ" sz="2800"/>
              <a:t>Pergamen</a:t>
            </a:r>
          </a:p>
          <a:p>
            <a:r>
              <a:rPr lang="cs-CZ" altLang="cs-CZ" sz="2800"/>
              <a:t>Papír a inkoust</a:t>
            </a:r>
          </a:p>
          <a:p>
            <a:r>
              <a:rPr lang="cs-CZ" altLang="cs-CZ" sz="2800"/>
              <a:t>Organická barviva (textilie)</a:t>
            </a:r>
          </a:p>
          <a:p>
            <a:r>
              <a:rPr lang="cs-CZ" altLang="cs-CZ" sz="2800"/>
              <a:t>Obsidián (provenience)</a:t>
            </a:r>
          </a:p>
          <a:p>
            <a:r>
              <a:rPr lang="cs-CZ" altLang="cs-CZ" sz="2800"/>
              <a:t>Keramika (řezy)</a:t>
            </a:r>
          </a:p>
          <a:p>
            <a:r>
              <a:rPr lang="cs-CZ" altLang="cs-CZ" sz="2800"/>
              <a:t>Znečištění a degradace povrchu kamene</a:t>
            </a:r>
          </a:p>
          <a:p>
            <a:endParaRPr lang="cs-CZ" altLang="cs-CZ" sz="2800"/>
          </a:p>
          <a:p>
            <a:pPr>
              <a:buFontTx/>
              <a:buNone/>
            </a:pPr>
            <a:endParaRPr lang="cs-CZ" altLang="cs-CZ" sz="2800"/>
          </a:p>
        </p:txBody>
      </p:sp>
    </p:spTree>
    <p:extLst>
      <p:ext uri="{BB962C8B-B14F-4D97-AF65-F5344CB8AC3E}">
        <p14:creationId xmlns:p14="http://schemas.microsoft.com/office/powerpoint/2010/main" val="3868553637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700213"/>
            <a:ext cx="8229600" cy="1143000"/>
          </a:xfrm>
        </p:spPr>
        <p:txBody>
          <a:bodyPr/>
          <a:lstStyle/>
          <a:p>
            <a:r>
              <a:rPr lang="cs-CZ" altLang="cs-CZ" sz="4000"/>
              <a:t>Laserem indukovaná fluorescence (LIF)</a:t>
            </a:r>
            <a:br>
              <a:rPr lang="cs-CZ" altLang="cs-CZ" sz="4000"/>
            </a:br>
            <a:endParaRPr lang="cs-CZ" altLang="cs-CZ" sz="4000"/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3063" y="247789"/>
            <a:ext cx="8229600" cy="804947"/>
          </a:xfrm>
        </p:spPr>
        <p:txBody>
          <a:bodyPr/>
          <a:lstStyle/>
          <a:p>
            <a:r>
              <a:rPr lang="cs-CZ" sz="3200" dirty="0"/>
              <a:t>Laser </a:t>
            </a:r>
            <a:r>
              <a:rPr lang="cs-CZ" sz="3200" dirty="0" err="1"/>
              <a:t>induced</a:t>
            </a:r>
            <a:r>
              <a:rPr lang="cs-CZ" sz="3200" dirty="0"/>
              <a:t> fluorescence</a:t>
            </a:r>
          </a:p>
        </p:txBody>
      </p:sp>
      <p:pic>
        <p:nvPicPr>
          <p:cNvPr id="78850" name="Picture 2" descr="http://dynamics.eps.hw.ac.uk/img/LIF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114" y="1484784"/>
            <a:ext cx="395012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2" name="Picture 4" descr="http://static1.squarespace.com/static/55d94e35e4b018351c8c5c18/t/567adc691c1210094e45fe55/1450892394526/?format=500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176" y="4725144"/>
            <a:ext cx="3895061" cy="16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4" name="Picture 6" descr="http://velocimetry.net/images/plif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4536504" cy="364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119563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188640"/>
            <a:ext cx="3280990" cy="6608876"/>
          </a:xfrm>
          <a:noFill/>
          <a:ln/>
        </p:spPr>
      </p:pic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5219700" y="908050"/>
            <a:ext cx="3168650" cy="44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LIF spectra of unvarnished tempera systems taken at a resolution of 1 nm with a laser fluence of 1.2 mJ cm-2: </a:t>
            </a:r>
          </a:p>
          <a:p>
            <a:endParaRPr lang="cs-CZ" altLang="cs-CZ" sz="1600"/>
          </a:p>
          <a:p>
            <a:r>
              <a:rPr lang="cs-CZ" altLang="cs-CZ" sz="1600"/>
              <a:t>(a) zinc white,</a:t>
            </a:r>
          </a:p>
          <a:p>
            <a:r>
              <a:rPr lang="cs-CZ" altLang="cs-CZ" sz="1600"/>
              <a:t>(b) cinnabar, </a:t>
            </a:r>
          </a:p>
          <a:p>
            <a:r>
              <a:rPr lang="cs-CZ" altLang="cs-CZ" sz="1600"/>
              <a:t>(c) Naples yellow, and </a:t>
            </a:r>
          </a:p>
          <a:p>
            <a:r>
              <a:rPr lang="cs-CZ" altLang="cs-CZ" sz="1600"/>
              <a:t>(d) lead chromate. </a:t>
            </a:r>
          </a:p>
          <a:p>
            <a:endParaRPr lang="cs-CZ" altLang="cs-CZ" sz="1600"/>
          </a:p>
          <a:p>
            <a:r>
              <a:rPr lang="cs-CZ" altLang="cs-CZ" sz="1600"/>
              <a:t>The exciting laser wavelength is 248 nm. </a:t>
            </a:r>
          </a:p>
          <a:p>
            <a:endParaRPr lang="cs-CZ" altLang="cs-CZ" sz="1600"/>
          </a:p>
          <a:p>
            <a:r>
              <a:rPr lang="cs-CZ" altLang="cs-CZ" sz="1600"/>
              <a:t>(e) UV fluorescence image of a cross section of an unvarnished laser-ablated region of a Naples yellow tempera sample. (Magnification is 500). 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cs-CZ" altLang="cs-CZ" sz="3600"/>
              <a:t>Pojiva v malbách</a:t>
            </a:r>
          </a:p>
        </p:txBody>
      </p:sp>
      <p:pic>
        <p:nvPicPr>
          <p:cNvPr id="11366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628775"/>
            <a:ext cx="3827462" cy="3259138"/>
          </a:xfrm>
          <a:noFill/>
          <a:ln/>
        </p:spPr>
      </p:pic>
      <p:pic>
        <p:nvPicPr>
          <p:cNvPr id="11366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1628775"/>
            <a:ext cx="3827463" cy="3076575"/>
          </a:xfrm>
          <a:noFill/>
          <a:ln/>
        </p:spPr>
      </p:pic>
      <p:sp>
        <p:nvSpPr>
          <p:cNvPr id="113669" name="Rectangle 5"/>
          <p:cNvSpPr>
            <a:spLocks noChangeArrowheads="1"/>
          </p:cNvSpPr>
          <p:nvPr/>
        </p:nvSpPr>
        <p:spPr bwMode="auto">
          <a:xfrm>
            <a:off x="395288" y="5084763"/>
            <a:ext cx="4176712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Fluorescence excitation spectrum (390 nm) (emission maxima at 290 nm and 330 nm), and excitation spectrum (emission maximum 385 nm) from 0.1%</a:t>
            </a:r>
          </a:p>
          <a:p>
            <a:r>
              <a:rPr lang="cs-CZ" altLang="cs-CZ" sz="1600"/>
              <a:t>(w/w) aqueous solution of rabbit skin glue.</a:t>
            </a:r>
          </a:p>
        </p:txBody>
      </p:sp>
      <p:sp>
        <p:nvSpPr>
          <p:cNvPr id="113670" name="Rectangle 6"/>
          <p:cNvSpPr>
            <a:spLocks noChangeArrowheads="1"/>
          </p:cNvSpPr>
          <p:nvPr/>
        </p:nvSpPr>
        <p:spPr bwMode="auto">
          <a:xfrm>
            <a:off x="4932363" y="5084763"/>
            <a:ext cx="3960812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Wavelength dependence of fluorescence emission from films of egg white</a:t>
            </a:r>
          </a:p>
          <a:p>
            <a:r>
              <a:rPr lang="cs-CZ" altLang="cs-CZ" sz="1600"/>
              <a:t>(excitation at 248 nm, emission maximum 340 nm; excitation at 355 nm, emission</a:t>
            </a:r>
          </a:p>
          <a:p>
            <a:r>
              <a:rPr lang="cs-CZ" altLang="cs-CZ" sz="1600"/>
              <a:t>maximum 420 nm).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5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cs-CZ" altLang="cs-CZ" sz="3600"/>
              <a:t>Detekce mikroorganismů</a:t>
            </a:r>
          </a:p>
        </p:txBody>
      </p:sp>
      <p:pic>
        <p:nvPicPr>
          <p:cNvPr id="91140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484313"/>
            <a:ext cx="4038600" cy="3100387"/>
          </a:xfrm>
          <a:noFill/>
          <a:ln/>
        </p:spPr>
      </p:pic>
      <p:sp>
        <p:nvSpPr>
          <p:cNvPr id="91143" name="Rectangle 7"/>
          <p:cNvSpPr>
            <a:spLocks noChangeArrowheads="1"/>
          </p:cNvSpPr>
          <p:nvPr/>
        </p:nvSpPr>
        <p:spPr bwMode="auto">
          <a:xfrm>
            <a:off x="4859338" y="4941888"/>
            <a:ext cx="3798887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Fluorescence spectra of green algae on a marble substrate. Before a biocidal treatment (continuous line) and after (dotted line). Excitation wavelength 355 nm.</a:t>
            </a:r>
          </a:p>
        </p:txBody>
      </p:sp>
      <p:pic>
        <p:nvPicPr>
          <p:cNvPr id="91144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557338"/>
            <a:ext cx="3635375" cy="3179762"/>
          </a:xfrm>
          <a:noFill/>
          <a:ln/>
        </p:spPr>
      </p:pic>
      <p:sp>
        <p:nvSpPr>
          <p:cNvPr id="91147" name="Rectangle 11"/>
          <p:cNvSpPr>
            <a:spLocks noChangeArrowheads="1"/>
          </p:cNvSpPr>
          <p:nvPr/>
        </p:nvSpPr>
        <p:spPr bwMode="auto">
          <a:xfrm>
            <a:off x="539750" y="5229225"/>
            <a:ext cx="40147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Normalised LIF spectra of green algae (continuous line) and cyanobacteria (dotted line). Excitation 355 nm.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549275"/>
            <a:ext cx="4895850" cy="4225925"/>
          </a:xfrm>
          <a:noFill/>
          <a:ln/>
        </p:spPr>
      </p:pic>
      <p:sp>
        <p:nvSpPr>
          <p:cNvPr id="92167" name="Rectangle 7"/>
          <p:cNvSpPr>
            <a:spLocks noChangeArrowheads="1"/>
          </p:cNvSpPr>
          <p:nvPr/>
        </p:nvSpPr>
        <p:spPr bwMode="auto">
          <a:xfrm>
            <a:off x="611188" y="5084763"/>
            <a:ext cx="792162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Fluorescence image related to the alga colonisation on the northern portal of </a:t>
            </a:r>
            <a:r>
              <a:rPr lang="cs-CZ" altLang="cs-CZ" sz="1600" b="1"/>
              <a:t>Lund Cathedral</a:t>
            </a:r>
            <a:r>
              <a:rPr lang="cs-CZ" altLang="cs-CZ" sz="1600"/>
              <a:t>. The intensity of the chlorophyll fluorescence in the band around 685 nm is indicated in grey levels and makes evident the important biodeteriogen colonisation on the stone surface.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844675"/>
            <a:ext cx="4175125" cy="3654425"/>
          </a:xfrm>
          <a:noFill/>
          <a:ln/>
        </p:spPr>
      </p:pic>
      <p:sp>
        <p:nvSpPr>
          <p:cNvPr id="97287" name="Rectangle 7"/>
          <p:cNvSpPr>
            <a:spLocks noChangeArrowheads="1"/>
          </p:cNvSpPr>
          <p:nvPr/>
        </p:nvSpPr>
        <p:spPr bwMode="auto">
          <a:xfrm>
            <a:off x="4859338" y="1989138"/>
            <a:ext cx="3600450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/>
              <a:t>Fluorescence spectra of Ho¨ o¨ r sandstone from the external walls of Lund Cathedral: </a:t>
            </a:r>
          </a:p>
          <a:p>
            <a:endParaRPr lang="cs-CZ" altLang="cs-CZ" sz="1600"/>
          </a:p>
          <a:p>
            <a:r>
              <a:rPr lang="cs-CZ" altLang="cs-CZ" sz="1600"/>
              <a:t>1) 12th century stone; </a:t>
            </a:r>
          </a:p>
          <a:p>
            <a:r>
              <a:rPr lang="cs-CZ" altLang="cs-CZ" sz="1600"/>
              <a:t>2) 19th century stone; </a:t>
            </a:r>
          </a:p>
          <a:p>
            <a:r>
              <a:rPr lang="cs-CZ" altLang="cs-CZ" sz="1600"/>
              <a:t>3) 12th century stone with algae. </a:t>
            </a:r>
          </a:p>
          <a:p>
            <a:endParaRPr lang="cs-CZ" altLang="cs-CZ" sz="1600"/>
          </a:p>
          <a:p>
            <a:r>
              <a:rPr lang="cs-CZ" altLang="cs-CZ" sz="1600"/>
              <a:t>Excitation 337.1 nm. The same behaviour was observed in the remote measurements with the excitation at 355 nm.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cs-CZ" altLang="cs-CZ" sz="3600"/>
              <a:t>Katedrála v Parmě</a:t>
            </a:r>
          </a:p>
        </p:txBody>
      </p:sp>
      <p:pic>
        <p:nvPicPr>
          <p:cNvPr id="9933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700213"/>
            <a:ext cx="4657725" cy="4525962"/>
          </a:xfrm>
          <a:noFill/>
          <a:ln/>
        </p:spPr>
      </p:pic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5292725" y="1628775"/>
            <a:ext cx="3581400" cy="44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 b="1"/>
              <a:t>a </a:t>
            </a:r>
            <a:r>
              <a:rPr lang="cs-CZ" altLang="cs-CZ" sz="1600"/>
              <a:t>a picture of the area investigated;</a:t>
            </a:r>
          </a:p>
          <a:p>
            <a:r>
              <a:rPr lang="cs-CZ" altLang="cs-CZ" sz="1600" b="1"/>
              <a:t>b </a:t>
            </a:r>
            <a:r>
              <a:rPr lang="cs-CZ" altLang="cs-CZ" sz="1600"/>
              <a:t>the thematic map obtained</a:t>
            </a:r>
          </a:p>
          <a:p>
            <a:r>
              <a:rPr lang="cs-CZ" altLang="cs-CZ" sz="1600"/>
              <a:t>from the ratio between the</a:t>
            </a:r>
          </a:p>
          <a:p>
            <a:r>
              <a:rPr lang="cs-CZ" altLang="cs-CZ" sz="1600"/>
              <a:t>integrated area in the range 396</a:t>
            </a:r>
          </a:p>
          <a:p>
            <a:r>
              <a:rPr lang="cs-CZ" altLang="cs-CZ" sz="1600"/>
              <a:t>to 408 nm and the integrated area</a:t>
            </a:r>
          </a:p>
          <a:p>
            <a:r>
              <a:rPr lang="cs-CZ" altLang="cs-CZ" sz="1600"/>
              <a:t>in the range 409 to 450 nmn (the</a:t>
            </a:r>
          </a:p>
          <a:p>
            <a:r>
              <a:rPr lang="cs-CZ" altLang="cs-CZ" sz="1600" i="1"/>
              <a:t>yellow-red areas </a:t>
            </a:r>
            <a:r>
              <a:rPr lang="cs-CZ" altLang="cs-CZ" sz="1600"/>
              <a:t>in the image indicate areas subject to protective</a:t>
            </a:r>
          </a:p>
          <a:p>
            <a:r>
              <a:rPr lang="cs-CZ" altLang="cs-CZ" sz="1600"/>
              <a:t>treatment); </a:t>
            </a:r>
            <a:r>
              <a:rPr lang="cs-CZ" altLang="cs-CZ" sz="1600" b="1"/>
              <a:t>c </a:t>
            </a:r>
            <a:r>
              <a:rPr lang="cs-CZ" altLang="cs-CZ" sz="1600"/>
              <a:t>fluorescence spectra</a:t>
            </a:r>
          </a:p>
          <a:p>
            <a:r>
              <a:rPr lang="cs-CZ" altLang="cs-CZ" sz="1600"/>
              <a:t>taken from the bottom left area of</a:t>
            </a:r>
          </a:p>
          <a:p>
            <a:r>
              <a:rPr lang="cs-CZ" altLang="cs-CZ" sz="1600"/>
              <a:t>the protiro and referring to those</a:t>
            </a:r>
          </a:p>
          <a:p>
            <a:r>
              <a:rPr lang="cs-CZ" altLang="cs-CZ" sz="1600"/>
              <a:t>pixels of the thematic map in </a:t>
            </a:r>
            <a:r>
              <a:rPr lang="cs-CZ" altLang="cs-CZ" sz="1600" b="1"/>
              <a:t>b</a:t>
            </a:r>
          </a:p>
          <a:p>
            <a:r>
              <a:rPr lang="cs-CZ" altLang="cs-CZ" sz="1600"/>
              <a:t>where the protective treatment was</a:t>
            </a:r>
          </a:p>
          <a:p>
            <a:r>
              <a:rPr lang="cs-CZ" altLang="cs-CZ" sz="1600"/>
              <a:t>strongly present (</a:t>
            </a:r>
            <a:r>
              <a:rPr lang="cs-CZ" altLang="cs-CZ" sz="1600" i="1"/>
              <a:t>yellow–red pixels</a:t>
            </a:r>
            <a:r>
              <a:rPr lang="cs-CZ" altLang="cs-CZ" sz="1600"/>
              <a:t>);</a:t>
            </a:r>
          </a:p>
          <a:p>
            <a:r>
              <a:rPr lang="cs-CZ" altLang="cs-CZ" sz="1600"/>
              <a:t>and </a:t>
            </a:r>
            <a:r>
              <a:rPr lang="cs-CZ" altLang="cs-CZ" sz="1600" b="1"/>
              <a:t>d </a:t>
            </a:r>
            <a:r>
              <a:rPr lang="cs-CZ" altLang="cs-CZ" sz="1600"/>
              <a:t>fluorescence spectra</a:t>
            </a:r>
          </a:p>
          <a:p>
            <a:r>
              <a:rPr lang="cs-CZ" altLang="cs-CZ" sz="1600"/>
              <a:t>taken in the bottom right area of the</a:t>
            </a:r>
          </a:p>
          <a:p>
            <a:r>
              <a:rPr lang="cs-CZ" altLang="cs-CZ" sz="1600"/>
              <a:t>protiro where the protective treatment</a:t>
            </a:r>
          </a:p>
          <a:p>
            <a:r>
              <a:rPr lang="cs-CZ" altLang="cs-CZ" sz="1600"/>
              <a:t>is present in a lower degree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ChangeArrowheads="1"/>
          </p:cNvSpPr>
          <p:nvPr/>
        </p:nvSpPr>
        <p:spPr bwMode="auto">
          <a:xfrm>
            <a:off x="250825" y="620713"/>
            <a:ext cx="8424863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cs-CZ"/>
              <a:t>Pokud laser pracuje na určitých vlnových délkách, na které je schopno se oko soustředit a které mohou být dobře soustředěny sítnicí a rohovkou oka, tak vysoká koherence a malý rozptyl laserového paprsku může u některých typů laserů způsobit, že je přijímaný paprsek soustředěn pouze do extrémně malého bodu na sítnici. To vede k bodovému přehřátí sítnice a k trvalému poškození zraku. </a:t>
            </a:r>
          </a:p>
        </p:txBody>
      </p:sp>
      <p:pic>
        <p:nvPicPr>
          <p:cNvPr id="240643" name="Picture 3" descr="lasersafety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2276475"/>
            <a:ext cx="3167062" cy="4356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0644" name="Picture 4" descr="lasersafetyfigure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213100"/>
            <a:ext cx="4038600" cy="2754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73324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7021" y="176874"/>
            <a:ext cx="8229600" cy="922337"/>
          </a:xfrm>
        </p:spPr>
        <p:txBody>
          <a:bodyPr/>
          <a:lstStyle/>
          <a:p>
            <a:r>
              <a:rPr lang="cs-CZ" altLang="cs-CZ" sz="3600" dirty="0"/>
              <a:t>Rozptyl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484313"/>
            <a:ext cx="4038600" cy="1181100"/>
          </a:xfrm>
        </p:spPr>
        <p:txBody>
          <a:bodyPr/>
          <a:lstStyle/>
          <a:p>
            <a:r>
              <a:rPr lang="cs-CZ" altLang="cs-CZ" sz="2000"/>
              <a:t>Optický (Rayleighův)</a:t>
            </a:r>
          </a:p>
          <a:p>
            <a:r>
              <a:rPr lang="cs-CZ" altLang="cs-CZ" sz="2000"/>
              <a:t>Ramanův</a:t>
            </a:r>
          </a:p>
        </p:txBody>
      </p:sp>
      <p:pic>
        <p:nvPicPr>
          <p:cNvPr id="146436" name="Picture 4" descr="Lasers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128" y="567218"/>
            <a:ext cx="2774330" cy="265001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6438" name="Text Box 6"/>
          <p:cNvSpPr txBox="1">
            <a:spLocks noChangeArrowheads="1"/>
          </p:cNvSpPr>
          <p:nvPr/>
        </p:nvSpPr>
        <p:spPr bwMode="auto">
          <a:xfrm>
            <a:off x="611188" y="2781300"/>
            <a:ext cx="27368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Ramanova spektrometrie</a:t>
            </a:r>
          </a:p>
          <a:p>
            <a:endParaRPr lang="cs-CZ" altLang="cs-CZ"/>
          </a:p>
          <a:p>
            <a:r>
              <a:rPr lang="cs-CZ" altLang="cs-CZ"/>
              <a:t>Nefelometrie</a:t>
            </a:r>
          </a:p>
        </p:txBody>
      </p:sp>
      <p:pic>
        <p:nvPicPr>
          <p:cNvPr id="146439" name="Picture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2707" y="3511683"/>
            <a:ext cx="5127625" cy="3041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644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149725"/>
            <a:ext cx="206375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0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cs-CZ" altLang="cs-CZ" sz="3600"/>
              <a:t>Znečištění kamene</a:t>
            </a:r>
          </a:p>
        </p:txBody>
      </p:sp>
      <p:pic>
        <p:nvPicPr>
          <p:cNvPr id="8499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454150"/>
            <a:ext cx="3887788" cy="3213100"/>
          </a:xfrm>
          <a:noFill/>
          <a:ln/>
        </p:spPr>
      </p:pic>
      <p:pic>
        <p:nvPicPr>
          <p:cNvPr id="84999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412875"/>
            <a:ext cx="3816350" cy="3159125"/>
          </a:xfrm>
          <a:noFill/>
          <a:ln/>
        </p:spPr>
      </p:pic>
      <p:sp>
        <p:nvSpPr>
          <p:cNvPr id="85002" name="Rectangle 10"/>
          <p:cNvSpPr>
            <a:spLocks noChangeArrowheads="1"/>
          </p:cNvSpPr>
          <p:nvPr/>
        </p:nvSpPr>
        <p:spPr bwMode="auto">
          <a:xfrm>
            <a:off x="900113" y="5445125"/>
            <a:ext cx="7848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LIF spektra of Parského mramoru: čistý a incrustovaný povrch (266nm (</a:t>
            </a:r>
            <a:r>
              <a:rPr lang="cs-CZ" altLang="cs-CZ" i="1"/>
              <a:t>vlevo</a:t>
            </a:r>
            <a:r>
              <a:rPr lang="cs-CZ" altLang="cs-CZ"/>
              <a:t>) a 355nm (</a:t>
            </a:r>
            <a:r>
              <a:rPr lang="cs-CZ" altLang="cs-CZ" i="1"/>
              <a:t>vpravo</a:t>
            </a:r>
            <a:r>
              <a:rPr lang="cs-CZ" altLang="cs-CZ"/>
              <a:t>))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Další metody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6478588" cy="4114800"/>
          </a:xfrm>
        </p:spPr>
        <p:txBody>
          <a:bodyPr/>
          <a:lstStyle/>
          <a:p>
            <a:r>
              <a:rPr lang="cs-CZ" altLang="cs-CZ" sz="2800"/>
              <a:t>LIBS</a:t>
            </a:r>
          </a:p>
          <a:p>
            <a:endParaRPr lang="cs-CZ" altLang="cs-CZ" sz="2800"/>
          </a:p>
          <a:p>
            <a:r>
              <a:rPr lang="cs-CZ" altLang="cs-CZ" sz="2800"/>
              <a:t>LIF</a:t>
            </a:r>
          </a:p>
          <a:p>
            <a:endParaRPr lang="cs-CZ" altLang="cs-CZ" sz="2800"/>
          </a:p>
          <a:p>
            <a:r>
              <a:rPr lang="cs-CZ" altLang="cs-CZ" sz="2800"/>
              <a:t>LIDAR</a:t>
            </a:r>
          </a:p>
          <a:p>
            <a:endParaRPr lang="cs-CZ" altLang="cs-CZ" sz="2800"/>
          </a:p>
          <a:p>
            <a:r>
              <a:rPr lang="cs-CZ" altLang="cs-CZ" sz="2800"/>
              <a:t>AAS s laserovými diodami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63575" y="332656"/>
            <a:ext cx="8229600" cy="1282700"/>
          </a:xfrm>
        </p:spPr>
        <p:txBody>
          <a:bodyPr/>
          <a:lstStyle/>
          <a:p>
            <a:r>
              <a:rPr lang="cs-CZ" altLang="cs-CZ" sz="3600" dirty="0"/>
              <a:t>Procesy probíhající při absorpci laserového záření materiálem</a:t>
            </a:r>
          </a:p>
        </p:txBody>
      </p:sp>
      <p:pic>
        <p:nvPicPr>
          <p:cNvPr id="101379" name="Picture 3" descr="abl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060848"/>
            <a:ext cx="8642350" cy="446449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 descr="!!!Z_APPL_dispense_Pulitura_laser18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60648"/>
            <a:ext cx="9073655" cy="657021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 descr="abl0b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192" y="548680"/>
            <a:ext cx="8867304" cy="59624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cs-CZ" altLang="cs-CZ" sz="3600"/>
              <a:t>Fotochemická interakce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287337" y="2348880"/>
            <a:ext cx="8569325" cy="421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dirty="0"/>
              <a:t>• Hlavní idea: </a:t>
            </a:r>
          </a:p>
          <a:p>
            <a:r>
              <a:rPr lang="cs-CZ" altLang="cs-CZ" dirty="0"/>
              <a:t>	selektivní fotochemické reakce, vedoucí k některým chemickým 	transformacím</a:t>
            </a:r>
          </a:p>
          <a:p>
            <a:endParaRPr lang="cs-CZ" altLang="cs-CZ" dirty="0"/>
          </a:p>
          <a:p>
            <a:r>
              <a:rPr lang="cs-CZ" altLang="cs-CZ" dirty="0"/>
              <a:t>• Pozorování: </a:t>
            </a:r>
          </a:p>
          <a:p>
            <a:r>
              <a:rPr lang="cs-CZ" altLang="cs-CZ" dirty="0"/>
              <a:t>	bez makroskopických projevů</a:t>
            </a:r>
          </a:p>
          <a:p>
            <a:endParaRPr lang="cs-CZ" altLang="cs-CZ" dirty="0"/>
          </a:p>
          <a:p>
            <a:r>
              <a:rPr lang="cs-CZ" altLang="cs-CZ" dirty="0"/>
              <a:t>• Typické lasery: </a:t>
            </a:r>
          </a:p>
          <a:p>
            <a:r>
              <a:rPr lang="cs-CZ" altLang="cs-CZ" dirty="0"/>
              <a:t>	červené barvivové lasery, diodové lasery</a:t>
            </a:r>
          </a:p>
          <a:p>
            <a:endParaRPr lang="cs-CZ" altLang="cs-CZ" dirty="0"/>
          </a:p>
          <a:p>
            <a:r>
              <a:rPr lang="cs-CZ" altLang="cs-CZ" dirty="0"/>
              <a:t>• Typická délka pulsu:</a:t>
            </a:r>
          </a:p>
          <a:p>
            <a:r>
              <a:rPr lang="cs-CZ" altLang="cs-CZ" dirty="0"/>
              <a:t>	 1 s . . . CW</a:t>
            </a:r>
          </a:p>
          <a:p>
            <a:endParaRPr lang="cs-CZ" altLang="cs-CZ" dirty="0"/>
          </a:p>
          <a:p>
            <a:r>
              <a:rPr lang="cs-CZ" altLang="cs-CZ" dirty="0"/>
              <a:t>• Typické hustoty výkonu: </a:t>
            </a:r>
          </a:p>
          <a:p>
            <a:r>
              <a:rPr lang="cs-CZ" altLang="cs-CZ" dirty="0"/>
              <a:t>	0.01 . . . 50 W/cm</a:t>
            </a:r>
            <a:r>
              <a:rPr lang="cs-CZ" altLang="cs-CZ" baseline="30000" dirty="0"/>
              <a:t>2</a:t>
            </a: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533400" y="1143000"/>
            <a:ext cx="7788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dirty="0"/>
              <a:t>se uplatňuje při nízkých hustotách výkonu laserového záření. Dochází zde k chemickým reakcím na makromolekulární úrovni.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cs-CZ" altLang="cs-CZ" sz="3600"/>
              <a:t>Fotoablace</a:t>
            </a:r>
          </a:p>
        </p:txBody>
      </p:sp>
      <p:sp>
        <p:nvSpPr>
          <p:cNvPr id="177155" name="Rectangle 3"/>
          <p:cNvSpPr>
            <a:spLocks noChangeArrowheads="1"/>
          </p:cNvSpPr>
          <p:nvPr/>
        </p:nvSpPr>
        <p:spPr bwMode="auto">
          <a:xfrm>
            <a:off x="509587" y="2348880"/>
            <a:ext cx="8064500" cy="421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dirty="0"/>
              <a:t>• Hlavní idea : </a:t>
            </a:r>
          </a:p>
          <a:p>
            <a:r>
              <a:rPr lang="cs-CZ" altLang="cs-CZ" dirty="0"/>
              <a:t>	přímé štěpení chemických vazeb UV fotony</a:t>
            </a:r>
          </a:p>
          <a:p>
            <a:endParaRPr lang="cs-CZ" altLang="cs-CZ" dirty="0"/>
          </a:p>
          <a:p>
            <a:r>
              <a:rPr lang="cs-CZ" altLang="cs-CZ" dirty="0"/>
              <a:t>• Pozorování: </a:t>
            </a:r>
          </a:p>
          <a:p>
            <a:r>
              <a:rPr lang="cs-CZ" altLang="cs-CZ" dirty="0"/>
              <a:t>	velmi čistá ablace, spojená se zvukovým projevem a viditelnou 	fluorescencí</a:t>
            </a:r>
          </a:p>
          <a:p>
            <a:endParaRPr lang="cs-CZ" altLang="cs-CZ" dirty="0"/>
          </a:p>
          <a:p>
            <a:r>
              <a:rPr lang="cs-CZ" altLang="cs-CZ" dirty="0"/>
              <a:t>• Typické lasery: </a:t>
            </a:r>
          </a:p>
          <a:p>
            <a:r>
              <a:rPr lang="cs-CZ" altLang="cs-CZ" dirty="0"/>
              <a:t>	</a:t>
            </a:r>
            <a:r>
              <a:rPr lang="cs-CZ" altLang="cs-CZ" dirty="0" err="1"/>
              <a:t>excimerové</a:t>
            </a:r>
            <a:r>
              <a:rPr lang="cs-CZ" altLang="cs-CZ" dirty="0"/>
              <a:t> lasery (</a:t>
            </a:r>
            <a:r>
              <a:rPr lang="cs-CZ" altLang="cs-CZ" dirty="0" err="1"/>
              <a:t>ArF</a:t>
            </a:r>
            <a:r>
              <a:rPr lang="cs-CZ" altLang="cs-CZ" dirty="0"/>
              <a:t>, </a:t>
            </a:r>
            <a:r>
              <a:rPr lang="cs-CZ" altLang="cs-CZ" dirty="0" err="1"/>
              <a:t>KrF</a:t>
            </a:r>
            <a:r>
              <a:rPr lang="cs-CZ" altLang="cs-CZ" dirty="0"/>
              <a:t>, </a:t>
            </a:r>
            <a:r>
              <a:rPr lang="cs-CZ" altLang="cs-CZ" dirty="0" err="1"/>
              <a:t>XeCl</a:t>
            </a:r>
            <a:r>
              <a:rPr lang="cs-CZ" altLang="cs-CZ" dirty="0"/>
              <a:t>, </a:t>
            </a:r>
            <a:r>
              <a:rPr lang="cs-CZ" altLang="cs-CZ" dirty="0" err="1"/>
              <a:t>XeF</a:t>
            </a:r>
            <a:r>
              <a:rPr lang="cs-CZ" altLang="cs-CZ" dirty="0"/>
              <a:t>)</a:t>
            </a:r>
          </a:p>
          <a:p>
            <a:endParaRPr lang="cs-CZ" altLang="cs-CZ" dirty="0"/>
          </a:p>
          <a:p>
            <a:r>
              <a:rPr lang="cs-CZ" altLang="cs-CZ" dirty="0"/>
              <a:t>• Typická délka pulsu: </a:t>
            </a:r>
          </a:p>
          <a:p>
            <a:r>
              <a:rPr lang="cs-CZ" altLang="cs-CZ" dirty="0"/>
              <a:t>	10 . . . 100 </a:t>
            </a:r>
            <a:r>
              <a:rPr lang="cs-CZ" altLang="cs-CZ" dirty="0" err="1"/>
              <a:t>ns</a:t>
            </a:r>
            <a:endParaRPr lang="cs-CZ" altLang="cs-CZ" dirty="0"/>
          </a:p>
          <a:p>
            <a:endParaRPr lang="cs-CZ" altLang="cs-CZ" dirty="0"/>
          </a:p>
          <a:p>
            <a:r>
              <a:rPr lang="cs-CZ" altLang="cs-CZ" dirty="0"/>
              <a:t>• Typická hustota výkonu: </a:t>
            </a:r>
          </a:p>
          <a:p>
            <a:r>
              <a:rPr lang="cs-CZ" altLang="cs-CZ" dirty="0"/>
              <a:t>	107 . . . 1010 W/cm</a:t>
            </a:r>
            <a:r>
              <a:rPr lang="cs-CZ" altLang="cs-CZ" baseline="30000" dirty="0"/>
              <a:t>2</a:t>
            </a:r>
          </a:p>
        </p:txBody>
      </p:sp>
      <p:sp>
        <p:nvSpPr>
          <p:cNvPr id="177156" name="Text Box 4"/>
          <p:cNvSpPr txBox="1">
            <a:spLocks noChangeArrowheads="1"/>
          </p:cNvSpPr>
          <p:nvPr/>
        </p:nvSpPr>
        <p:spPr bwMode="auto">
          <a:xfrm>
            <a:off x="457200" y="1219200"/>
            <a:ext cx="85072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dirty="0"/>
              <a:t>dochází k přímému rozpadu molekulárních vazeb pomocí vysoce energetických fotonů UV záření např. u pulsních </a:t>
            </a:r>
            <a:r>
              <a:rPr lang="cs-CZ" altLang="cs-CZ" dirty="0" err="1"/>
              <a:t>excimerových</a:t>
            </a:r>
            <a:r>
              <a:rPr lang="cs-CZ" altLang="cs-CZ" dirty="0"/>
              <a:t> laserů.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cs-CZ" altLang="cs-CZ" sz="3600"/>
              <a:t>Mechanismus UV fotoablace</a:t>
            </a:r>
          </a:p>
        </p:txBody>
      </p:sp>
      <p:sp>
        <p:nvSpPr>
          <p:cNvPr id="178179" name="Rectangle 3"/>
          <p:cNvSpPr>
            <a:spLocks noChangeArrowheads="1"/>
          </p:cNvSpPr>
          <p:nvPr/>
        </p:nvSpPr>
        <p:spPr bwMode="auto">
          <a:xfrm>
            <a:off x="323850" y="1700213"/>
            <a:ext cx="3313113" cy="411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/>
              <a:t>Absorpce UV fotonů</a:t>
            </a:r>
          </a:p>
          <a:p>
            <a:endParaRPr lang="cs-CZ" altLang="cs-CZ" sz="800"/>
          </a:p>
          <a:p>
            <a:r>
              <a:rPr lang="cs-CZ" altLang="cs-CZ" sz="2000" b="1"/>
              <a:t>⇓</a:t>
            </a:r>
          </a:p>
          <a:p>
            <a:endParaRPr lang="cs-CZ" altLang="cs-CZ" sz="800" b="1"/>
          </a:p>
          <a:p>
            <a:r>
              <a:rPr lang="cs-CZ" altLang="cs-CZ" sz="2000"/>
              <a:t>dosažení repulsivních excitovaných stavů</a:t>
            </a:r>
          </a:p>
          <a:p>
            <a:endParaRPr lang="cs-CZ" altLang="cs-CZ" sz="800"/>
          </a:p>
          <a:p>
            <a:r>
              <a:rPr lang="cs-CZ" altLang="cs-CZ" sz="2000" b="1"/>
              <a:t>⇓</a:t>
            </a:r>
          </a:p>
          <a:p>
            <a:endParaRPr lang="cs-CZ" altLang="cs-CZ" sz="800" b="1"/>
          </a:p>
          <a:p>
            <a:r>
              <a:rPr lang="cs-CZ" altLang="cs-CZ" sz="2000"/>
              <a:t>Disociace</a:t>
            </a:r>
          </a:p>
          <a:p>
            <a:endParaRPr lang="cs-CZ" altLang="cs-CZ" sz="800"/>
          </a:p>
          <a:p>
            <a:r>
              <a:rPr lang="cs-CZ" altLang="cs-CZ" sz="2000" b="1"/>
              <a:t>⇓</a:t>
            </a:r>
          </a:p>
          <a:p>
            <a:endParaRPr lang="cs-CZ" altLang="cs-CZ" sz="800" b="1"/>
          </a:p>
          <a:p>
            <a:r>
              <a:rPr lang="cs-CZ" altLang="cs-CZ" sz="2000"/>
              <a:t>Ejekce fragmentů</a:t>
            </a:r>
          </a:p>
          <a:p>
            <a:endParaRPr lang="cs-CZ" altLang="cs-CZ" sz="800"/>
          </a:p>
          <a:p>
            <a:r>
              <a:rPr lang="cs-CZ" altLang="cs-CZ" sz="2000" b="1"/>
              <a:t>⇓</a:t>
            </a:r>
          </a:p>
          <a:p>
            <a:endParaRPr lang="cs-CZ" altLang="cs-CZ" sz="800" b="1"/>
          </a:p>
          <a:p>
            <a:r>
              <a:rPr lang="cs-CZ" altLang="cs-CZ" sz="2000"/>
              <a:t>Ablace</a:t>
            </a:r>
          </a:p>
        </p:txBody>
      </p:sp>
      <p:pic>
        <p:nvPicPr>
          <p:cNvPr id="17818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1651000"/>
            <a:ext cx="5653088" cy="4906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  <a:noFill/>
          <a:ln/>
        </p:spPr>
        <p:txBody>
          <a:bodyPr/>
          <a:lstStyle/>
          <a:p>
            <a:r>
              <a:rPr lang="cs-CZ" altLang="cs-CZ" sz="3600"/>
              <a:t>Vliv vlnové délky (energie fotonu)</a:t>
            </a:r>
          </a:p>
        </p:txBody>
      </p:sp>
      <p:graphicFrame>
        <p:nvGraphicFramePr>
          <p:cNvPr id="171011" name="Group 3"/>
          <p:cNvGraphicFramePr>
            <a:graphicFrameLocks noGrp="1"/>
          </p:cNvGraphicFramePr>
          <p:nvPr>
            <p:ph sz="half" idx="1"/>
          </p:nvPr>
        </p:nvGraphicFramePr>
        <p:xfrm>
          <a:off x="4932040" y="2924174"/>
          <a:ext cx="3595688" cy="3211513"/>
        </p:xfrm>
        <a:graphic>
          <a:graphicData uri="http://schemas.openxmlformats.org/drawingml/2006/table">
            <a:tbl>
              <a:tblPr/>
              <a:tblGrid>
                <a:gridCol w="1730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5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033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Typ kovalentní vazby</a:t>
                      </a: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Vazebná energie (eV)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3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C-C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3,6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3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C-O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3,7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3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C-H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4,3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29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O-H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4,8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3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C=C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6,4</a:t>
                      </a:r>
                      <a:endParaRPr kumimoji="0" lang="cs-CZ" alt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71034" name="Rectangle 26"/>
          <p:cNvSpPr>
            <a:spLocks noChangeArrowheads="1"/>
          </p:cNvSpPr>
          <p:nvPr/>
        </p:nvSpPr>
        <p:spPr bwMode="auto">
          <a:xfrm>
            <a:off x="336462" y="1373188"/>
            <a:ext cx="83534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cs-CZ" sz="2000" dirty="0"/>
              <a:t>Energie fotonu je nepřímo úměrná vlnové délce laserového záření = UV fotony jsou </a:t>
            </a:r>
            <a:r>
              <a:rPr lang="cs-CZ" altLang="cs-CZ" sz="2000" dirty="0" err="1"/>
              <a:t>energetičtější</a:t>
            </a:r>
            <a:r>
              <a:rPr lang="cs-CZ" altLang="cs-CZ" sz="2000" dirty="0"/>
              <a:t> než IR. Energie UV fotonu je vyšší než energie většiny kovalentních vazeb, u IR jde o důsledek </a:t>
            </a:r>
            <a:r>
              <a:rPr lang="cs-CZ" altLang="cs-CZ" sz="2000" dirty="0" err="1"/>
              <a:t>multifotonové</a:t>
            </a:r>
            <a:r>
              <a:rPr lang="cs-CZ" altLang="cs-CZ" sz="2000" dirty="0"/>
              <a:t> excitace.</a:t>
            </a:r>
          </a:p>
        </p:txBody>
      </p:sp>
      <p:sp>
        <p:nvSpPr>
          <p:cNvPr id="171035" name="Rectangle 27"/>
          <p:cNvSpPr>
            <a:spLocks noChangeArrowheads="1"/>
          </p:cNvSpPr>
          <p:nvPr/>
        </p:nvSpPr>
        <p:spPr bwMode="auto">
          <a:xfrm>
            <a:off x="323850" y="3797300"/>
            <a:ext cx="4011613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cs-CZ" altLang="cs-CZ"/>
              <a:t>Energie fotonu (λ = 1,06 μm) = 1,2 eV</a:t>
            </a:r>
          </a:p>
          <a:p>
            <a:pPr algn="ctr"/>
            <a:endParaRPr lang="cs-CZ" altLang="cs-CZ"/>
          </a:p>
          <a:p>
            <a:pPr algn="ctr"/>
            <a:r>
              <a:rPr lang="cs-CZ" altLang="cs-CZ"/>
              <a:t>Energie fotonu (λ = 248 nm) = 5,0 eV</a:t>
            </a:r>
          </a:p>
          <a:p>
            <a:pPr algn="ctr"/>
            <a:endParaRPr lang="cs-CZ" altLang="cs-CZ"/>
          </a:p>
          <a:p>
            <a:pPr algn="ctr"/>
            <a:r>
              <a:rPr lang="cs-CZ" altLang="cs-CZ"/>
              <a:t>1 eV = 1,6 . 10-19 J	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/>
              <a:t>Disociační energie některých typů vazeb</a:t>
            </a: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-540568" y="2275975"/>
            <a:ext cx="565212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altLang="cs-CZ" dirty="0"/>
              <a:t>	Type </a:t>
            </a:r>
            <a:r>
              <a:rPr lang="cs-CZ" altLang="cs-CZ" dirty="0" err="1"/>
              <a:t>of</a:t>
            </a:r>
            <a:r>
              <a:rPr lang="cs-CZ" altLang="cs-CZ" dirty="0"/>
              <a:t> bond 	</a:t>
            </a:r>
            <a:r>
              <a:rPr lang="cs-CZ" altLang="cs-CZ" dirty="0" err="1"/>
              <a:t>Dissociation</a:t>
            </a:r>
            <a:r>
              <a:rPr lang="cs-CZ" altLang="cs-CZ" dirty="0"/>
              <a:t> </a:t>
            </a:r>
            <a:r>
              <a:rPr lang="cs-CZ" altLang="cs-CZ" dirty="0" err="1"/>
              <a:t>energy</a:t>
            </a:r>
            <a:r>
              <a:rPr lang="cs-CZ" altLang="cs-CZ" dirty="0"/>
              <a:t> (eV)</a:t>
            </a:r>
          </a:p>
          <a:p>
            <a:pPr algn="ctr"/>
            <a:endParaRPr lang="cs-CZ" altLang="cs-CZ" dirty="0"/>
          </a:p>
          <a:p>
            <a:pPr algn="ctr"/>
            <a:r>
              <a:rPr lang="cs-CZ" altLang="cs-CZ" dirty="0"/>
              <a:t>C=O 		7.1</a:t>
            </a:r>
          </a:p>
          <a:p>
            <a:pPr algn="ctr"/>
            <a:r>
              <a:rPr lang="cs-CZ" altLang="cs-CZ" dirty="0"/>
              <a:t>C=C 		6.4</a:t>
            </a:r>
          </a:p>
          <a:p>
            <a:pPr algn="ctr"/>
            <a:r>
              <a:rPr lang="cs-CZ" altLang="cs-CZ" dirty="0"/>
              <a:t>O−H 		4.8</a:t>
            </a:r>
          </a:p>
          <a:p>
            <a:pPr algn="ctr"/>
            <a:r>
              <a:rPr lang="cs-CZ" altLang="cs-CZ" dirty="0"/>
              <a:t>N−H 		4.1</a:t>
            </a:r>
          </a:p>
          <a:p>
            <a:pPr algn="ctr"/>
            <a:r>
              <a:rPr lang="cs-CZ" altLang="cs-CZ" dirty="0"/>
              <a:t>C−O 		3.6</a:t>
            </a:r>
          </a:p>
          <a:p>
            <a:pPr algn="ctr"/>
            <a:r>
              <a:rPr lang="cs-CZ" altLang="cs-CZ" dirty="0"/>
              <a:t>C−C 		3.6</a:t>
            </a:r>
          </a:p>
          <a:p>
            <a:pPr algn="ctr"/>
            <a:r>
              <a:rPr lang="cs-CZ" altLang="cs-CZ" dirty="0"/>
              <a:t>S−H 		3.5</a:t>
            </a:r>
          </a:p>
          <a:p>
            <a:pPr algn="ctr"/>
            <a:r>
              <a:rPr lang="cs-CZ" altLang="cs-CZ" dirty="0"/>
              <a:t>C−N 		3.0</a:t>
            </a:r>
          </a:p>
          <a:p>
            <a:pPr algn="ctr"/>
            <a:r>
              <a:rPr lang="cs-CZ" altLang="cs-CZ" dirty="0"/>
              <a:t>C−S 		2.7</a:t>
            </a:r>
          </a:p>
        </p:txBody>
      </p:sp>
      <p:pic>
        <p:nvPicPr>
          <p:cNvPr id="1026" name="Picture 2" descr="http://s3.postimg.org/78gdk9403/dissociationenergygrap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212976"/>
            <a:ext cx="3562350" cy="30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cs-CZ" altLang="cs-CZ" sz="2400"/>
              <a:t>Vlnové délky a energie fotonů pro různé typy laserů</a:t>
            </a:r>
          </a:p>
        </p:txBody>
      </p:sp>
      <p:sp>
        <p:nvSpPr>
          <p:cNvPr id="172035" name="Rectangle 1027"/>
          <p:cNvSpPr>
            <a:spLocks noChangeArrowheads="1"/>
          </p:cNvSpPr>
          <p:nvPr/>
        </p:nvSpPr>
        <p:spPr bwMode="auto">
          <a:xfrm>
            <a:off x="1258888" y="1484313"/>
            <a:ext cx="6840537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i="1" dirty="0"/>
              <a:t>Laser type 	</a:t>
            </a:r>
            <a:r>
              <a:rPr lang="cs-CZ" altLang="cs-CZ" i="1" dirty="0" err="1"/>
              <a:t>Wavelength</a:t>
            </a:r>
            <a:r>
              <a:rPr lang="cs-CZ" altLang="cs-CZ" i="1" dirty="0"/>
              <a:t> (</a:t>
            </a:r>
            <a:r>
              <a:rPr lang="cs-CZ" altLang="cs-CZ" i="1" dirty="0" err="1"/>
              <a:t>nm</a:t>
            </a:r>
            <a:r>
              <a:rPr lang="cs-CZ" altLang="cs-CZ" i="1" dirty="0"/>
              <a:t>) 		</a:t>
            </a:r>
            <a:r>
              <a:rPr lang="cs-CZ" altLang="cs-CZ" i="1" dirty="0" err="1"/>
              <a:t>Photon</a:t>
            </a:r>
            <a:r>
              <a:rPr lang="cs-CZ" altLang="cs-CZ" i="1" dirty="0"/>
              <a:t> </a:t>
            </a:r>
            <a:r>
              <a:rPr lang="cs-CZ" altLang="cs-CZ" i="1" dirty="0" err="1"/>
              <a:t>energy</a:t>
            </a:r>
            <a:r>
              <a:rPr lang="cs-CZ" altLang="cs-CZ" i="1" dirty="0"/>
              <a:t> (eV)</a:t>
            </a:r>
          </a:p>
          <a:p>
            <a:endParaRPr lang="cs-CZ" altLang="cs-CZ" i="1" dirty="0"/>
          </a:p>
          <a:p>
            <a:r>
              <a:rPr lang="cs-CZ" altLang="cs-CZ" dirty="0" err="1"/>
              <a:t>ArF</a:t>
            </a:r>
            <a:r>
              <a:rPr lang="cs-CZ" altLang="cs-CZ" dirty="0"/>
              <a:t> 		193 			6.4</a:t>
            </a:r>
          </a:p>
          <a:p>
            <a:r>
              <a:rPr lang="cs-CZ" altLang="cs-CZ" dirty="0" err="1"/>
              <a:t>KrF</a:t>
            </a:r>
            <a:r>
              <a:rPr lang="cs-CZ" altLang="cs-CZ" dirty="0"/>
              <a:t> 		248 			5.0</a:t>
            </a:r>
          </a:p>
          <a:p>
            <a:r>
              <a:rPr lang="cs-CZ" altLang="cs-CZ" dirty="0" err="1"/>
              <a:t>Nd:YLF</a:t>
            </a:r>
            <a:r>
              <a:rPr lang="cs-CZ" altLang="cs-CZ" dirty="0"/>
              <a:t> (4ω) 	263 			4.7</a:t>
            </a:r>
          </a:p>
          <a:p>
            <a:r>
              <a:rPr lang="cs-CZ" altLang="cs-CZ" dirty="0" err="1"/>
              <a:t>XeCl</a:t>
            </a:r>
            <a:r>
              <a:rPr lang="cs-CZ" altLang="cs-CZ" dirty="0"/>
              <a:t> 		308 			4.0</a:t>
            </a:r>
          </a:p>
          <a:p>
            <a:r>
              <a:rPr lang="cs-CZ" altLang="cs-CZ" dirty="0" err="1"/>
              <a:t>XeF</a:t>
            </a:r>
            <a:r>
              <a:rPr lang="cs-CZ" altLang="cs-CZ" dirty="0"/>
              <a:t> 		351 			3.5</a:t>
            </a:r>
          </a:p>
          <a:p>
            <a:r>
              <a:rPr lang="cs-CZ" altLang="cs-CZ" dirty="0"/>
              <a:t>Argon ion 	514 			2.4</a:t>
            </a:r>
          </a:p>
          <a:p>
            <a:r>
              <a:rPr lang="cs-CZ" altLang="cs-CZ" dirty="0" err="1"/>
              <a:t>Nd:YLF</a:t>
            </a:r>
            <a:r>
              <a:rPr lang="cs-CZ" altLang="cs-CZ" dirty="0"/>
              <a:t> (2ω) 	526.5 			2.4</a:t>
            </a:r>
          </a:p>
          <a:p>
            <a:r>
              <a:rPr lang="cs-CZ" altLang="cs-CZ" dirty="0"/>
              <a:t>He-Ne 		633 			2.0</a:t>
            </a:r>
          </a:p>
          <a:p>
            <a:r>
              <a:rPr lang="cs-CZ" altLang="cs-CZ" dirty="0" err="1"/>
              <a:t>Diode</a:t>
            </a:r>
            <a:r>
              <a:rPr lang="cs-CZ" altLang="cs-CZ" dirty="0"/>
              <a:t> 		800 			1.6</a:t>
            </a:r>
          </a:p>
          <a:p>
            <a:r>
              <a:rPr lang="cs-CZ" altLang="cs-CZ" dirty="0" err="1"/>
              <a:t>Nd:YLF</a:t>
            </a:r>
            <a:r>
              <a:rPr lang="cs-CZ" altLang="cs-CZ" dirty="0"/>
              <a:t> 		1053 			1.2</a:t>
            </a:r>
          </a:p>
          <a:p>
            <a:r>
              <a:rPr lang="cs-CZ" altLang="cs-CZ" dirty="0" err="1"/>
              <a:t>Nd:YAG</a:t>
            </a:r>
            <a:r>
              <a:rPr lang="cs-CZ" altLang="cs-CZ" dirty="0"/>
              <a:t> 		1064 			1.2</a:t>
            </a:r>
          </a:p>
          <a:p>
            <a:r>
              <a:rPr lang="cs-CZ" altLang="cs-CZ" dirty="0" err="1"/>
              <a:t>Ho:YAG</a:t>
            </a:r>
            <a:r>
              <a:rPr lang="cs-CZ" altLang="cs-CZ" dirty="0"/>
              <a:t> 		2120 			0.6</a:t>
            </a:r>
          </a:p>
          <a:p>
            <a:r>
              <a:rPr lang="cs-CZ" altLang="cs-CZ" dirty="0" err="1"/>
              <a:t>Er:YAG</a:t>
            </a:r>
            <a:r>
              <a:rPr lang="cs-CZ" altLang="cs-CZ" dirty="0"/>
              <a:t> 		2940 			0.4</a:t>
            </a:r>
          </a:p>
          <a:p>
            <a:r>
              <a:rPr lang="cs-CZ" altLang="cs-CZ" dirty="0"/>
              <a:t>CO</a:t>
            </a:r>
            <a:r>
              <a:rPr lang="cs-CZ" altLang="cs-CZ" baseline="-25000" dirty="0"/>
              <a:t>2</a:t>
            </a:r>
            <a:r>
              <a:rPr lang="cs-CZ" altLang="cs-CZ" dirty="0"/>
              <a:t> 		10600 			0.1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4906962" cy="1143000"/>
          </a:xfrm>
        </p:spPr>
        <p:txBody>
          <a:bodyPr/>
          <a:lstStyle/>
          <a:p>
            <a:r>
              <a:rPr lang="cs-CZ" altLang="cs-CZ" sz="2800"/>
              <a:t>Poškození oka laserem</a:t>
            </a:r>
          </a:p>
        </p:txBody>
      </p:sp>
      <p:graphicFrame>
        <p:nvGraphicFramePr>
          <p:cNvPr id="241667" name="Group 3"/>
          <p:cNvGraphicFramePr>
            <a:graphicFrameLocks noGrp="1"/>
          </p:cNvGraphicFramePr>
          <p:nvPr>
            <p:ph sz="half" idx="1"/>
          </p:nvPr>
        </p:nvGraphicFramePr>
        <p:xfrm>
          <a:off x="179388" y="2060575"/>
          <a:ext cx="8785225" cy="4464050"/>
        </p:xfrm>
        <a:graphic>
          <a:graphicData uri="http://schemas.openxmlformats.org/drawingml/2006/table">
            <a:tbl>
              <a:tblPr/>
              <a:tblGrid>
                <a:gridCol w="264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3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61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Vlnová délka</a:t>
                      </a: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7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180–315 nm (UV-B, UV-C)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fotokeratitida (zánět rohovky)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61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315–400 nm (UV-A)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fotochemický zákal oční čočky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61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400–780 nm (visible)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fotochemické poškození sítnice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611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780–1400 nm (near-IR)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zákal, popálení sítnice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77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1.4–3.0μm (IR)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Proteiny v komorovém moku, zákal, popálení sítnice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42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 μm–1 mm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popálení sítnice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41686" name="Picture 22" descr="ok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5963" y="549275"/>
            <a:ext cx="3055937" cy="2792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8814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cs-CZ" altLang="cs-CZ" sz="3600"/>
              <a:t>Fotodisrupce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457200" y="3200400"/>
            <a:ext cx="8351838" cy="256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• Hlavní idea : fragmentace materiálu mechanickou silou</a:t>
            </a:r>
          </a:p>
          <a:p>
            <a:endParaRPr lang="cs-CZ" altLang="cs-CZ"/>
          </a:p>
          <a:p>
            <a:r>
              <a:rPr lang="cs-CZ" altLang="cs-CZ"/>
              <a:t>• Pozorování: záblesky plazmatu, vznik kavitace rázovou vlnou</a:t>
            </a:r>
          </a:p>
          <a:p>
            <a:endParaRPr lang="cs-CZ" altLang="cs-CZ"/>
          </a:p>
          <a:p>
            <a:r>
              <a:rPr lang="cs-CZ" altLang="cs-CZ"/>
              <a:t>• Typické lasery: pevnolátkové lasery, tj. Nd:YAG, Nd:YLF, Ti:Sapphire</a:t>
            </a:r>
          </a:p>
          <a:p>
            <a:endParaRPr lang="cs-CZ" altLang="cs-CZ"/>
          </a:p>
          <a:p>
            <a:r>
              <a:rPr lang="cs-CZ" altLang="cs-CZ"/>
              <a:t>• Typická délka pulzu: 100 fs . . . 100 ns</a:t>
            </a:r>
          </a:p>
          <a:p>
            <a:endParaRPr lang="cs-CZ" altLang="cs-CZ"/>
          </a:p>
          <a:p>
            <a:r>
              <a:rPr lang="cs-CZ" altLang="cs-CZ"/>
              <a:t>• Typická hustota výkonu: 1011 . . . 1016 W/cm2</a:t>
            </a: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533400" y="1600200"/>
            <a:ext cx="822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využívá hlavně mechanický efekt: laser vytváří miniaturní bleskový výboj provázený mechanickým i akustickým výbojem.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38200"/>
            <a:ext cx="3505200" cy="777875"/>
          </a:xfrm>
        </p:spPr>
        <p:txBody>
          <a:bodyPr/>
          <a:lstStyle/>
          <a:p>
            <a:r>
              <a:rPr lang="cs-CZ" altLang="cs-CZ" sz="3600"/>
              <a:t>Rázová vlna</a:t>
            </a:r>
          </a:p>
        </p:txBody>
      </p:sp>
      <p:pic>
        <p:nvPicPr>
          <p:cNvPr id="11776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352800"/>
            <a:ext cx="4648200" cy="2232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14800"/>
            <a:ext cx="2752725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765" name="Picture 5" descr="http://music.concordia.ca/Images_folder/Compression_Rarefaction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762000"/>
            <a:ext cx="3832225" cy="229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wikiskripta.eu/images/thumb/7/72/Tlak_v_RV_a_UZ3.png/450px-Tlak_v_RV_a_UZ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64704"/>
            <a:ext cx="6840760" cy="593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23528" y="370846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</a:rPr>
              <a:t>Mechanismus šíření rázové tlakové i ultrazvukové vlny je zhuštění a zředění prostředí.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47568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cs-CZ" altLang="cs-CZ" sz="3600"/>
              <a:t>Termické interakce</a:t>
            </a: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381000" y="1524000"/>
            <a:ext cx="8424863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• Hlavní idea : </a:t>
            </a:r>
          </a:p>
          <a:p>
            <a:r>
              <a:rPr lang="cs-CZ" altLang="cs-CZ"/>
              <a:t>	dosažení určité teploty vedoucí k daným termickým efektům</a:t>
            </a:r>
          </a:p>
          <a:p>
            <a:endParaRPr lang="cs-CZ" altLang="cs-CZ"/>
          </a:p>
          <a:p>
            <a:r>
              <a:rPr lang="cs-CZ" altLang="cs-CZ"/>
              <a:t>• Pozorování: </a:t>
            </a:r>
          </a:p>
          <a:p>
            <a:r>
              <a:rPr lang="cs-CZ" altLang="cs-CZ"/>
              <a:t>	koagulace (organika), odpařování, karbonizace nebo tavení</a:t>
            </a:r>
          </a:p>
          <a:p>
            <a:endParaRPr lang="cs-CZ" altLang="cs-CZ"/>
          </a:p>
          <a:p>
            <a:r>
              <a:rPr lang="cs-CZ" altLang="cs-CZ"/>
              <a:t>• Typické lasery: </a:t>
            </a:r>
          </a:p>
          <a:p>
            <a:r>
              <a:rPr lang="cs-CZ" altLang="cs-CZ"/>
              <a:t>	CO</a:t>
            </a:r>
            <a:r>
              <a:rPr lang="cs-CZ" altLang="cs-CZ" baseline="-25000"/>
              <a:t>2</a:t>
            </a:r>
            <a:r>
              <a:rPr lang="cs-CZ" altLang="cs-CZ"/>
              <a:t>, Nd:YAG, Er:YAG, Ho:YAG, Ar ion a diodové lasery</a:t>
            </a:r>
          </a:p>
          <a:p>
            <a:endParaRPr lang="cs-CZ" altLang="cs-CZ"/>
          </a:p>
          <a:p>
            <a:r>
              <a:rPr lang="cs-CZ" altLang="cs-CZ"/>
              <a:t>• Typická délka pulsu: </a:t>
            </a:r>
          </a:p>
          <a:p>
            <a:r>
              <a:rPr lang="cs-CZ" altLang="cs-CZ"/>
              <a:t>	1 μs . . . 1min, hlavně u kontinuálních laserů</a:t>
            </a:r>
          </a:p>
          <a:p>
            <a:endParaRPr lang="cs-CZ" altLang="cs-CZ"/>
          </a:p>
          <a:p>
            <a:r>
              <a:rPr lang="cs-CZ" altLang="cs-CZ"/>
              <a:t>• Typická hustota výkonu:</a:t>
            </a:r>
          </a:p>
          <a:p>
            <a:r>
              <a:rPr lang="cs-CZ" altLang="cs-CZ"/>
              <a:t>	10 . . . 106 W/cm2</a:t>
            </a:r>
          </a:p>
          <a:p>
            <a:endParaRPr lang="cs-CZ" altLang="cs-CZ"/>
          </a:p>
          <a:p>
            <a:r>
              <a:rPr lang="cs-CZ" altLang="cs-CZ"/>
              <a:t>• Speciální aplikace (různá kombinace expoziční doby a plošné hustoty výkonu) : </a:t>
            </a:r>
          </a:p>
          <a:p>
            <a:r>
              <a:rPr lang="cs-CZ" altLang="cs-CZ"/>
              <a:t>	koagulace, odpařování, tavení, tepelný rozklad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2" name="Picture 4" descr="!!!Z_APPL_dispense_Pulitura_laser1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447800"/>
            <a:ext cx="8686800" cy="5160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1739" name="Text Box 11"/>
          <p:cNvSpPr txBox="1">
            <a:spLocks noChangeArrowheads="1"/>
          </p:cNvSpPr>
          <p:nvPr/>
        </p:nvSpPr>
        <p:spPr bwMode="auto">
          <a:xfrm>
            <a:off x="914400" y="533400"/>
            <a:ext cx="42640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/>
              <a:t>Termomechanické změny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cs-CZ" altLang="cs-CZ" sz="3600"/>
              <a:t>Ablace indukovaná plazmatem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685800" y="2286000"/>
            <a:ext cx="7775575" cy="421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• Hlavní idea : </a:t>
            </a:r>
          </a:p>
          <a:p>
            <a:r>
              <a:rPr lang="cs-CZ" altLang="cs-CZ"/>
              <a:t>	ablace vznikem plazmatu</a:t>
            </a:r>
          </a:p>
          <a:p>
            <a:endParaRPr lang="cs-CZ" altLang="cs-CZ"/>
          </a:p>
          <a:p>
            <a:r>
              <a:rPr lang="cs-CZ" altLang="cs-CZ"/>
              <a:t>• Pozorování: </a:t>
            </a:r>
          </a:p>
          <a:p>
            <a:r>
              <a:rPr lang="cs-CZ" altLang="cs-CZ"/>
              <a:t>	velmi čistá ablace, spojená s akustickým projevem a záblesky	plazmatu</a:t>
            </a:r>
          </a:p>
          <a:p>
            <a:endParaRPr lang="cs-CZ" altLang="cs-CZ"/>
          </a:p>
          <a:p>
            <a:r>
              <a:rPr lang="cs-CZ" altLang="cs-CZ"/>
              <a:t>• Typické lasery: </a:t>
            </a:r>
          </a:p>
          <a:p>
            <a:r>
              <a:rPr lang="cs-CZ" altLang="cs-CZ"/>
              <a:t>	Nd:YAG, Nd:YLF, Ti:Sapphire</a:t>
            </a:r>
          </a:p>
          <a:p>
            <a:endParaRPr lang="cs-CZ" altLang="cs-CZ"/>
          </a:p>
          <a:p>
            <a:r>
              <a:rPr lang="cs-CZ" altLang="cs-CZ"/>
              <a:t>• Typická délka pulzu: </a:t>
            </a:r>
          </a:p>
          <a:p>
            <a:r>
              <a:rPr lang="cs-CZ" altLang="cs-CZ"/>
              <a:t>	100 fs . . . 500 ps</a:t>
            </a:r>
          </a:p>
          <a:p>
            <a:endParaRPr lang="cs-CZ" altLang="cs-CZ"/>
          </a:p>
          <a:p>
            <a:r>
              <a:rPr lang="cs-CZ" altLang="cs-CZ"/>
              <a:t>• Typická husota výkonu: </a:t>
            </a:r>
          </a:p>
          <a:p>
            <a:r>
              <a:rPr lang="cs-CZ" altLang="cs-CZ"/>
              <a:t>	1011 . . . 1013 W/cm2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609600" y="1295400"/>
            <a:ext cx="7864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vzniká plazma, které samo absorbuje záření a dochází tak expanzi a kolapsu plazmatického obláčku a k následným rázovým vlnám.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4" name="Picture 4" descr="!!!Z_APPL_dispense_Pulitura_laser18b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333375"/>
            <a:ext cx="8064500" cy="622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549275"/>
            <a:ext cx="7488237" cy="5688013"/>
          </a:xfrm>
          <a:noFill/>
          <a:ln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260350"/>
            <a:ext cx="5545137" cy="5211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323850" y="5805488"/>
            <a:ext cx="83534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Přibližná doba trvání procesů přispívajících k fotodisrupci. Předpokládá se 30 ps laserový puls.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cs-CZ" altLang="cs-CZ" sz="3600"/>
              <a:t>Tvorba plazmatu</a:t>
            </a:r>
          </a:p>
        </p:txBody>
      </p:sp>
      <p:pic>
        <p:nvPicPr>
          <p:cNvPr id="3079" name="Picture 7" descr="abl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997200"/>
            <a:ext cx="4537075" cy="3154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395288" y="1341438"/>
            <a:ext cx="82454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cs-CZ"/>
              <a:t>Při velmi vysokých hustotách výkonu se při ablaci materiálu tvoří plazma. Materiál se odpaří velmi brzy během pulsu, oblak plynů těsně nad povrchem absorbuje část energie laserového pulsu což vede k intenzivnímu zahřátí a ionizaci uvolněného materiálu a tvoří se plazma. </a:t>
            </a:r>
          </a:p>
        </p:txBody>
      </p:sp>
      <p:pic>
        <p:nvPicPr>
          <p:cNvPr id="3082" name="Picture 10" descr="abl3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3213100"/>
            <a:ext cx="4038600" cy="2798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Bezpečnostní třídy laserů</a:t>
            </a:r>
          </a:p>
        </p:txBody>
      </p:sp>
      <p:pic>
        <p:nvPicPr>
          <p:cNvPr id="242691" name="Picture 3" descr="cl1vis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4005263"/>
            <a:ext cx="3462337" cy="2265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2692" name="Rectangle 4"/>
          <p:cNvSpPr>
            <a:spLocks noChangeArrowheads="1"/>
          </p:cNvSpPr>
          <p:nvPr/>
        </p:nvSpPr>
        <p:spPr bwMode="auto">
          <a:xfrm>
            <a:off x="611188" y="1774825"/>
            <a:ext cx="8208962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38050" anchor="ctr">
            <a:spAutoFit/>
          </a:bodyPr>
          <a:lstStyle/>
          <a:p>
            <a:r>
              <a:rPr lang="cs-CZ" altLang="cs-CZ" sz="2000" b="1"/>
              <a:t>Třída I</a:t>
            </a:r>
            <a:r>
              <a:rPr lang="cs-CZ" altLang="cs-CZ" sz="2000"/>
              <a:t>: viditelné záření, velmi malý výkon, nevyžadují bezpečnostní 	opatření.</a:t>
            </a:r>
          </a:p>
          <a:p>
            <a:endParaRPr lang="cs-CZ" altLang="cs-CZ" sz="2000"/>
          </a:p>
          <a:p>
            <a:r>
              <a:rPr lang="cs-CZ" altLang="cs-CZ" sz="2000" b="1"/>
              <a:t>Třída 1M</a:t>
            </a:r>
            <a:r>
              <a:rPr lang="cs-CZ" altLang="cs-CZ" sz="2000"/>
              <a:t>: laser je bezpečný, kromě toho kdy paprsek prochází 		    zvětšovací optikou (mikroscop, dalekohled).  </a:t>
            </a:r>
          </a:p>
        </p:txBody>
      </p:sp>
      <p:sp>
        <p:nvSpPr>
          <p:cNvPr id="242693" name="Text Box 5"/>
          <p:cNvSpPr txBox="1">
            <a:spLocks noChangeArrowheads="1"/>
          </p:cNvSpPr>
          <p:nvPr/>
        </p:nvSpPr>
        <p:spPr bwMode="auto">
          <a:xfrm>
            <a:off x="592138" y="4024313"/>
            <a:ext cx="197485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Laserové tiskárny</a:t>
            </a:r>
          </a:p>
          <a:p>
            <a:endParaRPr lang="cs-CZ" altLang="cs-CZ"/>
          </a:p>
          <a:p>
            <a:r>
              <a:rPr lang="cs-CZ" altLang="cs-CZ"/>
              <a:t>CD-ROM</a:t>
            </a:r>
          </a:p>
          <a:p>
            <a:endParaRPr lang="cs-CZ" altLang="cs-CZ"/>
          </a:p>
          <a:p>
            <a:r>
              <a:rPr lang="cs-CZ" altLang="cs-CZ"/>
              <a:t>CD přehrávače</a:t>
            </a:r>
          </a:p>
        </p:txBody>
      </p:sp>
    </p:spTree>
    <p:extLst>
      <p:ext uri="{BB962C8B-B14F-4D97-AF65-F5344CB8AC3E}">
        <p14:creationId xmlns:p14="http://schemas.microsoft.com/office/powerpoint/2010/main" val="5924998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1" name="Picture 5" descr="PlasmaEvolut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75" y="476250"/>
            <a:ext cx="5903913" cy="3551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6744" name="Rectangle 8"/>
          <p:cNvSpPr>
            <a:spLocks noChangeArrowheads="1"/>
          </p:cNvSpPr>
          <p:nvPr/>
        </p:nvSpPr>
        <p:spPr bwMode="auto">
          <a:xfrm>
            <a:off x="684213" y="4365625"/>
            <a:ext cx="8175625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dirty="0"/>
              <a:t>Plasma silně absorbuje energii laserového pulsu a stává se extrémně horkým. Pokud hustota částic v plazmatu dosáhne kritické hodnoty, plasma slouží jako štít bránící energii pulzu proniknout k povrchu = energie je silně absorbována velmi tenkou vrstvičkou plazmatu, která se extrémně ohřívá, expanduje a produkuje impulsní reakci na povrch. Po ukončení pulsu plasma expanduje od povrchu a </a:t>
            </a:r>
            <a:r>
              <a:rPr lang="cs-CZ" altLang="cs-CZ" dirty="0" err="1"/>
              <a:t>dissipuje</a:t>
            </a:r>
            <a:r>
              <a:rPr lang="cs-CZ" altLang="cs-CZ" dirty="0"/>
              <a:t>.   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3" name="Picture 5" descr="Plasmaplume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1412875"/>
            <a:ext cx="4533900" cy="3128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9816" name="Rectangle 8"/>
          <p:cNvSpPr>
            <a:spLocks noChangeArrowheads="1"/>
          </p:cNvSpPr>
          <p:nvPr/>
        </p:nvSpPr>
        <p:spPr bwMode="auto">
          <a:xfrm>
            <a:off x="179388" y="1484313"/>
            <a:ext cx="3671887" cy="421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cs-CZ" i="1"/>
              <a:t>Region-I</a:t>
            </a:r>
            <a:r>
              <a:rPr lang="en-US" altLang="cs-CZ"/>
              <a:t>: centr</a:t>
            </a:r>
            <a:r>
              <a:rPr lang="cs-CZ" altLang="cs-CZ"/>
              <a:t>á</a:t>
            </a:r>
            <a:r>
              <a:rPr lang="en-US" altLang="cs-CZ"/>
              <a:t>l</a:t>
            </a:r>
            <a:r>
              <a:rPr lang="cs-CZ" altLang="cs-CZ"/>
              <a:t>ní</a:t>
            </a:r>
            <a:r>
              <a:rPr lang="en-US" altLang="cs-CZ"/>
              <a:t> </a:t>
            </a:r>
            <a:r>
              <a:rPr lang="cs-CZ" altLang="cs-CZ"/>
              <a:t>(</a:t>
            </a:r>
            <a:r>
              <a:rPr lang="en-US" altLang="cs-CZ"/>
              <a:t>core</a:t>
            </a:r>
            <a:r>
              <a:rPr lang="cs-CZ" altLang="cs-CZ"/>
              <a:t>)</a:t>
            </a:r>
            <a:r>
              <a:rPr lang="en-US" altLang="cs-CZ"/>
              <a:t> </a:t>
            </a:r>
            <a:r>
              <a:rPr lang="cs-CZ" altLang="cs-CZ"/>
              <a:t>část</a:t>
            </a:r>
            <a:r>
              <a:rPr lang="en-US" altLang="cs-CZ"/>
              <a:t>. </a:t>
            </a:r>
            <a:r>
              <a:rPr lang="cs-CZ" altLang="cs-CZ"/>
              <a:t>Emise plazmatu blízko povrchu vzorku</a:t>
            </a:r>
            <a:r>
              <a:rPr lang="en-US" altLang="cs-CZ"/>
              <a:t>, </a:t>
            </a:r>
            <a:r>
              <a:rPr lang="cs-CZ" altLang="cs-CZ"/>
              <a:t>kd</a:t>
            </a:r>
            <a:r>
              <a:rPr lang="en-US" altLang="cs-CZ"/>
              <a:t>e </a:t>
            </a:r>
            <a:r>
              <a:rPr lang="cs-CZ" altLang="cs-CZ"/>
              <a:t>j</a:t>
            </a:r>
            <a:r>
              <a:rPr lang="en-US" altLang="cs-CZ"/>
              <a:t>e </a:t>
            </a:r>
            <a:r>
              <a:rPr lang="cs-CZ" altLang="cs-CZ"/>
              <a:t>teplota</a:t>
            </a:r>
            <a:r>
              <a:rPr lang="en-US" altLang="cs-CZ"/>
              <a:t> maxim</a:t>
            </a:r>
            <a:r>
              <a:rPr lang="cs-CZ" altLang="cs-CZ"/>
              <a:t>ální</a:t>
            </a:r>
            <a:r>
              <a:rPr lang="en-US" altLang="cs-CZ"/>
              <a:t> a </a:t>
            </a:r>
            <a:r>
              <a:rPr lang="cs-CZ" altLang="cs-CZ"/>
              <a:t>většina</a:t>
            </a:r>
            <a:r>
              <a:rPr lang="en-US" altLang="cs-CZ"/>
              <a:t> speci</a:t>
            </a:r>
            <a:r>
              <a:rPr lang="cs-CZ" altLang="cs-CZ"/>
              <a:t>í</a:t>
            </a:r>
            <a:r>
              <a:rPr lang="en-US" altLang="cs-CZ"/>
              <a:t> </a:t>
            </a:r>
            <a:r>
              <a:rPr lang="cs-CZ" altLang="cs-CZ"/>
              <a:t>j</a:t>
            </a:r>
            <a:r>
              <a:rPr lang="en-US" altLang="cs-CZ"/>
              <a:t>e </a:t>
            </a:r>
            <a:r>
              <a:rPr lang="cs-CZ" altLang="cs-CZ"/>
              <a:t>v</a:t>
            </a:r>
            <a:r>
              <a:rPr lang="en-US" altLang="cs-CZ"/>
              <a:t> ioni</a:t>
            </a:r>
            <a:r>
              <a:rPr lang="cs-CZ" altLang="cs-CZ"/>
              <a:t>zovaném</a:t>
            </a:r>
            <a:r>
              <a:rPr lang="en-US" altLang="cs-CZ"/>
              <a:t> sta</a:t>
            </a:r>
            <a:r>
              <a:rPr lang="cs-CZ" altLang="cs-CZ"/>
              <a:t>vu</a:t>
            </a:r>
            <a:r>
              <a:rPr lang="en-US" altLang="cs-CZ"/>
              <a:t>. </a:t>
            </a:r>
          </a:p>
          <a:p>
            <a:endParaRPr lang="en-US" altLang="cs-CZ"/>
          </a:p>
          <a:p>
            <a:r>
              <a:rPr lang="en-US" altLang="cs-CZ" i="1"/>
              <a:t>Region-II</a:t>
            </a:r>
            <a:r>
              <a:rPr lang="en-US" altLang="cs-CZ"/>
              <a:t>: </a:t>
            </a:r>
            <a:r>
              <a:rPr lang="cs-CZ" altLang="cs-CZ"/>
              <a:t>Střední oblast</a:t>
            </a:r>
            <a:r>
              <a:rPr lang="en-US" altLang="cs-CZ"/>
              <a:t>. </a:t>
            </a:r>
            <a:r>
              <a:rPr lang="cs-CZ" altLang="cs-CZ"/>
              <a:t>Vedl</a:t>
            </a:r>
            <a:r>
              <a:rPr lang="en-US" altLang="cs-CZ"/>
              <a:t>e ioni</a:t>
            </a:r>
            <a:r>
              <a:rPr lang="cs-CZ" altLang="cs-CZ"/>
              <a:t>zovaných</a:t>
            </a:r>
            <a:r>
              <a:rPr lang="en-US" altLang="cs-CZ"/>
              <a:t> speci</a:t>
            </a:r>
            <a:r>
              <a:rPr lang="cs-CZ" altLang="cs-CZ"/>
              <a:t>í</a:t>
            </a:r>
            <a:r>
              <a:rPr lang="en-US" altLang="cs-CZ"/>
              <a:t>, </a:t>
            </a:r>
            <a:r>
              <a:rPr lang="cs-CZ" altLang="cs-CZ"/>
              <a:t>jsou přítomny také</a:t>
            </a:r>
            <a:r>
              <a:rPr lang="en-US" altLang="cs-CZ"/>
              <a:t> neutr</a:t>
            </a:r>
            <a:r>
              <a:rPr lang="cs-CZ" altLang="cs-CZ"/>
              <a:t>ální</a:t>
            </a:r>
            <a:r>
              <a:rPr lang="en-US" altLang="cs-CZ"/>
              <a:t> </a:t>
            </a:r>
            <a:r>
              <a:rPr lang="cs-CZ" altLang="cs-CZ"/>
              <a:t>částice </a:t>
            </a:r>
            <a:r>
              <a:rPr lang="en-US" altLang="cs-CZ"/>
              <a:t>a </a:t>
            </a:r>
            <a:r>
              <a:rPr lang="cs-CZ" altLang="cs-CZ"/>
              <a:t>určitý počet</a:t>
            </a:r>
            <a:r>
              <a:rPr lang="en-US" altLang="cs-CZ"/>
              <a:t> mole</a:t>
            </a:r>
            <a:r>
              <a:rPr lang="cs-CZ" altLang="cs-CZ"/>
              <a:t>k</a:t>
            </a:r>
            <a:r>
              <a:rPr lang="en-US" altLang="cs-CZ"/>
              <a:t>ul</a:t>
            </a:r>
            <a:r>
              <a:rPr lang="cs-CZ" altLang="cs-CZ"/>
              <a:t>á</a:t>
            </a:r>
            <a:r>
              <a:rPr lang="en-US" altLang="cs-CZ"/>
              <a:t>r</a:t>
            </a:r>
            <a:r>
              <a:rPr lang="cs-CZ" altLang="cs-CZ"/>
              <a:t>ních</a:t>
            </a:r>
            <a:r>
              <a:rPr lang="en-US" altLang="cs-CZ"/>
              <a:t> speci</a:t>
            </a:r>
            <a:r>
              <a:rPr lang="cs-CZ" altLang="cs-CZ"/>
              <a:t>í</a:t>
            </a:r>
            <a:r>
              <a:rPr lang="en-US" altLang="cs-CZ"/>
              <a:t>.</a:t>
            </a:r>
          </a:p>
          <a:p>
            <a:endParaRPr lang="en-US" altLang="cs-CZ"/>
          </a:p>
          <a:p>
            <a:r>
              <a:rPr lang="en-US" altLang="cs-CZ" i="1"/>
              <a:t>Region-III</a:t>
            </a:r>
            <a:r>
              <a:rPr lang="en-US" altLang="cs-CZ"/>
              <a:t>: </a:t>
            </a:r>
            <a:r>
              <a:rPr lang="cs-CZ" altLang="cs-CZ"/>
              <a:t>okrajová</a:t>
            </a:r>
            <a:r>
              <a:rPr lang="en-US" altLang="cs-CZ"/>
              <a:t> </a:t>
            </a:r>
            <a:r>
              <a:rPr lang="cs-CZ" altLang="cs-CZ"/>
              <a:t>oblast plazmatu</a:t>
            </a:r>
            <a:r>
              <a:rPr lang="en-US" altLang="cs-CZ"/>
              <a:t>. </a:t>
            </a:r>
            <a:r>
              <a:rPr lang="cs-CZ" altLang="cs-CZ"/>
              <a:t>Jeho teplota</a:t>
            </a:r>
            <a:r>
              <a:rPr lang="en-US" altLang="cs-CZ"/>
              <a:t> </a:t>
            </a:r>
            <a:r>
              <a:rPr lang="cs-CZ" altLang="cs-CZ"/>
              <a:t>je menší a je vyšší zastoupení m</a:t>
            </a:r>
            <a:r>
              <a:rPr lang="en-US" altLang="cs-CZ"/>
              <a:t>ole</a:t>
            </a:r>
            <a:r>
              <a:rPr lang="cs-CZ" altLang="cs-CZ"/>
              <a:t>k</a:t>
            </a:r>
            <a:r>
              <a:rPr lang="en-US" altLang="cs-CZ"/>
              <a:t>ul</a:t>
            </a:r>
            <a:r>
              <a:rPr lang="cs-CZ" altLang="cs-CZ"/>
              <a:t>á</a:t>
            </a:r>
            <a:r>
              <a:rPr lang="en-US" altLang="cs-CZ"/>
              <a:t>r</a:t>
            </a:r>
            <a:r>
              <a:rPr lang="cs-CZ" altLang="cs-CZ"/>
              <a:t>ních</a:t>
            </a:r>
            <a:r>
              <a:rPr lang="en-US" altLang="cs-CZ"/>
              <a:t> speci</a:t>
            </a:r>
            <a:r>
              <a:rPr lang="cs-CZ" altLang="cs-CZ"/>
              <a:t>í</a:t>
            </a:r>
            <a:r>
              <a:rPr lang="en-US" altLang="cs-CZ"/>
              <a:t>.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cs-CZ" altLang="cs-CZ" sz="3600">
                <a:solidFill>
                  <a:schemeClr val="tx1"/>
                </a:solidFill>
              </a:rPr>
              <a:t>Vznik akustického pulsu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250825" y="1484313"/>
            <a:ext cx="8569325" cy="421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cs-CZ"/>
              <a:t>Důsledkem rázové vlny je i vznik akustického pulsu: </a:t>
            </a:r>
          </a:p>
          <a:p>
            <a:endParaRPr lang="cs-CZ" altLang="cs-CZ"/>
          </a:p>
          <a:p>
            <a:endParaRPr lang="cs-CZ" altLang="cs-CZ"/>
          </a:p>
          <a:p>
            <a:r>
              <a:rPr lang="cs-CZ" altLang="cs-CZ"/>
              <a:t>Za </a:t>
            </a:r>
            <a:r>
              <a:rPr lang="cs-CZ" altLang="cs-CZ" b="1" i="1"/>
              <a:t>nízkých hustot výkonu</a:t>
            </a:r>
            <a:r>
              <a:rPr lang="cs-CZ" altLang="cs-CZ"/>
              <a:t> (ne ablace) absorpce záření a následné ohřátí a termická expanze povrchu vede k rychlé expanzi a kompresi molekul vzduchu těsně nad povrchem. </a:t>
            </a:r>
          </a:p>
          <a:p>
            <a:endParaRPr lang="cs-CZ" altLang="cs-CZ"/>
          </a:p>
          <a:p>
            <a:endParaRPr lang="cs-CZ" altLang="cs-CZ"/>
          </a:p>
          <a:p>
            <a:r>
              <a:rPr lang="cs-CZ" altLang="cs-CZ"/>
              <a:t>Při </a:t>
            </a:r>
            <a:r>
              <a:rPr lang="cs-CZ" altLang="cs-CZ" b="1" i="1"/>
              <a:t>vyšších hustotách výkonu</a:t>
            </a:r>
            <a:r>
              <a:rPr lang="cs-CZ" altLang="cs-CZ"/>
              <a:t> ablace generuje ve vzduchu nad ozářeným povrchem akustické vlny (praskání).</a:t>
            </a:r>
          </a:p>
          <a:p>
            <a:endParaRPr lang="cs-CZ" altLang="cs-CZ"/>
          </a:p>
          <a:p>
            <a:endParaRPr lang="cs-CZ" altLang="cs-CZ"/>
          </a:p>
          <a:p>
            <a:r>
              <a:rPr lang="cs-CZ" altLang="cs-CZ"/>
              <a:t>Při </a:t>
            </a:r>
            <a:r>
              <a:rPr lang="cs-CZ" altLang="cs-CZ" b="1" i="1"/>
              <a:t>velmi vysokých hustotách výkonu</a:t>
            </a:r>
            <a:r>
              <a:rPr lang="cs-CZ" altLang="cs-CZ"/>
              <a:t> vzniklé plazma generuje šokové pulsy. amplituda akustické vlny  generované ve vzduchu v důsledku absorpce laserového záření je závislý na interakci mezi pulsem a povrchem.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>
                <a:solidFill>
                  <a:schemeClr val="tx1"/>
                </a:solidFill>
              </a:rPr>
              <a:t>Radiační tlak</a:t>
            </a:r>
          </a:p>
        </p:txBody>
      </p:sp>
      <p:pic>
        <p:nvPicPr>
          <p:cNvPr id="85003" name="Picture 11" descr="reflabstran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3938" y="2744788"/>
            <a:ext cx="5105400" cy="38290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395288" y="1700213"/>
            <a:ext cx="82804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i="1"/>
              <a:t>Radiační tlak</a:t>
            </a:r>
            <a:r>
              <a:rPr lang="cs-CZ" altLang="cs-CZ"/>
              <a:t> = důsledek změny hybnosti fotonů v důsledku jejich absorpce a odrazu na povrchu. vzniklé síly a stresy jsou o několik řádů menší než u předchozích procesů. 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cs-CZ" altLang="cs-CZ" sz="3600"/>
              <a:t>Délka pulsu</a:t>
            </a:r>
          </a:p>
        </p:txBody>
      </p:sp>
      <p:pic>
        <p:nvPicPr>
          <p:cNvPr id="174083" name="Picture 102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196975"/>
            <a:ext cx="4032250" cy="3886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084" name="Picture 1028" descr="relativ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3141663"/>
            <a:ext cx="4465637" cy="34988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1026"/>
          <p:cNvSpPr txBox="1">
            <a:spLocks noChangeArrowheads="1"/>
          </p:cNvSpPr>
          <p:nvPr/>
        </p:nvSpPr>
        <p:spPr bwMode="auto">
          <a:xfrm>
            <a:off x="250825" y="765175"/>
            <a:ext cx="8661400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i="1"/>
              <a:t>Femtosekundový puls</a:t>
            </a:r>
            <a:r>
              <a:rPr lang="cs-CZ" altLang="cs-CZ" i="1"/>
              <a:t> </a:t>
            </a:r>
          </a:p>
          <a:p>
            <a:r>
              <a:rPr lang="cs-CZ" altLang="cs-CZ"/>
              <a:t>	relaxační doba elektronu je 10</a:t>
            </a:r>
            <a:r>
              <a:rPr lang="cs-CZ" altLang="cs-CZ" baseline="30000"/>
              <a:t>-14</a:t>
            </a:r>
            <a:r>
              <a:rPr lang="cs-CZ" altLang="cs-CZ"/>
              <a:t>sek = o několik řádů kratší než u iontů krystalové mřížky, dopad vlny – elektron se natáhne, iont má velkou setrvačnost (nehýbe se) – veškerá interakce probíhá pouze s elektrony, po odezněni pulzu elektrony relaxuji a následně interagují s iontem mřížky a v důsledku své vysoké energie elektrony dokážou ionty vyrazit z materiálu (ablace).</a:t>
            </a:r>
          </a:p>
          <a:p>
            <a:endParaRPr lang="cs-CZ" altLang="cs-CZ"/>
          </a:p>
          <a:p>
            <a:r>
              <a:rPr lang="cs-CZ" altLang="cs-CZ" i="1"/>
              <a:t>Inverse bremsstrahlung</a:t>
            </a:r>
            <a:r>
              <a:rPr lang="cs-CZ" altLang="cs-CZ"/>
              <a:t> (inverzni brzdná absorpce) – elektrony jsou zpomalovány v elektrickém poli iontu mřížky a předávají jim kinetickou energii. </a:t>
            </a:r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r>
              <a:rPr lang="cs-CZ" altLang="cs-CZ" b="1" i="1"/>
              <a:t>Nanosekundový puls</a:t>
            </a:r>
            <a:r>
              <a:rPr lang="cs-CZ" altLang="cs-CZ"/>
              <a:t> </a:t>
            </a:r>
          </a:p>
          <a:p>
            <a:r>
              <a:rPr lang="cs-CZ" altLang="cs-CZ"/>
              <a:t>	puls probíhá mnohem déle a proto musí proniknout přes vznikající mikroplasma. </a:t>
            </a:r>
          </a:p>
          <a:p>
            <a:r>
              <a:rPr lang="cs-CZ" altLang="cs-CZ"/>
              <a:t>	Pokud plazmová frekvence převyšuje frekvenci záření, vzniká odstínění v důsledku vysoké hustoty elektronů a iontů v plazmatu. Paradoxně tak vyšší dodávaná energie může vést k nižší míře ablace.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3" name="Picture 3" descr="!!!Z_APPL_dispense_Pulitura_laser11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901825"/>
            <a:ext cx="3889375" cy="3660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9924" name="Picture 4" descr="!!!Z_APPL_dispense_Pulitura_laser11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916113"/>
            <a:ext cx="3786187" cy="3629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cs-CZ" altLang="cs-CZ" sz="3600"/>
              <a:t>Vliv hustoty výkonu</a:t>
            </a:r>
          </a:p>
        </p:txBody>
      </p:sp>
      <p:pic>
        <p:nvPicPr>
          <p:cNvPr id="176131" name="Picture 3" descr="abl0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2190750"/>
            <a:ext cx="7995295" cy="427792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6132" name="Text Box 4"/>
          <p:cNvSpPr txBox="1">
            <a:spLocks noChangeArrowheads="1"/>
          </p:cNvSpPr>
          <p:nvPr/>
        </p:nvSpPr>
        <p:spPr bwMode="auto">
          <a:xfrm>
            <a:off x="1066800" y="1447800"/>
            <a:ext cx="6515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Hustota výkonu = výkon působící na jednotku plochy paprsku  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!!!Z_APPL_dispense_Pulitura_laser1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412776"/>
            <a:ext cx="8623910" cy="424837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Interakce laserového záření s kapalinami</a:t>
            </a:r>
          </a:p>
        </p:txBody>
      </p:sp>
      <p:pic>
        <p:nvPicPr>
          <p:cNvPr id="1853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28800"/>
            <a:ext cx="6400800" cy="467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Bezpečnostní třídy laserů</a:t>
            </a:r>
          </a:p>
        </p:txBody>
      </p:sp>
      <p:pic>
        <p:nvPicPr>
          <p:cNvPr id="243715" name="Picture 3" descr="cl2hen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3789363"/>
            <a:ext cx="3600450" cy="2359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3716" name="Rectangle 4"/>
          <p:cNvSpPr>
            <a:spLocks noChangeArrowheads="1"/>
          </p:cNvSpPr>
          <p:nvPr/>
        </p:nvSpPr>
        <p:spPr bwMode="auto">
          <a:xfrm>
            <a:off x="250825" y="1557338"/>
            <a:ext cx="85725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cs-CZ" sz="2000" b="1"/>
              <a:t>Třída II</a:t>
            </a:r>
            <a:r>
              <a:rPr lang="cs-CZ" altLang="cs-CZ" sz="2000"/>
              <a:t>: </a:t>
            </a:r>
          </a:p>
          <a:p>
            <a:endParaRPr lang="cs-CZ" altLang="cs-CZ" sz="2000"/>
          </a:p>
          <a:p>
            <a:r>
              <a:rPr lang="cs-CZ" altLang="cs-CZ" sz="2000"/>
              <a:t>	kontinuální laser, viditelné záření, nízký výkon (méně než 1 mW) </a:t>
            </a:r>
          </a:p>
          <a:p>
            <a:endParaRPr lang="cs-CZ" altLang="cs-CZ" sz="2000"/>
          </a:p>
          <a:p>
            <a:r>
              <a:rPr lang="cs-CZ" altLang="cs-CZ" sz="2000"/>
              <a:t>	přímý pohled do zdroje možný, oko ochrání mrkací reflex </a:t>
            </a:r>
          </a:p>
        </p:txBody>
      </p:sp>
      <p:sp>
        <p:nvSpPr>
          <p:cNvPr id="243717" name="Text Box 5"/>
          <p:cNvSpPr txBox="1">
            <a:spLocks noChangeArrowheads="1"/>
          </p:cNvSpPr>
          <p:nvPr/>
        </p:nvSpPr>
        <p:spPr bwMode="auto">
          <a:xfrm>
            <a:off x="808038" y="4024313"/>
            <a:ext cx="23431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Laserová ukazovátka</a:t>
            </a:r>
          </a:p>
          <a:p>
            <a:endParaRPr lang="cs-CZ" altLang="cs-CZ"/>
          </a:p>
          <a:p>
            <a:r>
              <a:rPr lang="cs-CZ" altLang="cs-CZ"/>
              <a:t>Geodetické lasery </a:t>
            </a:r>
          </a:p>
          <a:p>
            <a:r>
              <a:rPr lang="cs-CZ" altLang="cs-CZ"/>
              <a:t>(vyměřování)</a:t>
            </a:r>
          </a:p>
        </p:txBody>
      </p:sp>
    </p:spTree>
    <p:extLst>
      <p:ext uri="{BB962C8B-B14F-4D97-AF65-F5344CB8AC3E}">
        <p14:creationId xmlns:p14="http://schemas.microsoft.com/office/powerpoint/2010/main" val="2264556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475" y="2051050"/>
            <a:ext cx="5473700" cy="44529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3972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276475"/>
            <a:ext cx="2592388" cy="1193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2627313" y="549275"/>
            <a:ext cx="3206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600"/>
              <a:t>Absorpce vody</a:t>
            </a:r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323850" y="4508500"/>
            <a:ext cx="28082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cs-CZ"/>
              <a:t>Fokusované rázové vlny šířící se v kapalině bývají doprovázeny vznikem kavitací. 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1187450" y="636588"/>
            <a:ext cx="6913563" cy="491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dirty="0"/>
              <a:t>Absorpční </a:t>
            </a:r>
            <a:r>
              <a:rPr lang="cs-CZ" altLang="cs-CZ" dirty="0" err="1"/>
              <a:t>koefficienty</a:t>
            </a:r>
            <a:r>
              <a:rPr lang="cs-CZ" altLang="cs-CZ" dirty="0"/>
              <a:t> α a absorpční délky L vody pro různé vlnové délky. </a:t>
            </a:r>
          </a:p>
          <a:p>
            <a:endParaRPr lang="cs-CZ" altLang="cs-CZ" dirty="0"/>
          </a:p>
          <a:p>
            <a:r>
              <a:rPr lang="cs-CZ" altLang="cs-CZ" sz="1400" dirty="0" err="1"/>
              <a:t>Wavelength</a:t>
            </a:r>
            <a:r>
              <a:rPr lang="cs-CZ" altLang="cs-CZ" sz="1400" dirty="0"/>
              <a:t> (</a:t>
            </a:r>
            <a:r>
              <a:rPr lang="cs-CZ" altLang="cs-CZ" sz="1400" dirty="0" err="1"/>
              <a:t>nm</a:t>
            </a:r>
            <a:r>
              <a:rPr lang="cs-CZ" altLang="cs-CZ" sz="1400" dirty="0"/>
              <a:t>) 	Laser type 		α (cm−1) 		L (cm)</a:t>
            </a:r>
          </a:p>
          <a:p>
            <a:endParaRPr lang="cs-CZ" altLang="cs-CZ" sz="1400" dirty="0"/>
          </a:p>
          <a:p>
            <a:r>
              <a:rPr lang="cs-CZ" altLang="cs-CZ" dirty="0"/>
              <a:t>193	 	</a:t>
            </a:r>
            <a:r>
              <a:rPr lang="cs-CZ" altLang="cs-CZ" dirty="0" err="1"/>
              <a:t>ArF</a:t>
            </a:r>
            <a:r>
              <a:rPr lang="cs-CZ" altLang="cs-CZ" dirty="0"/>
              <a:t> 		0.1 		10</a:t>
            </a:r>
          </a:p>
          <a:p>
            <a:r>
              <a:rPr lang="cs-CZ" altLang="cs-CZ" dirty="0"/>
              <a:t>248 		</a:t>
            </a:r>
            <a:r>
              <a:rPr lang="cs-CZ" altLang="cs-CZ" dirty="0" err="1"/>
              <a:t>KrF</a:t>
            </a:r>
            <a:r>
              <a:rPr lang="cs-CZ" altLang="cs-CZ" dirty="0"/>
              <a:t> 		0.018 		55</a:t>
            </a:r>
          </a:p>
          <a:p>
            <a:r>
              <a:rPr lang="cs-CZ" altLang="cs-CZ" dirty="0"/>
              <a:t>308 		</a:t>
            </a:r>
            <a:r>
              <a:rPr lang="cs-CZ" altLang="cs-CZ" dirty="0" err="1"/>
              <a:t>XeCl</a:t>
            </a:r>
            <a:r>
              <a:rPr lang="cs-CZ" altLang="cs-CZ" dirty="0"/>
              <a:t> 		0.0058 		170</a:t>
            </a:r>
          </a:p>
          <a:p>
            <a:r>
              <a:rPr lang="cs-CZ" altLang="cs-CZ" dirty="0"/>
              <a:t>351 		</a:t>
            </a:r>
            <a:r>
              <a:rPr lang="cs-CZ" altLang="cs-CZ" dirty="0" err="1"/>
              <a:t>XeF</a:t>
            </a:r>
            <a:r>
              <a:rPr lang="cs-CZ" altLang="cs-CZ" dirty="0"/>
              <a:t> 		0.0023 		430</a:t>
            </a:r>
          </a:p>
          <a:p>
            <a:r>
              <a:rPr lang="cs-CZ" altLang="cs-CZ" dirty="0"/>
              <a:t>514 		Argon ion 	0.00029 		3400</a:t>
            </a:r>
          </a:p>
          <a:p>
            <a:r>
              <a:rPr lang="cs-CZ" altLang="cs-CZ" dirty="0"/>
              <a:t>633 		He-Ne 		0.0029 		340</a:t>
            </a:r>
          </a:p>
          <a:p>
            <a:r>
              <a:rPr lang="cs-CZ" altLang="cs-CZ" dirty="0"/>
              <a:t>694 		Ruby 		0.0056 		180</a:t>
            </a:r>
          </a:p>
          <a:p>
            <a:r>
              <a:rPr lang="cs-CZ" altLang="cs-CZ" dirty="0"/>
              <a:t>800 		</a:t>
            </a:r>
            <a:r>
              <a:rPr lang="cs-CZ" altLang="cs-CZ" dirty="0" err="1"/>
              <a:t>Diode</a:t>
            </a:r>
            <a:r>
              <a:rPr lang="cs-CZ" altLang="cs-CZ" dirty="0"/>
              <a:t> 		0.020 		50</a:t>
            </a:r>
          </a:p>
          <a:p>
            <a:r>
              <a:rPr lang="cs-CZ" altLang="cs-CZ" dirty="0"/>
              <a:t>1053 		</a:t>
            </a:r>
            <a:r>
              <a:rPr lang="cs-CZ" altLang="cs-CZ" dirty="0" err="1"/>
              <a:t>Nd:YLF</a:t>
            </a:r>
            <a:r>
              <a:rPr lang="cs-CZ" altLang="cs-CZ" dirty="0"/>
              <a:t> 		0.57 		1.7</a:t>
            </a:r>
          </a:p>
          <a:p>
            <a:r>
              <a:rPr lang="cs-CZ" altLang="cs-CZ" dirty="0"/>
              <a:t>1064 		</a:t>
            </a:r>
            <a:r>
              <a:rPr lang="cs-CZ" altLang="cs-CZ" dirty="0" err="1"/>
              <a:t>Nd:YAG</a:t>
            </a:r>
            <a:r>
              <a:rPr lang="cs-CZ" altLang="cs-CZ" dirty="0"/>
              <a:t> 		0.61 		1.6</a:t>
            </a:r>
          </a:p>
          <a:p>
            <a:r>
              <a:rPr lang="cs-CZ" altLang="cs-CZ" dirty="0"/>
              <a:t>2120 		</a:t>
            </a:r>
            <a:r>
              <a:rPr lang="cs-CZ" altLang="cs-CZ" dirty="0" err="1"/>
              <a:t>Ho:YAG</a:t>
            </a:r>
            <a:r>
              <a:rPr lang="cs-CZ" altLang="cs-CZ" dirty="0"/>
              <a:t> 		36 		0.028</a:t>
            </a:r>
          </a:p>
          <a:p>
            <a:r>
              <a:rPr lang="cs-CZ" altLang="cs-CZ" dirty="0"/>
              <a:t>2940 		</a:t>
            </a:r>
            <a:r>
              <a:rPr lang="cs-CZ" altLang="cs-CZ" dirty="0" err="1"/>
              <a:t>Er:YAG</a:t>
            </a:r>
            <a:r>
              <a:rPr lang="cs-CZ" altLang="cs-CZ" dirty="0"/>
              <a:t> 		12 000 		0.00008</a:t>
            </a:r>
          </a:p>
          <a:p>
            <a:r>
              <a:rPr lang="cs-CZ" altLang="cs-CZ" dirty="0"/>
              <a:t>10600 		CO2 		860 		0.001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8" name="Rectangle 8"/>
          <p:cNvSpPr>
            <a:spLocks noGrp="1" noChangeArrowheads="1"/>
          </p:cNvSpPr>
          <p:nvPr>
            <p:ph type="title"/>
          </p:nvPr>
        </p:nvSpPr>
        <p:spPr>
          <a:xfrm>
            <a:off x="611188" y="765175"/>
            <a:ext cx="4392612" cy="1223963"/>
          </a:xfrm>
        </p:spPr>
        <p:txBody>
          <a:bodyPr/>
          <a:lstStyle/>
          <a:p>
            <a:r>
              <a:rPr lang="cs-CZ" altLang="cs-CZ" sz="3600"/>
              <a:t>„Suchá“ a „mokrá“ ablace</a:t>
            </a:r>
          </a:p>
        </p:txBody>
      </p:sp>
      <p:pic>
        <p:nvPicPr>
          <p:cNvPr id="189444" name="Picture 4" descr="sdarticlelax0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625" y="188913"/>
            <a:ext cx="3168650" cy="3032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9447" name="Picture 7" descr="sdarticlelax0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3068638"/>
            <a:ext cx="7488237" cy="3632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wikiskripta.eu/images/thumb/7/72/Tlak_v_RV_a_UZ3.png/450px-Tlak_v_RV_a_UZ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64704"/>
            <a:ext cx="6840760" cy="593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23528" y="370846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</a:rPr>
              <a:t>Mechanismus šíření rázové tlakové i ultrazvukové vlny je zhuštění a zředění prostředí.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08824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cs-CZ" altLang="cs-CZ" sz="3600"/>
              <a:t>Kavitace</a:t>
            </a:r>
          </a:p>
        </p:txBody>
      </p:sp>
      <p:sp>
        <p:nvSpPr>
          <p:cNvPr id="182276" name="Rectangle 4"/>
          <p:cNvSpPr>
            <a:spLocks noChangeArrowheads="1"/>
          </p:cNvSpPr>
          <p:nvPr/>
        </p:nvSpPr>
        <p:spPr bwMode="auto">
          <a:xfrm>
            <a:off x="304800" y="1082675"/>
            <a:ext cx="8424863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cs-CZ" b="1"/>
              <a:t>Kavitace</a:t>
            </a:r>
            <a:r>
              <a:rPr lang="cs-CZ" altLang="cs-CZ"/>
              <a:t> = vznik bublin v kapalině při lokálním poklesu tlaku (důsledek průchodu rázové akustické vlny). Kavitační bublina je zpočátku vyplněna vakuem, později do ní mohou difundovat plyny z okolní kapaliny. Při vymizení podtlaku bublina kolabuje (imploze) za vzniku rázové vlny s destruktivním účinkem na okolní materiál. </a:t>
            </a:r>
          </a:p>
        </p:txBody>
      </p:sp>
      <p:pic>
        <p:nvPicPr>
          <p:cNvPr id="1822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67000"/>
            <a:ext cx="6858000" cy="374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cs-CZ" altLang="cs-CZ" sz="3600"/>
              <a:t>Kavitace</a:t>
            </a:r>
          </a:p>
        </p:txBody>
      </p:sp>
      <p:pic>
        <p:nvPicPr>
          <p:cNvPr id="183299" name="Picture 3" descr="cavi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0"/>
            <a:ext cx="2592388" cy="390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343400"/>
            <a:ext cx="3248025" cy="166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3302" name="Text Box 6"/>
          <p:cNvSpPr txBox="1">
            <a:spLocks noChangeArrowheads="1"/>
          </p:cNvSpPr>
          <p:nvPr/>
        </p:nvSpPr>
        <p:spPr bwMode="auto">
          <a:xfrm>
            <a:off x="457200" y="1143000"/>
            <a:ext cx="822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cs-CZ" altLang="cs-CZ" dirty="0"/>
              <a:t>Na vznik kavitace má vliv především velikost podtlaku, povrchové napětí kapaliny a teplota: čím je nižší, tím menší je kavitace.</a:t>
            </a:r>
          </a:p>
        </p:txBody>
      </p:sp>
      <p:pic>
        <p:nvPicPr>
          <p:cNvPr id="1833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133600"/>
            <a:ext cx="4000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cs-CZ" altLang="cs-CZ" sz="4000"/>
              <a:t>Kavitace</a:t>
            </a:r>
          </a:p>
        </p:txBody>
      </p:sp>
      <p:pic>
        <p:nvPicPr>
          <p:cNvPr id="1843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00400"/>
            <a:ext cx="3810000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76600"/>
            <a:ext cx="4343400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25" name="Rectangle 5"/>
          <p:cNvSpPr>
            <a:spLocks noChangeArrowheads="1"/>
          </p:cNvSpPr>
          <p:nvPr/>
        </p:nvSpPr>
        <p:spPr bwMode="auto">
          <a:xfrm>
            <a:off x="381000" y="1295400"/>
            <a:ext cx="83820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Kavitace vzniká například na lopatkách lodních šroubů, turbín, na čerpadlech a dalších zařízeních, která se velkou rychlostí pohybují v kapalině. Kavitace způsobuje hluk, snižuje účinnost strojů a může způsobit i jejich mechanické poškození.</a:t>
            </a:r>
          </a:p>
          <a:p>
            <a:pPr eaLnBrk="0" hangingPunct="0"/>
            <a:endParaRPr lang="cs-CZ" altLang="cs-CZ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cs-CZ" altLang="cs-CZ" sz="3600"/>
              <a:t>Kavitace indukovaná ultrazvukem</a:t>
            </a:r>
          </a:p>
        </p:txBody>
      </p:sp>
      <p:pic>
        <p:nvPicPr>
          <p:cNvPr id="1873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362450"/>
            <a:ext cx="3581400" cy="209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73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5800"/>
            <a:ext cx="4733925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7399" name="Rectangle 7"/>
          <p:cNvSpPr>
            <a:spLocks noChangeArrowheads="1"/>
          </p:cNvSpPr>
          <p:nvPr/>
        </p:nvSpPr>
        <p:spPr bwMode="auto">
          <a:xfrm>
            <a:off x="228600" y="3505200"/>
            <a:ext cx="8686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Přibližně v okamžiku dosažení nejmenšího poloměru produkuje bublina viditelné světlo – tzv. </a:t>
            </a:r>
            <a:r>
              <a:rPr lang="cs-CZ" altLang="cs-CZ" i="1"/>
              <a:t>sonoluminiscenci</a:t>
            </a:r>
            <a:r>
              <a:rPr lang="cs-CZ" altLang="cs-CZ"/>
              <a:t>. </a:t>
            </a:r>
          </a:p>
        </p:txBody>
      </p:sp>
      <p:sp>
        <p:nvSpPr>
          <p:cNvPr id="187400" name="Rectangle 8"/>
          <p:cNvSpPr>
            <a:spLocks noChangeArrowheads="1"/>
          </p:cNvSpPr>
          <p:nvPr/>
        </p:nvSpPr>
        <p:spPr bwMode="auto">
          <a:xfrm>
            <a:off x="381000" y="1447800"/>
            <a:ext cx="83820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Ultrazvuk je mechanické vlnění s frekvencí vyšší 16 kHz. Ultrazvukové vlnění získáme například periodickým nabíjením destičky vhodného materiálu (např. křemene, syntetické látky). Nastává piezoelektrický jev. Vlivem proudu se materiál smršťuje a rozpíná (deformuje). A tím vzniká mechanické vlnění. Tyto destičky bývají umístěny pod dnem ultrazvukové vany a vysílají své vlnění směrem k hladině, kde se část vlnění odráží zpět ke dnu. 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23" name="Rectangle 11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713788" cy="1066800"/>
          </a:xfrm>
        </p:spPr>
        <p:txBody>
          <a:bodyPr/>
          <a:lstStyle/>
          <a:p>
            <a:r>
              <a:rPr lang="cs-CZ" altLang="cs-CZ" sz="3600"/>
              <a:t>Kavitace a mechanismus čištění ultrazvukem</a:t>
            </a:r>
          </a:p>
        </p:txBody>
      </p:sp>
      <p:pic>
        <p:nvPicPr>
          <p:cNvPr id="90126" name="Picture 14" descr="1s-solder-join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4953000"/>
            <a:ext cx="2286000" cy="1508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28" name="Rectangle 16"/>
          <p:cNvSpPr>
            <a:spLocks noChangeArrowheads="1"/>
          </p:cNvSpPr>
          <p:nvPr/>
        </p:nvSpPr>
        <p:spPr bwMode="auto">
          <a:xfrm>
            <a:off x="250825" y="1557338"/>
            <a:ext cx="86423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cs-CZ"/>
              <a:t>Pro čištění je nejrozšířenější používání kmitočtů v rozmezí 20 - 100 kHz. Běžně se efektů kavitace využívá k čištění špatně dostupných míst na malých předmětech (např. k čištění šperků). Předmět je umístěn do vodní lázně a zdroj ultrazvuku v lázni vyvolává akustickou kavitaci, která narušuje nečistoty na povrchu.</a:t>
            </a:r>
          </a:p>
        </p:txBody>
      </p:sp>
      <p:pic>
        <p:nvPicPr>
          <p:cNvPr id="90141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81400"/>
            <a:ext cx="4171950" cy="297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44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200400"/>
            <a:ext cx="190500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9" name="Rectangle 3"/>
          <p:cNvSpPr>
            <a:spLocks noChangeArrowheads="1"/>
          </p:cNvSpPr>
          <p:nvPr/>
        </p:nvSpPr>
        <p:spPr bwMode="auto">
          <a:xfrm>
            <a:off x="228600" y="304800"/>
            <a:ext cx="8686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Ultrazvukové čištění je energeticky poměrně nenáročné, největší část energie se spotřebuje na ohřev lázně. Čistící proces je možno kombinovat i s odmašťováním, případně s dezinfekcí. </a:t>
            </a:r>
          </a:p>
        </p:txBody>
      </p:sp>
      <p:sp>
        <p:nvSpPr>
          <p:cNvPr id="188420" name="Rectangle 4"/>
          <p:cNvSpPr>
            <a:spLocks noChangeArrowheads="1"/>
          </p:cNvSpPr>
          <p:nvPr/>
        </p:nvSpPr>
        <p:spPr bwMode="auto">
          <a:xfrm>
            <a:off x="457200" y="1371600"/>
            <a:ext cx="8305800" cy="522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 b="1" i="1"/>
              <a:t>Objem čistící vany</a:t>
            </a:r>
            <a:r>
              <a:rPr lang="cs-CZ" altLang="cs-CZ" sz="1600"/>
              <a:t>. Je třeba jej volit takový, aby čištěné předměty byly dokonale ponořené. </a:t>
            </a:r>
          </a:p>
          <a:p>
            <a:endParaRPr lang="cs-CZ" altLang="cs-CZ" sz="1600"/>
          </a:p>
          <a:p>
            <a:r>
              <a:rPr lang="cs-CZ" altLang="cs-CZ" sz="1600" b="1" i="1"/>
              <a:t>Výkon ultrazvukového generátoru</a:t>
            </a:r>
            <a:r>
              <a:rPr lang="cs-CZ" altLang="cs-CZ" sz="1600"/>
              <a:t>. Závislost mezi objemem vany a potřebným výkonem na jednotku objemu (Watt/litr) je nelineárně klesající.</a:t>
            </a:r>
          </a:p>
          <a:p>
            <a:endParaRPr lang="cs-CZ" altLang="cs-CZ" sz="1600"/>
          </a:p>
          <a:p>
            <a:r>
              <a:rPr lang="cs-CZ" altLang="cs-CZ" sz="1600" b="1" i="1"/>
              <a:t>Teplota lázně</a:t>
            </a:r>
            <a:r>
              <a:rPr lang="cs-CZ" altLang="cs-CZ" sz="1600"/>
              <a:t>. Maximální efekt ultrazvukového čištění je v rozmezí 50-60°C (pro médium na bázi vody). </a:t>
            </a:r>
          </a:p>
          <a:p>
            <a:endParaRPr lang="cs-CZ" altLang="cs-CZ" sz="1600"/>
          </a:p>
          <a:p>
            <a:r>
              <a:rPr lang="cs-CZ" altLang="cs-CZ" sz="1600" b="1" i="1"/>
              <a:t>Kmitočet ultrazvuku</a:t>
            </a:r>
            <a:r>
              <a:rPr lang="cs-CZ" altLang="cs-CZ" sz="1600"/>
              <a:t>. Nižší kmitočet má vyšší erozívní účinky a je méně absorbován čistícím médiem i předměty (proto je vhodnější pro čištění objemnějších a těžších předmětů a pro odstraňování většího znečištění), ultrazvuk vyšších kmitočtů má lepší schopnost pronikat i do nejmenších otvorů a spár. </a:t>
            </a:r>
          </a:p>
          <a:p>
            <a:endParaRPr lang="cs-CZ" altLang="cs-CZ" sz="1600"/>
          </a:p>
          <a:p>
            <a:r>
              <a:rPr lang="cs-CZ" altLang="cs-CZ" sz="1600" b="1" i="1"/>
              <a:t>Odplyněná voda</a:t>
            </a:r>
            <a:r>
              <a:rPr lang="cs-CZ" altLang="cs-CZ" sz="1600"/>
              <a:t>. Běžná voda  obsahuje relativně velké množství rozpuštěných plynů, především vzduchu. Protože plyn je, na rozdíl od kapalin, stlačitelný, po přivedení ultrazvuku začne pružit a tím do značné míry potlačí vznik kavitačních účinků. Proto je třeba pro čištění používat odplyněnou vodu. Tu je možné získat buď pouhým odstátím, což bývá zdlouhavé, a nebo chodem zařízení naprázdno, bez čištěných předmětů, po dobu desítek minut. </a:t>
            </a:r>
          </a:p>
          <a:p>
            <a:endParaRPr lang="cs-CZ" altLang="cs-CZ" sz="1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Bezpečnostní třídy laserů</a:t>
            </a:r>
          </a:p>
        </p:txBody>
      </p:sp>
      <p:pic>
        <p:nvPicPr>
          <p:cNvPr id="244739" name="Picture 3" descr="cl3adio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3716338"/>
            <a:ext cx="4321175" cy="28273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4740" name="Rectangle 4"/>
          <p:cNvSpPr>
            <a:spLocks noChangeArrowheads="1"/>
          </p:cNvSpPr>
          <p:nvPr/>
        </p:nvSpPr>
        <p:spPr bwMode="auto">
          <a:xfrm>
            <a:off x="179388" y="1331913"/>
            <a:ext cx="878522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cs-CZ" sz="2000" b="1"/>
              <a:t>Třída IIIa</a:t>
            </a:r>
            <a:r>
              <a:rPr lang="cs-CZ" altLang="cs-CZ" sz="2000"/>
              <a:t>: </a:t>
            </a:r>
          </a:p>
          <a:p>
            <a:endParaRPr lang="cs-CZ" altLang="cs-CZ" sz="2000"/>
          </a:p>
          <a:p>
            <a:r>
              <a:rPr lang="cs-CZ" altLang="cs-CZ" sz="2000"/>
              <a:t>	kontinuální laser, střední výkon (1 mW až 5 mW), jinak totéž jako 	třída II</a:t>
            </a:r>
          </a:p>
          <a:p>
            <a:r>
              <a:rPr lang="cs-CZ" altLang="cs-CZ" sz="2000"/>
              <a:t>	</a:t>
            </a:r>
          </a:p>
          <a:p>
            <a:r>
              <a:rPr lang="cs-CZ" altLang="cs-CZ" sz="2000"/>
              <a:t>	oko již může být poškozeno za pohledu do zdroje pomocí optické 	soustavy (např. dalekohled). </a:t>
            </a:r>
          </a:p>
          <a:p>
            <a:pPr eaLnBrk="0" hangingPunct="0"/>
            <a:endParaRPr lang="cs-CZ" altLang="cs-CZ" sz="2000"/>
          </a:p>
        </p:txBody>
      </p:sp>
      <p:sp>
        <p:nvSpPr>
          <p:cNvPr id="244741" name="Text Box 5"/>
          <p:cNvSpPr txBox="1">
            <a:spLocks noChangeArrowheads="1"/>
          </p:cNvSpPr>
          <p:nvPr/>
        </p:nvSpPr>
        <p:spPr bwMode="auto">
          <a:xfrm>
            <a:off x="376238" y="4168775"/>
            <a:ext cx="23431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Laserová ukazovátka</a:t>
            </a:r>
          </a:p>
          <a:p>
            <a:endParaRPr lang="cs-CZ" altLang="cs-CZ"/>
          </a:p>
          <a:p>
            <a:r>
              <a:rPr lang="cs-CZ" altLang="cs-CZ"/>
              <a:t>Laserové skenery</a:t>
            </a:r>
          </a:p>
        </p:txBody>
      </p:sp>
    </p:spTree>
    <p:extLst>
      <p:ext uri="{BB962C8B-B14F-4D97-AF65-F5344CB8AC3E}">
        <p14:creationId xmlns:p14="http://schemas.microsoft.com/office/powerpoint/2010/main" val="33497249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Čištění laserem</a:t>
            </a:r>
          </a:p>
        </p:txBody>
      </p:sp>
      <p:pic>
        <p:nvPicPr>
          <p:cNvPr id="5" name="Picture 2" descr="https://encrypted-tbn1.gstatic.com/images?q=tbn:ANd9GcTVDA5Nyt-Zjz53GP3j0lYdUQ0UxE1ku-FtKQpCI8A_XsIP8Rv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18" y="2132856"/>
            <a:ext cx="6031963" cy="391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102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Čištění laserovým paprskem</a:t>
            </a:r>
          </a:p>
        </p:txBody>
      </p:sp>
      <p:sp>
        <p:nvSpPr>
          <p:cNvPr id="20487" name="Text Box 1031"/>
          <p:cNvSpPr txBox="1">
            <a:spLocks noChangeArrowheads="1"/>
          </p:cNvSpPr>
          <p:nvPr/>
        </p:nvSpPr>
        <p:spPr bwMode="auto">
          <a:xfrm>
            <a:off x="519113" y="1720850"/>
            <a:ext cx="13525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Nd:YAG</a:t>
            </a:r>
          </a:p>
          <a:p>
            <a:r>
              <a:rPr lang="cs-CZ" altLang="cs-CZ"/>
              <a:t>Excimer</a:t>
            </a:r>
          </a:p>
          <a:p>
            <a:r>
              <a:rPr lang="cs-CZ" altLang="cs-CZ"/>
              <a:t>Er:YAG</a:t>
            </a:r>
          </a:p>
          <a:p>
            <a:r>
              <a:rPr lang="cs-CZ" altLang="cs-CZ"/>
              <a:t>Pulsní CO2</a:t>
            </a:r>
          </a:p>
        </p:txBody>
      </p:sp>
      <p:sp>
        <p:nvSpPr>
          <p:cNvPr id="20488" name="Text Box 1032"/>
          <p:cNvSpPr txBox="1">
            <a:spLocks noChangeArrowheads="1"/>
          </p:cNvSpPr>
          <p:nvPr/>
        </p:nvSpPr>
        <p:spPr bwMode="auto">
          <a:xfrm>
            <a:off x="684213" y="3860800"/>
            <a:ext cx="205105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i="1"/>
              <a:t>Průmysl</a:t>
            </a:r>
            <a:r>
              <a:rPr lang="cs-CZ" altLang="cs-CZ"/>
              <a:t>:</a:t>
            </a:r>
          </a:p>
          <a:p>
            <a:endParaRPr lang="cs-CZ" altLang="cs-CZ"/>
          </a:p>
          <a:p>
            <a:r>
              <a:rPr lang="cs-CZ" altLang="cs-CZ"/>
              <a:t>Polymerní povlaky</a:t>
            </a:r>
          </a:p>
          <a:p>
            <a:r>
              <a:rPr lang="cs-CZ" altLang="cs-CZ"/>
              <a:t>Koroze</a:t>
            </a:r>
          </a:p>
          <a:p>
            <a:r>
              <a:rPr lang="cs-CZ" altLang="cs-CZ"/>
              <a:t>Ropné produkty </a:t>
            </a:r>
          </a:p>
          <a:p>
            <a:r>
              <a:rPr lang="cs-CZ" altLang="cs-CZ"/>
              <a:t>Částice nečistot</a:t>
            </a:r>
          </a:p>
          <a:p>
            <a:r>
              <a:rPr lang="cs-CZ" altLang="cs-CZ"/>
              <a:t>Dezinfekce</a:t>
            </a:r>
          </a:p>
          <a:p>
            <a:endParaRPr lang="cs-CZ" altLang="cs-CZ"/>
          </a:p>
        </p:txBody>
      </p:sp>
      <p:sp>
        <p:nvSpPr>
          <p:cNvPr id="20494" name="Text Box 1038"/>
          <p:cNvSpPr txBox="1">
            <a:spLocks noChangeArrowheads="1"/>
          </p:cNvSpPr>
          <p:nvPr/>
        </p:nvSpPr>
        <p:spPr bwMode="auto">
          <a:xfrm>
            <a:off x="4643438" y="3716338"/>
            <a:ext cx="179705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i="1"/>
              <a:t>Ochrana KD:</a:t>
            </a:r>
          </a:p>
          <a:p>
            <a:endParaRPr lang="cs-CZ" altLang="cs-CZ"/>
          </a:p>
          <a:p>
            <a:r>
              <a:rPr lang="cs-CZ" altLang="cs-CZ"/>
              <a:t>Koroze</a:t>
            </a:r>
          </a:p>
          <a:p>
            <a:r>
              <a:rPr lang="cs-CZ" altLang="cs-CZ"/>
              <a:t>Inkrustace</a:t>
            </a:r>
          </a:p>
          <a:p>
            <a:r>
              <a:rPr lang="cs-CZ" altLang="cs-CZ"/>
              <a:t>Sediment</a:t>
            </a:r>
          </a:p>
          <a:p>
            <a:r>
              <a:rPr lang="cs-CZ" altLang="cs-CZ"/>
              <a:t>Mikroorganismy</a:t>
            </a:r>
          </a:p>
          <a:p>
            <a:r>
              <a:rPr lang="cs-CZ" altLang="cs-CZ"/>
              <a:t>Graffitti</a:t>
            </a:r>
          </a:p>
          <a:p>
            <a:r>
              <a:rPr lang="cs-CZ" altLang="cs-CZ"/>
              <a:t>Přemalby</a:t>
            </a:r>
          </a:p>
        </p:txBody>
      </p:sp>
      <p:pic>
        <p:nvPicPr>
          <p:cNvPr id="20508" name="Picture 1052" descr="cleani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1773238"/>
            <a:ext cx="6407150" cy="17351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1026" descr="Koh200602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700213"/>
            <a:ext cx="8316912" cy="4573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5715" name="Rectangle 1027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777875"/>
          </a:xfrm>
          <a:noFill/>
          <a:ln/>
        </p:spPr>
        <p:txBody>
          <a:bodyPr/>
          <a:lstStyle/>
          <a:p>
            <a:r>
              <a:rPr lang="cs-CZ" altLang="cs-CZ" sz="3600"/>
              <a:t>Čištění laserovým paprskem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39552" y="908720"/>
            <a:ext cx="8229600" cy="1143000"/>
          </a:xfrm>
        </p:spPr>
        <p:txBody>
          <a:bodyPr/>
          <a:lstStyle/>
          <a:p>
            <a:r>
              <a:rPr lang="cs-CZ" altLang="cs-CZ" dirty="0"/>
              <a:t>Mechanismy čištění laserem</a:t>
            </a:r>
          </a:p>
        </p:txBody>
      </p:sp>
      <p:pic>
        <p:nvPicPr>
          <p:cNvPr id="1028" name="Picture 4" descr="contaminated-surface-with-laser-cleaning_englis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036" y="2780928"/>
            <a:ext cx="5688632" cy="354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23" name="Rectangle 103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cs-CZ" altLang="cs-CZ" sz="3600"/>
              <a:t>Fokusace laserového paprsku</a:t>
            </a:r>
          </a:p>
        </p:txBody>
      </p:sp>
      <p:pic>
        <p:nvPicPr>
          <p:cNvPr id="166920" name="Picture 1032" descr="laser rezhani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4437063"/>
            <a:ext cx="4608513" cy="2212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6922" name="Picture 1034" descr="abl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412875"/>
            <a:ext cx="6696075" cy="3187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7" name="Picture 11" descr="Fekrsanati2000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549275"/>
            <a:ext cx="8243887" cy="2417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5548" name="Picture 12" descr="th_0507ils_application3f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3357563"/>
            <a:ext cx="3382962" cy="3124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5551" name="Picture 15" descr="th_0507ils_application3f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5025" y="3357563"/>
            <a:ext cx="3133725" cy="31956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125538"/>
            <a:ext cx="2894012" cy="4906962"/>
          </a:xfrm>
          <a:noFill/>
          <a:ln/>
        </p:spPr>
      </p:pic>
      <p:pic>
        <p:nvPicPr>
          <p:cNvPr id="250883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175" y="3429000"/>
            <a:ext cx="4537075" cy="2500313"/>
          </a:xfrm>
          <a:noFill/>
          <a:ln/>
        </p:spPr>
      </p:pic>
      <p:pic>
        <p:nvPicPr>
          <p:cNvPr id="250884" name="Picture 4" descr="29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375" y="692150"/>
            <a:ext cx="5178425" cy="1984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5963" y="981075"/>
            <a:ext cx="2849562" cy="4946650"/>
          </a:xfrm>
          <a:noFill/>
          <a:ln/>
        </p:spPr>
      </p:pic>
      <p:pic>
        <p:nvPicPr>
          <p:cNvPr id="232455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196975"/>
            <a:ext cx="3519487" cy="2873375"/>
          </a:xfrm>
          <a:noFill/>
          <a:ln/>
        </p:spPr>
      </p:pic>
      <p:sp>
        <p:nvSpPr>
          <p:cNvPr id="232458" name="Rectangle 10"/>
          <p:cNvSpPr>
            <a:spLocks noChangeArrowheads="1"/>
          </p:cNvSpPr>
          <p:nvPr/>
        </p:nvSpPr>
        <p:spPr bwMode="auto">
          <a:xfrm>
            <a:off x="395288" y="5157788"/>
            <a:ext cx="50038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Time-resolved photography of the material ejection process upon irradiation of a doped polymer (248 nm).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672" y="3721902"/>
            <a:ext cx="5087930" cy="2397968"/>
          </a:xfrm>
          <a:noFill/>
          <a:ln/>
        </p:spPr>
      </p:pic>
      <p:sp>
        <p:nvSpPr>
          <p:cNvPr id="235527" name="Text Box 7"/>
          <p:cNvSpPr txBox="1">
            <a:spLocks noChangeArrowheads="1"/>
          </p:cNvSpPr>
          <p:nvPr/>
        </p:nvSpPr>
        <p:spPr bwMode="auto">
          <a:xfrm>
            <a:off x="467544" y="6155772"/>
            <a:ext cx="80835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 dirty="0" err="1"/>
              <a:t>Schematic</a:t>
            </a:r>
            <a:r>
              <a:rPr lang="cs-CZ" altLang="cs-CZ" sz="1600" dirty="0"/>
              <a:t> </a:t>
            </a:r>
            <a:r>
              <a:rPr lang="cs-CZ" altLang="cs-CZ" sz="1600" dirty="0" err="1"/>
              <a:t>of</a:t>
            </a:r>
            <a:r>
              <a:rPr lang="cs-CZ" altLang="cs-CZ" sz="1600" dirty="0"/>
              <a:t> (a) </a:t>
            </a:r>
            <a:r>
              <a:rPr lang="cs-CZ" altLang="cs-CZ" sz="1600" dirty="0" err="1"/>
              <a:t>degraded</a:t>
            </a:r>
            <a:r>
              <a:rPr lang="cs-CZ" altLang="cs-CZ" sz="1600" dirty="0"/>
              <a:t> </a:t>
            </a:r>
            <a:r>
              <a:rPr lang="cs-CZ" altLang="cs-CZ" sz="1600" dirty="0" err="1"/>
              <a:t>coating</a:t>
            </a:r>
            <a:r>
              <a:rPr lang="cs-CZ" altLang="cs-CZ" sz="1600" dirty="0"/>
              <a:t> </a:t>
            </a:r>
            <a:r>
              <a:rPr lang="cs-CZ" altLang="cs-CZ" sz="1600" dirty="0" err="1"/>
              <a:t>removal</a:t>
            </a:r>
            <a:r>
              <a:rPr lang="cs-CZ" altLang="cs-CZ" sz="1600" dirty="0"/>
              <a:t> </a:t>
            </a:r>
            <a:r>
              <a:rPr lang="cs-CZ" altLang="cs-CZ" sz="1600" dirty="0" err="1"/>
              <a:t>from</a:t>
            </a:r>
            <a:r>
              <a:rPr lang="cs-CZ" altLang="cs-CZ" sz="1600" dirty="0"/>
              <a:t> a </a:t>
            </a:r>
            <a:r>
              <a:rPr lang="cs-CZ" altLang="cs-CZ" sz="1600" dirty="0" err="1"/>
              <a:t>painted</a:t>
            </a:r>
            <a:r>
              <a:rPr lang="cs-CZ" altLang="cs-CZ" sz="1600" dirty="0"/>
              <a:t> </a:t>
            </a:r>
            <a:r>
              <a:rPr lang="cs-CZ" altLang="cs-CZ" sz="1600" dirty="0" err="1"/>
              <a:t>artwork</a:t>
            </a:r>
            <a:r>
              <a:rPr lang="cs-CZ" altLang="cs-CZ" sz="1600" dirty="0"/>
              <a:t> (</a:t>
            </a:r>
            <a:r>
              <a:rPr lang="cs-CZ" altLang="cs-CZ" sz="1600" dirty="0" err="1"/>
              <a:t>i.e</a:t>
            </a:r>
            <a:r>
              <a:rPr lang="cs-CZ" altLang="cs-CZ" sz="1600" dirty="0"/>
              <a:t>., case</a:t>
            </a:r>
          </a:p>
          <a:p>
            <a:r>
              <a:rPr lang="cs-CZ" altLang="cs-CZ" sz="1600" dirty="0" err="1"/>
              <a:t>of</a:t>
            </a:r>
            <a:r>
              <a:rPr lang="cs-CZ" altLang="cs-CZ" sz="1600" dirty="0"/>
              <a:t> </a:t>
            </a:r>
            <a:r>
              <a:rPr lang="cs-CZ" altLang="cs-CZ" sz="1600" dirty="0" err="1"/>
              <a:t>removal</a:t>
            </a:r>
            <a:r>
              <a:rPr lang="cs-CZ" altLang="cs-CZ" sz="1600" dirty="0"/>
              <a:t> </a:t>
            </a:r>
            <a:r>
              <a:rPr lang="cs-CZ" altLang="cs-CZ" sz="1600" dirty="0" err="1"/>
              <a:t>of</a:t>
            </a:r>
            <a:r>
              <a:rPr lang="cs-CZ" altLang="cs-CZ" sz="1600" dirty="0"/>
              <a:t> a </a:t>
            </a:r>
            <a:r>
              <a:rPr lang="cs-CZ" altLang="cs-CZ" sz="1600" dirty="0" err="1"/>
              <a:t>coating</a:t>
            </a:r>
            <a:r>
              <a:rPr lang="cs-CZ" altLang="cs-CZ" sz="1600" dirty="0"/>
              <a:t>) and </a:t>
            </a:r>
            <a:r>
              <a:rPr lang="cs-CZ" altLang="cs-CZ" sz="1600" dirty="0" err="1"/>
              <a:t>of</a:t>
            </a:r>
            <a:r>
              <a:rPr lang="cs-CZ" altLang="cs-CZ" sz="1600" dirty="0"/>
              <a:t> (b) </a:t>
            </a:r>
            <a:r>
              <a:rPr lang="cs-CZ" altLang="cs-CZ" sz="1600" dirty="0" err="1"/>
              <a:t>isolated</a:t>
            </a:r>
            <a:r>
              <a:rPr lang="cs-CZ" altLang="cs-CZ" sz="1600" dirty="0"/>
              <a:t> </a:t>
            </a:r>
            <a:r>
              <a:rPr lang="cs-CZ" altLang="cs-CZ" sz="1600" dirty="0" err="1"/>
              <a:t>absorbing</a:t>
            </a:r>
            <a:r>
              <a:rPr lang="cs-CZ" altLang="cs-CZ" sz="1600" dirty="0"/>
              <a:t> </a:t>
            </a:r>
            <a:r>
              <a:rPr lang="cs-CZ" altLang="cs-CZ" sz="1600" dirty="0" err="1"/>
              <a:t>impurities</a:t>
            </a:r>
            <a:r>
              <a:rPr lang="cs-CZ" altLang="cs-CZ" sz="1600" dirty="0"/>
              <a:t>/</a:t>
            </a:r>
            <a:r>
              <a:rPr lang="cs-CZ" altLang="cs-CZ" sz="1600" dirty="0" err="1"/>
              <a:t>stains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from</a:t>
            </a:r>
            <a:r>
              <a:rPr lang="cs-CZ" altLang="cs-CZ" sz="1600" dirty="0"/>
              <a:t> a </a:t>
            </a:r>
            <a:r>
              <a:rPr lang="cs-CZ" altLang="cs-CZ" sz="1600" dirty="0" err="1"/>
              <a:t>substrate</a:t>
            </a:r>
            <a:r>
              <a:rPr lang="cs-CZ" altLang="cs-CZ" sz="1600" dirty="0"/>
              <a:t>.</a:t>
            </a:r>
          </a:p>
        </p:txBody>
      </p:sp>
      <p:pic>
        <p:nvPicPr>
          <p:cNvPr id="235528" name="Picture 8" descr="AM-2006-1-RS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1204" y="0"/>
            <a:ext cx="6644866" cy="356632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98" name="Picture 1050" descr="Salimbeni2001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60350"/>
            <a:ext cx="8785225" cy="6359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Bezpečnostní třídy laserů</a:t>
            </a:r>
          </a:p>
        </p:txBody>
      </p:sp>
      <p:pic>
        <p:nvPicPr>
          <p:cNvPr id="245763" name="Picture 3" descr="cl3barg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3716338"/>
            <a:ext cx="4038600" cy="2646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64" name="Rectangle 4"/>
          <p:cNvSpPr>
            <a:spLocks noChangeArrowheads="1"/>
          </p:cNvSpPr>
          <p:nvPr/>
        </p:nvSpPr>
        <p:spPr bwMode="auto">
          <a:xfrm>
            <a:off x="395288" y="1252538"/>
            <a:ext cx="8424862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38050" anchor="ctr">
            <a:spAutoFit/>
          </a:bodyPr>
          <a:lstStyle/>
          <a:p>
            <a:endParaRPr lang="cs-CZ" altLang="cs-CZ" sz="2000"/>
          </a:p>
          <a:p>
            <a:r>
              <a:rPr lang="cs-CZ" altLang="cs-CZ" sz="2000" b="1"/>
              <a:t>Třída IIIb</a:t>
            </a:r>
            <a:r>
              <a:rPr lang="cs-CZ" altLang="cs-CZ" sz="2000"/>
              <a:t>:</a:t>
            </a:r>
          </a:p>
          <a:p>
            <a:endParaRPr lang="cs-CZ" altLang="cs-CZ" sz="2000"/>
          </a:p>
          <a:p>
            <a:r>
              <a:rPr lang="cs-CZ" altLang="cs-CZ" sz="2000"/>
              <a:t>	IR a VIS lasery, </a:t>
            </a:r>
            <a:r>
              <a:rPr lang="cs-CZ" altLang="cs-CZ"/>
              <a:t>střední </a:t>
            </a:r>
            <a:r>
              <a:rPr lang="cs-CZ" altLang="cs-CZ" sz="2000"/>
              <a:t>výkon (cw: 5 - 500mW, pulsní 10 J/cm</a:t>
            </a:r>
            <a:r>
              <a:rPr lang="cs-CZ" altLang="cs-CZ" baseline="30000"/>
              <a:t>2</a:t>
            </a:r>
            <a:r>
              <a:rPr lang="cs-CZ" altLang="cs-CZ" sz="2000"/>
              <a:t>) </a:t>
            </a:r>
          </a:p>
          <a:p>
            <a:endParaRPr lang="cs-CZ" altLang="cs-CZ" sz="2000"/>
          </a:p>
          <a:p>
            <a:r>
              <a:rPr lang="cs-CZ" altLang="cs-CZ" sz="2000"/>
              <a:t>	nebezpečí poškození oka, nutno používat ochranné pomůcky (i 	při pozorování odrazu).</a:t>
            </a:r>
          </a:p>
          <a:p>
            <a:pPr eaLnBrk="0" hangingPunct="0"/>
            <a:endParaRPr lang="cs-CZ" altLang="cs-CZ" sz="2000"/>
          </a:p>
        </p:txBody>
      </p:sp>
      <p:sp>
        <p:nvSpPr>
          <p:cNvPr id="245765" name="Text Box 5"/>
          <p:cNvSpPr txBox="1">
            <a:spLocks noChangeArrowheads="1"/>
          </p:cNvSpPr>
          <p:nvPr/>
        </p:nvSpPr>
        <p:spPr bwMode="auto">
          <a:xfrm>
            <a:off x="663575" y="4097338"/>
            <a:ext cx="172085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Spektrometrie</a:t>
            </a:r>
          </a:p>
          <a:p>
            <a:endParaRPr lang="cs-CZ" altLang="cs-CZ"/>
          </a:p>
          <a:p>
            <a:r>
              <a:rPr lang="cs-CZ" altLang="cs-CZ"/>
              <a:t>Stereolitografie</a:t>
            </a:r>
          </a:p>
          <a:p>
            <a:endParaRPr lang="cs-CZ" altLang="cs-CZ"/>
          </a:p>
          <a:p>
            <a:r>
              <a:rPr lang="cs-CZ" altLang="cs-CZ"/>
              <a:t>Laserové show</a:t>
            </a:r>
          </a:p>
        </p:txBody>
      </p:sp>
    </p:spTree>
    <p:extLst>
      <p:ext uri="{BB962C8B-B14F-4D97-AF65-F5344CB8AC3E}">
        <p14:creationId xmlns:p14="http://schemas.microsoft.com/office/powerpoint/2010/main" val="17289652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1028" descr="laser re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0613" y="404813"/>
            <a:ext cx="5370512" cy="6110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15" name="Picture 1035" descr="th_0507ils_application3f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484313"/>
            <a:ext cx="2743200" cy="2057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18" name="Picture 1038" descr="ABTRAGweb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4437063"/>
            <a:ext cx="3017837" cy="2187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cs-CZ" altLang="cs-CZ" sz="3600"/>
              <a:t>Termická expanze částic</a:t>
            </a:r>
          </a:p>
        </p:txBody>
      </p:sp>
      <p:pic>
        <p:nvPicPr>
          <p:cNvPr id="98307" name="Picture 1027" descr="abl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349500"/>
            <a:ext cx="8064500" cy="4213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41" name="Rectangle 1033"/>
          <p:cNvSpPr>
            <a:spLocks noGrp="1" noChangeArrowheads="1"/>
          </p:cNvSpPr>
          <p:nvPr>
            <p:ph type="title"/>
          </p:nvPr>
        </p:nvSpPr>
        <p:spPr>
          <a:xfrm>
            <a:off x="323850" y="836613"/>
            <a:ext cx="4043363" cy="1282700"/>
          </a:xfrm>
        </p:spPr>
        <p:txBody>
          <a:bodyPr/>
          <a:lstStyle/>
          <a:p>
            <a:r>
              <a:rPr lang="cs-CZ" altLang="cs-CZ" sz="3600">
                <a:solidFill>
                  <a:schemeClr val="tx1"/>
                </a:solidFill>
              </a:rPr>
              <a:t>Angulární čištění (α&lt; 90°) 	</a:t>
            </a:r>
          </a:p>
        </p:txBody>
      </p:sp>
      <p:pic>
        <p:nvPicPr>
          <p:cNvPr id="95237" name="Picture 1029" descr="angclea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549275"/>
            <a:ext cx="4302125" cy="29352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5236" name="Rectangle 1028"/>
          <p:cNvSpPr>
            <a:spLocks noChangeArrowheads="1"/>
          </p:cNvSpPr>
          <p:nvPr/>
        </p:nvSpPr>
        <p:spPr bwMode="auto">
          <a:xfrm>
            <a:off x="179388" y="3213100"/>
            <a:ext cx="8785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cs-CZ"/>
              <a:t>Efektivnější než klasicky používané kolmé uspořádání, největší absorptivita při Brewstrově úhlu.</a:t>
            </a:r>
          </a:p>
        </p:txBody>
      </p:sp>
      <p:pic>
        <p:nvPicPr>
          <p:cNvPr id="95240" name="Picture 1032" descr="Watkins200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3644900"/>
            <a:ext cx="5688013" cy="2962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5243" name="Rectangle 1035"/>
          <p:cNvSpPr>
            <a:spLocks noChangeArrowheads="1"/>
          </p:cNvSpPr>
          <p:nvPr/>
        </p:nvSpPr>
        <p:spPr bwMode="auto">
          <a:xfrm>
            <a:off x="395288" y="5157788"/>
            <a:ext cx="25923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Index lomu materiálu = tan(Brewstrova úhlu). 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cs-CZ" altLang="cs-CZ" sz="3600">
                <a:solidFill>
                  <a:schemeClr val="tx1"/>
                </a:solidFill>
              </a:rPr>
              <a:t>Čištění rázovou vlnou</a:t>
            </a:r>
          </a:p>
        </p:txBody>
      </p:sp>
      <p:pic>
        <p:nvPicPr>
          <p:cNvPr id="99332" name="Picture 4" descr="Watkins20015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2997200"/>
            <a:ext cx="6516688" cy="3273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292100" y="1557338"/>
            <a:ext cx="83883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bIns="0" anchor="ctr">
            <a:spAutoFit/>
          </a:bodyPr>
          <a:lstStyle/>
          <a:p>
            <a:pPr algn="ctr"/>
            <a:r>
              <a:rPr lang="cs-CZ" altLang="cs-CZ"/>
              <a:t>Je účinná jen pro malé a silně vázané částice, pro čištění památek se nepoužívá.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Steam cleaning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931150" cy="2116138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1800"/>
              <a:t>= aplikace filmu kapaliny na povrch artefaktu</a:t>
            </a:r>
          </a:p>
          <a:p>
            <a:endParaRPr lang="cs-CZ" altLang="cs-CZ" sz="1800"/>
          </a:p>
          <a:p>
            <a:r>
              <a:rPr lang="cs-CZ" altLang="cs-CZ" sz="1800"/>
              <a:t>Nečistoty jsou vázány pevně na povrch artefaktu a nelze je odstranit suchým čištěním.</a:t>
            </a:r>
          </a:p>
          <a:p>
            <a:r>
              <a:rPr lang="cs-CZ" altLang="cs-CZ" sz="1800"/>
              <a:t>Povrch artefaktu je křehký a je tedy třeba použít menší hustotu energie.</a:t>
            </a:r>
          </a:p>
          <a:p>
            <a:endParaRPr lang="cs-CZ" altLang="cs-CZ" sz="1800"/>
          </a:p>
          <a:p>
            <a:endParaRPr lang="cs-CZ" altLang="cs-CZ" sz="1800"/>
          </a:p>
          <a:p>
            <a:endParaRPr lang="cs-CZ" altLang="cs-CZ" sz="1800"/>
          </a:p>
          <a:p>
            <a:pPr>
              <a:buFontTx/>
              <a:buNone/>
            </a:pPr>
            <a:endParaRPr lang="cs-CZ" altLang="cs-CZ" sz="1800"/>
          </a:p>
          <a:p>
            <a:pPr>
              <a:buFontTx/>
              <a:buNone/>
            </a:pPr>
            <a:endParaRPr lang="cs-CZ" altLang="cs-CZ" sz="1800"/>
          </a:p>
          <a:p>
            <a:pPr>
              <a:buFontTx/>
              <a:buNone/>
            </a:pPr>
            <a:endParaRPr lang="cs-CZ" altLang="cs-CZ" sz="1800"/>
          </a:p>
          <a:p>
            <a:pPr>
              <a:buFontTx/>
              <a:buNone/>
            </a:pPr>
            <a:endParaRPr lang="cs-CZ" altLang="cs-CZ" sz="1800"/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539750" y="3644900"/>
            <a:ext cx="2592388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cs-CZ" altLang="cs-CZ"/>
              <a:t>Nejpoužívanější kapalinou je voda, možné je i použití organických rozpouštědel.</a:t>
            </a:r>
          </a:p>
        </p:txBody>
      </p:sp>
      <p:pic>
        <p:nvPicPr>
          <p:cNvPr id="38921" name="Picture 9" descr="Hong200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8038" y="3567113"/>
            <a:ext cx="5334000" cy="2987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250825" y="6208713"/>
            <a:ext cx="4176713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1800"/>
              <a:t>Kavitace – další možný mechanismus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Ablace v kapalině</a:t>
            </a:r>
          </a:p>
        </p:txBody>
      </p:sp>
      <p:pic>
        <p:nvPicPr>
          <p:cNvPr id="39943" name="Picture 7" descr="abl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12863"/>
            <a:ext cx="8964613" cy="55451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Ablace koroze v kapalině </a:t>
            </a:r>
            <a:br>
              <a:rPr lang="cs-CZ" altLang="cs-CZ" sz="3600"/>
            </a:br>
            <a:r>
              <a:rPr lang="cs-CZ" altLang="cs-CZ" sz="3600"/>
              <a:t>(s vloženým napětím)</a:t>
            </a:r>
          </a:p>
        </p:txBody>
      </p:sp>
      <p:pic>
        <p:nvPicPr>
          <p:cNvPr id="40964" name="Picture 4" descr="oltr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916113"/>
            <a:ext cx="6489700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6" name="Picture 4" descr="Pasquet1999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468313"/>
            <a:ext cx="6911975" cy="3670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5479" name="Rectangle 7"/>
          <p:cNvSpPr>
            <a:spLocks noChangeArrowheads="1"/>
          </p:cNvSpPr>
          <p:nvPr/>
        </p:nvSpPr>
        <p:spPr bwMode="auto">
          <a:xfrm>
            <a:off x="468313" y="4292600"/>
            <a:ext cx="8424862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cs-CZ"/>
              <a:t>Na železný předmět v borátovém pufru (pH = 10) v tříelektrodovém uspořádání (předmět = katoda) se vloží kontrolovaný potenciál (-2 V). Vodík vznikající katodickou redukcí se zachycuje na oxidové vrstvě. Laserový puls (Nd:YAG 1064 nm) způsobí rozpínání vodíku a mechanickou destrukci korozní vrstvy.</a:t>
            </a:r>
          </a:p>
          <a:p>
            <a:r>
              <a:rPr lang="cs-CZ" altLang="cs-CZ"/>
              <a:t>Monitorování průběhu čištění se provádí např. cyklickou voltametrií. 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Aplikace laserů pro likvidaci mikroorganismů</a:t>
            </a:r>
          </a:p>
        </p:txBody>
      </p:sp>
      <p:pic>
        <p:nvPicPr>
          <p:cNvPr id="37896" name="Picture 8" descr="Troll200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60575"/>
            <a:ext cx="8748712" cy="458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 descr="Troll200005y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375" y="188913"/>
            <a:ext cx="5364163" cy="4213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9098" name="Rectangle 10"/>
          <p:cNvSpPr>
            <a:spLocks noChangeArrowheads="1"/>
          </p:cNvSpPr>
          <p:nvPr/>
        </p:nvSpPr>
        <p:spPr bwMode="auto">
          <a:xfrm>
            <a:off x="684213" y="1196975"/>
            <a:ext cx="2520950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/>
              <a:t>Bakterie</a:t>
            </a:r>
          </a:p>
          <a:p>
            <a:r>
              <a:rPr lang="cs-CZ" altLang="cs-CZ"/>
              <a:t>Plísně</a:t>
            </a:r>
          </a:p>
          <a:p>
            <a:r>
              <a:rPr lang="cs-CZ" altLang="cs-CZ"/>
              <a:t>Lišejníky</a:t>
            </a:r>
          </a:p>
          <a:p>
            <a:endParaRPr lang="cs-CZ" altLang="cs-CZ"/>
          </a:p>
        </p:txBody>
      </p:sp>
      <p:pic>
        <p:nvPicPr>
          <p:cNvPr id="89101" name="Picture 13" descr="100_0281 bakteri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3951288"/>
            <a:ext cx="3384550" cy="2536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Bezpečnostní třídy laserů</a:t>
            </a:r>
          </a:p>
        </p:txBody>
      </p:sp>
      <p:pic>
        <p:nvPicPr>
          <p:cNvPr id="246787" name="Picture 3" descr="cl4kry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3573463"/>
            <a:ext cx="4038600" cy="26463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6788" name="Rectangle 4"/>
          <p:cNvSpPr>
            <a:spLocks noChangeArrowheads="1"/>
          </p:cNvSpPr>
          <p:nvPr/>
        </p:nvSpPr>
        <p:spPr bwMode="auto">
          <a:xfrm>
            <a:off x="323850" y="2093913"/>
            <a:ext cx="87344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38050" anchor="ctr">
            <a:spAutoFit/>
          </a:bodyPr>
          <a:lstStyle/>
          <a:p>
            <a:r>
              <a:rPr lang="cs-CZ" altLang="cs-CZ" sz="2000" b="1"/>
              <a:t>Třída IV</a:t>
            </a:r>
            <a:r>
              <a:rPr lang="cs-CZ" altLang="cs-CZ" sz="2000"/>
              <a:t>: </a:t>
            </a:r>
          </a:p>
          <a:p>
            <a:r>
              <a:rPr lang="cs-CZ" altLang="cs-CZ" sz="2000"/>
              <a:t>	totéž jako třída III b), vysoký výkon střední výkon (cw: nad 	500mW, pulsní nad 10 J/cm2) </a:t>
            </a:r>
          </a:p>
        </p:txBody>
      </p:sp>
      <p:sp>
        <p:nvSpPr>
          <p:cNvPr id="246789" name="Text Box 5"/>
          <p:cNvSpPr txBox="1">
            <a:spLocks noChangeArrowheads="1"/>
          </p:cNvSpPr>
          <p:nvPr/>
        </p:nvSpPr>
        <p:spPr bwMode="auto">
          <a:xfrm>
            <a:off x="592138" y="3808413"/>
            <a:ext cx="29019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Chirurgie</a:t>
            </a:r>
          </a:p>
          <a:p>
            <a:endParaRPr lang="cs-CZ" altLang="cs-CZ"/>
          </a:p>
          <a:p>
            <a:r>
              <a:rPr lang="cs-CZ" altLang="cs-CZ"/>
              <a:t>Obrábění </a:t>
            </a:r>
          </a:p>
          <a:p>
            <a:r>
              <a:rPr lang="cs-CZ" altLang="cs-CZ"/>
              <a:t>(řezání, sváření, vrtání, …)</a:t>
            </a:r>
          </a:p>
        </p:txBody>
      </p:sp>
    </p:spTree>
    <p:extLst>
      <p:ext uri="{BB962C8B-B14F-4D97-AF65-F5344CB8AC3E}">
        <p14:creationId xmlns:p14="http://schemas.microsoft.com/office/powerpoint/2010/main" val="363625122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188640"/>
            <a:ext cx="8135937" cy="1470025"/>
          </a:xfrm>
        </p:spPr>
        <p:txBody>
          <a:bodyPr anchor="ctr"/>
          <a:lstStyle/>
          <a:p>
            <a:r>
              <a:rPr lang="en-US" sz="4400" dirty="0" err="1"/>
              <a:t>Aplikace</a:t>
            </a:r>
            <a:endParaRPr lang="cs-CZ" altLang="cs-CZ" sz="4400" b="1" dirty="0"/>
          </a:p>
        </p:txBody>
      </p:sp>
      <p:pic>
        <p:nvPicPr>
          <p:cNvPr id="4" name="Picture 3" descr="http://www.gunaxin.com/wp-content/uploads/2009/05/spay-anyth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44824"/>
            <a:ext cx="6444105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Kámen</a:t>
            </a:r>
          </a:p>
        </p:txBody>
      </p:sp>
      <p:graphicFrame>
        <p:nvGraphicFramePr>
          <p:cNvPr id="66564" name="Object 4"/>
          <p:cNvGraphicFramePr>
            <a:graphicFrameLocks noChangeAspect="1"/>
          </p:cNvGraphicFramePr>
          <p:nvPr/>
        </p:nvGraphicFramePr>
        <p:xfrm>
          <a:off x="762000" y="1447800"/>
          <a:ext cx="22860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2" imgW="2285714" imgH="3048426" progId="MSPhotoEd.3">
                  <p:embed/>
                </p:oleObj>
              </mc:Choice>
              <mc:Fallback>
                <p:oleObj name="Fotografie" r:id="rId2" imgW="2285714" imgH="3048426" progId="MSPhotoEd.3">
                  <p:embed/>
                  <p:pic>
                    <p:nvPicPr>
                      <p:cNvPr id="6656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447800"/>
                        <a:ext cx="2286000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76400"/>
            <a:ext cx="2819400" cy="269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800600"/>
            <a:ext cx="3352800" cy="164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24400"/>
            <a:ext cx="3429000" cy="183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125538"/>
            <a:ext cx="2894012" cy="4906962"/>
          </a:xfrm>
          <a:noFill/>
          <a:ln/>
        </p:spPr>
      </p:pic>
      <p:pic>
        <p:nvPicPr>
          <p:cNvPr id="247811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175" y="3429000"/>
            <a:ext cx="4537075" cy="2500313"/>
          </a:xfrm>
          <a:noFill/>
          <a:ln/>
        </p:spPr>
      </p:pic>
      <p:pic>
        <p:nvPicPr>
          <p:cNvPr id="247812" name="Picture 4" descr="29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375" y="692150"/>
            <a:ext cx="5178425" cy="1984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2" name="Picture 1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052513"/>
            <a:ext cx="5260975" cy="364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2583" name="Text Box 1031"/>
          <p:cNvSpPr txBox="1">
            <a:spLocks noChangeArrowheads="1"/>
          </p:cNvSpPr>
          <p:nvPr/>
        </p:nvSpPr>
        <p:spPr bwMode="auto">
          <a:xfrm>
            <a:off x="1371600" y="5257800"/>
            <a:ext cx="610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/>
              <a:t>FTIR spektra patiny na mramoru před a po působení Nd:YAG laseru at 2.5 J/cm</a:t>
            </a:r>
            <a:r>
              <a:rPr lang="cs-CZ" altLang="cs-CZ" sz="1800" baseline="30000"/>
              <a:t>2</a:t>
            </a:r>
            <a:r>
              <a:rPr lang="cs-CZ" altLang="cs-CZ" sz="1800"/>
              <a:t>; Ox: oxalates; Cc: calcite; Si: silicates. 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314325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304800" y="5334000"/>
            <a:ext cx="3810000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Tenký řez dendritické krusty na Pentelickém mramoru ozářeném Nd:YAG laser at 2.5 J/cm</a:t>
            </a:r>
            <a:r>
              <a:rPr lang="cs-CZ" altLang="cs-CZ" sz="1400" baseline="30000"/>
              <a:t>2</a:t>
            </a:r>
            <a:r>
              <a:rPr lang="cs-CZ" altLang="cs-CZ" sz="1400"/>
              <a:t>. Obraz v SEM (53X BS) (a) a polarizačním mikroskopu (b). Šipka indikuje rozhraní mezi ozářenou a neozářenou oblastí vzorku. </a:t>
            </a:r>
          </a:p>
        </p:txBody>
      </p:sp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788" y="228600"/>
            <a:ext cx="3294062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4419600" y="5334000"/>
            <a:ext cx="4519613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Tenký řez patiny na Pentelickém mramoru ozářeném Nd:YAG laser at 2.5 J/cm</a:t>
            </a:r>
            <a:r>
              <a:rPr lang="cs-CZ" altLang="cs-CZ" sz="1400" baseline="30000"/>
              <a:t>2</a:t>
            </a:r>
            <a:r>
              <a:rPr lang="cs-CZ" altLang="cs-CZ" sz="1400"/>
              <a:t>. Obraz v SEM (53X BS) (a) a polarizačním mikroskopu (b). Šipka indikuje rozhraní mezi ozářenou a neozářenou oblastí vzorku. Analýza plochy metodou SEM–EDX je v rámečku. 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2400" y="733425"/>
            <a:ext cx="4886325" cy="4052888"/>
          </a:xfrm>
          <a:noFill/>
          <a:ln/>
        </p:spPr>
      </p:pic>
      <p:sp>
        <p:nvSpPr>
          <p:cNvPr id="84999" name="Rectangle 7"/>
          <p:cNvSpPr>
            <a:spLocks noChangeArrowheads="1"/>
          </p:cNvSpPr>
          <p:nvPr/>
        </p:nvSpPr>
        <p:spPr bwMode="auto">
          <a:xfrm>
            <a:off x="4876800" y="5410200"/>
            <a:ext cx="38100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LIBS spektra ablatovaného materiálu z dendritické krusty v různé hloubce na Pentelickém mramoru, normalizovaná na intenzitu čáry Ca II 317.93 nm.</a:t>
            </a:r>
          </a:p>
        </p:txBody>
      </p:sp>
      <p:pic>
        <p:nvPicPr>
          <p:cNvPr id="8500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2419350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457200" y="4495800"/>
            <a:ext cx="3324225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Výsledky čištění biogenně inkrustovaného mramoru. (a) λ=355 nm, </a:t>
            </a:r>
            <a:r>
              <a:rPr lang="cs-CZ" altLang="cs-CZ" sz="1400" i="1"/>
              <a:t>H</a:t>
            </a:r>
            <a:r>
              <a:rPr lang="cs-CZ" altLang="cs-CZ" sz="1400"/>
              <a:t>=0.48 J/cm</a:t>
            </a:r>
            <a:r>
              <a:rPr lang="cs-CZ" altLang="cs-CZ" sz="1400" baseline="30000"/>
              <a:t>2</a:t>
            </a:r>
            <a:r>
              <a:rPr lang="cs-CZ" altLang="cs-CZ" sz="1400"/>
              <a:t>, </a:t>
            </a:r>
            <a:r>
              <a:rPr lang="cs-CZ" altLang="cs-CZ" sz="1400" i="1"/>
              <a:t>n</a:t>
            </a:r>
            <a:r>
              <a:rPr lang="cs-CZ" altLang="cs-CZ" sz="1400"/>
              <a:t>=10 and a spot overlap of δ≈50%; (b) λ=5324 nm, </a:t>
            </a:r>
            <a:r>
              <a:rPr lang="cs-CZ" altLang="cs-CZ" sz="1400" i="1"/>
              <a:t>H</a:t>
            </a:r>
            <a:r>
              <a:rPr lang="cs-CZ" altLang="cs-CZ" sz="1400"/>
              <a:t>=1.07 J/cm</a:t>
            </a:r>
            <a:r>
              <a:rPr lang="cs-CZ" altLang="cs-CZ" sz="1400" baseline="30000"/>
              <a:t>2</a:t>
            </a:r>
            <a:r>
              <a:rPr lang="cs-CZ" altLang="cs-CZ" sz="1400"/>
              <a:t>, </a:t>
            </a:r>
            <a:r>
              <a:rPr lang="cs-CZ" altLang="cs-CZ" sz="1400" i="1"/>
              <a:t>n</a:t>
            </a:r>
            <a:r>
              <a:rPr lang="cs-CZ" altLang="cs-CZ" sz="1400"/>
              <a:t>=10 and δ≈50% and (c) λ=1064 nm, </a:t>
            </a:r>
            <a:r>
              <a:rPr lang="cs-CZ" altLang="cs-CZ" sz="1400" i="1"/>
              <a:t>H</a:t>
            </a:r>
            <a:r>
              <a:rPr lang="cs-CZ" altLang="cs-CZ" sz="1400"/>
              <a:t>=1.45 J/cm</a:t>
            </a:r>
            <a:r>
              <a:rPr lang="cs-CZ" altLang="cs-CZ" sz="1400" baseline="30000"/>
              <a:t>2</a:t>
            </a:r>
            <a:r>
              <a:rPr lang="cs-CZ" altLang="cs-CZ" sz="1400"/>
              <a:t>, </a:t>
            </a:r>
            <a:r>
              <a:rPr lang="cs-CZ" altLang="cs-CZ" sz="1400" i="1"/>
              <a:t>n</a:t>
            </a:r>
            <a:r>
              <a:rPr lang="cs-CZ" altLang="cs-CZ" sz="1400"/>
              <a:t>=10 and δ≈50%. 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3810000" y="533400"/>
            <a:ext cx="44196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LIBS spectra of the biogenické inkrustace mramoru ve spektrání oblasti 265–340 nm. (a) Puls 2 biogenní krusty; (b) puls 2 povrchu mramoru bez povrchové vrstvy. </a:t>
            </a: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3095625" cy="211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2200"/>
            <a:ext cx="31242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95800"/>
            <a:ext cx="3200400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6384925" y="3973513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 sz="1400"/>
          </a:p>
        </p:txBody>
      </p:sp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4038600" y="5029200"/>
            <a:ext cx="41148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Kumulativní LIBS spektra během odstraňování biogenní inkrustace na mramoru: (a) 3. puls; (b) 5. puls; (c) 7. puls; (d) 9. puls (e) čistý povrch. </a:t>
            </a:r>
          </a:p>
        </p:txBody>
      </p:sp>
      <p:sp>
        <p:nvSpPr>
          <p:cNvPr id="62475" name="Text Box 11"/>
          <p:cNvSpPr txBox="1">
            <a:spLocks noChangeArrowheads="1"/>
          </p:cNvSpPr>
          <p:nvPr/>
        </p:nvSpPr>
        <p:spPr bwMode="auto">
          <a:xfrm>
            <a:off x="3733800" y="2819400"/>
            <a:ext cx="44196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/>
              <a:t>LIBS spectra of the biogenické inkrustace mramoru ve spektrání oblasti 325–600 nm.(a) Puls 2 biogenní krusty; (b) puls 2 povrchu mramoru bez povrchové vrstvy. 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Keramika a terrakota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476250"/>
            <a:ext cx="3810000" cy="1651000"/>
          </a:xfrm>
          <a:noFill/>
          <a:ln/>
        </p:spPr>
      </p:pic>
      <p:sp>
        <p:nvSpPr>
          <p:cNvPr id="223238" name="Rectangle 6"/>
          <p:cNvSpPr>
            <a:spLocks noChangeArrowheads="1"/>
          </p:cNvSpPr>
          <p:nvPr/>
        </p:nvSpPr>
        <p:spPr bwMode="auto">
          <a:xfrm>
            <a:off x="395288" y="2420938"/>
            <a:ext cx="5472112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dirty="0" err="1"/>
              <a:t>Thin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cross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section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showing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terracotta</a:t>
            </a:r>
            <a:r>
              <a:rPr lang="cs-CZ" altLang="cs-CZ" sz="1800" dirty="0"/>
              <a:t> profile </a:t>
            </a:r>
            <a:r>
              <a:rPr lang="cs-CZ" altLang="cs-CZ" sz="1800" dirty="0" err="1"/>
              <a:t>before</a:t>
            </a:r>
            <a:r>
              <a:rPr lang="cs-CZ" altLang="cs-CZ" sz="1800" dirty="0"/>
              <a:t> (</a:t>
            </a:r>
            <a:r>
              <a:rPr lang="cs-CZ" altLang="cs-CZ" sz="1800" i="1" dirty="0" err="1"/>
              <a:t>left</a:t>
            </a:r>
            <a:r>
              <a:rPr lang="cs-CZ" altLang="cs-CZ" sz="1800" dirty="0"/>
              <a:t>) and </a:t>
            </a:r>
            <a:r>
              <a:rPr lang="cs-CZ" altLang="cs-CZ" sz="1800" dirty="0" err="1"/>
              <a:t>after</a:t>
            </a:r>
            <a:r>
              <a:rPr lang="cs-CZ" altLang="cs-CZ" sz="1800" dirty="0"/>
              <a:t> (</a:t>
            </a:r>
            <a:r>
              <a:rPr lang="cs-CZ" altLang="cs-CZ" sz="1800" i="1" dirty="0" err="1"/>
              <a:t>right</a:t>
            </a:r>
            <a:r>
              <a:rPr lang="cs-CZ" altLang="cs-CZ" sz="1800" dirty="0"/>
              <a:t>) </a:t>
            </a:r>
            <a:r>
              <a:rPr lang="cs-CZ" altLang="cs-CZ" sz="1800" i="1" dirty="0"/>
              <a:t>Michelangelo </a:t>
            </a:r>
            <a:r>
              <a:rPr lang="cs-CZ" altLang="cs-CZ" sz="1800" dirty="0" err="1"/>
              <a:t>irradiation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at</a:t>
            </a:r>
            <a:r>
              <a:rPr lang="cs-CZ" altLang="cs-CZ" sz="1800" dirty="0"/>
              <a:t> 1</a:t>
            </a:r>
            <a:r>
              <a:rPr lang="cs-CZ" altLang="cs-CZ" sz="1800" i="1" dirty="0"/>
              <a:t>.</a:t>
            </a:r>
            <a:r>
              <a:rPr lang="cs-CZ" altLang="cs-CZ" sz="1800" dirty="0"/>
              <a:t>5 J cm</a:t>
            </a:r>
            <a:r>
              <a:rPr lang="cs-CZ" altLang="cs-CZ" sz="1800" i="1" dirty="0"/>
              <a:t>−</a:t>
            </a:r>
            <a:r>
              <a:rPr lang="cs-CZ" altLang="cs-CZ" sz="1800" dirty="0"/>
              <a:t>2 (bar = 100 </a:t>
            </a:r>
            <a:r>
              <a:rPr lang="cs-CZ" altLang="cs-CZ" sz="1800" dirty="0" err="1"/>
              <a:t>μm</a:t>
            </a:r>
            <a:r>
              <a:rPr lang="cs-CZ" altLang="cs-CZ" sz="1800" dirty="0"/>
              <a:t>)</a:t>
            </a:r>
          </a:p>
        </p:txBody>
      </p:sp>
      <p:sp>
        <p:nvSpPr>
          <p:cNvPr id="223239" name="Rectangle 7"/>
          <p:cNvSpPr>
            <a:spLocks noChangeArrowheads="1"/>
          </p:cNvSpPr>
          <p:nvPr/>
        </p:nvSpPr>
        <p:spPr bwMode="auto">
          <a:xfrm>
            <a:off x="539750" y="5661025"/>
            <a:ext cx="50942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/>
              <a:t>Terracotta surface before (</a:t>
            </a:r>
            <a:r>
              <a:rPr lang="cs-CZ" altLang="cs-CZ" sz="1800" i="1"/>
              <a:t>left</a:t>
            </a:r>
            <a:r>
              <a:rPr lang="cs-CZ" altLang="cs-CZ" sz="1800"/>
              <a:t>) and after (</a:t>
            </a:r>
            <a:r>
              <a:rPr lang="cs-CZ" altLang="cs-CZ" sz="1800" i="1"/>
              <a:t>right</a:t>
            </a:r>
            <a:r>
              <a:rPr lang="cs-CZ" altLang="cs-CZ" sz="1800"/>
              <a:t>) SYL 201 at 3 J cm</a:t>
            </a:r>
            <a:r>
              <a:rPr lang="cs-CZ" altLang="cs-CZ" sz="1800" i="1"/>
              <a:t>−</a:t>
            </a:r>
            <a:r>
              <a:rPr lang="cs-CZ" altLang="cs-CZ" sz="1800"/>
              <a:t>2. Vitrifying phenomena are evident</a:t>
            </a:r>
          </a:p>
        </p:txBody>
      </p:sp>
      <p:pic>
        <p:nvPicPr>
          <p:cNvPr id="223240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3500438"/>
            <a:ext cx="3810000" cy="1692275"/>
          </a:xfrm>
          <a:noFill/>
          <a:ln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304800"/>
            <a:ext cx="3429000" cy="1143000"/>
          </a:xfrm>
          <a:noFill/>
          <a:ln/>
        </p:spPr>
        <p:txBody>
          <a:bodyPr/>
          <a:lstStyle/>
          <a:p>
            <a:r>
              <a:rPr lang="cs-CZ" altLang="cs-CZ"/>
              <a:t>Kovy</a:t>
            </a:r>
          </a:p>
        </p:txBody>
      </p:sp>
      <p:pic>
        <p:nvPicPr>
          <p:cNvPr id="1914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2582863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14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895600"/>
            <a:ext cx="240665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14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057400"/>
            <a:ext cx="208597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1130</TotalTime>
  <Words>9296</Words>
  <Application>Microsoft Office PowerPoint</Application>
  <PresentationFormat>Předvádění na obrazovce (4:3)</PresentationFormat>
  <Paragraphs>1014</Paragraphs>
  <Slides>301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301</vt:i4>
      </vt:variant>
    </vt:vector>
  </HeadingPairs>
  <TitlesOfParts>
    <vt:vector size="306" baseType="lpstr">
      <vt:lpstr>Arial</vt:lpstr>
      <vt:lpstr>Calibri</vt:lpstr>
      <vt:lpstr>Times New Roman</vt:lpstr>
      <vt:lpstr>Výchozí návrh</vt:lpstr>
      <vt:lpstr>Fotografie</vt:lpstr>
      <vt:lpstr>Bezpečnost práce s lasery</vt:lpstr>
      <vt:lpstr>Prezentace aplikace PowerPoint</vt:lpstr>
      <vt:lpstr>Prezentace aplikace PowerPoint</vt:lpstr>
      <vt:lpstr>Poškození oka laserem</vt:lpstr>
      <vt:lpstr>Bezpečnostní třídy laserů</vt:lpstr>
      <vt:lpstr>Bezpečnostní třídy laserů</vt:lpstr>
      <vt:lpstr>Bezpečnostní třídy laserů</vt:lpstr>
      <vt:lpstr>Bezpečnostní třídy laserů</vt:lpstr>
      <vt:lpstr>Bezpečnostní třídy laserů</vt:lpstr>
      <vt:lpstr>Prezentace aplikace PowerPoint</vt:lpstr>
      <vt:lpstr>Nejen záření je nebezpečné</vt:lpstr>
      <vt:lpstr>Interakce laseru s materiálem a laserové čištění</vt:lpstr>
      <vt:lpstr>Interakce laserů s materiálem</vt:lpstr>
      <vt:lpstr>Prezentace aplikace PowerPoint</vt:lpstr>
      <vt:lpstr>Parametry laseru a záření</vt:lpstr>
      <vt:lpstr>Druh okolní atmosféry</vt:lpstr>
      <vt:lpstr>Absorpce záření</vt:lpstr>
      <vt:lpstr>Prezentace aplikace PowerPoint</vt:lpstr>
      <vt:lpstr>Absorpce záření</vt:lpstr>
      <vt:lpstr>Prezentace aplikace PowerPoint</vt:lpstr>
      <vt:lpstr> Polovodiče a nevodiče</vt:lpstr>
      <vt:lpstr>Prezentace aplikace PowerPoint</vt:lpstr>
      <vt:lpstr>Molekuly</vt:lpstr>
      <vt:lpstr>Fluorescence</vt:lpstr>
      <vt:lpstr>Multifotonová excitace</vt:lpstr>
      <vt:lpstr>Odraz záření</vt:lpstr>
      <vt:lpstr>Reflektografie</vt:lpstr>
      <vt:lpstr>Reflektografie</vt:lpstr>
      <vt:lpstr>Vliv drsnosti povrchu</vt:lpstr>
      <vt:lpstr>Rozptyl</vt:lpstr>
      <vt:lpstr>Procesy probíhající při absorpci laserového záření materiálem</vt:lpstr>
      <vt:lpstr>Prezentace aplikace PowerPoint</vt:lpstr>
      <vt:lpstr>Prezentace aplikace PowerPoint</vt:lpstr>
      <vt:lpstr>Fotochemická interakce</vt:lpstr>
      <vt:lpstr>Fotoablace</vt:lpstr>
      <vt:lpstr>Mechanismus UV fotoablace</vt:lpstr>
      <vt:lpstr>Vliv vlnové délky (energie fotonu)</vt:lpstr>
      <vt:lpstr>Disociační energie některých typů vazeb</vt:lpstr>
      <vt:lpstr>Vlnové délky a energie fotonů pro různé typy laserů</vt:lpstr>
      <vt:lpstr>Fotodisrupce</vt:lpstr>
      <vt:lpstr>Rázová vlna</vt:lpstr>
      <vt:lpstr>Prezentace aplikace PowerPoint</vt:lpstr>
      <vt:lpstr>Termické interakce</vt:lpstr>
      <vt:lpstr>Prezentace aplikace PowerPoint</vt:lpstr>
      <vt:lpstr>Ablace indukovaná plazmatem</vt:lpstr>
      <vt:lpstr>Prezentace aplikace PowerPoint</vt:lpstr>
      <vt:lpstr>Prezentace aplikace PowerPoint</vt:lpstr>
      <vt:lpstr>Prezentace aplikace PowerPoint</vt:lpstr>
      <vt:lpstr>Tvorba plazmatu</vt:lpstr>
      <vt:lpstr>Prezentace aplikace PowerPoint</vt:lpstr>
      <vt:lpstr>Prezentace aplikace PowerPoint</vt:lpstr>
      <vt:lpstr>Vznik akustického pulsu</vt:lpstr>
      <vt:lpstr>Radiační tlak</vt:lpstr>
      <vt:lpstr>Délka pulsu</vt:lpstr>
      <vt:lpstr>Prezentace aplikace PowerPoint</vt:lpstr>
      <vt:lpstr>Prezentace aplikace PowerPoint</vt:lpstr>
      <vt:lpstr>Vliv hustoty výkonu</vt:lpstr>
      <vt:lpstr>Prezentace aplikace PowerPoint</vt:lpstr>
      <vt:lpstr>Interakce laserového záření s kapalinami</vt:lpstr>
      <vt:lpstr>Prezentace aplikace PowerPoint</vt:lpstr>
      <vt:lpstr>Prezentace aplikace PowerPoint</vt:lpstr>
      <vt:lpstr>„Suchá“ a „mokrá“ ablace</vt:lpstr>
      <vt:lpstr>Prezentace aplikace PowerPoint</vt:lpstr>
      <vt:lpstr>Kavitace</vt:lpstr>
      <vt:lpstr>Kavitace</vt:lpstr>
      <vt:lpstr>Kavitace</vt:lpstr>
      <vt:lpstr>Kavitace indukovaná ultrazvukem</vt:lpstr>
      <vt:lpstr>Kavitace a mechanismus čištění ultrazvukem</vt:lpstr>
      <vt:lpstr>Prezentace aplikace PowerPoint</vt:lpstr>
      <vt:lpstr>Čištění laserem</vt:lpstr>
      <vt:lpstr>Čištění laserovým paprskem</vt:lpstr>
      <vt:lpstr>Čištění laserovým paprskem</vt:lpstr>
      <vt:lpstr>Mechanismy čištění laserem</vt:lpstr>
      <vt:lpstr>Fokusace laserového paprsku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Termická expanze částic</vt:lpstr>
      <vt:lpstr>Angulární čištění (α&lt; 90°)  </vt:lpstr>
      <vt:lpstr>Čištění rázovou vlnou</vt:lpstr>
      <vt:lpstr>Steam cleaning</vt:lpstr>
      <vt:lpstr>Ablace v kapalině</vt:lpstr>
      <vt:lpstr>Ablace koroze v kapalině  (s vloženým napětím)</vt:lpstr>
      <vt:lpstr>Prezentace aplikace PowerPoint</vt:lpstr>
      <vt:lpstr>Aplikace laserů pro likvidaci mikroorganismů</vt:lpstr>
      <vt:lpstr>Prezentace aplikace PowerPoint</vt:lpstr>
      <vt:lpstr>Aplikace</vt:lpstr>
      <vt:lpstr>Kámen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Keramika a terrakota</vt:lpstr>
      <vt:lpstr>Prezentace aplikace PowerPoint</vt:lpstr>
      <vt:lpstr>Kovy</vt:lpstr>
      <vt:lpstr>Měď a bronz</vt:lpstr>
      <vt:lpstr>Prezentace aplikace PowerPoint</vt:lpstr>
      <vt:lpstr>Prezentace aplikace PowerPoint</vt:lpstr>
      <vt:lpstr>Stříbro</vt:lpstr>
      <vt:lpstr>Prezentace aplikace PowerPoint</vt:lpstr>
      <vt:lpstr>Pokovené předměty</vt:lpstr>
      <vt:lpstr>Prezentace aplikace PowerPoint</vt:lpstr>
      <vt:lpstr>Prezentace aplikace PowerPoint</vt:lpstr>
      <vt:lpstr>Železo</vt:lpstr>
      <vt:lpstr>Prezentace aplikace PowerPoint</vt:lpstr>
      <vt:lpstr>Prezentace aplikace PowerPoint</vt:lpstr>
      <vt:lpstr>Textilie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Pergamen</vt:lpstr>
      <vt:lpstr>Prezentace aplikace PowerPoint</vt:lpstr>
      <vt:lpstr>Prezentace aplikace PowerPoint</vt:lpstr>
      <vt:lpstr>Prezentace aplikace PowerPoint</vt:lpstr>
      <vt:lpstr>Prezentace aplikace PowerPoint</vt:lpstr>
      <vt:lpstr>Papír</vt:lpstr>
      <vt:lpstr>Prezentace aplikace PowerPoint</vt:lpstr>
      <vt:lpstr>Prezentace aplikace PowerPoint</vt:lpstr>
      <vt:lpstr>Dřevo</vt:lpstr>
      <vt:lpstr>Prezentace aplikace PowerPoint</vt:lpstr>
      <vt:lpstr>Sklo</vt:lpstr>
      <vt:lpstr>Prezentace aplikace PowerPoint</vt:lpstr>
      <vt:lpstr>Kalcifikované tkáně</vt:lpstr>
      <vt:lpstr>Prezentace aplikace PowerPoint</vt:lpstr>
      <vt:lpstr>Prezentace aplikace PowerPoint</vt:lpstr>
      <vt:lpstr>Prezentace aplikace PowerPoint</vt:lpstr>
      <vt:lpstr>Prezentace aplikace PowerPoint</vt:lpstr>
      <vt:lpstr>Laky</vt:lpstr>
      <vt:lpstr>Prezentace aplikace PowerPoint</vt:lpstr>
      <vt:lpstr>Prezentace aplikace PowerPoint</vt:lpstr>
      <vt:lpstr>Prezentace aplikace PowerPoint</vt:lpstr>
      <vt:lpstr>Prezentace aplikace PowerPoint</vt:lpstr>
      <vt:lpstr>Pigmenty</vt:lpstr>
      <vt:lpstr>Olovnaté pigmenty</vt:lpstr>
      <vt:lpstr>Prezentace aplikace PowerPoint</vt:lpstr>
      <vt:lpstr>Prezentace aplikace PowerPoint</vt:lpstr>
      <vt:lpstr>Prezentace aplikace PowerPoint</vt:lpstr>
      <vt:lpstr>Prezentace aplikace PowerPoint</vt:lpstr>
      <vt:lpstr>Mechanismus diskolorace </vt:lpstr>
      <vt:lpstr>Prezentace aplikace PowerPoint</vt:lpstr>
      <vt:lpstr>Ostatní olovnaté pigmenty</vt:lpstr>
      <vt:lpstr>Železnaté pigmenty</vt:lpstr>
      <vt:lpstr>Prezentace aplikace PowerPoint</vt:lpstr>
      <vt:lpstr>Měďnaté pigmenty</vt:lpstr>
      <vt:lpstr>Prezentace aplikace PowerPoint</vt:lpstr>
      <vt:lpstr>Rumělka</vt:lpstr>
      <vt:lpstr>Prezentace aplikace PowerPoint</vt:lpstr>
      <vt:lpstr>Prezentace aplikace PowerPoint</vt:lpstr>
      <vt:lpstr>Ostatní pigmenty</vt:lpstr>
      <vt:lpstr>Sádra</vt:lpstr>
      <vt:lpstr>Organické pigmenty</vt:lpstr>
      <vt:lpstr>Mikroorganismy</vt:lpstr>
      <vt:lpstr>Likvidace mikroorganismů</vt:lpstr>
      <vt:lpstr>Prezentace aplikace PowerPoint</vt:lpstr>
      <vt:lpstr>Prezentace aplikace PowerPoint</vt:lpstr>
      <vt:lpstr>Prezentace aplikace PowerPoint</vt:lpstr>
      <vt:lpstr>Využití chemických látek při laserovém čištění </vt:lpstr>
      <vt:lpstr>Prezentace aplikace PowerPoint</vt:lpstr>
      <vt:lpstr>Prezentace aplikace PowerPoint</vt:lpstr>
      <vt:lpstr>Monitorování procesu laserového čištění</vt:lpstr>
      <vt:lpstr>LIBS</vt:lpstr>
      <vt:lpstr>LIBS</vt:lpstr>
      <vt:lpstr>Prezentace aplikace PowerPoint</vt:lpstr>
      <vt:lpstr>Prezentace aplikace PowerPoint</vt:lpstr>
      <vt:lpstr>Sledování akustického projevu</vt:lpstr>
      <vt:lpstr>Zařízení na laserové čištění uměleckých artefaktů</vt:lpstr>
      <vt:lpstr>Prezentace aplikace PowerPoint</vt:lpstr>
      <vt:lpstr>Prezentace aplikace PowerPoint</vt:lpstr>
      <vt:lpstr>Prezentace aplikace PowerPoint</vt:lpstr>
      <vt:lpstr>Povrchové úpravy</vt:lpstr>
      <vt:lpstr>Nitridace a karburizace povrchu</vt:lpstr>
      <vt:lpstr>Naprašování povrchových vrstev</vt:lpstr>
      <vt:lpstr>Natavování povrchových vrstev</vt:lpstr>
      <vt:lpstr>Změny fyzikálních vlastností</vt:lpstr>
      <vt:lpstr>Změny fyzikálních vlastností</vt:lpstr>
      <vt:lpstr>Změny fyzikálních vlastností</vt:lpstr>
      <vt:lpstr>Prezentace aplikace PowerPoint</vt:lpstr>
      <vt:lpstr>Prezentace aplikace PowerPoint</vt:lpstr>
      <vt:lpstr>Řezání laserovým paprskem</vt:lpstr>
      <vt:lpstr>Vrtání laserem</vt:lpstr>
      <vt:lpstr>Rytí a leptání</vt:lpstr>
      <vt:lpstr>Sváření laserovým paprskem (laser welding)</vt:lpstr>
      <vt:lpstr>Analytické aplikace laserů</vt:lpstr>
      <vt:lpstr>Vzorkování maleb laserovým paprskem</vt:lpstr>
      <vt:lpstr>Prezentace aplikace PowerPoint</vt:lpstr>
      <vt:lpstr>LA-ICP-MS</vt:lpstr>
      <vt:lpstr>Aplikace LA-ICP-MS</vt:lpstr>
      <vt:lpstr>Provenience obsidiánu</vt:lpstr>
      <vt:lpstr>Prezentace aplikace PowerPoint</vt:lpstr>
      <vt:lpstr>Malba na keramice</vt:lpstr>
      <vt:lpstr>Provenience železa</vt:lpstr>
      <vt:lpstr>Prezentace aplikace PowerPoint</vt:lpstr>
      <vt:lpstr>Analýza zubní skloviny</vt:lpstr>
      <vt:lpstr>Prezentace aplikace PowerPoint</vt:lpstr>
      <vt:lpstr>MC LA-ICP-MS</vt:lpstr>
      <vt:lpstr>Analýza izotopových poměrů</vt:lpstr>
      <vt:lpstr>Ostatní aplikace</vt:lpstr>
      <vt:lpstr>Laserová mikropyrolýza</vt:lpstr>
      <vt:lpstr>Prezentace aplikace PowerPoint</vt:lpstr>
      <vt:lpstr>LDI - TOF</vt:lpstr>
      <vt:lpstr>Prezentace aplikace PowerPoint</vt:lpstr>
      <vt:lpstr>Pigmenty v iluminovaných rukopisech</vt:lpstr>
      <vt:lpstr>Akrylátové barvy</vt:lpstr>
      <vt:lpstr>MALDI-TOF</vt:lpstr>
      <vt:lpstr>Analýza fosilních proteinů</vt:lpstr>
      <vt:lpstr>Identifikace keratinů</vt:lpstr>
      <vt:lpstr>Identifikace organických pojiv v malbách</vt:lpstr>
      <vt:lpstr>Prezentace aplikace PowerPoint</vt:lpstr>
      <vt:lpstr>Degradace historických laků</vt:lpstr>
      <vt:lpstr>Ramanova spektrometrie</vt:lpstr>
      <vt:lpstr>Princip Ramanovy spektrometrie</vt:lpstr>
      <vt:lpstr>Raman vs. FTIR</vt:lpstr>
      <vt:lpstr>Ramanova mikroskopie</vt:lpstr>
      <vt:lpstr>Prezentace aplikace PowerPoint</vt:lpstr>
      <vt:lpstr>Prezentace aplikace PowerPoint</vt:lpstr>
      <vt:lpstr>Raman + FTIR mikroskopie</vt:lpstr>
      <vt:lpstr>Kombinace Raman + LIBS</vt:lpstr>
      <vt:lpstr>Konfokální mikroskopie</vt:lpstr>
      <vt:lpstr>Konfokální Ramanova mikroskopie</vt:lpstr>
      <vt:lpstr>Mobilní zařízení pro Ramanovu spektrometrii</vt:lpstr>
      <vt:lpstr>Prezentace aplikace PowerPoint</vt:lpstr>
      <vt:lpstr>Aplikace Ramanovy spektrometrie</vt:lpstr>
      <vt:lpstr>Analýza vlasů</vt:lpstr>
      <vt:lpstr>Prezentace aplikace PowerPoint</vt:lpstr>
      <vt:lpstr>Prezentace aplikace PowerPoint</vt:lpstr>
      <vt:lpstr>Analýza zubů</vt:lpstr>
      <vt:lpstr>Analýza mumifikovaných tkání</vt:lpstr>
      <vt:lpstr>Prezentace aplikace PowerPoint</vt:lpstr>
      <vt:lpstr>Prezentace aplikace PowerPoint</vt:lpstr>
      <vt:lpstr>Prezentace aplikace PowerPoint</vt:lpstr>
      <vt:lpstr>Ramanova spektrometrie pigmentů</vt:lpstr>
      <vt:lpstr>Prezentace aplikace PowerPoint</vt:lpstr>
      <vt:lpstr>Prezentace aplikace PowerPoint</vt:lpstr>
      <vt:lpstr>Prezentace aplikace PowerPoint</vt:lpstr>
      <vt:lpstr>Identifikace pigmentů na keramice</vt:lpstr>
      <vt:lpstr>Rozpoznání imitací</vt:lpstr>
      <vt:lpstr>Identifikace drahých kamenů</vt:lpstr>
      <vt:lpstr>Identifikace slonoviny</vt:lpstr>
      <vt:lpstr>Identifikace rohoviny (keratinů)</vt:lpstr>
      <vt:lpstr>Glazury a porcelán</vt:lpstr>
      <vt:lpstr>Identifikace fosilních pryskyřic</vt:lpstr>
      <vt:lpstr>Prezentace aplikace PowerPoint</vt:lpstr>
      <vt:lpstr>Korozní produkty</vt:lpstr>
      <vt:lpstr>Identifikace textilních vláken</vt:lpstr>
      <vt:lpstr>Degradace lněných textilií</vt:lpstr>
      <vt:lpstr>Přítomnost mikroorganismů (lišejníky)</vt:lpstr>
      <vt:lpstr>LIBS</vt:lpstr>
      <vt:lpstr>Konzervace dřeva</vt:lpstr>
      <vt:lpstr>Prezentace aplikace PowerPoint</vt:lpstr>
      <vt:lpstr>Monitoring odstraňování starých nátěrů</vt:lpstr>
      <vt:lpstr>Pigmenty</vt:lpstr>
      <vt:lpstr>Prezentace aplikace PowerPoint</vt:lpstr>
      <vt:lpstr>Prezentace aplikace PowerPoint</vt:lpstr>
      <vt:lpstr>Sledování restaurátorských zásahů</vt:lpstr>
      <vt:lpstr>Daguerrotypie</vt:lpstr>
      <vt:lpstr>Malované omítky</vt:lpstr>
      <vt:lpstr>Prezentace aplikace PowerPoint</vt:lpstr>
      <vt:lpstr>Prezentace aplikace PowerPoint</vt:lpstr>
      <vt:lpstr>Kovy a slitiny</vt:lpstr>
      <vt:lpstr>Prezentace aplikace PowerPoint</vt:lpstr>
      <vt:lpstr>Prezentace aplikace PowerPoint</vt:lpstr>
      <vt:lpstr>Výrobní technologie bronzu</vt:lpstr>
      <vt:lpstr>Prezentace aplikace PowerPoint</vt:lpstr>
      <vt:lpstr>Prezentace aplikace PowerPoint</vt:lpstr>
      <vt:lpstr>Čištění kamene</vt:lpstr>
      <vt:lpstr>Prezentace aplikace PowerPoint</vt:lpstr>
      <vt:lpstr>Prezentace aplikace PowerPoint</vt:lpstr>
      <vt:lpstr>Papír</vt:lpstr>
      <vt:lpstr>Prezentace aplikace PowerPoint</vt:lpstr>
      <vt:lpstr>Keramika</vt:lpstr>
      <vt:lpstr>Prezentace aplikace PowerPoint</vt:lpstr>
      <vt:lpstr>Terra sigillata</vt:lpstr>
      <vt:lpstr>Prezentace aplikace PowerPoint</vt:lpstr>
      <vt:lpstr>Kosti a zuby</vt:lpstr>
      <vt:lpstr>Autenticita výrobků z korálu</vt:lpstr>
      <vt:lpstr>LIBS</vt:lpstr>
      <vt:lpstr>Stand-off LIBS</vt:lpstr>
      <vt:lpstr>Malaga</vt:lpstr>
      <vt:lpstr>Stand-off LIBS</vt:lpstr>
      <vt:lpstr>remote LIBS</vt:lpstr>
      <vt:lpstr>Ostatní aplikace</vt:lpstr>
      <vt:lpstr>Laserem indukovaná fluorescence (LIF) </vt:lpstr>
      <vt:lpstr>Laser induced fluorescence</vt:lpstr>
      <vt:lpstr>Prezentace aplikace PowerPoint</vt:lpstr>
      <vt:lpstr>Pojiva v malbách</vt:lpstr>
      <vt:lpstr>Detekce mikroorganismů</vt:lpstr>
      <vt:lpstr>Prezentace aplikace PowerPoint</vt:lpstr>
      <vt:lpstr>Prezentace aplikace PowerPoint</vt:lpstr>
      <vt:lpstr>Katedrála v Parmě</vt:lpstr>
      <vt:lpstr>Znečištění kamene</vt:lpstr>
      <vt:lpstr>Další metody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Lukáš</dc:creator>
  <cp:lastModifiedBy>Lubomír Prokeš</cp:lastModifiedBy>
  <cp:revision>123</cp:revision>
  <dcterms:created xsi:type="dcterms:W3CDTF">2008-05-04T18:30:12Z</dcterms:created>
  <dcterms:modified xsi:type="dcterms:W3CDTF">2023-06-04T20:54:50Z</dcterms:modified>
</cp:coreProperties>
</file>