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92" r:id="rId3"/>
    <p:sldId id="303" r:id="rId4"/>
    <p:sldId id="295" r:id="rId5"/>
    <p:sldId id="285" r:id="rId6"/>
    <p:sldId id="296" r:id="rId7"/>
    <p:sldId id="286" r:id="rId8"/>
    <p:sldId id="287" r:id="rId9"/>
    <p:sldId id="289" r:id="rId10"/>
    <p:sldId id="304" r:id="rId11"/>
    <p:sldId id="305" r:id="rId12"/>
    <p:sldId id="306" r:id="rId13"/>
    <p:sldId id="298" r:id="rId14"/>
    <p:sldId id="284" r:id="rId15"/>
    <p:sldId id="290" r:id="rId16"/>
    <p:sldId id="300" r:id="rId17"/>
    <p:sldId id="302" r:id="rId18"/>
  </p:sldIdLst>
  <p:sldSz cx="9144000" cy="6858000" type="screen4x3"/>
  <p:notesSz cx="6858000" cy="9144000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FCC"/>
    <a:srgbClr val="FF33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88929" autoAdjust="0"/>
  </p:normalViewPr>
  <p:slideViewPr>
    <p:cSldViewPr>
      <p:cViewPr varScale="1">
        <p:scale>
          <a:sx n="78" d="100"/>
          <a:sy n="78" d="100"/>
        </p:scale>
        <p:origin x="-142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EEE5B4-D4DE-4618-945F-380289408A4C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107107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F62C71-A73C-4F0D-BE9A-ABF0FC4199E2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458312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28A03F-9339-4E9D-BB80-CE8DF9A4DFCA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671027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C5FA52-53E6-447F-9975-8FF8AC951F38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607511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23103B-5C65-4158-9287-6029BE4E5587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01571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0426E5-E985-45E1-AA48-CB0E6B46373A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802901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3611C1-EB32-464C-BAF5-DD876FEFD0E8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793492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3EDB9-5975-4CB9-9A71-BA01E5CD149E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201482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5DC19C-D97A-499E-AF6D-3F6C8F89BBC6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049991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9E9E1B-ECAB-421F-81EC-BF5DB755099C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139836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241A32-E92D-4E85-9113-01931DC4FA4B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72928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D146DC71-8778-4902-99E0-7E3D781F32ED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hyperlink" Target="http://www.google.cz/url?sa=i&amp;rct=j&amp;q=reaction+n+order&amp;source=images&amp;cd=&amp;cad=rja&amp;docid=DfGfu3SQPbXabM&amp;tbnid=qMwaw1Twyggt9M:&amp;ved=0CAUQjRw&amp;url=http%3A%2F%2Fschools.aglasem.com%2F%3Fp%3D4368&amp;ei=jFwrUdGIO4uyhAfnpIGoAg&amp;bvm=bv.42768644,d.Yms&amp;psig=AFQjCNH0okKD0Y1TdSXhVUDyrIV3jIfcrA&amp;ust=1361882467155732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file:///D:\Sopousek\Vyuka\Kinetika\Soubory%20z%20internetu\N&#225;sledn&#225;%20reakce%20%20Enz_%20Kinetics_soubory\firstorder.gif" TargetMode="External"/><Relationship Id="rId7" Type="http://schemas.openxmlformats.org/officeDocument/2006/relationships/image" Target="../media/image2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file:///D:\Sopousek\Vyuka\Kinetika\Soubory%20z%20internetu\N&#225;sledn&#225;%20reakce%20%20Enz_%20Kinetics_soubory\integratedfirstord.gif" TargetMode="External"/><Relationship Id="rId10" Type="http://schemas.openxmlformats.org/officeDocument/2006/relationships/image" Target="../media/image27.png"/><Relationship Id="rId4" Type="http://schemas.openxmlformats.org/officeDocument/2006/relationships/image" Target="../media/image22.png"/><Relationship Id="rId9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file:///D:\Sopousek\Vyuka\Kinetika\Soubory%20z%20internetu\N&#225;sledn&#225;%20reakce%20%20Enz_%20Kinetics_soubory\kinetfirstord.gif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7.jpeg"/><Relationship Id="rId4" Type="http://schemas.openxmlformats.org/officeDocument/2006/relationships/image" Target="../media/image3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42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7924800" cy="1524000"/>
          </a:xfrm>
        </p:spPr>
        <p:txBody>
          <a:bodyPr/>
          <a:lstStyle/>
          <a:p>
            <a:pPr eaLnBrk="1" hangingPunct="1"/>
            <a:r>
              <a:rPr lang="cs-CZ" altLang="cs-CZ" smtClean="0"/>
              <a:t>Odvození rychlostních rovnic</a:t>
            </a:r>
            <a:br>
              <a:rPr lang="cs-CZ" altLang="cs-CZ" smtClean="0"/>
            </a:br>
            <a:r>
              <a:rPr lang="cs-CZ" altLang="cs-CZ" smtClean="0"/>
              <a:t>n-tého řádu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800" y="3975100"/>
            <a:ext cx="1665288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800" y="4414838"/>
            <a:ext cx="238125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800" y="5064125"/>
            <a:ext cx="4090988" cy="77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TextovéPole 1"/>
          <p:cNvSpPr txBox="1">
            <a:spLocks noChangeArrowheads="1"/>
          </p:cNvSpPr>
          <p:nvPr/>
        </p:nvSpPr>
        <p:spPr bwMode="auto">
          <a:xfrm>
            <a:off x="655638" y="2781300"/>
            <a:ext cx="22336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400"/>
              <a:t>Pseudo 1 řád:</a:t>
            </a:r>
          </a:p>
        </p:txBody>
      </p:sp>
      <p:sp>
        <p:nvSpPr>
          <p:cNvPr id="2055" name="TextovéPole 7"/>
          <p:cNvSpPr txBox="1">
            <a:spLocks noChangeArrowheads="1"/>
          </p:cNvSpPr>
          <p:nvPr/>
        </p:nvSpPr>
        <p:spPr bwMode="auto">
          <a:xfrm>
            <a:off x="1041400" y="4991100"/>
            <a:ext cx="973138" cy="461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400"/>
              <a:t>  v =   </a:t>
            </a:r>
          </a:p>
        </p:txBody>
      </p:sp>
      <p:sp>
        <p:nvSpPr>
          <p:cNvPr id="2056" name="TextovéPole 8"/>
          <p:cNvSpPr txBox="1">
            <a:spLocks noChangeArrowheads="1"/>
          </p:cNvSpPr>
          <p:nvPr/>
        </p:nvSpPr>
        <p:spPr bwMode="auto">
          <a:xfrm>
            <a:off x="887413" y="5378450"/>
            <a:ext cx="973137" cy="461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400"/>
              <a:t>  v =   </a:t>
            </a:r>
          </a:p>
        </p:txBody>
      </p:sp>
      <p:sp>
        <p:nvSpPr>
          <p:cNvPr id="2057" name="TextovéPole 3"/>
          <p:cNvSpPr txBox="1">
            <a:spLocks noChangeArrowheads="1"/>
          </p:cNvSpPr>
          <p:nvPr/>
        </p:nvSpPr>
        <p:spPr bwMode="auto">
          <a:xfrm>
            <a:off x="979488" y="6092825"/>
            <a:ext cx="7048500" cy="708025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000">
                <a:sym typeface="Symbol" pitchFamily="18" charset="2"/>
              </a:rPr>
              <a:t> (dzeta)…..rozsah reakce (konverze) v jednotkovém objemu objemu</a:t>
            </a:r>
            <a:endParaRPr lang="cs-CZ" altLang="cs-CZ" sz="2000"/>
          </a:p>
        </p:txBody>
      </p:sp>
      <p:sp>
        <p:nvSpPr>
          <p:cNvPr id="2058" name="TextovéPole 1"/>
          <p:cNvSpPr txBox="1">
            <a:spLocks noChangeArrowheads="1"/>
          </p:cNvSpPr>
          <p:nvPr/>
        </p:nvSpPr>
        <p:spPr bwMode="auto">
          <a:xfrm>
            <a:off x="5148263" y="3786188"/>
            <a:ext cx="3309937" cy="830262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400"/>
              <a:t>Pozor na substituce proměnné: </a:t>
            </a:r>
            <a:r>
              <a:rPr lang="cs-CZ" altLang="cs-CZ" sz="2400">
                <a:sym typeface="Symbol" pitchFamily="18" charset="2"/>
              </a:rPr>
              <a:t>, , x</a:t>
            </a:r>
            <a:endParaRPr lang="cs-CZ" altLang="cs-CZ" sz="2400"/>
          </a:p>
        </p:txBody>
      </p:sp>
      <p:sp>
        <p:nvSpPr>
          <p:cNvPr id="13" name="TextovéPole 1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939204" y="3786615"/>
            <a:ext cx="2704010" cy="628249"/>
          </a:xfrm>
          <a:prstGeom prst="rect">
            <a:avLst/>
          </a:prstGeom>
          <a:blipFill rotWithShape="1">
            <a:blip r:embed="rId5"/>
            <a:stretch>
              <a:fillRect b="-8738"/>
            </a:stretch>
          </a:blipFill>
        </p:spPr>
        <p:txBody>
          <a:bodyPr/>
          <a:lstStyle/>
          <a:p>
            <a:pPr eaLnBrk="1" hangingPunct="1">
              <a:defRPr/>
            </a:pPr>
            <a:r>
              <a:rPr lang="cs-CZ">
                <a:noFill/>
                <a:latin typeface="Times New Roman" panose="02020603050405020304" pitchFamily="18" charset="0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4462463" cy="1143000"/>
          </a:xfrm>
        </p:spPr>
        <p:txBody>
          <a:bodyPr/>
          <a:lstStyle/>
          <a:p>
            <a:r>
              <a:rPr lang="cs-CZ" altLang="cs-CZ" smtClean="0"/>
              <a:t>N-tý řád</a:t>
            </a:r>
          </a:p>
        </p:txBody>
      </p:sp>
      <p:sp>
        <p:nvSpPr>
          <p:cNvPr id="11267" name="Obdélník 2"/>
          <p:cNvSpPr>
            <a:spLocks noChangeArrowheads="1"/>
          </p:cNvSpPr>
          <p:nvPr/>
        </p:nvSpPr>
        <p:spPr bwMode="auto">
          <a:xfrm>
            <a:off x="4294188" y="981075"/>
            <a:ext cx="13731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s-CZ" altLang="cs-CZ" sz="2400" b="1">
                <a:solidFill>
                  <a:srgbClr val="CC0000"/>
                </a:solidFill>
              </a:rPr>
              <a:t> v= k A </a:t>
            </a:r>
            <a:r>
              <a:rPr lang="cs-CZ" altLang="cs-CZ" sz="2400" b="1" baseline="30000">
                <a:solidFill>
                  <a:srgbClr val="CC0000"/>
                </a:solidFill>
              </a:rPr>
              <a:t>n</a:t>
            </a:r>
            <a:r>
              <a:rPr lang="cs-CZ" altLang="cs-CZ" sz="2400"/>
              <a:t> </a:t>
            </a:r>
            <a:endParaRPr lang="cs-CZ" altLang="cs-CZ" sz="2400" b="1">
              <a:solidFill>
                <a:srgbClr val="CC0000"/>
              </a:solidFill>
            </a:endParaRPr>
          </a:p>
        </p:txBody>
      </p:sp>
      <p:pic>
        <p:nvPicPr>
          <p:cNvPr id="11268" name="Picture 2" descr="http://farm9.staticflickr.com/8320/8038440831_ff0893c4b4_o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844675"/>
            <a:ext cx="382905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4" descr="http://www.haverford.edu/chem/Scarrow/GenChem/kinetics/lnfvst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492375"/>
            <a:ext cx="3600450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0" name="Obdélník 3"/>
          <p:cNvSpPr>
            <a:spLocks noChangeArrowheads="1"/>
          </p:cNvSpPr>
          <p:nvPr/>
        </p:nvSpPr>
        <p:spPr bwMode="auto">
          <a:xfrm>
            <a:off x="395288" y="5243513"/>
            <a:ext cx="3589337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400"/>
              <a:t>http://chemwiki.ucdavis.edu/Physical_Chemistry/Kinetics/Reaction_Rates/Second_Order_Reactions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3744057" y="4119463"/>
            <a:ext cx="1627240" cy="461665"/>
          </a:xfrm>
          <a:prstGeom prst="rect">
            <a:avLst/>
          </a:prstGeom>
          <a:solidFill>
            <a:srgbClr val="FFC000"/>
          </a:solidFill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cs-CZ" dirty="0" err="1">
                <a:latin typeface="Times New Roman" panose="02020603050405020304" pitchFamily="18" charset="0"/>
              </a:rPr>
              <a:t>ln</a:t>
            </a:r>
            <a:r>
              <a:rPr lang="cs-CZ" dirty="0">
                <a:latin typeface="Times New Roman" panose="02020603050405020304" pitchFamily="18" charset="0"/>
              </a:rPr>
              <a:t> (</a:t>
            </a:r>
            <a:r>
              <a:rPr lang="en-US" dirty="0">
                <a:latin typeface="Times New Roman" panose="02020603050405020304" pitchFamily="18" charset="0"/>
              </a:rPr>
              <a:t>A</a:t>
            </a:r>
            <a:r>
              <a:rPr lang="en-US" baseline="-25000" dirty="0">
                <a:latin typeface="Times New Roman" panose="02020603050405020304" pitchFamily="18" charset="0"/>
              </a:rPr>
              <a:t>0</a:t>
            </a:r>
            <a:r>
              <a:rPr lang="en-US" dirty="0">
                <a:latin typeface="Times New Roman" panose="02020603050405020304" pitchFamily="18" charset="0"/>
              </a:rPr>
              <a:t>+</a:t>
            </a:r>
            <a:r>
              <a:rPr lang="en-US" dirty="0">
                <a:latin typeface="Times New Roman" panose="02020603050405020304" pitchFamily="18" charset="0"/>
                <a:sym typeface="Symbol"/>
              </a:rPr>
              <a:t></a:t>
            </a:r>
            <a:r>
              <a:rPr lang="en-US" baseline="-25000" dirty="0">
                <a:latin typeface="Times New Roman" panose="02020603050405020304" pitchFamily="18" charset="0"/>
              </a:rPr>
              <a:t>A</a:t>
            </a:r>
            <a:r>
              <a:rPr lang="en-US" dirty="0">
                <a:latin typeface="Times New Roman" panose="02020603050405020304" pitchFamily="18" charset="0"/>
                <a:sym typeface="Symbol"/>
              </a:rPr>
              <a:t> </a:t>
            </a:r>
            <a:endParaRPr lang="cs-CZ" dirty="0">
              <a:latin typeface="Times New Roman" panose="02020603050405020304" pitchFamily="18" charset="0"/>
            </a:endParaRPr>
          </a:p>
        </p:txBody>
      </p:sp>
      <p:sp>
        <p:nvSpPr>
          <p:cNvPr id="11272" name="TextovéPole 2"/>
          <p:cNvSpPr txBox="1">
            <a:spLocks noChangeArrowheads="1"/>
          </p:cNvSpPr>
          <p:nvPr/>
        </p:nvSpPr>
        <p:spPr bwMode="auto">
          <a:xfrm>
            <a:off x="6227763" y="6003925"/>
            <a:ext cx="730250" cy="461963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cs-CZ" sz="2400"/>
              <a:t>time</a:t>
            </a:r>
            <a:endParaRPr lang="cs-CZ" altLang="cs-CZ" sz="2400"/>
          </a:p>
        </p:txBody>
      </p:sp>
      <p:sp>
        <p:nvSpPr>
          <p:cNvPr id="3" name="TextovéPole 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714499" y="1498639"/>
            <a:ext cx="2504660" cy="692369"/>
          </a:xfrm>
          <a:prstGeom prst="rect">
            <a:avLst/>
          </a:prstGeom>
          <a:blipFill rotWithShape="1">
            <a:blip r:embed="rId5"/>
            <a:stretch>
              <a:fillRect b="-7965"/>
            </a:stretch>
          </a:blipFill>
        </p:spPr>
        <p:txBody>
          <a:bodyPr/>
          <a:lstStyle/>
          <a:p>
            <a:pPr eaLnBrk="1" hangingPunct="1">
              <a:defRPr/>
            </a:pPr>
            <a:r>
              <a:rPr lang="cs-CZ">
                <a:noFill/>
                <a:latin typeface="Times New Roman" panose="02020603050405020304" pitchFamily="18" charset="0"/>
              </a:rPr>
              <a:t> </a:t>
            </a:r>
          </a:p>
        </p:txBody>
      </p:sp>
      <p:pic>
        <p:nvPicPr>
          <p:cNvPr id="11274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88" y="2222500"/>
            <a:ext cx="3833812" cy="110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5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3956050"/>
            <a:ext cx="1562100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smtClean="0"/>
              <a:t>Poločas reakcí n-tého řádu</a:t>
            </a:r>
          </a:p>
        </p:txBody>
      </p:sp>
      <p:pic>
        <p:nvPicPr>
          <p:cNvPr id="12291" name="Picture 4" descr="http://www.chem.fsu.edu/chemlab/chm1046course/halflifegraph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75" y="1773238"/>
            <a:ext cx="8564563" cy="475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smtClean="0"/>
              <a:t>Zobecnění pro n-tý řád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1700213"/>
            <a:ext cx="7761288" cy="311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1928813" y="4911725"/>
            <a:ext cx="5489575" cy="4000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cs-CZ" sz="2000" dirty="0">
                <a:latin typeface="Times New Roman" panose="02020603050405020304" pitchFamily="18" charset="0"/>
              </a:rPr>
              <a:t>Prověřte zda je to v souladu s předchozím výrazem:</a:t>
            </a:r>
          </a:p>
        </p:txBody>
      </p:sp>
      <p:sp>
        <p:nvSpPr>
          <p:cNvPr id="7" name="TextovéPole 6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271245" y="5351182"/>
            <a:ext cx="3532570" cy="70872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txBody>
          <a:bodyPr/>
          <a:lstStyle/>
          <a:p>
            <a:pPr eaLnBrk="1" hangingPunct="1">
              <a:defRPr/>
            </a:pPr>
            <a:r>
              <a:rPr lang="cs-CZ">
                <a:noFill/>
                <a:latin typeface="Times New Roman" panose="02020603050405020304" pitchFamily="18" charset="0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Nadpis 1"/>
          <p:cNvSpPr>
            <a:spLocks noGrp="1"/>
          </p:cNvSpPr>
          <p:nvPr>
            <p:ph type="title"/>
          </p:nvPr>
        </p:nvSpPr>
        <p:spPr>
          <a:xfrm>
            <a:off x="611188" y="188913"/>
            <a:ext cx="7772400" cy="587375"/>
          </a:xfrm>
        </p:spPr>
        <p:txBody>
          <a:bodyPr/>
          <a:lstStyle/>
          <a:p>
            <a:r>
              <a:rPr lang="cs-CZ" altLang="cs-CZ" smtClean="0"/>
              <a:t>Shrnutí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143000"/>
            <a:ext cx="7848600" cy="542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153400" cy="609600"/>
          </a:xfrm>
        </p:spPr>
        <p:txBody>
          <a:bodyPr/>
          <a:lstStyle/>
          <a:p>
            <a:pPr eaLnBrk="1" hangingPunct="1"/>
            <a:r>
              <a:rPr lang="cs-CZ" altLang="cs-CZ" sz="4000" smtClean="0"/>
              <a:t>Diskuse</a:t>
            </a:r>
          </a:p>
        </p:txBody>
      </p:sp>
      <p:pic>
        <p:nvPicPr>
          <p:cNvPr id="1536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138" y="981075"/>
            <a:ext cx="8902700" cy="561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TextovéPole 1"/>
          <p:cNvSpPr txBox="1">
            <a:spLocks noChangeArrowheads="1"/>
          </p:cNvSpPr>
          <p:nvPr/>
        </p:nvSpPr>
        <p:spPr bwMode="auto">
          <a:xfrm>
            <a:off x="5910263" y="6234113"/>
            <a:ext cx="181133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600"/>
              <a:t> S výjimkou 1. řádu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smtClean="0"/>
              <a:t>Linearizace</a:t>
            </a:r>
          </a:p>
        </p:txBody>
      </p:sp>
      <p:pic>
        <p:nvPicPr>
          <p:cNvPr id="16387" name="Picture 4" descr="http://www.askiitians.com/iit-jee-physical-chemistry/chemical-kinetics/images/plots-rate-vs-concentration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425" y="1557338"/>
            <a:ext cx="6410325" cy="384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smtClean="0"/>
              <a:t>Reakce dvou reaktantů</a:t>
            </a:r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700213"/>
            <a:ext cx="5376863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3646488"/>
            <a:ext cx="6573838" cy="302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cs-CZ" smtClean="0"/>
              <a:t>Diskuse</a:t>
            </a:r>
            <a:endParaRPr lang="cs-CZ" altLang="cs-CZ" smtClean="0"/>
          </a:p>
        </p:txBody>
      </p:sp>
      <p:sp>
        <p:nvSpPr>
          <p:cNvPr id="2" name="TextovéPole 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114800" y="2971800"/>
            <a:ext cx="1866537" cy="461665"/>
          </a:xfrm>
          <a:prstGeom prst="rect">
            <a:avLst/>
          </a:prstGeom>
          <a:blipFill rotWithShape="1">
            <a:blip r:embed="rId2"/>
            <a:stretch>
              <a:fillRect b="-16000"/>
            </a:stretch>
          </a:blipFill>
        </p:spPr>
        <p:txBody>
          <a:bodyPr/>
          <a:lstStyle/>
          <a:p>
            <a:pPr eaLnBrk="1" hangingPunct="1">
              <a:defRPr/>
            </a:pPr>
            <a:r>
              <a:rPr lang="cs-CZ">
                <a:noFill/>
                <a:latin typeface="Times New Roman" panose="02020603050405020304" pitchFamily="18" charset="0"/>
              </a:rPr>
              <a:t> </a:t>
            </a:r>
          </a:p>
        </p:txBody>
      </p:sp>
      <p:sp>
        <p:nvSpPr>
          <p:cNvPr id="4" name="TextovéPole 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555776" y="1916832"/>
            <a:ext cx="4339650" cy="461665"/>
          </a:xfrm>
          <a:prstGeom prst="rect">
            <a:avLst/>
          </a:prstGeom>
          <a:blipFill rotWithShape="1">
            <a:blip r:embed="rId3"/>
            <a:stretch>
              <a:fillRect l="-2107" t="-10526" r="-1264" b="-28947"/>
            </a:stretch>
          </a:blipFill>
        </p:spPr>
        <p:txBody>
          <a:bodyPr/>
          <a:lstStyle/>
          <a:p>
            <a:pPr eaLnBrk="1" hangingPunct="1">
              <a:defRPr/>
            </a:pPr>
            <a:r>
              <a:rPr lang="cs-CZ">
                <a:noFill/>
                <a:latin typeface="Times New Roman" panose="02020603050405020304" pitchFamily="18" charset="0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altLang="cs-CZ" smtClean="0"/>
          </a:p>
        </p:txBody>
      </p:sp>
      <p:pic>
        <p:nvPicPr>
          <p:cNvPr id="3075" name="Picture 2" descr="http://image.slidesharecdn.com/cy101chemicalkineticsusha-151207140000-lva1-app6892/95/chemical-kinetics-7-638.jpg?cb=144949689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33375"/>
            <a:ext cx="8378825" cy="628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ovéPole 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55648" y="5468121"/>
            <a:ext cx="4825552" cy="707694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txBody>
          <a:bodyPr/>
          <a:lstStyle/>
          <a:p>
            <a:pPr eaLnBrk="1" hangingPunct="1">
              <a:defRPr/>
            </a:pPr>
            <a:r>
              <a:rPr lang="cs-CZ">
                <a:noFill/>
                <a:latin typeface="Times New Roman" panose="02020603050405020304" pitchFamily="18" charset="0"/>
              </a:rPr>
              <a:t> </a:t>
            </a:r>
          </a:p>
        </p:txBody>
      </p:sp>
      <p:sp>
        <p:nvSpPr>
          <p:cNvPr id="3077" name="TextovéPole 3"/>
          <p:cNvSpPr txBox="1">
            <a:spLocks noChangeArrowheads="1"/>
          </p:cNvSpPr>
          <p:nvPr/>
        </p:nvSpPr>
        <p:spPr bwMode="auto">
          <a:xfrm>
            <a:off x="155575" y="4794250"/>
            <a:ext cx="4502150" cy="46196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400" b="1">
                <a:solidFill>
                  <a:srgbClr val="FF0000"/>
                </a:solidFill>
              </a:rPr>
              <a:t>Nutno řešit diferenciální rovnici: </a:t>
            </a:r>
          </a:p>
        </p:txBody>
      </p:sp>
      <p:sp>
        <p:nvSpPr>
          <p:cNvPr id="3078" name="TextovéPole 1"/>
          <p:cNvSpPr txBox="1">
            <a:spLocks noChangeArrowheads="1"/>
          </p:cNvSpPr>
          <p:nvPr/>
        </p:nvSpPr>
        <p:spPr bwMode="auto">
          <a:xfrm>
            <a:off x="468313" y="1125538"/>
            <a:ext cx="8064500" cy="863600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altLang="cs-CZ" sz="2400" b="1"/>
              <a:t>Reakční řád n určuje, jak rychlost reakce závisí na koncentraci reaktantu</a:t>
            </a:r>
          </a:p>
        </p:txBody>
      </p:sp>
      <p:sp>
        <p:nvSpPr>
          <p:cNvPr id="3079" name="TextovéPole 6"/>
          <p:cNvSpPr txBox="1">
            <a:spLocks noChangeArrowheads="1"/>
          </p:cNvSpPr>
          <p:nvPr/>
        </p:nvSpPr>
        <p:spPr bwMode="auto">
          <a:xfrm>
            <a:off x="466725" y="2108200"/>
            <a:ext cx="3879850" cy="1200150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altLang="cs-CZ" sz="2400" b="1"/>
              <a:t>Rychlostní rovnice může být napsána s použitím řádu n=0,1,2 :</a:t>
            </a:r>
          </a:p>
        </p:txBody>
      </p:sp>
      <p:sp>
        <p:nvSpPr>
          <p:cNvPr id="3080" name="TextovéPole 3"/>
          <p:cNvSpPr txBox="1">
            <a:spLocks noChangeArrowheads="1"/>
          </p:cNvSpPr>
          <p:nvPr/>
        </p:nvSpPr>
        <p:spPr bwMode="auto">
          <a:xfrm>
            <a:off x="1331913" y="3324225"/>
            <a:ext cx="725487" cy="461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400"/>
              <a:t>    v </a:t>
            </a:r>
          </a:p>
        </p:txBody>
      </p:sp>
      <p:sp>
        <p:nvSpPr>
          <p:cNvPr id="3081" name="TextovéPole 9"/>
          <p:cNvSpPr txBox="1">
            <a:spLocks noChangeArrowheads="1"/>
          </p:cNvSpPr>
          <p:nvPr/>
        </p:nvSpPr>
        <p:spPr bwMode="auto">
          <a:xfrm>
            <a:off x="1331913" y="3771900"/>
            <a:ext cx="725487" cy="461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400"/>
              <a:t>    v </a:t>
            </a:r>
          </a:p>
        </p:txBody>
      </p:sp>
      <p:sp>
        <p:nvSpPr>
          <p:cNvPr id="3082" name="TextovéPole 10"/>
          <p:cNvSpPr txBox="1">
            <a:spLocks noChangeArrowheads="1"/>
          </p:cNvSpPr>
          <p:nvPr/>
        </p:nvSpPr>
        <p:spPr bwMode="auto">
          <a:xfrm>
            <a:off x="1316038" y="4149725"/>
            <a:ext cx="725487" cy="4603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400"/>
              <a:t>    v </a:t>
            </a:r>
          </a:p>
        </p:txBody>
      </p:sp>
      <p:sp>
        <p:nvSpPr>
          <p:cNvPr id="5" name="Obdélník 4"/>
          <p:cNvSpPr/>
          <p:nvPr/>
        </p:nvSpPr>
        <p:spPr>
          <a:xfrm>
            <a:off x="755650" y="5467350"/>
            <a:ext cx="431800" cy="7080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cs-CZ"/>
          </a:p>
        </p:txBody>
      </p:sp>
      <p:sp>
        <p:nvSpPr>
          <p:cNvPr id="13" name="Obdélník 12"/>
          <p:cNvSpPr/>
          <p:nvPr/>
        </p:nvSpPr>
        <p:spPr>
          <a:xfrm>
            <a:off x="2916238" y="5467350"/>
            <a:ext cx="2065337" cy="7080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cs-CZ"/>
          </a:p>
        </p:txBody>
      </p:sp>
      <p:sp>
        <p:nvSpPr>
          <p:cNvPr id="2" name="TextovéPole 1"/>
          <p:cNvSpPr txBox="1"/>
          <p:nvPr/>
        </p:nvSpPr>
        <p:spPr>
          <a:xfrm>
            <a:off x="2856901" y="6452287"/>
            <a:ext cx="2175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600" dirty="0" err="1" smtClean="0"/>
              <a:t>Stoichiometric</a:t>
            </a:r>
            <a:r>
              <a:rPr lang="cs-CZ" sz="1600" dirty="0" smtClean="0"/>
              <a:t> </a:t>
            </a:r>
            <a:r>
              <a:rPr lang="cs-CZ" sz="1600" dirty="0" err="1" smtClean="0"/>
              <a:t>quotient</a:t>
            </a:r>
            <a:r>
              <a:rPr lang="cs-CZ" sz="1600" dirty="0" smtClean="0"/>
              <a:t> </a:t>
            </a:r>
            <a:endParaRPr lang="cs-CZ" sz="1600" dirty="0"/>
          </a:p>
        </p:txBody>
      </p:sp>
      <p:cxnSp>
        <p:nvCxnSpPr>
          <p:cNvPr id="6" name="Přímá spojnice se šipkou 5"/>
          <p:cNvCxnSpPr>
            <a:stCxn id="2" idx="0"/>
          </p:cNvCxnSpPr>
          <p:nvPr/>
        </p:nvCxnSpPr>
        <p:spPr>
          <a:xfrm flipV="1">
            <a:off x="3944699" y="6021288"/>
            <a:ext cx="195253" cy="4309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>
            <a:spLocks noGrp="1"/>
          </p:cNvSpPr>
          <p:nvPr>
            <p:ph type="title"/>
          </p:nvPr>
        </p:nvSpPr>
        <p:spPr>
          <a:xfrm>
            <a:off x="501650" y="260350"/>
            <a:ext cx="7772400" cy="504825"/>
          </a:xfrm>
        </p:spPr>
        <p:txBody>
          <a:bodyPr/>
          <a:lstStyle/>
          <a:p>
            <a:r>
              <a:rPr lang="cs-CZ" altLang="cs-CZ" sz="4000" smtClean="0"/>
              <a:t>Řešení diferenciální rovnice</a:t>
            </a:r>
          </a:p>
        </p:txBody>
      </p:sp>
      <p:pic>
        <p:nvPicPr>
          <p:cNvPr id="409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3425" y="765175"/>
            <a:ext cx="4303713" cy="630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381000" y="1992313"/>
            <a:ext cx="2203450" cy="4000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>
            <a:defPPr>
              <a:defRPr lang="cs-CZ"/>
            </a:defPPr>
            <a:lvl1pPr>
              <a:defRPr sz="2000"/>
            </a:lvl1pPr>
          </a:lstStyle>
          <a:p>
            <a:pPr eaLnBrk="1" hangingPunct="1">
              <a:defRPr/>
            </a:pPr>
            <a:r>
              <a:rPr lang="cs-CZ" dirty="0" smtClean="0">
                <a:latin typeface="Times New Roman" panose="02020603050405020304" pitchFamily="18" charset="0"/>
              </a:rPr>
              <a:t>Přepis </a:t>
            </a:r>
            <a:r>
              <a:rPr lang="cs-CZ" dirty="0" err="1" smtClean="0">
                <a:latin typeface="Times New Roman" panose="02020603050405020304" pitchFamily="18" charset="0"/>
              </a:rPr>
              <a:t>dif</a:t>
            </a:r>
            <a:r>
              <a:rPr lang="cs-CZ" dirty="0" smtClean="0">
                <a:latin typeface="Times New Roman" panose="02020603050405020304" pitchFamily="18" charset="0"/>
              </a:rPr>
              <a:t>. rovnice: </a:t>
            </a:r>
          </a:p>
        </p:txBody>
      </p:sp>
      <p:sp>
        <p:nvSpPr>
          <p:cNvPr id="7" name="TextovéPole 6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681964" y="1991601"/>
            <a:ext cx="2111027" cy="67666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txBody>
          <a:bodyPr/>
          <a:lstStyle/>
          <a:p>
            <a:pPr eaLnBrk="1" hangingPunct="1">
              <a:defRPr/>
            </a:pPr>
            <a:r>
              <a:rPr lang="cs-CZ">
                <a:noFill/>
                <a:latin typeface="Times New Roman" panose="02020603050405020304" pitchFamily="18" charset="0"/>
              </a:rPr>
              <a:t> </a:t>
            </a:r>
          </a:p>
        </p:txBody>
      </p:sp>
      <p:sp>
        <p:nvSpPr>
          <p:cNvPr id="8" name="TextovéPole 7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702572" y="1427987"/>
            <a:ext cx="718915" cy="400110"/>
          </a:xfrm>
          <a:prstGeom prst="rect">
            <a:avLst/>
          </a:prstGeom>
          <a:blipFill rotWithShape="1">
            <a:blip r:embed="rId4"/>
            <a:stretch>
              <a:fillRect l="-8475" t="-7576" b="-25758"/>
            </a:stretch>
          </a:blipFill>
        </p:spPr>
        <p:txBody>
          <a:bodyPr/>
          <a:lstStyle/>
          <a:p>
            <a:pPr eaLnBrk="1" hangingPunct="1">
              <a:defRPr/>
            </a:pPr>
            <a:r>
              <a:rPr lang="cs-CZ">
                <a:noFill/>
                <a:latin typeface="Times New Roman" panose="02020603050405020304" pitchFamily="18" charset="0"/>
              </a:rPr>
              <a:t> 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320675" y="1503363"/>
            <a:ext cx="3121025" cy="4000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cs-CZ" sz="2000" dirty="0">
                <a:latin typeface="Times New Roman" panose="02020603050405020304" pitchFamily="18" charset="0"/>
              </a:rPr>
              <a:t>Substituce (není vždy nutná)</a:t>
            </a:r>
          </a:p>
        </p:txBody>
      </p:sp>
      <p:sp>
        <p:nvSpPr>
          <p:cNvPr id="10" name="TextovéPole 9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656870" y="1449493"/>
            <a:ext cx="1188146" cy="400110"/>
          </a:xfrm>
          <a:prstGeom prst="rect">
            <a:avLst/>
          </a:prstGeom>
          <a:blipFill rotWithShape="1">
            <a:blip r:embed="rId5"/>
            <a:stretch>
              <a:fillRect/>
            </a:stretch>
          </a:blipFill>
        </p:spPr>
        <p:txBody>
          <a:bodyPr/>
          <a:lstStyle/>
          <a:p>
            <a:pPr eaLnBrk="1" hangingPunct="1">
              <a:defRPr/>
            </a:pPr>
            <a:r>
              <a:rPr lang="cs-CZ">
                <a:noFill/>
                <a:latin typeface="Times New Roman" panose="02020603050405020304" pitchFamily="18" charset="0"/>
              </a:rPr>
              <a:t> </a:t>
            </a:r>
          </a:p>
        </p:txBody>
      </p:sp>
      <p:sp>
        <p:nvSpPr>
          <p:cNvPr id="11" name="TextovéPole 10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307919" y="1479614"/>
            <a:ext cx="960840" cy="400110"/>
          </a:xfrm>
          <a:prstGeom prst="rect">
            <a:avLst/>
          </a:prstGeom>
          <a:blipFill rotWithShape="1">
            <a:blip r:embed="rId6"/>
            <a:stretch>
              <a:fillRect b="-10769"/>
            </a:stretch>
          </a:blipFill>
        </p:spPr>
        <p:txBody>
          <a:bodyPr/>
          <a:lstStyle/>
          <a:p>
            <a:pPr eaLnBrk="1" hangingPunct="1">
              <a:defRPr/>
            </a:pPr>
            <a:r>
              <a:rPr lang="cs-CZ">
                <a:noFill/>
                <a:latin typeface="Times New Roman" panose="02020603050405020304" pitchFamily="18" charset="0"/>
              </a:rPr>
              <a:t> </a:t>
            </a:r>
          </a:p>
        </p:txBody>
      </p:sp>
      <p:sp>
        <p:nvSpPr>
          <p:cNvPr id="13" name="TextovéPole 12"/>
          <p:cNvSpPr txBox="1"/>
          <p:nvPr/>
        </p:nvSpPr>
        <p:spPr>
          <a:xfrm>
            <a:off x="412750" y="2781300"/>
            <a:ext cx="2589213" cy="4000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>
            <a:defPPr>
              <a:defRPr lang="cs-CZ"/>
            </a:defPPr>
            <a:lvl1pPr>
              <a:defRPr sz="2000"/>
            </a:lvl1pPr>
          </a:lstStyle>
          <a:p>
            <a:pPr eaLnBrk="1" hangingPunct="1">
              <a:defRPr/>
            </a:pPr>
            <a:r>
              <a:rPr lang="cs-CZ" dirty="0" smtClean="0">
                <a:latin typeface="Times New Roman" panose="02020603050405020304" pitchFamily="18" charset="0"/>
              </a:rPr>
              <a:t>Separace proměnných: </a:t>
            </a:r>
          </a:p>
        </p:txBody>
      </p:sp>
      <p:sp>
        <p:nvSpPr>
          <p:cNvPr id="14" name="TextovéPole 1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702572" y="2780928"/>
            <a:ext cx="2074222" cy="560218"/>
          </a:xfrm>
          <a:prstGeom prst="rect">
            <a:avLst/>
          </a:prstGeom>
          <a:blipFill rotWithShape="1">
            <a:blip r:embed="rId7"/>
            <a:stretch>
              <a:fillRect/>
            </a:stretch>
          </a:blipFill>
        </p:spPr>
        <p:txBody>
          <a:bodyPr/>
          <a:lstStyle/>
          <a:p>
            <a:pPr eaLnBrk="1" hangingPunct="1">
              <a:defRPr/>
            </a:pPr>
            <a:r>
              <a:rPr lang="cs-CZ">
                <a:noFill/>
                <a:latin typeface="Times New Roman" panose="02020603050405020304" pitchFamily="18" charset="0"/>
              </a:rPr>
              <a:t> </a:t>
            </a:r>
          </a:p>
        </p:txBody>
      </p:sp>
      <p:sp>
        <p:nvSpPr>
          <p:cNvPr id="15" name="TextovéPole 14"/>
          <p:cNvSpPr txBox="1"/>
          <p:nvPr/>
        </p:nvSpPr>
        <p:spPr>
          <a:xfrm>
            <a:off x="452438" y="3563938"/>
            <a:ext cx="1989137" cy="7080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>
            <a:defPPr>
              <a:defRPr lang="cs-CZ"/>
            </a:defPPr>
            <a:lvl1pPr>
              <a:defRPr sz="2000"/>
            </a:lvl1pPr>
          </a:lstStyle>
          <a:p>
            <a:pPr eaLnBrk="1" hangingPunct="1">
              <a:defRPr/>
            </a:pPr>
            <a:r>
              <a:rPr lang="cs-CZ" dirty="0" smtClean="0">
                <a:latin typeface="Times New Roman" panose="02020603050405020304" pitchFamily="18" charset="0"/>
              </a:rPr>
              <a:t>Neurčitý integrál </a:t>
            </a:r>
          </a:p>
          <a:p>
            <a:pPr eaLnBrk="1" hangingPunct="1">
              <a:defRPr/>
            </a:pPr>
            <a:r>
              <a:rPr lang="cs-CZ" dirty="0" smtClean="0">
                <a:latin typeface="Times New Roman" panose="02020603050405020304" pitchFamily="18" charset="0"/>
              </a:rPr>
              <a:t>a určení mezí : </a:t>
            </a:r>
          </a:p>
        </p:txBody>
      </p:sp>
      <p:sp>
        <p:nvSpPr>
          <p:cNvPr id="16" name="TextovéPole 15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530872" y="3508472"/>
            <a:ext cx="2857898" cy="711733"/>
          </a:xfrm>
          <a:prstGeom prst="rect">
            <a:avLst/>
          </a:prstGeom>
          <a:blipFill rotWithShape="1">
            <a:blip r:embed="rId8"/>
            <a:stretch>
              <a:fillRect/>
            </a:stretch>
          </a:blipFill>
        </p:spPr>
        <p:txBody>
          <a:bodyPr/>
          <a:lstStyle/>
          <a:p>
            <a:pPr eaLnBrk="1" hangingPunct="1">
              <a:defRPr/>
            </a:pPr>
            <a:r>
              <a:rPr lang="cs-CZ">
                <a:noFill/>
                <a:latin typeface="Times New Roman" panose="02020603050405020304" pitchFamily="18" charset="0"/>
              </a:rPr>
              <a:t> </a:t>
            </a:r>
          </a:p>
        </p:txBody>
      </p:sp>
      <p:sp>
        <p:nvSpPr>
          <p:cNvPr id="18" name="TextovéPole 17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708883" y="3453804"/>
            <a:ext cx="825546" cy="400110"/>
          </a:xfrm>
          <a:prstGeom prst="rect">
            <a:avLst/>
          </a:prstGeom>
          <a:blipFill rotWithShape="1">
            <a:blip r:embed="rId9"/>
            <a:stretch>
              <a:fillRect/>
            </a:stretch>
          </a:blipFill>
        </p:spPr>
        <p:txBody>
          <a:bodyPr/>
          <a:lstStyle/>
          <a:p>
            <a:pPr eaLnBrk="1" hangingPunct="1">
              <a:defRPr/>
            </a:pPr>
            <a:r>
              <a:rPr lang="cs-CZ">
                <a:noFill/>
                <a:latin typeface="Times New Roman" panose="02020603050405020304" pitchFamily="18" charset="0"/>
              </a:rPr>
              <a:t> </a:t>
            </a:r>
          </a:p>
        </p:txBody>
      </p:sp>
      <p:sp>
        <p:nvSpPr>
          <p:cNvPr id="4111" name="TextovéPole 19"/>
          <p:cNvSpPr txBox="1">
            <a:spLocks noChangeArrowheads="1"/>
          </p:cNvSpPr>
          <p:nvPr/>
        </p:nvSpPr>
        <p:spPr bwMode="auto">
          <a:xfrm>
            <a:off x="6550025" y="3438525"/>
            <a:ext cx="14366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000"/>
              <a:t>Pak rozsah: </a:t>
            </a:r>
          </a:p>
        </p:txBody>
      </p:sp>
      <p:sp>
        <p:nvSpPr>
          <p:cNvPr id="21" name="TextovéPole 20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8153949" y="3443561"/>
            <a:ext cx="862287" cy="400110"/>
          </a:xfrm>
          <a:prstGeom prst="rect">
            <a:avLst/>
          </a:prstGeom>
          <a:blipFill rotWithShape="1">
            <a:blip r:embed="rId10"/>
            <a:stretch>
              <a:fillRect/>
            </a:stretch>
          </a:blipFill>
        </p:spPr>
        <p:txBody>
          <a:bodyPr/>
          <a:lstStyle/>
          <a:p>
            <a:pPr eaLnBrk="1" hangingPunct="1">
              <a:defRPr/>
            </a:pPr>
            <a:r>
              <a:rPr lang="cs-CZ">
                <a:noFill/>
                <a:latin typeface="Times New Roman" panose="02020603050405020304" pitchFamily="18" charset="0"/>
              </a:rPr>
              <a:t> </a:t>
            </a:r>
          </a:p>
        </p:txBody>
      </p:sp>
      <p:sp>
        <p:nvSpPr>
          <p:cNvPr id="22" name="TextovéPole 2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726580" y="3851726"/>
            <a:ext cx="790152" cy="400110"/>
          </a:xfrm>
          <a:prstGeom prst="rect">
            <a:avLst/>
          </a:prstGeom>
          <a:blipFill rotWithShape="1">
            <a:blip r:embed="rId11"/>
            <a:stretch>
              <a:fillRect/>
            </a:stretch>
          </a:blipFill>
        </p:spPr>
        <p:txBody>
          <a:bodyPr/>
          <a:lstStyle/>
          <a:p>
            <a:pPr eaLnBrk="1" hangingPunct="1">
              <a:defRPr/>
            </a:pPr>
            <a:r>
              <a:rPr lang="cs-CZ">
                <a:noFill/>
                <a:latin typeface="Times New Roman" panose="02020603050405020304" pitchFamily="18" charset="0"/>
              </a:rPr>
              <a:t> </a:t>
            </a:r>
          </a:p>
        </p:txBody>
      </p:sp>
      <p:sp>
        <p:nvSpPr>
          <p:cNvPr id="4114" name="TextovéPole 22"/>
          <p:cNvSpPr txBox="1">
            <a:spLocks noChangeArrowheads="1"/>
          </p:cNvSpPr>
          <p:nvPr/>
        </p:nvSpPr>
        <p:spPr bwMode="auto">
          <a:xfrm>
            <a:off x="6600825" y="3863975"/>
            <a:ext cx="14366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000"/>
              <a:t>Pak rozsah: </a:t>
            </a:r>
          </a:p>
        </p:txBody>
      </p:sp>
      <p:sp>
        <p:nvSpPr>
          <p:cNvPr id="24" name="TextovéPole 2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8152603" y="3864339"/>
            <a:ext cx="863633" cy="400110"/>
          </a:xfrm>
          <a:prstGeom prst="rect">
            <a:avLst/>
          </a:prstGeom>
          <a:blipFill rotWithShape="1">
            <a:blip r:embed="rId12"/>
            <a:stretch>
              <a:fillRect/>
            </a:stretch>
          </a:blipFill>
        </p:spPr>
        <p:txBody>
          <a:bodyPr/>
          <a:lstStyle/>
          <a:p>
            <a:pPr eaLnBrk="1" hangingPunct="1">
              <a:defRPr/>
            </a:pPr>
            <a:r>
              <a:rPr lang="cs-CZ">
                <a:noFill/>
                <a:latin typeface="Times New Roman" panose="02020603050405020304" pitchFamily="18" charset="0"/>
              </a:rPr>
              <a:t> </a:t>
            </a:r>
          </a:p>
        </p:txBody>
      </p:sp>
      <p:sp>
        <p:nvSpPr>
          <p:cNvPr id="25" name="TextovéPole 24"/>
          <p:cNvSpPr txBox="1"/>
          <p:nvPr/>
        </p:nvSpPr>
        <p:spPr>
          <a:xfrm>
            <a:off x="412750" y="4327525"/>
            <a:ext cx="7502525" cy="4000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>
            <a:defPPr>
              <a:defRPr lang="cs-CZ"/>
            </a:defPPr>
            <a:lvl1pPr>
              <a:defRPr sz="2000"/>
            </a:lvl1pPr>
          </a:lstStyle>
          <a:p>
            <a:pPr eaLnBrk="1" hangingPunct="1">
              <a:defRPr/>
            </a:pPr>
            <a:r>
              <a:rPr lang="cs-CZ" dirty="0" smtClean="0">
                <a:latin typeface="Times New Roman" panose="02020603050405020304" pitchFamily="18" charset="0"/>
              </a:rPr>
              <a:t>Řešení integrálu (analytické) 			nebo numerické: </a:t>
            </a:r>
          </a:p>
        </p:txBody>
      </p:sp>
      <p:sp>
        <p:nvSpPr>
          <p:cNvPr id="19" name="TextovéPole 18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51822" y="4919127"/>
            <a:ext cx="2933945" cy="393185"/>
          </a:xfrm>
          <a:prstGeom prst="rect">
            <a:avLst/>
          </a:prstGeom>
          <a:blipFill rotWithShape="1">
            <a:blip r:embed="rId13"/>
            <a:stretch>
              <a:fillRect b="-3125"/>
            </a:stretch>
          </a:blipFill>
        </p:spPr>
        <p:txBody>
          <a:bodyPr/>
          <a:lstStyle/>
          <a:p>
            <a:pPr eaLnBrk="1" hangingPunct="1">
              <a:defRPr/>
            </a:pPr>
            <a:r>
              <a:rPr lang="cs-CZ">
                <a:noFill/>
                <a:latin typeface="Times New Roman" panose="02020603050405020304" pitchFamily="18" charset="0"/>
              </a:rPr>
              <a:t> </a:t>
            </a:r>
          </a:p>
        </p:txBody>
      </p:sp>
      <p:sp>
        <p:nvSpPr>
          <p:cNvPr id="4118" name="Obdélník 25"/>
          <p:cNvSpPr>
            <a:spLocks noChangeArrowheads="1"/>
          </p:cNvSpPr>
          <p:nvPr/>
        </p:nvSpPr>
        <p:spPr bwMode="auto">
          <a:xfrm>
            <a:off x="6026150" y="4872038"/>
            <a:ext cx="1628775" cy="3698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800" i="1">
                <a:latin typeface="Cambria Math" pitchFamily="18" charset="0"/>
              </a:rPr>
              <a:t>Wolfram alpha</a:t>
            </a:r>
          </a:p>
        </p:txBody>
      </p:sp>
      <p:sp>
        <p:nvSpPr>
          <p:cNvPr id="28" name="TextovéPole 27"/>
          <p:cNvSpPr txBox="1"/>
          <p:nvPr/>
        </p:nvSpPr>
        <p:spPr>
          <a:xfrm>
            <a:off x="596900" y="5403850"/>
            <a:ext cx="1700213" cy="40005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none">
            <a:spAutoFit/>
          </a:bodyPr>
          <a:lstStyle>
            <a:defPPr>
              <a:defRPr lang="cs-CZ"/>
            </a:defPPr>
            <a:lvl1pPr>
              <a:defRPr sz="2000"/>
            </a:lvl1pPr>
          </a:lstStyle>
          <a:p>
            <a:pPr eaLnBrk="1" hangingPunct="1">
              <a:defRPr/>
            </a:pPr>
            <a:r>
              <a:rPr lang="cs-CZ" dirty="0" smtClean="0">
                <a:latin typeface="Times New Roman" panose="02020603050405020304" pitchFamily="18" charset="0"/>
              </a:rPr>
              <a:t>Dosazení mezí</a:t>
            </a:r>
          </a:p>
        </p:txBody>
      </p:sp>
      <p:sp>
        <p:nvSpPr>
          <p:cNvPr id="30" name="TextovéPole 29"/>
          <p:cNvSpPr txBox="1"/>
          <p:nvPr/>
        </p:nvSpPr>
        <p:spPr>
          <a:xfrm>
            <a:off x="6660232" y="5241925"/>
            <a:ext cx="2316660" cy="40011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none">
            <a:spAutoFit/>
          </a:bodyPr>
          <a:lstStyle>
            <a:defPPr>
              <a:defRPr lang="cs-CZ"/>
            </a:defPPr>
            <a:lvl1pPr>
              <a:defRPr sz="2000"/>
            </a:lvl1pPr>
          </a:lstStyle>
          <a:p>
            <a:pPr eaLnBrk="1" hangingPunct="1">
              <a:defRPr/>
            </a:pPr>
            <a:r>
              <a:rPr lang="cs-CZ" dirty="0" smtClean="0">
                <a:latin typeface="Times New Roman" panose="02020603050405020304" pitchFamily="18" charset="0"/>
              </a:rPr>
              <a:t>(Výsledkem </a:t>
            </a:r>
            <a:r>
              <a:rPr lang="cs-CZ" dirty="0" smtClean="0">
                <a:latin typeface="Times New Roman" panose="02020603050405020304" pitchFamily="18" charset="0"/>
              </a:rPr>
              <a:t>je </a:t>
            </a:r>
            <a:r>
              <a:rPr lang="cs-CZ" dirty="0" smtClean="0">
                <a:latin typeface="Times New Roman" panose="02020603050405020304" pitchFamily="18" charset="0"/>
              </a:rPr>
              <a:t>číslo)</a:t>
            </a:r>
            <a:endParaRPr lang="cs-CZ" dirty="0">
              <a:latin typeface="Times New Roman" panose="02020603050405020304" pitchFamily="18" charset="0"/>
            </a:endParaRPr>
          </a:p>
        </p:txBody>
      </p:sp>
      <p:sp>
        <p:nvSpPr>
          <p:cNvPr id="31" name="TextovéPole 30"/>
          <p:cNvSpPr txBox="1"/>
          <p:nvPr/>
        </p:nvSpPr>
        <p:spPr>
          <a:xfrm>
            <a:off x="584200" y="6059488"/>
            <a:ext cx="2362200" cy="40005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none">
            <a:spAutoFit/>
          </a:bodyPr>
          <a:lstStyle>
            <a:defPPr>
              <a:defRPr lang="cs-CZ"/>
            </a:defPPr>
            <a:lvl1pPr>
              <a:defRPr sz="2000"/>
            </a:lvl1pPr>
          </a:lstStyle>
          <a:p>
            <a:pPr eaLnBrk="1" hangingPunct="1">
              <a:defRPr/>
            </a:pPr>
            <a:r>
              <a:rPr lang="cs-CZ" dirty="0" smtClean="0">
                <a:latin typeface="Times New Roman" panose="02020603050405020304" pitchFamily="18" charset="0"/>
              </a:rPr>
              <a:t>Výsledkem je funkce</a:t>
            </a:r>
          </a:p>
        </p:txBody>
      </p:sp>
      <p:sp>
        <p:nvSpPr>
          <p:cNvPr id="32" name="TextovéPole 3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271245" y="5351182"/>
            <a:ext cx="3532570" cy="708720"/>
          </a:xfrm>
          <a:prstGeom prst="rect">
            <a:avLst/>
          </a:prstGeom>
          <a:blipFill rotWithShape="1">
            <a:blip r:embed="rId14"/>
            <a:stretch>
              <a:fillRect/>
            </a:stretch>
          </a:blipFill>
        </p:spPr>
        <p:txBody>
          <a:bodyPr/>
          <a:lstStyle/>
          <a:p>
            <a:pPr eaLnBrk="1" hangingPunct="1">
              <a:defRPr/>
            </a:pPr>
            <a:r>
              <a:rPr lang="cs-CZ">
                <a:noFill/>
                <a:latin typeface="Times New Roman" panose="02020603050405020304" pitchFamily="18" charset="0"/>
              </a:rPr>
              <a:t> 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ovéPole 1"/>
              <p:cNvSpPr txBox="1"/>
              <p:nvPr/>
            </p:nvSpPr>
            <p:spPr>
              <a:xfrm>
                <a:off x="3054216" y="6165304"/>
                <a:ext cx="240833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𝑥</m:t>
                      </m:r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  <m:r>
                        <a:rPr lang="cs-CZ" b="0" i="1" smtClean="0">
                          <a:latin typeface="Cambria Math"/>
                        </a:rPr>
                        <m:t>𝑓</m:t>
                      </m:r>
                      <m:r>
                        <a:rPr lang="cs-CZ" b="0" i="1" smtClean="0">
                          <a:latin typeface="Cambria Math"/>
                        </a:rPr>
                        <m:t>(</m:t>
                      </m:r>
                      <m:r>
                        <a:rPr lang="cs-CZ" b="0" i="1" smtClean="0">
                          <a:latin typeface="Cambria Math"/>
                        </a:rPr>
                        <m:t>𝑎</m:t>
                      </m:r>
                      <m:r>
                        <a:rPr lang="cs-CZ" b="0" i="1" smtClean="0">
                          <a:latin typeface="Cambria Math"/>
                        </a:rPr>
                        <m:t>,</m:t>
                      </m:r>
                      <m:r>
                        <a:rPr lang="cs-CZ" b="0" i="1" smtClean="0">
                          <a:latin typeface="Cambria Math"/>
                        </a:rPr>
                        <m:t>𝑏</m:t>
                      </m:r>
                      <m:r>
                        <a:rPr lang="cs-CZ" b="0" i="1" smtClean="0">
                          <a:latin typeface="Cambria Math"/>
                        </a:rPr>
                        <m:t>,</m:t>
                      </m:r>
                      <m:r>
                        <a:rPr lang="cs-CZ" b="0" i="1" smtClean="0">
                          <a:latin typeface="Cambria Math"/>
                        </a:rPr>
                        <m:t>𝑛</m:t>
                      </m:r>
                      <m:r>
                        <a:rPr lang="cs-CZ" b="0" i="1" smtClean="0">
                          <a:latin typeface="Cambria Math"/>
                        </a:rPr>
                        <m:t>,</m:t>
                      </m:r>
                      <m:r>
                        <a:rPr lang="cs-CZ" b="0" i="1" smtClean="0">
                          <a:latin typeface="Cambria Math"/>
                        </a:rPr>
                        <m:t>𝑡</m:t>
                      </m:r>
                      <m:r>
                        <a:rPr lang="cs-CZ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4216" y="6165304"/>
                <a:ext cx="2408337" cy="461665"/>
              </a:xfrm>
              <a:prstGeom prst="rect">
                <a:avLst/>
              </a:prstGeom>
              <a:blipFill rotWithShape="1">
                <a:blip r:embed="rId15"/>
                <a:stretch>
                  <a:fillRect b="-1842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Nadpis 1"/>
          <p:cNvSpPr>
            <a:spLocks noGrp="1"/>
          </p:cNvSpPr>
          <p:nvPr>
            <p:ph type="title"/>
          </p:nvPr>
        </p:nvSpPr>
        <p:spPr>
          <a:xfrm>
            <a:off x="323850" y="609600"/>
            <a:ext cx="2592388" cy="2963863"/>
          </a:xfrm>
        </p:spPr>
        <p:txBody>
          <a:bodyPr/>
          <a:lstStyle/>
          <a:p>
            <a:r>
              <a:rPr lang="cs-CZ" altLang="cs-CZ" smtClean="0"/>
              <a:t>Wolfram alpha</a:t>
            </a:r>
            <a:br>
              <a:rPr lang="cs-CZ" altLang="cs-CZ" smtClean="0"/>
            </a:br>
            <a:r>
              <a:rPr lang="cs-CZ" altLang="cs-CZ" sz="2800" smtClean="0">
                <a:solidFill>
                  <a:schemeClr val="tx1"/>
                </a:solidFill>
              </a:rPr>
              <a:t>(Nástroj pro řešení diferenciálních rovnic)</a:t>
            </a:r>
          </a:p>
        </p:txBody>
      </p:sp>
      <p:sp>
        <p:nvSpPr>
          <p:cNvPr id="5123" name="Obdélník 2"/>
          <p:cNvSpPr>
            <a:spLocks noChangeArrowheads="1"/>
          </p:cNvSpPr>
          <p:nvPr/>
        </p:nvSpPr>
        <p:spPr bwMode="auto">
          <a:xfrm>
            <a:off x="179388" y="5516563"/>
            <a:ext cx="2520950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400"/>
              <a:t>http://www.wolframalpha.com/examples/Integrals.html</a:t>
            </a:r>
          </a:p>
        </p:txBody>
      </p:sp>
      <p:pic>
        <p:nvPicPr>
          <p:cNvPr id="512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188913"/>
            <a:ext cx="5715000" cy="639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92138" y="188913"/>
            <a:ext cx="7772400" cy="984250"/>
          </a:xfrm>
        </p:spPr>
        <p:txBody>
          <a:bodyPr/>
          <a:lstStyle/>
          <a:p>
            <a:pPr eaLnBrk="1" hangingPunct="1"/>
            <a:r>
              <a:rPr lang="cs-CZ" altLang="cs-CZ" smtClean="0"/>
              <a:t>Řešení reakce 1. řádu </a:t>
            </a:r>
            <a:br>
              <a:rPr lang="cs-CZ" altLang="cs-CZ" smtClean="0"/>
            </a:br>
            <a:r>
              <a:rPr lang="cs-CZ" altLang="cs-CZ" sz="2800" smtClean="0"/>
              <a:t>(detaily viz příložený dokument)</a:t>
            </a:r>
            <a:endParaRPr lang="cs-CZ" altLang="cs-CZ" smtClean="0"/>
          </a:p>
        </p:txBody>
      </p:sp>
      <p:sp>
        <p:nvSpPr>
          <p:cNvPr id="6147" name="Rectangle 6"/>
          <p:cNvSpPr>
            <a:spLocks noChangeArrowheads="1"/>
          </p:cNvSpPr>
          <p:nvPr/>
        </p:nvSpPr>
        <p:spPr bwMode="auto">
          <a:xfrm>
            <a:off x="785813" y="1023938"/>
            <a:ext cx="9144000" cy="189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28528" tIns="152352" bIns="3808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600" b="1">
                <a:solidFill>
                  <a:srgbClr val="FF0000"/>
                </a:solidFill>
                <a:latin typeface="Arial" charset="0"/>
                <a:cs typeface="Times New Roman" charset="0"/>
              </a:rPr>
              <a:t>Analytické řešení reakce prvního řádu</a:t>
            </a:r>
            <a:endParaRPr lang="cs-CZ" altLang="cs-CZ" sz="1600" b="1">
              <a:latin typeface="Arial" charset="0"/>
              <a:cs typeface="Times New Roman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cs-CZ" altLang="cs-CZ" sz="1800">
                <a:solidFill>
                  <a:srgbClr val="000000"/>
                </a:solidFill>
                <a:latin typeface="Arial" charset="0"/>
                <a:cs typeface="Arial" charset="0"/>
              </a:rPr>
              <a:t>k</a:t>
            </a:r>
            <a:r>
              <a:rPr lang="cs-CZ" altLang="cs-CZ" sz="1800" baseline="-30000">
                <a:solidFill>
                  <a:srgbClr val="000000"/>
                </a:solidFill>
                <a:latin typeface="Arial" charset="0"/>
                <a:cs typeface="Arial" charset="0"/>
              </a:rPr>
              <a:t>1</a:t>
            </a:r>
            <a:r>
              <a:rPr lang="cs-CZ" altLang="cs-CZ" sz="1800">
                <a:solidFill>
                  <a:srgbClr val="000000"/>
                </a:solidFill>
                <a:latin typeface="Arial" charset="0"/>
                <a:cs typeface="Arial" charset="0"/>
              </a:rPr>
              <a:t> …..rychlostní konstanta 1. řádu</a:t>
            </a:r>
            <a:endParaRPr lang="cs-CZ" altLang="cs-CZ" sz="700">
              <a:solidFill>
                <a:srgbClr val="000000"/>
              </a:solidFill>
              <a:latin typeface="Verdana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cs-CZ" altLang="cs-CZ" sz="1800">
                <a:solidFill>
                  <a:srgbClr val="000000"/>
                </a:solidFill>
                <a:latin typeface="Arial" charset="0"/>
                <a:cs typeface="Arial" charset="0"/>
              </a:rPr>
              <a:t>Pro reakční rychlost platí:</a:t>
            </a:r>
            <a:endParaRPr lang="cs-CZ" altLang="cs-CZ" sz="700">
              <a:solidFill>
                <a:srgbClr val="000000"/>
              </a:solidFill>
              <a:latin typeface="Verdan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cs-CZ" altLang="cs-CZ" sz="1800" b="1">
                <a:solidFill>
                  <a:srgbClr val="000000"/>
                </a:solidFill>
                <a:latin typeface="Verdana" pitchFamily="34" charset="0"/>
                <a:cs typeface="Arial" charset="0"/>
              </a:rPr>
              <a:t> v = </a:t>
            </a:r>
            <a:r>
              <a:rPr lang="cs-CZ" altLang="cs-CZ" sz="1800" b="1">
                <a:solidFill>
                  <a:srgbClr val="339966"/>
                </a:solidFill>
                <a:latin typeface="Verdana" pitchFamily="34" charset="0"/>
                <a:cs typeface="Arial" charset="0"/>
              </a:rPr>
              <a:t>-d[A]/dt =</a:t>
            </a:r>
            <a:r>
              <a:rPr lang="cs-CZ" altLang="cs-CZ" sz="1800" b="1">
                <a:solidFill>
                  <a:srgbClr val="000000"/>
                </a:solidFill>
                <a:latin typeface="Verdana" pitchFamily="34" charset="0"/>
                <a:cs typeface="Arial" charset="0"/>
              </a:rPr>
              <a:t> +d[P]/dt = </a:t>
            </a:r>
            <a:r>
              <a:rPr lang="cs-CZ" altLang="cs-CZ" sz="1800" b="1">
                <a:solidFill>
                  <a:srgbClr val="339966"/>
                </a:solidFill>
                <a:latin typeface="Verdana" pitchFamily="34" charset="0"/>
                <a:cs typeface="Arial" charset="0"/>
              </a:rPr>
              <a:t>k</a:t>
            </a:r>
            <a:r>
              <a:rPr lang="cs-CZ" altLang="cs-CZ" sz="1800" b="1" baseline="-30000">
                <a:solidFill>
                  <a:srgbClr val="339966"/>
                </a:solidFill>
                <a:latin typeface="Verdana" pitchFamily="34" charset="0"/>
                <a:cs typeface="Arial" charset="0"/>
              </a:rPr>
              <a:t>1</a:t>
            </a:r>
            <a:r>
              <a:rPr lang="cs-CZ" altLang="cs-CZ" sz="1800" b="1">
                <a:solidFill>
                  <a:srgbClr val="339966"/>
                </a:solidFill>
                <a:latin typeface="Verdana" pitchFamily="34" charset="0"/>
                <a:cs typeface="Arial" charset="0"/>
              </a:rPr>
              <a:t>[A]</a:t>
            </a:r>
            <a:r>
              <a:rPr lang="cs-CZ" altLang="cs-CZ" sz="1800" b="1">
                <a:solidFill>
                  <a:srgbClr val="000000"/>
                </a:solidFill>
                <a:latin typeface="Verdana" pitchFamily="34" charset="0"/>
                <a:cs typeface="Arial" charset="0"/>
              </a:rPr>
              <a:t>.  </a:t>
            </a:r>
            <a:r>
              <a:rPr lang="cs-CZ" altLang="cs-CZ" sz="1800">
                <a:solidFill>
                  <a:srgbClr val="000000"/>
                </a:solidFill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endParaRPr lang="cs-CZ" altLang="cs-CZ" sz="700">
              <a:solidFill>
                <a:srgbClr val="000000"/>
              </a:solidFill>
              <a:latin typeface="Verdana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cs-CZ" altLang="cs-CZ" sz="1800">
                <a:solidFill>
                  <a:srgbClr val="000000"/>
                </a:solidFill>
                <a:latin typeface="Arial" charset="0"/>
                <a:cs typeface="Arial" charset="0"/>
              </a:rPr>
              <a:t>Řešení diferenciální rovnice:</a:t>
            </a:r>
            <a:r>
              <a:rPr lang="cs-CZ" altLang="cs-CZ" sz="1800">
                <a:solidFill>
                  <a:srgbClr val="000000"/>
                </a:solidFill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endParaRPr lang="cs-CZ" altLang="cs-CZ" sz="700">
              <a:solidFill>
                <a:srgbClr val="000000"/>
              </a:solidFill>
              <a:latin typeface="Verdana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0"/>
              </a:spcBef>
              <a:buFontTx/>
              <a:buNone/>
            </a:pPr>
            <a:endParaRPr lang="cs-CZ" altLang="cs-CZ" sz="2400"/>
          </a:p>
        </p:txBody>
      </p:sp>
      <p:pic>
        <p:nvPicPr>
          <p:cNvPr id="6148" name="Picture 5" descr="D:\Sopousek\Vyuka\Kinetika\Soubory z internetu\Následná reakce  Enz_ Kinetics_soubory\firstorder.gif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282700"/>
            <a:ext cx="960438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0" y="2305050"/>
            <a:ext cx="9144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altLang="cs-CZ" sz="1800">
                <a:solidFill>
                  <a:srgbClr val="000000"/>
                </a:solidFill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  </a:t>
            </a:r>
            <a:endParaRPr lang="cs-CZ" altLang="cs-CZ" sz="2400"/>
          </a:p>
        </p:txBody>
      </p:sp>
      <p:pic>
        <p:nvPicPr>
          <p:cNvPr id="6150" name="Picture 4" descr="D:\Sopousek\Vyuka\Kinetika\Soubory z internetu\Následná reakce  Enz_ Kinetics_soubory\integratedfirstord.gif"/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608263"/>
            <a:ext cx="3657600" cy="346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6" descr="http://www.chem.purdue.edu/gchelp/howtosolveit/Kinetics/KineticsArt/A_vs_t_1st_order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2460625"/>
            <a:ext cx="3816350" cy="355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8" descr="\ r = k[A]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1293813"/>
            <a:ext cx="6572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10" descr="\ t_ \frac{1}{2} = \frac{ln2}{k}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4456113"/>
            <a:ext cx="70485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4" name="TextovéPole 2"/>
          <p:cNvSpPr txBox="1">
            <a:spLocks noChangeArrowheads="1"/>
          </p:cNvSpPr>
          <p:nvPr/>
        </p:nvSpPr>
        <p:spPr bwMode="auto">
          <a:xfrm>
            <a:off x="366713" y="6157913"/>
            <a:ext cx="20288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400"/>
              <a:t>Pokud řešíme: </a:t>
            </a:r>
          </a:p>
        </p:txBody>
      </p:sp>
      <p:sp>
        <p:nvSpPr>
          <p:cNvPr id="4" name="TextovéPole 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555776" y="6157917"/>
            <a:ext cx="1922129" cy="618246"/>
          </a:xfrm>
          <a:prstGeom prst="rect">
            <a:avLst/>
          </a:prstGeom>
          <a:blipFill rotWithShape="1">
            <a:blip r:embed="rId9"/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eaLnBrk="1" hangingPunct="1">
              <a:defRPr/>
            </a:pPr>
            <a:r>
              <a:rPr lang="cs-CZ">
                <a:noFill/>
                <a:latin typeface="Times New Roman" panose="02020603050405020304" pitchFamily="18" charset="0"/>
              </a:rPr>
              <a:t> </a:t>
            </a:r>
          </a:p>
        </p:txBody>
      </p:sp>
      <p:sp>
        <p:nvSpPr>
          <p:cNvPr id="6156" name="TextovéPole 4"/>
          <p:cNvSpPr txBox="1">
            <a:spLocks noChangeArrowheads="1"/>
          </p:cNvSpPr>
          <p:nvPr/>
        </p:nvSpPr>
        <p:spPr bwMode="auto">
          <a:xfrm>
            <a:off x="4756150" y="6183313"/>
            <a:ext cx="11922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400"/>
              <a:t>získáme</a:t>
            </a:r>
          </a:p>
        </p:txBody>
      </p:sp>
      <p:sp>
        <p:nvSpPr>
          <p:cNvPr id="15" name="TextovéPole 14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140305" y="6157917"/>
            <a:ext cx="2124299" cy="404983"/>
          </a:xfrm>
          <a:prstGeom prst="rect">
            <a:avLst/>
          </a:prstGeom>
          <a:blipFill rotWithShape="1">
            <a:blip r:embed="rId10"/>
            <a:stretch>
              <a:fillRect b="-7463"/>
            </a:stretch>
          </a:blipFill>
          <a:ln>
            <a:noFill/>
          </a:ln>
        </p:spPr>
        <p:txBody>
          <a:bodyPr/>
          <a:lstStyle/>
          <a:p>
            <a:pPr eaLnBrk="1" hangingPunct="1">
              <a:defRPr/>
            </a:pPr>
            <a:r>
              <a:rPr lang="cs-CZ">
                <a:noFill/>
                <a:latin typeface="Times New Roman" panose="02020603050405020304" pitchFamily="18" charset="0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Nadpis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658813"/>
          </a:xfrm>
        </p:spPr>
        <p:txBody>
          <a:bodyPr/>
          <a:lstStyle/>
          <a:p>
            <a:r>
              <a:rPr lang="cs-CZ" altLang="cs-CZ" smtClean="0"/>
              <a:t>Poločas reakce 1 řádu</a:t>
            </a:r>
          </a:p>
        </p:txBody>
      </p:sp>
      <p:pic>
        <p:nvPicPr>
          <p:cNvPr id="7171" name="Picture 6" descr="http://chemwiki.ucdavis.edu/@api/deki/files/8486/=first_order_half-life.jpg?revision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060575"/>
            <a:ext cx="7632700" cy="449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Pole 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699792" y="2420888"/>
            <a:ext cx="772198" cy="494815"/>
          </a:xfrm>
          <a:prstGeom prst="rect">
            <a:avLst/>
          </a:prstGeom>
          <a:blipFill rotWithShape="1">
            <a:blip r:embed="rId3"/>
            <a:stretch>
              <a:fillRect b="-12346"/>
            </a:stretch>
          </a:blipFill>
        </p:spPr>
        <p:txBody>
          <a:bodyPr/>
          <a:lstStyle/>
          <a:p>
            <a:pPr eaLnBrk="1" hangingPunct="1">
              <a:defRPr/>
            </a:pPr>
            <a:r>
              <a:rPr lang="cs-CZ">
                <a:noFill/>
                <a:latin typeface="Times New Roman" panose="02020603050405020304" pitchFamily="18" charset="0"/>
              </a:rPr>
              <a:t> </a:t>
            </a:r>
          </a:p>
        </p:txBody>
      </p:sp>
      <p:sp>
        <p:nvSpPr>
          <p:cNvPr id="7173" name="TextovéPole 2"/>
          <p:cNvSpPr txBox="1">
            <a:spLocks noChangeArrowheads="1"/>
          </p:cNvSpPr>
          <p:nvPr/>
        </p:nvSpPr>
        <p:spPr bwMode="auto">
          <a:xfrm>
            <a:off x="323850" y="1281113"/>
            <a:ext cx="8496300" cy="830262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400"/>
              <a:t>Poločas reakce je doba, za kterou poklesne koncentrace reaktantu na ½. (Tj. ze zvolené výchozí hodnoty A na hodnotu ½ A).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457200"/>
          </a:xfrm>
        </p:spPr>
        <p:txBody>
          <a:bodyPr/>
          <a:lstStyle/>
          <a:p>
            <a:pPr eaLnBrk="1" hangingPunct="1"/>
            <a:r>
              <a:rPr lang="cs-CZ" altLang="cs-CZ" sz="1800" b="1" smtClean="0">
                <a:solidFill>
                  <a:srgbClr val="000000"/>
                </a:solidFill>
                <a:latin typeface="Arial" charset="0"/>
                <a:cs typeface="Arial" charset="0"/>
              </a:rPr>
              <a:t>Grafické znázornění závislostí</a:t>
            </a:r>
            <a:r>
              <a:rPr lang="cs-CZ" altLang="cs-CZ" sz="1800" b="1" smtClean="0">
                <a:solidFill>
                  <a:srgbClr val="000000"/>
                </a:solidFill>
                <a:latin typeface="Arial" charset="0"/>
              </a:rPr>
              <a:t> reakce 1. řádu</a:t>
            </a:r>
            <a:r>
              <a:rPr lang="cs-CZ" altLang="cs-CZ" sz="700" smtClean="0">
                <a:solidFill>
                  <a:srgbClr val="000000"/>
                </a:solidFill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cs-CZ" altLang="cs-CZ" sz="700" smtClean="0">
                <a:solidFill>
                  <a:srgbClr val="000000"/>
                </a:solidFill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</a:br>
            <a:endParaRPr lang="cs-CZ" altLang="cs-CZ" sz="700" smtClean="0">
              <a:solidFill>
                <a:srgbClr val="000000"/>
              </a:solidFill>
              <a:latin typeface="Verdana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8195" name="Picture 3" descr="D:\Sopousek\Vyuka\Kinetika\Soubory z internetu\Následná reakce  Enz_ Kinetics_soubory\kinetfirstord.gif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196975"/>
            <a:ext cx="4541837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7" descr="\ \ln{[A]} = -kt + \ln{[A]_0}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4581525"/>
            <a:ext cx="17145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11" descr="1s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1773238"/>
            <a:ext cx="3457575" cy="455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Pole 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505634" y="3212976"/>
            <a:ext cx="2219133" cy="468205"/>
          </a:xfrm>
          <a:prstGeom prst="rect">
            <a:avLst/>
          </a:prstGeom>
          <a:blipFill rotWithShape="1">
            <a:blip r:embed="rId6"/>
            <a:stretch>
              <a:fillRect/>
            </a:stretch>
          </a:blipFill>
        </p:spPr>
        <p:txBody>
          <a:bodyPr/>
          <a:lstStyle/>
          <a:p>
            <a:pPr eaLnBrk="1" hangingPunct="1">
              <a:defRPr/>
            </a:pPr>
            <a:r>
              <a:rPr lang="cs-CZ">
                <a:noFill/>
                <a:latin typeface="Times New Roman" panose="02020603050405020304" pitchFamily="18" charset="0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title"/>
          </p:nvPr>
        </p:nvSpPr>
        <p:spPr>
          <a:xfrm>
            <a:off x="-757238" y="177800"/>
            <a:ext cx="7772401" cy="1143000"/>
          </a:xfrm>
        </p:spPr>
        <p:txBody>
          <a:bodyPr/>
          <a:lstStyle/>
          <a:p>
            <a:r>
              <a:rPr lang="cs-CZ" altLang="cs-CZ" smtClean="0"/>
              <a:t>Reakce 0- řádu</a:t>
            </a:r>
          </a:p>
        </p:txBody>
      </p:sp>
      <p:pic>
        <p:nvPicPr>
          <p:cNvPr id="9219" name="Picture 4" descr="A plot of concentration of reactant versus time is a straight line for a zero order reaction.  The half life is greater when the concentration is greater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313" y="3879850"/>
            <a:ext cx="4149725" cy="291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Rectangle 1"/>
          <p:cNvSpPr>
            <a:spLocks noChangeArrowheads="1"/>
          </p:cNvSpPr>
          <p:nvPr/>
        </p:nvSpPr>
        <p:spPr bwMode="auto">
          <a:xfrm>
            <a:off x="4740275" y="1557338"/>
            <a:ext cx="19605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s-CZ" altLang="cs-CZ" sz="2400" b="1">
                <a:solidFill>
                  <a:srgbClr val="CC0000"/>
                </a:solidFill>
              </a:rPr>
              <a:t>A</a:t>
            </a:r>
            <a:r>
              <a:rPr lang="cs-CZ" altLang="cs-CZ" sz="2400" b="1">
                <a:solidFill>
                  <a:srgbClr val="CC0000"/>
                </a:solidFill>
                <a:sym typeface="Symbol" pitchFamily="18" charset="2"/>
              </a:rPr>
              <a:t></a:t>
            </a:r>
            <a:r>
              <a:rPr lang="cs-CZ" altLang="cs-CZ" sz="2400" b="1">
                <a:solidFill>
                  <a:srgbClr val="CC0000"/>
                </a:solidFill>
              </a:rPr>
              <a:t>  </a:t>
            </a:r>
            <a:r>
              <a:rPr lang="cs-CZ" altLang="cs-CZ" sz="700" b="1">
                <a:solidFill>
                  <a:srgbClr val="CC0000"/>
                </a:solidFill>
              </a:rPr>
              <a:t> </a:t>
            </a:r>
            <a:r>
              <a:rPr lang="cs-CZ" altLang="cs-CZ" sz="2400" b="1">
                <a:solidFill>
                  <a:srgbClr val="CC0000"/>
                </a:solidFill>
              </a:rPr>
              <a:t>produkt</a:t>
            </a:r>
          </a:p>
        </p:txBody>
      </p:sp>
      <p:pic>
        <p:nvPicPr>
          <p:cNvPr id="9221" name="Picture 2" descr="Arro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38" y="46038"/>
            <a:ext cx="17145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88" y="1395413"/>
            <a:ext cx="3421062" cy="240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3" name="Obdélník 4"/>
          <p:cNvSpPr>
            <a:spLocks noChangeArrowheads="1"/>
          </p:cNvSpPr>
          <p:nvPr/>
        </p:nvSpPr>
        <p:spPr bwMode="auto">
          <a:xfrm>
            <a:off x="285750" y="2598738"/>
            <a:ext cx="45720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24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2400"/>
          </a:p>
        </p:txBody>
      </p:sp>
      <p:sp>
        <p:nvSpPr>
          <p:cNvPr id="9224" name="Obdélník 5"/>
          <p:cNvSpPr>
            <a:spLocks noChangeArrowheads="1"/>
          </p:cNvSpPr>
          <p:nvPr/>
        </p:nvSpPr>
        <p:spPr bwMode="auto">
          <a:xfrm>
            <a:off x="2286000" y="3013075"/>
            <a:ext cx="45720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24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2400"/>
          </a:p>
        </p:txBody>
      </p:sp>
      <p:pic>
        <p:nvPicPr>
          <p:cNvPr id="9225" name="Picture 11" descr="http://chemwiki.ucdavis.edu/@api/deki/files/13136/=zer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5825" y="3141663"/>
            <a:ext cx="2846388" cy="349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6" name="TextovéPole 6"/>
          <p:cNvSpPr txBox="1">
            <a:spLocks noChangeArrowheads="1"/>
          </p:cNvSpPr>
          <p:nvPr/>
        </p:nvSpPr>
        <p:spPr bwMode="auto">
          <a:xfrm>
            <a:off x="4375150" y="2139950"/>
            <a:ext cx="44577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400"/>
              <a:t>Katalyzované reakce, odbourávání léčiv v organismech.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smtClean="0"/>
              <a:t>2-hý řád </a:t>
            </a:r>
          </a:p>
        </p:txBody>
      </p:sp>
      <p:pic>
        <p:nvPicPr>
          <p:cNvPr id="10243" name="Picture 2" descr="The half life of a second order reaction increases as the concentraion decreases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2205038"/>
            <a:ext cx="4667250" cy="437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Rectangle 3"/>
          <p:cNvSpPr>
            <a:spLocks noChangeArrowheads="1"/>
          </p:cNvSpPr>
          <p:nvPr/>
        </p:nvSpPr>
        <p:spPr bwMode="auto">
          <a:xfrm>
            <a:off x="250825" y="1257300"/>
            <a:ext cx="5484813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s-CZ" altLang="cs-CZ" sz="2400" b="1">
                <a:solidFill>
                  <a:srgbClr val="CC0000"/>
                </a:solidFill>
              </a:rPr>
              <a:t>2A</a:t>
            </a:r>
            <a:r>
              <a:rPr lang="cs-CZ" altLang="cs-CZ" sz="2400" b="1">
                <a:solidFill>
                  <a:srgbClr val="CC0000"/>
                </a:solidFill>
                <a:sym typeface="Symbol" pitchFamily="18" charset="2"/>
              </a:rPr>
              <a:t></a:t>
            </a:r>
            <a:r>
              <a:rPr lang="cs-CZ" altLang="cs-CZ" sz="2400" b="1">
                <a:solidFill>
                  <a:srgbClr val="CC0000"/>
                </a:solidFill>
              </a:rPr>
              <a:t> </a:t>
            </a:r>
            <a:r>
              <a:rPr lang="cs-CZ" altLang="cs-CZ" sz="700" b="1">
                <a:solidFill>
                  <a:srgbClr val="CC0000"/>
                </a:solidFill>
              </a:rPr>
              <a:t> </a:t>
            </a:r>
            <a:r>
              <a:rPr lang="cs-CZ" altLang="cs-CZ" sz="2400" b="1">
                <a:solidFill>
                  <a:srgbClr val="CC0000"/>
                </a:solidFill>
              </a:rPr>
              <a:t>products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cs-CZ" altLang="cs-CZ" sz="2400" b="1">
                <a:solidFill>
                  <a:srgbClr val="CC0000"/>
                </a:solidFill>
              </a:rPr>
              <a:t>nebo A + B </a:t>
            </a:r>
            <a:r>
              <a:rPr lang="cs-CZ" altLang="cs-CZ" sz="2400" b="1">
                <a:solidFill>
                  <a:srgbClr val="CC0000"/>
                </a:solidFill>
                <a:sym typeface="Symbol" pitchFamily="18" charset="2"/>
              </a:rPr>
              <a:t></a:t>
            </a:r>
            <a:r>
              <a:rPr lang="cs-CZ" altLang="cs-CZ" sz="2400" b="1">
                <a:solidFill>
                  <a:srgbClr val="CC0000"/>
                </a:solidFill>
              </a:rPr>
              <a:t> </a:t>
            </a:r>
            <a:r>
              <a:rPr lang="cs-CZ" altLang="cs-CZ" sz="700" b="1">
                <a:solidFill>
                  <a:srgbClr val="CC0000"/>
                </a:solidFill>
              </a:rPr>
              <a:t> </a:t>
            </a:r>
            <a:r>
              <a:rPr lang="cs-CZ" altLang="cs-CZ" sz="2400" b="1">
                <a:solidFill>
                  <a:srgbClr val="CC0000"/>
                </a:solidFill>
              </a:rPr>
              <a:t>products (when [A] = [B])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cs-CZ" altLang="cs-CZ" sz="2400" b="1">
                <a:solidFill>
                  <a:srgbClr val="CC0000"/>
                </a:solidFill>
              </a:rPr>
              <a:t>v= rate = k[A]</a:t>
            </a:r>
            <a:r>
              <a:rPr lang="cs-CZ" altLang="cs-CZ" sz="2400" b="1" baseline="30000">
                <a:solidFill>
                  <a:srgbClr val="CC0000"/>
                </a:solidFill>
              </a:rPr>
              <a:t>2:</a:t>
            </a:r>
            <a:r>
              <a:rPr lang="cs-CZ" altLang="cs-CZ" sz="2400"/>
              <a:t> </a:t>
            </a:r>
            <a:endParaRPr lang="cs-CZ" altLang="cs-CZ" sz="2400" b="1">
              <a:solidFill>
                <a:srgbClr val="CC0000"/>
              </a:solidFill>
            </a:endParaRPr>
          </a:p>
        </p:txBody>
      </p:sp>
      <p:pic>
        <p:nvPicPr>
          <p:cNvPr id="10245" name="Picture 4" descr="Arro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338" y="46038"/>
            <a:ext cx="17145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5" descr="Arro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7525" y="46038"/>
            <a:ext cx="17145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3" y="3068638"/>
            <a:ext cx="2933700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3850" y="4941888"/>
            <a:ext cx="1377950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4224338"/>
            <a:ext cx="1619250" cy="57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0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460625"/>
            <a:ext cx="2371725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4">
      <a:dk1>
        <a:srgbClr val="000000"/>
      </a:dk1>
      <a:lt1>
        <a:srgbClr val="FFFFCC"/>
      </a:lt1>
      <a:dk2>
        <a:srgbClr val="808000"/>
      </a:dk2>
      <a:lt2>
        <a:srgbClr val="666633"/>
      </a:lt2>
      <a:accent1>
        <a:srgbClr val="339933"/>
      </a:accent1>
      <a:accent2>
        <a:srgbClr val="800000"/>
      </a:accent2>
      <a:accent3>
        <a:srgbClr val="FFFFE2"/>
      </a:accent3>
      <a:accent4>
        <a:srgbClr val="000000"/>
      </a:accent4>
      <a:accent5>
        <a:srgbClr val="ADCAAD"/>
      </a:accent5>
      <a:accent6>
        <a:srgbClr val="730000"/>
      </a:accent6>
      <a:hlink>
        <a:srgbClr val="0033CC"/>
      </a:hlink>
      <a:folHlink>
        <a:srgbClr val="FFCC66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1237</TotalTime>
  <Words>301</Words>
  <Application>Microsoft Office PowerPoint</Application>
  <PresentationFormat>Předvádění na obrazovce (4:3)</PresentationFormat>
  <Paragraphs>84</Paragraphs>
  <Slides>17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25" baseType="lpstr">
      <vt:lpstr>Times New Roman</vt:lpstr>
      <vt:lpstr>Arial</vt:lpstr>
      <vt:lpstr>Calibri</vt:lpstr>
      <vt:lpstr>Symbol</vt:lpstr>
      <vt:lpstr>Cambria Math</vt:lpstr>
      <vt:lpstr>Verdana</vt:lpstr>
      <vt:lpstr>Arial Unicode MS</vt:lpstr>
      <vt:lpstr>Default Design</vt:lpstr>
      <vt:lpstr>Odvození rychlostních rovnic n-tého řádu</vt:lpstr>
      <vt:lpstr>Prezentace aplikace PowerPoint</vt:lpstr>
      <vt:lpstr>Řešení diferenciální rovnice</vt:lpstr>
      <vt:lpstr>Wolfram alpha (Nástroj pro řešení diferenciálních rovnic)</vt:lpstr>
      <vt:lpstr>Řešení reakce 1. řádu  (detaily viz příložený dokument)</vt:lpstr>
      <vt:lpstr>Poločas reakce 1 řádu</vt:lpstr>
      <vt:lpstr>Grafické znázornění závislostí reakce 1. řádu </vt:lpstr>
      <vt:lpstr>Reakce 0- řádu</vt:lpstr>
      <vt:lpstr>2-hý řád </vt:lpstr>
      <vt:lpstr>N-tý řád</vt:lpstr>
      <vt:lpstr>Poločas reakcí n-tého řádu</vt:lpstr>
      <vt:lpstr>Zobecnění pro n-tý řád</vt:lpstr>
      <vt:lpstr>Shrnutí</vt:lpstr>
      <vt:lpstr>Diskuse</vt:lpstr>
      <vt:lpstr>Linearizace</vt:lpstr>
      <vt:lpstr>Reakce dvou reaktantů</vt:lpstr>
      <vt:lpstr>Diskuse</vt:lpstr>
    </vt:vector>
  </TitlesOfParts>
  <Company>PřF MU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Soustava</dc:title>
  <dc:creator>Sopoušek Jiří</dc:creator>
  <cp:lastModifiedBy>Student</cp:lastModifiedBy>
  <cp:revision>151</cp:revision>
  <dcterms:created xsi:type="dcterms:W3CDTF">2012-02-13T14:14:02Z</dcterms:created>
  <dcterms:modified xsi:type="dcterms:W3CDTF">2021-03-16T09:37:37Z</dcterms:modified>
</cp:coreProperties>
</file>