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71" r:id="rId7"/>
    <p:sldId id="259" r:id="rId8"/>
    <p:sldId id="260" r:id="rId9"/>
    <p:sldId id="261" r:id="rId10"/>
    <p:sldId id="262" r:id="rId11"/>
    <p:sldId id="268" r:id="rId12"/>
    <p:sldId id="269" r:id="rId13"/>
    <p:sldId id="263" r:id="rId14"/>
    <p:sldId id="264" r:id="rId15"/>
    <p:sldId id="265" r:id="rId16"/>
    <p:sldId id="270" r:id="rId17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AE05-3B19-4DEB-A23F-929F2D6E60F8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59BE-CB9B-4B10-99DB-9C9358B0F84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5646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569F-113E-4A4F-8321-67B47133E56C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1236A-AB93-4ED2-971F-324E417F153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8761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D95C5-E808-4175-9F42-C205FF69A2FF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967C-BCB4-4BD0-9252-9CD19F29CEB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8351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3896-AD08-4FEA-9715-D03459B1806A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654C-1B1C-41F5-9349-0CB67D4D1D0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161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29D7-07FC-4CB0-91F9-8F7C3D5CDE53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C8931-912D-4270-B2AF-78F367FB929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3251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F3BC9-86AF-470A-9691-0BA8441AAC8C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A22A-D98D-4961-9E4E-A72E4EF317A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751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CD1C4-27DA-45B6-9E4E-DCC459C97F8E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4E6C-4507-4201-87C2-4FC1FDBFC12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7625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EF9CB-C054-4238-B3E8-733D5C38F04A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37D48-5815-45BA-9F1B-D90E733FAC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3169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93D4-C8F5-4036-AE6A-74D0F1B0EE0B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39404-4AD0-4961-9423-1DD6BE6CD62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3385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2AE3-4919-45AD-98CC-8BD22357F9B3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186B9-BF98-4FCC-902B-C9540109BA5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1792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C039B-B865-42DC-9BDD-5E1D7A8C0463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3F7E-BA19-452B-9CA1-E3CCCC2D749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08820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AAA559-BB0F-484E-AA17-6F3E955E3784}" type="datetimeFigureOut">
              <a:rPr lang="cs-CZ"/>
              <a:pPr>
                <a:defRPr/>
              </a:pPr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B0C2A64-F526-4353-9000-B695C94712F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book/978-1-6817-4664-7/chapter/bk978-1-6817-4664-7ch7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cs.wikipedia.org/wiki/Polystyren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11188" y="908050"/>
            <a:ext cx="7772400" cy="1470025"/>
          </a:xfrm>
        </p:spPr>
        <p:txBody>
          <a:bodyPr/>
          <a:lstStyle/>
          <a:p>
            <a:pPr eaLnBrk="1" hangingPunct="1"/>
            <a:r>
              <a:rPr lang="cs-CZ" altLang="cs-CZ" smtClean="0"/>
              <a:t>Reakční schémata neelementárních reakcí</a:t>
            </a:r>
          </a:p>
        </p:txBody>
      </p:sp>
      <p:pic>
        <p:nvPicPr>
          <p:cNvPr id="2051" name="Picture 7" descr="Polyvinylchlorid – Wikiped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013325"/>
            <a:ext cx="28575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1"/>
          <p:cNvSpPr txBox="1">
            <a:spLocks noChangeArrowheads="1"/>
          </p:cNvSpPr>
          <p:nvPr/>
        </p:nvSpPr>
        <p:spPr bwMode="auto">
          <a:xfrm>
            <a:off x="3457575" y="6021388"/>
            <a:ext cx="263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/>
              <a:t>Celková reakce vzniku PVC</a:t>
            </a:r>
            <a:endParaRPr lang="en-GB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6581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798195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937250"/>
            <a:ext cx="156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880100"/>
            <a:ext cx="21431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491880" y="5992003"/>
            <a:ext cx="1584176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 rovnic odvozena rychlostní rovnice v </a:t>
            </a:r>
            <a:r>
              <a:rPr lang="cs-CZ" sz="1400" dirty="0" err="1" smtClean="0"/>
              <a:t>dif</a:t>
            </a:r>
            <a:r>
              <a:rPr lang="cs-CZ" sz="1400" dirty="0" smtClean="0"/>
              <a:t>. tvaru: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dirty="0" smtClean="0"/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590550"/>
            <a:ext cx="156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6250"/>
            <a:ext cx="21431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484313"/>
            <a:ext cx="83439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ovéPole 4"/>
          <p:cNvSpPr txBox="1">
            <a:spLocks noChangeArrowheads="1"/>
          </p:cNvSpPr>
          <p:nvPr/>
        </p:nvSpPr>
        <p:spPr bwMode="auto">
          <a:xfrm>
            <a:off x="5796136" y="2924944"/>
            <a:ext cx="2808287" cy="3698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/>
              <a:t>Převládá terminace</a:t>
            </a:r>
          </a:p>
        </p:txBody>
      </p:sp>
      <p:sp>
        <p:nvSpPr>
          <p:cNvPr id="11271" name="TextovéPole 7"/>
          <p:cNvSpPr txBox="1">
            <a:spLocks noChangeArrowheads="1"/>
          </p:cNvSpPr>
          <p:nvPr/>
        </p:nvSpPr>
        <p:spPr bwMode="auto">
          <a:xfrm>
            <a:off x="5935663" y="6165850"/>
            <a:ext cx="2808287" cy="3683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/>
              <a:t>Stacionární stav</a:t>
            </a:r>
          </a:p>
        </p:txBody>
      </p:sp>
      <p:cxnSp>
        <p:nvCxnSpPr>
          <p:cNvPr id="3" name="Přímá spojnice 2"/>
          <p:cNvCxnSpPr/>
          <p:nvPr/>
        </p:nvCxnSpPr>
        <p:spPr>
          <a:xfrm>
            <a:off x="971600" y="4653136"/>
            <a:ext cx="540060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nice 4"/>
          <p:cNvCxnSpPr/>
          <p:nvPr/>
        </p:nvCxnSpPr>
        <p:spPr>
          <a:xfrm>
            <a:off x="971600" y="5373216"/>
            <a:ext cx="525658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590550"/>
            <a:ext cx="156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6250"/>
            <a:ext cx="21431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65250"/>
            <a:ext cx="8350250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ovéPole 5"/>
          <p:cNvSpPr txBox="1">
            <a:spLocks noChangeArrowheads="1"/>
          </p:cNvSpPr>
          <p:nvPr/>
        </p:nvSpPr>
        <p:spPr bwMode="auto">
          <a:xfrm>
            <a:off x="5795963" y="2852738"/>
            <a:ext cx="2808287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/>
              <a:t>Explozivní průběh</a:t>
            </a:r>
          </a:p>
        </p:txBody>
      </p:sp>
      <p:cxnSp>
        <p:nvCxnSpPr>
          <p:cNvPr id="3" name="Přímá spojnice 2"/>
          <p:cNvCxnSpPr/>
          <p:nvPr/>
        </p:nvCxnSpPr>
        <p:spPr>
          <a:xfrm>
            <a:off x="899592" y="1844824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0350"/>
            <a:ext cx="6726237" cy="638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ovéPole 3"/>
          <p:cNvSpPr txBox="1">
            <a:spLocks noChangeArrowheads="1"/>
          </p:cNvSpPr>
          <p:nvPr/>
        </p:nvSpPr>
        <p:spPr bwMode="auto">
          <a:xfrm>
            <a:off x="5610225" y="620713"/>
            <a:ext cx="2274888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/>
              <a:t>Detaily viz scripta 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88201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2781300"/>
            <a:ext cx="86582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19063"/>
            <a:ext cx="8477250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65175"/>
            <a:ext cx="6705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cs-CZ" smtClean="0"/>
          </a:p>
        </p:txBody>
      </p:sp>
      <p:pic>
        <p:nvPicPr>
          <p:cNvPr id="16387" name="Picture 2" descr="Chain reactions and explosions - Book chapter - IOP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492375"/>
            <a:ext cx="50927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Obdélník 2"/>
          <p:cNvSpPr>
            <a:spLocks noChangeArrowheads="1"/>
          </p:cNvSpPr>
          <p:nvPr/>
        </p:nvSpPr>
        <p:spPr bwMode="auto">
          <a:xfrm>
            <a:off x="701675" y="6523038"/>
            <a:ext cx="457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cs-CZ" sz="1400">
                <a:hlinkClick r:id="rId3"/>
              </a:rPr>
              <a:t>Chain reactions and explosions - Book chapter - IOPscience</a:t>
            </a:r>
            <a:endParaRPr lang="en-GB" altLang="cs-CZ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04813"/>
            <a:ext cx="88582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5" descr="Chemical reaction mechanism of a linear chain of coupled first-and... |  Download Scientific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97425"/>
            <a:ext cx="359251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ovéPole 3"/>
          <p:cNvSpPr txBox="1">
            <a:spLocks noChangeArrowheads="1"/>
          </p:cNvSpPr>
          <p:nvPr/>
        </p:nvSpPr>
        <p:spPr bwMode="auto">
          <a:xfrm>
            <a:off x="2771775" y="4797425"/>
            <a:ext cx="1277938" cy="9540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1400"/>
              <a:t>Example of Linear chain reaction – no termination</a:t>
            </a:r>
            <a:endParaRPr lang="en-GB" altLang="cs-CZ" sz="1400"/>
          </a:p>
        </p:txBody>
      </p:sp>
      <p:pic>
        <p:nvPicPr>
          <p:cNvPr id="3078" name="Picture 11" descr="Fundamentals of Nuclear Power - ppt 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373563"/>
            <a:ext cx="3005137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Obdélník 4"/>
          <p:cNvSpPr>
            <a:spLocks noChangeArrowheads="1"/>
          </p:cNvSpPr>
          <p:nvPr/>
        </p:nvSpPr>
        <p:spPr bwMode="auto">
          <a:xfrm>
            <a:off x="7705725" y="5514975"/>
            <a:ext cx="1050925" cy="3079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1400"/>
              <a:t>termination</a:t>
            </a:r>
            <a:endParaRPr lang="en-GB" altLang="cs-CZ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83724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2060575"/>
            <a:ext cx="57912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00438"/>
            <a:ext cx="824865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60338"/>
            <a:ext cx="8280400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4" descr="Výsledek obrázku pro polystyre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5125" name="AutoShape 6" descr="Výsledek obrázku pro polystyren"/>
          <p:cNvSpPr>
            <a:spLocks noChangeAspect="1"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pic>
        <p:nvPicPr>
          <p:cNvPr id="5128" name="Picture 8" descr="Nalezený obrázek pro polystyrene structure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31242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Zobrazit zdrojový obráz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31492"/>
            <a:ext cx="1944216" cy="203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16113"/>
            <a:ext cx="63341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845185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611438"/>
            <a:ext cx="84201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Nalezený obrázek pro Polystyrene Polym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73613"/>
            <a:ext cx="263842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051720" y="5805264"/>
            <a:ext cx="173348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cs-CZ" dirty="0" err="1" smtClean="0"/>
              <a:t>Raw</a:t>
            </a:r>
            <a:r>
              <a:rPr lang="cs-CZ" dirty="0" smtClean="0"/>
              <a:t> polystyrene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Používané druhy polystyrenu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457200" y="1772816"/>
            <a:ext cx="5122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sz="1600" b="1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Standardní polystyren</a:t>
            </a:r>
            <a:r>
              <a:rPr lang="cs-CZ" sz="16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(krystalový PS, GPPS) je čirý a křehký.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Houževnatý polystyren</a:t>
            </a:r>
            <a:r>
              <a:rPr lang="cs-CZ" sz="16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(HPS, IPS, HIPS) je zpravidla zakalený (vliv přidaného kaučuku). Oba uvedené druhy PS jsou vyráběny ve formě granulí (malých válečků nasekaných ze struny) nebo pelet (zakalené hrany), které jsou baleny a expedovány v pytlích á 25 kg uložených a fixovaných na paletách nebo ve speciálních autocisternách.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Pěnový polystyren</a:t>
            </a:r>
            <a:r>
              <a:rPr lang="cs-CZ" sz="16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vzniká tepelným zpracováním </a:t>
            </a:r>
            <a:r>
              <a:rPr lang="cs-CZ" sz="1600" b="0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zpěňovatelného</a:t>
            </a:r>
            <a:r>
              <a:rPr lang="cs-CZ" sz="16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polystyrenu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i="0" dirty="0" err="1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Zpěňovatelný</a:t>
            </a:r>
            <a:r>
              <a:rPr lang="cs-CZ" sz="1600" b="1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polystyren</a:t>
            </a:r>
            <a:r>
              <a:rPr lang="cs-CZ" sz="16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(EPS). Ten je vyráběn a dodáván ve formě malých, mléčně zakalených perel nasycených pod tlakem lehkým uhlovodíkem (nadouvadlem).</a:t>
            </a:r>
            <a:endParaRPr lang="cs-CZ" sz="16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792824" y="5805264"/>
            <a:ext cx="3779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Polystyren – Wikipedie (wikipedia.org)</a:t>
            </a:r>
            <a:endParaRPr lang="en-GB" dirty="0"/>
          </a:p>
        </p:txBody>
      </p:sp>
      <p:pic>
        <p:nvPicPr>
          <p:cNvPr id="28676" name="Picture 4" descr="Polystyren Styrodur Cenni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463" y="5301208"/>
            <a:ext cx="2552820" cy="127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www.wikiskripta.eu/images/thumb/5/5e/Kyvety.jpg/300px-Kyve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2358107" cy="211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www.polystyrenweb.cz/wp-content/gallery/polystyren/polystyren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3412168"/>
            <a:ext cx="2304256" cy="172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009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33375"/>
            <a:ext cx="7065963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29200"/>
            <a:ext cx="42291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89240"/>
            <a:ext cx="14097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627785" y="5641955"/>
            <a:ext cx="1584176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 rovnic odvozena rychlostní rovnice v </a:t>
            </a:r>
            <a:r>
              <a:rPr lang="cs-CZ" sz="1400" dirty="0" err="1" smtClean="0"/>
              <a:t>dif</a:t>
            </a:r>
            <a:r>
              <a:rPr lang="cs-CZ" sz="1400" dirty="0" smtClean="0"/>
              <a:t>. tvaru: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76250"/>
            <a:ext cx="82486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781300"/>
            <a:ext cx="82581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4062413"/>
            <a:ext cx="8505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528763"/>
            <a:ext cx="86391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69</Words>
  <Application>Microsoft Office PowerPoint</Application>
  <PresentationFormat>Předvádění na obrazovce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Reakční schémata neelementárních reakcí</vt:lpstr>
      <vt:lpstr>Prezentace aplikace PowerPoint</vt:lpstr>
      <vt:lpstr>Prezentace aplikace PowerPoint</vt:lpstr>
      <vt:lpstr>Prezentace aplikace PowerPoint</vt:lpstr>
      <vt:lpstr>Prezentace aplikace PowerPoint</vt:lpstr>
      <vt:lpstr>Používané druhy polystyrenu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Reakční schémata neelamentárních reakcí</dc:title>
  <dc:creator>sopousek</dc:creator>
  <cp:lastModifiedBy>Student</cp:lastModifiedBy>
  <cp:revision>15</cp:revision>
  <dcterms:created xsi:type="dcterms:W3CDTF">2015-03-16T11:57:59Z</dcterms:created>
  <dcterms:modified xsi:type="dcterms:W3CDTF">2021-03-30T10:59:19Z</dcterms:modified>
</cp:coreProperties>
</file>