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67" r:id="rId4"/>
    <p:sldId id="266" r:id="rId5"/>
    <p:sldId id="280" r:id="rId6"/>
    <p:sldId id="278" r:id="rId7"/>
    <p:sldId id="275" r:id="rId8"/>
    <p:sldId id="265" r:id="rId9"/>
    <p:sldId id="276" r:id="rId10"/>
    <p:sldId id="268" r:id="rId11"/>
    <p:sldId id="277" r:id="rId12"/>
    <p:sldId id="273" r:id="rId13"/>
    <p:sldId id="274" r:id="rId14"/>
    <p:sldId id="272" r:id="rId15"/>
    <p:sldId id="269" r:id="rId16"/>
    <p:sldId id="271" r:id="rId17"/>
    <p:sldId id="279" r:id="rId18"/>
  </p:sldIdLst>
  <p:sldSz cx="9144000" cy="6858000" type="screen4x3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1717"/>
    <a:srgbClr val="000000"/>
    <a:srgbClr val="FFFFCC"/>
    <a:srgbClr val="33CC33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0" d="100"/>
          <a:sy n="60" d="100"/>
        </p:scale>
        <p:origin x="48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1698" y="-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BD31DAAE-BF69-1F56-0951-015158BC110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36B67E19-0C32-9031-56B7-02D91D2FD5B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E570324B-49BA-2964-B7B8-0422BBCF54BF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cs-CZ" altLang="cs-CZ"/>
              <a:t>C6320 Uvodní hodina</a:t>
            </a:r>
          </a:p>
        </p:txBody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09C56E41-95B2-E653-9A9C-DF5DFC08BA73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06A1938-0916-4561-80DE-C3E7FF3D3BD5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>
            <a:extLst>
              <a:ext uri="{FF2B5EF4-FFF2-40B4-BE49-F238E27FC236}">
                <a16:creationId xmlns:a16="http://schemas.microsoft.com/office/drawing/2014/main" id="{FAFC7793-8649-EA12-0B0D-B143F3CDE47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7411" name="Rectangle 1027">
            <a:extLst>
              <a:ext uri="{FF2B5EF4-FFF2-40B4-BE49-F238E27FC236}">
                <a16:creationId xmlns:a16="http://schemas.microsoft.com/office/drawing/2014/main" id="{55CAF378-8CEE-CE0A-ACF2-213051C3105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9460" name="Rectangle 1028">
            <a:extLst>
              <a:ext uri="{FF2B5EF4-FFF2-40B4-BE49-F238E27FC236}">
                <a16:creationId xmlns:a16="http://schemas.microsoft.com/office/drawing/2014/main" id="{1DFEE191-A884-2980-6E03-A16D116117C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1029">
            <a:extLst>
              <a:ext uri="{FF2B5EF4-FFF2-40B4-BE49-F238E27FC236}">
                <a16:creationId xmlns:a16="http://schemas.microsoft.com/office/drawing/2014/main" id="{1F2DC53B-2C4D-05B2-4B48-A9CC42429C6F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noProof="0"/>
              <a:t>Click to edit Master text styles</a:t>
            </a:r>
          </a:p>
          <a:p>
            <a:pPr lvl="1"/>
            <a:r>
              <a:rPr lang="cs-CZ" altLang="cs-CZ" noProof="0"/>
              <a:t>Second level</a:t>
            </a:r>
          </a:p>
          <a:p>
            <a:pPr lvl="2"/>
            <a:r>
              <a:rPr lang="cs-CZ" altLang="cs-CZ" noProof="0"/>
              <a:t>Third level</a:t>
            </a:r>
          </a:p>
          <a:p>
            <a:pPr lvl="3"/>
            <a:r>
              <a:rPr lang="cs-CZ" altLang="cs-CZ" noProof="0"/>
              <a:t>Fourth level</a:t>
            </a:r>
          </a:p>
          <a:p>
            <a:pPr lvl="4"/>
            <a:r>
              <a:rPr lang="cs-CZ" altLang="cs-CZ" noProof="0"/>
              <a:t>Fifth level</a:t>
            </a:r>
          </a:p>
        </p:txBody>
      </p:sp>
      <p:sp>
        <p:nvSpPr>
          <p:cNvPr id="17414" name="Rectangle 1030">
            <a:extLst>
              <a:ext uri="{FF2B5EF4-FFF2-40B4-BE49-F238E27FC236}">
                <a16:creationId xmlns:a16="http://schemas.microsoft.com/office/drawing/2014/main" id="{EA6D208D-7936-54A8-F1BF-E24B37AEBB7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7415" name="Rectangle 1031">
            <a:extLst>
              <a:ext uri="{FF2B5EF4-FFF2-40B4-BE49-F238E27FC236}">
                <a16:creationId xmlns:a16="http://schemas.microsoft.com/office/drawing/2014/main" id="{F9090C7C-1E20-E470-18F2-8F693AE3B17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E4E42F2-7D11-4D7F-9884-C9074886F23B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31">
            <a:extLst>
              <a:ext uri="{FF2B5EF4-FFF2-40B4-BE49-F238E27FC236}">
                <a16:creationId xmlns:a16="http://schemas.microsoft.com/office/drawing/2014/main" id="{9D26AF8B-57F3-D569-DADD-EA33230EE9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AAC7655-5675-4BDD-BF8E-56866228114B}" type="slidenum">
              <a:rPr kumimoji="0" lang="cs-CZ" altLang="cs-CZ"/>
              <a:pPr>
                <a:spcBef>
                  <a:spcPct val="0"/>
                </a:spcBef>
              </a:pPr>
              <a:t>1</a:t>
            </a:fld>
            <a:endParaRPr kumimoji="0" lang="cs-CZ" altLang="cs-CZ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3AA7534-3A7D-F358-91DB-111A6E9839D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383AF80E-1294-2FED-79F2-B3658DB85F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31">
            <a:extLst>
              <a:ext uri="{FF2B5EF4-FFF2-40B4-BE49-F238E27FC236}">
                <a16:creationId xmlns:a16="http://schemas.microsoft.com/office/drawing/2014/main" id="{13152AF4-5DE3-E8E7-5896-1F64EE51752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8EB2BFE-5917-47EA-ACCA-974B61329343}" type="slidenum">
              <a:rPr kumimoji="0" lang="cs-CZ" altLang="cs-CZ"/>
              <a:pPr>
                <a:spcBef>
                  <a:spcPct val="0"/>
                </a:spcBef>
              </a:pPr>
              <a:t>2</a:t>
            </a:fld>
            <a:endParaRPr kumimoji="0" lang="cs-CZ" altLang="cs-CZ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0C4C7F3C-C310-6196-F793-10ABEAF8F92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C16178F1-BD7B-BC08-5B85-DCE84F5669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31">
            <a:extLst>
              <a:ext uri="{FF2B5EF4-FFF2-40B4-BE49-F238E27FC236}">
                <a16:creationId xmlns:a16="http://schemas.microsoft.com/office/drawing/2014/main" id="{083F0E2F-C9A0-3513-1D8E-9871797AA5D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FA353B6-8BCE-49CD-A80B-E2B142DEC086}" type="slidenum">
              <a:rPr kumimoji="0" lang="cs-CZ" altLang="cs-CZ"/>
              <a:pPr>
                <a:spcBef>
                  <a:spcPct val="0"/>
                </a:spcBef>
              </a:pPr>
              <a:t>3</a:t>
            </a:fld>
            <a:endParaRPr kumimoji="0" lang="cs-CZ" altLang="cs-CZ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D4950B1C-3FBA-3FE3-F97F-43E6200257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F9F82347-B682-3529-807D-97B0EDD2D5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31">
            <a:extLst>
              <a:ext uri="{FF2B5EF4-FFF2-40B4-BE49-F238E27FC236}">
                <a16:creationId xmlns:a16="http://schemas.microsoft.com/office/drawing/2014/main" id="{9131A875-567D-9883-E2A9-F1083ADEE7C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41DCEE1-9EA7-4030-882D-00B84A2D8C4C}" type="slidenum">
              <a:rPr kumimoji="0" lang="cs-CZ" altLang="cs-CZ"/>
              <a:pPr>
                <a:spcBef>
                  <a:spcPct val="0"/>
                </a:spcBef>
              </a:pPr>
              <a:t>4</a:t>
            </a:fld>
            <a:endParaRPr kumimoji="0" lang="cs-CZ" altLang="cs-CZ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B4940DF7-E3D9-DDA6-831B-52D65851E83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F2B7D472-71A2-B5BD-48FB-E09B33A586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>
              <a:buFont typeface="Wingdings" panose="05000000000000000000" pitchFamily="2" charset="2"/>
              <a:buNone/>
            </a:pPr>
            <a:r>
              <a:rPr lang="cs-CZ" altLang="cs-CZ" sz="900" b="1"/>
              <a:t>Zjistěte od posluchačů, co je zajímá a všechny ostatní skutečnosti, které můžete během školení využít.</a:t>
            </a:r>
          </a:p>
          <a:p>
            <a:pPr marL="228600" indent="-228600" eaLnBrk="1" hangingPunct="1"/>
            <a:endParaRPr lang="cs-CZ" alt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31">
            <a:extLst>
              <a:ext uri="{FF2B5EF4-FFF2-40B4-BE49-F238E27FC236}">
                <a16:creationId xmlns:a16="http://schemas.microsoft.com/office/drawing/2014/main" id="{3962BE0A-0A54-D13D-5A60-9A01CC956E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1BBC37A-FE28-4EC4-8A93-0ED40F11F131}" type="slidenum">
              <a:rPr kumimoji="0" lang="cs-CZ" altLang="cs-CZ"/>
              <a:pPr>
                <a:spcBef>
                  <a:spcPct val="0"/>
                </a:spcBef>
              </a:pPr>
              <a:t>6</a:t>
            </a:fld>
            <a:endParaRPr kumimoji="0" lang="cs-CZ" altLang="cs-CZ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7BC0130C-C66C-DEB5-B28B-404348138D3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DFB77121-FB93-BD5F-F7F6-931870D55C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>
              <a:buFont typeface="Wingdings" panose="05000000000000000000" pitchFamily="2" charset="2"/>
              <a:buNone/>
            </a:pPr>
            <a:r>
              <a:rPr lang="cs-CZ" altLang="cs-CZ" sz="900" b="1"/>
              <a:t>Zjistěte od posluchačů, co je zajímá a všechny ostatní skutečnosti, které můžete během školení využít.</a:t>
            </a:r>
          </a:p>
          <a:p>
            <a:pPr marL="228600" indent="-228600" eaLnBrk="1" hangingPunct="1"/>
            <a:endParaRPr lang="cs-CZ" alt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ECDC892-5732-9B2B-F3D3-04EE30398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12D7748-56EC-5C9B-4F3E-CE0C0E3E3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4D77D3B-FFEB-90F6-52CE-34AEC3A3C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57FEC9-FDB3-49F2-A891-1D30F1C15331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80431199"/>
      </p:ext>
    </p:extLst>
  </p:cSld>
  <p:clrMapOvr>
    <a:masterClrMapping/>
  </p:clrMapOvr>
  <p:transition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C6DBA5F-8C04-C02F-4604-B4A58F41C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BF61FF8-B8CF-88B4-A924-9E5363367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BBFEC97-D925-0E2B-AF11-CC7C4E266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2D2E00-CB79-4B1E-8E8C-76A6658A7130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07752477"/>
      </p:ext>
    </p:extLst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171BBD8-B420-2DD4-1385-94F969EA4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5D47B73-D6BC-77CF-519B-F8382ED17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C6828ED-3DDF-FCCA-CFD9-2E874D744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42D662-E76C-4CBD-A0D4-FA3BB45F876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15285891"/>
      </p:ext>
    </p:extLst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965CFD1-8296-6441-6E35-A4E2701AF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E490385-8B97-A0D4-ED7C-8ECE610EE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C21DA49-5F30-D91B-94BA-CB1D0A053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2B98F5-FF82-430B-8305-94B99830DE5A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20190339"/>
      </p:ext>
    </p:extLst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793FC9B-E1DB-E913-62AF-F8E296887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8D8D744-D496-BE74-D3F0-CA2886714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7057EF2-DE37-C43A-31A2-749F651D6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F6CE2-4F51-4DA3-85A4-F76EAFBD6A99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58123174"/>
      </p:ext>
    </p:extLst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0DCFCE29-6CA0-B1B4-6044-C1F321881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C54860A8-B40F-E373-1B92-09CFAAEB8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5562AD0F-3067-3AB8-478F-CC3903933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C91388-91A6-4207-B278-9EFCEF9DFB5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18531592"/>
      </p:ext>
    </p:extLst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3">
            <a:extLst>
              <a:ext uri="{FF2B5EF4-FFF2-40B4-BE49-F238E27FC236}">
                <a16:creationId xmlns:a16="http://schemas.microsoft.com/office/drawing/2014/main" id="{8C5435D5-D6C2-69DA-E1B0-E27491D42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6D6058E7-C446-F09E-E292-B7B2972D2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5F39CB66-6CA9-BBA1-146C-820A91EB5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8672E4-52AD-4AB6-AE09-8675EE3925CF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58087194"/>
      </p:ext>
    </p:extLst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3">
            <a:extLst>
              <a:ext uri="{FF2B5EF4-FFF2-40B4-BE49-F238E27FC236}">
                <a16:creationId xmlns:a16="http://schemas.microsoft.com/office/drawing/2014/main" id="{42B6500A-5840-14E7-E467-A96AD5302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Zástupný symbol pro zápatí 4">
            <a:extLst>
              <a:ext uri="{FF2B5EF4-FFF2-40B4-BE49-F238E27FC236}">
                <a16:creationId xmlns:a16="http://schemas.microsoft.com/office/drawing/2014/main" id="{2D72C641-3B33-3AA3-21BF-1A4EC24C2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Zástupný symbol pro číslo snímku 5">
            <a:extLst>
              <a:ext uri="{FF2B5EF4-FFF2-40B4-BE49-F238E27FC236}">
                <a16:creationId xmlns:a16="http://schemas.microsoft.com/office/drawing/2014/main" id="{9413ED7E-850F-3DF3-BA46-A3A589FFB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4E7397-B8A0-4D42-A3C3-9C9D0D82122F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65059249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>
            <a:extLst>
              <a:ext uri="{FF2B5EF4-FFF2-40B4-BE49-F238E27FC236}">
                <a16:creationId xmlns:a16="http://schemas.microsoft.com/office/drawing/2014/main" id="{E0C8956E-10E8-9069-F9FE-368B04455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3" name="Zástupný symbol pro zápatí 4">
            <a:extLst>
              <a:ext uri="{FF2B5EF4-FFF2-40B4-BE49-F238E27FC236}">
                <a16:creationId xmlns:a16="http://schemas.microsoft.com/office/drawing/2014/main" id="{0F696C36-0762-6C4B-1C62-E5466D67F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Zástupný symbol pro číslo snímku 5">
            <a:extLst>
              <a:ext uri="{FF2B5EF4-FFF2-40B4-BE49-F238E27FC236}">
                <a16:creationId xmlns:a16="http://schemas.microsoft.com/office/drawing/2014/main" id="{DE240D16-B4F2-1081-1661-F13E12426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6F0469-4B4D-4B05-AB15-44179E8FEEEA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31073465"/>
      </p:ext>
    </p:extLst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61953F6C-58E7-5C20-3A30-8801E9F95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95CFF684-CEBF-5F6F-32CE-FE4750070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28885F7D-8C50-F03D-3D60-E9492F394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25344-22AE-402D-B8F1-A036C526355A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44391848"/>
      </p:ext>
    </p:extLst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A40C3E40-8723-259F-A22B-808A14237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9B5C2942-BCFF-8881-0794-B8259AD06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99ECAC33-0845-E0C3-1E67-EEF123B36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E28CCA-478D-456F-A0FB-6880141C963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09775962"/>
      </p:ext>
    </p:extLst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>
            <a:extLst>
              <a:ext uri="{FF2B5EF4-FFF2-40B4-BE49-F238E27FC236}">
                <a16:creationId xmlns:a16="http://schemas.microsoft.com/office/drawing/2014/main" id="{88E8258A-9FCA-F11F-B79A-9C964449890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Kliknutím lze upravit styl.</a:t>
            </a:r>
          </a:p>
        </p:txBody>
      </p:sp>
      <p:sp>
        <p:nvSpPr>
          <p:cNvPr id="1027" name="Zástupný symbol pro text 2">
            <a:extLst>
              <a:ext uri="{FF2B5EF4-FFF2-40B4-BE49-F238E27FC236}">
                <a16:creationId xmlns:a16="http://schemas.microsoft.com/office/drawing/2014/main" id="{23EE3F8B-5C56-112E-C09A-38D67B42DE3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Upravte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D8B8B95-FA00-AEDA-F809-C0A17602EC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618E570-0D09-5777-DA25-C6496EACA3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3CCF169-AF19-F172-3251-D76C8B4E5C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fld id="{520A6CD9-AEDE-4421-B66B-F112E0B7AB7D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ransition>
    <p:cut/>
  </p:transition>
  <p:hf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sopousek@mail.muni.cz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lideshare.net/wkkok1957/ib-chemistry-on-gibbs-free-energy-and-equilibrium-constant-kc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s://www.khanacademy.org/science/chemistry/chem-kinetics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scht.cz/fch/prikladnik/prikladnik/p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>
            <a:extLst>
              <a:ext uri="{FF2B5EF4-FFF2-40B4-BE49-F238E27FC236}">
                <a16:creationId xmlns:a16="http://schemas.microsoft.com/office/drawing/2014/main" id="{A43FFC22-C32F-E9A8-F751-C2CFAE7F61F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95288" y="549275"/>
            <a:ext cx="7772400" cy="1727200"/>
          </a:xfrm>
        </p:spPr>
        <p:txBody>
          <a:bodyPr/>
          <a:lstStyle/>
          <a:p>
            <a:pPr eaLnBrk="1" hangingPunct="1"/>
            <a:r>
              <a:rPr lang="cs-CZ" altLang="cs-CZ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C6320 Chemická kinetika</a:t>
            </a:r>
            <a:br>
              <a:rPr lang="cs-CZ" altLang="cs-CZ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>
                <a:solidFill>
                  <a:srgbClr val="000000"/>
                </a:solidFill>
                <a:latin typeface="Arial Black" panose="020B0A04020102020204" pitchFamily="34" charset="0"/>
              </a:rPr>
              <a:t>Úvodní hodina</a:t>
            </a:r>
          </a:p>
        </p:txBody>
      </p:sp>
      <p:sp>
        <p:nvSpPr>
          <p:cNvPr id="2051" name="Rectangle 37">
            <a:extLst>
              <a:ext uri="{FF2B5EF4-FFF2-40B4-BE49-F238E27FC236}">
                <a16:creationId xmlns:a16="http://schemas.microsoft.com/office/drawing/2014/main" id="{F480B5FD-5A43-31E3-C804-24C8143C3BD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sz="1400">
                <a:solidFill>
                  <a:srgbClr val="FFFFFF"/>
                </a:solidFill>
                <a:latin typeface="Times New Roman" panose="02020603050405020304" pitchFamily="18" charset="0"/>
              </a:rPr>
              <a:t>Sopousek, L01_01 Chemická kinetika</a:t>
            </a:r>
          </a:p>
        </p:txBody>
      </p:sp>
      <p:sp>
        <p:nvSpPr>
          <p:cNvPr id="2052" name="Rectangle 38">
            <a:extLst>
              <a:ext uri="{FF2B5EF4-FFF2-40B4-BE49-F238E27FC236}">
                <a16:creationId xmlns:a16="http://schemas.microsoft.com/office/drawing/2014/main" id="{A98C1A5F-E645-426D-2B95-454DC43920C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983F2F2B-A83B-4867-822B-85CA956507AD}" type="slidenum">
              <a:rPr lang="cs-CZ" altLang="cs-CZ" sz="1400">
                <a:solidFill>
                  <a:srgbClr val="FFFFFF"/>
                </a:solidFill>
                <a:latin typeface="Times New Roman" panose="02020603050405020304" pitchFamily="18" charset="0"/>
              </a:rPr>
              <a:pPr/>
              <a:t>1</a:t>
            </a:fld>
            <a:endParaRPr lang="cs-CZ" altLang="cs-CZ" sz="140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053" name="Picture 5">
            <a:extLst>
              <a:ext uri="{FF2B5EF4-FFF2-40B4-BE49-F238E27FC236}">
                <a16:creationId xmlns:a16="http://schemas.microsoft.com/office/drawing/2014/main" id="{8E9A2C39-8F8D-BACC-248B-DCFAD36FD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068638"/>
            <a:ext cx="8207375" cy="282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Obdélník 1">
            <a:extLst>
              <a:ext uri="{FF2B5EF4-FFF2-40B4-BE49-F238E27FC236}">
                <a16:creationId xmlns:a16="http://schemas.microsoft.com/office/drawing/2014/main" id="{303F7101-665E-1DD9-16E5-6C0D1E0775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4075" y="6092825"/>
            <a:ext cx="4572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cs-CZ" altLang="cs-CZ" sz="1400">
                <a:latin typeface="Times New Roman" panose="02020603050405020304" pitchFamily="18" charset="0"/>
              </a:rPr>
              <a:t>https://www.boundless.com/chemistry/textbooks/boundless-chemistry-textbook/chemical-kinetics-13/</a:t>
            </a: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>
            <a:extLst>
              <a:ext uri="{FF2B5EF4-FFF2-40B4-BE49-F238E27FC236}">
                <a16:creationId xmlns:a16="http://schemas.microsoft.com/office/drawing/2014/main" id="{EC31F2C6-F069-9017-E886-9654623CC96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" y="381000"/>
            <a:ext cx="8991600" cy="1524000"/>
          </a:xfrm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Char char="Ø"/>
            </a:pPr>
            <a:r>
              <a:rPr lang="cs-CZ" altLang="cs-CZ" sz="2400" b="1"/>
              <a:t>P4: Reakce vratné: dynamická rovnováha, stacionární stav, rovnovážná konstanta, rychlostní rovnice lineární a exponenciální. </a:t>
            </a: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endParaRPr lang="cs-CZ" altLang="cs-CZ" sz="2400"/>
          </a:p>
        </p:txBody>
      </p:sp>
      <p:sp>
        <p:nvSpPr>
          <p:cNvPr id="11267" name="Zástupný symbol pro číslo snímku 5">
            <a:extLst>
              <a:ext uri="{FF2B5EF4-FFF2-40B4-BE49-F238E27FC236}">
                <a16:creationId xmlns:a16="http://schemas.microsoft.com/office/drawing/2014/main" id="{D08D6953-66FA-DB14-03F6-872725AA7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10D6043-6647-4A2C-89AE-4E3B9995A924}" type="slidenum">
              <a:rPr lang="cs-CZ" altLang="cs-CZ" sz="1400">
                <a:latin typeface="Times New Roman" panose="02020603050405020304" pitchFamily="18" charset="0"/>
              </a:rPr>
              <a:pPr/>
              <a:t>10</a:t>
            </a:fld>
            <a:endParaRPr lang="cs-CZ" altLang="cs-CZ" sz="1400">
              <a:latin typeface="Times New Roman" panose="02020603050405020304" pitchFamily="18" charset="0"/>
            </a:endParaRPr>
          </a:p>
        </p:txBody>
      </p:sp>
      <p:pic>
        <p:nvPicPr>
          <p:cNvPr id="11268" name="Picture 7" descr="http://www.psigate.ac.uk/newsite/reference/plambeck/chem2/p02154g1.gif">
            <a:extLst>
              <a:ext uri="{FF2B5EF4-FFF2-40B4-BE49-F238E27FC236}">
                <a16:creationId xmlns:a16="http://schemas.microsoft.com/office/drawing/2014/main" id="{BD4B96DE-AA5B-6274-4BBF-8907051AAC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514600"/>
            <a:ext cx="3962400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0" name="Rectangle 8">
            <a:extLst>
              <a:ext uri="{FF2B5EF4-FFF2-40B4-BE49-F238E27FC236}">
                <a16:creationId xmlns:a16="http://schemas.microsoft.com/office/drawing/2014/main" id="{4B670D4B-A00D-24D7-09BA-C9FAFC9B84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2667000"/>
            <a:ext cx="45720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82562" tIns="46038" rIns="182562" bIns="46038"/>
          <a:lstStyle>
            <a:lvl1pPr marL="609600" indent="-6096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1pPr>
            <a:lvl2pPr marL="990600" indent="-5334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u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2pPr>
            <a:lvl3pPr marL="1371600" indent="-45720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t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3pPr>
            <a:lvl4pPr marL="1752600" indent="-38100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4pPr>
            <a:lvl5pPr marL="2209800" indent="-38100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5pPr>
            <a:lvl6pPr marL="2667000" indent="-3810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6pPr>
            <a:lvl7pPr marL="3124200" indent="-3810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7pPr>
            <a:lvl8pPr marL="3581400" indent="-3810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8pPr>
            <a:lvl9pPr marL="4038600" indent="-3810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9pPr>
          </a:lstStyle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cs-CZ" altLang="cs-CZ" sz="2400" b="1"/>
              <a:t>S4: Příklady a numerické řešení reakcí s vratným a paralelním krokem.</a:t>
            </a:r>
          </a:p>
        </p:txBody>
      </p:sp>
    </p:spTree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074">
            <a:extLst>
              <a:ext uri="{FF2B5EF4-FFF2-40B4-BE49-F238E27FC236}">
                <a16:creationId xmlns:a16="http://schemas.microsoft.com/office/drawing/2014/main" id="{B2A9131B-A600-6734-9CBE-DC521BD5BC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8305800" cy="685800"/>
          </a:xfrm>
        </p:spPr>
        <p:txBody>
          <a:bodyPr/>
          <a:lstStyle/>
          <a:p>
            <a:pPr eaLnBrk="1" hangingPunct="1"/>
            <a:r>
              <a:rPr lang="cs-CZ" altLang="cs-CZ" sz="2400" b="1"/>
              <a:t>P5: Experiment. Vsádkový, 05</a:t>
            </a:r>
          </a:p>
        </p:txBody>
      </p:sp>
      <p:sp>
        <p:nvSpPr>
          <p:cNvPr id="12291" name="Zástupný symbol pro číslo snímku 4">
            <a:extLst>
              <a:ext uri="{FF2B5EF4-FFF2-40B4-BE49-F238E27FC236}">
                <a16:creationId xmlns:a16="http://schemas.microsoft.com/office/drawing/2014/main" id="{340B1137-9F6E-F2DE-B2C6-D5A3791EA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C27CB976-FB15-4963-A4C3-B245D3DA75AD}" type="slidenum">
              <a:rPr lang="cs-CZ" altLang="cs-CZ" sz="1400">
                <a:latin typeface="Times New Roman" panose="02020603050405020304" pitchFamily="18" charset="0"/>
              </a:rPr>
              <a:pPr/>
              <a:t>11</a:t>
            </a:fld>
            <a:endParaRPr lang="cs-CZ" altLang="cs-CZ" sz="1400">
              <a:latin typeface="Times New Roman" panose="02020603050405020304" pitchFamily="18" charset="0"/>
            </a:endParaRPr>
          </a:p>
        </p:txBody>
      </p:sp>
      <p:pic>
        <p:nvPicPr>
          <p:cNvPr id="12292" name="Picture 3077" descr="D:\Vyuka\FCh-základní praktikum\Fotografie praktika a úloh\7c_zmydelneni.jpg">
            <a:extLst>
              <a:ext uri="{FF2B5EF4-FFF2-40B4-BE49-F238E27FC236}">
                <a16:creationId xmlns:a16="http://schemas.microsoft.com/office/drawing/2014/main" id="{785BF70B-44F8-502D-BCCA-CFFFA6F3ED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66800"/>
            <a:ext cx="6858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Rectangle 3075">
            <a:extLst>
              <a:ext uri="{FF2B5EF4-FFF2-40B4-BE49-F238E27FC236}">
                <a16:creationId xmlns:a16="http://schemas.microsoft.com/office/drawing/2014/main" id="{D4808C1A-C752-EAF7-48AF-717910C036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5400" y="4495800"/>
            <a:ext cx="3887788" cy="1143000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cs-CZ" altLang="cs-CZ" sz="2400" b="1">
                <a:solidFill>
                  <a:srgbClr val="000000"/>
                </a:solidFill>
                <a:latin typeface="Times New Roman" panose="02020603050405020304" pitchFamily="18" charset="0"/>
              </a:rPr>
              <a:t>S5: Řešení technických problémů s experimentem v praxi</a:t>
            </a:r>
            <a:r>
              <a:rPr lang="cs-CZ" altLang="cs-CZ" sz="2400" b="1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ransition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6">
            <a:extLst>
              <a:ext uri="{FF2B5EF4-FFF2-40B4-BE49-F238E27FC236}">
                <a16:creationId xmlns:a16="http://schemas.microsoft.com/office/drawing/2014/main" id="{EF194AE4-C98C-6C74-8873-8904C2282A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381000"/>
            <a:ext cx="7772400" cy="1676400"/>
          </a:xfrm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Char char="Ø"/>
            </a:pPr>
            <a:r>
              <a:rPr lang="cs-CZ" altLang="cs-CZ" sz="2000" b="1"/>
              <a:t>P6: Reakce katalyzované 1: homogenní katalýza, acidobazická katalýza, autokatalýza, enzymová katalýza, rovnice Michalisova-Mentenové, nestacionární kinetika, integrovaná rovnice Michaelisova-Mentenové, složité enzymové reakce (Clelandova symbolika, Kingova-Altmanova metoda), inhibice.</a:t>
            </a:r>
            <a:endParaRPr lang="cs-CZ" altLang="cs-CZ" sz="2800"/>
          </a:p>
        </p:txBody>
      </p:sp>
      <p:sp>
        <p:nvSpPr>
          <p:cNvPr id="13315" name="Zástupný symbol pro číslo snímku 5">
            <a:extLst>
              <a:ext uri="{FF2B5EF4-FFF2-40B4-BE49-F238E27FC236}">
                <a16:creationId xmlns:a16="http://schemas.microsoft.com/office/drawing/2014/main" id="{06013F89-E0AA-BCBE-18EF-B4965430B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52D4116-3872-4B98-9712-B91BEEF43C17}" type="slidenum">
              <a:rPr lang="cs-CZ" altLang="cs-CZ" sz="1400">
                <a:latin typeface="Times New Roman" panose="02020603050405020304" pitchFamily="18" charset="0"/>
              </a:rPr>
              <a:pPr/>
              <a:t>12</a:t>
            </a:fld>
            <a:endParaRPr lang="cs-CZ" altLang="cs-CZ" sz="1400">
              <a:latin typeface="Times New Roman" panose="02020603050405020304" pitchFamily="18" charset="0"/>
            </a:endParaRPr>
          </a:p>
        </p:txBody>
      </p:sp>
      <p:pic>
        <p:nvPicPr>
          <p:cNvPr id="13316" name="Picture 1029" descr="http://www.millipore.com/publications.nsf/dda0cb48c91c0fb6852567430063b5d6/7b111b8ca85b07a085256fa20052b376/en_RTBody/2.FBC?OpenElement&amp;FieldElemFormat=gif">
            <a:extLst>
              <a:ext uri="{FF2B5EF4-FFF2-40B4-BE49-F238E27FC236}">
                <a16:creationId xmlns:a16="http://schemas.microsoft.com/office/drawing/2014/main" id="{4D243EDF-1DCF-D753-E5C4-46ACCDE4F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362200"/>
            <a:ext cx="6705600" cy="40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Rectangle 1028">
            <a:extLst>
              <a:ext uri="{FF2B5EF4-FFF2-40B4-BE49-F238E27FC236}">
                <a16:creationId xmlns:a16="http://schemas.microsoft.com/office/drawing/2014/main" id="{A897944F-7C5E-0F50-B9E5-5D7F76D503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5638800"/>
            <a:ext cx="3086100" cy="9906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kumimoji="1" lang="en-US" altLang="cs-CZ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 3. </a:t>
            </a:r>
            <a:r>
              <a:rPr kumimoji="1" lang="cs-CZ" altLang="cs-CZ" b="1">
                <a:solidFill>
                  <a:srgbClr val="000000"/>
                </a:solidFill>
                <a:latin typeface="Arial" panose="020B0604020202020204" pitchFamily="34" charset="0"/>
              </a:rPr>
              <a:t>Určení konstanty Michaelis – Mentenové </a:t>
            </a:r>
            <a:r>
              <a:rPr kumimoji="1" lang="en-US" altLang="cs-CZ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Km, </a:t>
            </a:r>
            <a:endParaRPr kumimoji="1" lang="en-US" altLang="cs-CZ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40A60E11-725C-456F-E6E1-5075E29069D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381000"/>
            <a:ext cx="7848600" cy="2743200"/>
          </a:xfrm>
          <a:solidFill>
            <a:srgbClr val="FFFF66"/>
          </a:solidFill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Char char="Ø"/>
            </a:pPr>
            <a:r>
              <a:rPr lang="cs-CZ" altLang="cs-CZ" sz="2000" b="1">
                <a:solidFill>
                  <a:srgbClr val="000000"/>
                </a:solidFill>
              </a:rPr>
              <a:t>P7: Reakce katalyzované 2: heterogenní katalýza, chemisorpce a pokrytí povrchu, adsorpční izotermy (Langmuirova, BET, Freundlichova, Temkinova), uni a bimolekulární reakce na povrchu, inhibice produktem. </a:t>
            </a:r>
          </a:p>
          <a:p>
            <a:pPr marL="609600" indent="-609600" eaLnBrk="1" hangingPunct="1">
              <a:buFont typeface="Wingdings" panose="05000000000000000000" pitchFamily="2" charset="2"/>
              <a:buChar char="Ø"/>
            </a:pPr>
            <a:endParaRPr lang="cs-CZ" altLang="cs-CZ" sz="2000" b="1">
              <a:solidFill>
                <a:srgbClr val="000000"/>
              </a:solidFill>
            </a:endParaRPr>
          </a:p>
          <a:p>
            <a:pPr marL="609600" indent="-609600" eaLnBrk="1" hangingPunct="1">
              <a:buFont typeface="Wingdings" panose="05000000000000000000" pitchFamily="2" charset="2"/>
              <a:buChar char="Ø"/>
            </a:pPr>
            <a:r>
              <a:rPr lang="cs-CZ" altLang="cs-CZ" sz="2000" b="1">
                <a:solidFill>
                  <a:srgbClr val="000000"/>
                </a:solidFill>
              </a:rPr>
              <a:t>P8: Reakce řetězové: iniciace, propagace, terminace, reakce radikálové, reakce větvené, polymerace, hoření, exploze. </a:t>
            </a: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endParaRPr lang="cs-CZ" altLang="cs-CZ" sz="2000" b="1">
              <a:solidFill>
                <a:srgbClr val="000000"/>
              </a:solidFill>
            </a:endParaRPr>
          </a:p>
        </p:txBody>
      </p:sp>
      <p:sp>
        <p:nvSpPr>
          <p:cNvPr id="14339" name="Zástupný symbol pro číslo snímku 5">
            <a:extLst>
              <a:ext uri="{FF2B5EF4-FFF2-40B4-BE49-F238E27FC236}">
                <a16:creationId xmlns:a16="http://schemas.microsoft.com/office/drawing/2014/main" id="{A60177F1-099F-9A5D-272F-DF7A3FF2A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538533DC-057E-4F51-A00C-BD5D041AC136}" type="slidenum">
              <a:rPr lang="cs-CZ" altLang="cs-CZ" sz="1400">
                <a:latin typeface="Times New Roman" panose="02020603050405020304" pitchFamily="18" charset="0"/>
              </a:rPr>
              <a:pPr/>
              <a:t>13</a:t>
            </a:fld>
            <a:endParaRPr lang="cs-CZ" altLang="cs-CZ" sz="1400">
              <a:latin typeface="Times New Roman" panose="02020603050405020304" pitchFamily="18" charset="0"/>
            </a:endParaRPr>
          </a:p>
        </p:txBody>
      </p:sp>
      <p:pic>
        <p:nvPicPr>
          <p:cNvPr id="14340" name="Picture 1028" descr="http://img.sparknotes.com/figures/6/62c26fd494fed99200569cfa94d97377/cat.gif">
            <a:extLst>
              <a:ext uri="{FF2B5EF4-FFF2-40B4-BE49-F238E27FC236}">
                <a16:creationId xmlns:a16="http://schemas.microsoft.com/office/drawing/2014/main" id="{722418B9-B2AC-E516-99DB-9854BCCB7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19400"/>
            <a:ext cx="4800600" cy="381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Rectangle 1029">
            <a:extLst>
              <a:ext uri="{FF2B5EF4-FFF2-40B4-BE49-F238E27FC236}">
                <a16:creationId xmlns:a16="http://schemas.microsoft.com/office/drawing/2014/main" id="{15E633E4-1013-B173-83BB-B5142B417E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1200" y="5562600"/>
            <a:ext cx="2817813" cy="915988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fontAlgn="t" hangingPunct="1"/>
            <a:r>
              <a:rPr kumimoji="1" lang="en-US" altLang="cs-CZ" i="1">
                <a:solidFill>
                  <a:srgbClr val="000000"/>
                </a:solidFill>
                <a:latin typeface="Georgia" panose="02040502050405020303" pitchFamily="18" charset="0"/>
              </a:rPr>
              <a:t>Figure 1.10: Mechanisms of ethylene hydrogenation</a:t>
            </a:r>
            <a:endParaRPr kumimoji="1" lang="en-US" altLang="cs-CZ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4342" name="Group 1031">
            <a:extLst>
              <a:ext uri="{FF2B5EF4-FFF2-40B4-BE49-F238E27FC236}">
                <a16:creationId xmlns:a16="http://schemas.microsoft.com/office/drawing/2014/main" id="{760BD89B-6D8E-23C6-AC14-B04DA188F4FC}"/>
              </a:ext>
            </a:extLst>
          </p:cNvPr>
          <p:cNvGrpSpPr>
            <a:grpSpLocks/>
          </p:cNvGrpSpPr>
          <p:nvPr/>
        </p:nvGrpSpPr>
        <p:grpSpPr bwMode="auto">
          <a:xfrm>
            <a:off x="1266825" y="5867400"/>
            <a:ext cx="6608763" cy="266700"/>
            <a:chOff x="0" y="-28"/>
            <a:chExt cx="4163" cy="168"/>
          </a:xfrm>
        </p:grpSpPr>
        <p:sp>
          <p:nvSpPr>
            <p:cNvPr id="14343" name="Rectangle 1027">
              <a:extLst>
                <a:ext uri="{FF2B5EF4-FFF2-40B4-BE49-F238E27FC236}">
                  <a16:creationId xmlns:a16="http://schemas.microsoft.com/office/drawing/2014/main" id="{A9F09640-C7C4-86A2-5D69-A3E6B1132B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" y="0"/>
              <a:ext cx="4107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cs-CZ" altLang="cs-CZ" sz="2400">
                <a:latin typeface="Times New Roman" panose="02020603050405020304" pitchFamily="18" charset="0"/>
              </a:endParaRPr>
            </a:p>
          </p:txBody>
        </p:sp>
        <p:sp>
          <p:nvSpPr>
            <p:cNvPr id="14344" name="Rectangle 1030">
              <a:extLst>
                <a:ext uri="{FF2B5EF4-FFF2-40B4-BE49-F238E27FC236}">
                  <a16:creationId xmlns:a16="http://schemas.microsoft.com/office/drawing/2014/main" id="{BA1E5AA0-CA76-B46E-4DC6-D1D8477EDD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-28"/>
              <a:ext cx="4163" cy="168"/>
            </a:xfrm>
            <a:prstGeom prst="rect">
              <a:avLst/>
            </a:prstGeom>
            <a:noFill/>
            <a:ln w="7">
              <a:solidFill>
                <a:srgbClr val="A0A0A0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cs-CZ" altLang="cs-CZ" sz="2400"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EAE55BCF-7357-5DAD-9C1D-FD05132BCA1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381000"/>
            <a:ext cx="7772400" cy="1066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cs-CZ" altLang="cs-CZ" sz="2000" b="1">
                <a:solidFill>
                  <a:srgbClr val="FFFF66"/>
                </a:solidFill>
              </a:rPr>
              <a:t>P9: Reakce oscilující: oscilátory</a:t>
            </a:r>
            <a:r>
              <a:rPr lang="cs-CZ" altLang="cs-CZ" sz="2000" b="1"/>
              <a:t> (Lotka-Volterra, Brusselátor, Oregonátor), limitní cyklus, rekurentní rovnice Metody relaxační: teplotní, tlakový skok, ultrazvuk, mikrovlny. 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endParaRPr lang="cs-CZ" altLang="cs-CZ" sz="2000" b="1"/>
          </a:p>
        </p:txBody>
      </p:sp>
      <p:sp>
        <p:nvSpPr>
          <p:cNvPr id="15363" name="Zástupný symbol pro číslo snímku 5">
            <a:extLst>
              <a:ext uri="{FF2B5EF4-FFF2-40B4-BE49-F238E27FC236}">
                <a16:creationId xmlns:a16="http://schemas.microsoft.com/office/drawing/2014/main" id="{74D94C06-34BE-D46E-14FA-8FC2A759A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CF0789F3-AE38-40B2-8935-F73E4C7D1C19}" type="slidenum">
              <a:rPr lang="cs-CZ" altLang="cs-CZ" sz="1400">
                <a:latin typeface="Times New Roman" panose="02020603050405020304" pitchFamily="18" charset="0"/>
              </a:rPr>
              <a:pPr/>
              <a:t>14</a:t>
            </a:fld>
            <a:endParaRPr lang="cs-CZ" altLang="cs-CZ" sz="1400">
              <a:latin typeface="Times New Roman" panose="02020603050405020304" pitchFamily="18" charset="0"/>
            </a:endParaRPr>
          </a:p>
        </p:txBody>
      </p:sp>
      <p:pic>
        <p:nvPicPr>
          <p:cNvPr id="15364" name="Picture 4" descr="D:\Sopousek\Vyuka\Kinetika\Předchozí přednáška\Oscilace.jpg">
            <a:extLst>
              <a:ext uri="{FF2B5EF4-FFF2-40B4-BE49-F238E27FC236}">
                <a16:creationId xmlns:a16="http://schemas.microsoft.com/office/drawing/2014/main" id="{18A11E56-6600-51D3-D9D3-FBA56CF220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76400"/>
            <a:ext cx="655320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>
            <a:extLst>
              <a:ext uri="{FF2B5EF4-FFF2-40B4-BE49-F238E27FC236}">
                <a16:creationId xmlns:a16="http://schemas.microsoft.com/office/drawing/2014/main" id="{3DDFBA88-70DC-9058-B18E-34264151164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33400" y="228600"/>
            <a:ext cx="8382000" cy="32004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cs-CZ" altLang="cs-CZ" sz="2000" b="1"/>
              <a:t>P10: Závislost rychlostní konstanty na teplotě 1: Arrheniova rovnice, srážková teorie, pravděpodobnostní faktor, Lindemannova teorie unimolekulárních reakcí. 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cs-CZ" altLang="cs-CZ" sz="2000" b="1"/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cs-CZ" altLang="cs-CZ" sz="2000" b="1"/>
              <a:t>P11: Závislost rychlostní konstanty na teplotě 2: plochy potenciální energie aktivovaný komplex, Eyringova rovnice, reakční termodynamika. 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cs-CZ" altLang="cs-CZ" sz="2000" b="1"/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cs-CZ" altLang="cs-CZ" sz="2000" b="1"/>
              <a:t>P12: Mechanismy difúze. Látkové toky a difúzní koeficienty. 1 a 2. Fickův zákon. Analytické a numerické řešení difúzních rovnic, okrajové podmínky. Difúze v~neideálních soustavách. </a:t>
            </a:r>
          </a:p>
        </p:txBody>
      </p:sp>
      <p:sp>
        <p:nvSpPr>
          <p:cNvPr id="16387" name="Zástupný symbol pro číslo snímku 5">
            <a:extLst>
              <a:ext uri="{FF2B5EF4-FFF2-40B4-BE49-F238E27FC236}">
                <a16:creationId xmlns:a16="http://schemas.microsoft.com/office/drawing/2014/main" id="{F6C92961-8CD2-4DBE-8421-89466BC42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97024660-7DD2-406E-8414-DA57F3C57B33}" type="slidenum">
              <a:rPr lang="cs-CZ" altLang="cs-CZ" sz="1400">
                <a:latin typeface="Times New Roman" panose="02020603050405020304" pitchFamily="18" charset="0"/>
              </a:rPr>
              <a:pPr/>
              <a:t>15</a:t>
            </a:fld>
            <a:endParaRPr lang="cs-CZ" altLang="cs-CZ" sz="1400">
              <a:latin typeface="Times New Roman" panose="02020603050405020304" pitchFamily="18" charset="0"/>
            </a:endParaRPr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D65FC452-AE38-9244-02F3-406AA24410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4019550"/>
            <a:ext cx="3733800" cy="2289175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kumimoji="1" lang="en-US" altLang="cs-CZ" b="1">
                <a:solidFill>
                  <a:srgbClr val="000000"/>
                </a:solidFill>
                <a:latin typeface="Times New Roman" panose="02020603050405020304" pitchFamily="18" charset="0"/>
              </a:rPr>
              <a:t>Figure 3</a:t>
            </a:r>
            <a:r>
              <a:rPr kumimoji="1" lang="cs-CZ" altLang="cs-CZ" b="1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  <a:r>
              <a:rPr kumimoji="1" lang="en-US" altLang="cs-CZ" b="1">
                <a:solidFill>
                  <a:srgbClr val="000000"/>
                </a:solidFill>
                <a:latin typeface="Times New Roman" panose="02020603050405020304" pitchFamily="18" charset="0"/>
              </a:rPr>
              <a:t> During the first minute of exposure the concentration profile in the tube is more steep at the opening than deeper in the tube. Shown here is the profile after 5 seconds. As a result of Fick's Law the mass flow is larger at the opening than deeper inside.</a:t>
            </a:r>
          </a:p>
        </p:txBody>
      </p:sp>
      <p:pic>
        <p:nvPicPr>
          <p:cNvPr id="16389" name="Picture 5" descr="http://www.iaq.dk/iap/iap1998/1998_06/Image6.gif">
            <a:extLst>
              <a:ext uri="{FF2B5EF4-FFF2-40B4-BE49-F238E27FC236}">
                <a16:creationId xmlns:a16="http://schemas.microsoft.com/office/drawing/2014/main" id="{7C74C7E4-2261-B1E2-46A8-B874F3A058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733800"/>
            <a:ext cx="3810000" cy="298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>
            <a:extLst>
              <a:ext uri="{FF2B5EF4-FFF2-40B4-BE49-F238E27FC236}">
                <a16:creationId xmlns:a16="http://schemas.microsoft.com/office/drawing/2014/main" id="{F13208DE-5419-2213-9DFF-70B4B5E1F74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457200"/>
            <a:ext cx="7772400" cy="25146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cs-CZ" altLang="cs-CZ" sz="2000" b="1"/>
              <a:t>P13: Elektrodová kinetika Mechanismus přenosu elektronu v~homogenním a v~heterogenním prostředí (na rozhraní elektroda/roztok), Marcusova teorie, přepětí, Butlerova a Volmerova rovnice, koeficient přenosu náboje,rychlost elektrodové reakce, elektrodový proces s~chemickou reakcí (předřazená, vřazená a následná chemická reakce), heterogenní rychlostní konstanta, vyhodnocení heterogenních rychlostních, konstant pomocí běžných elektrochemických metod. </a:t>
            </a:r>
          </a:p>
        </p:txBody>
      </p:sp>
      <p:sp>
        <p:nvSpPr>
          <p:cNvPr id="17411" name="Zástupný symbol pro číslo snímku 5">
            <a:extLst>
              <a:ext uri="{FF2B5EF4-FFF2-40B4-BE49-F238E27FC236}">
                <a16:creationId xmlns:a16="http://schemas.microsoft.com/office/drawing/2014/main" id="{C5065AD7-8DD0-21FC-2327-167F3D4F2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25CD3516-066A-42EE-AA4E-5CB4DA265762}" type="slidenum">
              <a:rPr lang="cs-CZ" altLang="cs-CZ" sz="1400">
                <a:latin typeface="Times New Roman" panose="02020603050405020304" pitchFamily="18" charset="0"/>
              </a:rPr>
              <a:pPr/>
              <a:t>16</a:t>
            </a:fld>
            <a:endParaRPr lang="cs-CZ" altLang="cs-CZ" sz="1400">
              <a:latin typeface="Times New Roman" panose="02020603050405020304" pitchFamily="18" charset="0"/>
            </a:endParaRPr>
          </a:p>
        </p:txBody>
      </p:sp>
      <p:sp>
        <p:nvSpPr>
          <p:cNvPr id="17412" name="Rectangle 5">
            <a:extLst>
              <a:ext uri="{FF2B5EF4-FFF2-40B4-BE49-F238E27FC236}">
                <a16:creationId xmlns:a16="http://schemas.microsoft.com/office/drawing/2014/main" id="{32DCA5CB-9FEF-DA72-ED94-413998843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3429000"/>
            <a:ext cx="3124200" cy="915988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kumimoji="1" lang="en-US" altLang="cs-CZ" b="1">
                <a:solidFill>
                  <a:srgbClr val="000000"/>
                </a:solidFill>
                <a:latin typeface="Times New Roman" panose="02020603050405020304" pitchFamily="18" charset="0"/>
              </a:rPr>
              <a:t>Figure 1: Schematic of the electrode-electrolyte interface. </a:t>
            </a:r>
          </a:p>
        </p:txBody>
      </p:sp>
      <p:pic>
        <p:nvPicPr>
          <p:cNvPr id="17413" name="Picture 4" descr="fig1">
            <a:extLst>
              <a:ext uri="{FF2B5EF4-FFF2-40B4-BE49-F238E27FC236}">
                <a16:creationId xmlns:a16="http://schemas.microsoft.com/office/drawing/2014/main" id="{9BCEDAEF-99F9-1DA5-2A72-308E283E3A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7" b="6667"/>
          <a:stretch>
            <a:fillRect/>
          </a:stretch>
        </p:blipFill>
        <p:spPr bwMode="auto">
          <a:xfrm>
            <a:off x="457200" y="3317875"/>
            <a:ext cx="4800600" cy="311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>
            <a:extLst>
              <a:ext uri="{FF2B5EF4-FFF2-40B4-BE49-F238E27FC236}">
                <a16:creationId xmlns:a16="http://schemas.microsoft.com/office/drawing/2014/main" id="{45ED71E8-3A24-79E6-FC0F-86667709703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457200"/>
            <a:ext cx="7772400" cy="25146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cs-CZ" altLang="cs-CZ" sz="2000" b="1"/>
              <a:t>P14: Úvod do kinetiky reakcí v tuhém stavu (nukleace, fázové transformace, …)</a:t>
            </a:r>
          </a:p>
        </p:txBody>
      </p:sp>
      <p:sp>
        <p:nvSpPr>
          <p:cNvPr id="18435" name="Zástupný symbol pro číslo snímku 5">
            <a:extLst>
              <a:ext uri="{FF2B5EF4-FFF2-40B4-BE49-F238E27FC236}">
                <a16:creationId xmlns:a16="http://schemas.microsoft.com/office/drawing/2014/main" id="{013D766F-BDCD-AD19-CA49-9C1B70DAA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AC3E2055-955A-4140-9946-38FBF44DB923}" type="slidenum">
              <a:rPr lang="cs-CZ" altLang="cs-CZ" sz="1400">
                <a:latin typeface="Times New Roman" panose="02020603050405020304" pitchFamily="18" charset="0"/>
              </a:rPr>
              <a:pPr/>
              <a:t>17</a:t>
            </a:fld>
            <a:endParaRPr lang="cs-CZ" altLang="cs-CZ" sz="1400">
              <a:latin typeface="Times New Roman" panose="02020603050405020304" pitchFamily="18" charset="0"/>
            </a:endParaRPr>
          </a:p>
        </p:txBody>
      </p:sp>
      <p:sp>
        <p:nvSpPr>
          <p:cNvPr id="18436" name="Rectangle 5">
            <a:extLst>
              <a:ext uri="{FF2B5EF4-FFF2-40B4-BE49-F238E27FC236}">
                <a16:creationId xmlns:a16="http://schemas.microsoft.com/office/drawing/2014/main" id="{E190A0F3-2397-BC0D-7122-3042D3B2C5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2363" y="1393825"/>
            <a:ext cx="3124200" cy="915988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kumimoji="1" lang="en-US" altLang="cs-CZ" b="1">
                <a:solidFill>
                  <a:srgbClr val="000000"/>
                </a:solidFill>
                <a:latin typeface="Times New Roman" panose="02020603050405020304" pitchFamily="18" charset="0"/>
              </a:rPr>
              <a:t>Figure 1: Two-step nucleation mechanism in solid–solid phase transitions</a:t>
            </a:r>
          </a:p>
        </p:txBody>
      </p:sp>
      <p:pic>
        <p:nvPicPr>
          <p:cNvPr id="18437" name="Picture 2" descr="http://www.nature.com/nmat/journal/v14/n1/images_article/nmat4083-f4.jpg">
            <a:extLst>
              <a:ext uri="{FF2B5EF4-FFF2-40B4-BE49-F238E27FC236}">
                <a16:creationId xmlns:a16="http://schemas.microsoft.com/office/drawing/2014/main" id="{64F4A050-F0D1-1368-197F-0C6DE44753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781300"/>
            <a:ext cx="5715000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Obdélník 1">
            <a:extLst>
              <a:ext uri="{FF2B5EF4-FFF2-40B4-BE49-F238E27FC236}">
                <a16:creationId xmlns:a16="http://schemas.microsoft.com/office/drawing/2014/main" id="{448741F6-8134-1283-1897-8FE0206E3D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6027738"/>
            <a:ext cx="4572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cs-CZ" altLang="cs-CZ" sz="1200">
                <a:latin typeface="Times New Roman" panose="02020603050405020304" pitchFamily="18" charset="0"/>
              </a:rPr>
              <a:t>http://www.nature.com/nmat/journal/v14/n1/full/nmat4083.html</a:t>
            </a:r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>
            <a:extLst>
              <a:ext uri="{FF2B5EF4-FFF2-40B4-BE49-F238E27FC236}">
                <a16:creationId xmlns:a16="http://schemas.microsoft.com/office/drawing/2014/main" id="{176053BF-7BFF-2E4A-92CF-7E469978F4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1813" y="304800"/>
            <a:ext cx="8078787" cy="1143000"/>
          </a:xfrm>
        </p:spPr>
        <p:txBody>
          <a:bodyPr/>
          <a:lstStyle/>
          <a:p>
            <a:pPr eaLnBrk="1" hangingPunct="1"/>
            <a:r>
              <a:rPr lang="cs-CZ" altLang="cs-CZ">
                <a:latin typeface="Arial Black" panose="020B0A04020102020204" pitchFamily="34" charset="0"/>
              </a:rPr>
              <a:t>Organizace přednášky:</a:t>
            </a:r>
          </a:p>
        </p:txBody>
      </p:sp>
      <p:sp>
        <p:nvSpPr>
          <p:cNvPr id="3075" name="Rectangle 5">
            <a:extLst>
              <a:ext uri="{FF2B5EF4-FFF2-40B4-BE49-F238E27FC236}">
                <a16:creationId xmlns:a16="http://schemas.microsoft.com/office/drawing/2014/main" id="{9A36A780-01FE-0204-B070-BB976E60F0E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04800" y="1676400"/>
            <a:ext cx="8534400" cy="4876800"/>
          </a:xfrm>
        </p:spPr>
        <p:txBody>
          <a:bodyPr/>
          <a:lstStyle/>
          <a:p>
            <a:pPr eaLnBrk="1" hangingPunct="1"/>
            <a:r>
              <a:rPr lang="cs-CZ" altLang="cs-CZ" sz="2800" b="1" dirty="0"/>
              <a:t>Garant a vyučující:</a:t>
            </a:r>
            <a:r>
              <a:rPr lang="cs-CZ" altLang="cs-CZ" sz="2800" dirty="0"/>
              <a:t> Prof</a:t>
            </a:r>
            <a:r>
              <a:rPr lang="cs-CZ" altLang="cs-CZ" sz="2800" dirty="0">
                <a:cs typeface="Times New Roman" panose="02020603050405020304" pitchFamily="18" charset="0"/>
              </a:rPr>
              <a:t>. RNDr. </a:t>
            </a:r>
            <a:r>
              <a:rPr lang="cs-CZ" altLang="cs-CZ" sz="2800" dirty="0"/>
              <a:t>Jiří Sopoušek</a:t>
            </a:r>
            <a:r>
              <a:rPr lang="cs-CZ" altLang="cs-CZ" sz="2800" dirty="0">
                <a:cs typeface="Times New Roman" panose="02020603050405020304" pitchFamily="18" charset="0"/>
              </a:rPr>
              <a:t>, CSc. </a:t>
            </a:r>
            <a:r>
              <a:rPr lang="cs-CZ" altLang="cs-CZ" sz="2800" dirty="0"/>
              <a:t>(</a:t>
            </a:r>
            <a:r>
              <a:rPr lang="en-US" altLang="cs-CZ" sz="2800" dirty="0"/>
              <a:t>tel. 549497138, </a:t>
            </a:r>
            <a:r>
              <a:rPr lang="cs-CZ" altLang="cs-CZ" sz="2800" dirty="0">
                <a:hlinkClick r:id="rId3"/>
              </a:rPr>
              <a:t>sopousek@mail.muni.cz</a:t>
            </a:r>
            <a:r>
              <a:rPr lang="en-US" altLang="cs-CZ" sz="2800" dirty="0"/>
              <a:t>, </a:t>
            </a:r>
            <a:r>
              <a:rPr lang="cs-CZ" altLang="cs-CZ" sz="2800" dirty="0"/>
              <a:t>Ústav chemie</a:t>
            </a:r>
            <a:r>
              <a:rPr lang="en-US" altLang="cs-CZ" sz="2800" dirty="0"/>
              <a:t>, </a:t>
            </a:r>
            <a:r>
              <a:rPr lang="cs-CZ" altLang="cs-CZ" sz="2800" dirty="0"/>
              <a:t>UKB, bud</a:t>
            </a:r>
            <a:r>
              <a:rPr lang="en-US" altLang="cs-CZ" sz="2800" dirty="0"/>
              <a:t>. </a:t>
            </a:r>
            <a:r>
              <a:rPr lang="cs-CZ" altLang="cs-CZ" sz="2800" dirty="0"/>
              <a:t>C12</a:t>
            </a:r>
            <a:r>
              <a:rPr lang="en-US" altLang="cs-CZ" sz="2800" dirty="0"/>
              <a:t>, </a:t>
            </a:r>
            <a:r>
              <a:rPr lang="en-US" altLang="cs-CZ" sz="2800" dirty="0" err="1"/>
              <a:t>kan</a:t>
            </a:r>
            <a:r>
              <a:rPr lang="cs-CZ" altLang="cs-CZ" sz="2800" dirty="0"/>
              <a:t>c. 231</a:t>
            </a:r>
            <a:r>
              <a:rPr lang="en-US" altLang="cs-CZ" sz="2800" dirty="0"/>
              <a:t>)</a:t>
            </a:r>
          </a:p>
          <a:p>
            <a:pPr eaLnBrk="1" hangingPunct="1"/>
            <a:r>
              <a:rPr lang="cs-CZ" altLang="cs-CZ" sz="2800" b="1" dirty="0" err="1"/>
              <a:t>Prerekvizity</a:t>
            </a:r>
            <a:r>
              <a:rPr lang="cs-CZ" altLang="cs-CZ" sz="2800" b="1" dirty="0"/>
              <a:t>:</a:t>
            </a:r>
            <a:r>
              <a:rPr lang="cs-CZ" altLang="cs-CZ" sz="2800" dirty="0"/>
              <a:t> </a:t>
            </a:r>
            <a:r>
              <a:rPr lang="cs-CZ" altLang="cs-CZ" sz="2400" dirty="0">
                <a:cs typeface="Times New Roman" panose="02020603050405020304" pitchFamily="18" charset="0"/>
              </a:rPr>
              <a:t>Absolvování přednášek Fyzik</a:t>
            </a:r>
            <a:r>
              <a:rPr lang="cs-CZ" altLang="cs-CZ" sz="2400" dirty="0"/>
              <a:t>.</a:t>
            </a:r>
            <a:r>
              <a:rPr lang="cs-CZ" altLang="cs-CZ" sz="2400" dirty="0">
                <a:cs typeface="Times New Roman" panose="02020603050405020304" pitchFamily="18" charset="0"/>
              </a:rPr>
              <a:t> chemie I a II.</a:t>
            </a:r>
            <a:r>
              <a:rPr lang="cs-CZ" altLang="cs-CZ" sz="2400" dirty="0"/>
              <a:t> </a:t>
            </a:r>
          </a:p>
          <a:p>
            <a:pPr eaLnBrk="1" hangingPunct="1"/>
            <a:r>
              <a:rPr lang="cs-CZ" altLang="cs-CZ" sz="2800" b="1" dirty="0"/>
              <a:t>Podmínky ke připuštění ke zkoušce: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altLang="cs-CZ" sz="2800" dirty="0"/>
              <a:t>	</a:t>
            </a:r>
            <a:r>
              <a:rPr lang="cs-CZ" altLang="cs-CZ" sz="2400" dirty="0">
                <a:cs typeface="Times New Roman" panose="02020603050405020304" pitchFamily="18" charset="0"/>
              </a:rPr>
              <a:t>- prokázání schopnosti samostatně řešit modelové    problémy kinetiky reakcí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altLang="cs-CZ" sz="2400" dirty="0">
                <a:cs typeface="Times New Roman" panose="02020603050405020304" pitchFamily="18" charset="0"/>
              </a:rPr>
              <a:t>    - získání zápočtu ze semináře C6330</a:t>
            </a:r>
          </a:p>
        </p:txBody>
      </p:sp>
      <p:sp>
        <p:nvSpPr>
          <p:cNvPr id="3076" name="Zástupný symbol pro číslo snímku 5">
            <a:extLst>
              <a:ext uri="{FF2B5EF4-FFF2-40B4-BE49-F238E27FC236}">
                <a16:creationId xmlns:a16="http://schemas.microsoft.com/office/drawing/2014/main" id="{540BC2E5-2B79-3FC5-8C0A-7635E4138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2F576D8B-CD54-49C8-AC60-CDE288A72CE0}" type="slidenum">
              <a:rPr lang="cs-CZ" altLang="cs-CZ" sz="1400">
                <a:latin typeface="Times New Roman" panose="02020603050405020304" pitchFamily="18" charset="0"/>
              </a:rPr>
              <a:pPr/>
              <a:t>2</a:t>
            </a:fld>
            <a:endParaRPr lang="cs-CZ" altLang="cs-CZ" sz="1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>
            <a:extLst>
              <a:ext uri="{FF2B5EF4-FFF2-40B4-BE49-F238E27FC236}">
                <a16:creationId xmlns:a16="http://schemas.microsoft.com/office/drawing/2014/main" id="{36E8FE8D-9769-18F7-BA59-4F2DF939F9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078788" cy="914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altLang="cs-CZ" sz="3600" dirty="0">
                <a:latin typeface="Arial Black" panose="020B0A04020102020204" pitchFamily="34" charset="0"/>
              </a:rPr>
              <a:t>Organizace semináře:</a:t>
            </a:r>
            <a:br>
              <a:rPr lang="cs-CZ" altLang="cs-CZ" sz="3600" dirty="0">
                <a:latin typeface="Arial Black" panose="020B0A04020102020204" pitchFamily="34" charset="0"/>
              </a:rPr>
            </a:br>
            <a:r>
              <a:rPr lang="cs-CZ" altLang="cs-CZ" sz="3600" dirty="0">
                <a:latin typeface="Arial Black" panose="020B0A04020102020204" pitchFamily="34" charset="0"/>
              </a:rPr>
              <a:t>C6330 Chemická kinetika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5560C000-D949-CACC-D423-6F73F0B21A8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0825" y="1628775"/>
            <a:ext cx="8610600" cy="48006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cs-CZ" altLang="cs-CZ" sz="2400" b="1" dirty="0"/>
              <a:t>Vyučující:</a:t>
            </a:r>
            <a:r>
              <a:rPr lang="cs-CZ" altLang="cs-CZ" sz="2400" dirty="0"/>
              <a:t> 	Doc. Jiří Sopoušek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altLang="cs-CZ" sz="2400" b="1" dirty="0"/>
              <a:t>Obsah cvičení:</a:t>
            </a:r>
          </a:p>
          <a:p>
            <a:pPr eaLnBrk="1" hangingPunct="1"/>
            <a:r>
              <a:rPr lang="cs-CZ" altLang="cs-CZ" sz="2000" dirty="0">
                <a:cs typeface="Times New Roman" panose="02020603050405020304" pitchFamily="18" charset="0"/>
              </a:rPr>
              <a:t>Praktické procvičování učiva probraného na přednášce </a:t>
            </a:r>
            <a:r>
              <a:rPr lang="cs-CZ" altLang="cs-CZ" sz="2000" dirty="0" smtClean="0">
                <a:cs typeface="Times New Roman" panose="02020603050405020304" pitchFamily="18" charset="0"/>
              </a:rPr>
              <a:t>(práce </a:t>
            </a:r>
            <a:r>
              <a:rPr lang="cs-CZ" altLang="cs-CZ" sz="2000" dirty="0">
                <a:cs typeface="Times New Roman" panose="02020603050405020304" pitchFamily="18" charset="0"/>
              </a:rPr>
              <a:t>s </a:t>
            </a:r>
            <a:r>
              <a:rPr lang="cs-CZ" altLang="cs-CZ" sz="2000" dirty="0" smtClean="0">
                <a:cs typeface="Times New Roman" panose="02020603050405020304" pitchFamily="18" charset="0"/>
              </a:rPr>
              <a:t>pomocí notebooku)</a:t>
            </a:r>
            <a:endParaRPr lang="cs-CZ" altLang="cs-CZ" sz="2000" dirty="0">
              <a:cs typeface="Times New Roman" panose="02020603050405020304" pitchFamily="18" charset="0"/>
            </a:endParaRPr>
          </a:p>
          <a:p>
            <a:pPr eaLnBrk="1" hangingPunct="1"/>
            <a:r>
              <a:rPr lang="cs-CZ" altLang="cs-CZ" sz="2000" dirty="0">
                <a:cs typeface="Times New Roman" panose="02020603050405020304" pitchFamily="18" charset="0"/>
              </a:rPr>
              <a:t>Vyhodnocování příkladů experimentálního měření (viz např. měření praktika fyzikální chemie, nebo videa z internetu) </a:t>
            </a:r>
          </a:p>
          <a:p>
            <a:pPr eaLnBrk="1" hangingPunct="1"/>
            <a:r>
              <a:rPr lang="cs-CZ" altLang="cs-CZ" sz="2000" dirty="0">
                <a:cs typeface="Times New Roman" panose="02020603050405020304" pitchFamily="18" charset="0"/>
              </a:rPr>
              <a:t>Používání software urychlujícího práci (zejména EXCEL, </a:t>
            </a:r>
            <a:r>
              <a:rPr lang="cs-CZ" altLang="cs-CZ" sz="2000" dirty="0" err="1">
                <a:cs typeface="Times New Roman" panose="02020603050405020304" pitchFamily="18" charset="0"/>
              </a:rPr>
              <a:t>Mathcad</a:t>
            </a:r>
            <a:r>
              <a:rPr lang="cs-CZ" altLang="cs-CZ" sz="2000" dirty="0">
                <a:cs typeface="Times New Roman" panose="02020603050405020304" pitchFamily="18" charset="0"/>
              </a:rPr>
              <a:t>, ) Matematika: Wolfram </a:t>
            </a:r>
          </a:p>
          <a:p>
            <a:pPr eaLnBrk="1" hangingPunct="1"/>
            <a:r>
              <a:rPr lang="cs-CZ" altLang="cs-CZ" sz="2000" dirty="0">
                <a:cs typeface="Times New Roman" panose="02020603050405020304" pitchFamily="18" charset="0"/>
              </a:rPr>
              <a:t>Osvojení si vyhledávat potřebné informace (internet, </a:t>
            </a:r>
            <a:r>
              <a:rPr lang="cs-CZ" altLang="cs-CZ" sz="2000" dirty="0" err="1">
                <a:cs typeface="Times New Roman" panose="02020603050405020304" pitchFamily="18" charset="0"/>
              </a:rPr>
              <a:t>wifi</a:t>
            </a:r>
            <a:r>
              <a:rPr lang="cs-CZ" altLang="cs-CZ" sz="2000" dirty="0">
                <a:cs typeface="Times New Roman" panose="02020603050405020304" pitchFamily="18" charset="0"/>
              </a:rPr>
              <a:t> MU k dispozici)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cs-CZ" altLang="cs-CZ" sz="2400" b="1" dirty="0"/>
              <a:t>Podmínky získání zápočtu:</a:t>
            </a:r>
          </a:p>
          <a:p>
            <a:pPr eaLnBrk="1" hangingPunct="1"/>
            <a:r>
              <a:rPr lang="cs-CZ" altLang="cs-CZ" sz="2000" dirty="0">
                <a:cs typeface="Times New Roman" panose="02020603050405020304" pitchFamily="18" charset="0"/>
              </a:rPr>
              <a:t>Znalost probírané tématiky dle sylabu přednášky C6320</a:t>
            </a:r>
          </a:p>
          <a:p>
            <a:pPr eaLnBrk="1" hangingPunct="1"/>
            <a:r>
              <a:rPr lang="cs-CZ" altLang="cs-CZ" sz="2000" dirty="0">
                <a:cs typeface="Times New Roman" panose="02020603050405020304" pitchFamily="18" charset="0"/>
              </a:rPr>
              <a:t>Vypracování zápočtových příkladů a zpracování kinetického videa</a:t>
            </a:r>
          </a:p>
        </p:txBody>
      </p:sp>
      <p:sp>
        <p:nvSpPr>
          <p:cNvPr id="4100" name="Zástupný symbol pro číslo snímku 5">
            <a:extLst>
              <a:ext uri="{FF2B5EF4-FFF2-40B4-BE49-F238E27FC236}">
                <a16:creationId xmlns:a16="http://schemas.microsoft.com/office/drawing/2014/main" id="{650A3A92-19A4-8C8F-F9C5-B22BE5AB1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66F643A0-8A32-4478-BEBA-50ECF2359693}" type="slidenum">
              <a:rPr lang="cs-CZ" altLang="cs-CZ" sz="1400">
                <a:latin typeface="Times New Roman" panose="02020603050405020304" pitchFamily="18" charset="0"/>
              </a:rPr>
              <a:pPr/>
              <a:t>3</a:t>
            </a:fld>
            <a:endParaRPr lang="cs-CZ" altLang="cs-CZ" sz="1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9852B80E-546B-A359-194A-A902153C08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772400" cy="1143000"/>
          </a:xfrm>
        </p:spPr>
        <p:txBody>
          <a:bodyPr/>
          <a:lstStyle/>
          <a:p>
            <a:pPr eaLnBrk="1" hangingPunct="1"/>
            <a:r>
              <a:rPr lang="cs-CZ" altLang="cs-CZ">
                <a:latin typeface="Arial Black" panose="020B0A04020102020204" pitchFamily="34" charset="0"/>
              </a:rPr>
              <a:t>Doporučená literatura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C1577B44-DA54-46CA-1DFF-A376BDE74A9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1295400"/>
            <a:ext cx="7415213" cy="5181600"/>
          </a:xfrm>
        </p:spPr>
        <p:txBody>
          <a:bodyPr/>
          <a:lstStyle/>
          <a:p>
            <a:pPr eaLnBrk="1" hangingPunct="1"/>
            <a:r>
              <a:rPr lang="cs-CZ" altLang="cs-CZ" sz="2000">
                <a:cs typeface="Times New Roman" panose="02020603050405020304" pitchFamily="18" charset="0"/>
              </a:rPr>
              <a:t>Atkins, P. W. </a:t>
            </a:r>
            <a:r>
              <a:rPr lang="cs-CZ" altLang="cs-CZ" sz="2000" i="1">
                <a:cs typeface="Times New Roman" panose="02020603050405020304" pitchFamily="18" charset="0"/>
              </a:rPr>
              <a:t>Physical chemistry</a:t>
            </a:r>
            <a:r>
              <a:rPr lang="cs-CZ" altLang="cs-CZ" sz="2000">
                <a:cs typeface="Times New Roman" panose="02020603050405020304" pitchFamily="18" charset="0"/>
              </a:rPr>
              <a:t>. 6th ed. Oxford : Oxford University Press, 1998. xvi, 1014. ISBN 0-19-850101-3.</a:t>
            </a:r>
          </a:p>
          <a:p>
            <a:pPr eaLnBrk="1" hangingPunct="1"/>
            <a:r>
              <a:rPr lang="cs-CZ" altLang="cs-CZ" sz="2000" b="1">
                <a:solidFill>
                  <a:srgbClr val="FF0000"/>
                </a:solidFill>
              </a:rPr>
              <a:t>R. I. Masel: Chemical kinetics and </a:t>
            </a:r>
            <a:r>
              <a:rPr lang="en-US" altLang="cs-CZ" sz="2000" b="1">
                <a:solidFill>
                  <a:srgbClr val="FF0000"/>
                </a:solidFill>
              </a:rPr>
              <a:t>catalysis, John Wiley &amp; Sons, 2001,  ISBN 0-471-24197-0.</a:t>
            </a:r>
            <a:endParaRPr lang="cs-CZ" altLang="cs-CZ" sz="2000" b="1">
              <a:solidFill>
                <a:srgbClr val="FF0000"/>
              </a:solidFill>
            </a:endParaRPr>
          </a:p>
          <a:p>
            <a:pPr eaLnBrk="1" hangingPunct="1"/>
            <a:r>
              <a:rPr lang="cs-CZ" altLang="cs-CZ" sz="2000">
                <a:solidFill>
                  <a:srgbClr val="F71717"/>
                </a:solidFill>
              </a:rPr>
              <a:t>J. Vohlídal, Chemická kinetika, Karolinum, Praha 2001 (scripta)</a:t>
            </a:r>
          </a:p>
          <a:p>
            <a:pPr eaLnBrk="1" hangingPunct="1"/>
            <a:r>
              <a:rPr lang="cs-CZ" altLang="cs-CZ" sz="2000"/>
              <a:t>J. Olmsted III, G. M. Williams: Chemistry – The Molekular Science, Moshby – Year Book, Inc., 1994</a:t>
            </a:r>
            <a:endParaRPr lang="en-US" altLang="cs-CZ" sz="2000"/>
          </a:p>
          <a:p>
            <a:pPr eaLnBrk="1" hangingPunct="1"/>
            <a:r>
              <a:rPr lang="cs-CZ" altLang="cs-CZ" sz="2000">
                <a:cs typeface="Times New Roman" panose="02020603050405020304" pitchFamily="18" charset="0"/>
              </a:rPr>
              <a:t>Treindl, Ľudovít. </a:t>
            </a:r>
            <a:r>
              <a:rPr lang="cs-CZ" altLang="cs-CZ" sz="2000" i="1">
                <a:cs typeface="Times New Roman" panose="02020603050405020304" pitchFamily="18" charset="0"/>
              </a:rPr>
              <a:t>Chemická kinetika [Treindl, 1990]</a:t>
            </a:r>
            <a:r>
              <a:rPr lang="cs-CZ" altLang="cs-CZ" sz="2000">
                <a:cs typeface="Times New Roman" panose="02020603050405020304" pitchFamily="18" charset="0"/>
              </a:rPr>
              <a:t>. 2. přeprac. vyd. Bratislava : Slovenské pedagogické nakladateĺstvo, 1990. 347</a:t>
            </a:r>
          </a:p>
          <a:p>
            <a:pPr eaLnBrk="1" hangingPunct="1"/>
            <a:r>
              <a:rPr lang="cs-CZ" altLang="cs-CZ" sz="2000">
                <a:cs typeface="Times New Roman" panose="02020603050405020304" pitchFamily="18" charset="0"/>
              </a:rPr>
              <a:t>Slide share:</a:t>
            </a:r>
            <a:r>
              <a:rPr lang="cs-CZ" altLang="cs-CZ" sz="2000">
                <a:hlinkClick r:id="rId3"/>
              </a:rPr>
              <a:t> https://www.slideshare.net/wkkok1957/ib-chemistry-on-gibbs-free-energy-and-equilibrium-constant-kc</a:t>
            </a:r>
            <a:r>
              <a:rPr lang="cs-CZ" altLang="cs-CZ" sz="2000"/>
              <a:t> </a:t>
            </a:r>
          </a:p>
          <a:p>
            <a:pPr eaLnBrk="1" hangingPunct="1"/>
            <a:r>
              <a:rPr lang="cs-CZ" altLang="cs-CZ" sz="2000">
                <a:cs typeface="Times New Roman" panose="02020603050405020304" pitchFamily="18" charset="0"/>
              </a:rPr>
              <a:t>KhanAcademy: </a:t>
            </a:r>
            <a:r>
              <a:rPr lang="cs-CZ" altLang="cs-CZ" sz="2000">
                <a:cs typeface="Times New Roman" panose="02020603050405020304" pitchFamily="18" charset="0"/>
                <a:hlinkClick r:id="rId4"/>
              </a:rPr>
              <a:t>https://www.khanacademy.org/science/chemistry/chem-kinetics</a:t>
            </a:r>
            <a:r>
              <a:rPr lang="cs-CZ" altLang="cs-CZ" sz="2000"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124" name="Zástupný symbol pro číslo snímku 5">
            <a:extLst>
              <a:ext uri="{FF2B5EF4-FFF2-40B4-BE49-F238E27FC236}">
                <a16:creationId xmlns:a16="http://schemas.microsoft.com/office/drawing/2014/main" id="{17AD6451-9259-6886-CD78-12A710D95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9A80D49B-B47C-4906-872F-7EFABD8B8D9C}" type="slidenum">
              <a:rPr lang="cs-CZ" altLang="cs-CZ" sz="1400">
                <a:latin typeface="Times New Roman" panose="02020603050405020304" pitchFamily="18" charset="0"/>
              </a:rPr>
              <a:pPr/>
              <a:t>4</a:t>
            </a:fld>
            <a:endParaRPr lang="cs-CZ" altLang="cs-CZ" sz="1400">
              <a:latin typeface="Times New Roman" panose="02020603050405020304" pitchFamily="18" charset="0"/>
            </a:endParaRPr>
          </a:p>
        </p:txBody>
      </p:sp>
      <p:pic>
        <p:nvPicPr>
          <p:cNvPr id="5125" name="Picture 6" descr="Zobrazit zdrojový obrázek">
            <a:extLst>
              <a:ext uri="{FF2B5EF4-FFF2-40B4-BE49-F238E27FC236}">
                <a16:creationId xmlns:a16="http://schemas.microsoft.com/office/drawing/2014/main" id="{51D427BE-C6AC-6AA3-53EB-2897A838F2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1844675"/>
            <a:ext cx="142240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Zástupný symbol pro číslo snímku 1">
            <a:extLst>
              <a:ext uri="{FF2B5EF4-FFF2-40B4-BE49-F238E27FC236}">
                <a16:creationId xmlns:a16="http://schemas.microsoft.com/office/drawing/2014/main" id="{F2DB844B-8578-9787-8F0E-7A3EA6E83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5E345FCD-59B3-4485-8509-6563DD451C6C}" type="slidenum">
              <a:rPr lang="cs-CZ" altLang="cs-CZ">
                <a:solidFill>
                  <a:srgbClr val="898989"/>
                </a:solidFill>
              </a:rPr>
              <a:pPr/>
              <a:t>5</a:t>
            </a:fld>
            <a:endParaRPr lang="cs-CZ" altLang="cs-CZ">
              <a:solidFill>
                <a:srgbClr val="898989"/>
              </a:solidFill>
            </a:endParaRPr>
          </a:p>
        </p:txBody>
      </p:sp>
      <p:pic>
        <p:nvPicPr>
          <p:cNvPr id="6147" name="Obrázek 2">
            <a:extLst>
              <a:ext uri="{FF2B5EF4-FFF2-40B4-BE49-F238E27FC236}">
                <a16:creationId xmlns:a16="http://schemas.microsoft.com/office/drawing/2014/main" id="{968746A5-8593-D01B-68C8-C8B9EB1C4D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07988"/>
            <a:ext cx="7759700" cy="593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Obdélník 3">
            <a:extLst>
              <a:ext uri="{FF2B5EF4-FFF2-40B4-BE49-F238E27FC236}">
                <a16:creationId xmlns:a16="http://schemas.microsoft.com/office/drawing/2014/main" id="{1D5D7088-CED9-74CA-159B-6F83B1263E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6459538"/>
            <a:ext cx="45720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cs-CZ" altLang="cs-CZ" sz="1100"/>
              <a:t>https://www.khanacademy.org/science/chemistry/chem-kinetics</a:t>
            </a:r>
          </a:p>
        </p:txBody>
      </p:sp>
    </p:spTree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051">
            <a:extLst>
              <a:ext uri="{FF2B5EF4-FFF2-40B4-BE49-F238E27FC236}">
                <a16:creationId xmlns:a16="http://schemas.microsoft.com/office/drawing/2014/main" id="{C94FDE27-87A8-0AE9-B1EB-735131458DE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457200"/>
            <a:ext cx="7772400" cy="4876800"/>
          </a:xfrm>
        </p:spPr>
        <p:txBody>
          <a:bodyPr/>
          <a:lstStyle/>
          <a:p>
            <a:pPr eaLnBrk="1" hangingPunct="1"/>
            <a:endParaRPr lang="cs-CZ" altLang="cs-CZ" sz="2400" b="1">
              <a:cs typeface="Times New Roman" panose="02020603050405020304" pitchFamily="18" charset="0"/>
            </a:endParaRPr>
          </a:p>
          <a:p>
            <a:pPr eaLnBrk="1" hangingPunct="1"/>
            <a:r>
              <a:rPr lang="cs-CZ" altLang="cs-CZ" sz="2000" b="1"/>
              <a:t>Příkladník z fyzikální chemie VŠChT: </a:t>
            </a:r>
            <a:r>
              <a:rPr lang="cs-CZ" altLang="cs-CZ" sz="2000" b="1">
                <a:hlinkClick r:id="rId3"/>
              </a:rPr>
              <a:t>http://www.vscht.cz/fch/prikladnik/prikladnik/p.html</a:t>
            </a:r>
            <a:endParaRPr lang="cs-CZ" altLang="cs-CZ" sz="2000" b="1"/>
          </a:p>
          <a:p>
            <a:pPr eaLnBrk="1" hangingPunct="1"/>
            <a:endParaRPr lang="cs-CZ" altLang="cs-CZ" sz="2000" b="1"/>
          </a:p>
          <a:p>
            <a:pPr eaLnBrk="1" hangingPunct="1"/>
            <a:r>
              <a:rPr lang="cs-CZ" altLang="cs-CZ" sz="2000" b="1"/>
              <a:t>Interaktivní osnova předmětu.</a:t>
            </a:r>
          </a:p>
          <a:p>
            <a:pPr eaLnBrk="1" hangingPunct="1"/>
            <a:endParaRPr lang="cs-CZ" altLang="cs-CZ" sz="2000" b="1"/>
          </a:p>
        </p:txBody>
      </p:sp>
      <p:sp>
        <p:nvSpPr>
          <p:cNvPr id="7171" name="Zástupný symbol pro číslo snímku 5">
            <a:extLst>
              <a:ext uri="{FF2B5EF4-FFF2-40B4-BE49-F238E27FC236}">
                <a16:creationId xmlns:a16="http://schemas.microsoft.com/office/drawing/2014/main" id="{954D05F6-4DDB-05ED-CDDC-03A7B66DE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EE0B053-8ED0-42AA-86AE-A142CDDDEC74}" type="slidenum">
              <a:rPr lang="cs-CZ" altLang="cs-CZ" sz="1400">
                <a:latin typeface="Times New Roman" panose="02020603050405020304" pitchFamily="18" charset="0"/>
              </a:rPr>
              <a:pPr/>
              <a:t>6</a:t>
            </a:fld>
            <a:endParaRPr lang="cs-CZ" altLang="cs-CZ" sz="1400">
              <a:latin typeface="Times New Roman" panose="02020603050405020304" pitchFamily="18" charset="0"/>
            </a:endParaRPr>
          </a:p>
        </p:txBody>
      </p:sp>
      <p:pic>
        <p:nvPicPr>
          <p:cNvPr id="7172" name="Picture 4">
            <a:extLst>
              <a:ext uri="{FF2B5EF4-FFF2-40B4-BE49-F238E27FC236}">
                <a16:creationId xmlns:a16="http://schemas.microsoft.com/office/drawing/2014/main" id="{24A9AD2B-FF0F-C441-DDF7-C9F66CB26F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349500"/>
            <a:ext cx="6913563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>
            <a:extLst>
              <a:ext uri="{FF2B5EF4-FFF2-40B4-BE49-F238E27FC236}">
                <a16:creationId xmlns:a16="http://schemas.microsoft.com/office/drawing/2014/main" id="{F2487339-AF5B-2642-C625-D0440645AD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1813" y="228600"/>
            <a:ext cx="8078787" cy="914400"/>
          </a:xfrm>
        </p:spPr>
        <p:txBody>
          <a:bodyPr/>
          <a:lstStyle/>
          <a:p>
            <a:pPr eaLnBrk="1" hangingPunct="1"/>
            <a:r>
              <a:rPr lang="cs-CZ" altLang="cs-CZ"/>
              <a:t>Osnova přednášky a semináře</a:t>
            </a:r>
          </a:p>
        </p:txBody>
      </p:sp>
      <p:sp>
        <p:nvSpPr>
          <p:cNvPr id="46083" name="Rectangle 1027">
            <a:extLst>
              <a:ext uri="{FF2B5EF4-FFF2-40B4-BE49-F238E27FC236}">
                <a16:creationId xmlns:a16="http://schemas.microsoft.com/office/drawing/2014/main" id="{8723C32D-DBA2-D2DD-7530-517AE2D3C71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47700" y="1143000"/>
            <a:ext cx="7848600" cy="1371600"/>
          </a:xfrm>
        </p:spPr>
        <p:txBody>
          <a:bodyPr rtlCol="0">
            <a:normAutofit lnSpcReduction="10000"/>
          </a:bodyPr>
          <a:lstStyle/>
          <a:p>
            <a:pPr marL="381000" indent="-381000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cs-CZ" altLang="cs-CZ" sz="2400" b="1"/>
              <a:t>L1: Úvodní hodina. Proč probíhají chemické reakce? Jak můžeme jejich rychlost popisovat? </a:t>
            </a:r>
            <a:r>
              <a:rPr lang="cs-CZ" altLang="cs-CZ" sz="2400" b="1">
                <a:cs typeface="Times New Roman" pitchFamily="18" charset="0"/>
              </a:rPr>
              <a:t>Základní pojmy chemické kinetiky</a:t>
            </a:r>
            <a:r>
              <a:rPr lang="cs-CZ" altLang="cs-CZ" sz="2400" b="1"/>
              <a:t>. Typy chemických reakcí, elementární reakce, molekularita</a:t>
            </a:r>
          </a:p>
        </p:txBody>
      </p:sp>
      <p:sp>
        <p:nvSpPr>
          <p:cNvPr id="8196" name="Zástupný symbol pro číslo snímku 5">
            <a:extLst>
              <a:ext uri="{FF2B5EF4-FFF2-40B4-BE49-F238E27FC236}">
                <a16:creationId xmlns:a16="http://schemas.microsoft.com/office/drawing/2014/main" id="{70588022-A9AB-15E8-BA3E-1BBFDF25A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E8F756D5-1A8E-4AB5-B665-7AB5DB9894EA}" type="slidenum">
              <a:rPr lang="cs-CZ" altLang="cs-CZ" sz="1400">
                <a:latin typeface="Times New Roman" panose="02020603050405020304" pitchFamily="18" charset="0"/>
              </a:rPr>
              <a:pPr/>
              <a:t>7</a:t>
            </a:fld>
            <a:endParaRPr lang="cs-CZ" altLang="cs-CZ" sz="1400">
              <a:latin typeface="Times New Roman" panose="02020603050405020304" pitchFamily="18" charset="0"/>
            </a:endParaRPr>
          </a:p>
        </p:txBody>
      </p:sp>
      <p:pic>
        <p:nvPicPr>
          <p:cNvPr id="8197" name="Picture 1029" descr="http://www.engin.umich.edu/~cre/03chap/html/moledyn/MolecularDynamic_files/image113.gif">
            <a:extLst>
              <a:ext uri="{FF2B5EF4-FFF2-40B4-BE49-F238E27FC236}">
                <a16:creationId xmlns:a16="http://schemas.microsoft.com/office/drawing/2014/main" id="{4CB50439-16A9-44AA-9AB9-598819D8CD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38400"/>
            <a:ext cx="4994275" cy="401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6" name="Rectangle 1030">
            <a:extLst>
              <a:ext uri="{FF2B5EF4-FFF2-40B4-BE49-F238E27FC236}">
                <a16:creationId xmlns:a16="http://schemas.microsoft.com/office/drawing/2014/main" id="{5A3AA86F-D3B0-CAD7-A1EE-7464C89380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2933700"/>
            <a:ext cx="29718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82562" tIns="46038" rIns="182562" bIns="46038"/>
          <a:lstStyle>
            <a:lvl1pPr marL="381000" indent="-3810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1pPr>
            <a:lvl2pPr marL="1120775" indent="-4572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u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2pPr>
            <a:lvl3pPr marL="1692275" indent="-38100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t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3pPr>
            <a:lvl4pPr marL="2225675" indent="-34290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4pPr>
            <a:lvl5pPr marL="2759075" indent="-34290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5pPr>
            <a:lvl6pPr marL="3216275" indent="-3429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6pPr>
            <a:lvl7pPr marL="3673475" indent="-3429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7pPr>
            <a:lvl8pPr marL="4130675" indent="-3429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8pPr>
            <a:lvl9pPr marL="4587875" indent="-3429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9pPr>
          </a:lstStyle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cs-CZ" altLang="cs-CZ" sz="2400" b="1"/>
              <a:t>S1: Procvičování základní termodynamiky.</a:t>
            </a:r>
          </a:p>
        </p:txBody>
      </p:sp>
      <p:sp>
        <p:nvSpPr>
          <p:cNvPr id="8199" name="Rectangle 1028">
            <a:extLst>
              <a:ext uri="{FF2B5EF4-FFF2-40B4-BE49-F238E27FC236}">
                <a16:creationId xmlns:a16="http://schemas.microsoft.com/office/drawing/2014/main" id="{52AACE93-07BD-D0AC-33CA-24475A5478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3600" y="5562600"/>
            <a:ext cx="2743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kumimoji="1" lang="en-US" altLang="cs-CZ" b="1">
                <a:solidFill>
                  <a:srgbClr val="000000"/>
                </a:solidFill>
                <a:latin typeface="Times New Roman" panose="02020603050405020304" pitchFamily="18" charset="0"/>
              </a:rPr>
              <a:t>Figure PRS.3C-3</a:t>
            </a:r>
            <a:r>
              <a:rPr kumimoji="1" lang="en-US" altLang="cs-CZ">
                <a:solidFill>
                  <a:srgbClr val="000000"/>
                </a:solidFill>
                <a:latin typeface="Times New Roman" panose="02020603050405020304" pitchFamily="18" charset="0"/>
              </a:rPr>
              <a:t>  Potential energy surface.</a:t>
            </a:r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>
            <a:extLst>
              <a:ext uri="{FF2B5EF4-FFF2-40B4-BE49-F238E27FC236}">
                <a16:creationId xmlns:a16="http://schemas.microsoft.com/office/drawing/2014/main" id="{2FF187C4-CD03-67DC-43E2-D78FA4D37AD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533400"/>
            <a:ext cx="7543800" cy="1219200"/>
          </a:xfrm>
        </p:spPr>
        <p:txBody>
          <a:bodyPr/>
          <a:lstStyle/>
          <a:p>
            <a:pPr marL="381000" indent="-381000" eaLnBrk="1" hangingPunct="1">
              <a:buFont typeface="Wingdings" panose="05000000000000000000" pitchFamily="2" charset="2"/>
              <a:buChar char="Ø"/>
            </a:pPr>
            <a:r>
              <a:rPr lang="cs-CZ" altLang="cs-CZ" sz="2400" b="1"/>
              <a:t>P2: Rychlost reakce, rozsah reakce,rychlostní rovnice, řád reakce. Reakce jednosměrné (1. a 2. řádu, následné, simultánní, následné, )</a:t>
            </a:r>
          </a:p>
        </p:txBody>
      </p:sp>
      <p:sp>
        <p:nvSpPr>
          <p:cNvPr id="9219" name="Zástupný symbol pro číslo snímku 5">
            <a:extLst>
              <a:ext uri="{FF2B5EF4-FFF2-40B4-BE49-F238E27FC236}">
                <a16:creationId xmlns:a16="http://schemas.microsoft.com/office/drawing/2014/main" id="{8CAEAACD-2643-879C-90A6-F7EC3FB85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72AD0AE0-23C5-4AA0-A717-D978C75459CB}" type="slidenum">
              <a:rPr lang="cs-CZ" altLang="cs-CZ" sz="1400">
                <a:latin typeface="Times New Roman" panose="02020603050405020304" pitchFamily="18" charset="0"/>
              </a:rPr>
              <a:pPr/>
              <a:t>8</a:t>
            </a:fld>
            <a:endParaRPr lang="cs-CZ" altLang="cs-CZ" sz="1400">
              <a:latin typeface="Times New Roman" panose="02020603050405020304" pitchFamily="18" charset="0"/>
            </a:endParaRPr>
          </a:p>
        </p:txBody>
      </p:sp>
      <p:sp>
        <p:nvSpPr>
          <p:cNvPr id="9220" name="Rectangle 5">
            <a:extLst>
              <a:ext uri="{FF2B5EF4-FFF2-40B4-BE49-F238E27FC236}">
                <a16:creationId xmlns:a16="http://schemas.microsoft.com/office/drawing/2014/main" id="{773A62A8-71E5-11F4-3705-36D3C49D33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2133600"/>
            <a:ext cx="4572000" cy="4305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kumimoji="1" lang="en-US" altLang="cs-CZ" b="1">
                <a:solidFill>
                  <a:srgbClr val="000000"/>
                </a:solidFill>
                <a:latin typeface="Times New Roman" panose="02020603050405020304" pitchFamily="18" charset="0"/>
              </a:rPr>
              <a:t>Table: Rates of Bimolecular Atmospheric Gas Reactions at 298.15 K</a:t>
            </a:r>
            <a:endParaRPr kumimoji="1" lang="cs-CZ" altLang="cs-CZ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/>
            <a:endParaRPr kumimoji="1" lang="en-US" altLang="cs-CZ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/>
            <a:r>
              <a:rPr kumimoji="1" lang="en-US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Reaction Rate Constant k m3/mol s </a:t>
            </a:r>
            <a:endParaRPr kumimoji="1" lang="cs-CZ" altLang="cs-CZ">
              <a:solidFill>
                <a:srgbClr val="000000"/>
              </a:solidFill>
              <a:latin typeface="Arial Unicode MS" panose="020B0604020202020204" pitchFamily="34" charset="-128"/>
            </a:endParaRPr>
          </a:p>
          <a:p>
            <a:pPr eaLnBrk="1" hangingPunct="1"/>
            <a:r>
              <a:rPr kumimoji="1" lang="en-US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O + O3 --+ 2O2 </a:t>
            </a:r>
            <a:r>
              <a:rPr kumimoji="1" lang="cs-CZ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		</a:t>
            </a:r>
            <a:r>
              <a:rPr kumimoji="1" lang="en-US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5.7 x 10+3 </a:t>
            </a:r>
            <a:endParaRPr kumimoji="1" lang="cs-CZ" altLang="cs-CZ">
              <a:solidFill>
                <a:srgbClr val="000000"/>
              </a:solidFill>
              <a:latin typeface="Arial Unicode MS" panose="020B0604020202020204" pitchFamily="34" charset="-128"/>
            </a:endParaRPr>
          </a:p>
          <a:p>
            <a:pPr eaLnBrk="1" hangingPunct="1"/>
            <a:r>
              <a:rPr kumimoji="1" lang="en-US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OH + OH --+ H2O + O </a:t>
            </a:r>
            <a:r>
              <a:rPr kumimoji="1" lang="cs-CZ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	</a:t>
            </a:r>
            <a:r>
              <a:rPr kumimoji="1" lang="en-US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1.1 x 10+6 </a:t>
            </a:r>
            <a:endParaRPr kumimoji="1" lang="cs-CZ" altLang="cs-CZ">
              <a:solidFill>
                <a:srgbClr val="000000"/>
              </a:solidFill>
              <a:latin typeface="Arial Unicode MS" panose="020B0604020202020204" pitchFamily="34" charset="-128"/>
            </a:endParaRPr>
          </a:p>
          <a:p>
            <a:pPr eaLnBrk="1" hangingPunct="1"/>
            <a:r>
              <a:rPr kumimoji="1" lang="en-US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OH + H2 --+ H2O + H </a:t>
            </a:r>
            <a:r>
              <a:rPr kumimoji="1" lang="cs-CZ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	</a:t>
            </a:r>
            <a:r>
              <a:rPr kumimoji="1" lang="en-US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4.3 x 10+3 </a:t>
            </a:r>
            <a:endParaRPr kumimoji="1" lang="cs-CZ" altLang="cs-CZ">
              <a:solidFill>
                <a:srgbClr val="000000"/>
              </a:solidFill>
              <a:latin typeface="Arial Unicode MS" panose="020B0604020202020204" pitchFamily="34" charset="-128"/>
            </a:endParaRPr>
          </a:p>
          <a:p>
            <a:pPr eaLnBrk="1" hangingPunct="1"/>
            <a:r>
              <a:rPr kumimoji="1" lang="en-US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N + O2 --+ NO + O </a:t>
            </a:r>
            <a:r>
              <a:rPr kumimoji="1" lang="cs-CZ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	</a:t>
            </a:r>
            <a:r>
              <a:rPr kumimoji="1" lang="en-US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5.4 x 10+1 </a:t>
            </a:r>
            <a:endParaRPr kumimoji="1" lang="cs-CZ" altLang="cs-CZ">
              <a:solidFill>
                <a:srgbClr val="000000"/>
              </a:solidFill>
              <a:latin typeface="Arial Unicode MS" panose="020B0604020202020204" pitchFamily="34" charset="-128"/>
            </a:endParaRPr>
          </a:p>
          <a:p>
            <a:pPr eaLnBrk="1" hangingPunct="1"/>
            <a:r>
              <a:rPr kumimoji="1" lang="en-US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N + NO --+ N2 + O </a:t>
            </a:r>
            <a:r>
              <a:rPr kumimoji="1" lang="cs-CZ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	</a:t>
            </a:r>
            <a:r>
              <a:rPr kumimoji="1" lang="en-US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2.0 x 10+7 </a:t>
            </a:r>
            <a:endParaRPr kumimoji="1" lang="cs-CZ" altLang="cs-CZ">
              <a:solidFill>
                <a:srgbClr val="000000"/>
              </a:solidFill>
              <a:latin typeface="Arial Unicode MS" panose="020B0604020202020204" pitchFamily="34" charset="-128"/>
            </a:endParaRPr>
          </a:p>
          <a:p>
            <a:pPr eaLnBrk="1" hangingPunct="1"/>
            <a:r>
              <a:rPr kumimoji="1" lang="en-US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N + NO2 --+ N2O + O </a:t>
            </a:r>
            <a:r>
              <a:rPr kumimoji="1" lang="cs-CZ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	</a:t>
            </a:r>
            <a:r>
              <a:rPr kumimoji="1" lang="en-US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8.4 x 10+5 </a:t>
            </a:r>
            <a:endParaRPr kumimoji="1" lang="cs-CZ" altLang="cs-CZ">
              <a:solidFill>
                <a:srgbClr val="000000"/>
              </a:solidFill>
              <a:latin typeface="Arial Unicode MS" panose="020B0604020202020204" pitchFamily="34" charset="-128"/>
            </a:endParaRPr>
          </a:p>
          <a:p>
            <a:pPr eaLnBrk="1" hangingPunct="1"/>
            <a:r>
              <a:rPr kumimoji="1" lang="en-US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O + NO3 --+ O2 + NO2 </a:t>
            </a:r>
            <a:r>
              <a:rPr kumimoji="1" lang="cs-CZ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	</a:t>
            </a:r>
            <a:r>
              <a:rPr kumimoji="1" lang="en-US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6.0 x 10+6 </a:t>
            </a:r>
            <a:endParaRPr kumimoji="1" lang="cs-CZ" altLang="cs-CZ">
              <a:solidFill>
                <a:srgbClr val="000000"/>
              </a:solidFill>
              <a:latin typeface="Arial Unicode MS" panose="020B0604020202020204" pitchFamily="34" charset="-128"/>
            </a:endParaRPr>
          </a:p>
          <a:p>
            <a:pPr eaLnBrk="1" hangingPunct="1"/>
            <a:r>
              <a:rPr kumimoji="1" lang="en-US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OH + CH4 --+ H2O + CH3 </a:t>
            </a:r>
            <a:r>
              <a:rPr kumimoji="1" lang="cs-CZ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	</a:t>
            </a:r>
            <a:r>
              <a:rPr kumimoji="1" lang="en-US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4.8 x 10+3 </a:t>
            </a:r>
            <a:endParaRPr kumimoji="1" lang="cs-CZ" altLang="cs-CZ">
              <a:solidFill>
                <a:srgbClr val="000000"/>
              </a:solidFill>
              <a:latin typeface="Arial Unicode MS" panose="020B0604020202020204" pitchFamily="34" charset="-128"/>
            </a:endParaRPr>
          </a:p>
          <a:p>
            <a:pPr eaLnBrk="1" hangingPunct="1"/>
            <a:r>
              <a:rPr kumimoji="1" lang="en-US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Cl + H2 --+ HCl + H </a:t>
            </a:r>
            <a:r>
              <a:rPr kumimoji="1" lang="cs-CZ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	</a:t>
            </a:r>
            <a:r>
              <a:rPr kumimoji="1" lang="en-US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1.1 x 10+4 </a:t>
            </a:r>
            <a:endParaRPr kumimoji="1" lang="cs-CZ" altLang="cs-CZ">
              <a:solidFill>
                <a:srgbClr val="000000"/>
              </a:solidFill>
              <a:latin typeface="Arial Unicode MS" panose="020B0604020202020204" pitchFamily="34" charset="-128"/>
            </a:endParaRPr>
          </a:p>
          <a:p>
            <a:pPr eaLnBrk="1" hangingPunct="1"/>
            <a:r>
              <a:rPr kumimoji="1" lang="en-US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Cl + O3 --+ ClO + O2 </a:t>
            </a:r>
            <a:r>
              <a:rPr kumimoji="1" lang="cs-CZ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	</a:t>
            </a:r>
            <a:r>
              <a:rPr kumimoji="1" lang="en-US" altLang="cs-CZ">
                <a:solidFill>
                  <a:srgbClr val="000000"/>
                </a:solidFill>
                <a:latin typeface="Arial Unicode MS" panose="020B0604020202020204" pitchFamily="34" charset="-128"/>
              </a:rPr>
              <a:t>7.2 x 10+6 </a:t>
            </a:r>
            <a:endParaRPr kumimoji="1" lang="en-US" altLang="cs-CZ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5A38688E-0D5F-F90D-34C5-FA1F5C6FE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1905000"/>
            <a:ext cx="35814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82562" tIns="46038" rIns="182562" bIns="46038"/>
          <a:lstStyle>
            <a:lvl1pPr marL="381000" indent="-3810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1pPr>
            <a:lvl2pPr marL="1120775" indent="-4572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u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2pPr>
            <a:lvl3pPr marL="1692275" indent="-38100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t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3pPr>
            <a:lvl4pPr marL="2225675" indent="-34290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4pPr>
            <a:lvl5pPr marL="2759075" indent="-34290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5pPr>
            <a:lvl6pPr marL="3216275" indent="-3429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6pPr>
            <a:lvl7pPr marL="3673475" indent="-3429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7pPr>
            <a:lvl8pPr marL="4130675" indent="-3429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8pPr>
            <a:lvl9pPr marL="4587875" indent="-3429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9pPr>
          </a:lstStyle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cs-CZ" altLang="cs-CZ" sz="2400" b="1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cs-CZ" altLang="cs-CZ" sz="2400" b="1"/>
              <a:t>S2: Příklady na analytické a numerické řešeni reakčních schémat jednosměrných reakcí.</a:t>
            </a:r>
          </a:p>
        </p:txBody>
      </p:sp>
    </p:spTree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>
            <a:extLst>
              <a:ext uri="{FF2B5EF4-FFF2-40B4-BE49-F238E27FC236}">
                <a16:creationId xmlns:a16="http://schemas.microsoft.com/office/drawing/2014/main" id="{E6580AA5-FC59-5A47-DE91-B5EAD6AE104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" y="228600"/>
            <a:ext cx="4038600" cy="2819400"/>
          </a:xfrm>
        </p:spPr>
        <p:txBody>
          <a:bodyPr rtlCol="0">
            <a:normAutofit lnSpcReduction="10000"/>
          </a:bodyPr>
          <a:lstStyle/>
          <a:p>
            <a:pPr marL="381000" indent="-381000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cs-CZ" altLang="cs-CZ" sz="2000" b="1"/>
          </a:p>
          <a:p>
            <a:pPr marL="381000" indent="-381000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cs-CZ" altLang="cs-CZ" sz="2400" b="1"/>
              <a:t>P3: Určení řádu reakce: metoda integrální, metoda zlomkových časů (poločas reakce, střední doba života), metody cílených experimentů (metoda izolační, metoda počátečních rychlostí).  </a:t>
            </a:r>
          </a:p>
        </p:txBody>
      </p:sp>
      <p:sp>
        <p:nvSpPr>
          <p:cNvPr id="10243" name="Zástupný symbol pro číslo snímku 5">
            <a:extLst>
              <a:ext uri="{FF2B5EF4-FFF2-40B4-BE49-F238E27FC236}">
                <a16:creationId xmlns:a16="http://schemas.microsoft.com/office/drawing/2014/main" id="{275B4606-45CB-4827-4A44-516C7B124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AA47166A-7DF1-4D89-9351-23A5DB61BBC1}" type="slidenum">
              <a:rPr lang="cs-CZ" altLang="cs-CZ" sz="1400">
                <a:latin typeface="Times New Roman" panose="02020603050405020304" pitchFamily="18" charset="0"/>
              </a:rPr>
              <a:pPr/>
              <a:t>9</a:t>
            </a:fld>
            <a:endParaRPr lang="cs-CZ" altLang="cs-CZ" sz="1400">
              <a:latin typeface="Times New Roman" panose="02020603050405020304" pitchFamily="18" charset="0"/>
            </a:endParaRPr>
          </a:p>
        </p:txBody>
      </p:sp>
      <p:sp>
        <p:nvSpPr>
          <p:cNvPr id="47110" name="Rectangle 1030">
            <a:extLst>
              <a:ext uri="{FF2B5EF4-FFF2-40B4-BE49-F238E27FC236}">
                <a16:creationId xmlns:a16="http://schemas.microsoft.com/office/drawing/2014/main" id="{28FB9703-BE3E-4D6E-F71F-8CB5BF4022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76600"/>
            <a:ext cx="41910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82562" tIns="46038" rIns="182562" bIns="46038"/>
          <a:lstStyle>
            <a:lvl1pPr marL="381000" indent="-3810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1pPr>
            <a:lvl2pPr marL="1120775" indent="-4572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u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2pPr>
            <a:lvl3pPr marL="1692275" indent="-38100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t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3pPr>
            <a:lvl4pPr marL="2225675" indent="-34290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4pPr>
            <a:lvl5pPr marL="2759075" indent="-34290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5pPr>
            <a:lvl6pPr marL="3216275" indent="-3429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6pPr>
            <a:lvl7pPr marL="3673475" indent="-3429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7pPr>
            <a:lvl8pPr marL="4130675" indent="-3429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8pPr>
            <a:lvl9pPr marL="4587875" indent="-3429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cs-CZ" altLang="cs-CZ" sz="2000" b="1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cs-CZ" altLang="cs-CZ" sz="2400" b="1"/>
              <a:t>S3: Numerické řešení reakčních schémat a jejich grafická vizualizace. Určení řádu reakce z experimentálních dat. Lineární a nelineární regrese.  </a:t>
            </a:r>
          </a:p>
        </p:txBody>
      </p:sp>
      <p:pic>
        <p:nvPicPr>
          <p:cNvPr id="10245" name="Picture 1031">
            <a:extLst>
              <a:ext uri="{FF2B5EF4-FFF2-40B4-BE49-F238E27FC236}">
                <a16:creationId xmlns:a16="http://schemas.microsoft.com/office/drawing/2014/main" id="{05CF66A8-5A25-D4A7-3DCE-5988FD153D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81000"/>
            <a:ext cx="4746625" cy="389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112" name="Rectangle 1032">
            <a:extLst>
              <a:ext uri="{FF2B5EF4-FFF2-40B4-BE49-F238E27FC236}">
                <a16:creationId xmlns:a16="http://schemas.microsoft.com/office/drawing/2014/main" id="{41DBB267-B6C8-8F07-BDF8-B60BCEBC38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0" y="4724400"/>
            <a:ext cx="46482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82562" tIns="46038" rIns="182562" bIns="46038"/>
          <a:lstStyle>
            <a:lvl1pPr marL="381000" indent="-3810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20775" indent="-4572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692275" indent="-3810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225675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759075" indent="-3429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216275" indent="-342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73475" indent="-342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130675" indent="-342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87875" indent="-342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75000"/>
              <a:buFont typeface="Wingdings" pitchFamily="2" charset="2"/>
              <a:buChar char="Ø"/>
              <a:defRPr/>
            </a:pPr>
            <a:r>
              <a:rPr kumimoji="0" lang="en-US" altLang="cs-CZ" b="1">
                <a:effectLst>
                  <a:outerShdw blurRad="38100" dist="38100" dir="2700000" algn="tl">
                    <a:srgbClr val="FFFFFF"/>
                  </a:outerShdw>
                </a:effectLst>
              </a:rPr>
              <a:t>Figure:  </a:t>
            </a:r>
            <a:r>
              <a:rPr kumimoji="0" lang="cs-CZ" altLang="cs-CZ" b="1">
                <a:effectLst>
                  <a:outerShdw blurRad="38100" dist="38100" dir="2700000" algn="tl">
                    <a:srgbClr val="FFFFFF"/>
                  </a:outerShdw>
                </a:effectLst>
              </a:rPr>
              <a:t>Následná nevratná reakce prvního řádu</a:t>
            </a:r>
            <a:r>
              <a:rPr kumimoji="0" lang="en-US" altLang="cs-CZ" b="1">
                <a:effectLst>
                  <a:outerShdw blurRad="38100" dist="38100" dir="2700000" algn="tl">
                    <a:srgbClr val="FFFFFF"/>
                  </a:outerShdw>
                </a:effectLst>
              </a:rPr>
              <a:t>  </a:t>
            </a:r>
            <a:endParaRPr kumimoji="0" lang="cs-CZ" altLang="cs-CZ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75000"/>
              <a:buFont typeface="Wingdings" pitchFamily="2" charset="2"/>
              <a:buChar char="Ø"/>
              <a:defRPr/>
            </a:pPr>
            <a:r>
              <a:rPr kumimoji="0" lang="en-US" altLang="cs-CZ" b="1">
                <a:effectLst>
                  <a:outerShdw blurRad="38100" dist="38100" dir="2700000" algn="tl">
                    <a:srgbClr val="FFFFFF"/>
                  </a:outerShdw>
                </a:effectLst>
              </a:rPr>
              <a:t>A --&gt; B -</a:t>
            </a:r>
            <a:r>
              <a:rPr kumimoji="0" lang="cs-CZ" altLang="cs-CZ" b="1"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  <a:r>
              <a:rPr kumimoji="0" lang="en-US" altLang="cs-CZ" b="1">
                <a:effectLst>
                  <a:outerShdw blurRad="38100" dist="38100" dir="2700000" algn="tl">
                    <a:srgbClr val="FFFFFF"/>
                  </a:outerShdw>
                </a:effectLst>
              </a:rPr>
              <a:t>&gt;C</a:t>
            </a:r>
            <a:r>
              <a:rPr kumimoji="0" lang="cs-CZ" altLang="cs-CZ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kumimoji="0" lang="en-US" altLang="cs-CZ" b="1">
                <a:effectLst>
                  <a:outerShdw blurRad="38100" dist="38100" dir="2700000" algn="tl">
                    <a:srgbClr val="FFFFFF"/>
                  </a:outerShdw>
                </a:effectLst>
              </a:rPr>
              <a:t>                   </a:t>
            </a:r>
          </a:p>
        </p:txBody>
      </p:sp>
    </p:spTree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</TotalTime>
  <Words>1105</Words>
  <Application>Microsoft Office PowerPoint</Application>
  <PresentationFormat>Předvádění na obrazovce (4:3)</PresentationFormat>
  <Paragraphs>104</Paragraphs>
  <Slides>17</Slides>
  <Notes>5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6" baseType="lpstr">
      <vt:lpstr>Arial</vt:lpstr>
      <vt:lpstr>Arial Black</vt:lpstr>
      <vt:lpstr>Arial Unicode MS</vt:lpstr>
      <vt:lpstr>Calibri</vt:lpstr>
      <vt:lpstr>Calibri Light</vt:lpstr>
      <vt:lpstr>Georgia</vt:lpstr>
      <vt:lpstr>Times New Roman</vt:lpstr>
      <vt:lpstr>Wingdings</vt:lpstr>
      <vt:lpstr>Motiv Office</vt:lpstr>
      <vt:lpstr>C6320 Chemická kinetika Úvodní hodina</vt:lpstr>
      <vt:lpstr>Organizace přednášky:</vt:lpstr>
      <vt:lpstr>Organizace semináře: C6330 Chemická kinetika</vt:lpstr>
      <vt:lpstr>Doporučená literatura</vt:lpstr>
      <vt:lpstr>Prezentace aplikace PowerPoint</vt:lpstr>
      <vt:lpstr>Prezentace aplikace PowerPoint</vt:lpstr>
      <vt:lpstr>Osnova přednášky a semináře</vt:lpstr>
      <vt:lpstr>Prezentace aplikace PowerPoint</vt:lpstr>
      <vt:lpstr>Prezentace aplikace PowerPoint</vt:lpstr>
      <vt:lpstr>Prezentace aplikace PowerPoint</vt:lpstr>
      <vt:lpstr>P5: Experiment. Vsádkový, 05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Jiří Sopoušek</dc:creator>
  <cp:lastModifiedBy>Jiří Sopoušek</cp:lastModifiedBy>
  <cp:revision>52</cp:revision>
  <cp:lastPrinted>1601-01-01T00:00:00Z</cp:lastPrinted>
  <dcterms:created xsi:type="dcterms:W3CDTF">1601-01-01T00:00:00Z</dcterms:created>
  <dcterms:modified xsi:type="dcterms:W3CDTF">2023-02-14T11:53:34Z</dcterms:modified>
</cp:coreProperties>
</file>