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4" r:id="rId3"/>
    <p:sldId id="269" r:id="rId4"/>
    <p:sldId id="265" r:id="rId5"/>
    <p:sldId id="268" r:id="rId6"/>
    <p:sldId id="261" r:id="rId7"/>
    <p:sldId id="270" r:id="rId8"/>
    <p:sldId id="266" r:id="rId9"/>
    <p:sldId id="263" r:id="rId10"/>
    <p:sldId id="267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77" d="100"/>
          <a:sy n="77" d="100"/>
        </p:scale>
        <p:origin x="485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-1698" y="-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026">
            <a:extLst>
              <a:ext uri="{FF2B5EF4-FFF2-40B4-BE49-F238E27FC236}">
                <a16:creationId xmlns:a16="http://schemas.microsoft.com/office/drawing/2014/main" id="{DE7C9F57-FFE5-541B-125C-7E346B771A6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5363" name="Rectangle 1027">
            <a:extLst>
              <a:ext uri="{FF2B5EF4-FFF2-40B4-BE49-F238E27FC236}">
                <a16:creationId xmlns:a16="http://schemas.microsoft.com/office/drawing/2014/main" id="{47B06CF0-038D-662F-806C-7866FF85CFD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5364" name="Rectangle 1028">
            <a:extLst>
              <a:ext uri="{FF2B5EF4-FFF2-40B4-BE49-F238E27FC236}">
                <a16:creationId xmlns:a16="http://schemas.microsoft.com/office/drawing/2014/main" id="{AD42329D-0FA0-9F33-27C9-5725752A747F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r>
              <a:rPr lang="cs-CZ" altLang="cs-CZ"/>
              <a:t>C6320 Uvodní hodina</a:t>
            </a:r>
          </a:p>
        </p:txBody>
      </p:sp>
      <p:sp>
        <p:nvSpPr>
          <p:cNvPr id="15365" name="Rectangle 1029">
            <a:extLst>
              <a:ext uri="{FF2B5EF4-FFF2-40B4-BE49-F238E27FC236}">
                <a16:creationId xmlns:a16="http://schemas.microsoft.com/office/drawing/2014/main" id="{00AA21DF-0CBA-B561-46A3-41DF42483C17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CFDA921-6836-4847-9DA7-B77ECAD733DE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>
            <a:extLst>
              <a:ext uri="{FF2B5EF4-FFF2-40B4-BE49-F238E27FC236}">
                <a16:creationId xmlns:a16="http://schemas.microsoft.com/office/drawing/2014/main" id="{D4A233A1-0472-7FEE-83ED-DEBF0C109E2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7411" name="Rectangle 1027">
            <a:extLst>
              <a:ext uri="{FF2B5EF4-FFF2-40B4-BE49-F238E27FC236}">
                <a16:creationId xmlns:a16="http://schemas.microsoft.com/office/drawing/2014/main" id="{5463E781-D6AF-7303-0EFB-9B431C08C4B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3316" name="Rectangle 1028">
            <a:extLst>
              <a:ext uri="{FF2B5EF4-FFF2-40B4-BE49-F238E27FC236}">
                <a16:creationId xmlns:a16="http://schemas.microsoft.com/office/drawing/2014/main" id="{F5B7CF86-F8F1-4D2A-1BDB-0DAD9A72418D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1029">
            <a:extLst>
              <a:ext uri="{FF2B5EF4-FFF2-40B4-BE49-F238E27FC236}">
                <a16:creationId xmlns:a16="http://schemas.microsoft.com/office/drawing/2014/main" id="{8E8C9860-FBF9-B707-445A-D5490C561CD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noProof="0"/>
              <a:t>Click to edit Master text styles</a:t>
            </a:r>
          </a:p>
          <a:p>
            <a:pPr lvl="1"/>
            <a:r>
              <a:rPr lang="cs-CZ" altLang="cs-CZ" noProof="0"/>
              <a:t>Second level</a:t>
            </a:r>
          </a:p>
          <a:p>
            <a:pPr lvl="2"/>
            <a:r>
              <a:rPr lang="cs-CZ" altLang="cs-CZ" noProof="0"/>
              <a:t>Third level</a:t>
            </a:r>
          </a:p>
          <a:p>
            <a:pPr lvl="3"/>
            <a:r>
              <a:rPr lang="cs-CZ" altLang="cs-CZ" noProof="0"/>
              <a:t>Fourth level</a:t>
            </a:r>
          </a:p>
          <a:p>
            <a:pPr lvl="4"/>
            <a:r>
              <a:rPr lang="cs-CZ" altLang="cs-CZ" noProof="0"/>
              <a:t>Fifth level</a:t>
            </a:r>
          </a:p>
        </p:txBody>
      </p:sp>
      <p:sp>
        <p:nvSpPr>
          <p:cNvPr id="17414" name="Rectangle 1030">
            <a:extLst>
              <a:ext uri="{FF2B5EF4-FFF2-40B4-BE49-F238E27FC236}">
                <a16:creationId xmlns:a16="http://schemas.microsoft.com/office/drawing/2014/main" id="{6710142D-60FB-32E5-F14D-D0AA02B9D40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7415" name="Rectangle 1031">
            <a:extLst>
              <a:ext uri="{FF2B5EF4-FFF2-40B4-BE49-F238E27FC236}">
                <a16:creationId xmlns:a16="http://schemas.microsoft.com/office/drawing/2014/main" id="{DCFC4072-3B90-AA5E-4FD7-74031CB43C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F53442D-2A08-46EF-B3B5-F767B54B47F0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31">
            <a:extLst>
              <a:ext uri="{FF2B5EF4-FFF2-40B4-BE49-F238E27FC236}">
                <a16:creationId xmlns:a16="http://schemas.microsoft.com/office/drawing/2014/main" id="{BECB362A-B222-25C3-A370-74812000FAA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A0F13AD-4FF6-4A2C-A046-E19BD797C984}" type="slidenum">
              <a:rPr kumimoji="0" lang="cs-CZ" altLang="cs-CZ"/>
              <a:pPr>
                <a:spcBef>
                  <a:spcPct val="0"/>
                </a:spcBef>
              </a:pPr>
              <a:t>1</a:t>
            </a:fld>
            <a:endParaRPr kumimoji="0" lang="cs-CZ" altLang="cs-CZ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290E3DBC-F155-1DE6-B9CF-EEC5198D4DE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7CF869B0-258D-32C0-E8EB-422AD95D9C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alt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31">
            <a:extLst>
              <a:ext uri="{FF2B5EF4-FFF2-40B4-BE49-F238E27FC236}">
                <a16:creationId xmlns:a16="http://schemas.microsoft.com/office/drawing/2014/main" id="{1A117217-8394-956C-2EB7-4DDA2CCBB9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08D8BAA-7AEB-46E3-A402-3ED043185F3E}" type="slidenum">
              <a:rPr kumimoji="0" lang="cs-CZ" altLang="cs-CZ"/>
              <a:pPr>
                <a:spcBef>
                  <a:spcPct val="0"/>
                </a:spcBef>
              </a:pPr>
              <a:t>2</a:t>
            </a:fld>
            <a:endParaRPr kumimoji="0" lang="cs-CZ" altLang="cs-CZ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9D77EF43-7009-319B-3B9A-041CB26EF113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9F283D61-7FE5-D43C-092F-602287EE2D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alt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31">
            <a:extLst>
              <a:ext uri="{FF2B5EF4-FFF2-40B4-BE49-F238E27FC236}">
                <a16:creationId xmlns:a16="http://schemas.microsoft.com/office/drawing/2014/main" id="{B50723E0-1414-39FC-A4CB-4E808A9B03B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8C52143-C891-43C4-91C1-5205811954FD}" type="slidenum">
              <a:rPr kumimoji="0" lang="cs-CZ" altLang="cs-CZ"/>
              <a:pPr>
                <a:spcBef>
                  <a:spcPct val="0"/>
                </a:spcBef>
              </a:pPr>
              <a:t>4</a:t>
            </a:fld>
            <a:endParaRPr kumimoji="0" lang="cs-CZ" altLang="cs-CZ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69AE268B-A849-2C97-A09F-55EEF71F58D8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BE932371-BCC2-78B1-A351-B1F92C08AE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alt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31">
            <a:extLst>
              <a:ext uri="{FF2B5EF4-FFF2-40B4-BE49-F238E27FC236}">
                <a16:creationId xmlns:a16="http://schemas.microsoft.com/office/drawing/2014/main" id="{702DCDB6-BCAA-1ECC-CF7B-53497C31DCC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71D6223-7269-4180-8334-308584437286}" type="slidenum">
              <a:rPr kumimoji="0" lang="cs-CZ" altLang="cs-CZ"/>
              <a:pPr>
                <a:spcBef>
                  <a:spcPct val="0"/>
                </a:spcBef>
              </a:pPr>
              <a:t>5</a:t>
            </a:fld>
            <a:endParaRPr kumimoji="0" lang="cs-CZ" altLang="cs-CZ"/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D34FE7DD-0D9F-3A2C-169D-4D53B27C232D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E0090DF3-E358-112B-111C-E3968FC169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alt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31">
            <a:extLst>
              <a:ext uri="{FF2B5EF4-FFF2-40B4-BE49-F238E27FC236}">
                <a16:creationId xmlns:a16="http://schemas.microsoft.com/office/drawing/2014/main" id="{17260738-792B-CC0A-AD7A-CDDD3A322DD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DDB6881-0B79-4812-9D49-44EA955FCC3B}" type="slidenum">
              <a:rPr kumimoji="0" lang="cs-CZ" altLang="cs-CZ"/>
              <a:pPr>
                <a:spcBef>
                  <a:spcPct val="0"/>
                </a:spcBef>
              </a:pPr>
              <a:t>6</a:t>
            </a:fld>
            <a:endParaRPr kumimoji="0" lang="cs-CZ" altLang="cs-CZ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25910B7C-F883-C288-F59C-CDE8FD087116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3D2BDF6A-639C-656D-CC1E-FE03734873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alt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31">
            <a:extLst>
              <a:ext uri="{FF2B5EF4-FFF2-40B4-BE49-F238E27FC236}">
                <a16:creationId xmlns:a16="http://schemas.microsoft.com/office/drawing/2014/main" id="{485EC6AB-11D9-5997-E31B-484E8D087C4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330975E-4A1B-4676-BF4F-7487AB217FEE}" type="slidenum">
              <a:rPr kumimoji="0" lang="cs-CZ" altLang="cs-CZ"/>
              <a:pPr>
                <a:spcBef>
                  <a:spcPct val="0"/>
                </a:spcBef>
              </a:pPr>
              <a:t>9</a:t>
            </a:fld>
            <a:endParaRPr kumimoji="0" lang="cs-CZ" altLang="cs-CZ"/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44D2056E-25E1-D8B1-CC96-686BD41AD37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8C6B4D5B-ED7B-A05A-1CB9-F346D94FCE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alt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73E62016-1DFD-BE34-76A7-54FC1A002514}"/>
              </a:ext>
            </a:extLst>
          </p:cNvPr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DDBDB3DD-D0FE-F692-3BC0-5C8FBEFF6D05}"/>
              </a:ext>
            </a:extLst>
          </p:cNvPr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EF7E27C5-F8E2-5B49-DDCB-25A5DD099C1D}"/>
              </a:ext>
            </a:extLst>
          </p:cNvPr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D1BFACD8-C722-F876-BB13-DB48FE73AFB4}"/>
              </a:ext>
            </a:extLst>
          </p:cNvPr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/>
              <a:t>Kliknutím lze upravit styl předlohy.</a:t>
            </a:r>
            <a:endParaRPr lang="en-US"/>
          </a:p>
        </p:txBody>
      </p:sp>
      <p:sp>
        <p:nvSpPr>
          <p:cNvPr id="6" name="Zástupný symbol pro datum 27">
            <a:extLst>
              <a:ext uri="{FF2B5EF4-FFF2-40B4-BE49-F238E27FC236}">
                <a16:creationId xmlns:a16="http://schemas.microsoft.com/office/drawing/2014/main" id="{DED511F6-A762-DB54-2C90-415D6B6F62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Zástupný symbol pro zápatí 16">
            <a:extLst>
              <a:ext uri="{FF2B5EF4-FFF2-40B4-BE49-F238E27FC236}">
                <a16:creationId xmlns:a16="http://schemas.microsoft.com/office/drawing/2014/main" id="{3D69CC6C-DBB3-6DD0-0B1E-57C33BE42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0" name="Zástupný symbol pro číslo snímku 28">
            <a:extLst>
              <a:ext uri="{FF2B5EF4-FFF2-40B4-BE49-F238E27FC236}">
                <a16:creationId xmlns:a16="http://schemas.microsoft.com/office/drawing/2014/main" id="{E7A40315-2840-3310-2168-06725D0E0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fld id="{6ABE5385-E5CA-4A57-82A2-0BF2AA0B97C0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5742901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datum 13">
            <a:extLst>
              <a:ext uri="{FF2B5EF4-FFF2-40B4-BE49-F238E27FC236}">
                <a16:creationId xmlns:a16="http://schemas.microsoft.com/office/drawing/2014/main" id="{ADAD75D6-3C1B-939F-903E-F9E78B9D0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Zástupný symbol pro zápatí 2">
            <a:extLst>
              <a:ext uri="{FF2B5EF4-FFF2-40B4-BE49-F238E27FC236}">
                <a16:creationId xmlns:a16="http://schemas.microsoft.com/office/drawing/2014/main" id="{A272602F-24F9-8E71-7490-5BE2B845F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Zástupný symbol pro číslo snímku 22">
            <a:extLst>
              <a:ext uri="{FF2B5EF4-FFF2-40B4-BE49-F238E27FC236}">
                <a16:creationId xmlns:a16="http://schemas.microsoft.com/office/drawing/2014/main" id="{722296D9-B854-59CD-A54A-8FA49C6B6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3AA0CD-7790-4EC9-B703-3A0FCC797181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3601744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římá spojnice 10">
            <a:extLst>
              <a:ext uri="{FF2B5EF4-FFF2-40B4-BE49-F238E27FC236}">
                <a16:creationId xmlns:a16="http://schemas.microsoft.com/office/drawing/2014/main" id="{2A8BE9CE-971E-3AEE-BF1C-73DC4EC13CF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5" name="Rovnoramenný trojúhelník 4">
            <a:extLst>
              <a:ext uri="{FF2B5EF4-FFF2-40B4-BE49-F238E27FC236}">
                <a16:creationId xmlns:a16="http://schemas.microsoft.com/office/drawing/2014/main" id="{65CB0AF7-ED84-5BB9-3D68-6877985E8F0F}"/>
              </a:ext>
            </a:extLst>
          </p:cNvPr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Přímá spojnice 14">
            <a:extLst>
              <a:ext uri="{FF2B5EF4-FFF2-40B4-BE49-F238E27FC236}">
                <a16:creationId xmlns:a16="http://schemas.microsoft.com/office/drawing/2014/main" id="{35A985F0-36A3-F64C-CD3B-D441F190D5B8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Zástupný symbol pro datum 3">
            <a:extLst>
              <a:ext uri="{FF2B5EF4-FFF2-40B4-BE49-F238E27FC236}">
                <a16:creationId xmlns:a16="http://schemas.microsoft.com/office/drawing/2014/main" id="{6449F8B6-2B79-FC77-1795-A53350C9A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3AF0A67C-9961-1B51-8050-155FC0095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C5F9EF45-44D2-79DB-09F5-E8DA5ADE5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94B2E-F18C-45E8-A063-BE84D6885D52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7874798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3" name="Zástupný symbol pro datum 13">
            <a:extLst>
              <a:ext uri="{FF2B5EF4-FFF2-40B4-BE49-F238E27FC236}">
                <a16:creationId xmlns:a16="http://schemas.microsoft.com/office/drawing/2014/main" id="{0C6ABA1C-63C2-42C7-8825-F0CFC88A7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Zástupný symbol pro zápatí 2">
            <a:extLst>
              <a:ext uri="{FF2B5EF4-FFF2-40B4-BE49-F238E27FC236}">
                <a16:creationId xmlns:a16="http://schemas.microsoft.com/office/drawing/2014/main" id="{307948CC-E84C-2261-D214-023CE68B6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Zástupný symbol pro číslo snímku 22">
            <a:extLst>
              <a:ext uri="{FF2B5EF4-FFF2-40B4-BE49-F238E27FC236}">
                <a16:creationId xmlns:a16="http://schemas.microsoft.com/office/drawing/2014/main" id="{0E53089F-9981-A68F-7327-0D04358DD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D1AC01-85A0-41C6-8A95-439E2296D41A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2874274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28563E0C-C38C-84DA-30D6-2B70A5D720A3}"/>
              </a:ext>
            </a:extLst>
          </p:cNvPr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9A293F5E-526E-707F-FF84-66553E6C695B}"/>
              </a:ext>
            </a:extLst>
          </p:cNvPr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datum 3">
            <a:extLst>
              <a:ext uri="{FF2B5EF4-FFF2-40B4-BE49-F238E27FC236}">
                <a16:creationId xmlns:a16="http://schemas.microsoft.com/office/drawing/2014/main" id="{4747C396-B169-152E-16A5-93617CBE4D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Zástupný symbol pro zápatí 4">
            <a:extLst>
              <a:ext uri="{FF2B5EF4-FFF2-40B4-BE49-F238E27FC236}">
                <a16:creationId xmlns:a16="http://schemas.microsoft.com/office/drawing/2014/main" id="{35A8C1E3-5D2E-8E52-E7D5-7E428C7BC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8" name="Zástupný symbol pro číslo snímku 5">
            <a:extLst>
              <a:ext uri="{FF2B5EF4-FFF2-40B4-BE49-F238E27FC236}">
                <a16:creationId xmlns:a16="http://schemas.microsoft.com/office/drawing/2014/main" id="{5A5DB03A-3BF2-7D3F-538D-89056A83F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fld id="{E408C80B-1179-416F-94E0-CB260E43A6D5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849014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3" name="Zástupný symbol pro datum 13">
            <a:extLst>
              <a:ext uri="{FF2B5EF4-FFF2-40B4-BE49-F238E27FC236}">
                <a16:creationId xmlns:a16="http://schemas.microsoft.com/office/drawing/2014/main" id="{D423F732-AFD2-4FE7-A0CB-DF1069B62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Zástupný symbol pro zápatí 2">
            <a:extLst>
              <a:ext uri="{FF2B5EF4-FFF2-40B4-BE49-F238E27FC236}">
                <a16:creationId xmlns:a16="http://schemas.microsoft.com/office/drawing/2014/main" id="{2C565AD2-53A9-442B-B764-503376E84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Zástupný symbol pro číslo snímku 22">
            <a:extLst>
              <a:ext uri="{FF2B5EF4-FFF2-40B4-BE49-F238E27FC236}">
                <a16:creationId xmlns:a16="http://schemas.microsoft.com/office/drawing/2014/main" id="{89229F49-816E-DBAC-6639-6418BD7C7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24226B-D295-46EB-8A06-962BA61BBB1E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8659763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5" name="Zástupný symbol pro datum 13">
            <a:extLst>
              <a:ext uri="{FF2B5EF4-FFF2-40B4-BE49-F238E27FC236}">
                <a16:creationId xmlns:a16="http://schemas.microsoft.com/office/drawing/2014/main" id="{245CAE60-72C1-F8D5-E962-B0C5779A4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Zástupný symbol pro zápatí 2">
            <a:extLst>
              <a:ext uri="{FF2B5EF4-FFF2-40B4-BE49-F238E27FC236}">
                <a16:creationId xmlns:a16="http://schemas.microsoft.com/office/drawing/2014/main" id="{F4B997D8-8DD3-49BE-77F0-BF3D4D5BF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Zástupný symbol pro číslo snímku 22">
            <a:extLst>
              <a:ext uri="{FF2B5EF4-FFF2-40B4-BE49-F238E27FC236}">
                <a16:creationId xmlns:a16="http://schemas.microsoft.com/office/drawing/2014/main" id="{A14345E9-30A9-CAA9-494E-D9E15FC6C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91D68-ED31-48D0-8888-8B0BF1FF7349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1972977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vnoramenný trojúhelník 2">
            <a:extLst>
              <a:ext uri="{FF2B5EF4-FFF2-40B4-BE49-F238E27FC236}">
                <a16:creationId xmlns:a16="http://schemas.microsoft.com/office/drawing/2014/main" id="{3C6E797E-FB3C-56BE-656C-67065858ECA3}"/>
              </a:ext>
            </a:extLst>
          </p:cNvPr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4" name="Zástupný symbol pro datum 2">
            <a:extLst>
              <a:ext uri="{FF2B5EF4-FFF2-40B4-BE49-F238E27FC236}">
                <a16:creationId xmlns:a16="http://schemas.microsoft.com/office/drawing/2014/main" id="{85A1BEF3-638A-5F51-AD91-ACBC76E1C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Zástupný symbol pro zápatí 3">
            <a:extLst>
              <a:ext uri="{FF2B5EF4-FFF2-40B4-BE49-F238E27FC236}">
                <a16:creationId xmlns:a16="http://schemas.microsoft.com/office/drawing/2014/main" id="{547FE2ED-0B66-6681-B275-8F71C4ECF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Zástupný symbol pro číslo snímku 4">
            <a:extLst>
              <a:ext uri="{FF2B5EF4-FFF2-40B4-BE49-F238E27FC236}">
                <a16:creationId xmlns:a16="http://schemas.microsoft.com/office/drawing/2014/main" id="{2DB7B57A-A38B-C82F-1390-E0C5CABC3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13C3D2-CC31-4503-B381-0C886E3A66F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2253479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římá spojnice 10">
            <a:extLst>
              <a:ext uri="{FF2B5EF4-FFF2-40B4-BE49-F238E27FC236}">
                <a16:creationId xmlns:a16="http://schemas.microsoft.com/office/drawing/2014/main" id="{EE829764-90FA-F6AD-7A57-B55DEF5A4F55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3" name="Rovnoramenný trojúhelník 2">
            <a:extLst>
              <a:ext uri="{FF2B5EF4-FFF2-40B4-BE49-F238E27FC236}">
                <a16:creationId xmlns:a16="http://schemas.microsoft.com/office/drawing/2014/main" id="{8E234DCA-43A2-9A8D-E90A-DE9ED83FB50C}"/>
              </a:ext>
            </a:extLst>
          </p:cNvPr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Zástupný symbol pro datum 1">
            <a:extLst>
              <a:ext uri="{FF2B5EF4-FFF2-40B4-BE49-F238E27FC236}">
                <a16:creationId xmlns:a16="http://schemas.microsoft.com/office/drawing/2014/main" id="{ECEB4FDB-695B-F173-7625-06BC32709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Zástupný symbol pro zápatí 2">
            <a:extLst>
              <a:ext uri="{FF2B5EF4-FFF2-40B4-BE49-F238E27FC236}">
                <a16:creationId xmlns:a16="http://schemas.microsoft.com/office/drawing/2014/main" id="{8BBE428A-FDD9-3CA0-B548-9A5D0B732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Zástupný symbol pro číslo snímku 3">
            <a:extLst>
              <a:ext uri="{FF2B5EF4-FFF2-40B4-BE49-F238E27FC236}">
                <a16:creationId xmlns:a16="http://schemas.microsoft.com/office/drawing/2014/main" id="{4364E5F2-75EF-AFD2-A4AE-B78D81DCC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918F9A-15C5-43CA-84B7-4088CE0D9749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68499558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římá spojnice 10">
            <a:extLst>
              <a:ext uri="{FF2B5EF4-FFF2-40B4-BE49-F238E27FC236}">
                <a16:creationId xmlns:a16="http://schemas.microsoft.com/office/drawing/2014/main" id="{EC4F1296-64AD-55DD-7FD0-9C68C996E51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5" name="Přímá spojnice 11">
            <a:extLst>
              <a:ext uri="{FF2B5EF4-FFF2-40B4-BE49-F238E27FC236}">
                <a16:creationId xmlns:a16="http://schemas.microsoft.com/office/drawing/2014/main" id="{193F1333-790C-607A-38B8-B99384BBD2CA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6" name="Rovnoramenný trojúhelník 5">
            <a:extLst>
              <a:ext uri="{FF2B5EF4-FFF2-40B4-BE49-F238E27FC236}">
                <a16:creationId xmlns:a16="http://schemas.microsoft.com/office/drawing/2014/main" id="{5D401232-66C5-6B2B-F65D-6A358D179AAB}"/>
              </a:ext>
            </a:extLst>
          </p:cNvPr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2" name="Zástupný symbol pro obsah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Zástupný symbol pro datum 4">
            <a:extLst>
              <a:ext uri="{FF2B5EF4-FFF2-40B4-BE49-F238E27FC236}">
                <a16:creationId xmlns:a16="http://schemas.microsoft.com/office/drawing/2014/main" id="{C8955177-7BCE-AB6B-9070-3BCD9544E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8" name="Zástupný symbol pro zápatí 5">
            <a:extLst>
              <a:ext uri="{FF2B5EF4-FFF2-40B4-BE49-F238E27FC236}">
                <a16:creationId xmlns:a16="http://schemas.microsoft.com/office/drawing/2014/main" id="{ED71C67D-903D-ED08-7D7E-CD01E08A7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9" name="Zástupný symbol pro číslo snímku 6">
            <a:extLst>
              <a:ext uri="{FF2B5EF4-FFF2-40B4-BE49-F238E27FC236}">
                <a16:creationId xmlns:a16="http://schemas.microsoft.com/office/drawing/2014/main" id="{480481F9-E6E9-6691-AC8C-868129EC6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63CACA-0F14-44B6-9E46-485959CBBE88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7034492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římá spojnice 10">
            <a:extLst>
              <a:ext uri="{FF2B5EF4-FFF2-40B4-BE49-F238E27FC236}">
                <a16:creationId xmlns:a16="http://schemas.microsoft.com/office/drawing/2014/main" id="{59575234-73A6-E349-331B-B043D2239F4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6" name="Rovnoramenný trojúhelník 5">
            <a:extLst>
              <a:ext uri="{FF2B5EF4-FFF2-40B4-BE49-F238E27FC236}">
                <a16:creationId xmlns:a16="http://schemas.microsoft.com/office/drawing/2014/main" id="{06610E69-4C63-1A20-62AB-4503C496B64F}"/>
              </a:ext>
            </a:extLst>
          </p:cNvPr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E75CB2CF-D0FA-1FFB-FD58-7E082180AF8B}"/>
              </a:ext>
            </a:extLst>
          </p:cNvPr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cs-CZ" noProof="0"/>
              <a:t>Kliknutím na ikonu přidáte obrázek.</a:t>
            </a:r>
            <a:endParaRPr lang="en-US" noProof="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8" name="Zástupný symbol pro datum 4">
            <a:extLst>
              <a:ext uri="{FF2B5EF4-FFF2-40B4-BE49-F238E27FC236}">
                <a16:creationId xmlns:a16="http://schemas.microsoft.com/office/drawing/2014/main" id="{421ADE13-81EE-09E6-3BF0-F91FB75BC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9" name="Zástupný symbol pro zápatí 5">
            <a:extLst>
              <a:ext uri="{FF2B5EF4-FFF2-40B4-BE49-F238E27FC236}">
                <a16:creationId xmlns:a16="http://schemas.microsoft.com/office/drawing/2014/main" id="{59E991D8-68A7-4A59-BD94-4182EAD18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0" name="Zástupný symbol pro číslo snímku 6">
            <a:extLst>
              <a:ext uri="{FF2B5EF4-FFF2-40B4-BE49-F238E27FC236}">
                <a16:creationId xmlns:a16="http://schemas.microsoft.com/office/drawing/2014/main" id="{F5000426-352A-1057-5E4D-76F2BB0FB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85ADD-F788-4A03-B234-19341EF67C4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822659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21">
            <a:extLst>
              <a:ext uri="{FF2B5EF4-FFF2-40B4-BE49-F238E27FC236}">
                <a16:creationId xmlns:a16="http://schemas.microsoft.com/office/drawing/2014/main" id="{F2219628-9717-7EBB-755A-0ABE7EF92A8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Kliknutím lze upravit styl.</a:t>
            </a:r>
            <a:endParaRPr lang="en-US" altLang="cs-CZ"/>
          </a:p>
        </p:txBody>
      </p:sp>
      <p:sp>
        <p:nvSpPr>
          <p:cNvPr id="1027" name="Zástupný symbol pro text 12">
            <a:extLst>
              <a:ext uri="{FF2B5EF4-FFF2-40B4-BE49-F238E27FC236}">
                <a16:creationId xmlns:a16="http://schemas.microsoft.com/office/drawing/2014/main" id="{EEFD6147-66A6-BEC8-8322-18D0E8FB1DB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Kliknutím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  <a:endParaRPr lang="en-US" altLang="cs-CZ"/>
          </a:p>
        </p:txBody>
      </p:sp>
      <p:sp>
        <p:nvSpPr>
          <p:cNvPr id="14" name="Zástupný symbol pro datum 13">
            <a:extLst>
              <a:ext uri="{FF2B5EF4-FFF2-40B4-BE49-F238E27FC236}">
                <a16:creationId xmlns:a16="http://schemas.microsoft.com/office/drawing/2014/main" id="{20194370-40B2-8DCF-6706-500534874E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BFD9569C-BB75-349A-AD85-4635C5F0A6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23" name="Zástupný symbol pro číslo snímku 22">
            <a:extLst>
              <a:ext uri="{FF2B5EF4-FFF2-40B4-BE49-F238E27FC236}">
                <a16:creationId xmlns:a16="http://schemas.microsoft.com/office/drawing/2014/main" id="{7D85D0E1-CEC7-4BDF-48E9-4742793202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2"/>
                </a:solidFill>
              </a:defRPr>
            </a:lvl1pPr>
          </a:lstStyle>
          <a:p>
            <a:fld id="{88B9ACF6-CD31-45A9-A27F-80D777A5418B}" type="slidenum">
              <a:rPr lang="cs-CZ" altLang="cs-CZ"/>
              <a:pPr/>
              <a:t>‹#›</a:t>
            </a:fld>
            <a:endParaRPr lang="cs-CZ" altLang="cs-CZ"/>
          </a:p>
        </p:txBody>
      </p:sp>
      <p:sp>
        <p:nvSpPr>
          <p:cNvPr id="1031" name="Přímá spojnice 27">
            <a:extLst>
              <a:ext uri="{FF2B5EF4-FFF2-40B4-BE49-F238E27FC236}">
                <a16:creationId xmlns:a16="http://schemas.microsoft.com/office/drawing/2014/main" id="{F1B30F17-1800-744B-5D47-D9759EEE32CD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032" name="Přímá spojnice 28">
            <a:extLst>
              <a:ext uri="{FF2B5EF4-FFF2-40B4-BE49-F238E27FC236}">
                <a16:creationId xmlns:a16="http://schemas.microsoft.com/office/drawing/2014/main" id="{01CD9D99-BDAE-1C83-F902-1FCF6F0464E1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0" name="Rovnoramenný trojúhelník 9">
            <a:extLst>
              <a:ext uri="{FF2B5EF4-FFF2-40B4-BE49-F238E27FC236}">
                <a16:creationId xmlns:a16="http://schemas.microsoft.com/office/drawing/2014/main" id="{4AC2A9F7-CB7F-D545-1786-886920E02F7A}"/>
              </a:ext>
            </a:extLst>
          </p:cNvPr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anose="05040102010807070707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anose="05040102010807070707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anose="05040102010807070707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anose="05000000000000000000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en.wikipedia.org/wiki/Antoine_Lavoisier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lideshare.net/kchtul/hic-12" TargetMode="External"/><Relationship Id="rId2" Type="http://schemas.openxmlformats.org/officeDocument/2006/relationships/hyperlink" Target="https://www.biographyonline.net/scientists/famous-chemists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z/url?sa=i&amp;rct=j&amp;q=&amp;esrc=s&amp;source=images&amp;cd=&amp;cad=rja&amp;uact=8&amp;ved=0ahUKEwi1qM6izaPSAhVNahoKHVhpDbAQjRwIBw&amp;url=http%3A%2F%2Fwikivisually.com%2Fwiki%2FHexose&amp;bvm=bv.147448319,d.d2s&amp;psig=AFQjCNEdaQpZ9F97k3qcKA5wosjDqJ49WQ&amp;ust=1487849429244212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google.cz/url?sa=i&amp;rct=j&amp;q=&amp;esrc=s&amp;source=images&amp;cd=&amp;cad=rja&amp;uact=8&amp;ved=0ahUKEwj9odnWzKPSAhVF0xoKHXA3AbEQjRwIBw&amp;url=https%3A%2F%2Fen.wikipedia.org%2Fwiki%2FPeter_Waage&amp;bvm=bv.147448319,d.d2s&amp;psig=AFQjCNEGPxFNIe4Zd1l8kLiG6lRwf5HkyQ&amp;ust=1487849236273669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oht.info/page/Wilhelm+Ostwald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hyperlink" Target="http://www.google.cz/url?sa=i&amp;rct=j&amp;q=&amp;esrc=s&amp;source=images&amp;cd=&amp;ved=0ahUKEwjb0drgzqPSAhVEMBoKHdRzDrAQjRwIBw&amp;url=http%3A%2F%2Fwww.eoht.info%2Fpage%2FWilhelm%2BOstwald&amp;bvm=bv.147448319,d.d2s&amp;psig=AFQjCNGh_GeaMuliuSJeg_MhcflyvwkwlQ&amp;ust=1487849835812449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z/url?sa=i&amp;rct=j&amp;q=&amp;esrc=s&amp;source=images&amp;cd=&amp;cad=rja&amp;uact=8&amp;ved=0ahUKEwjg446flY7LAhWFWBQKHVziAboQjRwIBw&amp;url=http%3A%2F%2Fcrystalsandcatalysts.blogspot.com%2F2015%2F03%2Fscientist-of-week-3-maud-leonora-menten.html&amp;psig=AFQjCNExtplb-7QqOymhjPc8aIespZT7zw&amp;ust=1456326409050737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hyperlink" Target="http://www.google.cz/url?sa=i&amp;rct=j&amp;q=&amp;esrc=s&amp;source=images&amp;cd=&amp;cad=rja&amp;uact=8&amp;ved=0ahUKEwj31O7T0KPSAhWHiRoKHUGpC7AQjRwIBw&amp;url=http%3A%2F%2Fwww.lindahall.org%2Fjosiah-willard-gibbs%2F&amp;bvm=bv.147448319,d.d2s&amp;psig=AFQjCNHBgJCFxtkVnuu_JelIa21f15p2Aw&amp;ust=148785034916086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z/url?sa=i&amp;rct=j&amp;q=&amp;esrc=s&amp;source=images&amp;cd=&amp;cad=rja&amp;uact=8&amp;ved=0ahUKEwiK5LiE0aPSAhWNDBoKHY63BrUQjRwIBw&amp;url=http%3A%2F%2Fwww.bioprocessintl.com%2Fmanufacturing%2Fmonoclonal-antibodies%2Fbioconjugation-reaction-engineering-kinetics-simulation%2F&amp;bvm=bv.147448319,d.d2s&amp;psig=AFQjCNE7UzrJo09vkPuMi7rI9nsZtrslNg&amp;ust=1487850429304795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>
            <a:extLst>
              <a:ext uri="{FF2B5EF4-FFF2-40B4-BE49-F238E27FC236}">
                <a16:creationId xmlns:a16="http://schemas.microsoft.com/office/drawing/2014/main" id="{14572408-3D6C-555F-F3D2-A842B7BBBAB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762000"/>
            <a:ext cx="7772400" cy="2667000"/>
          </a:xfrm>
        </p:spPr>
        <p:txBody>
          <a:bodyPr/>
          <a:lstStyle/>
          <a:p>
            <a:pPr algn="l" eaLnBrk="1" hangingPunct="1"/>
            <a:r>
              <a:rPr lang="cs-CZ" altLang="cs-CZ" b="1"/>
              <a:t>C6320 Chemická kinetika:</a:t>
            </a:r>
            <a:br>
              <a:rPr lang="cs-CZ" altLang="cs-CZ" b="1"/>
            </a:br>
            <a:br>
              <a:rPr lang="cs-CZ" altLang="cs-CZ" b="1"/>
            </a:br>
            <a:r>
              <a:rPr lang="cs-CZ" altLang="cs-CZ" b="1"/>
              <a:t>Historie chemické kinetiky</a:t>
            </a:r>
          </a:p>
        </p:txBody>
      </p:sp>
      <p:pic>
        <p:nvPicPr>
          <p:cNvPr id="15363" name="Picture 4" descr="https://upload.wikimedia.org/wikipedia/commons/6/6c/Antoine_lavoisier_color.jpg">
            <a:extLst>
              <a:ext uri="{FF2B5EF4-FFF2-40B4-BE49-F238E27FC236}">
                <a16:creationId xmlns:a16="http://schemas.microsoft.com/office/drawing/2014/main" id="{CD2A6F19-24FF-4EE7-8BD9-45F6A0E3DE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636838"/>
            <a:ext cx="2352675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ovéPole 1">
            <a:extLst>
              <a:ext uri="{FF2B5EF4-FFF2-40B4-BE49-F238E27FC236}">
                <a16:creationId xmlns:a16="http://schemas.microsoft.com/office/drawing/2014/main" id="{80418786-2B55-2C14-9764-F7AE1608C1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9475" y="4508500"/>
            <a:ext cx="2736850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76000"/>
              <a:buFont typeface="Wingdings 3" panose="05040102010807070707" pitchFamily="18" charset="2"/>
              <a:buChar char=""/>
              <a:defRPr sz="26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ts val="500"/>
              </a:spcBef>
              <a:buClr>
                <a:schemeClr val="accent2"/>
              </a:buClr>
              <a:buSzPct val="76000"/>
              <a:buFont typeface="Wingdings 3" panose="05040102010807070707" pitchFamily="18" charset="2"/>
              <a:buChar char=""/>
              <a:defRPr sz="2300">
                <a:solidFill>
                  <a:schemeClr val="tx2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ts val="500"/>
              </a:spcBef>
              <a:buClr>
                <a:srgbClr val="BCBCBC"/>
              </a:buClr>
              <a:buSzPct val="76000"/>
              <a:buFont typeface="Wingdings 3" panose="05040102010807070707" pitchFamily="18" charset="2"/>
              <a:buChar char="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8BA2B4"/>
              </a:buClr>
              <a:buSzPct val="70000"/>
              <a:buFont typeface="Wingdings" panose="05000000000000000000" pitchFamily="2" charset="2"/>
              <a:buChar char=""/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cs-CZ" sz="1800">
                <a:latin typeface="Times New Roman" panose="02020603050405020304" pitchFamily="18" charset="0"/>
                <a:hlinkClick r:id="rId4" tooltip="Antoine Lavoisier"/>
              </a:rPr>
              <a:t>Antoine Lavoisier</a:t>
            </a:r>
            <a:r>
              <a:rPr lang="en-US" altLang="cs-CZ" sz="1800">
                <a:latin typeface="Times New Roman" panose="02020603050405020304" pitchFamily="18" charset="0"/>
              </a:rPr>
              <a:t> developed the theory of combustion as a chemical reaction with oxygen</a:t>
            </a:r>
            <a:endParaRPr lang="cs-CZ" altLang="cs-CZ" sz="1800">
              <a:latin typeface="Times New Roman" panose="02020603050405020304" pitchFamily="18" charset="0"/>
            </a:endParaRPr>
          </a:p>
        </p:txBody>
      </p:sp>
      <p:sp>
        <p:nvSpPr>
          <p:cNvPr id="15365" name="Obdélník 2">
            <a:extLst>
              <a:ext uri="{FF2B5EF4-FFF2-40B4-BE49-F238E27FC236}">
                <a16:creationId xmlns:a16="http://schemas.microsoft.com/office/drawing/2014/main" id="{116A7DD9-E2C4-D82F-0A41-1ACE8034C8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6237288"/>
            <a:ext cx="45720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76000"/>
              <a:buFont typeface="Wingdings 3" panose="05040102010807070707" pitchFamily="18" charset="2"/>
              <a:buChar char=""/>
              <a:defRPr sz="26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ts val="500"/>
              </a:spcBef>
              <a:buClr>
                <a:schemeClr val="accent2"/>
              </a:buClr>
              <a:buSzPct val="76000"/>
              <a:buFont typeface="Wingdings 3" panose="05040102010807070707" pitchFamily="18" charset="2"/>
              <a:buChar char=""/>
              <a:defRPr sz="2300">
                <a:solidFill>
                  <a:schemeClr val="tx2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ts val="500"/>
              </a:spcBef>
              <a:buClr>
                <a:srgbClr val="BCBCBC"/>
              </a:buClr>
              <a:buSzPct val="76000"/>
              <a:buFont typeface="Wingdings 3" panose="05040102010807070707" pitchFamily="18" charset="2"/>
              <a:buChar char="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8BA2B4"/>
              </a:buClr>
              <a:buSzPct val="70000"/>
              <a:buFont typeface="Wingdings" panose="05000000000000000000" pitchFamily="2" charset="2"/>
              <a:buChar char=""/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600">
                <a:latin typeface="Times New Roman" panose="02020603050405020304" pitchFamily="18" charset="0"/>
              </a:rPr>
              <a:t>https://en.wikipedia.org/wiki/Chemical_reaction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CF5C5BB8-E411-20AB-4D1A-A2A64CAFF0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>
                <a:latin typeface="Arial Black" panose="020B0A04020102020204" pitchFamily="34" charset="0"/>
              </a:rPr>
              <a:t>Literatura</a:t>
            </a:r>
          </a:p>
        </p:txBody>
      </p:sp>
      <p:sp>
        <p:nvSpPr>
          <p:cNvPr id="30723" name="Text Box 3">
            <a:extLst>
              <a:ext uri="{FF2B5EF4-FFF2-40B4-BE49-F238E27FC236}">
                <a16:creationId xmlns:a16="http://schemas.microsoft.com/office/drawing/2014/main" id="{1D566DDE-1848-5D2D-6CED-1A0833F93E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1844675"/>
            <a:ext cx="7620000" cy="249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76000"/>
              <a:buFont typeface="Wingdings 3" panose="05040102010807070707" pitchFamily="18" charset="2"/>
              <a:buChar char=""/>
              <a:defRPr sz="26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ts val="500"/>
              </a:spcBef>
              <a:buClr>
                <a:schemeClr val="accent2"/>
              </a:buClr>
              <a:buSzPct val="76000"/>
              <a:buFont typeface="Wingdings 3" panose="05040102010807070707" pitchFamily="18" charset="2"/>
              <a:buChar char=""/>
              <a:defRPr sz="2300">
                <a:solidFill>
                  <a:schemeClr val="tx2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ts val="500"/>
              </a:spcBef>
              <a:buClr>
                <a:srgbClr val="BCBCBC"/>
              </a:buClr>
              <a:buSzPct val="76000"/>
              <a:buFont typeface="Wingdings 3" panose="05040102010807070707" pitchFamily="18" charset="2"/>
              <a:buChar char="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8BA2B4"/>
              </a:buClr>
              <a:buSzPct val="70000"/>
              <a:buFont typeface="Wingdings" panose="05000000000000000000" pitchFamily="2" charset="2"/>
              <a:buChar char=""/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cs-CZ" altLang="cs-CZ" sz="2400">
                <a:latin typeface="Times New Roman" panose="02020603050405020304" pitchFamily="18" charset="0"/>
              </a:rPr>
              <a:t>Významné ženy a muži vědy: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cs-CZ" altLang="cs-CZ" sz="2400">
                <a:latin typeface="Times New Roman" panose="02020603050405020304" pitchFamily="18" charset="0"/>
                <a:hlinkClick r:id="rId2"/>
              </a:rPr>
              <a:t>https://www.biographyonline.net/scientists/famous-chemists.html</a:t>
            </a:r>
            <a:r>
              <a:rPr lang="cs-CZ" altLang="cs-CZ" sz="2400">
                <a:latin typeface="Times New Roman" panose="02020603050405020304" pitchFamily="18" charset="0"/>
              </a:rPr>
              <a:t>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cs-CZ" altLang="cs-CZ" sz="240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cs-CZ" altLang="cs-CZ" sz="2400">
              <a:latin typeface="Times New Roman" panose="02020603050405020304" pitchFamily="18" charset="0"/>
            </a:endParaRPr>
          </a:p>
        </p:txBody>
      </p:sp>
      <p:sp>
        <p:nvSpPr>
          <p:cNvPr id="30724" name="Obdélník 3">
            <a:extLst>
              <a:ext uri="{FF2B5EF4-FFF2-40B4-BE49-F238E27FC236}">
                <a16:creationId xmlns:a16="http://schemas.microsoft.com/office/drawing/2014/main" id="{D688F328-F0AD-7CBC-5653-EDAA3F7843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3860800"/>
            <a:ext cx="67691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76000"/>
              <a:buFont typeface="Wingdings 3" panose="05040102010807070707" pitchFamily="18" charset="2"/>
              <a:buChar char=""/>
              <a:defRPr sz="26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547688" indent="-273050">
              <a:spcBef>
                <a:spcPts val="500"/>
              </a:spcBef>
              <a:buClr>
                <a:schemeClr val="accent2"/>
              </a:buClr>
              <a:buSzPct val="76000"/>
              <a:buFont typeface="Wingdings 3" panose="05040102010807070707" pitchFamily="18" charset="2"/>
              <a:buChar char=""/>
              <a:defRPr sz="2300">
                <a:solidFill>
                  <a:schemeClr val="tx2"/>
                </a:solidFill>
                <a:latin typeface="Gill Sans MT" panose="020B0502020104020203" pitchFamily="34" charset="0"/>
              </a:defRPr>
            </a:lvl2pPr>
            <a:lvl3pPr marL="822325" indent="-228600">
              <a:spcBef>
                <a:spcPts val="500"/>
              </a:spcBef>
              <a:buClr>
                <a:srgbClr val="BCBCBC"/>
              </a:buClr>
              <a:buSzPct val="76000"/>
              <a:buFont typeface="Wingdings 3" panose="05040102010807070707" pitchFamily="18" charset="2"/>
              <a:buChar char="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096963" indent="-228600">
              <a:spcBef>
                <a:spcPts val="400"/>
              </a:spcBef>
              <a:buClr>
                <a:srgbClr val="8BA2B4"/>
              </a:buClr>
              <a:buSzPct val="70000"/>
              <a:buFont typeface="Wingdings" panose="05000000000000000000" pitchFamily="2" charset="2"/>
              <a:buChar char=""/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13716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1828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286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2743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2004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2400">
                <a:latin typeface="Calibri" panose="020F0502020204030204" pitchFamily="34" charset="0"/>
              </a:rPr>
              <a:t>Historie chem. Průmyslu: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2400">
                <a:latin typeface="Calibri" panose="020F0502020204030204" pitchFamily="34" charset="0"/>
              </a:rPr>
              <a:t> </a:t>
            </a:r>
            <a:r>
              <a:rPr lang="cs-CZ" altLang="cs-CZ" sz="2000">
                <a:latin typeface="Calibri" panose="020F0502020204030204" pitchFamily="34" charset="0"/>
                <a:hlinkClick r:id="rId3"/>
              </a:rPr>
              <a:t>https://www.slideshare.net/kchtul/hic-12</a:t>
            </a:r>
            <a:r>
              <a:rPr lang="cs-CZ" altLang="cs-CZ" sz="2000">
                <a:latin typeface="Calibri" panose="020F0502020204030204" pitchFamily="34" charset="0"/>
              </a:rPr>
              <a:t> </a:t>
            </a:r>
            <a:endParaRPr lang="cs-CZ" altLang="cs-CZ" sz="440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>
            <a:extLst>
              <a:ext uri="{FF2B5EF4-FFF2-40B4-BE49-F238E27FC236}">
                <a16:creationId xmlns:a16="http://schemas.microsoft.com/office/drawing/2014/main" id="{639959CC-A528-C4A5-E563-3C689A3FE1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14400" y="533400"/>
            <a:ext cx="73787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altLang="cs-CZ"/>
              <a:t>Historie chemické kinetiky</a:t>
            </a:r>
            <a:br>
              <a:rPr lang="cs-CZ" altLang="cs-CZ"/>
            </a:br>
            <a:r>
              <a:rPr lang="cs-CZ" altLang="cs-CZ" sz="1600">
                <a:solidFill>
                  <a:srgbClr val="FF0000"/>
                </a:solidFill>
                <a:latin typeface="ArialNarrow" charset="0"/>
              </a:rPr>
              <a:t>Ref: "The World of Physical Chemistry," by K. J. Laidler, Oxford Univ. Press, 1993)</a:t>
            </a:r>
            <a:br>
              <a:rPr lang="cs-CZ" altLang="cs-CZ" sz="1600">
                <a:solidFill>
                  <a:srgbClr val="FF0000"/>
                </a:solidFill>
                <a:latin typeface="ArialNarrow" charset="0"/>
              </a:rPr>
            </a:br>
            <a:endParaRPr lang="cs-CZ" altLang="cs-CZ" sz="1600">
              <a:solidFill>
                <a:srgbClr val="FF0000"/>
              </a:solidFill>
              <a:latin typeface="ArialNarrow" charset="0"/>
            </a:endParaRPr>
          </a:p>
        </p:txBody>
      </p:sp>
      <p:sp>
        <p:nvSpPr>
          <p:cNvPr id="17411" name="Rectangle 1027">
            <a:extLst>
              <a:ext uri="{FF2B5EF4-FFF2-40B4-BE49-F238E27FC236}">
                <a16:creationId xmlns:a16="http://schemas.microsoft.com/office/drawing/2014/main" id="{06F6C28A-3E53-F395-846D-93D3565CF543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755650" y="1700213"/>
            <a:ext cx="7850188" cy="4419600"/>
          </a:xfrm>
        </p:spPr>
        <p:txBody>
          <a:bodyPr/>
          <a:lstStyle/>
          <a:p>
            <a:pPr eaLnBrk="1" hangingPunct="1"/>
            <a:r>
              <a:rPr lang="cs-CZ" altLang="cs-CZ" sz="2000">
                <a:latin typeface="Arial" panose="020B0604020202020204" pitchFamily="34" charset="0"/>
              </a:rPr>
              <a:t>•1850: </a:t>
            </a:r>
            <a:r>
              <a:rPr lang="cs-CZ" altLang="cs-CZ" sz="2000">
                <a:solidFill>
                  <a:srgbClr val="FF0066"/>
                </a:solidFill>
                <a:latin typeface="Arial" panose="020B0604020202020204" pitchFamily="34" charset="0"/>
              </a:rPr>
              <a:t>Wilhelmy (Germany)</a:t>
            </a:r>
            <a:r>
              <a:rPr lang="cs-CZ" altLang="cs-CZ" sz="2000">
                <a:latin typeface="Arial" panose="020B0604020202020204" pitchFamily="34" charset="0"/>
              </a:rPr>
              <a:t> </a:t>
            </a:r>
            <a:r>
              <a:rPr lang="cs-CZ" altLang="cs-CZ" sz="2000"/>
              <a:t>studoval rychlost inverze sacharózy (tj. hydrolýzy na D - (+) - glukózu a D - (-) - fruktózu v přítomnosti kyseliny) a zjistil, že je úměrná koncentraci jak cukru tak i kyseliny. </a:t>
            </a:r>
            <a:r>
              <a:rPr lang="cs-CZ" altLang="cs-CZ" sz="2000">
                <a:latin typeface="Arial" panose="020B0604020202020204" pitchFamily="34" charset="0"/>
              </a:rPr>
              <a:t> (viz experimentální úloha v praktiku fyzikální chemie) </a:t>
            </a:r>
          </a:p>
          <a:p>
            <a:pPr eaLnBrk="1" hangingPunct="1"/>
            <a:endParaRPr lang="cs-CZ" altLang="cs-CZ" sz="2000">
              <a:latin typeface="Arial" panose="020B0604020202020204" pitchFamily="34" charset="0"/>
            </a:endParaRPr>
          </a:p>
          <a:p>
            <a:pPr eaLnBrk="1" hangingPunct="1"/>
            <a:endParaRPr lang="cs-CZ" altLang="cs-CZ" sz="2000">
              <a:latin typeface="Arial" panose="020B0604020202020204" pitchFamily="34" charset="0"/>
            </a:endParaRPr>
          </a:p>
        </p:txBody>
      </p:sp>
      <p:pic>
        <p:nvPicPr>
          <p:cNvPr id="17412" name="Picture 5" descr="Výsledek obrázku pro Wilhelmy saccharose">
            <a:hlinkClick r:id="rId3"/>
            <a:extLst>
              <a:ext uri="{FF2B5EF4-FFF2-40B4-BE49-F238E27FC236}">
                <a16:creationId xmlns:a16="http://schemas.microsoft.com/office/drawing/2014/main" id="{485819AB-47DD-3DB3-FC4C-460AB702F0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3429000"/>
            <a:ext cx="381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Zástupný symbol pro číslo snímku 3">
            <a:extLst>
              <a:ext uri="{FF2B5EF4-FFF2-40B4-BE49-F238E27FC236}">
                <a16:creationId xmlns:a16="http://schemas.microsoft.com/office/drawing/2014/main" id="{0B5F8942-9A3B-D2A9-136B-86DF8FFE8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600"/>
              </a:spcBef>
              <a:buClr>
                <a:schemeClr val="accent1"/>
              </a:buClr>
              <a:buSzPct val="76000"/>
              <a:buFont typeface="Wingdings 3" panose="05040102010807070707" pitchFamily="18" charset="2"/>
              <a:buChar char=""/>
              <a:defRPr sz="26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ts val="500"/>
              </a:spcBef>
              <a:buClr>
                <a:schemeClr val="accent2"/>
              </a:buClr>
              <a:buSzPct val="76000"/>
              <a:buFont typeface="Wingdings 3" panose="05040102010807070707" pitchFamily="18" charset="2"/>
              <a:buChar char=""/>
              <a:defRPr sz="2300">
                <a:solidFill>
                  <a:schemeClr val="tx2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ts val="500"/>
              </a:spcBef>
              <a:buClr>
                <a:srgbClr val="BCBCBC"/>
              </a:buClr>
              <a:buSzPct val="76000"/>
              <a:buFont typeface="Wingdings 3" panose="05040102010807070707" pitchFamily="18" charset="2"/>
              <a:buChar char="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8BA2B4"/>
              </a:buClr>
              <a:buSzPct val="70000"/>
              <a:buFont typeface="Wingdings" panose="05000000000000000000" pitchFamily="2" charset="2"/>
              <a:buChar char=""/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F81D541-E68E-4B0F-BBD5-45E19B65C7BF}" type="slidenum">
              <a:rPr lang="cs-CZ" altLang="cs-CZ" sz="1400">
                <a:solidFill>
                  <a:schemeClr val="tx2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cs-CZ" altLang="cs-CZ" sz="14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9459" name="Picture 2" descr="Výsledek obrázku pro Guldberg Waage">
            <a:hlinkClick r:id="rId2"/>
            <a:extLst>
              <a:ext uri="{FF2B5EF4-FFF2-40B4-BE49-F238E27FC236}">
                <a16:creationId xmlns:a16="http://schemas.microsoft.com/office/drawing/2014/main" id="{07416DC9-1555-147A-90EE-9B88B7F1A6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765175"/>
            <a:ext cx="3240088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>
            <a:extLst>
              <a:ext uri="{FF2B5EF4-FFF2-40B4-BE49-F238E27FC236}">
                <a16:creationId xmlns:a16="http://schemas.microsoft.com/office/drawing/2014/main" id="{BE5F8297-A343-3745-2643-F63BFA7742AD}"/>
              </a:ext>
            </a:extLst>
          </p:cNvPr>
          <p:cNvSpPr/>
          <p:nvPr/>
        </p:nvSpPr>
        <p:spPr>
          <a:xfrm>
            <a:off x="684213" y="476250"/>
            <a:ext cx="4464050" cy="60023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cs-CZ" altLang="cs-CZ" dirty="0">
                <a:latin typeface="Arial" pitchFamily="34" charset="0"/>
              </a:rPr>
              <a:t>•1864: </a:t>
            </a:r>
            <a:r>
              <a:rPr lang="cs-CZ" altLang="cs-CZ" dirty="0" err="1">
                <a:solidFill>
                  <a:srgbClr val="FF0066"/>
                </a:solidFill>
                <a:latin typeface="Arial" pitchFamily="34" charset="0"/>
              </a:rPr>
              <a:t>Guldberg</a:t>
            </a:r>
            <a:r>
              <a:rPr lang="cs-CZ" altLang="cs-CZ" dirty="0">
                <a:solidFill>
                  <a:srgbClr val="FF0066"/>
                </a:solidFill>
                <a:latin typeface="Arial" pitchFamily="34" charset="0"/>
              </a:rPr>
              <a:t> and </a:t>
            </a:r>
            <a:r>
              <a:rPr lang="cs-CZ" altLang="cs-CZ" dirty="0" err="1">
                <a:solidFill>
                  <a:srgbClr val="FF0066"/>
                </a:solidFill>
                <a:latin typeface="Arial" pitchFamily="34" charset="0"/>
              </a:rPr>
              <a:t>Waage</a:t>
            </a:r>
            <a:r>
              <a:rPr lang="cs-CZ" altLang="cs-CZ" dirty="0">
                <a:solidFill>
                  <a:srgbClr val="FF0066"/>
                </a:solidFill>
                <a:latin typeface="Arial" pitchFamily="34" charset="0"/>
              </a:rPr>
              <a:t> (</a:t>
            </a:r>
            <a:r>
              <a:rPr lang="cs-CZ" altLang="cs-CZ" dirty="0" err="1">
                <a:solidFill>
                  <a:srgbClr val="FF0066"/>
                </a:solidFill>
                <a:latin typeface="Arial" pitchFamily="34" charset="0"/>
              </a:rPr>
              <a:t>Norway</a:t>
            </a:r>
            <a:r>
              <a:rPr lang="cs-CZ" altLang="cs-CZ" dirty="0">
                <a:solidFill>
                  <a:srgbClr val="FF0066"/>
                </a:solidFill>
                <a:latin typeface="Arial" pitchFamily="34" charset="0"/>
              </a:rPr>
              <a:t>)</a:t>
            </a:r>
            <a:r>
              <a:rPr lang="cs-CZ" altLang="cs-CZ" dirty="0">
                <a:latin typeface="Arial" pitchFamily="34" charset="0"/>
              </a:rPr>
              <a:t> </a:t>
            </a:r>
            <a:r>
              <a:rPr lang="cs-CZ" dirty="0"/>
              <a:t>formuloval "zákon působení hmoty", podle kterého reakční "síly" jsou přímo úměrné součinu koncentrace reaktantů: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cs-CZ" altLang="cs-CZ" dirty="0">
                <a:latin typeface="Arial" pitchFamily="34" charset="0"/>
              </a:rPr>
              <a:t>	</a:t>
            </a:r>
            <a:r>
              <a:rPr lang="cs-CZ" altLang="cs-CZ" b="1" dirty="0">
                <a:latin typeface="Arial" pitchFamily="34" charset="0"/>
              </a:rPr>
              <a:t>K=[R]</a:t>
            </a:r>
            <a:r>
              <a:rPr lang="cs-CZ" altLang="cs-CZ" b="1" baseline="30000" dirty="0">
                <a:latin typeface="Arial" pitchFamily="34" charset="0"/>
              </a:rPr>
              <a:t>r</a:t>
            </a:r>
            <a:r>
              <a:rPr lang="cs-CZ" altLang="cs-CZ" b="1" dirty="0">
                <a:latin typeface="Arial" pitchFamily="34" charset="0"/>
              </a:rPr>
              <a:t> [S]</a:t>
            </a:r>
            <a:r>
              <a:rPr lang="cs-CZ" altLang="cs-CZ" b="1" baseline="30000" dirty="0">
                <a:latin typeface="Arial" pitchFamily="34" charset="0"/>
              </a:rPr>
              <a:t>s</a:t>
            </a:r>
            <a:r>
              <a:rPr lang="cs-CZ" altLang="cs-CZ" b="1" dirty="0">
                <a:latin typeface="Arial" pitchFamily="34" charset="0"/>
              </a:rPr>
              <a:t>/([A]</a:t>
            </a:r>
            <a:r>
              <a:rPr lang="cs-CZ" altLang="cs-CZ" b="1" baseline="30000" dirty="0">
                <a:latin typeface="Arial" pitchFamily="34" charset="0"/>
              </a:rPr>
              <a:t>a</a:t>
            </a:r>
            <a:r>
              <a:rPr lang="cs-CZ" altLang="cs-CZ" b="1" dirty="0">
                <a:latin typeface="Arial" pitchFamily="34" charset="0"/>
              </a:rPr>
              <a:t> [B]</a:t>
            </a:r>
            <a:r>
              <a:rPr lang="cs-CZ" altLang="cs-CZ" b="1" baseline="30000" dirty="0">
                <a:latin typeface="Arial" pitchFamily="34" charset="0"/>
              </a:rPr>
              <a:t>b</a:t>
            </a:r>
            <a:r>
              <a:rPr lang="cs-CZ" altLang="cs-CZ" b="1" dirty="0">
                <a:latin typeface="Arial" pitchFamily="34" charset="0"/>
              </a:rPr>
              <a:t>)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cs-CZ" altLang="cs-CZ" dirty="0">
                <a:latin typeface="Arial" pitchFamily="34" charset="0"/>
              </a:rPr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cs-CZ" altLang="cs-CZ" dirty="0">
                <a:latin typeface="Arial" pitchFamily="34" charset="0"/>
              </a:rPr>
              <a:t>kde a, b, r and s jsou stechiometrické koeficienty pro chemickou reakci A+B=R+S. A to tak, že rychlost </a:t>
            </a:r>
            <a:r>
              <a:rPr lang="cs-CZ" altLang="cs-CZ" dirty="0" err="1">
                <a:latin typeface="Arial" pitchFamily="34" charset="0"/>
              </a:rPr>
              <a:t>dopředné</a:t>
            </a:r>
            <a:r>
              <a:rPr lang="cs-CZ" altLang="cs-CZ" dirty="0">
                <a:latin typeface="Arial" pitchFamily="34" charset="0"/>
              </a:rPr>
              <a:t> reakce je  úměrná součinu [A]</a:t>
            </a:r>
            <a:r>
              <a:rPr lang="cs-CZ" altLang="cs-CZ" baseline="30000" dirty="0">
                <a:latin typeface="Arial" pitchFamily="34" charset="0"/>
              </a:rPr>
              <a:t>a</a:t>
            </a:r>
            <a:r>
              <a:rPr lang="cs-CZ" altLang="cs-CZ" dirty="0">
                <a:latin typeface="Arial" pitchFamily="34" charset="0"/>
              </a:rPr>
              <a:t> [B]</a:t>
            </a:r>
            <a:r>
              <a:rPr lang="cs-CZ" altLang="cs-CZ" baseline="30000" dirty="0">
                <a:latin typeface="Arial" pitchFamily="34" charset="0"/>
              </a:rPr>
              <a:t>b</a:t>
            </a:r>
            <a:r>
              <a:rPr lang="cs-CZ" altLang="cs-CZ" dirty="0">
                <a:latin typeface="Arial" pitchFamily="34" charset="0"/>
              </a:rPr>
              <a:t> a rychlost zpětné reakce je úměrná  </a:t>
            </a:r>
            <a:r>
              <a:rPr lang="en-US" altLang="cs-CZ" dirty="0">
                <a:latin typeface="Arial" pitchFamily="34" charset="0"/>
              </a:rPr>
              <a:t>[</a:t>
            </a:r>
            <a:r>
              <a:rPr lang="cs-CZ" altLang="cs-CZ" dirty="0">
                <a:latin typeface="Arial" pitchFamily="34" charset="0"/>
              </a:rPr>
              <a:t>R]</a:t>
            </a:r>
            <a:r>
              <a:rPr lang="cs-CZ" altLang="cs-CZ" baseline="30000" dirty="0">
                <a:latin typeface="Arial" pitchFamily="34" charset="0"/>
              </a:rPr>
              <a:t>r</a:t>
            </a:r>
            <a:r>
              <a:rPr lang="cs-CZ" altLang="cs-CZ" dirty="0">
                <a:latin typeface="Arial" pitchFamily="34" charset="0"/>
              </a:rPr>
              <a:t> [S]</a:t>
            </a:r>
            <a:r>
              <a:rPr lang="cs-CZ" altLang="cs-CZ" baseline="30000" dirty="0">
                <a:latin typeface="Arial" pitchFamily="34" charset="0"/>
              </a:rPr>
              <a:t>s.</a:t>
            </a:r>
          </a:p>
        </p:txBody>
      </p:sp>
      <p:sp>
        <p:nvSpPr>
          <p:cNvPr id="19461" name="Obdélník 5">
            <a:extLst>
              <a:ext uri="{FF2B5EF4-FFF2-40B4-BE49-F238E27FC236}">
                <a16:creationId xmlns:a16="http://schemas.microsoft.com/office/drawing/2014/main" id="{E1110312-1DAC-D545-FB44-F8CBE4EA07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7175" y="6294438"/>
            <a:ext cx="457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76000"/>
              <a:buFont typeface="Wingdings 3" panose="05040102010807070707" pitchFamily="18" charset="2"/>
              <a:buChar char=""/>
              <a:defRPr sz="26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ts val="500"/>
              </a:spcBef>
              <a:buClr>
                <a:schemeClr val="accent2"/>
              </a:buClr>
              <a:buSzPct val="76000"/>
              <a:buFont typeface="Wingdings 3" panose="05040102010807070707" pitchFamily="18" charset="2"/>
              <a:buChar char=""/>
              <a:defRPr sz="2300">
                <a:solidFill>
                  <a:schemeClr val="tx2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ts val="500"/>
              </a:spcBef>
              <a:buClr>
                <a:srgbClr val="BCBCBC"/>
              </a:buClr>
              <a:buSzPct val="76000"/>
              <a:buFont typeface="Wingdings 3" panose="05040102010807070707" pitchFamily="18" charset="2"/>
              <a:buChar char="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8BA2B4"/>
              </a:buClr>
              <a:buSzPct val="70000"/>
              <a:buFont typeface="Wingdings" panose="05000000000000000000" pitchFamily="2" charset="2"/>
              <a:buChar char=""/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800">
                <a:latin typeface="Times New Roman" panose="02020603050405020304" pitchFamily="18" charset="0"/>
              </a:rPr>
              <a:t>https://en.wikipedia.org/wiki/Peter_Waage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026">
            <a:extLst>
              <a:ext uri="{FF2B5EF4-FFF2-40B4-BE49-F238E27FC236}">
                <a16:creationId xmlns:a16="http://schemas.microsoft.com/office/drawing/2014/main" id="{4DB6B34B-E28E-6A03-5578-8DBFEB57D4AB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755650" y="476250"/>
            <a:ext cx="7772400" cy="230505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cs-CZ" altLang="cs-CZ" sz="2000" b="1" dirty="0">
              <a:solidFill>
                <a:srgbClr val="FFFF66"/>
              </a:solidFill>
              <a:latin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cs-CZ" altLang="cs-CZ" sz="2000" dirty="0">
                <a:latin typeface="Arial" pitchFamily="34" charset="0"/>
              </a:rPr>
              <a:t>•1865: </a:t>
            </a:r>
            <a:r>
              <a:rPr lang="cs-CZ" altLang="cs-CZ" sz="2000" dirty="0" err="1">
                <a:solidFill>
                  <a:srgbClr val="FF0066"/>
                </a:solidFill>
                <a:latin typeface="Arial" pitchFamily="34" charset="0"/>
              </a:rPr>
              <a:t>Harcourt</a:t>
            </a:r>
            <a:r>
              <a:rPr lang="cs-CZ" altLang="cs-CZ" sz="2000" dirty="0">
                <a:solidFill>
                  <a:srgbClr val="FF0066"/>
                </a:solidFill>
                <a:latin typeface="Arial" pitchFamily="34" charset="0"/>
              </a:rPr>
              <a:t> and </a:t>
            </a:r>
            <a:r>
              <a:rPr lang="cs-CZ" altLang="cs-CZ" sz="2000" dirty="0" err="1">
                <a:solidFill>
                  <a:srgbClr val="FF0066"/>
                </a:solidFill>
                <a:latin typeface="Arial" pitchFamily="34" charset="0"/>
              </a:rPr>
              <a:t>Esson</a:t>
            </a:r>
            <a:r>
              <a:rPr lang="cs-CZ" altLang="cs-CZ" sz="2000" dirty="0">
                <a:solidFill>
                  <a:srgbClr val="FF0066"/>
                </a:solidFill>
                <a:latin typeface="Arial" pitchFamily="34" charset="0"/>
              </a:rPr>
              <a:t> (UK)</a:t>
            </a:r>
            <a:r>
              <a:rPr lang="cs-CZ" altLang="cs-CZ" sz="2000" dirty="0">
                <a:latin typeface="Arial" pitchFamily="34" charset="0"/>
              </a:rPr>
              <a:t> </a:t>
            </a:r>
            <a:r>
              <a:rPr lang="cs-CZ" sz="2000" dirty="0"/>
              <a:t>analyzovali reakci mezi H2O2 a HI a mezi KMnO4 a (COOH)</a:t>
            </a:r>
            <a:r>
              <a:rPr lang="cs-CZ" sz="2000" baseline="-25000" dirty="0"/>
              <a:t>2</a:t>
            </a:r>
            <a:r>
              <a:rPr lang="cs-CZ" sz="2000" dirty="0"/>
              <a:t>.  Napsali odpovídající diferenciální rovnice, integrovali je a určili koncentrace v závislosti na čase. Také navrhli rovnici pro teplotní závislosti rychlosti reakce: 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cs-CZ" sz="2000" dirty="0"/>
              <a:t>				k = A .T. c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cs-CZ" altLang="cs-CZ" sz="2000" dirty="0">
              <a:latin typeface="Arial" pitchFamily="34" charset="0"/>
            </a:endParaRPr>
          </a:p>
        </p:txBody>
      </p:sp>
      <p:pic>
        <p:nvPicPr>
          <p:cNvPr id="20483" name="Picture 4" descr="http://1.bp.blogspot.com/-CC2ly_ZmL6M/VwLCidRLO7I/AAAAAAAAAQA/8Z_QWI6-EeIobhAaPruGynVp4FLPzduXQ/s1600/Jacobus_van_%2527t_Hoff_by_Perscheid_1904.jpg">
            <a:extLst>
              <a:ext uri="{FF2B5EF4-FFF2-40B4-BE49-F238E27FC236}">
                <a16:creationId xmlns:a16="http://schemas.microsoft.com/office/drawing/2014/main" id="{12877809-7FD9-CF80-E517-B78F34EA3B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888" y="2565400"/>
            <a:ext cx="1982787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Obdélník 1">
            <a:extLst>
              <a:ext uri="{FF2B5EF4-FFF2-40B4-BE49-F238E27FC236}">
                <a16:creationId xmlns:a16="http://schemas.microsoft.com/office/drawing/2014/main" id="{D4FDA277-E1DF-B782-157C-03DA9F8432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2565400"/>
            <a:ext cx="5113337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73050" indent="-273050">
              <a:spcBef>
                <a:spcPts val="600"/>
              </a:spcBef>
              <a:buClr>
                <a:schemeClr val="accent1"/>
              </a:buClr>
              <a:buSzPct val="76000"/>
              <a:buFont typeface="Wingdings 3" panose="05040102010807070707" pitchFamily="18" charset="2"/>
              <a:buChar char=""/>
              <a:defRPr sz="26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ts val="500"/>
              </a:spcBef>
              <a:buClr>
                <a:schemeClr val="accent2"/>
              </a:buClr>
              <a:buSzPct val="76000"/>
              <a:buFont typeface="Wingdings 3" panose="05040102010807070707" pitchFamily="18" charset="2"/>
              <a:buChar char=""/>
              <a:defRPr sz="2300">
                <a:solidFill>
                  <a:schemeClr val="tx2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ts val="500"/>
              </a:spcBef>
              <a:buClr>
                <a:srgbClr val="BCBCBC"/>
              </a:buClr>
              <a:buSzPct val="76000"/>
              <a:buFont typeface="Wingdings 3" panose="05040102010807070707" pitchFamily="18" charset="2"/>
              <a:buChar char="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8BA2B4"/>
              </a:buClr>
              <a:buSzPct val="70000"/>
              <a:buFont typeface="Wingdings" panose="05000000000000000000" pitchFamily="2" charset="2"/>
              <a:buChar char=""/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</a:pPr>
            <a:r>
              <a:rPr lang="cs-CZ" altLang="cs-CZ" sz="2400">
                <a:latin typeface="Arial" panose="020B0604020202020204" pitchFamily="34" charset="0"/>
              </a:rPr>
              <a:t>•1884: </a:t>
            </a:r>
            <a:r>
              <a:rPr lang="cs-CZ" altLang="cs-CZ" sz="2400">
                <a:solidFill>
                  <a:srgbClr val="FF0066"/>
                </a:solidFill>
                <a:latin typeface="Arial" panose="020B0604020202020204" pitchFamily="34" charset="0"/>
              </a:rPr>
              <a:t>van't Hoff (The Netherlands)</a:t>
            </a:r>
            <a:r>
              <a:rPr lang="cs-CZ" altLang="cs-CZ" sz="2400">
                <a:latin typeface="Arial" panose="020B0604020202020204" pitchFamily="34" charset="0"/>
              </a:rPr>
              <a:t> </a:t>
            </a:r>
            <a:r>
              <a:rPr lang="cs-CZ" altLang="cs-CZ" sz="2400">
                <a:latin typeface="Times New Roman" panose="02020603050405020304" pitchFamily="18" charset="0"/>
              </a:rPr>
              <a:t>publikoval své "Studie o chemické dynamice" (Études de dynamique CHIMIQUE), ve kterých zobecnil a dále rozvíjel práci Wilhelmyho (o sacharoze). </a:t>
            </a:r>
            <a:endParaRPr lang="cs-CZ" altLang="cs-CZ" sz="2400">
              <a:latin typeface="Arial" panose="020B0604020202020204" pitchFamily="34" charset="0"/>
            </a:endParaRPr>
          </a:p>
        </p:txBody>
      </p:sp>
      <p:sp>
        <p:nvSpPr>
          <p:cNvPr id="20485" name="Obdélník 2">
            <a:extLst>
              <a:ext uri="{FF2B5EF4-FFF2-40B4-BE49-F238E27FC236}">
                <a16:creationId xmlns:a16="http://schemas.microsoft.com/office/drawing/2014/main" id="{01E4EC17-90A9-9E87-E21C-679CBAA175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513" y="5084763"/>
            <a:ext cx="813752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73050" indent="-273050">
              <a:spcBef>
                <a:spcPts val="600"/>
              </a:spcBef>
              <a:buClr>
                <a:schemeClr val="accent1"/>
              </a:buClr>
              <a:buSzPct val="76000"/>
              <a:buFont typeface="Wingdings 3" panose="05040102010807070707" pitchFamily="18" charset="2"/>
              <a:buChar char=""/>
              <a:defRPr sz="26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ts val="500"/>
              </a:spcBef>
              <a:buClr>
                <a:schemeClr val="accent2"/>
              </a:buClr>
              <a:buSzPct val="76000"/>
              <a:buFont typeface="Wingdings 3" panose="05040102010807070707" pitchFamily="18" charset="2"/>
              <a:buChar char=""/>
              <a:defRPr sz="2300">
                <a:solidFill>
                  <a:schemeClr val="tx2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ts val="500"/>
              </a:spcBef>
              <a:buClr>
                <a:srgbClr val="BCBCBC"/>
              </a:buClr>
              <a:buSzPct val="76000"/>
              <a:buFont typeface="Wingdings 3" panose="05040102010807070707" pitchFamily="18" charset="2"/>
              <a:buChar char="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8BA2B4"/>
              </a:buClr>
              <a:buSzPct val="70000"/>
              <a:buFont typeface="Wingdings" panose="05000000000000000000" pitchFamily="2" charset="2"/>
              <a:buChar char=""/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</a:pPr>
            <a:r>
              <a:rPr lang="cs-CZ" altLang="cs-CZ" sz="2400">
                <a:solidFill>
                  <a:srgbClr val="FF0066"/>
                </a:solidFill>
                <a:latin typeface="Arial" panose="020B0604020202020204" pitchFamily="34" charset="0"/>
              </a:rPr>
              <a:t>1885 Harcourt and Esson</a:t>
            </a:r>
            <a:r>
              <a:rPr lang="cs-CZ" altLang="cs-CZ" sz="2400">
                <a:latin typeface="Arial" panose="020B0604020202020204" pitchFamily="34" charset="0"/>
              </a:rPr>
              <a:t>. Uvedli </a:t>
            </a:r>
            <a:r>
              <a:rPr lang="cs-CZ" altLang="cs-CZ" sz="2400">
                <a:latin typeface="Times New Roman" panose="02020603050405020304" pitchFamily="18" charset="0"/>
              </a:rPr>
              <a:t>diferenciální metodu analýzy a rovněž analyzovali teplotní závislost rovnovážné konstanty (pojmenovali ji "van't Hoff rovnice"). Sledovali reakcí dopřednou i zpětnou. </a:t>
            </a:r>
            <a:endParaRPr lang="cs-CZ" altLang="cs-CZ" sz="2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>
            <a:extLst>
              <a:ext uri="{FF2B5EF4-FFF2-40B4-BE49-F238E27FC236}">
                <a16:creationId xmlns:a16="http://schemas.microsoft.com/office/drawing/2014/main" id="{922AF788-6937-4A34-C831-9E6F258DD91E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685800" y="457200"/>
            <a:ext cx="4822825" cy="16764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cs-CZ" altLang="cs-CZ" sz="2000" dirty="0">
                <a:latin typeface="Arial" pitchFamily="34" charset="0"/>
              </a:rPr>
              <a:t>•1887: </a:t>
            </a:r>
            <a:r>
              <a:rPr lang="cs-CZ" altLang="cs-CZ" sz="2000" dirty="0" err="1">
                <a:solidFill>
                  <a:srgbClr val="FF0066"/>
                </a:solidFill>
                <a:latin typeface="Arial" pitchFamily="34" charset="0"/>
              </a:rPr>
              <a:t>Ostwald</a:t>
            </a:r>
            <a:r>
              <a:rPr lang="cs-CZ" altLang="cs-CZ" sz="2000" dirty="0">
                <a:solidFill>
                  <a:srgbClr val="FF0066"/>
                </a:solidFill>
                <a:latin typeface="Arial" pitchFamily="34" charset="0"/>
              </a:rPr>
              <a:t> (</a:t>
            </a:r>
            <a:r>
              <a:rPr lang="cs-CZ" altLang="cs-CZ" sz="2000" dirty="0" err="1">
                <a:solidFill>
                  <a:srgbClr val="FF0066"/>
                </a:solidFill>
                <a:latin typeface="Arial" pitchFamily="34" charset="0"/>
              </a:rPr>
              <a:t>Germany</a:t>
            </a:r>
            <a:r>
              <a:rPr lang="cs-CZ" altLang="cs-CZ" sz="2000" dirty="0">
                <a:solidFill>
                  <a:srgbClr val="FF0066"/>
                </a:solidFill>
                <a:latin typeface="Arial" pitchFamily="34" charset="0"/>
              </a:rPr>
              <a:t>; </a:t>
            </a:r>
            <a:r>
              <a:rPr lang="cs-CZ" altLang="cs-CZ" sz="2000" dirty="0" err="1">
                <a:solidFill>
                  <a:srgbClr val="FF0066"/>
                </a:solidFill>
                <a:latin typeface="Arial" pitchFamily="34" charset="0"/>
              </a:rPr>
              <a:t>Latvia</a:t>
            </a:r>
            <a:r>
              <a:rPr lang="cs-CZ" altLang="cs-CZ" sz="2000" dirty="0">
                <a:solidFill>
                  <a:srgbClr val="FF0066"/>
                </a:solidFill>
                <a:latin typeface="Arial" pitchFamily="34" charset="0"/>
              </a:rPr>
              <a:t>)</a:t>
            </a:r>
            <a:r>
              <a:rPr lang="cs-CZ" altLang="cs-CZ" sz="2000" dirty="0">
                <a:latin typeface="Arial" pitchFamily="34" charset="0"/>
              </a:rPr>
              <a:t> </a:t>
            </a:r>
            <a:r>
              <a:rPr lang="cs-CZ" sz="2000" dirty="0"/>
              <a:t>zavádí pojmy "řád reakce" a „poločas reakce" ve své knize: "</a:t>
            </a:r>
            <a:r>
              <a:rPr lang="cs-CZ" sz="2000" dirty="0" err="1"/>
              <a:t>Lehrbuch</a:t>
            </a:r>
            <a:r>
              <a:rPr lang="cs-CZ" sz="2000" dirty="0"/>
              <a:t> der </a:t>
            </a:r>
            <a:r>
              <a:rPr lang="cs-CZ" sz="2000" dirty="0" err="1"/>
              <a:t>allgemeinen</a:t>
            </a:r>
            <a:r>
              <a:rPr lang="cs-CZ" sz="2000" dirty="0"/>
              <a:t> Chemie.„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cs-CZ" altLang="cs-CZ" sz="2000" dirty="0">
              <a:latin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cs-CZ" altLang="cs-CZ" sz="2000" dirty="0">
              <a:latin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cs-CZ" altLang="cs-CZ" sz="2000" dirty="0">
              <a:latin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cs-CZ" altLang="cs-CZ" sz="2000" dirty="0">
              <a:latin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cs-CZ" altLang="cs-CZ" sz="2000" dirty="0">
              <a:latin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cs-CZ" altLang="cs-CZ" sz="2000" dirty="0">
              <a:latin typeface="Arial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cs-CZ" altLang="cs-CZ" sz="2000" dirty="0">
              <a:latin typeface="Arial" pitchFamily="34" charset="0"/>
            </a:endParaRPr>
          </a:p>
        </p:txBody>
      </p:sp>
      <p:sp>
        <p:nvSpPr>
          <p:cNvPr id="22531" name="Obdélník 1">
            <a:extLst>
              <a:ext uri="{FF2B5EF4-FFF2-40B4-BE49-F238E27FC236}">
                <a16:creationId xmlns:a16="http://schemas.microsoft.com/office/drawing/2014/main" id="{788F5640-6628-8FB6-D8F7-3AD18EBD55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2011363"/>
            <a:ext cx="457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76000"/>
              <a:buFont typeface="Wingdings 3" panose="05040102010807070707" pitchFamily="18" charset="2"/>
              <a:buChar char=""/>
              <a:defRPr sz="26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ts val="500"/>
              </a:spcBef>
              <a:buClr>
                <a:schemeClr val="accent2"/>
              </a:buClr>
              <a:buSzPct val="76000"/>
              <a:buFont typeface="Wingdings 3" panose="05040102010807070707" pitchFamily="18" charset="2"/>
              <a:buChar char=""/>
              <a:defRPr sz="2300">
                <a:solidFill>
                  <a:schemeClr val="tx2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ts val="500"/>
              </a:spcBef>
              <a:buClr>
                <a:srgbClr val="BCBCBC"/>
              </a:buClr>
              <a:buSzPct val="76000"/>
              <a:buFont typeface="Wingdings 3" panose="05040102010807070707" pitchFamily="18" charset="2"/>
              <a:buChar char="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8BA2B4"/>
              </a:buClr>
              <a:buSzPct val="70000"/>
              <a:buFont typeface="Wingdings" panose="05000000000000000000" pitchFamily="2" charset="2"/>
              <a:buChar char=""/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800">
                <a:latin typeface="Times New Roman" panose="02020603050405020304" pitchFamily="18" charset="0"/>
                <a:hlinkClick r:id="rId3"/>
              </a:rPr>
              <a:t>http://www.eoht.info/page/Wilhelm+Ostwald</a:t>
            </a:r>
            <a:r>
              <a:rPr lang="cs-CZ" altLang="cs-CZ" sz="1800">
                <a:latin typeface="Times New Roman" panose="02020603050405020304" pitchFamily="18" charset="0"/>
              </a:rPr>
              <a:t> (Ostwald happiness formula, Radical atheism)</a:t>
            </a:r>
          </a:p>
        </p:txBody>
      </p:sp>
      <p:pic>
        <p:nvPicPr>
          <p:cNvPr id="22532" name="Picture 4" descr="Výsledek obrázku pro Ostwald">
            <a:hlinkClick r:id="rId4"/>
            <a:extLst>
              <a:ext uri="{FF2B5EF4-FFF2-40B4-BE49-F238E27FC236}">
                <a16:creationId xmlns:a16="http://schemas.microsoft.com/office/drawing/2014/main" id="{DB93804D-2D20-F37E-07E4-1F98ADB33B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457200"/>
            <a:ext cx="2886075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>
            <a:extLst>
              <a:ext uri="{FF2B5EF4-FFF2-40B4-BE49-F238E27FC236}">
                <a16:creationId xmlns:a16="http://schemas.microsoft.com/office/drawing/2014/main" id="{B3AACF7D-CF8B-7182-9E8B-A8EFB67204C0}"/>
              </a:ext>
            </a:extLst>
          </p:cNvPr>
          <p:cNvSpPr/>
          <p:nvPr/>
        </p:nvSpPr>
        <p:spPr>
          <a:xfrm>
            <a:off x="539750" y="3213100"/>
            <a:ext cx="4572000" cy="30464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cs-CZ" altLang="cs-CZ" dirty="0">
                <a:latin typeface="Arial" pitchFamily="34" charset="0"/>
              </a:rPr>
              <a:t>•1889: </a:t>
            </a:r>
            <a:r>
              <a:rPr lang="cs-CZ" altLang="cs-CZ" dirty="0" err="1">
                <a:solidFill>
                  <a:srgbClr val="FF0066"/>
                </a:solidFill>
                <a:latin typeface="Arial" pitchFamily="34" charset="0"/>
              </a:rPr>
              <a:t>Arrhenius</a:t>
            </a:r>
            <a:r>
              <a:rPr lang="cs-CZ" altLang="cs-CZ" dirty="0">
                <a:solidFill>
                  <a:srgbClr val="FF0066"/>
                </a:solidFill>
                <a:latin typeface="Arial" pitchFamily="34" charset="0"/>
              </a:rPr>
              <a:t> (</a:t>
            </a:r>
            <a:r>
              <a:rPr lang="cs-CZ" altLang="cs-CZ" dirty="0" err="1">
                <a:solidFill>
                  <a:srgbClr val="FF0066"/>
                </a:solidFill>
                <a:latin typeface="Arial" pitchFamily="34" charset="0"/>
              </a:rPr>
              <a:t>Sweden</a:t>
            </a:r>
            <a:r>
              <a:rPr lang="cs-CZ" altLang="cs-CZ" dirty="0">
                <a:solidFill>
                  <a:srgbClr val="FF0066"/>
                </a:solidFill>
                <a:latin typeface="Arial" pitchFamily="34" charset="0"/>
              </a:rPr>
              <a:t>)</a:t>
            </a:r>
            <a:r>
              <a:rPr lang="cs-CZ" altLang="cs-CZ" dirty="0">
                <a:latin typeface="Arial" pitchFamily="34" charset="0"/>
              </a:rPr>
              <a:t> </a:t>
            </a:r>
            <a:r>
              <a:rPr lang="cs-CZ" dirty="0"/>
              <a:t>dále analyzoval teplotní závislost reakční rychlosti a zjistil, že lépe odpovídá vztah: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cs-CZ" dirty="0"/>
              <a:t>	 K = A </a:t>
            </a:r>
            <a:r>
              <a:rPr lang="cs-CZ" dirty="0" err="1"/>
              <a:t>exp</a:t>
            </a:r>
            <a:r>
              <a:rPr lang="cs-CZ" dirty="0"/>
              <a:t> (-B / t) 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cs-CZ" dirty="0"/>
              <a:t>kde zajedl pojem "energetická bariéra" .  Dnes nese tato rovnice jeho jméno.</a:t>
            </a:r>
            <a:endParaRPr lang="cs-CZ" altLang="cs-CZ" dirty="0">
              <a:latin typeface="Arial" pitchFamily="34" charset="0"/>
            </a:endParaRPr>
          </a:p>
        </p:txBody>
      </p:sp>
      <p:pic>
        <p:nvPicPr>
          <p:cNvPr id="22534" name="Picture 6" descr="https://i.ytimg.com/vi/3fXIYGSyyQM/hqdefault.jpg">
            <a:extLst>
              <a:ext uri="{FF2B5EF4-FFF2-40B4-BE49-F238E27FC236}">
                <a16:creationId xmlns:a16="http://schemas.microsoft.com/office/drawing/2014/main" id="{6EE72D53-4D54-B2C0-824B-CD763B079E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750" y="3213100"/>
            <a:ext cx="383540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5">
            <a:extLst>
              <a:ext uri="{FF2B5EF4-FFF2-40B4-BE49-F238E27FC236}">
                <a16:creationId xmlns:a16="http://schemas.microsoft.com/office/drawing/2014/main" id="{3E41E154-D61E-4D53-352C-E1BE6E5A7A42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685800" y="457200"/>
            <a:ext cx="7772400" cy="1819275"/>
          </a:xfrm>
        </p:spPr>
        <p:txBody>
          <a:bodyPr/>
          <a:lstStyle/>
          <a:p>
            <a:pPr eaLnBrk="1" hangingPunct="1"/>
            <a:endParaRPr lang="cs-CZ" altLang="cs-CZ" sz="2400" b="1">
              <a:solidFill>
                <a:srgbClr val="FFFF66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cs-CZ" altLang="cs-CZ" sz="2400" b="1">
                <a:latin typeface="Arial" panose="020B0604020202020204" pitchFamily="34" charset="0"/>
              </a:rPr>
              <a:t>1912 Mentenová (Maude Lenora Menten, 1879-1960)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altLang="cs-CZ" sz="2400"/>
              <a:t>Se zabývala enzymovou kinetikou a popsala rychlost enzymové reakce.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cs-CZ" altLang="cs-CZ" sz="2400" b="1">
              <a:latin typeface="Arial" panose="020B0604020202020204" pitchFamily="34" charset="0"/>
            </a:endParaRPr>
          </a:p>
          <a:p>
            <a:pPr eaLnBrk="1" hangingPunct="1"/>
            <a:endParaRPr lang="cs-CZ" altLang="cs-CZ" sz="2400" b="1">
              <a:solidFill>
                <a:srgbClr val="FFFF66"/>
              </a:solidFill>
              <a:latin typeface="Arial" panose="020B0604020202020204" pitchFamily="34" charset="0"/>
            </a:endParaRPr>
          </a:p>
          <a:p>
            <a:pPr eaLnBrk="1" hangingPunct="1"/>
            <a:endParaRPr lang="cs-CZ" altLang="cs-CZ" sz="2400" b="1">
              <a:solidFill>
                <a:srgbClr val="FFFF66"/>
              </a:solidFill>
              <a:latin typeface="Arial" panose="020B0604020202020204" pitchFamily="34" charset="0"/>
            </a:endParaRPr>
          </a:p>
          <a:p>
            <a:pPr eaLnBrk="1" hangingPunct="1"/>
            <a:endParaRPr lang="cs-CZ" altLang="cs-CZ" sz="2400" b="1">
              <a:solidFill>
                <a:srgbClr val="FFFF66"/>
              </a:solidFill>
              <a:latin typeface="Arial" panose="020B0604020202020204" pitchFamily="34" charset="0"/>
            </a:endParaRPr>
          </a:p>
          <a:p>
            <a:pPr eaLnBrk="1" hangingPunct="1"/>
            <a:endParaRPr lang="cs-CZ" altLang="cs-CZ" sz="2400" b="1">
              <a:solidFill>
                <a:srgbClr val="FFFF66"/>
              </a:solidFill>
              <a:latin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cs-CZ" altLang="cs-CZ" sz="2400" b="1">
              <a:solidFill>
                <a:srgbClr val="FFFF66"/>
              </a:solidFill>
              <a:latin typeface="Arial" panose="020B0604020202020204" pitchFamily="34" charset="0"/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DCEAC695-EF0C-7542-98FA-58EF523F9579}"/>
              </a:ext>
            </a:extLst>
          </p:cNvPr>
          <p:cNvSpPr txBox="1"/>
          <p:nvPr/>
        </p:nvSpPr>
        <p:spPr>
          <a:xfrm>
            <a:off x="684213" y="2349500"/>
            <a:ext cx="3959225" cy="1938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eaLnBrk="1" hangingPunct="1">
              <a:buFontTx/>
              <a:buChar char="-"/>
              <a:defRPr/>
            </a:pPr>
            <a:r>
              <a:rPr lang="cs-CZ" altLang="cs-CZ" b="1" dirty="0">
                <a:latin typeface="Arial" pitchFamily="34" charset="0"/>
              </a:rPr>
              <a:t>Pracovala v oddělení prof. </a:t>
            </a:r>
            <a:r>
              <a:rPr lang="cs-CZ" altLang="cs-CZ" b="1" dirty="0" err="1">
                <a:latin typeface="Arial" pitchFamily="34" charset="0"/>
              </a:rPr>
              <a:t>Michaelise</a:t>
            </a:r>
            <a:endParaRPr lang="cs-CZ" altLang="cs-CZ" b="1" dirty="0">
              <a:latin typeface="Arial" pitchFamily="34" charset="0"/>
            </a:endParaRPr>
          </a:p>
          <a:p>
            <a:pPr marL="342900" indent="-342900" eaLnBrk="1" hangingPunct="1">
              <a:buFontTx/>
              <a:buChar char="-"/>
              <a:defRPr/>
            </a:pPr>
            <a:r>
              <a:rPr lang="cs-CZ" altLang="cs-CZ" b="1" dirty="0">
                <a:latin typeface="Arial" pitchFamily="34" charset="0"/>
              </a:rPr>
              <a:t>stala se profesorkou v </a:t>
            </a:r>
            <a:r>
              <a:rPr lang="cs-CZ" altLang="cs-CZ" b="1">
                <a:latin typeface="Arial" pitchFamily="34" charset="0"/>
              </a:rPr>
              <a:t>79-ti letech (1958).</a:t>
            </a:r>
            <a:endParaRPr lang="cs-CZ" altLang="cs-CZ" b="1" dirty="0">
              <a:latin typeface="Arial" pitchFamily="34" charset="0"/>
            </a:endParaRPr>
          </a:p>
          <a:p>
            <a:pPr eaLnBrk="1" hangingPunct="1">
              <a:defRPr/>
            </a:pPr>
            <a:endParaRPr lang="cs-CZ" dirty="0"/>
          </a:p>
        </p:txBody>
      </p:sp>
      <p:pic>
        <p:nvPicPr>
          <p:cNvPr id="24580" name="Picture 2" descr="http://1.bp.blogspot.com/-7DSc73P4M_Q/VQs6mrwwwdI/AAAAAAAABHY/dUGD7b9EDGU/s1600/menten.gif">
            <a:hlinkClick r:id="rId3"/>
            <a:extLst>
              <a:ext uri="{FF2B5EF4-FFF2-40B4-BE49-F238E27FC236}">
                <a16:creationId xmlns:a16="http://schemas.microsoft.com/office/drawing/2014/main" id="{14A09F3E-A6C2-5A61-C899-0D16557D23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6725" y="1412875"/>
            <a:ext cx="2735263" cy="426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4" descr="https://acsundergrad.files.wordpress.com/2012/07/menten-and-michaelis.jpg">
            <a:extLst>
              <a:ext uri="{FF2B5EF4-FFF2-40B4-BE49-F238E27FC236}">
                <a16:creationId xmlns:a16="http://schemas.microsoft.com/office/drawing/2014/main" id="{F13C9F06-86F7-1B3B-6892-31FE3A204C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125" y="2060575"/>
            <a:ext cx="4008438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Obdélník 3">
            <a:extLst>
              <a:ext uri="{FF2B5EF4-FFF2-40B4-BE49-F238E27FC236}">
                <a16:creationId xmlns:a16="http://schemas.microsoft.com/office/drawing/2014/main" id="{2E44D6D8-7F67-DD7D-9120-FD15385152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638" y="5491163"/>
            <a:ext cx="45720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76000"/>
              <a:buFont typeface="Wingdings 3" panose="05040102010807070707" pitchFamily="18" charset="2"/>
              <a:buChar char=""/>
              <a:defRPr sz="26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ts val="500"/>
              </a:spcBef>
              <a:buClr>
                <a:schemeClr val="accent2"/>
              </a:buClr>
              <a:buSzPct val="76000"/>
              <a:buFont typeface="Wingdings 3" panose="05040102010807070707" pitchFamily="18" charset="2"/>
              <a:buChar char=""/>
              <a:defRPr sz="2300">
                <a:solidFill>
                  <a:schemeClr val="tx2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ts val="500"/>
              </a:spcBef>
              <a:buClr>
                <a:srgbClr val="BCBCBC"/>
              </a:buClr>
              <a:buSzPct val="76000"/>
              <a:buFont typeface="Wingdings 3" panose="05040102010807070707" pitchFamily="18" charset="2"/>
              <a:buChar char="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8BA2B4"/>
              </a:buClr>
              <a:buSzPct val="70000"/>
              <a:buFont typeface="Wingdings" panose="05000000000000000000" pitchFamily="2" charset="2"/>
              <a:buChar char=""/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400">
                <a:latin typeface="Times New Roman" panose="02020603050405020304" pitchFamily="18" charset="0"/>
              </a:rPr>
              <a:t>http://www.chemheritage.org/discover/online-resources/chemistry-in-history/themes/biomolecules/proteins-and-sugars/michaelis-and-menten.aspx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Nadpis 1">
            <a:extLst>
              <a:ext uri="{FF2B5EF4-FFF2-40B4-BE49-F238E27FC236}">
                <a16:creationId xmlns:a16="http://schemas.microsoft.com/office/drawing/2014/main" id="{AAD6FAA6-6094-12C6-60C2-BD9B05AC0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/>
              <a:t>Helmholz a Gibbs</a:t>
            </a:r>
          </a:p>
        </p:txBody>
      </p:sp>
      <p:pic>
        <p:nvPicPr>
          <p:cNvPr id="26627" name="Zástupný symbol pro obsah 4">
            <a:extLst>
              <a:ext uri="{FF2B5EF4-FFF2-40B4-BE49-F238E27FC236}">
                <a16:creationId xmlns:a16="http://schemas.microsoft.com/office/drawing/2014/main" id="{7665AB09-A383-1DEF-6D6B-D1DAAFA59C57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01838" y="2466975"/>
            <a:ext cx="4819650" cy="3152775"/>
          </a:xfrm>
        </p:spPr>
      </p:pic>
      <p:sp>
        <p:nvSpPr>
          <p:cNvPr id="26628" name="Zástupný symbol pro číslo snímku 3">
            <a:extLst>
              <a:ext uri="{FF2B5EF4-FFF2-40B4-BE49-F238E27FC236}">
                <a16:creationId xmlns:a16="http://schemas.microsoft.com/office/drawing/2014/main" id="{FC1F0D8D-103B-1827-DB7D-DF89F524E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C585DEE-3F46-458F-A4B6-F7154DDB928B}" type="slidenum">
              <a:rPr lang="cs-CZ" altLang="cs-CZ" sz="1400">
                <a:solidFill>
                  <a:schemeClr val="tx2"/>
                </a:solidFill>
              </a:rPr>
              <a:pPr/>
              <a:t>7</a:t>
            </a:fld>
            <a:endParaRPr lang="cs-CZ" altLang="cs-CZ" sz="1400">
              <a:solidFill>
                <a:schemeClr val="tx2"/>
              </a:solidFill>
            </a:endParaRPr>
          </a:p>
        </p:txBody>
      </p:sp>
      <p:sp>
        <p:nvSpPr>
          <p:cNvPr id="26629" name="AutoShape 2" descr="{\displaystyle F\equiv U-TS,}">
            <a:extLst>
              <a:ext uri="{FF2B5EF4-FFF2-40B4-BE49-F238E27FC236}">
                <a16:creationId xmlns:a16="http://schemas.microsoft.com/office/drawing/2014/main" id="{474561BE-5044-4937-976A-CA076F3B860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00113" y="50085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cs-CZ" altLang="cs-CZ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B7A3CE4A-2F50-6B38-5CCB-558A1C151CB7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189648" y="5619358"/>
            <a:ext cx="1646541" cy="369332"/>
          </a:xfrm>
          <a:prstGeom prst="rect">
            <a:avLst/>
          </a:prstGeom>
          <a:blipFill>
            <a:blip r:embed="rId3"/>
            <a:stretch>
              <a:fillRect l="-3333" r="-3333" b="-8333"/>
            </a:stretch>
          </a:blipFill>
        </p:spPr>
        <p:txBody>
          <a:bodyPr/>
          <a:lstStyle/>
          <a:p>
            <a:r>
              <a:rPr lang="cs-CZ">
                <a:noFill/>
              </a:rPr>
              <a:t> 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26BB47E7-3A4B-F6E7-E57F-B2382389E434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698977" y="5619358"/>
            <a:ext cx="1666290" cy="738664"/>
          </a:xfrm>
          <a:prstGeom prst="rect">
            <a:avLst/>
          </a:prstGeom>
          <a:blipFill>
            <a:blip r:embed="rId4"/>
            <a:stretch>
              <a:fillRect l="-2564" r="-1832"/>
            </a:stretch>
          </a:blipFill>
        </p:spPr>
        <p:txBody>
          <a:bodyPr/>
          <a:lstStyle/>
          <a:p>
            <a:r>
              <a:rPr lang="cs-CZ">
                <a:noFill/>
              </a:rPr>
              <a:t> </a:t>
            </a:r>
          </a:p>
        </p:txBody>
      </p:sp>
      <p:sp>
        <p:nvSpPr>
          <p:cNvPr id="26632" name="TextovéPole 8">
            <a:extLst>
              <a:ext uri="{FF2B5EF4-FFF2-40B4-BE49-F238E27FC236}">
                <a16:creationId xmlns:a16="http://schemas.microsoft.com/office/drawing/2014/main" id="{586FA2BD-FFE2-C85D-C8AA-5D6115D10A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5538" y="5999163"/>
            <a:ext cx="12350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cs-CZ" altLang="cs-CZ" sz="1600">
                <a:latin typeface="Arial" panose="020B0604020202020204" pitchFamily="34" charset="0"/>
                <a:cs typeface="Arial" panose="020B0604020202020204" pitchFamily="34" charset="0"/>
              </a:rPr>
              <a:t>T,V…konst.</a:t>
            </a:r>
          </a:p>
        </p:txBody>
      </p:sp>
      <p:sp>
        <p:nvSpPr>
          <p:cNvPr id="26633" name="TextovéPole 9">
            <a:extLst>
              <a:ext uri="{FF2B5EF4-FFF2-40B4-BE49-F238E27FC236}">
                <a16:creationId xmlns:a16="http://schemas.microsoft.com/office/drawing/2014/main" id="{C65CE0B2-DEB9-6607-440F-967B759D8C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6013" y="5988050"/>
            <a:ext cx="121126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cs-CZ" altLang="cs-CZ" sz="1600">
                <a:latin typeface="Arial" panose="020B0604020202020204" pitchFamily="34" charset="0"/>
                <a:cs typeface="Arial" panose="020B0604020202020204" pitchFamily="34" charset="0"/>
              </a:rPr>
              <a:t>T,p…konst.</a:t>
            </a:r>
          </a:p>
        </p:txBody>
      </p:sp>
      <p:sp>
        <p:nvSpPr>
          <p:cNvPr id="26634" name="Obdélník 10">
            <a:extLst>
              <a:ext uri="{FF2B5EF4-FFF2-40B4-BE49-F238E27FC236}">
                <a16:creationId xmlns:a16="http://schemas.microsoft.com/office/drawing/2014/main" id="{6FA7D237-E6C2-1393-C8D0-565809923C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113" y="1392238"/>
            <a:ext cx="3511550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cs-CZ" altLang="cs-CZ">
                <a:solidFill>
                  <a:srgbClr val="000000"/>
                </a:solidFill>
                <a:latin typeface="Linux Libertine"/>
              </a:rPr>
              <a:t>Hermann von Helmholtz</a:t>
            </a:r>
          </a:p>
          <a:p>
            <a:r>
              <a:rPr lang="en-US" altLang="cs-CZ" sz="1400"/>
              <a:t>(August 31, 1821 – September 8, 1894) was a German physician and physicist </a:t>
            </a:r>
            <a:endParaRPr lang="cs-CZ" altLang="cs-CZ" sz="1400"/>
          </a:p>
        </p:txBody>
      </p:sp>
      <p:sp>
        <p:nvSpPr>
          <p:cNvPr id="26635" name="Obdélník 11">
            <a:extLst>
              <a:ext uri="{FF2B5EF4-FFF2-40B4-BE49-F238E27FC236}">
                <a16:creationId xmlns:a16="http://schemas.microsoft.com/office/drawing/2014/main" id="{9A161DD6-14AE-BEFB-1B65-2DE65B6E61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7550" y="1392238"/>
            <a:ext cx="3357563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cs-CZ" altLang="cs-CZ">
                <a:solidFill>
                  <a:srgbClr val="000000"/>
                </a:solidFill>
                <a:latin typeface="Linux Libertine"/>
              </a:rPr>
              <a:t>Josiah Willard Gibbs</a:t>
            </a:r>
          </a:p>
          <a:p>
            <a:r>
              <a:rPr lang="en-US" altLang="cs-CZ" sz="1400">
                <a:solidFill>
                  <a:srgbClr val="000000"/>
                </a:solidFill>
                <a:latin typeface="Linux Libertine"/>
              </a:rPr>
              <a:t>(February 11, 1839 – April 28, 1903) was an American scientist</a:t>
            </a:r>
            <a:endParaRPr lang="cs-CZ" altLang="cs-CZ" sz="1400">
              <a:solidFill>
                <a:srgbClr val="000000"/>
              </a:solidFill>
              <a:latin typeface="Linux Libertine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46B4DC4A-1716-D68B-17DC-04585C9F2F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55650" y="381000"/>
            <a:ext cx="7378700" cy="1143000"/>
          </a:xfrm>
        </p:spPr>
        <p:txBody>
          <a:bodyPr/>
          <a:lstStyle/>
          <a:p>
            <a:pPr eaLnBrk="1" hangingPunct="1"/>
            <a:r>
              <a:rPr lang="cs-CZ" altLang="cs-CZ"/>
              <a:t>Cca 1890 J</a:t>
            </a:r>
            <a:r>
              <a:rPr lang="en-US" altLang="cs-CZ"/>
              <a:t>ossiah</a:t>
            </a:r>
            <a:r>
              <a:rPr lang="cs-CZ" altLang="cs-CZ"/>
              <a:t> Willard Gibbs (US): Shrnutí termodynamiky</a:t>
            </a:r>
          </a:p>
        </p:txBody>
      </p:sp>
      <p:pic>
        <p:nvPicPr>
          <p:cNvPr id="27651" name="Picture 3">
            <a:extLst>
              <a:ext uri="{FF2B5EF4-FFF2-40B4-BE49-F238E27FC236}">
                <a16:creationId xmlns:a16="http://schemas.microsoft.com/office/drawing/2014/main" id="{7A00ECC6-5ACF-ECCD-C4EC-3E89C8691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8534400" cy="400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2" name="Picture 5" descr="http://www.ub.uni-heidelberg.de/helios/fachinfo/www/math/htmg/gibbs.jpg">
            <a:extLst>
              <a:ext uri="{FF2B5EF4-FFF2-40B4-BE49-F238E27FC236}">
                <a16:creationId xmlns:a16="http://schemas.microsoft.com/office/drawing/2014/main" id="{F5417727-C187-7630-4F0F-F9310E0C1D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700213"/>
            <a:ext cx="2898775" cy="425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7" descr="Výsledek obrázku pro Josiah Willard Gibbs origin">
            <a:hlinkClick r:id="rId4"/>
            <a:extLst>
              <a:ext uri="{FF2B5EF4-FFF2-40B4-BE49-F238E27FC236}">
                <a16:creationId xmlns:a16="http://schemas.microsoft.com/office/drawing/2014/main" id="{FE6B7CE4-DE58-0372-FB1B-E0BC2F9F1D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8050" y="4429125"/>
            <a:ext cx="2927350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>
            <a:extLst>
              <a:ext uri="{FF2B5EF4-FFF2-40B4-BE49-F238E27FC236}">
                <a16:creationId xmlns:a16="http://schemas.microsoft.com/office/drawing/2014/main" id="{7B8E1508-0CD3-559B-4792-E4491F5F56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/>
              <a:t>Shrnutí poznatků z historie</a:t>
            </a:r>
          </a:p>
        </p:txBody>
      </p:sp>
      <p:sp>
        <p:nvSpPr>
          <p:cNvPr id="28675" name="Rectangle 5">
            <a:extLst>
              <a:ext uri="{FF2B5EF4-FFF2-40B4-BE49-F238E27FC236}">
                <a16:creationId xmlns:a16="http://schemas.microsoft.com/office/drawing/2014/main" id="{B320C4AE-FADC-C98B-4867-469FD1E7E517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539750" y="1268413"/>
            <a:ext cx="4895850" cy="5113337"/>
          </a:xfrm>
          <a:solidFill>
            <a:srgbClr val="FFFF00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cs-CZ" sz="2800"/>
              <a:t>Řada pojmů a představ se kterými se setkáváme v</a:t>
            </a:r>
            <a:r>
              <a:rPr lang="en-US" altLang="cs-CZ" sz="2800"/>
              <a:t> </a:t>
            </a:r>
            <a:r>
              <a:rPr lang="cs-CZ" altLang="cs-CZ" sz="2800"/>
              <a:t>chemické kinetice je již dlouho známých.</a:t>
            </a:r>
          </a:p>
          <a:p>
            <a:pPr eaLnBrk="1" hangingPunct="1">
              <a:lnSpc>
                <a:spcPct val="90000"/>
              </a:lnSpc>
            </a:pPr>
            <a:r>
              <a:rPr lang="cs-CZ" altLang="cs-CZ" sz="2800"/>
              <a:t>Získání některých kinetických informací je velmi náročné (mechanismy reakcí, reakční koordináta,…)</a:t>
            </a:r>
          </a:p>
          <a:p>
            <a:pPr eaLnBrk="1" hangingPunct="1">
              <a:lnSpc>
                <a:spcPct val="90000"/>
              </a:lnSpc>
            </a:pPr>
            <a:r>
              <a:rPr lang="cs-CZ" altLang="cs-CZ" sz="2800"/>
              <a:t>Moderní kinetika je interdisciplinární (biochemická kinetika, molekulová </a:t>
            </a:r>
            <a:r>
              <a:rPr lang="en-US" altLang="cs-CZ" sz="2800"/>
              <a:t>d</a:t>
            </a:r>
            <a:r>
              <a:rPr lang="cs-CZ" altLang="cs-CZ" sz="2800"/>
              <a:t>ynamika, kvantová chemie)</a:t>
            </a:r>
          </a:p>
        </p:txBody>
      </p:sp>
      <p:pic>
        <p:nvPicPr>
          <p:cNvPr id="28676" name="Picture 5" descr="Výsledek obrázku pro chemical kinetic trends future">
            <a:hlinkClick r:id="rId3"/>
            <a:extLst>
              <a:ext uri="{FF2B5EF4-FFF2-40B4-BE49-F238E27FC236}">
                <a16:creationId xmlns:a16="http://schemas.microsoft.com/office/drawing/2014/main" id="{DA2EDD07-3281-DA25-FFDE-2EEB902147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675" y="1844675"/>
            <a:ext cx="3743325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ůvod">
  <a:themeElements>
    <a:clrScheme name="Původ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Původ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ůvod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ůvod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Původ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401</TotalTime>
  <Words>580</Words>
  <Application>Microsoft Office PowerPoint</Application>
  <PresentationFormat>Předvádění na obrazovce (4:3)</PresentationFormat>
  <Paragraphs>62</Paragraphs>
  <Slides>10</Slides>
  <Notes>6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Původ</vt:lpstr>
      <vt:lpstr>C6320 Chemická kinetika:  Historie chemické kinetiky</vt:lpstr>
      <vt:lpstr>Historie chemické kinetiky Ref: "The World of Physical Chemistry," by K. J. Laidler, Oxford Univ. Press, 1993) </vt:lpstr>
      <vt:lpstr>Prezentace aplikace PowerPoint</vt:lpstr>
      <vt:lpstr>Prezentace aplikace PowerPoint</vt:lpstr>
      <vt:lpstr>Prezentace aplikace PowerPoint</vt:lpstr>
      <vt:lpstr>Prezentace aplikace PowerPoint</vt:lpstr>
      <vt:lpstr>Helmholz a Gibbs</vt:lpstr>
      <vt:lpstr>Cca 1890 Jossiah Willard Gibbs (US): Shrnutí termodynamiky</vt:lpstr>
      <vt:lpstr>Shrnutí poznatků z historie</vt:lpstr>
      <vt:lpstr>Literatura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/>
  <cp:lastModifiedBy>Jiří Sopoušek</cp:lastModifiedBy>
  <cp:revision>48</cp:revision>
  <cp:lastPrinted>1601-01-01T00:00:00Z</cp:lastPrinted>
  <dcterms:created xsi:type="dcterms:W3CDTF">1601-01-01T00:00:00Z</dcterms:created>
  <dcterms:modified xsi:type="dcterms:W3CDTF">2023-02-14T09:40:53Z</dcterms:modified>
</cp:coreProperties>
</file>