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8" r:id="rId3"/>
    <p:sldId id="297" r:id="rId4"/>
    <p:sldId id="298" r:id="rId5"/>
    <p:sldId id="299" r:id="rId6"/>
    <p:sldId id="300" r:id="rId7"/>
    <p:sldId id="301" r:id="rId8"/>
    <p:sldId id="316" r:id="rId9"/>
    <p:sldId id="317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296" r:id="rId25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7857" autoAdjust="0"/>
  </p:normalViewPr>
  <p:slideViewPr>
    <p:cSldViewPr>
      <p:cViewPr varScale="1">
        <p:scale>
          <a:sx n="74" d="100"/>
          <a:sy n="74" d="100"/>
        </p:scale>
        <p:origin x="581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5EC695-6567-4EFF-BE5B-CB59BE5BE172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76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E9C8BBA-B4ED-4A03-9550-7732E094C04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6D4C125-1145-4957-99ED-70FC0443B059}" type="slidenum">
              <a:rPr lang="cs-CZ" altLang="cs-CZ"/>
              <a:pPr algn="r" eaLnBrk="1" hangingPunct="1">
                <a:spcBef>
                  <a:spcPct val="0"/>
                </a:spcBef>
              </a:pPr>
              <a:t>1</a:t>
            </a:fld>
            <a:endParaRPr lang="cs-CZ" altLang="cs-CZ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1027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74 h 4320"/>
                <a:gd name="T2" fmla="*/ 1737 w 1737"/>
                <a:gd name="T3" fmla="*/ 4385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74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Freeform 1028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54 h 4320"/>
                <a:gd name="T2" fmla="*/ 1737 w 1737"/>
                <a:gd name="T3" fmla="*/ 4365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54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Freeform 1029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983 h 4420"/>
                <a:gd name="T2" fmla="*/ 1739 w 1739"/>
                <a:gd name="T3" fmla="*/ 3988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983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Freeform 1030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68 h 4338"/>
                <a:gd name="T4" fmla="*/ 2080 w 2080"/>
                <a:gd name="T5" fmla="*/ 426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Freeform 103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" name="Freeform 103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1" name="Freeform 103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" name="Freeform 103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Freeform 103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Freeform 103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5" name="Freeform 103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6" name="Rectangle 103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7" name="Freeform 1039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Freeform 1040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Freeform 1041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Freeform 1042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1043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22" name="Freeform 1044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3" name="Freeform 1045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4" name="Freeform 1046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5" name="Freeform 1047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6" name="Freeform 1048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7" name="Freeform 1049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8" name="Freeform 1050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9" name="Freeform 1051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0" name="Freeform 1052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1" name="Rectangle 1053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2" name="Rectangle 1054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33" name="Rectangle 1055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pic>
          <p:nvPicPr>
            <p:cNvPr id="34" name="Picture 1056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35" name="Rectangle 105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" name="Rectangle 10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F0D4F01-3637-49D3-937D-4839D358B35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433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10FFA-FA1C-4182-B6AF-C157620846B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8783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D1677-C588-4CDB-BF5F-7C5B464466C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381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A638F-D5AE-46BD-8F41-5D0901F45EE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5357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08745-6E32-47DA-84A1-4D882D2B7A7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26050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5D89B5-719B-4BF4-A8FA-CB637286C8F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8843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A65D1-088D-4FD5-8790-7175A4ED6F4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6387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48843-C8C2-49A4-BFDC-D8BB893469A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5324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C4A8B6-CF7F-4410-AFCE-BBC5B53883E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300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2E24E0-0280-477A-9980-43A8D8DE0AA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651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85AE50-4F10-4EBE-A06E-6F7EF095AA2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7783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74 h 4320"/>
                <a:gd name="T2" fmla="*/ 1737 w 1737"/>
                <a:gd name="T3" fmla="*/ 4385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74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54 h 4320"/>
                <a:gd name="T2" fmla="*/ 1737 w 1737"/>
                <a:gd name="T3" fmla="*/ 4365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54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983 h 4420"/>
                <a:gd name="T2" fmla="*/ 1739 w 1739"/>
                <a:gd name="T3" fmla="*/ 3988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983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68 h 4338"/>
                <a:gd name="T4" fmla="*/ 2080 w 2080"/>
                <a:gd name="T5" fmla="*/ 426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fld id="{FBEC5983-6839-47B4-BE1F-AB92888192DD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hyperlink" Target="//upload.wikimedia.org/wikipedia/commons/8/86/KineticIsotopeEffectEnolateFormation.pn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8/86/KineticIsotopeEffectEnolateFormation.png" TargetMode="External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972072"/>
          </a:xfrm>
        </p:spPr>
        <p:txBody>
          <a:bodyPr/>
          <a:lstStyle/>
          <a:p>
            <a:pPr eaLnBrk="1" hangingPunct="1"/>
            <a:r>
              <a:rPr lang="cs-CZ" altLang="cs-CZ" dirty="0" smtClean="0"/>
              <a:t>Struktura a reaktivita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600200"/>
            <a:ext cx="6400800" cy="2514600"/>
          </a:xfrm>
        </p:spPr>
        <p:txBody>
          <a:bodyPr/>
          <a:lstStyle/>
          <a:p>
            <a:pPr eaLnBrk="1" hangingPunct="1"/>
            <a:endParaRPr lang="cs-CZ" altLang="cs-CZ" smtClean="0"/>
          </a:p>
          <a:p>
            <a:pPr eaLnBrk="1" hangingPunct="1"/>
            <a:endParaRPr lang="cs-CZ" altLang="cs-CZ" sz="2400" smtClean="0"/>
          </a:p>
        </p:txBody>
      </p:sp>
      <p:pic>
        <p:nvPicPr>
          <p:cNvPr id="3076" name="Obrázek 4" descr="http://www2.chemistry.msu.edu/faculty/reusch/VirtTxtJml/Images/hammett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92375"/>
            <a:ext cx="71088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153400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"/>
            <a:ext cx="30051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8001000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Taftova rovnice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686800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06850"/>
            <a:ext cx="4724400" cy="285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534400" cy="259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7008813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Obdélník 1"/>
          <p:cNvSpPr>
            <a:spLocks noChangeArrowheads="1"/>
          </p:cNvSpPr>
          <p:nvPr/>
        </p:nvSpPr>
        <p:spPr bwMode="auto">
          <a:xfrm>
            <a:off x="228600" y="228600"/>
            <a:ext cx="8534400" cy="1544638"/>
          </a:xfrm>
          <a:prstGeom prst="rect">
            <a:avLst/>
          </a:prstGeom>
          <a:noFill/>
          <a:ln w="222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</p:txBody>
      </p:sp>
      <p:cxnSp>
        <p:nvCxnSpPr>
          <p:cNvPr id="14342" name="Přímá spojnice se šipkou 7"/>
          <p:cNvCxnSpPr>
            <a:cxnSpLocks noChangeShapeType="1"/>
          </p:cNvCxnSpPr>
          <p:nvPr/>
        </p:nvCxnSpPr>
        <p:spPr bwMode="auto">
          <a:xfrm>
            <a:off x="1116013" y="836613"/>
            <a:ext cx="1439862" cy="30241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3" name="Přímá spojnice se šipkou 9"/>
          <p:cNvCxnSpPr>
            <a:cxnSpLocks noChangeShapeType="1"/>
          </p:cNvCxnSpPr>
          <p:nvPr/>
        </p:nvCxnSpPr>
        <p:spPr bwMode="auto">
          <a:xfrm>
            <a:off x="5364163" y="1000125"/>
            <a:ext cx="71437" cy="3149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9154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0668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Lineární korelace Gibbsových energií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8001000" cy="530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01000" cy="593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22960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C:\Documents and Settings\Sopoušek\Dokumenty\Obrázky\Struktura a reaktivita\korelace G#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90800"/>
            <a:ext cx="4284663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519113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Kinetické izotopové efekty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58200" cy="225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 descr="C:\Documents and Settings\Sopoušek\Dokumenty\Obrázky\Struktura a reaktivita\isotopeH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819400"/>
            <a:ext cx="1949450" cy="38100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"/>
            <a:ext cx="7696200" cy="568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897563"/>
            <a:ext cx="7896225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382000" cy="378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pPr algn="l" eaLnBrk="1" hangingPunct="1"/>
            <a:r>
              <a:rPr lang="cs-CZ" altLang="cs-CZ" sz="3200" smtClean="0"/>
              <a:t>Lineární korelace Gibbsových energií </a:t>
            </a:r>
          </a:p>
        </p:txBody>
      </p:sp>
      <p:pic>
        <p:nvPicPr>
          <p:cNvPr id="4099" name="Picture 10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6106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10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762000"/>
            <a:ext cx="118427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Text Box 1034"/>
          <p:cNvSpPr txBox="1">
            <a:spLocks noChangeArrowheads="1"/>
          </p:cNvSpPr>
          <p:nvPr/>
        </p:nvSpPr>
        <p:spPr bwMode="auto">
          <a:xfrm>
            <a:off x="304800" y="4876800"/>
            <a:ext cx="44196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Dominuje semiempirický přístup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(ale kvantově mechanické výpočty to dohánějí)</a:t>
            </a:r>
          </a:p>
        </p:txBody>
      </p:sp>
      <p:pic>
        <p:nvPicPr>
          <p:cNvPr id="4102" name="Picture 1035" descr="C:\Documents and Settings\Sopoušek\Dokumenty\Obrázky\Struktura a reaktivita\Hamm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95800"/>
            <a:ext cx="15049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 Box 1036"/>
          <p:cNvSpPr txBox="1">
            <a:spLocks noChangeArrowheads="1"/>
          </p:cNvSpPr>
          <p:nvPr/>
        </p:nvSpPr>
        <p:spPr bwMode="auto">
          <a:xfrm>
            <a:off x="7239000" y="5670550"/>
            <a:ext cx="147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Hammet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077200" cy="632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229600" cy="390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2" descr="http://upload.wikimedia.org/wikipedia/commons/thumb/1/18/KineticIsotopeEffectHalogenation.png/400px-KineticIsotopeEffectHalogen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292600"/>
            <a:ext cx="3810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7" descr="File:KineticIsotopeEffectEnolateFormation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432300"/>
            <a:ext cx="4919663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8305800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7" descr="File:KineticIsotopeEffectEnolateFormation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429000"/>
            <a:ext cx="5472112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012113" cy="522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5" descr="Recent Works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208588"/>
            <a:ext cx="2735263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5" name="Přímá spojnice 2"/>
          <p:cNvCxnSpPr>
            <a:cxnSpLocks noChangeShapeType="1"/>
          </p:cNvCxnSpPr>
          <p:nvPr/>
        </p:nvCxnSpPr>
        <p:spPr bwMode="auto">
          <a:xfrm>
            <a:off x="304800" y="1125538"/>
            <a:ext cx="801211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6" name="Přímá spojnice 4"/>
          <p:cNvCxnSpPr>
            <a:cxnSpLocks noChangeShapeType="1"/>
          </p:cNvCxnSpPr>
          <p:nvPr/>
        </p:nvCxnSpPr>
        <p:spPr bwMode="auto">
          <a:xfrm>
            <a:off x="6516688" y="836613"/>
            <a:ext cx="15843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7" name="Přímá spojnice 6"/>
          <p:cNvCxnSpPr>
            <a:cxnSpLocks noChangeShapeType="1"/>
          </p:cNvCxnSpPr>
          <p:nvPr/>
        </p:nvCxnSpPr>
        <p:spPr bwMode="auto">
          <a:xfrm flipV="1">
            <a:off x="304800" y="1341438"/>
            <a:ext cx="2827338" cy="714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Diskuse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Hammetova rovnice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95375"/>
            <a:ext cx="838200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ovéPole 1"/>
          <p:cNvSpPr txBox="1">
            <a:spLocks noChangeArrowheads="1"/>
          </p:cNvSpPr>
          <p:nvPr/>
        </p:nvSpPr>
        <p:spPr bwMode="auto">
          <a:xfrm>
            <a:off x="323850" y="1989138"/>
            <a:ext cx="1800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>
                <a:solidFill>
                  <a:srgbClr val="FF0000"/>
                </a:solidFill>
                <a:latin typeface="Times New Roman" panose="02020603050405020304" pitchFamily="18" charset="0"/>
              </a:rPr>
              <a:t>Protonizace substrátu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2550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744788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458200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70463"/>
            <a:ext cx="7467600" cy="188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534400" cy="572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TextovéPole 1"/>
          <p:cNvSpPr txBox="1">
            <a:spLocks noChangeArrowheads="1"/>
          </p:cNvSpPr>
          <p:nvPr/>
        </p:nvSpPr>
        <p:spPr bwMode="auto">
          <a:xfrm>
            <a:off x="4716463" y="5589588"/>
            <a:ext cx="2592387" cy="8302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Hammetova rovnice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84313"/>
            <a:ext cx="876300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4813"/>
            <a:ext cx="40386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Sopoušek\Dokumenty\Obrázky\Struktura a reaktivita\chemical shif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229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14400" y="5638800"/>
            <a:ext cx="7162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Elektron donorové substituenty mají sigma záporné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anose="02020603050405020304" pitchFamily="18" charset="0"/>
              </a:rPr>
              <a:t>Elektron akceptační substituenty mají sigma kladné</a:t>
            </a:r>
          </a:p>
        </p:txBody>
      </p:sp>
      <p:sp>
        <p:nvSpPr>
          <p:cNvPr id="10244" name="Obdélník 2"/>
          <p:cNvSpPr>
            <a:spLocks noChangeArrowheads="1"/>
          </p:cNvSpPr>
          <p:nvPr/>
        </p:nvSpPr>
        <p:spPr bwMode="auto">
          <a:xfrm>
            <a:off x="6732588" y="1196975"/>
            <a:ext cx="719137" cy="403225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Sopoušek\Dokumenty\Obrázky\Struktura a reaktivita\hammett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6629400" cy="496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77813"/>
            <a:ext cx="7772400" cy="5842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Hydrolýza esteru (Hametova r-ce)</a:t>
            </a:r>
          </a:p>
        </p:txBody>
      </p:sp>
      <p:sp>
        <p:nvSpPr>
          <p:cNvPr id="11268" name="TextovéPole 1"/>
          <p:cNvSpPr txBox="1">
            <a:spLocks noChangeArrowheads="1"/>
          </p:cNvSpPr>
          <p:nvPr/>
        </p:nvSpPr>
        <p:spPr bwMode="auto">
          <a:xfrm>
            <a:off x="4229100" y="5013325"/>
            <a:ext cx="3151188" cy="3698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>
                <a:latin typeface="Times New Roman" panose="02020603050405020304" pitchFamily="18" charset="0"/>
              </a:rPr>
              <a:t>Elektron donorové subst.</a:t>
            </a:r>
          </a:p>
        </p:txBody>
      </p:sp>
      <p:sp>
        <p:nvSpPr>
          <p:cNvPr id="11269" name="TextovéPole 7"/>
          <p:cNvSpPr txBox="1">
            <a:spLocks noChangeArrowheads="1"/>
          </p:cNvSpPr>
          <p:nvPr/>
        </p:nvSpPr>
        <p:spPr bwMode="auto">
          <a:xfrm>
            <a:off x="914400" y="4995863"/>
            <a:ext cx="3151188" cy="3683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>
                <a:latin typeface="Times New Roman" panose="02020603050405020304" pitchFamily="18" charset="0"/>
              </a:rPr>
              <a:t>Elektron akceptační subst.</a:t>
            </a:r>
          </a:p>
        </p:txBody>
      </p:sp>
      <p:cxnSp>
        <p:nvCxnSpPr>
          <p:cNvPr id="11270" name="Přímá spojnice se šipkou 5"/>
          <p:cNvCxnSpPr>
            <a:cxnSpLocks noChangeShapeType="1"/>
          </p:cNvCxnSpPr>
          <p:nvPr/>
        </p:nvCxnSpPr>
        <p:spPr bwMode="auto">
          <a:xfrm>
            <a:off x="4229100" y="5383213"/>
            <a:ext cx="315118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71" name="Přímá spojnice se šipkou 9"/>
          <p:cNvCxnSpPr>
            <a:cxnSpLocks noChangeShapeType="1"/>
          </p:cNvCxnSpPr>
          <p:nvPr/>
        </p:nvCxnSpPr>
        <p:spPr bwMode="auto">
          <a:xfrm flipH="1">
            <a:off x="2195513" y="5383213"/>
            <a:ext cx="194468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272" name="Picture 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8" y="3573463"/>
            <a:ext cx="40386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8" y="5876925"/>
            <a:ext cx="13906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ovéPole 1"/>
          <p:cNvSpPr txBox="1">
            <a:spLocks noChangeArrowheads="1"/>
          </p:cNvSpPr>
          <p:nvPr/>
        </p:nvSpPr>
        <p:spPr bwMode="auto">
          <a:xfrm>
            <a:off x="8039100" y="5883275"/>
            <a:ext cx="215900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etížená síť">
  <a:themeElements>
    <a:clrScheme name="Přetížená síť 2">
      <a:dk1>
        <a:srgbClr val="000066"/>
      </a:dk1>
      <a:lt1>
        <a:srgbClr val="9CC2E8"/>
      </a:lt1>
      <a:dk2>
        <a:srgbClr val="4D4D4D"/>
      </a:dk2>
      <a:lt2>
        <a:srgbClr val="7DAFE1"/>
      </a:lt2>
      <a:accent1>
        <a:srgbClr val="26D2E4"/>
      </a:accent1>
      <a:accent2>
        <a:srgbClr val="D0E2F4"/>
      </a:accent2>
      <a:accent3>
        <a:srgbClr val="CBDDF2"/>
      </a:accent3>
      <a:accent4>
        <a:srgbClr val="000056"/>
      </a:accent4>
      <a:accent5>
        <a:srgbClr val="ACE5EF"/>
      </a:accent5>
      <a:accent6>
        <a:srgbClr val="BCCDDD"/>
      </a:accent6>
      <a:hlink>
        <a:srgbClr val="003366"/>
      </a:hlink>
      <a:folHlink>
        <a:srgbClr val="666699"/>
      </a:folHlink>
    </a:clrScheme>
    <a:fontScheme name="Přetížená síť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řetížená síť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Designs\Přetížená síť.pot</Template>
  <TotalTime>1779</TotalTime>
  <Words>62</Words>
  <Application>Microsoft Office PowerPoint</Application>
  <PresentationFormat>Předvádění na obrazovce (4:3)</PresentationFormat>
  <Paragraphs>18</Paragraphs>
  <Slides>24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9" baseType="lpstr">
      <vt:lpstr>Times New Roman</vt:lpstr>
      <vt:lpstr>Arial</vt:lpstr>
      <vt:lpstr>Arial Black</vt:lpstr>
      <vt:lpstr>Wingdings</vt:lpstr>
      <vt:lpstr>Přetížená síť</vt:lpstr>
      <vt:lpstr>Struktura a reaktivita</vt:lpstr>
      <vt:lpstr>Lineární korelace Gibbsových energií </vt:lpstr>
      <vt:lpstr>Hammetova 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Hydrolýza esteru (Hametova r-ce)</vt:lpstr>
      <vt:lpstr>Prezentace aplikace PowerPoint</vt:lpstr>
      <vt:lpstr>Taftova rovnice</vt:lpstr>
      <vt:lpstr>Prezentace aplikace PowerPoint</vt:lpstr>
      <vt:lpstr>Prezentace aplikace PowerPoint</vt:lpstr>
      <vt:lpstr>Lineární korelace Gibbsových energií</vt:lpstr>
      <vt:lpstr>Prezentace aplikace PowerPoint</vt:lpstr>
      <vt:lpstr>Prezentace aplikace PowerPoint</vt:lpstr>
      <vt:lpstr>Kinetické izotopové efekty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Diskuse</vt:lpstr>
    </vt:vector>
  </TitlesOfParts>
  <Company>PřF 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C6730 Fázové rovnováhy</dc:title>
  <dc:creator>Sopoušek Jiří</dc:creator>
  <cp:lastModifiedBy>Jiří Sopoušek</cp:lastModifiedBy>
  <cp:revision>161</cp:revision>
  <dcterms:created xsi:type="dcterms:W3CDTF">2008-09-19T09:04:38Z</dcterms:created>
  <dcterms:modified xsi:type="dcterms:W3CDTF">2021-05-17T08:10:49Z</dcterms:modified>
</cp:coreProperties>
</file>