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32"/>
  </p:notesMasterIdLst>
  <p:sldIdLst>
    <p:sldId id="256" r:id="rId2"/>
    <p:sldId id="262" r:id="rId3"/>
    <p:sldId id="269" r:id="rId4"/>
    <p:sldId id="270" r:id="rId5"/>
    <p:sldId id="275" r:id="rId6"/>
    <p:sldId id="258" r:id="rId7"/>
    <p:sldId id="259" r:id="rId8"/>
    <p:sldId id="271" r:id="rId9"/>
    <p:sldId id="272" r:id="rId10"/>
    <p:sldId id="273" r:id="rId11"/>
    <p:sldId id="260" r:id="rId12"/>
    <p:sldId id="274" r:id="rId13"/>
    <p:sldId id="266" r:id="rId14"/>
    <p:sldId id="261" r:id="rId15"/>
    <p:sldId id="276" r:id="rId16"/>
    <p:sldId id="277" r:id="rId17"/>
    <p:sldId id="285" r:id="rId18"/>
    <p:sldId id="265" r:id="rId19"/>
    <p:sldId id="278" r:id="rId20"/>
    <p:sldId id="263" r:id="rId21"/>
    <p:sldId id="284" r:id="rId22"/>
    <p:sldId id="283" r:id="rId23"/>
    <p:sldId id="281" r:id="rId24"/>
    <p:sldId id="279" r:id="rId25"/>
    <p:sldId id="286" r:id="rId26"/>
    <p:sldId id="287" r:id="rId27"/>
    <p:sldId id="288" r:id="rId28"/>
    <p:sldId id="289" r:id="rId29"/>
    <p:sldId id="267" r:id="rId30"/>
    <p:sldId id="282" r:id="rId3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EEFF"/>
    <a:srgbClr val="85DFFF"/>
    <a:srgbClr val="0099CC"/>
    <a:srgbClr val="D0EF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5" autoAdjust="0"/>
    <p:restoredTop sz="94660"/>
  </p:normalViewPr>
  <p:slideViewPr>
    <p:cSldViewPr>
      <p:cViewPr varScale="1">
        <p:scale>
          <a:sx n="60" d="100"/>
          <a:sy n="60" d="100"/>
        </p:scale>
        <p:origin x="151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Pospíšilová" userId="ef44361e9047dbc4" providerId="LiveId" clId="{5CCD3D1B-A334-4E37-99BD-18727A0FAC27}"/>
    <pc:docChg chg="undo custSel addSld delSld modSld sldOrd">
      <pc:chgData name="Eva Pospíšilová" userId="ef44361e9047dbc4" providerId="LiveId" clId="{5CCD3D1B-A334-4E37-99BD-18727A0FAC27}" dt="2022-04-25T21:45:45.987" v="5410" actId="5793"/>
      <pc:docMkLst>
        <pc:docMk/>
      </pc:docMkLst>
      <pc:sldChg chg="modSp mod modTransition">
        <pc:chgData name="Eva Pospíšilová" userId="ef44361e9047dbc4" providerId="LiveId" clId="{5CCD3D1B-A334-4E37-99BD-18727A0FAC27}" dt="2022-04-05T19:08:09.886" v="2"/>
        <pc:sldMkLst>
          <pc:docMk/>
          <pc:sldMk cId="3072269993" sldId="256"/>
        </pc:sldMkLst>
        <pc:spChg chg="mod">
          <ac:chgData name="Eva Pospíšilová" userId="ef44361e9047dbc4" providerId="LiveId" clId="{5CCD3D1B-A334-4E37-99BD-18727A0FAC27}" dt="2022-04-05T19:07:36.286" v="1" actId="20577"/>
          <ac:spMkLst>
            <pc:docMk/>
            <pc:sldMk cId="3072269993" sldId="256"/>
            <ac:spMk id="7" creationId="{EF5F6B46-CE8C-458B-ABBD-FA70BD41181B}"/>
          </ac:spMkLst>
        </pc:spChg>
      </pc:sldChg>
      <pc:sldChg chg="delSp modTransition modAnim">
        <pc:chgData name="Eva Pospíšilová" userId="ef44361e9047dbc4" providerId="LiveId" clId="{5CCD3D1B-A334-4E37-99BD-18727A0FAC27}" dt="2022-04-05T19:08:13.312" v="3"/>
        <pc:sldMkLst>
          <pc:docMk/>
          <pc:sldMk cId="2891163962" sldId="258"/>
        </pc:sldMkLst>
        <pc:picChg chg="del">
          <ac:chgData name="Eva Pospíšilová" userId="ef44361e9047dbc4" providerId="LiveId" clId="{5CCD3D1B-A334-4E37-99BD-18727A0FAC27}" dt="2022-04-05T19:08:13.312" v="3"/>
          <ac:picMkLst>
            <pc:docMk/>
            <pc:sldMk cId="2891163962" sldId="258"/>
            <ac:picMk id="3" creationId="{68A8DC07-0B1C-4A04-82A3-1FB0261F80B0}"/>
          </ac:picMkLst>
        </pc:picChg>
      </pc:sldChg>
      <pc:sldChg chg="delSp modSp mod modTransition modAnim">
        <pc:chgData name="Eva Pospíšilová" userId="ef44361e9047dbc4" providerId="LiveId" clId="{5CCD3D1B-A334-4E37-99BD-18727A0FAC27}" dt="2022-04-05T19:25:30.655" v="59" actId="6549"/>
        <pc:sldMkLst>
          <pc:docMk/>
          <pc:sldMk cId="3105918536" sldId="259"/>
        </pc:sldMkLst>
        <pc:spChg chg="mod">
          <ac:chgData name="Eva Pospíšilová" userId="ef44361e9047dbc4" providerId="LiveId" clId="{5CCD3D1B-A334-4E37-99BD-18727A0FAC27}" dt="2022-04-05T19:25:30.655" v="59" actId="6549"/>
          <ac:spMkLst>
            <pc:docMk/>
            <pc:sldMk cId="3105918536" sldId="259"/>
            <ac:spMk id="7" creationId="{00000000-0000-0000-0000-000000000000}"/>
          </ac:spMkLst>
        </pc:spChg>
        <pc:picChg chg="del">
          <ac:chgData name="Eva Pospíšilová" userId="ef44361e9047dbc4" providerId="LiveId" clId="{5CCD3D1B-A334-4E37-99BD-18727A0FAC27}" dt="2022-04-05T19:08:13.312" v="3"/>
          <ac:picMkLst>
            <pc:docMk/>
            <pc:sldMk cId="3105918536" sldId="259"/>
            <ac:picMk id="6" creationId="{12E302FE-CECC-4466-A982-F3D40E72E21C}"/>
          </ac:picMkLst>
        </pc:picChg>
      </pc:sldChg>
      <pc:sldChg chg="delSp modTransition modAnim">
        <pc:chgData name="Eva Pospíšilová" userId="ef44361e9047dbc4" providerId="LiveId" clId="{5CCD3D1B-A334-4E37-99BD-18727A0FAC27}" dt="2022-04-05T19:08:13.312" v="3"/>
        <pc:sldMkLst>
          <pc:docMk/>
          <pc:sldMk cId="3873216490" sldId="260"/>
        </pc:sldMkLst>
        <pc:picChg chg="del">
          <ac:chgData name="Eva Pospíšilová" userId="ef44361e9047dbc4" providerId="LiveId" clId="{5CCD3D1B-A334-4E37-99BD-18727A0FAC27}" dt="2022-04-05T19:08:13.312" v="3"/>
          <ac:picMkLst>
            <pc:docMk/>
            <pc:sldMk cId="3873216490" sldId="260"/>
            <ac:picMk id="3" creationId="{20E70330-F7C0-4B13-BA3A-F6F98ED4A180}"/>
          </ac:picMkLst>
        </pc:picChg>
      </pc:sldChg>
      <pc:sldChg chg="delSp modTransition modAnim">
        <pc:chgData name="Eva Pospíšilová" userId="ef44361e9047dbc4" providerId="LiveId" clId="{5CCD3D1B-A334-4E37-99BD-18727A0FAC27}" dt="2022-04-05T19:08:13.312" v="3"/>
        <pc:sldMkLst>
          <pc:docMk/>
          <pc:sldMk cId="1242811959" sldId="261"/>
        </pc:sldMkLst>
        <pc:picChg chg="del">
          <ac:chgData name="Eva Pospíšilová" userId="ef44361e9047dbc4" providerId="LiveId" clId="{5CCD3D1B-A334-4E37-99BD-18727A0FAC27}" dt="2022-04-05T19:08:13.312" v="3"/>
          <ac:picMkLst>
            <pc:docMk/>
            <pc:sldMk cId="1242811959" sldId="261"/>
            <ac:picMk id="3" creationId="{5FEC6E01-5133-459F-9785-5360319D71A4}"/>
          </ac:picMkLst>
        </pc:picChg>
      </pc:sldChg>
      <pc:sldChg chg="delSp modTransition modAnim">
        <pc:chgData name="Eva Pospíšilová" userId="ef44361e9047dbc4" providerId="LiveId" clId="{5CCD3D1B-A334-4E37-99BD-18727A0FAC27}" dt="2022-04-05T19:08:13.312" v="3"/>
        <pc:sldMkLst>
          <pc:docMk/>
          <pc:sldMk cId="2735813475" sldId="262"/>
        </pc:sldMkLst>
        <pc:picChg chg="del">
          <ac:chgData name="Eva Pospíšilová" userId="ef44361e9047dbc4" providerId="LiveId" clId="{5CCD3D1B-A334-4E37-99BD-18727A0FAC27}" dt="2022-04-05T19:08:13.312" v="3"/>
          <ac:picMkLst>
            <pc:docMk/>
            <pc:sldMk cId="2735813475" sldId="262"/>
            <ac:picMk id="4" creationId="{65A560B1-EEF3-4AF1-B7BE-D5C5F02DB9FE}"/>
          </ac:picMkLst>
        </pc:picChg>
      </pc:sldChg>
      <pc:sldChg chg="delSp modTransition modAnim">
        <pc:chgData name="Eva Pospíšilová" userId="ef44361e9047dbc4" providerId="LiveId" clId="{5CCD3D1B-A334-4E37-99BD-18727A0FAC27}" dt="2022-04-05T19:08:13.312" v="3"/>
        <pc:sldMkLst>
          <pc:docMk/>
          <pc:sldMk cId="957500976" sldId="263"/>
        </pc:sldMkLst>
        <pc:picChg chg="del">
          <ac:chgData name="Eva Pospíšilová" userId="ef44361e9047dbc4" providerId="LiveId" clId="{5CCD3D1B-A334-4E37-99BD-18727A0FAC27}" dt="2022-04-05T19:08:13.312" v="3"/>
          <ac:picMkLst>
            <pc:docMk/>
            <pc:sldMk cId="957500976" sldId="263"/>
            <ac:picMk id="26" creationId="{38C73719-CB46-4C62-8225-817CB245BB37}"/>
          </ac:picMkLst>
        </pc:picChg>
      </pc:sldChg>
      <pc:sldChg chg="delSp modTransition modAnim modNotesTx">
        <pc:chgData name="Eva Pospíšilová" userId="ef44361e9047dbc4" providerId="LiveId" clId="{5CCD3D1B-A334-4E37-99BD-18727A0FAC27}" dt="2022-04-05T20:05:02.663" v="411" actId="20577"/>
        <pc:sldMkLst>
          <pc:docMk/>
          <pc:sldMk cId="2463163900" sldId="265"/>
        </pc:sldMkLst>
        <pc:picChg chg="del">
          <ac:chgData name="Eva Pospíšilová" userId="ef44361e9047dbc4" providerId="LiveId" clId="{5CCD3D1B-A334-4E37-99BD-18727A0FAC27}" dt="2022-04-05T19:08:13.312" v="3"/>
          <ac:picMkLst>
            <pc:docMk/>
            <pc:sldMk cId="2463163900" sldId="265"/>
            <ac:picMk id="3" creationId="{95A55AD9-C61B-4D20-99C3-1C49E1D2AFCA}"/>
          </ac:picMkLst>
        </pc:picChg>
      </pc:sldChg>
      <pc:sldChg chg="delSp modTransition modAnim">
        <pc:chgData name="Eva Pospíšilová" userId="ef44361e9047dbc4" providerId="LiveId" clId="{5CCD3D1B-A334-4E37-99BD-18727A0FAC27}" dt="2022-04-05T19:08:13.312" v="3"/>
        <pc:sldMkLst>
          <pc:docMk/>
          <pc:sldMk cId="2146911871" sldId="266"/>
        </pc:sldMkLst>
        <pc:picChg chg="del">
          <ac:chgData name="Eva Pospíšilová" userId="ef44361e9047dbc4" providerId="LiveId" clId="{5CCD3D1B-A334-4E37-99BD-18727A0FAC27}" dt="2022-04-05T19:08:13.312" v="3"/>
          <ac:picMkLst>
            <pc:docMk/>
            <pc:sldMk cId="2146911871" sldId="266"/>
            <ac:picMk id="4" creationId="{244E69D1-8ACD-450A-AF05-BD96D60CEB72}"/>
          </ac:picMkLst>
        </pc:picChg>
      </pc:sldChg>
      <pc:sldChg chg="addSp delSp modSp mod modTransition">
        <pc:chgData name="Eva Pospíšilová" userId="ef44361e9047dbc4" providerId="LiveId" clId="{5CCD3D1B-A334-4E37-99BD-18727A0FAC27}" dt="2022-04-25T20:57:51.070" v="4702" actId="478"/>
        <pc:sldMkLst>
          <pc:docMk/>
          <pc:sldMk cId="1775187570" sldId="267"/>
        </pc:sldMkLst>
        <pc:spChg chg="del">
          <ac:chgData name="Eva Pospíšilová" userId="ef44361e9047dbc4" providerId="LiveId" clId="{5CCD3D1B-A334-4E37-99BD-18727A0FAC27}" dt="2022-04-25T20:45:54.321" v="4510" actId="21"/>
          <ac:spMkLst>
            <pc:docMk/>
            <pc:sldMk cId="1775187570" sldId="267"/>
            <ac:spMk id="2" creationId="{00000000-0000-0000-0000-000000000000}"/>
          </ac:spMkLst>
        </pc:spChg>
        <pc:spChg chg="mod">
          <ac:chgData name="Eva Pospíšilová" userId="ef44361e9047dbc4" providerId="LiveId" clId="{5CCD3D1B-A334-4E37-99BD-18727A0FAC27}" dt="2022-04-25T20:52:42.120" v="4693" actId="207"/>
          <ac:spMkLst>
            <pc:docMk/>
            <pc:sldMk cId="1775187570" sldId="267"/>
            <ac:spMk id="3" creationId="{00000000-0000-0000-0000-000000000000}"/>
          </ac:spMkLst>
        </pc:spChg>
        <pc:spChg chg="del mod">
          <ac:chgData name="Eva Pospíšilová" userId="ef44361e9047dbc4" providerId="LiveId" clId="{5CCD3D1B-A334-4E37-99BD-18727A0FAC27}" dt="2022-04-25T20:45:31.211" v="4508" actId="21"/>
          <ac:spMkLst>
            <pc:docMk/>
            <pc:sldMk cId="1775187570" sldId="267"/>
            <ac:spMk id="7" creationId="{00000000-0000-0000-0000-000000000000}"/>
          </ac:spMkLst>
        </pc:spChg>
        <pc:spChg chg="add del mod">
          <ac:chgData name="Eva Pospíšilová" userId="ef44361e9047dbc4" providerId="LiveId" clId="{5CCD3D1B-A334-4E37-99BD-18727A0FAC27}" dt="2022-04-25T20:44:04.642" v="4412" actId="478"/>
          <ac:spMkLst>
            <pc:docMk/>
            <pc:sldMk cId="1775187570" sldId="267"/>
            <ac:spMk id="8" creationId="{81AC9E04-65F9-491F-A943-7FC3DBBC7638}"/>
          </ac:spMkLst>
        </pc:spChg>
        <pc:spChg chg="add del mod">
          <ac:chgData name="Eva Pospíšilová" userId="ef44361e9047dbc4" providerId="LiveId" clId="{5CCD3D1B-A334-4E37-99BD-18727A0FAC27}" dt="2022-04-25T20:57:51.070" v="4702" actId="478"/>
          <ac:spMkLst>
            <pc:docMk/>
            <pc:sldMk cId="1775187570" sldId="267"/>
            <ac:spMk id="9" creationId="{F8EAD9D0-5617-443F-BF48-9336B487218F}"/>
          </ac:spMkLst>
        </pc:spChg>
      </pc:sldChg>
      <pc:sldChg chg="modTransition">
        <pc:chgData name="Eva Pospíšilová" userId="ef44361e9047dbc4" providerId="LiveId" clId="{5CCD3D1B-A334-4E37-99BD-18727A0FAC27}" dt="2022-04-05T19:08:09.886" v="2"/>
        <pc:sldMkLst>
          <pc:docMk/>
          <pc:sldMk cId="744034430" sldId="268"/>
        </pc:sldMkLst>
      </pc:sldChg>
      <pc:sldChg chg="delSp modSp mod modTransition modAnim">
        <pc:chgData name="Eva Pospíšilová" userId="ef44361e9047dbc4" providerId="LiveId" clId="{5CCD3D1B-A334-4E37-99BD-18727A0FAC27}" dt="2022-04-05T19:20:27.155" v="13" actId="20577"/>
        <pc:sldMkLst>
          <pc:docMk/>
          <pc:sldMk cId="2710051919" sldId="269"/>
        </pc:sldMkLst>
        <pc:spChg chg="mod">
          <ac:chgData name="Eva Pospíšilová" userId="ef44361e9047dbc4" providerId="LiveId" clId="{5CCD3D1B-A334-4E37-99BD-18727A0FAC27}" dt="2022-04-05T19:20:27.155" v="13" actId="20577"/>
          <ac:spMkLst>
            <pc:docMk/>
            <pc:sldMk cId="2710051919" sldId="269"/>
            <ac:spMk id="3" creationId="{00000000-0000-0000-0000-000000000000}"/>
          </ac:spMkLst>
        </pc:spChg>
        <pc:picChg chg="del">
          <ac:chgData name="Eva Pospíšilová" userId="ef44361e9047dbc4" providerId="LiveId" clId="{5CCD3D1B-A334-4E37-99BD-18727A0FAC27}" dt="2022-04-05T19:08:13.312" v="3"/>
          <ac:picMkLst>
            <pc:docMk/>
            <pc:sldMk cId="2710051919" sldId="269"/>
            <ac:picMk id="5" creationId="{E5DBE364-081F-404F-8A3F-13F1B4435434}"/>
          </ac:picMkLst>
        </pc:picChg>
      </pc:sldChg>
      <pc:sldChg chg="delSp modTransition modAnim">
        <pc:chgData name="Eva Pospíšilová" userId="ef44361e9047dbc4" providerId="LiveId" clId="{5CCD3D1B-A334-4E37-99BD-18727A0FAC27}" dt="2022-04-05T19:08:13.312" v="3"/>
        <pc:sldMkLst>
          <pc:docMk/>
          <pc:sldMk cId="548115310" sldId="270"/>
        </pc:sldMkLst>
        <pc:picChg chg="del">
          <ac:chgData name="Eva Pospíšilová" userId="ef44361e9047dbc4" providerId="LiveId" clId="{5CCD3D1B-A334-4E37-99BD-18727A0FAC27}" dt="2022-04-05T19:08:13.312" v="3"/>
          <ac:picMkLst>
            <pc:docMk/>
            <pc:sldMk cId="548115310" sldId="270"/>
            <ac:picMk id="11" creationId="{2CFD1309-B9CB-43AA-8562-0EEB9E1DAD7E}"/>
          </ac:picMkLst>
        </pc:picChg>
      </pc:sldChg>
      <pc:sldChg chg="modTransition">
        <pc:chgData name="Eva Pospíšilová" userId="ef44361e9047dbc4" providerId="LiveId" clId="{5CCD3D1B-A334-4E37-99BD-18727A0FAC27}" dt="2022-04-05T19:08:09.886" v="2"/>
        <pc:sldMkLst>
          <pc:docMk/>
          <pc:sldMk cId="2816919510" sldId="271"/>
        </pc:sldMkLst>
      </pc:sldChg>
      <pc:sldChg chg="delSp modSp mod modTransition modAnim modNotesTx">
        <pc:chgData name="Eva Pospíšilová" userId="ef44361e9047dbc4" providerId="LiveId" clId="{5CCD3D1B-A334-4E37-99BD-18727A0FAC27}" dt="2022-04-05T19:29:59.871" v="193" actId="20577"/>
        <pc:sldMkLst>
          <pc:docMk/>
          <pc:sldMk cId="2453289016" sldId="272"/>
        </pc:sldMkLst>
        <pc:spChg chg="mod">
          <ac:chgData name="Eva Pospíšilová" userId="ef44361e9047dbc4" providerId="LiveId" clId="{5CCD3D1B-A334-4E37-99BD-18727A0FAC27}" dt="2022-04-05T19:26:48.745" v="64" actId="6549"/>
          <ac:spMkLst>
            <pc:docMk/>
            <pc:sldMk cId="2453289016" sldId="272"/>
            <ac:spMk id="7" creationId="{00000000-0000-0000-0000-000000000000}"/>
          </ac:spMkLst>
        </pc:spChg>
        <pc:picChg chg="del">
          <ac:chgData name="Eva Pospíšilová" userId="ef44361e9047dbc4" providerId="LiveId" clId="{5CCD3D1B-A334-4E37-99BD-18727A0FAC27}" dt="2022-04-05T19:08:13.312" v="3"/>
          <ac:picMkLst>
            <pc:docMk/>
            <pc:sldMk cId="2453289016" sldId="272"/>
            <ac:picMk id="2" creationId="{915DFFE6-85F7-4EDD-ACF0-0C24220439A4}"/>
          </ac:picMkLst>
        </pc:picChg>
      </pc:sldChg>
      <pc:sldChg chg="modTransition">
        <pc:chgData name="Eva Pospíšilová" userId="ef44361e9047dbc4" providerId="LiveId" clId="{5CCD3D1B-A334-4E37-99BD-18727A0FAC27}" dt="2022-04-05T19:08:09.886" v="2"/>
        <pc:sldMkLst>
          <pc:docMk/>
          <pc:sldMk cId="804266736" sldId="273"/>
        </pc:sldMkLst>
      </pc:sldChg>
      <pc:sldChg chg="delSp modTransition modAnim">
        <pc:chgData name="Eva Pospíšilová" userId="ef44361e9047dbc4" providerId="LiveId" clId="{5CCD3D1B-A334-4E37-99BD-18727A0FAC27}" dt="2022-04-05T19:08:13.312" v="3"/>
        <pc:sldMkLst>
          <pc:docMk/>
          <pc:sldMk cId="24076544" sldId="274"/>
        </pc:sldMkLst>
        <pc:picChg chg="del">
          <ac:chgData name="Eva Pospíšilová" userId="ef44361e9047dbc4" providerId="LiveId" clId="{5CCD3D1B-A334-4E37-99BD-18727A0FAC27}" dt="2022-04-05T19:08:13.312" v="3"/>
          <ac:picMkLst>
            <pc:docMk/>
            <pc:sldMk cId="24076544" sldId="274"/>
            <ac:picMk id="12" creationId="{740EC2E8-0DEF-494C-AD28-2C2ECD41022C}"/>
          </ac:picMkLst>
        </pc:picChg>
      </pc:sldChg>
      <pc:sldChg chg="delSp modSp mod modTransition modAnim">
        <pc:chgData name="Eva Pospíšilová" userId="ef44361e9047dbc4" providerId="LiveId" clId="{5CCD3D1B-A334-4E37-99BD-18727A0FAC27}" dt="2022-04-05T19:21:50.130" v="49" actId="20577"/>
        <pc:sldMkLst>
          <pc:docMk/>
          <pc:sldMk cId="2074025272" sldId="275"/>
        </pc:sldMkLst>
        <pc:spChg chg="mod">
          <ac:chgData name="Eva Pospíšilová" userId="ef44361e9047dbc4" providerId="LiveId" clId="{5CCD3D1B-A334-4E37-99BD-18727A0FAC27}" dt="2022-04-05T19:21:50.130" v="49" actId="20577"/>
          <ac:spMkLst>
            <pc:docMk/>
            <pc:sldMk cId="2074025272" sldId="275"/>
            <ac:spMk id="3" creationId="{00000000-0000-0000-0000-000000000000}"/>
          </ac:spMkLst>
        </pc:spChg>
        <pc:picChg chg="del">
          <ac:chgData name="Eva Pospíšilová" userId="ef44361e9047dbc4" providerId="LiveId" clId="{5CCD3D1B-A334-4E37-99BD-18727A0FAC27}" dt="2022-04-05T19:08:13.312" v="3"/>
          <ac:picMkLst>
            <pc:docMk/>
            <pc:sldMk cId="2074025272" sldId="275"/>
            <ac:picMk id="13" creationId="{D96874D4-7E3F-437C-8957-66F709E0C636}"/>
          </ac:picMkLst>
        </pc:picChg>
      </pc:sldChg>
      <pc:sldChg chg="delSp modTransition modAnim">
        <pc:chgData name="Eva Pospíšilová" userId="ef44361e9047dbc4" providerId="LiveId" clId="{5CCD3D1B-A334-4E37-99BD-18727A0FAC27}" dt="2022-04-05T19:08:13.312" v="3"/>
        <pc:sldMkLst>
          <pc:docMk/>
          <pc:sldMk cId="1210259291" sldId="276"/>
        </pc:sldMkLst>
        <pc:picChg chg="del">
          <ac:chgData name="Eva Pospíšilová" userId="ef44361e9047dbc4" providerId="LiveId" clId="{5CCD3D1B-A334-4E37-99BD-18727A0FAC27}" dt="2022-04-05T19:08:13.312" v="3"/>
          <ac:picMkLst>
            <pc:docMk/>
            <pc:sldMk cId="1210259291" sldId="276"/>
            <ac:picMk id="2" creationId="{DB83F401-4996-4A4A-8BED-A0F218DF67DF}"/>
          </ac:picMkLst>
        </pc:picChg>
      </pc:sldChg>
      <pc:sldChg chg="delSp modSp mod modTransition modAnim">
        <pc:chgData name="Eva Pospíšilová" userId="ef44361e9047dbc4" providerId="LiveId" clId="{5CCD3D1B-A334-4E37-99BD-18727A0FAC27}" dt="2022-04-05T19:42:30.274" v="194" actId="1076"/>
        <pc:sldMkLst>
          <pc:docMk/>
          <pc:sldMk cId="407641838" sldId="277"/>
        </pc:sldMkLst>
        <pc:spChg chg="mod">
          <ac:chgData name="Eva Pospíšilová" userId="ef44361e9047dbc4" providerId="LiveId" clId="{5CCD3D1B-A334-4E37-99BD-18727A0FAC27}" dt="2022-04-05T19:42:30.274" v="194" actId="1076"/>
          <ac:spMkLst>
            <pc:docMk/>
            <pc:sldMk cId="407641838" sldId="277"/>
            <ac:spMk id="32" creationId="{00000000-0000-0000-0000-000000000000}"/>
          </ac:spMkLst>
        </pc:spChg>
        <pc:picChg chg="del">
          <ac:chgData name="Eva Pospíšilová" userId="ef44361e9047dbc4" providerId="LiveId" clId="{5CCD3D1B-A334-4E37-99BD-18727A0FAC27}" dt="2022-04-05T19:08:13.312" v="3"/>
          <ac:picMkLst>
            <pc:docMk/>
            <pc:sldMk cId="407641838" sldId="277"/>
            <ac:picMk id="4" creationId="{17075747-96CA-4960-9937-6288AC9C3958}"/>
          </ac:picMkLst>
        </pc:picChg>
      </pc:sldChg>
      <pc:sldChg chg="modTransition">
        <pc:chgData name="Eva Pospíšilová" userId="ef44361e9047dbc4" providerId="LiveId" clId="{5CCD3D1B-A334-4E37-99BD-18727A0FAC27}" dt="2022-04-05T19:08:09.886" v="2"/>
        <pc:sldMkLst>
          <pc:docMk/>
          <pc:sldMk cId="2090952605" sldId="278"/>
        </pc:sldMkLst>
      </pc:sldChg>
      <pc:sldChg chg="delSp modTransition modAnim">
        <pc:chgData name="Eva Pospíšilová" userId="ef44361e9047dbc4" providerId="LiveId" clId="{5CCD3D1B-A334-4E37-99BD-18727A0FAC27}" dt="2022-04-05T19:08:13.312" v="3"/>
        <pc:sldMkLst>
          <pc:docMk/>
          <pc:sldMk cId="372373647" sldId="279"/>
        </pc:sldMkLst>
        <pc:picChg chg="del">
          <ac:chgData name="Eva Pospíšilová" userId="ef44361e9047dbc4" providerId="LiveId" clId="{5CCD3D1B-A334-4E37-99BD-18727A0FAC27}" dt="2022-04-05T19:08:13.312" v="3"/>
          <ac:picMkLst>
            <pc:docMk/>
            <pc:sldMk cId="372373647" sldId="279"/>
            <ac:picMk id="16" creationId="{7FDD3FE6-58A9-4172-96B8-197D3BE55A04}"/>
          </ac:picMkLst>
        </pc:picChg>
      </pc:sldChg>
      <pc:sldChg chg="delSp modTransition modAnim">
        <pc:chgData name="Eva Pospíšilová" userId="ef44361e9047dbc4" providerId="LiveId" clId="{5CCD3D1B-A334-4E37-99BD-18727A0FAC27}" dt="2022-04-05T19:08:13.312" v="3"/>
        <pc:sldMkLst>
          <pc:docMk/>
          <pc:sldMk cId="505482167" sldId="281"/>
        </pc:sldMkLst>
        <pc:picChg chg="del">
          <ac:chgData name="Eva Pospíšilová" userId="ef44361e9047dbc4" providerId="LiveId" clId="{5CCD3D1B-A334-4E37-99BD-18727A0FAC27}" dt="2022-04-05T19:08:13.312" v="3"/>
          <ac:picMkLst>
            <pc:docMk/>
            <pc:sldMk cId="505482167" sldId="281"/>
            <ac:picMk id="2" creationId="{A02DB898-5869-420B-8C6E-7DED7CB22CAB}"/>
          </ac:picMkLst>
        </pc:picChg>
      </pc:sldChg>
      <pc:sldChg chg="addSp modSp mod modTransition">
        <pc:chgData name="Eva Pospíšilová" userId="ef44361e9047dbc4" providerId="LiveId" clId="{5CCD3D1B-A334-4E37-99BD-18727A0FAC27}" dt="2022-04-25T21:44:22.300" v="5405" actId="20577"/>
        <pc:sldMkLst>
          <pc:docMk/>
          <pc:sldMk cId="4056737905" sldId="282"/>
        </pc:sldMkLst>
        <pc:spChg chg="mod">
          <ac:chgData name="Eva Pospíšilová" userId="ef44361e9047dbc4" providerId="LiveId" clId="{5CCD3D1B-A334-4E37-99BD-18727A0FAC27}" dt="2022-04-25T21:44:22.300" v="5405" actId="20577"/>
          <ac:spMkLst>
            <pc:docMk/>
            <pc:sldMk cId="4056737905" sldId="282"/>
            <ac:spMk id="3" creationId="{00000000-0000-0000-0000-000000000000}"/>
          </ac:spMkLst>
        </pc:spChg>
        <pc:spChg chg="add mod">
          <ac:chgData name="Eva Pospíšilová" userId="ef44361e9047dbc4" providerId="LiveId" clId="{5CCD3D1B-A334-4E37-99BD-18727A0FAC27}" dt="2022-04-25T20:45:34.824" v="4509"/>
          <ac:spMkLst>
            <pc:docMk/>
            <pc:sldMk cId="4056737905" sldId="282"/>
            <ac:spMk id="5" creationId="{860C4F56-7942-448D-9793-E30C54B44623}"/>
          </ac:spMkLst>
        </pc:spChg>
        <pc:spChg chg="add mod">
          <ac:chgData name="Eva Pospíšilová" userId="ef44361e9047dbc4" providerId="LiveId" clId="{5CCD3D1B-A334-4E37-99BD-18727A0FAC27}" dt="2022-04-25T20:46:03.687" v="4512" actId="1076"/>
          <ac:spMkLst>
            <pc:docMk/>
            <pc:sldMk cId="4056737905" sldId="282"/>
            <ac:spMk id="7" creationId="{76F40917-438E-4614-99CF-8D1BA9B8C54A}"/>
          </ac:spMkLst>
        </pc:spChg>
      </pc:sldChg>
      <pc:sldChg chg="delSp modTransition modAnim">
        <pc:chgData name="Eva Pospíšilová" userId="ef44361e9047dbc4" providerId="LiveId" clId="{5CCD3D1B-A334-4E37-99BD-18727A0FAC27}" dt="2022-04-05T19:08:13.312" v="3"/>
        <pc:sldMkLst>
          <pc:docMk/>
          <pc:sldMk cId="1339128627" sldId="283"/>
        </pc:sldMkLst>
        <pc:picChg chg="del">
          <ac:chgData name="Eva Pospíšilová" userId="ef44361e9047dbc4" providerId="LiveId" clId="{5CCD3D1B-A334-4E37-99BD-18727A0FAC27}" dt="2022-04-05T19:08:13.312" v="3"/>
          <ac:picMkLst>
            <pc:docMk/>
            <pc:sldMk cId="1339128627" sldId="283"/>
            <ac:picMk id="3" creationId="{33BCBC9F-9826-4DC5-810A-D5634BADAC63}"/>
          </ac:picMkLst>
        </pc:picChg>
      </pc:sldChg>
      <pc:sldChg chg="delSp modSp mod modTransition modAnim modNotesTx">
        <pc:chgData name="Eva Pospíšilová" userId="ef44361e9047dbc4" providerId="LiveId" clId="{5CCD3D1B-A334-4E37-99BD-18727A0FAC27}" dt="2022-04-05T21:17:31.880" v="1554" actId="20577"/>
        <pc:sldMkLst>
          <pc:docMk/>
          <pc:sldMk cId="1266723547" sldId="284"/>
        </pc:sldMkLst>
        <pc:spChg chg="mod">
          <ac:chgData name="Eva Pospíšilová" userId="ef44361e9047dbc4" providerId="LiveId" clId="{5CCD3D1B-A334-4E37-99BD-18727A0FAC27}" dt="2022-04-05T19:55:06.761" v="300" actId="20577"/>
          <ac:spMkLst>
            <pc:docMk/>
            <pc:sldMk cId="1266723547" sldId="284"/>
            <ac:spMk id="5" creationId="{00000000-0000-0000-0000-000000000000}"/>
          </ac:spMkLst>
        </pc:spChg>
        <pc:picChg chg="del">
          <ac:chgData name="Eva Pospíšilová" userId="ef44361e9047dbc4" providerId="LiveId" clId="{5CCD3D1B-A334-4E37-99BD-18727A0FAC27}" dt="2022-04-05T19:08:13.312" v="3"/>
          <ac:picMkLst>
            <pc:docMk/>
            <pc:sldMk cId="1266723547" sldId="284"/>
            <ac:picMk id="11" creationId="{8B06B747-0FC9-4E5D-9F1C-F954C2E64BCF}"/>
          </ac:picMkLst>
        </pc:picChg>
      </pc:sldChg>
      <pc:sldChg chg="addSp delSp modSp add mod modAnim">
        <pc:chgData name="Eva Pospíšilová" userId="ef44361e9047dbc4" providerId="LiveId" clId="{5CCD3D1B-A334-4E37-99BD-18727A0FAC27}" dt="2022-04-05T21:06:01.509" v="1517" actId="20577"/>
        <pc:sldMkLst>
          <pc:docMk/>
          <pc:sldMk cId="1218556937" sldId="285"/>
        </pc:sldMkLst>
        <pc:spChg chg="del">
          <ac:chgData name="Eva Pospíšilová" userId="ef44361e9047dbc4" providerId="LiveId" clId="{5CCD3D1B-A334-4E37-99BD-18727A0FAC27}" dt="2022-04-05T20:22:31.162" v="412" actId="478"/>
          <ac:spMkLst>
            <pc:docMk/>
            <pc:sldMk cId="1218556937" sldId="285"/>
            <ac:spMk id="19" creationId="{00000000-0000-0000-0000-000000000000}"/>
          </ac:spMkLst>
        </pc:spChg>
        <pc:spChg chg="del">
          <ac:chgData name="Eva Pospíšilová" userId="ef44361e9047dbc4" providerId="LiveId" clId="{5CCD3D1B-A334-4E37-99BD-18727A0FAC27}" dt="2022-04-05T20:22:31.162" v="412" actId="478"/>
          <ac:spMkLst>
            <pc:docMk/>
            <pc:sldMk cId="1218556937" sldId="285"/>
            <ac:spMk id="25" creationId="{00000000-0000-0000-0000-000000000000}"/>
          </ac:spMkLst>
        </pc:spChg>
        <pc:spChg chg="del">
          <ac:chgData name="Eva Pospíšilová" userId="ef44361e9047dbc4" providerId="LiveId" clId="{5CCD3D1B-A334-4E37-99BD-18727A0FAC27}" dt="2022-04-05T20:22:34.824" v="413" actId="478"/>
          <ac:spMkLst>
            <pc:docMk/>
            <pc:sldMk cId="1218556937" sldId="285"/>
            <ac:spMk id="26" creationId="{00000000-0000-0000-0000-000000000000}"/>
          </ac:spMkLst>
        </pc:spChg>
        <pc:spChg chg="del">
          <ac:chgData name="Eva Pospíšilová" userId="ef44361e9047dbc4" providerId="LiveId" clId="{5CCD3D1B-A334-4E37-99BD-18727A0FAC27}" dt="2022-04-05T20:22:31.162" v="412" actId="478"/>
          <ac:spMkLst>
            <pc:docMk/>
            <pc:sldMk cId="1218556937" sldId="285"/>
            <ac:spMk id="27" creationId="{00000000-0000-0000-0000-000000000000}"/>
          </ac:spMkLst>
        </pc:spChg>
        <pc:spChg chg="mod">
          <ac:chgData name="Eva Pospíšilová" userId="ef44361e9047dbc4" providerId="LiveId" clId="{5CCD3D1B-A334-4E37-99BD-18727A0FAC27}" dt="2022-04-05T21:05:54.825" v="1516" actId="20577"/>
          <ac:spMkLst>
            <pc:docMk/>
            <pc:sldMk cId="1218556937" sldId="285"/>
            <ac:spMk id="28" creationId="{29482D72-657E-40A5-80D0-513EFDE3A432}"/>
          </ac:spMkLst>
        </pc:spChg>
        <pc:spChg chg="add mod">
          <ac:chgData name="Eva Pospíšilová" userId="ef44361e9047dbc4" providerId="LiveId" clId="{5CCD3D1B-A334-4E37-99BD-18727A0FAC27}" dt="2022-04-05T20:57:00.432" v="1387" actId="1076"/>
          <ac:spMkLst>
            <pc:docMk/>
            <pc:sldMk cId="1218556937" sldId="285"/>
            <ac:spMk id="29" creationId="{163383D8-0F87-499D-B815-2950EEF3A2C8}"/>
          </ac:spMkLst>
        </pc:spChg>
        <pc:spChg chg="add mod">
          <ac:chgData name="Eva Pospíšilová" userId="ef44361e9047dbc4" providerId="LiveId" clId="{5CCD3D1B-A334-4E37-99BD-18727A0FAC27}" dt="2022-04-05T21:06:01.509" v="1517" actId="20577"/>
          <ac:spMkLst>
            <pc:docMk/>
            <pc:sldMk cId="1218556937" sldId="285"/>
            <ac:spMk id="30" creationId="{DCCE2562-35F1-483E-ACB5-CCF288A633B5}"/>
          </ac:spMkLst>
        </pc:spChg>
        <pc:spChg chg="del">
          <ac:chgData name="Eva Pospíšilová" userId="ef44361e9047dbc4" providerId="LiveId" clId="{5CCD3D1B-A334-4E37-99BD-18727A0FAC27}" dt="2022-04-05T20:22:31.162" v="412" actId="478"/>
          <ac:spMkLst>
            <pc:docMk/>
            <pc:sldMk cId="1218556937" sldId="285"/>
            <ac:spMk id="31" creationId="{00000000-0000-0000-0000-000000000000}"/>
          </ac:spMkLst>
        </pc:spChg>
        <pc:spChg chg="del">
          <ac:chgData name="Eva Pospíšilová" userId="ef44361e9047dbc4" providerId="LiveId" clId="{5CCD3D1B-A334-4E37-99BD-18727A0FAC27}" dt="2022-04-05T20:22:31.162" v="412" actId="478"/>
          <ac:spMkLst>
            <pc:docMk/>
            <pc:sldMk cId="1218556937" sldId="285"/>
            <ac:spMk id="32" creationId="{00000000-0000-0000-0000-000000000000}"/>
          </ac:spMkLst>
        </pc:spChg>
        <pc:spChg chg="del">
          <ac:chgData name="Eva Pospíšilová" userId="ef44361e9047dbc4" providerId="LiveId" clId="{5CCD3D1B-A334-4E37-99BD-18727A0FAC27}" dt="2022-04-05T20:22:31.162" v="412" actId="478"/>
          <ac:spMkLst>
            <pc:docMk/>
            <pc:sldMk cId="1218556937" sldId="285"/>
            <ac:spMk id="33" creationId="{00000000-0000-0000-0000-000000000000}"/>
          </ac:spMkLst>
        </pc:spChg>
        <pc:picChg chg="add mod">
          <ac:chgData name="Eva Pospíšilová" userId="ef44361e9047dbc4" providerId="LiveId" clId="{5CCD3D1B-A334-4E37-99BD-18727A0FAC27}" dt="2022-04-05T20:57:00.432" v="1387" actId="1076"/>
          <ac:picMkLst>
            <pc:docMk/>
            <pc:sldMk cId="1218556937" sldId="285"/>
            <ac:picMk id="4" creationId="{03CC158D-63CD-4BD2-B4F5-A78BD366AC44}"/>
          </ac:picMkLst>
        </pc:picChg>
        <pc:picChg chg="del">
          <ac:chgData name="Eva Pospíšilová" userId="ef44361e9047dbc4" providerId="LiveId" clId="{5CCD3D1B-A334-4E37-99BD-18727A0FAC27}" dt="2022-04-05T20:22:31.162" v="412" actId="478"/>
          <ac:picMkLst>
            <pc:docMk/>
            <pc:sldMk cId="1218556937" sldId="285"/>
            <ac:picMk id="17" creationId="{00000000-0000-0000-0000-000000000000}"/>
          </ac:picMkLst>
        </pc:picChg>
        <pc:picChg chg="del mod">
          <ac:chgData name="Eva Pospíšilová" userId="ef44361e9047dbc4" providerId="LiveId" clId="{5CCD3D1B-A334-4E37-99BD-18727A0FAC27}" dt="2022-04-05T20:22:36.527" v="415" actId="478"/>
          <ac:picMkLst>
            <pc:docMk/>
            <pc:sldMk cId="1218556937" sldId="285"/>
            <ac:picMk id="20" creationId="{00000000-0000-0000-0000-000000000000}"/>
          </ac:picMkLst>
        </pc:picChg>
        <pc:picChg chg="del">
          <ac:chgData name="Eva Pospíšilová" userId="ef44361e9047dbc4" providerId="LiveId" clId="{5CCD3D1B-A334-4E37-99BD-18727A0FAC27}" dt="2022-04-05T20:22:31.162" v="412" actId="478"/>
          <ac:picMkLst>
            <pc:docMk/>
            <pc:sldMk cId="1218556937" sldId="285"/>
            <ac:picMk id="21" creationId="{00000000-0000-0000-0000-000000000000}"/>
          </ac:picMkLst>
        </pc:picChg>
        <pc:picChg chg="del">
          <ac:chgData name="Eva Pospíšilová" userId="ef44361e9047dbc4" providerId="LiveId" clId="{5CCD3D1B-A334-4E37-99BD-18727A0FAC27}" dt="2022-04-05T20:22:31.162" v="412" actId="478"/>
          <ac:picMkLst>
            <pc:docMk/>
            <pc:sldMk cId="1218556937" sldId="285"/>
            <ac:picMk id="22" creationId="{00000000-0000-0000-0000-000000000000}"/>
          </ac:picMkLst>
        </pc:picChg>
        <pc:picChg chg="del">
          <ac:chgData name="Eva Pospíšilová" userId="ef44361e9047dbc4" providerId="LiveId" clId="{5CCD3D1B-A334-4E37-99BD-18727A0FAC27}" dt="2022-04-05T20:22:31.162" v="412" actId="478"/>
          <ac:picMkLst>
            <pc:docMk/>
            <pc:sldMk cId="1218556937" sldId="285"/>
            <ac:picMk id="23" creationId="{00000000-0000-0000-0000-000000000000}"/>
          </ac:picMkLst>
        </pc:picChg>
        <pc:picChg chg="del">
          <ac:chgData name="Eva Pospíšilová" userId="ef44361e9047dbc4" providerId="LiveId" clId="{5CCD3D1B-A334-4E37-99BD-18727A0FAC27}" dt="2022-04-05T20:22:31.162" v="412" actId="478"/>
          <ac:picMkLst>
            <pc:docMk/>
            <pc:sldMk cId="1218556937" sldId="285"/>
            <ac:picMk id="24" creationId="{00000000-0000-0000-0000-000000000000}"/>
          </ac:picMkLst>
        </pc:picChg>
        <pc:picChg chg="add mod">
          <ac:chgData name="Eva Pospíšilová" userId="ef44361e9047dbc4" providerId="LiveId" clId="{5CCD3D1B-A334-4E37-99BD-18727A0FAC27}" dt="2022-04-05T20:57:48.692" v="1411" actId="1076"/>
          <ac:picMkLst>
            <pc:docMk/>
            <pc:sldMk cId="1218556937" sldId="285"/>
            <ac:picMk id="1026" creationId="{06288AC7-5546-4EDF-A3C6-B7A919C6DA4D}"/>
          </ac:picMkLst>
        </pc:picChg>
        <pc:picChg chg="add mod">
          <ac:chgData name="Eva Pospíšilová" userId="ef44361e9047dbc4" providerId="LiveId" clId="{5CCD3D1B-A334-4E37-99BD-18727A0FAC27}" dt="2022-04-05T21:04:17.677" v="1515" actId="1038"/>
          <ac:picMkLst>
            <pc:docMk/>
            <pc:sldMk cId="1218556937" sldId="285"/>
            <ac:picMk id="1028" creationId="{464EAC08-D0F5-4B8C-8ED9-385B859BEC40}"/>
          </ac:picMkLst>
        </pc:picChg>
      </pc:sldChg>
      <pc:sldChg chg="modSp add mod ord">
        <pc:chgData name="Eva Pospíšilová" userId="ef44361e9047dbc4" providerId="LiveId" clId="{5CCD3D1B-A334-4E37-99BD-18727A0FAC27}" dt="2022-04-25T19:54:30.622" v="2708" actId="6549"/>
        <pc:sldMkLst>
          <pc:docMk/>
          <pc:sldMk cId="1538626534" sldId="286"/>
        </pc:sldMkLst>
        <pc:spChg chg="mod">
          <ac:chgData name="Eva Pospíšilová" userId="ef44361e9047dbc4" providerId="LiveId" clId="{5CCD3D1B-A334-4E37-99BD-18727A0FAC27}" dt="2022-04-25T19:54:30.622" v="2708" actId="6549"/>
          <ac:spMkLst>
            <pc:docMk/>
            <pc:sldMk cId="1538626534" sldId="286"/>
            <ac:spMk id="5" creationId="{00000000-0000-0000-0000-000000000000}"/>
          </ac:spMkLst>
        </pc:spChg>
        <pc:spChg chg="mod">
          <ac:chgData name="Eva Pospíšilová" userId="ef44361e9047dbc4" providerId="LiveId" clId="{5CCD3D1B-A334-4E37-99BD-18727A0FAC27}" dt="2022-04-25T18:56:31.036" v="1586" actId="20577"/>
          <ac:spMkLst>
            <pc:docMk/>
            <pc:sldMk cId="1538626534" sldId="286"/>
            <ac:spMk id="8" creationId="{58512A5C-A558-4897-BD4C-DC6E49A0A3B4}"/>
          </ac:spMkLst>
        </pc:spChg>
      </pc:sldChg>
      <pc:sldChg chg="modSp add mod">
        <pc:chgData name="Eva Pospíšilová" userId="ef44361e9047dbc4" providerId="LiveId" clId="{5CCD3D1B-A334-4E37-99BD-18727A0FAC27}" dt="2022-04-25T20:03:29.575" v="3378" actId="6549"/>
        <pc:sldMkLst>
          <pc:docMk/>
          <pc:sldMk cId="862727366" sldId="287"/>
        </pc:sldMkLst>
        <pc:spChg chg="mod">
          <ac:chgData name="Eva Pospíšilová" userId="ef44361e9047dbc4" providerId="LiveId" clId="{5CCD3D1B-A334-4E37-99BD-18727A0FAC27}" dt="2022-04-25T20:03:29.575" v="3378" actId="6549"/>
          <ac:spMkLst>
            <pc:docMk/>
            <pc:sldMk cId="862727366" sldId="287"/>
            <ac:spMk id="5" creationId="{00000000-0000-0000-0000-000000000000}"/>
          </ac:spMkLst>
        </pc:spChg>
      </pc:sldChg>
      <pc:sldChg chg="addSp delSp modSp add mod ord">
        <pc:chgData name="Eva Pospíšilová" userId="ef44361e9047dbc4" providerId="LiveId" clId="{5CCD3D1B-A334-4E37-99BD-18727A0FAC27}" dt="2022-04-25T20:57:26.254" v="4701" actId="20577"/>
        <pc:sldMkLst>
          <pc:docMk/>
          <pc:sldMk cId="2544141683" sldId="288"/>
        </pc:sldMkLst>
        <pc:spChg chg="mod">
          <ac:chgData name="Eva Pospíšilová" userId="ef44361e9047dbc4" providerId="LiveId" clId="{5CCD3D1B-A334-4E37-99BD-18727A0FAC27}" dt="2022-04-25T20:57:26.254" v="4701" actId="20577"/>
          <ac:spMkLst>
            <pc:docMk/>
            <pc:sldMk cId="2544141683" sldId="288"/>
            <ac:spMk id="5" creationId="{00000000-0000-0000-0000-000000000000}"/>
          </ac:spMkLst>
        </pc:spChg>
        <pc:spChg chg="add del">
          <ac:chgData name="Eva Pospíšilová" userId="ef44361e9047dbc4" providerId="LiveId" clId="{5CCD3D1B-A334-4E37-99BD-18727A0FAC27}" dt="2022-04-25T20:41:11.771" v="4283" actId="478"/>
          <ac:spMkLst>
            <pc:docMk/>
            <pc:sldMk cId="2544141683" sldId="288"/>
            <ac:spMk id="6" creationId="{30B2780D-7A91-49C3-A63E-1467461718FF}"/>
          </ac:spMkLst>
        </pc:spChg>
        <pc:spChg chg="mod">
          <ac:chgData name="Eva Pospíšilová" userId="ef44361e9047dbc4" providerId="LiveId" clId="{5CCD3D1B-A334-4E37-99BD-18727A0FAC27}" dt="2022-04-25T20:42:13.964" v="4329" actId="20577"/>
          <ac:spMkLst>
            <pc:docMk/>
            <pc:sldMk cId="2544141683" sldId="288"/>
            <ac:spMk id="8" creationId="{58512A5C-A558-4897-BD4C-DC6E49A0A3B4}"/>
          </ac:spMkLst>
        </pc:spChg>
        <pc:spChg chg="add mod">
          <ac:chgData name="Eva Pospíšilová" userId="ef44361e9047dbc4" providerId="LiveId" clId="{5CCD3D1B-A334-4E37-99BD-18727A0FAC27}" dt="2022-04-25T20:49:44.709" v="4608" actId="1076"/>
          <ac:spMkLst>
            <pc:docMk/>
            <pc:sldMk cId="2544141683" sldId="288"/>
            <ac:spMk id="9" creationId="{7AFAB330-7906-4E42-9F2E-B675FB17FE06}"/>
          </ac:spMkLst>
        </pc:spChg>
        <pc:spChg chg="add del mod">
          <ac:chgData name="Eva Pospíšilová" userId="ef44361e9047dbc4" providerId="LiveId" clId="{5CCD3D1B-A334-4E37-99BD-18727A0FAC27}" dt="2022-04-25T20:43:41.206" v="4399" actId="478"/>
          <ac:spMkLst>
            <pc:docMk/>
            <pc:sldMk cId="2544141683" sldId="288"/>
            <ac:spMk id="10" creationId="{0BA7128E-E944-4E5E-AD46-396FF55F0789}"/>
          </ac:spMkLst>
        </pc:spChg>
        <pc:spChg chg="add mod">
          <ac:chgData name="Eva Pospíšilová" userId="ef44361e9047dbc4" providerId="LiveId" clId="{5CCD3D1B-A334-4E37-99BD-18727A0FAC27}" dt="2022-04-25T20:50:10.458" v="4612" actId="1036"/>
          <ac:spMkLst>
            <pc:docMk/>
            <pc:sldMk cId="2544141683" sldId="288"/>
            <ac:spMk id="11" creationId="{DD26DDC5-6679-4E3C-9806-3190D7490F21}"/>
          </ac:spMkLst>
        </pc:spChg>
        <pc:spChg chg="add mod">
          <ac:chgData name="Eva Pospíšilová" userId="ef44361e9047dbc4" providerId="LiveId" clId="{5CCD3D1B-A334-4E37-99BD-18727A0FAC27}" dt="2022-04-25T20:49:29.978" v="4605" actId="571"/>
          <ac:spMkLst>
            <pc:docMk/>
            <pc:sldMk cId="2544141683" sldId="288"/>
            <ac:spMk id="13" creationId="{EFDAB964-686A-4EE3-B9FB-CA7AFB9AE935}"/>
          </ac:spMkLst>
        </pc:spChg>
        <pc:picChg chg="add mod">
          <ac:chgData name="Eva Pospíšilová" userId="ef44361e9047dbc4" providerId="LiveId" clId="{5CCD3D1B-A334-4E37-99BD-18727A0FAC27}" dt="2022-04-25T20:49:29.978" v="4605" actId="571"/>
          <ac:picMkLst>
            <pc:docMk/>
            <pc:sldMk cId="2544141683" sldId="288"/>
            <ac:picMk id="12" creationId="{2D836BBD-59E1-492E-9886-A69093ACD4C4}"/>
          </ac:picMkLst>
        </pc:picChg>
        <pc:picChg chg="add mod">
          <ac:chgData name="Eva Pospíšilová" userId="ef44361e9047dbc4" providerId="LiveId" clId="{5CCD3D1B-A334-4E37-99BD-18727A0FAC27}" dt="2022-04-25T20:49:37.923" v="4607" actId="1076"/>
          <ac:picMkLst>
            <pc:docMk/>
            <pc:sldMk cId="2544141683" sldId="288"/>
            <ac:picMk id="1026" creationId="{4F58A3FE-B291-43D8-B4F5-07F12C2BD99D}"/>
          </ac:picMkLst>
        </pc:picChg>
        <pc:picChg chg="add mod">
          <ac:chgData name="Eva Pospíšilová" userId="ef44361e9047dbc4" providerId="LiveId" clId="{5CCD3D1B-A334-4E37-99BD-18727A0FAC27}" dt="2022-04-25T20:49:47.475" v="4609" actId="1076"/>
          <ac:picMkLst>
            <pc:docMk/>
            <pc:sldMk cId="2544141683" sldId="288"/>
            <ac:picMk id="1028" creationId="{8FBED88C-E3C5-4E1E-9A5D-8FEC907DD111}"/>
          </ac:picMkLst>
        </pc:picChg>
      </pc:sldChg>
      <pc:sldChg chg="modSp add mod ord">
        <pc:chgData name="Eva Pospíšilová" userId="ef44361e9047dbc4" providerId="LiveId" clId="{5CCD3D1B-A334-4E37-99BD-18727A0FAC27}" dt="2022-04-25T21:45:45.987" v="5410" actId="5793"/>
        <pc:sldMkLst>
          <pc:docMk/>
          <pc:sldMk cId="567528183" sldId="289"/>
        </pc:sldMkLst>
        <pc:spChg chg="mod">
          <ac:chgData name="Eva Pospíšilová" userId="ef44361e9047dbc4" providerId="LiveId" clId="{5CCD3D1B-A334-4E37-99BD-18727A0FAC27}" dt="2022-04-25T21:45:45.987" v="5410" actId="5793"/>
          <ac:spMkLst>
            <pc:docMk/>
            <pc:sldMk cId="567528183" sldId="289"/>
            <ac:spMk id="5" creationId="{00000000-0000-0000-0000-000000000000}"/>
          </ac:spMkLst>
        </pc:spChg>
        <pc:spChg chg="mod">
          <ac:chgData name="Eva Pospíšilová" userId="ef44361e9047dbc4" providerId="LiveId" clId="{5CCD3D1B-A334-4E37-99BD-18727A0FAC27}" dt="2022-04-25T21:11:15.012" v="4742" actId="27636"/>
          <ac:spMkLst>
            <pc:docMk/>
            <pc:sldMk cId="567528183" sldId="289"/>
            <ac:spMk id="8" creationId="{58512A5C-A558-4897-BD4C-DC6E49A0A3B4}"/>
          </ac:spMkLst>
        </pc:spChg>
      </pc:sldChg>
      <pc:sldChg chg="modSp add del">
        <pc:chgData name="Eva Pospíšilová" userId="ef44361e9047dbc4" providerId="LiveId" clId="{5CCD3D1B-A334-4E37-99BD-18727A0FAC27}" dt="2022-04-25T21:10:28.975" v="4705" actId="2696"/>
        <pc:sldMkLst>
          <pc:docMk/>
          <pc:sldMk cId="3500961942" sldId="289"/>
        </pc:sldMkLst>
        <pc:picChg chg="mod">
          <ac:chgData name="Eva Pospíšilová" userId="ef44361e9047dbc4" providerId="LiveId" clId="{5CCD3D1B-A334-4E37-99BD-18727A0FAC27}" dt="2022-04-25T21:10:21.568" v="4704" actId="1076"/>
          <ac:picMkLst>
            <pc:docMk/>
            <pc:sldMk cId="3500961942" sldId="289"/>
            <ac:picMk id="1026" creationId="{4F58A3FE-B291-43D8-B4F5-07F12C2BD99D}"/>
          </ac:picMkLst>
        </pc:picChg>
      </pc:sldChg>
    </pc:docChg>
  </pc:docChgLst>
  <pc:docChgLst>
    <pc:chgData name="Eva Pospíšilová" userId="ef44361e9047dbc4" providerId="LiveId" clId="{4FDD8079-784D-4056-9018-EF33715AABA8}"/>
    <pc:docChg chg="custSel delSld modSld">
      <pc:chgData name="Eva Pospíšilová" userId="ef44361e9047dbc4" providerId="LiveId" clId="{4FDD8079-784D-4056-9018-EF33715AABA8}" dt="2023-05-18T17:59:04.714" v="67" actId="2696"/>
      <pc:docMkLst>
        <pc:docMk/>
      </pc:docMkLst>
      <pc:sldChg chg="modSp mod">
        <pc:chgData name="Eva Pospíšilová" userId="ef44361e9047dbc4" providerId="LiveId" clId="{4FDD8079-784D-4056-9018-EF33715AABA8}" dt="2023-05-18T17:58:50.996" v="66" actId="20577"/>
        <pc:sldMkLst>
          <pc:docMk/>
          <pc:sldMk cId="3072269993" sldId="256"/>
        </pc:sldMkLst>
        <pc:spChg chg="mod">
          <ac:chgData name="Eva Pospíšilová" userId="ef44361e9047dbc4" providerId="LiveId" clId="{4FDD8079-784D-4056-9018-EF33715AABA8}" dt="2023-05-18T17:58:50.996" v="66" actId="20577"/>
          <ac:spMkLst>
            <pc:docMk/>
            <pc:sldMk cId="3072269993" sldId="256"/>
            <ac:spMk id="7" creationId="{EF5F6B46-CE8C-458B-ABBD-FA70BD41181B}"/>
          </ac:spMkLst>
        </pc:spChg>
      </pc:sldChg>
      <pc:sldChg chg="modSp mod modNotesTx">
        <pc:chgData name="Eva Pospíšilová" userId="ef44361e9047dbc4" providerId="LiveId" clId="{4FDD8079-784D-4056-9018-EF33715AABA8}" dt="2023-05-18T16:20:50.065" v="62" actId="20577"/>
        <pc:sldMkLst>
          <pc:docMk/>
          <pc:sldMk cId="2463163900" sldId="265"/>
        </pc:sldMkLst>
        <pc:spChg chg="mod">
          <ac:chgData name="Eva Pospíšilová" userId="ef44361e9047dbc4" providerId="LiveId" clId="{4FDD8079-784D-4056-9018-EF33715AABA8}" dt="2023-05-18T16:20:50.065" v="62" actId="20577"/>
          <ac:spMkLst>
            <pc:docMk/>
            <pc:sldMk cId="2463163900" sldId="265"/>
            <ac:spMk id="7" creationId="{00000000-0000-0000-0000-000000000000}"/>
          </ac:spMkLst>
        </pc:spChg>
      </pc:sldChg>
      <pc:sldChg chg="del">
        <pc:chgData name="Eva Pospíšilová" userId="ef44361e9047dbc4" providerId="LiveId" clId="{4FDD8079-784D-4056-9018-EF33715AABA8}" dt="2023-05-18T17:59:04.714" v="67" actId="2696"/>
        <pc:sldMkLst>
          <pc:docMk/>
          <pc:sldMk cId="744034430" sldId="268"/>
        </pc:sldMkLst>
      </pc:sldChg>
      <pc:sldChg chg="modNotesTx">
        <pc:chgData name="Eva Pospíšilová" userId="ef44361e9047dbc4" providerId="LiveId" clId="{4FDD8079-784D-4056-9018-EF33715AABA8}" dt="2023-05-18T16:19:06.094" v="0" actId="6549"/>
        <pc:sldMkLst>
          <pc:docMk/>
          <pc:sldMk cId="2453289016" sldId="272"/>
        </pc:sldMkLst>
      </pc:sldChg>
      <pc:sldChg chg="modNotesTx">
        <pc:chgData name="Eva Pospíšilová" userId="ef44361e9047dbc4" providerId="LiveId" clId="{4FDD8079-784D-4056-9018-EF33715AABA8}" dt="2023-05-18T16:19:26.293" v="2" actId="6549"/>
        <pc:sldMkLst>
          <pc:docMk/>
          <pc:sldMk cId="1266723547" sldId="284"/>
        </pc:sldMkLst>
      </pc:sldChg>
      <pc:sldChg chg="modSp mod">
        <pc:chgData name="Eva Pospíšilová" userId="ef44361e9047dbc4" providerId="LiveId" clId="{4FDD8079-784D-4056-9018-EF33715AABA8}" dt="2023-05-18T17:39:52.097" v="64" actId="6549"/>
        <pc:sldMkLst>
          <pc:docMk/>
          <pc:sldMk cId="862727366" sldId="287"/>
        </pc:sldMkLst>
        <pc:spChg chg="mod">
          <ac:chgData name="Eva Pospíšilová" userId="ef44361e9047dbc4" providerId="LiveId" clId="{4FDD8079-784D-4056-9018-EF33715AABA8}" dt="2023-05-18T17:39:52.097" v="64" actId="6549"/>
          <ac:spMkLst>
            <pc:docMk/>
            <pc:sldMk cId="862727366" sldId="287"/>
            <ac:spMk id="5"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Eva\Desktop\Erasmus%20INO\Madonna%20Manet\Grafici%20colorimetrici%20La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3"/>
    </mc:Choice>
    <mc:Fallback>
      <c:style val="23"/>
    </mc:Fallback>
  </mc:AlternateContent>
  <c:chart>
    <c:autoTitleDeleted val="0"/>
    <c:plotArea>
      <c:layout>
        <c:manualLayout>
          <c:layoutTarget val="inner"/>
          <c:xMode val="edge"/>
          <c:yMode val="edge"/>
          <c:x val="0.12178919466749824"/>
          <c:y val="0.13362345835802783"/>
          <c:w val="0.84908072622309061"/>
          <c:h val="0.8105515431260748"/>
        </c:manualLayout>
      </c:layout>
      <c:barChart>
        <c:barDir val="col"/>
        <c:grouping val="clustered"/>
        <c:varyColors val="0"/>
        <c:ser>
          <c:idx val="0"/>
          <c:order val="0"/>
          <c:tx>
            <c:v>t0</c:v>
          </c:tx>
          <c:spPr>
            <a:solidFill>
              <a:srgbClr val="0099CC"/>
            </a:solidFill>
          </c:spPr>
          <c:invertIfNegative val="0"/>
          <c:errBars>
            <c:errBarType val="both"/>
            <c:errValType val="cust"/>
            <c:noEndCap val="0"/>
            <c:plus>
              <c:numRef>
                <c:f>(colorimetia!$P$19,colorimetia!$R$19,colorimetia!$T$19)</c:f>
                <c:numCache>
                  <c:formatCode>General</c:formatCode>
                  <c:ptCount val="3"/>
                  <c:pt idx="0">
                    <c:v>1.1241441192706661E-2</c:v>
                  </c:pt>
                  <c:pt idx="1">
                    <c:v>4.425904803916815E-2</c:v>
                  </c:pt>
                  <c:pt idx="2">
                    <c:v>5.0145887169820602E-2</c:v>
                  </c:pt>
                </c:numCache>
              </c:numRef>
            </c:plus>
            <c:minus>
              <c:numRef>
                <c:f>(colorimetia!$P$19,colorimetia!$R$19,colorimetia!$T$19)</c:f>
                <c:numCache>
                  <c:formatCode>General</c:formatCode>
                  <c:ptCount val="3"/>
                  <c:pt idx="0">
                    <c:v>1.1241441192706661E-2</c:v>
                  </c:pt>
                  <c:pt idx="1">
                    <c:v>4.425904803916815E-2</c:v>
                  </c:pt>
                  <c:pt idx="2">
                    <c:v>5.0145887169820602E-2</c:v>
                  </c:pt>
                </c:numCache>
              </c:numRef>
            </c:minus>
          </c:errBars>
          <c:cat>
            <c:strRef>
              <c:f>(colorimetia!$O$2,colorimetia!$Q$2,colorimetia!$S$2)</c:f>
              <c:strCache>
                <c:ptCount val="3"/>
                <c:pt idx="0">
                  <c:v>L*</c:v>
                </c:pt>
                <c:pt idx="1">
                  <c:v>a*</c:v>
                </c:pt>
                <c:pt idx="2">
                  <c:v>b*</c:v>
                </c:pt>
              </c:strCache>
            </c:strRef>
          </c:cat>
          <c:val>
            <c:numRef>
              <c:f>(colorimetia!$O$19,colorimetia!$Q$19,colorimetia!$S$19)</c:f>
              <c:numCache>
                <c:formatCode>0.00</c:formatCode>
                <c:ptCount val="3"/>
                <c:pt idx="0">
                  <c:v>28.4498</c:v>
                </c:pt>
                <c:pt idx="1">
                  <c:v>-1.0715666666666668</c:v>
                </c:pt>
                <c:pt idx="2">
                  <c:v>20.8247</c:v>
                </c:pt>
              </c:numCache>
            </c:numRef>
          </c:val>
          <c:extLst>
            <c:ext xmlns:c16="http://schemas.microsoft.com/office/drawing/2014/chart" uri="{C3380CC4-5D6E-409C-BE32-E72D297353CC}">
              <c16:uniqueId val="{00000000-19DB-4741-A81E-B3F1816DF758}"/>
            </c:ext>
          </c:extLst>
        </c:ser>
        <c:ser>
          <c:idx val="1"/>
          <c:order val="1"/>
          <c:tx>
            <c:v>t1</c:v>
          </c:tx>
          <c:spPr>
            <a:solidFill>
              <a:srgbClr val="85DFFF"/>
            </a:solidFill>
          </c:spPr>
          <c:invertIfNegative val="0"/>
          <c:errBars>
            <c:errBarType val="both"/>
            <c:errValType val="cust"/>
            <c:noEndCap val="0"/>
            <c:plus>
              <c:numRef>
                <c:f>(colorimetia!$J$19,colorimetia!$L$19,colorimetia!$N$19)</c:f>
                <c:numCache>
                  <c:formatCode>General</c:formatCode>
                  <c:ptCount val="3"/>
                  <c:pt idx="0">
                    <c:v>1.9325630649670286E-2</c:v>
                  </c:pt>
                  <c:pt idx="1">
                    <c:v>1.3661747082263346E-2</c:v>
                  </c:pt>
                  <c:pt idx="2">
                    <c:v>4.5696425825979235E-2</c:v>
                  </c:pt>
                </c:numCache>
              </c:numRef>
            </c:plus>
            <c:minus>
              <c:numRef>
                <c:f>(colorimetia!$J$19,colorimetia!$L$19,colorimetia!$N$19)</c:f>
                <c:numCache>
                  <c:formatCode>General</c:formatCode>
                  <c:ptCount val="3"/>
                  <c:pt idx="0">
                    <c:v>1.9325630649670286E-2</c:v>
                  </c:pt>
                  <c:pt idx="1">
                    <c:v>1.3661747082263346E-2</c:v>
                  </c:pt>
                  <c:pt idx="2">
                    <c:v>4.5696425825979235E-2</c:v>
                  </c:pt>
                </c:numCache>
              </c:numRef>
            </c:minus>
          </c:errBars>
          <c:cat>
            <c:strRef>
              <c:f>(colorimetia!$O$2,colorimetia!$Q$2,colorimetia!$S$2)</c:f>
              <c:strCache>
                <c:ptCount val="3"/>
                <c:pt idx="0">
                  <c:v>L*</c:v>
                </c:pt>
                <c:pt idx="1">
                  <c:v>a*</c:v>
                </c:pt>
                <c:pt idx="2">
                  <c:v>b*</c:v>
                </c:pt>
              </c:strCache>
            </c:strRef>
          </c:cat>
          <c:val>
            <c:numRef>
              <c:f>(colorimetia!$I$19,colorimetia!$K$19,colorimetia!$M$19)</c:f>
              <c:numCache>
                <c:formatCode>0.00</c:formatCode>
                <c:ptCount val="3"/>
                <c:pt idx="0">
                  <c:v>32.161700000000003</c:v>
                </c:pt>
                <c:pt idx="1">
                  <c:v>-4.2394666666666661</c:v>
                </c:pt>
                <c:pt idx="2">
                  <c:v>16.373933333333337</c:v>
                </c:pt>
              </c:numCache>
            </c:numRef>
          </c:val>
          <c:extLst>
            <c:ext xmlns:c16="http://schemas.microsoft.com/office/drawing/2014/chart" uri="{C3380CC4-5D6E-409C-BE32-E72D297353CC}">
              <c16:uniqueId val="{00000001-19DB-4741-A81E-B3F1816DF758}"/>
            </c:ext>
          </c:extLst>
        </c:ser>
        <c:ser>
          <c:idx val="2"/>
          <c:order val="2"/>
          <c:tx>
            <c:v>t2</c:v>
          </c:tx>
          <c:spPr>
            <a:solidFill>
              <a:srgbClr val="BDEEFF"/>
            </a:solidFill>
          </c:spPr>
          <c:invertIfNegative val="0"/>
          <c:errBars>
            <c:errBarType val="both"/>
            <c:errValType val="cust"/>
            <c:noEndCap val="0"/>
            <c:plus>
              <c:numRef>
                <c:f>(colorimetia!$D$19,colorimetia!$F$19,colorimetia!$H$19)</c:f>
                <c:numCache>
                  <c:formatCode>General</c:formatCode>
                  <c:ptCount val="3"/>
                  <c:pt idx="0">
                    <c:v>2.0051018261758452E-2</c:v>
                  </c:pt>
                  <c:pt idx="1">
                    <c:v>2.476799009474397E-2</c:v>
                  </c:pt>
                  <c:pt idx="2">
                    <c:v>3.5690521617556183E-2</c:v>
                  </c:pt>
                </c:numCache>
              </c:numRef>
            </c:plus>
            <c:minus>
              <c:numRef>
                <c:f>(colorimetia!$D$19,colorimetia!$F$19,colorimetia!$H$19)</c:f>
                <c:numCache>
                  <c:formatCode>General</c:formatCode>
                  <c:ptCount val="3"/>
                  <c:pt idx="0">
                    <c:v>2.0051018261758452E-2</c:v>
                  </c:pt>
                  <c:pt idx="1">
                    <c:v>2.476799009474397E-2</c:v>
                  </c:pt>
                  <c:pt idx="2">
                    <c:v>3.5690521617556183E-2</c:v>
                  </c:pt>
                </c:numCache>
              </c:numRef>
            </c:minus>
          </c:errBars>
          <c:cat>
            <c:strRef>
              <c:f>(colorimetia!$O$2,colorimetia!$Q$2,colorimetia!$S$2)</c:f>
              <c:strCache>
                <c:ptCount val="3"/>
                <c:pt idx="0">
                  <c:v>L*</c:v>
                </c:pt>
                <c:pt idx="1">
                  <c:v>a*</c:v>
                </c:pt>
                <c:pt idx="2">
                  <c:v>b*</c:v>
                </c:pt>
              </c:strCache>
            </c:strRef>
          </c:cat>
          <c:val>
            <c:numRef>
              <c:f>(colorimetia!$C$19,colorimetia!$E$19,colorimetia!$G$19)</c:f>
              <c:numCache>
                <c:formatCode>0.00</c:formatCode>
                <c:ptCount val="3"/>
                <c:pt idx="0">
                  <c:v>32.389766666666667</c:v>
                </c:pt>
                <c:pt idx="1">
                  <c:v>-5.0459333333333332</c:v>
                </c:pt>
                <c:pt idx="2">
                  <c:v>17.095733333333332</c:v>
                </c:pt>
              </c:numCache>
            </c:numRef>
          </c:val>
          <c:extLst>
            <c:ext xmlns:c16="http://schemas.microsoft.com/office/drawing/2014/chart" uri="{C3380CC4-5D6E-409C-BE32-E72D297353CC}">
              <c16:uniqueId val="{00000002-19DB-4741-A81E-B3F1816DF758}"/>
            </c:ext>
          </c:extLst>
        </c:ser>
        <c:dLbls>
          <c:showLegendKey val="0"/>
          <c:showVal val="0"/>
          <c:showCatName val="0"/>
          <c:showSerName val="0"/>
          <c:showPercent val="0"/>
          <c:showBubbleSize val="0"/>
        </c:dLbls>
        <c:gapWidth val="150"/>
        <c:axId val="39424000"/>
        <c:axId val="39425536"/>
      </c:barChart>
      <c:catAx>
        <c:axId val="39424000"/>
        <c:scaling>
          <c:orientation val="minMax"/>
        </c:scaling>
        <c:delete val="0"/>
        <c:axPos val="b"/>
        <c:numFmt formatCode="General" sourceLinked="0"/>
        <c:majorTickMark val="out"/>
        <c:minorTickMark val="none"/>
        <c:tickLblPos val="nextTo"/>
        <c:crossAx val="39425536"/>
        <c:crosses val="autoZero"/>
        <c:auto val="1"/>
        <c:lblAlgn val="ctr"/>
        <c:lblOffset val="100"/>
        <c:noMultiLvlLbl val="0"/>
      </c:catAx>
      <c:valAx>
        <c:axId val="39425536"/>
        <c:scaling>
          <c:orientation val="minMax"/>
        </c:scaling>
        <c:delete val="0"/>
        <c:axPos val="l"/>
        <c:majorGridlines/>
        <c:numFmt formatCode="0.00" sourceLinked="1"/>
        <c:majorTickMark val="out"/>
        <c:minorTickMark val="none"/>
        <c:tickLblPos val="nextTo"/>
        <c:crossAx val="39424000"/>
        <c:crosses val="autoZero"/>
        <c:crossBetween val="between"/>
      </c:valAx>
    </c:plotArea>
    <c:legend>
      <c:legendPos val="r"/>
      <c:layout>
        <c:manualLayout>
          <c:xMode val="edge"/>
          <c:yMode val="edge"/>
          <c:x val="0.41635036496350364"/>
          <c:y val="1.6669381844510816E-2"/>
          <c:w val="0.29816707218167071"/>
          <c:h val="0.12068386279301294"/>
        </c:manualLayout>
      </c:layout>
      <c:overlay val="0"/>
    </c:legend>
    <c:plotVisOnly val="1"/>
    <c:dispBlanksAs val="gap"/>
    <c:showDLblsOverMax val="0"/>
  </c:chart>
  <c:spPr>
    <a:solidFill>
      <a:schemeClr val="bg1"/>
    </a:solidFill>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531D5B-7FFA-4EAB-84E5-9147F3126AFB}" type="datetimeFigureOut">
              <a:rPr lang="cs-CZ" smtClean="0"/>
              <a:t>18.05.2023</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C1DD5B-843F-41CE-B6E3-8B00D6BAAC22}" type="slidenum">
              <a:rPr lang="cs-CZ" smtClean="0"/>
              <a:t>‹#›</a:t>
            </a:fld>
            <a:endParaRPr lang="cs-CZ"/>
          </a:p>
        </p:txBody>
      </p:sp>
    </p:spTree>
    <p:extLst>
      <p:ext uri="{BB962C8B-B14F-4D97-AF65-F5344CB8AC3E}">
        <p14:creationId xmlns:p14="http://schemas.microsoft.com/office/powerpoint/2010/main" val="39194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A6C1DD5B-843F-41CE-B6E3-8B00D6BAAC22}" type="slidenum">
              <a:rPr lang="cs-CZ" smtClean="0"/>
              <a:t>9</a:t>
            </a:fld>
            <a:endParaRPr lang="cs-CZ"/>
          </a:p>
        </p:txBody>
      </p:sp>
    </p:spTree>
    <p:extLst>
      <p:ext uri="{BB962C8B-B14F-4D97-AF65-F5344CB8AC3E}">
        <p14:creationId xmlns:p14="http://schemas.microsoft.com/office/powerpoint/2010/main" val="3416355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6C1DD5B-843F-41CE-B6E3-8B00D6BAAC22}" type="slidenum">
              <a:rPr lang="cs-CZ" smtClean="0"/>
              <a:t>13</a:t>
            </a:fld>
            <a:endParaRPr lang="cs-CZ"/>
          </a:p>
        </p:txBody>
      </p:sp>
    </p:spTree>
    <p:extLst>
      <p:ext uri="{BB962C8B-B14F-4D97-AF65-F5344CB8AC3E}">
        <p14:creationId xmlns:p14="http://schemas.microsoft.com/office/powerpoint/2010/main" val="31804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6C1DD5B-843F-41CE-B6E3-8B00D6BAAC22}" type="slidenum">
              <a:rPr lang="cs-CZ" smtClean="0"/>
              <a:t>15</a:t>
            </a:fld>
            <a:endParaRPr lang="cs-CZ"/>
          </a:p>
        </p:txBody>
      </p:sp>
    </p:spTree>
    <p:extLst>
      <p:ext uri="{BB962C8B-B14F-4D97-AF65-F5344CB8AC3E}">
        <p14:creationId xmlns:p14="http://schemas.microsoft.com/office/powerpoint/2010/main" val="318040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6C1DD5B-843F-41CE-B6E3-8B00D6BAAC22}" type="slidenum">
              <a:rPr lang="cs-CZ" smtClean="0"/>
              <a:t>16</a:t>
            </a:fld>
            <a:endParaRPr lang="cs-CZ"/>
          </a:p>
        </p:txBody>
      </p:sp>
    </p:spTree>
    <p:extLst>
      <p:ext uri="{BB962C8B-B14F-4D97-AF65-F5344CB8AC3E}">
        <p14:creationId xmlns:p14="http://schemas.microsoft.com/office/powerpoint/2010/main" val="318040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6C1DD5B-843F-41CE-B6E3-8B00D6BAAC22}" type="slidenum">
              <a:rPr lang="cs-CZ" smtClean="0"/>
              <a:t>17</a:t>
            </a:fld>
            <a:endParaRPr lang="cs-CZ"/>
          </a:p>
        </p:txBody>
      </p:sp>
    </p:spTree>
    <p:extLst>
      <p:ext uri="{BB962C8B-B14F-4D97-AF65-F5344CB8AC3E}">
        <p14:creationId xmlns:p14="http://schemas.microsoft.com/office/powerpoint/2010/main" val="770227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A6C1DD5B-843F-41CE-B6E3-8B00D6BAAC22}" type="slidenum">
              <a:rPr lang="cs-CZ" smtClean="0"/>
              <a:t>18</a:t>
            </a:fld>
            <a:endParaRPr lang="cs-CZ"/>
          </a:p>
        </p:txBody>
      </p:sp>
    </p:spTree>
    <p:extLst>
      <p:ext uri="{BB962C8B-B14F-4D97-AF65-F5344CB8AC3E}">
        <p14:creationId xmlns:p14="http://schemas.microsoft.com/office/powerpoint/2010/main" val="2221325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A6C1DD5B-843F-41CE-B6E3-8B00D6BAAC22}" type="slidenum">
              <a:rPr lang="cs-CZ" smtClean="0"/>
              <a:t>21</a:t>
            </a:fld>
            <a:endParaRPr lang="cs-CZ"/>
          </a:p>
        </p:txBody>
      </p:sp>
    </p:spTree>
    <p:extLst>
      <p:ext uri="{BB962C8B-B14F-4D97-AF65-F5344CB8AC3E}">
        <p14:creationId xmlns:p14="http://schemas.microsoft.com/office/powerpoint/2010/main" val="3092790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A6C1DD5B-843F-41CE-B6E3-8B00D6BAAC22}" type="slidenum">
              <a:rPr lang="cs-CZ" smtClean="0"/>
              <a:t>22</a:t>
            </a:fld>
            <a:endParaRPr lang="cs-CZ"/>
          </a:p>
        </p:txBody>
      </p:sp>
    </p:spTree>
    <p:extLst>
      <p:ext uri="{BB962C8B-B14F-4D97-AF65-F5344CB8AC3E}">
        <p14:creationId xmlns:p14="http://schemas.microsoft.com/office/powerpoint/2010/main" val="557054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cs-CZ"/>
              <a:t>Kliknutím lze upravit styl.</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82E6A568-03EA-4BCE-AA8D-0A07962EC612}" type="datetime4">
              <a:rPr lang="en-US" smtClean="0"/>
              <a:t>May 18, 2023</a:t>
            </a:fld>
            <a:endParaRPr lang="cs-CZ"/>
          </a:p>
        </p:txBody>
      </p:sp>
      <p:sp>
        <p:nvSpPr>
          <p:cNvPr id="5" name="Footer Placeholder 4"/>
          <p:cNvSpPr>
            <a:spLocks noGrp="1"/>
          </p:cNvSpPr>
          <p:nvPr>
            <p:ph type="ftr" sz="quarter" idx="11"/>
          </p:nvPr>
        </p:nvSpPr>
        <p:spPr/>
        <p:txBody>
          <a:bodyPr/>
          <a:lstStyle/>
          <a:p>
            <a:endParaRPr lang="cs-CZ"/>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C57A5DF-1266-40EA-9282-1E66B9DE06C0}"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D30FCB35-FB32-42DD-9E0F-323ABC7B1ADC}" type="datetime4">
              <a:rPr lang="en-US" smtClean="0"/>
              <a:t>May 18, 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6779FEEB-0DB5-4DFB-875B-7FF98C22249E}" type="datetime4">
              <a:rPr lang="en-US" smtClean="0"/>
              <a:t>May 18, 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7264FE-F68C-495F-B8EF-AB374C9B018A}" type="datetime4">
              <a:rPr lang="en-US" smtClean="0"/>
              <a:t>May 18, 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cs-CZ"/>
              <a:t>Kliknutím lze upravit styl.</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7" name="Date Placeholder 6"/>
          <p:cNvSpPr>
            <a:spLocks noGrp="1"/>
          </p:cNvSpPr>
          <p:nvPr>
            <p:ph type="dt" sz="half" idx="10"/>
          </p:nvPr>
        </p:nvSpPr>
        <p:spPr/>
        <p:txBody>
          <a:bodyPr/>
          <a:lstStyle/>
          <a:p>
            <a:fld id="{30D7A94E-8661-4736-B6A3-574B9D473B6D}" type="datetime4">
              <a:rPr lang="en-US" smtClean="0"/>
              <a:t>May 18, 2023</a:t>
            </a:fld>
            <a:endParaRPr lang="cs-CZ"/>
          </a:p>
        </p:txBody>
      </p:sp>
      <p:sp>
        <p:nvSpPr>
          <p:cNvPr id="8" name="Slide Number Placeholder 7"/>
          <p:cNvSpPr>
            <a:spLocks noGrp="1"/>
          </p:cNvSpPr>
          <p:nvPr>
            <p:ph type="sldNum" sz="quarter" idx="11"/>
          </p:nvPr>
        </p:nvSpPr>
        <p:spPr/>
        <p:txBody>
          <a:bodyPr/>
          <a:lstStyle/>
          <a:p>
            <a:fld id="{AC57A5DF-1266-40EA-9282-1E66B9DE06C0}" type="slidenum">
              <a:rPr lang="cs-CZ" smtClean="0"/>
              <a:t>‹#›</a:t>
            </a:fld>
            <a:endParaRPr lang="cs-CZ"/>
          </a:p>
        </p:txBody>
      </p:sp>
      <p:sp>
        <p:nvSpPr>
          <p:cNvPr id="9" name="Footer Placeholder 8"/>
          <p:cNvSpPr>
            <a:spLocks noGrp="1"/>
          </p:cNvSpPr>
          <p:nvPr>
            <p:ph type="ftr" sz="quarter" idx="12"/>
          </p:nvPr>
        </p:nvSpPr>
        <p:spPr/>
        <p:txBody>
          <a:bodyPr/>
          <a:lstStyle/>
          <a:p>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0743D2F-EB99-4E3E-8945-E38AFF491AAC}" type="datetime4">
              <a:rPr lang="en-US" smtClean="0"/>
              <a:t>May 18, 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cs-CZ"/>
              <a:t>Kliknutím lze upravit styly předlohy textu.</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6A88AB8B-AFB6-4C8E-B244-D1ED3AFF8AAE}" type="datetime4">
              <a:rPr lang="en-US" smtClean="0"/>
              <a:t>May 18, 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Date Placeholder 2"/>
          <p:cNvSpPr>
            <a:spLocks noGrp="1"/>
          </p:cNvSpPr>
          <p:nvPr>
            <p:ph type="dt" sz="half" idx="10"/>
          </p:nvPr>
        </p:nvSpPr>
        <p:spPr/>
        <p:txBody>
          <a:bodyPr/>
          <a:lstStyle/>
          <a:p>
            <a:fld id="{68200A03-213E-4A37-8DF8-33C7E5032B50}" type="datetime4">
              <a:rPr lang="en-US" smtClean="0"/>
              <a:t>May 18, 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022FE-C945-410F-BA60-1846D2E36531}" type="datetime4">
              <a:rPr lang="en-US" smtClean="0"/>
              <a:t>May 18, 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BBD5B257-5A46-40AB-BD20-6FC6E120001E}" type="datetime4">
              <a:rPr lang="en-US" smtClean="0"/>
              <a:t>May 18, 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C57A5DF-1266-40EA-9282-1E66B9DE06C0}" type="slidenum">
              <a:rPr lang="cs-CZ" smtClean="0"/>
              <a:t>‹#›</a:t>
            </a:fld>
            <a:endParaRPr lang="cs-CZ"/>
          </a:p>
        </p:txBody>
      </p:sp>
      <p:sp>
        <p:nvSpPr>
          <p:cNvPr id="8" name="Title 7"/>
          <p:cNvSpPr>
            <a:spLocks noGrp="1"/>
          </p:cNvSpPr>
          <p:nvPr>
            <p:ph type="title"/>
          </p:nvPr>
        </p:nvSpPr>
        <p:spPr/>
        <p:txBody>
          <a:bodyPr/>
          <a:lstStyle/>
          <a:p>
            <a:r>
              <a:rPr lang="cs-CZ"/>
              <a:t>Kliknutím lze upravit styl.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1DBB1AB6-93F7-4D93-B240-1687527B623F}" type="datetime4">
              <a:rPr lang="en-US" smtClean="0"/>
              <a:t>May 18, 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C57A5DF-1266-40EA-9282-1E66B9DE06C0}" type="slidenum">
              <a:rPr lang="cs-CZ" smtClean="0"/>
              <a:t>‹#›</a:t>
            </a:fld>
            <a:endParaRPr lang="cs-CZ"/>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cs-CZ"/>
              <a:t>Kliknutím lze upravit styl.</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FDC1B046-960E-46DE-9C8E-C89081837791}" type="datetime4">
              <a:rPr lang="en-US" smtClean="0"/>
              <a:t>May 18, 2023</a:t>
            </a:fld>
            <a:endParaRPr lang="cs-CZ"/>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cs-CZ"/>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C57A5DF-1266-40EA-9282-1E66B9DE06C0}" type="slidenum">
              <a:rPr lang="cs-CZ" smtClean="0"/>
              <a:t>‹#›</a:t>
            </a:fld>
            <a:endParaRPr lang="cs-CZ"/>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mp"/><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6.tiff"/></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closertovaneyck.kikirpa.b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ceskatelevize.cz/porady/898901-dobrodruzstvi-kriminalistiky/200310910500008/" TargetMode="Externa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2" Type="http://schemas.openxmlformats.org/officeDocument/2006/relationships/hyperlink" Target="https://vltava.rozhlas.cz/osudy-frantiska-makese-5049765"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doi.org/10.4000/ceroart.3248" TargetMode="External"/><Relationship Id="rId3" Type="http://schemas.openxmlformats.org/officeDocument/2006/relationships/hyperlink" Target="http://www.artic.edu/collections/conservation/revealing-picasso-conservation-project/examination-techniques/infrared" TargetMode="External"/><Relationship Id="rId7" Type="http://schemas.openxmlformats.org/officeDocument/2006/relationships/hyperlink" Target="http://lisa.chem.ut.ee/IR_spectra/paint/pigments/prussian-blue/" TargetMode="External"/><Relationship Id="rId2" Type="http://schemas.openxmlformats.org/officeDocument/2006/relationships/hyperlink" Target="http://www.memoriagrafica.com/5/post/2011/02/modelo-cie-1976-lab.html" TargetMode="External"/><Relationship Id="rId1" Type="http://schemas.openxmlformats.org/officeDocument/2006/relationships/slideLayout" Target="../slideLayouts/slideLayout2.xml"/><Relationship Id="rId6" Type="http://schemas.openxmlformats.org/officeDocument/2006/relationships/hyperlink" Target="https://innovx.ca/DELTA_R_D.html" TargetMode="External"/><Relationship Id="rId11" Type="http://schemas.openxmlformats.org/officeDocument/2006/relationships/hyperlink" Target="https://upload.wikimedia.org/wikipedia/commons/thumb/0/02/HanVanMeegerenOct1945.jpg/1024px-HanVanMeegerenOct1945.jpg" TargetMode="External"/><Relationship Id="rId5" Type="http://schemas.openxmlformats.org/officeDocument/2006/relationships/hyperlink" Target="https://theunvarnishedtruth.mcmaster.ca/the-analysis-of-inorganic-pigments-using-spectrometric-techniques/" TargetMode="External"/><Relationship Id="rId10" Type="http://schemas.openxmlformats.org/officeDocument/2006/relationships/hyperlink" Target="https://upload.wikimedia.org/wikipedia/commons/thumb/2/21/EmmausgangersVanMeegeren1937.jpg/800px-EmmausgangersVanMeegeren1937.jpg" TargetMode="External"/><Relationship Id="rId4" Type="http://schemas.openxmlformats.org/officeDocument/2006/relationships/hyperlink" Target="http://www.thermofisher.com/cz/en/home/industrial/spectroscopy-elemental-isotope-analysis/spectroscopy-elemental-isotope-analysis-learning-center/elemental-analysis-information/xrf-technology.html" TargetMode="External"/><Relationship Id="rId9" Type="http://schemas.openxmlformats.org/officeDocument/2006/relationships/hyperlink" Target="https://en.wikipedia.org/wiki/Giovent%C3%B9"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geologie.vsb.cz/loziska/suroviny/pigmenty_barviva.html" TargetMode="External"/><Relationship Id="rId2" Type="http://schemas.openxmlformats.org/officeDocument/2006/relationships/hyperlink" Target="http://libs.fme.vutbr.cz/index.php/teorie/fyzikalni-princip-libs-zaklady" TargetMode="External"/><Relationship Id="rId1" Type="http://schemas.openxmlformats.org/officeDocument/2006/relationships/slideLayout" Target="../slideLayouts/slideLayout2.xml"/><Relationship Id="rId5" Type="http://schemas.openxmlformats.org/officeDocument/2006/relationships/hyperlink" Target="https://frantisekmakes.cz/" TargetMode="External"/><Relationship Id="rId4" Type="http://schemas.openxmlformats.org/officeDocument/2006/relationships/hyperlink" Target="https://en.wikipedia.org/wiki/Jef_Van_der_Veke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nationalgallery.org.uk/upload/pdf/billinge_campbell1995.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8584"/>
            <a:ext cx="7772400" cy="4571999"/>
          </a:xfrm>
        </p:spPr>
        <p:txBody>
          <a:bodyPr/>
          <a:lstStyle/>
          <a:p>
            <a:r>
              <a:rPr lang="cs-CZ" sz="7400" dirty="0"/>
              <a:t>Materiálová</a:t>
            </a:r>
            <a:br>
              <a:rPr lang="cs-CZ" sz="7400" dirty="0"/>
            </a:br>
            <a:r>
              <a:rPr lang="cs-CZ" sz="7400" dirty="0"/>
              <a:t>Analýza</a:t>
            </a:r>
            <a:br>
              <a:rPr lang="cs-CZ" sz="7400" dirty="0"/>
            </a:br>
            <a:r>
              <a:rPr lang="cs-CZ" sz="7400" dirty="0"/>
              <a:t>Maleb</a:t>
            </a:r>
          </a:p>
        </p:txBody>
      </p:sp>
      <p:sp>
        <p:nvSpPr>
          <p:cNvPr id="6" name="Podnadpis 2">
            <a:extLst>
              <a:ext uri="{FF2B5EF4-FFF2-40B4-BE49-F238E27FC236}">
                <a16:creationId xmlns:a16="http://schemas.microsoft.com/office/drawing/2014/main" id="{0E4FAC43-7CF8-4F02-A714-CBE5032E1F1E}"/>
              </a:ext>
            </a:extLst>
          </p:cNvPr>
          <p:cNvSpPr>
            <a:spLocks noGrp="1"/>
          </p:cNvSpPr>
          <p:nvPr>
            <p:ph type="subTitle" idx="1"/>
          </p:nvPr>
        </p:nvSpPr>
        <p:spPr>
          <a:xfrm>
            <a:off x="685800" y="4797152"/>
            <a:ext cx="8134672" cy="914400"/>
          </a:xfrm>
        </p:spPr>
        <p:txBody>
          <a:bodyPr>
            <a:normAutofit/>
          </a:bodyPr>
          <a:lstStyle/>
          <a:p>
            <a:r>
              <a:rPr lang="cs-CZ" sz="1800" b="1" dirty="0"/>
              <a:t>C6190 </a:t>
            </a:r>
            <a:r>
              <a:rPr lang="cs-CZ" sz="1800" b="1" cap="small" dirty="0"/>
              <a:t>Chemie a metodiky konzervování předmětů z anorganických materiálů II</a:t>
            </a:r>
            <a:endParaRPr lang="en-US" sz="1800" b="1" cap="small" dirty="0"/>
          </a:p>
        </p:txBody>
      </p:sp>
      <p:sp>
        <p:nvSpPr>
          <p:cNvPr id="7" name="TextovéPole 3">
            <a:extLst>
              <a:ext uri="{FF2B5EF4-FFF2-40B4-BE49-F238E27FC236}">
                <a16:creationId xmlns:a16="http://schemas.microsoft.com/office/drawing/2014/main" id="{EF5F6B46-CE8C-458B-ABBD-FA70BD41181B}"/>
              </a:ext>
            </a:extLst>
          </p:cNvPr>
          <p:cNvSpPr txBox="1"/>
          <p:nvPr/>
        </p:nvSpPr>
        <p:spPr>
          <a:xfrm>
            <a:off x="3856897" y="6596390"/>
            <a:ext cx="1627369" cy="261610"/>
          </a:xfrm>
          <a:prstGeom prst="rect">
            <a:avLst/>
          </a:prstGeom>
          <a:solidFill>
            <a:schemeClr val="bg1">
              <a:alpha val="8000"/>
            </a:schemeClr>
          </a:solidFill>
        </p:spPr>
        <p:txBody>
          <a:bodyPr wrap="none" rtlCol="0">
            <a:spAutoFit/>
          </a:bodyPr>
          <a:lstStyle/>
          <a:p>
            <a:r>
              <a:rPr lang="cs-CZ" sz="1100" dirty="0">
                <a:solidFill>
                  <a:srgbClr val="283658"/>
                </a:solidFill>
              </a:rPr>
              <a:t>Eva </a:t>
            </a:r>
            <a:r>
              <a:rPr lang="en-US" sz="1100" dirty="0" err="1">
                <a:solidFill>
                  <a:srgbClr val="283658"/>
                </a:solidFill>
              </a:rPr>
              <a:t>Zikmundová</a:t>
            </a:r>
            <a:r>
              <a:rPr lang="cs-CZ" sz="1100" dirty="0">
                <a:solidFill>
                  <a:srgbClr val="283658"/>
                </a:solidFill>
              </a:rPr>
              <a:t>, 20</a:t>
            </a:r>
            <a:r>
              <a:rPr lang="en-US" sz="1100" dirty="0">
                <a:solidFill>
                  <a:srgbClr val="283658"/>
                </a:solidFill>
              </a:rPr>
              <a:t>23</a:t>
            </a:r>
          </a:p>
        </p:txBody>
      </p:sp>
    </p:spTree>
    <p:extLst>
      <p:ext uri="{BB962C8B-B14F-4D97-AF65-F5344CB8AC3E}">
        <p14:creationId xmlns:p14="http://schemas.microsoft.com/office/powerpoint/2010/main" val="3072269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506077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Multispektrální reflektografie</a:t>
            </a:r>
          </a:p>
          <a:p>
            <a:pPr lvl="1" indent="0">
              <a:buNone/>
            </a:pPr>
            <a:endParaRPr lang="cs-CZ" sz="1800" dirty="0"/>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10</a:t>
            </a:fld>
            <a:endParaRPr lang="cs-CZ"/>
          </a:p>
        </p:txBody>
      </p:sp>
      <p:sp>
        <p:nvSpPr>
          <p:cNvPr id="14"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5" name="Zástupný symbol pro obsah 4"/>
          <p:cNvPicPr>
            <a:picLocks/>
          </p:cNvPicPr>
          <p:nvPr/>
        </p:nvPicPr>
        <p:blipFill>
          <a:blip r:embed="rId2">
            <a:extLst>
              <a:ext uri="{28A0092B-C50C-407E-A947-70E740481C1C}">
                <a14:useLocalDpi xmlns:a14="http://schemas.microsoft.com/office/drawing/2010/main" val="0"/>
              </a:ext>
            </a:extLst>
          </a:blip>
          <a:stretch>
            <a:fillRect/>
          </a:stretch>
        </p:blipFill>
        <p:spPr>
          <a:xfrm>
            <a:off x="1043608" y="2276872"/>
            <a:ext cx="3651451" cy="2736304"/>
          </a:xfrm>
          <a:prstGeom prst="rect">
            <a:avLst/>
          </a:prstGeom>
        </p:spPr>
      </p:pic>
      <p:sp>
        <p:nvSpPr>
          <p:cNvPr id="6" name="TextovéPole 5"/>
          <p:cNvSpPr txBox="1"/>
          <p:nvPr/>
        </p:nvSpPr>
        <p:spPr>
          <a:xfrm>
            <a:off x="1043608" y="5013176"/>
            <a:ext cx="3851736" cy="523220"/>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5</a:t>
            </a:r>
            <a:r>
              <a:rPr lang="cs-CZ" sz="1400" b="1" dirty="0">
                <a:solidFill>
                  <a:schemeClr val="tx2"/>
                </a:solidFill>
              </a:rPr>
              <a:t> </a:t>
            </a:r>
            <a:r>
              <a:rPr lang="cs-CZ" sz="1400" dirty="0">
                <a:solidFill>
                  <a:schemeClr val="tx2"/>
                </a:solidFill>
              </a:rPr>
              <a:t>Schematické znázornění multispektrálního scanneru</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286" y="2276872"/>
            <a:ext cx="280807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ovéPole 8"/>
          <p:cNvSpPr txBox="1"/>
          <p:nvPr/>
        </p:nvSpPr>
        <p:spPr>
          <a:xfrm>
            <a:off x="4895344" y="6451016"/>
            <a:ext cx="3851736" cy="307777"/>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6</a:t>
            </a:r>
            <a:r>
              <a:rPr lang="cs-CZ" sz="1400" b="1" dirty="0">
                <a:solidFill>
                  <a:schemeClr val="tx2"/>
                </a:solidFill>
              </a:rPr>
              <a:t> </a:t>
            </a:r>
            <a:r>
              <a:rPr lang="cs-CZ" sz="1400" dirty="0">
                <a:solidFill>
                  <a:schemeClr val="tx2"/>
                </a:solidFill>
              </a:rPr>
              <a:t>Multispektrální scanner INO-CNR</a:t>
            </a:r>
          </a:p>
        </p:txBody>
      </p:sp>
    </p:spTree>
    <p:extLst>
      <p:ext uri="{BB962C8B-B14F-4D97-AF65-F5344CB8AC3E}">
        <p14:creationId xmlns:p14="http://schemas.microsoft.com/office/powerpoint/2010/main" val="804266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47936"/>
            <a:ext cx="7620000" cy="5377986"/>
          </a:xfrm>
        </p:spPr>
        <p:txBody>
          <a:bodyPr>
            <a:normAutofit lnSpcReduction="10000"/>
          </a:bodyPr>
          <a:lstStyle/>
          <a:p>
            <a:r>
              <a:rPr lang="cs-CZ" sz="1800" b="0" cap="small" dirty="0"/>
              <a:t>Neinvazivní metody</a:t>
            </a:r>
            <a:endParaRPr lang="en-US" sz="1800" b="0" cap="small" dirty="0"/>
          </a:p>
          <a:p>
            <a:pPr marL="285750" indent="-285750">
              <a:buFont typeface="Arial" panose="020B0604020202020204" pitchFamily="34" charset="0"/>
              <a:buChar char="•"/>
            </a:pPr>
            <a:r>
              <a:rPr lang="en-US" sz="1800" b="0" dirty="0"/>
              <a:t>M</a:t>
            </a:r>
            <a:r>
              <a:rPr lang="cs-CZ" sz="1800" b="0" dirty="0"/>
              <a:t>ultispektrální reflektografie (VIS/NIR imaging)</a:t>
            </a:r>
          </a:p>
          <a:p>
            <a:pPr marL="800100" lvl="1" indent="-342900"/>
            <a:endParaRPr lang="cs-CZ" sz="1800" dirty="0"/>
          </a:p>
          <a:p>
            <a:pPr marL="800100" lvl="1" indent="-342900"/>
            <a:endParaRPr lang="cs-CZ" sz="1800" dirty="0"/>
          </a:p>
          <a:p>
            <a:pPr marL="800100" lvl="1" indent="-342900"/>
            <a:endParaRPr lang="cs-CZ" sz="1800" dirty="0"/>
          </a:p>
          <a:p>
            <a:pPr marL="800100" lvl="1" indent="-342900"/>
            <a:endParaRPr lang="cs-CZ" sz="1800" dirty="0"/>
          </a:p>
          <a:p>
            <a:pPr marL="800100" lvl="1" indent="-342900"/>
            <a:endParaRPr lang="cs-CZ" sz="1800" dirty="0"/>
          </a:p>
          <a:p>
            <a:pPr marL="800100" lvl="1" indent="-342900"/>
            <a:endParaRPr lang="cs-CZ" sz="1800" dirty="0"/>
          </a:p>
          <a:p>
            <a:pPr marL="800100" lvl="1" indent="-342900"/>
            <a:endParaRPr lang="en-US" sz="1800" dirty="0"/>
          </a:p>
          <a:p>
            <a:pPr marL="800100" lvl="1" indent="-342900"/>
            <a:endParaRPr lang="cs-CZ" sz="1800" dirty="0"/>
          </a:p>
          <a:p>
            <a:pPr marL="800100" lvl="1" indent="-342900"/>
            <a:endParaRPr lang="cs-CZ" sz="1800" dirty="0"/>
          </a:p>
          <a:p>
            <a:pPr marL="800100" lvl="1" indent="-342900"/>
            <a:endParaRPr lang="en-US" sz="1800" dirty="0"/>
          </a:p>
          <a:p>
            <a:pPr marL="800100" lvl="1" indent="-342900"/>
            <a:endParaRPr lang="cs-CZ" sz="1800" dirty="0"/>
          </a:p>
          <a:p>
            <a:pPr marL="800100" lvl="1" indent="-342900">
              <a:buFont typeface="Wingdings" pitchFamily="2" charset="2"/>
              <a:buChar char="§"/>
            </a:pPr>
            <a:endParaRPr lang="en-US" sz="1600" dirty="0"/>
          </a:p>
          <a:p>
            <a:pPr marL="800100" lvl="1" indent="-342900">
              <a:buFont typeface="Wingdings" pitchFamily="2" charset="2"/>
              <a:buChar char="§"/>
            </a:pPr>
            <a:r>
              <a:rPr lang="cs-CZ" sz="1600" dirty="0"/>
              <a:t>výsledek analýzy: dvourozměrná </a:t>
            </a:r>
            <a:r>
              <a:rPr lang="en-US" sz="1600" dirty="0"/>
              <a:t>p</a:t>
            </a:r>
            <a:r>
              <a:rPr lang="cs-CZ" sz="1600" dirty="0"/>
              <a:t>rostorová informace o objektu v různých vlnových délkách + spektrum</a:t>
            </a:r>
            <a:r>
              <a:rPr lang="en-US" sz="1600" dirty="0"/>
              <a:t> </a:t>
            </a:r>
            <a:r>
              <a:rPr lang="cs-CZ" sz="1600" dirty="0"/>
              <a:t>každého zobrazeného bodu</a:t>
            </a:r>
          </a:p>
          <a:p>
            <a:pPr marL="800100" lvl="1" indent="-342900">
              <a:buFont typeface="Wingdings" pitchFamily="2" charset="2"/>
              <a:buChar char="§"/>
            </a:pPr>
            <a:r>
              <a:rPr lang="cs-CZ" sz="1600" dirty="0"/>
              <a:t>průhlednost vrstev malby obecně </a:t>
            </a:r>
            <a:r>
              <a:rPr lang="en-US" sz="1600" dirty="0"/>
              <a:t>s</a:t>
            </a:r>
            <a:r>
              <a:rPr lang="cs-CZ" sz="1600" dirty="0"/>
              <a:t>toupá s rostoucí vlnovou délkou</a:t>
            </a:r>
          </a:p>
          <a:p>
            <a:pPr marL="800100" lvl="1" indent="-342900"/>
            <a:endParaRPr lang="cs-CZ" sz="1800" dirty="0"/>
          </a:p>
        </p:txBody>
      </p:sp>
      <p:pic>
        <p:nvPicPr>
          <p:cNvPr id="47" name="Obrázek 46" descr="Závěrečná zpráva (naposledy uloženo uživatelem) - Microsoft Word nekomerční použití"/>
          <p:cNvPicPr>
            <a:picLocks noChangeAspect="1"/>
          </p:cNvPicPr>
          <p:nvPr/>
        </p:nvPicPr>
        <p:blipFill rotWithShape="1">
          <a:blip r:embed="rId2">
            <a:extLst>
              <a:ext uri="{28A0092B-C50C-407E-A947-70E740481C1C}">
                <a14:useLocalDpi xmlns:a14="http://schemas.microsoft.com/office/drawing/2010/main" val="0"/>
              </a:ext>
            </a:extLst>
          </a:blip>
          <a:srcRect l="32113" t="30978" r="34021" b="22421"/>
          <a:stretch/>
        </p:blipFill>
        <p:spPr>
          <a:xfrm>
            <a:off x="5277948" y="2544232"/>
            <a:ext cx="3005034" cy="2225989"/>
          </a:xfrm>
          <a:prstGeom prst="rect">
            <a:avLst/>
          </a:prstGeom>
        </p:spPr>
      </p:pic>
      <p:sp>
        <p:nvSpPr>
          <p:cNvPr id="48" name="Rettangolo 198"/>
          <p:cNvSpPr/>
          <p:nvPr/>
        </p:nvSpPr>
        <p:spPr>
          <a:xfrm>
            <a:off x="6222969" y="2517216"/>
            <a:ext cx="1957797" cy="54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9" name="Picture 2"/>
          <p:cNvPicPr>
            <a:picLocks noChangeArrowheads="1"/>
          </p:cNvPicPr>
          <p:nvPr/>
        </p:nvPicPr>
        <p:blipFill>
          <a:blip r:embed="rId3" cstate="print"/>
          <a:srcRect/>
          <a:stretch>
            <a:fillRect/>
          </a:stretch>
        </p:blipFill>
        <p:spPr bwMode="auto">
          <a:xfrm>
            <a:off x="5794282" y="2514596"/>
            <a:ext cx="494048" cy="56651"/>
          </a:xfrm>
          <a:prstGeom prst="rect">
            <a:avLst/>
          </a:prstGeom>
          <a:noFill/>
          <a:ln w="9525">
            <a:noFill/>
            <a:miter lim="800000"/>
            <a:headEnd/>
            <a:tailEnd/>
          </a:ln>
        </p:spPr>
      </p:pic>
      <p:sp>
        <p:nvSpPr>
          <p:cNvPr id="50" name="TextovéPole 49"/>
          <p:cNvSpPr txBox="1"/>
          <p:nvPr/>
        </p:nvSpPr>
        <p:spPr>
          <a:xfrm>
            <a:off x="5700702" y="2131798"/>
            <a:ext cx="1237799" cy="415498"/>
          </a:xfrm>
          <a:prstGeom prst="rect">
            <a:avLst/>
          </a:prstGeom>
          <a:noFill/>
        </p:spPr>
        <p:txBody>
          <a:bodyPr wrap="square" rtlCol="0">
            <a:spAutoFit/>
          </a:bodyPr>
          <a:lstStyle/>
          <a:p>
            <a:pPr algn="ctr"/>
            <a:r>
              <a:rPr lang="cs-CZ" sz="1050" dirty="0">
                <a:solidFill>
                  <a:schemeClr val="tx2"/>
                </a:solidFill>
              </a:rPr>
              <a:t>16 VIS </a:t>
            </a:r>
            <a:r>
              <a:rPr lang="cs-CZ" sz="1050" dirty="0" err="1">
                <a:solidFill>
                  <a:schemeClr val="tx2"/>
                </a:solidFill>
              </a:rPr>
              <a:t>channels</a:t>
            </a:r>
            <a:endParaRPr lang="cs-CZ" sz="1050" dirty="0">
              <a:solidFill>
                <a:schemeClr val="tx2"/>
              </a:solidFill>
            </a:endParaRPr>
          </a:p>
          <a:p>
            <a:pPr algn="ctr"/>
            <a:r>
              <a:rPr lang="cs-CZ" sz="1050" dirty="0">
                <a:solidFill>
                  <a:schemeClr val="tx2"/>
                </a:solidFill>
              </a:rPr>
              <a:t>25 </a:t>
            </a:r>
            <a:r>
              <a:rPr lang="cs-CZ" sz="1050" dirty="0" err="1">
                <a:solidFill>
                  <a:schemeClr val="tx2"/>
                </a:solidFill>
              </a:rPr>
              <a:t>nm</a:t>
            </a:r>
            <a:r>
              <a:rPr lang="cs-CZ" sz="1050" dirty="0">
                <a:solidFill>
                  <a:schemeClr val="tx2"/>
                </a:solidFill>
              </a:rPr>
              <a:t> </a:t>
            </a:r>
            <a:r>
              <a:rPr lang="cs-CZ" sz="1050" dirty="0" err="1">
                <a:solidFill>
                  <a:schemeClr val="tx2"/>
                </a:solidFill>
              </a:rPr>
              <a:t>difference</a:t>
            </a:r>
            <a:endParaRPr lang="cs-CZ" sz="1050" dirty="0">
              <a:solidFill>
                <a:schemeClr val="tx2"/>
              </a:solidFill>
            </a:endParaRPr>
          </a:p>
        </p:txBody>
      </p:sp>
      <p:sp>
        <p:nvSpPr>
          <p:cNvPr id="51" name="TextovéPole 50"/>
          <p:cNvSpPr txBox="1"/>
          <p:nvPr/>
        </p:nvSpPr>
        <p:spPr>
          <a:xfrm>
            <a:off x="6849875" y="2131798"/>
            <a:ext cx="1386429" cy="415498"/>
          </a:xfrm>
          <a:prstGeom prst="rect">
            <a:avLst/>
          </a:prstGeom>
          <a:noFill/>
        </p:spPr>
        <p:txBody>
          <a:bodyPr wrap="square" rtlCol="0">
            <a:spAutoFit/>
          </a:bodyPr>
          <a:lstStyle/>
          <a:p>
            <a:pPr algn="ctr"/>
            <a:r>
              <a:rPr lang="cs-CZ" sz="1050" dirty="0">
                <a:solidFill>
                  <a:schemeClr val="tx2"/>
                </a:solidFill>
              </a:rPr>
              <a:t>16 IR </a:t>
            </a:r>
            <a:r>
              <a:rPr lang="cs-CZ" sz="1050" dirty="0" err="1">
                <a:solidFill>
                  <a:schemeClr val="tx2"/>
                </a:solidFill>
              </a:rPr>
              <a:t>channels</a:t>
            </a:r>
            <a:r>
              <a:rPr lang="cs-CZ" sz="1050" dirty="0">
                <a:solidFill>
                  <a:schemeClr val="tx2"/>
                </a:solidFill>
              </a:rPr>
              <a:t> </a:t>
            </a:r>
          </a:p>
          <a:p>
            <a:pPr algn="ctr"/>
            <a:r>
              <a:rPr lang="cs-CZ" sz="1050" dirty="0">
                <a:solidFill>
                  <a:schemeClr val="tx2"/>
                </a:solidFill>
              </a:rPr>
              <a:t>100 </a:t>
            </a:r>
            <a:r>
              <a:rPr lang="cs-CZ" sz="1050" dirty="0" err="1">
                <a:solidFill>
                  <a:schemeClr val="tx2"/>
                </a:solidFill>
              </a:rPr>
              <a:t>nm</a:t>
            </a:r>
            <a:r>
              <a:rPr lang="cs-CZ" sz="1050" dirty="0">
                <a:solidFill>
                  <a:schemeClr val="tx2"/>
                </a:solidFill>
              </a:rPr>
              <a:t> </a:t>
            </a:r>
            <a:r>
              <a:rPr lang="cs-CZ" sz="1050" dirty="0" err="1">
                <a:solidFill>
                  <a:schemeClr val="tx2"/>
                </a:solidFill>
              </a:rPr>
              <a:t>difference</a:t>
            </a:r>
            <a:endParaRPr lang="cs-CZ" sz="1050" dirty="0">
              <a:solidFill>
                <a:schemeClr val="tx2"/>
              </a:solidFill>
            </a:endParaRPr>
          </a:p>
        </p:txBody>
      </p:sp>
      <p:sp>
        <p:nvSpPr>
          <p:cNvPr id="2" name="Zástupný symbol pro číslo snímku 1"/>
          <p:cNvSpPr>
            <a:spLocks noGrp="1"/>
          </p:cNvSpPr>
          <p:nvPr>
            <p:ph type="sldNum" sz="quarter" idx="12"/>
          </p:nvPr>
        </p:nvSpPr>
        <p:spPr/>
        <p:txBody>
          <a:bodyPr/>
          <a:lstStyle/>
          <a:p>
            <a:fld id="{AC57A5DF-1266-40EA-9282-1E66B9DE06C0}" type="slidenum">
              <a:rPr lang="cs-CZ" smtClean="0"/>
              <a:t>11</a:t>
            </a:fld>
            <a:endParaRPr lang="cs-CZ"/>
          </a:p>
        </p:txBody>
      </p:sp>
      <p:sp>
        <p:nvSpPr>
          <p:cNvPr id="52" name="TextovéPole 51"/>
          <p:cNvSpPr txBox="1"/>
          <p:nvPr/>
        </p:nvSpPr>
        <p:spPr>
          <a:xfrm>
            <a:off x="5277948" y="4876056"/>
            <a:ext cx="3542524" cy="738664"/>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8</a:t>
            </a:r>
            <a:r>
              <a:rPr lang="cs-CZ" sz="1400" b="1" dirty="0">
                <a:solidFill>
                  <a:schemeClr val="tx2"/>
                </a:solidFill>
              </a:rPr>
              <a:t> </a:t>
            </a:r>
            <a:r>
              <a:rPr lang="cs-CZ" sz="1400" dirty="0">
                <a:solidFill>
                  <a:schemeClr val="tx2"/>
                </a:solidFill>
              </a:rPr>
              <a:t>Srovnání spekter</a:t>
            </a:r>
            <a:r>
              <a:rPr lang="en-US" sz="1400" dirty="0">
                <a:solidFill>
                  <a:schemeClr val="tx2"/>
                </a:solidFill>
              </a:rPr>
              <a:t> </a:t>
            </a:r>
            <a:r>
              <a:rPr lang="en-US" sz="1400" dirty="0" err="1">
                <a:solidFill>
                  <a:schemeClr val="tx2"/>
                </a:solidFill>
              </a:rPr>
              <a:t>získaných</a:t>
            </a:r>
            <a:r>
              <a:rPr lang="en-US" sz="1400" dirty="0">
                <a:solidFill>
                  <a:schemeClr val="tx2"/>
                </a:solidFill>
              </a:rPr>
              <a:t> </a:t>
            </a:r>
            <a:r>
              <a:rPr lang="en-US" sz="1400" dirty="0" err="1">
                <a:solidFill>
                  <a:schemeClr val="tx2"/>
                </a:solidFill>
              </a:rPr>
              <a:t>metodou</a:t>
            </a:r>
            <a:r>
              <a:rPr lang="en-US" sz="1400" dirty="0">
                <a:solidFill>
                  <a:schemeClr val="tx2"/>
                </a:solidFill>
              </a:rPr>
              <a:t> FORS a </a:t>
            </a:r>
            <a:r>
              <a:rPr lang="en-US" sz="1400" dirty="0" err="1">
                <a:solidFill>
                  <a:schemeClr val="tx2"/>
                </a:solidFill>
              </a:rPr>
              <a:t>multispektrálním</a:t>
            </a:r>
            <a:r>
              <a:rPr lang="en-US" sz="1400" dirty="0">
                <a:solidFill>
                  <a:schemeClr val="tx2"/>
                </a:solidFill>
              </a:rPr>
              <a:t> </a:t>
            </a:r>
            <a:r>
              <a:rPr lang="en-US" sz="1400" dirty="0" err="1">
                <a:solidFill>
                  <a:schemeClr val="tx2"/>
                </a:solidFill>
              </a:rPr>
              <a:t>scannerem</a:t>
            </a:r>
            <a:r>
              <a:rPr lang="en-US" sz="1400" dirty="0">
                <a:solidFill>
                  <a:schemeClr val="tx2"/>
                </a:solidFill>
              </a:rPr>
              <a:t> </a:t>
            </a:r>
            <a:endParaRPr lang="cs-CZ" sz="1400" dirty="0">
              <a:solidFill>
                <a:schemeClr val="tx2"/>
              </a:solidFill>
            </a:endParaRPr>
          </a:p>
        </p:txBody>
      </p:sp>
      <p:sp>
        <p:nvSpPr>
          <p:cNvPr id="54"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63" name="TextovéPole 62"/>
          <p:cNvSpPr txBox="1"/>
          <p:nvPr/>
        </p:nvSpPr>
        <p:spPr>
          <a:xfrm>
            <a:off x="1056456" y="4876056"/>
            <a:ext cx="3606361" cy="738664"/>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7</a:t>
            </a:r>
            <a:r>
              <a:rPr lang="cs-CZ" sz="1400" b="1" dirty="0">
                <a:solidFill>
                  <a:schemeClr val="tx2"/>
                </a:solidFill>
              </a:rPr>
              <a:t> </a:t>
            </a:r>
            <a:r>
              <a:rPr lang="en-US" sz="1400" dirty="0" err="1">
                <a:solidFill>
                  <a:schemeClr val="tx2"/>
                </a:solidFill>
              </a:rPr>
              <a:t>Vý</a:t>
            </a:r>
            <a:r>
              <a:rPr lang="cs-CZ" sz="1400" dirty="0">
                <a:solidFill>
                  <a:schemeClr val="tx2"/>
                </a:solidFill>
              </a:rPr>
              <a:t>stupem scanneru je celkem 32 snímků v různých vlnových délkách</a:t>
            </a:r>
            <a:r>
              <a:rPr lang="en-US" sz="1400" dirty="0">
                <a:solidFill>
                  <a:schemeClr val="tx2"/>
                </a:solidFill>
              </a:rPr>
              <a:t> (</a:t>
            </a:r>
            <a:r>
              <a:rPr lang="en-US" sz="1400" dirty="0" err="1">
                <a:solidFill>
                  <a:schemeClr val="tx2"/>
                </a:solidFill>
              </a:rPr>
              <a:t>zde</a:t>
            </a:r>
            <a:r>
              <a:rPr lang="en-US" sz="1400" dirty="0">
                <a:solidFill>
                  <a:schemeClr val="tx2"/>
                </a:solidFill>
              </a:rPr>
              <a:t> </a:t>
            </a:r>
            <a:r>
              <a:rPr lang="en-US" sz="1400" dirty="0" err="1">
                <a:solidFill>
                  <a:schemeClr val="tx2"/>
                </a:solidFill>
              </a:rPr>
              <a:t>příklad</a:t>
            </a:r>
            <a:r>
              <a:rPr lang="en-US" sz="1400" dirty="0">
                <a:solidFill>
                  <a:schemeClr val="tx2"/>
                </a:solidFill>
              </a:rPr>
              <a:t> </a:t>
            </a:r>
            <a:r>
              <a:rPr lang="en-US" sz="1400" dirty="0" err="1">
                <a:solidFill>
                  <a:schemeClr val="tx2"/>
                </a:solidFill>
              </a:rPr>
              <a:t>pěti</a:t>
            </a:r>
            <a:r>
              <a:rPr lang="en-US" sz="1400" dirty="0">
                <a:solidFill>
                  <a:schemeClr val="tx2"/>
                </a:solidFill>
              </a:rPr>
              <a:t>)</a:t>
            </a:r>
            <a:endParaRPr lang="cs-CZ" sz="1400" dirty="0">
              <a:solidFill>
                <a:schemeClr val="tx2"/>
              </a:solidFill>
            </a:endParaRPr>
          </a:p>
        </p:txBody>
      </p:sp>
      <p:pic>
        <p:nvPicPr>
          <p:cNvPr id="4" name="Picture 3" descr="A picture containing text, photo, showing, different&#10;&#10;Description automatically generated">
            <a:extLst>
              <a:ext uri="{FF2B5EF4-FFF2-40B4-BE49-F238E27FC236}">
                <a16:creationId xmlns:a16="http://schemas.microsoft.com/office/drawing/2014/main" id="{3729836B-C9E3-40A3-9D1A-A309B1B47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782" y="2132856"/>
            <a:ext cx="3359117" cy="2743200"/>
          </a:xfrm>
          <a:prstGeom prst="rect">
            <a:avLst/>
          </a:prstGeom>
        </p:spPr>
      </p:pic>
    </p:spTree>
    <p:extLst>
      <p:ext uri="{BB962C8B-B14F-4D97-AF65-F5344CB8AC3E}">
        <p14:creationId xmlns:p14="http://schemas.microsoft.com/office/powerpoint/2010/main" val="3873216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AC57A5DF-1266-40EA-9282-1E66B9DE06C0}" type="slidenum">
              <a:rPr lang="cs-CZ" smtClean="0"/>
              <a:t>12</a:t>
            </a:fld>
            <a:endParaRPr lang="cs-CZ"/>
          </a:p>
        </p:txBody>
      </p:sp>
      <p:sp>
        <p:nvSpPr>
          <p:cNvPr id="54" name="Nadpis 1"/>
          <p:cNvSpPr>
            <a:spLocks noGrp="1"/>
          </p:cNvSpPr>
          <p:nvPr>
            <p:ph type="title"/>
          </p:nvPr>
        </p:nvSpPr>
        <p:spPr>
          <a:xfrm>
            <a:off x="467544" y="281286"/>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85" name="TextovéPole 84"/>
          <p:cNvSpPr txBox="1"/>
          <p:nvPr/>
        </p:nvSpPr>
        <p:spPr>
          <a:xfrm>
            <a:off x="436406" y="6424164"/>
            <a:ext cx="2603598" cy="338554"/>
          </a:xfrm>
          <a:prstGeom prst="rect">
            <a:avLst/>
          </a:prstGeom>
          <a:noFill/>
        </p:spPr>
        <p:txBody>
          <a:bodyPr wrap="none" rtlCol="0">
            <a:spAutoFit/>
          </a:bodyPr>
          <a:lstStyle/>
          <a:p>
            <a:r>
              <a:rPr lang="cs-CZ" sz="1600" b="1" dirty="0">
                <a:solidFill>
                  <a:schemeClr val="tx2"/>
                </a:solidFill>
              </a:rPr>
              <a:t>Fig. </a:t>
            </a:r>
            <a:r>
              <a:rPr lang="en-US" sz="1600" b="1" dirty="0">
                <a:solidFill>
                  <a:schemeClr val="tx2"/>
                </a:solidFill>
              </a:rPr>
              <a:t>9</a:t>
            </a:r>
            <a:r>
              <a:rPr lang="cs-CZ" sz="1600" b="1" dirty="0">
                <a:solidFill>
                  <a:schemeClr val="tx2"/>
                </a:solidFill>
              </a:rPr>
              <a:t> </a:t>
            </a:r>
            <a:r>
              <a:rPr lang="cs-CZ" sz="1600" dirty="0">
                <a:solidFill>
                  <a:schemeClr val="tx2"/>
                </a:solidFill>
              </a:rPr>
              <a:t>Režim „false colour“</a:t>
            </a:r>
          </a:p>
        </p:txBody>
      </p:sp>
      <p:pic>
        <p:nvPicPr>
          <p:cNvPr id="1026" name="Picture 2" descr="Color (RGB) and False Color Images (IrRG). ">
            <a:extLst>
              <a:ext uri="{FF2B5EF4-FFF2-40B4-BE49-F238E27FC236}">
                <a16:creationId xmlns:a16="http://schemas.microsoft.com/office/drawing/2014/main" id="{7CE2F1A2-41D1-4439-81C3-DC7BD0A1F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3" y="1176338"/>
            <a:ext cx="5705475" cy="4505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54851F1-4DC4-4BC5-BA9D-4C10E803B3F7}"/>
              </a:ext>
            </a:extLst>
          </p:cNvPr>
          <p:cNvSpPr txBox="1"/>
          <p:nvPr/>
        </p:nvSpPr>
        <p:spPr>
          <a:xfrm flipH="1">
            <a:off x="4562526" y="1176337"/>
            <a:ext cx="864096" cy="369332"/>
          </a:xfrm>
          <a:prstGeom prst="rect">
            <a:avLst/>
          </a:prstGeom>
          <a:noFill/>
        </p:spPr>
        <p:txBody>
          <a:bodyPr wrap="square" rtlCol="0">
            <a:spAutoFit/>
          </a:bodyPr>
          <a:lstStyle/>
          <a:p>
            <a:r>
              <a:rPr lang="en-US" dirty="0">
                <a:solidFill>
                  <a:schemeClr val="bg1"/>
                </a:solidFill>
              </a:rPr>
              <a:t>RGB</a:t>
            </a:r>
          </a:p>
        </p:txBody>
      </p:sp>
      <p:sp>
        <p:nvSpPr>
          <p:cNvPr id="33" name="TextBox 32">
            <a:extLst>
              <a:ext uri="{FF2B5EF4-FFF2-40B4-BE49-F238E27FC236}">
                <a16:creationId xmlns:a16="http://schemas.microsoft.com/office/drawing/2014/main" id="{0C68ED92-E165-4EFC-A6BB-5E046D3C9C4D}"/>
              </a:ext>
            </a:extLst>
          </p:cNvPr>
          <p:cNvSpPr txBox="1"/>
          <p:nvPr/>
        </p:nvSpPr>
        <p:spPr>
          <a:xfrm flipH="1">
            <a:off x="6012158" y="5312330"/>
            <a:ext cx="1512169" cy="369332"/>
          </a:xfrm>
          <a:prstGeom prst="rect">
            <a:avLst/>
          </a:prstGeom>
          <a:noFill/>
        </p:spPr>
        <p:txBody>
          <a:bodyPr wrap="square" rtlCol="0">
            <a:spAutoFit/>
          </a:bodyPr>
          <a:lstStyle/>
          <a:p>
            <a:r>
              <a:rPr lang="en-US" dirty="0">
                <a:solidFill>
                  <a:schemeClr val="bg1"/>
                </a:solidFill>
              </a:rPr>
              <a:t>False colour</a:t>
            </a:r>
          </a:p>
        </p:txBody>
      </p:sp>
      <p:sp>
        <p:nvSpPr>
          <p:cNvPr id="34" name="TextBox 33">
            <a:extLst>
              <a:ext uri="{FF2B5EF4-FFF2-40B4-BE49-F238E27FC236}">
                <a16:creationId xmlns:a16="http://schemas.microsoft.com/office/drawing/2014/main" id="{09203E84-9FD3-4D4F-B1CF-11405A6B975B}"/>
              </a:ext>
            </a:extLst>
          </p:cNvPr>
          <p:cNvSpPr txBox="1"/>
          <p:nvPr/>
        </p:nvSpPr>
        <p:spPr>
          <a:xfrm flipH="1">
            <a:off x="6516216" y="2564904"/>
            <a:ext cx="492804" cy="369332"/>
          </a:xfrm>
          <a:prstGeom prst="rect">
            <a:avLst/>
          </a:prstGeom>
          <a:noFill/>
        </p:spPr>
        <p:txBody>
          <a:bodyPr wrap="square" rtlCol="0">
            <a:spAutoFit/>
          </a:bodyPr>
          <a:lstStyle/>
          <a:p>
            <a:r>
              <a:rPr lang="en-US" dirty="0">
                <a:solidFill>
                  <a:schemeClr val="bg1"/>
                </a:solidFill>
              </a:rPr>
              <a:t>IR</a:t>
            </a:r>
          </a:p>
        </p:txBody>
      </p:sp>
    </p:spTree>
    <p:extLst>
      <p:ext uri="{BB962C8B-B14F-4D97-AF65-F5344CB8AC3E}">
        <p14:creationId xmlns:p14="http://schemas.microsoft.com/office/powerpoint/2010/main" val="24076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Vyhodnocení barevné změny</a:t>
            </a:r>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13</a:t>
            </a:fld>
            <a:endParaRPr lang="cs-CZ"/>
          </a:p>
        </p:txBody>
      </p:sp>
      <p:sp>
        <p:nvSpPr>
          <p:cNvPr id="18"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graphicFrame>
        <p:nvGraphicFramePr>
          <p:cNvPr id="21" name="Graf 20"/>
          <p:cNvGraphicFramePr/>
          <p:nvPr>
            <p:extLst>
              <p:ext uri="{D42A27DB-BD31-4B8C-83A1-F6EECF244321}">
                <p14:modId xmlns:p14="http://schemas.microsoft.com/office/powerpoint/2010/main" val="1330080582"/>
              </p:ext>
            </p:extLst>
          </p:nvPr>
        </p:nvGraphicFramePr>
        <p:xfrm>
          <a:off x="1115616" y="2060848"/>
          <a:ext cx="4968552" cy="2511172"/>
        </p:xfrm>
        <a:graphic>
          <a:graphicData uri="http://schemas.openxmlformats.org/drawingml/2006/chart">
            <c:chart xmlns:c="http://schemas.openxmlformats.org/drawingml/2006/chart" xmlns:r="http://schemas.openxmlformats.org/officeDocument/2006/relationships" r:id="rId3"/>
          </a:graphicData>
        </a:graphic>
      </p:graphicFrame>
      <p:pic>
        <p:nvPicPr>
          <p:cNvPr id="22" name="Zástupný symbol pro obsah 5"/>
          <p:cNvPicPr>
            <a:picLocks/>
          </p:cNvPicPr>
          <p:nvPr/>
        </p:nvPicPr>
        <p:blipFill rotWithShape="1">
          <a:blip r:embed="rId4">
            <a:extLst>
              <a:ext uri="{28A0092B-C50C-407E-A947-70E740481C1C}">
                <a14:useLocalDpi xmlns:a14="http://schemas.microsoft.com/office/drawing/2010/main"/>
              </a:ext>
            </a:extLst>
          </a:blip>
          <a:srcRect r="57527"/>
          <a:stretch/>
        </p:blipFill>
        <p:spPr>
          <a:xfrm>
            <a:off x="6185149" y="2060848"/>
            <a:ext cx="1803284" cy="2160240"/>
          </a:xfrm>
          <a:prstGeom prst="rect">
            <a:avLst/>
          </a:prstGeom>
        </p:spPr>
      </p:pic>
      <p:pic>
        <p:nvPicPr>
          <p:cNvPr id="23" name="Obrázek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5616" y="4869160"/>
            <a:ext cx="2114853" cy="1656000"/>
          </a:xfrm>
          <a:prstGeom prst="rect">
            <a:avLst/>
          </a:prstGeom>
        </p:spPr>
      </p:pic>
      <p:pic>
        <p:nvPicPr>
          <p:cNvPr id="24" name="Obrázek 2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75622" y="4869160"/>
            <a:ext cx="2114853" cy="1656000"/>
          </a:xfrm>
          <a:prstGeom prst="rect">
            <a:avLst/>
          </a:prstGeom>
        </p:spPr>
      </p:pic>
      <p:pic>
        <p:nvPicPr>
          <p:cNvPr id="25" name="Obrázek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68145" y="4877753"/>
            <a:ext cx="2114853" cy="1656000"/>
          </a:xfrm>
          <a:prstGeom prst="rect">
            <a:avLst/>
          </a:prstGeom>
        </p:spPr>
      </p:pic>
      <p:sp>
        <p:nvSpPr>
          <p:cNvPr id="26" name="Ovál 25"/>
          <p:cNvSpPr>
            <a:spLocks noChangeArrowheads="1"/>
          </p:cNvSpPr>
          <p:nvPr/>
        </p:nvSpPr>
        <p:spPr bwMode="auto">
          <a:xfrm>
            <a:off x="2041914" y="5415220"/>
            <a:ext cx="262255" cy="28194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cs-CZ"/>
          </a:p>
        </p:txBody>
      </p:sp>
      <p:sp>
        <p:nvSpPr>
          <p:cNvPr id="27" name="Ovál 26"/>
          <p:cNvSpPr>
            <a:spLocks noChangeArrowheads="1"/>
          </p:cNvSpPr>
          <p:nvPr/>
        </p:nvSpPr>
        <p:spPr bwMode="auto">
          <a:xfrm>
            <a:off x="4401919" y="5315060"/>
            <a:ext cx="262255" cy="28194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cs-CZ"/>
          </a:p>
        </p:txBody>
      </p:sp>
      <p:sp>
        <p:nvSpPr>
          <p:cNvPr id="31" name="Ovál 30"/>
          <p:cNvSpPr>
            <a:spLocks noChangeArrowheads="1"/>
          </p:cNvSpPr>
          <p:nvPr/>
        </p:nvSpPr>
        <p:spPr bwMode="auto">
          <a:xfrm>
            <a:off x="6809883" y="5327742"/>
            <a:ext cx="262255" cy="281940"/>
          </a:xfrm>
          <a:prstGeom prst="ellipse">
            <a:avLst/>
          </a:pr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cs-CZ"/>
          </a:p>
        </p:txBody>
      </p:sp>
      <p:sp>
        <p:nvSpPr>
          <p:cNvPr id="32" name="Textové pole 2"/>
          <p:cNvSpPr txBox="1">
            <a:spLocks noChangeArrowheads="1"/>
          </p:cNvSpPr>
          <p:nvPr/>
        </p:nvSpPr>
        <p:spPr bwMode="auto">
          <a:xfrm>
            <a:off x="2840921" y="6261484"/>
            <a:ext cx="381000" cy="2711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cs-CZ" sz="1100">
                <a:solidFill>
                  <a:srgbClr val="FFFF00"/>
                </a:solidFill>
                <a:effectLst/>
                <a:latin typeface="Calibri"/>
                <a:ea typeface="Calibri"/>
                <a:cs typeface="Times New Roman"/>
              </a:rPr>
              <a:t>t0</a:t>
            </a:r>
            <a:endParaRPr lang="cs-CZ" sz="1100">
              <a:effectLst/>
              <a:latin typeface="Calibri"/>
              <a:ea typeface="Calibri"/>
              <a:cs typeface="Times New Roman"/>
            </a:endParaRPr>
          </a:p>
        </p:txBody>
      </p:sp>
      <p:sp>
        <p:nvSpPr>
          <p:cNvPr id="33" name="Textové pole 2"/>
          <p:cNvSpPr txBox="1">
            <a:spLocks noChangeArrowheads="1"/>
          </p:cNvSpPr>
          <p:nvPr/>
        </p:nvSpPr>
        <p:spPr bwMode="auto">
          <a:xfrm>
            <a:off x="5231652" y="6265439"/>
            <a:ext cx="381000" cy="2711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cs-CZ" sz="1100">
                <a:solidFill>
                  <a:srgbClr val="FFFF00"/>
                </a:solidFill>
                <a:effectLst/>
                <a:latin typeface="Calibri"/>
                <a:ea typeface="Calibri"/>
                <a:cs typeface="Times New Roman"/>
              </a:rPr>
              <a:t>t1</a:t>
            </a:r>
            <a:endParaRPr lang="cs-CZ" sz="1100">
              <a:effectLst/>
              <a:latin typeface="Calibri"/>
              <a:ea typeface="Calibri"/>
              <a:cs typeface="Times New Roman"/>
            </a:endParaRPr>
          </a:p>
        </p:txBody>
      </p:sp>
      <p:sp>
        <p:nvSpPr>
          <p:cNvPr id="34" name="Textové pole 2"/>
          <p:cNvSpPr txBox="1">
            <a:spLocks noChangeArrowheads="1"/>
          </p:cNvSpPr>
          <p:nvPr/>
        </p:nvSpPr>
        <p:spPr bwMode="auto">
          <a:xfrm>
            <a:off x="7607433" y="6261483"/>
            <a:ext cx="381000" cy="271145"/>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cs-CZ" sz="1100">
                <a:solidFill>
                  <a:srgbClr val="FFFF00"/>
                </a:solidFill>
                <a:effectLst/>
                <a:latin typeface="Calibri"/>
                <a:ea typeface="Calibri"/>
                <a:cs typeface="Times New Roman"/>
              </a:rPr>
              <a:t>t2</a:t>
            </a:r>
            <a:endParaRPr lang="cs-CZ" sz="1100">
              <a:effectLst/>
              <a:latin typeface="Calibri"/>
              <a:ea typeface="Calibri"/>
              <a:cs typeface="Times New Roman"/>
            </a:endParaRPr>
          </a:p>
        </p:txBody>
      </p:sp>
      <p:sp>
        <p:nvSpPr>
          <p:cNvPr id="35" name="TextovéPole 34"/>
          <p:cNvSpPr txBox="1"/>
          <p:nvPr/>
        </p:nvSpPr>
        <p:spPr>
          <a:xfrm>
            <a:off x="6796049" y="4149080"/>
            <a:ext cx="521297" cy="738664"/>
          </a:xfrm>
          <a:prstGeom prst="rect">
            <a:avLst/>
          </a:prstGeom>
          <a:noFill/>
        </p:spPr>
        <p:txBody>
          <a:bodyPr wrap="none" rtlCol="0">
            <a:spAutoFit/>
          </a:bodyPr>
          <a:lstStyle/>
          <a:p>
            <a:r>
              <a:rPr lang="cs-CZ" sz="1400" dirty="0">
                <a:latin typeface="Bookman Old Style" panose="02050604050505020204" pitchFamily="18" charset="0"/>
              </a:rPr>
              <a:t>L* ↑</a:t>
            </a:r>
          </a:p>
          <a:p>
            <a:r>
              <a:rPr lang="cs-CZ" sz="1400" dirty="0">
                <a:latin typeface="Bookman Old Style" panose="02050604050505020204" pitchFamily="18" charset="0"/>
              </a:rPr>
              <a:t>a* ↓</a:t>
            </a:r>
          </a:p>
          <a:p>
            <a:r>
              <a:rPr lang="cs-CZ" sz="1400" dirty="0">
                <a:latin typeface="Bookman Old Style" panose="02050604050505020204" pitchFamily="18" charset="0"/>
              </a:rPr>
              <a:t>b* ↓</a:t>
            </a:r>
          </a:p>
        </p:txBody>
      </p:sp>
      <p:sp>
        <p:nvSpPr>
          <p:cNvPr id="36" name="TextovéPole 35"/>
          <p:cNvSpPr txBox="1"/>
          <p:nvPr/>
        </p:nvSpPr>
        <p:spPr>
          <a:xfrm>
            <a:off x="1115616" y="4581128"/>
            <a:ext cx="4719562" cy="307777"/>
          </a:xfrm>
          <a:prstGeom prst="rect">
            <a:avLst/>
          </a:prstGeom>
          <a:noFill/>
        </p:spPr>
        <p:txBody>
          <a:bodyPr wrap="none" rtlCol="0">
            <a:spAutoFit/>
          </a:bodyPr>
          <a:lstStyle/>
          <a:p>
            <a:r>
              <a:rPr lang="cs-CZ" sz="1400" b="1" dirty="0">
                <a:solidFill>
                  <a:schemeClr val="tx2"/>
                </a:solidFill>
              </a:rPr>
              <a:t>Fig. 1</a:t>
            </a:r>
            <a:r>
              <a:rPr lang="en-US" sz="1400" b="1" dirty="0">
                <a:solidFill>
                  <a:schemeClr val="tx2"/>
                </a:solidFill>
              </a:rPr>
              <a:t>0</a:t>
            </a:r>
            <a:r>
              <a:rPr lang="cs-CZ" sz="1400" b="1" dirty="0">
                <a:solidFill>
                  <a:schemeClr val="tx2"/>
                </a:solidFill>
              </a:rPr>
              <a:t> </a:t>
            </a:r>
            <a:r>
              <a:rPr lang="cs-CZ" sz="1400" dirty="0">
                <a:solidFill>
                  <a:schemeClr val="tx2"/>
                </a:solidFill>
              </a:rPr>
              <a:t>Změna koordinát L*a*b* před, během a po čištění</a:t>
            </a:r>
          </a:p>
        </p:txBody>
      </p:sp>
      <p:sp>
        <p:nvSpPr>
          <p:cNvPr id="37" name="TextovéPole 36"/>
          <p:cNvSpPr txBox="1"/>
          <p:nvPr/>
        </p:nvSpPr>
        <p:spPr>
          <a:xfrm>
            <a:off x="1115616" y="6517399"/>
            <a:ext cx="4709687" cy="307777"/>
          </a:xfrm>
          <a:prstGeom prst="rect">
            <a:avLst/>
          </a:prstGeom>
          <a:noFill/>
        </p:spPr>
        <p:txBody>
          <a:bodyPr wrap="none" rtlCol="0">
            <a:spAutoFit/>
          </a:bodyPr>
          <a:lstStyle/>
          <a:p>
            <a:r>
              <a:rPr lang="cs-CZ" sz="1400" b="1" dirty="0">
                <a:solidFill>
                  <a:schemeClr val="tx2"/>
                </a:solidFill>
              </a:rPr>
              <a:t>Fig. 1</a:t>
            </a:r>
            <a:r>
              <a:rPr lang="en-US" sz="1400" b="1" dirty="0">
                <a:solidFill>
                  <a:schemeClr val="tx2"/>
                </a:solidFill>
              </a:rPr>
              <a:t>1</a:t>
            </a:r>
            <a:r>
              <a:rPr lang="cs-CZ" sz="1400" b="1" dirty="0">
                <a:solidFill>
                  <a:schemeClr val="tx2"/>
                </a:solidFill>
              </a:rPr>
              <a:t> </a:t>
            </a:r>
            <a:r>
              <a:rPr lang="cs-CZ" sz="1400" dirty="0">
                <a:solidFill>
                  <a:schemeClr val="tx2"/>
                </a:solidFill>
              </a:rPr>
              <a:t>Změna koordinát L*a*b* před, během a po čištění</a:t>
            </a:r>
          </a:p>
        </p:txBody>
      </p:sp>
    </p:spTree>
    <p:extLst>
      <p:ext uri="{BB962C8B-B14F-4D97-AF65-F5344CB8AC3E}">
        <p14:creationId xmlns:p14="http://schemas.microsoft.com/office/powerpoint/2010/main" val="2146911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Multispektrální reflektografie (VIS/NIR imaging)</a:t>
            </a:r>
          </a:p>
          <a:p>
            <a:pPr marL="800100" lvl="1" indent="-342900"/>
            <a:endParaRPr lang="cs-CZ" sz="1800" dirty="0"/>
          </a:p>
        </p:txBody>
      </p:sp>
      <p:sp>
        <p:nvSpPr>
          <p:cNvPr id="60" name="TextovéPole 164"/>
          <p:cNvSpPr txBox="1"/>
          <p:nvPr/>
        </p:nvSpPr>
        <p:spPr>
          <a:xfrm>
            <a:off x="1834955" y="5692168"/>
            <a:ext cx="587070" cy="276999"/>
          </a:xfrm>
          <a:prstGeom prst="rect">
            <a:avLst/>
          </a:prstGeom>
          <a:noFill/>
        </p:spPr>
        <p:txBody>
          <a:bodyPr wrap="square" rtlCol="0">
            <a:spAutoFit/>
          </a:bodyPr>
          <a:lstStyle/>
          <a:p>
            <a:r>
              <a:rPr lang="cs-CZ" sz="1200" b="1" dirty="0">
                <a:solidFill>
                  <a:schemeClr val="tx2"/>
                </a:solidFill>
              </a:rPr>
              <a:t>RGB</a:t>
            </a:r>
          </a:p>
        </p:txBody>
      </p:sp>
      <p:sp>
        <p:nvSpPr>
          <p:cNvPr id="61" name="TextovéPole 164"/>
          <p:cNvSpPr txBox="1"/>
          <p:nvPr/>
        </p:nvSpPr>
        <p:spPr>
          <a:xfrm>
            <a:off x="4406749" y="5692168"/>
            <a:ext cx="684075" cy="276999"/>
          </a:xfrm>
          <a:prstGeom prst="rect">
            <a:avLst/>
          </a:prstGeom>
          <a:noFill/>
        </p:spPr>
        <p:txBody>
          <a:bodyPr wrap="square" rtlCol="0">
            <a:spAutoFit/>
          </a:bodyPr>
          <a:lstStyle/>
          <a:p>
            <a:r>
              <a:rPr lang="en-US" sz="1200" b="1" dirty="0">
                <a:solidFill>
                  <a:schemeClr val="tx2"/>
                </a:solidFill>
              </a:rPr>
              <a:t>IR</a:t>
            </a:r>
            <a:endParaRPr lang="cs-CZ" sz="1200" b="1" dirty="0">
              <a:solidFill>
                <a:schemeClr val="tx2"/>
              </a:solidFill>
            </a:endParaRPr>
          </a:p>
        </p:txBody>
      </p:sp>
      <p:sp>
        <p:nvSpPr>
          <p:cNvPr id="62" name="TextovéPole 61"/>
          <p:cNvSpPr txBox="1"/>
          <p:nvPr/>
        </p:nvSpPr>
        <p:spPr>
          <a:xfrm>
            <a:off x="5750531" y="4937390"/>
            <a:ext cx="2105063" cy="784830"/>
          </a:xfrm>
          <a:prstGeom prst="rect">
            <a:avLst/>
          </a:prstGeom>
          <a:noFill/>
        </p:spPr>
        <p:txBody>
          <a:bodyPr wrap="none" rtlCol="0">
            <a:spAutoFit/>
          </a:bodyPr>
          <a:lstStyle/>
          <a:p>
            <a:r>
              <a:rPr lang="cs-CZ" sz="1500" b="1" dirty="0">
                <a:solidFill>
                  <a:srgbClr val="C00000"/>
                </a:solidFill>
              </a:rPr>
              <a:t>Fig. 1</a:t>
            </a:r>
            <a:r>
              <a:rPr lang="en-US" sz="1500" b="1" dirty="0">
                <a:solidFill>
                  <a:srgbClr val="C00000"/>
                </a:solidFill>
              </a:rPr>
              <a:t>2</a:t>
            </a:r>
            <a:r>
              <a:rPr lang="cs-CZ" sz="1500" b="1" dirty="0">
                <a:solidFill>
                  <a:srgbClr val="C00000"/>
                </a:solidFill>
              </a:rPr>
              <a:t> </a:t>
            </a:r>
            <a:r>
              <a:rPr lang="cs-CZ" sz="1500" dirty="0">
                <a:solidFill>
                  <a:srgbClr val="C00000"/>
                </a:solidFill>
              </a:rPr>
              <a:t>Starý kytarista</a:t>
            </a:r>
          </a:p>
          <a:p>
            <a:r>
              <a:rPr lang="cs-CZ" sz="1500" i="1" dirty="0">
                <a:solidFill>
                  <a:srgbClr val="C00000"/>
                </a:solidFill>
              </a:rPr>
              <a:t>           - </a:t>
            </a:r>
            <a:r>
              <a:rPr lang="cs-CZ" sz="1500" dirty="0">
                <a:solidFill>
                  <a:srgbClr val="C00000"/>
                </a:solidFill>
              </a:rPr>
              <a:t>Pablo Picasso</a:t>
            </a:r>
          </a:p>
          <a:p>
            <a:r>
              <a:rPr lang="cs-CZ" sz="1500" dirty="0">
                <a:solidFill>
                  <a:srgbClr val="C00000"/>
                </a:solidFill>
              </a:rPr>
              <a:t>            </a:t>
            </a:r>
            <a:r>
              <a:rPr lang="cs-CZ" sz="1500" i="1" dirty="0">
                <a:solidFill>
                  <a:srgbClr val="C00000"/>
                </a:solidFill>
              </a:rPr>
              <a:t>starší plátno</a:t>
            </a:r>
          </a:p>
        </p:txBody>
      </p:sp>
      <p:sp>
        <p:nvSpPr>
          <p:cNvPr id="10" name="Zástupný symbol pro číslo snímku 9"/>
          <p:cNvSpPr>
            <a:spLocks noGrp="1"/>
          </p:cNvSpPr>
          <p:nvPr>
            <p:ph type="sldNum" sz="quarter" idx="12"/>
          </p:nvPr>
        </p:nvSpPr>
        <p:spPr/>
        <p:txBody>
          <a:bodyPr/>
          <a:lstStyle/>
          <a:p>
            <a:fld id="{AC57A5DF-1266-40EA-9282-1E66B9DE06C0}" type="slidenum">
              <a:rPr lang="cs-CZ" smtClean="0"/>
              <a:t>14</a:t>
            </a:fld>
            <a:endParaRPr lang="cs-CZ"/>
          </a:p>
        </p:txBody>
      </p:sp>
      <p:sp>
        <p:nvSpPr>
          <p:cNvPr id="19"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622" y="2247500"/>
            <a:ext cx="2311736" cy="3474720"/>
          </a:xfrm>
          <a:prstGeom prst="rect">
            <a:avLst/>
          </a:prstGeo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122" y="2247500"/>
            <a:ext cx="2363755" cy="3474720"/>
          </a:xfrm>
          <a:prstGeom prst="rect">
            <a:avLst/>
          </a:prstGeom>
        </p:spPr>
      </p:pic>
    </p:spTree>
    <p:extLst>
      <p:ext uri="{BB962C8B-B14F-4D97-AF65-F5344CB8AC3E}">
        <p14:creationId xmlns:p14="http://schemas.microsoft.com/office/powerpoint/2010/main" val="1242811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Identifikace pigmentů</a:t>
            </a:r>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15</a:t>
            </a:fld>
            <a:endParaRPr lang="cs-CZ"/>
          </a:p>
        </p:txBody>
      </p:sp>
      <p:sp>
        <p:nvSpPr>
          <p:cNvPr id="18"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34" name="Obrázek 206" descr="Závěrečná zpráva (naposledy uloženo uživatelem) - Microsoft Word nekomerční použití"/>
          <p:cNvPicPr>
            <a:picLocks noChangeAspect="1"/>
          </p:cNvPicPr>
          <p:nvPr/>
        </p:nvPicPr>
        <p:blipFill rotWithShape="1">
          <a:blip r:embed="rId3">
            <a:extLst>
              <a:ext uri="{28A0092B-C50C-407E-A947-70E740481C1C}">
                <a14:useLocalDpi xmlns:a14="http://schemas.microsoft.com/office/drawing/2010/main" val="0"/>
              </a:ext>
            </a:extLst>
          </a:blip>
          <a:srcRect l="23516" t="25393" r="25908" b="5391"/>
          <a:stretch/>
        </p:blipFill>
        <p:spPr>
          <a:xfrm>
            <a:off x="5580112" y="2912153"/>
            <a:ext cx="3240000" cy="2372846"/>
          </a:xfrm>
          <a:prstGeom prst="rect">
            <a:avLst/>
          </a:prstGeom>
        </p:spPr>
      </p:pic>
      <p:pic>
        <p:nvPicPr>
          <p:cNvPr id="35" name="Obrázek 3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0070" y="2733317"/>
            <a:ext cx="2520000" cy="1973243"/>
          </a:xfrm>
          <a:prstGeom prst="rect">
            <a:avLst/>
          </a:prstGeom>
        </p:spPr>
      </p:pic>
      <p:pic>
        <p:nvPicPr>
          <p:cNvPr id="36" name="Picture 2" descr="C:\Users\Eva\Desktop\E\Erasmus INO\Madonna Manet\Madonna Manet_scanner t1\TIF.8bit_norm.255\Ch18_NIR_0950nm_d100_n_8b.tif"/>
          <p:cNvPicPr>
            <a:picLocks noChangeAspect="1" noChangeArrowheads="1"/>
          </p:cNvPicPr>
          <p:nvPr/>
        </p:nvPicPr>
        <p:blipFill rotWithShape="1">
          <a:blip r:embed="rId5">
            <a:extLst>
              <a:ext uri="{28A0092B-C50C-407E-A947-70E740481C1C}">
                <a14:useLocalDpi xmlns:a14="http://schemas.microsoft.com/office/drawing/2010/main" val="0"/>
              </a:ext>
            </a:extLst>
          </a:blip>
          <a:srcRect l="12186" t="64917" r="71331" b="19933"/>
          <a:stretch/>
        </p:blipFill>
        <p:spPr bwMode="auto">
          <a:xfrm>
            <a:off x="2870505" y="2152893"/>
            <a:ext cx="2520000" cy="192417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descr="C:\Users\Eva\Desktop\E\Erasmus INO\Madonna Manet\Madonna Manet_scanner t1\TIF.8bit_norm.255\Ch22_NIR_1400nm_d100_n_8b.tif"/>
          <p:cNvPicPr>
            <a:picLocks noChangeAspect="1" noChangeArrowheads="1"/>
          </p:cNvPicPr>
          <p:nvPr/>
        </p:nvPicPr>
        <p:blipFill rotWithShape="1">
          <a:blip r:embed="rId6">
            <a:extLst>
              <a:ext uri="{28A0092B-C50C-407E-A947-70E740481C1C}">
                <a14:useLocalDpi xmlns:a14="http://schemas.microsoft.com/office/drawing/2010/main" val="0"/>
              </a:ext>
            </a:extLst>
          </a:blip>
          <a:srcRect l="12190" t="64471" r="71074" b="20168"/>
          <a:stretch/>
        </p:blipFill>
        <p:spPr bwMode="auto">
          <a:xfrm>
            <a:off x="2870505" y="4149080"/>
            <a:ext cx="2520000" cy="1921653"/>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Přímá spojnice se šipkou 37"/>
          <p:cNvCxnSpPr>
            <a:cxnSpLocks/>
          </p:cNvCxnSpPr>
          <p:nvPr/>
        </p:nvCxnSpPr>
        <p:spPr>
          <a:xfrm>
            <a:off x="4157878" y="2786953"/>
            <a:ext cx="2358338" cy="436444"/>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Přímá spojnice se šipkou 38"/>
          <p:cNvCxnSpPr>
            <a:cxnSpLocks/>
          </p:cNvCxnSpPr>
          <p:nvPr/>
        </p:nvCxnSpPr>
        <p:spPr>
          <a:xfrm flipV="1">
            <a:off x="4157878" y="4725145"/>
            <a:ext cx="3294442" cy="43381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ovéPole 164"/>
          <p:cNvSpPr txBox="1"/>
          <p:nvPr/>
        </p:nvSpPr>
        <p:spPr>
          <a:xfrm>
            <a:off x="5418318" y="2564904"/>
            <a:ext cx="2610066" cy="307777"/>
          </a:xfrm>
          <a:prstGeom prst="rect">
            <a:avLst/>
          </a:prstGeom>
          <a:noFill/>
        </p:spPr>
        <p:txBody>
          <a:bodyPr wrap="square" rtlCol="0">
            <a:spAutoFit/>
          </a:bodyPr>
          <a:lstStyle/>
          <a:p>
            <a:r>
              <a:rPr lang="cs-CZ" sz="1400" b="1" dirty="0">
                <a:solidFill>
                  <a:schemeClr val="tx2"/>
                </a:solidFill>
              </a:rPr>
              <a:t>950 </a:t>
            </a:r>
            <a:r>
              <a:rPr lang="cs-CZ" sz="1400" b="1" dirty="0" err="1">
                <a:solidFill>
                  <a:schemeClr val="tx2"/>
                </a:solidFill>
              </a:rPr>
              <a:t>nm</a:t>
            </a:r>
            <a:r>
              <a:rPr lang="cs-CZ" sz="1400" b="1" dirty="0">
                <a:solidFill>
                  <a:schemeClr val="tx2"/>
                </a:solidFill>
              </a:rPr>
              <a:t> ~ reflexní pás</a:t>
            </a:r>
          </a:p>
        </p:txBody>
      </p:sp>
      <p:sp>
        <p:nvSpPr>
          <p:cNvPr id="41" name="TextovéPole 164"/>
          <p:cNvSpPr txBox="1"/>
          <p:nvPr/>
        </p:nvSpPr>
        <p:spPr>
          <a:xfrm>
            <a:off x="5418318" y="5284998"/>
            <a:ext cx="2826090" cy="307777"/>
          </a:xfrm>
          <a:prstGeom prst="rect">
            <a:avLst/>
          </a:prstGeom>
          <a:noFill/>
        </p:spPr>
        <p:txBody>
          <a:bodyPr wrap="square" rtlCol="0">
            <a:spAutoFit/>
          </a:bodyPr>
          <a:lstStyle/>
          <a:p>
            <a:r>
              <a:rPr lang="cs-CZ" sz="1400" b="1" dirty="0">
                <a:solidFill>
                  <a:schemeClr val="tx2"/>
                </a:solidFill>
              </a:rPr>
              <a:t>1400 </a:t>
            </a:r>
            <a:r>
              <a:rPr lang="cs-CZ" sz="1400" b="1" dirty="0" err="1">
                <a:solidFill>
                  <a:schemeClr val="tx2"/>
                </a:solidFill>
              </a:rPr>
              <a:t>nm</a:t>
            </a:r>
            <a:r>
              <a:rPr lang="cs-CZ" sz="1400" b="1" dirty="0">
                <a:solidFill>
                  <a:schemeClr val="tx2"/>
                </a:solidFill>
              </a:rPr>
              <a:t> ~ absorpční pás</a:t>
            </a:r>
          </a:p>
        </p:txBody>
      </p:sp>
      <p:sp>
        <p:nvSpPr>
          <p:cNvPr id="42" name="TextovéPole 164"/>
          <p:cNvSpPr txBox="1"/>
          <p:nvPr/>
        </p:nvSpPr>
        <p:spPr>
          <a:xfrm>
            <a:off x="280338" y="4706560"/>
            <a:ext cx="2707485" cy="954107"/>
          </a:xfrm>
          <a:prstGeom prst="rect">
            <a:avLst/>
          </a:prstGeom>
          <a:noFill/>
        </p:spPr>
        <p:txBody>
          <a:bodyPr wrap="square" rtlCol="0">
            <a:spAutoFit/>
          </a:bodyPr>
          <a:lstStyle/>
          <a:p>
            <a:r>
              <a:rPr lang="cs-CZ" sz="1400" b="1" dirty="0">
                <a:solidFill>
                  <a:srgbClr val="C00000"/>
                </a:solidFill>
              </a:rPr>
              <a:t>Fig. 1</a:t>
            </a:r>
            <a:r>
              <a:rPr lang="en-US" sz="1400" b="1" dirty="0">
                <a:solidFill>
                  <a:srgbClr val="C00000"/>
                </a:solidFill>
              </a:rPr>
              <a:t>3</a:t>
            </a:r>
            <a:r>
              <a:rPr lang="cs-CZ" sz="1400" b="1" dirty="0">
                <a:solidFill>
                  <a:srgbClr val="C00000"/>
                </a:solidFill>
              </a:rPr>
              <a:t> </a:t>
            </a:r>
            <a:r>
              <a:rPr lang="cs-CZ" sz="1400" dirty="0">
                <a:solidFill>
                  <a:srgbClr val="C00000"/>
                </a:solidFill>
              </a:rPr>
              <a:t>Identifikace kobaltové modři, obrázky v RGB, 950 nm (nahoře) a 1400 nm; naměřené spektrum</a:t>
            </a:r>
          </a:p>
        </p:txBody>
      </p:sp>
      <p:sp>
        <p:nvSpPr>
          <p:cNvPr id="43" name="Ovál 42"/>
          <p:cNvSpPr/>
          <p:nvPr/>
        </p:nvSpPr>
        <p:spPr>
          <a:xfrm>
            <a:off x="1450509" y="3429000"/>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4" name="Obdélník 3"/>
          <p:cNvSpPr/>
          <p:nvPr/>
        </p:nvSpPr>
        <p:spPr>
          <a:xfrm>
            <a:off x="6516216" y="3114982"/>
            <a:ext cx="936104" cy="117811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bdélník 43"/>
          <p:cNvSpPr/>
          <p:nvPr/>
        </p:nvSpPr>
        <p:spPr>
          <a:xfrm>
            <a:off x="7452320" y="4437112"/>
            <a:ext cx="936104" cy="36004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25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2"/>
          </p:nvPr>
        </p:nvSpPr>
        <p:spPr/>
        <p:txBody>
          <a:bodyPr/>
          <a:lstStyle/>
          <a:p>
            <a:fld id="{AC57A5DF-1266-40EA-9282-1E66B9DE06C0}" type="slidenum">
              <a:rPr lang="cs-CZ" smtClean="0"/>
              <a:t>16</a:t>
            </a:fld>
            <a:endParaRPr lang="cs-CZ"/>
          </a:p>
        </p:txBody>
      </p:sp>
      <p:sp>
        <p:nvSpPr>
          <p:cNvPr id="18"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17" name="obrázek 74" descr="17 Blu chiaro RGB"/>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3568" y="2994145"/>
            <a:ext cx="2513791" cy="1929600"/>
          </a:xfrm>
          <a:prstGeom prst="rect">
            <a:avLst/>
          </a:prstGeom>
          <a:noFill/>
          <a:ln>
            <a:noFill/>
          </a:ln>
        </p:spPr>
      </p:pic>
      <p:pic>
        <p:nvPicPr>
          <p:cNvPr id="20" name="obrázek 75" descr="17 Blu chiaro FC 950"/>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93597" y="1980271"/>
            <a:ext cx="2513791" cy="1929600"/>
          </a:xfrm>
          <a:prstGeom prst="rect">
            <a:avLst/>
          </a:prstGeom>
          <a:noFill/>
          <a:ln>
            <a:noFill/>
          </a:ln>
        </p:spPr>
      </p:pic>
      <p:pic>
        <p:nvPicPr>
          <p:cNvPr id="21" name="obrázek 76" descr="17 Blu chiaro FC 1600"/>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93596" y="3979327"/>
            <a:ext cx="2513791" cy="1929600"/>
          </a:xfrm>
          <a:prstGeom prst="rect">
            <a:avLst/>
          </a:prstGeom>
          <a:noFill/>
          <a:ln>
            <a:noFill/>
          </a:ln>
        </p:spPr>
      </p:pic>
      <p:pic>
        <p:nvPicPr>
          <p:cNvPr id="22" name="obrázek 77" descr="17 Blu di cobalto RGB"/>
          <p:cNvPicPr/>
          <p:nvPr/>
        </p:nvPicPr>
        <p:blipFill>
          <a:blip r:embed="rId6" cstate="print">
            <a:extLst>
              <a:ext uri="{28A0092B-C50C-407E-A947-70E740481C1C}">
                <a14:useLocalDpi xmlns:a14="http://schemas.microsoft.com/office/drawing/2010/main"/>
              </a:ext>
            </a:extLst>
          </a:blip>
          <a:srcRect/>
          <a:stretch>
            <a:fillRect/>
          </a:stretch>
        </p:blipFill>
        <p:spPr bwMode="auto">
          <a:xfrm rot="5400000">
            <a:off x="3151332" y="4046295"/>
            <a:ext cx="1079500" cy="686435"/>
          </a:xfrm>
          <a:prstGeom prst="rect">
            <a:avLst/>
          </a:prstGeom>
          <a:noFill/>
          <a:ln>
            <a:noFill/>
          </a:ln>
        </p:spPr>
      </p:pic>
      <p:pic>
        <p:nvPicPr>
          <p:cNvPr id="23" name="obrázek 78" descr="17 Blu di cobalto FC 950"/>
          <p:cNvPicPr/>
          <p:nvPr/>
        </p:nvPicPr>
        <p:blipFill>
          <a:blip r:embed="rId7" cstate="print">
            <a:extLst>
              <a:ext uri="{28A0092B-C50C-407E-A947-70E740481C1C}">
                <a14:useLocalDpi xmlns:a14="http://schemas.microsoft.com/office/drawing/2010/main"/>
              </a:ext>
            </a:extLst>
          </a:blip>
          <a:srcRect/>
          <a:stretch>
            <a:fillRect/>
          </a:stretch>
        </p:blipFill>
        <p:spPr bwMode="auto">
          <a:xfrm rot="5400000">
            <a:off x="6661358" y="3026904"/>
            <a:ext cx="1079500" cy="686435"/>
          </a:xfrm>
          <a:prstGeom prst="rect">
            <a:avLst/>
          </a:prstGeom>
          <a:noFill/>
          <a:ln>
            <a:noFill/>
          </a:ln>
        </p:spPr>
      </p:pic>
      <p:pic>
        <p:nvPicPr>
          <p:cNvPr id="24" name="obrázek 79" descr="17 Blu di cobalto FC 1600"/>
          <p:cNvPicPr/>
          <p:nvPr/>
        </p:nvPicPr>
        <p:blipFill>
          <a:blip r:embed="rId8" cstate="print">
            <a:extLst>
              <a:ext uri="{28A0092B-C50C-407E-A947-70E740481C1C}">
                <a14:useLocalDpi xmlns:a14="http://schemas.microsoft.com/office/drawing/2010/main"/>
              </a:ext>
            </a:extLst>
          </a:blip>
          <a:srcRect/>
          <a:stretch>
            <a:fillRect/>
          </a:stretch>
        </p:blipFill>
        <p:spPr bwMode="auto">
          <a:xfrm rot="5400000">
            <a:off x="6661359" y="5025960"/>
            <a:ext cx="1079500" cy="686435"/>
          </a:xfrm>
          <a:prstGeom prst="rect">
            <a:avLst/>
          </a:prstGeom>
          <a:noFill/>
          <a:ln>
            <a:noFill/>
          </a:ln>
        </p:spPr>
      </p:pic>
      <p:sp>
        <p:nvSpPr>
          <p:cNvPr id="25" name="TextovéPole 24"/>
          <p:cNvSpPr txBox="1"/>
          <p:nvPr/>
        </p:nvSpPr>
        <p:spPr>
          <a:xfrm>
            <a:off x="3197359" y="3002676"/>
            <a:ext cx="652743" cy="338554"/>
          </a:xfrm>
          <a:prstGeom prst="rect">
            <a:avLst/>
          </a:prstGeom>
          <a:noFill/>
        </p:spPr>
        <p:txBody>
          <a:bodyPr wrap="none" rtlCol="0">
            <a:spAutoFit/>
          </a:bodyPr>
          <a:lstStyle/>
          <a:p>
            <a:r>
              <a:rPr lang="cs-CZ" sz="1600" b="1" dirty="0">
                <a:solidFill>
                  <a:schemeClr val="tx2"/>
                </a:solidFill>
              </a:rPr>
              <a:t>RGB</a:t>
            </a:r>
          </a:p>
        </p:txBody>
      </p:sp>
      <p:sp>
        <p:nvSpPr>
          <p:cNvPr id="26" name="TextovéPole 25"/>
          <p:cNvSpPr txBox="1"/>
          <p:nvPr/>
        </p:nvSpPr>
        <p:spPr>
          <a:xfrm>
            <a:off x="6728039" y="1980271"/>
            <a:ext cx="1221809" cy="338554"/>
          </a:xfrm>
          <a:prstGeom prst="rect">
            <a:avLst/>
          </a:prstGeom>
          <a:noFill/>
        </p:spPr>
        <p:txBody>
          <a:bodyPr wrap="none" rtlCol="0">
            <a:spAutoFit/>
          </a:bodyPr>
          <a:lstStyle/>
          <a:p>
            <a:r>
              <a:rPr lang="cs-CZ" sz="1600" b="1" dirty="0">
                <a:solidFill>
                  <a:schemeClr val="tx2"/>
                </a:solidFill>
              </a:rPr>
              <a:t>FC 950 </a:t>
            </a:r>
            <a:r>
              <a:rPr lang="cs-CZ" sz="1600" b="1" dirty="0" err="1">
                <a:solidFill>
                  <a:schemeClr val="tx2"/>
                </a:solidFill>
              </a:rPr>
              <a:t>nm</a:t>
            </a:r>
            <a:endParaRPr lang="cs-CZ" sz="1600" b="1" dirty="0">
              <a:solidFill>
                <a:schemeClr val="tx2"/>
              </a:solidFill>
            </a:endParaRPr>
          </a:p>
        </p:txBody>
      </p:sp>
      <p:sp>
        <p:nvSpPr>
          <p:cNvPr id="27" name="TextovéPole 26"/>
          <p:cNvSpPr txBox="1"/>
          <p:nvPr/>
        </p:nvSpPr>
        <p:spPr>
          <a:xfrm>
            <a:off x="6710521" y="4017981"/>
            <a:ext cx="1335622" cy="338554"/>
          </a:xfrm>
          <a:prstGeom prst="rect">
            <a:avLst/>
          </a:prstGeom>
          <a:noFill/>
        </p:spPr>
        <p:txBody>
          <a:bodyPr wrap="none" rtlCol="0">
            <a:spAutoFit/>
          </a:bodyPr>
          <a:lstStyle/>
          <a:p>
            <a:r>
              <a:rPr lang="cs-CZ" sz="1600" b="1" dirty="0">
                <a:solidFill>
                  <a:schemeClr val="tx2"/>
                </a:solidFill>
              </a:rPr>
              <a:t>FC 1600 </a:t>
            </a:r>
            <a:r>
              <a:rPr lang="cs-CZ" sz="1600" b="1" dirty="0" err="1">
                <a:solidFill>
                  <a:schemeClr val="tx2"/>
                </a:solidFill>
              </a:rPr>
              <a:t>nm</a:t>
            </a:r>
            <a:endParaRPr lang="cs-CZ" sz="1600" b="1" dirty="0">
              <a:solidFill>
                <a:schemeClr val="tx2"/>
              </a:solidFill>
            </a:endParaRPr>
          </a:p>
        </p:txBody>
      </p:sp>
      <p:sp>
        <p:nvSpPr>
          <p:cNvPr id="31" name="Ovál 30"/>
          <p:cNvSpPr/>
          <p:nvPr/>
        </p:nvSpPr>
        <p:spPr>
          <a:xfrm>
            <a:off x="1954861" y="3762767"/>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32" name="Ovál 31"/>
          <p:cNvSpPr/>
          <p:nvPr/>
        </p:nvSpPr>
        <p:spPr>
          <a:xfrm>
            <a:off x="5450491" y="2786873"/>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33" name="Ovál 32"/>
          <p:cNvSpPr/>
          <p:nvPr/>
        </p:nvSpPr>
        <p:spPr>
          <a:xfrm>
            <a:off x="5464887" y="4763921"/>
            <a:ext cx="97155" cy="8699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19" name="TextovéPole 164"/>
          <p:cNvSpPr txBox="1"/>
          <p:nvPr/>
        </p:nvSpPr>
        <p:spPr>
          <a:xfrm>
            <a:off x="698273" y="4923745"/>
            <a:ext cx="2707485" cy="954107"/>
          </a:xfrm>
          <a:prstGeom prst="rect">
            <a:avLst/>
          </a:prstGeom>
          <a:noFill/>
        </p:spPr>
        <p:txBody>
          <a:bodyPr wrap="square" rtlCol="0">
            <a:spAutoFit/>
          </a:bodyPr>
          <a:lstStyle/>
          <a:p>
            <a:r>
              <a:rPr lang="cs-CZ" sz="1400" b="1" dirty="0">
                <a:solidFill>
                  <a:srgbClr val="C00000"/>
                </a:solidFill>
              </a:rPr>
              <a:t>Fig. 1</a:t>
            </a:r>
            <a:r>
              <a:rPr lang="en-US" sz="1400" b="1" dirty="0">
                <a:solidFill>
                  <a:srgbClr val="C00000"/>
                </a:solidFill>
              </a:rPr>
              <a:t>4</a:t>
            </a:r>
            <a:r>
              <a:rPr lang="cs-CZ" sz="1400" b="1" dirty="0">
                <a:solidFill>
                  <a:srgbClr val="C00000"/>
                </a:solidFill>
              </a:rPr>
              <a:t> </a:t>
            </a:r>
            <a:r>
              <a:rPr lang="cs-CZ" sz="1400" dirty="0">
                <a:solidFill>
                  <a:srgbClr val="C00000"/>
                </a:solidFill>
              </a:rPr>
              <a:t>Identifikace kobaltové modři, obrázky v RGB, 950 nm (nahoře) a 1400 nm; naměřené spektrum</a:t>
            </a:r>
          </a:p>
        </p:txBody>
      </p:sp>
      <p:sp>
        <p:nvSpPr>
          <p:cNvPr id="28" name="Zástupný symbol pro obsah 2">
            <a:extLst>
              <a:ext uri="{FF2B5EF4-FFF2-40B4-BE49-F238E27FC236}">
                <a16:creationId xmlns:a16="http://schemas.microsoft.com/office/drawing/2014/main" id="{29482D72-657E-40A5-80D0-513EFDE3A432}"/>
              </a:ext>
            </a:extLst>
          </p:cNvPr>
          <p:cNvSpPr txBox="1">
            <a:spLocks/>
          </p:cNvSpPr>
          <p:nvPr/>
        </p:nvSpPr>
        <p:spPr>
          <a:xfrm>
            <a:off x="467544" y="1320552"/>
            <a:ext cx="7620000" cy="2180456"/>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cs-CZ" sz="1800" b="0" cap="small"/>
              <a:t>Neinvazivní metody</a:t>
            </a:r>
            <a:endParaRPr lang="en-US" sz="1800" b="0" cap="small"/>
          </a:p>
          <a:p>
            <a:pPr marL="285750" indent="-285750">
              <a:buFont typeface="Arial" pitchFamily="34" charset="0"/>
              <a:buChar char="•"/>
            </a:pPr>
            <a:r>
              <a:rPr lang="cs-CZ" sz="1800" b="0"/>
              <a:t>Identifikace pigmentů</a:t>
            </a:r>
            <a:endParaRPr lang="cs-CZ" sz="1800" b="0" dirty="0"/>
          </a:p>
        </p:txBody>
      </p:sp>
    </p:spTree>
    <p:extLst>
      <p:ext uri="{BB962C8B-B14F-4D97-AF65-F5344CB8AC3E}">
        <p14:creationId xmlns:p14="http://schemas.microsoft.com/office/powerpoint/2010/main" val="407641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2"/>
          </p:nvPr>
        </p:nvSpPr>
        <p:spPr/>
        <p:txBody>
          <a:bodyPr/>
          <a:lstStyle/>
          <a:p>
            <a:fld id="{AC57A5DF-1266-40EA-9282-1E66B9DE06C0}" type="slidenum">
              <a:rPr lang="cs-CZ" smtClean="0"/>
              <a:t>17</a:t>
            </a:fld>
            <a:endParaRPr lang="cs-CZ"/>
          </a:p>
        </p:txBody>
      </p:sp>
      <p:sp>
        <p:nvSpPr>
          <p:cNvPr id="18"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28" name="Zástupný symbol pro obsah 2">
            <a:extLst>
              <a:ext uri="{FF2B5EF4-FFF2-40B4-BE49-F238E27FC236}">
                <a16:creationId xmlns:a16="http://schemas.microsoft.com/office/drawing/2014/main" id="{29482D72-657E-40A5-80D0-513EFDE3A432}"/>
              </a:ext>
            </a:extLst>
          </p:cNvPr>
          <p:cNvSpPr txBox="1">
            <a:spLocks/>
          </p:cNvSpPr>
          <p:nvPr/>
        </p:nvSpPr>
        <p:spPr>
          <a:xfrm>
            <a:off x="467544" y="1127856"/>
            <a:ext cx="5040560" cy="3093232"/>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cs-CZ" sz="1800" b="0" cap="small" dirty="0"/>
              <a:t>Neinvazivní metody</a:t>
            </a:r>
            <a:endParaRPr lang="en-US" sz="1800" b="0" cap="small" dirty="0"/>
          </a:p>
          <a:p>
            <a:pPr marL="285750" indent="-285750">
              <a:buFont typeface="Arial" pitchFamily="34" charset="0"/>
              <a:buChar char="•"/>
            </a:pPr>
            <a:r>
              <a:rPr lang="en-US" sz="1800" b="0" dirty="0" err="1"/>
              <a:t>Radiografie</a:t>
            </a:r>
            <a:endParaRPr lang="en-US" sz="1800" b="0" dirty="0"/>
          </a:p>
          <a:p>
            <a:pPr marL="742950" lvl="1" indent="-285750">
              <a:buFont typeface="Wingdings" panose="05000000000000000000" pitchFamily="2" charset="2"/>
              <a:buChar char="§"/>
            </a:pPr>
            <a:r>
              <a:rPr lang="en-US" sz="1600" dirty="0" err="1"/>
              <a:t>plošná</a:t>
            </a:r>
            <a:r>
              <a:rPr lang="en-US" sz="1600" dirty="0"/>
              <a:t> </a:t>
            </a:r>
            <a:r>
              <a:rPr lang="en-US" sz="1600" dirty="0" err="1"/>
              <a:t>analýza</a:t>
            </a:r>
            <a:endParaRPr lang="en-US" sz="1600" dirty="0"/>
          </a:p>
          <a:p>
            <a:pPr marL="742950" lvl="1" indent="-285750">
              <a:buFont typeface="Wingdings" panose="05000000000000000000" pitchFamily="2" charset="2"/>
              <a:buChar char="§"/>
            </a:pPr>
            <a:r>
              <a:rPr lang="en-US" sz="1600" dirty="0" err="1"/>
              <a:t>využívá</a:t>
            </a:r>
            <a:r>
              <a:rPr lang="en-US" sz="1600" dirty="0"/>
              <a:t> RTG </a:t>
            </a:r>
            <a:r>
              <a:rPr lang="en-US" sz="1600" dirty="0" err="1"/>
              <a:t>záření</a:t>
            </a:r>
            <a:endParaRPr lang="en-US" sz="1600" dirty="0"/>
          </a:p>
          <a:p>
            <a:pPr marL="742950" lvl="1" indent="-285750">
              <a:buFont typeface="Wingdings" panose="05000000000000000000" pitchFamily="2" charset="2"/>
              <a:buChar char="§"/>
            </a:pPr>
            <a:r>
              <a:rPr lang="en-US" sz="1600" dirty="0" err="1"/>
              <a:t>transmisní</a:t>
            </a:r>
            <a:r>
              <a:rPr lang="en-US" sz="1600" dirty="0"/>
              <a:t>/</a:t>
            </a:r>
            <a:r>
              <a:rPr lang="en-US" sz="1600" dirty="0" err="1"/>
              <a:t>emisní</a:t>
            </a:r>
            <a:endParaRPr lang="en-US" sz="1600" dirty="0"/>
          </a:p>
          <a:p>
            <a:pPr marL="742950" lvl="1" indent="-285750">
              <a:buFont typeface="Wingdings" panose="05000000000000000000" pitchFamily="2" charset="2"/>
              <a:buChar char="§"/>
            </a:pPr>
            <a:r>
              <a:rPr lang="en-US" sz="1600" dirty="0" err="1"/>
              <a:t>umožňuje</a:t>
            </a:r>
            <a:r>
              <a:rPr lang="en-US" sz="1600" dirty="0"/>
              <a:t> </a:t>
            </a:r>
            <a:r>
              <a:rPr lang="en-US" sz="1600" dirty="0" err="1"/>
              <a:t>zobrazit</a:t>
            </a:r>
            <a:r>
              <a:rPr lang="en-US" sz="1600" dirty="0"/>
              <a:t>: </a:t>
            </a:r>
            <a:r>
              <a:rPr lang="en-US" sz="1600" dirty="0" err="1"/>
              <a:t>podkresbu</a:t>
            </a:r>
            <a:r>
              <a:rPr lang="en-US" sz="1600" dirty="0"/>
              <a:t>, pentimenti, </a:t>
            </a:r>
            <a:r>
              <a:rPr lang="en-US" sz="1600" dirty="0" err="1"/>
              <a:t>předešlé</a:t>
            </a:r>
            <a:r>
              <a:rPr lang="en-US" sz="1600" dirty="0"/>
              <a:t> </a:t>
            </a:r>
            <a:r>
              <a:rPr lang="en-US" sz="1600" dirty="0" err="1"/>
              <a:t>restaurátorské</a:t>
            </a:r>
            <a:r>
              <a:rPr lang="en-US" sz="1600" dirty="0"/>
              <a:t> </a:t>
            </a:r>
            <a:r>
              <a:rPr lang="en-US" sz="1600" dirty="0" err="1"/>
              <a:t>zásahy</a:t>
            </a:r>
            <a:r>
              <a:rPr lang="en-US" sz="1600" dirty="0"/>
              <a:t>, </a:t>
            </a:r>
            <a:r>
              <a:rPr lang="en-US" sz="1600" dirty="0" err="1"/>
              <a:t>stav</a:t>
            </a:r>
            <a:r>
              <a:rPr lang="en-US" sz="1600" dirty="0"/>
              <a:t> </a:t>
            </a:r>
            <a:r>
              <a:rPr lang="en-US" sz="1600" dirty="0" err="1"/>
              <a:t>podkladu</a:t>
            </a:r>
            <a:r>
              <a:rPr lang="en-US" sz="1600" dirty="0"/>
              <a:t>, </a:t>
            </a:r>
            <a:r>
              <a:rPr lang="en-US" sz="1600" dirty="0" err="1"/>
              <a:t>vazbu</a:t>
            </a:r>
            <a:r>
              <a:rPr lang="en-US" sz="1600" dirty="0"/>
              <a:t> </a:t>
            </a:r>
            <a:r>
              <a:rPr lang="en-US" sz="1600" dirty="0" err="1"/>
              <a:t>plátna</a:t>
            </a:r>
            <a:r>
              <a:rPr lang="en-US" sz="1600" dirty="0"/>
              <a:t>, </a:t>
            </a:r>
            <a:r>
              <a:rPr lang="en-US" sz="1600" dirty="0" err="1"/>
              <a:t>poškození</a:t>
            </a:r>
            <a:r>
              <a:rPr lang="en-US" sz="1600" dirty="0"/>
              <a:t> </a:t>
            </a:r>
            <a:r>
              <a:rPr lang="en-US" sz="1600" dirty="0" err="1"/>
              <a:t>struktury</a:t>
            </a:r>
            <a:r>
              <a:rPr lang="en-US" sz="1600" dirty="0"/>
              <a:t>, </a:t>
            </a:r>
            <a:r>
              <a:rPr lang="en-US" sz="1600" dirty="0" err="1"/>
              <a:t>kovové</a:t>
            </a:r>
            <a:r>
              <a:rPr lang="en-US" sz="1600" dirty="0"/>
              <a:t> </a:t>
            </a:r>
            <a:r>
              <a:rPr lang="en-US" sz="1600" dirty="0" err="1"/>
              <a:t>součásti</a:t>
            </a:r>
            <a:r>
              <a:rPr lang="en-US" sz="1600" dirty="0"/>
              <a:t>, Pb </a:t>
            </a:r>
            <a:r>
              <a:rPr lang="en-US" sz="1600" dirty="0" err="1"/>
              <a:t>pigmenty</a:t>
            </a:r>
            <a:endParaRPr lang="en-US" sz="1600" dirty="0"/>
          </a:p>
          <a:p>
            <a:pPr marL="742950" lvl="1" indent="-285750">
              <a:buFont typeface="Wingdings" panose="05000000000000000000" pitchFamily="2" charset="2"/>
              <a:buChar char="§"/>
            </a:pPr>
            <a:r>
              <a:rPr lang="en-US" sz="1600" dirty="0"/>
              <a:t>RTG </a:t>
            </a:r>
            <a:r>
              <a:rPr lang="en-US" sz="1600" dirty="0" err="1"/>
              <a:t>paprsky</a:t>
            </a:r>
            <a:r>
              <a:rPr lang="en-US" sz="1600" dirty="0"/>
              <a:t> </a:t>
            </a:r>
            <a:r>
              <a:rPr lang="en-US" sz="1600" dirty="0" err="1"/>
              <a:t>zeslabovány</a:t>
            </a:r>
            <a:r>
              <a:rPr lang="en-US" sz="1600" dirty="0"/>
              <a:t> v </a:t>
            </a:r>
            <a:r>
              <a:rPr lang="en-US" sz="1600" dirty="0" err="1"/>
              <a:t>závislosti</a:t>
            </a:r>
            <a:r>
              <a:rPr lang="en-US" sz="1600" dirty="0"/>
              <a:t> </a:t>
            </a:r>
            <a:r>
              <a:rPr lang="en-US" sz="1600" dirty="0" err="1"/>
              <a:t>na</a:t>
            </a:r>
            <a:r>
              <a:rPr lang="en-US" sz="1600" dirty="0"/>
              <a:t> </a:t>
            </a:r>
            <a:r>
              <a:rPr lang="en-US" sz="1600" dirty="0" err="1"/>
              <a:t>energii</a:t>
            </a:r>
            <a:r>
              <a:rPr lang="en-US" sz="1600" dirty="0"/>
              <a:t> </a:t>
            </a:r>
            <a:r>
              <a:rPr lang="en-US" sz="1600" dirty="0" err="1"/>
              <a:t>záření</a:t>
            </a:r>
            <a:r>
              <a:rPr lang="en-US" sz="1600" dirty="0"/>
              <a:t>, </a:t>
            </a:r>
            <a:r>
              <a:rPr lang="en-US" sz="1600" dirty="0" err="1"/>
              <a:t>hustotě</a:t>
            </a:r>
            <a:r>
              <a:rPr lang="en-US" sz="1600" dirty="0"/>
              <a:t>, </a:t>
            </a:r>
            <a:r>
              <a:rPr lang="en-US" sz="1600" dirty="0" err="1"/>
              <a:t>tloušťce</a:t>
            </a:r>
            <a:r>
              <a:rPr lang="en-US" sz="1600" dirty="0"/>
              <a:t> a </a:t>
            </a:r>
            <a:r>
              <a:rPr lang="en-US" sz="1600" dirty="0" err="1"/>
              <a:t>složení</a:t>
            </a:r>
            <a:r>
              <a:rPr lang="en-US" sz="1600" dirty="0"/>
              <a:t> </a:t>
            </a:r>
            <a:r>
              <a:rPr lang="en-US" sz="1600" dirty="0" err="1"/>
              <a:t>barevné</a:t>
            </a:r>
            <a:r>
              <a:rPr lang="en-US" sz="1600" dirty="0"/>
              <a:t> </a:t>
            </a:r>
            <a:r>
              <a:rPr lang="en-US" sz="1600" dirty="0" err="1"/>
              <a:t>vrstvy</a:t>
            </a:r>
            <a:r>
              <a:rPr lang="en-US" sz="1600" dirty="0"/>
              <a:t>, </a:t>
            </a:r>
            <a:r>
              <a:rPr lang="en-US" sz="1600" dirty="0" err="1"/>
              <a:t>materiálovém</a:t>
            </a:r>
            <a:r>
              <a:rPr lang="en-US" sz="1600" dirty="0"/>
              <a:t> </a:t>
            </a:r>
            <a:r>
              <a:rPr lang="en-US" sz="1600" dirty="0" err="1"/>
              <a:t>složení</a:t>
            </a:r>
            <a:r>
              <a:rPr lang="en-US" sz="1600" dirty="0"/>
              <a:t> </a:t>
            </a:r>
            <a:r>
              <a:rPr lang="en-US" sz="1600" dirty="0" err="1"/>
              <a:t>podkladu</a:t>
            </a:r>
            <a:endParaRPr lang="en-US" sz="1600" dirty="0"/>
          </a:p>
          <a:p>
            <a:pPr marL="742950" lvl="1" indent="-285750">
              <a:buFont typeface="Wingdings" panose="05000000000000000000" pitchFamily="2" charset="2"/>
              <a:buChar char="§"/>
            </a:pPr>
            <a:endParaRPr lang="en-US" sz="1800" dirty="0"/>
          </a:p>
          <a:p>
            <a:pPr marL="742950" lvl="1" indent="-285750"/>
            <a:endParaRPr lang="en-US" sz="1800" b="0" dirty="0"/>
          </a:p>
          <a:p>
            <a:pPr marL="285750" indent="-285750">
              <a:buFont typeface="Arial" pitchFamily="34" charset="0"/>
              <a:buChar char="•"/>
            </a:pPr>
            <a:endParaRPr lang="cs-CZ" sz="1800" b="0" dirty="0"/>
          </a:p>
        </p:txBody>
      </p:sp>
      <p:pic>
        <p:nvPicPr>
          <p:cNvPr id="4" name="Picture 3" descr="Diagram&#10;&#10;Description automatically generated">
            <a:extLst>
              <a:ext uri="{FF2B5EF4-FFF2-40B4-BE49-F238E27FC236}">
                <a16:creationId xmlns:a16="http://schemas.microsoft.com/office/drawing/2014/main" id="{03CC158D-63CD-4BD2-B4F5-A78BD366AC4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237694" y="4456955"/>
            <a:ext cx="2971244" cy="1932381"/>
          </a:xfrm>
          <a:prstGeom prst="rect">
            <a:avLst/>
          </a:prstGeom>
        </p:spPr>
      </p:pic>
      <p:sp>
        <p:nvSpPr>
          <p:cNvPr id="29" name="TextovéPole 7">
            <a:extLst>
              <a:ext uri="{FF2B5EF4-FFF2-40B4-BE49-F238E27FC236}">
                <a16:creationId xmlns:a16="http://schemas.microsoft.com/office/drawing/2014/main" id="{163383D8-0F87-499D-B815-2950EEF3A2C8}"/>
              </a:ext>
            </a:extLst>
          </p:cNvPr>
          <p:cNvSpPr txBox="1"/>
          <p:nvPr/>
        </p:nvSpPr>
        <p:spPr>
          <a:xfrm>
            <a:off x="1237694" y="6275455"/>
            <a:ext cx="2749335" cy="523220"/>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26</a:t>
            </a:r>
            <a:r>
              <a:rPr lang="cs-CZ" sz="1400" b="1" dirty="0">
                <a:solidFill>
                  <a:schemeClr val="tx2"/>
                </a:solidFill>
              </a:rPr>
              <a:t> </a:t>
            </a:r>
            <a:r>
              <a:rPr lang="en-US" sz="1400" dirty="0" err="1">
                <a:solidFill>
                  <a:schemeClr val="tx2"/>
                </a:solidFill>
              </a:rPr>
              <a:t>Rozdílná</a:t>
            </a:r>
            <a:r>
              <a:rPr lang="en-US" sz="1400" dirty="0">
                <a:solidFill>
                  <a:schemeClr val="tx2"/>
                </a:solidFill>
              </a:rPr>
              <a:t> </a:t>
            </a:r>
            <a:r>
              <a:rPr lang="en-US" sz="1400" dirty="0" err="1">
                <a:solidFill>
                  <a:schemeClr val="tx2"/>
                </a:solidFill>
              </a:rPr>
              <a:t>pronikavost</a:t>
            </a:r>
            <a:r>
              <a:rPr lang="en-US" sz="1400" dirty="0">
                <a:solidFill>
                  <a:schemeClr val="tx2"/>
                </a:solidFill>
              </a:rPr>
              <a:t> </a:t>
            </a:r>
            <a:r>
              <a:rPr lang="en-US" sz="1400" dirty="0" err="1">
                <a:solidFill>
                  <a:schemeClr val="tx2"/>
                </a:solidFill>
              </a:rPr>
              <a:t>záření</a:t>
            </a:r>
            <a:r>
              <a:rPr lang="en-US" sz="1400" dirty="0">
                <a:solidFill>
                  <a:schemeClr val="tx2"/>
                </a:solidFill>
              </a:rPr>
              <a:t> o </a:t>
            </a:r>
            <a:r>
              <a:rPr lang="en-US" sz="1400" dirty="0" err="1">
                <a:solidFill>
                  <a:schemeClr val="tx2"/>
                </a:solidFill>
              </a:rPr>
              <a:t>různé</a:t>
            </a:r>
            <a:r>
              <a:rPr lang="en-US" sz="1400" dirty="0">
                <a:solidFill>
                  <a:schemeClr val="tx2"/>
                </a:solidFill>
              </a:rPr>
              <a:t> </a:t>
            </a:r>
            <a:r>
              <a:rPr lang="en-US" sz="1400" dirty="0" err="1">
                <a:solidFill>
                  <a:schemeClr val="tx2"/>
                </a:solidFill>
              </a:rPr>
              <a:t>vlnové</a:t>
            </a:r>
            <a:r>
              <a:rPr lang="en-US" sz="1400" dirty="0">
                <a:solidFill>
                  <a:schemeClr val="tx2"/>
                </a:solidFill>
              </a:rPr>
              <a:t> </a:t>
            </a:r>
            <a:r>
              <a:rPr lang="en-US" sz="1400" dirty="0" err="1">
                <a:solidFill>
                  <a:schemeClr val="tx2"/>
                </a:solidFill>
              </a:rPr>
              <a:t>délce</a:t>
            </a:r>
            <a:endParaRPr lang="cs-CZ" sz="1400" dirty="0">
              <a:solidFill>
                <a:schemeClr val="tx2"/>
              </a:solidFill>
            </a:endParaRPr>
          </a:p>
        </p:txBody>
      </p:sp>
      <p:pic>
        <p:nvPicPr>
          <p:cNvPr id="1026" name="Picture 2">
            <a:extLst>
              <a:ext uri="{FF2B5EF4-FFF2-40B4-BE49-F238E27FC236}">
                <a16:creationId xmlns:a16="http://schemas.microsoft.com/office/drawing/2014/main" id="{06288AC7-5546-4EDF-A3C6-B7A919C6DA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2604" y="1127856"/>
            <a:ext cx="3333788" cy="44697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ovéPole 7">
            <a:extLst>
              <a:ext uri="{FF2B5EF4-FFF2-40B4-BE49-F238E27FC236}">
                <a16:creationId xmlns:a16="http://schemas.microsoft.com/office/drawing/2014/main" id="{DCCE2562-35F1-483E-ACB5-CCF288A633B5}"/>
              </a:ext>
            </a:extLst>
          </p:cNvPr>
          <p:cNvSpPr txBox="1"/>
          <p:nvPr/>
        </p:nvSpPr>
        <p:spPr>
          <a:xfrm>
            <a:off x="5582604" y="5642026"/>
            <a:ext cx="2813169" cy="523220"/>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27</a:t>
            </a:r>
            <a:r>
              <a:rPr lang="cs-CZ" sz="1400" b="1" dirty="0">
                <a:solidFill>
                  <a:schemeClr val="tx2"/>
                </a:solidFill>
              </a:rPr>
              <a:t> </a:t>
            </a:r>
            <a:r>
              <a:rPr lang="en-US" sz="1400" dirty="0" err="1">
                <a:solidFill>
                  <a:schemeClr val="tx2"/>
                </a:solidFill>
              </a:rPr>
              <a:t>Gioventú</a:t>
            </a:r>
            <a:r>
              <a:rPr lang="en-US" sz="1400" dirty="0">
                <a:solidFill>
                  <a:schemeClr val="tx2"/>
                </a:solidFill>
              </a:rPr>
              <a:t>, </a:t>
            </a:r>
            <a:r>
              <a:rPr lang="en-US" sz="1400" dirty="0" err="1">
                <a:solidFill>
                  <a:schemeClr val="tx2"/>
                </a:solidFill>
              </a:rPr>
              <a:t>Eliseu</a:t>
            </a:r>
            <a:r>
              <a:rPr lang="en-US" sz="1400" dirty="0">
                <a:solidFill>
                  <a:schemeClr val="tx2"/>
                </a:solidFill>
              </a:rPr>
              <a:t> Visconti </a:t>
            </a:r>
            <a:r>
              <a:rPr lang="en-US" sz="1400" b="1" dirty="0">
                <a:solidFill>
                  <a:schemeClr val="tx2"/>
                </a:solidFill>
              </a:rPr>
              <a:t>(a)</a:t>
            </a:r>
            <a:r>
              <a:rPr lang="en-US" sz="1400" dirty="0">
                <a:solidFill>
                  <a:schemeClr val="tx2"/>
                </a:solidFill>
              </a:rPr>
              <a:t> VIS a </a:t>
            </a:r>
            <a:r>
              <a:rPr lang="en-US" sz="1400" b="1" dirty="0">
                <a:solidFill>
                  <a:schemeClr val="tx2"/>
                </a:solidFill>
              </a:rPr>
              <a:t>(b)</a:t>
            </a:r>
            <a:r>
              <a:rPr lang="en-US" sz="1400" dirty="0">
                <a:solidFill>
                  <a:schemeClr val="tx2"/>
                </a:solidFill>
              </a:rPr>
              <a:t> RTG</a:t>
            </a:r>
            <a:endParaRPr lang="cs-CZ" sz="1400" dirty="0">
              <a:solidFill>
                <a:schemeClr val="tx2"/>
              </a:solidFill>
            </a:endParaRPr>
          </a:p>
        </p:txBody>
      </p:sp>
      <p:pic>
        <p:nvPicPr>
          <p:cNvPr id="1028" name="Picture 4">
            <a:extLst>
              <a:ext uri="{FF2B5EF4-FFF2-40B4-BE49-F238E27FC236}">
                <a16:creationId xmlns:a16="http://schemas.microsoft.com/office/drawing/2014/main" id="{464EAC08-D0F5-4B8C-8ED9-385B859BEC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3520" y="1137657"/>
            <a:ext cx="3368960" cy="445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55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4608512" cy="5157430"/>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500" b="0" dirty="0"/>
              <a:t>Rentgen-fluorescenční analýza (XRF)</a:t>
            </a:r>
            <a:endParaRPr lang="en-US" sz="1500" b="0" dirty="0"/>
          </a:p>
          <a:p>
            <a:pPr marL="285750" indent="-285750">
              <a:buFont typeface="Arial" panose="020B0604020202020204" pitchFamily="34" charset="0"/>
              <a:buChar char="•"/>
            </a:pPr>
            <a:r>
              <a:rPr lang="cs-CZ" sz="1500" b="0" dirty="0"/>
              <a:t>interakcí rentgenova záření s materiálem dochází k vyražení vnitřních elektronů z elektronového obalu</a:t>
            </a:r>
            <a:endParaRPr lang="en-US" sz="1500" b="0" dirty="0"/>
          </a:p>
          <a:p>
            <a:pPr marL="285750" indent="-285750">
              <a:buFont typeface="Arial" panose="020B0604020202020204" pitchFamily="34" charset="0"/>
              <a:buChar char="•"/>
            </a:pPr>
            <a:r>
              <a:rPr lang="cs-CZ" sz="1500" b="0" dirty="0"/>
              <a:t>vyražené elektrony jsou nahrazovány elektrony z vyšších energetických hladin, přičemž dochází k vyzáření energie odpovídající energetickému rozdílu jednotlivých hladin, která je charakteristická pro každý prvek</a:t>
            </a:r>
            <a:endParaRPr lang="en-US" sz="1500" b="0" dirty="0"/>
          </a:p>
          <a:p>
            <a:pPr marL="285750" indent="-285750">
              <a:buFont typeface="Arial" panose="020B0604020202020204" pitchFamily="34" charset="0"/>
              <a:buChar char="•"/>
            </a:pPr>
            <a:r>
              <a:rPr lang="cs-CZ" sz="1500" b="0" dirty="0"/>
              <a:t>vyzářené fotony jsou detekovány pomocí energiově-disperzního spektrometru (EDX), tedy rozlišeny na základě rozdílných energií</a:t>
            </a:r>
            <a:r>
              <a:rPr lang="en-US" sz="1500" b="0" dirty="0"/>
              <a:t>, </a:t>
            </a:r>
            <a:r>
              <a:rPr lang="cs-CZ" sz="1500" b="0" dirty="0"/>
              <a:t>nebo vlnově-disperzního spektrometu (WDX) na základě rozdílných vlnových délek</a:t>
            </a:r>
          </a:p>
          <a:p>
            <a:pPr marL="285750" indent="-285750">
              <a:buFont typeface="Arial" panose="020B0604020202020204" pitchFamily="34" charset="0"/>
              <a:buChar char="•"/>
            </a:pPr>
            <a:r>
              <a:rPr lang="cs-CZ" sz="1500" b="0" dirty="0"/>
              <a:t>na základě získaného spektra lze určit </a:t>
            </a:r>
            <a:r>
              <a:rPr lang="cs-CZ" sz="1500" dirty="0"/>
              <a:t>prvkové složení</a:t>
            </a:r>
            <a:r>
              <a:rPr lang="cs-CZ" sz="1500" b="0" dirty="0"/>
              <a:t> měřeného materiálu</a:t>
            </a:r>
            <a:endParaRPr lang="en-US" sz="1500" b="0" dirty="0"/>
          </a:p>
          <a:p>
            <a:pPr marL="285750" indent="-285750">
              <a:buFont typeface="Arial" panose="020B0604020202020204" pitchFamily="34" charset="0"/>
              <a:buChar char="•"/>
            </a:pPr>
            <a:r>
              <a:rPr lang="en-US" sz="1500" b="0" dirty="0" err="1"/>
              <a:t>laboratorní</a:t>
            </a:r>
            <a:r>
              <a:rPr lang="en-US" sz="1500" b="0" dirty="0"/>
              <a:t>, </a:t>
            </a:r>
            <a:r>
              <a:rPr lang="en-US" sz="1500" b="0" dirty="0" err="1"/>
              <a:t>ruční</a:t>
            </a:r>
            <a:r>
              <a:rPr lang="en-US" sz="1500" b="0" dirty="0"/>
              <a:t>, </a:t>
            </a:r>
            <a:r>
              <a:rPr lang="en-US" sz="1500" b="0" dirty="0" err="1"/>
              <a:t>makro</a:t>
            </a:r>
            <a:r>
              <a:rPr lang="en-US" sz="1500" b="0" dirty="0"/>
              <a:t>-XRF (</a:t>
            </a:r>
            <a:r>
              <a:rPr lang="en-US" sz="1500" b="0" dirty="0" err="1"/>
              <a:t>plošná</a:t>
            </a:r>
            <a:r>
              <a:rPr lang="en-US" sz="1500" b="0" dirty="0"/>
              <a:t> </a:t>
            </a:r>
            <a:r>
              <a:rPr lang="en-US" sz="1500" b="0" dirty="0" err="1"/>
              <a:t>analýza</a:t>
            </a:r>
            <a:r>
              <a:rPr lang="en-US" sz="1500" b="0" dirty="0"/>
              <a:t>)</a:t>
            </a:r>
            <a:endParaRPr lang="cs-CZ" sz="1500" b="0" dirty="0"/>
          </a:p>
        </p:txBody>
      </p:sp>
      <p:sp>
        <p:nvSpPr>
          <p:cNvPr id="63" name="TextovéPole 62"/>
          <p:cNvSpPr txBox="1"/>
          <p:nvPr/>
        </p:nvSpPr>
        <p:spPr>
          <a:xfrm>
            <a:off x="4486212" y="6200983"/>
            <a:ext cx="378630" cy="276999"/>
          </a:xfrm>
          <a:prstGeom prst="rect">
            <a:avLst/>
          </a:prstGeom>
          <a:noFill/>
        </p:spPr>
        <p:txBody>
          <a:bodyPr wrap="none" rtlCol="0">
            <a:spAutoFit/>
          </a:bodyPr>
          <a:lstStyle/>
          <a:p>
            <a:r>
              <a:rPr lang="cs-CZ" sz="1200" b="1" dirty="0">
                <a:solidFill>
                  <a:schemeClr val="bg1"/>
                </a:solidFill>
                <a:latin typeface="Bookman Old Style" pitchFamily="18" charset="0"/>
              </a:rPr>
              <a:t>[1]</a:t>
            </a:r>
            <a:endParaRPr lang="en-US" b="1" dirty="0">
              <a:solidFill>
                <a:schemeClr val="bg1"/>
              </a:solidFill>
              <a:latin typeface="Bookman Old Style" pitchFamily="18" charset="0"/>
            </a:endParaRPr>
          </a:p>
        </p:txBody>
      </p:sp>
      <p:sp>
        <p:nvSpPr>
          <p:cNvPr id="10" name="Zástupný symbol pro číslo snímku 9"/>
          <p:cNvSpPr>
            <a:spLocks noGrp="1"/>
          </p:cNvSpPr>
          <p:nvPr>
            <p:ph type="sldNum" sz="quarter" idx="12"/>
          </p:nvPr>
        </p:nvSpPr>
        <p:spPr/>
        <p:txBody>
          <a:bodyPr/>
          <a:lstStyle/>
          <a:p>
            <a:fld id="{AC57A5DF-1266-40EA-9282-1E66B9DE06C0}" type="slidenum">
              <a:rPr lang="cs-CZ" smtClean="0"/>
              <a:t>18</a:t>
            </a:fld>
            <a:endParaRPr lang="cs-CZ"/>
          </a:p>
        </p:txBody>
      </p:sp>
      <p:pic>
        <p:nvPicPr>
          <p:cNvPr id="4" name="Obrázek 3"/>
          <p:cNvPicPr>
            <a:picLocks noChangeAspect="1"/>
          </p:cNvPicPr>
          <p:nvPr/>
        </p:nvPicPr>
        <p:blipFill rotWithShape="1">
          <a:blip r:embed="rId3">
            <a:extLst>
              <a:ext uri="{28A0092B-C50C-407E-A947-70E740481C1C}">
                <a14:useLocalDpi xmlns:a14="http://schemas.microsoft.com/office/drawing/2010/main" val="0"/>
              </a:ext>
            </a:extLst>
          </a:blip>
          <a:srcRect l="12767" r="2688"/>
          <a:stretch/>
        </p:blipFill>
        <p:spPr>
          <a:xfrm>
            <a:off x="5076056" y="1521288"/>
            <a:ext cx="3550227" cy="4500000"/>
          </a:xfrm>
          <a:prstGeom prst="rect">
            <a:avLst/>
          </a:prstGeom>
        </p:spPr>
      </p:pic>
      <p:sp>
        <p:nvSpPr>
          <p:cNvPr id="8" name="TextovéPole 7"/>
          <p:cNvSpPr txBox="1"/>
          <p:nvPr/>
        </p:nvSpPr>
        <p:spPr>
          <a:xfrm>
            <a:off x="5076056" y="6021288"/>
            <a:ext cx="3445644" cy="523220"/>
          </a:xfrm>
          <a:prstGeom prst="rect">
            <a:avLst/>
          </a:prstGeom>
          <a:noFill/>
        </p:spPr>
        <p:txBody>
          <a:bodyPr wrap="square" rtlCol="0">
            <a:spAutoFit/>
          </a:bodyPr>
          <a:lstStyle/>
          <a:p>
            <a:r>
              <a:rPr lang="cs-CZ" sz="1400" b="1" dirty="0">
                <a:solidFill>
                  <a:schemeClr val="tx2"/>
                </a:solidFill>
              </a:rPr>
              <a:t>Fig. 1</a:t>
            </a:r>
            <a:r>
              <a:rPr lang="en-US" sz="1400" b="1" dirty="0">
                <a:solidFill>
                  <a:schemeClr val="tx2"/>
                </a:solidFill>
              </a:rPr>
              <a:t>5</a:t>
            </a:r>
            <a:r>
              <a:rPr lang="cs-CZ" sz="1400" b="1" dirty="0">
                <a:solidFill>
                  <a:schemeClr val="tx2"/>
                </a:solidFill>
              </a:rPr>
              <a:t> </a:t>
            </a:r>
            <a:r>
              <a:rPr lang="cs-CZ" sz="1400" dirty="0">
                <a:solidFill>
                  <a:schemeClr val="tx2"/>
                </a:solidFill>
              </a:rPr>
              <a:t>Schéma principu XRF analýzy</a:t>
            </a:r>
            <a:r>
              <a:rPr lang="en-US" sz="1400" dirty="0">
                <a:solidFill>
                  <a:schemeClr val="tx2"/>
                </a:solidFill>
              </a:rPr>
              <a:t> za </a:t>
            </a:r>
            <a:r>
              <a:rPr lang="cs-CZ" sz="1400" dirty="0">
                <a:solidFill>
                  <a:schemeClr val="tx2"/>
                </a:solidFill>
              </a:rPr>
              <a:t>použití ručního spektrometru</a:t>
            </a:r>
          </a:p>
        </p:txBody>
      </p:sp>
      <p:sp>
        <p:nvSpPr>
          <p:cNvPr id="9" name="Nadpis 1"/>
          <p:cNvSpPr>
            <a:spLocks noGrp="1"/>
          </p:cNvSpPr>
          <p:nvPr>
            <p:ph type="title"/>
          </p:nvPr>
        </p:nvSpPr>
        <p:spPr>
          <a:xfrm>
            <a:off x="467544" y="353879"/>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2463163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500" b="0" dirty="0"/>
              <a:t>Rentgen-fluorescenční analýza (XRF)</a:t>
            </a:r>
          </a:p>
        </p:txBody>
      </p:sp>
      <p:sp>
        <p:nvSpPr>
          <p:cNvPr id="63" name="TextovéPole 62"/>
          <p:cNvSpPr txBox="1"/>
          <p:nvPr/>
        </p:nvSpPr>
        <p:spPr>
          <a:xfrm>
            <a:off x="4486212" y="6200983"/>
            <a:ext cx="378630" cy="276999"/>
          </a:xfrm>
          <a:prstGeom prst="rect">
            <a:avLst/>
          </a:prstGeom>
          <a:noFill/>
        </p:spPr>
        <p:txBody>
          <a:bodyPr wrap="none" rtlCol="0">
            <a:spAutoFit/>
          </a:bodyPr>
          <a:lstStyle/>
          <a:p>
            <a:r>
              <a:rPr lang="cs-CZ" sz="1200" b="1" dirty="0">
                <a:solidFill>
                  <a:schemeClr val="bg1"/>
                </a:solidFill>
                <a:latin typeface="Bookman Old Style" pitchFamily="18" charset="0"/>
              </a:rPr>
              <a:t>[1]</a:t>
            </a:r>
            <a:endParaRPr lang="en-US" b="1" dirty="0">
              <a:solidFill>
                <a:schemeClr val="bg1"/>
              </a:solidFill>
              <a:latin typeface="Bookman Old Style" pitchFamily="18" charset="0"/>
            </a:endParaRPr>
          </a:p>
        </p:txBody>
      </p:sp>
      <p:sp>
        <p:nvSpPr>
          <p:cNvPr id="10" name="Zástupný symbol pro číslo snímku 9"/>
          <p:cNvSpPr>
            <a:spLocks noGrp="1"/>
          </p:cNvSpPr>
          <p:nvPr>
            <p:ph type="sldNum" sz="quarter" idx="12"/>
          </p:nvPr>
        </p:nvSpPr>
        <p:spPr/>
        <p:txBody>
          <a:bodyPr/>
          <a:lstStyle/>
          <a:p>
            <a:fld id="{AC57A5DF-1266-40EA-9282-1E66B9DE06C0}" type="slidenum">
              <a:rPr lang="cs-CZ" smtClean="0"/>
              <a:t>19</a:t>
            </a:fld>
            <a:endParaRPr lang="cs-CZ"/>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12160" y="2142447"/>
            <a:ext cx="2520000" cy="325862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795438" y="5217165"/>
            <a:ext cx="2566728" cy="323165"/>
          </a:xfrm>
          <a:prstGeom prst="rect">
            <a:avLst/>
          </a:prstGeom>
          <a:noFill/>
        </p:spPr>
        <p:txBody>
          <a:bodyPr wrap="none" rtlCol="0">
            <a:spAutoFit/>
          </a:bodyPr>
          <a:lstStyle/>
          <a:p>
            <a:r>
              <a:rPr lang="cs-CZ" sz="1500" b="1" dirty="0">
                <a:solidFill>
                  <a:schemeClr val="tx2"/>
                </a:solidFill>
              </a:rPr>
              <a:t>Fig. 1</a:t>
            </a:r>
            <a:r>
              <a:rPr lang="en-US" sz="1500" b="1" dirty="0">
                <a:solidFill>
                  <a:schemeClr val="tx2"/>
                </a:solidFill>
              </a:rPr>
              <a:t>6</a:t>
            </a:r>
            <a:r>
              <a:rPr lang="cs-CZ" sz="1500" dirty="0">
                <a:solidFill>
                  <a:schemeClr val="tx2"/>
                </a:solidFill>
              </a:rPr>
              <a:t> Příklad XRF spektra</a:t>
            </a:r>
          </a:p>
        </p:txBody>
      </p:sp>
      <p:sp>
        <p:nvSpPr>
          <p:cNvPr id="11" name="TextovéPole 10"/>
          <p:cNvSpPr txBox="1"/>
          <p:nvPr/>
        </p:nvSpPr>
        <p:spPr>
          <a:xfrm>
            <a:off x="6012160" y="5446826"/>
            <a:ext cx="1786066" cy="323165"/>
          </a:xfrm>
          <a:prstGeom prst="rect">
            <a:avLst/>
          </a:prstGeom>
          <a:noFill/>
        </p:spPr>
        <p:txBody>
          <a:bodyPr wrap="none" rtlCol="0">
            <a:spAutoFit/>
          </a:bodyPr>
          <a:lstStyle/>
          <a:p>
            <a:r>
              <a:rPr lang="cs-CZ" sz="1500" b="1" dirty="0">
                <a:solidFill>
                  <a:schemeClr val="tx2"/>
                </a:solidFill>
              </a:rPr>
              <a:t>Fig. 1</a:t>
            </a:r>
            <a:r>
              <a:rPr lang="en-US" sz="1500" b="1" dirty="0">
                <a:solidFill>
                  <a:schemeClr val="tx2"/>
                </a:solidFill>
              </a:rPr>
              <a:t>7</a:t>
            </a:r>
            <a:r>
              <a:rPr lang="cs-CZ" sz="1500" dirty="0">
                <a:solidFill>
                  <a:schemeClr val="tx2"/>
                </a:solidFill>
              </a:rPr>
              <a:t> Ruční XRF</a:t>
            </a:r>
          </a:p>
        </p:txBody>
      </p:sp>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t="7883"/>
          <a:stretch/>
        </p:blipFill>
        <p:spPr>
          <a:xfrm>
            <a:off x="795438" y="2232561"/>
            <a:ext cx="4320000" cy="2984604"/>
          </a:xfrm>
          <a:prstGeom prst="rect">
            <a:avLst/>
          </a:prstGeom>
        </p:spPr>
      </p:pic>
      <p:sp>
        <p:nvSpPr>
          <p:cNvPr id="13"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2090952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81285"/>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3" name="Zástupný symbol pro obsah 2"/>
          <p:cNvSpPr>
            <a:spLocks noGrp="1"/>
          </p:cNvSpPr>
          <p:nvPr>
            <p:ph idx="1"/>
          </p:nvPr>
        </p:nvSpPr>
        <p:spPr>
          <a:xfrm>
            <a:off x="467544" y="1361405"/>
            <a:ext cx="7620000" cy="4968552"/>
          </a:xfrm>
        </p:spPr>
        <p:txBody>
          <a:bodyPr>
            <a:normAutofit/>
          </a:bodyPr>
          <a:lstStyle/>
          <a:p>
            <a:r>
              <a:rPr lang="cs-CZ" sz="1800" b="0" cap="small" dirty="0"/>
              <a:t>Co nás zajímá?</a:t>
            </a:r>
          </a:p>
          <a:p>
            <a:pPr marL="342900" indent="-342900">
              <a:buFont typeface="Arial" pitchFamily="34" charset="0"/>
              <a:buChar char="•"/>
            </a:pPr>
            <a:r>
              <a:rPr lang="cs-CZ" sz="1800" b="0" dirty="0"/>
              <a:t>použité materiály</a:t>
            </a:r>
          </a:p>
          <a:p>
            <a:pPr marL="342900" indent="-342900">
              <a:buFont typeface="Arial" pitchFamily="34" charset="0"/>
              <a:buChar char="•"/>
            </a:pPr>
            <a:r>
              <a:rPr lang="cs-CZ" sz="1800" b="0" dirty="0"/>
              <a:t>technika malby</a:t>
            </a:r>
          </a:p>
          <a:p>
            <a:pPr marL="342900" indent="-342900">
              <a:buFont typeface="Arial" pitchFamily="34" charset="0"/>
              <a:buChar char="•"/>
            </a:pPr>
            <a:r>
              <a:rPr lang="cs-CZ" sz="1800" b="0" dirty="0"/>
              <a:t>přítomnost </a:t>
            </a:r>
            <a:r>
              <a:rPr lang="cs-CZ" sz="1800" b="0" dirty="0" err="1"/>
              <a:t>podkresby</a:t>
            </a:r>
            <a:r>
              <a:rPr lang="cs-CZ" sz="1800" b="0" dirty="0"/>
              <a:t>, </a:t>
            </a:r>
            <a:r>
              <a:rPr lang="cs-CZ" sz="1800" b="0" dirty="0" err="1"/>
              <a:t>pentimenti</a:t>
            </a:r>
            <a:r>
              <a:rPr lang="cs-CZ" sz="1800" b="0" dirty="0"/>
              <a:t>, přemaleb a předchozích zásahů</a:t>
            </a:r>
          </a:p>
          <a:p>
            <a:endParaRPr lang="cs-CZ" sz="1800" b="0" dirty="0"/>
          </a:p>
          <a:p>
            <a:r>
              <a:rPr lang="cs-CZ" sz="1800" b="0" cap="small" dirty="0"/>
              <a:t>Proč?</a:t>
            </a:r>
          </a:p>
          <a:p>
            <a:pPr marL="342900" indent="-342900">
              <a:buFont typeface="Arial" pitchFamily="34" charset="0"/>
              <a:buChar char="•"/>
            </a:pPr>
            <a:r>
              <a:rPr lang="cs-CZ" sz="1800" b="0" dirty="0"/>
              <a:t>datace díla</a:t>
            </a:r>
          </a:p>
          <a:p>
            <a:pPr marL="342900" indent="-342900">
              <a:buFont typeface="Arial" pitchFamily="34" charset="0"/>
              <a:buChar char="•"/>
            </a:pPr>
            <a:r>
              <a:rPr lang="cs-CZ" sz="1800" b="0" dirty="0"/>
              <a:t>autor</a:t>
            </a:r>
          </a:p>
          <a:p>
            <a:pPr marL="342900" indent="-342900">
              <a:buFont typeface="Arial" pitchFamily="34" charset="0"/>
              <a:buChar char="•"/>
            </a:pPr>
            <a:r>
              <a:rPr lang="cs-CZ" sz="1800" b="0" dirty="0"/>
              <a:t>provenience</a:t>
            </a:r>
          </a:p>
          <a:p>
            <a:pPr marL="342900" indent="-342900">
              <a:buFont typeface="Arial" pitchFamily="34" charset="0"/>
              <a:buChar char="•"/>
            </a:pPr>
            <a:r>
              <a:rPr lang="cs-CZ" sz="1800" b="0" dirty="0"/>
              <a:t>autenticita</a:t>
            </a:r>
          </a:p>
          <a:p>
            <a:pPr marL="342900" indent="-342900">
              <a:buFont typeface="Arial" pitchFamily="34" charset="0"/>
              <a:buChar char="•"/>
            </a:pPr>
            <a:r>
              <a:rPr lang="cs-CZ" sz="1800" b="0" dirty="0"/>
              <a:t>průzkum před konzervací/restaurování</a:t>
            </a:r>
            <a:r>
              <a:rPr lang="en-US" sz="1800" b="0" dirty="0"/>
              <a:t>m</a:t>
            </a:r>
            <a:endParaRPr lang="cs-CZ" sz="1800" b="0" dirty="0"/>
          </a:p>
          <a:p>
            <a:pPr marL="342900" indent="-342900">
              <a:buFont typeface="Arial" pitchFamily="34" charset="0"/>
              <a:buChar char="•"/>
            </a:pPr>
            <a:endParaRPr lang="cs-CZ" sz="1800" b="0" dirty="0"/>
          </a:p>
          <a:p>
            <a:pPr marL="342900" indent="-342900">
              <a:buFont typeface="Arial" pitchFamily="34" charset="0"/>
              <a:buChar char="•"/>
            </a:pPr>
            <a:endParaRPr lang="cs-CZ" b="0" dirty="0"/>
          </a:p>
          <a:p>
            <a:endParaRPr lang="cs-CZ" b="0" dirty="0"/>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2</a:t>
            </a:fld>
            <a:endParaRPr lang="cs-CZ"/>
          </a:p>
        </p:txBody>
      </p:sp>
    </p:spTree>
    <p:extLst>
      <p:ext uri="{BB962C8B-B14F-4D97-AF65-F5344CB8AC3E}">
        <p14:creationId xmlns:p14="http://schemas.microsoft.com/office/powerpoint/2010/main" val="2735813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130977"/>
            <a:ext cx="7283152" cy="687606"/>
          </a:xfrm>
        </p:spPr>
        <p:txBody>
          <a:bodyPr>
            <a:normAutofit/>
          </a:bodyPr>
          <a:lstStyle/>
          <a:p>
            <a:r>
              <a:rPr lang="cs-CZ" sz="2800" dirty="0">
                <a:latin typeface="+mn-lt"/>
              </a:rPr>
              <a:t>Analýzy odebraných vzorků/Řezů</a:t>
            </a:r>
            <a:endParaRPr lang="en-US" sz="2800" dirty="0">
              <a:latin typeface="+mn-lt"/>
            </a:endParaRPr>
          </a:p>
        </p:txBody>
      </p:sp>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9374" y="1052736"/>
            <a:ext cx="3547012" cy="2660259"/>
          </a:xfrm>
        </p:spPr>
      </p:pic>
      <p:sp>
        <p:nvSpPr>
          <p:cNvPr id="4" name="Zástupný symbol pro číslo snímku 3"/>
          <p:cNvSpPr>
            <a:spLocks noGrp="1"/>
          </p:cNvSpPr>
          <p:nvPr>
            <p:ph type="sldNum" sz="quarter" idx="12"/>
          </p:nvPr>
        </p:nvSpPr>
        <p:spPr/>
        <p:txBody>
          <a:bodyPr/>
          <a:lstStyle/>
          <a:p>
            <a:fld id="{AC57A5DF-1266-40EA-9282-1E66B9DE06C0}" type="slidenum">
              <a:rPr lang="cs-CZ" smtClean="0">
                <a:latin typeface="Bookman Old Style" pitchFamily="18" charset="0"/>
              </a:rPr>
              <a:t>20</a:t>
            </a:fld>
            <a:endParaRPr lang="cs-CZ">
              <a:latin typeface="Bookman Old Style" pitchFamily="18" charset="0"/>
            </a:endParaRPr>
          </a:p>
        </p:txBody>
      </p:sp>
      <p:sp>
        <p:nvSpPr>
          <p:cNvPr id="6" name="TextovéPole 5"/>
          <p:cNvSpPr txBox="1"/>
          <p:nvPr/>
        </p:nvSpPr>
        <p:spPr>
          <a:xfrm>
            <a:off x="5878694" y="976856"/>
            <a:ext cx="1415772" cy="369332"/>
          </a:xfrm>
          <a:prstGeom prst="rect">
            <a:avLst/>
          </a:prstGeom>
          <a:noFill/>
        </p:spPr>
        <p:txBody>
          <a:bodyPr wrap="none" rtlCol="0">
            <a:spAutoFit/>
          </a:bodyPr>
          <a:lstStyle/>
          <a:p>
            <a:pPr algn="ctr"/>
            <a:r>
              <a:rPr lang="cs-CZ" dirty="0"/>
              <a:t>mikroskopie</a:t>
            </a:r>
            <a:endParaRPr lang="en-US" dirty="0"/>
          </a:p>
        </p:txBody>
      </p:sp>
      <p:sp>
        <p:nvSpPr>
          <p:cNvPr id="7" name="TextovéPole 6"/>
          <p:cNvSpPr txBox="1"/>
          <p:nvPr/>
        </p:nvSpPr>
        <p:spPr>
          <a:xfrm>
            <a:off x="5911387" y="1819245"/>
            <a:ext cx="1236236" cy="369332"/>
          </a:xfrm>
          <a:prstGeom prst="rect">
            <a:avLst/>
          </a:prstGeom>
          <a:noFill/>
        </p:spPr>
        <p:txBody>
          <a:bodyPr wrap="none" rtlCol="0">
            <a:spAutoFit/>
          </a:bodyPr>
          <a:lstStyle/>
          <a:p>
            <a:r>
              <a:rPr lang="cs-CZ" dirty="0"/>
              <a:t>SEM-EDX</a:t>
            </a:r>
          </a:p>
        </p:txBody>
      </p:sp>
      <p:sp>
        <p:nvSpPr>
          <p:cNvPr id="8" name="TextovéPole 7"/>
          <p:cNvSpPr txBox="1"/>
          <p:nvPr/>
        </p:nvSpPr>
        <p:spPr>
          <a:xfrm>
            <a:off x="5719196" y="4303735"/>
            <a:ext cx="1744388" cy="646331"/>
          </a:xfrm>
          <a:prstGeom prst="rect">
            <a:avLst/>
          </a:prstGeom>
          <a:noFill/>
        </p:spPr>
        <p:txBody>
          <a:bodyPr wrap="square" rtlCol="0">
            <a:spAutoFit/>
          </a:bodyPr>
          <a:lstStyle/>
          <a:p>
            <a:pPr algn="ctr"/>
            <a:r>
              <a:rPr lang="cs-CZ" dirty="0"/>
              <a:t>prášková mikrodifrakce</a:t>
            </a:r>
            <a:endParaRPr lang="en-US" dirty="0"/>
          </a:p>
        </p:txBody>
      </p:sp>
      <p:sp>
        <p:nvSpPr>
          <p:cNvPr id="9" name="TextovéPole 8"/>
          <p:cNvSpPr txBox="1"/>
          <p:nvPr/>
        </p:nvSpPr>
        <p:spPr>
          <a:xfrm>
            <a:off x="5782514" y="2539325"/>
            <a:ext cx="1608133" cy="646331"/>
          </a:xfrm>
          <a:prstGeom prst="rect">
            <a:avLst/>
          </a:prstGeom>
          <a:noFill/>
        </p:spPr>
        <p:txBody>
          <a:bodyPr wrap="none" rtlCol="0">
            <a:spAutoFit/>
          </a:bodyPr>
          <a:lstStyle/>
          <a:p>
            <a:pPr algn="ctr"/>
            <a:r>
              <a:rPr lang="cs-CZ" dirty="0"/>
              <a:t>infračervená </a:t>
            </a:r>
          </a:p>
          <a:p>
            <a:pPr algn="ctr"/>
            <a:r>
              <a:rPr lang="cs-CZ" dirty="0"/>
              <a:t>spektroskopie</a:t>
            </a:r>
            <a:endParaRPr lang="en-US" dirty="0"/>
          </a:p>
        </p:txBody>
      </p:sp>
      <p:sp>
        <p:nvSpPr>
          <p:cNvPr id="10" name="TextovéPole 9"/>
          <p:cNvSpPr txBox="1"/>
          <p:nvPr/>
        </p:nvSpPr>
        <p:spPr>
          <a:xfrm>
            <a:off x="5614784" y="5875060"/>
            <a:ext cx="1351652" cy="369332"/>
          </a:xfrm>
          <a:prstGeom prst="rect">
            <a:avLst/>
          </a:prstGeom>
          <a:noFill/>
        </p:spPr>
        <p:txBody>
          <a:bodyPr wrap="none" rtlCol="0">
            <a:spAutoFit/>
          </a:bodyPr>
          <a:lstStyle/>
          <a:p>
            <a:r>
              <a:rPr lang="cs-CZ" dirty="0"/>
              <a:t>LA-ICP-MS</a:t>
            </a:r>
            <a:endParaRPr lang="en-US" dirty="0"/>
          </a:p>
        </p:txBody>
      </p:sp>
      <p:cxnSp>
        <p:nvCxnSpPr>
          <p:cNvPr id="12" name="Přímá spojnice se šipkou 11"/>
          <p:cNvCxnSpPr>
            <a:stCxn id="5" idx="3"/>
            <a:endCxn id="6" idx="1"/>
          </p:cNvCxnSpPr>
          <p:nvPr/>
        </p:nvCxnSpPr>
        <p:spPr>
          <a:xfrm flipV="1">
            <a:off x="4206386" y="1161522"/>
            <a:ext cx="1672308" cy="1221344"/>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a:stCxn id="5" idx="3"/>
            <a:endCxn id="7" idx="1"/>
          </p:cNvCxnSpPr>
          <p:nvPr/>
        </p:nvCxnSpPr>
        <p:spPr>
          <a:xfrm flipV="1">
            <a:off x="4206386" y="2003911"/>
            <a:ext cx="1705001" cy="37895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a:stCxn id="5" idx="3"/>
            <a:endCxn id="9" idx="1"/>
          </p:cNvCxnSpPr>
          <p:nvPr/>
        </p:nvCxnSpPr>
        <p:spPr>
          <a:xfrm>
            <a:off x="4206386" y="2382866"/>
            <a:ext cx="1576128" cy="47962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a:stCxn id="5" idx="3"/>
            <a:endCxn id="5" idx="3"/>
          </p:cNvCxnSpPr>
          <p:nvPr/>
        </p:nvCxnSpPr>
        <p:spPr>
          <a:xfrm>
            <a:off x="4206386" y="238286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a:cxnSpLocks/>
            <a:stCxn id="5" idx="3"/>
            <a:endCxn id="8" idx="1"/>
          </p:cNvCxnSpPr>
          <p:nvPr/>
        </p:nvCxnSpPr>
        <p:spPr>
          <a:xfrm>
            <a:off x="4206386" y="2382866"/>
            <a:ext cx="1512810" cy="2244035"/>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a:stCxn id="5" idx="3"/>
            <a:endCxn id="10" idx="1"/>
          </p:cNvCxnSpPr>
          <p:nvPr/>
        </p:nvCxnSpPr>
        <p:spPr>
          <a:xfrm>
            <a:off x="4206386" y="2382866"/>
            <a:ext cx="1408398" cy="3676860"/>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074" name="Picture 2" descr="C:\Users\Uživatel\Downloads\IMG_20170329_083419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55" t="46450" r="39387" b="-1863"/>
          <a:stretch/>
        </p:blipFill>
        <p:spPr bwMode="auto">
          <a:xfrm>
            <a:off x="660386" y="3997570"/>
            <a:ext cx="3546000" cy="267179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60385" y="3659619"/>
            <a:ext cx="3337773" cy="307777"/>
          </a:xfrm>
          <a:prstGeom prst="rect">
            <a:avLst/>
          </a:prstGeom>
          <a:noFill/>
        </p:spPr>
        <p:txBody>
          <a:bodyPr wrap="none" rtlCol="0">
            <a:spAutoFit/>
          </a:bodyPr>
          <a:lstStyle/>
          <a:p>
            <a:r>
              <a:rPr lang="cs-CZ" sz="1400" b="1" dirty="0">
                <a:solidFill>
                  <a:schemeClr val="tx2"/>
                </a:solidFill>
              </a:rPr>
              <a:t>Fig. </a:t>
            </a:r>
            <a:r>
              <a:rPr lang="en-US" sz="1400" b="1" dirty="0">
                <a:solidFill>
                  <a:schemeClr val="tx2"/>
                </a:solidFill>
              </a:rPr>
              <a:t>18</a:t>
            </a:r>
            <a:r>
              <a:rPr lang="cs-CZ" sz="1400" dirty="0">
                <a:solidFill>
                  <a:schemeClr val="tx2"/>
                </a:solidFill>
              </a:rPr>
              <a:t> </a:t>
            </a:r>
            <a:r>
              <a:rPr lang="en-US" sz="1400" dirty="0" err="1">
                <a:solidFill>
                  <a:schemeClr val="tx2"/>
                </a:solidFill>
              </a:rPr>
              <a:t>Řez</a:t>
            </a:r>
            <a:r>
              <a:rPr lang="en-US" sz="1400" dirty="0">
                <a:solidFill>
                  <a:schemeClr val="tx2"/>
                </a:solidFill>
              </a:rPr>
              <a:t> </a:t>
            </a:r>
            <a:r>
              <a:rPr lang="en-US" sz="1400" dirty="0" err="1">
                <a:solidFill>
                  <a:schemeClr val="tx2"/>
                </a:solidFill>
              </a:rPr>
              <a:t>modelovým</a:t>
            </a:r>
            <a:r>
              <a:rPr lang="en-US" sz="1400" dirty="0">
                <a:solidFill>
                  <a:schemeClr val="tx2"/>
                </a:solidFill>
              </a:rPr>
              <a:t> </a:t>
            </a:r>
            <a:r>
              <a:rPr lang="en-US" sz="1400" dirty="0" err="1">
                <a:solidFill>
                  <a:schemeClr val="tx2"/>
                </a:solidFill>
              </a:rPr>
              <a:t>vzorkem</a:t>
            </a:r>
            <a:r>
              <a:rPr lang="en-US" sz="1400" dirty="0">
                <a:solidFill>
                  <a:schemeClr val="tx2"/>
                </a:solidFill>
              </a:rPr>
              <a:t> </a:t>
            </a:r>
            <a:r>
              <a:rPr lang="en-US" sz="1400" dirty="0" err="1">
                <a:solidFill>
                  <a:schemeClr val="tx2"/>
                </a:solidFill>
              </a:rPr>
              <a:t>malby</a:t>
            </a:r>
            <a:endParaRPr lang="cs-CZ" sz="1400" dirty="0">
              <a:solidFill>
                <a:schemeClr val="tx2"/>
              </a:solidFill>
            </a:endParaRPr>
          </a:p>
        </p:txBody>
      </p:sp>
      <p:sp>
        <p:nvSpPr>
          <p:cNvPr id="19" name="TextovéPole 18"/>
          <p:cNvSpPr txBox="1"/>
          <p:nvPr/>
        </p:nvSpPr>
        <p:spPr>
          <a:xfrm>
            <a:off x="660384" y="6577607"/>
            <a:ext cx="3764172" cy="307777"/>
          </a:xfrm>
          <a:prstGeom prst="rect">
            <a:avLst/>
          </a:prstGeom>
          <a:noFill/>
        </p:spPr>
        <p:txBody>
          <a:bodyPr wrap="none" rtlCol="0">
            <a:spAutoFit/>
          </a:bodyPr>
          <a:lstStyle/>
          <a:p>
            <a:r>
              <a:rPr lang="cs-CZ" sz="1400" b="1" dirty="0">
                <a:solidFill>
                  <a:schemeClr val="tx2"/>
                </a:solidFill>
              </a:rPr>
              <a:t>Fig. </a:t>
            </a:r>
            <a:r>
              <a:rPr lang="en-US" sz="1400" b="1" dirty="0">
                <a:solidFill>
                  <a:schemeClr val="tx2"/>
                </a:solidFill>
              </a:rPr>
              <a:t>19</a:t>
            </a:r>
            <a:r>
              <a:rPr lang="cs-CZ" sz="1400" dirty="0">
                <a:solidFill>
                  <a:schemeClr val="tx2"/>
                </a:solidFill>
              </a:rPr>
              <a:t> </a:t>
            </a:r>
            <a:r>
              <a:rPr lang="en-US" sz="1400" dirty="0" err="1">
                <a:solidFill>
                  <a:schemeClr val="tx2"/>
                </a:solidFill>
              </a:rPr>
              <a:t>Mikrovzorek</a:t>
            </a:r>
            <a:r>
              <a:rPr lang="en-US" sz="1400" dirty="0">
                <a:solidFill>
                  <a:schemeClr val="tx2"/>
                </a:solidFill>
              </a:rPr>
              <a:t> </a:t>
            </a:r>
            <a:r>
              <a:rPr lang="en-US" sz="1400" dirty="0" err="1">
                <a:solidFill>
                  <a:schemeClr val="tx2"/>
                </a:solidFill>
              </a:rPr>
              <a:t>odebraný</a:t>
            </a:r>
            <a:r>
              <a:rPr lang="en-US" sz="1400" dirty="0">
                <a:solidFill>
                  <a:schemeClr val="tx2"/>
                </a:solidFill>
              </a:rPr>
              <a:t> pro IČ </a:t>
            </a:r>
            <a:r>
              <a:rPr lang="en-US" sz="1400" dirty="0" err="1">
                <a:solidFill>
                  <a:schemeClr val="tx2"/>
                </a:solidFill>
              </a:rPr>
              <a:t>analýzu</a:t>
            </a:r>
            <a:endParaRPr lang="cs-CZ" sz="1400" dirty="0">
              <a:solidFill>
                <a:schemeClr val="tx2"/>
              </a:solidFill>
            </a:endParaRPr>
          </a:p>
        </p:txBody>
      </p:sp>
      <p:cxnSp>
        <p:nvCxnSpPr>
          <p:cNvPr id="22" name="Přímá spojnice se šipkou 21"/>
          <p:cNvCxnSpPr>
            <a:cxnSpLocks/>
            <a:stCxn id="5" idx="3"/>
            <a:endCxn id="37" idx="1"/>
          </p:cNvCxnSpPr>
          <p:nvPr/>
        </p:nvCxnSpPr>
        <p:spPr>
          <a:xfrm>
            <a:off x="4206386" y="2382866"/>
            <a:ext cx="1651921" cy="3041454"/>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ovéPole 9">
            <a:extLst>
              <a:ext uri="{FF2B5EF4-FFF2-40B4-BE49-F238E27FC236}">
                <a16:creationId xmlns:a16="http://schemas.microsoft.com/office/drawing/2014/main" id="{F9F1A883-2BA7-41E9-AC40-41D4F432984B}"/>
              </a:ext>
            </a:extLst>
          </p:cNvPr>
          <p:cNvSpPr txBox="1"/>
          <p:nvPr/>
        </p:nvSpPr>
        <p:spPr>
          <a:xfrm>
            <a:off x="5773684" y="3457277"/>
            <a:ext cx="1582484" cy="646331"/>
          </a:xfrm>
          <a:prstGeom prst="rect">
            <a:avLst/>
          </a:prstGeom>
          <a:noFill/>
        </p:spPr>
        <p:txBody>
          <a:bodyPr wrap="none" rtlCol="0">
            <a:spAutoFit/>
          </a:bodyPr>
          <a:lstStyle/>
          <a:p>
            <a:r>
              <a:rPr lang="en-US" dirty="0" err="1"/>
              <a:t>Ramanova</a:t>
            </a:r>
            <a:r>
              <a:rPr lang="en-US" dirty="0"/>
              <a:t> </a:t>
            </a:r>
          </a:p>
          <a:p>
            <a:r>
              <a:rPr lang="en-US" dirty="0" err="1"/>
              <a:t>spektrometrie</a:t>
            </a:r>
            <a:endParaRPr lang="en-US" dirty="0"/>
          </a:p>
        </p:txBody>
      </p:sp>
      <p:cxnSp>
        <p:nvCxnSpPr>
          <p:cNvPr id="25" name="Přímá spojnice se šipkou 32">
            <a:extLst>
              <a:ext uri="{FF2B5EF4-FFF2-40B4-BE49-F238E27FC236}">
                <a16:creationId xmlns:a16="http://schemas.microsoft.com/office/drawing/2014/main" id="{EF8A9C6B-5C1D-4F74-8B36-B4963BE90148}"/>
              </a:ext>
            </a:extLst>
          </p:cNvPr>
          <p:cNvCxnSpPr>
            <a:cxnSpLocks/>
            <a:stCxn id="5" idx="3"/>
            <a:endCxn id="24" idx="1"/>
          </p:cNvCxnSpPr>
          <p:nvPr/>
        </p:nvCxnSpPr>
        <p:spPr>
          <a:xfrm>
            <a:off x="4206386" y="2382866"/>
            <a:ext cx="1567298" cy="1397577"/>
          </a:xfrm>
          <a:prstGeom prst="straightConnector1">
            <a:avLst/>
          </a:prstGeom>
          <a:ln>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ovéPole 9">
            <a:extLst>
              <a:ext uri="{FF2B5EF4-FFF2-40B4-BE49-F238E27FC236}">
                <a16:creationId xmlns:a16="http://schemas.microsoft.com/office/drawing/2014/main" id="{782CACA6-27AA-4273-A0AB-D7D3A68C471E}"/>
              </a:ext>
            </a:extLst>
          </p:cNvPr>
          <p:cNvSpPr txBox="1"/>
          <p:nvPr/>
        </p:nvSpPr>
        <p:spPr>
          <a:xfrm>
            <a:off x="5858307" y="5239654"/>
            <a:ext cx="684803" cy="369332"/>
          </a:xfrm>
          <a:prstGeom prst="rect">
            <a:avLst/>
          </a:prstGeom>
          <a:noFill/>
        </p:spPr>
        <p:txBody>
          <a:bodyPr wrap="none" rtlCol="0">
            <a:spAutoFit/>
          </a:bodyPr>
          <a:lstStyle/>
          <a:p>
            <a:r>
              <a:rPr lang="cs-CZ" dirty="0"/>
              <a:t>L</a:t>
            </a:r>
            <a:r>
              <a:rPr lang="en-US" dirty="0"/>
              <a:t>IBS</a:t>
            </a:r>
          </a:p>
        </p:txBody>
      </p:sp>
    </p:spTree>
    <p:extLst>
      <p:ext uri="{BB962C8B-B14F-4D97-AF65-F5344CB8AC3E}">
        <p14:creationId xmlns:p14="http://schemas.microsoft.com/office/powerpoint/2010/main" val="957500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21</a:t>
            </a:fld>
            <a:endParaRPr lang="cs-CZ"/>
          </a:p>
        </p:txBody>
      </p:sp>
      <p:sp>
        <p:nvSpPr>
          <p:cNvPr id="5" name="Zástupný symbol pro obsah 2"/>
          <p:cNvSpPr>
            <a:spLocks noGrp="1"/>
          </p:cNvSpPr>
          <p:nvPr>
            <p:ph idx="1"/>
          </p:nvPr>
        </p:nvSpPr>
        <p:spPr>
          <a:xfrm>
            <a:off x="467544" y="908720"/>
            <a:ext cx="8064896" cy="5517232"/>
          </a:xfrm>
        </p:spPr>
        <p:txBody>
          <a:bodyPr>
            <a:normAutofit/>
          </a:bodyPr>
          <a:lstStyle/>
          <a:p>
            <a:pPr>
              <a:spcAft>
                <a:spcPts val="300"/>
              </a:spcAft>
            </a:pPr>
            <a:r>
              <a:rPr lang="cs-CZ" sz="1800" b="0" cap="small" dirty="0"/>
              <a:t>Ne</a:t>
            </a:r>
            <a:r>
              <a:rPr lang="en-US" sz="1800" b="0" cap="small" dirty="0" err="1"/>
              <a:t>destruktivní</a:t>
            </a:r>
            <a:r>
              <a:rPr lang="en-US" sz="1800" b="0" cap="small" dirty="0"/>
              <a:t> </a:t>
            </a:r>
            <a:r>
              <a:rPr lang="cs-CZ" sz="1800" b="0" cap="small" dirty="0"/>
              <a:t>metody</a:t>
            </a:r>
            <a:endParaRPr lang="en-US" sz="1800" b="0" cap="small" dirty="0"/>
          </a:p>
          <a:p>
            <a:pPr marL="285750" indent="-285750">
              <a:spcAft>
                <a:spcPts val="300"/>
              </a:spcAft>
              <a:buFont typeface="Arial" pitchFamily="34" charset="0"/>
              <a:buChar char="•"/>
            </a:pPr>
            <a:r>
              <a:rPr lang="cs-CZ" sz="1600" b="0" dirty="0"/>
              <a:t>infračervená spektroskopie – molekulová spektrometrie, vlivem absorpce IR záření dochází k vibračním (a rotačním</a:t>
            </a:r>
            <a:r>
              <a:rPr lang="en-US" sz="1600" b="0" dirty="0"/>
              <a:t>)</a:t>
            </a:r>
            <a:r>
              <a:rPr lang="cs-CZ" sz="1600" b="0" dirty="0"/>
              <a:t> přechodům, u kterých dochází ke změně dipólového momentu, absorbována je ta část spektra, která odpovídá energii vibrací atomů molekul, poloha charakteristických absorpčních pásů je dána jejich vlnočtem</a:t>
            </a:r>
            <a:endParaRPr lang="en-US" sz="1600" b="0" dirty="0"/>
          </a:p>
          <a:p>
            <a:pPr marL="285750" indent="-285750">
              <a:spcAft>
                <a:spcPts val="300"/>
              </a:spcAft>
              <a:buFont typeface="Arial" pitchFamily="34" charset="0"/>
              <a:buChar char="•"/>
            </a:pPr>
            <a:r>
              <a:rPr lang="cs-CZ" sz="1600" b="0" dirty="0"/>
              <a:t>Ramanova spektroskopie – molekulová sp</a:t>
            </a:r>
            <a:r>
              <a:rPr lang="en-US" sz="1600" b="0" dirty="0" err="1"/>
              <a:t>ektrometrie</a:t>
            </a:r>
            <a:r>
              <a:rPr lang="cs-CZ" sz="1600" b="0" dirty="0"/>
              <a:t>, podstatou Ramanova jevu je zářivý přechod, který nastane po interakci optického záření s molekulami látky, kdy dochází k nepružným srážkám; u nepružných srážek foton část své energie předá částici, tím ji excituje do vyššího rotačně- vibračního stavu, </a:t>
            </a:r>
            <a:r>
              <a:rPr lang="en-US" sz="1600" b="0" dirty="0" err="1"/>
              <a:t>dojde</a:t>
            </a:r>
            <a:r>
              <a:rPr lang="en-US" sz="1600" b="0" dirty="0"/>
              <a:t> k </a:t>
            </a:r>
            <a:r>
              <a:rPr lang="en-US" sz="1600" b="0" dirty="0" err="1"/>
              <a:t>vyzáření</a:t>
            </a:r>
            <a:r>
              <a:rPr lang="en-US" sz="1600" b="0" dirty="0"/>
              <a:t> </a:t>
            </a:r>
            <a:r>
              <a:rPr lang="en-US" sz="1600" b="0" dirty="0" err="1"/>
              <a:t>rozptýleného</a:t>
            </a:r>
            <a:r>
              <a:rPr lang="en-US" sz="1600" b="0" dirty="0"/>
              <a:t> </a:t>
            </a:r>
            <a:r>
              <a:rPr lang="en-US" sz="1600" b="0" dirty="0" err="1"/>
              <a:t>fotonu</a:t>
            </a:r>
            <a:r>
              <a:rPr lang="en-US" sz="1600" b="0" dirty="0"/>
              <a:t> o </a:t>
            </a:r>
            <a:r>
              <a:rPr lang="en-US" sz="1600" b="0" dirty="0" err="1"/>
              <a:t>jiné</a:t>
            </a:r>
            <a:r>
              <a:rPr lang="en-US" sz="1600" b="0" dirty="0"/>
              <a:t> </a:t>
            </a:r>
            <a:r>
              <a:rPr lang="en-US" sz="1600" b="0" dirty="0" err="1"/>
              <a:t>energii</a:t>
            </a:r>
            <a:r>
              <a:rPr lang="en-US" sz="1600" b="0" dirty="0"/>
              <a:t> </a:t>
            </a:r>
            <a:r>
              <a:rPr lang="en-US" sz="1600" b="0" dirty="0" err="1"/>
              <a:t>než</a:t>
            </a:r>
            <a:r>
              <a:rPr lang="en-US" sz="1600" b="0" dirty="0"/>
              <a:t> </a:t>
            </a:r>
            <a:r>
              <a:rPr lang="en-US" sz="1600" b="0" dirty="0" err="1"/>
              <a:t>původní</a:t>
            </a:r>
            <a:r>
              <a:rPr lang="en-US" sz="1600" b="0" dirty="0"/>
              <a:t> </a:t>
            </a:r>
            <a:r>
              <a:rPr lang="en-US" sz="1600" b="0" dirty="0" err="1"/>
              <a:t>foton</a:t>
            </a:r>
            <a:r>
              <a:rPr lang="en-US" sz="1600" b="0" dirty="0"/>
              <a:t>, </a:t>
            </a:r>
            <a:r>
              <a:rPr lang="cs-CZ" sz="1600" b="0" dirty="0"/>
              <a:t>podmínkou je změna polarizovatelnosti molekuly; poskytuje tzv. </a:t>
            </a:r>
            <a:r>
              <a:rPr lang="cs-CZ" sz="1600" b="0" i="1" dirty="0"/>
              <a:t>fingerprint</a:t>
            </a:r>
            <a:r>
              <a:rPr lang="cs-CZ" sz="1600" b="0" dirty="0"/>
              <a:t> zkoumané látky</a:t>
            </a:r>
            <a:endParaRPr lang="en-US" sz="1600" b="0" dirty="0"/>
          </a:p>
          <a:p>
            <a:pPr marL="742950" lvl="1" indent="-285750"/>
            <a:endParaRPr lang="cs-CZ" sz="1500" dirty="0"/>
          </a:p>
          <a:p>
            <a:pPr marL="742950" lvl="1" indent="-285750"/>
            <a:endParaRPr lang="cs-CZ" sz="1500" b="0" dirty="0"/>
          </a:p>
        </p:txBody>
      </p:sp>
      <p:sp>
        <p:nvSpPr>
          <p:cNvPr id="14" name="Nadpis 1"/>
          <p:cNvSpPr>
            <a:spLocks noGrp="1"/>
          </p:cNvSpPr>
          <p:nvPr>
            <p:ph type="title"/>
          </p:nvPr>
        </p:nvSpPr>
        <p:spPr>
          <a:xfrm>
            <a:off x="467544" y="140231"/>
            <a:ext cx="6768752" cy="683994"/>
          </a:xfrm>
        </p:spPr>
        <p:txBody>
          <a:bodyPr>
            <a:normAutofit/>
          </a:bodyPr>
          <a:lstStyle/>
          <a:p>
            <a:r>
              <a:rPr lang="cs-CZ" sz="2800" dirty="0">
                <a:latin typeface="+mn-lt"/>
              </a:rPr>
              <a:t>Materiálová Analýza maleb</a:t>
            </a:r>
            <a:endParaRPr lang="en-US" sz="2800" dirty="0">
              <a:latin typeface="+mn-lt"/>
            </a:endParaRPr>
          </a:p>
        </p:txBody>
      </p:sp>
      <p:pic>
        <p:nvPicPr>
          <p:cNvPr id="3" name="Picture 2" descr="A close up of a map&#10;&#10;Description automatically generated">
            <a:extLst>
              <a:ext uri="{FF2B5EF4-FFF2-40B4-BE49-F238E27FC236}">
                <a16:creationId xmlns:a16="http://schemas.microsoft.com/office/drawing/2014/main" id="{82231115-1BAB-4F8E-BDD7-3426EE5AD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635" y="3862441"/>
            <a:ext cx="2743200" cy="2743200"/>
          </a:xfrm>
          <a:prstGeom prst="rect">
            <a:avLst/>
          </a:prstGeom>
        </p:spPr>
      </p:pic>
      <p:sp>
        <p:nvSpPr>
          <p:cNvPr id="8" name="TextovéPole 18">
            <a:extLst>
              <a:ext uri="{FF2B5EF4-FFF2-40B4-BE49-F238E27FC236}">
                <a16:creationId xmlns:a16="http://schemas.microsoft.com/office/drawing/2014/main" id="{50CAEFEF-6325-49ED-9CC9-2D3F5B4D6D02}"/>
              </a:ext>
            </a:extLst>
          </p:cNvPr>
          <p:cNvSpPr txBox="1"/>
          <p:nvPr/>
        </p:nvSpPr>
        <p:spPr>
          <a:xfrm>
            <a:off x="1042971" y="6534612"/>
            <a:ext cx="2743200" cy="307777"/>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20</a:t>
            </a:r>
            <a:r>
              <a:rPr lang="cs-CZ" sz="1400" dirty="0">
                <a:solidFill>
                  <a:schemeClr val="tx2"/>
                </a:solidFill>
              </a:rPr>
              <a:t> </a:t>
            </a:r>
            <a:r>
              <a:rPr lang="en-US" sz="1400" dirty="0" err="1">
                <a:solidFill>
                  <a:schemeClr val="tx2"/>
                </a:solidFill>
              </a:rPr>
              <a:t>Ramanova</a:t>
            </a:r>
            <a:r>
              <a:rPr lang="en-US" sz="1400" dirty="0">
                <a:solidFill>
                  <a:schemeClr val="tx2"/>
                </a:solidFill>
              </a:rPr>
              <a:t> </a:t>
            </a:r>
            <a:r>
              <a:rPr lang="en-US" sz="1400" dirty="0" err="1">
                <a:solidFill>
                  <a:schemeClr val="tx2"/>
                </a:solidFill>
              </a:rPr>
              <a:t>spektra</a:t>
            </a:r>
            <a:endParaRPr lang="cs-CZ" sz="1400" dirty="0">
              <a:solidFill>
                <a:schemeClr val="tx2"/>
              </a:solidFill>
            </a:endParaRPr>
          </a:p>
        </p:txBody>
      </p:sp>
      <p:pic>
        <p:nvPicPr>
          <p:cNvPr id="2050" name="Picture 2" descr="Prussian blue (mid-IR)">
            <a:extLst>
              <a:ext uri="{FF2B5EF4-FFF2-40B4-BE49-F238E27FC236}">
                <a16:creationId xmlns:a16="http://schemas.microsoft.com/office/drawing/2014/main" id="{7EC887C0-0175-435C-BC7E-BC4D8BBA41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4212" y="3861048"/>
            <a:ext cx="3879409"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18">
            <a:extLst>
              <a:ext uri="{FF2B5EF4-FFF2-40B4-BE49-F238E27FC236}">
                <a16:creationId xmlns:a16="http://schemas.microsoft.com/office/drawing/2014/main" id="{76BB61B9-16BA-47CC-9704-DDB9F5381FDC}"/>
              </a:ext>
            </a:extLst>
          </p:cNvPr>
          <p:cNvSpPr txBox="1"/>
          <p:nvPr/>
        </p:nvSpPr>
        <p:spPr>
          <a:xfrm>
            <a:off x="4069548" y="6559491"/>
            <a:ext cx="2743200" cy="307777"/>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21</a:t>
            </a:r>
            <a:r>
              <a:rPr lang="cs-CZ" sz="1400" dirty="0">
                <a:solidFill>
                  <a:schemeClr val="tx2"/>
                </a:solidFill>
              </a:rPr>
              <a:t> </a:t>
            </a:r>
            <a:r>
              <a:rPr lang="en-US" sz="1400" dirty="0">
                <a:solidFill>
                  <a:schemeClr val="tx2"/>
                </a:solidFill>
              </a:rPr>
              <a:t>IČ </a:t>
            </a:r>
            <a:r>
              <a:rPr lang="en-US" sz="1400" dirty="0" err="1">
                <a:solidFill>
                  <a:schemeClr val="tx2"/>
                </a:solidFill>
              </a:rPr>
              <a:t>spektrum</a:t>
            </a:r>
            <a:endParaRPr lang="cs-CZ" sz="1400" dirty="0">
              <a:solidFill>
                <a:schemeClr val="tx2"/>
              </a:solidFill>
            </a:endParaRPr>
          </a:p>
        </p:txBody>
      </p:sp>
    </p:spTree>
    <p:extLst>
      <p:ext uri="{BB962C8B-B14F-4D97-AF65-F5344CB8AC3E}">
        <p14:creationId xmlns:p14="http://schemas.microsoft.com/office/powerpoint/2010/main" val="1266723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22</a:t>
            </a:fld>
            <a:endParaRPr lang="cs-CZ"/>
          </a:p>
        </p:txBody>
      </p:sp>
      <p:sp>
        <p:nvSpPr>
          <p:cNvPr id="5" name="Zástupný symbol pro obsah 2"/>
          <p:cNvSpPr>
            <a:spLocks noGrp="1"/>
          </p:cNvSpPr>
          <p:nvPr>
            <p:ph idx="1"/>
          </p:nvPr>
        </p:nvSpPr>
        <p:spPr>
          <a:xfrm>
            <a:off x="257616" y="978960"/>
            <a:ext cx="3600400" cy="5686522"/>
          </a:xfrm>
        </p:spPr>
        <p:txBody>
          <a:bodyPr>
            <a:normAutofit fontScale="92500" lnSpcReduction="10000"/>
          </a:bodyPr>
          <a:lstStyle/>
          <a:p>
            <a:r>
              <a:rPr lang="cs-CZ" sz="1800" b="0" cap="small" dirty="0"/>
              <a:t>Ne</a:t>
            </a:r>
            <a:r>
              <a:rPr lang="en-US" sz="1800" b="0" cap="small" dirty="0" err="1"/>
              <a:t>destruktivní</a:t>
            </a:r>
            <a:r>
              <a:rPr lang="en-US" sz="1800" b="0" cap="small" dirty="0"/>
              <a:t> </a:t>
            </a:r>
            <a:r>
              <a:rPr lang="cs-CZ" sz="1800" b="0" cap="small" dirty="0"/>
              <a:t>metody</a:t>
            </a:r>
            <a:endParaRPr lang="en-US" sz="1800" b="0" cap="small" dirty="0"/>
          </a:p>
          <a:p>
            <a:pPr marL="285750" indent="-285750">
              <a:buFont typeface="Arial" pitchFamily="34" charset="0"/>
              <a:buChar char="•"/>
            </a:pPr>
            <a:r>
              <a:rPr lang="cs-CZ" sz="1800" b="0" dirty="0"/>
              <a:t>SEM-EDX – elektronová spektrometrie s energiově-disperzním spektrometrem, primárním zářením je vysokoenergetický elektronový svazek, prvková metoda, detekuje se charakteristické RTG záření</a:t>
            </a:r>
            <a:endParaRPr lang="en-US" sz="1800" b="0" dirty="0"/>
          </a:p>
          <a:p>
            <a:pPr marL="285750" indent="-285750">
              <a:buFont typeface="Arial" pitchFamily="34" charset="0"/>
              <a:buChar char="•"/>
            </a:pPr>
            <a:r>
              <a:rPr lang="cs-CZ" sz="1800" b="0" dirty="0"/>
              <a:t>prášková mikrodifrakce</a:t>
            </a:r>
            <a:r>
              <a:rPr lang="en-US" sz="1800" b="0" dirty="0"/>
              <a:t> (</a:t>
            </a:r>
            <a:r>
              <a:rPr lang="en-US" sz="1800" b="0" dirty="0" err="1"/>
              <a:t>mikro</a:t>
            </a:r>
            <a:r>
              <a:rPr lang="en-US" sz="1800" b="0" dirty="0"/>
              <a:t>-XRD)</a:t>
            </a:r>
            <a:r>
              <a:rPr lang="cs-CZ" sz="1800" b="0" dirty="0"/>
              <a:t> - využívá vysokoenergetické rentgenovo záření k analýzám krystalických látek, kdy interakcí se vzorkem dochází k difrakci záření na krystalové mřížce; z poloh difraktovaného záření pak můžeme určit uspořádání atomů v krystalové mříži a popsat strukturu nebo identifikovat přítomné fáze ve vzorcích</a:t>
            </a:r>
            <a:endParaRPr lang="en-US" sz="1800" b="0" dirty="0"/>
          </a:p>
          <a:p>
            <a:pPr lvl="1" indent="0">
              <a:buNone/>
            </a:pPr>
            <a:endParaRPr lang="cs-CZ" sz="1500" dirty="0"/>
          </a:p>
          <a:p>
            <a:pPr marL="742950" lvl="1" indent="-285750"/>
            <a:endParaRPr lang="cs-CZ" sz="1500" b="0" dirty="0"/>
          </a:p>
        </p:txBody>
      </p:sp>
      <p:pic>
        <p:nvPicPr>
          <p:cNvPr id="1026" name="Picture 2" descr="Fig. 5 (a) Cross-section of the yellow paint with ground layer (the clouds above Our Lady) from the Baptism of Christ and Our Lady of Mount Carmel (200x). (b) EDX spectrum of the ground layer brownish matrix">
            <a:extLst>
              <a:ext uri="{FF2B5EF4-FFF2-40B4-BE49-F238E27FC236}">
                <a16:creationId xmlns:a16="http://schemas.microsoft.com/office/drawing/2014/main" id="{51B60FD4-F217-4E2F-A804-7D9A56FB2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2325" y="982903"/>
            <a:ext cx="24797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 6 (a) Cross-section of the dark blue paint with ground layer (Our Lady's mantle) from the Baptism of Christ and Our Lady of Mount Carmel. 100x. (b) EDX element maps">
            <a:extLst>
              <a:ext uri="{FF2B5EF4-FFF2-40B4-BE49-F238E27FC236}">
                <a16:creationId xmlns:a16="http://schemas.microsoft.com/office/drawing/2014/main" id="{048D9796-20A4-44B3-9E29-DC2BD6B712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238" y="978960"/>
            <a:ext cx="239406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A2922B2-BAC9-4A83-8BB9-B6D394FAD5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134" y="4207689"/>
            <a:ext cx="3910892"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18">
            <a:extLst>
              <a:ext uri="{FF2B5EF4-FFF2-40B4-BE49-F238E27FC236}">
                <a16:creationId xmlns:a16="http://schemas.microsoft.com/office/drawing/2014/main" id="{08FC1069-C1F5-4DE4-8F1C-743638E56E18}"/>
              </a:ext>
            </a:extLst>
          </p:cNvPr>
          <p:cNvSpPr txBox="1"/>
          <p:nvPr/>
        </p:nvSpPr>
        <p:spPr>
          <a:xfrm>
            <a:off x="4023190" y="3684469"/>
            <a:ext cx="4941298" cy="523220"/>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22</a:t>
            </a:r>
            <a:r>
              <a:rPr lang="cs-CZ" sz="1400" dirty="0">
                <a:solidFill>
                  <a:schemeClr val="tx2"/>
                </a:solidFill>
              </a:rPr>
              <a:t> </a:t>
            </a:r>
            <a:r>
              <a:rPr lang="en-US" sz="1400" dirty="0">
                <a:solidFill>
                  <a:schemeClr val="tx2"/>
                </a:solidFill>
              </a:rPr>
              <a:t>Spektrum </a:t>
            </a:r>
            <a:r>
              <a:rPr lang="en-US" sz="1400" dirty="0" err="1">
                <a:solidFill>
                  <a:schemeClr val="tx2"/>
                </a:solidFill>
              </a:rPr>
              <a:t>ze</a:t>
            </a:r>
            <a:r>
              <a:rPr lang="en-US" sz="1400" dirty="0">
                <a:solidFill>
                  <a:schemeClr val="tx2"/>
                </a:solidFill>
              </a:rPr>
              <a:t> SEM-EDX + </a:t>
            </a:r>
            <a:r>
              <a:rPr lang="cs-CZ" sz="1400" dirty="0">
                <a:solidFill>
                  <a:schemeClr val="tx2"/>
                </a:solidFill>
              </a:rPr>
              <a:t>distribuční mapy jednotlivých prvků</a:t>
            </a:r>
          </a:p>
        </p:txBody>
      </p:sp>
      <p:sp>
        <p:nvSpPr>
          <p:cNvPr id="9" name="TextovéPole 18">
            <a:extLst>
              <a:ext uri="{FF2B5EF4-FFF2-40B4-BE49-F238E27FC236}">
                <a16:creationId xmlns:a16="http://schemas.microsoft.com/office/drawing/2014/main" id="{2B682C15-E2D1-4C3B-9E88-649912627F49}"/>
              </a:ext>
            </a:extLst>
          </p:cNvPr>
          <p:cNvSpPr txBox="1"/>
          <p:nvPr/>
        </p:nvSpPr>
        <p:spPr>
          <a:xfrm>
            <a:off x="4036487" y="6479770"/>
            <a:ext cx="4666187" cy="307777"/>
          </a:xfrm>
          <a:prstGeom prst="rect">
            <a:avLst/>
          </a:prstGeom>
          <a:noFill/>
        </p:spPr>
        <p:txBody>
          <a:bodyPr wrap="square" rtlCol="0">
            <a:spAutoFit/>
          </a:bodyPr>
          <a:lstStyle/>
          <a:p>
            <a:r>
              <a:rPr lang="cs-CZ" sz="1400" b="1" dirty="0">
                <a:solidFill>
                  <a:schemeClr val="tx2"/>
                </a:solidFill>
              </a:rPr>
              <a:t>Fig. </a:t>
            </a:r>
            <a:r>
              <a:rPr lang="en-US" sz="1400" b="1" dirty="0">
                <a:solidFill>
                  <a:schemeClr val="tx2"/>
                </a:solidFill>
              </a:rPr>
              <a:t>23</a:t>
            </a:r>
            <a:r>
              <a:rPr lang="cs-CZ" sz="1400" dirty="0">
                <a:solidFill>
                  <a:schemeClr val="tx2"/>
                </a:solidFill>
              </a:rPr>
              <a:t> </a:t>
            </a:r>
            <a:r>
              <a:rPr lang="en-US" sz="1400" dirty="0" err="1">
                <a:solidFill>
                  <a:schemeClr val="tx2"/>
                </a:solidFill>
              </a:rPr>
              <a:t>Difraktogram</a:t>
            </a:r>
            <a:r>
              <a:rPr lang="en-US" sz="1400" dirty="0">
                <a:solidFill>
                  <a:schemeClr val="tx2"/>
                </a:solidFill>
              </a:rPr>
              <a:t> </a:t>
            </a:r>
            <a:r>
              <a:rPr lang="en-US" sz="1400" dirty="0" err="1">
                <a:solidFill>
                  <a:schemeClr val="tx2"/>
                </a:solidFill>
              </a:rPr>
              <a:t>získaný</a:t>
            </a:r>
            <a:r>
              <a:rPr lang="en-US" sz="1400" dirty="0">
                <a:solidFill>
                  <a:schemeClr val="tx2"/>
                </a:solidFill>
              </a:rPr>
              <a:t> </a:t>
            </a:r>
            <a:r>
              <a:rPr lang="en-US" sz="1400" dirty="0" err="1">
                <a:solidFill>
                  <a:schemeClr val="tx2"/>
                </a:solidFill>
              </a:rPr>
              <a:t>metodou</a:t>
            </a:r>
            <a:r>
              <a:rPr lang="en-US" sz="1400" dirty="0">
                <a:solidFill>
                  <a:schemeClr val="tx2"/>
                </a:solidFill>
              </a:rPr>
              <a:t> micro-XRD</a:t>
            </a:r>
            <a:endParaRPr lang="cs-CZ" sz="1400" dirty="0">
              <a:solidFill>
                <a:schemeClr val="tx2"/>
              </a:solidFill>
            </a:endParaRPr>
          </a:p>
        </p:txBody>
      </p:sp>
      <p:sp>
        <p:nvSpPr>
          <p:cNvPr id="13" name="Nadpis 1">
            <a:extLst>
              <a:ext uri="{FF2B5EF4-FFF2-40B4-BE49-F238E27FC236}">
                <a16:creationId xmlns:a16="http://schemas.microsoft.com/office/drawing/2014/main" id="{14EE6033-FC15-4007-A569-B59DB5914C2D}"/>
              </a:ext>
            </a:extLst>
          </p:cNvPr>
          <p:cNvSpPr>
            <a:spLocks noGrp="1"/>
          </p:cNvSpPr>
          <p:nvPr>
            <p:ph type="title"/>
          </p:nvPr>
        </p:nvSpPr>
        <p:spPr>
          <a:xfrm>
            <a:off x="467544" y="140231"/>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1339128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23</a:t>
            </a:fld>
            <a:endParaRPr lang="cs-CZ"/>
          </a:p>
        </p:txBody>
      </p:sp>
      <p:sp>
        <p:nvSpPr>
          <p:cNvPr id="5" name="Zástupný symbol pro obsah 2"/>
          <p:cNvSpPr>
            <a:spLocks noGrp="1"/>
          </p:cNvSpPr>
          <p:nvPr>
            <p:ph idx="1"/>
          </p:nvPr>
        </p:nvSpPr>
        <p:spPr>
          <a:xfrm>
            <a:off x="611560" y="921668"/>
            <a:ext cx="7620000" cy="5517232"/>
          </a:xfrm>
        </p:spPr>
        <p:txBody>
          <a:bodyPr>
            <a:normAutofit/>
          </a:bodyPr>
          <a:lstStyle/>
          <a:p>
            <a:r>
              <a:rPr lang="cs-CZ" sz="1800" b="0" cap="small" dirty="0"/>
              <a:t>Mikro</a:t>
            </a:r>
            <a:r>
              <a:rPr lang="en-US" sz="1800" b="0" cap="small" dirty="0" err="1"/>
              <a:t>invazivní</a:t>
            </a:r>
            <a:r>
              <a:rPr lang="cs-CZ" sz="1800" b="0" cap="small" dirty="0"/>
              <a:t> metody</a:t>
            </a:r>
            <a:endParaRPr lang="en-US" sz="1800" b="0" cap="small" dirty="0"/>
          </a:p>
          <a:p>
            <a:pPr marL="285750" indent="-285750">
              <a:buFont typeface="Arial" pitchFamily="34" charset="0"/>
              <a:buChar char="•"/>
            </a:pPr>
            <a:r>
              <a:rPr lang="cs-CZ" sz="1800" b="0" dirty="0"/>
              <a:t>LA-ICP-MS - hmotnostní spektrometrie s indukčně vázaným plazmatem a laserovou ablací; umožňuje přímou analýzu pevných vzorků odpařením aerosolu z povrchu vzorku pomocí laserového svazku, který je nosným plynem unášen do hmotnostního spektrometru; </a:t>
            </a:r>
            <a:r>
              <a:rPr lang="en-US" sz="1800" b="0" dirty="0" err="1"/>
              <a:t>vzniklé</a:t>
            </a:r>
            <a:r>
              <a:rPr lang="en-US" sz="1800" b="0" dirty="0"/>
              <a:t> </a:t>
            </a:r>
            <a:r>
              <a:rPr lang="en-US" sz="1800" b="0" dirty="0" err="1"/>
              <a:t>částice</a:t>
            </a:r>
            <a:r>
              <a:rPr lang="en-US" sz="1800" b="0" dirty="0"/>
              <a:t> </a:t>
            </a:r>
            <a:r>
              <a:rPr lang="en-US" sz="1800" b="0" dirty="0" err="1"/>
              <a:t>jsou</a:t>
            </a:r>
            <a:r>
              <a:rPr lang="en-US" sz="1800" b="0" dirty="0"/>
              <a:t> </a:t>
            </a:r>
            <a:r>
              <a:rPr lang="en-US" sz="1800" b="0" dirty="0" err="1"/>
              <a:t>ionizovány</a:t>
            </a:r>
            <a:r>
              <a:rPr lang="en-US" sz="1800" b="0" dirty="0"/>
              <a:t> a </a:t>
            </a:r>
            <a:r>
              <a:rPr lang="en-US" sz="1800" b="0" dirty="0" err="1"/>
              <a:t>ionty</a:t>
            </a:r>
            <a:r>
              <a:rPr lang="cs-CZ" sz="1800" b="0" dirty="0"/>
              <a:t> jsou následně detekovány a analyzovány na základě rozdílného poměru m/Z (hmotnost/náboj)</a:t>
            </a:r>
            <a:r>
              <a:rPr lang="en-US" sz="1800" b="0" dirty="0"/>
              <a:t>;</a:t>
            </a:r>
            <a:r>
              <a:rPr lang="cs-CZ" sz="1800" b="0" dirty="0"/>
              <a:t> vznik ablačních kráterů, lze analyzovat téměř všechny prvky, vysoká citlivost</a:t>
            </a:r>
            <a:endParaRPr lang="en-US" sz="1800" b="0" dirty="0"/>
          </a:p>
          <a:p>
            <a:pPr marL="285750" indent="-285750">
              <a:buFont typeface="Arial" pitchFamily="34" charset="0"/>
              <a:buChar char="•"/>
            </a:pPr>
            <a:r>
              <a:rPr lang="cs-CZ" sz="1800" b="0" dirty="0"/>
              <a:t>LIBS - spektroskopie laserem buzeného plazmatu; spektroskopická metoda, která využívá záření mikroplazmatu vznikajícího po dopadu laserového paprsku na povrch vzorku, přičemž dochází k emisi vlnových délek charakteristických pro prvky přítomné ve vzorku, prvková analýza, vznik ablačních kráterů, komplementární k XRF</a:t>
            </a:r>
            <a:endParaRPr lang="en-US" sz="1800" b="0" dirty="0"/>
          </a:p>
          <a:p>
            <a:pPr marL="285750" indent="-285750">
              <a:buFont typeface="Arial" pitchFamily="34" charset="0"/>
              <a:buChar char="•"/>
            </a:pPr>
            <a:r>
              <a:rPr lang="en-US" sz="1800" b="0" dirty="0" err="1"/>
              <a:t>obě</a:t>
            </a:r>
            <a:r>
              <a:rPr lang="en-US" sz="1800" b="0" dirty="0"/>
              <a:t> </a:t>
            </a:r>
            <a:r>
              <a:rPr lang="en-US" sz="1800" b="0" dirty="0" err="1"/>
              <a:t>metody</a:t>
            </a:r>
            <a:r>
              <a:rPr lang="en-US" sz="1800" b="0" dirty="0"/>
              <a:t> </a:t>
            </a:r>
            <a:r>
              <a:rPr lang="en-US" sz="1800" b="0" dirty="0" err="1"/>
              <a:t>mají</a:t>
            </a:r>
            <a:r>
              <a:rPr lang="en-US" sz="1800" b="0" dirty="0"/>
              <a:t> výborné </a:t>
            </a:r>
            <a:r>
              <a:rPr lang="en-US" sz="1800" b="0" dirty="0" err="1"/>
              <a:t>prostorové</a:t>
            </a:r>
            <a:r>
              <a:rPr lang="en-US" sz="1800" b="0" dirty="0"/>
              <a:t> </a:t>
            </a:r>
            <a:r>
              <a:rPr lang="en-US" sz="1800" b="0" dirty="0" err="1"/>
              <a:t>rozlišení</a:t>
            </a:r>
            <a:r>
              <a:rPr lang="en-US" sz="1800" b="0" dirty="0"/>
              <a:t> </a:t>
            </a:r>
            <a:r>
              <a:rPr lang="en-US" sz="1800" b="0" dirty="0">
                <a:sym typeface="Wingdings" panose="05000000000000000000" pitchFamily="2" charset="2"/>
              </a:rPr>
              <a:t> </a:t>
            </a:r>
            <a:r>
              <a:rPr lang="cs-CZ" sz="1800" b="0" dirty="0"/>
              <a:t>lze j</a:t>
            </a:r>
            <a:r>
              <a:rPr lang="en-US" sz="1800" b="0" dirty="0"/>
              <a:t>e</a:t>
            </a:r>
            <a:r>
              <a:rPr lang="cs-CZ" sz="1800" b="0" dirty="0"/>
              <a:t> využít k mapování nebo hloubkovému profilování</a:t>
            </a:r>
          </a:p>
          <a:p>
            <a:pPr marL="742950" lvl="1" indent="-285750"/>
            <a:endParaRPr lang="en-US" sz="1500" b="0" dirty="0"/>
          </a:p>
          <a:p>
            <a:pPr marL="742950" lvl="1" indent="-285750"/>
            <a:endParaRPr lang="en-US" sz="1500" dirty="0"/>
          </a:p>
          <a:p>
            <a:pPr marL="742950" lvl="1" indent="-285750"/>
            <a:endParaRPr lang="en-US" sz="1500" b="0" dirty="0"/>
          </a:p>
          <a:p>
            <a:pPr marL="742950" lvl="1" indent="-285750"/>
            <a:endParaRPr lang="en-US" sz="1500" dirty="0"/>
          </a:p>
          <a:p>
            <a:pPr marL="742950" lvl="1" indent="-285750"/>
            <a:endParaRPr lang="cs-CZ" sz="1500" b="0" dirty="0"/>
          </a:p>
          <a:p>
            <a:pPr marL="285750" indent="-285750">
              <a:buFont typeface="Arial" pitchFamily="34" charset="0"/>
              <a:buChar char="•"/>
            </a:pPr>
            <a:endParaRPr lang="cs-CZ" sz="1500" b="0" dirty="0"/>
          </a:p>
        </p:txBody>
      </p:sp>
      <p:sp>
        <p:nvSpPr>
          <p:cNvPr id="8" name="Nadpis 1">
            <a:extLst>
              <a:ext uri="{FF2B5EF4-FFF2-40B4-BE49-F238E27FC236}">
                <a16:creationId xmlns:a16="http://schemas.microsoft.com/office/drawing/2014/main" id="{58512A5C-A558-4897-BD4C-DC6E49A0A3B4}"/>
              </a:ext>
            </a:extLst>
          </p:cNvPr>
          <p:cNvSpPr>
            <a:spLocks noGrp="1"/>
          </p:cNvSpPr>
          <p:nvPr>
            <p:ph type="title"/>
          </p:nvPr>
        </p:nvSpPr>
        <p:spPr>
          <a:xfrm>
            <a:off x="467544" y="140231"/>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505482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24</a:t>
            </a:fld>
            <a:endParaRPr lang="cs-CZ"/>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1" y="1412777"/>
            <a:ext cx="1963258" cy="1174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ovéPole 9"/>
          <p:cNvSpPr txBox="1"/>
          <p:nvPr/>
        </p:nvSpPr>
        <p:spPr>
          <a:xfrm>
            <a:off x="599051" y="2155900"/>
            <a:ext cx="2792643" cy="215444"/>
          </a:xfrm>
          <a:prstGeom prst="rect">
            <a:avLst/>
          </a:prstGeom>
          <a:noFill/>
        </p:spPr>
        <p:txBody>
          <a:bodyPr wrap="square" rtlCol="0">
            <a:spAutoFit/>
          </a:bodyPr>
          <a:lstStyle/>
          <a:p>
            <a:r>
              <a:rPr lang="cs-CZ" sz="800" dirty="0">
                <a:latin typeface="Cambria" panose="02040503050406030204" pitchFamily="18" charset="0"/>
              </a:rPr>
              <a:t>1 - Ca   </a:t>
            </a:r>
            <a:r>
              <a:rPr lang="en-US" sz="800" dirty="0">
                <a:latin typeface="Cambria" panose="02040503050406030204" pitchFamily="18" charset="0"/>
              </a:rPr>
              <a:t>   </a:t>
            </a:r>
            <a:r>
              <a:rPr lang="cs-CZ" sz="800" dirty="0">
                <a:latin typeface="Cambria" panose="02040503050406030204" pitchFamily="18" charset="0"/>
              </a:rPr>
              <a:t> </a:t>
            </a:r>
            <a:r>
              <a:rPr lang="en-US" sz="800" dirty="0">
                <a:latin typeface="Cambria" panose="02040503050406030204" pitchFamily="18" charset="0"/>
              </a:rPr>
              <a:t> </a:t>
            </a:r>
            <a:r>
              <a:rPr lang="cs-CZ" sz="800" dirty="0">
                <a:latin typeface="Cambria" panose="02040503050406030204" pitchFamily="18" charset="0"/>
              </a:rPr>
              <a:t> 2            </a:t>
            </a:r>
            <a:r>
              <a:rPr lang="en-US" sz="800" dirty="0">
                <a:latin typeface="Cambria" panose="02040503050406030204" pitchFamily="18" charset="0"/>
              </a:rPr>
              <a:t>    </a:t>
            </a:r>
            <a:r>
              <a:rPr lang="cs-CZ" sz="800" dirty="0">
                <a:latin typeface="Cambria" panose="02040503050406030204" pitchFamily="18" charset="0"/>
              </a:rPr>
              <a:t>   </a:t>
            </a:r>
            <a:r>
              <a:rPr lang="cs-CZ" sz="800" dirty="0">
                <a:solidFill>
                  <a:schemeClr val="bg1"/>
                </a:solidFill>
                <a:latin typeface="Cambria" panose="02040503050406030204" pitchFamily="18" charset="0"/>
              </a:rPr>
              <a:t>3 - Cu   </a:t>
            </a:r>
            <a:r>
              <a:rPr lang="en-US" sz="800" dirty="0">
                <a:solidFill>
                  <a:schemeClr val="bg1"/>
                </a:solidFill>
                <a:latin typeface="Cambria" panose="02040503050406030204" pitchFamily="18" charset="0"/>
              </a:rPr>
              <a:t>   </a:t>
            </a:r>
            <a:r>
              <a:rPr lang="cs-CZ" sz="800" dirty="0">
                <a:solidFill>
                  <a:schemeClr val="bg1"/>
                </a:solidFill>
                <a:latin typeface="Cambria" panose="02040503050406030204" pitchFamily="18" charset="0"/>
              </a:rPr>
              <a:t> </a:t>
            </a:r>
            <a:r>
              <a:rPr lang="en-US" sz="800" dirty="0">
                <a:solidFill>
                  <a:schemeClr val="bg1"/>
                </a:solidFill>
                <a:latin typeface="Cambria" panose="02040503050406030204" pitchFamily="18" charset="0"/>
              </a:rPr>
              <a:t>  </a:t>
            </a:r>
            <a:r>
              <a:rPr lang="cs-CZ" sz="800" dirty="0">
                <a:solidFill>
                  <a:schemeClr val="bg1"/>
                </a:solidFill>
                <a:latin typeface="Cambria" panose="02040503050406030204" pitchFamily="18" charset="0"/>
              </a:rPr>
              <a:t>  4 - Al</a:t>
            </a:r>
          </a:p>
        </p:txBody>
      </p:sp>
      <p:pic>
        <p:nvPicPr>
          <p:cNvPr id="11" name="Obrázek 10" descr="Graph3.bmp"/>
          <p:cNvPicPr>
            <a:picLocks noChangeAspect="1"/>
          </p:cNvPicPr>
          <p:nvPr/>
        </p:nvPicPr>
        <p:blipFill>
          <a:blip r:embed="rId3" cstate="print">
            <a:extLst>
              <a:ext uri="{28A0092B-C50C-407E-A947-70E740481C1C}">
                <a14:useLocalDpi xmlns:a14="http://schemas.microsoft.com/office/drawing/2010/main" val="0"/>
              </a:ext>
            </a:extLst>
          </a:blip>
          <a:srcRect l="8319" r="10576" b="5680"/>
          <a:stretch>
            <a:fillRect/>
          </a:stretch>
        </p:blipFill>
        <p:spPr>
          <a:xfrm>
            <a:off x="680531" y="3275982"/>
            <a:ext cx="3744416" cy="3040338"/>
          </a:xfrm>
          <a:prstGeom prst="rect">
            <a:avLst/>
          </a:prstGeom>
        </p:spPr>
      </p:pic>
      <p:sp>
        <p:nvSpPr>
          <p:cNvPr id="12" name="TextovéPole 11"/>
          <p:cNvSpPr txBox="1"/>
          <p:nvPr/>
        </p:nvSpPr>
        <p:spPr>
          <a:xfrm>
            <a:off x="639032" y="2974463"/>
            <a:ext cx="3373039" cy="307777"/>
          </a:xfrm>
          <a:prstGeom prst="rect">
            <a:avLst/>
          </a:prstGeom>
          <a:noFill/>
        </p:spPr>
        <p:txBody>
          <a:bodyPr wrap="none" rtlCol="0">
            <a:spAutoFit/>
          </a:bodyPr>
          <a:lstStyle/>
          <a:p>
            <a:r>
              <a:rPr lang="cs-CZ" sz="1400" b="1" dirty="0" err="1">
                <a:solidFill>
                  <a:schemeClr val="tx2"/>
                </a:solidFill>
              </a:rPr>
              <a:t>Fig</a:t>
            </a:r>
            <a:r>
              <a:rPr lang="cs-CZ" sz="1400" b="1" dirty="0">
                <a:solidFill>
                  <a:schemeClr val="tx2"/>
                </a:solidFill>
              </a:rPr>
              <a:t>. 23</a:t>
            </a:r>
            <a:r>
              <a:rPr lang="cs-CZ" sz="1400" dirty="0">
                <a:solidFill>
                  <a:schemeClr val="tx2"/>
                </a:solidFill>
              </a:rPr>
              <a:t> Modelový vzorek</a:t>
            </a:r>
            <a:r>
              <a:rPr lang="en-US" sz="1400" dirty="0">
                <a:solidFill>
                  <a:schemeClr val="tx2"/>
                </a:solidFill>
              </a:rPr>
              <a:t> + LIBS </a:t>
            </a:r>
            <a:r>
              <a:rPr lang="en-US" sz="1400" dirty="0" err="1">
                <a:solidFill>
                  <a:schemeClr val="tx2"/>
                </a:solidFill>
              </a:rPr>
              <a:t>spektra</a:t>
            </a:r>
            <a:endParaRPr lang="cs-CZ" sz="1400" dirty="0">
              <a:solidFill>
                <a:schemeClr val="tx2"/>
              </a:solidFill>
            </a:endParaRPr>
          </a:p>
        </p:txBody>
      </p:sp>
      <p:sp>
        <p:nvSpPr>
          <p:cNvPr id="13" name="TextovéPole 12"/>
          <p:cNvSpPr txBox="1"/>
          <p:nvPr/>
        </p:nvSpPr>
        <p:spPr>
          <a:xfrm>
            <a:off x="539552" y="6320740"/>
            <a:ext cx="4567014" cy="523220"/>
          </a:xfrm>
          <a:prstGeom prst="rect">
            <a:avLst/>
          </a:prstGeom>
          <a:noFill/>
        </p:spPr>
        <p:txBody>
          <a:bodyPr wrap="square" rtlCol="0">
            <a:spAutoFit/>
          </a:bodyPr>
          <a:lstStyle/>
          <a:p>
            <a:r>
              <a:rPr lang="cs-CZ" sz="1400" b="1" dirty="0">
                <a:solidFill>
                  <a:schemeClr val="tx2"/>
                </a:solidFill>
              </a:rPr>
              <a:t>Fig. 2</a:t>
            </a:r>
            <a:r>
              <a:rPr lang="en-US" sz="1400" b="1" dirty="0">
                <a:solidFill>
                  <a:schemeClr val="tx2"/>
                </a:solidFill>
              </a:rPr>
              <a:t>4</a:t>
            </a:r>
            <a:r>
              <a:rPr lang="cs-CZ" sz="1400" dirty="0">
                <a:solidFill>
                  <a:schemeClr val="tx2"/>
                </a:solidFill>
              </a:rPr>
              <a:t> Hloubkový profil modelového vzorku</a:t>
            </a:r>
            <a:r>
              <a:rPr lang="en-US" sz="1400" dirty="0">
                <a:solidFill>
                  <a:schemeClr val="tx2"/>
                </a:solidFill>
              </a:rPr>
              <a:t> </a:t>
            </a:r>
          </a:p>
          <a:p>
            <a:r>
              <a:rPr lang="en-US" sz="1400" dirty="0">
                <a:solidFill>
                  <a:schemeClr val="tx2"/>
                </a:solidFill>
              </a:rPr>
              <a:t>z LIBS </a:t>
            </a:r>
            <a:r>
              <a:rPr lang="en-US" sz="1400" dirty="0" err="1">
                <a:solidFill>
                  <a:schemeClr val="tx2"/>
                </a:solidFill>
              </a:rPr>
              <a:t>spekter</a:t>
            </a:r>
            <a:endParaRPr lang="cs-CZ" sz="1400" dirty="0">
              <a:solidFill>
                <a:schemeClr val="tx2"/>
              </a:solidFill>
            </a:endParaRPr>
          </a:p>
        </p:txBody>
      </p:sp>
      <p:sp>
        <p:nvSpPr>
          <p:cNvPr id="17" name="Zástupný symbol pro obsah 2">
            <a:extLst>
              <a:ext uri="{FF2B5EF4-FFF2-40B4-BE49-F238E27FC236}">
                <a16:creationId xmlns:a16="http://schemas.microsoft.com/office/drawing/2014/main" id="{79BCB710-5787-409A-96C5-417AFFC75613}"/>
              </a:ext>
            </a:extLst>
          </p:cNvPr>
          <p:cNvSpPr>
            <a:spLocks noGrp="1"/>
          </p:cNvSpPr>
          <p:nvPr>
            <p:ph idx="1"/>
          </p:nvPr>
        </p:nvSpPr>
        <p:spPr>
          <a:xfrm>
            <a:off x="467544" y="1091992"/>
            <a:ext cx="7620000" cy="544091"/>
          </a:xfrm>
        </p:spPr>
        <p:txBody>
          <a:bodyPr>
            <a:normAutofit/>
          </a:bodyPr>
          <a:lstStyle/>
          <a:p>
            <a:pPr marL="285750" indent="-285750">
              <a:buFont typeface="Arial" pitchFamily="34" charset="0"/>
              <a:buChar char="•"/>
            </a:pPr>
            <a:r>
              <a:rPr lang="en-US" sz="1500" b="0" dirty="0"/>
              <a:t>LIBS a LA-ICP-MS</a:t>
            </a:r>
          </a:p>
        </p:txBody>
      </p:sp>
      <p:pic>
        <p:nvPicPr>
          <p:cNvPr id="2" name="Picture 1">
            <a:extLst>
              <a:ext uri="{FF2B5EF4-FFF2-40B4-BE49-F238E27FC236}">
                <a16:creationId xmlns:a16="http://schemas.microsoft.com/office/drawing/2014/main" id="{2D4F8345-CA93-4E63-AC08-E0A8B7E8E010}"/>
              </a:ext>
            </a:extLst>
          </p:cNvPr>
          <p:cNvPicPr>
            <a:picLocks noChangeAspect="1"/>
          </p:cNvPicPr>
          <p:nvPr/>
        </p:nvPicPr>
        <p:blipFill>
          <a:blip r:embed="rId4"/>
          <a:stretch>
            <a:fillRect/>
          </a:stretch>
        </p:blipFill>
        <p:spPr>
          <a:xfrm>
            <a:off x="4788026" y="1091992"/>
            <a:ext cx="3961869" cy="5411447"/>
          </a:xfrm>
          <a:prstGeom prst="rect">
            <a:avLst/>
          </a:prstGeom>
        </p:spPr>
      </p:pic>
      <p:sp>
        <p:nvSpPr>
          <p:cNvPr id="18" name="TextovéPole 12">
            <a:extLst>
              <a:ext uri="{FF2B5EF4-FFF2-40B4-BE49-F238E27FC236}">
                <a16:creationId xmlns:a16="http://schemas.microsoft.com/office/drawing/2014/main" id="{EF6F7801-CDDD-4966-9FBD-00BC6411C056}"/>
              </a:ext>
            </a:extLst>
          </p:cNvPr>
          <p:cNvSpPr txBox="1"/>
          <p:nvPr/>
        </p:nvSpPr>
        <p:spPr>
          <a:xfrm>
            <a:off x="4705369" y="6503439"/>
            <a:ext cx="3336170" cy="307777"/>
          </a:xfrm>
          <a:prstGeom prst="rect">
            <a:avLst/>
          </a:prstGeom>
          <a:noFill/>
        </p:spPr>
        <p:txBody>
          <a:bodyPr wrap="none" rtlCol="0">
            <a:spAutoFit/>
          </a:bodyPr>
          <a:lstStyle/>
          <a:p>
            <a:r>
              <a:rPr lang="cs-CZ" sz="1400" b="1" dirty="0">
                <a:solidFill>
                  <a:schemeClr val="tx2"/>
                </a:solidFill>
              </a:rPr>
              <a:t>Fig. 2</a:t>
            </a:r>
            <a:r>
              <a:rPr lang="en-US" sz="1400" b="1" dirty="0">
                <a:solidFill>
                  <a:schemeClr val="tx2"/>
                </a:solidFill>
              </a:rPr>
              <a:t>5</a:t>
            </a:r>
            <a:r>
              <a:rPr lang="cs-CZ" sz="1400" dirty="0">
                <a:solidFill>
                  <a:schemeClr val="tx2"/>
                </a:solidFill>
              </a:rPr>
              <a:t> Mapování na řezu vzorku malby</a:t>
            </a:r>
          </a:p>
        </p:txBody>
      </p:sp>
      <p:pic>
        <p:nvPicPr>
          <p:cNvPr id="3" name="Picture 2">
            <a:extLst>
              <a:ext uri="{FF2B5EF4-FFF2-40B4-BE49-F238E27FC236}">
                <a16:creationId xmlns:a16="http://schemas.microsoft.com/office/drawing/2014/main" id="{6173E591-311D-46C3-9418-388AC3A1BA37}"/>
              </a:ext>
            </a:extLst>
          </p:cNvPr>
          <p:cNvPicPr>
            <a:picLocks noChangeAspect="1"/>
          </p:cNvPicPr>
          <p:nvPr/>
        </p:nvPicPr>
        <p:blipFill rotWithShape="1">
          <a:blip r:embed="rId5"/>
          <a:srcRect l="51400" t="42209" r="6600" b="35300"/>
          <a:stretch/>
        </p:blipFill>
        <p:spPr>
          <a:xfrm>
            <a:off x="2601302" y="1412777"/>
            <a:ext cx="2160240" cy="1542420"/>
          </a:xfrm>
          <a:prstGeom prst="rect">
            <a:avLst/>
          </a:prstGeom>
        </p:spPr>
      </p:pic>
      <p:sp>
        <p:nvSpPr>
          <p:cNvPr id="19" name="Nadpis 1">
            <a:extLst>
              <a:ext uri="{FF2B5EF4-FFF2-40B4-BE49-F238E27FC236}">
                <a16:creationId xmlns:a16="http://schemas.microsoft.com/office/drawing/2014/main" id="{AAD3D82D-49E6-4A1D-9441-67335465A8A4}"/>
              </a:ext>
            </a:extLst>
          </p:cNvPr>
          <p:cNvSpPr>
            <a:spLocks noGrp="1"/>
          </p:cNvSpPr>
          <p:nvPr>
            <p:ph type="title"/>
          </p:nvPr>
        </p:nvSpPr>
        <p:spPr>
          <a:xfrm>
            <a:off x="467544" y="140231"/>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372373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25</a:t>
            </a:fld>
            <a:endParaRPr lang="cs-CZ"/>
          </a:p>
        </p:txBody>
      </p:sp>
      <p:sp>
        <p:nvSpPr>
          <p:cNvPr id="5" name="Zástupný symbol pro obsah 2"/>
          <p:cNvSpPr>
            <a:spLocks noGrp="1"/>
          </p:cNvSpPr>
          <p:nvPr>
            <p:ph idx="1"/>
          </p:nvPr>
        </p:nvSpPr>
        <p:spPr>
          <a:xfrm>
            <a:off x="611560" y="921668"/>
            <a:ext cx="7620000" cy="5517232"/>
          </a:xfrm>
        </p:spPr>
        <p:txBody>
          <a:bodyPr>
            <a:normAutofit/>
          </a:bodyPr>
          <a:lstStyle/>
          <a:p>
            <a:r>
              <a:rPr lang="en-US" b="0" cap="small" dirty="0" err="1"/>
              <a:t>Jef</a:t>
            </a:r>
            <a:r>
              <a:rPr lang="en-US" b="0" cap="small" dirty="0"/>
              <a:t> van der </a:t>
            </a:r>
            <a:r>
              <a:rPr lang="en-US" b="0" cap="small" dirty="0" err="1"/>
              <a:t>Veken</a:t>
            </a:r>
            <a:endParaRPr lang="en-US" b="0" cap="small" dirty="0"/>
          </a:p>
          <a:p>
            <a:pPr marL="285750" indent="-285750">
              <a:buFont typeface="Arial" pitchFamily="34" charset="0"/>
              <a:buChar char="•"/>
            </a:pPr>
            <a:r>
              <a:rPr lang="en-US" sz="1800" b="0" dirty="0" err="1"/>
              <a:t>restaurátor</a:t>
            </a:r>
            <a:r>
              <a:rPr lang="en-US" sz="1800" b="0" dirty="0"/>
              <a:t>, </a:t>
            </a:r>
            <a:r>
              <a:rPr lang="en-US" sz="1800" b="0" dirty="0" err="1"/>
              <a:t>amatérský</a:t>
            </a:r>
            <a:r>
              <a:rPr lang="en-US" sz="1800" b="0" dirty="0"/>
              <a:t> </a:t>
            </a:r>
            <a:r>
              <a:rPr lang="en-US" sz="1800" b="0" dirty="0" err="1"/>
              <a:t>surrealistický</a:t>
            </a:r>
            <a:r>
              <a:rPr lang="en-US" sz="1800" b="0" dirty="0"/>
              <a:t> </a:t>
            </a:r>
            <a:r>
              <a:rPr lang="en-US" sz="1800" b="0" dirty="0" err="1"/>
              <a:t>malíř</a:t>
            </a:r>
            <a:r>
              <a:rPr lang="en-US" sz="1800" b="0" dirty="0"/>
              <a:t>, </a:t>
            </a:r>
            <a:r>
              <a:rPr lang="en-US" sz="1800" b="0" dirty="0" err="1"/>
              <a:t>kopista</a:t>
            </a:r>
            <a:endParaRPr lang="en-US" sz="1800" b="0" dirty="0"/>
          </a:p>
          <a:p>
            <a:pPr marL="285750" indent="-285750">
              <a:buFont typeface="Arial" pitchFamily="34" charset="0"/>
              <a:buChar char="•"/>
            </a:pPr>
            <a:r>
              <a:rPr lang="en-US" sz="1800" b="0" dirty="0"/>
              <a:t>po </a:t>
            </a:r>
            <a:r>
              <a:rPr lang="en-US" sz="1800" b="0" dirty="0" err="1"/>
              <a:t>absolvování</a:t>
            </a:r>
            <a:r>
              <a:rPr lang="en-US" sz="1800" b="0" dirty="0"/>
              <a:t> </a:t>
            </a:r>
            <a:r>
              <a:rPr lang="en-US" sz="1800" b="0" dirty="0" err="1"/>
              <a:t>kurzu</a:t>
            </a:r>
            <a:r>
              <a:rPr lang="en-US" sz="1800" b="0" dirty="0"/>
              <a:t> </a:t>
            </a:r>
            <a:r>
              <a:rPr lang="en-US" sz="1800" b="0" dirty="0" err="1"/>
              <a:t>kreslení</a:t>
            </a:r>
            <a:r>
              <a:rPr lang="en-US" sz="1800" b="0" dirty="0"/>
              <a:t> </a:t>
            </a:r>
            <a:r>
              <a:rPr lang="en-US" sz="1800" b="0" dirty="0" err="1"/>
              <a:t>na</a:t>
            </a:r>
            <a:r>
              <a:rPr lang="en-US" sz="1800" b="0" dirty="0"/>
              <a:t> AVU v </a:t>
            </a:r>
            <a:r>
              <a:rPr lang="en-US" sz="1800" b="0" dirty="0" err="1"/>
              <a:t>Antverpách</a:t>
            </a:r>
            <a:r>
              <a:rPr lang="en-US" sz="1800" b="0" dirty="0"/>
              <a:t> se </a:t>
            </a:r>
            <a:r>
              <a:rPr lang="en-US" sz="1800" b="0" dirty="0" err="1"/>
              <a:t>zdokonaloval</a:t>
            </a:r>
            <a:r>
              <a:rPr lang="en-US" sz="1800" b="0" dirty="0"/>
              <a:t> </a:t>
            </a:r>
            <a:r>
              <a:rPr lang="en-US" sz="1800" b="0" dirty="0" err="1"/>
              <a:t>kopírováním</a:t>
            </a:r>
            <a:r>
              <a:rPr lang="en-US" sz="1800" b="0" dirty="0"/>
              <a:t> </a:t>
            </a:r>
            <a:r>
              <a:rPr lang="en-US" sz="1800" b="0" dirty="0" err="1"/>
              <a:t>starých</a:t>
            </a:r>
            <a:r>
              <a:rPr lang="en-US" sz="1800" b="0" dirty="0"/>
              <a:t> </a:t>
            </a:r>
            <a:r>
              <a:rPr lang="en-US" sz="1800" b="0" dirty="0" err="1"/>
              <a:t>mistrů</a:t>
            </a:r>
            <a:r>
              <a:rPr lang="en-US" sz="1800" b="0" dirty="0"/>
              <a:t> </a:t>
            </a:r>
            <a:r>
              <a:rPr lang="en-US" sz="1800" b="0" dirty="0" err="1"/>
              <a:t>na</a:t>
            </a:r>
            <a:r>
              <a:rPr lang="en-US" sz="1800" b="0" dirty="0"/>
              <a:t> </a:t>
            </a:r>
            <a:r>
              <a:rPr lang="en-US" sz="1800" b="0" dirty="0" err="1"/>
              <a:t>zakázku</a:t>
            </a:r>
            <a:r>
              <a:rPr lang="en-US" sz="1800" b="0" dirty="0"/>
              <a:t> (Jan van Eyck, </a:t>
            </a:r>
            <a:r>
              <a:rPr lang="en-US" sz="1800" b="0" dirty="0" err="1"/>
              <a:t>Rogier</a:t>
            </a:r>
            <a:r>
              <a:rPr lang="en-US" sz="1800" b="0" dirty="0"/>
              <a:t> van der Weyden), </a:t>
            </a:r>
            <a:r>
              <a:rPr lang="en-US" sz="1800" b="0" dirty="0" err="1"/>
              <a:t>na</a:t>
            </a:r>
            <a:r>
              <a:rPr lang="en-US" sz="1800" b="0" dirty="0"/>
              <a:t> </a:t>
            </a:r>
            <a:r>
              <a:rPr lang="en-US" sz="1800" b="0" dirty="0" err="1"/>
              <a:t>výstavě</a:t>
            </a:r>
            <a:r>
              <a:rPr lang="en-US" sz="1800" b="0" dirty="0"/>
              <a:t> </a:t>
            </a:r>
            <a:r>
              <a:rPr lang="en-US" sz="1800" b="0" dirty="0" err="1"/>
              <a:t>vlámského</a:t>
            </a:r>
            <a:r>
              <a:rPr lang="en-US" sz="1800" b="0" dirty="0"/>
              <a:t> a </a:t>
            </a:r>
            <a:r>
              <a:rPr lang="en-US" sz="1800" b="0" dirty="0" err="1"/>
              <a:t>belgického</a:t>
            </a:r>
            <a:r>
              <a:rPr lang="en-US" sz="1800" b="0" dirty="0"/>
              <a:t> </a:t>
            </a:r>
            <a:r>
              <a:rPr lang="en-US" sz="1800" b="0" dirty="0" err="1"/>
              <a:t>umění</a:t>
            </a:r>
            <a:r>
              <a:rPr lang="en-US" sz="1800" b="0" dirty="0"/>
              <a:t> 1300-1900 </a:t>
            </a:r>
            <a:r>
              <a:rPr lang="en-US" sz="1800" b="0" dirty="0" err="1"/>
              <a:t>bylo</a:t>
            </a:r>
            <a:r>
              <a:rPr lang="en-US" sz="1800" b="0" dirty="0"/>
              <a:t> </a:t>
            </a:r>
            <a:r>
              <a:rPr lang="en-US" sz="1800" b="0" dirty="0" err="1"/>
              <a:t>jedno</a:t>
            </a:r>
            <a:r>
              <a:rPr lang="en-US" sz="1800" b="0" dirty="0"/>
              <a:t> z </a:t>
            </a:r>
            <a:r>
              <a:rPr lang="en-US" sz="1800" b="0" dirty="0" err="1"/>
              <a:t>jeho</a:t>
            </a:r>
            <a:r>
              <a:rPr lang="en-US" sz="1800" b="0" dirty="0"/>
              <a:t> </a:t>
            </a:r>
            <a:r>
              <a:rPr lang="en-US" sz="1800" b="0" dirty="0" err="1"/>
              <a:t>děl</a:t>
            </a:r>
            <a:r>
              <a:rPr lang="en-US" sz="1800" b="0" dirty="0"/>
              <a:t> </a:t>
            </a:r>
            <a:r>
              <a:rPr lang="en-US" sz="1800" b="0" dirty="0" err="1"/>
              <a:t>vystaveno</a:t>
            </a:r>
            <a:r>
              <a:rPr lang="en-US" sz="1800" b="0" dirty="0"/>
              <a:t> </a:t>
            </a:r>
            <a:r>
              <a:rPr lang="en-US" sz="1800" b="0" dirty="0" err="1"/>
              <a:t>jako</a:t>
            </a:r>
            <a:r>
              <a:rPr lang="en-US" sz="1800" b="0" dirty="0"/>
              <a:t> </a:t>
            </a:r>
            <a:r>
              <a:rPr lang="en-US" sz="1800" b="0" dirty="0" err="1"/>
              <a:t>originál</a:t>
            </a:r>
            <a:endParaRPr lang="en-US" sz="1800" b="0" dirty="0"/>
          </a:p>
          <a:p>
            <a:pPr marL="285750" indent="-285750">
              <a:buFont typeface="Arial" pitchFamily="34" charset="0"/>
              <a:buChar char="•"/>
            </a:pPr>
            <a:r>
              <a:rPr lang="en-US" sz="1800" b="0" dirty="0" err="1"/>
              <a:t>praktikoval</a:t>
            </a:r>
            <a:r>
              <a:rPr lang="en-US" sz="1800" b="0" dirty="0"/>
              <a:t> </a:t>
            </a:r>
            <a:r>
              <a:rPr lang="en-US" sz="1800" b="0" dirty="0" err="1"/>
              <a:t>tzv</a:t>
            </a:r>
            <a:r>
              <a:rPr lang="en-US" sz="1800" b="0" dirty="0"/>
              <a:t>. </a:t>
            </a:r>
            <a:r>
              <a:rPr lang="en-US" sz="1800" b="0" dirty="0" err="1"/>
              <a:t>hyperrestaurování</a:t>
            </a:r>
            <a:r>
              <a:rPr lang="en-US" sz="1800" b="0" dirty="0"/>
              <a:t>, </a:t>
            </a:r>
            <a:r>
              <a:rPr lang="en-US" sz="1800" b="0" dirty="0" err="1"/>
              <a:t>což</a:t>
            </a:r>
            <a:r>
              <a:rPr lang="en-US" sz="1800" b="0" dirty="0"/>
              <a:t> </a:t>
            </a:r>
            <a:r>
              <a:rPr lang="en-US" sz="1800" b="0" dirty="0" err="1"/>
              <a:t>vyvolávalo</a:t>
            </a:r>
            <a:r>
              <a:rPr lang="en-US" sz="1800" b="0" dirty="0"/>
              <a:t> </a:t>
            </a:r>
            <a:r>
              <a:rPr lang="en-US" sz="1800" b="0" dirty="0" err="1"/>
              <a:t>otázky</a:t>
            </a:r>
            <a:r>
              <a:rPr lang="en-US" sz="1800" b="0" dirty="0"/>
              <a:t> o </a:t>
            </a:r>
            <a:r>
              <a:rPr lang="en-US" sz="1800" b="0" dirty="0" err="1"/>
              <a:t>mezích</a:t>
            </a:r>
            <a:r>
              <a:rPr lang="en-US" sz="1800" b="0" dirty="0"/>
              <a:t> </a:t>
            </a:r>
            <a:r>
              <a:rPr lang="en-US" sz="1800" b="0" dirty="0" err="1"/>
              <a:t>přijatelných</a:t>
            </a:r>
            <a:r>
              <a:rPr lang="en-US" sz="1800" b="0" dirty="0"/>
              <a:t> </a:t>
            </a:r>
            <a:r>
              <a:rPr lang="en-US" sz="1800" b="0" dirty="0" err="1"/>
              <a:t>restaurátorských</a:t>
            </a:r>
            <a:r>
              <a:rPr lang="en-US" sz="1800" b="0" dirty="0"/>
              <a:t> </a:t>
            </a:r>
            <a:r>
              <a:rPr lang="en-US" sz="1800" b="0" dirty="0" err="1"/>
              <a:t>praktik</a:t>
            </a:r>
            <a:r>
              <a:rPr lang="en-US" sz="1800" b="0" dirty="0"/>
              <a:t>, </a:t>
            </a:r>
            <a:r>
              <a:rPr lang="en-US" sz="1800" b="0" dirty="0" err="1"/>
              <a:t>později</a:t>
            </a:r>
            <a:r>
              <a:rPr lang="en-US" sz="1800" b="0" dirty="0"/>
              <a:t> se </a:t>
            </a:r>
            <a:r>
              <a:rPr lang="en-US" sz="1800" b="0" dirty="0" err="1"/>
              <a:t>nicméně</a:t>
            </a:r>
            <a:r>
              <a:rPr lang="en-US" sz="1800" b="0" dirty="0"/>
              <a:t> </a:t>
            </a:r>
            <a:r>
              <a:rPr lang="en-US" sz="1800" b="0" dirty="0" err="1"/>
              <a:t>stal</a:t>
            </a:r>
            <a:r>
              <a:rPr lang="en-US" sz="1800" b="0" dirty="0"/>
              <a:t> </a:t>
            </a:r>
            <a:r>
              <a:rPr lang="en-US" sz="1800" b="0" dirty="0" err="1"/>
              <a:t>uznávaným</a:t>
            </a:r>
            <a:r>
              <a:rPr lang="en-US" sz="1800" b="0" dirty="0"/>
              <a:t> </a:t>
            </a:r>
            <a:r>
              <a:rPr lang="en-US" sz="1800" b="0" dirty="0" err="1"/>
              <a:t>restaurátorem</a:t>
            </a:r>
            <a:r>
              <a:rPr lang="en-US" sz="1800" b="0" dirty="0"/>
              <a:t> </a:t>
            </a:r>
            <a:r>
              <a:rPr lang="en-US" sz="1800" b="0" dirty="0" err="1"/>
              <a:t>Belgického</a:t>
            </a:r>
            <a:r>
              <a:rPr lang="en-US" sz="1800" b="0" dirty="0"/>
              <a:t> </a:t>
            </a:r>
            <a:r>
              <a:rPr lang="en-US" sz="1800" b="0" dirty="0" err="1"/>
              <a:t>královského</a:t>
            </a:r>
            <a:r>
              <a:rPr lang="en-US" sz="1800" b="0" dirty="0"/>
              <a:t> </a:t>
            </a:r>
            <a:r>
              <a:rPr lang="en-US" sz="1800" b="0" dirty="0" err="1"/>
              <a:t>muzea</a:t>
            </a:r>
            <a:r>
              <a:rPr lang="en-US" sz="1800" b="0" dirty="0"/>
              <a:t> </a:t>
            </a:r>
            <a:r>
              <a:rPr lang="en-US" sz="1800" b="0" dirty="0" err="1"/>
              <a:t>výtvarných</a:t>
            </a:r>
            <a:r>
              <a:rPr lang="en-US" sz="1800" b="0" dirty="0"/>
              <a:t> </a:t>
            </a:r>
            <a:r>
              <a:rPr lang="en-US" sz="1800" b="0" dirty="0" err="1"/>
              <a:t>umění</a:t>
            </a:r>
            <a:endParaRPr lang="en-US" sz="1800" b="0" dirty="0"/>
          </a:p>
          <a:p>
            <a:pPr marL="285750" indent="-285750">
              <a:buFont typeface="Arial" pitchFamily="34" charset="0"/>
              <a:buChar char="•"/>
            </a:pPr>
            <a:r>
              <a:rPr lang="en-US" sz="1800" b="0" dirty="0" err="1"/>
              <a:t>tvořil</a:t>
            </a:r>
            <a:r>
              <a:rPr lang="en-US" sz="1800" b="0" dirty="0"/>
              <a:t> </a:t>
            </a:r>
            <a:r>
              <a:rPr lang="en-US" sz="1800" b="0" dirty="0" err="1"/>
              <a:t>kopie</a:t>
            </a:r>
            <a:r>
              <a:rPr lang="en-US" sz="1800" b="0" dirty="0"/>
              <a:t> </a:t>
            </a:r>
            <a:r>
              <a:rPr lang="en-US" sz="1800" b="0" dirty="0" err="1"/>
              <a:t>vlámských</a:t>
            </a:r>
            <a:r>
              <a:rPr lang="en-US" sz="1800" b="0" dirty="0"/>
              <a:t> </a:t>
            </a:r>
            <a:r>
              <a:rPr lang="en-US" sz="1800" b="0" dirty="0" err="1"/>
              <a:t>mistrů</a:t>
            </a:r>
            <a:r>
              <a:rPr lang="en-US" sz="1800" b="0" dirty="0"/>
              <a:t>, </a:t>
            </a:r>
            <a:r>
              <a:rPr lang="en-US" sz="1800" b="0" dirty="0" err="1"/>
              <a:t>které</a:t>
            </a:r>
            <a:r>
              <a:rPr lang="en-US" sz="1800" b="0" dirty="0"/>
              <a:t> </a:t>
            </a:r>
            <a:r>
              <a:rPr lang="en-US" sz="1800" b="0" dirty="0" err="1"/>
              <a:t>upravoval</a:t>
            </a:r>
            <a:r>
              <a:rPr lang="en-US" sz="1800" b="0" dirty="0"/>
              <a:t> a </a:t>
            </a:r>
            <a:r>
              <a:rPr lang="en-US" sz="1800" b="0" dirty="0" err="1"/>
              <a:t>patinoval</a:t>
            </a:r>
            <a:r>
              <a:rPr lang="en-US" sz="1800" b="0" dirty="0"/>
              <a:t>, aby </a:t>
            </a:r>
            <a:r>
              <a:rPr lang="en-US" sz="1800" b="0" dirty="0" err="1"/>
              <a:t>působily</a:t>
            </a:r>
            <a:r>
              <a:rPr lang="en-US" sz="1800" b="0" dirty="0"/>
              <a:t> </a:t>
            </a:r>
            <a:r>
              <a:rPr lang="en-US" sz="1800" b="0" dirty="0" err="1"/>
              <a:t>autenticky</a:t>
            </a:r>
            <a:r>
              <a:rPr lang="en-US" sz="1800" b="0" dirty="0"/>
              <a:t> </a:t>
            </a:r>
          </a:p>
          <a:p>
            <a:pPr marL="742950" lvl="1" indent="-285750"/>
            <a:endParaRPr lang="en-US" sz="1500" b="0" dirty="0"/>
          </a:p>
          <a:p>
            <a:pPr marL="742950" lvl="1" indent="-285750"/>
            <a:endParaRPr lang="en-US" sz="1500" dirty="0"/>
          </a:p>
          <a:p>
            <a:pPr marL="742950" lvl="1" indent="-285750"/>
            <a:endParaRPr lang="en-US" sz="1500" b="0" dirty="0"/>
          </a:p>
          <a:p>
            <a:pPr marL="742950" lvl="1" indent="-285750"/>
            <a:endParaRPr lang="en-US" sz="1500" dirty="0"/>
          </a:p>
          <a:p>
            <a:pPr marL="742950" lvl="1" indent="-285750"/>
            <a:endParaRPr lang="cs-CZ" sz="1500" b="0" dirty="0"/>
          </a:p>
          <a:p>
            <a:pPr marL="285750" indent="-285750">
              <a:buFont typeface="Arial" pitchFamily="34" charset="0"/>
              <a:buChar char="•"/>
            </a:pPr>
            <a:endParaRPr lang="cs-CZ" sz="1500" b="0" dirty="0"/>
          </a:p>
        </p:txBody>
      </p:sp>
      <p:sp>
        <p:nvSpPr>
          <p:cNvPr id="8" name="Nadpis 1">
            <a:extLst>
              <a:ext uri="{FF2B5EF4-FFF2-40B4-BE49-F238E27FC236}">
                <a16:creationId xmlns:a16="http://schemas.microsoft.com/office/drawing/2014/main" id="{58512A5C-A558-4897-BD4C-DC6E49A0A3B4}"/>
              </a:ext>
            </a:extLst>
          </p:cNvPr>
          <p:cNvSpPr>
            <a:spLocks noGrp="1"/>
          </p:cNvSpPr>
          <p:nvPr>
            <p:ph type="title"/>
          </p:nvPr>
        </p:nvSpPr>
        <p:spPr>
          <a:xfrm>
            <a:off x="467544" y="140231"/>
            <a:ext cx="6768752" cy="683994"/>
          </a:xfrm>
        </p:spPr>
        <p:txBody>
          <a:bodyPr>
            <a:normAutofit/>
          </a:bodyPr>
          <a:lstStyle/>
          <a:p>
            <a:r>
              <a:rPr lang="en-US" sz="2800" dirty="0">
                <a:latin typeface="+mn-lt"/>
              </a:rPr>
              <a:t>RESTAURÁTOR </a:t>
            </a:r>
            <a:r>
              <a:rPr lang="en-US" sz="2800" dirty="0" err="1">
                <a:latin typeface="+mn-lt"/>
              </a:rPr>
              <a:t>nebo</a:t>
            </a:r>
            <a:r>
              <a:rPr lang="en-US" sz="2800" dirty="0">
                <a:latin typeface="+mn-lt"/>
              </a:rPr>
              <a:t> </a:t>
            </a:r>
            <a:r>
              <a:rPr lang="en-US" sz="2800" dirty="0" err="1">
                <a:latin typeface="+mn-lt"/>
              </a:rPr>
              <a:t>padělatel</a:t>
            </a:r>
            <a:r>
              <a:rPr lang="en-US" sz="2800" dirty="0">
                <a:latin typeface="+mn-lt"/>
              </a:rPr>
              <a:t>?</a:t>
            </a:r>
          </a:p>
        </p:txBody>
      </p:sp>
    </p:spTree>
    <p:extLst>
      <p:ext uri="{BB962C8B-B14F-4D97-AF65-F5344CB8AC3E}">
        <p14:creationId xmlns:p14="http://schemas.microsoft.com/office/powerpoint/2010/main" val="1538626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26</a:t>
            </a:fld>
            <a:endParaRPr lang="cs-CZ"/>
          </a:p>
        </p:txBody>
      </p:sp>
      <p:sp>
        <p:nvSpPr>
          <p:cNvPr id="5" name="Zástupný symbol pro obsah 2"/>
          <p:cNvSpPr>
            <a:spLocks noGrp="1"/>
          </p:cNvSpPr>
          <p:nvPr>
            <p:ph idx="1"/>
          </p:nvPr>
        </p:nvSpPr>
        <p:spPr>
          <a:xfrm>
            <a:off x="611560" y="921668"/>
            <a:ext cx="7620000" cy="5517232"/>
          </a:xfrm>
        </p:spPr>
        <p:txBody>
          <a:bodyPr>
            <a:normAutofit/>
          </a:bodyPr>
          <a:lstStyle/>
          <a:p>
            <a:r>
              <a:rPr lang="en-US" b="0" cap="small" dirty="0" err="1"/>
              <a:t>Jef</a:t>
            </a:r>
            <a:r>
              <a:rPr lang="en-US" b="0" cap="small" dirty="0"/>
              <a:t> van der </a:t>
            </a:r>
            <a:r>
              <a:rPr lang="en-US" b="0" cap="small" dirty="0" err="1"/>
              <a:t>Veken</a:t>
            </a:r>
            <a:endParaRPr lang="en-US" b="0" cap="small" dirty="0"/>
          </a:p>
          <a:p>
            <a:pPr marL="285750" indent="-285750">
              <a:buFont typeface="Arial" pitchFamily="34" charset="0"/>
              <a:buChar char="•"/>
            </a:pPr>
            <a:r>
              <a:rPr lang="en-US" sz="1800" b="0" dirty="0" err="1"/>
              <a:t>kopie</a:t>
            </a:r>
            <a:r>
              <a:rPr lang="en-US" sz="1800" b="0" dirty="0"/>
              <a:t> </a:t>
            </a:r>
            <a:r>
              <a:rPr lang="en-US" sz="1800" b="0" dirty="0" err="1"/>
              <a:t>odcizené</a:t>
            </a:r>
            <a:r>
              <a:rPr lang="en-US" sz="1800" b="0" dirty="0"/>
              <a:t> </a:t>
            </a:r>
            <a:r>
              <a:rPr lang="en-US" sz="1800" b="0" dirty="0" err="1"/>
              <a:t>oltářní</a:t>
            </a:r>
            <a:r>
              <a:rPr lang="en-US" sz="1800" b="0" dirty="0"/>
              <a:t> </a:t>
            </a:r>
            <a:r>
              <a:rPr lang="en-US" sz="1800" b="0" dirty="0" err="1"/>
              <a:t>desky</a:t>
            </a:r>
            <a:r>
              <a:rPr lang="en-US" sz="1800" b="0" dirty="0"/>
              <a:t> </a:t>
            </a:r>
            <a:r>
              <a:rPr lang="en-US" sz="1800" b="0" dirty="0" err="1"/>
              <a:t>Spravedliví</a:t>
            </a:r>
            <a:r>
              <a:rPr lang="en-US" sz="1800" b="0" dirty="0"/>
              <a:t> </a:t>
            </a:r>
            <a:r>
              <a:rPr lang="en-US" sz="1800" b="0" dirty="0" err="1"/>
              <a:t>soudci</a:t>
            </a:r>
            <a:r>
              <a:rPr lang="en-US" sz="1800" b="0" dirty="0"/>
              <a:t> z </a:t>
            </a:r>
            <a:r>
              <a:rPr lang="en-US" sz="1800" b="0" dirty="0" err="1"/>
              <a:t>Ghentského</a:t>
            </a:r>
            <a:r>
              <a:rPr lang="en-US" sz="1800" b="0" dirty="0"/>
              <a:t> </a:t>
            </a:r>
            <a:r>
              <a:rPr lang="en-US" sz="1800" b="0" dirty="0" err="1"/>
              <a:t>oltáře</a:t>
            </a:r>
            <a:r>
              <a:rPr lang="en-US" sz="1800" b="0" dirty="0"/>
              <a:t> (</a:t>
            </a:r>
            <a:r>
              <a:rPr lang="en-US" sz="1800" b="0" dirty="0" err="1"/>
              <a:t>bratři</a:t>
            </a:r>
            <a:r>
              <a:rPr lang="en-US" sz="1800" b="0" dirty="0"/>
              <a:t> van </a:t>
            </a:r>
            <a:r>
              <a:rPr lang="en-US" sz="1800" b="0" dirty="0" err="1"/>
              <a:t>Eyckové</a:t>
            </a:r>
            <a:r>
              <a:rPr lang="en-US" sz="1800" b="0" dirty="0"/>
              <a:t>) </a:t>
            </a:r>
          </a:p>
          <a:p>
            <a:pPr marL="742950" lvl="1" indent="-285750"/>
            <a:r>
              <a:rPr lang="en-US" sz="1800" b="0" dirty="0" err="1"/>
              <a:t>ukradena</a:t>
            </a:r>
            <a:r>
              <a:rPr lang="en-US" sz="1800" b="0" dirty="0"/>
              <a:t>, </a:t>
            </a:r>
            <a:r>
              <a:rPr lang="en-US" sz="1800" b="0" dirty="0" err="1"/>
              <a:t>nabídky</a:t>
            </a:r>
            <a:r>
              <a:rPr lang="en-US" sz="1800" b="0" dirty="0"/>
              <a:t> </a:t>
            </a:r>
            <a:r>
              <a:rPr lang="en-US" sz="1800" b="0" dirty="0" err="1"/>
              <a:t>výkupného</a:t>
            </a:r>
            <a:r>
              <a:rPr lang="en-US" sz="1800" b="0" dirty="0"/>
              <a:t>, van der </a:t>
            </a:r>
            <a:r>
              <a:rPr lang="en-US" sz="1800" b="0" dirty="0" err="1"/>
              <a:t>Veken</a:t>
            </a:r>
            <a:r>
              <a:rPr lang="en-US" sz="1800" b="0" dirty="0"/>
              <a:t> se </a:t>
            </a:r>
            <a:r>
              <a:rPr lang="en-US" sz="1800" b="0" dirty="0" err="1"/>
              <a:t>nabídl</a:t>
            </a:r>
            <a:r>
              <a:rPr lang="en-US" sz="1800" b="0" dirty="0"/>
              <a:t>, </a:t>
            </a:r>
            <a:r>
              <a:rPr lang="en-US" sz="1800" b="0" dirty="0" err="1"/>
              <a:t>že</a:t>
            </a:r>
            <a:r>
              <a:rPr lang="en-US" sz="1800" b="0" dirty="0"/>
              <a:t> </a:t>
            </a:r>
            <a:r>
              <a:rPr lang="en-US" sz="1800" b="0" dirty="0" err="1"/>
              <a:t>vyrobí</a:t>
            </a:r>
            <a:r>
              <a:rPr lang="en-US" sz="1800" b="0" dirty="0"/>
              <a:t> </a:t>
            </a:r>
            <a:r>
              <a:rPr lang="en-US" sz="1800" b="0" dirty="0" err="1"/>
              <a:t>kopii</a:t>
            </a:r>
            <a:endParaRPr lang="en-US" sz="1800" b="0" dirty="0"/>
          </a:p>
          <a:p>
            <a:pPr marL="742950" lvl="1" indent="-285750"/>
            <a:r>
              <a:rPr lang="en-US" sz="1800" dirty="0" err="1"/>
              <a:t>odlišnosti</a:t>
            </a:r>
            <a:r>
              <a:rPr lang="en-US" sz="1800" dirty="0"/>
              <a:t> od </a:t>
            </a:r>
            <a:r>
              <a:rPr lang="en-US" sz="1800" dirty="0" err="1"/>
              <a:t>originálu</a:t>
            </a:r>
            <a:r>
              <a:rPr lang="en-US" sz="1800" dirty="0"/>
              <a:t>: </a:t>
            </a:r>
            <a:r>
              <a:rPr lang="en-US" sz="1800" dirty="0" err="1"/>
              <a:t>jeden</a:t>
            </a:r>
            <a:r>
              <a:rPr lang="en-US" sz="1800" dirty="0"/>
              <a:t> ze </a:t>
            </a:r>
            <a:r>
              <a:rPr lang="en-US" sz="1800" dirty="0" err="1"/>
              <a:t>soudců</a:t>
            </a:r>
            <a:r>
              <a:rPr lang="en-US" sz="1800" dirty="0"/>
              <a:t> </a:t>
            </a:r>
            <a:r>
              <a:rPr lang="en-US" sz="1800" dirty="0" err="1"/>
              <a:t>má</a:t>
            </a:r>
            <a:r>
              <a:rPr lang="en-US" sz="1800" dirty="0"/>
              <a:t> </a:t>
            </a:r>
            <a:r>
              <a:rPr lang="en-US" sz="1800" dirty="0" err="1"/>
              <a:t>tvář</a:t>
            </a:r>
            <a:r>
              <a:rPr lang="en-US" sz="1800" dirty="0"/>
              <a:t> </a:t>
            </a:r>
            <a:r>
              <a:rPr lang="en-US" sz="1800" dirty="0" err="1"/>
              <a:t>krále</a:t>
            </a:r>
            <a:r>
              <a:rPr lang="en-US" sz="1800" dirty="0"/>
              <a:t> </a:t>
            </a:r>
            <a:r>
              <a:rPr lang="en-US" sz="1800" dirty="0" err="1"/>
              <a:t>Leopolda</a:t>
            </a:r>
            <a:r>
              <a:rPr lang="en-US" sz="1800" dirty="0"/>
              <a:t> III., </a:t>
            </a:r>
            <a:r>
              <a:rPr lang="en-US" sz="1800" dirty="0" err="1"/>
              <a:t>odstraněný</a:t>
            </a:r>
            <a:r>
              <a:rPr lang="en-US" sz="1800" dirty="0"/>
              <a:t> </a:t>
            </a:r>
            <a:r>
              <a:rPr lang="en-US" sz="1800" dirty="0" err="1"/>
              <a:t>prsten</a:t>
            </a:r>
            <a:r>
              <a:rPr lang="en-US" sz="1800" dirty="0"/>
              <a:t> </a:t>
            </a:r>
            <a:r>
              <a:rPr lang="en-US" sz="1800" dirty="0" err="1"/>
              <a:t>jiného</a:t>
            </a:r>
            <a:r>
              <a:rPr lang="en-US" sz="1800" dirty="0"/>
              <a:t> </a:t>
            </a:r>
            <a:r>
              <a:rPr lang="en-US" sz="1800" dirty="0" err="1"/>
              <a:t>soudce</a:t>
            </a:r>
            <a:r>
              <a:rPr lang="en-US" sz="1800" dirty="0"/>
              <a:t>, </a:t>
            </a:r>
            <a:r>
              <a:rPr lang="en-US" sz="1800" dirty="0" err="1"/>
              <a:t>odkrytí</a:t>
            </a:r>
            <a:r>
              <a:rPr lang="en-US" sz="1800" dirty="0"/>
              <a:t> </a:t>
            </a:r>
            <a:r>
              <a:rPr lang="en-US" sz="1800" dirty="0" err="1"/>
              <a:t>tváře</a:t>
            </a:r>
            <a:r>
              <a:rPr lang="en-US" sz="1800" dirty="0"/>
              <a:t> za </a:t>
            </a:r>
            <a:r>
              <a:rPr lang="en-US" sz="1800" dirty="0" err="1"/>
              <a:t>čepicí</a:t>
            </a:r>
            <a:r>
              <a:rPr lang="en-US" sz="1800" dirty="0"/>
              <a:t> </a:t>
            </a:r>
            <a:r>
              <a:rPr lang="en-US" sz="1800" dirty="0" err="1"/>
              <a:t>dalšího</a:t>
            </a:r>
            <a:r>
              <a:rPr lang="en-US" sz="1800" dirty="0"/>
              <a:t> z </a:t>
            </a:r>
            <a:r>
              <a:rPr lang="en-US" sz="1800" dirty="0" err="1"/>
              <a:t>nich</a:t>
            </a:r>
            <a:endParaRPr lang="en-US" sz="1800" dirty="0"/>
          </a:p>
          <a:p>
            <a:pPr marL="742950" lvl="1" indent="-285750"/>
            <a:r>
              <a:rPr lang="en-US" sz="1800" dirty="0" err="1"/>
              <a:t>nápis</a:t>
            </a:r>
            <a:r>
              <a:rPr lang="en-US" sz="1800" dirty="0"/>
              <a:t> </a:t>
            </a:r>
            <a:r>
              <a:rPr lang="en-US" sz="1800" dirty="0" err="1"/>
              <a:t>na</a:t>
            </a:r>
            <a:r>
              <a:rPr lang="en-US" sz="1800" dirty="0"/>
              <a:t> </a:t>
            </a:r>
            <a:r>
              <a:rPr lang="en-US" sz="1800" dirty="0" err="1"/>
              <a:t>zadní</a:t>
            </a:r>
            <a:r>
              <a:rPr lang="en-US" sz="1800" dirty="0"/>
              <a:t> </a:t>
            </a:r>
            <a:r>
              <a:rPr lang="en-US" sz="1800" dirty="0" err="1"/>
              <a:t>straně</a:t>
            </a:r>
            <a:r>
              <a:rPr lang="en-US" sz="1800" dirty="0"/>
              <a:t>: </a:t>
            </a:r>
            <a:r>
              <a:rPr lang="en-US" sz="1800" i="1" dirty="0" err="1"/>
              <a:t>Udělal</a:t>
            </a:r>
            <a:r>
              <a:rPr lang="en-US" sz="1800" i="1" dirty="0"/>
              <a:t> </a:t>
            </a:r>
            <a:r>
              <a:rPr lang="en-US" sz="1800" i="1" dirty="0" err="1"/>
              <a:t>jsem</a:t>
            </a:r>
            <a:r>
              <a:rPr lang="en-US" sz="1800" i="1" dirty="0"/>
              <a:t> to z </a:t>
            </a:r>
            <a:r>
              <a:rPr lang="en-US" sz="1800" i="1" dirty="0" err="1"/>
              <a:t>lásky</a:t>
            </a:r>
            <a:r>
              <a:rPr lang="en-US" sz="1800" i="1" dirty="0"/>
              <a:t> a z </a:t>
            </a:r>
            <a:r>
              <a:rPr lang="en-US" sz="1800" i="1" dirty="0" err="1"/>
              <a:t>povinnosti</a:t>
            </a:r>
            <a:r>
              <a:rPr lang="en-US" sz="1800" i="1" dirty="0"/>
              <a:t>. A z </a:t>
            </a:r>
            <a:r>
              <a:rPr lang="en-US" sz="1800" i="1" dirty="0" err="1"/>
              <a:t>pomsty</a:t>
            </a:r>
            <a:r>
              <a:rPr lang="en-US" sz="1800" i="1" dirty="0"/>
              <a:t>. </a:t>
            </a:r>
            <a:r>
              <a:rPr lang="en-US" sz="1800" i="1" dirty="0" err="1"/>
              <a:t>Zlomyslnné</a:t>
            </a:r>
            <a:r>
              <a:rPr lang="en-US" sz="1800" i="1" dirty="0"/>
              <a:t> </a:t>
            </a:r>
            <a:r>
              <a:rPr lang="en-US" sz="1800" i="1" dirty="0" err="1"/>
              <a:t>nápady</a:t>
            </a:r>
            <a:r>
              <a:rPr lang="en-US" sz="1800" i="1" dirty="0"/>
              <a:t> </a:t>
            </a:r>
            <a:r>
              <a:rPr lang="en-US" sz="1800" i="1" dirty="0" err="1"/>
              <a:t>nikdy</a:t>
            </a:r>
            <a:r>
              <a:rPr lang="en-US" sz="1800" i="1" dirty="0"/>
              <a:t> </a:t>
            </a:r>
            <a:r>
              <a:rPr lang="en-US" sz="1800" i="1" dirty="0" err="1"/>
              <a:t>nezmizely</a:t>
            </a:r>
            <a:r>
              <a:rPr lang="en-US" sz="1800" i="1" dirty="0"/>
              <a:t>.</a:t>
            </a:r>
          </a:p>
          <a:p>
            <a:pPr marL="742950" lvl="1" indent="-285750"/>
            <a:r>
              <a:rPr lang="en-US" sz="1800" b="0" dirty="0" err="1"/>
              <a:t>dodnes</a:t>
            </a:r>
            <a:r>
              <a:rPr lang="en-US" sz="1800" b="0" dirty="0"/>
              <a:t> je </a:t>
            </a:r>
            <a:r>
              <a:rPr lang="en-US" sz="1800" b="0" dirty="0" err="1"/>
              <a:t>součástí</a:t>
            </a:r>
            <a:r>
              <a:rPr lang="en-US" sz="1800" b="0" dirty="0"/>
              <a:t> </a:t>
            </a:r>
            <a:r>
              <a:rPr lang="en-US" sz="1800" b="0" dirty="0" err="1"/>
              <a:t>oltáře</a:t>
            </a:r>
            <a:endParaRPr lang="en-US" sz="1800" dirty="0"/>
          </a:p>
          <a:p>
            <a:pPr marL="742950" lvl="1" indent="-285750"/>
            <a:r>
              <a:rPr lang="en-US" sz="1800" b="0" dirty="0" err="1"/>
              <a:t>průzkum</a:t>
            </a:r>
            <a:r>
              <a:rPr lang="en-US" sz="1800" b="0" dirty="0"/>
              <a:t> a </a:t>
            </a:r>
            <a:r>
              <a:rPr lang="en-US" sz="1800" b="0" dirty="0" err="1"/>
              <a:t>restaurování</a:t>
            </a:r>
            <a:r>
              <a:rPr lang="en-US" sz="1800" b="0" dirty="0"/>
              <a:t> </a:t>
            </a:r>
            <a:r>
              <a:rPr lang="en-US" sz="1800" b="0" dirty="0" err="1"/>
              <a:t>oltáře</a:t>
            </a:r>
            <a:r>
              <a:rPr lang="en-US" sz="1800" b="0" dirty="0"/>
              <a:t> – 2010, Getty Conservation Institute, </a:t>
            </a:r>
            <a:r>
              <a:rPr lang="en-US" sz="1800" b="0" dirty="0" err="1"/>
              <a:t>prokázalo</a:t>
            </a:r>
            <a:r>
              <a:rPr lang="en-US" sz="1800" dirty="0"/>
              <a:t>, </a:t>
            </a:r>
            <a:r>
              <a:rPr lang="en-US" sz="1800" dirty="0" err="1"/>
              <a:t>že</a:t>
            </a:r>
            <a:r>
              <a:rPr lang="en-US" sz="1800" dirty="0"/>
              <a:t> se </a:t>
            </a:r>
            <a:r>
              <a:rPr lang="en-US" sz="1800" dirty="0" err="1"/>
              <a:t>jedná</a:t>
            </a:r>
            <a:r>
              <a:rPr lang="en-US" sz="1800" dirty="0"/>
              <a:t> </a:t>
            </a:r>
            <a:r>
              <a:rPr lang="en-US" sz="1800" dirty="0" err="1"/>
              <a:t>pouze</a:t>
            </a:r>
            <a:r>
              <a:rPr lang="en-US" sz="1800" dirty="0"/>
              <a:t> o </a:t>
            </a:r>
            <a:r>
              <a:rPr lang="en-US" sz="1800" dirty="0" err="1"/>
              <a:t>kopii</a:t>
            </a:r>
            <a:endParaRPr lang="en-US" sz="1800" dirty="0"/>
          </a:p>
          <a:p>
            <a:pPr marL="1428750" lvl="2" indent="-285750"/>
            <a:r>
              <a:rPr lang="en-US" sz="1600" b="0" dirty="0">
                <a:hlinkClick r:id="rId2"/>
              </a:rPr>
              <a:t>http://closertovaneyck.kikirpa.be/</a:t>
            </a:r>
            <a:endParaRPr lang="en-US" sz="1600" b="0" dirty="0"/>
          </a:p>
          <a:p>
            <a:pPr lvl="1" indent="0">
              <a:buNone/>
            </a:pPr>
            <a:endParaRPr lang="en-US" sz="1500" b="0" dirty="0"/>
          </a:p>
          <a:p>
            <a:pPr marL="742950" lvl="1" indent="-285750"/>
            <a:endParaRPr lang="en-US" sz="1500" dirty="0"/>
          </a:p>
          <a:p>
            <a:pPr marL="742950" lvl="1" indent="-285750"/>
            <a:endParaRPr lang="en-US" sz="1500" b="0" dirty="0"/>
          </a:p>
          <a:p>
            <a:pPr marL="742950" lvl="1" indent="-285750"/>
            <a:endParaRPr lang="en-US" sz="1500" dirty="0"/>
          </a:p>
          <a:p>
            <a:pPr marL="742950" lvl="1" indent="-285750"/>
            <a:endParaRPr lang="cs-CZ" sz="1500" b="0" dirty="0"/>
          </a:p>
          <a:p>
            <a:pPr marL="285750" indent="-285750">
              <a:buFont typeface="Arial" pitchFamily="34" charset="0"/>
              <a:buChar char="•"/>
            </a:pPr>
            <a:endParaRPr lang="cs-CZ" sz="1500" b="0" dirty="0"/>
          </a:p>
        </p:txBody>
      </p:sp>
      <p:sp>
        <p:nvSpPr>
          <p:cNvPr id="8" name="Nadpis 1">
            <a:extLst>
              <a:ext uri="{FF2B5EF4-FFF2-40B4-BE49-F238E27FC236}">
                <a16:creationId xmlns:a16="http://schemas.microsoft.com/office/drawing/2014/main" id="{58512A5C-A558-4897-BD4C-DC6E49A0A3B4}"/>
              </a:ext>
            </a:extLst>
          </p:cNvPr>
          <p:cNvSpPr>
            <a:spLocks noGrp="1"/>
          </p:cNvSpPr>
          <p:nvPr>
            <p:ph type="title"/>
          </p:nvPr>
        </p:nvSpPr>
        <p:spPr>
          <a:xfrm>
            <a:off x="467544" y="140231"/>
            <a:ext cx="6768752" cy="683994"/>
          </a:xfrm>
        </p:spPr>
        <p:txBody>
          <a:bodyPr>
            <a:normAutofit/>
          </a:bodyPr>
          <a:lstStyle/>
          <a:p>
            <a:r>
              <a:rPr lang="en-US" sz="2800" dirty="0">
                <a:latin typeface="+mn-lt"/>
              </a:rPr>
              <a:t>RESTAURÁTOR </a:t>
            </a:r>
            <a:r>
              <a:rPr lang="en-US" sz="2800" dirty="0" err="1">
                <a:latin typeface="+mn-lt"/>
              </a:rPr>
              <a:t>nebo</a:t>
            </a:r>
            <a:r>
              <a:rPr lang="en-US" sz="2800" dirty="0">
                <a:latin typeface="+mn-lt"/>
              </a:rPr>
              <a:t> </a:t>
            </a:r>
            <a:r>
              <a:rPr lang="en-US" sz="2800" dirty="0" err="1">
                <a:latin typeface="+mn-lt"/>
              </a:rPr>
              <a:t>padělatel</a:t>
            </a:r>
            <a:r>
              <a:rPr lang="en-US" sz="2800" dirty="0">
                <a:latin typeface="+mn-lt"/>
              </a:rPr>
              <a:t>?</a:t>
            </a:r>
          </a:p>
        </p:txBody>
      </p:sp>
    </p:spTree>
    <p:extLst>
      <p:ext uri="{BB962C8B-B14F-4D97-AF65-F5344CB8AC3E}">
        <p14:creationId xmlns:p14="http://schemas.microsoft.com/office/powerpoint/2010/main" val="862727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27</a:t>
            </a:fld>
            <a:endParaRPr lang="cs-CZ"/>
          </a:p>
        </p:txBody>
      </p:sp>
      <p:sp>
        <p:nvSpPr>
          <p:cNvPr id="5" name="Zástupný symbol pro obsah 2"/>
          <p:cNvSpPr>
            <a:spLocks noGrp="1"/>
          </p:cNvSpPr>
          <p:nvPr>
            <p:ph idx="1"/>
          </p:nvPr>
        </p:nvSpPr>
        <p:spPr>
          <a:xfrm>
            <a:off x="611560" y="921667"/>
            <a:ext cx="4536504" cy="5891709"/>
          </a:xfrm>
        </p:spPr>
        <p:txBody>
          <a:bodyPr>
            <a:normAutofit lnSpcReduction="10000"/>
          </a:bodyPr>
          <a:lstStyle/>
          <a:p>
            <a:r>
              <a:rPr lang="en-US" b="0" cap="small" dirty="0"/>
              <a:t>Han van </a:t>
            </a:r>
            <a:r>
              <a:rPr lang="en-US" b="0" cap="small" dirty="0" err="1"/>
              <a:t>Meegeren</a:t>
            </a:r>
            <a:endParaRPr lang="en-US" b="0" cap="small" dirty="0"/>
          </a:p>
          <a:p>
            <a:pPr marL="285750" indent="-285750">
              <a:buFont typeface="Arial" pitchFamily="34" charset="0"/>
              <a:buChar char="•"/>
            </a:pPr>
            <a:r>
              <a:rPr lang="en-US" sz="1800" b="0" dirty="0" err="1"/>
              <a:t>nejslavnější</a:t>
            </a:r>
            <a:r>
              <a:rPr lang="en-US" sz="1800" b="0" dirty="0"/>
              <a:t> </a:t>
            </a:r>
            <a:r>
              <a:rPr lang="en-US" sz="1800" b="0" dirty="0" err="1"/>
              <a:t>padělatel</a:t>
            </a:r>
            <a:r>
              <a:rPr lang="en-US" sz="1800" b="0" dirty="0"/>
              <a:t> </a:t>
            </a:r>
            <a:r>
              <a:rPr lang="en-US" sz="1800" b="0" dirty="0" err="1"/>
              <a:t>Vermeera</a:t>
            </a:r>
            <a:r>
              <a:rPr lang="en-US" sz="1800" b="0" dirty="0"/>
              <a:t>, </a:t>
            </a:r>
            <a:r>
              <a:rPr lang="en-US" sz="1800" b="0" dirty="0" err="1"/>
              <a:t>neuznaný</a:t>
            </a:r>
            <a:r>
              <a:rPr lang="en-US" sz="1800" b="0" dirty="0"/>
              <a:t> </a:t>
            </a:r>
            <a:r>
              <a:rPr lang="en-US" sz="1800" b="0" dirty="0" err="1"/>
              <a:t>malíř</a:t>
            </a:r>
            <a:endParaRPr lang="en-US" sz="1800" b="0" dirty="0"/>
          </a:p>
          <a:p>
            <a:pPr marL="285750" indent="-285750">
              <a:buFont typeface="Arial" pitchFamily="34" charset="0"/>
              <a:buChar char="•"/>
            </a:pPr>
            <a:r>
              <a:rPr lang="en-US" sz="1800" b="0" dirty="0" err="1"/>
              <a:t>tvořil</a:t>
            </a:r>
            <a:r>
              <a:rPr lang="en-US" sz="1800" b="0" dirty="0"/>
              <a:t> </a:t>
            </a:r>
            <a:r>
              <a:rPr lang="en-US" sz="1800" b="0" dirty="0" err="1"/>
              <a:t>obrazy</a:t>
            </a:r>
            <a:r>
              <a:rPr lang="en-US" sz="1800" b="0" dirty="0"/>
              <a:t> </a:t>
            </a:r>
            <a:r>
              <a:rPr lang="en-US" sz="1800" b="0" dirty="0" err="1"/>
              <a:t>ve</a:t>
            </a:r>
            <a:r>
              <a:rPr lang="en-US" sz="1800" b="0" dirty="0"/>
              <a:t> </a:t>
            </a:r>
            <a:r>
              <a:rPr lang="en-US" sz="1800" b="0" dirty="0" err="1"/>
              <a:t>stylu</a:t>
            </a:r>
            <a:r>
              <a:rPr lang="en-US" sz="1800" b="0" dirty="0"/>
              <a:t> </a:t>
            </a:r>
            <a:r>
              <a:rPr lang="en-US" sz="1800" b="0" dirty="0" err="1"/>
              <a:t>Vermeera</a:t>
            </a:r>
            <a:r>
              <a:rPr lang="en-US" sz="1800" b="0" dirty="0"/>
              <a:t> s </a:t>
            </a:r>
            <a:r>
              <a:rPr lang="en-US" sz="1800" b="0" dirty="0" err="1"/>
              <a:t>křesťanskou</a:t>
            </a:r>
            <a:r>
              <a:rPr lang="en-US" sz="1800" b="0" dirty="0"/>
              <a:t> </a:t>
            </a:r>
            <a:r>
              <a:rPr lang="en-US" sz="1800" b="0" dirty="0" err="1"/>
              <a:t>tématikou</a:t>
            </a:r>
            <a:r>
              <a:rPr lang="en-US" sz="1800" b="0" dirty="0"/>
              <a:t>, </a:t>
            </a:r>
            <a:r>
              <a:rPr lang="en-US" sz="1800" b="0" dirty="0" err="1"/>
              <a:t>které</a:t>
            </a:r>
            <a:r>
              <a:rPr lang="en-US" sz="1800" b="0" dirty="0"/>
              <a:t> </a:t>
            </a:r>
            <a:r>
              <a:rPr lang="en-US" sz="1800" b="0" dirty="0" err="1"/>
              <a:t>vydával</a:t>
            </a:r>
            <a:r>
              <a:rPr lang="en-US" sz="1800" b="0" dirty="0"/>
              <a:t> za </a:t>
            </a:r>
            <a:r>
              <a:rPr lang="en-US" sz="1800" b="0" dirty="0" err="1"/>
              <a:t>ztracené</a:t>
            </a:r>
            <a:r>
              <a:rPr lang="en-US" sz="1800" b="0" dirty="0"/>
              <a:t> </a:t>
            </a:r>
            <a:r>
              <a:rPr lang="en-US" sz="1800" b="0" dirty="0" err="1"/>
              <a:t>originály</a:t>
            </a:r>
            <a:endParaRPr lang="en-US" sz="1800" b="0" dirty="0"/>
          </a:p>
          <a:p>
            <a:pPr marL="285750" indent="-285750">
              <a:buFont typeface="Arial" pitchFamily="34" charset="0"/>
              <a:buChar char="•"/>
            </a:pPr>
            <a:r>
              <a:rPr lang="en-US" sz="1800" b="0" dirty="0" err="1"/>
              <a:t>poté</a:t>
            </a:r>
            <a:r>
              <a:rPr lang="en-US" sz="1800" b="0" dirty="0"/>
              <a:t> co </a:t>
            </a:r>
            <a:r>
              <a:rPr lang="en-US" sz="1800" b="0" dirty="0" err="1"/>
              <a:t>prodal</a:t>
            </a:r>
            <a:r>
              <a:rPr lang="en-US" sz="1800" b="0" dirty="0"/>
              <a:t> </a:t>
            </a:r>
            <a:r>
              <a:rPr lang="en-US" sz="1800" b="0" dirty="0" err="1"/>
              <a:t>jeden</a:t>
            </a:r>
            <a:r>
              <a:rPr lang="en-US" sz="1800" b="0" dirty="0"/>
              <a:t> ze </a:t>
            </a:r>
            <a:r>
              <a:rPr lang="en-US" sz="1800" b="0" dirty="0" err="1"/>
              <a:t>svých</a:t>
            </a:r>
            <a:r>
              <a:rPr lang="en-US" sz="1800" b="0" dirty="0"/>
              <a:t> </a:t>
            </a:r>
            <a:r>
              <a:rPr lang="en-US" sz="1800" b="0" dirty="0" err="1"/>
              <a:t>obrazů</a:t>
            </a:r>
            <a:r>
              <a:rPr lang="en-US" sz="1800" b="0" dirty="0"/>
              <a:t> </a:t>
            </a:r>
            <a:r>
              <a:rPr lang="en-US" sz="1800" b="0" dirty="0" err="1"/>
              <a:t>Göringovi</a:t>
            </a:r>
            <a:r>
              <a:rPr lang="en-US" sz="1800" b="0" dirty="0"/>
              <a:t>, </a:t>
            </a:r>
            <a:r>
              <a:rPr lang="en-US" sz="1800" b="0" dirty="0" err="1"/>
              <a:t>byl</a:t>
            </a:r>
            <a:r>
              <a:rPr lang="en-US" sz="1800" b="0" dirty="0"/>
              <a:t> </a:t>
            </a:r>
            <a:r>
              <a:rPr lang="en-US" sz="1800" b="0" dirty="0" err="1"/>
              <a:t>souzen</a:t>
            </a:r>
            <a:r>
              <a:rPr lang="en-US" sz="1800" b="0" dirty="0"/>
              <a:t> za </a:t>
            </a:r>
            <a:r>
              <a:rPr lang="en-US" sz="1800" b="0" dirty="0" err="1"/>
              <a:t>kolaboraci</a:t>
            </a:r>
            <a:r>
              <a:rPr lang="en-US" sz="1800" b="0" dirty="0"/>
              <a:t> s </a:t>
            </a:r>
            <a:r>
              <a:rPr lang="en-US" sz="1800" b="0" dirty="0" err="1"/>
              <a:t>nacisty</a:t>
            </a:r>
            <a:r>
              <a:rPr lang="en-US" sz="1800" b="0" dirty="0"/>
              <a:t> a </a:t>
            </a:r>
            <a:r>
              <a:rPr lang="en-US" sz="1800" b="0" dirty="0" err="1"/>
              <a:t>raději</a:t>
            </a:r>
            <a:r>
              <a:rPr lang="en-US" sz="1800" b="0" dirty="0"/>
              <a:t> se </a:t>
            </a:r>
            <a:r>
              <a:rPr lang="en-US" sz="1800" b="0" dirty="0" err="1"/>
              <a:t>přiznal</a:t>
            </a:r>
            <a:r>
              <a:rPr lang="en-US" sz="1800" b="0" dirty="0"/>
              <a:t>, </a:t>
            </a:r>
            <a:r>
              <a:rPr lang="en-US" sz="1800" b="0" dirty="0" err="1"/>
              <a:t>soud</a:t>
            </a:r>
            <a:r>
              <a:rPr lang="en-US" sz="1800" b="0" dirty="0"/>
              <a:t> mu ale </a:t>
            </a:r>
            <a:r>
              <a:rPr lang="en-US" sz="1800" b="0" dirty="0" err="1"/>
              <a:t>nechtěl</a:t>
            </a:r>
            <a:r>
              <a:rPr lang="en-US" sz="1800" b="0" dirty="0"/>
              <a:t> </a:t>
            </a:r>
            <a:r>
              <a:rPr lang="en-US" sz="1800" b="0" dirty="0" err="1"/>
              <a:t>věřit</a:t>
            </a:r>
            <a:endParaRPr lang="en-US" sz="1800" b="0" dirty="0"/>
          </a:p>
          <a:p>
            <a:pPr marL="285750" indent="-285750">
              <a:buFont typeface="Arial" pitchFamily="34" charset="0"/>
              <a:buChar char="•"/>
            </a:pPr>
            <a:r>
              <a:rPr lang="en-US" sz="1800" b="0" dirty="0" err="1"/>
              <a:t>pravdivost</a:t>
            </a:r>
            <a:r>
              <a:rPr lang="en-US" sz="1800" b="0" dirty="0"/>
              <a:t> </a:t>
            </a:r>
            <a:r>
              <a:rPr lang="en-US" sz="1800" b="0" dirty="0" err="1"/>
              <a:t>jeho</a:t>
            </a:r>
            <a:r>
              <a:rPr lang="en-US" sz="1800" b="0" dirty="0"/>
              <a:t> </a:t>
            </a:r>
            <a:r>
              <a:rPr lang="en-US" sz="1800" b="0" dirty="0" err="1"/>
              <a:t>tvrzení</a:t>
            </a:r>
            <a:r>
              <a:rPr lang="en-US" sz="1800" b="0" dirty="0"/>
              <a:t> </a:t>
            </a:r>
            <a:r>
              <a:rPr lang="en-US" sz="1800" b="0" dirty="0" err="1"/>
              <a:t>byla</a:t>
            </a:r>
            <a:r>
              <a:rPr lang="en-US" sz="1800" b="0" dirty="0"/>
              <a:t> </a:t>
            </a:r>
            <a:r>
              <a:rPr lang="en-US" sz="1800" b="0" dirty="0" err="1"/>
              <a:t>prokázána</a:t>
            </a:r>
            <a:r>
              <a:rPr lang="en-US" sz="1800" b="0" dirty="0"/>
              <a:t> </a:t>
            </a:r>
            <a:r>
              <a:rPr lang="en-US" sz="1800" b="0" dirty="0" err="1"/>
              <a:t>přítomností</a:t>
            </a:r>
            <a:r>
              <a:rPr lang="en-US" sz="1800" b="0" dirty="0"/>
              <a:t> </a:t>
            </a:r>
            <a:r>
              <a:rPr lang="en-US" sz="1800" b="0" dirty="0" err="1"/>
              <a:t>moderních</a:t>
            </a:r>
            <a:r>
              <a:rPr lang="en-US" sz="1800" b="0" dirty="0"/>
              <a:t> </a:t>
            </a:r>
            <a:r>
              <a:rPr lang="en-US" sz="1800" b="0" dirty="0" err="1"/>
              <a:t>chemikálií</a:t>
            </a:r>
            <a:r>
              <a:rPr lang="en-US" sz="1800" b="0" dirty="0"/>
              <a:t> (</a:t>
            </a:r>
            <a:r>
              <a:rPr lang="en-US" sz="1800" b="0" dirty="0" err="1"/>
              <a:t>bakelit</a:t>
            </a:r>
            <a:r>
              <a:rPr lang="en-US" sz="1800" b="0" dirty="0"/>
              <a:t> 20. </a:t>
            </a:r>
            <a:r>
              <a:rPr lang="en-US" sz="1800" b="0" dirty="0" err="1"/>
              <a:t>stol</a:t>
            </a:r>
            <a:r>
              <a:rPr lang="en-US" sz="1800" b="0" dirty="0"/>
              <a:t>., </a:t>
            </a:r>
            <a:r>
              <a:rPr lang="en-US" sz="1800" b="0" dirty="0" err="1"/>
              <a:t>kobaltová</a:t>
            </a:r>
            <a:r>
              <a:rPr lang="en-US" sz="1800" b="0" dirty="0"/>
              <a:t> </a:t>
            </a:r>
            <a:r>
              <a:rPr lang="en-US" sz="1800" b="0" dirty="0" err="1"/>
              <a:t>modř</a:t>
            </a:r>
            <a:r>
              <a:rPr lang="en-US" sz="1800" b="0" dirty="0"/>
              <a:t> 19. </a:t>
            </a:r>
            <a:r>
              <a:rPr lang="en-US" sz="1800" b="0" dirty="0" err="1"/>
              <a:t>stol</a:t>
            </a:r>
            <a:r>
              <a:rPr lang="en-US" sz="1800" b="0" dirty="0"/>
              <a:t>.) a </a:t>
            </a:r>
            <a:r>
              <a:rPr lang="en-US" sz="1800" b="0" dirty="0" err="1"/>
              <a:t>pomocí</a:t>
            </a:r>
            <a:r>
              <a:rPr lang="en-US" sz="1800" b="0" dirty="0"/>
              <a:t> </a:t>
            </a:r>
            <a:r>
              <a:rPr lang="en-US" sz="1800" b="0" dirty="0" err="1"/>
              <a:t>radiografie</a:t>
            </a:r>
            <a:r>
              <a:rPr lang="en-US" sz="1800" b="0" dirty="0"/>
              <a:t> (</a:t>
            </a:r>
            <a:r>
              <a:rPr lang="en-US" sz="1800" b="0" dirty="0" err="1"/>
              <a:t>zobrazení</a:t>
            </a:r>
            <a:r>
              <a:rPr lang="en-US" sz="1800" b="0" dirty="0"/>
              <a:t> </a:t>
            </a:r>
            <a:r>
              <a:rPr lang="en-US" sz="1800" b="0" dirty="0" err="1"/>
              <a:t>původní</a:t>
            </a:r>
            <a:r>
              <a:rPr lang="en-US" sz="1800" b="0" dirty="0"/>
              <a:t> </a:t>
            </a:r>
            <a:r>
              <a:rPr lang="en-US" sz="1800" b="0" dirty="0" err="1"/>
              <a:t>malby</a:t>
            </a:r>
            <a:r>
              <a:rPr lang="en-US" sz="1800" b="0" dirty="0"/>
              <a:t> pod </a:t>
            </a:r>
            <a:r>
              <a:rPr lang="en-US" sz="1800" b="0" dirty="0" err="1"/>
              <a:t>jedním</a:t>
            </a:r>
            <a:r>
              <a:rPr lang="en-US" sz="1800" b="0" dirty="0"/>
              <a:t> z </a:t>
            </a:r>
            <a:r>
              <a:rPr lang="en-US" sz="1800" b="0" dirty="0" err="1"/>
              <a:t>jeho</a:t>
            </a:r>
            <a:r>
              <a:rPr lang="en-US" sz="1800" b="0" dirty="0"/>
              <a:t> </a:t>
            </a:r>
            <a:r>
              <a:rPr lang="en-US" sz="1800" b="0" dirty="0" err="1"/>
              <a:t>obrazů</a:t>
            </a:r>
            <a:r>
              <a:rPr lang="en-US" sz="1800" b="0" dirty="0"/>
              <a:t>)</a:t>
            </a:r>
          </a:p>
          <a:p>
            <a:pPr marL="285750" indent="-285750">
              <a:buFont typeface="Arial" pitchFamily="34" charset="0"/>
              <a:buChar char="•"/>
            </a:pPr>
            <a:r>
              <a:rPr lang="en-US" sz="1800" b="0" dirty="0">
                <a:hlinkClick r:id="rId2"/>
              </a:rPr>
              <a:t>https://www.ceskatelevize.cz/porady/898901-dobrodruzstvi-kriminalistiky/200310910500008/</a:t>
            </a:r>
            <a:endParaRPr lang="en-US" sz="1800" b="0" dirty="0"/>
          </a:p>
          <a:p>
            <a:pPr marL="285750" indent="-285750">
              <a:buFont typeface="Arial" pitchFamily="34" charset="0"/>
              <a:buChar char="•"/>
            </a:pPr>
            <a:endParaRPr lang="en-US" sz="1800" b="0" dirty="0"/>
          </a:p>
          <a:p>
            <a:pPr marL="285750" indent="-285750">
              <a:buFont typeface="Arial" pitchFamily="34" charset="0"/>
              <a:buChar char="•"/>
            </a:pPr>
            <a:endParaRPr lang="en-US" sz="1500" dirty="0"/>
          </a:p>
          <a:p>
            <a:pPr marL="742950" lvl="1" indent="-285750"/>
            <a:endParaRPr lang="cs-CZ" sz="1500" b="0" dirty="0"/>
          </a:p>
          <a:p>
            <a:pPr marL="285750" indent="-285750">
              <a:buFont typeface="Arial" pitchFamily="34" charset="0"/>
              <a:buChar char="•"/>
            </a:pPr>
            <a:endParaRPr lang="cs-CZ" sz="1500" b="0" dirty="0"/>
          </a:p>
        </p:txBody>
      </p:sp>
      <p:sp>
        <p:nvSpPr>
          <p:cNvPr id="8" name="Nadpis 1">
            <a:extLst>
              <a:ext uri="{FF2B5EF4-FFF2-40B4-BE49-F238E27FC236}">
                <a16:creationId xmlns:a16="http://schemas.microsoft.com/office/drawing/2014/main" id="{58512A5C-A558-4897-BD4C-DC6E49A0A3B4}"/>
              </a:ext>
            </a:extLst>
          </p:cNvPr>
          <p:cNvSpPr>
            <a:spLocks noGrp="1"/>
          </p:cNvSpPr>
          <p:nvPr>
            <p:ph type="title"/>
          </p:nvPr>
        </p:nvSpPr>
        <p:spPr>
          <a:xfrm>
            <a:off x="467544" y="140231"/>
            <a:ext cx="6768752" cy="683994"/>
          </a:xfrm>
        </p:spPr>
        <p:txBody>
          <a:bodyPr>
            <a:normAutofit/>
          </a:bodyPr>
          <a:lstStyle/>
          <a:p>
            <a:r>
              <a:rPr lang="en-US" sz="2800" dirty="0" err="1">
                <a:latin typeface="+mn-lt"/>
              </a:rPr>
              <a:t>Nejslavnější</a:t>
            </a:r>
            <a:r>
              <a:rPr lang="en-US" sz="2800" dirty="0">
                <a:latin typeface="+mn-lt"/>
              </a:rPr>
              <a:t> </a:t>
            </a:r>
            <a:r>
              <a:rPr lang="en-US" sz="2800" dirty="0" err="1">
                <a:latin typeface="+mn-lt"/>
              </a:rPr>
              <a:t>padělatel</a:t>
            </a:r>
            <a:endParaRPr lang="en-US" sz="2800" dirty="0">
              <a:latin typeface="+mn-lt"/>
            </a:endParaRPr>
          </a:p>
        </p:txBody>
      </p:sp>
      <p:pic>
        <p:nvPicPr>
          <p:cNvPr id="1026" name="Picture 2">
            <a:extLst>
              <a:ext uri="{FF2B5EF4-FFF2-40B4-BE49-F238E27FC236}">
                <a16:creationId xmlns:a16="http://schemas.microsoft.com/office/drawing/2014/main" id="{4F58A3FE-B291-43D8-B4F5-07F12C2BD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612" y="-9148"/>
            <a:ext cx="3763481" cy="341990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11">
            <a:extLst>
              <a:ext uri="{FF2B5EF4-FFF2-40B4-BE49-F238E27FC236}">
                <a16:creationId xmlns:a16="http://schemas.microsoft.com/office/drawing/2014/main" id="{7AFAB330-7906-4E42-9F2E-B675FB17FE06}"/>
              </a:ext>
            </a:extLst>
          </p:cNvPr>
          <p:cNvSpPr txBox="1"/>
          <p:nvPr/>
        </p:nvSpPr>
        <p:spPr>
          <a:xfrm>
            <a:off x="5168612" y="3372507"/>
            <a:ext cx="2263761" cy="307777"/>
          </a:xfrm>
          <a:prstGeom prst="rect">
            <a:avLst/>
          </a:prstGeom>
          <a:noFill/>
        </p:spPr>
        <p:txBody>
          <a:bodyPr wrap="none" rtlCol="0">
            <a:spAutoFit/>
          </a:bodyPr>
          <a:lstStyle/>
          <a:p>
            <a:r>
              <a:rPr lang="cs-CZ" sz="1400" b="1" dirty="0">
                <a:solidFill>
                  <a:schemeClr val="tx2"/>
                </a:solidFill>
              </a:rPr>
              <a:t>Fig. 2</a:t>
            </a:r>
            <a:r>
              <a:rPr lang="en-US" sz="1400" b="1" dirty="0">
                <a:solidFill>
                  <a:schemeClr val="tx2"/>
                </a:solidFill>
              </a:rPr>
              <a:t>8</a:t>
            </a:r>
            <a:r>
              <a:rPr lang="cs-CZ" sz="1400" dirty="0">
                <a:solidFill>
                  <a:schemeClr val="tx2"/>
                </a:solidFill>
              </a:rPr>
              <a:t> </a:t>
            </a:r>
            <a:r>
              <a:rPr lang="en-US" sz="1400" dirty="0" err="1">
                <a:solidFill>
                  <a:schemeClr val="tx2"/>
                </a:solidFill>
              </a:rPr>
              <a:t>Emauzští</a:t>
            </a:r>
            <a:r>
              <a:rPr lang="en-US" sz="1400" dirty="0">
                <a:solidFill>
                  <a:schemeClr val="tx2"/>
                </a:solidFill>
              </a:rPr>
              <a:t> </a:t>
            </a:r>
            <a:r>
              <a:rPr lang="en-US" sz="1400" dirty="0" err="1">
                <a:solidFill>
                  <a:schemeClr val="tx2"/>
                </a:solidFill>
              </a:rPr>
              <a:t>učedníci</a:t>
            </a:r>
            <a:endParaRPr lang="cs-CZ" sz="1400" dirty="0">
              <a:solidFill>
                <a:schemeClr val="tx2"/>
              </a:solidFill>
            </a:endParaRPr>
          </a:p>
        </p:txBody>
      </p:sp>
      <p:pic>
        <p:nvPicPr>
          <p:cNvPr id="1028" name="Picture 4">
            <a:extLst>
              <a:ext uri="{FF2B5EF4-FFF2-40B4-BE49-F238E27FC236}">
                <a16:creationId xmlns:a16="http://schemas.microsoft.com/office/drawing/2014/main" id="{8FBED88C-E3C5-4E1E-9A5D-8FEC907DD1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5" t="1860" r="1291" b="4018"/>
          <a:stretch/>
        </p:blipFill>
        <p:spPr bwMode="auto">
          <a:xfrm>
            <a:off x="5168612" y="3689645"/>
            <a:ext cx="3763481" cy="26047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1">
            <a:extLst>
              <a:ext uri="{FF2B5EF4-FFF2-40B4-BE49-F238E27FC236}">
                <a16:creationId xmlns:a16="http://schemas.microsoft.com/office/drawing/2014/main" id="{DD26DDC5-6679-4E3C-9806-3190D7490F21}"/>
              </a:ext>
            </a:extLst>
          </p:cNvPr>
          <p:cNvSpPr txBox="1"/>
          <p:nvPr/>
        </p:nvSpPr>
        <p:spPr>
          <a:xfrm>
            <a:off x="5145762" y="6290156"/>
            <a:ext cx="3763481" cy="523220"/>
          </a:xfrm>
          <a:prstGeom prst="rect">
            <a:avLst/>
          </a:prstGeom>
          <a:noFill/>
        </p:spPr>
        <p:txBody>
          <a:bodyPr wrap="square" rtlCol="0">
            <a:spAutoFit/>
          </a:bodyPr>
          <a:lstStyle/>
          <a:p>
            <a:r>
              <a:rPr lang="cs-CZ" sz="1400" b="1" dirty="0">
                <a:solidFill>
                  <a:schemeClr val="tx2"/>
                </a:solidFill>
              </a:rPr>
              <a:t>Fig. 2</a:t>
            </a:r>
            <a:r>
              <a:rPr lang="en-US" sz="1400" b="1" dirty="0">
                <a:solidFill>
                  <a:schemeClr val="tx2"/>
                </a:solidFill>
              </a:rPr>
              <a:t>9</a:t>
            </a:r>
            <a:r>
              <a:rPr lang="cs-CZ" sz="1400" dirty="0">
                <a:solidFill>
                  <a:schemeClr val="tx2"/>
                </a:solidFill>
              </a:rPr>
              <a:t> </a:t>
            </a:r>
            <a:r>
              <a:rPr lang="en-US" sz="1400" dirty="0">
                <a:solidFill>
                  <a:schemeClr val="tx2"/>
                </a:solidFill>
              </a:rPr>
              <a:t>van </a:t>
            </a:r>
            <a:r>
              <a:rPr lang="en-US" sz="1400" dirty="0" err="1">
                <a:solidFill>
                  <a:schemeClr val="tx2"/>
                </a:solidFill>
              </a:rPr>
              <a:t>Meegeren</a:t>
            </a:r>
            <a:r>
              <a:rPr lang="en-US" sz="1400" dirty="0">
                <a:solidFill>
                  <a:schemeClr val="tx2"/>
                </a:solidFill>
              </a:rPr>
              <a:t> </a:t>
            </a:r>
            <a:r>
              <a:rPr lang="en-US" sz="1400" dirty="0" err="1">
                <a:solidFill>
                  <a:schemeClr val="tx2"/>
                </a:solidFill>
              </a:rPr>
              <a:t>maluje</a:t>
            </a:r>
            <a:r>
              <a:rPr lang="en-US" sz="1400" dirty="0">
                <a:solidFill>
                  <a:schemeClr val="tx2"/>
                </a:solidFill>
              </a:rPr>
              <a:t> </a:t>
            </a:r>
            <a:r>
              <a:rPr lang="en-US" sz="1400" dirty="0" err="1">
                <a:solidFill>
                  <a:schemeClr val="tx2"/>
                </a:solidFill>
              </a:rPr>
              <a:t>obraz</a:t>
            </a:r>
            <a:r>
              <a:rPr lang="en-US" sz="1400" dirty="0">
                <a:solidFill>
                  <a:schemeClr val="tx2"/>
                </a:solidFill>
              </a:rPr>
              <a:t> </a:t>
            </a:r>
            <a:r>
              <a:rPr lang="en-US" sz="1400" dirty="0" err="1">
                <a:solidFill>
                  <a:schemeClr val="tx2"/>
                </a:solidFill>
              </a:rPr>
              <a:t>ve</a:t>
            </a:r>
            <a:r>
              <a:rPr lang="en-US" sz="1400" dirty="0">
                <a:solidFill>
                  <a:schemeClr val="tx2"/>
                </a:solidFill>
              </a:rPr>
              <a:t> </a:t>
            </a:r>
            <a:r>
              <a:rPr lang="en-US" sz="1400" dirty="0" err="1">
                <a:solidFill>
                  <a:schemeClr val="tx2"/>
                </a:solidFill>
              </a:rPr>
              <a:t>stylu</a:t>
            </a:r>
            <a:r>
              <a:rPr lang="en-US" sz="1400" dirty="0">
                <a:solidFill>
                  <a:schemeClr val="tx2"/>
                </a:solidFill>
              </a:rPr>
              <a:t> </a:t>
            </a:r>
            <a:r>
              <a:rPr lang="en-US" sz="1400" dirty="0" err="1">
                <a:solidFill>
                  <a:schemeClr val="tx2"/>
                </a:solidFill>
              </a:rPr>
              <a:t>Vermeera</a:t>
            </a:r>
            <a:r>
              <a:rPr lang="en-US" sz="1400" dirty="0">
                <a:solidFill>
                  <a:schemeClr val="tx2"/>
                </a:solidFill>
              </a:rPr>
              <a:t> </a:t>
            </a:r>
            <a:r>
              <a:rPr lang="en-US" sz="1400" dirty="0" err="1">
                <a:solidFill>
                  <a:schemeClr val="tx2"/>
                </a:solidFill>
              </a:rPr>
              <a:t>přímo</a:t>
            </a:r>
            <a:r>
              <a:rPr lang="en-US" sz="1400" dirty="0">
                <a:solidFill>
                  <a:schemeClr val="tx2"/>
                </a:solidFill>
              </a:rPr>
              <a:t> </a:t>
            </a:r>
            <a:r>
              <a:rPr lang="en-US" sz="1400" dirty="0" err="1">
                <a:solidFill>
                  <a:schemeClr val="tx2"/>
                </a:solidFill>
              </a:rPr>
              <a:t>před</a:t>
            </a:r>
            <a:r>
              <a:rPr lang="en-US" sz="1400" dirty="0">
                <a:solidFill>
                  <a:schemeClr val="tx2"/>
                </a:solidFill>
              </a:rPr>
              <a:t> </a:t>
            </a:r>
            <a:r>
              <a:rPr lang="en-US" sz="1400" dirty="0" err="1">
                <a:solidFill>
                  <a:schemeClr val="tx2"/>
                </a:solidFill>
              </a:rPr>
              <a:t>soudem</a:t>
            </a:r>
            <a:endParaRPr lang="cs-CZ" sz="1400" dirty="0">
              <a:solidFill>
                <a:schemeClr val="tx2"/>
              </a:solidFill>
            </a:endParaRPr>
          </a:p>
        </p:txBody>
      </p:sp>
    </p:spTree>
    <p:extLst>
      <p:ext uri="{BB962C8B-B14F-4D97-AF65-F5344CB8AC3E}">
        <p14:creationId xmlns:p14="http://schemas.microsoft.com/office/powerpoint/2010/main" val="2544141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AC57A5DF-1266-40EA-9282-1E66B9DE06C0}" type="slidenum">
              <a:rPr lang="cs-CZ" smtClean="0"/>
              <a:t>28</a:t>
            </a:fld>
            <a:endParaRPr lang="cs-CZ"/>
          </a:p>
        </p:txBody>
      </p:sp>
      <p:sp>
        <p:nvSpPr>
          <p:cNvPr id="5" name="Zástupný symbol pro obsah 2"/>
          <p:cNvSpPr>
            <a:spLocks noGrp="1"/>
          </p:cNvSpPr>
          <p:nvPr>
            <p:ph idx="1"/>
          </p:nvPr>
        </p:nvSpPr>
        <p:spPr>
          <a:xfrm>
            <a:off x="611560" y="921668"/>
            <a:ext cx="7620000" cy="5517232"/>
          </a:xfrm>
        </p:spPr>
        <p:txBody>
          <a:bodyPr>
            <a:normAutofit/>
          </a:bodyPr>
          <a:lstStyle/>
          <a:p>
            <a:r>
              <a:rPr lang="en-US" b="0" cap="small" dirty="0" err="1"/>
              <a:t>František</a:t>
            </a:r>
            <a:r>
              <a:rPr lang="en-US" b="0" cap="small" dirty="0"/>
              <a:t> </a:t>
            </a:r>
            <a:r>
              <a:rPr lang="en-US" b="0" cap="small" dirty="0" err="1"/>
              <a:t>Makeš</a:t>
            </a:r>
            <a:endParaRPr lang="en-US" b="0" cap="small" dirty="0"/>
          </a:p>
          <a:p>
            <a:pPr marL="285750" indent="-285750">
              <a:buFont typeface="Arial" pitchFamily="34" charset="0"/>
              <a:buChar char="•"/>
            </a:pPr>
            <a:r>
              <a:rPr lang="en-US" sz="1800" b="0" dirty="0" err="1"/>
              <a:t>malíř</a:t>
            </a:r>
            <a:r>
              <a:rPr lang="en-US" sz="1800" b="0" dirty="0"/>
              <a:t>, </a:t>
            </a:r>
            <a:r>
              <a:rPr lang="en-US" sz="1800" b="0" dirty="0" err="1"/>
              <a:t>restaurátor</a:t>
            </a:r>
            <a:r>
              <a:rPr lang="en-US" sz="1800" b="0" dirty="0"/>
              <a:t> </a:t>
            </a:r>
            <a:r>
              <a:rPr lang="en-US" sz="1800" b="0" dirty="0" err="1"/>
              <a:t>švédských</a:t>
            </a:r>
            <a:r>
              <a:rPr lang="en-US" sz="1800" b="0" dirty="0"/>
              <a:t> </a:t>
            </a:r>
            <a:r>
              <a:rPr lang="en-US" sz="1800" b="0" dirty="0" err="1"/>
              <a:t>královských</a:t>
            </a:r>
            <a:r>
              <a:rPr lang="en-US" sz="1800" b="0" dirty="0"/>
              <a:t> </a:t>
            </a:r>
            <a:r>
              <a:rPr lang="en-US" sz="1800" b="0" dirty="0" err="1"/>
              <a:t>sbírek</a:t>
            </a:r>
            <a:r>
              <a:rPr lang="en-US" sz="1800" b="0" dirty="0"/>
              <a:t>, </a:t>
            </a:r>
            <a:r>
              <a:rPr lang="en-US" sz="1800" b="0" dirty="0" err="1"/>
              <a:t>biochemik</a:t>
            </a:r>
            <a:r>
              <a:rPr lang="en-US" sz="1800" b="0" dirty="0"/>
              <a:t>, </a:t>
            </a:r>
            <a:r>
              <a:rPr lang="en-US" sz="1800" b="0" dirty="0" err="1"/>
              <a:t>původem</a:t>
            </a:r>
            <a:r>
              <a:rPr lang="en-US" sz="1800" b="0" dirty="0"/>
              <a:t> ze </a:t>
            </a:r>
            <a:r>
              <a:rPr lang="en-US" sz="1800" b="0" dirty="0" err="1"/>
              <a:t>Zlína</a:t>
            </a:r>
            <a:r>
              <a:rPr lang="en-US" sz="1800" b="0" dirty="0"/>
              <a:t>, </a:t>
            </a:r>
            <a:r>
              <a:rPr lang="en-US" sz="1800" b="0" dirty="0" err="1"/>
              <a:t>žije</a:t>
            </a:r>
            <a:r>
              <a:rPr lang="en-US" sz="1800" b="0" dirty="0"/>
              <a:t> </a:t>
            </a:r>
            <a:r>
              <a:rPr lang="en-US" sz="1800" b="0" dirty="0" err="1"/>
              <a:t>ve</a:t>
            </a:r>
            <a:r>
              <a:rPr lang="en-US" sz="1800" b="0" dirty="0"/>
              <a:t> </a:t>
            </a:r>
            <a:r>
              <a:rPr lang="en-US" sz="1800" b="0" dirty="0" err="1"/>
              <a:t>Švédsku</a:t>
            </a:r>
            <a:endParaRPr lang="en-US" sz="1800" b="0" dirty="0"/>
          </a:p>
          <a:p>
            <a:pPr marL="285750" indent="-285750">
              <a:buFont typeface="Arial" pitchFamily="34" charset="0"/>
              <a:buChar char="•"/>
            </a:pPr>
            <a:r>
              <a:rPr lang="en-US" sz="1800" b="0" dirty="0" err="1"/>
              <a:t>studoval</a:t>
            </a:r>
            <a:r>
              <a:rPr lang="en-US" sz="1800" b="0" dirty="0"/>
              <a:t> </a:t>
            </a:r>
            <a:r>
              <a:rPr lang="en-US" sz="1800" b="0" dirty="0" err="1"/>
              <a:t>na</a:t>
            </a:r>
            <a:r>
              <a:rPr lang="en-US" sz="1800" b="0" dirty="0"/>
              <a:t> AVU, </a:t>
            </a:r>
            <a:r>
              <a:rPr lang="en-US" sz="1800" b="0" dirty="0" err="1"/>
              <a:t>tři</a:t>
            </a:r>
            <a:r>
              <a:rPr lang="en-US" sz="1800" b="0" dirty="0"/>
              <a:t> </a:t>
            </a:r>
            <a:r>
              <a:rPr lang="en-US" sz="1800" b="0" dirty="0" err="1"/>
              <a:t>roky</a:t>
            </a:r>
            <a:r>
              <a:rPr lang="en-US" sz="1800" b="0" dirty="0"/>
              <a:t> </a:t>
            </a:r>
            <a:r>
              <a:rPr lang="en-US" sz="1800" b="0" dirty="0" err="1"/>
              <a:t>strávil</a:t>
            </a:r>
            <a:r>
              <a:rPr lang="en-US" sz="1800" b="0" dirty="0"/>
              <a:t> </a:t>
            </a:r>
            <a:r>
              <a:rPr lang="en-US" sz="1800" b="0" dirty="0" err="1"/>
              <a:t>studiem</a:t>
            </a:r>
            <a:r>
              <a:rPr lang="en-US" sz="1800" b="0" dirty="0"/>
              <a:t> </a:t>
            </a:r>
            <a:r>
              <a:rPr lang="en-US" sz="1800" b="0" dirty="0" err="1"/>
              <a:t>restaurování</a:t>
            </a:r>
            <a:r>
              <a:rPr lang="en-US" sz="1800" b="0" dirty="0"/>
              <a:t> u B. </a:t>
            </a:r>
            <a:r>
              <a:rPr lang="en-US" sz="1800" b="0" dirty="0" err="1"/>
              <a:t>Slánského</a:t>
            </a:r>
            <a:endParaRPr lang="en-US" sz="1800" b="0" dirty="0"/>
          </a:p>
          <a:p>
            <a:pPr marL="285750" indent="-285750">
              <a:buFont typeface="Arial" pitchFamily="34" charset="0"/>
              <a:buChar char="•"/>
            </a:pPr>
            <a:r>
              <a:rPr lang="en-US" sz="1800" b="0" dirty="0" err="1"/>
              <a:t>byl</a:t>
            </a:r>
            <a:r>
              <a:rPr lang="en-US" sz="1800" b="0" dirty="0"/>
              <a:t> </a:t>
            </a:r>
            <a:r>
              <a:rPr lang="en-US" sz="1800" b="0" dirty="0" err="1"/>
              <a:t>pozván</a:t>
            </a:r>
            <a:r>
              <a:rPr lang="en-US" sz="1800" b="0" dirty="0"/>
              <a:t> do </a:t>
            </a:r>
            <a:r>
              <a:rPr lang="en-US" sz="1800" b="0" dirty="0" err="1"/>
              <a:t>Švédska</a:t>
            </a:r>
            <a:r>
              <a:rPr lang="en-US" sz="1800" b="0" dirty="0"/>
              <a:t> </a:t>
            </a:r>
            <a:r>
              <a:rPr lang="en-US" sz="1800" b="0" dirty="0" err="1"/>
              <a:t>ke</a:t>
            </a:r>
            <a:r>
              <a:rPr lang="en-US" sz="1800" b="0" dirty="0"/>
              <a:t> </a:t>
            </a:r>
            <a:r>
              <a:rPr lang="en-US" sz="1800" b="0" dirty="0" err="1"/>
              <a:t>spolupráci</a:t>
            </a:r>
            <a:r>
              <a:rPr lang="en-US" sz="1800" b="0" dirty="0"/>
              <a:t> </a:t>
            </a:r>
            <a:r>
              <a:rPr lang="en-US" sz="1800" b="0" dirty="0" err="1"/>
              <a:t>na</a:t>
            </a:r>
            <a:r>
              <a:rPr lang="en-US" sz="1800" b="0" dirty="0"/>
              <a:t> </a:t>
            </a:r>
            <a:r>
              <a:rPr lang="en-US" sz="1800" b="0" dirty="0" err="1"/>
              <a:t>restaurování</a:t>
            </a:r>
            <a:r>
              <a:rPr lang="en-US" sz="1800" b="0" dirty="0"/>
              <a:t> </a:t>
            </a:r>
            <a:r>
              <a:rPr lang="en-US" sz="1800" b="0" dirty="0" err="1"/>
              <a:t>malířských</a:t>
            </a:r>
            <a:r>
              <a:rPr lang="en-US" sz="1800" b="0" dirty="0"/>
              <a:t> </a:t>
            </a:r>
            <a:r>
              <a:rPr lang="en-US" sz="1800" b="0" dirty="0" err="1"/>
              <a:t>sbírek</a:t>
            </a:r>
            <a:r>
              <a:rPr lang="en-US" sz="1800" b="0" dirty="0"/>
              <a:t> </a:t>
            </a:r>
            <a:r>
              <a:rPr lang="en-US" sz="1800" b="0" dirty="0" err="1"/>
              <a:t>uložených</a:t>
            </a:r>
            <a:r>
              <a:rPr lang="en-US" sz="1800" b="0" dirty="0"/>
              <a:t> </a:t>
            </a:r>
            <a:r>
              <a:rPr lang="en-US" sz="1800" b="0" dirty="0" err="1"/>
              <a:t>na</a:t>
            </a:r>
            <a:r>
              <a:rPr lang="en-US" sz="1800" b="0" dirty="0"/>
              <a:t> </a:t>
            </a:r>
            <a:r>
              <a:rPr lang="en-US" sz="1800" b="0" dirty="0" err="1"/>
              <a:t>zámku</a:t>
            </a:r>
            <a:r>
              <a:rPr lang="en-US" sz="1800" b="0" dirty="0"/>
              <a:t> </a:t>
            </a:r>
            <a:r>
              <a:rPr lang="en-US" sz="1800" b="0" dirty="0" err="1"/>
              <a:t>Skokloster</a:t>
            </a:r>
            <a:r>
              <a:rPr lang="en-US" sz="1800" b="0" dirty="0"/>
              <a:t> (</a:t>
            </a:r>
            <a:r>
              <a:rPr lang="en-US" sz="1800" b="0" dirty="0" err="1"/>
              <a:t>především</a:t>
            </a:r>
            <a:r>
              <a:rPr lang="en-US" sz="1800" b="0" dirty="0"/>
              <a:t> </a:t>
            </a:r>
            <a:r>
              <a:rPr lang="en-US" sz="1800" b="0" dirty="0" err="1"/>
              <a:t>odstraňování</a:t>
            </a:r>
            <a:r>
              <a:rPr lang="en-US" sz="1800" b="0" dirty="0"/>
              <a:t> </a:t>
            </a:r>
            <a:r>
              <a:rPr lang="en-US" sz="1800" b="0" dirty="0" err="1"/>
              <a:t>plísní</a:t>
            </a:r>
            <a:r>
              <a:rPr lang="en-US" sz="1800" b="0" dirty="0"/>
              <a:t> po </a:t>
            </a:r>
            <a:r>
              <a:rPr lang="en-US" sz="1800" b="0" dirty="0" err="1"/>
              <a:t>předchozích</a:t>
            </a:r>
            <a:r>
              <a:rPr lang="en-US" sz="1800" b="0" dirty="0"/>
              <a:t> </a:t>
            </a:r>
            <a:r>
              <a:rPr lang="en-US" sz="1800" b="0" dirty="0" err="1"/>
              <a:t>nevhodných</a:t>
            </a:r>
            <a:r>
              <a:rPr lang="en-US" sz="1800" b="0" dirty="0"/>
              <a:t> </a:t>
            </a:r>
            <a:r>
              <a:rPr lang="en-US" sz="1800" b="0" dirty="0" err="1"/>
              <a:t>restaurátorských</a:t>
            </a:r>
            <a:r>
              <a:rPr lang="en-US" sz="1800" b="0" dirty="0"/>
              <a:t> </a:t>
            </a:r>
            <a:r>
              <a:rPr lang="en-US" sz="1800" b="0" dirty="0" err="1"/>
              <a:t>zásazích</a:t>
            </a:r>
            <a:r>
              <a:rPr lang="en-US" sz="1800" b="0" dirty="0"/>
              <a:t>)</a:t>
            </a:r>
          </a:p>
          <a:p>
            <a:pPr marL="285750" indent="-285750">
              <a:buFont typeface="Arial" pitchFamily="34" charset="0"/>
              <a:buChar char="•"/>
            </a:pPr>
            <a:r>
              <a:rPr lang="en-US" sz="1800" b="0" dirty="0" err="1"/>
              <a:t>vyvinul</a:t>
            </a:r>
            <a:r>
              <a:rPr lang="en-US" sz="1800" b="0" dirty="0"/>
              <a:t> </a:t>
            </a:r>
            <a:r>
              <a:rPr lang="en-US" sz="1800" b="0" dirty="0" err="1"/>
              <a:t>metodu</a:t>
            </a:r>
            <a:r>
              <a:rPr lang="en-US" sz="1800" b="0" dirty="0"/>
              <a:t> </a:t>
            </a:r>
            <a:r>
              <a:rPr lang="en-US" sz="1800" b="0" dirty="0" err="1"/>
              <a:t>enzymatické</a:t>
            </a:r>
            <a:r>
              <a:rPr lang="en-US" sz="1800" b="0" dirty="0"/>
              <a:t> </a:t>
            </a:r>
            <a:r>
              <a:rPr lang="en-US" sz="1800" b="0" dirty="0" err="1"/>
              <a:t>konsolidace</a:t>
            </a:r>
            <a:r>
              <a:rPr lang="en-US" sz="1800" b="0" dirty="0"/>
              <a:t> </a:t>
            </a:r>
            <a:r>
              <a:rPr lang="en-US" sz="1800" b="0" dirty="0" err="1"/>
              <a:t>maleb</a:t>
            </a:r>
            <a:r>
              <a:rPr lang="en-US" sz="1800" b="0" dirty="0"/>
              <a:t> </a:t>
            </a:r>
            <a:r>
              <a:rPr lang="en-US" sz="1800" b="0" dirty="0" err="1"/>
              <a:t>krillovými</a:t>
            </a:r>
            <a:r>
              <a:rPr lang="en-US" sz="1800" b="0" dirty="0"/>
              <a:t> </a:t>
            </a:r>
            <a:r>
              <a:rPr lang="en-US" sz="1800" b="0" dirty="0" err="1"/>
              <a:t>enzymy</a:t>
            </a:r>
            <a:endParaRPr lang="en-US" sz="1800" b="0" dirty="0"/>
          </a:p>
          <a:p>
            <a:pPr marL="285750" indent="-285750">
              <a:buFont typeface="Arial" pitchFamily="34" charset="0"/>
              <a:buChar char="•"/>
            </a:pPr>
            <a:r>
              <a:rPr lang="en-US" sz="1800" b="0" dirty="0" err="1"/>
              <a:t>podařilo</a:t>
            </a:r>
            <a:r>
              <a:rPr lang="en-US" sz="1800" b="0" dirty="0"/>
              <a:t> se mu </a:t>
            </a:r>
            <a:r>
              <a:rPr lang="en-US" sz="1800" b="0" dirty="0" err="1"/>
              <a:t>odhalit</a:t>
            </a:r>
            <a:r>
              <a:rPr lang="en-US" sz="1800" b="0" dirty="0"/>
              <a:t> </a:t>
            </a:r>
            <a:r>
              <a:rPr lang="en-US" sz="1800" b="0" dirty="0" err="1"/>
              <a:t>mnoho</a:t>
            </a:r>
            <a:r>
              <a:rPr lang="en-US" sz="1800" b="0" dirty="0"/>
              <a:t> </a:t>
            </a:r>
            <a:r>
              <a:rPr lang="en-US" sz="1800" b="0" dirty="0" err="1"/>
              <a:t>padělků</a:t>
            </a:r>
            <a:r>
              <a:rPr lang="en-US" sz="1800" b="0" dirty="0"/>
              <a:t> </a:t>
            </a:r>
          </a:p>
          <a:p>
            <a:pPr marL="285750" indent="-285750">
              <a:buFont typeface="Arial" pitchFamily="34" charset="0"/>
              <a:buChar char="•"/>
            </a:pPr>
            <a:endParaRPr lang="en-US" sz="1800" b="0" dirty="0"/>
          </a:p>
          <a:p>
            <a:pPr marL="285750" indent="-285750">
              <a:buFont typeface="Arial" pitchFamily="34" charset="0"/>
              <a:buChar char="•"/>
            </a:pPr>
            <a:r>
              <a:rPr lang="en-US" sz="1800" b="0" dirty="0">
                <a:hlinkClick r:id="rId2"/>
              </a:rPr>
              <a:t>https://vltava.rozhlas.cz/osudy-frantiska-makese-5049765</a:t>
            </a:r>
            <a:endParaRPr lang="en-US" sz="1800" b="0" dirty="0"/>
          </a:p>
          <a:p>
            <a:endParaRPr lang="en-US" sz="1800" b="0" dirty="0"/>
          </a:p>
          <a:p>
            <a:pPr marL="742950" lvl="1" indent="-285750"/>
            <a:endParaRPr lang="en-US" sz="1500" b="0" dirty="0"/>
          </a:p>
          <a:p>
            <a:pPr marL="742950" lvl="1" indent="-285750"/>
            <a:endParaRPr lang="en-US" sz="1500" dirty="0"/>
          </a:p>
          <a:p>
            <a:pPr marL="742950" lvl="1" indent="-285750"/>
            <a:endParaRPr lang="en-US" sz="1500" b="0" dirty="0"/>
          </a:p>
          <a:p>
            <a:pPr marL="742950" lvl="1" indent="-285750"/>
            <a:endParaRPr lang="en-US" sz="1500" dirty="0"/>
          </a:p>
          <a:p>
            <a:pPr marL="742950" lvl="1" indent="-285750"/>
            <a:endParaRPr lang="cs-CZ" sz="1500" b="0" dirty="0"/>
          </a:p>
          <a:p>
            <a:pPr marL="285750" indent="-285750">
              <a:buFont typeface="Arial" pitchFamily="34" charset="0"/>
              <a:buChar char="•"/>
            </a:pPr>
            <a:endParaRPr lang="cs-CZ" sz="1500" b="0" dirty="0"/>
          </a:p>
        </p:txBody>
      </p:sp>
      <p:sp>
        <p:nvSpPr>
          <p:cNvPr id="8" name="Nadpis 1">
            <a:extLst>
              <a:ext uri="{FF2B5EF4-FFF2-40B4-BE49-F238E27FC236}">
                <a16:creationId xmlns:a16="http://schemas.microsoft.com/office/drawing/2014/main" id="{58512A5C-A558-4897-BD4C-DC6E49A0A3B4}"/>
              </a:ext>
            </a:extLst>
          </p:cNvPr>
          <p:cNvSpPr>
            <a:spLocks noGrp="1"/>
          </p:cNvSpPr>
          <p:nvPr>
            <p:ph type="title"/>
          </p:nvPr>
        </p:nvSpPr>
        <p:spPr>
          <a:xfrm>
            <a:off x="467544" y="140230"/>
            <a:ext cx="7620000" cy="696481"/>
          </a:xfrm>
        </p:spPr>
        <p:txBody>
          <a:bodyPr>
            <a:normAutofit/>
          </a:bodyPr>
          <a:lstStyle/>
          <a:p>
            <a:r>
              <a:rPr lang="en-US" sz="2800" dirty="0" err="1">
                <a:latin typeface="+mn-lt"/>
              </a:rPr>
              <a:t>Restaurátor</a:t>
            </a:r>
            <a:r>
              <a:rPr lang="en-US" sz="2800" dirty="0">
                <a:latin typeface="+mn-lt"/>
              </a:rPr>
              <a:t> </a:t>
            </a:r>
            <a:r>
              <a:rPr lang="en-US" sz="2800" dirty="0" err="1">
                <a:latin typeface="+mn-lt"/>
              </a:rPr>
              <a:t>usvědčující</a:t>
            </a:r>
            <a:r>
              <a:rPr lang="en-US" sz="2800" dirty="0">
                <a:latin typeface="+mn-lt"/>
              </a:rPr>
              <a:t> </a:t>
            </a:r>
            <a:r>
              <a:rPr lang="en-US" sz="2800" dirty="0" err="1">
                <a:latin typeface="+mn-lt"/>
              </a:rPr>
              <a:t>padělky</a:t>
            </a:r>
            <a:endParaRPr lang="en-US" sz="2800" dirty="0">
              <a:latin typeface="+mn-lt"/>
            </a:endParaRPr>
          </a:p>
        </p:txBody>
      </p:sp>
    </p:spTree>
    <p:extLst>
      <p:ext uri="{BB962C8B-B14F-4D97-AF65-F5344CB8AC3E}">
        <p14:creationId xmlns:p14="http://schemas.microsoft.com/office/powerpoint/2010/main" val="567528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428744"/>
            <a:ext cx="8064896" cy="6372105"/>
          </a:xfrm>
        </p:spPr>
        <p:txBody>
          <a:bodyPr>
            <a:noAutofit/>
          </a:bodyPr>
          <a:lstStyle/>
          <a:p>
            <a:pPr>
              <a:spcAft>
                <a:spcPts val="300"/>
              </a:spcAft>
            </a:pPr>
            <a:r>
              <a:rPr lang="cs-CZ" sz="950" dirty="0"/>
              <a:t>Fig. 2 </a:t>
            </a:r>
            <a:r>
              <a:rPr lang="it-IT" sz="950" b="0" i="1" dirty="0"/>
              <a:t>Modelo CIE 1976 L*a*b*</a:t>
            </a:r>
            <a:r>
              <a:rPr lang="it-IT" sz="950" b="0" dirty="0"/>
              <a:t> [online]. </a:t>
            </a:r>
            <a:r>
              <a:rPr lang="en-US" sz="950" b="0" dirty="0"/>
              <a:t>22/02/2011 [accessed 2015-11-10]. Accessible from: </a:t>
            </a:r>
            <a:r>
              <a:rPr lang="en-US" sz="950" b="0" u="sng" dirty="0">
                <a:hlinkClick r:id="rId2"/>
              </a:rPr>
              <a:t>http://www.memoriagrafica.com/5/post/2011/02/modelo-cie-1976-lab.html</a:t>
            </a:r>
            <a:endParaRPr lang="cs-CZ" sz="950" b="0" dirty="0"/>
          </a:p>
          <a:p>
            <a:pPr>
              <a:spcAft>
                <a:spcPts val="300"/>
              </a:spcAft>
            </a:pPr>
            <a:r>
              <a:rPr lang="cs-CZ" sz="950" dirty="0"/>
              <a:t>Fig. </a:t>
            </a:r>
            <a:r>
              <a:rPr lang="en-US" sz="950" dirty="0"/>
              <a:t>3 </a:t>
            </a:r>
            <a:r>
              <a:rPr lang="cs-CZ" sz="950" b="0" dirty="0"/>
              <a:t>MILANO, E. Diploma thesis presentation</a:t>
            </a:r>
          </a:p>
          <a:p>
            <a:pPr>
              <a:spcAft>
                <a:spcPts val="300"/>
              </a:spcAft>
            </a:pPr>
            <a:r>
              <a:rPr lang="cs-CZ" sz="950" dirty="0"/>
              <a:t>Fig. </a:t>
            </a:r>
            <a:r>
              <a:rPr lang="en-US" sz="950" dirty="0"/>
              <a:t>5</a:t>
            </a:r>
            <a:r>
              <a:rPr lang="cs-CZ" sz="950" dirty="0"/>
              <a:t>, </a:t>
            </a:r>
            <a:r>
              <a:rPr lang="en-US" sz="950" dirty="0"/>
              <a:t>6</a:t>
            </a:r>
            <a:r>
              <a:rPr lang="cs-CZ" sz="950" b="0" dirty="0"/>
              <a:t> FONTANA</a:t>
            </a:r>
            <a:r>
              <a:rPr lang="en-US" sz="950" b="0" dirty="0"/>
              <a:t> R.</a:t>
            </a:r>
            <a:r>
              <a:rPr lang="cs-CZ" sz="950" b="0" dirty="0"/>
              <a:t> et al.: </a:t>
            </a:r>
            <a:r>
              <a:rPr lang="cs-CZ" sz="950" b="0" i="1" dirty="0"/>
              <a:t>From Leonardo to Raffaello insights by VIS IR reflectography</a:t>
            </a:r>
            <a:r>
              <a:rPr lang="cs-CZ" sz="950" b="0" dirty="0"/>
              <a:t>. </a:t>
            </a:r>
            <a:r>
              <a:rPr lang="en-US" sz="950" b="0" dirty="0"/>
              <a:t>Acta Artis Academica, </a:t>
            </a:r>
            <a:r>
              <a:rPr lang="cs-CZ" sz="950" b="0" dirty="0"/>
              <a:t>Praha, 2014.</a:t>
            </a:r>
            <a:endParaRPr lang="en-US" sz="950" b="0" dirty="0"/>
          </a:p>
          <a:p>
            <a:pPr>
              <a:spcAft>
                <a:spcPts val="300"/>
              </a:spcAft>
            </a:pPr>
            <a:r>
              <a:rPr lang="en-US" sz="950" dirty="0"/>
              <a:t>Fig. 7 </a:t>
            </a:r>
            <a:r>
              <a:rPr lang="en-US" sz="950" b="0" dirty="0"/>
              <a:t>DAFFARA C. et al.: </a:t>
            </a:r>
            <a:r>
              <a:rPr lang="en-US" sz="950" b="0" i="1" dirty="0"/>
              <a:t>Multispectral Infrared Reflectography to Differentiate Features in Paintings. </a:t>
            </a:r>
            <a:r>
              <a:rPr lang="en-US" sz="950" b="0" dirty="0"/>
              <a:t>Microscopy and microanalysis, 17 (2011), 691-695.</a:t>
            </a:r>
          </a:p>
          <a:p>
            <a:pPr>
              <a:spcAft>
                <a:spcPts val="300"/>
              </a:spcAft>
            </a:pPr>
            <a:r>
              <a:rPr lang="en-US" sz="950" dirty="0"/>
              <a:t>Fig. 9 </a:t>
            </a:r>
            <a:r>
              <a:rPr lang="en-US" sz="950" b="0" dirty="0"/>
              <a:t>SALERNO E. et al.: </a:t>
            </a:r>
            <a:r>
              <a:rPr lang="en-US" sz="950" b="0" i="1" dirty="0"/>
              <a:t>Analysis of Multispectral Images in Cultural Heritage and Archaeology.</a:t>
            </a:r>
            <a:r>
              <a:rPr lang="en-US" sz="950" dirty="0"/>
              <a:t> </a:t>
            </a:r>
            <a:r>
              <a:rPr lang="en-US" sz="950" b="0" dirty="0"/>
              <a:t>Journal of Applied and Laser Spectroscopy, 1 (2014), 22-27.</a:t>
            </a:r>
            <a:endParaRPr lang="cs-CZ" sz="950" b="0" dirty="0"/>
          </a:p>
          <a:p>
            <a:pPr>
              <a:spcAft>
                <a:spcPts val="300"/>
              </a:spcAft>
            </a:pPr>
            <a:r>
              <a:rPr lang="cs-CZ" sz="950" dirty="0"/>
              <a:t>Fig. 1</a:t>
            </a:r>
            <a:r>
              <a:rPr lang="en-US" sz="950" dirty="0"/>
              <a:t>2</a:t>
            </a:r>
            <a:r>
              <a:rPr lang="cs-CZ" sz="950" dirty="0"/>
              <a:t> </a:t>
            </a:r>
            <a:r>
              <a:rPr lang="cs-CZ" sz="950" b="0" i="1" dirty="0"/>
              <a:t>Infrared reflectography </a:t>
            </a:r>
            <a:r>
              <a:rPr lang="cs-CZ" sz="950" b="0" dirty="0"/>
              <a:t>[online]. [accessed 2018-16-05]. Accessible from: </a:t>
            </a:r>
            <a:r>
              <a:rPr lang="cs-CZ" sz="950" b="0" dirty="0">
                <a:hlinkClick r:id="rId3"/>
              </a:rPr>
              <a:t>http://www.artic.edu/collections/conservation/revealing-picasso-conservation-project/examination-techniques/infrared</a:t>
            </a:r>
            <a:endParaRPr lang="cs-CZ" sz="950" b="0" dirty="0"/>
          </a:p>
          <a:p>
            <a:pPr>
              <a:spcAft>
                <a:spcPts val="300"/>
              </a:spcAft>
            </a:pPr>
            <a:r>
              <a:rPr lang="cs-CZ" sz="950" dirty="0"/>
              <a:t>Fig. 1</a:t>
            </a:r>
            <a:r>
              <a:rPr lang="en-US" sz="950" dirty="0"/>
              <a:t>5</a:t>
            </a:r>
            <a:r>
              <a:rPr lang="cs-CZ" sz="950" b="0" dirty="0"/>
              <a:t> </a:t>
            </a:r>
            <a:r>
              <a:rPr lang="cs-CZ" sz="950" b="0" i="1" dirty="0"/>
              <a:t>XRF Technology </a:t>
            </a:r>
            <a:r>
              <a:rPr lang="cs-CZ" sz="950" b="0" dirty="0"/>
              <a:t>[online]. [accessed 2018-16-05]. Accessible from: </a:t>
            </a:r>
            <a:r>
              <a:rPr lang="cs-CZ" sz="950" b="0" dirty="0">
                <a:hlinkClick r:id="rId4"/>
              </a:rPr>
              <a:t>http://www.thermofisher.com/cz/en/home/industrial/spectroscopy-elemental-isotope-analysis/spectroscopy-elemental-isotope-analysis-learning-center/elemental-analysis-information/xrf-technology.html</a:t>
            </a:r>
            <a:endParaRPr lang="cs-CZ" sz="950" b="0" dirty="0"/>
          </a:p>
          <a:p>
            <a:pPr>
              <a:spcAft>
                <a:spcPts val="300"/>
              </a:spcAft>
            </a:pPr>
            <a:r>
              <a:rPr lang="cs-CZ" sz="950" dirty="0"/>
              <a:t>Fig. 1</a:t>
            </a:r>
            <a:r>
              <a:rPr lang="en-US" sz="950" dirty="0"/>
              <a:t>6</a:t>
            </a:r>
            <a:r>
              <a:rPr lang="cs-CZ" sz="950" dirty="0"/>
              <a:t> </a:t>
            </a:r>
            <a:r>
              <a:rPr lang="en-US" sz="950" b="0" i="1" dirty="0"/>
              <a:t>The Analysis of Inorganic Pigments Using Spectrometric Techniques</a:t>
            </a:r>
            <a:r>
              <a:rPr lang="cs-CZ" sz="950" b="0" i="1" dirty="0"/>
              <a:t> </a:t>
            </a:r>
            <a:r>
              <a:rPr lang="cs-CZ" sz="950" b="0" dirty="0"/>
              <a:t>[online]. [accessed 2018-18-05]. Accessible from: </a:t>
            </a:r>
            <a:r>
              <a:rPr lang="cs-CZ" sz="950" b="0" dirty="0">
                <a:hlinkClick r:id="rId5"/>
              </a:rPr>
              <a:t>https://theunvarnishedtruth.mcmaster.ca/the-analysis-of-inorganic-pigments-using-spectrometric-techniques/</a:t>
            </a:r>
            <a:endParaRPr lang="cs-CZ" sz="950" b="0" dirty="0"/>
          </a:p>
          <a:p>
            <a:pPr>
              <a:spcAft>
                <a:spcPts val="300"/>
              </a:spcAft>
            </a:pPr>
            <a:r>
              <a:rPr lang="cs-CZ" sz="950" dirty="0"/>
              <a:t>Fig. 1</a:t>
            </a:r>
            <a:r>
              <a:rPr lang="en-US" sz="950" dirty="0"/>
              <a:t>7</a:t>
            </a:r>
            <a:r>
              <a:rPr lang="cs-CZ" sz="950" b="0" dirty="0"/>
              <a:t> </a:t>
            </a:r>
            <a:r>
              <a:rPr lang="sv-SE" sz="950" b="0" i="1" dirty="0"/>
              <a:t>DELTA R&amp;D Handheld XRF Analyzer</a:t>
            </a:r>
            <a:r>
              <a:rPr lang="cs-CZ" sz="950" b="0" i="1" dirty="0"/>
              <a:t> </a:t>
            </a:r>
            <a:r>
              <a:rPr lang="cs-CZ" sz="950" b="0" dirty="0"/>
              <a:t>[online]. [accessed 2018-18-05]. Accessible from: </a:t>
            </a:r>
            <a:r>
              <a:rPr lang="cs-CZ" sz="950" b="0" dirty="0">
                <a:hlinkClick r:id="rId6"/>
              </a:rPr>
              <a:t>https://innovx.ca/DELTA_R_D.html</a:t>
            </a:r>
            <a:endParaRPr lang="cs-CZ" sz="950" b="0" dirty="0"/>
          </a:p>
          <a:p>
            <a:pPr>
              <a:spcAft>
                <a:spcPts val="300"/>
              </a:spcAft>
            </a:pPr>
            <a:r>
              <a:rPr lang="en-US" sz="950" dirty="0"/>
              <a:t>Fig. 20</a:t>
            </a:r>
            <a:r>
              <a:rPr lang="en-US" sz="950" b="0" dirty="0"/>
              <a:t> KOŠAŘOVÁ V. et al.: </a:t>
            </a:r>
            <a:r>
              <a:rPr lang="en-US" sz="950" b="0" i="1" dirty="0"/>
              <a:t>Microanalysis of clay-based pigments in painted artworks by the means of Raman spectroscopy</a:t>
            </a:r>
            <a:r>
              <a:rPr lang="en-US" sz="950" b="0" dirty="0"/>
              <a:t>. Journal of Raman Spectroscopy, 44 (2013), 1570-1577.</a:t>
            </a:r>
          </a:p>
          <a:p>
            <a:pPr>
              <a:spcAft>
                <a:spcPts val="300"/>
              </a:spcAft>
            </a:pPr>
            <a:r>
              <a:rPr lang="en-US" sz="950" dirty="0"/>
              <a:t>Fig. 21 </a:t>
            </a:r>
            <a:r>
              <a:rPr lang="en-US" sz="950" b="0" i="1" dirty="0"/>
              <a:t>Database of ATR-FT-IR spectra of various materials</a:t>
            </a:r>
            <a:r>
              <a:rPr lang="en-US" sz="950" b="0" dirty="0"/>
              <a:t> [online]. [accessed 2020-12-05]. Accessible from: </a:t>
            </a:r>
            <a:r>
              <a:rPr lang="en-US" sz="950" b="0" dirty="0">
                <a:hlinkClick r:id="rId7">
                  <a:extLst>
                    <a:ext uri="{A12FA001-AC4F-418D-AE19-62706E023703}">
                      <ahyp:hlinkClr xmlns:ahyp="http://schemas.microsoft.com/office/drawing/2018/hyperlinkcolor" val="tx"/>
                    </a:ext>
                  </a:extLst>
                </a:hlinkClick>
              </a:rPr>
              <a:t>http://lisa.chem.ut.ee/IR_spectra/paint/pigments/prussian-blue/</a:t>
            </a:r>
            <a:endParaRPr lang="en-US" sz="950" b="0" dirty="0"/>
          </a:p>
          <a:p>
            <a:pPr>
              <a:spcAft>
                <a:spcPts val="300"/>
              </a:spcAft>
            </a:pPr>
            <a:r>
              <a:rPr lang="en-US" sz="950" dirty="0"/>
              <a:t>Fig. 22</a:t>
            </a:r>
            <a:r>
              <a:rPr lang="en-US" sz="950" b="0" dirty="0"/>
              <a:t> ZAGORA J.: </a:t>
            </a:r>
            <a:r>
              <a:rPr lang="en-US" sz="950" b="0" i="1" dirty="0"/>
              <a:t>SEM-EDX Pigment Analysis and Multi-Analytical Study of the Ground and Paint layers of Francesco </a:t>
            </a:r>
            <a:r>
              <a:rPr lang="en-US" sz="950" b="0" i="1" dirty="0" err="1"/>
              <a:t>Fedrigazzi's</a:t>
            </a:r>
            <a:r>
              <a:rPr lang="en-US" sz="950" b="0" i="1" dirty="0"/>
              <a:t> painting from </a:t>
            </a:r>
            <a:r>
              <a:rPr lang="en-US" sz="950" b="0" i="1" dirty="0" err="1"/>
              <a:t>Kostanje</a:t>
            </a:r>
            <a:r>
              <a:rPr lang="en-US" sz="950" b="0" i="1" dirty="0"/>
              <a:t>. </a:t>
            </a:r>
            <a:r>
              <a:rPr lang="en-US" sz="950" b="0" dirty="0"/>
              <a:t>Available from: </a:t>
            </a:r>
            <a:r>
              <a:rPr lang="en-US" sz="950" b="0" dirty="0">
                <a:hlinkClick r:id="rId8">
                  <a:extLst>
                    <a:ext uri="{A12FA001-AC4F-418D-AE19-62706E023703}">
                      <ahyp:hlinkClr xmlns:ahyp="http://schemas.microsoft.com/office/drawing/2018/hyperlinkcolor" val="tx"/>
                    </a:ext>
                  </a:extLst>
                </a:hlinkClick>
              </a:rPr>
              <a:t>https://doi.org/10.4000/ceroart.3248</a:t>
            </a:r>
            <a:endParaRPr lang="en-US" sz="950" b="0" dirty="0"/>
          </a:p>
          <a:p>
            <a:pPr>
              <a:spcAft>
                <a:spcPts val="300"/>
              </a:spcAft>
            </a:pPr>
            <a:r>
              <a:rPr lang="en-US" sz="950" dirty="0"/>
              <a:t>Fig. 23</a:t>
            </a:r>
            <a:r>
              <a:rPr lang="en-US" sz="950" b="0" dirty="0"/>
              <a:t> HRADIL D. et al.: </a:t>
            </a:r>
            <a:r>
              <a:rPr lang="en-US" sz="950" b="0" i="1" dirty="0"/>
              <a:t>Microanalysis of clay-based pigments in paintings by XRD techniques. </a:t>
            </a:r>
            <a:r>
              <a:rPr lang="en-US" sz="950" b="0" dirty="0"/>
              <a:t>Microchemical Journal, 125 (2016), 10-20.</a:t>
            </a:r>
          </a:p>
          <a:p>
            <a:pPr>
              <a:spcAft>
                <a:spcPts val="300"/>
              </a:spcAft>
            </a:pPr>
            <a:r>
              <a:rPr lang="en-US" sz="950" dirty="0"/>
              <a:t>Fig. 25 </a:t>
            </a:r>
            <a:r>
              <a:rPr lang="en-US" sz="950" b="0" dirty="0"/>
              <a:t>SYTA O. et al.: </a:t>
            </a:r>
            <a:r>
              <a:rPr lang="en-US" sz="950" b="0" i="1" dirty="0"/>
              <a:t>Elemental imaging of heterogeneous inorganic archaeological samples by means of simultaneous laser induced breakdown spectroscopy and laser ablation inductively coupled plasma mass spectrometry measurements. </a:t>
            </a:r>
            <a:r>
              <a:rPr lang="en-US" sz="950" b="0" dirty="0" err="1"/>
              <a:t>Talanta</a:t>
            </a:r>
            <a:r>
              <a:rPr lang="en-US" sz="950" b="0" dirty="0"/>
              <a:t>, 179 (2017), 784-791.</a:t>
            </a:r>
          </a:p>
          <a:p>
            <a:pPr>
              <a:spcAft>
                <a:spcPts val="300"/>
              </a:spcAft>
            </a:pPr>
            <a:r>
              <a:rPr lang="en-US" sz="950" dirty="0"/>
              <a:t>Fig. 26 </a:t>
            </a:r>
            <a:r>
              <a:rPr lang="en-US" sz="950" b="0" dirty="0"/>
              <a:t>HRADILOVÁ J., HRADIL D.: </a:t>
            </a:r>
            <a:r>
              <a:rPr lang="en-US" sz="950" b="0" i="1" dirty="0" err="1"/>
              <a:t>Neinvazivní</a:t>
            </a:r>
            <a:r>
              <a:rPr lang="en-US" sz="950" b="0" i="1" dirty="0"/>
              <a:t> </a:t>
            </a:r>
            <a:r>
              <a:rPr lang="en-US" sz="950" b="0" i="1" dirty="0" err="1"/>
              <a:t>průzkum</a:t>
            </a:r>
            <a:r>
              <a:rPr lang="en-US" sz="950" b="0" i="1" dirty="0"/>
              <a:t> </a:t>
            </a:r>
            <a:r>
              <a:rPr lang="en-US" sz="950" b="0" i="1" dirty="0" err="1"/>
              <a:t>malířských</a:t>
            </a:r>
            <a:r>
              <a:rPr lang="en-US" sz="950" b="0" i="1" dirty="0"/>
              <a:t> </a:t>
            </a:r>
            <a:r>
              <a:rPr lang="en-US" sz="950" b="0" i="1" dirty="0" err="1"/>
              <a:t>výtvarných</a:t>
            </a:r>
            <a:r>
              <a:rPr lang="en-US" sz="950" b="0" i="1" dirty="0"/>
              <a:t> </a:t>
            </a:r>
            <a:r>
              <a:rPr lang="en-US" sz="950" b="0" i="1" dirty="0" err="1"/>
              <a:t>děl</a:t>
            </a:r>
            <a:r>
              <a:rPr lang="en-US" sz="950" b="0" i="1" dirty="0"/>
              <a:t> </a:t>
            </a:r>
            <a:r>
              <a:rPr lang="en-US" sz="950" b="0" i="1" dirty="0" err="1"/>
              <a:t>radiografickými</a:t>
            </a:r>
            <a:r>
              <a:rPr lang="en-US" sz="950" b="0" i="1" dirty="0"/>
              <a:t> a roentgen-</a:t>
            </a:r>
            <a:r>
              <a:rPr lang="en-US" sz="950" b="0" i="1" dirty="0" err="1"/>
              <a:t>fluorescenčními</a:t>
            </a:r>
            <a:r>
              <a:rPr lang="en-US" sz="950" b="0" i="1" dirty="0"/>
              <a:t> </a:t>
            </a:r>
            <a:r>
              <a:rPr lang="en-US" sz="950" b="0" i="1" dirty="0" err="1"/>
              <a:t>metodami</a:t>
            </a:r>
            <a:r>
              <a:rPr lang="en-US" sz="950" b="0" dirty="0"/>
              <a:t>, Praha, 2015.</a:t>
            </a:r>
          </a:p>
          <a:p>
            <a:pPr>
              <a:spcAft>
                <a:spcPts val="300"/>
              </a:spcAft>
            </a:pPr>
            <a:r>
              <a:rPr lang="en-US" sz="950" dirty="0"/>
              <a:t>Fig. 27(a) </a:t>
            </a:r>
            <a:r>
              <a:rPr lang="en-US" sz="950" b="0" i="1" dirty="0" err="1"/>
              <a:t>Gioventú</a:t>
            </a:r>
            <a:r>
              <a:rPr lang="en-US" sz="950" b="0" i="1" dirty="0"/>
              <a:t> </a:t>
            </a:r>
            <a:r>
              <a:rPr lang="cs-CZ" sz="950" b="0" dirty="0"/>
              <a:t>[online]. [accessed 20</a:t>
            </a:r>
            <a:r>
              <a:rPr lang="en-US" sz="950" b="0" dirty="0"/>
              <a:t>22</a:t>
            </a:r>
            <a:r>
              <a:rPr lang="cs-CZ" sz="950" b="0" dirty="0"/>
              <a:t>-</a:t>
            </a:r>
            <a:r>
              <a:rPr lang="en-US" sz="950" b="0" dirty="0"/>
              <a:t>05</a:t>
            </a:r>
            <a:r>
              <a:rPr lang="cs-CZ" sz="950" b="0" dirty="0"/>
              <a:t>-0</a:t>
            </a:r>
            <a:r>
              <a:rPr lang="en-US" sz="950" b="0" dirty="0"/>
              <a:t>4</a:t>
            </a:r>
            <a:r>
              <a:rPr lang="cs-CZ" sz="950" b="0" dirty="0"/>
              <a:t>]. Accessible from: </a:t>
            </a:r>
            <a:r>
              <a:rPr lang="cs-CZ" sz="950" b="0" dirty="0">
                <a:hlinkClick r:id="rId9"/>
              </a:rPr>
              <a:t>https://en.wikipedia.org/wiki/Giovent%C3%B9</a:t>
            </a:r>
            <a:endParaRPr lang="en-US" sz="950" b="0" dirty="0"/>
          </a:p>
          <a:p>
            <a:pPr>
              <a:spcAft>
                <a:spcPts val="300"/>
              </a:spcAft>
            </a:pPr>
            <a:r>
              <a:rPr lang="en-US" sz="950" dirty="0"/>
              <a:t>Fig. 27(b) </a:t>
            </a:r>
            <a:r>
              <a:rPr lang="en-US" sz="950" b="0" dirty="0"/>
              <a:t>CALZA C. et al.:  Analysis of the painting “</a:t>
            </a:r>
            <a:r>
              <a:rPr lang="en-US" sz="950" b="0" dirty="0" err="1"/>
              <a:t>Gioventú</a:t>
            </a:r>
            <a:r>
              <a:rPr lang="en-US" sz="950" b="0" dirty="0"/>
              <a:t>” (</a:t>
            </a:r>
            <a:r>
              <a:rPr lang="en-US" sz="950" b="0" dirty="0" err="1"/>
              <a:t>Eliseu</a:t>
            </a:r>
            <a:r>
              <a:rPr lang="en-US" sz="950" b="0" dirty="0"/>
              <a:t> Visconti) using EDXRF and computed radiography. Applied Radiation and Isotopes. 68 (2010), 861-865.</a:t>
            </a:r>
          </a:p>
          <a:p>
            <a:pPr>
              <a:spcAft>
                <a:spcPts val="300"/>
              </a:spcAft>
            </a:pPr>
            <a:r>
              <a:rPr lang="en-US" sz="950" dirty="0"/>
              <a:t>Fig. 28 </a:t>
            </a:r>
            <a:r>
              <a:rPr lang="en-US" sz="950" b="0" i="1" dirty="0" err="1"/>
              <a:t>Emauzští</a:t>
            </a:r>
            <a:r>
              <a:rPr lang="en-US" sz="950" b="0" i="1" dirty="0"/>
              <a:t> </a:t>
            </a:r>
            <a:r>
              <a:rPr lang="en-US" sz="950" b="0" i="1" dirty="0" err="1"/>
              <a:t>učedníci</a:t>
            </a:r>
            <a:r>
              <a:rPr lang="en-US" sz="950" b="0" i="1" dirty="0"/>
              <a:t> </a:t>
            </a:r>
            <a:r>
              <a:rPr lang="en-US" sz="950" b="0" dirty="0"/>
              <a:t>[online]. [accessed 2022-25-04]. Accessible from: </a:t>
            </a:r>
            <a:r>
              <a:rPr lang="en-US" sz="950" b="0" dirty="0">
                <a:hlinkClick r:id="rId10"/>
              </a:rPr>
              <a:t>https://upload.wikimedia.org/wikipedia/commons/thumb/2/21/EmmausgangersVanMeegeren1937.jpg/800px-EmmausgangersVanMeegeren1937.jpg</a:t>
            </a:r>
            <a:endParaRPr lang="en-US" sz="950" b="0" dirty="0"/>
          </a:p>
          <a:p>
            <a:pPr>
              <a:spcAft>
                <a:spcPts val="300"/>
              </a:spcAft>
            </a:pPr>
            <a:r>
              <a:rPr lang="en-US" sz="950" dirty="0"/>
              <a:t>Fig. 29 </a:t>
            </a:r>
            <a:r>
              <a:rPr lang="cs-CZ" sz="950" b="0" i="1" dirty="0"/>
              <a:t>Jako důkaz své neviny maluje Meegeren obraz Kristus mezi učenci ve stylu Vermeera</a:t>
            </a:r>
            <a:r>
              <a:rPr lang="en-US" sz="950" b="0" dirty="0"/>
              <a:t> [online]. [accessed 2022-25-04]. Accessible from: </a:t>
            </a:r>
          </a:p>
          <a:p>
            <a:pPr>
              <a:spcAft>
                <a:spcPts val="300"/>
              </a:spcAft>
            </a:pPr>
            <a:r>
              <a:rPr lang="en-US" sz="950" b="0" dirty="0">
                <a:solidFill>
                  <a:schemeClr val="accent2">
                    <a:lumMod val="75000"/>
                  </a:schemeClr>
                </a:solidFill>
                <a:hlinkClick r:id="rId11">
                  <a:extLst>
                    <a:ext uri="{A12FA001-AC4F-418D-AE19-62706E023703}">
                      <ahyp:hlinkClr xmlns:ahyp="http://schemas.microsoft.com/office/drawing/2018/hyperlinkcolor" val="tx"/>
                    </a:ext>
                  </a:extLst>
                </a:hlinkClick>
              </a:rPr>
              <a:t>https://upload.wikimedia.org/wikipedia/commons/thumb/0/02/HanVanMeegerenOct1945.jpg/1024px-HanVanMeegerenOct1945.jpg</a:t>
            </a:r>
            <a:endParaRPr lang="en-US" sz="950" b="0" dirty="0">
              <a:solidFill>
                <a:schemeClr val="accent2">
                  <a:lumMod val="75000"/>
                </a:schemeClr>
              </a:solidFill>
            </a:endParaRPr>
          </a:p>
          <a:p>
            <a:pPr>
              <a:spcAft>
                <a:spcPts val="300"/>
              </a:spcAft>
            </a:pPr>
            <a:endParaRPr lang="en-US" sz="950" b="0" dirty="0"/>
          </a:p>
          <a:p>
            <a:pPr>
              <a:spcAft>
                <a:spcPts val="300"/>
              </a:spcAft>
            </a:pPr>
            <a:endParaRPr lang="en-US" sz="1050" b="0" i="1" dirty="0"/>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29</a:t>
            </a:fld>
            <a:endParaRPr lang="cs-CZ"/>
          </a:p>
        </p:txBody>
      </p:sp>
      <p:sp>
        <p:nvSpPr>
          <p:cNvPr id="6" name="Nadpis 1"/>
          <p:cNvSpPr txBox="1">
            <a:spLocks/>
          </p:cNvSpPr>
          <p:nvPr/>
        </p:nvSpPr>
        <p:spPr>
          <a:xfrm>
            <a:off x="467544" y="116632"/>
            <a:ext cx="5791200" cy="4715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cs-CZ" sz="2000" dirty="0">
                <a:latin typeface="+mn-lt"/>
              </a:rPr>
              <a:t>ZDROJE:</a:t>
            </a:r>
            <a:endParaRPr lang="cs-CZ" sz="3200" dirty="0">
              <a:latin typeface="+mn-lt"/>
            </a:endParaRPr>
          </a:p>
        </p:txBody>
      </p:sp>
    </p:spTree>
    <p:extLst>
      <p:ext uri="{BB962C8B-B14F-4D97-AF65-F5344CB8AC3E}">
        <p14:creationId xmlns:p14="http://schemas.microsoft.com/office/powerpoint/2010/main" val="1775187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3" name="Zástupný symbol pro obsah 2"/>
          <p:cNvSpPr>
            <a:spLocks noGrp="1"/>
          </p:cNvSpPr>
          <p:nvPr>
            <p:ph idx="1"/>
          </p:nvPr>
        </p:nvSpPr>
        <p:spPr>
          <a:xfrm>
            <a:off x="467544" y="1412776"/>
            <a:ext cx="7620000" cy="4968552"/>
          </a:xfrm>
        </p:spPr>
        <p:txBody>
          <a:bodyPr>
            <a:normAutofit/>
          </a:bodyPr>
          <a:lstStyle/>
          <a:p>
            <a:r>
              <a:rPr lang="cs-CZ" sz="1800" b="0" cap="small" dirty="0"/>
              <a:t>Materiály použité v malbách</a:t>
            </a:r>
          </a:p>
          <a:p>
            <a:pPr marL="342900" indent="-342900">
              <a:buFont typeface="Arial" pitchFamily="34" charset="0"/>
              <a:buChar char="•"/>
            </a:pPr>
            <a:r>
              <a:rPr lang="cs-CZ" sz="1800" b="0" dirty="0"/>
              <a:t>pigmenty – materiály, které mění barvu odráženého světla selektivní absorpcí určitých</a:t>
            </a:r>
            <a:r>
              <a:rPr lang="en-US" sz="1800" b="0" dirty="0"/>
              <a:t> </a:t>
            </a:r>
            <a:r>
              <a:rPr lang="en-US" sz="1800" b="0" dirty="0" err="1"/>
              <a:t>vlnových</a:t>
            </a:r>
            <a:r>
              <a:rPr lang="en-US" sz="1800" b="0" dirty="0"/>
              <a:t> </a:t>
            </a:r>
            <a:r>
              <a:rPr lang="en-US" sz="1800" b="0" dirty="0" err="1"/>
              <a:t>délek</a:t>
            </a:r>
            <a:r>
              <a:rPr lang="cs-CZ" sz="1800" b="0" dirty="0"/>
              <a:t> </a:t>
            </a:r>
            <a:r>
              <a:rPr lang="en-US" sz="1800" b="0" dirty="0"/>
              <a:t>(</a:t>
            </a:r>
            <a:r>
              <a:rPr lang="el-GR" sz="1800" b="0" dirty="0"/>
              <a:t>λ</a:t>
            </a:r>
            <a:r>
              <a:rPr lang="en-US" sz="1800" b="0" dirty="0"/>
              <a:t>)</a:t>
            </a:r>
            <a:r>
              <a:rPr lang="cs-CZ" sz="1800" b="0" dirty="0"/>
              <a:t>, výsledná barva je dána spektrem odražených </a:t>
            </a:r>
            <a:r>
              <a:rPr lang="el-GR" sz="1800" b="0" dirty="0"/>
              <a:t>λ</a:t>
            </a:r>
            <a:r>
              <a:rPr lang="cs-CZ" sz="1800" b="0" dirty="0"/>
              <a:t>; převážně anorganické, nerozpustné v pojivech; přírodní (hlinky, minerály) nebo syntetické</a:t>
            </a:r>
          </a:p>
          <a:p>
            <a:pPr marL="342900" indent="-342900">
              <a:buFont typeface="Arial" pitchFamily="34" charset="0"/>
              <a:buChar char="•"/>
            </a:pPr>
            <a:r>
              <a:rPr lang="cs-CZ" sz="1800" b="0" dirty="0"/>
              <a:t>barviva – organická, rostlinného i živočišného původu, rozpustná v pojivech; k výrobě pigmentů vysrážením na neutrální podklad (např. karmínová červeň z červce nopálového na kamenci)</a:t>
            </a:r>
          </a:p>
          <a:p>
            <a:pPr marL="342900" indent="-342900">
              <a:buFont typeface="Arial" pitchFamily="34" charset="0"/>
              <a:buChar char="•"/>
            </a:pPr>
            <a:r>
              <a:rPr lang="cs-CZ" sz="1800" b="0" dirty="0"/>
              <a:t>pojiva – tvoří spojitou vrstvu pro částice pigmentu, převážně organické látky přírodního (</a:t>
            </a:r>
            <a:r>
              <a:rPr lang="en-US" sz="1800" b="0" dirty="0" err="1"/>
              <a:t>vysýchavé</a:t>
            </a:r>
            <a:r>
              <a:rPr lang="en-US" sz="1800" b="0" dirty="0"/>
              <a:t> </a:t>
            </a:r>
            <a:r>
              <a:rPr lang="cs-CZ" sz="1800" b="0" dirty="0"/>
              <a:t>oleje, žloutek) nebo syntetického (akrylátová pryskyřice) původu, často tvoří disperzní systémy</a:t>
            </a:r>
          </a:p>
          <a:p>
            <a:pPr marL="342900" indent="-342900">
              <a:buFont typeface="Arial" pitchFamily="34" charset="0"/>
              <a:buChar char="•"/>
            </a:pPr>
            <a:r>
              <a:rPr lang="cs-CZ" sz="1800" b="0" dirty="0"/>
              <a:t>plniva – nerozpustné minerály (křída, vápenec, apod.), které slouží k úpravě mechanických vlastností nebo nastavení objemu u drahých pigmentů</a:t>
            </a:r>
          </a:p>
          <a:p>
            <a:pPr marL="342900" indent="-342900">
              <a:buFont typeface="Arial" pitchFamily="34" charset="0"/>
              <a:buChar char="•"/>
            </a:pPr>
            <a:endParaRPr lang="cs-CZ" sz="1800" b="0" dirty="0"/>
          </a:p>
          <a:p>
            <a:pPr marL="342900" indent="-342900">
              <a:buFont typeface="Arial" pitchFamily="34" charset="0"/>
              <a:buChar char="•"/>
            </a:pPr>
            <a:endParaRPr lang="cs-CZ" b="0" dirty="0"/>
          </a:p>
          <a:p>
            <a:endParaRPr lang="cs-CZ" b="0" dirty="0"/>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3</a:t>
            </a:fld>
            <a:endParaRPr lang="cs-CZ"/>
          </a:p>
        </p:txBody>
      </p:sp>
    </p:spTree>
    <p:extLst>
      <p:ext uri="{BB962C8B-B14F-4D97-AF65-F5344CB8AC3E}">
        <p14:creationId xmlns:p14="http://schemas.microsoft.com/office/powerpoint/2010/main" val="2710051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017712"/>
            <a:ext cx="8064896" cy="4392487"/>
          </a:xfrm>
        </p:spPr>
        <p:txBody>
          <a:bodyPr>
            <a:normAutofit/>
          </a:bodyPr>
          <a:lstStyle/>
          <a:p>
            <a:r>
              <a:rPr lang="en-US" sz="1200" b="0" cap="small" dirty="0"/>
              <a:t>CALZA C. et al.:  Analysis of the painting “</a:t>
            </a:r>
            <a:r>
              <a:rPr lang="en-US" sz="1200" b="0" cap="small" dirty="0" err="1"/>
              <a:t>Gioventú</a:t>
            </a:r>
            <a:r>
              <a:rPr lang="en-US" sz="1200" b="0" cap="small" dirty="0"/>
              <a:t>” (</a:t>
            </a:r>
            <a:r>
              <a:rPr lang="en-US" sz="1200" b="0" cap="small" dirty="0" err="1"/>
              <a:t>Eliseu</a:t>
            </a:r>
            <a:r>
              <a:rPr lang="en-US" sz="1200" b="0" cap="small" dirty="0"/>
              <a:t> Visconti) using EDXRF and computed radiography. Applied Radiation and Isotopes. 68 (2010), 861-865.</a:t>
            </a:r>
          </a:p>
          <a:p>
            <a:r>
              <a:rPr lang="cs-CZ" sz="1200" b="0" cap="small" dirty="0"/>
              <a:t>Fontana R. et al.: From Leonardo to Raffaello insights by VIS IR reflectography, Praha, 2014.</a:t>
            </a:r>
            <a:endParaRPr lang="en-US" sz="1200" b="0" cap="small" dirty="0"/>
          </a:p>
          <a:p>
            <a:r>
              <a:rPr lang="en-US" sz="1200" b="0" cap="small" dirty="0"/>
              <a:t>Charney N.: </a:t>
            </a:r>
            <a:r>
              <a:rPr lang="en-US" sz="1200" b="0" cap="small" dirty="0" err="1"/>
              <a:t>Falzifikace</a:t>
            </a:r>
            <a:r>
              <a:rPr lang="en-US" sz="1200" b="0" cap="small" dirty="0"/>
              <a:t> </a:t>
            </a:r>
            <a:r>
              <a:rPr lang="en-US" sz="1200" b="0" cap="small" dirty="0" err="1"/>
              <a:t>umění</a:t>
            </a:r>
            <a:r>
              <a:rPr lang="en-US" sz="1200" b="0" cap="small" dirty="0"/>
              <a:t>, </a:t>
            </a:r>
            <a:r>
              <a:rPr lang="en-US" sz="1200" b="0" cap="small" dirty="0" err="1"/>
              <a:t>Zlín</a:t>
            </a:r>
            <a:r>
              <a:rPr lang="en-US" sz="1200" b="0" cap="small" dirty="0"/>
              <a:t>, 2015.</a:t>
            </a:r>
            <a:endParaRPr lang="cs-CZ" sz="1200" b="0" cap="small" dirty="0"/>
          </a:p>
          <a:p>
            <a:r>
              <a:rPr lang="cs-CZ" sz="1200" b="0" cap="small" dirty="0"/>
              <a:t>Klouda, P.: Moderní analytické metody. 2. </a:t>
            </a:r>
            <a:r>
              <a:rPr lang="cs-CZ" sz="1200" b="0" cap="small" dirty="0" err="1"/>
              <a:t>upr</a:t>
            </a:r>
            <a:r>
              <a:rPr lang="cs-CZ" sz="1200" b="0" cap="small" dirty="0"/>
              <a:t>. a dopl. vyd. Ostrava: Pavel Klouda, 2003, ISBN 8086369072.</a:t>
            </a:r>
          </a:p>
          <a:p>
            <a:r>
              <a:rPr lang="cs-CZ" sz="1200" b="0" cap="small" dirty="0"/>
              <a:t>Pospíšilová E.: Use </a:t>
            </a:r>
            <a:r>
              <a:rPr lang="cs-CZ" sz="1200" b="0" cap="small" dirty="0" err="1"/>
              <a:t>of</a:t>
            </a:r>
            <a:r>
              <a:rPr lang="cs-CZ" sz="1200" b="0" cap="small" dirty="0"/>
              <a:t> non-</a:t>
            </a:r>
            <a:r>
              <a:rPr lang="cs-CZ" sz="1200" b="0" cap="small" dirty="0" err="1"/>
              <a:t>invasive</a:t>
            </a:r>
            <a:r>
              <a:rPr lang="cs-CZ" sz="1200" b="0" cap="small" dirty="0"/>
              <a:t> </a:t>
            </a:r>
            <a:r>
              <a:rPr lang="cs-CZ" sz="1200" b="0" cap="small" dirty="0" err="1"/>
              <a:t>optical</a:t>
            </a:r>
            <a:r>
              <a:rPr lang="cs-CZ" sz="1200" b="0" cap="small" dirty="0"/>
              <a:t> </a:t>
            </a:r>
            <a:r>
              <a:rPr lang="cs-CZ" sz="1200" b="0" cap="small" dirty="0" err="1"/>
              <a:t>techniques</a:t>
            </a:r>
            <a:r>
              <a:rPr lang="cs-CZ" sz="1200" b="0" cap="small" dirty="0"/>
              <a:t> in </a:t>
            </a:r>
            <a:r>
              <a:rPr lang="cs-CZ" sz="1200" b="0" cap="small" dirty="0" err="1"/>
              <a:t>the</a:t>
            </a:r>
            <a:r>
              <a:rPr lang="cs-CZ" sz="1200" b="0" cap="small" dirty="0"/>
              <a:t> </a:t>
            </a:r>
            <a:r>
              <a:rPr lang="cs-CZ" sz="1200" b="0" cap="small" dirty="0" err="1"/>
              <a:t>analysis</a:t>
            </a:r>
            <a:r>
              <a:rPr lang="cs-CZ" sz="1200" b="0" cap="small" dirty="0"/>
              <a:t> and monitoring </a:t>
            </a:r>
            <a:r>
              <a:rPr lang="cs-CZ" sz="1200" b="0" cap="small" dirty="0" err="1"/>
              <a:t>of</a:t>
            </a:r>
            <a:r>
              <a:rPr lang="cs-CZ" sz="1200" b="0" cap="small" dirty="0"/>
              <a:t> </a:t>
            </a:r>
            <a:r>
              <a:rPr lang="cs-CZ" sz="1200" b="0" cap="small" dirty="0" err="1"/>
              <a:t>the</a:t>
            </a:r>
            <a:r>
              <a:rPr lang="cs-CZ" sz="1200" b="0" cap="small" dirty="0"/>
              <a:t> </a:t>
            </a:r>
            <a:r>
              <a:rPr lang="cs-CZ" sz="1200" b="0" cap="small" dirty="0" err="1"/>
              <a:t>restoration</a:t>
            </a:r>
            <a:r>
              <a:rPr lang="cs-CZ" sz="1200" b="0" cap="small" dirty="0"/>
              <a:t> </a:t>
            </a:r>
            <a:r>
              <a:rPr lang="cs-CZ" sz="1200" b="0" cap="small" dirty="0" err="1"/>
              <a:t>process</a:t>
            </a:r>
            <a:r>
              <a:rPr lang="cs-CZ" sz="1200" b="0" cap="small" dirty="0"/>
              <a:t> </a:t>
            </a:r>
            <a:r>
              <a:rPr lang="cs-CZ" sz="1200" b="0" cap="small" dirty="0" err="1"/>
              <a:t>of</a:t>
            </a:r>
            <a:r>
              <a:rPr lang="cs-CZ" sz="1200" b="0" cap="small" dirty="0"/>
              <a:t> 19th </a:t>
            </a:r>
            <a:r>
              <a:rPr lang="cs-CZ" sz="1200" b="0" cap="small" dirty="0" err="1"/>
              <a:t>century</a:t>
            </a:r>
            <a:r>
              <a:rPr lang="cs-CZ" sz="1200" b="0" cap="small" dirty="0"/>
              <a:t> </a:t>
            </a:r>
            <a:r>
              <a:rPr lang="cs-CZ" sz="1200" b="0" cap="small" dirty="0" err="1"/>
              <a:t>painting</a:t>
            </a:r>
            <a:r>
              <a:rPr lang="cs-CZ" sz="1200" b="0" cap="small" dirty="0"/>
              <a:t> (Erasmus + </a:t>
            </a:r>
            <a:r>
              <a:rPr lang="cs-CZ" sz="1200" b="0" cap="small" dirty="0" err="1"/>
              <a:t>Traineeship</a:t>
            </a:r>
            <a:r>
              <a:rPr lang="cs-CZ" sz="1200" b="0" cap="small" dirty="0"/>
              <a:t> </a:t>
            </a:r>
            <a:r>
              <a:rPr lang="cs-CZ" sz="1200" b="0" cap="small" dirty="0" err="1"/>
              <a:t>Final</a:t>
            </a:r>
            <a:r>
              <a:rPr lang="cs-CZ" sz="1200" b="0" cap="small" dirty="0"/>
              <a:t> Report)</a:t>
            </a:r>
          </a:p>
          <a:p>
            <a:endParaRPr lang="cs-CZ" sz="1200" b="0" cap="small" dirty="0"/>
          </a:p>
          <a:p>
            <a:r>
              <a:rPr lang="en-GB" sz="1200" b="0" cap="small" dirty="0" err="1"/>
              <a:t>Fyzikální</a:t>
            </a:r>
            <a:r>
              <a:rPr lang="en-GB" sz="1200" b="0" cap="small" dirty="0"/>
              <a:t> </a:t>
            </a:r>
            <a:r>
              <a:rPr lang="en-GB" sz="1200" b="0" cap="small" dirty="0" err="1"/>
              <a:t>princip</a:t>
            </a:r>
            <a:r>
              <a:rPr lang="en-GB" sz="1200" b="0" cap="small" dirty="0"/>
              <a:t> LIBS [online]. 2014-11-09 [accessed 2016-10-10]. Accessible from:</a:t>
            </a:r>
            <a:r>
              <a:rPr lang="cs-CZ" sz="1200" b="0" cap="small" dirty="0"/>
              <a:t> </a:t>
            </a:r>
            <a:r>
              <a:rPr lang="en-GB" sz="1200" b="0" u="sng" cap="small" dirty="0">
                <a:hlinkClick r:id="rId2"/>
              </a:rPr>
              <a:t>http://libs.fme.vutbr.cz/index.php/teorie/fyzikalni-princip-libs-zaklady</a:t>
            </a:r>
            <a:endParaRPr lang="cs-CZ" sz="1200" b="0" dirty="0"/>
          </a:p>
          <a:p>
            <a:r>
              <a:rPr lang="cs-CZ" sz="1200" b="0" cap="small" dirty="0"/>
              <a:t>Minerální pigmenty a barviva [online]. [</a:t>
            </a:r>
            <a:r>
              <a:rPr lang="cs-CZ" sz="1200" b="0" cap="small" dirty="0" err="1"/>
              <a:t>accessed</a:t>
            </a:r>
            <a:r>
              <a:rPr lang="cs-CZ" sz="1200" b="0" cap="small" dirty="0"/>
              <a:t> 2018-16-05]. Accessible from: </a:t>
            </a:r>
            <a:r>
              <a:rPr lang="cs-CZ" sz="1200" b="0" cap="small" dirty="0">
                <a:hlinkClick r:id="rId3"/>
              </a:rPr>
              <a:t>http://geologie.vsb.cz/loziska/suroviny/pigmenty_barviva.html</a:t>
            </a:r>
            <a:endParaRPr lang="en-US" sz="1200" b="0" cap="small" dirty="0"/>
          </a:p>
          <a:p>
            <a:r>
              <a:rPr lang="en-US" sz="1200" b="0" cap="small" dirty="0" err="1"/>
              <a:t>Jef</a:t>
            </a:r>
            <a:r>
              <a:rPr lang="en-US" sz="1200" b="0" cap="small" dirty="0"/>
              <a:t> van der </a:t>
            </a:r>
            <a:r>
              <a:rPr lang="en-US" sz="1200" b="0" cap="small" dirty="0" err="1"/>
              <a:t>Veken</a:t>
            </a:r>
            <a:r>
              <a:rPr lang="en-US" sz="1200" b="0" cap="small" dirty="0"/>
              <a:t> [online]. [accessed 2022-25-04]. Accessible from: </a:t>
            </a:r>
            <a:endParaRPr lang="en-US" sz="1200" b="0" cap="small" dirty="0">
              <a:hlinkClick r:id="rId4"/>
            </a:endParaRPr>
          </a:p>
          <a:p>
            <a:r>
              <a:rPr lang="cs-CZ" sz="1200" b="0" cap="small" dirty="0">
                <a:hlinkClick r:id="rId4"/>
              </a:rPr>
              <a:t>https://en.wikipedia.org/wiki/Jef_Van_der_Veken</a:t>
            </a:r>
            <a:endParaRPr lang="en-US" sz="1200" b="0" cap="small" dirty="0"/>
          </a:p>
          <a:p>
            <a:r>
              <a:rPr lang="en-US" sz="1200" b="0" cap="small" dirty="0" err="1"/>
              <a:t>František</a:t>
            </a:r>
            <a:r>
              <a:rPr lang="en-US" sz="1200" b="0" cap="small" dirty="0"/>
              <a:t> </a:t>
            </a:r>
            <a:r>
              <a:rPr lang="en-US" sz="1200" b="0" cap="small" dirty="0" err="1"/>
              <a:t>Makeš</a:t>
            </a:r>
            <a:r>
              <a:rPr lang="en-US" sz="1200" b="0" cap="small" dirty="0"/>
              <a:t> [online]. [accessed 2022-25-04]. Accessible from: </a:t>
            </a:r>
            <a:r>
              <a:rPr lang="en-US" sz="1200" b="0" cap="small" dirty="0">
                <a:hlinkClick r:id="rId5"/>
              </a:rPr>
              <a:t>https://frantisekmakes.cz/</a:t>
            </a:r>
            <a:endParaRPr lang="en-US" sz="1200" b="0" cap="small" dirty="0"/>
          </a:p>
          <a:p>
            <a:endParaRPr lang="cs-CZ" sz="1200" b="0" cap="small" dirty="0"/>
          </a:p>
          <a:p>
            <a:endParaRPr lang="en-US" sz="1200" b="0" dirty="0"/>
          </a:p>
          <a:p>
            <a:endParaRPr lang="cs-CZ" sz="1200" dirty="0"/>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30</a:t>
            </a:fld>
            <a:endParaRPr lang="cs-CZ"/>
          </a:p>
        </p:txBody>
      </p:sp>
      <p:sp>
        <p:nvSpPr>
          <p:cNvPr id="6" name="Nadpis 1"/>
          <p:cNvSpPr txBox="1">
            <a:spLocks/>
          </p:cNvSpPr>
          <p:nvPr/>
        </p:nvSpPr>
        <p:spPr>
          <a:xfrm>
            <a:off x="467544" y="395404"/>
            <a:ext cx="5791200" cy="471582"/>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cs-CZ" sz="2000" dirty="0">
                <a:latin typeface="+mn-lt"/>
              </a:rPr>
              <a:t>ZDROJE:</a:t>
            </a:r>
            <a:endParaRPr lang="cs-CZ" sz="3200" dirty="0">
              <a:latin typeface="+mn-lt"/>
            </a:endParaRPr>
          </a:p>
        </p:txBody>
      </p:sp>
      <p:sp>
        <p:nvSpPr>
          <p:cNvPr id="5" name="Zástupný symbol pro obsah 2">
            <a:extLst>
              <a:ext uri="{FF2B5EF4-FFF2-40B4-BE49-F238E27FC236}">
                <a16:creationId xmlns:a16="http://schemas.microsoft.com/office/drawing/2014/main" id="{860C4F56-7942-448D-9793-E30C54B44623}"/>
              </a:ext>
            </a:extLst>
          </p:cNvPr>
          <p:cNvSpPr txBox="1">
            <a:spLocks/>
          </p:cNvSpPr>
          <p:nvPr/>
        </p:nvSpPr>
        <p:spPr>
          <a:xfrm>
            <a:off x="467544" y="6184695"/>
            <a:ext cx="7920880" cy="57606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just"/>
            <a:r>
              <a:rPr lang="en-US" sz="1100" b="0" dirty="0"/>
              <a:t>O</a:t>
            </a:r>
            <a:r>
              <a:rPr lang="cs-CZ" sz="1100" b="0" dirty="0"/>
              <a:t>brázky</a:t>
            </a:r>
            <a:r>
              <a:rPr lang="en-US" sz="1100" b="0" dirty="0"/>
              <a:t> č.</a:t>
            </a:r>
            <a:r>
              <a:rPr lang="cs-CZ" sz="1100" b="0" dirty="0"/>
              <a:t> </a:t>
            </a:r>
            <a:r>
              <a:rPr lang="en-US" sz="1100" b="0" dirty="0"/>
              <a:t>4, 8, 10, 11, 13 a 14 </a:t>
            </a:r>
            <a:r>
              <a:rPr lang="cs-CZ" sz="1100" b="0" dirty="0"/>
              <a:t>pochází z projektu zpracovaném v rámci pracovní stáže Erasmus+ v Istituto Nazionale di Ottica, Florencie, Itálie pod vedením Jany Striové, Ph.D. a prof. </a:t>
            </a:r>
            <a:r>
              <a:rPr lang="cs-CZ" sz="1100" b="0" dirty="0" err="1"/>
              <a:t>Raffaelly</a:t>
            </a:r>
            <a:r>
              <a:rPr lang="cs-CZ" sz="1100" b="0" dirty="0"/>
              <a:t> </a:t>
            </a:r>
            <a:r>
              <a:rPr lang="cs-CZ" sz="1100" b="0" dirty="0" err="1"/>
              <a:t>Fontana</a:t>
            </a:r>
            <a:r>
              <a:rPr lang="cs-CZ" sz="1100" b="0" dirty="0"/>
              <a:t>.</a:t>
            </a:r>
          </a:p>
        </p:txBody>
      </p:sp>
      <p:sp>
        <p:nvSpPr>
          <p:cNvPr id="7" name="Nadpis 1">
            <a:extLst>
              <a:ext uri="{FF2B5EF4-FFF2-40B4-BE49-F238E27FC236}">
                <a16:creationId xmlns:a16="http://schemas.microsoft.com/office/drawing/2014/main" id="{76F40917-438E-4614-99CF-8D1BA9B8C54A}"/>
              </a:ext>
            </a:extLst>
          </p:cNvPr>
          <p:cNvSpPr>
            <a:spLocks noGrp="1"/>
          </p:cNvSpPr>
          <p:nvPr>
            <p:ph type="title"/>
          </p:nvPr>
        </p:nvSpPr>
        <p:spPr>
          <a:xfrm>
            <a:off x="467544" y="5713113"/>
            <a:ext cx="5791200" cy="471582"/>
          </a:xfrm>
        </p:spPr>
        <p:txBody>
          <a:bodyPr>
            <a:normAutofit/>
          </a:bodyPr>
          <a:lstStyle/>
          <a:p>
            <a:r>
              <a:rPr lang="cs-CZ" sz="2000" dirty="0" err="1">
                <a:latin typeface="+mn-lt"/>
              </a:rPr>
              <a:t>POděkování</a:t>
            </a:r>
            <a:r>
              <a:rPr lang="cs-CZ" sz="2000" dirty="0">
                <a:latin typeface="+mn-lt"/>
              </a:rPr>
              <a:t>:</a:t>
            </a:r>
            <a:endParaRPr lang="cs-CZ" sz="3200" dirty="0">
              <a:latin typeface="+mn-lt"/>
            </a:endParaRPr>
          </a:p>
        </p:txBody>
      </p:sp>
    </p:spTree>
    <p:extLst>
      <p:ext uri="{BB962C8B-B14F-4D97-AF65-F5344CB8AC3E}">
        <p14:creationId xmlns:p14="http://schemas.microsoft.com/office/powerpoint/2010/main" val="4056737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81286"/>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3" name="Zástupný symbol pro obsah 2"/>
          <p:cNvSpPr>
            <a:spLocks noGrp="1"/>
          </p:cNvSpPr>
          <p:nvPr>
            <p:ph idx="1"/>
          </p:nvPr>
        </p:nvSpPr>
        <p:spPr>
          <a:xfrm>
            <a:off x="467544" y="1361406"/>
            <a:ext cx="7620000" cy="4968552"/>
          </a:xfrm>
        </p:spPr>
        <p:txBody>
          <a:bodyPr>
            <a:normAutofit/>
          </a:bodyPr>
          <a:lstStyle/>
          <a:p>
            <a:r>
              <a:rPr lang="cs-CZ" sz="1800" b="0" cap="small" dirty="0"/>
              <a:t>Struktura maleb</a:t>
            </a:r>
          </a:p>
          <a:p>
            <a:pPr marL="342900" indent="-342900">
              <a:buFont typeface="Arial" pitchFamily="34" charset="0"/>
              <a:buChar char="•"/>
            </a:pPr>
            <a:r>
              <a:rPr lang="cs-CZ" sz="1800" b="0" dirty="0"/>
              <a:t>vícevrstevný systém</a:t>
            </a:r>
          </a:p>
          <a:p>
            <a:pPr marL="2857500" lvl="5" indent="-342900"/>
            <a:r>
              <a:rPr lang="cs-CZ" sz="1400" dirty="0"/>
              <a:t>Vrstva 4 – </a:t>
            </a:r>
            <a:r>
              <a:rPr lang="en-US" sz="1400" dirty="0" err="1"/>
              <a:t>lazura</a:t>
            </a:r>
            <a:r>
              <a:rPr lang="en-US" sz="1400" dirty="0"/>
              <a:t> </a:t>
            </a:r>
            <a:r>
              <a:rPr lang="en-US" sz="1400" dirty="0" err="1"/>
              <a:t>či</a:t>
            </a:r>
            <a:r>
              <a:rPr lang="en-US" sz="1400" dirty="0"/>
              <a:t> </a:t>
            </a:r>
            <a:r>
              <a:rPr lang="en-US" sz="1400" dirty="0" err="1"/>
              <a:t>ochranná</a:t>
            </a:r>
            <a:r>
              <a:rPr lang="en-US" sz="1400" dirty="0"/>
              <a:t> </a:t>
            </a:r>
            <a:r>
              <a:rPr lang="en-US" sz="1400" dirty="0" err="1"/>
              <a:t>laková</a:t>
            </a:r>
            <a:r>
              <a:rPr lang="en-US" sz="1400" dirty="0"/>
              <a:t> </a:t>
            </a:r>
            <a:r>
              <a:rPr lang="en-US" sz="1400" dirty="0" err="1"/>
              <a:t>vrstva</a:t>
            </a:r>
            <a:endParaRPr lang="cs-CZ" sz="1400" dirty="0"/>
          </a:p>
          <a:p>
            <a:pPr marL="2857500" lvl="5" indent="-342900"/>
            <a:r>
              <a:rPr lang="cs-CZ" sz="1400" b="0" dirty="0"/>
              <a:t>Vrstva 3 – </a:t>
            </a:r>
            <a:r>
              <a:rPr lang="en-US" sz="1400" b="0" dirty="0" err="1"/>
              <a:t>barevná</a:t>
            </a:r>
            <a:r>
              <a:rPr lang="en-US" sz="1400" b="0" dirty="0"/>
              <a:t> </a:t>
            </a:r>
            <a:r>
              <a:rPr lang="en-US" sz="1400" b="0" dirty="0" err="1"/>
              <a:t>vrstva</a:t>
            </a:r>
            <a:r>
              <a:rPr lang="en-US" sz="1400" b="0" dirty="0"/>
              <a:t> (</a:t>
            </a:r>
            <a:r>
              <a:rPr lang="en-US" sz="1400" b="0" dirty="0" err="1"/>
              <a:t>použití</a:t>
            </a:r>
            <a:r>
              <a:rPr lang="en-US" sz="1400" b="0" dirty="0"/>
              <a:t> </a:t>
            </a:r>
            <a:r>
              <a:rPr lang="en-US" sz="1400" b="0" dirty="0" err="1"/>
              <a:t>různých</a:t>
            </a:r>
            <a:r>
              <a:rPr lang="en-US" sz="1400" b="0" dirty="0"/>
              <a:t> </a:t>
            </a:r>
            <a:r>
              <a:rPr lang="en-US" sz="1400" b="0" dirty="0" err="1"/>
              <a:t>pigmentů</a:t>
            </a:r>
            <a:r>
              <a:rPr lang="en-US" sz="1400" b="0" dirty="0"/>
              <a:t> </a:t>
            </a:r>
            <a:r>
              <a:rPr lang="en-US" sz="1400" b="0" dirty="0" err="1"/>
              <a:t>spojených</a:t>
            </a:r>
            <a:r>
              <a:rPr lang="en-US" sz="1400" b="0" dirty="0"/>
              <a:t> </a:t>
            </a:r>
            <a:r>
              <a:rPr lang="en-US" sz="1400" b="0" dirty="0" err="1"/>
              <a:t>převážně</a:t>
            </a:r>
            <a:r>
              <a:rPr lang="en-US" sz="1400" b="0" dirty="0"/>
              <a:t> </a:t>
            </a:r>
            <a:r>
              <a:rPr lang="en-US" sz="1400" b="0" dirty="0" err="1"/>
              <a:t>organickými</a:t>
            </a:r>
            <a:r>
              <a:rPr lang="en-US" sz="1400" b="0" dirty="0"/>
              <a:t> </a:t>
            </a:r>
            <a:r>
              <a:rPr lang="en-US" sz="1400" b="0" dirty="0" err="1"/>
              <a:t>pojivy</a:t>
            </a:r>
            <a:r>
              <a:rPr lang="en-US" sz="1400" b="0" dirty="0"/>
              <a:t>)</a:t>
            </a:r>
            <a:endParaRPr lang="cs-CZ" sz="1400" b="0" dirty="0"/>
          </a:p>
          <a:p>
            <a:pPr marL="2857500" lvl="5" indent="-342900"/>
            <a:r>
              <a:rPr lang="cs-CZ" sz="1400" dirty="0"/>
              <a:t>Vrstva 2 – klihová izolace</a:t>
            </a:r>
          </a:p>
          <a:p>
            <a:pPr marL="2857500" lvl="5" indent="-342900"/>
            <a:r>
              <a:rPr lang="cs-CZ" sz="1400" b="0" dirty="0"/>
              <a:t>Vrstva 1 – </a:t>
            </a:r>
            <a:r>
              <a:rPr lang="en-US" sz="1400" b="0" dirty="0" err="1"/>
              <a:t>podkladová</a:t>
            </a:r>
            <a:r>
              <a:rPr lang="en-US" sz="1400" b="0" dirty="0"/>
              <a:t> </a:t>
            </a:r>
            <a:r>
              <a:rPr lang="en-US" sz="1400" b="0" dirty="0" err="1"/>
              <a:t>vrstva</a:t>
            </a:r>
            <a:r>
              <a:rPr lang="en-US" sz="1400" b="0" dirty="0"/>
              <a:t> (</a:t>
            </a:r>
            <a:r>
              <a:rPr lang="en-US" sz="1400" b="0" dirty="0" err="1"/>
              <a:t>křídová</a:t>
            </a:r>
            <a:r>
              <a:rPr lang="en-US" sz="1400" dirty="0"/>
              <a:t>, </a:t>
            </a:r>
            <a:r>
              <a:rPr lang="en-US" sz="1400" dirty="0" err="1"/>
              <a:t>hlinková</a:t>
            </a:r>
            <a:r>
              <a:rPr lang="en-US" sz="1400" dirty="0"/>
              <a:t>)</a:t>
            </a:r>
            <a:endParaRPr lang="cs-CZ" sz="1400" b="0" dirty="0"/>
          </a:p>
          <a:p>
            <a:pPr marL="2857500" lvl="5" indent="-342900"/>
            <a:r>
              <a:rPr lang="cs-CZ" sz="1400" dirty="0"/>
              <a:t>Podklad – </a:t>
            </a:r>
            <a:r>
              <a:rPr lang="en-US" sz="1400" dirty="0" err="1"/>
              <a:t>nejčastěji</a:t>
            </a:r>
            <a:r>
              <a:rPr lang="en-US" sz="1400" dirty="0"/>
              <a:t> </a:t>
            </a:r>
            <a:r>
              <a:rPr lang="en-US" sz="1400" dirty="0" err="1"/>
              <a:t>dřevěná</a:t>
            </a:r>
            <a:r>
              <a:rPr lang="en-US" sz="1400" dirty="0"/>
              <a:t> </a:t>
            </a:r>
            <a:r>
              <a:rPr lang="en-US" sz="1400" dirty="0" err="1"/>
              <a:t>deska</a:t>
            </a:r>
            <a:r>
              <a:rPr lang="en-US" sz="1400" dirty="0"/>
              <a:t> </a:t>
            </a:r>
            <a:r>
              <a:rPr lang="en-US" sz="1400" dirty="0" err="1"/>
              <a:t>nebo</a:t>
            </a:r>
            <a:r>
              <a:rPr lang="en-US" sz="1400" dirty="0"/>
              <a:t> </a:t>
            </a:r>
            <a:r>
              <a:rPr lang="en-US" sz="1400" dirty="0" err="1"/>
              <a:t>plátno</a:t>
            </a:r>
            <a:endParaRPr lang="cs-CZ" sz="1400" b="0" dirty="0"/>
          </a:p>
          <a:p>
            <a:endParaRPr lang="cs-CZ" sz="1800" b="0" dirty="0"/>
          </a:p>
          <a:p>
            <a:pPr marL="285750" indent="-285750">
              <a:buFont typeface="Arial" pitchFamily="34" charset="0"/>
              <a:buChar char="•"/>
            </a:pPr>
            <a:r>
              <a:rPr lang="cs-CZ" sz="1800" b="0" dirty="0"/>
              <a:t>heterogenní systém, anorganické i organické materiály </a:t>
            </a:r>
            <a:br>
              <a:rPr lang="cs-CZ" sz="1800" b="0" dirty="0"/>
            </a:br>
            <a:r>
              <a:rPr lang="cs-CZ" sz="1800" b="0" dirty="0"/>
              <a:t>--&gt; komplikace při analýzách </a:t>
            </a:r>
          </a:p>
          <a:p>
            <a:endParaRPr lang="cs-CZ" sz="1800" b="0" dirty="0"/>
          </a:p>
          <a:p>
            <a:pPr marL="342900" indent="-342900">
              <a:buFont typeface="Arial" pitchFamily="34" charset="0"/>
              <a:buChar char="•"/>
            </a:pPr>
            <a:endParaRPr lang="cs-CZ" b="0" dirty="0"/>
          </a:p>
          <a:p>
            <a:endParaRPr lang="cs-CZ" b="0" dirty="0"/>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4</a:t>
            </a:fld>
            <a:endParaRPr lang="cs-CZ"/>
          </a:p>
        </p:txBody>
      </p:sp>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r="59492"/>
          <a:stretch/>
        </p:blipFill>
        <p:spPr>
          <a:xfrm>
            <a:off x="909595" y="2279242"/>
            <a:ext cx="2006221" cy="1368152"/>
          </a:xfrm>
          <a:prstGeom prst="rect">
            <a:avLst/>
          </a:prstGeom>
        </p:spPr>
      </p:pic>
      <p:sp>
        <p:nvSpPr>
          <p:cNvPr id="5" name="Obdélník 4"/>
          <p:cNvSpPr/>
          <p:nvPr/>
        </p:nvSpPr>
        <p:spPr>
          <a:xfrm>
            <a:off x="909595" y="3647394"/>
            <a:ext cx="1871025" cy="461665"/>
          </a:xfrm>
          <a:prstGeom prst="rect">
            <a:avLst/>
          </a:prstGeom>
        </p:spPr>
        <p:txBody>
          <a:bodyPr wrap="none">
            <a:spAutoFit/>
          </a:bodyPr>
          <a:lstStyle/>
          <a:p>
            <a:r>
              <a:rPr lang="cs-CZ" sz="1200" b="1" dirty="0" err="1">
                <a:solidFill>
                  <a:schemeClr val="tx2"/>
                </a:solidFill>
              </a:rPr>
              <a:t>Fig</a:t>
            </a:r>
            <a:r>
              <a:rPr lang="cs-CZ" sz="1200" b="1" dirty="0">
                <a:solidFill>
                  <a:schemeClr val="tx2"/>
                </a:solidFill>
              </a:rPr>
              <a:t>. 1</a:t>
            </a:r>
            <a:r>
              <a:rPr lang="cs-CZ" sz="1200" dirty="0">
                <a:solidFill>
                  <a:schemeClr val="tx2"/>
                </a:solidFill>
              </a:rPr>
              <a:t> Schéma struktury </a:t>
            </a:r>
          </a:p>
          <a:p>
            <a:r>
              <a:rPr lang="cs-CZ" sz="1200" dirty="0">
                <a:solidFill>
                  <a:schemeClr val="tx2"/>
                </a:solidFill>
              </a:rPr>
              <a:t>malby</a:t>
            </a:r>
          </a:p>
        </p:txBody>
      </p:sp>
    </p:spTree>
    <p:extLst>
      <p:ext uri="{BB962C8B-B14F-4D97-AF65-F5344CB8AC3E}">
        <p14:creationId xmlns:p14="http://schemas.microsoft.com/office/powerpoint/2010/main" val="548115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sp>
        <p:nvSpPr>
          <p:cNvPr id="3" name="Zástupný symbol pro obsah 2"/>
          <p:cNvSpPr>
            <a:spLocks noGrp="1"/>
          </p:cNvSpPr>
          <p:nvPr>
            <p:ph idx="1"/>
          </p:nvPr>
        </p:nvSpPr>
        <p:spPr>
          <a:xfrm>
            <a:off x="467544" y="1412776"/>
            <a:ext cx="8064896" cy="4968552"/>
          </a:xfrm>
        </p:spPr>
        <p:txBody>
          <a:bodyPr>
            <a:normAutofit/>
          </a:bodyPr>
          <a:lstStyle/>
          <a:p>
            <a:r>
              <a:rPr lang="cs-CZ" sz="1800" b="0" cap="small" dirty="0"/>
              <a:t>Struktura maleb</a:t>
            </a:r>
          </a:p>
          <a:p>
            <a:pPr marL="342900" indent="-342900">
              <a:buFont typeface="Arial" pitchFamily="34" charset="0"/>
              <a:buChar char="•"/>
            </a:pPr>
            <a:r>
              <a:rPr lang="cs-CZ" sz="1800" b="0" i="1" dirty="0"/>
              <a:t>podkresba (přípravná kresba) </a:t>
            </a:r>
            <a:r>
              <a:rPr lang="cs-CZ" sz="1800" b="0" dirty="0"/>
              <a:t>= rozvržení kompozice v obrysech, obvykle tužkou, uhlem</a:t>
            </a:r>
            <a:endParaRPr lang="en-US" sz="1800" b="0" dirty="0"/>
          </a:p>
          <a:p>
            <a:pPr marL="342900" indent="-342900">
              <a:buFont typeface="Arial" pitchFamily="34" charset="0"/>
              <a:buChar char="•"/>
            </a:pPr>
            <a:r>
              <a:rPr lang="cs-CZ" sz="1800" b="0" i="1" dirty="0"/>
              <a:t>pentimenti</a:t>
            </a:r>
            <a:r>
              <a:rPr lang="cs-CZ" sz="1800" b="0" dirty="0"/>
              <a:t> = změna záměru autora v průběhu práce na obraze, někdy viditelné i ve výsledné verzi, ale často odhalitelné pouze pomocí reflektografických metod</a:t>
            </a:r>
          </a:p>
          <a:p>
            <a:pPr marL="342900" indent="-342900">
              <a:buFont typeface="Arial" pitchFamily="34" charset="0"/>
              <a:buChar char="•"/>
            </a:pPr>
            <a:r>
              <a:rPr lang="cs-CZ" sz="1800" b="0" i="1" dirty="0"/>
              <a:t>přemalba</a:t>
            </a:r>
            <a:r>
              <a:rPr lang="cs-CZ" sz="1800" b="0" dirty="0"/>
              <a:t> = odborná (autor, restaurátor) či neodborná (často laická veřejnost)</a:t>
            </a:r>
          </a:p>
          <a:p>
            <a:pPr marL="342900" indent="-342900">
              <a:buFont typeface="Arial" pitchFamily="34" charset="0"/>
              <a:buChar char="•"/>
            </a:pPr>
            <a:r>
              <a:rPr lang="cs-CZ" sz="1800" b="0" i="1" dirty="0"/>
              <a:t>předchozí restaurátorské zásahy</a:t>
            </a:r>
            <a:r>
              <a:rPr lang="cs-CZ" sz="1800" b="0" dirty="0"/>
              <a:t> </a:t>
            </a:r>
            <a:r>
              <a:rPr lang="en-US" sz="1800" b="0" dirty="0">
                <a:sym typeface="Wingdings" panose="05000000000000000000" pitchFamily="2" charset="2"/>
              </a:rPr>
              <a:t></a:t>
            </a:r>
            <a:r>
              <a:rPr lang="cs-CZ" sz="1800" b="0" dirty="0"/>
              <a:t> zdařilé či nezdařilé</a:t>
            </a:r>
          </a:p>
          <a:p>
            <a:endParaRPr lang="en-US" sz="1800" b="0" dirty="0"/>
          </a:p>
          <a:p>
            <a:endParaRPr lang="en-US" sz="1800" b="0" dirty="0"/>
          </a:p>
          <a:p>
            <a:r>
              <a:rPr lang="en-US" sz="1800" b="0" cap="small" dirty="0" err="1"/>
              <a:t>příklad</a:t>
            </a:r>
            <a:r>
              <a:rPr lang="en-US" sz="1800" b="0" cap="small" dirty="0"/>
              <a:t>:</a:t>
            </a:r>
            <a:r>
              <a:rPr lang="en-US" sz="1800" b="0" dirty="0"/>
              <a:t> </a:t>
            </a:r>
            <a:r>
              <a:rPr lang="en-US" sz="1600" b="0" cap="small" dirty="0">
                <a:solidFill>
                  <a:schemeClr val="tx2"/>
                </a:solidFill>
                <a:hlinkClick r:id="rId2">
                  <a:extLst>
                    <a:ext uri="{A12FA001-AC4F-418D-AE19-62706E023703}">
                      <ahyp:hlinkClr xmlns:ahyp="http://schemas.microsoft.com/office/drawing/2018/hyperlinkcolor" val="tx"/>
                    </a:ext>
                  </a:extLst>
                </a:hlinkClick>
              </a:rPr>
              <a:t>https://www.nationalgallery.org.uk/upload/pdf/billinge_campbell1995.pdf</a:t>
            </a:r>
            <a:endParaRPr lang="en-US" sz="1600" b="0" cap="small" dirty="0">
              <a:solidFill>
                <a:schemeClr val="tx2"/>
              </a:solidFill>
            </a:endParaRPr>
          </a:p>
          <a:p>
            <a:endParaRPr lang="cs-CZ" sz="1800" b="0" dirty="0"/>
          </a:p>
          <a:p>
            <a:pPr marL="342900" indent="-342900">
              <a:buFont typeface="Arial" pitchFamily="34" charset="0"/>
              <a:buChar char="•"/>
            </a:pPr>
            <a:endParaRPr lang="cs-CZ" b="0" dirty="0"/>
          </a:p>
          <a:p>
            <a:endParaRPr lang="cs-CZ" b="0" dirty="0"/>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5</a:t>
            </a:fld>
            <a:endParaRPr lang="cs-CZ"/>
          </a:p>
        </p:txBody>
      </p:sp>
    </p:spTree>
    <p:extLst>
      <p:ext uri="{BB962C8B-B14F-4D97-AF65-F5344CB8AC3E}">
        <p14:creationId xmlns:p14="http://schemas.microsoft.com/office/powerpoint/2010/main" val="2074025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kolorimetrie – sledování barevné změny</a:t>
            </a:r>
          </a:p>
          <a:p>
            <a:pPr lvl="1" indent="0">
              <a:buNone/>
            </a:pPr>
            <a:endParaRPr lang="cs-CZ" sz="1500" dirty="0"/>
          </a:p>
        </p:txBody>
      </p:sp>
      <p:pic>
        <p:nvPicPr>
          <p:cNvPr id="9" name="Obrázek 1026"/>
          <p:cNvPicPr>
            <a:picLocks noChangeAspect="1"/>
          </p:cNvPicPr>
          <p:nvPr/>
        </p:nvPicPr>
        <p:blipFill rotWithShape="1">
          <a:blip r:embed="rId2">
            <a:extLst>
              <a:ext uri="{28A0092B-C50C-407E-A947-70E740481C1C}">
                <a14:useLocalDpi xmlns:a14="http://schemas.microsoft.com/office/drawing/2010/main" val="0"/>
              </a:ext>
            </a:extLst>
          </a:blip>
          <a:srcRect l="43838" r="5698"/>
          <a:stretch/>
        </p:blipFill>
        <p:spPr>
          <a:xfrm>
            <a:off x="107504" y="2548945"/>
            <a:ext cx="2958928" cy="2608431"/>
          </a:xfrm>
          <a:prstGeom prst="rect">
            <a:avLst/>
          </a:prstGeom>
          <a:ln w="38100">
            <a:noFill/>
          </a:ln>
        </p:spPr>
      </p:pic>
      <mc:AlternateContent xmlns:mc="http://schemas.openxmlformats.org/markup-compatibility/2006" xmlns:a14="http://schemas.microsoft.com/office/drawing/2010/main">
        <mc:Choice Requires="a14">
          <p:sp>
            <p:nvSpPr>
              <p:cNvPr id="10" name="TextovéPole 67"/>
              <p:cNvSpPr txBox="1"/>
              <p:nvPr/>
            </p:nvSpPr>
            <p:spPr>
              <a:xfrm>
                <a:off x="3066432" y="2548945"/>
                <a:ext cx="5826048" cy="2360262"/>
              </a:xfrm>
              <a:prstGeom prst="rect">
                <a:avLst/>
              </a:prstGeom>
              <a:noFill/>
              <a:ln>
                <a:noFill/>
              </a:ln>
            </p:spPr>
            <p:txBody>
              <a:bodyPr wrap="square" lIns="180000" rtlCol="0">
                <a:spAutoFit/>
              </a:bodyPr>
              <a:lstStyle/>
              <a:p>
                <a:r>
                  <a:rPr lang="cs-CZ" sz="1600" dirty="0"/>
                  <a:t>Koordináta </a:t>
                </a:r>
                <a:r>
                  <a:rPr lang="cs-CZ" sz="1600" b="1" dirty="0"/>
                  <a:t>L* </a:t>
                </a:r>
                <a:r>
                  <a:rPr lang="cs-CZ" sz="1600" dirty="0"/>
                  <a:t>spojena se světlostí objektu ve škále od </a:t>
                </a:r>
                <a:r>
                  <a:rPr lang="cs-CZ" sz="1600" b="1" dirty="0"/>
                  <a:t>0 (černá)</a:t>
                </a:r>
                <a:r>
                  <a:rPr lang="cs-CZ" sz="1600" dirty="0"/>
                  <a:t> do </a:t>
                </a:r>
                <a:r>
                  <a:rPr lang="cs-CZ" sz="1600" b="1" dirty="0"/>
                  <a:t>100 (bílá)</a:t>
                </a:r>
              </a:p>
              <a:p>
                <a:endParaRPr lang="cs-CZ" sz="1600" dirty="0"/>
              </a:p>
              <a:p>
                <a:r>
                  <a:rPr lang="cs-CZ" sz="1600" dirty="0"/>
                  <a:t>Koordináta </a:t>
                </a:r>
                <a:r>
                  <a:rPr lang="cs-CZ" sz="1600" b="1" dirty="0"/>
                  <a:t>a* </a:t>
                </a:r>
                <a:r>
                  <a:rPr lang="cs-CZ" sz="1600" dirty="0"/>
                  <a:t>ve škále od </a:t>
                </a:r>
                <a:r>
                  <a:rPr lang="cs-CZ" sz="1600" b="1" dirty="0"/>
                  <a:t>–a* (zelená)</a:t>
                </a:r>
                <a:r>
                  <a:rPr lang="cs-CZ" sz="1600" dirty="0"/>
                  <a:t> do </a:t>
                </a:r>
                <a:r>
                  <a:rPr lang="cs-CZ" sz="1600" b="1" dirty="0"/>
                  <a:t>+a* (červená)</a:t>
                </a:r>
              </a:p>
              <a:p>
                <a:endParaRPr lang="cs-CZ" sz="1600" dirty="0"/>
              </a:p>
              <a:p>
                <a:r>
                  <a:rPr lang="cs-CZ" sz="1600" dirty="0"/>
                  <a:t>Koordináta </a:t>
                </a:r>
                <a:r>
                  <a:rPr lang="cs-CZ" sz="1600" b="1" dirty="0"/>
                  <a:t>b* </a:t>
                </a:r>
                <a:r>
                  <a:rPr lang="cs-CZ" sz="1600" dirty="0"/>
                  <a:t>ve škále od </a:t>
                </a:r>
                <a:r>
                  <a:rPr lang="cs-CZ" sz="1600" b="1" dirty="0"/>
                  <a:t>–b* (modrá) </a:t>
                </a:r>
                <a:r>
                  <a:rPr lang="cs-CZ" sz="1600" dirty="0"/>
                  <a:t>do </a:t>
                </a:r>
                <a:r>
                  <a:rPr lang="cs-CZ" sz="1600" b="1" dirty="0"/>
                  <a:t>+b* (žlutá)</a:t>
                </a:r>
              </a:p>
              <a:p>
                <a:endParaRPr lang="cs-CZ" sz="1600" dirty="0"/>
              </a:p>
              <a:p>
                <a:r>
                  <a:rPr lang="cs-CZ" sz="1600" dirty="0"/>
                  <a:t>Celková barevná změna: </a:t>
                </a:r>
                <a14:m>
                  <m:oMath xmlns:m="http://schemas.openxmlformats.org/officeDocument/2006/math">
                    <m:r>
                      <a:rPr lang="en-GB" sz="1600" b="1" i="1">
                        <a:ln>
                          <a:noFill/>
                        </a:ln>
                        <a:solidFill>
                          <a:schemeClr val="tx1"/>
                        </a:solidFill>
                        <a:latin typeface="Cambria Math" panose="02040503050406030204" pitchFamily="18" charset="0"/>
                      </a:rPr>
                      <m:t>∆</m:t>
                    </m:r>
                    <m:r>
                      <a:rPr lang="en-GB" sz="1600" b="1" i="1">
                        <a:ln>
                          <a:noFill/>
                        </a:ln>
                        <a:solidFill>
                          <a:schemeClr val="tx1"/>
                        </a:solidFill>
                        <a:latin typeface="Cambria Math" panose="02040503050406030204" pitchFamily="18" charset="0"/>
                      </a:rPr>
                      <m:t>𝑬</m:t>
                    </m:r>
                    <m:r>
                      <a:rPr lang="en-GB" sz="1600" b="1" i="1">
                        <a:ln>
                          <a:noFill/>
                        </a:ln>
                        <a:solidFill>
                          <a:schemeClr val="tx1"/>
                        </a:solidFill>
                        <a:latin typeface="Cambria Math" panose="02040503050406030204" pitchFamily="18" charset="0"/>
                      </a:rPr>
                      <m:t>=</m:t>
                    </m:r>
                    <m:sSub>
                      <m:sSubPr>
                        <m:ctrlPr>
                          <a:rPr lang="cs-CZ" sz="1600" b="1" i="1">
                            <a:ln>
                              <a:noFill/>
                            </a:ln>
                            <a:solidFill>
                              <a:schemeClr val="tx1"/>
                            </a:solidFill>
                            <a:latin typeface="Cambria Math" panose="02040503050406030204" pitchFamily="18" charset="0"/>
                          </a:rPr>
                        </m:ctrlPr>
                      </m:sSubPr>
                      <m:e>
                        <m:r>
                          <a:rPr lang="en-GB" sz="1600" b="1" i="1">
                            <a:ln>
                              <a:noFill/>
                            </a:ln>
                            <a:solidFill>
                              <a:schemeClr val="tx1"/>
                            </a:solidFill>
                            <a:latin typeface="Cambria Math" panose="02040503050406030204" pitchFamily="18" charset="0"/>
                          </a:rPr>
                          <m:t>𝑬</m:t>
                        </m:r>
                      </m:e>
                      <m:sub>
                        <m:r>
                          <a:rPr lang="en-GB" sz="1600" b="1" i="1">
                            <a:ln>
                              <a:noFill/>
                            </a:ln>
                            <a:solidFill>
                              <a:schemeClr val="tx1"/>
                            </a:solidFill>
                            <a:latin typeface="Cambria Math" panose="02040503050406030204" pitchFamily="18" charset="0"/>
                          </a:rPr>
                          <m:t>𝟐</m:t>
                        </m:r>
                      </m:sub>
                    </m:sSub>
                    <m:r>
                      <a:rPr lang="en-GB" sz="1600" b="1" i="1">
                        <a:ln>
                          <a:noFill/>
                        </a:ln>
                        <a:solidFill>
                          <a:schemeClr val="tx1"/>
                        </a:solidFill>
                        <a:latin typeface="Cambria Math" panose="02040503050406030204" pitchFamily="18" charset="0"/>
                      </a:rPr>
                      <m:t>−</m:t>
                    </m:r>
                    <m:sSub>
                      <m:sSubPr>
                        <m:ctrlPr>
                          <a:rPr lang="cs-CZ" sz="1600" b="1" i="1">
                            <a:ln>
                              <a:noFill/>
                            </a:ln>
                            <a:solidFill>
                              <a:schemeClr val="tx1"/>
                            </a:solidFill>
                            <a:latin typeface="Cambria Math" panose="02040503050406030204" pitchFamily="18" charset="0"/>
                          </a:rPr>
                        </m:ctrlPr>
                      </m:sSubPr>
                      <m:e>
                        <m:r>
                          <a:rPr lang="en-GB" sz="1600" b="1" i="1">
                            <a:ln>
                              <a:noFill/>
                            </a:ln>
                            <a:solidFill>
                              <a:schemeClr val="tx1"/>
                            </a:solidFill>
                            <a:latin typeface="Cambria Math" panose="02040503050406030204" pitchFamily="18" charset="0"/>
                          </a:rPr>
                          <m:t>𝑬</m:t>
                        </m:r>
                      </m:e>
                      <m:sub>
                        <m:r>
                          <a:rPr lang="en-GB" sz="1600" b="1" i="1">
                            <a:ln>
                              <a:noFill/>
                            </a:ln>
                            <a:solidFill>
                              <a:schemeClr val="tx1"/>
                            </a:solidFill>
                            <a:latin typeface="Cambria Math" panose="02040503050406030204" pitchFamily="18" charset="0"/>
                          </a:rPr>
                          <m:t>𝟏</m:t>
                        </m:r>
                      </m:sub>
                    </m:sSub>
                    <m:r>
                      <a:rPr lang="en-GB" sz="1600" b="1" i="1">
                        <a:ln>
                          <a:noFill/>
                        </a:ln>
                        <a:solidFill>
                          <a:schemeClr val="tx1"/>
                        </a:solidFill>
                        <a:latin typeface="Cambria Math" panose="02040503050406030204" pitchFamily="18" charset="0"/>
                      </a:rPr>
                      <m:t>=</m:t>
                    </m:r>
                    <m:rad>
                      <m:radPr>
                        <m:degHide m:val="on"/>
                        <m:ctrlPr>
                          <a:rPr lang="cs-CZ" sz="1600" b="1" i="1">
                            <a:ln>
                              <a:noFill/>
                            </a:ln>
                            <a:solidFill>
                              <a:schemeClr val="tx1"/>
                            </a:solidFill>
                            <a:latin typeface="Cambria Math" panose="02040503050406030204" pitchFamily="18" charset="0"/>
                          </a:rPr>
                        </m:ctrlPr>
                      </m:radPr>
                      <m:deg/>
                      <m:e>
                        <m:sSup>
                          <m:sSupPr>
                            <m:ctrlPr>
                              <a:rPr lang="cs-CZ" sz="1600" b="1" i="1">
                                <a:ln>
                                  <a:noFill/>
                                </a:ln>
                                <a:solidFill>
                                  <a:schemeClr val="tx1"/>
                                </a:solidFill>
                                <a:latin typeface="Cambria Math" panose="02040503050406030204" pitchFamily="18" charset="0"/>
                              </a:rPr>
                            </m:ctrlPr>
                          </m:sSupPr>
                          <m:e>
                            <m:d>
                              <m:dPr>
                                <m:ctrlPr>
                                  <a:rPr lang="cs-CZ" sz="1600" b="1" i="1">
                                    <a:ln>
                                      <a:noFill/>
                                    </a:ln>
                                    <a:solidFill>
                                      <a:schemeClr val="tx1"/>
                                    </a:solidFill>
                                    <a:latin typeface="Cambria Math" panose="02040503050406030204" pitchFamily="18" charset="0"/>
                                  </a:rPr>
                                </m:ctrlPr>
                              </m:dPr>
                              <m:e>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panose="02040503050406030204" pitchFamily="18" charset="0"/>
                                      </a:rPr>
                                      <m:t>𝑳</m:t>
                                    </m:r>
                                  </m:e>
                                  <m:sub>
                                    <m:r>
                                      <a:rPr lang="en-GB" sz="1600" b="1" i="1">
                                        <a:ln>
                                          <a:noFill/>
                                        </a:ln>
                                        <a:solidFill>
                                          <a:schemeClr val="tx1"/>
                                        </a:solidFill>
                                        <a:latin typeface="Cambria Math" panose="02040503050406030204" pitchFamily="18" charset="0"/>
                                      </a:rPr>
                                      <m:t>𝟐</m:t>
                                    </m:r>
                                  </m:sub>
                                  <m:sup>
                                    <m:r>
                                      <a:rPr lang="en-GB" sz="1600" b="1" i="1">
                                        <a:ln>
                                          <a:noFill/>
                                        </a:ln>
                                        <a:solidFill>
                                          <a:schemeClr val="tx1"/>
                                        </a:solidFill>
                                        <a:latin typeface="Cambria Math" panose="02040503050406030204" pitchFamily="18" charset="0"/>
                                      </a:rPr>
                                      <m:t>∗</m:t>
                                    </m:r>
                                  </m:sup>
                                </m:sSubSup>
                                <m:r>
                                  <a:rPr lang="en-GB" sz="1600" b="1" i="1">
                                    <a:ln>
                                      <a:noFill/>
                                    </a:ln>
                                    <a:solidFill>
                                      <a:schemeClr val="tx1"/>
                                    </a:solidFill>
                                    <a:latin typeface="Cambria Math" panose="02040503050406030204" pitchFamily="18" charset="0"/>
                                  </a:rPr>
                                  <m:t>−</m:t>
                                </m:r>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panose="02040503050406030204" pitchFamily="18" charset="0"/>
                                      </a:rPr>
                                      <m:t>𝑳</m:t>
                                    </m:r>
                                  </m:e>
                                  <m:sub>
                                    <m:r>
                                      <a:rPr lang="en-GB" sz="1600" b="1" i="1">
                                        <a:ln>
                                          <a:noFill/>
                                        </a:ln>
                                        <a:solidFill>
                                          <a:schemeClr val="tx1"/>
                                        </a:solidFill>
                                        <a:latin typeface="Cambria Math" panose="02040503050406030204" pitchFamily="18" charset="0"/>
                                      </a:rPr>
                                      <m:t>𝟏</m:t>
                                    </m:r>
                                  </m:sub>
                                  <m:sup>
                                    <m:r>
                                      <a:rPr lang="en-GB" sz="1600" b="1" i="1">
                                        <a:ln>
                                          <a:noFill/>
                                        </a:ln>
                                        <a:solidFill>
                                          <a:schemeClr val="tx1"/>
                                        </a:solidFill>
                                        <a:latin typeface="Cambria Math" panose="02040503050406030204" pitchFamily="18" charset="0"/>
                                      </a:rPr>
                                      <m:t>∗</m:t>
                                    </m:r>
                                  </m:sup>
                                </m:sSubSup>
                              </m:e>
                            </m:d>
                          </m:e>
                          <m:sup>
                            <m:r>
                              <a:rPr lang="en-GB" sz="1600" b="1" i="1">
                                <a:ln>
                                  <a:noFill/>
                                </a:ln>
                                <a:solidFill>
                                  <a:schemeClr val="tx1"/>
                                </a:solidFill>
                                <a:latin typeface="Cambria Math" panose="02040503050406030204" pitchFamily="18" charset="0"/>
                              </a:rPr>
                              <m:t>𝟐</m:t>
                            </m:r>
                          </m:sup>
                        </m:sSup>
                        <m:r>
                          <a:rPr lang="en-GB" sz="1600" b="1" i="1">
                            <a:ln>
                              <a:noFill/>
                            </a:ln>
                            <a:solidFill>
                              <a:schemeClr val="tx1"/>
                            </a:solidFill>
                            <a:latin typeface="Cambria Math" panose="02040503050406030204" pitchFamily="18" charset="0"/>
                          </a:rPr>
                          <m:t>+</m:t>
                        </m:r>
                        <m:sSup>
                          <m:sSupPr>
                            <m:ctrlPr>
                              <a:rPr lang="cs-CZ" sz="1600" b="1" i="1">
                                <a:ln>
                                  <a:noFill/>
                                </a:ln>
                                <a:solidFill>
                                  <a:schemeClr val="tx1"/>
                                </a:solidFill>
                                <a:latin typeface="Cambria Math" panose="02040503050406030204" pitchFamily="18" charset="0"/>
                              </a:rPr>
                            </m:ctrlPr>
                          </m:sSupPr>
                          <m:e>
                            <m:d>
                              <m:dPr>
                                <m:ctrlPr>
                                  <a:rPr lang="cs-CZ" sz="1600" b="1" i="1">
                                    <a:ln>
                                      <a:noFill/>
                                    </a:ln>
                                    <a:solidFill>
                                      <a:schemeClr val="tx1"/>
                                    </a:solidFill>
                                    <a:latin typeface="Cambria Math" panose="02040503050406030204" pitchFamily="18" charset="0"/>
                                  </a:rPr>
                                </m:ctrlPr>
                              </m:dPr>
                              <m:e>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panose="02040503050406030204" pitchFamily="18" charset="0"/>
                                      </a:rPr>
                                      <m:t>𝒂</m:t>
                                    </m:r>
                                  </m:e>
                                  <m:sub>
                                    <m:r>
                                      <a:rPr lang="en-GB" sz="1600" b="1" i="1">
                                        <a:ln>
                                          <a:noFill/>
                                        </a:ln>
                                        <a:solidFill>
                                          <a:schemeClr val="tx1"/>
                                        </a:solidFill>
                                        <a:latin typeface="Cambria Math" panose="02040503050406030204" pitchFamily="18" charset="0"/>
                                      </a:rPr>
                                      <m:t>𝟐</m:t>
                                    </m:r>
                                  </m:sub>
                                  <m:sup>
                                    <m:r>
                                      <a:rPr lang="en-GB" sz="1600" b="1" i="1">
                                        <a:ln>
                                          <a:noFill/>
                                        </a:ln>
                                        <a:solidFill>
                                          <a:schemeClr val="tx1"/>
                                        </a:solidFill>
                                        <a:latin typeface="Cambria Math" panose="02040503050406030204" pitchFamily="18" charset="0"/>
                                      </a:rPr>
                                      <m:t>∗</m:t>
                                    </m:r>
                                  </m:sup>
                                </m:sSubSup>
                                <m:r>
                                  <a:rPr lang="en-GB" sz="1600" b="1" i="1">
                                    <a:ln>
                                      <a:noFill/>
                                    </a:ln>
                                    <a:solidFill>
                                      <a:schemeClr val="tx1"/>
                                    </a:solidFill>
                                    <a:latin typeface="Cambria Math" panose="02040503050406030204" pitchFamily="18" charset="0"/>
                                  </a:rPr>
                                  <m:t>−</m:t>
                                </m:r>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panose="02040503050406030204" pitchFamily="18" charset="0"/>
                                      </a:rPr>
                                      <m:t>𝒂</m:t>
                                    </m:r>
                                  </m:e>
                                  <m:sub>
                                    <m:r>
                                      <a:rPr lang="en-GB" sz="1600" b="1" i="1">
                                        <a:ln>
                                          <a:noFill/>
                                        </a:ln>
                                        <a:solidFill>
                                          <a:schemeClr val="tx1"/>
                                        </a:solidFill>
                                        <a:latin typeface="Cambria Math" panose="02040503050406030204" pitchFamily="18" charset="0"/>
                                      </a:rPr>
                                      <m:t>𝟏</m:t>
                                    </m:r>
                                  </m:sub>
                                  <m:sup>
                                    <m:r>
                                      <a:rPr lang="en-GB" sz="1600" b="1" i="1">
                                        <a:ln>
                                          <a:noFill/>
                                        </a:ln>
                                        <a:solidFill>
                                          <a:schemeClr val="tx1"/>
                                        </a:solidFill>
                                        <a:latin typeface="Cambria Math" panose="02040503050406030204" pitchFamily="18" charset="0"/>
                                      </a:rPr>
                                      <m:t>∗</m:t>
                                    </m:r>
                                  </m:sup>
                                </m:sSubSup>
                              </m:e>
                            </m:d>
                          </m:e>
                          <m:sup>
                            <m:r>
                              <a:rPr lang="en-GB" sz="1600" b="1" i="1">
                                <a:ln>
                                  <a:noFill/>
                                </a:ln>
                                <a:solidFill>
                                  <a:schemeClr val="tx1"/>
                                </a:solidFill>
                                <a:latin typeface="Cambria Math" panose="02040503050406030204" pitchFamily="18" charset="0"/>
                              </a:rPr>
                              <m:t>𝟐</m:t>
                            </m:r>
                          </m:sup>
                        </m:sSup>
                        <m:r>
                          <a:rPr lang="en-GB" sz="1600" b="1" i="1">
                            <a:ln>
                              <a:noFill/>
                            </a:ln>
                            <a:solidFill>
                              <a:schemeClr val="tx1"/>
                            </a:solidFill>
                            <a:latin typeface="Cambria Math" panose="02040503050406030204" pitchFamily="18" charset="0"/>
                          </a:rPr>
                          <m:t>+ </m:t>
                        </m:r>
                        <m:sSup>
                          <m:sSupPr>
                            <m:ctrlPr>
                              <a:rPr lang="cs-CZ" sz="1600" b="1" i="1">
                                <a:ln>
                                  <a:noFill/>
                                </a:ln>
                                <a:solidFill>
                                  <a:schemeClr val="tx1"/>
                                </a:solidFill>
                                <a:latin typeface="Cambria Math" panose="02040503050406030204" pitchFamily="18" charset="0"/>
                              </a:rPr>
                            </m:ctrlPr>
                          </m:sSupPr>
                          <m:e>
                            <m:d>
                              <m:dPr>
                                <m:ctrlPr>
                                  <a:rPr lang="cs-CZ" sz="1600" b="1" i="1">
                                    <a:ln>
                                      <a:noFill/>
                                    </a:ln>
                                    <a:solidFill>
                                      <a:schemeClr val="tx1"/>
                                    </a:solidFill>
                                    <a:latin typeface="Cambria Math" panose="02040503050406030204" pitchFamily="18" charset="0"/>
                                  </a:rPr>
                                </m:ctrlPr>
                              </m:dPr>
                              <m:e>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panose="02040503050406030204" pitchFamily="18" charset="0"/>
                                      </a:rPr>
                                      <m:t>𝒃</m:t>
                                    </m:r>
                                  </m:e>
                                  <m:sub>
                                    <m:r>
                                      <a:rPr lang="en-GB" sz="1600" b="1" i="1">
                                        <a:ln>
                                          <a:noFill/>
                                        </a:ln>
                                        <a:solidFill>
                                          <a:schemeClr val="tx1"/>
                                        </a:solidFill>
                                        <a:latin typeface="Cambria Math" panose="02040503050406030204" pitchFamily="18" charset="0"/>
                                      </a:rPr>
                                      <m:t>𝟐</m:t>
                                    </m:r>
                                  </m:sub>
                                  <m:sup>
                                    <m:r>
                                      <a:rPr lang="en-GB" sz="1600" b="1" i="1">
                                        <a:ln>
                                          <a:noFill/>
                                        </a:ln>
                                        <a:solidFill>
                                          <a:schemeClr val="tx1"/>
                                        </a:solidFill>
                                        <a:latin typeface="Cambria Math" panose="02040503050406030204" pitchFamily="18" charset="0"/>
                                      </a:rPr>
                                      <m:t>∗</m:t>
                                    </m:r>
                                  </m:sup>
                                </m:sSubSup>
                                <m:r>
                                  <a:rPr lang="en-GB" sz="1600" b="1" i="1">
                                    <a:ln>
                                      <a:noFill/>
                                    </a:ln>
                                    <a:solidFill>
                                      <a:schemeClr val="tx1"/>
                                    </a:solidFill>
                                    <a:latin typeface="Cambria Math" panose="02040503050406030204" pitchFamily="18" charset="0"/>
                                  </a:rPr>
                                  <m:t>−</m:t>
                                </m:r>
                                <m:sSubSup>
                                  <m:sSubSupPr>
                                    <m:ctrlPr>
                                      <a:rPr lang="cs-CZ" sz="1600" b="1" i="1">
                                        <a:ln>
                                          <a:noFill/>
                                        </a:ln>
                                        <a:solidFill>
                                          <a:schemeClr val="tx1"/>
                                        </a:solidFill>
                                        <a:latin typeface="Cambria Math" panose="02040503050406030204" pitchFamily="18" charset="0"/>
                                      </a:rPr>
                                    </m:ctrlPr>
                                  </m:sSubSupPr>
                                  <m:e>
                                    <m:r>
                                      <a:rPr lang="en-GB" sz="1600" b="1" i="1">
                                        <a:ln>
                                          <a:noFill/>
                                        </a:ln>
                                        <a:solidFill>
                                          <a:schemeClr val="tx1"/>
                                        </a:solidFill>
                                        <a:latin typeface="Cambria Math" panose="02040503050406030204" pitchFamily="18" charset="0"/>
                                      </a:rPr>
                                      <m:t>𝒃</m:t>
                                    </m:r>
                                  </m:e>
                                  <m:sub>
                                    <m:r>
                                      <a:rPr lang="en-GB" sz="1600" b="1" i="1">
                                        <a:ln>
                                          <a:noFill/>
                                        </a:ln>
                                        <a:solidFill>
                                          <a:schemeClr val="tx1"/>
                                        </a:solidFill>
                                        <a:latin typeface="Cambria Math" panose="02040503050406030204" pitchFamily="18" charset="0"/>
                                      </a:rPr>
                                      <m:t>𝟏</m:t>
                                    </m:r>
                                  </m:sub>
                                  <m:sup>
                                    <m:r>
                                      <a:rPr lang="en-GB" sz="1600" b="1" i="1">
                                        <a:ln>
                                          <a:noFill/>
                                        </a:ln>
                                        <a:solidFill>
                                          <a:schemeClr val="tx1"/>
                                        </a:solidFill>
                                        <a:latin typeface="Cambria Math" panose="02040503050406030204" pitchFamily="18" charset="0"/>
                                      </a:rPr>
                                      <m:t>∗</m:t>
                                    </m:r>
                                  </m:sup>
                                </m:sSubSup>
                              </m:e>
                            </m:d>
                          </m:e>
                          <m:sup>
                            <m:r>
                              <a:rPr lang="en-GB" sz="1600" b="1" i="1">
                                <a:ln>
                                  <a:noFill/>
                                </a:ln>
                                <a:solidFill>
                                  <a:schemeClr val="tx1"/>
                                </a:solidFill>
                                <a:latin typeface="Cambria Math" panose="02040503050406030204" pitchFamily="18" charset="0"/>
                              </a:rPr>
                              <m:t>𝟐</m:t>
                            </m:r>
                          </m:sup>
                        </m:sSup>
                      </m:e>
                    </m:rad>
                  </m:oMath>
                </a14:m>
                <a:endParaRPr lang="cs-CZ" sz="1400" b="1" dirty="0">
                  <a:ln>
                    <a:noFill/>
                  </a:ln>
                  <a:solidFill>
                    <a:schemeClr val="tx1"/>
                  </a:solidFill>
                </a:endParaRPr>
              </a:p>
            </p:txBody>
          </p:sp>
        </mc:Choice>
        <mc:Fallback xmlns="">
          <p:sp>
            <p:nvSpPr>
              <p:cNvPr id="10" name="TextovéPole 67"/>
              <p:cNvSpPr txBox="1">
                <a:spLocks noRot="1" noChangeAspect="1" noMove="1" noResize="1" noEditPoints="1" noAdjustHandles="1" noChangeArrowheads="1" noChangeShapeType="1" noTextEdit="1"/>
              </p:cNvSpPr>
              <p:nvPr/>
            </p:nvSpPr>
            <p:spPr>
              <a:xfrm>
                <a:off x="3066432" y="2548945"/>
                <a:ext cx="5826048" cy="2360262"/>
              </a:xfrm>
              <a:prstGeom prst="rect">
                <a:avLst/>
              </a:prstGeom>
              <a:blipFill>
                <a:blip r:embed="rId5"/>
                <a:stretch>
                  <a:fillRect t="-775"/>
                </a:stretch>
              </a:blipFill>
              <a:ln>
                <a:noFill/>
              </a:ln>
            </p:spPr>
            <p:txBody>
              <a:bodyPr/>
              <a:lstStyle/>
              <a:p>
                <a:r>
                  <a:rPr lang="en-US">
                    <a:noFill/>
                  </a:rPr>
                  <a:t> </a:t>
                </a:r>
              </a:p>
            </p:txBody>
          </p:sp>
        </mc:Fallback>
      </mc:AlternateContent>
      <p:sp>
        <p:nvSpPr>
          <p:cNvPr id="2" name="Zástupný symbol pro číslo snímku 1"/>
          <p:cNvSpPr>
            <a:spLocks noGrp="1"/>
          </p:cNvSpPr>
          <p:nvPr>
            <p:ph type="sldNum" sz="quarter" idx="12"/>
          </p:nvPr>
        </p:nvSpPr>
        <p:spPr/>
        <p:txBody>
          <a:bodyPr/>
          <a:lstStyle/>
          <a:p>
            <a:fld id="{AC57A5DF-1266-40EA-9282-1E66B9DE06C0}" type="slidenum">
              <a:rPr lang="cs-CZ" smtClean="0"/>
              <a:t>6</a:t>
            </a:fld>
            <a:endParaRPr lang="cs-CZ"/>
          </a:p>
        </p:txBody>
      </p:sp>
      <p:sp>
        <p:nvSpPr>
          <p:cNvPr id="4" name="TextovéPole 3"/>
          <p:cNvSpPr txBox="1"/>
          <p:nvPr/>
        </p:nvSpPr>
        <p:spPr>
          <a:xfrm>
            <a:off x="180172" y="5157376"/>
            <a:ext cx="2823209" cy="307777"/>
          </a:xfrm>
          <a:prstGeom prst="rect">
            <a:avLst/>
          </a:prstGeom>
          <a:noFill/>
        </p:spPr>
        <p:txBody>
          <a:bodyPr wrap="none" rtlCol="0">
            <a:spAutoFit/>
          </a:bodyPr>
          <a:lstStyle/>
          <a:p>
            <a:r>
              <a:rPr lang="cs-CZ" sz="1400" b="1" dirty="0" err="1">
                <a:solidFill>
                  <a:schemeClr val="tx2"/>
                </a:solidFill>
              </a:rPr>
              <a:t>Fig</a:t>
            </a:r>
            <a:r>
              <a:rPr lang="cs-CZ" sz="1400" b="1" dirty="0">
                <a:solidFill>
                  <a:schemeClr val="tx2"/>
                </a:solidFill>
              </a:rPr>
              <a:t>. 2</a:t>
            </a:r>
            <a:r>
              <a:rPr lang="cs-CZ" sz="1400" dirty="0">
                <a:solidFill>
                  <a:schemeClr val="tx2"/>
                </a:solidFill>
              </a:rPr>
              <a:t> Barevný prostor CIEL*a*b*</a:t>
            </a:r>
          </a:p>
        </p:txBody>
      </p:sp>
      <p:sp>
        <p:nvSpPr>
          <p:cNvPr id="17"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2891163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506077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VIS/NIR reflexní spektrometrie</a:t>
            </a:r>
          </a:p>
          <a:p>
            <a:pPr marL="800100" lvl="1" indent="-342900"/>
            <a:endParaRPr lang="cs-CZ" sz="1500" dirty="0"/>
          </a:p>
          <a:p>
            <a:pPr marL="742950" lvl="1" indent="-285750">
              <a:buFont typeface="Wingdings" pitchFamily="2" charset="2"/>
              <a:buChar char="§"/>
            </a:pPr>
            <a:r>
              <a:rPr lang="cs-CZ" sz="1600" i="1" dirty="0"/>
              <a:t>FORS = </a:t>
            </a:r>
            <a:r>
              <a:rPr lang="cs-CZ" sz="1600" i="1" dirty="0" err="1"/>
              <a:t>fibre</a:t>
            </a:r>
            <a:r>
              <a:rPr lang="cs-CZ" sz="1600" i="1" dirty="0"/>
              <a:t> </a:t>
            </a:r>
            <a:r>
              <a:rPr lang="cs-CZ" sz="1600" i="1" dirty="0" err="1"/>
              <a:t>optics</a:t>
            </a:r>
            <a:r>
              <a:rPr lang="cs-CZ" sz="1600" i="1" dirty="0"/>
              <a:t> </a:t>
            </a:r>
            <a:r>
              <a:rPr lang="cs-CZ" sz="1600" i="1" dirty="0" err="1"/>
              <a:t>reflectance</a:t>
            </a:r>
            <a:r>
              <a:rPr lang="cs-CZ" sz="1600" i="1" dirty="0"/>
              <a:t> </a:t>
            </a:r>
            <a:r>
              <a:rPr lang="cs-CZ" sz="1600" i="1" dirty="0" err="1"/>
              <a:t>spectroscopy</a:t>
            </a:r>
            <a:endParaRPr lang="cs-CZ" sz="1600" i="1" dirty="0"/>
          </a:p>
          <a:p>
            <a:pPr marL="742950" lvl="1" indent="-285750">
              <a:buFont typeface="Wingdings" pitchFamily="2" charset="2"/>
              <a:buChar char="§"/>
            </a:pPr>
            <a:r>
              <a:rPr lang="cs-CZ" sz="1600" dirty="0"/>
              <a:t>bodová analýza (ploška o průměru cca 3 mm)</a:t>
            </a:r>
          </a:p>
          <a:p>
            <a:pPr marL="742950" lvl="1" indent="-285750">
              <a:buFont typeface="Wingdings" pitchFamily="2" charset="2"/>
              <a:buChar char="§"/>
            </a:pPr>
            <a:r>
              <a:rPr lang="cs-CZ" sz="1600" dirty="0"/>
              <a:t>výsledkem měření je </a:t>
            </a:r>
            <a:r>
              <a:rPr lang="cs-CZ" sz="1600" b="1" dirty="0" err="1"/>
              <a:t>reflektance</a:t>
            </a:r>
            <a:r>
              <a:rPr lang="cs-CZ" sz="1600" dirty="0"/>
              <a:t> – poměr odraženého světla ze vzorku a odraženého světla ze standardu</a:t>
            </a:r>
          </a:p>
          <a:p>
            <a:pPr marL="742950" lvl="1" indent="-285750">
              <a:buFont typeface="Wingdings" pitchFamily="2" charset="2"/>
              <a:buChar char="§"/>
            </a:pPr>
            <a:r>
              <a:rPr lang="cs-CZ" sz="1600" dirty="0"/>
              <a:t>nižší citlivost</a:t>
            </a:r>
          </a:p>
          <a:p>
            <a:pPr marL="742950" lvl="1" indent="-285750">
              <a:buFont typeface="Wingdings" pitchFamily="2" charset="2"/>
              <a:buChar char="§"/>
            </a:pPr>
            <a:r>
              <a:rPr lang="cs-CZ" sz="1600" dirty="0"/>
              <a:t>jednoduše použitelná, rychlá, přenosná a dostupná technika</a:t>
            </a:r>
          </a:p>
          <a:p>
            <a:pPr marL="742950" lvl="1" indent="-285750">
              <a:buFont typeface="Wingdings" pitchFamily="2" charset="2"/>
              <a:buChar char="§"/>
            </a:pPr>
            <a:r>
              <a:rPr lang="cs-CZ" sz="1600" dirty="0"/>
              <a:t>výsledkem je spektrální a kolorimetrická informace</a:t>
            </a:r>
          </a:p>
          <a:p>
            <a:pPr marL="800100" lvl="1" indent="-342900">
              <a:buFont typeface="Wingdings" pitchFamily="2" charset="2"/>
              <a:buChar char="§"/>
            </a:pPr>
            <a:endParaRPr lang="cs-CZ" sz="1500" b="0" dirty="0"/>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7</a:t>
            </a:fld>
            <a:endParaRPr lang="cs-CZ"/>
          </a:p>
        </p:txBody>
      </p:sp>
      <p:sp>
        <p:nvSpPr>
          <p:cNvPr id="16" name="Nadpis 1"/>
          <p:cNvSpPr>
            <a:spLocks noGrp="1"/>
          </p:cNvSpPr>
          <p:nvPr>
            <p:ph type="title"/>
          </p:nvPr>
        </p:nvSpPr>
        <p:spPr>
          <a:xfrm>
            <a:off x="467544" y="332656"/>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3105918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218045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VIS/NIR reflexní spektrometrie</a:t>
            </a:r>
          </a:p>
        </p:txBody>
      </p:sp>
      <p:pic>
        <p:nvPicPr>
          <p:cNvPr id="11" name="Obrázek 206" descr="Závěrečná zpráva (naposledy uloženo uživatelem) - Microsoft Word nekomerční použití"/>
          <p:cNvPicPr>
            <a:picLocks noChangeAspect="1"/>
          </p:cNvPicPr>
          <p:nvPr/>
        </p:nvPicPr>
        <p:blipFill rotWithShape="1">
          <a:blip r:embed="rId2">
            <a:extLst>
              <a:ext uri="{28A0092B-C50C-407E-A947-70E740481C1C}">
                <a14:useLocalDpi xmlns:a14="http://schemas.microsoft.com/office/drawing/2010/main" val="0"/>
              </a:ext>
            </a:extLst>
          </a:blip>
          <a:srcRect l="23516" t="25393" r="25908" b="5391"/>
          <a:stretch/>
        </p:blipFill>
        <p:spPr>
          <a:xfrm>
            <a:off x="5660924" y="3573016"/>
            <a:ext cx="3240000" cy="2372846"/>
          </a:xfrm>
          <a:prstGeom prst="rect">
            <a:avLst/>
          </a:prstGeom>
        </p:spPr>
      </p:pic>
      <p:sp>
        <p:nvSpPr>
          <p:cNvPr id="12" name="Šipka ohnutá nahoru 11"/>
          <p:cNvSpPr/>
          <p:nvPr/>
        </p:nvSpPr>
        <p:spPr>
          <a:xfrm flipV="1">
            <a:off x="5734129" y="2996952"/>
            <a:ext cx="403648" cy="401502"/>
          </a:xfrm>
          <a:prstGeom prst="bentUpArrow">
            <a:avLst/>
          </a:prstGeom>
          <a:solidFill>
            <a:schemeClr val="bg1"/>
          </a:solidFill>
          <a:ln>
            <a:solidFill>
              <a:srgbClr val="1737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8</a:t>
            </a:fld>
            <a:endParaRPr lang="cs-CZ"/>
          </a:p>
        </p:txBody>
      </p:sp>
      <p:sp>
        <p:nvSpPr>
          <p:cNvPr id="10" name="TextovéPole 9"/>
          <p:cNvSpPr txBox="1"/>
          <p:nvPr/>
        </p:nvSpPr>
        <p:spPr>
          <a:xfrm>
            <a:off x="326185" y="5168109"/>
            <a:ext cx="2999539" cy="307777"/>
          </a:xfrm>
          <a:prstGeom prst="rect">
            <a:avLst/>
          </a:prstGeom>
          <a:noFill/>
        </p:spPr>
        <p:txBody>
          <a:bodyPr wrap="none" rtlCol="0">
            <a:spAutoFit/>
          </a:bodyPr>
          <a:lstStyle/>
          <a:p>
            <a:r>
              <a:rPr lang="cs-CZ" sz="1400" b="1" dirty="0">
                <a:solidFill>
                  <a:schemeClr val="tx2"/>
                </a:solidFill>
              </a:rPr>
              <a:t>Fig. </a:t>
            </a:r>
            <a:r>
              <a:rPr lang="en-US" sz="1400" b="1" dirty="0">
                <a:solidFill>
                  <a:schemeClr val="tx2"/>
                </a:solidFill>
              </a:rPr>
              <a:t>3</a:t>
            </a:r>
            <a:r>
              <a:rPr lang="cs-CZ" sz="1400" dirty="0">
                <a:solidFill>
                  <a:schemeClr val="tx2"/>
                </a:solidFill>
              </a:rPr>
              <a:t> Schéma FORS spektrometru</a:t>
            </a:r>
          </a:p>
        </p:txBody>
      </p:sp>
      <p:sp>
        <p:nvSpPr>
          <p:cNvPr id="13" name="TextovéPole 12"/>
          <p:cNvSpPr txBox="1"/>
          <p:nvPr/>
        </p:nvSpPr>
        <p:spPr>
          <a:xfrm>
            <a:off x="5643776" y="5945862"/>
            <a:ext cx="1835759" cy="307777"/>
          </a:xfrm>
          <a:prstGeom prst="rect">
            <a:avLst/>
          </a:prstGeom>
          <a:noFill/>
        </p:spPr>
        <p:txBody>
          <a:bodyPr wrap="none" rtlCol="0">
            <a:spAutoFit/>
          </a:bodyPr>
          <a:lstStyle/>
          <a:p>
            <a:r>
              <a:rPr lang="cs-CZ" sz="1400" b="1" dirty="0">
                <a:solidFill>
                  <a:schemeClr val="tx2"/>
                </a:solidFill>
              </a:rPr>
              <a:t>Fig. </a:t>
            </a:r>
            <a:r>
              <a:rPr lang="en-US" sz="1400" b="1" dirty="0">
                <a:solidFill>
                  <a:schemeClr val="tx2"/>
                </a:solidFill>
              </a:rPr>
              <a:t>4</a:t>
            </a:r>
            <a:r>
              <a:rPr lang="cs-CZ" sz="1400" b="1" dirty="0">
                <a:solidFill>
                  <a:schemeClr val="tx2"/>
                </a:solidFill>
              </a:rPr>
              <a:t> </a:t>
            </a:r>
            <a:r>
              <a:rPr lang="cs-CZ" sz="1400" dirty="0">
                <a:solidFill>
                  <a:schemeClr val="tx2"/>
                </a:solidFill>
              </a:rPr>
              <a:t>FORS spektra</a:t>
            </a:r>
          </a:p>
        </p:txBody>
      </p:sp>
      <p:pic>
        <p:nvPicPr>
          <p:cNvPr id="15" name="Obrázek 14"/>
          <p:cNvPicPr>
            <a:picLocks noChangeAspect="1"/>
          </p:cNvPicPr>
          <p:nvPr/>
        </p:nvPicPr>
        <p:blipFill rotWithShape="1">
          <a:blip r:embed="rId3">
            <a:extLst>
              <a:ext uri="{28A0092B-C50C-407E-A947-70E740481C1C}">
                <a14:useLocalDpi xmlns:a14="http://schemas.microsoft.com/office/drawing/2010/main" val="0"/>
              </a:ext>
            </a:extLst>
          </a:blip>
          <a:srcRect b="13856"/>
          <a:stretch/>
        </p:blipFill>
        <p:spPr>
          <a:xfrm>
            <a:off x="419494" y="2238076"/>
            <a:ext cx="5160618" cy="2930033"/>
          </a:xfrm>
          <a:prstGeom prst="rect">
            <a:avLst/>
          </a:prstGeom>
        </p:spPr>
      </p:pic>
      <p:sp>
        <p:nvSpPr>
          <p:cNvPr id="14" name="Nadpis 1"/>
          <p:cNvSpPr>
            <a:spLocks noGrp="1"/>
          </p:cNvSpPr>
          <p:nvPr>
            <p:ph type="title"/>
          </p:nvPr>
        </p:nvSpPr>
        <p:spPr>
          <a:xfrm>
            <a:off x="467544" y="262364"/>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2816919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2"/>
          <p:cNvSpPr>
            <a:spLocks noGrp="1"/>
          </p:cNvSpPr>
          <p:nvPr>
            <p:ph idx="1"/>
          </p:nvPr>
        </p:nvSpPr>
        <p:spPr>
          <a:xfrm>
            <a:off x="467544" y="1320552"/>
            <a:ext cx="7620000" cy="5060776"/>
          </a:xfrm>
        </p:spPr>
        <p:txBody>
          <a:bodyPr>
            <a:normAutofit/>
          </a:bodyPr>
          <a:lstStyle/>
          <a:p>
            <a:r>
              <a:rPr lang="cs-CZ" sz="1800" b="0" cap="small" dirty="0"/>
              <a:t>Neinvazivní metody</a:t>
            </a:r>
            <a:endParaRPr lang="en-US" sz="1800" b="0" cap="small" dirty="0"/>
          </a:p>
          <a:p>
            <a:pPr marL="285750" indent="-285750">
              <a:buFont typeface="Arial" panose="020B0604020202020204" pitchFamily="34" charset="0"/>
              <a:buChar char="•"/>
            </a:pPr>
            <a:r>
              <a:rPr lang="cs-CZ" sz="1800" b="0" dirty="0"/>
              <a:t>Multispektrální reflektografie</a:t>
            </a:r>
          </a:p>
          <a:p>
            <a:pPr marL="800100" lvl="1" indent="-342900"/>
            <a:endParaRPr lang="cs-CZ" sz="1800" dirty="0"/>
          </a:p>
          <a:p>
            <a:pPr marL="742950" lvl="1" indent="-285750">
              <a:lnSpc>
                <a:spcPct val="110000"/>
              </a:lnSpc>
              <a:buFont typeface="Wingdings" pitchFamily="2" charset="2"/>
              <a:buChar char="§"/>
            </a:pPr>
            <a:r>
              <a:rPr lang="cs-CZ" sz="1600" b="0" dirty="0">
                <a:solidFill>
                  <a:schemeClr val="tx1">
                    <a:lumMod val="75000"/>
                  </a:schemeClr>
                </a:solidFill>
              </a:rPr>
              <a:t>plošná analýza – až 1 m</a:t>
            </a:r>
            <a:r>
              <a:rPr lang="cs-CZ" sz="1600" b="0" baseline="30000" dirty="0">
                <a:solidFill>
                  <a:schemeClr val="tx1">
                    <a:lumMod val="75000"/>
                  </a:schemeClr>
                </a:solidFill>
              </a:rPr>
              <a:t>2</a:t>
            </a:r>
          </a:p>
          <a:p>
            <a:pPr marL="742950" lvl="1" indent="-285750">
              <a:lnSpc>
                <a:spcPct val="110000"/>
              </a:lnSpc>
              <a:buFont typeface="Wingdings" pitchFamily="2" charset="2"/>
              <a:buChar char="§"/>
            </a:pPr>
            <a:r>
              <a:rPr lang="cs-CZ" sz="1600" b="0" dirty="0">
                <a:solidFill>
                  <a:schemeClr val="tx1">
                    <a:lumMod val="75000"/>
                  </a:schemeClr>
                </a:solidFill>
              </a:rPr>
              <a:t>interakce mezi zářením ze zdroje a zkoumaným objektem a detekce zpětně odraženého záření 32 kanály (400 – 2500 </a:t>
            </a:r>
            <a:r>
              <a:rPr lang="cs-CZ" sz="1600" b="0" dirty="0" err="1">
                <a:solidFill>
                  <a:schemeClr val="tx1">
                    <a:lumMod val="75000"/>
                  </a:schemeClr>
                </a:solidFill>
              </a:rPr>
              <a:t>nm</a:t>
            </a:r>
            <a:r>
              <a:rPr lang="cs-CZ" sz="1600" b="0" dirty="0">
                <a:solidFill>
                  <a:schemeClr val="tx1">
                    <a:lumMod val="75000"/>
                  </a:schemeClr>
                </a:solidFill>
              </a:rPr>
              <a:t>)</a:t>
            </a:r>
          </a:p>
          <a:p>
            <a:pPr marL="742950" lvl="1" indent="-285750">
              <a:lnSpc>
                <a:spcPct val="110000"/>
              </a:lnSpc>
              <a:buFont typeface="Wingdings" pitchFamily="2" charset="2"/>
              <a:buChar char="§"/>
            </a:pPr>
            <a:r>
              <a:rPr lang="cs-CZ" sz="1600" b="0" dirty="0">
                <a:solidFill>
                  <a:schemeClr val="tx1">
                    <a:lumMod val="75000"/>
                  </a:schemeClr>
                </a:solidFill>
              </a:rPr>
              <a:t>umožňuje zobrazení vrstev pod povrchem pro lidské oko neviditelných</a:t>
            </a:r>
          </a:p>
          <a:p>
            <a:pPr marL="742950" lvl="1" indent="-285750">
              <a:lnSpc>
                <a:spcPct val="110000"/>
              </a:lnSpc>
              <a:buFont typeface="Wingdings" pitchFamily="2" charset="2"/>
              <a:buChar char="§"/>
            </a:pPr>
            <a:r>
              <a:rPr lang="cs-CZ" sz="1600" b="0" dirty="0">
                <a:solidFill>
                  <a:schemeClr val="tx1">
                    <a:lumMod val="75000"/>
                  </a:schemeClr>
                </a:solidFill>
              </a:rPr>
              <a:t>chromatických aberací prosté, rozměrově správné, rovnoměrně osvětlené výstupy</a:t>
            </a:r>
          </a:p>
          <a:p>
            <a:pPr marL="742950" lvl="1" indent="-285750">
              <a:lnSpc>
                <a:spcPct val="110000"/>
              </a:lnSpc>
              <a:buFont typeface="Wingdings" pitchFamily="2" charset="2"/>
              <a:buChar char="§"/>
            </a:pPr>
            <a:r>
              <a:rPr lang="cs-CZ" sz="1600" b="0" dirty="0">
                <a:solidFill>
                  <a:schemeClr val="tx1">
                    <a:lumMod val="75000"/>
                  </a:schemeClr>
                </a:solidFill>
              </a:rPr>
              <a:t>delší čas analýzy</a:t>
            </a:r>
          </a:p>
          <a:p>
            <a:pPr marL="800100" lvl="1" indent="-342900"/>
            <a:endParaRPr lang="cs-CZ" sz="1800" b="0" dirty="0"/>
          </a:p>
        </p:txBody>
      </p:sp>
      <p:sp>
        <p:nvSpPr>
          <p:cNvPr id="3" name="Zástupný symbol pro číslo snímku 2"/>
          <p:cNvSpPr>
            <a:spLocks noGrp="1"/>
          </p:cNvSpPr>
          <p:nvPr>
            <p:ph type="sldNum" sz="quarter" idx="12"/>
          </p:nvPr>
        </p:nvSpPr>
        <p:spPr/>
        <p:txBody>
          <a:bodyPr/>
          <a:lstStyle/>
          <a:p>
            <a:fld id="{AC57A5DF-1266-40EA-9282-1E66B9DE06C0}" type="slidenum">
              <a:rPr lang="cs-CZ" smtClean="0"/>
              <a:t>9</a:t>
            </a:fld>
            <a:endParaRPr lang="cs-CZ"/>
          </a:p>
        </p:txBody>
      </p:sp>
      <p:sp>
        <p:nvSpPr>
          <p:cNvPr id="14" name="Nadpis 1"/>
          <p:cNvSpPr>
            <a:spLocks noGrp="1"/>
          </p:cNvSpPr>
          <p:nvPr>
            <p:ph type="title"/>
          </p:nvPr>
        </p:nvSpPr>
        <p:spPr>
          <a:xfrm>
            <a:off x="467544" y="281285"/>
            <a:ext cx="6768752" cy="683994"/>
          </a:xfrm>
        </p:spPr>
        <p:txBody>
          <a:bodyPr>
            <a:normAutofit/>
          </a:bodyPr>
          <a:lstStyle/>
          <a:p>
            <a:r>
              <a:rPr lang="cs-CZ" sz="2800" dirty="0">
                <a:latin typeface="+mn-lt"/>
              </a:rPr>
              <a:t>Materiálová Analýza maleb</a:t>
            </a:r>
            <a:endParaRPr lang="en-US" sz="2800" dirty="0">
              <a:latin typeface="+mn-lt"/>
            </a:endParaRPr>
          </a:p>
        </p:txBody>
      </p:sp>
    </p:spTree>
    <p:extLst>
      <p:ext uri="{BB962C8B-B14F-4D97-AF65-F5344CB8AC3E}">
        <p14:creationId xmlns:p14="http://schemas.microsoft.com/office/powerpoint/2010/main" val="24532890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Základní">
  <a:themeElements>
    <a:clrScheme name="Vlastní 1">
      <a:dk1>
        <a:srgbClr val="283658"/>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Základní">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Základní">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14493</TotalTime>
  <Words>2893</Words>
  <Application>Microsoft Office PowerPoint</Application>
  <PresentationFormat>On-screen Show (4:3)</PresentationFormat>
  <Paragraphs>334</Paragraphs>
  <Slides>30</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 Black</vt:lpstr>
      <vt:lpstr>Bookman Old Style</vt:lpstr>
      <vt:lpstr>Calibri</vt:lpstr>
      <vt:lpstr>Cambria</vt:lpstr>
      <vt:lpstr>Cambria Math</vt:lpstr>
      <vt:lpstr>Wingdings</vt:lpstr>
      <vt:lpstr>Základní</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Materiálová Analýza maleb</vt:lpstr>
      <vt:lpstr>Analýzy odebraných vzorků/Řezů</vt:lpstr>
      <vt:lpstr>Materiálová Analýza maleb</vt:lpstr>
      <vt:lpstr>Materiálová Analýza maleb</vt:lpstr>
      <vt:lpstr>Materiálová Analýza maleb</vt:lpstr>
      <vt:lpstr>Materiálová Analýza maleb</vt:lpstr>
      <vt:lpstr>RESTAURÁTOR nebo padělatel?</vt:lpstr>
      <vt:lpstr>RESTAURÁTOR nebo padělatel?</vt:lpstr>
      <vt:lpstr>Nejslavnější padělatel</vt:lpstr>
      <vt:lpstr>Restaurátor usvědčující padělky</vt:lpstr>
      <vt:lpstr>PowerPoint Presentation</vt:lpstr>
      <vt:lpstr>POděkování: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Eva</dc:creator>
  <cp:lastModifiedBy>Eva Pospíšilová</cp:lastModifiedBy>
  <cp:revision>127</cp:revision>
  <dcterms:created xsi:type="dcterms:W3CDTF">2017-09-25T08:35:47Z</dcterms:created>
  <dcterms:modified xsi:type="dcterms:W3CDTF">2023-05-18T17:59:06Z</dcterms:modified>
</cp:coreProperties>
</file>