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4" r:id="rId2"/>
    <p:sldId id="295" r:id="rId3"/>
    <p:sldId id="296" r:id="rId4"/>
    <p:sldId id="256" r:id="rId5"/>
    <p:sldId id="257" r:id="rId6"/>
    <p:sldId id="276" r:id="rId7"/>
    <p:sldId id="297" r:id="rId8"/>
    <p:sldId id="278" r:id="rId9"/>
    <p:sldId id="277" r:id="rId10"/>
    <p:sldId id="261" r:id="rId11"/>
    <p:sldId id="298" r:id="rId12"/>
    <p:sldId id="280" r:id="rId13"/>
    <p:sldId id="299" r:id="rId14"/>
    <p:sldId id="300" r:id="rId15"/>
    <p:sldId id="279" r:id="rId16"/>
    <p:sldId id="284" r:id="rId17"/>
    <p:sldId id="302" r:id="rId18"/>
    <p:sldId id="285" r:id="rId19"/>
    <p:sldId id="281" r:id="rId20"/>
    <p:sldId id="301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>
      <p:cViewPr varScale="1">
        <p:scale>
          <a:sx n="103" d="100"/>
          <a:sy n="103" d="100"/>
        </p:scale>
        <p:origin x="180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List1!$C$3</c:f>
              <c:strCache>
                <c:ptCount val="1"/>
                <c:pt idx="0">
                  <c:v>Obsah [%]</c:v>
                </c:pt>
              </c:strCache>
            </c:strRef>
          </c:tx>
          <c:invertIfNegative val="0"/>
          <c:cat>
            <c:strRef>
              <c:f>List1!$B$4:$B$13</c:f>
              <c:strCache>
                <c:ptCount val="10"/>
                <c:pt idx="0">
                  <c:v>pod 0,045</c:v>
                </c:pt>
                <c:pt idx="1">
                  <c:v>0,045-0,063</c:v>
                </c:pt>
                <c:pt idx="2">
                  <c:v>0,063-0,090</c:v>
                </c:pt>
                <c:pt idx="3">
                  <c:v>0,090-0,125</c:v>
                </c:pt>
                <c:pt idx="4">
                  <c:v>0,125-0,250</c:v>
                </c:pt>
                <c:pt idx="5">
                  <c:v>0,250-0,500</c:v>
                </c:pt>
                <c:pt idx="6">
                  <c:v>0,500-1,000</c:v>
                </c:pt>
                <c:pt idx="7">
                  <c:v>1,000-2,500</c:v>
                </c:pt>
                <c:pt idx="8">
                  <c:v>2,500-4,000</c:v>
                </c:pt>
                <c:pt idx="9">
                  <c:v>nad 4,000</c:v>
                </c:pt>
              </c:strCache>
            </c:strRef>
          </c:cat>
          <c:val>
            <c:numRef>
              <c:f>List1!$C$4:$C$13</c:f>
              <c:numCache>
                <c:formatCode>General</c:formatCode>
                <c:ptCount val="10"/>
                <c:pt idx="0">
                  <c:v>2.69</c:v>
                </c:pt>
                <c:pt idx="1">
                  <c:v>0.94</c:v>
                </c:pt>
                <c:pt idx="2">
                  <c:v>1.59</c:v>
                </c:pt>
                <c:pt idx="3">
                  <c:v>0.39</c:v>
                </c:pt>
                <c:pt idx="4">
                  <c:v>5.26</c:v>
                </c:pt>
                <c:pt idx="5">
                  <c:v>7.29</c:v>
                </c:pt>
                <c:pt idx="6">
                  <c:v>14.6</c:v>
                </c:pt>
                <c:pt idx="7">
                  <c:v>32.83</c:v>
                </c:pt>
                <c:pt idx="8">
                  <c:v>19.899999999999999</c:v>
                </c:pt>
                <c:pt idx="9">
                  <c:v>14.51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5B-4C54-8FE4-18571BE4D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735544"/>
        <c:axId val="258735936"/>
      </c:barChart>
      <c:catAx>
        <c:axId val="258735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Velikost zrn [mm]</a:t>
                </a:r>
              </a:p>
            </c:rich>
          </c:tx>
          <c:layout>
            <c:manualLayout>
              <c:xMode val="edge"/>
              <c:yMode val="edge"/>
              <c:x val="0.42812051618547675"/>
              <c:y val="0.8961574074074072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cs-CZ"/>
          </a:p>
        </c:txPr>
        <c:crossAx val="258735936"/>
        <c:crosses val="autoZero"/>
        <c:auto val="1"/>
        <c:lblAlgn val="ctr"/>
        <c:lblOffset val="100"/>
        <c:noMultiLvlLbl val="0"/>
      </c:catAx>
      <c:valAx>
        <c:axId val="2587359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/>
                  <a:t>Obsah [%]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249134951881014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5873554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/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4130-9774-4E9A-9265-15996BF78B17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F4615-AC66-4F1B-84A8-50D0B6BE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88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436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70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52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780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13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86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00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05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600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33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61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E705B-2AED-4115-9C03-8B2B3CBC4E85}" type="datetimeFigureOut">
              <a:rPr lang="cs-CZ" smtClean="0"/>
              <a:t>25.03.2021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97147-6244-4B75-8F35-C39EB53B8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94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m-geo.cz/ukazky_fasady1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A2044-E00A-4795-B106-E5B9C62A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Autofit/>
          </a:bodyPr>
          <a:lstStyle/>
          <a:p>
            <a:r>
              <a:rPr lang="cs-CZ" sz="3600" b="1" dirty="0">
                <a:ea typeface="Times New Roman"/>
              </a:rPr>
              <a:t>Průzkum a posouzení stavu staveb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2A11D2-7057-47BB-8171-358FB3C8C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955" y="1052736"/>
            <a:ext cx="8229600" cy="679401"/>
          </a:xfrm>
        </p:spPr>
        <p:txBody>
          <a:bodyPr>
            <a:normAutofit fontScale="92500"/>
          </a:bodyPr>
          <a:lstStyle/>
          <a:p>
            <a:r>
              <a:rPr lang="cs-CZ" sz="2400" dirty="0"/>
              <a:t>zaměření stávajícího stavu, při opravách exteriérů – zaměření fasád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E936FD-8601-46E9-A722-B3301E5F3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7" y="1484784"/>
            <a:ext cx="4420635" cy="28803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D0F4297-E3F9-4C70-A887-87DD7C6C495E}"/>
              </a:ext>
            </a:extLst>
          </p:cNvPr>
          <p:cNvSpPr/>
          <p:nvPr/>
        </p:nvSpPr>
        <p:spPr>
          <a:xfrm>
            <a:off x="125644" y="6327462"/>
            <a:ext cx="3522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3"/>
              </a:rPr>
              <a:t>http://www.agm-geo.cz/ukazky_fasady1.html</a:t>
            </a:r>
            <a:endParaRPr lang="cs-CZ" sz="1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1E0B8C-2342-407C-AF6F-4F63D0E6E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269" y="3148322"/>
            <a:ext cx="4950485" cy="31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3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78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Termická analýza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5F6B60-1F7A-4F77-8D5B-E71C9E721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33110"/>
            <a:ext cx="4320480" cy="26561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CE6E1E6-DC1F-48FC-B827-B3E0B8206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186" y="1333110"/>
            <a:ext cx="4449814" cy="2656197"/>
          </a:xfrm>
          <a:prstGeom prst="rect">
            <a:avLst/>
          </a:prstGeom>
        </p:spPr>
      </p:pic>
      <p:sp>
        <p:nvSpPr>
          <p:cNvPr id="15" name="Zástupný symbol pro obsah 7">
            <a:extLst>
              <a:ext uri="{FF2B5EF4-FFF2-40B4-BE49-F238E27FC236}">
                <a16:creationId xmlns:a16="http://schemas.microsoft.com/office/drawing/2014/main" id="{1A5ABA4E-A248-46DB-86DB-4FB635CEE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197677"/>
            <a:ext cx="3530256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rgbClr val="FF0000"/>
                </a:solidFill>
              </a:rPr>
              <a:t>beton s vápencovým kamenivem</a:t>
            </a:r>
          </a:p>
        </p:txBody>
      </p:sp>
      <p:sp>
        <p:nvSpPr>
          <p:cNvPr id="17" name="Zástupný symbol pro obsah 7">
            <a:extLst>
              <a:ext uri="{FF2B5EF4-FFF2-40B4-BE49-F238E27FC236}">
                <a16:creationId xmlns:a16="http://schemas.microsoft.com/office/drawing/2014/main" id="{B93BD04E-64C0-4020-BD1C-6F01271AA2E1}"/>
              </a:ext>
            </a:extLst>
          </p:cNvPr>
          <p:cNvSpPr txBox="1">
            <a:spLocks/>
          </p:cNvSpPr>
          <p:nvPr/>
        </p:nvSpPr>
        <p:spPr>
          <a:xfrm>
            <a:off x="5133581" y="4197677"/>
            <a:ext cx="353025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dirty="0">
                <a:solidFill>
                  <a:srgbClr val="FF0000"/>
                </a:solidFill>
              </a:rPr>
              <a:t>omítka s křemenným kamenivem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7A56DCD-CD14-45FE-BB87-EBD6108A7BBE}"/>
              </a:ext>
            </a:extLst>
          </p:cNvPr>
          <p:cNvSpPr txBox="1"/>
          <p:nvPr/>
        </p:nvSpPr>
        <p:spPr>
          <a:xfrm>
            <a:off x="457200" y="5229200"/>
            <a:ext cx="752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Rozlišení kameniva, obsah vody, Ca(OH)</a:t>
            </a:r>
            <a:r>
              <a:rPr lang="cs-CZ" baseline="-25000" dirty="0"/>
              <a:t>2</a:t>
            </a:r>
            <a:r>
              <a:rPr lang="cs-CZ" dirty="0"/>
              <a:t>, CaCO</a:t>
            </a:r>
            <a:r>
              <a:rPr lang="cs-CZ" baseline="-25000" dirty="0"/>
              <a:t>3</a:t>
            </a:r>
            <a:r>
              <a:rPr lang="cs-CZ" dirty="0"/>
              <a:t>, CSH, celková ztráta žíháním, </a:t>
            </a:r>
          </a:p>
          <a:p>
            <a:r>
              <a:rPr lang="cs-CZ" dirty="0"/>
              <a:t>organické látky, </a:t>
            </a:r>
          </a:p>
        </p:txBody>
      </p:sp>
    </p:spTree>
    <p:extLst>
      <p:ext uri="{BB962C8B-B14F-4D97-AF65-F5344CB8AC3E}">
        <p14:creationId xmlns:p14="http://schemas.microsoft.com/office/powerpoint/2010/main" val="564582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78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Termická analýza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D5B6BF-8BAE-42DE-9D19-1ABF75BE1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808"/>
            <a:ext cx="9144000" cy="57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80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Rentgenová difrakční analýza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identifikace přítomnosti krystalických látek (mineralogie), kvalitativní</a:t>
            </a:r>
            <a:br>
              <a:rPr lang="cs-CZ" sz="2000" dirty="0"/>
            </a:br>
            <a:r>
              <a:rPr lang="cs-CZ" sz="2000" dirty="0"/>
              <a:t>i kvantitativní, amorfní látky neposkytují signál, </a:t>
            </a:r>
          </a:p>
          <a:p>
            <a:r>
              <a:rPr lang="cs-CZ" sz="2000" dirty="0"/>
              <a:t>Umístění signálů v difraktogramu nutno srovnat s databází minerálů.</a:t>
            </a:r>
          </a:p>
          <a:p>
            <a:r>
              <a:rPr lang="cs-CZ" sz="2000" dirty="0"/>
              <a:t>Ve většině případů charakterizace omítek lze tuto metodu vypustit.</a:t>
            </a:r>
          </a:p>
          <a:p>
            <a:r>
              <a:rPr lang="cs-CZ" sz="2000" dirty="0"/>
              <a:t>V běžných maltách lze identifikovat kalcit (CaCO</a:t>
            </a:r>
            <a:r>
              <a:rPr lang="cs-CZ" sz="2000" baseline="-25000" dirty="0"/>
              <a:t>3</a:t>
            </a:r>
            <a:r>
              <a:rPr lang="cs-CZ" sz="2000" dirty="0"/>
              <a:t>), křemen (SiO</a:t>
            </a:r>
            <a:r>
              <a:rPr lang="cs-CZ" sz="2000" baseline="-25000" dirty="0"/>
              <a:t>2</a:t>
            </a:r>
            <a:r>
              <a:rPr lang="cs-CZ" sz="2000" dirty="0"/>
              <a:t>), živce </a:t>
            </a:r>
            <a:br>
              <a:rPr lang="cs-CZ" sz="2000" dirty="0"/>
            </a:br>
            <a:r>
              <a:rPr lang="cs-CZ" sz="2000" dirty="0"/>
              <a:t>a jíly, v některých omítkách se vyskytuje sádrovec, a také </a:t>
            </a:r>
            <a:r>
              <a:rPr lang="cs-CZ" sz="2000" dirty="0" err="1"/>
              <a:t>hydromagnezit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a brucit jako produkty karbonatace dolomitického vápna (v tomto případě je tato metoda vhodná až nezbytná). </a:t>
            </a:r>
          </a:p>
          <a:p>
            <a:endParaRPr lang="cs-CZ" sz="2000" dirty="0"/>
          </a:p>
          <a:p>
            <a:r>
              <a:rPr lang="cs-CZ" sz="2000" dirty="0"/>
              <a:t>vhodná na analýzu kameniva (původ kameniva na základě obsahu doprovodných minerálů)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21351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dirty="0"/>
              <a:t>Rentgenová difrakční analýza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AD8EE8-ECF2-4E1B-9F82-08193D26E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638880"/>
            <a:ext cx="8905875" cy="609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53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dirty="0"/>
              <a:t>Rentgenová difrakční analýza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D591A27-CE2D-45A6-AD75-251437A50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006" y="1412776"/>
            <a:ext cx="6693988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49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dirty="0"/>
              <a:t>Mikroskopie optická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optická mikroskopie – petrografická identifikace složek malt</a:t>
            </a:r>
          </a:p>
          <a:p>
            <a:r>
              <a:rPr lang="cs-CZ" sz="2400" dirty="0"/>
              <a:t>Při větších vzorcích a vyšší četnosti vzorků lze využít pro </a:t>
            </a:r>
            <a:r>
              <a:rPr lang="cs-CZ" sz="2400" dirty="0" err="1"/>
              <a:t>semikvantitativní</a:t>
            </a:r>
            <a:r>
              <a:rPr lang="cs-CZ" sz="2400" dirty="0"/>
              <a:t> složení malt.</a:t>
            </a:r>
          </a:p>
          <a:p>
            <a:pPr marL="0" lvl="0" indent="0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cs-CZ" altLang="cs-CZ" sz="1800" dirty="0">
                <a:solidFill>
                  <a:prstClr val="black"/>
                </a:solidFill>
                <a:cs typeface="Arial" panose="020B0604020202020204" pitchFamily="34" charset="0"/>
              </a:rPr>
              <a:t>      </a:t>
            </a:r>
          </a:p>
          <a:p>
            <a:pPr marL="0" lvl="0" indent="0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cs-CZ" altLang="cs-CZ" sz="1800" dirty="0">
                <a:solidFill>
                  <a:prstClr val="black"/>
                </a:solidFill>
                <a:cs typeface="Arial" panose="020B0604020202020204" pitchFamily="34" charset="0"/>
              </a:rPr>
              <a:t>      Celkový pohled na mikrostrukturu             Zrno křemene a fragmenty zrn           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cs-CZ" altLang="cs-CZ" sz="1800" dirty="0">
                <a:solidFill>
                  <a:prstClr val="black"/>
                </a:solidFill>
                <a:cs typeface="Arial" panose="020B0604020202020204" pitchFamily="34" charset="0"/>
              </a:rPr>
              <a:t>      malty – zvětšeno 3,2krát                              částečně vypáleného vápence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3690420" cy="276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933032" cy="276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348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4116"/>
          </a:xfrm>
        </p:spPr>
        <p:txBody>
          <a:bodyPr>
            <a:normAutofit/>
          </a:bodyPr>
          <a:lstStyle/>
          <a:p>
            <a:r>
              <a:rPr lang="cs-CZ" sz="3600" b="1" dirty="0"/>
              <a:t>Mikroskopie optická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02698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   Mikrostruktura omítky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   </a:t>
            </a:r>
            <a:r>
              <a:rPr lang="cs-CZ" sz="2000" dirty="0"/>
              <a:t>Stratigrafie: nátěr – omítka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5" y="1449319"/>
            <a:ext cx="761206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5" y="4434220"/>
            <a:ext cx="2157413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01_066_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34219"/>
            <a:ext cx="2034853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CE77316-6067-4A6F-AC24-7D90282EED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89" y="4221088"/>
            <a:ext cx="3435775" cy="25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2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Od optické mikroskopie k elektronové mikroskopii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469189B-F617-4295-94CD-45E4AD41FF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" y="1097250"/>
            <a:ext cx="3165417" cy="2547774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612A53D-6C94-4237-A897-BEF1C24A2731}"/>
              </a:ext>
            </a:extLst>
          </p:cNvPr>
          <p:cNvCxnSpPr/>
          <p:nvPr/>
        </p:nvCxnSpPr>
        <p:spPr>
          <a:xfrm>
            <a:off x="3275856" y="2276872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5DCEABD6-81E6-4ACB-80C5-7CEF6EF7F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75" y="1088738"/>
            <a:ext cx="2252398" cy="2516350"/>
          </a:xfrm>
          <a:prstGeom prst="rect">
            <a:avLst/>
          </a:prstGeom>
        </p:spPr>
      </p:pic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0010BF00-34A6-48D2-A2B9-0A97AF029C39}"/>
              </a:ext>
            </a:extLst>
          </p:cNvPr>
          <p:cNvCxnSpPr/>
          <p:nvPr/>
        </p:nvCxnSpPr>
        <p:spPr>
          <a:xfrm>
            <a:off x="6091058" y="2254584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>
            <a:extLst>
              <a:ext uri="{FF2B5EF4-FFF2-40B4-BE49-F238E27FC236}">
                <a16:creationId xmlns:a16="http://schemas.microsoft.com/office/drawing/2014/main" id="{6C5C53ED-615E-471D-B861-04C7AFCD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53" y="1088738"/>
            <a:ext cx="2252398" cy="2516352"/>
          </a:xfrm>
          <a:prstGeom prst="rect">
            <a:avLst/>
          </a:prstGeom>
        </p:spPr>
      </p:pic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D48DE619-D663-498A-AEC6-0716A18561FE}"/>
              </a:ext>
            </a:extLst>
          </p:cNvPr>
          <p:cNvCxnSpPr/>
          <p:nvPr/>
        </p:nvCxnSpPr>
        <p:spPr>
          <a:xfrm>
            <a:off x="7758098" y="3717032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ázek 22">
            <a:extLst>
              <a:ext uri="{FF2B5EF4-FFF2-40B4-BE49-F238E27FC236}">
                <a16:creationId xmlns:a16="http://schemas.microsoft.com/office/drawing/2014/main" id="{257E3F69-FA39-46ED-9D87-C12FDE3E9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53" y="4261022"/>
            <a:ext cx="2252400" cy="2516353"/>
          </a:xfrm>
          <a:prstGeom prst="rect">
            <a:avLst/>
          </a:prstGeom>
        </p:spPr>
      </p:pic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C547591-F39F-48B6-A52D-670F84DB6CD8}"/>
              </a:ext>
            </a:extLst>
          </p:cNvPr>
          <p:cNvCxnSpPr/>
          <p:nvPr/>
        </p:nvCxnSpPr>
        <p:spPr>
          <a:xfrm flipH="1">
            <a:off x="6156176" y="5519198"/>
            <a:ext cx="3669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>
            <a:extLst>
              <a:ext uri="{FF2B5EF4-FFF2-40B4-BE49-F238E27FC236}">
                <a16:creationId xmlns:a16="http://schemas.microsoft.com/office/drawing/2014/main" id="{BCBF4E55-4401-4E59-A787-7A79524D1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75" y="4261022"/>
            <a:ext cx="2243236" cy="2506115"/>
          </a:xfrm>
          <a:prstGeom prst="rect">
            <a:avLst/>
          </a:prstGeom>
        </p:spPr>
      </p:pic>
      <p:sp>
        <p:nvSpPr>
          <p:cNvPr id="1024" name="TextovéPole 1023">
            <a:extLst>
              <a:ext uri="{FF2B5EF4-FFF2-40B4-BE49-F238E27FC236}">
                <a16:creationId xmlns:a16="http://schemas.microsoft.com/office/drawing/2014/main" id="{7CA35298-6DB8-4614-9829-3FC82B9F752A}"/>
              </a:ext>
            </a:extLst>
          </p:cNvPr>
          <p:cNvSpPr txBox="1"/>
          <p:nvPr/>
        </p:nvSpPr>
        <p:spPr>
          <a:xfrm>
            <a:off x="277447" y="4184949"/>
            <a:ext cx="3047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Krystaly sádrovce pokryté </a:t>
            </a:r>
          </a:p>
          <a:p>
            <a:r>
              <a:rPr lang="cs-CZ" dirty="0"/>
              <a:t>amorfním </a:t>
            </a:r>
            <a:r>
              <a:rPr lang="cs-CZ" dirty="0" err="1"/>
              <a:t>Fe</a:t>
            </a:r>
            <a:r>
              <a:rPr lang="cs-CZ" dirty="0"/>
              <a:t>(OH)</a:t>
            </a:r>
            <a:r>
              <a:rPr lang="cs-CZ" baseline="-25000" dirty="0"/>
              <a:t>3</a:t>
            </a:r>
            <a:r>
              <a:rPr lang="cs-CZ" dirty="0"/>
              <a:t> při síranové</a:t>
            </a:r>
          </a:p>
          <a:p>
            <a:r>
              <a:rPr lang="cs-CZ" dirty="0"/>
              <a:t>korozi cementové omítky</a:t>
            </a:r>
          </a:p>
        </p:txBody>
      </p:sp>
    </p:spTree>
    <p:extLst>
      <p:ext uri="{BB962C8B-B14F-4D97-AF65-F5344CB8AC3E}">
        <p14:creationId xmlns:p14="http://schemas.microsoft.com/office/powerpoint/2010/main" val="4146959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64671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b="1" dirty="0"/>
              <a:t>Elektronová mikroskopie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8" b="5296"/>
          <a:stretch/>
        </p:blipFill>
        <p:spPr bwMode="auto">
          <a:xfrm>
            <a:off x="4607374" y="2072474"/>
            <a:ext cx="4561287" cy="462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677_3000_ref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32185"/>
            <a:ext cx="1964499" cy="218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692_3000_M501_1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32185"/>
            <a:ext cx="1964498" cy="21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686_3000_popel_1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82901"/>
            <a:ext cx="1964499" cy="218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246_3000_cih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98" y="4376680"/>
            <a:ext cx="1964499" cy="218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785" y="980728"/>
            <a:ext cx="3240360" cy="894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Vápenná malta s </a:t>
            </a:r>
            <a:r>
              <a:rPr lang="cs-CZ" dirty="0" err="1">
                <a:solidFill>
                  <a:schemeClr val="tx1"/>
                </a:solidFill>
              </a:rPr>
              <a:t>metakaolinem</a:t>
            </a:r>
            <a:r>
              <a:rPr lang="cs-CZ" dirty="0">
                <a:solidFill>
                  <a:schemeClr val="tx1"/>
                </a:solidFill>
              </a:rPr>
              <a:t>, dřevním popelem, cihelným prachem</a:t>
            </a:r>
          </a:p>
        </p:txBody>
      </p:sp>
      <p:sp>
        <p:nvSpPr>
          <p:cNvPr id="9" name="Obdélník 8"/>
          <p:cNvSpPr/>
          <p:nvPr/>
        </p:nvSpPr>
        <p:spPr>
          <a:xfrm>
            <a:off x="5159825" y="980728"/>
            <a:ext cx="3456384" cy="894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Vápenná malta – dolomitické vápno</a:t>
            </a:r>
          </a:p>
        </p:txBody>
      </p:sp>
    </p:spTree>
    <p:extLst>
      <p:ext uri="{BB962C8B-B14F-4D97-AF65-F5344CB8AC3E}">
        <p14:creationId xmlns:p14="http://schemas.microsoft.com/office/powerpoint/2010/main" val="2994191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7844"/>
          </a:xfrm>
        </p:spPr>
        <p:txBody>
          <a:bodyPr>
            <a:normAutofit/>
          </a:bodyPr>
          <a:lstStyle/>
          <a:p>
            <a:r>
              <a:rPr lang="cs-CZ" sz="3600" b="1" dirty="0"/>
              <a:t>Elektronová mikroskopie + EDX sonda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3916" y="116601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   </a:t>
            </a:r>
            <a:r>
              <a:rPr lang="cs-CZ" sz="2000" dirty="0"/>
              <a:t>Distribuce prvků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            </a:t>
            </a:r>
          </a:p>
          <a:p>
            <a:pPr marL="0" indent="0">
              <a:buNone/>
            </a:pPr>
            <a:r>
              <a:rPr lang="cs-CZ" sz="2400" dirty="0"/>
              <a:t>  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2380FC-5F85-47A9-BB92-D835B6350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6" y="1815655"/>
            <a:ext cx="7931988" cy="47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96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A2044-E00A-4795-B106-E5B9C62A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Autofit/>
          </a:bodyPr>
          <a:lstStyle/>
          <a:p>
            <a:r>
              <a:rPr lang="cs-CZ" sz="3600" b="1" dirty="0">
                <a:ea typeface="Times New Roman"/>
              </a:rPr>
              <a:t>Průzkum a posouzení stavu staveb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2A11D2-7057-47BB-8171-358FB3C8C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320480"/>
          </a:xfrm>
        </p:spPr>
        <p:txBody>
          <a:bodyPr>
            <a:normAutofit/>
          </a:bodyPr>
          <a:lstStyle/>
          <a:p>
            <a:r>
              <a:rPr lang="cs-CZ" sz="2400" b="1" dirty="0"/>
              <a:t>Technický stav stavby </a:t>
            </a:r>
            <a:r>
              <a:rPr lang="cs-CZ" sz="2400" dirty="0"/>
              <a:t>– uspořádání stavby, stabilita střech (krovy), zdiva a konstrukcí (statický průzkum), vlhkost stavby – vzlínání, kondenzace, poruchy sítí, svody vody</a:t>
            </a:r>
          </a:p>
          <a:p>
            <a:pPr marL="0" indent="0">
              <a:buNone/>
            </a:pPr>
            <a:r>
              <a:rPr lang="cs-CZ" sz="2400" dirty="0"/>
              <a:t>     – zjištění příčin poruch a degradace materiálů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/>
              <a:t>Technický stav okolí stavby </a:t>
            </a:r>
            <a:r>
              <a:rPr lang="cs-CZ" sz="2400" dirty="0"/>
              <a:t>– charakteristika okolí, dopravy, činnosti v okolí stavby, </a:t>
            </a:r>
          </a:p>
          <a:p>
            <a:endParaRPr lang="cs-CZ" sz="2400" dirty="0"/>
          </a:p>
          <a:p>
            <a:r>
              <a:rPr lang="cs-CZ" sz="2400" b="1" dirty="0"/>
              <a:t>Stavebně historický průzkum </a:t>
            </a:r>
            <a:r>
              <a:rPr lang="cs-CZ" sz="2400" dirty="0"/>
              <a:t>– plánová dokumentace, dobová zobrazení, fotodokumentace 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82249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7844"/>
          </a:xfrm>
        </p:spPr>
        <p:txBody>
          <a:bodyPr>
            <a:normAutofit/>
          </a:bodyPr>
          <a:lstStyle/>
          <a:p>
            <a:r>
              <a:rPr lang="cs-CZ" sz="3600" b="1" dirty="0"/>
              <a:t>Elektronová mikroskopie + EDX sonda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3916" y="116601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   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            </a:t>
            </a:r>
          </a:p>
          <a:p>
            <a:pPr marL="0" indent="0">
              <a:buNone/>
            </a:pPr>
            <a:r>
              <a:rPr lang="cs-CZ" sz="2400" dirty="0"/>
              <a:t>   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33AC11B-9998-4972-9F3F-1716E70A1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91" y="1276849"/>
            <a:ext cx="77152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07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A2044-E00A-4795-B106-E5B9C62A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Autofit/>
          </a:bodyPr>
          <a:lstStyle/>
          <a:p>
            <a:r>
              <a:rPr lang="cs-CZ" sz="3600" b="1" dirty="0">
                <a:ea typeface="Times New Roman"/>
              </a:rPr>
              <a:t>Průzkum zdiva a omítek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2A11D2-7057-47BB-8171-358FB3C8C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363272" cy="5256584"/>
          </a:xfrm>
        </p:spPr>
        <p:txBody>
          <a:bodyPr>
            <a:normAutofit fontScale="92500"/>
          </a:bodyPr>
          <a:lstStyle/>
          <a:p>
            <a:r>
              <a:rPr lang="cs-CZ" sz="2400" dirty="0"/>
              <a:t>přímá prohlídka stavby – technický stav zdiva a omítek, rozsah poškození, zaznamenání do plánu, stav výzdoby, nátěry</a:t>
            </a:r>
          </a:p>
          <a:p>
            <a:pPr marL="0" indent="0">
              <a:buNone/>
            </a:pPr>
            <a:r>
              <a:rPr lang="cs-CZ" sz="2400" dirty="0"/>
              <a:t>     – pevnostní parametry omítek, soudržnost, zasolení, zavlhčení,</a:t>
            </a:r>
          </a:p>
          <a:p>
            <a:pPr marL="0" indent="0">
              <a:buNone/>
            </a:pPr>
            <a:r>
              <a:rPr lang="cs-CZ" sz="2400" dirty="0"/>
              <a:t>        biologické napadení, nevhodné novodobé zásahy </a:t>
            </a:r>
          </a:p>
          <a:p>
            <a:endParaRPr lang="cs-CZ" sz="2400" dirty="0"/>
          </a:p>
          <a:p>
            <a:r>
              <a:rPr lang="cs-CZ" sz="2400" dirty="0"/>
              <a:t>stratigrafie povrchových úprav omítek – umělecká výzdoba, štuky, sgrafita, nástěnné malby</a:t>
            </a:r>
          </a:p>
          <a:p>
            <a:endParaRPr lang="cs-CZ" sz="2400" dirty="0"/>
          </a:p>
          <a:p>
            <a:r>
              <a:rPr lang="cs-CZ" sz="2400" dirty="0"/>
              <a:t>fotodokumentace – celkové záběry (souvislosti), detaily, výzdoba, poruchy, místa odběrů vzorků</a:t>
            </a:r>
          </a:p>
          <a:p>
            <a:endParaRPr lang="cs-CZ" sz="2400" dirty="0"/>
          </a:p>
          <a:p>
            <a:r>
              <a:rPr lang="cs-CZ" sz="2400" b="1" dirty="0"/>
              <a:t>materiálový průzkum </a:t>
            </a:r>
            <a:r>
              <a:rPr lang="cs-CZ" sz="2400" dirty="0"/>
              <a:t>– typ pojiva, typ plniva, příměsi, typ omítky, zpracování povrchu, vlastnosti zdiva – vztah omítky a zdiva, </a:t>
            </a:r>
          </a:p>
        </p:txBody>
      </p:sp>
    </p:spTree>
    <p:extLst>
      <p:ext uri="{BB962C8B-B14F-4D97-AF65-F5344CB8AC3E}">
        <p14:creationId xmlns:p14="http://schemas.microsoft.com/office/powerpoint/2010/main" val="1045080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62681" y="476672"/>
            <a:ext cx="7772400" cy="1470025"/>
          </a:xfrm>
        </p:spPr>
        <p:txBody>
          <a:bodyPr>
            <a:normAutofit/>
          </a:bodyPr>
          <a:lstStyle/>
          <a:p>
            <a:r>
              <a:rPr lang="cs-CZ" sz="3600" b="1" dirty="0">
                <a:effectLst/>
                <a:ea typeface="Times New Roman"/>
              </a:rPr>
              <a:t>Metody analýzy stavebních materiálů (omítky, zdivo)</a:t>
            </a:r>
            <a:endParaRPr lang="cs-CZ" sz="3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1ACE2E-C451-444F-A848-40281A517A52}"/>
              </a:ext>
            </a:extLst>
          </p:cNvPr>
          <p:cNvSpPr txBox="1"/>
          <p:nvPr/>
        </p:nvSpPr>
        <p:spPr>
          <a:xfrm>
            <a:off x="562681" y="2204864"/>
            <a:ext cx="806098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1. fáze: </a:t>
            </a:r>
            <a:r>
              <a:rPr lang="cs-CZ" b="1" dirty="0"/>
              <a:t>vizuální posouzení </a:t>
            </a:r>
            <a:r>
              <a:rPr lang="cs-CZ" dirty="0"/>
              <a:t>stavebního materiálu – na objektu, subjektivní, zjišťuje se</a:t>
            </a:r>
          </a:p>
          <a:p>
            <a:pPr marL="714375" indent="-714375"/>
            <a:r>
              <a:rPr lang="cs-CZ" dirty="0"/>
              <a:t>	– barva, míra poškození, počet vrstev, salinita, vlhkost, porozita</a:t>
            </a:r>
          </a:p>
          <a:p>
            <a:endParaRPr lang="cs-CZ" dirty="0"/>
          </a:p>
          <a:p>
            <a:r>
              <a:rPr lang="cs-CZ" dirty="0"/>
              <a:t>2. fáze: </a:t>
            </a:r>
            <a:r>
              <a:rPr lang="cs-CZ" b="1" dirty="0"/>
              <a:t>objektivní posouzení </a:t>
            </a:r>
            <a:r>
              <a:rPr lang="cs-CZ" dirty="0"/>
              <a:t>pomocí fyzikálně-chemických metod, cílem je popis </a:t>
            </a:r>
          </a:p>
          <a:p>
            <a:pPr marL="714375" indent="-714375"/>
            <a:r>
              <a:rPr lang="cs-CZ" dirty="0"/>
              <a:t>	současného stavu (vlhkost, obsah solí, nasákavost, porozita) a složení malty </a:t>
            </a:r>
          </a:p>
          <a:p>
            <a:pPr marL="714375" indent="-714375"/>
            <a:r>
              <a:rPr lang="cs-CZ" dirty="0"/>
              <a:t>	(poměr mísení, druh pojiva, druh kameniva, granulometrie, přísady atd.)</a:t>
            </a:r>
          </a:p>
          <a:p>
            <a:pPr marL="714375" indent="-714375"/>
            <a:endParaRPr lang="cs-CZ" dirty="0"/>
          </a:p>
          <a:p>
            <a:r>
              <a:rPr lang="cs-CZ" dirty="0"/>
              <a:t>Důležitá je </a:t>
            </a:r>
            <a:r>
              <a:rPr lang="cs-CZ" b="1" dirty="0"/>
              <a:t>metodika odběru vzorků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proč se vzorek odebírá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cílený odběr – výběr místa charakterizující vlastnost, kterou chceme zkoumat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dostatečné množství vzorku  (100 g, problém na historicky cenných stavbách)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reprezentativní odběr vzorku (typický představitel materiálu)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archivace zbylého množství vzorku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fotodokumentace místa odběru vzorku + označení v půdorysu (výška odběru)</a:t>
            </a:r>
          </a:p>
        </p:txBody>
      </p:sp>
    </p:spTree>
    <p:extLst>
      <p:ext uri="{BB962C8B-B14F-4D97-AF65-F5344CB8AC3E}">
        <p14:creationId xmlns:p14="http://schemas.microsoft.com/office/powerpoint/2010/main" val="229024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542EF03-E51A-40A6-A69B-EB3BFAABE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Vzor protokolu o odběru vzorku omítky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F0D90B2-F7F0-4105-BB2B-09DE963833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33" y="1675227"/>
            <a:ext cx="614573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93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9253"/>
            <a:ext cx="7886700" cy="809467"/>
          </a:xfrm>
        </p:spPr>
        <p:txBody>
          <a:bodyPr>
            <a:normAutofit/>
          </a:bodyPr>
          <a:lstStyle/>
          <a:p>
            <a:r>
              <a:rPr lang="cs-CZ" sz="3600" b="1" dirty="0"/>
              <a:t>Stanovení vlhkosti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1916" y="1052736"/>
            <a:ext cx="5212212" cy="5080099"/>
          </a:xfrm>
        </p:spPr>
        <p:txBody>
          <a:bodyPr>
            <a:normAutofit/>
          </a:bodyPr>
          <a:lstStyle/>
          <a:p>
            <a:r>
              <a:rPr lang="cs-CZ" sz="2000" dirty="0"/>
              <a:t>nejpřesnější – gravimetrické stanovení (rozdíl hmotností vlhkého a vysušeného vzorku)</a:t>
            </a:r>
          </a:p>
          <a:p>
            <a:endParaRPr lang="cs-CZ" sz="2000" dirty="0"/>
          </a:p>
          <a:p>
            <a:r>
              <a:rPr lang="cs-CZ" sz="2000" dirty="0"/>
              <a:t>přístrojové – méně přesné – ovlivněno obsahem solí – měření odporu, vodivosti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stanovení nasákavosti</a:t>
            </a:r>
            <a:r>
              <a:rPr lang="cs-CZ" sz="2000" dirty="0"/>
              <a:t> – kusový soudržný materiál (stanoví se množství vody absorbované vysušeným materiálem za 24 h)</a:t>
            </a:r>
          </a:p>
          <a:p>
            <a:pPr marL="0" indent="0">
              <a:buNone/>
            </a:pPr>
            <a:r>
              <a:rPr lang="cs-CZ" sz="2000" dirty="0"/>
              <a:t>     In situ – stanovení pomocí </a:t>
            </a:r>
            <a:r>
              <a:rPr lang="cs-CZ" sz="2000" dirty="0" err="1"/>
              <a:t>Karstenových</a:t>
            </a:r>
            <a:r>
              <a:rPr lang="cs-CZ" sz="2000" dirty="0"/>
              <a:t>  </a:t>
            </a:r>
            <a:br>
              <a:rPr lang="cs-CZ" sz="2000" dirty="0"/>
            </a:br>
            <a:r>
              <a:rPr lang="cs-CZ" sz="2000" dirty="0"/>
              <a:t>     trubic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E6EEEB-C13F-44DD-BFB0-BD2CCD326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35" b="3"/>
          <a:stretch/>
        </p:blipFill>
        <p:spPr>
          <a:xfrm>
            <a:off x="5983150" y="1089243"/>
            <a:ext cx="2821959" cy="31683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EAC8B7B-F135-4573-80E7-8DA426A81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505478"/>
            <a:ext cx="5990652" cy="234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2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b="1" dirty="0"/>
              <a:t>Průzkum malt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4929411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sz="2000" b="1" dirty="0"/>
              <a:t>rozklad vzorku v kyselině </a:t>
            </a:r>
            <a:r>
              <a:rPr lang="cs-CZ" sz="2000" dirty="0"/>
              <a:t>– stanovení poměru mísení (pouze pro křemenné kamenivo, živce, jíly; vápenec, dolomit – rozklad)</a:t>
            </a:r>
          </a:p>
          <a:p>
            <a:pPr>
              <a:spcBef>
                <a:spcPts val="1200"/>
              </a:spcBef>
            </a:pPr>
            <a:r>
              <a:rPr lang="cs-CZ" sz="2000" b="1" dirty="0"/>
              <a:t>granulometrická analýza </a:t>
            </a:r>
            <a:r>
              <a:rPr lang="cs-CZ" sz="2000" dirty="0"/>
              <a:t>– sítový rozbor, laserová difrakce – hmotnostní zastoupení zrn kameniva dle jejich velikosti</a:t>
            </a:r>
          </a:p>
          <a:p>
            <a:pPr>
              <a:spcBef>
                <a:spcPts val="1200"/>
              </a:spcBef>
            </a:pPr>
            <a:r>
              <a:rPr lang="cs-CZ" sz="2000" b="1" dirty="0"/>
              <a:t>chemická analýza </a:t>
            </a:r>
            <a:r>
              <a:rPr lang="cs-CZ" sz="2000" dirty="0"/>
              <a:t>– převod vzorku do roztoku (rozklad HCl), kvantitativní stanovení prvků (SiO</a:t>
            </a:r>
            <a:r>
              <a:rPr lang="cs-CZ" sz="2000" baseline="-25000" dirty="0"/>
              <a:t>2</a:t>
            </a:r>
            <a:r>
              <a:rPr lang="cs-CZ" sz="2000" dirty="0"/>
              <a:t>, CaO, MgO, Al</a:t>
            </a:r>
            <a:r>
              <a:rPr lang="cs-CZ" sz="2000" baseline="-25000" dirty="0"/>
              <a:t>2</a:t>
            </a:r>
            <a:r>
              <a:rPr lang="cs-CZ" sz="2000" dirty="0"/>
              <a:t>O</a:t>
            </a:r>
            <a:r>
              <a:rPr lang="cs-CZ" sz="2000" baseline="-25000" dirty="0"/>
              <a:t>3</a:t>
            </a:r>
            <a:r>
              <a:rPr lang="cs-CZ" sz="2000" dirty="0"/>
              <a:t>, Fe</a:t>
            </a:r>
            <a:r>
              <a:rPr lang="cs-CZ" sz="2000" baseline="-25000" dirty="0"/>
              <a:t>2</a:t>
            </a:r>
            <a:r>
              <a:rPr lang="cs-CZ" sz="2000" dirty="0"/>
              <a:t>O</a:t>
            </a:r>
            <a:r>
              <a:rPr lang="cs-CZ" sz="2000" baseline="-25000" dirty="0"/>
              <a:t>3</a:t>
            </a:r>
            <a:r>
              <a:rPr lang="cs-CZ" sz="2000" dirty="0"/>
              <a:t>, SO</a:t>
            </a:r>
            <a:r>
              <a:rPr lang="cs-CZ" sz="2000" baseline="-25000" dirty="0"/>
              <a:t>3</a:t>
            </a:r>
            <a:r>
              <a:rPr lang="cs-CZ" sz="2000" dirty="0"/>
              <a:t>, CO</a:t>
            </a:r>
            <a:r>
              <a:rPr lang="cs-CZ" sz="2000" baseline="-25000" dirty="0"/>
              <a:t>2</a:t>
            </a:r>
            <a:r>
              <a:rPr lang="cs-CZ" sz="2000" dirty="0"/>
              <a:t>…); rentgenová fluorescenční analýza (XRF)</a:t>
            </a:r>
          </a:p>
          <a:p>
            <a:pPr>
              <a:spcBef>
                <a:spcPts val="1200"/>
              </a:spcBef>
            </a:pPr>
            <a:r>
              <a:rPr lang="cs-CZ" sz="2000" b="1" dirty="0"/>
              <a:t>termická analýza </a:t>
            </a:r>
            <a:r>
              <a:rPr lang="cs-CZ" sz="2000" dirty="0"/>
              <a:t>(TG) – hmotnostní úbytky při zahřívání – obsah vody, typ pojiva, obsah Ca(OH)</a:t>
            </a:r>
            <a:r>
              <a:rPr lang="cs-CZ" sz="2000" baseline="-25000" dirty="0"/>
              <a:t>2</a:t>
            </a:r>
            <a:r>
              <a:rPr lang="cs-CZ" sz="2000" dirty="0"/>
              <a:t>, CaCO</a:t>
            </a:r>
            <a:r>
              <a:rPr lang="cs-CZ" sz="2000" baseline="-25000" dirty="0"/>
              <a:t>3</a:t>
            </a:r>
            <a:r>
              <a:rPr lang="cs-CZ" sz="2000" dirty="0"/>
              <a:t>, CSH, CaSO</a:t>
            </a:r>
            <a:r>
              <a:rPr lang="cs-CZ" sz="2000" baseline="-25000" dirty="0"/>
              <a:t>4, </a:t>
            </a:r>
            <a:r>
              <a:rPr lang="cs-CZ" sz="2000" dirty="0"/>
              <a:t>ztráta žíháním…</a:t>
            </a:r>
          </a:p>
          <a:p>
            <a:pPr>
              <a:spcBef>
                <a:spcPts val="1200"/>
              </a:spcBef>
            </a:pPr>
            <a:r>
              <a:rPr lang="cs-CZ" sz="2000" b="1" dirty="0"/>
              <a:t>rentgenová difrakční analýza </a:t>
            </a:r>
            <a:r>
              <a:rPr lang="cs-CZ" sz="2000" dirty="0"/>
              <a:t>(XRD) – mineralogické složení, obsah skelné fáze</a:t>
            </a:r>
          </a:p>
          <a:p>
            <a:pPr>
              <a:spcBef>
                <a:spcPts val="1200"/>
              </a:spcBef>
            </a:pPr>
            <a:r>
              <a:rPr lang="cs-CZ" sz="2000" b="1" dirty="0"/>
              <a:t>rtuťová porozimetrie </a:t>
            </a:r>
            <a:r>
              <a:rPr lang="cs-CZ" sz="2000" dirty="0"/>
              <a:t>– porozita, distribuce pórů</a:t>
            </a:r>
          </a:p>
          <a:p>
            <a:pPr>
              <a:spcBef>
                <a:spcPts val="1200"/>
              </a:spcBef>
            </a:pPr>
            <a:r>
              <a:rPr lang="cs-CZ" sz="2000" b="1" dirty="0"/>
              <a:t>mikroskopie elektronová </a:t>
            </a:r>
            <a:r>
              <a:rPr lang="cs-CZ" sz="2000" dirty="0"/>
              <a:t>(SEM) a </a:t>
            </a:r>
            <a:r>
              <a:rPr lang="cs-CZ" sz="2000" b="1" dirty="0"/>
              <a:t>optická</a:t>
            </a:r>
            <a:r>
              <a:rPr lang="cs-CZ" sz="2000" dirty="0"/>
              <a:t> – mineralogické složení, mikrostruktura</a:t>
            </a:r>
          </a:p>
        </p:txBody>
      </p:sp>
    </p:spTree>
    <p:extLst>
      <p:ext uri="{BB962C8B-B14F-4D97-AF65-F5344CB8AC3E}">
        <p14:creationId xmlns:p14="http://schemas.microsoft.com/office/powerpoint/2010/main" val="3025913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4"/>
          </a:xfrm>
        </p:spPr>
        <p:txBody>
          <a:bodyPr>
            <a:normAutofit/>
          </a:bodyPr>
          <a:lstStyle/>
          <a:p>
            <a:r>
              <a:rPr lang="cs-CZ" sz="3600" b="1" dirty="0"/>
              <a:t>Granulometrická analýza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867630"/>
            <a:ext cx="4334996" cy="445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Granulometrie kameniva v maltě z hradu </a:t>
            </a:r>
            <a:r>
              <a:rPr lang="cs-CZ" sz="1600" dirty="0" err="1"/>
              <a:t>Cimburk</a:t>
            </a:r>
            <a:endParaRPr lang="cs-CZ" sz="16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972710"/>
              </p:ext>
            </p:extLst>
          </p:nvPr>
        </p:nvGraphicFramePr>
        <p:xfrm>
          <a:off x="1043608" y="2341868"/>
          <a:ext cx="3078347" cy="20116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7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Velikost zrn [mm]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Obsah [%]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Times New Roman"/>
                        </a:rPr>
                        <a:t>pod 0,045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2,69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Times New Roman"/>
                        </a:rPr>
                        <a:t>0,045-0,063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0,94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Times New Roman"/>
                        </a:rPr>
                        <a:t>0,063-0,090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1,59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Times New Roman"/>
                        </a:rPr>
                        <a:t>0,090-0,125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0,39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Times New Roman"/>
                        </a:rPr>
                        <a:t>0,125-0,250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5,26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Times New Roman"/>
                        </a:rPr>
                        <a:t>0,250-0,500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7,29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9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Times New Roman"/>
                        </a:rPr>
                        <a:t>0,500-1,000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14,60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Times New Roman"/>
                        </a:rPr>
                        <a:t>1,000-2,500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32,83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9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Times New Roman"/>
                        </a:rPr>
                        <a:t>2,500-4,000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19,90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9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Times New Roman"/>
                        </a:rPr>
                        <a:t>nad 4,000</a:t>
                      </a:r>
                      <a:endParaRPr lang="cs-CZ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Times New Roman"/>
                        </a:rPr>
                        <a:t>14,51</a:t>
                      </a:r>
                      <a:endParaRPr lang="cs-CZ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306376"/>
              </p:ext>
            </p:extLst>
          </p:nvPr>
        </p:nvGraphicFramePr>
        <p:xfrm>
          <a:off x="236765" y="4365104"/>
          <a:ext cx="4334996" cy="2451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5D1BA315-C79F-4F21-AB7A-B1EE8368BB56}"/>
              </a:ext>
            </a:extLst>
          </p:cNvPr>
          <p:cNvSpPr txBox="1"/>
          <p:nvPr/>
        </p:nvSpPr>
        <p:spPr>
          <a:xfrm>
            <a:off x="1698300" y="1250850"/>
            <a:ext cx="141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Sítový rozbor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E79841C-28A2-4415-9864-F84740D16623}"/>
              </a:ext>
            </a:extLst>
          </p:cNvPr>
          <p:cNvSpPr txBox="1"/>
          <p:nvPr/>
        </p:nvSpPr>
        <p:spPr>
          <a:xfrm>
            <a:off x="6033777" y="112474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Laserová difrakce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A9F4A3-AC64-485B-A92E-61E8C760D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990" y="3420468"/>
            <a:ext cx="4334996" cy="217748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F7EE8F7-F90B-451C-BCE6-EFC9B1F0C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480808"/>
            <a:ext cx="3162300" cy="18669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E252EA3-3F42-4EF8-807F-C922F8AA8858}"/>
              </a:ext>
            </a:extLst>
          </p:cNvPr>
          <p:cNvSpPr txBox="1"/>
          <p:nvPr/>
        </p:nvSpPr>
        <p:spPr>
          <a:xfrm>
            <a:off x="5004048" y="5733258"/>
            <a:ext cx="245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výpočet – D</a:t>
            </a:r>
            <a:r>
              <a:rPr lang="cs-CZ" baseline="-25000" dirty="0"/>
              <a:t>10</a:t>
            </a:r>
            <a:r>
              <a:rPr lang="cs-CZ" dirty="0"/>
              <a:t>, D</a:t>
            </a:r>
            <a:r>
              <a:rPr lang="cs-CZ" baseline="-25000" dirty="0"/>
              <a:t>50</a:t>
            </a:r>
            <a:r>
              <a:rPr lang="cs-CZ" dirty="0"/>
              <a:t>, D</a:t>
            </a:r>
            <a:r>
              <a:rPr lang="cs-CZ" baseline="-25000" dirty="0"/>
              <a:t>90</a:t>
            </a:r>
            <a:r>
              <a:rPr lang="cs-CZ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31182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dirty="0"/>
              <a:t>Chemická analýza (XRF)</a:t>
            </a:r>
          </a:p>
        </p:txBody>
      </p:sp>
      <p:sp>
        <p:nvSpPr>
          <p:cNvPr id="4" name="Zástupný symbol pro obsah 7">
            <a:extLst>
              <a:ext uri="{FF2B5EF4-FFF2-40B4-BE49-F238E27FC236}">
                <a16:creationId xmlns:a16="http://schemas.microsoft.com/office/drawing/2014/main" id="{C7ED5FDF-A0EF-4BC1-BBEF-A5E9B1261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5544616"/>
          </a:xfrm>
        </p:spPr>
        <p:txBody>
          <a:bodyPr>
            <a:normAutofit/>
          </a:bodyPr>
          <a:lstStyle/>
          <a:p>
            <a:r>
              <a:rPr lang="cs-CZ" sz="2000" dirty="0"/>
              <a:t>umožňuje prvkovou analýzu pevných látek</a:t>
            </a:r>
          </a:p>
          <a:p>
            <a:r>
              <a:rPr lang="cs-CZ" sz="2000" dirty="0"/>
              <a:t>lze stanovit prvky od beryllia (4) po uran (92)</a:t>
            </a:r>
          </a:p>
          <a:p>
            <a:r>
              <a:rPr lang="cs-CZ" sz="2000" dirty="0"/>
              <a:t>příprava vzorku: rozemletí na analytickou jemnost </a:t>
            </a:r>
          </a:p>
          <a:p>
            <a:r>
              <a:rPr lang="cs-CZ" sz="2000" dirty="0"/>
              <a:t>typy vzorků </a:t>
            </a:r>
          </a:p>
          <a:p>
            <a:pPr lvl="1">
              <a:buFont typeface="Arial" pitchFamily="34" charset="0"/>
              <a:buChar char="•"/>
            </a:pPr>
            <a:r>
              <a:rPr lang="cs-CZ" sz="2000" dirty="0"/>
              <a:t>tavené perly (referenční metoda)</a:t>
            </a:r>
            <a:br>
              <a:rPr lang="cs-CZ" sz="2000" dirty="0"/>
            </a:br>
            <a:r>
              <a:rPr lang="cs-CZ" sz="2000" dirty="0"/>
              <a:t>tavení s LiBH</a:t>
            </a:r>
            <a:r>
              <a:rPr lang="cs-CZ" sz="2000" baseline="-25000" dirty="0"/>
              <a:t>4</a:t>
            </a:r>
            <a:r>
              <a:rPr lang="cs-CZ" sz="2000" dirty="0"/>
              <a:t> nebo LiBO</a:t>
            </a:r>
            <a:r>
              <a:rPr lang="cs-CZ" sz="2000" baseline="-25000" dirty="0"/>
              <a:t>2</a:t>
            </a:r>
            <a:br>
              <a:rPr lang="cs-CZ" sz="2000" dirty="0"/>
            </a:br>
            <a:r>
              <a:rPr lang="cs-CZ" sz="2000" dirty="0"/>
              <a:t>v poměru 1 : 15</a:t>
            </a:r>
          </a:p>
          <a:p>
            <a:pPr marL="457200" lvl="1" indent="0">
              <a:buNone/>
            </a:pPr>
            <a:endParaRPr lang="cs-CZ" sz="2000" dirty="0"/>
          </a:p>
          <a:p>
            <a:pPr lvl="1">
              <a:buFont typeface="Arial" pitchFamily="34" charset="0"/>
              <a:buChar char="•"/>
            </a:pPr>
            <a:r>
              <a:rPr lang="cs-CZ" sz="2000" dirty="0"/>
              <a:t>lisované tablety (alternativní metoda)</a:t>
            </a:r>
            <a:br>
              <a:rPr lang="cs-CZ" sz="2000" dirty="0"/>
            </a:br>
            <a:r>
              <a:rPr lang="cs-CZ" sz="2000" dirty="0"/>
              <a:t>lisování s mikrokrystalickou celulózou</a:t>
            </a:r>
            <a:br>
              <a:rPr lang="cs-CZ" sz="2000" dirty="0"/>
            </a:br>
            <a:r>
              <a:rPr lang="cs-CZ" sz="2000" dirty="0"/>
              <a:t>v poměru 5 : 1</a:t>
            </a:r>
          </a:p>
          <a:p>
            <a:pPr marL="457200" lvl="1" indent="0">
              <a:buNone/>
            </a:pPr>
            <a:endParaRPr lang="cs-CZ" sz="2000" dirty="0"/>
          </a:p>
          <a:p>
            <a:pPr marL="361950" lvl="1" indent="-361950">
              <a:buFont typeface="Arial" pitchFamily="34" charset="0"/>
              <a:buChar char="•"/>
            </a:pPr>
            <a:r>
              <a:rPr lang="cs-CZ" sz="2000" dirty="0"/>
              <a:t>kvalitativní analýza</a:t>
            </a:r>
          </a:p>
          <a:p>
            <a:pPr marL="361950" lvl="1" indent="-361950">
              <a:buFont typeface="Arial" pitchFamily="34" charset="0"/>
              <a:buChar char="•"/>
            </a:pPr>
            <a:r>
              <a:rPr lang="cs-CZ" sz="2000" dirty="0"/>
              <a:t>kvantitativní analýza – nutnost kalibrace (komparativní stanovení)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0CB6C5-E36E-457D-8DD0-2E71596A1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412776"/>
            <a:ext cx="1420491" cy="18960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0635C1-75DF-4995-930A-1A39BDFFB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29" y="3717032"/>
            <a:ext cx="2158171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848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925</Words>
  <Application>Microsoft Office PowerPoint</Application>
  <PresentationFormat>Předvádění na obrazovce (4:3)</PresentationFormat>
  <Paragraphs>144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Motiv systému Office</vt:lpstr>
      <vt:lpstr>Průzkum a posouzení stavu staveb</vt:lpstr>
      <vt:lpstr>Průzkum a posouzení stavu staveb</vt:lpstr>
      <vt:lpstr>Průzkum zdiva a omítek</vt:lpstr>
      <vt:lpstr>Metody analýzy stavebních materiálů (omítky, zdivo)</vt:lpstr>
      <vt:lpstr>Vzor protokolu o odběru vzorku omítky</vt:lpstr>
      <vt:lpstr>Stanovení vlhkosti</vt:lpstr>
      <vt:lpstr>Průzkum malt</vt:lpstr>
      <vt:lpstr>Granulometrická analýza</vt:lpstr>
      <vt:lpstr>Chemická analýza (XRF)</vt:lpstr>
      <vt:lpstr>Termická analýza</vt:lpstr>
      <vt:lpstr>Termická analýza</vt:lpstr>
      <vt:lpstr>Rentgenová difrakční analýza</vt:lpstr>
      <vt:lpstr>Rentgenová difrakční analýza</vt:lpstr>
      <vt:lpstr>Rentgenová difrakční analýza</vt:lpstr>
      <vt:lpstr>Mikroskopie optická</vt:lpstr>
      <vt:lpstr>Mikroskopie optická</vt:lpstr>
      <vt:lpstr>Od optické mikroskopie k elektronové mikroskopii</vt:lpstr>
      <vt:lpstr>Elektronová mikroskopie</vt:lpstr>
      <vt:lpstr>Elektronová mikroskopie + EDX sonda</vt:lpstr>
      <vt:lpstr>Elektronová mikroskopie + EDX sonda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Metody analýzy stavebních materiálů (omítky)</dc:title>
  <dc:creator>Marvy</dc:creator>
  <cp:lastModifiedBy>Vyšvařil Martin (18854)</cp:lastModifiedBy>
  <cp:revision>33</cp:revision>
  <dcterms:created xsi:type="dcterms:W3CDTF">2019-03-13T13:56:02Z</dcterms:created>
  <dcterms:modified xsi:type="dcterms:W3CDTF">2021-03-25T14:57:02Z</dcterms:modified>
  <cp:contentStatus/>
</cp:coreProperties>
</file>