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0" r:id="rId4"/>
    <p:sldId id="301" r:id="rId5"/>
    <p:sldId id="302" r:id="rId6"/>
    <p:sldId id="303" r:id="rId7"/>
    <p:sldId id="304" r:id="rId8"/>
    <p:sldId id="305" r:id="rId9"/>
    <p:sldId id="30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4C0-A104-4093-A65D-B430DA47F297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CA9B-DD03-4D6A-AD22-08573EC2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14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4C0-A104-4093-A65D-B430DA47F297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CA9B-DD03-4D6A-AD22-08573EC2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9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4C0-A104-4093-A65D-B430DA47F297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CA9B-DD03-4D6A-AD22-08573EC2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03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4C0-A104-4093-A65D-B430DA47F297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CA9B-DD03-4D6A-AD22-08573EC2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80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4C0-A104-4093-A65D-B430DA47F297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CA9B-DD03-4D6A-AD22-08573EC2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12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4C0-A104-4093-A65D-B430DA47F297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CA9B-DD03-4D6A-AD22-08573EC2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81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4C0-A104-4093-A65D-B430DA47F297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CA9B-DD03-4D6A-AD22-08573EC2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58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4C0-A104-4093-A65D-B430DA47F297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CA9B-DD03-4D6A-AD22-08573EC2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4C0-A104-4093-A65D-B430DA47F297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CA9B-DD03-4D6A-AD22-08573EC2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73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4C0-A104-4093-A65D-B430DA47F297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CA9B-DD03-4D6A-AD22-08573EC2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42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264C0-A104-4093-A65D-B430DA47F297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CA9B-DD03-4D6A-AD22-08573EC2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93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264C0-A104-4093-A65D-B430DA47F297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ECA9B-DD03-4D6A-AD22-08573EC2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58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gbioforum.org/v12n34/v12n34a10-duke.htm#R29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055" y="110217"/>
            <a:ext cx="651101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72" y="110217"/>
            <a:ext cx="428625" cy="6286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1398814" y="110217"/>
            <a:ext cx="10564586" cy="628650"/>
          </a:xfrm>
          <a:prstGeom prst="rect">
            <a:avLst/>
          </a:prstGeom>
          <a:solidFill>
            <a:srgbClr val="00A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00287D"/>
              </a:solidFill>
              <a:effectLst/>
              <a:latin typeface="Tahoma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2875" y="110217"/>
            <a:ext cx="600075" cy="62865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286989" y="2432116"/>
            <a:ext cx="57148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6000" b="1" dirty="0">
                <a:solidFill>
                  <a:srgbClr val="2C451B"/>
                </a:solidFill>
              </a:rPr>
              <a:t>GABA/BABA</a:t>
            </a:r>
          </a:p>
          <a:p>
            <a:pPr algn="ctr"/>
            <a:r>
              <a:rPr lang="cs-CZ" sz="6000" b="1" dirty="0" err="1">
                <a:solidFill>
                  <a:srgbClr val="2C451B"/>
                </a:solidFill>
              </a:rPr>
              <a:t>Šikimátová</a:t>
            </a:r>
            <a:r>
              <a:rPr lang="cs-CZ" sz="6000" b="1" dirty="0">
                <a:solidFill>
                  <a:srgbClr val="2C451B"/>
                </a:solidFill>
              </a:rPr>
              <a:t> dráha</a:t>
            </a:r>
          </a:p>
        </p:txBody>
      </p:sp>
    </p:spTree>
    <p:extLst>
      <p:ext uri="{BB962C8B-B14F-4D97-AF65-F5344CB8AC3E}">
        <p14:creationId xmlns:p14="http://schemas.microsoft.com/office/powerpoint/2010/main" val="349749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18"/>
    </mc:Choice>
    <mc:Fallback xmlns="">
      <p:transition spd="slow" advTm="227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70" y="153760"/>
            <a:ext cx="651101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53760"/>
            <a:ext cx="428625" cy="6286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1387929" y="153760"/>
            <a:ext cx="10564586" cy="628650"/>
          </a:xfrm>
          <a:prstGeom prst="rect">
            <a:avLst/>
          </a:prstGeom>
          <a:solidFill>
            <a:srgbClr val="00A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00287D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22991" y="172175"/>
            <a:ext cx="1137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GABA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1990" y="153760"/>
            <a:ext cx="600075" cy="628650"/>
          </a:xfrm>
          <a:prstGeom prst="rect">
            <a:avLst/>
          </a:prstGeom>
        </p:spPr>
      </p:pic>
      <p:pic>
        <p:nvPicPr>
          <p:cNvPr id="1026" name="Picture 2" descr="GABA receptor – Wikipedie">
            <a:extLst>
              <a:ext uri="{FF2B5EF4-FFF2-40B4-BE49-F238E27FC236}">
                <a16:creationId xmlns:a16="http://schemas.microsoft.com/office/drawing/2014/main" id="{1D627142-CE97-4983-B146-097D8C9C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04" y="207914"/>
            <a:ext cx="1567619" cy="5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4B3E0D21-B854-416F-B830-1B9AF04585C6}"/>
              </a:ext>
            </a:extLst>
          </p:cNvPr>
          <p:cNvSpPr txBox="1"/>
          <p:nvPr/>
        </p:nvSpPr>
        <p:spPr>
          <a:xfrm>
            <a:off x="457199" y="907708"/>
            <a:ext cx="111748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C451B"/>
                </a:solidFill>
              </a:rPr>
              <a:t>Běžná ne-</a:t>
            </a:r>
            <a:r>
              <a:rPr lang="cs-CZ" sz="1600" dirty="0" err="1">
                <a:solidFill>
                  <a:srgbClr val="2C451B"/>
                </a:solidFill>
              </a:rPr>
              <a:t>proteinogenní</a:t>
            </a:r>
            <a:r>
              <a:rPr lang="cs-CZ" sz="1600" dirty="0">
                <a:solidFill>
                  <a:srgbClr val="2C451B"/>
                </a:solidFill>
              </a:rPr>
              <a:t> AK, signální molekula u živočichů a rostlin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C451B"/>
                </a:solidFill>
              </a:rPr>
              <a:t>GABA se váže na hliníkem-aktivovaný transportér </a:t>
            </a:r>
            <a:r>
              <a:rPr lang="cs-CZ" sz="1600" dirty="0" err="1">
                <a:solidFill>
                  <a:srgbClr val="2C451B"/>
                </a:solidFill>
              </a:rPr>
              <a:t>malátu</a:t>
            </a:r>
            <a:r>
              <a:rPr lang="cs-CZ" sz="1600" dirty="0">
                <a:solidFill>
                  <a:srgbClr val="2C451B"/>
                </a:solidFill>
              </a:rPr>
              <a:t> (ALMT) = </a:t>
            </a:r>
            <a:r>
              <a:rPr lang="cs-CZ" sz="1600" dirty="0" err="1">
                <a:solidFill>
                  <a:srgbClr val="2C451B"/>
                </a:solidFill>
              </a:rPr>
              <a:t>eflux</a:t>
            </a:r>
            <a:r>
              <a:rPr lang="cs-CZ" sz="1600" dirty="0">
                <a:solidFill>
                  <a:srgbClr val="2C451B"/>
                </a:solidFill>
              </a:rPr>
              <a:t> GABA do </a:t>
            </a:r>
            <a:r>
              <a:rPr lang="cs-CZ" sz="1600" dirty="0" err="1">
                <a:solidFill>
                  <a:srgbClr val="2C451B"/>
                </a:solidFill>
              </a:rPr>
              <a:t>apoplastu</a:t>
            </a:r>
            <a:endParaRPr lang="cs-CZ" sz="1600" dirty="0">
              <a:solidFill>
                <a:srgbClr val="2C451B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C451B"/>
                </a:solidFill>
              </a:rPr>
              <a:t>vysoká intracelulární hladina inhibuje </a:t>
            </a:r>
            <a:r>
              <a:rPr lang="cs-CZ" sz="1600" dirty="0" err="1">
                <a:solidFill>
                  <a:srgbClr val="2C451B"/>
                </a:solidFill>
              </a:rPr>
              <a:t>eflux</a:t>
            </a:r>
            <a:r>
              <a:rPr lang="cs-CZ" sz="1600" dirty="0">
                <a:solidFill>
                  <a:srgbClr val="2C451B"/>
                </a:solidFill>
              </a:rPr>
              <a:t> </a:t>
            </a:r>
            <a:r>
              <a:rPr lang="cs-CZ" sz="1600" dirty="0" err="1">
                <a:solidFill>
                  <a:srgbClr val="2C451B"/>
                </a:solidFill>
              </a:rPr>
              <a:t>malátu</a:t>
            </a:r>
            <a:endParaRPr lang="cs-CZ" sz="1600" dirty="0">
              <a:solidFill>
                <a:srgbClr val="2C451B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2C451B"/>
                </a:solidFill>
              </a:rPr>
              <a:t>GABA vzniká z: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solidFill>
                  <a:srgbClr val="2C451B"/>
                </a:solidFill>
              </a:rPr>
              <a:t>     - katabolismu polyaminů v </a:t>
            </a:r>
            <a:r>
              <a:rPr lang="cs-CZ" sz="1600" dirty="0" err="1">
                <a:solidFill>
                  <a:srgbClr val="2C451B"/>
                </a:solidFill>
              </a:rPr>
              <a:t>peroxisomech</a:t>
            </a:r>
            <a:endParaRPr lang="cs-CZ" sz="1600" dirty="0">
              <a:solidFill>
                <a:srgbClr val="2C451B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600" dirty="0">
                <a:solidFill>
                  <a:srgbClr val="2C451B"/>
                </a:solidFill>
              </a:rPr>
              <a:t>     - anabolismu polyaminů v plastidech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solidFill>
                  <a:srgbClr val="2C451B"/>
                </a:solidFill>
              </a:rPr>
              <a:t>     - glutamátu de-karboxylací pomocí </a:t>
            </a:r>
            <a:r>
              <a:rPr lang="cs-CZ" sz="1600" dirty="0" err="1">
                <a:solidFill>
                  <a:srgbClr val="2C451B"/>
                </a:solidFill>
              </a:rPr>
              <a:t>Glu</a:t>
            </a:r>
            <a:r>
              <a:rPr lang="cs-CZ" sz="1600" dirty="0">
                <a:solidFill>
                  <a:srgbClr val="2C451B"/>
                </a:solidFill>
              </a:rPr>
              <a:t>-dekarboxylázy</a:t>
            </a:r>
          </a:p>
        </p:txBody>
      </p:sp>
      <p:pic>
        <p:nvPicPr>
          <p:cNvPr id="1028" name="Picture 4" descr="The core pathways of proline metabolism. Proline synthesis from... |  Download Scientific Diagram">
            <a:extLst>
              <a:ext uri="{FF2B5EF4-FFF2-40B4-BE49-F238E27FC236}">
                <a16:creationId xmlns:a16="http://schemas.microsoft.com/office/drawing/2014/main" id="{72ECBE3B-5A24-4AB2-A788-1DAB1AF83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8" y="3276600"/>
            <a:ext cx="3331982" cy="33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lyamine Biosynthesis in Plants">
            <a:extLst>
              <a:ext uri="{FF2B5EF4-FFF2-40B4-BE49-F238E27FC236}">
                <a16:creationId xmlns:a16="http://schemas.microsoft.com/office/drawing/2014/main" id="{53989A1B-AB0D-43F8-AE0C-29877142D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689" y="1881319"/>
            <a:ext cx="3862482" cy="48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Low-Molecular-Weight Nitrogenous Compounds (GABA and Polyamines) in  Blue–Green Algae - ScienceDirect">
            <a:extLst>
              <a:ext uri="{FF2B5EF4-FFF2-40B4-BE49-F238E27FC236}">
                <a16:creationId xmlns:a16="http://schemas.microsoft.com/office/drawing/2014/main" id="{5B862197-2C33-423C-AED1-ED46E0C638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AD016B80-8342-4210-8338-ED7126285A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8608" y="3310553"/>
            <a:ext cx="3879584" cy="339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0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467"/>
    </mc:Choice>
    <mc:Fallback xmlns="">
      <p:transition spd="slow" advTm="48646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4B0F1DC-E262-4FAA-B435-D724219005D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70" y="153760"/>
            <a:ext cx="651101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237B821-E9F5-42A7-9E18-B65C8E412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53760"/>
            <a:ext cx="428625" cy="62865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DD633F7-36B9-4D63-8E5A-49C70B059FE8}"/>
              </a:ext>
            </a:extLst>
          </p:cNvPr>
          <p:cNvSpPr/>
          <p:nvPr/>
        </p:nvSpPr>
        <p:spPr bwMode="auto">
          <a:xfrm>
            <a:off x="1387929" y="153760"/>
            <a:ext cx="10564586" cy="628650"/>
          </a:xfrm>
          <a:prstGeom prst="rect">
            <a:avLst/>
          </a:prstGeom>
          <a:solidFill>
            <a:srgbClr val="00A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00287D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06C9ED2-81CD-4DEF-835A-553215CB431F}"/>
              </a:ext>
            </a:extLst>
          </p:cNvPr>
          <p:cNvSpPr txBox="1"/>
          <p:nvPr/>
        </p:nvSpPr>
        <p:spPr>
          <a:xfrm>
            <a:off x="1622991" y="172175"/>
            <a:ext cx="2174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GABA </a:t>
            </a:r>
            <a:r>
              <a:rPr lang="cs-CZ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shunt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573E3BE-DDF2-4004-8C05-DA3076D9A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1990" y="153760"/>
            <a:ext cx="600075" cy="6286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E295CFF-60CE-4D68-A2CB-1020EABBE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865" y="2600632"/>
            <a:ext cx="4653943" cy="421600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71DF4CF-1EBE-4B0E-80D6-8A7B369718F6}"/>
              </a:ext>
            </a:extLst>
          </p:cNvPr>
          <p:cNvSpPr txBox="1"/>
          <p:nvPr/>
        </p:nvSpPr>
        <p:spPr>
          <a:xfrm>
            <a:off x="457199" y="907708"/>
            <a:ext cx="1117486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C451B"/>
                </a:solidFill>
              </a:rPr>
              <a:t>GABA </a:t>
            </a:r>
            <a:r>
              <a:rPr lang="cs-CZ" dirty="0" err="1">
                <a:solidFill>
                  <a:srgbClr val="2C451B"/>
                </a:solidFill>
              </a:rPr>
              <a:t>shunt</a:t>
            </a:r>
            <a:r>
              <a:rPr lang="cs-CZ" dirty="0">
                <a:solidFill>
                  <a:srgbClr val="2C451B"/>
                </a:solidFill>
              </a:rPr>
              <a:t> (zkratka)  obchází reakce citrátového cyklu (2-OGDH a </a:t>
            </a:r>
            <a:r>
              <a:rPr lang="cs-CZ" dirty="0" err="1">
                <a:solidFill>
                  <a:srgbClr val="2C451B"/>
                </a:solidFill>
              </a:rPr>
              <a:t>sukcinyl-CoA</a:t>
            </a:r>
            <a:r>
              <a:rPr lang="cs-CZ" dirty="0">
                <a:solidFill>
                  <a:srgbClr val="2C451B"/>
                </a:solidFill>
              </a:rPr>
              <a:t> </a:t>
            </a:r>
            <a:r>
              <a:rPr lang="cs-CZ" dirty="0" err="1">
                <a:solidFill>
                  <a:srgbClr val="2C451B"/>
                </a:solidFill>
              </a:rPr>
              <a:t>syntetasu</a:t>
            </a:r>
            <a:r>
              <a:rPr lang="cs-CZ" dirty="0">
                <a:solidFill>
                  <a:srgbClr val="2C451B"/>
                </a:solidFill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C451B"/>
                </a:solidFill>
              </a:rPr>
              <a:t>z </a:t>
            </a:r>
            <a:r>
              <a:rPr lang="cs-CZ" dirty="0" err="1">
                <a:solidFill>
                  <a:srgbClr val="2C451B"/>
                </a:solidFill>
              </a:rPr>
              <a:t>mitochon</a:t>
            </a:r>
            <a:r>
              <a:rPr lang="cs-CZ" dirty="0">
                <a:solidFill>
                  <a:srgbClr val="2C451B"/>
                </a:solidFill>
              </a:rPr>
              <a:t> </a:t>
            </a:r>
            <a:r>
              <a:rPr lang="cs-CZ" dirty="0" err="1">
                <a:solidFill>
                  <a:srgbClr val="2C451B"/>
                </a:solidFill>
              </a:rPr>
              <a:t>drie</a:t>
            </a:r>
            <a:r>
              <a:rPr lang="cs-CZ" dirty="0">
                <a:solidFill>
                  <a:srgbClr val="2C451B"/>
                </a:solidFill>
              </a:rPr>
              <a:t> není transportován </a:t>
            </a:r>
            <a:r>
              <a:rPr lang="cs-CZ" dirty="0" err="1">
                <a:solidFill>
                  <a:srgbClr val="2C451B"/>
                </a:solidFill>
              </a:rPr>
              <a:t>Glu</a:t>
            </a:r>
            <a:r>
              <a:rPr lang="cs-CZ" dirty="0">
                <a:solidFill>
                  <a:srgbClr val="2C451B"/>
                </a:solidFill>
              </a:rPr>
              <a:t>, ale 2-oxoglutarát pomocí OMT přenašečů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C451B"/>
                </a:solidFill>
              </a:rPr>
              <a:t>detailní regulace GABA zkratky je dosud neznámá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C451B"/>
                </a:solidFill>
              </a:rPr>
              <a:t>GABA se silně akumuluje po stresu (biotický, abiotický) = až 200-násobné zvýšení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C451B"/>
                </a:solidFill>
              </a:rPr>
              <a:t>Aktivita 2-OGDH naopak v důsledku stresu klesá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C451B"/>
                </a:solidFill>
              </a:rPr>
              <a:t>GABA se podílí na signalizaci, vývoji a udržování rovnováhy mezi uhlíkem a dusíkem</a:t>
            </a:r>
          </a:p>
          <a:p>
            <a:pPr>
              <a:spcAft>
                <a:spcPts val="600"/>
              </a:spcAft>
            </a:pPr>
            <a:endParaRPr lang="cs-CZ" dirty="0">
              <a:solidFill>
                <a:srgbClr val="2C451B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rgbClr val="2C451B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D36D729-4E73-4506-AA90-90F68C75E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0487" y="2246210"/>
            <a:ext cx="3046950" cy="457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083"/>
    </mc:Choice>
    <mc:Fallback xmlns="">
      <p:transition spd="slow" advTm="46408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F48A10D-72D6-4DCC-BAA2-E8C1AB89DCB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70" y="153760"/>
            <a:ext cx="651101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6BDB443-C786-4210-877D-C120D411E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53760"/>
            <a:ext cx="428625" cy="62865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EB7CCDE-AF65-46EA-AE87-524790D3EA31}"/>
              </a:ext>
            </a:extLst>
          </p:cNvPr>
          <p:cNvSpPr/>
          <p:nvPr/>
        </p:nvSpPr>
        <p:spPr bwMode="auto">
          <a:xfrm>
            <a:off x="1387929" y="153760"/>
            <a:ext cx="10564586" cy="628650"/>
          </a:xfrm>
          <a:prstGeom prst="rect">
            <a:avLst/>
          </a:prstGeom>
          <a:solidFill>
            <a:srgbClr val="00A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00287D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B4A7B28-F2A8-40BB-A619-8E5DD2551E0E}"/>
              </a:ext>
            </a:extLst>
          </p:cNvPr>
          <p:cNvSpPr txBox="1"/>
          <p:nvPr/>
        </p:nvSpPr>
        <p:spPr>
          <a:xfrm>
            <a:off x="1622991" y="172175"/>
            <a:ext cx="1096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BABA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34FA37D-1A3B-44DF-A078-D185E8FB7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1990" y="153760"/>
            <a:ext cx="600075" cy="6286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F8583FB-AAA0-44C4-9897-5B058247C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941" y="172175"/>
            <a:ext cx="1299426" cy="59146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DACC7E8-DC54-45E4-9DFB-B4F47396CE4E}"/>
              </a:ext>
            </a:extLst>
          </p:cNvPr>
          <p:cNvSpPr txBox="1"/>
          <p:nvPr/>
        </p:nvSpPr>
        <p:spPr>
          <a:xfrm>
            <a:off x="575793" y="1024658"/>
            <a:ext cx="9482607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2C451B"/>
                </a:solidFill>
              </a:rPr>
              <a:t>ne-</a:t>
            </a:r>
            <a:r>
              <a:rPr lang="cs-CZ" sz="1800" dirty="0" err="1">
                <a:solidFill>
                  <a:srgbClr val="2C451B"/>
                </a:solidFill>
              </a:rPr>
              <a:t>proteinogení</a:t>
            </a:r>
            <a:r>
              <a:rPr lang="cs-CZ" sz="1800" dirty="0">
                <a:solidFill>
                  <a:srgbClr val="2C451B"/>
                </a:solidFill>
              </a:rPr>
              <a:t> AK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C451B"/>
                </a:solidFill>
              </a:rPr>
              <a:t>d</a:t>
            </a:r>
            <a:r>
              <a:rPr lang="cs-CZ" sz="1800" dirty="0">
                <a:solidFill>
                  <a:srgbClr val="2C451B"/>
                </a:solidFill>
              </a:rPr>
              <a:t>říve považována za </a:t>
            </a:r>
            <a:r>
              <a:rPr lang="cs-CZ" sz="1800" dirty="0" err="1">
                <a:solidFill>
                  <a:srgbClr val="2C451B"/>
                </a:solidFill>
              </a:rPr>
              <a:t>xenobiotikum</a:t>
            </a:r>
            <a:r>
              <a:rPr lang="cs-CZ" sz="1800" dirty="0">
                <a:solidFill>
                  <a:srgbClr val="2C451B"/>
                </a:solidFill>
              </a:rPr>
              <a:t>, nedávno však zjištěna endogenní hladina v rostlinách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C451B"/>
                </a:solidFill>
              </a:rPr>
              <a:t>aktivuje u rostlin rezistenci proti biotickému a abiotickému stresu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2C451B"/>
                </a:solidFill>
              </a:rPr>
              <a:t>interaguje s </a:t>
            </a:r>
            <a:r>
              <a:rPr lang="cs-CZ" sz="1800" dirty="0" err="1">
                <a:solidFill>
                  <a:srgbClr val="2C451B"/>
                </a:solidFill>
              </a:rPr>
              <a:t>apartyl-tRNA</a:t>
            </a:r>
            <a:r>
              <a:rPr lang="cs-CZ" sz="1800" dirty="0">
                <a:solidFill>
                  <a:srgbClr val="2C451B"/>
                </a:solidFill>
              </a:rPr>
              <a:t> </a:t>
            </a:r>
            <a:r>
              <a:rPr lang="cs-CZ" sz="1800" dirty="0" err="1">
                <a:solidFill>
                  <a:srgbClr val="2C451B"/>
                </a:solidFill>
              </a:rPr>
              <a:t>syntetasou</a:t>
            </a:r>
            <a:r>
              <a:rPr lang="cs-CZ" sz="1800" dirty="0">
                <a:solidFill>
                  <a:srgbClr val="2C451B"/>
                </a:solidFill>
              </a:rPr>
              <a:t> = translokace enzymu do cytosolu a aktivace VOZ TF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C451B"/>
                </a:solidFill>
              </a:rPr>
              <a:t>Aktivace VOZ </a:t>
            </a:r>
            <a:r>
              <a:rPr lang="cs-CZ" dirty="0" err="1">
                <a:solidFill>
                  <a:srgbClr val="2C451B"/>
                </a:solidFill>
              </a:rPr>
              <a:t>TFs</a:t>
            </a:r>
            <a:r>
              <a:rPr lang="cs-CZ" dirty="0">
                <a:solidFill>
                  <a:srgbClr val="2C451B"/>
                </a:solidFill>
              </a:rPr>
              <a:t> vede k potlačení odpovědí souvisejících s k. </a:t>
            </a:r>
            <a:r>
              <a:rPr lang="cs-CZ" dirty="0" err="1">
                <a:solidFill>
                  <a:srgbClr val="2C451B"/>
                </a:solidFill>
              </a:rPr>
              <a:t>abscisovou</a:t>
            </a:r>
            <a:endParaRPr lang="cs-CZ" sz="1800" dirty="0">
              <a:solidFill>
                <a:srgbClr val="2C451B"/>
              </a:solidFill>
            </a:endParaRPr>
          </a:p>
          <a:p>
            <a:pPr>
              <a:spcAft>
                <a:spcPts val="600"/>
              </a:spcAft>
            </a:pPr>
            <a:endParaRPr lang="cs-CZ" sz="1800" dirty="0">
              <a:solidFill>
                <a:srgbClr val="2C451B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BACFB58-DB2B-4806-8F8D-3738A96B6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720" y="2939503"/>
            <a:ext cx="7401877" cy="336767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1E0425F-5C8B-4319-B386-FBC5DB88D9D2}"/>
              </a:ext>
            </a:extLst>
          </p:cNvPr>
          <p:cNvSpPr txBox="1"/>
          <p:nvPr/>
        </p:nvSpPr>
        <p:spPr>
          <a:xfrm>
            <a:off x="6387632" y="6307182"/>
            <a:ext cx="17572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u="none" strike="noStrike" baseline="0" dirty="0" err="1">
                <a:latin typeface="AdvPSA183"/>
              </a:rPr>
              <a:t>Schwarzenbacher</a:t>
            </a:r>
            <a:r>
              <a:rPr lang="cs-CZ" sz="1050" b="0" i="0" u="none" strike="noStrike" baseline="0" dirty="0">
                <a:latin typeface="AdvPSA183"/>
              </a:rPr>
              <a:t> et al. 2020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79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403"/>
    </mc:Choice>
    <mc:Fallback xmlns="">
      <p:transition spd="slow" advTm="4224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D2869F3-8707-4E13-8024-6BD82E9D814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70" y="153760"/>
            <a:ext cx="651101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A219F44-F0DD-4406-8D93-E9B0FE53B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53760"/>
            <a:ext cx="428625" cy="62865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DB63FFA-BC93-42B8-A399-6E1091ECEE27}"/>
              </a:ext>
            </a:extLst>
          </p:cNvPr>
          <p:cNvSpPr/>
          <p:nvPr/>
        </p:nvSpPr>
        <p:spPr bwMode="auto">
          <a:xfrm>
            <a:off x="1387929" y="153760"/>
            <a:ext cx="10564586" cy="628650"/>
          </a:xfrm>
          <a:prstGeom prst="rect">
            <a:avLst/>
          </a:prstGeom>
          <a:solidFill>
            <a:srgbClr val="00A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00287D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3C78E8D-74CE-4865-AC34-8902AA9F6552}"/>
              </a:ext>
            </a:extLst>
          </p:cNvPr>
          <p:cNvSpPr txBox="1"/>
          <p:nvPr/>
        </p:nvSpPr>
        <p:spPr>
          <a:xfrm>
            <a:off x="1622991" y="172175"/>
            <a:ext cx="3050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Šikimátová</a:t>
            </a:r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dráha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6044042-752E-4F55-A923-9F33BDB22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1990" y="153760"/>
            <a:ext cx="600075" cy="6286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71EFCC7-7525-475A-AD33-2FC2F959C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1" y="1766863"/>
            <a:ext cx="5781402" cy="473370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6FCCC54-8638-4C9F-8D8B-54AD87D32A73}"/>
              </a:ext>
            </a:extLst>
          </p:cNvPr>
          <p:cNvSpPr txBox="1"/>
          <p:nvPr/>
        </p:nvSpPr>
        <p:spPr>
          <a:xfrm>
            <a:off x="2967252" y="6377453"/>
            <a:ext cx="2775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Hiroshi</a:t>
            </a:r>
            <a:r>
              <a:rPr lang="cs-CZ" sz="1000" dirty="0"/>
              <a:t> et al. 2012, </a:t>
            </a:r>
            <a:r>
              <a:rPr lang="en-US" sz="1000" dirty="0"/>
              <a:t>Annual review of plant biology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E99DCA5-1748-4CE1-9061-1E98788773ED}"/>
              </a:ext>
            </a:extLst>
          </p:cNvPr>
          <p:cNvSpPr txBox="1"/>
          <p:nvPr/>
        </p:nvSpPr>
        <p:spPr>
          <a:xfrm>
            <a:off x="575793" y="1024658"/>
            <a:ext cx="9482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C451B"/>
                </a:solidFill>
              </a:rPr>
              <a:t>Vyskytuje se pouze u rostlin a bakterií, syntéza aromatickým AK</a:t>
            </a:r>
            <a:endParaRPr lang="cs-CZ" sz="1800" b="1" dirty="0">
              <a:solidFill>
                <a:srgbClr val="2C451B"/>
              </a:solidFill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C33BA399-CFB2-4E5F-95DD-565BF47B0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953" y="1492856"/>
            <a:ext cx="6257496" cy="230826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D6FE1FA-44D4-43CF-A9B7-A936D792D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6924" y="2646986"/>
            <a:ext cx="3222716" cy="415940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37035261-5B77-4C23-A5F4-CF41722E4A9E}"/>
              </a:ext>
            </a:extLst>
          </p:cNvPr>
          <p:cNvSpPr txBox="1"/>
          <p:nvPr/>
        </p:nvSpPr>
        <p:spPr>
          <a:xfrm>
            <a:off x="9649640" y="3899982"/>
            <a:ext cx="24446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DAHPS</a:t>
            </a:r>
            <a:r>
              <a:rPr lang="cs-CZ" sz="1200" dirty="0"/>
              <a:t>: </a:t>
            </a:r>
            <a:r>
              <a:rPr lang="en-US" sz="1200" dirty="0"/>
              <a:t>3-deoxy-D-arabino-heptulosonate7-phosphatesynthase</a:t>
            </a:r>
            <a:endParaRPr lang="cs-CZ" sz="1200" dirty="0"/>
          </a:p>
          <a:p>
            <a:r>
              <a:rPr lang="en-US" sz="1200" b="1" dirty="0"/>
              <a:t>DQS</a:t>
            </a:r>
            <a:r>
              <a:rPr lang="cs-CZ" sz="1200" b="1" dirty="0"/>
              <a:t>:</a:t>
            </a:r>
            <a:r>
              <a:rPr lang="cs-CZ" sz="1200" dirty="0"/>
              <a:t> </a:t>
            </a:r>
            <a:r>
              <a:rPr lang="en-US" sz="1200" dirty="0"/>
              <a:t>3-dehydroquinatesynthase</a:t>
            </a:r>
            <a:endParaRPr lang="cs-CZ" sz="1200" dirty="0"/>
          </a:p>
          <a:p>
            <a:r>
              <a:rPr lang="cs-CZ" sz="1200" b="1" dirty="0"/>
              <a:t>D</a:t>
            </a:r>
            <a:r>
              <a:rPr lang="en-US" sz="1200" b="1" dirty="0"/>
              <a:t>HQD/SD</a:t>
            </a:r>
            <a:r>
              <a:rPr lang="cs-CZ" sz="1200" dirty="0"/>
              <a:t>: </a:t>
            </a:r>
            <a:r>
              <a:rPr lang="en-US" sz="1200" dirty="0"/>
              <a:t>3-dehydroquinate</a:t>
            </a:r>
            <a:r>
              <a:rPr lang="cs-CZ" sz="1200" dirty="0"/>
              <a:t>-</a:t>
            </a:r>
            <a:r>
              <a:rPr lang="en-US" sz="1200" dirty="0"/>
              <a:t>dehydratase</a:t>
            </a:r>
            <a:endParaRPr lang="cs-CZ" sz="1200" dirty="0"/>
          </a:p>
          <a:p>
            <a:r>
              <a:rPr lang="en-US" sz="1200" b="1" dirty="0"/>
              <a:t>SK</a:t>
            </a:r>
            <a:r>
              <a:rPr lang="cs-CZ" sz="1200" dirty="0"/>
              <a:t>: </a:t>
            </a:r>
            <a:r>
              <a:rPr lang="en-US" sz="1200" dirty="0"/>
              <a:t>shikimate kinase</a:t>
            </a:r>
            <a:endParaRPr lang="cs-CZ" sz="1200" dirty="0"/>
          </a:p>
          <a:p>
            <a:r>
              <a:rPr lang="en-US" sz="1200" b="1" dirty="0"/>
              <a:t>ESPS</a:t>
            </a:r>
            <a:r>
              <a:rPr lang="cs-CZ" sz="1200" dirty="0"/>
              <a:t>: </a:t>
            </a:r>
            <a:r>
              <a:rPr lang="en-US" sz="1200" dirty="0"/>
              <a:t>3-phosphoshikimate1-carboxyvinyltransferase</a:t>
            </a:r>
            <a:endParaRPr lang="cs-CZ" sz="1200" dirty="0"/>
          </a:p>
          <a:p>
            <a:r>
              <a:rPr lang="en-US" sz="1200" b="1" dirty="0"/>
              <a:t>CS</a:t>
            </a:r>
            <a:r>
              <a:rPr lang="cs-CZ" sz="1200" dirty="0"/>
              <a:t>: </a:t>
            </a:r>
            <a:r>
              <a:rPr lang="en-US" sz="1200" dirty="0" err="1"/>
              <a:t>chorismatesynthase</a:t>
            </a:r>
            <a:endParaRPr lang="cs-CZ" sz="1200" dirty="0"/>
          </a:p>
          <a:p>
            <a:r>
              <a:rPr lang="en-US" sz="1200" b="1" dirty="0"/>
              <a:t>CM</a:t>
            </a:r>
            <a:r>
              <a:rPr lang="cs-CZ" sz="1200" dirty="0"/>
              <a:t>: </a:t>
            </a:r>
            <a:r>
              <a:rPr lang="en-US" sz="1200" dirty="0" err="1"/>
              <a:t>chorismatemutase</a:t>
            </a:r>
            <a:endParaRPr lang="cs-CZ" sz="1200" dirty="0"/>
          </a:p>
          <a:p>
            <a:r>
              <a:rPr lang="en-US" sz="1200" b="1" dirty="0"/>
              <a:t>PAT</a:t>
            </a:r>
            <a:r>
              <a:rPr lang="cs-CZ" sz="1200" dirty="0"/>
              <a:t>: </a:t>
            </a:r>
            <a:r>
              <a:rPr lang="en-US" sz="1200" dirty="0"/>
              <a:t>prephenate</a:t>
            </a:r>
            <a:r>
              <a:rPr lang="cs-CZ" sz="1200" dirty="0"/>
              <a:t> </a:t>
            </a:r>
            <a:r>
              <a:rPr lang="en-US" sz="1200" dirty="0"/>
              <a:t>aminotransferase</a:t>
            </a:r>
            <a:endParaRPr lang="cs-CZ" sz="1200" dirty="0"/>
          </a:p>
          <a:p>
            <a:r>
              <a:rPr lang="en-US" sz="1200" b="1" dirty="0"/>
              <a:t>ADT</a:t>
            </a:r>
            <a:r>
              <a:rPr lang="cs-CZ" sz="1200" dirty="0"/>
              <a:t>: </a:t>
            </a:r>
            <a:r>
              <a:rPr lang="en-US" sz="1200" dirty="0" err="1"/>
              <a:t>arogenatedehydratase</a:t>
            </a:r>
            <a:endParaRPr lang="cs-CZ" sz="1200" dirty="0"/>
          </a:p>
          <a:p>
            <a:r>
              <a:rPr lang="en-US" sz="1200" b="1" dirty="0" err="1"/>
              <a:t>TyrAa</a:t>
            </a:r>
            <a:r>
              <a:rPr lang="cs-CZ" sz="1200" dirty="0"/>
              <a:t>: </a:t>
            </a:r>
            <a:r>
              <a:rPr lang="en-US" sz="1200" dirty="0"/>
              <a:t>arogenate </a:t>
            </a:r>
            <a:r>
              <a:rPr lang="en-US" sz="1200" dirty="0" err="1"/>
              <a:t>TyrA</a:t>
            </a:r>
            <a:r>
              <a:rPr lang="cs-CZ" sz="1200" dirty="0"/>
              <a:t> </a:t>
            </a:r>
            <a:r>
              <a:rPr lang="en-US" sz="1200" dirty="0"/>
              <a:t>dehydrogenase </a:t>
            </a:r>
            <a:endParaRPr lang="cs-CZ" sz="1200" dirty="0"/>
          </a:p>
          <a:p>
            <a:r>
              <a:rPr lang="en-US" sz="1200" b="1" dirty="0"/>
              <a:t>AS</a:t>
            </a:r>
            <a:r>
              <a:rPr lang="cs-CZ" sz="1200" dirty="0"/>
              <a:t>: </a:t>
            </a:r>
            <a:r>
              <a:rPr lang="en-US" sz="1200" dirty="0"/>
              <a:t>anthranilate synthase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047AA75-8695-425B-98A8-2427F9428F28}"/>
              </a:ext>
            </a:extLst>
          </p:cNvPr>
          <p:cNvSpPr/>
          <p:nvPr/>
        </p:nvSpPr>
        <p:spPr>
          <a:xfrm>
            <a:off x="11014572" y="2490651"/>
            <a:ext cx="855210" cy="3135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733"/>
    </mc:Choice>
    <mc:Fallback xmlns="">
      <p:transition spd="slow" advTm="38473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A17F937-54E3-4274-B949-02731A80BE8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70" y="153760"/>
            <a:ext cx="651101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34F29A6-B62F-4B1C-9D96-CC8E4AE07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53760"/>
            <a:ext cx="428625" cy="62865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8A9136F-3792-44A1-BD7F-C32B44A7E132}"/>
              </a:ext>
            </a:extLst>
          </p:cNvPr>
          <p:cNvSpPr/>
          <p:nvPr/>
        </p:nvSpPr>
        <p:spPr bwMode="auto">
          <a:xfrm>
            <a:off x="1387929" y="153760"/>
            <a:ext cx="10564586" cy="628650"/>
          </a:xfrm>
          <a:prstGeom prst="rect">
            <a:avLst/>
          </a:prstGeom>
          <a:solidFill>
            <a:srgbClr val="00A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00287D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7677DFA-C4FF-49CB-BDC3-C343A24EFB01}"/>
              </a:ext>
            </a:extLst>
          </p:cNvPr>
          <p:cNvSpPr txBox="1"/>
          <p:nvPr/>
        </p:nvSpPr>
        <p:spPr>
          <a:xfrm>
            <a:off x="1622991" y="172175"/>
            <a:ext cx="5482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Glyphosate</a:t>
            </a:r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(Bayer </a:t>
            </a:r>
            <a:r>
              <a:rPr lang="cs-CZ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CropScience</a:t>
            </a:r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7D99F52-9108-4ACF-A629-9A116A81B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1990" y="153760"/>
            <a:ext cx="600075" cy="628650"/>
          </a:xfrm>
          <a:prstGeom prst="rect">
            <a:avLst/>
          </a:prstGeom>
        </p:spPr>
      </p:pic>
      <p:pic>
        <p:nvPicPr>
          <p:cNvPr id="9" name="Picture 2" descr="Glyphosate.svg">
            <a:extLst>
              <a:ext uri="{FF2B5EF4-FFF2-40B4-BE49-F238E27FC236}">
                <a16:creationId xmlns:a16="http://schemas.microsoft.com/office/drawing/2014/main" id="{C72098D1-5D10-4DA4-9207-AE137268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20" y="947933"/>
            <a:ext cx="1974737" cy="78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E47727D-AF19-438D-9284-069D66FBC449}"/>
              </a:ext>
            </a:extLst>
          </p:cNvPr>
          <p:cNvSpPr txBox="1"/>
          <p:nvPr/>
        </p:nvSpPr>
        <p:spPr>
          <a:xfrm>
            <a:off x="358047" y="2231537"/>
            <a:ext cx="455358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Objeven 1970 firmou 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Monsanto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 jako derivát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aminomethylphosphon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ové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 kyseliny pro změkčení vody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U dvou derivátů lehce herbicidní účinky =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John E. Franz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nasyntetizoval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 derivát se silnou herbicidní aktivitou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Vstřebání je primárně přes listy, minimálně přes kořeny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Mechanismus účinku –inhibice rostlinné EPSP 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syntázy</a:t>
            </a:r>
            <a:endParaRPr lang="cs-CZ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U bakterií (</a:t>
            </a: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A. </a:t>
            </a:r>
            <a:r>
              <a:rPr lang="cs-CZ" sz="1600" i="1" dirty="0" err="1">
                <a:solidFill>
                  <a:schemeClr val="accent6">
                    <a:lumMod val="50000"/>
                  </a:schemeClr>
                </a:solidFill>
              </a:rPr>
              <a:t>tumefaciens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) se vyskytuje třída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II EPSP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</a:rPr>
              <a:t>synt</a:t>
            </a:r>
            <a:r>
              <a:rPr lang="cs-CZ" sz="1600" dirty="0" err="1">
                <a:solidFill>
                  <a:schemeClr val="accent6">
                    <a:lumMod val="50000"/>
                  </a:schemeClr>
                </a:solidFill>
              </a:rPr>
              <a:t>ázy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</a:rPr>
              <a:t> rezistentní k inhibici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F643DBF-71EA-4771-BE6F-5FB057C15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2560" y="1982429"/>
            <a:ext cx="6236443" cy="409180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1D2A440-2872-459E-8EE2-A0B50ABDF34A}"/>
              </a:ext>
            </a:extLst>
          </p:cNvPr>
          <p:cNvSpPr txBox="1"/>
          <p:nvPr/>
        </p:nvSpPr>
        <p:spPr>
          <a:xfrm>
            <a:off x="10279636" y="6074229"/>
            <a:ext cx="11993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 Funke</a:t>
            </a:r>
            <a:r>
              <a:rPr lang="cs-CZ" sz="1050" dirty="0"/>
              <a:t> et al. 2006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4789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799"/>
    </mc:Choice>
    <mc:Fallback xmlns="">
      <p:transition spd="slow" advTm="28679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8F621A2-0959-40BF-98FA-B1E998496F6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70" y="153760"/>
            <a:ext cx="651101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E9378ED-9506-40B5-968D-6E5517D87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53760"/>
            <a:ext cx="428625" cy="62865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F45C51D-6DF1-4409-84A3-6AF13EE0D225}"/>
              </a:ext>
            </a:extLst>
          </p:cNvPr>
          <p:cNvSpPr/>
          <p:nvPr/>
        </p:nvSpPr>
        <p:spPr bwMode="auto">
          <a:xfrm>
            <a:off x="1387929" y="153760"/>
            <a:ext cx="10564586" cy="628650"/>
          </a:xfrm>
          <a:prstGeom prst="rect">
            <a:avLst/>
          </a:prstGeom>
          <a:solidFill>
            <a:srgbClr val="00A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00287D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F078DBF-0C16-45F0-BE92-1C89BD7E8A8D}"/>
              </a:ext>
            </a:extLst>
          </p:cNvPr>
          <p:cNvSpPr txBox="1"/>
          <p:nvPr/>
        </p:nvSpPr>
        <p:spPr>
          <a:xfrm>
            <a:off x="1622991" y="172175"/>
            <a:ext cx="5482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Glyphosate</a:t>
            </a:r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(Bayer </a:t>
            </a:r>
            <a:r>
              <a:rPr lang="cs-CZ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CropScience</a:t>
            </a:r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D641538-E752-40CE-BEFB-79C90BC4A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1990" y="153760"/>
            <a:ext cx="600075" cy="628650"/>
          </a:xfrm>
          <a:prstGeom prst="rect">
            <a:avLst/>
          </a:prstGeom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2B9DBD8C-E3D0-429D-B2BD-03FF5E7C5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97249"/>
              </p:ext>
            </p:extLst>
          </p:nvPr>
        </p:nvGraphicFramePr>
        <p:xfrm>
          <a:off x="671512" y="1273074"/>
          <a:ext cx="4355436" cy="2133600"/>
        </p:xfrm>
        <a:graphic>
          <a:graphicData uri="http://schemas.openxmlformats.org/drawingml/2006/table">
            <a:tbl>
              <a:tblPr/>
              <a:tblGrid>
                <a:gridCol w="1928567">
                  <a:extLst>
                    <a:ext uri="{9D8B030D-6E8A-4147-A177-3AD203B41FA5}">
                      <a16:colId xmlns:a16="http://schemas.microsoft.com/office/drawing/2014/main" val="126227384"/>
                    </a:ext>
                  </a:extLst>
                </a:gridCol>
                <a:gridCol w="2426869">
                  <a:extLst>
                    <a:ext uri="{9D8B030D-6E8A-4147-A177-3AD203B41FA5}">
                      <a16:colId xmlns:a16="http://schemas.microsoft.com/office/drawing/2014/main" val="31151409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200" b="1" dirty="0" err="1"/>
                        <a:t>Crop</a:t>
                      </a:r>
                      <a:endParaRPr lang="cs-CZ" sz="1200" dirty="0"/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/>
                        <a:t>Year approved</a:t>
                      </a:r>
                      <a:endParaRPr lang="cs-CZ" sz="1400"/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5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dirty="0" err="1"/>
                        <a:t>Soybean</a:t>
                      </a:r>
                      <a:endParaRPr lang="cs-CZ" sz="12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1996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600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dirty="0" err="1"/>
                        <a:t>Canola</a:t>
                      </a:r>
                      <a:endParaRPr lang="cs-CZ" sz="12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1996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365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dirty="0" err="1"/>
                        <a:t>Cotton</a:t>
                      </a:r>
                      <a:endParaRPr lang="cs-CZ" sz="12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1997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008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dirty="0" err="1"/>
                        <a:t>Maize</a:t>
                      </a:r>
                      <a:endParaRPr lang="cs-CZ" sz="12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1998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106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dirty="0" err="1"/>
                        <a:t>Sugarbeet</a:t>
                      </a:r>
                      <a:r>
                        <a:rPr lang="cs-CZ" sz="1200" dirty="0"/>
                        <a:t>*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1999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dirty="0" err="1"/>
                        <a:t>Alfalfa</a:t>
                      </a:r>
                      <a:r>
                        <a:rPr lang="cs-CZ" sz="1200" dirty="0"/>
                        <a:t>**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2005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7428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* removed from market after first introduction, but reintroduced in 2008</a:t>
                      </a:r>
                      <a:br>
                        <a:rPr lang="en-US" sz="1100" dirty="0"/>
                      </a:br>
                      <a:r>
                        <a:rPr lang="en-US" sz="1100" dirty="0"/>
                        <a:t>** returned to regulated status in 2007 by court order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72424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633F9AA0-DFD8-4A50-80ED-E71B880D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35" y="813642"/>
            <a:ext cx="4543288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Glyphosate-resistant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crops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that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have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been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deregulated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in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the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USA (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approved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for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sale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).</a:t>
            </a: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kumimoji="0" lang="cs-CZ" altLang="cs-CZ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46F61A6-CD78-4BBC-87C9-4B555E62B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87" y="3454060"/>
            <a:ext cx="4286302" cy="29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6348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Adoption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rate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of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glyphosate-resistant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crops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in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the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United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States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.</a:t>
            </a:r>
            <a:endParaRPr kumimoji="0" lang="cs-CZ" altLang="cs-CZ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2" name="Picture 3" descr="http://www.agbioforum.org/v12n34/v12n34a10-fig1.jpg">
            <a:extLst>
              <a:ext uri="{FF2B5EF4-FFF2-40B4-BE49-F238E27FC236}">
                <a16:creationId xmlns:a16="http://schemas.microsoft.com/office/drawing/2014/main" id="{762BBF81-FF3A-4876-8442-AE0860BB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4" y="3728840"/>
            <a:ext cx="3414969" cy="293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B42D6517-7DF3-49A0-9AC7-C880ACA28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149366"/>
              </p:ext>
            </p:extLst>
          </p:nvPr>
        </p:nvGraphicFramePr>
        <p:xfrm>
          <a:off x="6333307" y="1987177"/>
          <a:ext cx="4937760" cy="2758440"/>
        </p:xfrm>
        <a:graphic>
          <a:graphicData uri="http://schemas.openxmlformats.org/drawingml/2006/table">
            <a:tbl>
              <a:tblPr/>
              <a:tblGrid>
                <a:gridCol w="2821577">
                  <a:extLst>
                    <a:ext uri="{9D8B030D-6E8A-4147-A177-3AD203B41FA5}">
                      <a16:colId xmlns:a16="http://schemas.microsoft.com/office/drawing/2014/main" val="3611288343"/>
                    </a:ext>
                  </a:extLst>
                </a:gridCol>
                <a:gridCol w="2116183">
                  <a:extLst>
                    <a:ext uri="{9D8B030D-6E8A-4147-A177-3AD203B41FA5}">
                      <a16:colId xmlns:a16="http://schemas.microsoft.com/office/drawing/2014/main" val="537005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200" b="1" dirty="0"/>
                        <a:t>Species</a:t>
                      </a:r>
                      <a:endParaRPr lang="cs-CZ" sz="1200" dirty="0"/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/>
                        <a:t>Country</a:t>
                      </a:r>
                      <a:endParaRPr lang="cs-CZ" sz="1200"/>
                    </a:p>
                  </a:txBody>
                  <a:tcPr marL="19050" marR="19050" marT="19050" marB="1905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975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i="1" dirty="0" err="1"/>
                        <a:t>Amaranthus</a:t>
                      </a:r>
                      <a:r>
                        <a:rPr lang="cs-CZ" sz="1200" i="1" dirty="0"/>
                        <a:t> </a:t>
                      </a:r>
                      <a:r>
                        <a:rPr lang="cs-CZ" sz="1200" i="1" dirty="0" err="1"/>
                        <a:t>palmeri</a:t>
                      </a:r>
                      <a:endParaRPr lang="cs-CZ" sz="12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United States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39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i="1" dirty="0" err="1"/>
                        <a:t>Amaranthus</a:t>
                      </a:r>
                      <a:r>
                        <a:rPr lang="cs-CZ" sz="1200" i="1" dirty="0"/>
                        <a:t> </a:t>
                      </a:r>
                      <a:r>
                        <a:rPr lang="cs-CZ" sz="1200" i="1" dirty="0" err="1"/>
                        <a:t>tuberculatus</a:t>
                      </a:r>
                      <a:endParaRPr lang="cs-CZ" sz="12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United States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86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i="1" dirty="0"/>
                        <a:t>Ambrosia </a:t>
                      </a:r>
                      <a:r>
                        <a:rPr lang="cs-CZ" sz="1200" i="1" dirty="0" err="1"/>
                        <a:t>artemissifolia</a:t>
                      </a:r>
                      <a:endParaRPr lang="cs-CZ" sz="12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United States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106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i="1" dirty="0"/>
                        <a:t>Ambrosia </a:t>
                      </a:r>
                      <a:r>
                        <a:rPr lang="cs-CZ" sz="1200" i="1" dirty="0" err="1"/>
                        <a:t>trifida</a:t>
                      </a:r>
                      <a:endParaRPr lang="cs-CZ" sz="12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United States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595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i="1" dirty="0" err="1"/>
                        <a:t>Conyza</a:t>
                      </a:r>
                      <a:r>
                        <a:rPr lang="cs-CZ" sz="1200" dirty="0"/>
                        <a:t> </a:t>
                      </a:r>
                      <a:r>
                        <a:rPr lang="cs-CZ" sz="1200" dirty="0" err="1"/>
                        <a:t>spp</a:t>
                      </a:r>
                      <a:endParaRPr lang="cs-CZ" sz="12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United </a:t>
                      </a:r>
                      <a:r>
                        <a:rPr lang="cs-CZ" sz="1200" dirty="0" err="1"/>
                        <a:t>States</a:t>
                      </a:r>
                      <a:br>
                        <a:rPr lang="cs-CZ" sz="1200" dirty="0"/>
                      </a:br>
                      <a:r>
                        <a:rPr lang="cs-CZ" sz="1200" dirty="0" err="1"/>
                        <a:t>Brazil</a:t>
                      </a:r>
                      <a:endParaRPr lang="cs-CZ" sz="12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759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i="1"/>
                        <a:t>Euphorbia heterophylla</a:t>
                      </a:r>
                      <a:endParaRPr lang="cs-CZ" sz="120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Brazil</a:t>
                      </a:r>
                      <a:endParaRPr lang="cs-CZ" sz="12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068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i="1"/>
                        <a:t>Lolium</a:t>
                      </a:r>
                      <a:r>
                        <a:rPr lang="cs-CZ" sz="1200"/>
                        <a:t> spp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United </a:t>
                      </a:r>
                      <a:r>
                        <a:rPr lang="cs-CZ" sz="1200" dirty="0" err="1"/>
                        <a:t>States</a:t>
                      </a:r>
                      <a:br>
                        <a:rPr lang="cs-CZ" sz="1200" dirty="0"/>
                      </a:br>
                      <a:r>
                        <a:rPr lang="cs-CZ" sz="1200" dirty="0" err="1"/>
                        <a:t>Brazil</a:t>
                      </a:r>
                      <a:endParaRPr lang="cs-CZ" sz="12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699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i="1"/>
                        <a:t>Sorghum halepense</a:t>
                      </a:r>
                      <a:endParaRPr lang="cs-CZ" sz="120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Argentina</a:t>
                      </a:r>
                      <a:br>
                        <a:rPr lang="cs-CZ" sz="1200" dirty="0"/>
                      </a:br>
                      <a:r>
                        <a:rPr lang="cs-CZ" sz="1200" dirty="0"/>
                        <a:t>United </a:t>
                      </a:r>
                      <a:r>
                        <a:rPr lang="cs-CZ" sz="1200" dirty="0" err="1"/>
                        <a:t>States</a:t>
                      </a:r>
                      <a:endParaRPr lang="cs-CZ" sz="12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6352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cs-CZ" sz="1200" dirty="0"/>
                        <a:t>Data </a:t>
                      </a:r>
                      <a:r>
                        <a:rPr lang="cs-CZ" sz="1200" dirty="0" err="1"/>
                        <a:t>from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Heap</a:t>
                      </a:r>
                      <a:r>
                        <a:rPr lang="cs-CZ" sz="1200" dirty="0"/>
                        <a:t> (</a:t>
                      </a:r>
                      <a:r>
                        <a:rPr lang="cs-CZ" sz="1200" u="none" strike="noStrike" dirty="0">
                          <a:solidFill>
                            <a:srgbClr val="222222"/>
                          </a:solidFill>
                          <a:effectLst/>
                          <a:hlinkClick r:id="rId6"/>
                        </a:rPr>
                        <a:t>2009</a:t>
                      </a:r>
                      <a:r>
                        <a:rPr lang="cs-CZ" sz="1200" dirty="0"/>
                        <a:t>).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456670"/>
                  </a:ext>
                </a:extLst>
              </a:tr>
            </a:tbl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26BDAD13-889D-4594-9D7C-8BA7FA4C9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512" y="1500052"/>
            <a:ext cx="5129349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Glyphosate-resistant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weeds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infesting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glyphosate-resistant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crops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in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North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and </a:t>
            </a:r>
            <a:r>
              <a:rPr kumimoji="0" lang="cs-CZ" altLang="cs-CZ" sz="12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South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America.</a:t>
            </a: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kumimoji="0" lang="cs-CZ" altLang="cs-CZ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70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655"/>
    </mc:Choice>
    <mc:Fallback xmlns="">
      <p:transition spd="slow" advTm="21465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3A091EB-4709-4AF2-B784-E620AF3B8B4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70" y="153760"/>
            <a:ext cx="651101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F18ABB4-01DF-4C97-AD97-8E85228E1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53760"/>
            <a:ext cx="428625" cy="62865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2487426-1080-4054-9E00-D45CB8628283}"/>
              </a:ext>
            </a:extLst>
          </p:cNvPr>
          <p:cNvSpPr/>
          <p:nvPr/>
        </p:nvSpPr>
        <p:spPr bwMode="auto">
          <a:xfrm>
            <a:off x="1387929" y="153760"/>
            <a:ext cx="10564586" cy="628650"/>
          </a:xfrm>
          <a:prstGeom prst="rect">
            <a:avLst/>
          </a:prstGeom>
          <a:solidFill>
            <a:srgbClr val="00A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00287D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26B552-43C7-4245-91CD-16ACCCB21328}"/>
              </a:ext>
            </a:extLst>
          </p:cNvPr>
          <p:cNvSpPr txBox="1"/>
          <p:nvPr/>
        </p:nvSpPr>
        <p:spPr>
          <a:xfrm>
            <a:off x="1622991" y="172175"/>
            <a:ext cx="5482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Glufosinát</a:t>
            </a:r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(Bayer </a:t>
            </a:r>
            <a:r>
              <a:rPr lang="cs-CZ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CropScience</a:t>
            </a:r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B9555E-CAFB-4814-B235-819B9753C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1990" y="153760"/>
            <a:ext cx="600075" cy="6286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92D10C3-54F7-4323-999F-6422925E692B}"/>
              </a:ext>
            </a:extLst>
          </p:cNvPr>
          <p:cNvSpPr txBox="1"/>
          <p:nvPr/>
        </p:nvSpPr>
        <p:spPr>
          <a:xfrm>
            <a:off x="452766" y="3002162"/>
            <a:ext cx="110773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Mezi roky 1960 a 1970 vědci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Univer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ity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Tübingen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Meiji Seika Kaisha Company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objevili, že bakterie rodu S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treptomyces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produkují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tripeptid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bialaphos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), který inhibuje růst bakterií.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Obsahoval dva alaniny a AK analog glutamátu, který nazvali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"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phosphinothricin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".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hosphinothricin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inhibuje aktivity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glutamin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syntázy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a prvně syntetizován v roce 1970 jako racemická směs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Později nazván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glufosinát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2" descr="Skeletal formula of glufosinate">
            <a:extLst>
              <a:ext uri="{FF2B5EF4-FFF2-40B4-BE49-F238E27FC236}">
                <a16:creationId xmlns:a16="http://schemas.microsoft.com/office/drawing/2014/main" id="{140A894A-2FC7-4832-A0CD-C1BB3719B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04" y="1267048"/>
            <a:ext cx="1868393" cy="87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5AC28E6-F313-42B3-B026-CE55471E19B0}"/>
              </a:ext>
            </a:extLst>
          </p:cNvPr>
          <p:cNvSpPr txBox="1"/>
          <p:nvPr/>
        </p:nvSpPr>
        <p:spPr>
          <a:xfrm>
            <a:off x="452766" y="4754082"/>
            <a:ext cx="1142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Na konci 80tých let objeven u bakterií S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treptomyces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enzym, který inaktivuje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phosphinothricin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Izolovaný gen ze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Streptomyces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hygroscopicus</a:t>
            </a:r>
            <a:r>
              <a:rPr lang="cs-CZ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nazván “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bialaphos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resistance"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(bar).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Izolovaný gen ze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Streptomyces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viridochromeogenes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nazván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"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phosphinothricin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acetyltransferase"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(pat). </a:t>
            </a:r>
          </a:p>
        </p:txBody>
      </p:sp>
      <p:pic>
        <p:nvPicPr>
          <p:cNvPr id="3074" name="Picture 2" descr="Bialaphos - Wikipedia">
            <a:extLst>
              <a:ext uri="{FF2B5EF4-FFF2-40B4-BE49-F238E27FC236}">
                <a16:creationId xmlns:a16="http://schemas.microsoft.com/office/drawing/2014/main" id="{D21EAE8E-A460-4FA2-A983-9148AB8A8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89" y="1129374"/>
            <a:ext cx="3679736" cy="118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54E9D009-1F68-4C90-8F13-9768B4B20412}"/>
              </a:ext>
            </a:extLst>
          </p:cNvPr>
          <p:cNvSpPr/>
          <p:nvPr/>
        </p:nvSpPr>
        <p:spPr>
          <a:xfrm>
            <a:off x="7916092" y="1138975"/>
            <a:ext cx="1576251" cy="11175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3FBF0EF-94EF-43C9-BD10-43BCC7E39D28}"/>
              </a:ext>
            </a:extLst>
          </p:cNvPr>
          <p:cNvSpPr txBox="1"/>
          <p:nvPr/>
        </p:nvSpPr>
        <p:spPr>
          <a:xfrm>
            <a:off x="6973477" y="2358239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bialaphos</a:t>
            </a:r>
            <a:endParaRPr lang="en-US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CB47880-9BC7-474B-8F43-A857909FDA0C}"/>
              </a:ext>
            </a:extLst>
          </p:cNvPr>
          <p:cNvSpPr txBox="1"/>
          <p:nvPr/>
        </p:nvSpPr>
        <p:spPr>
          <a:xfrm>
            <a:off x="2073434" y="2358239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phosphinothricin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311"/>
    </mc:Choice>
    <mc:Fallback xmlns="">
      <p:transition spd="slow" advTm="15131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FF5712-65DA-428E-91D8-1EA21787785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170" y="153760"/>
            <a:ext cx="651101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D3069D-94AD-4A54-B3C6-E7D444404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" y="153760"/>
            <a:ext cx="428625" cy="62865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C0B6CED-1303-4324-BB66-31FDE777B0A0}"/>
              </a:ext>
            </a:extLst>
          </p:cNvPr>
          <p:cNvSpPr/>
          <p:nvPr/>
        </p:nvSpPr>
        <p:spPr bwMode="auto">
          <a:xfrm>
            <a:off x="1387929" y="153760"/>
            <a:ext cx="10564586" cy="628650"/>
          </a:xfrm>
          <a:prstGeom prst="rect">
            <a:avLst/>
          </a:prstGeom>
          <a:solidFill>
            <a:srgbClr val="00A9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00287D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8591AB5-CF7D-428A-B483-E9B273180E66}"/>
              </a:ext>
            </a:extLst>
          </p:cNvPr>
          <p:cNvSpPr txBox="1"/>
          <p:nvPr/>
        </p:nvSpPr>
        <p:spPr>
          <a:xfrm>
            <a:off x="1622991" y="172175"/>
            <a:ext cx="1969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Syntéza SA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2710E66-68C7-4E8D-9738-7F9720F8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1990" y="153760"/>
            <a:ext cx="600075" cy="62865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85A9B1E-4300-4A79-BA9A-CDDF798B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44" y="2274476"/>
            <a:ext cx="4730805" cy="34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0893038-7942-4775-9617-B67A6BF6DD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8853" y="2274476"/>
            <a:ext cx="3874226" cy="379809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FB30A3C-2B01-4696-BD63-422F348D2A2A}"/>
              </a:ext>
            </a:extLst>
          </p:cNvPr>
          <p:cNvSpPr txBox="1"/>
          <p:nvPr/>
        </p:nvSpPr>
        <p:spPr>
          <a:xfrm>
            <a:off x="671511" y="1094556"/>
            <a:ext cx="988327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u rostlin objeveny dvě syntézní dráhy k. salicylové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každý rostlinný druh využívá pouze jednu z nich jako hlavní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06519A01-E033-4236-9A24-00E973F82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5581" y="2208354"/>
            <a:ext cx="3660770" cy="4183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124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736"/>
    </mc:Choice>
    <mc:Fallback xmlns="">
      <p:transition spd="slow" advTm="359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3.5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582</Words>
  <Application>Microsoft Office PowerPoint</Application>
  <PresentationFormat>Širokoúhlá obrazovka</PresentationFormat>
  <Paragraphs>96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AdvPSA183</vt:lpstr>
      <vt:lpstr>Arial</vt:lpstr>
      <vt:lpstr>Calibri</vt:lpstr>
      <vt:lpstr>Calibri Light</vt:lpstr>
      <vt:lpstr>Tahoma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lochik</dc:creator>
  <cp:lastModifiedBy>Jan Lochman</cp:lastModifiedBy>
  <cp:revision>75</cp:revision>
  <dcterms:created xsi:type="dcterms:W3CDTF">2017-04-09T19:31:57Z</dcterms:created>
  <dcterms:modified xsi:type="dcterms:W3CDTF">2022-05-10T13:55:25Z</dcterms:modified>
</cp:coreProperties>
</file>