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2" r:id="rId9"/>
    <p:sldId id="264" r:id="rId10"/>
    <p:sldId id="267" r:id="rId11"/>
    <p:sldId id="261" r:id="rId12"/>
    <p:sldId id="269" r:id="rId13"/>
    <p:sldId id="268" r:id="rId14"/>
    <p:sldId id="265" r:id="rId15"/>
    <p:sldId id="270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84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95" d="100"/>
          <a:sy n="95" d="100"/>
        </p:scale>
        <p:origin x="20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Dadáková" userId="aacecb00-241a-44e6-a336-6f96db2094f1" providerId="ADAL" clId="{589B1A22-163C-45BC-9D2B-DAED7B113226}"/>
    <pc:docChg chg="modSld">
      <pc:chgData name="Kateřina Dadáková" userId="aacecb00-241a-44e6-a336-6f96db2094f1" providerId="ADAL" clId="{589B1A22-163C-45BC-9D2B-DAED7B113226}" dt="2023-04-06T07:59:24.216" v="100" actId="20577"/>
      <pc:docMkLst>
        <pc:docMk/>
      </pc:docMkLst>
      <pc:sldChg chg="modSp mod">
        <pc:chgData name="Kateřina Dadáková" userId="aacecb00-241a-44e6-a336-6f96db2094f1" providerId="ADAL" clId="{589B1A22-163C-45BC-9D2B-DAED7B113226}" dt="2023-04-06T07:59:24.216" v="100" actId="20577"/>
        <pc:sldMkLst>
          <pc:docMk/>
          <pc:sldMk cId="853312164" sldId="261"/>
        </pc:sldMkLst>
        <pc:spChg chg="mod">
          <ac:chgData name="Kateřina Dadáková" userId="aacecb00-241a-44e6-a336-6f96db2094f1" providerId="ADAL" clId="{589B1A22-163C-45BC-9D2B-DAED7B113226}" dt="2023-04-06T07:50:18.888" v="15" actId="20577"/>
          <ac:spMkLst>
            <pc:docMk/>
            <pc:sldMk cId="853312164" sldId="261"/>
            <ac:spMk id="4" creationId="{CFAED4CC-F9E6-44FD-B220-60789FD92A6F}"/>
          </ac:spMkLst>
        </pc:spChg>
        <pc:spChg chg="mod">
          <ac:chgData name="Kateřina Dadáková" userId="aacecb00-241a-44e6-a336-6f96db2094f1" providerId="ADAL" clId="{589B1A22-163C-45BC-9D2B-DAED7B113226}" dt="2023-04-06T07:59:24.216" v="100" actId="20577"/>
          <ac:spMkLst>
            <pc:docMk/>
            <pc:sldMk cId="853312164" sldId="261"/>
            <ac:spMk id="5" creationId="{CE7C3474-7A62-405D-9577-C4442C20C02D}"/>
          </ac:spMkLst>
        </pc:spChg>
      </pc:sldChg>
      <pc:sldChg chg="modSp mod">
        <pc:chgData name="Kateřina Dadáková" userId="aacecb00-241a-44e6-a336-6f96db2094f1" providerId="ADAL" clId="{589B1A22-163C-45BC-9D2B-DAED7B113226}" dt="2023-04-06T07:00:58.201" v="4" actId="20577"/>
        <pc:sldMkLst>
          <pc:docMk/>
          <pc:sldMk cId="3992988139" sldId="266"/>
        </pc:sldMkLst>
        <pc:spChg chg="mod">
          <ac:chgData name="Kateřina Dadáková" userId="aacecb00-241a-44e6-a336-6f96db2094f1" providerId="ADAL" clId="{589B1A22-163C-45BC-9D2B-DAED7B113226}" dt="2023-04-06T07:00:58.201" v="4" actId="20577"/>
          <ac:spMkLst>
            <pc:docMk/>
            <pc:sldMk cId="3992988139" sldId="266"/>
            <ac:spMk id="5" creationId="{CE7C3474-7A62-405D-9577-C4442C20C02D}"/>
          </ac:spMkLst>
        </pc:spChg>
      </pc:sldChg>
    </pc:docChg>
  </pc:docChgLst>
  <pc:docChgLst>
    <pc:chgData name="Kateřina" userId="aacecb00-241a-44e6-a336-6f96db2094f1" providerId="ADAL" clId="{1FC1A808-8B94-4B15-9682-71ADCF5C6EE4}"/>
    <pc:docChg chg="delSld">
      <pc:chgData name="Kateřina" userId="aacecb00-241a-44e6-a336-6f96db2094f1" providerId="ADAL" clId="{1FC1A808-8B94-4B15-9682-71ADCF5C6EE4}" dt="2023-04-05T12:07:47.159" v="4" actId="47"/>
      <pc:docMkLst>
        <pc:docMk/>
      </pc:docMkLst>
      <pc:sldChg chg="del">
        <pc:chgData name="Kateřina" userId="aacecb00-241a-44e6-a336-6f96db2094f1" providerId="ADAL" clId="{1FC1A808-8B94-4B15-9682-71ADCF5C6EE4}" dt="2023-04-05T12:07:44.802" v="0" actId="47"/>
        <pc:sldMkLst>
          <pc:docMk/>
          <pc:sldMk cId="2746618869" sldId="279"/>
        </pc:sldMkLst>
      </pc:sldChg>
      <pc:sldChg chg="del">
        <pc:chgData name="Kateřina" userId="aacecb00-241a-44e6-a336-6f96db2094f1" providerId="ADAL" clId="{1FC1A808-8B94-4B15-9682-71ADCF5C6EE4}" dt="2023-04-05T12:07:45.704" v="1" actId="47"/>
        <pc:sldMkLst>
          <pc:docMk/>
          <pc:sldMk cId="2191615149" sldId="280"/>
        </pc:sldMkLst>
      </pc:sldChg>
      <pc:sldChg chg="del">
        <pc:chgData name="Kateřina" userId="aacecb00-241a-44e6-a336-6f96db2094f1" providerId="ADAL" clId="{1FC1A808-8B94-4B15-9682-71ADCF5C6EE4}" dt="2023-04-05T12:07:46.265" v="2" actId="47"/>
        <pc:sldMkLst>
          <pc:docMk/>
          <pc:sldMk cId="926983325" sldId="281"/>
        </pc:sldMkLst>
      </pc:sldChg>
      <pc:sldChg chg="del">
        <pc:chgData name="Kateřina" userId="aacecb00-241a-44e6-a336-6f96db2094f1" providerId="ADAL" clId="{1FC1A808-8B94-4B15-9682-71ADCF5C6EE4}" dt="2023-04-05T12:07:46.726" v="3" actId="47"/>
        <pc:sldMkLst>
          <pc:docMk/>
          <pc:sldMk cId="3146933449" sldId="282"/>
        </pc:sldMkLst>
      </pc:sldChg>
      <pc:sldChg chg="del">
        <pc:chgData name="Kateřina" userId="aacecb00-241a-44e6-a336-6f96db2094f1" providerId="ADAL" clId="{1FC1A808-8B94-4B15-9682-71ADCF5C6EE4}" dt="2023-04-05T12:07:47.159" v="4" actId="47"/>
        <pc:sldMkLst>
          <pc:docMk/>
          <pc:sldMk cId="1855725418" sldId="28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a\Disk%20Google\Asistent\Rostlinne_biotechnologie\Public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37097273321183"/>
          <c:y val="3.6560733718789797E-2"/>
          <c:w val="0.71855833304679706"/>
          <c:h val="0.75834578652803974"/>
        </c:manualLayout>
      </c:layout>
      <c:barChart>
        <c:barDir val="col"/>
        <c:grouping val="clustered"/>
        <c:varyColors val="0"/>
        <c:ser>
          <c:idx val="0"/>
          <c:order val="0"/>
          <c:tx>
            <c:v>Agrobacterium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List1!$P$8:$P$24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List1!$Q$8:$Q$24</c:f>
              <c:numCache>
                <c:formatCode>General</c:formatCode>
                <c:ptCount val="17"/>
                <c:pt idx="0">
                  <c:v>57</c:v>
                </c:pt>
                <c:pt idx="1">
                  <c:v>76</c:v>
                </c:pt>
                <c:pt idx="2">
                  <c:v>60</c:v>
                </c:pt>
                <c:pt idx="3">
                  <c:v>77</c:v>
                </c:pt>
                <c:pt idx="4">
                  <c:v>57</c:v>
                </c:pt>
                <c:pt idx="5">
                  <c:v>67</c:v>
                </c:pt>
                <c:pt idx="6">
                  <c:v>77</c:v>
                </c:pt>
                <c:pt idx="7">
                  <c:v>120</c:v>
                </c:pt>
                <c:pt idx="8">
                  <c:v>104</c:v>
                </c:pt>
                <c:pt idx="9">
                  <c:v>95</c:v>
                </c:pt>
                <c:pt idx="10">
                  <c:v>82</c:v>
                </c:pt>
                <c:pt idx="11">
                  <c:v>117</c:v>
                </c:pt>
                <c:pt idx="12">
                  <c:v>132</c:v>
                </c:pt>
                <c:pt idx="13">
                  <c:v>119</c:v>
                </c:pt>
                <c:pt idx="14">
                  <c:v>118</c:v>
                </c:pt>
                <c:pt idx="15">
                  <c:v>132</c:v>
                </c:pt>
                <c:pt idx="1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E-40FB-A7E7-CB213DD469D7}"/>
            </c:ext>
          </c:extLst>
        </c:ser>
        <c:ser>
          <c:idx val="1"/>
          <c:order val="1"/>
          <c:tx>
            <c:v>CRISPR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List1!$P$8:$P$24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List1!$S$8:$S$24</c:f>
              <c:numCache>
                <c:formatCode>General</c:formatCode>
                <c:ptCount val="17"/>
                <c:pt idx="8">
                  <c:v>1</c:v>
                </c:pt>
                <c:pt idx="9">
                  <c:v>8</c:v>
                </c:pt>
                <c:pt idx="10">
                  <c:v>33</c:v>
                </c:pt>
                <c:pt idx="11">
                  <c:v>43</c:v>
                </c:pt>
                <c:pt idx="12">
                  <c:v>80</c:v>
                </c:pt>
                <c:pt idx="13">
                  <c:v>100</c:v>
                </c:pt>
                <c:pt idx="14">
                  <c:v>140</c:v>
                </c:pt>
                <c:pt idx="15">
                  <c:v>172</c:v>
                </c:pt>
                <c:pt idx="16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E-40FB-A7E7-CB213DD469D7}"/>
            </c:ext>
          </c:extLst>
        </c:ser>
        <c:ser>
          <c:idx val="2"/>
          <c:order val="2"/>
          <c:tx>
            <c:v>Gene gun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List1!$R$8:$R$24</c:f>
              <c:numCache>
                <c:formatCode>General</c:formatCode>
                <c:ptCount val="17"/>
                <c:pt idx="0">
                  <c:v>19</c:v>
                </c:pt>
                <c:pt idx="1">
                  <c:v>21</c:v>
                </c:pt>
                <c:pt idx="2">
                  <c:v>19</c:v>
                </c:pt>
                <c:pt idx="3">
                  <c:v>29</c:v>
                </c:pt>
                <c:pt idx="4">
                  <c:v>28</c:v>
                </c:pt>
                <c:pt idx="5">
                  <c:v>28</c:v>
                </c:pt>
                <c:pt idx="6">
                  <c:v>16</c:v>
                </c:pt>
                <c:pt idx="7">
                  <c:v>24</c:v>
                </c:pt>
                <c:pt idx="8">
                  <c:v>23</c:v>
                </c:pt>
                <c:pt idx="9">
                  <c:v>19</c:v>
                </c:pt>
                <c:pt idx="10">
                  <c:v>28</c:v>
                </c:pt>
                <c:pt idx="11">
                  <c:v>19</c:v>
                </c:pt>
                <c:pt idx="12">
                  <c:v>22</c:v>
                </c:pt>
                <c:pt idx="13">
                  <c:v>17</c:v>
                </c:pt>
                <c:pt idx="14">
                  <c:v>17</c:v>
                </c:pt>
                <c:pt idx="15">
                  <c:v>24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E-40FB-A7E7-CB213DD46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194248"/>
        <c:axId val="386197856"/>
      </c:barChart>
      <c:catAx>
        <c:axId val="38619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6197856"/>
        <c:crosses val="autoZero"/>
        <c:auto val="1"/>
        <c:lblAlgn val="ctr"/>
        <c:lblOffset val="100"/>
        <c:noMultiLvlLbl val="0"/>
      </c:catAx>
      <c:valAx>
        <c:axId val="386197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publikací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619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88452360177066"/>
          <c:y val="4.168464004246366E-2"/>
          <c:w val="0.49965006477997559"/>
          <c:h val="0.30965722487572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doi.org/10.1016/B978-0-12-381466-1.00009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oi.org/10.3389/fpls.2018.0098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esearchgate.net/deref/http%3A%2F%2Fdx.doi.org%2F10.3109%2F07388551.2014.923986?_sg%5B0%5D=QZwQoXQ8XCJzuGoSer9MRuzZATMlNYLb6pl_vicvMxOTkQ5Us2xBadN3Td2YRmtqjz3HleQ4ERezcoYDokTD3MeBkQ.bpCzDoLxbwsuwpJTWysRu78_ZAyscCoXL-cWigGXZO2eZqou2zZj13LzoUJsbEdiwRBio5MsBt_W0ifuRoO2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Kateřina Dadáková, Ph.D.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Rostlinné biotechnologie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50BF14-EE37-4733-BB61-7E90F748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06" y="3489338"/>
            <a:ext cx="4864192" cy="2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Selekce s využitím </a:t>
            </a:r>
            <a:r>
              <a:rPr lang="cs-CZ" dirty="0" err="1"/>
              <a:t>markerů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87951"/>
            <a:ext cx="5275282" cy="3667640"/>
          </a:xfrm>
        </p:spPr>
        <p:txBody>
          <a:bodyPr/>
          <a:lstStyle/>
          <a:p>
            <a:r>
              <a:rPr lang="cs-CZ" dirty="0"/>
              <a:t>Místo sledování fenotypu sledujeme při šlechtění přímo požadované geny nebo obecně sekvence spojené s daným znakem (markery)</a:t>
            </a:r>
          </a:p>
          <a:p>
            <a:r>
              <a:rPr lang="cs-CZ" dirty="0"/>
              <a:t>Vhodné pro fenotypové znaky kódované malým počtem genů (rezistence k patogenům)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BDEFA52-C617-4B58-A4BB-91F3C7869F84}"/>
              </a:ext>
            </a:extLst>
          </p:cNvPr>
          <p:cNvSpPr txBox="1"/>
          <p:nvPr/>
        </p:nvSpPr>
        <p:spPr>
          <a:xfrm>
            <a:off x="7653992" y="5455591"/>
            <a:ext cx="286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http://www.knowledgebank.irri.org/</a:t>
            </a:r>
          </a:p>
        </p:txBody>
      </p:sp>
      <p:pic>
        <p:nvPicPr>
          <p:cNvPr id="1026" name="Picture 2" descr="http://www.knowledgebank.irri.org/ricebreedingcourse/image106.gif">
            <a:extLst>
              <a:ext uri="{FF2B5EF4-FFF2-40B4-BE49-F238E27FC236}">
                <a16:creationId xmlns:a16="http://schemas.microsoft.com/office/drawing/2014/main" id="{87AE81A9-5A71-4350-B4C9-9460D2B0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447800"/>
            <a:ext cx="52006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8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rostlinných tkáňových kultur pro genetickou modifikaci rostlin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4524462" cy="3667640"/>
          </a:xfrm>
        </p:spPr>
        <p:txBody>
          <a:bodyPr/>
          <a:lstStyle/>
          <a:p>
            <a:r>
              <a:rPr lang="cs-CZ" dirty="0"/>
              <a:t>Genetické transformace buněk, tkání a orgánů</a:t>
            </a:r>
          </a:p>
          <a:p>
            <a:r>
              <a:rPr lang="cs-CZ" dirty="0"/>
              <a:t>Produkce </a:t>
            </a:r>
            <a:r>
              <a:rPr lang="cs-CZ" dirty="0" err="1"/>
              <a:t>cisgenních</a:t>
            </a:r>
            <a:r>
              <a:rPr lang="cs-CZ" dirty="0"/>
              <a:t> a transgenních rostlin (mezidruhových a mezirodových hybridů)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E8682F-E204-4603-9C77-B3250C9E0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70" y="1775309"/>
            <a:ext cx="5757330" cy="39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modifikace rostlin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B09C263-C996-4A7B-9625-D9E858DCB9D9}"/>
              </a:ext>
            </a:extLst>
          </p:cNvPr>
          <p:cNvGrpSpPr/>
          <p:nvPr/>
        </p:nvGrpSpPr>
        <p:grpSpPr>
          <a:xfrm>
            <a:off x="905758" y="1276591"/>
            <a:ext cx="9605866" cy="5371990"/>
            <a:chOff x="905758" y="1276591"/>
            <a:chExt cx="9605866" cy="5371990"/>
          </a:xfrm>
        </p:grpSpPr>
        <p:pic>
          <p:nvPicPr>
            <p:cNvPr id="6" name="Obrázek 5" descr="Obsah obrázku mapa&#10;&#10;Popis byl vytvořen automaticky">
              <a:extLst>
                <a:ext uri="{FF2B5EF4-FFF2-40B4-BE49-F238E27FC236}">
                  <a16:creationId xmlns:a16="http://schemas.microsoft.com/office/drawing/2014/main" id="{687DF155-C7A3-446B-80EC-CC93CBAC8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58" y="1276591"/>
              <a:ext cx="9550205" cy="5371990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A978CCC-2EF8-4DA6-829E-8635AC99F5E3}"/>
                </a:ext>
              </a:extLst>
            </p:cNvPr>
            <p:cNvSpPr/>
            <p:nvPr/>
          </p:nvSpPr>
          <p:spPr bwMode="auto">
            <a:xfrm>
              <a:off x="9374588" y="3888188"/>
              <a:ext cx="1137036" cy="7871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4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modifikace rostlin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4360"/>
            <a:ext cx="6118122" cy="3667640"/>
          </a:xfrm>
        </p:spPr>
        <p:txBody>
          <a:bodyPr/>
          <a:lstStyle/>
          <a:p>
            <a:r>
              <a:rPr lang="cs-CZ" dirty="0"/>
              <a:t>Rekombinantní DNA (z více zdrojových organismů)</a:t>
            </a:r>
          </a:p>
          <a:p>
            <a:r>
              <a:rPr lang="cs-CZ" dirty="0"/>
              <a:t>Bakteriální geny kódující proteiny rezistence (insekticidní proteiny, </a:t>
            </a:r>
            <a:r>
              <a:rPr lang="cs-CZ" dirty="0" err="1"/>
              <a:t>chaperony</a:t>
            </a:r>
            <a:r>
              <a:rPr lang="cs-CZ" dirty="0"/>
              <a:t>, enzymy degradující herbicidy) vložené do DNA plodin</a:t>
            </a:r>
          </a:p>
          <a:p>
            <a:r>
              <a:rPr lang="cs-CZ" dirty="0"/>
              <a:t>Využití RNA interference expresí fragmentů viru hostitelskou rostlinou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87DF155-C7A3-446B-80EC-CC93CBAC8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93" y="1970780"/>
            <a:ext cx="5184781" cy="29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8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Technologické přístupy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4360"/>
            <a:ext cx="5656945" cy="3667640"/>
          </a:xfrm>
        </p:spPr>
        <p:txBody>
          <a:bodyPr/>
          <a:lstStyle/>
          <a:p>
            <a:r>
              <a:rPr lang="cs-CZ" dirty="0"/>
              <a:t>Tzv. gene </a:t>
            </a:r>
            <a:r>
              <a:rPr lang="cs-CZ" dirty="0" err="1"/>
              <a:t>gun</a:t>
            </a:r>
            <a:r>
              <a:rPr lang="cs-CZ" dirty="0"/>
              <a:t> (DNA navázaná na částice kovu)</a:t>
            </a:r>
          </a:p>
          <a:p>
            <a:r>
              <a:rPr lang="cs-CZ" dirty="0"/>
              <a:t>Transformace pomocí </a:t>
            </a:r>
            <a:r>
              <a:rPr lang="cs-CZ" dirty="0" err="1"/>
              <a:t>agrobakterií</a:t>
            </a:r>
            <a:r>
              <a:rPr lang="cs-CZ" dirty="0"/>
              <a:t> (přirozeně schopné přenášet genetický materiál)</a:t>
            </a:r>
          </a:p>
          <a:p>
            <a:r>
              <a:rPr lang="cs-CZ" dirty="0"/>
              <a:t>CRISPR/</a:t>
            </a:r>
            <a:r>
              <a:rPr lang="cs-CZ" dirty="0" err="1"/>
              <a:t>Cas</a:t>
            </a:r>
            <a:r>
              <a:rPr lang="cs-CZ" dirty="0"/>
              <a:t> (využití bakteriálního antivirového systému)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6D690C4-91AD-4DCD-B897-033B4E614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01438"/>
              </p:ext>
            </p:extLst>
          </p:nvPr>
        </p:nvGraphicFramePr>
        <p:xfrm>
          <a:off x="6305895" y="1638297"/>
          <a:ext cx="4945201" cy="419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65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 </a:t>
            </a:r>
            <a:r>
              <a:rPr lang="cs-CZ" dirty="0" err="1"/>
              <a:t>gun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6897350" cy="3667640"/>
          </a:xfrm>
        </p:spPr>
        <p:txBody>
          <a:bodyPr/>
          <a:lstStyle/>
          <a:p>
            <a:r>
              <a:rPr lang="cs-CZ" dirty="0"/>
              <a:t>Izolace požadovaného genu ze zdrojového organismu, sestavení funkčního konstruktu (promotor, gen, </a:t>
            </a:r>
            <a:r>
              <a:rPr lang="cs-CZ" dirty="0" err="1"/>
              <a:t>markerové</a:t>
            </a:r>
            <a:r>
              <a:rPr lang="cs-CZ" dirty="0"/>
              <a:t> geny atp.)</a:t>
            </a:r>
          </a:p>
          <a:p>
            <a:r>
              <a:rPr lang="cs-CZ" dirty="0"/>
              <a:t>Inkorporace konstruktu do vhodného plazmidu</a:t>
            </a:r>
          </a:p>
          <a:p>
            <a:r>
              <a:rPr lang="cs-CZ" dirty="0"/>
              <a:t>Pokrytí kovových (zlato, wolfram) částic plazmidem</a:t>
            </a:r>
          </a:p>
        </p:txBody>
      </p:sp>
      <p:pic>
        <p:nvPicPr>
          <p:cNvPr id="6" name="Obrázek 5" descr="Obsah obrázku osoba, interiér, ruka, rostlina&#10;&#10;Popis byl vytvořen automaticky">
            <a:extLst>
              <a:ext uri="{FF2B5EF4-FFF2-40B4-BE49-F238E27FC236}">
                <a16:creationId xmlns:a16="http://schemas.microsoft.com/office/drawing/2014/main" id="{7258844C-64FE-443F-8CCF-D50397B8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23" y="2164360"/>
            <a:ext cx="3640166" cy="32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 </a:t>
            </a:r>
            <a:r>
              <a:rPr lang="cs-CZ" dirty="0" err="1"/>
              <a:t>gun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6666761" cy="3667640"/>
          </a:xfrm>
        </p:spPr>
        <p:txBody>
          <a:bodyPr/>
          <a:lstStyle/>
          <a:p>
            <a:r>
              <a:rPr lang="cs-CZ" dirty="0"/>
              <a:t>Částice urychlené stlačeným vzduchem pronikají buněčnou stěnou i plasmatickou membránou buněk (obvykle kalus)</a:t>
            </a:r>
          </a:p>
          <a:p>
            <a:r>
              <a:rPr lang="cs-CZ" dirty="0"/>
              <a:t>Náhodná inkorporace </a:t>
            </a:r>
            <a:r>
              <a:rPr lang="cs-CZ" dirty="0" err="1"/>
              <a:t>transgenu</a:t>
            </a:r>
            <a:r>
              <a:rPr lang="cs-CZ" dirty="0"/>
              <a:t> do chromosomové nebo plastidové DNA u některých buněk</a:t>
            </a:r>
          </a:p>
          <a:p>
            <a:r>
              <a:rPr lang="cs-CZ" dirty="0"/>
              <a:t>Selekce transformovaných buněk, regenerace rostlin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8B459A-619A-4CDA-A9FF-16A4E0F8E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51" y="1676794"/>
            <a:ext cx="3854648" cy="404461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109298-62D7-4194-B8A9-33B4FAA49667}"/>
              </a:ext>
            </a:extLst>
          </p:cNvPr>
          <p:cNvSpPr txBox="1"/>
          <p:nvPr/>
        </p:nvSpPr>
        <p:spPr>
          <a:xfrm>
            <a:off x="7617351" y="5693500"/>
            <a:ext cx="1808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https://istudy.pk</a:t>
            </a:r>
          </a:p>
        </p:txBody>
      </p:sp>
    </p:spTree>
    <p:extLst>
      <p:ext uri="{BB962C8B-B14F-4D97-AF65-F5344CB8AC3E}">
        <p14:creationId xmlns:p14="http://schemas.microsoft.com/office/powerpoint/2010/main" val="363526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pomocí </a:t>
            </a:r>
            <a:r>
              <a:rPr lang="cs-CZ" dirty="0" err="1"/>
              <a:t>agrobakterií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5959095" cy="3667640"/>
          </a:xfrm>
        </p:spPr>
        <p:txBody>
          <a:bodyPr/>
          <a:lstStyle/>
          <a:p>
            <a:r>
              <a:rPr lang="cs-CZ" i="1" dirty="0" err="1"/>
              <a:t>Agrobacterium</a:t>
            </a:r>
            <a:r>
              <a:rPr lang="cs-CZ" i="1" dirty="0"/>
              <a:t> </a:t>
            </a:r>
            <a:r>
              <a:rPr lang="cs-CZ" i="1" dirty="0" err="1"/>
              <a:t>tumefaciens</a:t>
            </a:r>
            <a:r>
              <a:rPr lang="cs-CZ" i="1" dirty="0"/>
              <a:t> </a:t>
            </a:r>
            <a:r>
              <a:rPr lang="cs-CZ" dirty="0"/>
              <a:t>je fytopatogenní bakterie (nádorová onemocnění)</a:t>
            </a:r>
          </a:p>
          <a:p>
            <a:r>
              <a:rPr lang="cs-CZ" dirty="0"/>
              <a:t>Ti plazmid obsahuje T-DNA, schopnou začlenit se do genomu rostlin </a:t>
            </a:r>
          </a:p>
          <a:p>
            <a:endParaRPr lang="cs-CZ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C90DCD8-CC79-4C86-9C16-BC2AE729FE9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r="31202" b="14303"/>
          <a:stretch/>
        </p:blipFill>
        <p:spPr>
          <a:xfrm>
            <a:off x="7148222" y="1588475"/>
            <a:ext cx="2997641" cy="48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pomocí </a:t>
            </a:r>
            <a:r>
              <a:rPr lang="cs-CZ" dirty="0" err="1"/>
              <a:t>agrobakterií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5959095" cy="3667640"/>
          </a:xfrm>
        </p:spPr>
        <p:txBody>
          <a:bodyPr/>
          <a:lstStyle/>
          <a:p>
            <a:r>
              <a:rPr lang="cs-CZ" dirty="0"/>
              <a:t>Umělé Ti plazmidy s požadovaným genem a </a:t>
            </a:r>
            <a:r>
              <a:rPr lang="cs-CZ" dirty="0" err="1"/>
              <a:t>markerovými</a:t>
            </a:r>
            <a:r>
              <a:rPr lang="cs-CZ" dirty="0"/>
              <a:t> geny jsou namnoženy v </a:t>
            </a:r>
            <a:r>
              <a:rPr lang="cs-CZ" i="1" dirty="0"/>
              <a:t>E. coli </a:t>
            </a:r>
            <a:r>
              <a:rPr lang="cs-CZ" dirty="0"/>
              <a:t>a vloženy do </a:t>
            </a:r>
            <a:r>
              <a:rPr lang="cs-CZ" i="1" dirty="0"/>
              <a:t>A. </a:t>
            </a:r>
            <a:r>
              <a:rPr lang="cs-CZ" i="1" dirty="0" err="1"/>
              <a:t>tumefaciens</a:t>
            </a:r>
            <a:endParaRPr lang="cs-CZ" i="1" dirty="0"/>
          </a:p>
          <a:p>
            <a:r>
              <a:rPr lang="cs-CZ" dirty="0"/>
              <a:t>Tzv. </a:t>
            </a:r>
            <a:r>
              <a:rPr lang="cs-CZ" dirty="0" err="1"/>
              <a:t>helper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kóduje proteiny, které umožní přenos T-DNA</a:t>
            </a:r>
          </a:p>
          <a:p>
            <a:r>
              <a:rPr lang="cs-CZ" dirty="0"/>
              <a:t>Infekce rostlinných buněk, selekce, regenerace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EC95CD-38EB-4E15-A617-060084E3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6"/>
          <a:stretch/>
        </p:blipFill>
        <p:spPr>
          <a:xfrm>
            <a:off x="7105100" y="1613959"/>
            <a:ext cx="3271354" cy="47229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7B7F08-2CA2-4C18-ACB7-87D07A427FEE}"/>
              </a:ext>
            </a:extLst>
          </p:cNvPr>
          <p:cNvSpPr txBox="1"/>
          <p:nvPr/>
        </p:nvSpPr>
        <p:spPr>
          <a:xfrm>
            <a:off x="5297040" y="6077001"/>
            <a:ext cx="1808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https://www.open.edu/</a:t>
            </a:r>
          </a:p>
        </p:txBody>
      </p:sp>
    </p:spTree>
    <p:extLst>
      <p:ext uri="{BB962C8B-B14F-4D97-AF65-F5344CB8AC3E}">
        <p14:creationId xmlns:p14="http://schemas.microsoft.com/office/powerpoint/2010/main" val="156536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Editace genomu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6253293" cy="3667640"/>
          </a:xfrm>
        </p:spPr>
        <p:txBody>
          <a:bodyPr/>
          <a:lstStyle/>
          <a:p>
            <a:r>
              <a:rPr lang="cs-CZ" dirty="0"/>
              <a:t>Využívá </a:t>
            </a:r>
            <a:r>
              <a:rPr lang="cs-CZ" dirty="0" err="1"/>
              <a:t>nukleasy</a:t>
            </a:r>
            <a:r>
              <a:rPr lang="cs-CZ" dirty="0"/>
              <a:t> specifické pro určité sekvence (např. CRISPR/Cas9)</a:t>
            </a:r>
          </a:p>
          <a:p>
            <a:r>
              <a:rPr lang="cs-CZ" dirty="0"/>
              <a:t>Změna konkrétního </a:t>
            </a:r>
            <a:r>
              <a:rPr lang="cs-CZ" dirty="0" err="1"/>
              <a:t>lokusu</a:t>
            </a:r>
            <a:r>
              <a:rPr lang="cs-CZ" dirty="0"/>
              <a:t> DNA – </a:t>
            </a:r>
            <a:r>
              <a:rPr lang="cs-CZ" dirty="0" err="1"/>
              <a:t>knockout</a:t>
            </a:r>
            <a:r>
              <a:rPr lang="cs-CZ" dirty="0"/>
              <a:t> konkrétního genu nebo začlenění </a:t>
            </a:r>
            <a:r>
              <a:rPr lang="cs-CZ" dirty="0" err="1"/>
              <a:t>transgenu</a:t>
            </a:r>
            <a:endParaRPr lang="cs-CZ" dirty="0"/>
          </a:p>
          <a:p>
            <a:r>
              <a:rPr lang="cs-CZ" dirty="0"/>
              <a:t>První plodiny s editovaným genomem se objevují na trhu v USA a v Kanadě (řepka, </a:t>
            </a:r>
            <a:r>
              <a:rPr lang="cs-CZ"/>
              <a:t>sója)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7B7F08-2CA2-4C18-ACB7-87D07A427FEE}"/>
              </a:ext>
            </a:extLst>
          </p:cNvPr>
          <p:cNvSpPr txBox="1"/>
          <p:nvPr/>
        </p:nvSpPr>
        <p:spPr>
          <a:xfrm>
            <a:off x="7407121" y="5584023"/>
            <a:ext cx="1808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https://www.nap.edu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6DE545-E731-4D06-B840-4B54E241D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00" y="1273977"/>
            <a:ext cx="3599962" cy="43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797589-D168-4155-AE95-E39F627F01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5CE7A8-C04D-4518-8807-AF795E36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Biotechnologie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FA2479E-F6AB-41BB-9F71-036EE860E3C5}"/>
              </a:ext>
            </a:extLst>
          </p:cNvPr>
          <p:cNvSpPr txBox="1"/>
          <p:nvPr/>
        </p:nvSpPr>
        <p:spPr>
          <a:xfrm>
            <a:off x="720000" y="1703163"/>
            <a:ext cx="32800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Moderní rostlinné biotechnologie zahrnují především rostlinné tkáňové kultury a genové inženýrství.</a:t>
            </a:r>
          </a:p>
          <a:p>
            <a:endParaRPr lang="cs-CZ" sz="2800" dirty="0">
              <a:latin typeface="+mn-lt"/>
            </a:endParaRPr>
          </a:p>
          <a:p>
            <a:endParaRPr lang="cs-CZ" sz="2800" dirty="0">
              <a:latin typeface="+mn-lt"/>
            </a:endParaRPr>
          </a:p>
          <a:p>
            <a:endParaRPr lang="cs-CZ" sz="1400" dirty="0">
              <a:hlinkClick r:id="rId2" tooltip="Persistent link using digital object identifier"/>
            </a:endParaRPr>
          </a:p>
          <a:p>
            <a:r>
              <a:rPr lang="cs-CZ" sz="1200" dirty="0">
                <a:hlinkClick r:id="rId2" tooltip="Persistent link using digital object identifier"/>
              </a:rPr>
              <a:t>https://doi.org/10.1016/B978-0-12-381466-1.00009-2</a:t>
            </a:r>
            <a:endParaRPr lang="cs-CZ" sz="1200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6AAC67-BF83-4C3D-B046-08F0EED16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52" y="1384183"/>
            <a:ext cx="7428348" cy="45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5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CRISPR/</a:t>
            </a:r>
            <a:r>
              <a:rPr lang="cs-CZ" dirty="0" err="1"/>
              <a:t>Cas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3697"/>
            <a:ext cx="5943192" cy="3667640"/>
          </a:xfrm>
        </p:spPr>
        <p:txBody>
          <a:bodyPr/>
          <a:lstStyle/>
          <a:p>
            <a:r>
              <a:rPr lang="cs-CZ" dirty="0"/>
              <a:t>CRISPR/</a:t>
            </a:r>
            <a:r>
              <a:rPr lang="cs-CZ" dirty="0" err="1"/>
              <a:t>Cas</a:t>
            </a:r>
            <a:r>
              <a:rPr lang="cs-CZ" dirty="0"/>
              <a:t> nejméně komplikovaná (stejná </a:t>
            </a:r>
            <a:r>
              <a:rPr lang="cs-CZ" dirty="0" err="1"/>
              <a:t>nukleasa</a:t>
            </a:r>
            <a:r>
              <a:rPr lang="cs-CZ" dirty="0"/>
              <a:t> pro editaci různých sekvencí)</a:t>
            </a:r>
          </a:p>
          <a:p>
            <a:r>
              <a:rPr lang="cs-CZ" dirty="0"/>
              <a:t>Výběr genu a návrh </a:t>
            </a:r>
            <a:r>
              <a:rPr lang="cs-CZ" dirty="0" err="1"/>
              <a:t>gRNA</a:t>
            </a:r>
            <a:endParaRPr lang="cs-CZ" dirty="0"/>
          </a:p>
          <a:p>
            <a:r>
              <a:rPr lang="cs-CZ" dirty="0"/>
              <a:t>Klonování </a:t>
            </a:r>
            <a:r>
              <a:rPr lang="cs-CZ" dirty="0" err="1"/>
              <a:t>gRNA</a:t>
            </a:r>
            <a:r>
              <a:rPr lang="cs-CZ" dirty="0"/>
              <a:t> do vhodného vektoru (obsahuje i sekvenci pro Cas9)</a:t>
            </a:r>
          </a:p>
          <a:p>
            <a:r>
              <a:rPr lang="cs-CZ" dirty="0"/>
              <a:t>Vložení do cílové rostliny a selekce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7B7F08-2CA2-4C18-ACB7-87D07A427FEE}"/>
              </a:ext>
            </a:extLst>
          </p:cNvPr>
          <p:cNvSpPr txBox="1"/>
          <p:nvPr/>
        </p:nvSpPr>
        <p:spPr>
          <a:xfrm>
            <a:off x="3863579" y="6183459"/>
            <a:ext cx="302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hlinkClick r:id="rId2"/>
              </a:rPr>
              <a:t>https://doi.org/10.3389/fpls.2018.00985</a:t>
            </a:r>
            <a:endParaRPr lang="cs-CZ" sz="1200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131FC04-3FE3-4A96-9BA9-D106CF77B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b="76166"/>
          <a:stretch/>
        </p:blipFill>
        <p:spPr>
          <a:xfrm>
            <a:off x="6814268" y="615715"/>
            <a:ext cx="3899457" cy="217360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C2827B9C-D7D4-42FD-82EF-911BB241E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1" t="44034" b="15724"/>
          <a:stretch/>
        </p:blipFill>
        <p:spPr>
          <a:xfrm>
            <a:off x="6814268" y="2810217"/>
            <a:ext cx="3899457" cy="36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CRISPR/</a:t>
            </a:r>
            <a:r>
              <a:rPr lang="cs-CZ" dirty="0" err="1"/>
              <a:t>Cas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7B7F08-2CA2-4C18-ACB7-87D07A427FEE}"/>
              </a:ext>
            </a:extLst>
          </p:cNvPr>
          <p:cNvSpPr txBox="1"/>
          <p:nvPr/>
        </p:nvSpPr>
        <p:spPr>
          <a:xfrm>
            <a:off x="7407121" y="5584023"/>
            <a:ext cx="1808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https://www.nap.edu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2CB00D-7997-4E60-A129-06E3FF93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72" y="0"/>
            <a:ext cx="6686550" cy="6858000"/>
          </a:xfrm>
          <a:prstGeom prst="rect">
            <a:avLst/>
          </a:prstGeom>
        </p:spPr>
      </p:pic>
      <p:sp>
        <p:nvSpPr>
          <p:cNvPr id="10" name="TextovéPole 5">
            <a:extLst>
              <a:ext uri="{FF2B5EF4-FFF2-40B4-BE49-F238E27FC236}">
                <a16:creationId xmlns:a16="http://schemas.microsoft.com/office/drawing/2014/main" id="{37C52979-35EE-4ADF-9A85-2D3E8D7C94FA}"/>
              </a:ext>
            </a:extLst>
          </p:cNvPr>
          <p:cNvSpPr txBox="1"/>
          <p:nvPr/>
        </p:nvSpPr>
        <p:spPr>
          <a:xfrm>
            <a:off x="1128767" y="6035302"/>
            <a:ext cx="333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Tomáš Moravec</a:t>
            </a:r>
          </a:p>
          <a:p>
            <a:r>
              <a:rPr lang="pt-BR" sz="1200" dirty="0"/>
              <a:t> |  2. 10. 2017  |  Vesmír 96, 576, 2017/10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5619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rostlinných biotechnologií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1590"/>
            <a:ext cx="5450211" cy="3667640"/>
          </a:xfrm>
        </p:spPr>
        <p:txBody>
          <a:bodyPr/>
          <a:lstStyle/>
          <a:p>
            <a:r>
              <a:rPr lang="cs-CZ" dirty="0"/>
              <a:t>Zvýšení produkce plodin</a:t>
            </a:r>
          </a:p>
          <a:p>
            <a:r>
              <a:rPr lang="cs-CZ" dirty="0"/>
              <a:t>Omezení použití pesticidů a umělých hnojiv</a:t>
            </a:r>
          </a:p>
          <a:p>
            <a:r>
              <a:rPr lang="cs-CZ" dirty="0"/>
              <a:t>Zvýšení výživové hodnoty potravin (vitaminy, minerály)</a:t>
            </a:r>
          </a:p>
          <a:p>
            <a:r>
              <a:rPr lang="cs-CZ" dirty="0"/>
              <a:t>Podpora ekonomiky chudých zemí</a:t>
            </a:r>
          </a:p>
        </p:txBody>
      </p:sp>
      <p:pic>
        <p:nvPicPr>
          <p:cNvPr id="10" name="Obrázek 9" descr="Obsah obrázku tráva, rostlina, exteriér, zelená&#10;&#10;Popis byl vytvořen automaticky">
            <a:extLst>
              <a:ext uri="{FF2B5EF4-FFF2-40B4-BE49-F238E27FC236}">
                <a16:creationId xmlns:a16="http://schemas.microsoft.com/office/drawing/2014/main" id="{2A79536D-13D4-4B4D-B71F-0E5395686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12" y="2035533"/>
            <a:ext cx="5339631" cy="35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rostlinných biotechnologií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5180"/>
            <a:ext cx="5450211" cy="3667640"/>
          </a:xfrm>
        </p:spPr>
        <p:txBody>
          <a:bodyPr/>
          <a:lstStyle/>
          <a:p>
            <a:r>
              <a:rPr lang="cs-CZ" dirty="0"/>
              <a:t>Ztráta biodiverzity (preference monokulturního pěstování vysoce výnosných odrůd, migrace genů opylením příbuzných druhů)</a:t>
            </a:r>
          </a:p>
          <a:p>
            <a:r>
              <a:rPr lang="cs-CZ" dirty="0"/>
              <a:t>Rozšíření geneticky zvýhodněných invazivních druhů</a:t>
            </a:r>
          </a:p>
          <a:p>
            <a:r>
              <a:rPr lang="cs-CZ" dirty="0"/>
              <a:t>Zdravotní riziko (alergeny)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9D1BEE-2ED2-4248-80D7-94E7FBC76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12" y="2442655"/>
            <a:ext cx="5412488" cy="31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859CC-2916-4DBD-A9FE-C10F2C99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rostlinných biotechnologií...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385AA23-94DC-4447-8A4E-E1BBEEB4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https://www.ted.com/talks/joanne_chory_how_supercharged_plants_could_slow_climate_change?utm_campaign=tedspread&amp;utm_medium=referral&amp;utm_source=tedcomshare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48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Rostlinné explantáty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49915" cy="4139998"/>
          </a:xfrm>
        </p:spPr>
        <p:txBody>
          <a:bodyPr/>
          <a:lstStyle/>
          <a:p>
            <a:r>
              <a:rPr lang="cs-CZ" dirty="0"/>
              <a:t>Ne příliš malý kus mladé zdravé tkáně odebrané ideálně na jaře</a:t>
            </a:r>
          </a:p>
          <a:p>
            <a:r>
              <a:rPr lang="cs-CZ" dirty="0"/>
              <a:t>Výběr vhodného explantátu</a:t>
            </a:r>
          </a:p>
          <a:p>
            <a:r>
              <a:rPr lang="cs-CZ" dirty="0"/>
              <a:t>Pro množení postranní pupen</a:t>
            </a:r>
          </a:p>
          <a:p>
            <a:r>
              <a:rPr lang="cs-CZ" dirty="0"/>
              <a:t>Pro přípravu kalusové kultury nejčastěji děložní lístek nebo hypokotyl</a:t>
            </a:r>
          </a:p>
          <a:p>
            <a:r>
              <a:rPr lang="cs-CZ" dirty="0"/>
              <a:t>Pro izolaci protoplastů list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A5EC67A-92A6-4037-94CC-070062D148F5}"/>
              </a:ext>
            </a:extLst>
          </p:cNvPr>
          <p:cNvSpPr txBox="1"/>
          <p:nvPr/>
        </p:nvSpPr>
        <p:spPr>
          <a:xfrm flipH="1">
            <a:off x="7707411" y="5467365"/>
            <a:ext cx="290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>
              <a:buNone/>
            </a:pPr>
            <a:r>
              <a:rPr lang="cs-CZ" sz="1200" b="1" dirty="0"/>
              <a:t>ISBN-13:</a:t>
            </a:r>
            <a:r>
              <a:rPr lang="cs-CZ" sz="1200" dirty="0"/>
              <a:t> 978-0124159204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87235-CEAB-45E4-8F17-693EF62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6" y="1257435"/>
            <a:ext cx="4626583" cy="42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Kalusové kultury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001292" cy="4139998"/>
          </a:xfrm>
        </p:spPr>
        <p:txBody>
          <a:bodyPr/>
          <a:lstStyle/>
          <a:p>
            <a:r>
              <a:rPr lang="cs-CZ" dirty="0"/>
              <a:t>V místě poranění tvoří rostlina hojivé pletivo (kalus)</a:t>
            </a:r>
          </a:p>
          <a:p>
            <a:r>
              <a:rPr lang="cs-CZ" dirty="0"/>
              <a:t>První úspěšně kultivovaná byla nediferencovaná meristematická tkáň  </a:t>
            </a:r>
          </a:p>
          <a:p>
            <a:r>
              <a:rPr lang="cs-CZ" dirty="0"/>
              <a:t>Po objevu hormonů i </a:t>
            </a:r>
            <a:r>
              <a:rPr lang="cs-CZ"/>
              <a:t>(částečně) diferencované </a:t>
            </a:r>
            <a:r>
              <a:rPr lang="cs-CZ" dirty="0"/>
              <a:t>kalusové kultury</a:t>
            </a:r>
          </a:p>
          <a:p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DC3BAAB-0AAD-40E8-A2B3-7E296129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8" y="1456224"/>
            <a:ext cx="5845942" cy="397145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A5EC67A-92A6-4037-94CC-070062D148F5}"/>
              </a:ext>
            </a:extLst>
          </p:cNvPr>
          <p:cNvSpPr txBox="1"/>
          <p:nvPr/>
        </p:nvSpPr>
        <p:spPr>
          <a:xfrm flipH="1">
            <a:off x="5721292" y="5553225"/>
            <a:ext cx="584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0">
              <a:buNone/>
            </a:pPr>
            <a:r>
              <a:rPr lang="cs-CZ" sz="1200" i="1" dirty="0"/>
              <a:t>http://www.plantphysiol.org/cgi/doi/10.1104/pp.104.900160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1533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Buněčné suspenzní kultury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47537" cy="4139998"/>
          </a:xfrm>
        </p:spPr>
        <p:txBody>
          <a:bodyPr/>
          <a:lstStyle/>
          <a:p>
            <a:r>
              <a:rPr lang="cs-CZ" dirty="0"/>
              <a:t>Vznikají </a:t>
            </a:r>
            <a:r>
              <a:rPr lang="cs-CZ" dirty="0" err="1"/>
              <a:t>rozsuspendováním</a:t>
            </a:r>
            <a:r>
              <a:rPr lang="cs-CZ" dirty="0"/>
              <a:t> kousků kalusu v živném médiu</a:t>
            </a:r>
          </a:p>
          <a:p>
            <a:r>
              <a:rPr lang="cs-CZ" dirty="0"/>
              <a:t>Média obsahují zdroj uhlíku, dusičnany a amonné ionty, další soli obsahující všechny potřebné prvky, vitaminy a hormony</a:t>
            </a:r>
          </a:p>
          <a:p>
            <a:r>
              <a:rPr lang="cs-CZ" dirty="0"/>
              <a:t>Nejčastější média: </a:t>
            </a:r>
            <a:r>
              <a:rPr lang="cs-CZ" dirty="0" err="1"/>
              <a:t>Murashige</a:t>
            </a:r>
            <a:r>
              <a:rPr lang="cs-CZ" dirty="0"/>
              <a:t> and </a:t>
            </a:r>
            <a:r>
              <a:rPr lang="cs-CZ" dirty="0" err="1"/>
              <a:t>Skoog</a:t>
            </a:r>
            <a:r>
              <a:rPr lang="cs-CZ" dirty="0"/>
              <a:t>, </a:t>
            </a:r>
            <a:r>
              <a:rPr lang="cs-CZ" dirty="0" err="1"/>
              <a:t>Gamborg</a:t>
            </a:r>
            <a:r>
              <a:rPr lang="cs-CZ" dirty="0"/>
              <a:t>, </a:t>
            </a:r>
            <a:r>
              <a:rPr lang="cs-CZ" dirty="0" err="1"/>
              <a:t>Nitsch</a:t>
            </a:r>
            <a:r>
              <a:rPr lang="cs-CZ" dirty="0"/>
              <a:t> and </a:t>
            </a:r>
            <a:r>
              <a:rPr lang="cs-CZ" dirty="0" err="1"/>
              <a:t>Nitsch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7508C7-0D3F-47F8-AA70-CBA9C307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25" y="1306124"/>
            <a:ext cx="2563451" cy="49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rostlinných tkáňových kultur v primárním výzkumu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5286516" cy="3667640"/>
          </a:xfrm>
        </p:spPr>
        <p:txBody>
          <a:bodyPr/>
          <a:lstStyle/>
          <a:p>
            <a:r>
              <a:rPr lang="cs-CZ" dirty="0"/>
              <a:t>Studium primárního i sekundárního metabolismu</a:t>
            </a:r>
          </a:p>
          <a:p>
            <a:r>
              <a:rPr lang="cs-CZ" dirty="0"/>
              <a:t>Izolace organel</a:t>
            </a:r>
          </a:p>
          <a:p>
            <a:r>
              <a:rPr lang="cs-CZ" dirty="0"/>
              <a:t>Studium morfogeneze, organogeneze a embryogeneze</a:t>
            </a:r>
          </a:p>
          <a:p>
            <a:r>
              <a:rPr lang="cs-CZ" dirty="0"/>
              <a:t>Studium interakcí rostlin a mikrobů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F1FD68-D400-4F1E-B915-3901075FA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96000" y="1726036"/>
            <a:ext cx="5043461" cy="3852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18DBD5F-FAE3-47D5-BA75-3E50871DE4FB}"/>
              </a:ext>
            </a:extLst>
          </p:cNvPr>
          <p:cNvSpPr txBox="1"/>
          <p:nvPr/>
        </p:nvSpPr>
        <p:spPr>
          <a:xfrm>
            <a:off x="6096000" y="5662723"/>
            <a:ext cx="452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/>
              <a:t>https://doi.org/10.1105/tpc.113.116053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45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rostlinných tkáňových kultur pro </a:t>
            </a:r>
            <a:r>
              <a:rPr lang="cs-CZ" dirty="0" err="1"/>
              <a:t>mikropropagaci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4524462" cy="3667640"/>
          </a:xfrm>
        </p:spPr>
        <p:txBody>
          <a:bodyPr/>
          <a:lstStyle/>
          <a:p>
            <a:r>
              <a:rPr lang="cs-CZ" dirty="0"/>
              <a:t>Množení in vitro</a:t>
            </a:r>
          </a:p>
          <a:p>
            <a:r>
              <a:rPr lang="cs-CZ" dirty="0"/>
              <a:t>Nejrozšířenější komerční  aplikace</a:t>
            </a:r>
          </a:p>
          <a:p>
            <a:r>
              <a:rPr lang="cs-CZ" dirty="0"/>
              <a:t>Zkrácení cyklu, vysoký množitelský koeficient, možnost načasování, dobrý zdravotní stav</a:t>
            </a:r>
          </a:p>
          <a:p>
            <a:r>
              <a:rPr lang="cs-CZ" dirty="0"/>
              <a:t>Nutnost aklimatizace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5EE1EA-1135-413A-B91E-D7F4AADBE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25" y="2164360"/>
            <a:ext cx="60959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rostlinných tkáňových kultur pro skladování a převoz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4524462" cy="3667640"/>
          </a:xfrm>
        </p:spPr>
        <p:txBody>
          <a:bodyPr/>
          <a:lstStyle/>
          <a:p>
            <a:r>
              <a:rPr lang="cs-CZ" dirty="0"/>
              <a:t>Příprava rostlinného materiálu neobsahujícího mikroorganismy (především viry)</a:t>
            </a:r>
          </a:p>
          <a:p>
            <a:r>
              <a:rPr lang="cs-CZ" dirty="0"/>
              <a:t>Skladování </a:t>
            </a:r>
          </a:p>
          <a:p>
            <a:r>
              <a:rPr lang="cs-CZ" dirty="0"/>
              <a:t>Převoz přes hranice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17FE17-7CC5-4004-AFBC-B5385D2F7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4" t="2982" r="1375"/>
          <a:stretch/>
        </p:blipFill>
        <p:spPr>
          <a:xfrm>
            <a:off x="6096000" y="1896047"/>
            <a:ext cx="4882100" cy="36676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BDEFA52-C617-4B58-A4BB-91F3C7869F84}"/>
              </a:ext>
            </a:extLst>
          </p:cNvPr>
          <p:cNvSpPr txBox="1"/>
          <p:nvPr/>
        </p:nvSpPr>
        <p:spPr>
          <a:xfrm>
            <a:off x="6096000" y="5662723"/>
            <a:ext cx="452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 err="1"/>
              <a:t>Retno</a:t>
            </a:r>
            <a:r>
              <a:rPr lang="cs-CZ" sz="1200" dirty="0"/>
              <a:t> </a:t>
            </a:r>
            <a:r>
              <a:rPr lang="cs-CZ" sz="1200" dirty="0" err="1"/>
              <a:t>Mastuti</a:t>
            </a:r>
            <a:r>
              <a:rPr lang="cs-CZ" sz="1200" dirty="0"/>
              <a:t>: Plant </a:t>
            </a:r>
            <a:r>
              <a:rPr lang="cs-CZ" sz="1200" dirty="0" err="1"/>
              <a:t>Physiology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21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5782E-FAE3-4256-87CD-2ACFF8046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ED4CC-F9E6-44FD-B220-60789FD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rostlinných tkáňových kultur pro tvorbu produktů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7C3474-7A62-405D-9577-C4442C20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64360"/>
            <a:ext cx="5275282" cy="3667640"/>
          </a:xfrm>
        </p:spPr>
        <p:txBody>
          <a:bodyPr/>
          <a:lstStyle/>
          <a:p>
            <a:r>
              <a:rPr lang="cs-CZ" dirty="0"/>
              <a:t>Rostlinné sekundární metabolity s využitím ve farmacii nebo průmyslu</a:t>
            </a:r>
          </a:p>
          <a:p>
            <a:r>
              <a:rPr lang="cs-CZ" dirty="0"/>
              <a:t>Komerčně ve velkoobjemových reaktorech</a:t>
            </a:r>
          </a:p>
          <a:p>
            <a:r>
              <a:rPr lang="cs-CZ" dirty="0"/>
              <a:t>Využití vysoce výnosných kmenů/mutantů nebo stimulace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BDEFA52-C617-4B58-A4BB-91F3C7869F84}"/>
              </a:ext>
            </a:extLst>
          </p:cNvPr>
          <p:cNvSpPr txBox="1"/>
          <p:nvPr/>
        </p:nvSpPr>
        <p:spPr>
          <a:xfrm>
            <a:off x="6350000" y="5832000"/>
            <a:ext cx="452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DOI: </a:t>
            </a:r>
            <a:r>
              <a:rPr lang="cs-CZ" sz="1200" dirty="0">
                <a:hlinkClick r:id="rId2"/>
              </a:rPr>
              <a:t>10.3109/07388551.2014.923986</a:t>
            </a:r>
            <a:endParaRPr lang="cs-CZ" sz="1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2862A5-D286-47CE-9503-B266733FF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19" y="1412677"/>
            <a:ext cx="5653425" cy="42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24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4823</TotalTime>
  <Words>826</Words>
  <Application>Microsoft Office PowerPoint</Application>
  <PresentationFormat>Širokoúhlá obrazovka</PresentationFormat>
  <Paragraphs>128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Prezentace_MU_CZ</vt:lpstr>
      <vt:lpstr>Rostlinné biotechnologie</vt:lpstr>
      <vt:lpstr>Biotechnologie</vt:lpstr>
      <vt:lpstr>Rostlinné explantáty</vt:lpstr>
      <vt:lpstr>Kalusové kultury</vt:lpstr>
      <vt:lpstr>Buněčné suspenzní kultury</vt:lpstr>
      <vt:lpstr>Využití rostlinných tkáňových kultur v primárním výzkumu</vt:lpstr>
      <vt:lpstr>Využití rostlinných tkáňových kultur pro mikropropagaci</vt:lpstr>
      <vt:lpstr>Využití rostlinných tkáňových kultur pro skladování a převoz</vt:lpstr>
      <vt:lpstr>Využití rostlinných tkáňových kultur pro tvorbu produktů</vt:lpstr>
      <vt:lpstr>Selekce s využitím markerů</vt:lpstr>
      <vt:lpstr>Využití rostlinných tkáňových kultur pro genetickou modifikaci rostlin</vt:lpstr>
      <vt:lpstr>Genetické modifikace rostlin</vt:lpstr>
      <vt:lpstr>Genetické modifikace rostlin</vt:lpstr>
      <vt:lpstr>Technologické přístupy</vt:lpstr>
      <vt:lpstr>Gene gun</vt:lpstr>
      <vt:lpstr>Gene gun</vt:lpstr>
      <vt:lpstr>Transformace pomocí agrobakterií</vt:lpstr>
      <vt:lpstr>Transformace pomocí agrobakterií</vt:lpstr>
      <vt:lpstr>Editace genomu</vt:lpstr>
      <vt:lpstr>CRISPR/Cas</vt:lpstr>
      <vt:lpstr>CRISPR/Cas</vt:lpstr>
      <vt:lpstr>Přínosy rostlinných biotechnologií</vt:lpstr>
      <vt:lpstr>Rizika rostlinných biotechnologií</vt:lpstr>
      <vt:lpstr>Další možnosti rostlinných biotechnologií...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Rostlinné biotechnologie</dc:title>
  <dc:creator>Kateřina</dc:creator>
  <cp:lastModifiedBy>Kateřina Dadáková</cp:lastModifiedBy>
  <cp:revision>94</cp:revision>
  <cp:lastPrinted>1601-01-01T00:00:00Z</cp:lastPrinted>
  <dcterms:created xsi:type="dcterms:W3CDTF">2021-02-12T10:19:05Z</dcterms:created>
  <dcterms:modified xsi:type="dcterms:W3CDTF">2023-04-06T07:59:32Z</dcterms:modified>
</cp:coreProperties>
</file>