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8" r:id="rId4"/>
  </p:sldMasterIdLst>
  <p:notesMasterIdLst>
    <p:notesMasterId r:id="rId19"/>
  </p:notesMasterIdLst>
  <p:handoutMasterIdLst>
    <p:handoutMasterId r:id="rId20"/>
  </p:handoutMasterIdLst>
  <p:sldIdLst>
    <p:sldId id="1162" r:id="rId5"/>
    <p:sldId id="1158" r:id="rId6"/>
    <p:sldId id="1226" r:id="rId7"/>
    <p:sldId id="1227" r:id="rId8"/>
    <p:sldId id="1228" r:id="rId9"/>
    <p:sldId id="1230" r:id="rId10"/>
    <p:sldId id="1229" r:id="rId11"/>
    <p:sldId id="1232" r:id="rId12"/>
    <p:sldId id="1235" r:id="rId13"/>
    <p:sldId id="1234" r:id="rId14"/>
    <p:sldId id="1141" r:id="rId15"/>
    <p:sldId id="1233" r:id="rId16"/>
    <p:sldId id="1237" r:id="rId17"/>
    <p:sldId id="1236" r:id="rId18"/>
  </p:sldIdLst>
  <p:sldSz cx="10080625" cy="5670550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ešporová Kristina" initials="NK" lastIdx="2" clrIdx="6">
    <p:extLst>
      <p:ext uri="{19B8F6BF-5375-455C-9EA6-DF929625EA0E}">
        <p15:presenceInfo xmlns:p15="http://schemas.microsoft.com/office/powerpoint/2012/main" userId="S::nesporova@contipro.com::cfe582c6-fc82-4592-973c-814a6127882b" providerId="AD"/>
      </p:ext>
    </p:extLst>
  </p:cmAuthor>
  <p:cmAuthor id="1" name="Sotonová Věra" initials="SV" lastIdx="16" clrIdx="0">
    <p:extLst>
      <p:ext uri="{19B8F6BF-5375-455C-9EA6-DF929625EA0E}">
        <p15:presenceInfo xmlns:p15="http://schemas.microsoft.com/office/powerpoint/2012/main" userId="S-1-5-21-2984124291-429177831-1523700565-1715" providerId="AD"/>
      </p:ext>
    </p:extLst>
  </p:cmAuthor>
  <p:cmAuthor id="8" name="Leinweberová Klára" initials="LK" lastIdx="1" clrIdx="7">
    <p:extLst>
      <p:ext uri="{19B8F6BF-5375-455C-9EA6-DF929625EA0E}">
        <p15:presenceInfo xmlns:p15="http://schemas.microsoft.com/office/powerpoint/2012/main" userId="S::leinweberova@contipro.com::de3c7cc6-2bee-4688-8b9a-f4f1fd91a039" providerId="AD"/>
      </p:ext>
    </p:extLst>
  </p:cmAuthor>
  <p:cmAuthor id="2" name="Štěpánková Veronika" initials="ŠV" lastIdx="1" clrIdx="1">
    <p:extLst>
      <p:ext uri="{19B8F6BF-5375-455C-9EA6-DF929625EA0E}">
        <p15:presenceInfo xmlns:p15="http://schemas.microsoft.com/office/powerpoint/2012/main" userId="Štěpánková Veronika" providerId="None"/>
      </p:ext>
    </p:extLst>
  </p:cmAuthor>
  <p:cmAuthor id="9" name="Hermannová Martina" initials="HM [2]" lastIdx="50" clrIdx="8">
    <p:extLst>
      <p:ext uri="{19B8F6BF-5375-455C-9EA6-DF929625EA0E}">
        <p15:presenceInfo xmlns:p15="http://schemas.microsoft.com/office/powerpoint/2012/main" userId="S::martina.hermannova@contipro.com::bc3ff455-1fc1-42f8-8d6c-0f58c80eb8dd" providerId="AD"/>
      </p:ext>
    </p:extLst>
  </p:cmAuthor>
  <p:cmAuthor id="3" name="Sotonová Věra" initials="SV [2]" lastIdx="80" clrIdx="2">
    <p:extLst>
      <p:ext uri="{19B8F6BF-5375-455C-9EA6-DF929625EA0E}">
        <p15:presenceInfo xmlns:p15="http://schemas.microsoft.com/office/powerpoint/2012/main" userId="S::sotonova@contipro.com::fbf0433f-a712-4efa-9e1e-88a278963050" providerId="AD"/>
      </p:ext>
    </p:extLst>
  </p:cmAuthor>
  <p:cmAuthor id="4" name="Drmota Tomáš" initials="DT" lastIdx="8" clrIdx="3">
    <p:extLst>
      <p:ext uri="{19B8F6BF-5375-455C-9EA6-DF929625EA0E}">
        <p15:presenceInfo xmlns:p15="http://schemas.microsoft.com/office/powerpoint/2012/main" userId="S::Drmota@contipro.com::18e986e3-a032-47c4-a543-051119f38967" providerId="AD"/>
      </p:ext>
    </p:extLst>
  </p:cmAuthor>
  <p:cmAuthor id="5" name="Chmelař Josef" initials="CJ" lastIdx="9" clrIdx="4">
    <p:extLst>
      <p:ext uri="{19B8F6BF-5375-455C-9EA6-DF929625EA0E}">
        <p15:presenceInfo xmlns:p15="http://schemas.microsoft.com/office/powerpoint/2012/main" userId="S::chmelar@contipro.com::7c836faa-f1d0-41aa-b2f4-878107133fef" providerId="AD"/>
      </p:ext>
    </p:extLst>
  </p:cmAuthor>
  <p:cmAuthor id="6" name="Hermannová Martina" initials="HM" lastIdx="2" clrIdx="5">
    <p:extLst>
      <p:ext uri="{19B8F6BF-5375-455C-9EA6-DF929625EA0E}">
        <p15:presenceInfo xmlns:p15="http://schemas.microsoft.com/office/powerpoint/2012/main" userId="S::hermannova@contipro.com::bc3ff455-1fc1-42f8-8d6c-0f58c80eb8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A712"/>
    <a:srgbClr val="8CB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4" autoAdjust="0"/>
    <p:restoredTop sz="76208" autoAdjust="0"/>
  </p:normalViewPr>
  <p:slideViewPr>
    <p:cSldViewPr showGuides="1">
      <p:cViewPr varScale="1">
        <p:scale>
          <a:sx n="101" d="100"/>
          <a:sy n="101" d="100"/>
        </p:scale>
        <p:origin x="1110" y="108"/>
      </p:cViewPr>
      <p:guideLst>
        <p:guide orient="horz" pos="425"/>
        <p:guide pos="576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726"/>
    </p:cViewPr>
  </p:sorterViewPr>
  <p:notesViewPr>
    <p:cSldViewPr showGuides="1">
      <p:cViewPr varScale="1">
        <p:scale>
          <a:sx n="73" d="100"/>
          <a:sy n="73" d="100"/>
        </p:scale>
        <p:origin x="-3942" y="-102"/>
      </p:cViewPr>
      <p:guideLst>
        <p:guide orient="horz" pos="2674"/>
        <p:guide pos="19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pPr>
              <a:defRPr/>
            </a:pPr>
            <a:fld id="{E7E3B611-C16C-42D4-93C4-133F0A31A7CD}" type="datetimeFigureOut">
              <a:rPr lang="cs-CZ"/>
              <a:pPr>
                <a:defRPr/>
              </a:pPr>
              <a:t>05.05.2023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pPr>
              <a:defRPr/>
            </a:pPr>
            <a:fld id="{2222AB55-BF82-468C-83FF-9A04C2F27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587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/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86" tIns="41893" rIns="83786" bIns="41893" anchor="ctr"/>
          <a:lstStyle/>
          <a:p>
            <a:endParaRPr lang="cs-CZ"/>
          </a:p>
        </p:txBody>
      </p:sp>
      <p:sp>
        <p:nvSpPr>
          <p:cNvPr id="1024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54063"/>
            <a:ext cx="6600825" cy="371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4969"/>
            <a:ext cx="5430146" cy="445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42043" cy="4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1"/>
            <a:ext cx="2942042" cy="4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428464"/>
            <a:ext cx="2942043" cy="4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28464"/>
            <a:ext cx="2942042" cy="48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12B5E139-64AB-4FAB-A8A4-B3DBB998D7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81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2B5E139-64AB-4FAB-A8A4-B3DBB998D748}" type="slidenum">
              <a:rPr lang="cs-CZ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8868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12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2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2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6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4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3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9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0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5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18932" algn="l"/>
                <a:tab pos="837865" algn="l"/>
                <a:tab pos="1256797" algn="l"/>
                <a:tab pos="1675729" algn="l"/>
                <a:tab pos="2094662" algn="l"/>
                <a:tab pos="2513594" algn="l"/>
                <a:tab pos="2932527" algn="l"/>
                <a:tab pos="3351459" algn="l"/>
                <a:tab pos="3770391" algn="l"/>
                <a:tab pos="4189324" algn="l"/>
                <a:tab pos="4608256" algn="l"/>
                <a:tab pos="5027188" algn="l"/>
                <a:tab pos="5446121" algn="l"/>
                <a:tab pos="5865053" algn="l"/>
                <a:tab pos="6283985" algn="l"/>
                <a:tab pos="6702918" algn="l"/>
                <a:tab pos="7121850" algn="l"/>
                <a:tab pos="7540782" algn="l"/>
                <a:tab pos="7959715" algn="l"/>
                <a:tab pos="8378647" algn="l"/>
              </a:tabLst>
              <a:defRPr/>
            </a:pPr>
            <a:fld id="{12B5E139-64AB-4FAB-A8A4-B3DBB998D748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18932" algn="l"/>
                  <a:tab pos="837865" algn="l"/>
                  <a:tab pos="1256797" algn="l"/>
                  <a:tab pos="1675729" algn="l"/>
                  <a:tab pos="2094662" algn="l"/>
                  <a:tab pos="2513594" algn="l"/>
                  <a:tab pos="2932527" algn="l"/>
                  <a:tab pos="3351459" algn="l"/>
                  <a:tab pos="3770391" algn="l"/>
                  <a:tab pos="4189324" algn="l"/>
                  <a:tab pos="4608256" algn="l"/>
                  <a:tab pos="5027188" algn="l"/>
                  <a:tab pos="5446121" algn="l"/>
                  <a:tab pos="5865053" algn="l"/>
                  <a:tab pos="6283985" algn="l"/>
                  <a:tab pos="6702918" algn="l"/>
                  <a:tab pos="7121850" algn="l"/>
                  <a:tab pos="7540782" algn="l"/>
                  <a:tab pos="7959715" algn="l"/>
                  <a:tab pos="8378647" algn="l"/>
                </a:tabLst>
                <a:defRPr/>
              </a:pPr>
              <a:t>8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31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2B5E139-64AB-4FAB-A8A4-B3DBB998D748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98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vo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519962" y="1682828"/>
            <a:ext cx="6284509" cy="1944558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</a:t>
            </a:r>
            <a:r>
              <a:rPr lang="cs-CZ" dirty="0"/>
              <a:t>ÁZEV </a:t>
            </a:r>
            <a:br>
              <a:rPr lang="cs-CZ" dirty="0"/>
            </a:br>
            <a:r>
              <a:rPr lang="cs-CZ" dirty="0"/>
              <a:t>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9962" y="3843415"/>
            <a:ext cx="6284509" cy="5760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7370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ecn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5C1ADD3-B9B2-45C7-B7D6-FD92EA109E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101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ecny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227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ecny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2519962" y="1682828"/>
            <a:ext cx="6284509" cy="1944558"/>
          </a:xfrm>
        </p:spPr>
        <p:txBody>
          <a:bodyPr>
            <a:normAutofit/>
          </a:bodyPr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PODĚKOVÁNÍ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2519962" y="3843415"/>
            <a:ext cx="6284509" cy="57608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24497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719138" y="674688"/>
            <a:ext cx="57610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719138" y="1755775"/>
            <a:ext cx="8642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4"/>
          </p:nvPr>
        </p:nvSpPr>
        <p:spPr>
          <a:xfrm>
            <a:off x="7224713" y="5256213"/>
            <a:ext cx="2352675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ADD3-B9B2-45C7-B7D6-FD92EA109EA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21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entury Gothic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406/jbmoa.2017.04.0008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892" y="2763265"/>
            <a:ext cx="7201001" cy="2592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600" dirty="0">
                <a:latin typeface="+mn-lt"/>
              </a:rPr>
              <a:t>Biotransformace</a:t>
            </a:r>
            <a:br>
              <a:rPr lang="cs-CZ" sz="3600" dirty="0">
                <a:latin typeface="+mn-lt"/>
              </a:rPr>
            </a:br>
            <a:br>
              <a:rPr lang="cs-CZ" sz="3600" dirty="0">
                <a:latin typeface="+mn-lt"/>
              </a:rPr>
            </a:br>
            <a:r>
              <a:rPr lang="cs-CZ" sz="2800" dirty="0">
                <a:latin typeface="+mn-lt"/>
              </a:rPr>
              <a:t>Matouš Čihák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64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4E5E64-14DC-4384-9266-DD5A91C9F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1ADD3-B9B2-45C7-B7D6-FD92EA109EA0}" type="slidenum">
              <a:rPr lang="cs-CZ" smtClean="0">
                <a:latin typeface="+mj-lt"/>
              </a:rPr>
              <a:pPr/>
              <a:t>10</a:t>
            </a:fld>
            <a:endParaRPr lang="cs-CZ" dirty="0">
              <a:latin typeface="+mj-lt"/>
            </a:endParaRPr>
          </a:p>
        </p:txBody>
      </p:sp>
      <p:pic>
        <p:nvPicPr>
          <p:cNvPr id="8194" name="Picture 2" descr="Schematic representation for large-scale production of Penicillin G (reproduced and redrawn from elsewhere [30]). Steps are self-explanatory. For a detailed account, see the source [30]. “OUR”: oxygen uptake rate, “OTR”: oxygen transfer rate, “MCB”: master cell bank, and “MWCB”: manufacturer’s working cell bank.">
            <a:extLst>
              <a:ext uri="{FF2B5EF4-FFF2-40B4-BE49-F238E27FC236}">
                <a16:creationId xmlns:a16="http://schemas.microsoft.com/office/drawing/2014/main" id="{914BA8CF-F4AC-41D5-ABD5-A7313806E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58456" r="2174"/>
          <a:stretch/>
        </p:blipFill>
        <p:spPr bwMode="auto">
          <a:xfrm>
            <a:off x="143632" y="0"/>
            <a:ext cx="6264870" cy="35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6 Aminopenicillanic Acid - an overview | ScienceDirect Topics">
            <a:extLst>
              <a:ext uri="{FF2B5EF4-FFF2-40B4-BE49-F238E27FC236}">
                <a16:creationId xmlns:a16="http://schemas.microsoft.com/office/drawing/2014/main" id="{5503D375-5222-4401-B272-0B86BA4FF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3247549"/>
            <a:ext cx="3111500" cy="231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8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824534-3700-4B44-B5AD-EFAAA56E3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FA74A06-6865-4EC3-8920-A84444AC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Enzymatická příprava ampicilinu z </a:t>
            </a:r>
            <a:r>
              <a:rPr kumimoji="0" lang="cs-CZ" alt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penilicinu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 G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5942412-4832-4749-9B45-634D751ED1D5}"/>
              </a:ext>
            </a:extLst>
          </p:cNvPr>
          <p:cNvSpPr txBox="1"/>
          <p:nvPr/>
        </p:nvSpPr>
        <p:spPr>
          <a:xfrm>
            <a:off x="791722" y="4929242"/>
            <a:ext cx="5718232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V čem spočívá výhoda ampicilinu oproti penicilinu G?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007F8C0-37EC-4718-BA2A-3DE3F09DCAE0}"/>
              </a:ext>
            </a:extLst>
          </p:cNvPr>
          <p:cNvGrpSpPr/>
          <p:nvPr/>
        </p:nvGrpSpPr>
        <p:grpSpPr>
          <a:xfrm>
            <a:off x="-128274" y="723461"/>
            <a:ext cx="9993410" cy="3877184"/>
            <a:chOff x="-423861" y="619828"/>
            <a:chExt cx="9993410" cy="3877184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3B55AF1-A292-4842-A7B0-CD41844CD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12" y="818995"/>
              <a:ext cx="6840950" cy="3678017"/>
            </a:xfrm>
            <a:prstGeom prst="rect">
              <a:avLst/>
            </a:prstGeom>
          </p:spPr>
        </p:pic>
        <p:pic>
          <p:nvPicPr>
            <p:cNvPr id="13320" name="Picture 8" descr="Penicillin G fl - Aversi">
              <a:extLst>
                <a:ext uri="{FF2B5EF4-FFF2-40B4-BE49-F238E27FC236}">
                  <a16:creationId xmlns:a16="http://schemas.microsoft.com/office/drawing/2014/main" id="{01C990E8-99D3-4617-918D-04DF65411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0085">
              <a:off x="-423861" y="619828"/>
              <a:ext cx="1392840" cy="139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2" name="Picture 10" descr="Stačí si kúpiť preparát Ampicillin aj infekcia bude porazená za niekoľko dní">
              <a:extLst>
                <a:ext uri="{FF2B5EF4-FFF2-40B4-BE49-F238E27FC236}">
                  <a16:creationId xmlns:a16="http://schemas.microsoft.com/office/drawing/2014/main" id="{BE83DA32-0587-4F48-91A8-5F82BDA9E8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1" t="11744" r="7985" b="6081"/>
            <a:stretch/>
          </p:blipFill>
          <p:spPr bwMode="auto">
            <a:xfrm>
              <a:off x="7769145" y="2371592"/>
              <a:ext cx="1800404" cy="1848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8259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Příklad – Antibiotika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5ACE58-3D52-44D3-AB32-B56AC5BE9480}"/>
              </a:ext>
            </a:extLst>
          </p:cNvPr>
          <p:cNvPicPr/>
          <p:nvPr/>
        </p:nvPicPr>
        <p:blipFill rotWithShape="1">
          <a:blip r:embed="rId3"/>
          <a:srcRect l="13995" t="45395" r="65798" b="28114"/>
          <a:stretch/>
        </p:blipFill>
        <p:spPr bwMode="auto">
          <a:xfrm>
            <a:off x="529272" y="1827135"/>
            <a:ext cx="4511040" cy="3326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BB6125A-1A3F-40F2-B35A-3D3DC1D6084F}"/>
              </a:ext>
            </a:extLst>
          </p:cNvPr>
          <p:cNvPicPr/>
          <p:nvPr/>
        </p:nvPicPr>
        <p:blipFill rotWithShape="1">
          <a:blip r:embed="rId4"/>
          <a:srcRect l="14690" t="56182" r="66613" b="15853"/>
          <a:stretch/>
        </p:blipFill>
        <p:spPr bwMode="auto">
          <a:xfrm>
            <a:off x="5400014" y="1630718"/>
            <a:ext cx="4176581" cy="3816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94B86AB-167C-4A7C-A10F-E6417CC01478}"/>
              </a:ext>
            </a:extLst>
          </p:cNvPr>
          <p:cNvSpPr/>
          <p:nvPr/>
        </p:nvSpPr>
        <p:spPr>
          <a:xfrm>
            <a:off x="7992722" y="5105880"/>
            <a:ext cx="213649" cy="22057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4DB25A7-3206-497E-BED1-86585E6878BB}"/>
              </a:ext>
            </a:extLst>
          </p:cNvPr>
          <p:cNvSpPr/>
          <p:nvPr/>
        </p:nvSpPr>
        <p:spPr>
          <a:xfrm>
            <a:off x="2602035" y="4347485"/>
            <a:ext cx="277977" cy="29258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pic>
        <p:nvPicPr>
          <p:cNvPr id="7170" name="Picture 2" descr="File:Penicillin-G.png - Wikimedia Commons">
            <a:extLst>
              <a:ext uri="{FF2B5EF4-FFF2-40B4-BE49-F238E27FC236}">
                <a16:creationId xmlns:a16="http://schemas.microsoft.com/office/drawing/2014/main" id="{223F3EB5-4BA6-42DC-B4AC-F3E57BF3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70" y="97020"/>
            <a:ext cx="1941687" cy="10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C07900C-A95E-4C74-8719-A86C5FAAAB35}"/>
              </a:ext>
            </a:extLst>
          </p:cNvPr>
          <p:cNvSpPr txBox="1"/>
          <p:nvPr/>
        </p:nvSpPr>
        <p:spPr>
          <a:xfrm>
            <a:off x="4608252" y="1098494"/>
            <a:ext cx="127599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+mj-lt"/>
              </a:rPr>
              <a:t>Penicilin G</a:t>
            </a:r>
          </a:p>
        </p:txBody>
      </p:sp>
    </p:spTree>
    <p:extLst>
      <p:ext uri="{BB962C8B-B14F-4D97-AF65-F5344CB8AC3E}">
        <p14:creationId xmlns:p14="http://schemas.microsoft.com/office/powerpoint/2010/main" val="261970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F92A-4551-4E5A-8C00-064D0AEA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penicilinů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A35298E-305B-40F3-A3FB-DBDB18687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1ADD3-B9B2-45C7-B7D6-FD92EA109EA0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934C004-1CCC-4229-9BDF-4975BF85D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276273"/>
              </p:ext>
            </p:extLst>
          </p:nvPr>
        </p:nvGraphicFramePr>
        <p:xfrm>
          <a:off x="1475817" y="1908175"/>
          <a:ext cx="712899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6138">
                  <a:extLst>
                    <a:ext uri="{9D8B030D-6E8A-4147-A177-3AD203B41FA5}">
                      <a16:colId xmlns:a16="http://schemas.microsoft.com/office/drawing/2014/main" val="3601921229"/>
                    </a:ext>
                  </a:extLst>
                </a:gridCol>
                <a:gridCol w="2088290">
                  <a:extLst>
                    <a:ext uri="{9D8B030D-6E8A-4147-A177-3AD203B41FA5}">
                      <a16:colId xmlns:a16="http://schemas.microsoft.com/office/drawing/2014/main" val="1885221671"/>
                    </a:ext>
                  </a:extLst>
                </a:gridCol>
                <a:gridCol w="2184562">
                  <a:extLst>
                    <a:ext uri="{9D8B030D-6E8A-4147-A177-3AD203B41FA5}">
                      <a16:colId xmlns:a16="http://schemas.microsoft.com/office/drawing/2014/main" val="2044074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základní peniciliny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b="0" dirty="0"/>
                        <a:t>penicilin G, penicilin 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8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/>
                        <a:t>antistafylokokové</a:t>
                      </a:r>
                      <a:r>
                        <a:rPr lang="cs-CZ" b="1" dirty="0"/>
                        <a:t> peniciliny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cs-CZ" b="0" dirty="0"/>
                        <a:t>oxacilin, </a:t>
                      </a:r>
                      <a:r>
                        <a:rPr lang="cs-CZ" b="0" dirty="0" err="1"/>
                        <a:t>cloxacilin</a:t>
                      </a:r>
                      <a:r>
                        <a:rPr lang="cs-CZ" b="0" dirty="0"/>
                        <a:t>, </a:t>
                      </a:r>
                      <a:r>
                        <a:rPr lang="cs-CZ" b="0" dirty="0" err="1"/>
                        <a:t>docloxacilin</a:t>
                      </a:r>
                      <a:r>
                        <a:rPr lang="cs-CZ" b="0" dirty="0"/>
                        <a:t>, </a:t>
                      </a:r>
                      <a:r>
                        <a:rPr lang="cs-CZ" b="0" dirty="0" err="1"/>
                        <a:t>flucloxacilin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438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cs-CZ" b="1" dirty="0"/>
                        <a:t>širokospektré peniciliny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aminopeniciliny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/>
                        <a:t>ampicilin, amoxicilin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603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karboxypeniciliny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ticarcilin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8064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/>
                        <a:t>acylureidopeniciliny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dirty="0" err="1"/>
                        <a:t>piperacilin</a:t>
                      </a:r>
                      <a:endParaRPr lang="cs-CZ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6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91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9E55CE-BE2D-4996-BFEA-F686E5CCAA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29FA4D-2BDA-41D5-B481-04612BF20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Separace a čištění produktů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Případové studie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1B4A8CA-8B2F-4AB4-A94A-1DFB99CAA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88247"/>
              </p:ext>
            </p:extLst>
          </p:nvPr>
        </p:nvGraphicFramePr>
        <p:xfrm>
          <a:off x="1306841" y="1140806"/>
          <a:ext cx="7546795" cy="4164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5043">
                  <a:extLst>
                    <a:ext uri="{9D8B030D-6E8A-4147-A177-3AD203B41FA5}">
                      <a16:colId xmlns:a16="http://schemas.microsoft.com/office/drawing/2014/main" val="590381387"/>
                    </a:ext>
                  </a:extLst>
                </a:gridCol>
                <a:gridCol w="2515876">
                  <a:extLst>
                    <a:ext uri="{9D8B030D-6E8A-4147-A177-3AD203B41FA5}">
                      <a16:colId xmlns:a16="http://schemas.microsoft.com/office/drawing/2014/main" val="2984416360"/>
                    </a:ext>
                  </a:extLst>
                </a:gridCol>
                <a:gridCol w="2515876">
                  <a:extLst>
                    <a:ext uri="{9D8B030D-6E8A-4147-A177-3AD203B41FA5}">
                      <a16:colId xmlns:a16="http://schemas.microsoft.com/office/drawing/2014/main" val="38519003"/>
                    </a:ext>
                  </a:extLst>
                </a:gridCol>
              </a:tblGrid>
              <a:tr h="1225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Problém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Příčina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Řešení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extLst>
                  <a:ext uri="{0D108BD9-81ED-4DB2-BD59-A6C34878D82A}">
                    <a16:rowId xmlns:a16="http://schemas.microsoft.com/office/drawing/2014/main" val="3674101795"/>
                  </a:ext>
                </a:extLst>
              </a:tr>
              <a:tr h="510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Bakteriální kultura je v přítomnosti substrátu inhibována v růstu.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Toxický substrát.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Aplikace substrátu po ukončení růstu.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Postupné dávkování.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extLst>
                  <a:ext uri="{0D108BD9-81ED-4DB2-BD59-A6C34878D82A}">
                    <a16:rowId xmlns:a16="http://schemas.microsoft.com/office/drawing/2014/main" val="2519488577"/>
                  </a:ext>
                </a:extLst>
              </a:tr>
              <a:tr h="11563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Nízký výtěžek biotransformace při použití buněčné kultury.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Substrát neschopný transportu dovnitř buňky.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Použití bezbuněčného enzymového extraktu.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Použití purifikovaného enzymu.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Modifikace substrátu.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extLst>
                  <a:ext uri="{0D108BD9-81ED-4DB2-BD59-A6C34878D82A}">
                    <a16:rowId xmlns:a16="http://schemas.microsoft.com/office/drawing/2014/main" val="2032039232"/>
                  </a:ext>
                </a:extLst>
              </a:tr>
              <a:tr h="7687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Nízký výtěžek biotransformace.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Substrát je hůře rozpustný ve vodě.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Použití smáčedla (Tween).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Použití netoxických rozpouštědel mísitelných/nemísitelných s vodou.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extLst>
                  <a:ext uri="{0D108BD9-81ED-4DB2-BD59-A6C34878D82A}">
                    <a16:rowId xmlns:a16="http://schemas.microsoft.com/office/drawing/2014/main" val="4111758748"/>
                  </a:ext>
                </a:extLst>
              </a:tr>
              <a:tr h="8979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Žádaný produkt není jediným konečným produktem.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Vznik vedlejších produktů z důvodu nedostatečné specificity enzymové reakce.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Příprava mutantních kmenů/GMO syntetizujících žádaný produkt jako konečný v metabolické dráze.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 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extLst>
                  <a:ext uri="{0D108BD9-81ED-4DB2-BD59-A6C34878D82A}">
                    <a16:rowId xmlns:a16="http://schemas.microsoft.com/office/drawing/2014/main" val="612050949"/>
                  </a:ext>
                </a:extLst>
              </a:tr>
              <a:tr h="6394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GMO producent pro biotransformaci neroste na transformovaném substrátu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Ztráta schopnosti růstu na transformovaném substrátu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Návrat k původní </a:t>
                      </a:r>
                      <a:r>
                        <a:rPr lang="cs-CZ" sz="1100" dirty="0" err="1">
                          <a:effectLst/>
                          <a:latin typeface="+mj-lt"/>
                        </a:rPr>
                        <a:t>kryokultuře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Posílení stability kmene.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86" marR="39086" marT="0" marB="0"/>
                </a:tc>
                <a:extLst>
                  <a:ext uri="{0D108BD9-81ED-4DB2-BD59-A6C34878D82A}">
                    <a16:rowId xmlns:a16="http://schemas.microsoft.com/office/drawing/2014/main" val="3946532176"/>
                  </a:ext>
                </a:extLst>
              </a:tr>
            </a:tbl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F1164973-79E5-BBAE-AC47-8582592F0AFD}"/>
              </a:ext>
            </a:extLst>
          </p:cNvPr>
          <p:cNvSpPr/>
          <p:nvPr/>
        </p:nvSpPr>
        <p:spPr>
          <a:xfrm>
            <a:off x="3816142" y="1024797"/>
            <a:ext cx="2520350" cy="447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FBA662A-C51E-A5DB-9CAA-497F9214785E}"/>
              </a:ext>
            </a:extLst>
          </p:cNvPr>
          <p:cNvSpPr/>
          <p:nvPr/>
        </p:nvSpPr>
        <p:spPr>
          <a:xfrm>
            <a:off x="6325443" y="1024797"/>
            <a:ext cx="2520350" cy="4474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3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Teoretický úvod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3528E1B-25D7-4CCF-AEC6-C52306632FEA}"/>
              </a:ext>
            </a:extLst>
          </p:cNvPr>
          <p:cNvSpPr txBox="1"/>
          <p:nvPr/>
        </p:nvSpPr>
        <p:spPr>
          <a:xfrm>
            <a:off x="569875" y="1072290"/>
            <a:ext cx="4976235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  <a:p>
            <a:pPr marL="285750" marR="0" lvl="0" indent="-28575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7AC57A8-8468-4ABA-A0EB-AAA336D2B134}"/>
              </a:ext>
            </a:extLst>
          </p:cNvPr>
          <p:cNvGrpSpPr/>
          <p:nvPr/>
        </p:nvGrpSpPr>
        <p:grpSpPr>
          <a:xfrm>
            <a:off x="4536242" y="1539095"/>
            <a:ext cx="5068572" cy="2341879"/>
            <a:chOff x="530654" y="162589"/>
            <a:chExt cx="4669189" cy="2342043"/>
          </a:xfrm>
        </p:grpSpPr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14EDF187-3774-45CB-8271-A157886C8AD9}"/>
                </a:ext>
              </a:extLst>
            </p:cNvPr>
            <p:cNvSpPr/>
            <p:nvPr/>
          </p:nvSpPr>
          <p:spPr>
            <a:xfrm>
              <a:off x="2017040" y="930570"/>
              <a:ext cx="1781175" cy="8763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solidFill>
                    <a:srgbClr val="FF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Biologický činitel pro biotransformaci</a:t>
              </a:r>
              <a:endParaRPr lang="cs-CZ" sz="1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992EACE5-39D5-4823-BD84-3A44273A698F}"/>
                </a:ext>
              </a:extLst>
            </p:cNvPr>
            <p:cNvSpPr/>
            <p:nvPr/>
          </p:nvSpPr>
          <p:spPr>
            <a:xfrm>
              <a:off x="530654" y="202905"/>
              <a:ext cx="1781175" cy="87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Mikroorganismus</a:t>
              </a:r>
            </a:p>
          </p:txBody>
        </p:sp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9D8EB8AB-5966-42C1-B2CD-C3B8D2E41717}"/>
                </a:ext>
              </a:extLst>
            </p:cNvPr>
            <p:cNvSpPr/>
            <p:nvPr/>
          </p:nvSpPr>
          <p:spPr>
            <a:xfrm>
              <a:off x="3360873" y="162589"/>
              <a:ext cx="1781175" cy="87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Tkáňová kultura</a:t>
              </a:r>
            </a:p>
          </p:txBody>
        </p: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73F5DB08-A4E7-4077-AD1B-EC5713885891}"/>
                </a:ext>
              </a:extLst>
            </p:cNvPr>
            <p:cNvSpPr/>
            <p:nvPr/>
          </p:nvSpPr>
          <p:spPr>
            <a:xfrm>
              <a:off x="3418668" y="1589567"/>
              <a:ext cx="1781175" cy="87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Bezbuněčný extrakt</a:t>
              </a:r>
            </a:p>
          </p:txBody>
        </p: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DC87146F-20E0-4EFD-B8BA-C2DABEC4EBF2}"/>
                </a:ext>
              </a:extLst>
            </p:cNvPr>
            <p:cNvSpPr/>
            <p:nvPr/>
          </p:nvSpPr>
          <p:spPr>
            <a:xfrm>
              <a:off x="624234" y="1628332"/>
              <a:ext cx="1781175" cy="876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cs-CZ" sz="110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Purifikovaný enzym</a:t>
              </a:r>
            </a:p>
          </p:txBody>
        </p:sp>
      </p:grp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E21264A-66B2-40D8-B433-2884B6C60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91" y="1527407"/>
            <a:ext cx="33844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Biotransformace (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biokatalýza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je selektivní enzymová modifikace čistých látek vedoucí ke vzniku definovaných konečných produktů. </a:t>
            </a: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cs-CZ" altLang="cs-CZ" sz="1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Biotransformaci zprostředkovává biologický činitel.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63388F0-8A16-4B0E-A09F-7237FDBACABB}"/>
              </a:ext>
            </a:extLst>
          </p:cNvPr>
          <p:cNvSpPr/>
          <p:nvPr/>
        </p:nvSpPr>
        <p:spPr>
          <a:xfrm>
            <a:off x="860969" y="4539925"/>
            <a:ext cx="7777080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212529"/>
                </a:solidFill>
                <a:latin typeface="+mn-lt"/>
              </a:rPr>
              <a:t>Doporučená literatura:</a:t>
            </a:r>
          </a:p>
          <a:p>
            <a:r>
              <a:rPr lang="cs-CZ" sz="1200" dirty="0" err="1">
                <a:solidFill>
                  <a:srgbClr val="212529"/>
                </a:solidFill>
                <a:latin typeface="+mn-lt"/>
              </a:rPr>
              <a:t>Smitha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 MS,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Singh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 S,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Singh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 R.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Microbial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 bio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transformation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: a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process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for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chemical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rgbClr val="212529"/>
                </a:solidFill>
                <a:latin typeface="+mn-lt"/>
              </a:rPr>
              <a:t>alterations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. </a:t>
            </a:r>
            <a:r>
              <a:rPr lang="cs-CZ" sz="1200" i="1" dirty="0">
                <a:solidFill>
                  <a:srgbClr val="212529"/>
                </a:solidFill>
                <a:latin typeface="+mn-lt"/>
              </a:rPr>
              <a:t>J </a:t>
            </a:r>
            <a:r>
              <a:rPr lang="cs-CZ" sz="1200" i="1" dirty="0" err="1">
                <a:solidFill>
                  <a:srgbClr val="212529"/>
                </a:solidFill>
                <a:latin typeface="+mn-lt"/>
              </a:rPr>
              <a:t>Bacteriol</a:t>
            </a:r>
            <a:r>
              <a:rPr lang="cs-CZ" sz="1200" i="1" dirty="0">
                <a:solidFill>
                  <a:srgbClr val="212529"/>
                </a:solidFill>
                <a:latin typeface="+mn-lt"/>
              </a:rPr>
              <a:t> </a:t>
            </a:r>
            <a:r>
              <a:rPr lang="cs-CZ" sz="1200" i="1" dirty="0" err="1">
                <a:solidFill>
                  <a:srgbClr val="212529"/>
                </a:solidFill>
                <a:latin typeface="+mn-lt"/>
              </a:rPr>
              <a:t>Mycol</a:t>
            </a:r>
            <a:r>
              <a:rPr lang="cs-CZ" sz="1200" i="1" dirty="0">
                <a:solidFill>
                  <a:srgbClr val="212529"/>
                </a:solidFill>
                <a:latin typeface="+mn-lt"/>
              </a:rPr>
              <a:t> Open Access</a:t>
            </a:r>
            <a:r>
              <a:rPr lang="cs-CZ" sz="1200" dirty="0">
                <a:solidFill>
                  <a:srgbClr val="212529"/>
                </a:solidFill>
                <a:latin typeface="+mn-lt"/>
              </a:rPr>
              <a:t>. 2017;4(2):47-51 DOI: </a:t>
            </a:r>
            <a:r>
              <a:rPr lang="cs-CZ" sz="1200" dirty="0">
                <a:solidFill>
                  <a:srgbClr val="FF6622"/>
                </a:solidFill>
                <a:latin typeface="+mn-lt"/>
                <a:hlinkClick r:id="rId3"/>
              </a:rPr>
              <a:t>10.15406/jbmoa.2017.04.00085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62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Teoretický úvod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3528E1B-25D7-4CCF-AEC6-C52306632FEA}"/>
              </a:ext>
            </a:extLst>
          </p:cNvPr>
          <p:cNvSpPr txBox="1"/>
          <p:nvPr/>
        </p:nvSpPr>
        <p:spPr>
          <a:xfrm>
            <a:off x="569875" y="1072290"/>
            <a:ext cx="4976235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  <a:p>
            <a:pPr marL="285750" marR="0" lvl="0" indent="-28575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E21264A-66B2-40D8-B433-2884B6C60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22" y="1109149"/>
            <a:ext cx="6425211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endParaRPr lang="cs-CZ" altLang="cs-CZ" sz="1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Hlavními směry aplikace biotransformací jsou:</a:t>
            </a:r>
          </a:p>
          <a:p>
            <a:pPr lvl="0" defTabSz="914400" eaLnBrk="0">
              <a:lnSpc>
                <a:spcPct val="100000"/>
              </a:lnSpc>
              <a:buClrTx/>
              <a:buSzTx/>
            </a:pPr>
            <a:endParaRPr lang="cs-CZ" altLang="cs-CZ" sz="1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 defTabSz="914400" eaLnBrk="0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specifické modifikace struktury molekuly (např. selektivní zavedení funkční skupiny),</a:t>
            </a:r>
          </a:p>
          <a:p>
            <a:pPr marL="228600" lvl="0" indent="-228600" defTabSz="914400" eaLnBrk="0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částečná degradace molekuly,</a:t>
            </a:r>
          </a:p>
          <a:p>
            <a:pPr marL="228600" lvl="0" indent="-228600" defTabSz="914400" eaLnBrk="0">
              <a:lnSpc>
                <a:spcPct val="100000"/>
              </a:lnSpc>
              <a:buClrTx/>
              <a:buSzTx/>
              <a:buFont typeface="+mj-lt"/>
              <a:buAutoNum type="alphaUcPeriod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rozšíření molekuly.</a:t>
            </a:r>
          </a:p>
          <a:p>
            <a:pPr marL="171450" lvl="0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cs-CZ" altLang="cs-CZ" sz="1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cs-CZ" altLang="cs-CZ" sz="1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hlediska typů transformovaných látek se jedná nejčastěji o:</a:t>
            </a:r>
          </a:p>
          <a:p>
            <a:pPr marL="914400" lvl="1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Steroidní látky</a:t>
            </a:r>
          </a:p>
          <a:p>
            <a:pPr marL="914400" lvl="1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Antibiotika</a:t>
            </a:r>
          </a:p>
          <a:p>
            <a:pPr marL="914400" lvl="1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Alkaloidy</a:t>
            </a:r>
          </a:p>
          <a:p>
            <a:pPr marL="914400" lvl="1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Aminokyseliny</a:t>
            </a:r>
          </a:p>
          <a:p>
            <a:pPr marL="914400" lvl="1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Sacharidy</a:t>
            </a:r>
          </a:p>
          <a:p>
            <a:pPr marL="914400" lvl="1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Terpenoidy</a:t>
            </a:r>
          </a:p>
          <a:p>
            <a:pPr marL="914400" lvl="1" indent="-171450" defTabSz="914400" eaLnBrk="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cs-CZ" alt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Aromáty a heterocykly</a:t>
            </a:r>
          </a:p>
        </p:txBody>
      </p:sp>
    </p:spTree>
    <p:extLst>
      <p:ext uri="{BB962C8B-B14F-4D97-AF65-F5344CB8AC3E}">
        <p14:creationId xmlns:p14="http://schemas.microsoft.com/office/powerpoint/2010/main" val="52716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Teoretický úvod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C5FFC34-61D8-4B4F-8109-0C24BE072E32}"/>
              </a:ext>
            </a:extLst>
          </p:cNvPr>
          <p:cNvPicPr/>
          <p:nvPr/>
        </p:nvPicPr>
        <p:blipFill rotWithShape="1">
          <a:blip r:embed="rId3"/>
          <a:srcRect l="30647" t="35766" r="30583" b="29635"/>
          <a:stretch/>
        </p:blipFill>
        <p:spPr bwMode="auto">
          <a:xfrm>
            <a:off x="1077876" y="1110075"/>
            <a:ext cx="7924872" cy="3271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14786A-BAAE-49FE-9AE3-80403CE4C64D}"/>
              </a:ext>
            </a:extLst>
          </p:cNvPr>
          <p:cNvSpPr/>
          <p:nvPr/>
        </p:nvSpPr>
        <p:spPr>
          <a:xfrm>
            <a:off x="899886" y="4466373"/>
            <a:ext cx="8461026" cy="90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Blokové schéma předcházející výroby pro různé formulace biokatalyzátorů. Přerušované čáry označují volitelné kroky (</a:t>
            </a:r>
            <a:r>
              <a:rPr lang="cs-CZ" sz="1200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lyofilizace</a:t>
            </a:r>
            <a:r>
              <a:rPr lang="cs-CZ" sz="12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a tečkované čáry rozlišují extracelulární nebo intracelulární expresi proteinu</a:t>
            </a:r>
          </a:p>
          <a:p>
            <a:pPr>
              <a:spcAft>
                <a:spcPts val="1000"/>
              </a:spcAft>
            </a:pPr>
            <a:r>
              <a:rPr lang="cs-CZ" sz="1200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*Lyofilizovaný bezbuněčný extrakt je upřednostňovanou formulací pro delší použití, skladování enzymů a snadnější manipulaci v procesu.</a:t>
            </a:r>
            <a:endParaRPr lang="cs-CZ" sz="1200" i="1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Teoretický úvod – Charakteristika biotransformačních reakcí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0120F92-6938-4BAD-82A2-8D8288480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30706"/>
              </p:ext>
            </p:extLst>
          </p:nvPr>
        </p:nvGraphicFramePr>
        <p:xfrm>
          <a:off x="648000" y="1611105"/>
          <a:ext cx="8928942" cy="3129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620">
                  <a:extLst>
                    <a:ext uri="{9D8B030D-6E8A-4147-A177-3AD203B41FA5}">
                      <a16:colId xmlns:a16="http://schemas.microsoft.com/office/drawing/2014/main" val="3208014735"/>
                    </a:ext>
                  </a:extLst>
                </a:gridCol>
                <a:gridCol w="6317322">
                  <a:extLst>
                    <a:ext uri="{9D8B030D-6E8A-4147-A177-3AD203B41FA5}">
                      <a16:colId xmlns:a16="http://schemas.microsoft.com/office/drawing/2014/main" val="680537687"/>
                    </a:ext>
                  </a:extLst>
                </a:gridCol>
              </a:tblGrid>
              <a:tr h="10525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Reakční podmínky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Mírné</a:t>
                      </a: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0" dirty="0">
                          <a:effectLst/>
                          <a:latin typeface="+mj-lt"/>
                        </a:rPr>
                        <a:t>Teplota &lt;40 °C</a:t>
                      </a: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0" dirty="0">
                          <a:effectLst/>
                          <a:latin typeface="+mj-lt"/>
                        </a:rPr>
                        <a:t>pH 7</a:t>
                      </a: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b="0" dirty="0" err="1">
                          <a:effectLst/>
                          <a:latin typeface="+mj-lt"/>
                        </a:rPr>
                        <a:t>atm</a:t>
                      </a:r>
                      <a:r>
                        <a:rPr lang="cs-CZ" sz="1100" b="0" dirty="0">
                          <a:effectLst/>
                          <a:latin typeface="+mj-lt"/>
                        </a:rPr>
                        <a:t>. tlak</a:t>
                      </a:r>
                      <a:endParaRPr lang="cs-CZ" sz="11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918050"/>
                  </a:ext>
                </a:extLst>
              </a:tr>
              <a:tr h="13226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Specifita reakce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Vysoká (</a:t>
                      </a:r>
                      <a:r>
                        <a:rPr lang="cs-CZ" sz="1100" dirty="0" err="1">
                          <a:effectLst/>
                          <a:latin typeface="+mj-lt"/>
                        </a:rPr>
                        <a:t>stereospecifita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, specifita místa účinku)</a:t>
                      </a: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Produkce chirálních produktů (L-jablečná </a:t>
                      </a:r>
                      <a:r>
                        <a:rPr lang="cs-CZ" sz="1100" dirty="0" err="1">
                          <a:effectLst/>
                          <a:latin typeface="+mj-lt"/>
                        </a:rPr>
                        <a:t>kys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.)</a:t>
                      </a: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Modifikace jediného </a:t>
                      </a:r>
                      <a:r>
                        <a:rPr lang="cs-CZ" sz="1100" dirty="0" err="1">
                          <a:effectLst/>
                          <a:latin typeface="+mj-lt"/>
                        </a:rPr>
                        <a:t>enantiomeru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 v racemické směsi (D-, L-aminokyseliny)</a:t>
                      </a: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Specifické zavedení funkční skupiny (D-sorbitol ↔ L-</a:t>
                      </a:r>
                      <a:r>
                        <a:rPr lang="cs-CZ" sz="1100" dirty="0" err="1">
                          <a:effectLst/>
                          <a:latin typeface="+mj-lt"/>
                        </a:rPr>
                        <a:t>sorbosa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, </a:t>
                      </a:r>
                      <a:r>
                        <a:rPr lang="cs-CZ" sz="1100" i="1" dirty="0" err="1">
                          <a:effectLst/>
                          <a:latin typeface="+mj-lt"/>
                        </a:rPr>
                        <a:t>Acetobacter</a:t>
                      </a:r>
                      <a:r>
                        <a:rPr lang="cs-CZ" sz="1100" i="1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100" i="1" dirty="0" err="1">
                          <a:effectLst/>
                          <a:latin typeface="+mj-lt"/>
                        </a:rPr>
                        <a:t>suboxydans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marL="800100" lvl="1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Mutační biosyntéza (mutovaný mikroorganismus vyžadující konkrétní prekursor)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927695"/>
                  </a:ext>
                </a:extLst>
              </a:tr>
              <a:tr h="242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Substrát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Ideálně netoxický a snadno procházející membránou (viz také případové studie)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251618"/>
                  </a:ext>
                </a:extLst>
              </a:tr>
              <a:tr h="5123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Mikroorganismy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Ideálně s širokou nabídkou metabolických drah (např. půdní bakterie </a:t>
                      </a:r>
                      <a:r>
                        <a:rPr lang="cs-CZ" sz="1100" i="1" dirty="0" err="1">
                          <a:effectLst/>
                          <a:latin typeface="+mj-lt"/>
                        </a:rPr>
                        <a:t>Streptomyces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) a schopností růstu na běžných substrátech.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24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78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Teoretický úvod – Typy biotransformačních reakcí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C4303E4-62CC-498A-A0C4-9690817D2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107818"/>
              </p:ext>
            </p:extLst>
          </p:nvPr>
        </p:nvGraphicFramePr>
        <p:xfrm>
          <a:off x="1151772" y="1806348"/>
          <a:ext cx="7489040" cy="2604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426">
                  <a:extLst>
                    <a:ext uri="{9D8B030D-6E8A-4147-A177-3AD203B41FA5}">
                      <a16:colId xmlns:a16="http://schemas.microsoft.com/office/drawing/2014/main" val="1400668134"/>
                    </a:ext>
                  </a:extLst>
                </a:gridCol>
                <a:gridCol w="2316519">
                  <a:extLst>
                    <a:ext uri="{9D8B030D-6E8A-4147-A177-3AD203B41FA5}">
                      <a16:colId xmlns:a16="http://schemas.microsoft.com/office/drawing/2014/main" val="2529343512"/>
                    </a:ext>
                  </a:extLst>
                </a:gridCol>
                <a:gridCol w="3288095">
                  <a:extLst>
                    <a:ext uri="{9D8B030D-6E8A-4147-A177-3AD203B41FA5}">
                      <a16:colId xmlns:a16="http://schemas.microsoft.com/office/drawing/2014/main" val="1050114882"/>
                    </a:ext>
                  </a:extLst>
                </a:gridCol>
              </a:tblGrid>
              <a:tr h="301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Typ procesu biotransformace</a:t>
                      </a:r>
                      <a:endParaRPr lang="cs-CZ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+mj-lt"/>
                        </a:rPr>
                        <a:t>Výhody</a:t>
                      </a:r>
                      <a:endParaRPr lang="cs-CZ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+mj-lt"/>
                        </a:rPr>
                        <a:t>Nevýhody</a:t>
                      </a:r>
                      <a:endParaRPr lang="cs-CZ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extLst>
                  <a:ext uri="{0D108BD9-81ED-4DB2-BD59-A6C34878D82A}">
                    <a16:rowId xmlns:a16="http://schemas.microsoft.com/office/drawing/2014/main" val="1417386177"/>
                  </a:ext>
                </a:extLst>
              </a:tr>
              <a:tr h="760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+mj-lt"/>
                        </a:rPr>
                        <a:t>V rostoucí kultuře</a:t>
                      </a:r>
                      <a:endParaRPr lang="cs-CZ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>
                          <a:effectLst/>
                          <a:latin typeface="+mj-lt"/>
                        </a:rPr>
                        <a:t>Substrát společně s inokulem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>
                          <a:effectLst/>
                          <a:latin typeface="+mj-lt"/>
                        </a:rPr>
                        <a:t>Rychlý screening</a:t>
                      </a:r>
                      <a:endParaRPr lang="cs-CZ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Substrát nesmí inhibovat růst inokula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Tvorba vedlejších produktů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Degradace produktu</a:t>
                      </a:r>
                      <a:endParaRPr lang="cs-CZ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extLst>
                  <a:ext uri="{0D108BD9-81ED-4DB2-BD59-A6C34878D82A}">
                    <a16:rowId xmlns:a16="http://schemas.microsoft.com/office/drawing/2014/main" val="2831695294"/>
                  </a:ext>
                </a:extLst>
              </a:tr>
              <a:tr h="1541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50">
                          <a:effectLst/>
                          <a:latin typeface="+mj-lt"/>
                        </a:rPr>
                        <a:t>S předem narostlými buňkami</a:t>
                      </a:r>
                      <a:endParaRPr lang="cs-CZ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>
                          <a:effectLst/>
                          <a:latin typeface="+mj-lt"/>
                        </a:rPr>
                        <a:t>Možnost optimalizace výtěžku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>
                          <a:effectLst/>
                          <a:latin typeface="+mj-lt"/>
                        </a:rPr>
                        <a:t>Vysoká koncentrace buněk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>
                          <a:effectLst/>
                          <a:latin typeface="+mj-lt"/>
                        </a:rPr>
                        <a:t>Malé nebezpečí kontaminace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>
                          <a:effectLst/>
                          <a:latin typeface="+mj-lt"/>
                        </a:rPr>
                        <a:t>Relativně snadná izolace produktu</a:t>
                      </a:r>
                      <a:endParaRPr lang="cs-CZ" sz="105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Časová náročnost (1. fáze nárůst biomasy, 2. fáze biotransformace)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Nutná izolace biomasy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Tvorba vedlejších produktů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050" dirty="0">
                          <a:effectLst/>
                          <a:latin typeface="+mj-lt"/>
                        </a:rPr>
                        <a:t>Degradace produktu</a:t>
                      </a:r>
                      <a:endParaRPr lang="cs-CZ" sz="105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extLst>
                  <a:ext uri="{0D108BD9-81ED-4DB2-BD59-A6C34878D82A}">
                    <a16:rowId xmlns:a16="http://schemas.microsoft.com/office/drawing/2014/main" val="127761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9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</a:rPr>
              <a:t>Teoretický úvod – </a:t>
            </a:r>
            <a:r>
              <a:rPr lang="cs-CZ" altLang="cs-CZ" sz="2000" b="1" dirty="0">
                <a:solidFill>
                  <a:srgbClr val="7FA712"/>
                </a:solidFill>
                <a:latin typeface="+mj-lt"/>
              </a:rPr>
              <a:t>Typy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</a:rPr>
              <a:t> biotransformačních reakcí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1C4303E4-62CC-498A-A0C4-9690817D2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52747"/>
              </p:ext>
            </p:extLst>
          </p:nvPr>
        </p:nvGraphicFramePr>
        <p:xfrm>
          <a:off x="648000" y="1464142"/>
          <a:ext cx="8425170" cy="2487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962">
                  <a:extLst>
                    <a:ext uri="{9D8B030D-6E8A-4147-A177-3AD203B41FA5}">
                      <a16:colId xmlns:a16="http://schemas.microsoft.com/office/drawing/2014/main" val="1400668134"/>
                    </a:ext>
                  </a:extLst>
                </a:gridCol>
                <a:gridCol w="2854101">
                  <a:extLst>
                    <a:ext uri="{9D8B030D-6E8A-4147-A177-3AD203B41FA5}">
                      <a16:colId xmlns:a16="http://schemas.microsoft.com/office/drawing/2014/main" val="2529343512"/>
                    </a:ext>
                  </a:extLst>
                </a:gridCol>
                <a:gridCol w="3699107">
                  <a:extLst>
                    <a:ext uri="{9D8B030D-6E8A-4147-A177-3AD203B41FA5}">
                      <a16:colId xmlns:a16="http://schemas.microsoft.com/office/drawing/2014/main" val="1050114882"/>
                    </a:ext>
                  </a:extLst>
                </a:gridCol>
              </a:tblGrid>
              <a:tr h="151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Typ procesu biotransformace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Výhody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Nevýhody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extLst>
                  <a:ext uri="{0D108BD9-81ED-4DB2-BD59-A6C34878D82A}">
                    <a16:rowId xmlns:a16="http://schemas.microsoft.com/office/drawing/2014/main" val="1417386177"/>
                  </a:ext>
                </a:extLst>
              </a:tr>
              <a:tr h="116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S imobilizovanými buňkami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Vyšší stabilita systému/enzymu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Možnost kontinuálního provedení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Vysoká hustota buněk i vyšší reakční rychlost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Není nutná izolace enzymu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>
                          <a:effectLst/>
                          <a:latin typeface="+mj-lt"/>
                        </a:rPr>
                        <a:t>Přirozená dostupnost kofaktorů oproti imobilizovaným enzymům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Nutná optimalizace postupu imobilizace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Tvorba vedlejších produktů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Degradace produktu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Nevhodné pro extracelulární enzymy a živočišné a rostlinné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extLst>
                  <a:ext uri="{0D108BD9-81ED-4DB2-BD59-A6C34878D82A}">
                    <a16:rowId xmlns:a16="http://schemas.microsoft.com/office/drawing/2014/main" val="2497889233"/>
                  </a:ext>
                </a:extLst>
              </a:tr>
              <a:tr h="84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j-lt"/>
                        </a:rPr>
                        <a:t>S purifikovanými enzymy</a:t>
                      </a:r>
                      <a:endParaRPr lang="cs-CZ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Aplikace pro substráty, které nepřechází přes membránu intaktní buňky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Živočišné nebo rostlinné enzymy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Komerční dostupnost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>
                          <a:effectLst/>
                          <a:latin typeface="+mj-lt"/>
                        </a:rPr>
                        <a:t>Možnost imobilizace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tc>
                  <a:txBody>
                    <a:bodyPr/>
                    <a:lstStyle/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100" dirty="0" err="1">
                          <a:effectLst/>
                          <a:latin typeface="+mj-lt"/>
                        </a:rPr>
                        <a:t>Suplementace</a:t>
                      </a:r>
                      <a:r>
                        <a:rPr lang="cs-CZ" sz="1100" dirty="0">
                          <a:effectLst/>
                          <a:latin typeface="+mj-lt"/>
                        </a:rPr>
                        <a:t> </a:t>
                      </a:r>
                      <a:r>
                        <a:rPr lang="cs-CZ" sz="1100" dirty="0" err="1">
                          <a:effectLst/>
                          <a:latin typeface="+mj-lt"/>
                        </a:rPr>
                        <a:t>kofaktory</a:t>
                      </a:r>
                      <a:endParaRPr lang="cs-CZ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4" marR="29674" marT="0" marB="0"/>
                </a:tc>
                <a:extLst>
                  <a:ext uri="{0D108BD9-81ED-4DB2-BD59-A6C34878D82A}">
                    <a16:rowId xmlns:a16="http://schemas.microsoft.com/office/drawing/2014/main" val="3034087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8B95D404-A992-44AC-944B-99A88A218D28}"/>
              </a:ext>
            </a:extLst>
          </p:cNvPr>
          <p:cNvSpPr txBox="1">
            <a:spLocks/>
          </p:cNvSpPr>
          <p:nvPr/>
        </p:nvSpPr>
        <p:spPr>
          <a:xfrm>
            <a:off x="7632672" y="5269751"/>
            <a:ext cx="2268141" cy="30190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SimSun" charset="-122"/>
                <a:cs typeface="+mn-cs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fld id="{25C1ADD3-B9B2-45C7-B7D6-FD92EA109EA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SimSun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A4446-E62A-45A4-8FAC-AF328E794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00" y="360000"/>
            <a:ext cx="8864479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Biotransformace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7FA712"/>
                </a:solidFill>
                <a:effectLst/>
                <a:uLnTx/>
                <a:uFillTx/>
                <a:latin typeface="+mj-lt"/>
                <a:ea typeface="SimSun" charset="-122"/>
                <a:cs typeface="+mn-cs"/>
              </a:rPr>
              <a:t>Příklad – Antibiotika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41087E5-45EA-4933-9E21-240FB804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9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EBC2494-DE4F-45BA-B462-5A3267132479}"/>
              </a:ext>
            </a:extLst>
          </p:cNvPr>
          <p:cNvSpPr/>
          <p:nvPr/>
        </p:nvSpPr>
        <p:spPr>
          <a:xfrm>
            <a:off x="648000" y="1467085"/>
            <a:ext cx="3816232" cy="23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Příprava </a:t>
            </a:r>
            <a:r>
              <a:rPr lang="cs-CZ" sz="1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polosyntetických</a:t>
            </a:r>
            <a:r>
              <a:rPr 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preparátů. Proč?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Lepší farmakokinetické vlastnosti (vstřebávání, eliminace)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Vyšší účinnost (aktivní vůči rezistentním mikroorganismům, širší účinnost, nové účinky)</a:t>
            </a:r>
          </a:p>
          <a:p>
            <a:pPr lvl="1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Nižší toxicita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Využití biotransformace při přípravě strukturně odlišných antibiotik </a:t>
            </a:r>
            <a:r>
              <a:rPr lang="cs-CZ" sz="1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ampicilinu</a:t>
            </a:r>
            <a:r>
              <a:rPr lang="cs-CZ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400" b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amoxicillinu</a:t>
            </a:r>
            <a:r>
              <a:rPr lang="cs-CZ" sz="1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upload.wikimedia.org/wikipedia/commons/c/cc/PenicillinPSAedit.jpg">
            <a:extLst>
              <a:ext uri="{FF2B5EF4-FFF2-40B4-BE49-F238E27FC236}">
                <a16:creationId xmlns:a16="http://schemas.microsoft.com/office/drawing/2014/main" id="{F413F373-5E7A-4422-8619-CD8C5F10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94" y="0"/>
            <a:ext cx="4509697" cy="2372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hart: China Dominates the Antibiotics Market | Statista">
            <a:extLst>
              <a:ext uri="{FF2B5EF4-FFF2-40B4-BE49-F238E27FC236}">
                <a16:creationId xmlns:a16="http://schemas.microsoft.com/office/drawing/2014/main" id="{EA7916E2-2D79-407A-898D-04A9F0B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94" y="2396101"/>
            <a:ext cx="4464231" cy="325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2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4E5E64-14DC-4384-9266-DD5A91C9F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1ADD3-B9B2-45C7-B7D6-FD92EA109EA0}" type="slidenum">
              <a:rPr lang="cs-CZ" smtClean="0">
                <a:latin typeface="+mj-lt"/>
              </a:rPr>
              <a:pPr/>
              <a:t>9</a:t>
            </a:fld>
            <a:endParaRPr lang="cs-CZ" dirty="0">
              <a:latin typeface="+mj-lt"/>
            </a:endParaRPr>
          </a:p>
        </p:txBody>
      </p:sp>
      <p:pic>
        <p:nvPicPr>
          <p:cNvPr id="8194" name="Picture 2" descr="Schematic representation for large-scale production of Penicillin G (reproduced and redrawn from elsewhere [30]). Steps are self-explanatory. For a detailed account, see the source [30]. “OUR”: oxygen uptake rate, “OTR”: oxygen transfer rate, “MCB”: master cell bank, and “MWCB”: manufacturer’s working cell bank.">
            <a:extLst>
              <a:ext uri="{FF2B5EF4-FFF2-40B4-BE49-F238E27FC236}">
                <a16:creationId xmlns:a16="http://schemas.microsoft.com/office/drawing/2014/main" id="{914BA8CF-F4AC-41D5-ABD5-A7313806E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5166" b="40082"/>
          <a:stretch/>
        </p:blipFill>
        <p:spPr bwMode="auto">
          <a:xfrm>
            <a:off x="13432" y="30345"/>
            <a:ext cx="6480901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Miniatlas mikroorganismů">
            <a:extLst>
              <a:ext uri="{FF2B5EF4-FFF2-40B4-BE49-F238E27FC236}">
                <a16:creationId xmlns:a16="http://schemas.microsoft.com/office/drawing/2014/main" id="{039BFD9D-CE45-44D3-AFBC-825F439F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22" y="1764740"/>
            <a:ext cx="1359948" cy="1368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ell Bank Preparation and Characterization - BioProcess  InternationalBioProcess International">
            <a:extLst>
              <a:ext uri="{FF2B5EF4-FFF2-40B4-BE49-F238E27FC236}">
                <a16:creationId xmlns:a16="http://schemas.microsoft.com/office/drawing/2014/main" id="{0668BA2F-2766-462F-AC54-0B8398388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5" y="41477"/>
            <a:ext cx="1517181" cy="2275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rug manufacturing">
            <a:extLst>
              <a:ext uri="{FF2B5EF4-FFF2-40B4-BE49-F238E27FC236}">
                <a16:creationId xmlns:a16="http://schemas.microsoft.com/office/drawing/2014/main" id="{F99A1A81-BD63-4EE9-89CB-D21F3485E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01" y="3370653"/>
            <a:ext cx="3280778" cy="218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CDF841F-4F84-4A6E-81D2-F8155351F5AE}"/>
              </a:ext>
            </a:extLst>
          </p:cNvPr>
          <p:cNvSpPr/>
          <p:nvPr/>
        </p:nvSpPr>
        <p:spPr>
          <a:xfrm>
            <a:off x="0" y="5025848"/>
            <a:ext cx="2912380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“OUR”: oxygen uptake rate</a:t>
            </a:r>
            <a:endParaRPr lang="cs-CZ" sz="1000" dirty="0">
              <a:solidFill>
                <a:srgbClr val="000000"/>
              </a:solidFill>
              <a:latin typeface="+mj-lt"/>
            </a:endParaRPr>
          </a:p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“OTR”: oxygen transfer rate</a:t>
            </a:r>
            <a:endParaRPr lang="cs-CZ" sz="1000" dirty="0">
              <a:solidFill>
                <a:srgbClr val="000000"/>
              </a:solidFill>
              <a:latin typeface="+mj-lt"/>
            </a:endParaRPr>
          </a:p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“MCB”: master cell bank</a:t>
            </a:r>
            <a:endParaRPr lang="cs-CZ" sz="1000" dirty="0">
              <a:solidFill>
                <a:srgbClr val="000000"/>
              </a:solidFill>
              <a:latin typeface="+mj-lt"/>
            </a:endParaRPr>
          </a:p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“MWCB”: manufacturer’s working cell bank.</a:t>
            </a:r>
            <a:endParaRPr lang="cs-CZ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093581"/>
      </p:ext>
    </p:extLst>
  </p:cSld>
  <p:clrMapOvr>
    <a:masterClrMapping/>
  </p:clrMapOvr>
</p:sld>
</file>

<file path=ppt/theme/theme1.xml><?xml version="1.0" encoding="utf-8"?>
<a:theme xmlns:a="http://schemas.openxmlformats.org/drawingml/2006/main" name="FYBIC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4766FC0F393249993CF8B511524EBF" ma:contentTypeVersion="15" ma:contentTypeDescription="Vytvoří nový dokument" ma:contentTypeScope="" ma:versionID="dcac0e782b28d7b786fb333f43e46324">
  <xsd:schema xmlns:xsd="http://www.w3.org/2001/XMLSchema" xmlns:xs="http://www.w3.org/2001/XMLSchema" xmlns:p="http://schemas.microsoft.com/office/2006/metadata/properties" xmlns:ns2="1512e2e8-7adb-404a-a6bd-3df1165d8d51" targetNamespace="http://schemas.microsoft.com/office/2006/metadata/properties" ma:root="true" ma:fieldsID="62ed511d3185495bd2c49343676f46df" ns2:_="">
    <xsd:import namespace="1512e2e8-7adb-404a-a6bd-3df1165d8d51"/>
    <xsd:element name="properties">
      <xsd:complexType>
        <xsd:sequence>
          <xsd:element name="documentManagement">
            <xsd:complexType>
              <xsd:all>
                <xsd:element ref="ns2:Term_x00ed_n_x0020_jedn_x00e1_n_x00ed_" minOccurs="0"/>
                <xsd:element ref="ns2:stav_x0020_dokumentace" minOccurs="0"/>
                <xsd:element ref="ns2:n2cs" minOccurs="0"/>
                <xsd:element ref="ns2:u2tf" minOccurs="0"/>
                <xsd:element ref="ns2:p4el" minOccurs="0"/>
                <xsd:element ref="ns2:_x006c_840" minOccurs="0"/>
                <xsd:element ref="ns2:fmty" minOccurs="0"/>
                <xsd:element ref="ns2:zjiv" minOccurs="0"/>
                <xsd:element ref="ns2:p_x0159_edpokl_x00e1_dan_x00e9__x0020_n_x00e1_klady" minOccurs="0"/>
                <xsd:element ref="ns2:y6eg" minOccurs="0"/>
                <xsd:element ref="ns2:_x0078_xs7" minOccurs="0"/>
                <xsd:element ref="ns2:hupk" minOccurs="0"/>
                <xsd:element ref="ns2:m8x3" minOccurs="0"/>
                <xsd:element ref="ns2:Zodpov_x00ed_d_x00e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2e2e8-7adb-404a-a6bd-3df1165d8d51" elementFormDefault="qualified">
    <xsd:import namespace="http://schemas.microsoft.com/office/2006/documentManagement/types"/>
    <xsd:import namespace="http://schemas.microsoft.com/office/infopath/2007/PartnerControls"/>
    <xsd:element name="Term_x00ed_n_x0020_jedn_x00e1_n_x00ed_" ma:index="1" nillable="true" ma:displayName="Termín jednání" ma:format="DateOnly" ma:internalName="Term_x00ed_n_x0020_jedn_x00e1_n_x00ed_">
      <xsd:simpleType>
        <xsd:restriction base="dms:DateTime"/>
      </xsd:simpleType>
    </xsd:element>
    <xsd:element name="stav_x0020_dokumentace" ma:index="3" nillable="true" ma:displayName="připomínky předány" ma:internalName="stav_x0020_dokumentace">
      <xsd:simpleType>
        <xsd:restriction base="dms:Text">
          <xsd:maxLength value="255"/>
        </xsd:restriction>
      </xsd:simpleType>
    </xsd:element>
    <xsd:element name="n2cs" ma:index="4" nillable="true" ma:displayName="termín pro přepracování" ma:internalName="n2cs">
      <xsd:simpleType>
        <xsd:restriction base="dms:Text"/>
      </xsd:simpleType>
    </xsd:element>
    <xsd:element name="u2tf" ma:index="5" nillable="true" ma:displayName="odesláno k připomínkování" ma:internalName="u2tf">
      <xsd:simpleType>
        <xsd:restriction base="dms:Text"/>
      </xsd:simpleType>
    </xsd:element>
    <xsd:element name="p4el" ma:index="6" nillable="true" ma:displayName="Datum opraven" ma:internalName="p4el">
      <xsd:simpleType>
        <xsd:restriction base="dms:Text"/>
      </xsd:simpleType>
    </xsd:element>
    <xsd:element name="_x006c_840" ma:index="7" nillable="true" ma:displayName="KD plán" ma:internalName="_x006c_840">
      <xsd:simpleType>
        <xsd:restriction base="dms:Text"/>
      </xsd:simpleType>
    </xsd:element>
    <xsd:element name="fmty" ma:index="8" nillable="true" ma:displayName="stav SC a DC" ma:internalName="fmty">
      <xsd:simpleType>
        <xsd:restriction base="dms:Text"/>
      </xsd:simpleType>
    </xsd:element>
    <xsd:element name="zjiv" ma:index="9" nillable="true" ma:displayName="rešerše" ma:internalName="zjiv">
      <xsd:simpleType>
        <xsd:restriction base="dms:Text"/>
      </xsd:simpleType>
    </xsd:element>
    <xsd:element name="p_x0159_edpokl_x00e1_dan_x00e9__x0020_n_x00e1_klady" ma:index="10" nillable="true" ma:displayName="předpokládané náklady" ma:internalName="p_x0159_edpokl_x00e1_dan_x00e9__x0020_n_x00e1_klady">
      <xsd:simpleType>
        <xsd:restriction base="dms:Note">
          <xsd:maxLength value="255"/>
        </xsd:restriction>
      </xsd:simpleType>
    </xsd:element>
    <xsd:element name="y6eg" ma:index="11" nillable="true" ma:displayName="Gantty" ma:internalName="y6eg">
      <xsd:simpleType>
        <xsd:restriction base="dms:Text"/>
      </xsd:simpleType>
    </xsd:element>
    <xsd:element name="_x0078_xs7" ma:index="12" nillable="true" ma:displayName="stav" ma:internalName="_x0078_xs7">
      <xsd:simpleType>
        <xsd:restriction base="dms:Text"/>
      </xsd:simpleType>
    </xsd:element>
    <xsd:element name="hupk" ma:index="13" nillable="true" ma:displayName="ODPOČET" ma:internalName="hupk">
      <xsd:simpleType>
        <xsd:restriction base="dms:Text"/>
      </xsd:simpleType>
    </xsd:element>
    <xsd:element name="m8x3" ma:index="14" nillable="true" ma:displayName="prezentace z KD opravena, odeslána" ma:internalName="m8x3">
      <xsd:simpleType>
        <xsd:restriction base="dms:Text"/>
      </xsd:simpleType>
    </xsd:element>
    <xsd:element name="Zodpov_x00ed_d_x00e1_" ma:index="15" nillable="true" ma:displayName="Zodpovídá" ma:description="osoba odpovědná za aktualizaci kapitoly" ma:internalName="Zodpov_x00ed_d_x00e1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Typ obsahu"/>
        <xsd:element ref="dc:title" minOccurs="0" maxOccurs="1" ma:index="2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_x0159_edpokl_x00e1_dan_x00e9__x0020_n_x00e1_klady xmlns="1512e2e8-7adb-404a-a6bd-3df1165d8d51" xsi:nil="true"/>
    <stav_x0020_dokumentace xmlns="1512e2e8-7adb-404a-a6bd-3df1165d8d51" xsi:nil="true"/>
    <zjiv xmlns="1512e2e8-7adb-404a-a6bd-3df1165d8d51" xsi:nil="true"/>
    <hupk xmlns="1512e2e8-7adb-404a-a6bd-3df1165d8d51" xsi:nil="true"/>
    <_x006c_840 xmlns="1512e2e8-7adb-404a-a6bd-3df1165d8d51" xsi:nil="true"/>
    <_x0078_xs7 xmlns="1512e2e8-7adb-404a-a6bd-3df1165d8d51" xsi:nil="true"/>
    <n2cs xmlns="1512e2e8-7adb-404a-a6bd-3df1165d8d51" xsi:nil="true"/>
    <p4el xmlns="1512e2e8-7adb-404a-a6bd-3df1165d8d51" xsi:nil="true"/>
    <Zodpov_x00ed_d_x00e1_ xmlns="1512e2e8-7adb-404a-a6bd-3df1165d8d51" xsi:nil="true"/>
    <m8x3 xmlns="1512e2e8-7adb-404a-a6bd-3df1165d8d51" xsi:nil="true"/>
    <fmty xmlns="1512e2e8-7adb-404a-a6bd-3df1165d8d51" xsi:nil="true"/>
    <y6eg xmlns="1512e2e8-7adb-404a-a6bd-3df1165d8d51" xsi:nil="true"/>
    <u2tf xmlns="1512e2e8-7adb-404a-a6bd-3df1165d8d51" xsi:nil="true"/>
    <Term_x00ed_n_x0020_jedn_x00e1_n_x00ed_ xmlns="1512e2e8-7adb-404a-a6bd-3df1165d8d51" xsi:nil="true"/>
  </documentManagement>
</p:properties>
</file>

<file path=customXml/itemProps1.xml><?xml version="1.0" encoding="utf-8"?>
<ds:datastoreItem xmlns:ds="http://schemas.openxmlformats.org/officeDocument/2006/customXml" ds:itemID="{6670A3B3-AC6E-46E6-A951-608B7D9958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AC804-CC93-4ED4-9841-97F3FA0B2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2e2e8-7adb-404a-a6bd-3df1165d8d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524FC7-7E1F-4233-A2C2-3A01CE3C78E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1512e2e8-7adb-404a-a6bd-3df1165d8d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9752</TotalTime>
  <Words>615</Words>
  <Application>Microsoft Office PowerPoint</Application>
  <PresentationFormat>Vlastní</PresentationFormat>
  <Paragraphs>170</Paragraphs>
  <Slides>14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SimSun</vt:lpstr>
      <vt:lpstr>Arial</vt:lpstr>
      <vt:lpstr>Calibri</vt:lpstr>
      <vt:lpstr>Century Gothic</vt:lpstr>
      <vt:lpstr>Courier New</vt:lpstr>
      <vt:lpstr>Lucida Sans Unicode</vt:lpstr>
      <vt:lpstr>Symbol</vt:lpstr>
      <vt:lpstr>Times New Roman</vt:lpstr>
      <vt:lpstr>FYBICH</vt:lpstr>
      <vt:lpstr>Biotransformace  Matouš Čihák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Přehled penicilinů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Výroční zasedání 2021 Název integrovaného cíle  Koordinátor:</dc:title>
  <dc:creator>Jan</dc:creator>
  <cp:lastModifiedBy>Čihák Matouš</cp:lastModifiedBy>
  <cp:revision>549</cp:revision>
  <cp:lastPrinted>2016-11-16T10:58:59Z</cp:lastPrinted>
  <dcterms:created xsi:type="dcterms:W3CDTF">2009-04-16T09:32:33Z</dcterms:created>
  <dcterms:modified xsi:type="dcterms:W3CDTF">2023-05-05T08:32:13Z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0x0101009F4766FC0F393249993CF8B511524EBF</vt:lpwstr>
  </property>
</Properties>
</file>