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9682C-299C-A88E-EE2C-49D323C51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3FA246-052E-BFA4-666A-6928F2FB2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21C58A-9709-0850-78D4-0598A7DC4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1C70D2-91EF-A978-743F-CD3304F2D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7B8FA0-1716-0AB4-864F-FEFF93FD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6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BCBC1-A3F9-7C83-75C5-084AF0E1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B9BBE6-039C-EF17-B12B-F6C1E5A79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F2CF31-6FD0-7354-223D-916A7DD6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AC551C-61B8-986D-9F05-EAE6B2CF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AA1AE3-CD8F-4845-5035-61D8BF0D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4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673648E-58B7-0273-7642-7745E5B97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510AE-1E5B-1A01-4B1A-C5AB57A67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47E3B7-3E66-0048-5A0F-0A5C6C3C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E10DE2-CDEC-8BE7-34CA-AC11E3A90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0429A3-2C54-9B72-8362-48FA2FF1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1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37BC9-98CE-C7B9-50A4-6743953EB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1393D-DE0B-5997-210E-F61054EAA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B6D2AF-1457-DFA6-E598-02F5A9031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30059D-F1A8-9E72-223C-AC2EDC5E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EE779-1E67-613D-C543-BB60F2B9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8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A134E-4C6B-72B4-D457-B64E3D1E7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BD69B7-744E-BF04-4E7C-B92BB79F3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47C0D9-29F5-B159-975B-2FBF2C9E9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5589CC-F981-AFBE-DF31-CBDAF445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2FE21D-6C8C-E887-930C-E5BE0587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1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020C8-3F14-038B-BA32-5C2CA9F03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80579-4A3F-6868-527C-3E4D1504E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2F2E51-C0D2-44F7-FF2C-E0B661933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78B749-9A2E-FC4A-723F-633970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72AE7A-6319-D3EE-E9A7-CFEAD6C0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9F8229-F7E1-CEBE-2F67-083B17FB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6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0EC3C-7C02-41D5-D0E4-CCB4686B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9F862D-3C12-2773-5360-5E0FEFDB9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45FE0C-3292-97B3-77DD-39B15088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EB495C1-2A3F-4B09-45BF-43908542E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2137AD-8A00-AF8D-C2ED-C7F64D9EFA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43277E-9F1D-17CF-1227-CC5FF41A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ABF2602-A99D-188C-4D13-DA20A8DB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62D3C1-9897-C1C5-874B-3695EEC7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8338C-77A4-C17A-C539-AE1EB84E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0D0F7C-CFA9-668E-5CFA-B37D0B3E2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AA8E14-00FB-98C8-9425-28867DD1C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875A38-A4D1-D03B-703D-A1E0702F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3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B6A2F6-61BF-0C49-E9BD-7352609B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122195-ED5B-811C-08FB-0C631AF5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713CAA-2579-CDB8-03BE-F3249402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ED7F4-79D4-1E94-1A58-045AE823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477CA-C615-2E7C-64F0-8A1555E1A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F70AE1-ABD1-3A29-012E-2F5944727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470339-DD42-94D5-43D9-5DFE1911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FD9562-4640-BF18-6EF9-B2D9C480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297F52-3188-DF39-AB19-23FF3658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0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7A9E7-7A83-E6FE-F4A8-3B53D952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8CFC7F1-2CBC-C0E3-479D-BD6641769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F9A228-2361-4E29-E976-500FFB302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28F24D-C6F1-22DE-86B9-491F2FF42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B87645-A7A4-FCEA-BF51-CB08012E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D2F3A8-18CC-ACB0-0F6B-2D76380B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681432D-F41E-C474-721B-CCA9AB0A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A1B228-4E56-D3E3-8C26-89385C4BE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E5AE0-A5EA-68CD-82FE-624B57121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2C88F-8A68-437E-83CC-864F9EE923A6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84BD00-D5EF-A7F8-A36D-90A4FEB37C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FA5A-A20B-7FE3-CB41-A767B8E86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EB28-AC3C-4173-9E8E-58645ADEC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1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C08CAD6-F788-66AD-4B85-29ED93BD86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42" r="8721"/>
          <a:stretch/>
        </p:blipFill>
        <p:spPr>
          <a:xfrm>
            <a:off x="476932" y="1671008"/>
            <a:ext cx="5619068" cy="3238572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A2E6B0F-1B1B-22A9-EB6A-CED12D7EE061}"/>
              </a:ext>
            </a:extLst>
          </p:cNvPr>
          <p:cNvSpPr txBox="1"/>
          <p:nvPr/>
        </p:nvSpPr>
        <p:spPr>
          <a:xfrm>
            <a:off x="4861888" y="587372"/>
            <a:ext cx="1777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Kryptogein</a:t>
            </a:r>
            <a:endParaRPr lang="cs-CZ" sz="28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77304EC-EBE4-CF95-678E-D623568771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09" r="8277"/>
          <a:stretch/>
        </p:blipFill>
        <p:spPr>
          <a:xfrm>
            <a:off x="6096000" y="1675559"/>
            <a:ext cx="5626416" cy="323857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4408964-2BD0-F266-2674-1A0B9C989ACA}"/>
              </a:ext>
            </a:extLst>
          </p:cNvPr>
          <p:cNvSpPr txBox="1"/>
          <p:nvPr/>
        </p:nvSpPr>
        <p:spPr>
          <a:xfrm>
            <a:off x="2229677" y="1206134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Skupina 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B2379E6-BD8E-C9BB-D66E-EE38F0A486F7}"/>
              </a:ext>
            </a:extLst>
          </p:cNvPr>
          <p:cNvSpPr txBox="1"/>
          <p:nvPr/>
        </p:nvSpPr>
        <p:spPr>
          <a:xfrm>
            <a:off x="8017564" y="1208410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Skupina B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0077128-4485-24E2-8D2F-930E15A43185}"/>
              </a:ext>
            </a:extLst>
          </p:cNvPr>
          <p:cNvSpPr txBox="1"/>
          <p:nvPr/>
        </p:nvSpPr>
        <p:spPr>
          <a:xfrm>
            <a:off x="3587195" y="5111350"/>
            <a:ext cx="43268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Vzorek:</a:t>
            </a:r>
          </a:p>
          <a:p>
            <a:r>
              <a:rPr lang="cs-CZ" sz="1400" dirty="0"/>
              <a:t>Kolona:</a:t>
            </a:r>
          </a:p>
          <a:p>
            <a:r>
              <a:rPr lang="cs-CZ" sz="1400" dirty="0"/>
              <a:t>Mobilní fáze A:</a:t>
            </a:r>
          </a:p>
          <a:p>
            <a:r>
              <a:rPr lang="cs-CZ" sz="1400" dirty="0"/>
              <a:t>Mobilní fáze B:</a:t>
            </a:r>
          </a:p>
          <a:p>
            <a:r>
              <a:rPr lang="cs-CZ" sz="1400" dirty="0"/>
              <a:t>Gradient: </a:t>
            </a:r>
          </a:p>
          <a:p>
            <a:r>
              <a:rPr lang="cs-CZ" sz="1400" dirty="0"/>
              <a:t>Průtok: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ABF7F87-190D-9EE2-FD62-376674BB6F34}"/>
              </a:ext>
            </a:extLst>
          </p:cNvPr>
          <p:cNvSpPr txBox="1"/>
          <p:nvPr/>
        </p:nvSpPr>
        <p:spPr>
          <a:xfrm>
            <a:off x="2229677" y="5619181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Doplnit!</a:t>
            </a:r>
          </a:p>
        </p:txBody>
      </p:sp>
    </p:spTree>
    <p:extLst>
      <p:ext uri="{BB962C8B-B14F-4D97-AF65-F5344CB8AC3E}">
        <p14:creationId xmlns:p14="http://schemas.microsoft.com/office/powerpoint/2010/main" val="94499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6F3C825-F32A-70FF-7034-BDC58E49E203}"/>
              </a:ext>
            </a:extLst>
          </p:cNvPr>
          <p:cNvSpPr txBox="1"/>
          <p:nvPr/>
        </p:nvSpPr>
        <p:spPr>
          <a:xfrm>
            <a:off x="3932582" y="5219748"/>
            <a:ext cx="43268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Vzorek:</a:t>
            </a:r>
          </a:p>
          <a:p>
            <a:r>
              <a:rPr lang="cs-CZ" sz="1400" dirty="0"/>
              <a:t>Kolona:</a:t>
            </a:r>
          </a:p>
          <a:p>
            <a:r>
              <a:rPr lang="cs-CZ" sz="1400" dirty="0"/>
              <a:t>Mobilní fáze A:</a:t>
            </a:r>
          </a:p>
          <a:p>
            <a:r>
              <a:rPr lang="cs-CZ" sz="1400" dirty="0"/>
              <a:t>Mobilní fáze B:</a:t>
            </a:r>
          </a:p>
          <a:p>
            <a:r>
              <a:rPr lang="cs-CZ" sz="1400" dirty="0"/>
              <a:t>Gradient: </a:t>
            </a:r>
          </a:p>
          <a:p>
            <a:r>
              <a:rPr lang="cs-CZ" sz="1400" dirty="0"/>
              <a:t>Průtok: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8F27C1-8C88-3827-838D-23B10637140A}"/>
              </a:ext>
            </a:extLst>
          </p:cNvPr>
          <p:cNvSpPr txBox="1"/>
          <p:nvPr/>
        </p:nvSpPr>
        <p:spPr>
          <a:xfrm>
            <a:off x="2411895" y="5619857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Doplnit!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7C6BEB9-B1BC-19D7-9F04-254179BDCC1C}"/>
              </a:ext>
            </a:extLst>
          </p:cNvPr>
          <p:cNvSpPr txBox="1"/>
          <p:nvPr/>
        </p:nvSpPr>
        <p:spPr>
          <a:xfrm>
            <a:off x="4872875" y="595656"/>
            <a:ext cx="2446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Glukosaoxidasa</a:t>
            </a:r>
            <a:endParaRPr lang="cs-CZ" sz="28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FD34B2C-B188-435E-A76C-F83AAC0E5247}"/>
              </a:ext>
            </a:extLst>
          </p:cNvPr>
          <p:cNvSpPr txBox="1"/>
          <p:nvPr/>
        </p:nvSpPr>
        <p:spPr>
          <a:xfrm>
            <a:off x="2229677" y="1436204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Skupina 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DC5A330-30BD-9374-159C-A0DA7C090469}"/>
              </a:ext>
            </a:extLst>
          </p:cNvPr>
          <p:cNvSpPr txBox="1"/>
          <p:nvPr/>
        </p:nvSpPr>
        <p:spPr>
          <a:xfrm>
            <a:off x="8017564" y="1436204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Skupina B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BB591C-C91E-C724-D542-2E8A551CD9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88" r="8515"/>
          <a:stretch/>
        </p:blipFill>
        <p:spPr>
          <a:xfrm>
            <a:off x="111354" y="1856226"/>
            <a:ext cx="5079928" cy="291357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ABECA20-72C8-D441-9050-D55EC14690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67" r="8008"/>
          <a:stretch/>
        </p:blipFill>
        <p:spPr>
          <a:xfrm>
            <a:off x="6095999" y="1856226"/>
            <a:ext cx="5096065" cy="291357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69EA64A-0B1C-C313-A25B-6E2F2E3B758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91" t="33925" r="61326" b="5921"/>
          <a:stretch/>
        </p:blipFill>
        <p:spPr>
          <a:xfrm>
            <a:off x="10442229" y="2656848"/>
            <a:ext cx="1499669" cy="165504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86C8172-4F2D-0908-2577-CA16B7569BB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330" t="36829" r="42069" b="5718"/>
          <a:stretch/>
        </p:blipFill>
        <p:spPr>
          <a:xfrm>
            <a:off x="4555746" y="2640931"/>
            <a:ext cx="1271072" cy="167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75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915360-F7AA-D790-005C-24E620A016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42" r="7810"/>
          <a:stretch/>
        </p:blipFill>
        <p:spPr>
          <a:xfrm>
            <a:off x="620507" y="1648498"/>
            <a:ext cx="6629692" cy="379140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48927CC-006F-EE96-CC22-10276EA1D488}"/>
              </a:ext>
            </a:extLst>
          </p:cNvPr>
          <p:cNvSpPr txBox="1"/>
          <p:nvPr/>
        </p:nvSpPr>
        <p:spPr>
          <a:xfrm>
            <a:off x="6341144" y="2446234"/>
            <a:ext cx="4933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Blue Dextran 2000	</a:t>
            </a:r>
            <a:r>
              <a:rPr lang="cs-CZ" sz="1200" dirty="0"/>
              <a:t>V</a:t>
            </a:r>
            <a:r>
              <a:rPr lang="cs-CZ" sz="1200" baseline="-25000" dirty="0"/>
              <a:t>0</a:t>
            </a:r>
            <a:r>
              <a:rPr lang="cs-CZ" sz="1200" dirty="0"/>
              <a:t> </a:t>
            </a:r>
            <a:r>
              <a:rPr lang="en-US" sz="1200" dirty="0"/>
              <a:t>= 37.70 ml</a:t>
            </a:r>
            <a:r>
              <a:rPr lang="cs-CZ" sz="1200" dirty="0"/>
              <a:t>		</a:t>
            </a:r>
            <a:endParaRPr lang="en-US" sz="1200" dirty="0"/>
          </a:p>
          <a:p>
            <a:r>
              <a:rPr lang="en-US" sz="1200" dirty="0"/>
              <a:t>Thyroglobulin		</a:t>
            </a:r>
            <a:r>
              <a:rPr lang="cs-CZ" sz="1200" dirty="0"/>
              <a:t>V</a:t>
            </a:r>
            <a:r>
              <a:rPr lang="cs-CZ" sz="1200" baseline="-25000" dirty="0"/>
              <a:t>e</a:t>
            </a:r>
            <a:r>
              <a:rPr lang="cs-CZ" sz="1200" dirty="0"/>
              <a:t> </a:t>
            </a:r>
            <a:r>
              <a:rPr lang="en-US" sz="1200" dirty="0"/>
              <a:t>= 37.75 ml		MW = 670 000</a:t>
            </a:r>
          </a:p>
          <a:p>
            <a:r>
              <a:rPr lang="en-US" sz="1200" dirty="0"/>
              <a:t>Gamma globulin	</a:t>
            </a:r>
            <a:r>
              <a:rPr lang="cs-CZ" sz="1200" dirty="0"/>
              <a:t>V</a:t>
            </a:r>
            <a:r>
              <a:rPr lang="cs-CZ" sz="1200" baseline="-25000" dirty="0"/>
              <a:t>e </a:t>
            </a:r>
            <a:r>
              <a:rPr lang="en-US" sz="1200" dirty="0"/>
              <a:t>= 46.40 ml		MW = 158 000</a:t>
            </a:r>
          </a:p>
          <a:p>
            <a:r>
              <a:rPr lang="en-US" sz="1200" dirty="0"/>
              <a:t>Ovalbumin		</a:t>
            </a:r>
            <a:r>
              <a:rPr lang="cs-CZ" sz="1200" dirty="0"/>
              <a:t>V</a:t>
            </a:r>
            <a:r>
              <a:rPr lang="cs-CZ" sz="1200" baseline="-25000" dirty="0"/>
              <a:t>e</a:t>
            </a:r>
            <a:r>
              <a:rPr lang="en-US" sz="1200" dirty="0"/>
              <a:t> = 59.90 ml</a:t>
            </a:r>
            <a:r>
              <a:rPr lang="cs-CZ" sz="1200" dirty="0"/>
              <a:t>		</a:t>
            </a:r>
            <a:r>
              <a:rPr lang="en-US" sz="1200" dirty="0"/>
              <a:t>MW = 44 000</a:t>
            </a:r>
          </a:p>
          <a:p>
            <a:r>
              <a:rPr lang="en-US" sz="1200" dirty="0"/>
              <a:t>Myoglobin		</a:t>
            </a:r>
            <a:r>
              <a:rPr lang="cs-CZ" sz="1200" dirty="0"/>
              <a:t>V</a:t>
            </a:r>
            <a:r>
              <a:rPr lang="cs-CZ" sz="1200" baseline="-25000" dirty="0"/>
              <a:t>e</a:t>
            </a:r>
            <a:r>
              <a:rPr lang="en-US" sz="1200" dirty="0"/>
              <a:t> = 75.65 ml</a:t>
            </a:r>
            <a:r>
              <a:rPr lang="cs-CZ" sz="1200" dirty="0"/>
              <a:t>		</a:t>
            </a:r>
            <a:r>
              <a:rPr lang="en-US" sz="1200" dirty="0"/>
              <a:t>MW = 17 000</a:t>
            </a:r>
          </a:p>
          <a:p>
            <a:r>
              <a:rPr lang="en-US" sz="1200" dirty="0"/>
              <a:t>Vitamin B12		</a:t>
            </a:r>
            <a:r>
              <a:rPr lang="cs-CZ" sz="1200" dirty="0"/>
              <a:t>V</a:t>
            </a:r>
            <a:r>
              <a:rPr lang="cs-CZ" sz="1200" baseline="-25000" dirty="0"/>
              <a:t>e</a:t>
            </a:r>
            <a:r>
              <a:rPr lang="cs-CZ" sz="1200" dirty="0"/>
              <a:t> </a:t>
            </a:r>
            <a:r>
              <a:rPr lang="en-US" sz="1200" dirty="0"/>
              <a:t>= 118.25 ml</a:t>
            </a:r>
            <a:r>
              <a:rPr lang="cs-CZ" sz="1200" dirty="0"/>
              <a:t>		</a:t>
            </a:r>
            <a:r>
              <a:rPr lang="en-US" sz="1200" dirty="0"/>
              <a:t>MW = 1 350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B1CD057-31D8-AEFD-E79A-054107121B17}"/>
              </a:ext>
            </a:extLst>
          </p:cNvPr>
          <p:cNvSpPr txBox="1"/>
          <p:nvPr/>
        </p:nvSpPr>
        <p:spPr>
          <a:xfrm>
            <a:off x="6771088" y="4855124"/>
            <a:ext cx="4503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Peak </a:t>
            </a:r>
            <a:r>
              <a:rPr lang="cs-CZ" sz="1600" dirty="0"/>
              <a:t>1 	V</a:t>
            </a:r>
            <a:r>
              <a:rPr lang="cs-CZ" sz="1600" baseline="-25000" dirty="0"/>
              <a:t>e</a:t>
            </a:r>
            <a:r>
              <a:rPr lang="cs-CZ" sz="1600" dirty="0"/>
              <a:t> = 38.20 ml	MW = </a:t>
            </a:r>
          </a:p>
          <a:p>
            <a:r>
              <a:rPr lang="en-US" sz="1600" dirty="0"/>
              <a:t>Peak </a:t>
            </a:r>
            <a:r>
              <a:rPr lang="cs-CZ" sz="1600" dirty="0"/>
              <a:t>2 	V</a:t>
            </a:r>
            <a:r>
              <a:rPr lang="cs-CZ" sz="1600" baseline="-25000" dirty="0"/>
              <a:t>e</a:t>
            </a:r>
            <a:r>
              <a:rPr lang="cs-CZ" sz="1600" dirty="0"/>
              <a:t> = 65.47 ml	MW =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C52EB0D-0500-DBF0-67FC-7A7336DDC048}"/>
              </a:ext>
            </a:extLst>
          </p:cNvPr>
          <p:cNvSpPr txBox="1"/>
          <p:nvPr/>
        </p:nvSpPr>
        <p:spPr>
          <a:xfrm>
            <a:off x="2923363" y="5707301"/>
            <a:ext cx="4326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Vzorek:</a:t>
            </a:r>
          </a:p>
          <a:p>
            <a:r>
              <a:rPr lang="cs-CZ" sz="1400" dirty="0"/>
              <a:t>Kolona:</a:t>
            </a:r>
          </a:p>
          <a:p>
            <a:r>
              <a:rPr lang="cs-CZ" sz="1400" dirty="0"/>
              <a:t>Mobilní fáze A:</a:t>
            </a:r>
          </a:p>
          <a:p>
            <a:r>
              <a:rPr lang="cs-CZ" sz="1400" dirty="0"/>
              <a:t>Průtok: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CF220B6-1DA9-0EB3-654D-AFCAFDFD9BE5}"/>
              </a:ext>
            </a:extLst>
          </p:cNvPr>
          <p:cNvSpPr txBox="1"/>
          <p:nvPr/>
        </p:nvSpPr>
        <p:spPr>
          <a:xfrm>
            <a:off x="1783675" y="5891967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Doplnit!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B16B224-B374-43BD-985E-AD6E544DEB5A}"/>
              </a:ext>
            </a:extLst>
          </p:cNvPr>
          <p:cNvSpPr txBox="1"/>
          <p:nvPr/>
        </p:nvSpPr>
        <p:spPr>
          <a:xfrm>
            <a:off x="10435714" y="4920542"/>
            <a:ext cx="113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Doplnit!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295EC01-2B7A-9E2C-79E4-590BB264DCE6}"/>
              </a:ext>
            </a:extLst>
          </p:cNvPr>
          <p:cNvSpPr txBox="1"/>
          <p:nvPr/>
        </p:nvSpPr>
        <p:spPr>
          <a:xfrm>
            <a:off x="4872875" y="595656"/>
            <a:ext cx="2446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Glukosaoxidasa</a:t>
            </a:r>
            <a:endParaRPr lang="cs-CZ" sz="28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592A54F-B8A5-E96D-13B5-94B4C676C876}"/>
              </a:ext>
            </a:extLst>
          </p:cNvPr>
          <p:cNvSpPr txBox="1"/>
          <p:nvPr/>
        </p:nvSpPr>
        <p:spPr>
          <a:xfrm>
            <a:off x="6403894" y="3926561"/>
            <a:ext cx="4870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Doplnit  kalibrační křivku pro standardní proteiny!</a:t>
            </a:r>
          </a:p>
        </p:txBody>
      </p:sp>
    </p:spTree>
    <p:extLst>
      <p:ext uri="{BB962C8B-B14F-4D97-AF65-F5344CB8AC3E}">
        <p14:creationId xmlns:p14="http://schemas.microsoft.com/office/powerpoint/2010/main" val="4893101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164</Words>
  <Application>Microsoft Macintosh PowerPoint</Application>
  <PresentationFormat>Širokoúhlá obrazovka</PresentationFormat>
  <Paragraphs>36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Kučera</dc:creator>
  <cp:lastModifiedBy>Jiří Kučera</cp:lastModifiedBy>
  <cp:revision>15</cp:revision>
  <dcterms:created xsi:type="dcterms:W3CDTF">2023-04-12T11:34:37Z</dcterms:created>
  <dcterms:modified xsi:type="dcterms:W3CDTF">2023-05-02T16:15:07Z</dcterms:modified>
</cp:coreProperties>
</file>