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7" r:id="rId5"/>
    <p:sldId id="276" r:id="rId6"/>
    <p:sldId id="282" r:id="rId7"/>
    <p:sldId id="281" r:id="rId8"/>
    <p:sldId id="283" r:id="rId9"/>
    <p:sldId id="273" r:id="rId10"/>
    <p:sldId id="257" r:id="rId11"/>
    <p:sldId id="267" r:id="rId12"/>
    <p:sldId id="258" r:id="rId13"/>
    <p:sldId id="272" r:id="rId14"/>
    <p:sldId id="278" r:id="rId15"/>
    <p:sldId id="279" r:id="rId16"/>
    <p:sldId id="280" r:id="rId17"/>
    <p:sldId id="259" r:id="rId18"/>
    <p:sldId id="260" r:id="rId19"/>
    <p:sldId id="268" r:id="rId20"/>
    <p:sldId id="269" r:id="rId21"/>
    <p:sldId id="270" r:id="rId22"/>
    <p:sldId id="284" r:id="rId23"/>
    <p:sldId id="261" r:id="rId24"/>
    <p:sldId id="262" r:id="rId25"/>
    <p:sldId id="263" r:id="rId26"/>
    <p:sldId id="264" r:id="rId27"/>
    <p:sldId id="26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998" y="1796994"/>
            <a:ext cx="8689976" cy="185732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CHEMISTRY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33" y="118452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82" y="2139804"/>
            <a:ext cx="5468113" cy="360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414" y="5799614"/>
            <a:ext cx="67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Gesner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1599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Marie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441" y="1348039"/>
            <a:ext cx="696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Alchemy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161" y="1161746"/>
            <a:ext cx="102543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1668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subsidiary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Co.), in 1917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WW I)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expropriated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merican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1856 – William Henry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his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(August Wilhelm von Hofmann)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aniline.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mauveine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1876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Lilly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colonel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Lilly in US (1923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insulin; 1940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1899 – Bayer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blockbuster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aspirin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40 000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1903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diethylbarbituric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61" y="3384264"/>
            <a:ext cx="267033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7" y="84528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29" y="932755"/>
            <a:ext cx="10728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Early 1950s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cortisone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desoxycholic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895350" indent="-895350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4" y="217011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98586"/>
              </p:ext>
            </p:extLst>
          </p:nvPr>
        </p:nvGraphicFramePr>
        <p:xfrm>
          <a:off x="2419350" y="2579688"/>
          <a:ext cx="7937500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S ChemDraw Drawing" r:id="rId3" imgW="6615288" imgH="3361569" progId="ChemDraw.Document.6.0">
                  <p:embed/>
                </p:oleObj>
              </mc:Choice>
              <mc:Fallback>
                <p:oleObj name="CS ChemDraw Drawing" r:id="rId3" imgW="6615288" imgH="33615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50" y="2579688"/>
                        <a:ext cx="7937500" cy="403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4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49974"/>
              </p:ext>
            </p:extLst>
          </p:nvPr>
        </p:nvGraphicFramePr>
        <p:xfrm>
          <a:off x="2158269" y="1173443"/>
          <a:ext cx="7888296" cy="528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S ChemDraw Drawing" r:id="rId3" imgW="6628820" imgH="4443461" progId="ChemDraw.Document.6.0">
                  <p:embed/>
                </p:oleObj>
              </mc:Choice>
              <mc:Fallback>
                <p:oleObj name="CS ChemDraw Drawing" r:id="rId3" imgW="6628820" imgH="44434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269" y="1173443"/>
                        <a:ext cx="7888296" cy="5287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7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09509"/>
              </p:ext>
            </p:extLst>
          </p:nvPr>
        </p:nvGraphicFramePr>
        <p:xfrm>
          <a:off x="1463389" y="1638357"/>
          <a:ext cx="8894760" cy="39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CS ChemDraw Drawing" r:id="rId3" imgW="6399108" imgH="2831097" progId="ChemDraw.Document.6.0">
                  <p:embed/>
                </p:oleObj>
              </mc:Choice>
              <mc:Fallback>
                <p:oleObj name="CS ChemDraw Drawing" r:id="rId3" imgW="6399108" imgH="28310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389" y="1638357"/>
                        <a:ext cx="8894760" cy="39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508" y="256838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10799"/>
              </p:ext>
            </p:extLst>
          </p:nvPr>
        </p:nvGraphicFramePr>
        <p:xfrm>
          <a:off x="1355397" y="1027202"/>
          <a:ext cx="7328233" cy="559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CS ChemDraw Drawing" r:id="rId3" imgW="6263447" imgH="4780327" progId="ChemDraw.Document.6.0">
                  <p:embed/>
                </p:oleObj>
              </mc:Choice>
              <mc:Fallback>
                <p:oleObj name="CS ChemDraw Drawing" r:id="rId3" imgW="6263447" imgH="4780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397" y="1027202"/>
                        <a:ext cx="7328233" cy="5592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69427" y="2721166"/>
            <a:ext cx="3205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DNBS = 3,5-dinitrobenzene-               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MPPA =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monoperoxophthalic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DDH =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dibromodimethyl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hydantoin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06324"/>
              </p:ext>
            </p:extLst>
          </p:nvPr>
        </p:nvGraphicFramePr>
        <p:xfrm>
          <a:off x="2881972" y="1584547"/>
          <a:ext cx="6131817" cy="45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S ChemDraw Drawing" r:id="rId3" imgW="4443346" imgH="3266962" progId="ChemDraw.Document.6.0">
                  <p:embed/>
                </p:oleObj>
              </mc:Choice>
              <mc:Fallback>
                <p:oleObj name="CS ChemDraw Drawing" r:id="rId3" imgW="4443346" imgH="3266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972" y="1584547"/>
                        <a:ext cx="6131817" cy="45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1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1" y="942039"/>
            <a:ext cx="1087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Upjohn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ICI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prostaglandins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08636"/>
              </p:ext>
            </p:extLst>
          </p:nvPr>
        </p:nvGraphicFramePr>
        <p:xfrm>
          <a:off x="4165020" y="1975303"/>
          <a:ext cx="3672002" cy="236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S ChemDraw Drawing" r:id="rId3" imgW="1836001" imgH="1180891" progId="ChemDraw.Document.6.0">
                  <p:embed/>
                </p:oleObj>
              </mc:Choice>
              <mc:Fallback>
                <p:oleObj name="CS ChemDraw Drawing" r:id="rId3" imgW="1836001" imgH="11808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5020" y="1975303"/>
                        <a:ext cx="3672002" cy="236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01" y="4338735"/>
            <a:ext cx="10872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51175" indent="-3051175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1960s to 1980s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advent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Sharpless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Jacobsen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Monsanto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Takasago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isomerisation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2" y="1002136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1990s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Indinavir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5359"/>
              </p:ext>
            </p:extLst>
          </p:nvPr>
        </p:nvGraphicFramePr>
        <p:xfrm>
          <a:off x="3895866" y="1348399"/>
          <a:ext cx="4413101" cy="275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CS ChemDraw Drawing" r:id="rId3" imgW="2451723" imgH="1528232" progId="ChemDraw.Document.6.0">
                  <p:embed/>
                </p:oleObj>
              </mc:Choice>
              <mc:Fallback>
                <p:oleObj name="CS ChemDraw Drawing" r:id="rId3" imgW="2451723" imgH="1528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5866" y="1348399"/>
                        <a:ext cx="4413101" cy="275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02" y="4171275"/>
            <a:ext cx="10375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HIV – AIDS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dose – 2.4 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cca 1 kg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 person;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design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13982"/>
              </p:ext>
            </p:extLst>
          </p:nvPr>
        </p:nvGraphicFramePr>
        <p:xfrm>
          <a:off x="2653778" y="1494338"/>
          <a:ext cx="6897278" cy="456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CS ChemDraw Drawing" r:id="rId3" imgW="5265098" imgH="3481854" progId="ChemDraw.Document.6.0">
                  <p:embed/>
                </p:oleObj>
              </mc:Choice>
              <mc:Fallback>
                <p:oleObj name="CS ChemDraw Drawing" r:id="rId3" imgW="5265098" imgH="34818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3778" y="1494338"/>
                        <a:ext cx="6897278" cy="456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1094" y="6055567"/>
            <a:ext cx="96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Hudlický, T.;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518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9" y="0"/>
            <a:ext cx="347366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452"/>
            <a:ext cx="4219974" cy="306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36" y="2571750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82" y="5632395"/>
            <a:ext cx="1082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Senanayake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C.H.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3993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26838"/>
              </p:ext>
            </p:extLst>
          </p:nvPr>
        </p:nvGraphicFramePr>
        <p:xfrm>
          <a:off x="2399550" y="1576712"/>
          <a:ext cx="6984579" cy="405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CS ChemDraw Drawing" r:id="rId3" imgW="4285018" imgH="2488149" progId="ChemDraw.Document.6.0">
                  <p:embed/>
                </p:oleObj>
              </mc:Choice>
              <mc:Fallback>
                <p:oleObj name="CS ChemDraw Drawing" r:id="rId3" imgW="4285018" imgH="24881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9550" y="1576712"/>
                        <a:ext cx="6984579" cy="405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942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82" y="5632395"/>
            <a:ext cx="1062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6419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54696"/>
              </p:ext>
            </p:extLst>
          </p:nvPr>
        </p:nvGraphicFramePr>
        <p:xfrm>
          <a:off x="1693720" y="2296533"/>
          <a:ext cx="8817393" cy="237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S ChemDraw Drawing" r:id="rId3" imgW="5126391" imgH="1381929" progId="ChemDraw.Document.6.0">
                  <p:embed/>
                </p:oleObj>
              </mc:Choice>
              <mc:Fallback>
                <p:oleObj name="CS ChemDraw Drawing" r:id="rId3" imgW="5126391" imgH="1381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720" y="2296533"/>
                        <a:ext cx="8817393" cy="237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652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3" y="225062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67228"/>
              </p:ext>
            </p:extLst>
          </p:nvPr>
        </p:nvGraphicFramePr>
        <p:xfrm>
          <a:off x="298383" y="862973"/>
          <a:ext cx="11080271" cy="541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S ChemDraw Drawing" r:id="rId3" imgW="8268859" imgH="4039877" progId="ChemDraw.Document.6.0">
                  <p:embed/>
                </p:oleObj>
              </mc:Choice>
              <mc:Fallback>
                <p:oleObj name="CS ChemDraw Drawing" r:id="rId3" imgW="8268859" imgH="40398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383" y="862973"/>
                        <a:ext cx="11080271" cy="541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79" y="891675"/>
            <a:ext cx="1089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2004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Discodermolide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(60 g) – 39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17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43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41305"/>
              </p:ext>
            </p:extLst>
          </p:nvPr>
        </p:nvGraphicFramePr>
        <p:xfrm>
          <a:off x="3910468" y="2434637"/>
          <a:ext cx="4791987" cy="188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CS ChemDraw Drawing" r:id="rId3" imgW="3052221" imgH="1203529" progId="ChemDraw.Document.6.0">
                  <p:embed/>
                </p:oleObj>
              </mc:Choice>
              <mc:Fallback>
                <p:oleObj name="CS ChemDraw Drawing" r:id="rId3" imgW="3052221" imgH="12035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0468" y="2434637"/>
                        <a:ext cx="4791987" cy="1889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771" y="4482146"/>
            <a:ext cx="11001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polyketide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tubulin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tumor cell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MDR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resistence)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 lines;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semi-synthesis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009" y="21048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2" y="1352939"/>
            <a:ext cx="10254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portfolio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harsh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CHEMICALS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SUPPORT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tedious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 – very limited,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(UV/VIS, IR,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SUPPORT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enthusiasts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 40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DEVELOPMENT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537" y="1424539"/>
            <a:ext cx="9606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modeling;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Biotechnologies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1138335"/>
            <a:ext cx="104502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Intensification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(PAT);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ertificate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Outsourcing;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spin-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098" y="1507908"/>
            <a:ext cx="75223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1682" y="5831633"/>
            <a:ext cx="592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795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682" y="5831633"/>
            <a:ext cx="592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Drug</a:t>
            </a:r>
            <a:r>
              <a:rPr lang="cs-CZ" i="1" dirty="0"/>
              <a:t> </a:t>
            </a:r>
            <a:r>
              <a:rPr lang="cs-CZ" i="1" dirty="0" err="1"/>
              <a:t>Discovery</a:t>
            </a:r>
            <a:r>
              <a:rPr lang="cs-CZ" i="1" dirty="0"/>
              <a:t> </a:t>
            </a:r>
            <a:r>
              <a:rPr lang="cs-CZ" i="1" dirty="0" err="1"/>
              <a:t>Today</a:t>
            </a:r>
            <a:r>
              <a:rPr lang="cs-CZ" i="1" dirty="0"/>
              <a:t> 18</a:t>
            </a:r>
            <a:r>
              <a:rPr lang="cs-CZ" dirty="0"/>
              <a:t>, 795 (</a:t>
            </a:r>
            <a:r>
              <a:rPr lang="cs-CZ" b="1" dirty="0"/>
              <a:t>2013</a:t>
            </a:r>
            <a:r>
              <a:rPr lang="cs-CZ" dirty="0" smtClean="0"/>
              <a:t>)</a:t>
            </a:r>
            <a:endParaRPr lang="cs-CZ" i="1" dirty="0"/>
          </a:p>
        </p:txBody>
      </p:sp>
      <p:pic>
        <p:nvPicPr>
          <p:cNvPr id="6" name="Picture 2" descr="C:\Users\pbenovsky\Desktop\Lilly presentation\eli-lilly-lab-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5231" y="1040769"/>
            <a:ext cx="7499985" cy="436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380" y="1045840"/>
            <a:ext cx="109568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roller-coaster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tremendous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reference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seemingly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unattainable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J.Harrington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Rethinking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-up,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408" y="310079"/>
            <a:ext cx="1095689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 of fine process chemistry, recent trends, future;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experiments;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Scale-up/downscale considerations;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Safety;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Crystallization (solubility, metastable zone, nucleation, crystal growth, optical resolution,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ripening, attrition enhanced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deracemization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seeding, Ostwald ripening, new trends in crystallization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Polymorphism;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Typical process operations (mixing, heat transfer, agglomeration, product isolation, distillation, drying, purification, work up, reactors);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manufacturing, flow chemistry;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Synthetic route selection;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Analytical methods, Process Analytical Technology (PAT), Design of Experiments (DoE), Quality by Design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Environmental Aspects;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Economy, Cost of Goods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Regulatory issues, patents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recent literature about various topics within the whole lecture.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Anderson, N.G.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Inc. 2012; ISBN 978-0-12-386537-3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Hulshof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L.A.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Fine-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 Update LLP 2013; ISBN 978-0-9533994-1-3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M.T.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RSC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2011; ISBN 978-1-84973-146-1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 –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A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39 – 44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B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33 – 38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C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– 32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D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 – 26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511" y="1626670"/>
            <a:ext cx="8689976" cy="311697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HISTORY, RECENT DEVELOPMENT AND FUTURE OF PROCESS (PHARMACEUTICAL) CHEMISTRY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9832</TotalTime>
  <Words>1041</Words>
  <Application>Microsoft Office PowerPoint</Application>
  <PresentationFormat>Widescreen</PresentationFormat>
  <Paragraphs>143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Tw Cen MT</vt:lpstr>
      <vt:lpstr>Droplet</vt:lpstr>
      <vt:lpstr>CS ChemDraw Drawing</vt:lpstr>
      <vt:lpstr>PROCESS CHEMISTRY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HISTORY, RECENT DEVELOPMENT AND FUTURE OF PROCESS (PHARMACEUTICAL)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175</cp:revision>
  <dcterms:created xsi:type="dcterms:W3CDTF">2019-06-12T10:14:44Z</dcterms:created>
  <dcterms:modified xsi:type="dcterms:W3CDTF">2020-02-18T07:05:52Z</dcterms:modified>
</cp:coreProperties>
</file>