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81" r:id="rId8"/>
    <p:sldId id="260" r:id="rId9"/>
    <p:sldId id="265" r:id="rId10"/>
    <p:sldId id="289" r:id="rId11"/>
    <p:sldId id="266" r:id="rId12"/>
    <p:sldId id="282" r:id="rId13"/>
    <p:sldId id="283" r:id="rId14"/>
    <p:sldId id="284" r:id="rId15"/>
    <p:sldId id="267" r:id="rId16"/>
    <p:sldId id="268" r:id="rId17"/>
    <p:sldId id="269" r:id="rId18"/>
    <p:sldId id="270" r:id="rId19"/>
    <p:sldId id="271" r:id="rId20"/>
    <p:sldId id="286" r:id="rId21"/>
    <p:sldId id="287" r:id="rId22"/>
    <p:sldId id="285" r:id="rId23"/>
    <p:sldId id="272" r:id="rId24"/>
    <p:sldId id="294" r:id="rId25"/>
    <p:sldId id="293" r:id="rId26"/>
    <p:sldId id="296" r:id="rId27"/>
    <p:sldId id="273" r:id="rId28"/>
    <p:sldId id="275" r:id="rId29"/>
    <p:sldId id="276" r:id="rId30"/>
    <p:sldId id="274" r:id="rId31"/>
    <p:sldId id="277" r:id="rId32"/>
    <p:sldId id="278" r:id="rId33"/>
    <p:sldId id="279" r:id="rId34"/>
    <p:sldId id="292" r:id="rId35"/>
    <p:sldId id="280" r:id="rId36"/>
    <p:sldId id="291" r:id="rId37"/>
    <p:sldId id="288" r:id="rId38"/>
    <p:sldId id="290" r:id="rId39"/>
    <p:sldId id="295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3979" autoAdjust="0"/>
  </p:normalViewPr>
  <p:slideViewPr>
    <p:cSldViewPr snapToGrid="0">
      <p:cViewPr varScale="1">
        <p:scale>
          <a:sx n="153" d="100"/>
          <a:sy n="153" d="100"/>
        </p:scale>
        <p:origin x="46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0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3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2688" y="6217920"/>
            <a:ext cx="316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Petr Beňovský</a:t>
            </a:r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1280260" y="1891167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SELECTION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99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2269" y="5881036"/>
            <a:ext cx="10934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Dyson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P.J.;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Jessop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P.G.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Catal.Sci.Technol.6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3302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716" y="983732"/>
            <a:ext cx="9801729" cy="451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6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4766" y="76393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4664" y="734740"/>
            <a:ext cx="1099146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Homogeneous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vs.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Heterogeneous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gases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Insolubility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advantageous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Schotten-Baumann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Finkelstein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Menshutkin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(1890)</a:t>
            </a:r>
          </a:p>
          <a:p>
            <a:pPr algn="ctr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triethylamine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alkyl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halides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providing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quaternary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ammonium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strongly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depends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(hexane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acetone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338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benzyl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alcohol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739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commonly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academia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 not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welcomed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industrial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  <a:p>
            <a:pPr marL="1258888" indent="-1258888"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748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4766" y="76393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9903" y="1530698"/>
            <a:ext cx="109914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Finkelstein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driven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exploiting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halides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423811"/>
              </p:ext>
            </p:extLst>
          </p:nvPr>
        </p:nvGraphicFramePr>
        <p:xfrm>
          <a:off x="1875155" y="4216111"/>
          <a:ext cx="8620959" cy="1157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CS ChemDraw Drawing" r:id="rId3" imgW="3607096" imgH="484421" progId="ChemDraw.Document.6.0">
                  <p:embed/>
                </p:oleObj>
              </mc:Choice>
              <mc:Fallback>
                <p:oleObj name="CS ChemDraw Drawing" r:id="rId3" imgW="3607096" imgH="48442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75155" y="4216111"/>
                        <a:ext cx="8620959" cy="1157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157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4766" y="76393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9903" y="1530698"/>
            <a:ext cx="10991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Halex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00382"/>
              </p:ext>
            </p:extLst>
          </p:nvPr>
        </p:nvGraphicFramePr>
        <p:xfrm>
          <a:off x="1964766" y="2454601"/>
          <a:ext cx="9245545" cy="32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CS ChemDraw Drawing" r:id="rId3" imgW="4361106" imgH="1548402" progId="ChemDraw.Document.6.0">
                  <p:embed/>
                </p:oleObj>
              </mc:Choice>
              <mc:Fallback>
                <p:oleObj name="CS ChemDraw Drawing" r:id="rId3" imgW="4361106" imgH="154840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64766" y="2454601"/>
                        <a:ext cx="9245545" cy="3282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446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9716" y="370600"/>
            <a:ext cx="9311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MIXING OF HETEROGENEOUS MIXTURES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555" y="5309117"/>
            <a:ext cx="11112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Anderson, N.G.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organic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2nd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Elsevier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2000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457991"/>
              </p:ext>
            </p:extLst>
          </p:nvPr>
        </p:nvGraphicFramePr>
        <p:xfrm>
          <a:off x="605998" y="1694197"/>
          <a:ext cx="10245434" cy="272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CS ChemDraw Drawing" r:id="rId3" imgW="6324342" imgH="1680278" progId="ChemDraw.Document.6.0">
                  <p:embed/>
                </p:oleObj>
              </mc:Choice>
              <mc:Fallback>
                <p:oleObj name="CS ChemDraw Drawing" r:id="rId3" imgW="6324342" imgH="1680278" progId="ChemDraw.Document.6.0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5998" y="1694197"/>
                        <a:ext cx="10245434" cy="272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3164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812834"/>
              </p:ext>
            </p:extLst>
          </p:nvPr>
        </p:nvGraphicFramePr>
        <p:xfrm>
          <a:off x="1912215" y="1172054"/>
          <a:ext cx="8128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8277484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471160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Solvent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TWA (</a:t>
                      </a:r>
                      <a:r>
                        <a:rPr lang="cs-CZ" b="1" dirty="0" err="1" smtClean="0"/>
                        <a:t>ppm</a:t>
                      </a:r>
                      <a:r>
                        <a:rPr lang="cs-CZ" b="1" dirty="0" smtClean="0"/>
                        <a:t>)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2998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Acetone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500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7508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EtOAc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400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6750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MeOH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200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0531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t</a:t>
                      </a:r>
                      <a:r>
                        <a:rPr lang="cs-CZ" i="0" dirty="0" smtClean="0"/>
                        <a:t>-</a:t>
                      </a:r>
                      <a:r>
                        <a:rPr lang="cs-CZ" i="0" dirty="0" err="1" smtClean="0"/>
                        <a:t>BuOH</a:t>
                      </a:r>
                      <a:endParaRPr lang="cs-CZ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3901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MTBE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50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9126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MeCN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6792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DMF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5084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Pyridine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547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2-Methoxyethanol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0.1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773055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6648" y="5062888"/>
            <a:ext cx="1095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0950" indent="-1250950"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TWA =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Time-Weighted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shift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nearly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exposure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8 h shift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nearly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workers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48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141" y="1058779"/>
            <a:ext cx="109535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0950" indent="-1250950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physical-chemical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0950" indent="-1250950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0950" indent="-12509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Flash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point</a:t>
            </a:r>
          </a:p>
          <a:p>
            <a:pPr marL="1250950" indent="-12509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Flammability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0950" indent="-12509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Boiling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point</a:t>
            </a:r>
          </a:p>
          <a:p>
            <a:pPr marL="1250950" indent="-12509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Melting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point</a:t>
            </a:r>
          </a:p>
          <a:p>
            <a:pPr marL="1250950" indent="-12509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Electrostatic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accumulation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0950" indent="-125095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Recycling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0950" indent="-12509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0950" indent="-12509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aspects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0950" indent="-12509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disposal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0950" indent="-125095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Polarity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80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93" y="972151"/>
            <a:ext cx="1095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0950" indent="-1250950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rarely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pharmaceutical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127048"/>
              </p:ext>
            </p:extLst>
          </p:nvPr>
        </p:nvGraphicFramePr>
        <p:xfrm>
          <a:off x="1983874" y="1913199"/>
          <a:ext cx="8127999" cy="432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91540551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44310818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00989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Solvent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Disadvantage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Alternative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replacement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0622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Diethylether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Flammable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MTBE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8903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Diisopropylether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Peroxide </a:t>
                      </a:r>
                      <a:r>
                        <a:rPr lang="cs-CZ" b="1" dirty="0" err="1" smtClean="0"/>
                        <a:t>formation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MTBE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0060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Hexane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Electrostatic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charge</a:t>
                      </a:r>
                      <a:endParaRPr lang="cs-CZ" b="1" dirty="0" smtClean="0"/>
                    </a:p>
                    <a:p>
                      <a:pPr algn="ctr"/>
                      <a:r>
                        <a:rPr lang="cs-CZ" b="1" dirty="0" err="1" smtClean="0"/>
                        <a:t>Neurological</a:t>
                      </a:r>
                      <a:r>
                        <a:rPr lang="cs-CZ" b="1" dirty="0" smtClean="0"/>
                        <a:t> toxicity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Heptanes</a:t>
                      </a:r>
                      <a:r>
                        <a:rPr lang="cs-CZ" b="1" dirty="0" smtClean="0"/>
                        <a:t>, </a:t>
                      </a:r>
                      <a:r>
                        <a:rPr lang="cs-CZ" b="1" i="1" dirty="0" smtClean="0"/>
                        <a:t>i</a:t>
                      </a:r>
                      <a:r>
                        <a:rPr lang="cs-CZ" b="1" i="0" dirty="0" smtClean="0"/>
                        <a:t>-octane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8979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Chloroform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Mutagenicity</a:t>
                      </a:r>
                      <a:r>
                        <a:rPr lang="cs-CZ" b="1" dirty="0" smtClean="0"/>
                        <a:t>, </a:t>
                      </a:r>
                      <a:r>
                        <a:rPr lang="cs-CZ" b="1" dirty="0" err="1" smtClean="0"/>
                        <a:t>environmental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aspects</a:t>
                      </a:r>
                      <a:r>
                        <a:rPr lang="cs-CZ" b="1" dirty="0" smtClean="0"/>
                        <a:t>, toxicity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Dichloromethane</a:t>
                      </a:r>
                      <a:r>
                        <a:rPr lang="cs-CZ" b="1" dirty="0" smtClean="0"/>
                        <a:t>, </a:t>
                      </a:r>
                    </a:p>
                    <a:p>
                      <a:pPr algn="ctr"/>
                      <a:r>
                        <a:rPr lang="cs-CZ" b="1" dirty="0" smtClean="0"/>
                        <a:t>2-MeTHF, toluene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9895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Benzene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Toxicity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Toluene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3751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Ethylene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glycol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Toxicity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1,2-Propandiol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1021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Acetonitrile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Animal teratogen,</a:t>
                      </a:r>
                      <a:r>
                        <a:rPr lang="cs-CZ" b="1" baseline="0" dirty="0" smtClean="0"/>
                        <a:t> </a:t>
                      </a:r>
                      <a:r>
                        <a:rPr lang="cs-CZ" b="1" baseline="0" dirty="0" err="1" smtClean="0"/>
                        <a:t>potential</a:t>
                      </a:r>
                      <a:r>
                        <a:rPr lang="cs-CZ" b="1" baseline="0" dirty="0" smtClean="0"/>
                        <a:t> acetamide </a:t>
                      </a:r>
                      <a:r>
                        <a:rPr lang="cs-CZ" b="1" baseline="0" dirty="0" err="1" smtClean="0"/>
                        <a:t>generation</a:t>
                      </a:r>
                      <a:r>
                        <a:rPr lang="cs-CZ" b="1" baseline="0" dirty="0" smtClean="0"/>
                        <a:t> (</a:t>
                      </a:r>
                      <a:r>
                        <a:rPr lang="cs-CZ" b="1" baseline="0" dirty="0" err="1" smtClean="0"/>
                        <a:t>genotoxic</a:t>
                      </a:r>
                      <a:r>
                        <a:rPr lang="cs-CZ" b="1" baseline="0" dirty="0" smtClean="0"/>
                        <a:t>)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2-propanol, </a:t>
                      </a:r>
                    </a:p>
                    <a:p>
                      <a:pPr algn="ctr"/>
                      <a:r>
                        <a:rPr lang="cs-CZ" b="1" dirty="0" smtClean="0"/>
                        <a:t>acetone - </a:t>
                      </a:r>
                      <a:r>
                        <a:rPr lang="cs-CZ" b="1" dirty="0" err="1" smtClean="0"/>
                        <a:t>water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4553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25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93" y="972151"/>
            <a:ext cx="1095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0950" indent="-1250950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preferred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Pfizer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230255"/>
              </p:ext>
            </p:extLst>
          </p:nvPr>
        </p:nvGraphicFramePr>
        <p:xfrm>
          <a:off x="1912215" y="1720693"/>
          <a:ext cx="8127999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91540551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44310818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00989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Preferred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Usable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Undesirable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0622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Water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Cyclohexane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Pentane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8903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Acetone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Heptane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Hexanes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0060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Ethanol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Toluene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Diisopropyl</a:t>
                      </a:r>
                      <a:r>
                        <a:rPr lang="cs-CZ" b="1" dirty="0" smtClean="0"/>
                        <a:t> ether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8979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2-Propanol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Methyl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cyclohexane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Diethyl</a:t>
                      </a:r>
                      <a:r>
                        <a:rPr lang="cs-CZ" b="1" dirty="0" smtClean="0"/>
                        <a:t> ether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9895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Ethyl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acetate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MTBE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Dichloroethane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3751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i="1" dirty="0" smtClean="0"/>
                        <a:t>i</a:t>
                      </a:r>
                      <a:r>
                        <a:rPr lang="cs-CZ" b="1" i="0" dirty="0" smtClean="0"/>
                        <a:t>-Propyl </a:t>
                      </a:r>
                      <a:r>
                        <a:rPr lang="cs-CZ" b="1" i="0" dirty="0" err="1" smtClean="0"/>
                        <a:t>acetate</a:t>
                      </a:r>
                      <a:endParaRPr lang="cs-CZ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i="1" dirty="0" smtClean="0"/>
                        <a:t>i-</a:t>
                      </a:r>
                      <a:r>
                        <a:rPr lang="cs-CZ" b="1" i="0" dirty="0" smtClean="0"/>
                        <a:t>Octane</a:t>
                      </a:r>
                      <a:endParaRPr lang="cs-CZ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>
                          <a:solidFill>
                            <a:srgbClr val="FF0000"/>
                          </a:solidFill>
                        </a:rPr>
                        <a:t>Dichloromethane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1021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Methanol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2-MeTHF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Chloroform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4553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Methyl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ethyl</a:t>
                      </a:r>
                      <a:r>
                        <a:rPr lang="cs-CZ" b="1" dirty="0" smtClean="0"/>
                        <a:t> ketone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DMSO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DMF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8090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i="1" dirty="0" smtClean="0"/>
                        <a:t>n</a:t>
                      </a:r>
                      <a:r>
                        <a:rPr lang="cs-CZ" b="1" i="0" dirty="0" smtClean="0"/>
                        <a:t>-Butanol</a:t>
                      </a:r>
                      <a:endParaRPr lang="cs-CZ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AcOH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NMP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444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i="1" dirty="0" smtClean="0"/>
                        <a:t>t</a:t>
                      </a:r>
                      <a:r>
                        <a:rPr lang="cs-CZ" b="1" i="0" dirty="0" smtClean="0"/>
                        <a:t>-Butanol</a:t>
                      </a:r>
                      <a:endParaRPr lang="cs-CZ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Ethylene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glycol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1,4-Dioxane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1009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Benzene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3614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Carbon</a:t>
                      </a:r>
                      <a:r>
                        <a:rPr lang="cs-CZ" b="1" dirty="0" smtClean="0"/>
                        <a:t> tetrachloride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8542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606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93" y="972151"/>
            <a:ext cx="109535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0950" indent="-1250950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Polarity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43138" indent="-2243138"/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43138" indent="-2243138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Hughes-Ingold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((de)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stabilization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243138" indent="-2243138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43138" indent="-2243138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Aliphatic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nucleophilic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substitution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elimination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Considering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electrostatic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interactions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dipolar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molecules</a:t>
            </a:r>
            <a:r>
              <a:rPr lang="cs-CZ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molecules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initial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17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IMPORTANCE OF SOLVENTS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9528" y="1347537"/>
            <a:ext cx="107995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medium (transport,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combine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separate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Dissolution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(In)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Kinetics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aspects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purchase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recycle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dispose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531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93" y="972151"/>
            <a:ext cx="1095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43138" indent="-2243138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Hughes-Ingold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88" y="1991849"/>
            <a:ext cx="11112055" cy="390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93" y="972151"/>
            <a:ext cx="1095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43138" indent="-2243138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Hughes-Ingold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6745" y="1912883"/>
            <a:ext cx="1102535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polarity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greater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initial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reactant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molecules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cs-CZ" dirty="0" smtClean="0"/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polarity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initial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reactant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molecules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polarity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negligible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involve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little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reactants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876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93" y="972151"/>
            <a:ext cx="109535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0950" indent="-1250950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Polarity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0950" indent="-1250950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Reichardt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C.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Pure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Appl.Chem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76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1903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2004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0950" indent="-1250950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Reichardt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C.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Organic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243138" indent="-2243138"/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Ed.,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-VCH,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2003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11975"/>
              </p:ext>
            </p:extLst>
          </p:nvPr>
        </p:nvGraphicFramePr>
        <p:xfrm>
          <a:off x="1503684" y="3270767"/>
          <a:ext cx="8752491" cy="2534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CS ChemDraw Drawing" r:id="rId3" imgW="4582456" imgH="1327201" progId="ChemDraw.Document.6.0">
                  <p:embed/>
                </p:oleObj>
              </mc:Choice>
              <mc:Fallback>
                <p:oleObj name="CS ChemDraw Drawing" r:id="rId3" imgW="4582456" imgH="1327201" progId="ChemDraw.Document.6.0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03684" y="3270767"/>
                        <a:ext cx="8752491" cy="2534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181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3265" y="1077254"/>
            <a:ext cx="109535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0950" indent="-1250950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Polarity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0950" indent="-1250950"/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81300" indent="-2781300" algn="just"/>
            <a:r>
              <a:rPr lang="cs-CZ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(30)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8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  <a:r>
              <a:rPr lang="cs-CZ" sz="2800" i="1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n</a:t>
            </a:r>
            <a:r>
              <a:rPr lang="cs-CZ" sz="28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sz="2800" i="1" dirty="0" smtClean="0">
                <a:latin typeface="Symbol" panose="05050102010706020507" pitchFamily="18" charset="2"/>
                <a:cs typeface="Arial" panose="020B0604020202020204" pitchFamily="34" charset="0"/>
              </a:rPr>
              <a:t>  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[kcal .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</a:t>
            </a:r>
            <a:r>
              <a:rPr lang="cs-CZ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81300" indent="-2781300" algn="just"/>
            <a:endParaRPr lang="cs-CZ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800" dirty="0" smtClean="0">
                <a:latin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solid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matrices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establish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polarity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gases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cs-CZ" sz="2800" dirty="0" smtClean="0">
                <a:latin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Ar  Ne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decreasing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polarizability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just"/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(30)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monitoring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desinfection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alcohol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SARS-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endParaRPr lang="cs-CZ" sz="2800" baseline="30000" dirty="0" smtClean="0"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83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93" y="972151"/>
            <a:ext cx="109535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0950" indent="-1250950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Polarity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0950" indent="-1250950"/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81300" indent="-2781300" algn="just"/>
            <a:r>
              <a:rPr lang="cs-CZ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parameter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negative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solvatochromism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Symbol" panose="05050102010706020507" pitchFamily="18" charset="2"/>
                <a:cs typeface="Arial" panose="020B0604020202020204" pitchFamily="34" charset="0"/>
              </a:rPr>
              <a:t>p </a:t>
            </a:r>
            <a:r>
              <a:rPr lang="cs-CZ" sz="2800" dirty="0" smtClean="0">
                <a:latin typeface="Symbol" panose="05050102010706020507" pitchFamily="18" charset="2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cs-CZ" sz="2800" dirty="0" smtClean="0"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en-US" sz="2800" baseline="30000" dirty="0" smtClean="0">
                <a:latin typeface="Symbol" panose="05050102010706020507" pitchFamily="18" charset="2"/>
                <a:cs typeface="Arial" panose="020B0604020202020204" pitchFamily="34" charset="0"/>
              </a:rPr>
              <a:t>*</a:t>
            </a:r>
            <a:r>
              <a:rPr lang="cs-CZ" sz="2800" dirty="0" smtClean="0">
                <a:latin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shifts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betaine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dye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more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stabilize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dye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greater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shift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Symbol" panose="05050102010706020507" pitchFamily="18" charset="2"/>
                <a:cs typeface="Arial" panose="020B0604020202020204" pitchFamily="34" charset="0"/>
              </a:rPr>
              <a:t>p </a:t>
            </a:r>
            <a:r>
              <a:rPr lang="cs-CZ" sz="2800" dirty="0">
                <a:latin typeface="Symbol" panose="05050102010706020507" pitchFamily="18" charset="2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cs-CZ" sz="2800" dirty="0"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en-US" sz="2800" baseline="30000" dirty="0" smtClean="0">
                <a:latin typeface="Symbol" panose="05050102010706020507" pitchFamily="18" charset="2"/>
                <a:cs typeface="Arial" panose="020B0604020202020204" pitchFamily="34" charset="0"/>
              </a:rPr>
              <a:t>*</a:t>
            </a:r>
            <a:r>
              <a:rPr lang="cs-CZ" sz="2800" baseline="30000" dirty="0" smtClean="0">
                <a:latin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absorption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relative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solutions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dye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tetramethylsilane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.</a:t>
            </a:r>
          </a:p>
          <a:p>
            <a:pPr marL="2781300" indent="-2781300" algn="just"/>
            <a:r>
              <a:rPr lang="cs-CZ" sz="2800" i="1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Colors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this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dye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in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solvent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are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indicative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polarities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solvent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solvent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combination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used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dissolve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.</a:t>
            </a:r>
            <a:endParaRPr lang="cs-CZ" sz="2800" i="1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83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457" y="1000124"/>
            <a:ext cx="8270158" cy="46448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0110" y="5875283"/>
            <a:ext cx="10636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Reichardt</a:t>
            </a:r>
            <a:r>
              <a:rPr lang="cs-CZ" sz="2400" dirty="0" smtClean="0"/>
              <a:t>, C. </a:t>
            </a:r>
            <a:r>
              <a:rPr lang="cs-CZ" sz="2400" i="1" dirty="0" err="1" smtClean="0"/>
              <a:t>J.Org.Chem</a:t>
            </a:r>
            <a:r>
              <a:rPr lang="cs-CZ" sz="2400" i="1" dirty="0" smtClean="0"/>
              <a:t> 87</a:t>
            </a:r>
            <a:r>
              <a:rPr lang="cs-CZ" sz="2400" dirty="0" smtClean="0"/>
              <a:t>, 1616 (</a:t>
            </a:r>
            <a:r>
              <a:rPr lang="cs-CZ" sz="2400" b="1" dirty="0" smtClean="0"/>
              <a:t>2022)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2853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0110" y="5875283"/>
            <a:ext cx="10636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Reichardt</a:t>
            </a:r>
            <a:r>
              <a:rPr lang="cs-CZ" sz="2400" dirty="0" smtClean="0"/>
              <a:t>, C. </a:t>
            </a:r>
            <a:r>
              <a:rPr lang="cs-CZ" sz="2400" i="1" dirty="0" err="1" smtClean="0"/>
              <a:t>Pure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Appl</a:t>
            </a:r>
            <a:r>
              <a:rPr lang="cs-CZ" sz="2400" i="1" dirty="0" smtClean="0"/>
              <a:t>. Chem.76</a:t>
            </a:r>
            <a:r>
              <a:rPr lang="cs-CZ" sz="2400" dirty="0" smtClean="0"/>
              <a:t>, 1903 (</a:t>
            </a:r>
            <a:r>
              <a:rPr lang="cs-CZ" sz="2400" b="1" dirty="0" smtClean="0"/>
              <a:t>2004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659" y="1139109"/>
            <a:ext cx="9391370" cy="445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7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93" y="972151"/>
            <a:ext cx="1095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0950" indent="-1250950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Polarity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077342"/>
              </p:ext>
            </p:extLst>
          </p:nvPr>
        </p:nvGraphicFramePr>
        <p:xfrm>
          <a:off x="767252" y="1713186"/>
          <a:ext cx="10216056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676">
                  <a:extLst>
                    <a:ext uri="{9D8B030D-6E8A-4147-A177-3AD203B41FA5}">
                      <a16:colId xmlns:a16="http://schemas.microsoft.com/office/drawing/2014/main" val="3776010902"/>
                    </a:ext>
                  </a:extLst>
                </a:gridCol>
                <a:gridCol w="1702676">
                  <a:extLst>
                    <a:ext uri="{9D8B030D-6E8A-4147-A177-3AD203B41FA5}">
                      <a16:colId xmlns:a16="http://schemas.microsoft.com/office/drawing/2014/main" val="3896619743"/>
                    </a:ext>
                  </a:extLst>
                </a:gridCol>
                <a:gridCol w="1702676">
                  <a:extLst>
                    <a:ext uri="{9D8B030D-6E8A-4147-A177-3AD203B41FA5}">
                      <a16:colId xmlns:a16="http://schemas.microsoft.com/office/drawing/2014/main" val="1063290092"/>
                    </a:ext>
                  </a:extLst>
                </a:gridCol>
                <a:gridCol w="1702676">
                  <a:extLst>
                    <a:ext uri="{9D8B030D-6E8A-4147-A177-3AD203B41FA5}">
                      <a16:colId xmlns:a16="http://schemas.microsoft.com/office/drawing/2014/main" val="1583859843"/>
                    </a:ext>
                  </a:extLst>
                </a:gridCol>
                <a:gridCol w="1702676">
                  <a:extLst>
                    <a:ext uri="{9D8B030D-6E8A-4147-A177-3AD203B41FA5}">
                      <a16:colId xmlns:a16="http://schemas.microsoft.com/office/drawing/2014/main" val="449997864"/>
                    </a:ext>
                  </a:extLst>
                </a:gridCol>
                <a:gridCol w="1702676">
                  <a:extLst>
                    <a:ext uri="{9D8B030D-6E8A-4147-A177-3AD203B41FA5}">
                      <a16:colId xmlns:a16="http://schemas.microsoft.com/office/drawing/2014/main" val="2699491136"/>
                    </a:ext>
                  </a:extLst>
                </a:gridCol>
              </a:tblGrid>
              <a:tr h="264312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Solvent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Polarity</a:t>
                      </a:r>
                    </a:p>
                    <a:p>
                      <a:pPr algn="ctr"/>
                      <a:r>
                        <a:rPr lang="cs-CZ" b="1" i="1" dirty="0" smtClean="0"/>
                        <a:t>E</a:t>
                      </a:r>
                      <a:r>
                        <a:rPr lang="cs-CZ" b="1" baseline="-25000" dirty="0" smtClean="0"/>
                        <a:t>T</a:t>
                      </a:r>
                      <a:r>
                        <a:rPr lang="cs-CZ" b="1" baseline="30000" dirty="0" smtClean="0"/>
                        <a:t>N</a:t>
                      </a:r>
                      <a:endParaRPr lang="cs-CZ" b="1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Solubility</a:t>
                      </a:r>
                      <a:r>
                        <a:rPr lang="cs-CZ" dirty="0" smtClean="0"/>
                        <a:t> in </a:t>
                      </a:r>
                      <a:r>
                        <a:rPr lang="cs-CZ" dirty="0" err="1" smtClean="0"/>
                        <a:t>water</a:t>
                      </a:r>
                      <a:r>
                        <a:rPr lang="cs-CZ" dirty="0" smtClean="0"/>
                        <a:t> (</a:t>
                      </a:r>
                      <a:r>
                        <a:rPr lang="cs-CZ" dirty="0" err="1" smtClean="0"/>
                        <a:t>wt</a:t>
                      </a:r>
                      <a:r>
                        <a:rPr lang="cs-CZ" dirty="0" smtClean="0"/>
                        <a:t>%)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Bp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of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water-solvent</a:t>
                      </a:r>
                      <a:r>
                        <a:rPr lang="cs-CZ" dirty="0" smtClean="0"/>
                        <a:t> azeotrope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wt</a:t>
                      </a:r>
                      <a:r>
                        <a:rPr lang="cs-CZ" dirty="0" smtClean="0"/>
                        <a:t>% </a:t>
                      </a:r>
                      <a:r>
                        <a:rPr lang="cs-CZ" dirty="0" err="1" smtClean="0"/>
                        <a:t>of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water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removed</a:t>
                      </a:r>
                      <a:r>
                        <a:rPr lang="cs-CZ" dirty="0" smtClean="0"/>
                        <a:t> by azeotrope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ICH </a:t>
                      </a:r>
                      <a:r>
                        <a:rPr lang="cs-CZ" dirty="0" err="1" smtClean="0"/>
                        <a:t>solvent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class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4025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Water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1.000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None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None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6127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EtOH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0.654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ym typeface="Symbol" panose="05050102010706020507" pitchFamily="18" charset="2"/>
                        </a:rPr>
                        <a:t>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78 </a:t>
                      </a:r>
                      <a:r>
                        <a:rPr lang="cs-CZ" dirty="0" smtClean="0">
                          <a:sym typeface="Symbol" panose="05050102010706020507" pitchFamily="18" charset="2"/>
                        </a:rPr>
                        <a:t>C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4.0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196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AcOH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0.648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ym typeface="Symbol" panose="05050102010706020507" pitchFamily="18" charset="2"/>
                        </a:rPr>
                        <a:t>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77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>
                          <a:sym typeface="Symbol" panose="05050102010706020507" pitchFamily="18" charset="2"/>
                        </a:rPr>
                        <a:t>C</a:t>
                      </a:r>
                      <a:endParaRPr lang="cs-CZ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97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2518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DMF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0.404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ym typeface="Symbol" panose="05050102010706020507" pitchFamily="18" charset="2"/>
                        </a:rPr>
                        <a:t>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None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None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7288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Acetone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0.355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ym typeface="Symbol" panose="05050102010706020507" pitchFamily="18" charset="2"/>
                        </a:rPr>
                        <a:t>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None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None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1101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Cl</a:t>
                      </a:r>
                      <a:r>
                        <a:rPr lang="cs-CZ" baseline="-25000" dirty="0" smtClean="0"/>
                        <a:t>2</a:t>
                      </a:r>
                      <a:endParaRPr lang="cs-CZ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0.309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1.3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38 </a:t>
                      </a:r>
                      <a:r>
                        <a:rPr lang="cs-CZ" dirty="0" smtClean="0">
                          <a:sym typeface="Symbol" panose="05050102010706020507" pitchFamily="18" charset="2"/>
                        </a:rPr>
                        <a:t>C</a:t>
                      </a:r>
                      <a:endParaRPr lang="cs-CZ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1.5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1261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Toluene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0.099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0.06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84 </a:t>
                      </a:r>
                      <a:r>
                        <a:rPr lang="cs-CZ" dirty="0" smtClean="0">
                          <a:sym typeface="Symbol" panose="05050102010706020507" pitchFamily="18" charset="2"/>
                        </a:rPr>
                        <a:t>C</a:t>
                      </a:r>
                      <a:endParaRPr lang="cs-CZ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13.5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6995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Et</a:t>
                      </a:r>
                      <a:r>
                        <a:rPr lang="cs-CZ" baseline="-25000" dirty="0" smtClean="0"/>
                        <a:t>3</a:t>
                      </a:r>
                      <a:r>
                        <a:rPr lang="cs-CZ" dirty="0" smtClean="0"/>
                        <a:t>N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0.043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5.5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75 </a:t>
                      </a:r>
                      <a:r>
                        <a:rPr lang="cs-CZ" dirty="0" smtClean="0">
                          <a:sym typeface="Symbol" panose="05050102010706020507" pitchFamily="18" charset="2"/>
                        </a:rPr>
                        <a:t>C</a:t>
                      </a:r>
                      <a:endParaRPr lang="cs-CZ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3868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Heptane(s)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0.012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0.0004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79 </a:t>
                      </a:r>
                      <a:r>
                        <a:rPr lang="cs-CZ" dirty="0" smtClean="0">
                          <a:sym typeface="Symbol" panose="05050102010706020507" pitchFamily="18" charset="2"/>
                        </a:rPr>
                        <a:t>C</a:t>
                      </a:r>
                      <a:endParaRPr lang="cs-CZ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12.9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9865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Cyclohexane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0.006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0.006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69 </a:t>
                      </a:r>
                      <a:r>
                        <a:rPr lang="cs-CZ" dirty="0" smtClean="0">
                          <a:sym typeface="Symbol" panose="05050102010706020507" pitchFamily="18" charset="2"/>
                        </a:rPr>
                        <a:t>C</a:t>
                      </a:r>
                      <a:endParaRPr lang="cs-CZ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6777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2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169561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4382" y="877558"/>
            <a:ext cx="1095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0950" indent="-1250950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Polarity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mixtures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070519"/>
              </p:ext>
            </p:extLst>
          </p:nvPr>
        </p:nvGraphicFramePr>
        <p:xfrm>
          <a:off x="756739" y="1640840"/>
          <a:ext cx="10289632" cy="464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2408">
                  <a:extLst>
                    <a:ext uri="{9D8B030D-6E8A-4147-A177-3AD203B41FA5}">
                      <a16:colId xmlns:a16="http://schemas.microsoft.com/office/drawing/2014/main" val="3776010902"/>
                    </a:ext>
                  </a:extLst>
                </a:gridCol>
                <a:gridCol w="2572408">
                  <a:extLst>
                    <a:ext uri="{9D8B030D-6E8A-4147-A177-3AD203B41FA5}">
                      <a16:colId xmlns:a16="http://schemas.microsoft.com/office/drawing/2014/main" val="3896619743"/>
                    </a:ext>
                  </a:extLst>
                </a:gridCol>
                <a:gridCol w="2572408">
                  <a:extLst>
                    <a:ext uri="{9D8B030D-6E8A-4147-A177-3AD203B41FA5}">
                      <a16:colId xmlns:a16="http://schemas.microsoft.com/office/drawing/2014/main" val="1063290092"/>
                    </a:ext>
                  </a:extLst>
                </a:gridCol>
                <a:gridCol w="2572408">
                  <a:extLst>
                    <a:ext uri="{9D8B030D-6E8A-4147-A177-3AD203B41FA5}">
                      <a16:colId xmlns:a16="http://schemas.microsoft.com/office/drawing/2014/main" val="1583859843"/>
                    </a:ext>
                  </a:extLst>
                </a:gridCol>
              </a:tblGrid>
              <a:tr h="450894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Solvent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Polarity</a:t>
                      </a:r>
                    </a:p>
                    <a:p>
                      <a:pPr algn="ctr"/>
                      <a:r>
                        <a:rPr lang="cs-CZ" b="1" i="1" dirty="0" smtClean="0"/>
                        <a:t>E</a:t>
                      </a:r>
                      <a:r>
                        <a:rPr lang="cs-CZ" b="1" baseline="-25000" dirty="0" smtClean="0"/>
                        <a:t>T</a:t>
                      </a:r>
                      <a:r>
                        <a:rPr lang="cs-CZ" b="1" baseline="30000" dirty="0" smtClean="0"/>
                        <a:t>N</a:t>
                      </a:r>
                      <a:endParaRPr lang="cs-CZ" b="1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Solvent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mixture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i="0" dirty="0" err="1" smtClean="0"/>
                        <a:t>Calculated</a:t>
                      </a:r>
                      <a:r>
                        <a:rPr lang="cs-CZ" b="1" i="0" baseline="0" dirty="0" smtClean="0"/>
                        <a:t> </a:t>
                      </a:r>
                    </a:p>
                    <a:p>
                      <a:pPr algn="ctr"/>
                      <a:r>
                        <a:rPr lang="cs-CZ" b="1" i="1" dirty="0" smtClean="0"/>
                        <a:t>E</a:t>
                      </a:r>
                      <a:r>
                        <a:rPr lang="cs-CZ" b="1" baseline="-25000" dirty="0" smtClean="0"/>
                        <a:t>T</a:t>
                      </a:r>
                      <a:r>
                        <a:rPr lang="cs-CZ" b="1" baseline="30000" dirty="0" smtClean="0"/>
                        <a:t>N</a:t>
                      </a:r>
                      <a:endParaRPr lang="cs-CZ" b="1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4025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MeOH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0.762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EtOH:H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O = 6.9:3.1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0.762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6127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EtOH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0.654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Acetone:H</a:t>
                      </a:r>
                      <a:r>
                        <a:rPr lang="cs-CZ" sz="2000" baseline="-25000" dirty="0" smtClean="0"/>
                        <a:t>2</a:t>
                      </a:r>
                      <a:r>
                        <a:rPr lang="cs-CZ" sz="2000" dirty="0" smtClean="0"/>
                        <a:t>O = 4.6:5.4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0.654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196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O:CH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Cl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baseline="0" dirty="0" smtClean="0"/>
                        <a:t> = 0.2:99.8</a:t>
                      </a:r>
                      <a:endParaRPr lang="cs-CZ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0.310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O:MIBK = 1.9:98.1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0.283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2518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O:CH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Cl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baseline="0" dirty="0" smtClean="0"/>
                        <a:t> = 0.2:99.8</a:t>
                      </a:r>
                      <a:endParaRPr lang="cs-CZ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0.310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O:EtOAc = 3.3:96.7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0.253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7288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O:CH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Cl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baseline="0" dirty="0" smtClean="0"/>
                        <a:t> = 0.2:99.8</a:t>
                      </a:r>
                      <a:endParaRPr lang="cs-CZ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0.310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O:2-MeTHF = 5.3:94.7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0.223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1101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i="1" baseline="0" dirty="0" smtClean="0"/>
                        <a:t>i</a:t>
                      </a:r>
                      <a:r>
                        <a:rPr lang="cs-CZ" i="0" baseline="0" dirty="0" smtClean="0"/>
                        <a:t>-</a:t>
                      </a:r>
                      <a:r>
                        <a:rPr lang="cs-CZ" i="0" baseline="0" dirty="0" err="1" smtClean="0"/>
                        <a:t>PrOAc</a:t>
                      </a:r>
                      <a:endParaRPr lang="cs-CZ" i="1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0.210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Heptanes:EtOAc</a:t>
                      </a:r>
                      <a:r>
                        <a:rPr lang="cs-CZ" dirty="0" smtClean="0"/>
                        <a:t> = 0.8:9.2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0.210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1261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MeOH:H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O = 7:1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0.792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EtOH:H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O = 5:3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0.783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6995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481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169561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4381" y="877558"/>
            <a:ext cx="112948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Tendency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azeotropes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considered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advantageous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economical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dry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drying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careful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dependence on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breaking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azeotrope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94962"/>
              </p:ext>
            </p:extLst>
          </p:nvPr>
        </p:nvGraphicFramePr>
        <p:xfrm>
          <a:off x="1800773" y="4012395"/>
          <a:ext cx="8127999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8661321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2586076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8728938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Pressure</a:t>
                      </a:r>
                      <a:r>
                        <a:rPr lang="cs-CZ" b="1" dirty="0" smtClean="0"/>
                        <a:t> (mm)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Bp</a:t>
                      </a:r>
                      <a:r>
                        <a:rPr lang="cs-CZ" b="1" dirty="0" smtClean="0"/>
                        <a:t> (</a:t>
                      </a:r>
                      <a:r>
                        <a:rPr lang="cs-CZ" b="1" dirty="0" smtClean="0">
                          <a:sym typeface="Symbol" panose="05050102010706020507" pitchFamily="18" charset="2"/>
                        </a:rPr>
                        <a:t>C)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Water</a:t>
                      </a:r>
                      <a:r>
                        <a:rPr lang="cs-CZ" b="1" dirty="0" smtClean="0"/>
                        <a:t> in azeotrope</a:t>
                      </a:r>
                      <a:r>
                        <a:rPr lang="cs-CZ" b="1" baseline="0" dirty="0" smtClean="0"/>
                        <a:t> (</a:t>
                      </a:r>
                      <a:r>
                        <a:rPr lang="cs-CZ" b="1" baseline="0" dirty="0" err="1" smtClean="0"/>
                        <a:t>wt</a:t>
                      </a:r>
                      <a:r>
                        <a:rPr lang="cs-CZ" b="1" baseline="0" dirty="0" smtClean="0"/>
                        <a:t>%)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5505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760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70.4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8.5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8177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42.6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6.3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7446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1.9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3.6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33032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6745" y="3124327"/>
            <a:ext cx="10920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reducing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distillation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EtOAc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13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1" y="159407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PERSPECTIVE ON SOLVENT SELECTION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736865"/>
              </p:ext>
            </p:extLst>
          </p:nvPr>
        </p:nvGraphicFramePr>
        <p:xfrm>
          <a:off x="1646051" y="741680"/>
          <a:ext cx="8128000" cy="566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40858864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589231297"/>
                    </a:ext>
                  </a:extLst>
                </a:gridCol>
              </a:tblGrid>
              <a:tr h="250257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ASPECT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COMMENT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14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Safety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Avoid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solvents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that</a:t>
                      </a:r>
                      <a:r>
                        <a:rPr lang="cs-CZ" sz="1600" dirty="0" smtClean="0"/>
                        <a:t> are </a:t>
                      </a:r>
                      <a:r>
                        <a:rPr lang="cs-CZ" sz="1600" dirty="0" err="1" smtClean="0"/>
                        <a:t>toxic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or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highly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flammable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1949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Promote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high-yielding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reactions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Compatible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with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desired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chemistry</a:t>
                      </a:r>
                      <a:r>
                        <a:rPr lang="cs-CZ" sz="1600" dirty="0" smtClean="0"/>
                        <a:t>; </a:t>
                      </a:r>
                      <a:r>
                        <a:rPr lang="cs-CZ" sz="1600" dirty="0" err="1" smtClean="0"/>
                        <a:t>Can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isolate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product</a:t>
                      </a:r>
                      <a:r>
                        <a:rPr lang="cs-CZ" sz="1600" dirty="0" smtClean="0"/>
                        <a:t> in </a:t>
                      </a:r>
                      <a:r>
                        <a:rPr lang="cs-CZ" sz="1600" dirty="0" err="1" smtClean="0"/>
                        <a:t>good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yield</a:t>
                      </a:r>
                      <a:r>
                        <a:rPr lang="cs-CZ" sz="1600" dirty="0" smtClean="0"/>
                        <a:t>?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0126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Convenient</a:t>
                      </a:r>
                      <a:r>
                        <a:rPr lang="cs-CZ" sz="1600" dirty="0" smtClean="0"/>
                        <a:t> (</a:t>
                      </a:r>
                      <a:r>
                        <a:rPr lang="cs-CZ" sz="1600" dirty="0" err="1" smtClean="0"/>
                        <a:t>minimize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processing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operations</a:t>
                      </a:r>
                      <a:r>
                        <a:rPr lang="cs-CZ" sz="1600" dirty="0" smtClean="0"/>
                        <a:t>)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Isolate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product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from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reaction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solvent</a:t>
                      </a:r>
                      <a:r>
                        <a:rPr lang="cs-CZ" sz="1600" dirty="0" smtClean="0"/>
                        <a:t>?</a:t>
                      </a:r>
                    </a:p>
                    <a:p>
                      <a:r>
                        <a:rPr lang="cs-CZ" sz="1600" dirty="0" err="1" smtClean="0"/>
                        <a:t>Operate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at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high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concentrations</a:t>
                      </a:r>
                      <a:r>
                        <a:rPr lang="cs-CZ" sz="1600" dirty="0" smtClean="0"/>
                        <a:t>?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2885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Water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miscibility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Azeotroping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ability</a:t>
                      </a:r>
                      <a:endParaRPr lang="cs-CZ" sz="1600" dirty="0" smtClean="0"/>
                    </a:p>
                    <a:p>
                      <a:r>
                        <a:rPr lang="cs-CZ" sz="1600" dirty="0" err="1" smtClean="0"/>
                        <a:t>Control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amount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of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water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2865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Cost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of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bulk</a:t>
                      </a:r>
                      <a:r>
                        <a:rPr lang="cs-CZ" sz="1600" dirty="0" smtClean="0"/>
                        <a:t> and </a:t>
                      </a:r>
                      <a:r>
                        <a:rPr lang="cs-CZ" sz="1600" dirty="0" err="1" smtClean="0"/>
                        <a:t>recoverability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More </a:t>
                      </a:r>
                      <a:r>
                        <a:rPr lang="cs-CZ" sz="1600" dirty="0" err="1" smtClean="0"/>
                        <a:t>important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at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the</a:t>
                      </a:r>
                      <a:r>
                        <a:rPr lang="cs-CZ" sz="1600" dirty="0" smtClean="0"/>
                        <a:t> end </a:t>
                      </a:r>
                      <a:r>
                        <a:rPr lang="cs-CZ" sz="1600" dirty="0" err="1" smtClean="0"/>
                        <a:t>of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development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cycle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1612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Environmental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Ethics</a:t>
                      </a:r>
                      <a:r>
                        <a:rPr lang="cs-CZ" sz="1600" dirty="0" smtClean="0"/>
                        <a:t>, and </a:t>
                      </a:r>
                      <a:r>
                        <a:rPr lang="cs-CZ" sz="1600" dirty="0" err="1" smtClean="0"/>
                        <a:t>cost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of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recovery</a:t>
                      </a:r>
                      <a:r>
                        <a:rPr lang="cs-CZ" sz="1600" dirty="0" smtClean="0"/>
                        <a:t> and non-</a:t>
                      </a:r>
                      <a:r>
                        <a:rPr lang="cs-CZ" sz="1600" dirty="0" err="1" smtClean="0"/>
                        <a:t>compliance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4275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Long-term </a:t>
                      </a:r>
                      <a:r>
                        <a:rPr lang="cs-CZ" sz="1600" dirty="0" err="1" smtClean="0"/>
                        <a:t>availability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8138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Acceptability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for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human</a:t>
                      </a:r>
                      <a:r>
                        <a:rPr lang="cs-CZ" sz="1600" dirty="0" smtClean="0"/>
                        <a:t> use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682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Water</a:t>
                      </a:r>
                      <a:r>
                        <a:rPr lang="cs-CZ" sz="1600" dirty="0" smtClean="0"/>
                        <a:t> as </a:t>
                      </a:r>
                      <a:r>
                        <a:rPr lang="cs-CZ" sz="1600" dirty="0" err="1" smtClean="0"/>
                        <a:t>solvent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But,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recovery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of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product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from</a:t>
                      </a:r>
                      <a:r>
                        <a:rPr lang="cs-CZ" sz="1600" baseline="0" dirty="0" smtClean="0"/>
                        <a:t> aqueous </a:t>
                      </a:r>
                      <a:r>
                        <a:rPr lang="cs-CZ" sz="1600" baseline="0" dirty="0" err="1" smtClean="0"/>
                        <a:t>layer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can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be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costly</a:t>
                      </a:r>
                      <a:r>
                        <a:rPr lang="cs-CZ" sz="1600" baseline="0" dirty="0" smtClean="0"/>
                        <a:t>, plus </a:t>
                      </a:r>
                      <a:r>
                        <a:rPr lang="cs-CZ" sz="1600" baseline="0" dirty="0" err="1" smtClean="0"/>
                        <a:t>cost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of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disposal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8855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Neat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reactions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9022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Ionic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liquids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5241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15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IMPURITIES IN SOLVENTS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3890" y="1173481"/>
            <a:ext cx="1060493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Absolute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rather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expensive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contains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certain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dried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(azeotropic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distillation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sieves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use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cheap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reagent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Denatured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ethanol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Stabilizers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BHT in THF)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Tendency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(hydrogen)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peroxides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diisopropyl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ether, butadiene, acetaldehyde, 1,4-dioxane, styrene,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acrylonitrile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2-butanol, benzyl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alcohol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THF, MIBK, 2-propyl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alcohol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37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IMPURITIES IN SOLVENTS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3890" y="1173481"/>
            <a:ext cx="106049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Degradation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ethyl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acetate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DMF)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reesterifications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dichloromethane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823204"/>
              </p:ext>
            </p:extLst>
          </p:nvPr>
        </p:nvGraphicFramePr>
        <p:xfrm>
          <a:off x="2136060" y="2871093"/>
          <a:ext cx="7993454" cy="1421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CS ChemDraw Drawing" r:id="rId3" imgW="5328969" imgH="947435" progId="ChemDraw.Document.6.0">
                  <p:embed/>
                </p:oleObj>
              </mc:Choice>
              <mc:Fallback>
                <p:oleObj name="CS ChemDraw Drawing" r:id="rId3" imgW="5328969" imgH="94743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6060" y="2871093"/>
                        <a:ext cx="7993454" cy="1421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1545" y="4761186"/>
            <a:ext cx="10279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unwanted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sulfonic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acids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potentially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mutagenic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95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SACRIFICIAL SOLVENTS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096936"/>
              </p:ext>
            </p:extLst>
          </p:nvPr>
        </p:nvGraphicFramePr>
        <p:xfrm>
          <a:off x="1034915" y="3108048"/>
          <a:ext cx="10030204" cy="239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CS ChemDraw Drawing" r:id="rId3" imgW="6191484" imgH="1481011" progId="ChemDraw.Document.6.0">
                  <p:embed/>
                </p:oleObj>
              </mc:Choice>
              <mc:Fallback>
                <p:oleObj name="CS ChemDraw Drawing" r:id="rId3" imgW="6191484" imgH="148101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4915" y="3108048"/>
                        <a:ext cx="10030204" cy="2399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4915" y="5801710"/>
            <a:ext cx="1033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Harrington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P.J.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Res.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10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1157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4915" y="1019504"/>
            <a:ext cx="100114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98% H</a:t>
            </a:r>
            <a:r>
              <a:rPr lang="cs-CZ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cs-CZ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 h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followed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aqueous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quench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provided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ring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sulfonation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5-6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98% H</a:t>
            </a:r>
            <a:r>
              <a:rPr lang="cs-CZ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toluene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70 </a:t>
            </a:r>
            <a:r>
              <a:rPr lang="cs-CZ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sulfonation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significantly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diminished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43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IONIC LIQUIDS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6952" y="1177159"/>
            <a:ext cx="106469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Ionic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liquids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ionic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liquids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cs-CZ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C. More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commonly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ionic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liquids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melting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513" y="2562154"/>
            <a:ext cx="7827158" cy="422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5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IONIC LIQUIDS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816846"/>
              </p:ext>
            </p:extLst>
          </p:nvPr>
        </p:nvGraphicFramePr>
        <p:xfrm>
          <a:off x="1678541" y="1222594"/>
          <a:ext cx="8819571" cy="4611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CS ChemDraw Drawing" r:id="rId3" imgW="3328140" imgH="1740267" progId="ChemDraw.Document.6.0">
                  <p:embed/>
                </p:oleObj>
              </mc:Choice>
              <mc:Fallback>
                <p:oleObj name="CS ChemDraw Drawing" r:id="rId3" imgW="3328140" imgH="174026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8541" y="1222594"/>
                        <a:ext cx="8819571" cy="4611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409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SUPERCRITICAL FLUIDS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7221" y="5566869"/>
            <a:ext cx="10689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Jessop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P.G.;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Leitner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W.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Supercritical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Fluids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-VCH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1999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935" y="939180"/>
            <a:ext cx="8315245" cy="454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7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SUPERCRITICAL CARBON DIOXIDE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7221" y="5566869"/>
            <a:ext cx="10689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Peach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J.;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Eastoe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J.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Beilstein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J.Org.Chem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10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1878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Beckman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E.J.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J.Supercritical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Fluids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28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121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2004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887" y="808485"/>
            <a:ext cx="4839375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2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SUPERCRITICAL CARBON DIOXIDE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945" y="977462"/>
            <a:ext cx="1138270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FOOD INDUSTRY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Coffee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decaffeination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Tea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decaffeination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Fatty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acids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barley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Vitamin E,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hops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spices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extraction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Nicotine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extraction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Natural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insecticide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/pesticide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extraction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40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SUPERCRITICAL CARBON DIOXIDE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5214" y="4876800"/>
            <a:ext cx="10489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Thomas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Swan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&amp;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Co., Ltd.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Licence, P.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  Green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5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99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2003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070824"/>
              </p:ext>
            </p:extLst>
          </p:nvPr>
        </p:nvGraphicFramePr>
        <p:xfrm>
          <a:off x="1561723" y="1559951"/>
          <a:ext cx="9006648" cy="261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CS ChemDraw Drawing" r:id="rId3" imgW="3768472" imgH="1095298" progId="ChemDraw.Document.6.0">
                  <p:embed/>
                </p:oleObj>
              </mc:Choice>
              <mc:Fallback>
                <p:oleObj name="CS ChemDraw Drawing" r:id="rId3" imgW="3768472" imgH="109529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1723" y="1559951"/>
                        <a:ext cx="9006648" cy="2617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426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GAS EXPANDED LIQUIDS (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GXLs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7245" y="1907628"/>
            <a:ext cx="102298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Combination</a:t>
            </a:r>
            <a:r>
              <a:rPr lang="cs-CZ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classical</a:t>
            </a:r>
            <a:r>
              <a:rPr lang="cs-CZ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supercritical</a:t>
            </a:r>
            <a:r>
              <a:rPr lang="cs-CZ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cs-CZ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scCO</a:t>
            </a:r>
            <a:r>
              <a:rPr lang="cs-CZ" sz="5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cs-CZ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adjustable</a:t>
            </a:r>
            <a:r>
              <a:rPr lang="cs-CZ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polarity;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34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SELECTION GUIDES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1027" y="970575"/>
            <a:ext cx="107995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Almost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SmithKline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Beecham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Curzons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A.D.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Clean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82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1999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196" y="2549052"/>
            <a:ext cx="6985359" cy="412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1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365" y="333791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SELECTION GUIDES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2480" y="941210"/>
            <a:ext cx="10500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Sanofi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Org.Process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Res.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17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1517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595" y="1548629"/>
            <a:ext cx="7331832" cy="526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1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365" y="333791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SELECTION GUIDES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2480" y="941210"/>
            <a:ext cx="10500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24213" indent="-3224213"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GlaxoSmithKline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Henderson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R.K.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 Green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13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854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19" y="2491626"/>
            <a:ext cx="12212185" cy="227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1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365" y="333791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SELECTION GUIDES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2480" y="941210"/>
            <a:ext cx="10500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24213" indent="-3224213"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ACS Green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Institute</a:t>
            </a:r>
            <a:r>
              <a:rPr lang="cs-CZ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Roundtable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2011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89" y="2078854"/>
            <a:ext cx="10901170" cy="426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7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195" y="860864"/>
            <a:ext cx="1099146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hydrocarbon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carbons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(toxicity,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electrostatic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buildup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1175" indent="-3051175"/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ICH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Harmonised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Guideline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Q3C –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Impurities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Guideline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Residual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1175" indent="-3051175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8888" indent="-1258888" algn="just"/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1 –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avoided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carcinogens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strongly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suspected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carcinogens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and/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hazards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arbon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tetrachloride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limit 4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1,2-dichloroethane (5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1,1,1-trichloroethane (1500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benzene (2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))</a:t>
            </a:r>
          </a:p>
          <a:p>
            <a:pPr marL="1258888" indent="-1258888" algn="just"/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 –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limited (non-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genotoxic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animal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carcinogens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irreversible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toxicity,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cetonitrile (410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chlorobenzene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(360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chloroform (60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dimethylformamide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(880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hexane (290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methanol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(3000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methylpyrrolidone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(530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toluene (890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))</a:t>
            </a:r>
          </a:p>
          <a:p>
            <a:pPr marL="1258888" indent="-1258888" algn="just"/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3   – 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toxic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permissible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daily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exposure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50 mg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more per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cetic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acid, acetone,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ethyl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acetate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heptane, 2-propanol,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triethylamine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258888" indent="-1258888"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adequate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toxicological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a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manufacturer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asked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justification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residual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these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diisopropyl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ether,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petroleum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ether,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trifluoroacetic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acid)</a:t>
            </a:r>
          </a:p>
          <a:p>
            <a:pPr marL="1258888" indent="-1258888"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526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195" y="860864"/>
            <a:ext cx="1099146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crystallizes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directly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Novartis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Dimroth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rearrangement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turned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most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simply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precipitated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mixture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258888" indent="-1258888" algn="just"/>
            <a:endParaRPr lang="cs-CZ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894066"/>
              </p:ext>
            </p:extLst>
          </p:nvPr>
        </p:nvGraphicFramePr>
        <p:xfrm>
          <a:off x="1912215" y="2983208"/>
          <a:ext cx="8555530" cy="2423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CS ChemDraw Drawing" r:id="rId3" imgW="4432917" imgH="1255846" progId="ChemDraw.Document.6.0">
                  <p:embed/>
                </p:oleObj>
              </mc:Choice>
              <mc:Fallback>
                <p:oleObj name="CS ChemDraw Drawing" r:id="rId3" imgW="4432917" imgH="125584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2215" y="2983208"/>
                        <a:ext cx="8555530" cy="2423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2269" y="5881036"/>
            <a:ext cx="10934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Fischer, R.W.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Org.Process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Res. Dev.5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581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2001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23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12085</TotalTime>
  <Words>1765</Words>
  <Application>Microsoft Office PowerPoint</Application>
  <PresentationFormat>Širokoúhlá obrazovka</PresentationFormat>
  <Paragraphs>381</Paragraphs>
  <Slides>39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4" baseType="lpstr">
      <vt:lpstr>Arial</vt:lpstr>
      <vt:lpstr>Symbol</vt:lpstr>
      <vt:lpstr>Tw Cen MT</vt:lpstr>
      <vt:lpstr>Droplet</vt:lpstr>
      <vt:lpstr>CS ChemDraw Drawing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Synthon,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</dc:title>
  <dc:creator>Petr Beňovský</dc:creator>
  <cp:lastModifiedBy>Petr Beňovský</cp:lastModifiedBy>
  <cp:revision>249</cp:revision>
  <dcterms:created xsi:type="dcterms:W3CDTF">2019-06-12T10:14:44Z</dcterms:created>
  <dcterms:modified xsi:type="dcterms:W3CDTF">2023-03-09T15:39:18Z</dcterms:modified>
</cp:coreProperties>
</file>