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2" r:id="rId6"/>
    <p:sldId id="274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5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3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0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4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DAD2-671F-4C0C-9622-AF8CC0972511}" type="datetimeFigureOut">
              <a:rPr lang="cs-CZ" smtClean="0"/>
              <a:t>01.04.2022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3787" y="253880"/>
            <a:ext cx="828041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5300" dirty="0" smtClean="0">
                <a:solidFill>
                  <a:schemeClr val="tx1">
                    <a:lumMod val="65000"/>
                  </a:schemeClr>
                </a:solidFill>
              </a:rPr>
              <a:t>C9930, </a:t>
            </a:r>
            <a:r>
              <a:rPr lang="cs-CZ" sz="5300" dirty="0" smtClean="0">
                <a:solidFill>
                  <a:schemeClr val="tx1">
                    <a:lumMod val="65000"/>
                  </a:schemeClr>
                </a:solidFill>
              </a:rPr>
              <a:t>Obyčejná </a:t>
            </a:r>
            <a:r>
              <a:rPr lang="cs-CZ" sz="5300" dirty="0" err="1" smtClean="0">
                <a:solidFill>
                  <a:schemeClr val="tx1">
                    <a:lumMod val="65000"/>
                  </a:schemeClr>
                </a:solidFill>
              </a:rPr>
              <a:t>Hückelova</a:t>
            </a:r>
            <a:r>
              <a:rPr lang="cs-CZ" sz="5300" dirty="0" smtClean="0">
                <a:solidFill>
                  <a:schemeClr val="tx1">
                    <a:lumMod val="65000"/>
                  </a:schemeClr>
                </a:solidFill>
              </a:rPr>
              <a:t> metoda: Cvičení</a:t>
            </a:r>
            <a:r>
              <a:rPr lang="cs-CZ" sz="2800" dirty="0" smtClean="0">
                <a:solidFill>
                  <a:srgbClr val="FFC000"/>
                </a:solidFill>
              </a:rPr>
              <a:t/>
            </a:r>
            <a:br>
              <a:rPr lang="cs-CZ" sz="2800" dirty="0" smtClean="0">
                <a:solidFill>
                  <a:srgbClr val="FFC000"/>
                </a:solidFill>
              </a:rPr>
            </a:b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07504" y="1484784"/>
            <a:ext cx="9144000" cy="7190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320"/>
              </a:lnSpc>
              <a:buNone/>
            </a:pPr>
            <a:r>
              <a:rPr lang="cs-CZ" sz="2400" i="1" dirty="0" smtClean="0">
                <a:solidFill>
                  <a:srgbClr val="00FF00"/>
                </a:solidFill>
              </a:rPr>
              <a:t>Cvičení 1. Distribuce </a:t>
            </a:r>
            <a:r>
              <a:rPr lang="cs-CZ" sz="2400" i="1" dirty="0" smtClean="0">
                <a:solidFill>
                  <a:srgbClr val="00FF00"/>
                </a:solidFill>
              </a:rPr>
              <a:t>náboje </a:t>
            </a:r>
            <a:r>
              <a:rPr lang="cs-CZ" sz="2400" i="1" dirty="0" smtClean="0">
                <a:solidFill>
                  <a:srgbClr val="FFC000"/>
                </a:solidFill>
              </a:rPr>
              <a:t>v </a:t>
            </a:r>
            <a:r>
              <a:rPr lang="cs-CZ" sz="2400" dirty="0" smtClean="0">
                <a:solidFill>
                  <a:srgbClr val="FFC000"/>
                </a:solidFill>
              </a:rPr>
              <a:t>3-methylidencykloprop-1-enu</a:t>
            </a:r>
            <a:r>
              <a:rPr lang="cs-CZ" sz="2400" dirty="0" smtClean="0"/>
              <a:t>, též zvaném </a:t>
            </a:r>
            <a:r>
              <a:rPr lang="cs-CZ" sz="2400" dirty="0" err="1" smtClean="0">
                <a:solidFill>
                  <a:srgbClr val="FFC000"/>
                </a:solidFill>
              </a:rPr>
              <a:t>methylencyklopropen</a:t>
            </a:r>
            <a:r>
              <a:rPr lang="cs-CZ" sz="2400" dirty="0" smtClean="0">
                <a:solidFill>
                  <a:srgbClr val="FFC000"/>
                </a:solidFill>
              </a:rPr>
              <a:t> nebo </a:t>
            </a:r>
            <a:r>
              <a:rPr lang="cs-CZ" sz="2400" dirty="0" err="1" smtClean="0">
                <a:solidFill>
                  <a:srgbClr val="FFC000"/>
                </a:solidFill>
              </a:rPr>
              <a:t>triafulven</a:t>
            </a:r>
            <a:endParaRPr lang="cs-CZ" sz="2400" dirty="0" smtClean="0">
              <a:solidFill>
                <a:srgbClr val="FFC000"/>
              </a:solidFill>
            </a:endParaRPr>
          </a:p>
          <a:p>
            <a:pPr marL="0" indent="0">
              <a:lnSpc>
                <a:spcPts val="4320"/>
              </a:lnSpc>
              <a:buNone/>
            </a:pPr>
            <a:r>
              <a:rPr lang="cs-CZ" sz="2400" dirty="0" smtClean="0">
                <a:solidFill>
                  <a:srgbClr val="00FF00"/>
                </a:solidFill>
              </a:rPr>
              <a:t>Zadání </a:t>
            </a:r>
            <a:r>
              <a:rPr lang="cs-CZ" sz="2400" dirty="0" smtClean="0"/>
              <a:t>(pro </a:t>
            </a:r>
            <a:r>
              <a:rPr lang="cs-CZ" sz="2400" i="1" dirty="0" smtClean="0">
                <a:solidFill>
                  <a:srgbClr val="00FF00"/>
                </a:solidFill>
              </a:rPr>
              <a:t>Dopl</a:t>
            </a:r>
            <a:r>
              <a:rPr lang="cs-CZ" sz="2400" i="1" dirty="0" smtClean="0">
                <a:solidFill>
                  <a:srgbClr val="00FF00"/>
                </a:solidFill>
              </a:rPr>
              <a:t>ňující </a:t>
            </a:r>
            <a:r>
              <a:rPr lang="cs-CZ" sz="2400" i="1" dirty="0" err="1" smtClean="0">
                <a:solidFill>
                  <a:srgbClr val="00FF00"/>
                </a:solidFill>
              </a:rPr>
              <a:t>info</a:t>
            </a:r>
            <a:r>
              <a:rPr lang="cs-CZ" sz="2400" dirty="0" smtClean="0"/>
              <a:t> viz snímek 2)</a:t>
            </a:r>
            <a:endParaRPr lang="cs-CZ" sz="2400" dirty="0" smtClean="0"/>
          </a:p>
          <a:p>
            <a:pPr marL="0" indent="0">
              <a:lnSpc>
                <a:spcPts val="4320"/>
              </a:lnSpc>
              <a:buNone/>
            </a:pPr>
            <a:r>
              <a:rPr lang="cs-CZ" sz="2400" dirty="0" smtClean="0"/>
              <a:t>Na </a:t>
            </a:r>
            <a:r>
              <a:rPr lang="cs-CZ" sz="2400" dirty="0" smtClean="0"/>
              <a:t>základě výsledků výpočtu HMO </a:t>
            </a:r>
          </a:p>
          <a:p>
            <a:pPr marL="0" indent="0">
              <a:lnSpc>
                <a:spcPts val="4320"/>
              </a:lnSpc>
              <a:buNone/>
            </a:pPr>
            <a:r>
              <a:rPr lang="cs-CZ" sz="2400" dirty="0" smtClean="0"/>
              <a:t>na následujícím snímku vypočtěte</a:t>
            </a:r>
            <a:r>
              <a:rPr lang="en-US" sz="2400" dirty="0" smtClean="0"/>
              <a:t>/</a:t>
            </a:r>
            <a:r>
              <a:rPr lang="cs-CZ" sz="2400" dirty="0" smtClean="0"/>
              <a:t>odvoďte</a:t>
            </a:r>
          </a:p>
          <a:p>
            <a:pPr marL="0" indent="0">
              <a:lnSpc>
                <a:spcPts val="4320"/>
              </a:lnSpc>
              <a:buNone/>
            </a:pPr>
            <a:r>
              <a:rPr lang="cs-CZ" sz="2400" dirty="0" smtClean="0">
                <a:solidFill>
                  <a:srgbClr val="00B0F0"/>
                </a:solidFill>
              </a:rPr>
              <a:t>a. nábojové </a:t>
            </a:r>
            <a:r>
              <a:rPr lang="cs-CZ" sz="2400" dirty="0" smtClean="0">
                <a:solidFill>
                  <a:srgbClr val="00B0F0"/>
                </a:solidFill>
              </a:rPr>
              <a:t>hustoty </a:t>
            </a:r>
            <a:r>
              <a:rPr lang="cs-CZ" sz="2400" i="1" dirty="0" err="1" smtClean="0">
                <a:solidFill>
                  <a:srgbClr val="00B0F0"/>
                </a:solidFill>
              </a:rPr>
              <a:t>q</a:t>
            </a:r>
            <a:r>
              <a:rPr lang="cs-CZ" sz="2400" i="1" baseline="-25000" dirty="0" err="1" smtClean="0">
                <a:solidFill>
                  <a:srgbClr val="00B0F0"/>
                </a:solidFill>
              </a:rPr>
              <a:t>i</a:t>
            </a:r>
            <a:r>
              <a:rPr lang="cs-CZ" sz="2400" dirty="0" smtClean="0">
                <a:solidFill>
                  <a:srgbClr val="00B0F0"/>
                </a:solidFill>
              </a:rPr>
              <a:t> na všech atomech a </a:t>
            </a:r>
          </a:p>
          <a:p>
            <a:pPr marL="0" indent="0">
              <a:lnSpc>
                <a:spcPts val="4320"/>
              </a:lnSpc>
              <a:buNone/>
            </a:pPr>
            <a:r>
              <a:rPr lang="cs-CZ" sz="2400" dirty="0" smtClean="0">
                <a:solidFill>
                  <a:srgbClr val="00B0F0"/>
                </a:solidFill>
              </a:rPr>
              <a:t>b. </a:t>
            </a:r>
            <a:r>
              <a:rPr lang="cs-CZ" sz="2400" dirty="0" smtClean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cs-CZ" sz="2400" dirty="0" smtClean="0">
                <a:solidFill>
                  <a:srgbClr val="00B0F0"/>
                </a:solidFill>
              </a:rPr>
              <a:t>-vazebné </a:t>
            </a:r>
            <a:r>
              <a:rPr lang="cs-CZ" sz="2400" dirty="0" smtClean="0">
                <a:solidFill>
                  <a:srgbClr val="00B0F0"/>
                </a:solidFill>
              </a:rPr>
              <a:t>řády, </a:t>
            </a:r>
            <a:r>
              <a:rPr lang="cs-CZ" sz="2400" i="1" dirty="0" smtClean="0">
                <a:solidFill>
                  <a:srgbClr val="00B0F0"/>
                </a:solidFill>
              </a:rPr>
              <a:t>p</a:t>
            </a:r>
            <a:r>
              <a:rPr lang="cs-CZ" sz="2400" baseline="-25000" dirty="0" smtClean="0">
                <a:solidFill>
                  <a:srgbClr val="00B0F0"/>
                </a:solidFill>
              </a:rPr>
              <a:t>ij</a:t>
            </a:r>
            <a:r>
              <a:rPr lang="cs-CZ" sz="2400" dirty="0" smtClean="0">
                <a:solidFill>
                  <a:srgbClr val="00B0F0"/>
                </a:solidFill>
              </a:rPr>
              <a:t>,  pro všechny nejbližší sousední atomy.</a:t>
            </a:r>
          </a:p>
          <a:p>
            <a:pPr marL="0" indent="0">
              <a:lnSpc>
                <a:spcPts val="4320"/>
              </a:lnSpc>
              <a:buNone/>
            </a:pPr>
            <a:r>
              <a:rPr lang="cs-CZ" sz="2400" dirty="0" smtClean="0">
                <a:solidFill>
                  <a:srgbClr val="00B0F0"/>
                </a:solidFill>
              </a:rPr>
              <a:t>c. </a:t>
            </a:r>
            <a:r>
              <a:rPr lang="cs-CZ" sz="2400" dirty="0" err="1" smtClean="0">
                <a:solidFill>
                  <a:srgbClr val="00B0F0"/>
                </a:solidFill>
              </a:rPr>
              <a:t>Triafulven</a:t>
            </a:r>
            <a:r>
              <a:rPr lang="cs-CZ" sz="2400" dirty="0" smtClean="0">
                <a:solidFill>
                  <a:srgbClr val="00B0F0"/>
                </a:solidFill>
              </a:rPr>
              <a:t> </a:t>
            </a:r>
            <a:r>
              <a:rPr lang="cs-CZ" sz="2400" dirty="0" smtClean="0">
                <a:solidFill>
                  <a:srgbClr val="00B0F0"/>
                </a:solidFill>
              </a:rPr>
              <a:t>je stabilizován </a:t>
            </a:r>
            <a:r>
              <a:rPr lang="cs-CZ" sz="2400" dirty="0" err="1" smtClean="0">
                <a:solidFill>
                  <a:srgbClr val="00B0F0"/>
                </a:solidFill>
              </a:rPr>
              <a:t>elektronakceptorními</a:t>
            </a:r>
            <a:r>
              <a:rPr lang="cs-CZ" sz="2400" dirty="0" smtClean="0">
                <a:solidFill>
                  <a:srgbClr val="00B0F0"/>
                </a:solidFill>
              </a:rPr>
              <a:t> skupinami vázanými na uhlíky s nejvyšší elektronovou hustotou. Které to jsou?</a:t>
            </a:r>
            <a:endParaRPr lang="cs-CZ" sz="2400" dirty="0">
              <a:solidFill>
                <a:srgbClr val="00B0F0"/>
              </a:solidFill>
            </a:endParaRPr>
          </a:p>
          <a:p>
            <a:pPr marL="0" indent="0">
              <a:lnSpc>
                <a:spcPts val="4320"/>
              </a:lnSpc>
              <a:buNone/>
            </a:pPr>
            <a:endParaRPr lang="cs-CZ" sz="2400" dirty="0" smtClean="0"/>
          </a:p>
          <a:p>
            <a:pPr marL="0" indent="0">
              <a:lnSpc>
                <a:spcPts val="4320"/>
              </a:lnSpc>
              <a:buNone/>
            </a:pPr>
            <a:endParaRPr lang="cs-CZ" sz="3600" i="1" dirty="0" smtClean="0">
              <a:solidFill>
                <a:srgbClr val="00FF00"/>
              </a:solidFill>
            </a:endParaRPr>
          </a:p>
          <a:p>
            <a:pPr>
              <a:lnSpc>
                <a:spcPct val="150000"/>
              </a:lnSpc>
            </a:pPr>
            <a:endParaRPr lang="cs-CZ" sz="3600" b="1" i="1" dirty="0">
              <a:solidFill>
                <a:srgbClr val="00FF00"/>
              </a:solidFill>
            </a:endParaRPr>
          </a:p>
        </p:txBody>
      </p:sp>
      <p:sp>
        <p:nvSpPr>
          <p:cNvPr id="14" name="AutoShape 2" descr="Soubor:Methylenecyclopropene.svg – Wikipedi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pSp>
        <p:nvGrpSpPr>
          <p:cNvPr id="19" name="Skupina 18"/>
          <p:cNvGrpSpPr/>
          <p:nvPr/>
        </p:nvGrpSpPr>
        <p:grpSpPr>
          <a:xfrm>
            <a:off x="6588224" y="2060848"/>
            <a:ext cx="1728192" cy="2088232"/>
            <a:chOff x="1907704" y="2420888"/>
            <a:chExt cx="1977008" cy="2376264"/>
          </a:xfrm>
        </p:grpSpPr>
        <p:sp>
          <p:nvSpPr>
            <p:cNvPr id="18" name="Obdélník 17"/>
            <p:cNvSpPr/>
            <p:nvPr/>
          </p:nvSpPr>
          <p:spPr>
            <a:xfrm>
              <a:off x="1907704" y="2420888"/>
              <a:ext cx="1977008" cy="237626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17" name="Obrázek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46148" y="2551745"/>
              <a:ext cx="1905000" cy="2114550"/>
            </a:xfrm>
            <a:prstGeom prst="rect">
              <a:avLst/>
            </a:prstGeom>
          </p:spPr>
        </p:pic>
      </p:grpSp>
      <p:sp>
        <p:nvSpPr>
          <p:cNvPr id="20" name="Šipka doprava 19"/>
          <p:cNvSpPr/>
          <p:nvPr/>
        </p:nvSpPr>
        <p:spPr>
          <a:xfrm>
            <a:off x="5508104" y="2347013"/>
            <a:ext cx="360040" cy="143483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76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1576" t="12294" r="85026" b="44676"/>
          <a:stretch/>
        </p:blipFill>
        <p:spPr>
          <a:xfrm>
            <a:off x="146724" y="548680"/>
            <a:ext cx="1731977" cy="213950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/>
          <a:srcRect l="29947" t="30735" b="15990"/>
          <a:stretch/>
        </p:blipFill>
        <p:spPr>
          <a:xfrm>
            <a:off x="467543" y="3519153"/>
            <a:ext cx="8136905" cy="238002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187624" y="6237312"/>
            <a:ext cx="5845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 smtClean="0">
                <a:solidFill>
                  <a:srgbClr val="00FF00"/>
                </a:solidFill>
              </a:rPr>
              <a:t>Kontrola řešení Cvičení 1: </a:t>
            </a:r>
            <a:r>
              <a:rPr lang="cs-CZ" sz="2400" dirty="0" err="1" smtClean="0">
                <a:solidFill>
                  <a:srgbClr val="FFC000"/>
                </a:solidFill>
              </a:rPr>
              <a:t>Appendix</a:t>
            </a:r>
            <a:r>
              <a:rPr lang="cs-CZ" sz="2400" dirty="0" smtClean="0">
                <a:solidFill>
                  <a:srgbClr val="FFC000"/>
                </a:solidFill>
              </a:rPr>
              <a:t> 6, str. 608</a:t>
            </a:r>
            <a:endParaRPr lang="cs-CZ" sz="2400" dirty="0">
              <a:solidFill>
                <a:srgbClr val="FFC000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939374" y="332656"/>
            <a:ext cx="34805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i="1" dirty="0">
                <a:solidFill>
                  <a:srgbClr val="00FF00"/>
                </a:solidFill>
              </a:rPr>
              <a:t>Doplňující </a:t>
            </a:r>
            <a:r>
              <a:rPr lang="cs-CZ" sz="2400" i="1" dirty="0" err="1" smtClean="0">
                <a:solidFill>
                  <a:srgbClr val="00FF00"/>
                </a:solidFill>
              </a:rPr>
              <a:t>info</a:t>
            </a:r>
            <a:r>
              <a:rPr lang="cs-CZ" sz="2400" i="1" dirty="0" smtClean="0">
                <a:solidFill>
                  <a:srgbClr val="00FF00"/>
                </a:solidFill>
              </a:rPr>
              <a:t> ke Cvičení 1</a:t>
            </a:r>
            <a:endParaRPr lang="cs-CZ" sz="2400" dirty="0"/>
          </a:p>
        </p:txBody>
      </p:sp>
      <p:sp>
        <p:nvSpPr>
          <p:cNvPr id="3" name="Obdélník 2"/>
          <p:cNvSpPr/>
          <p:nvPr/>
        </p:nvSpPr>
        <p:spPr>
          <a:xfrm>
            <a:off x="2051720" y="1052736"/>
            <a:ext cx="68381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srgbClr val="00B0F0"/>
                </a:solidFill>
              </a:rPr>
              <a:t>a.</a:t>
            </a:r>
            <a:r>
              <a:rPr lang="en-US" sz="2400" dirty="0" smtClean="0">
                <a:solidFill>
                  <a:srgbClr val="00B0F0"/>
                </a:solidFill>
              </a:rPr>
              <a:t>+c.	</a:t>
            </a:r>
            <a:r>
              <a:rPr lang="cs-CZ" sz="2400" dirty="0" smtClean="0">
                <a:solidFill>
                  <a:srgbClr val="00B0F0"/>
                </a:solidFill>
              </a:rPr>
              <a:t>nábojové </a:t>
            </a:r>
            <a:r>
              <a:rPr lang="cs-CZ" sz="2400" dirty="0">
                <a:solidFill>
                  <a:srgbClr val="00B0F0"/>
                </a:solidFill>
              </a:rPr>
              <a:t>hustoty </a:t>
            </a:r>
            <a:r>
              <a:rPr lang="cs-CZ" sz="2400" i="1" dirty="0" err="1">
                <a:solidFill>
                  <a:srgbClr val="00B0F0"/>
                </a:solidFill>
              </a:rPr>
              <a:t>q</a:t>
            </a:r>
            <a:r>
              <a:rPr lang="cs-CZ" sz="2400" i="1" baseline="-25000" dirty="0" err="1">
                <a:solidFill>
                  <a:srgbClr val="00B0F0"/>
                </a:solidFill>
              </a:rPr>
              <a:t>i</a:t>
            </a:r>
            <a:r>
              <a:rPr lang="cs-CZ" sz="2400" dirty="0">
                <a:solidFill>
                  <a:srgbClr val="00B0F0"/>
                </a:solidFill>
              </a:rPr>
              <a:t> </a:t>
            </a:r>
            <a:r>
              <a:rPr lang="cs-CZ" sz="2400" dirty="0" smtClean="0">
                <a:solidFill>
                  <a:srgbClr val="00B0F0"/>
                </a:solidFill>
              </a:rPr>
              <a:t>: </a:t>
            </a:r>
            <a:r>
              <a:rPr lang="en-US" sz="2400" dirty="0" smtClean="0">
                <a:solidFill>
                  <a:srgbClr val="00B0F0"/>
                </a:solidFill>
              </a:rPr>
              <a:t>V</a:t>
            </a:r>
            <a:r>
              <a:rPr lang="cs-CZ" sz="2400" dirty="0" err="1" smtClean="0">
                <a:solidFill>
                  <a:srgbClr val="00B0F0"/>
                </a:solidFill>
              </a:rPr>
              <a:t>iz</a:t>
            </a:r>
            <a:r>
              <a:rPr lang="cs-CZ" sz="2400" dirty="0" smtClean="0">
                <a:solidFill>
                  <a:srgbClr val="00B0F0"/>
                </a:solidFill>
              </a:rPr>
              <a:t> prezenční přednáška </a:t>
            </a:r>
            <a:r>
              <a:rPr lang="en-US" sz="2400" dirty="0" smtClean="0">
                <a:solidFill>
                  <a:srgbClr val="00B0F0"/>
                </a:solidFill>
              </a:rPr>
              <a:t>	</a:t>
            </a:r>
            <a:r>
              <a:rPr lang="cs-CZ" sz="2400" dirty="0" smtClean="0">
                <a:solidFill>
                  <a:srgbClr val="00B0F0"/>
                </a:solidFill>
              </a:rPr>
              <a:t>23. 3</a:t>
            </a:r>
            <a:r>
              <a:rPr lang="en-US" sz="2400" dirty="0" smtClean="0">
                <a:solidFill>
                  <a:srgbClr val="00B0F0"/>
                </a:solidFill>
              </a:rPr>
              <a:t>. </a:t>
            </a:r>
            <a:r>
              <a:rPr lang="en-US" sz="2400" dirty="0" err="1" smtClean="0">
                <a:solidFill>
                  <a:srgbClr val="00B0F0"/>
                </a:solidFill>
              </a:rPr>
              <a:t>Shrnuto</a:t>
            </a:r>
            <a:r>
              <a:rPr lang="en-US" sz="2400" dirty="0" smtClean="0">
                <a:solidFill>
                  <a:srgbClr val="00B0F0"/>
                </a:solidFill>
              </a:rPr>
              <a:t> v </a:t>
            </a:r>
            <a:r>
              <a:rPr lang="cs-CZ" sz="2400" dirty="0" err="1" smtClean="0"/>
              <a:t>Lowe</a:t>
            </a:r>
            <a:r>
              <a:rPr lang="cs-CZ" sz="2400" dirty="0" smtClean="0"/>
              <a:t> </a:t>
            </a:r>
            <a:r>
              <a:rPr lang="en-US" sz="2400" dirty="0" smtClean="0"/>
              <a:t>8.8 </a:t>
            </a:r>
            <a:r>
              <a:rPr lang="en-US" sz="2400" dirty="0" err="1" smtClean="0"/>
              <a:t>po</a:t>
            </a:r>
            <a:r>
              <a:rPr lang="en-US" sz="2400" dirty="0" smtClean="0"/>
              <a:t> </a:t>
            </a:r>
            <a:r>
              <a:rPr lang="en-US" sz="2400" dirty="0" err="1" smtClean="0"/>
              <a:t>vztah</a:t>
            </a:r>
            <a:r>
              <a:rPr lang="en-US" sz="2400" dirty="0" smtClean="0"/>
              <a:t> (8-47</a:t>
            </a:r>
            <a:r>
              <a:rPr lang="cs-CZ" sz="2400" dirty="0" smtClean="0"/>
              <a:t>)</a:t>
            </a:r>
            <a:r>
              <a:rPr lang="en-US" sz="2400" dirty="0" smtClean="0">
                <a:solidFill>
                  <a:srgbClr val="00B0F0"/>
                </a:solidFill>
              </a:rPr>
              <a:t>.</a:t>
            </a:r>
            <a:endParaRPr lang="cs-CZ" sz="2400" dirty="0" smtClean="0"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00B0F0"/>
              </a:solidFill>
            </a:endParaRPr>
          </a:p>
          <a:p>
            <a:r>
              <a:rPr lang="en-US" sz="2400" dirty="0" smtClean="0">
                <a:solidFill>
                  <a:srgbClr val="00B0F0"/>
                </a:solidFill>
              </a:rPr>
              <a:t>b</a:t>
            </a:r>
            <a:r>
              <a:rPr lang="en-US" sz="2400" dirty="0" smtClean="0">
                <a:solidFill>
                  <a:srgbClr val="00B0F0"/>
                </a:solidFill>
                <a:latin typeface="Symbol" panose="05050102010706020507" pitchFamily="18" charset="2"/>
              </a:rPr>
              <a:t>.	</a:t>
            </a:r>
            <a:r>
              <a:rPr lang="cs-CZ" sz="2400" dirty="0" smtClean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cs-CZ" sz="2400" dirty="0" smtClean="0">
                <a:solidFill>
                  <a:srgbClr val="00B0F0"/>
                </a:solidFill>
              </a:rPr>
              <a:t>-vazebné </a:t>
            </a:r>
            <a:r>
              <a:rPr lang="cs-CZ" sz="2400" dirty="0">
                <a:solidFill>
                  <a:srgbClr val="00B0F0"/>
                </a:solidFill>
              </a:rPr>
              <a:t>řády, </a:t>
            </a:r>
            <a:r>
              <a:rPr lang="cs-CZ" sz="2400" i="1" dirty="0" smtClean="0">
                <a:solidFill>
                  <a:srgbClr val="00B0F0"/>
                </a:solidFill>
              </a:rPr>
              <a:t>p</a:t>
            </a:r>
            <a:r>
              <a:rPr lang="cs-CZ" sz="2400" baseline="-25000" dirty="0" smtClean="0">
                <a:solidFill>
                  <a:srgbClr val="00B0F0"/>
                </a:solidFill>
              </a:rPr>
              <a:t>ij</a:t>
            </a:r>
            <a:r>
              <a:rPr lang="cs-CZ" sz="2400" dirty="0" smtClean="0">
                <a:solidFill>
                  <a:srgbClr val="00B0F0"/>
                </a:solidFill>
              </a:rPr>
              <a:t>: </a:t>
            </a:r>
            <a:r>
              <a:rPr lang="en-US" sz="2400" dirty="0" smtClean="0">
                <a:solidFill>
                  <a:srgbClr val="00B0F0"/>
                </a:solidFill>
              </a:rPr>
              <a:t>S</a:t>
            </a:r>
            <a:r>
              <a:rPr lang="cs-CZ" sz="2400" dirty="0" err="1" smtClean="0">
                <a:solidFill>
                  <a:srgbClr val="00B0F0"/>
                </a:solidFill>
              </a:rPr>
              <a:t>amostudium</a:t>
            </a:r>
            <a:r>
              <a:rPr lang="cs-CZ" sz="2400" dirty="0" smtClean="0">
                <a:solidFill>
                  <a:srgbClr val="00B0F0"/>
                </a:solidFill>
              </a:rPr>
              <a:t> </a:t>
            </a:r>
            <a:r>
              <a:rPr lang="cs-CZ" sz="2400" dirty="0" err="1" smtClean="0"/>
              <a:t>Lowe</a:t>
            </a:r>
            <a:r>
              <a:rPr lang="cs-CZ" sz="2400" dirty="0" smtClean="0"/>
              <a:t> str. </a:t>
            </a:r>
            <a:r>
              <a:rPr lang="en-US" sz="2400" dirty="0" smtClean="0"/>
              <a:t>	</a:t>
            </a:r>
            <a:r>
              <a:rPr lang="cs-CZ" sz="2400" dirty="0" smtClean="0"/>
              <a:t>258-259</a:t>
            </a:r>
            <a:r>
              <a:rPr lang="en-US" sz="2400" dirty="0" smtClean="0"/>
              <a:t>.</a:t>
            </a:r>
            <a:r>
              <a:rPr lang="cs-CZ" sz="2400" dirty="0" smtClean="0"/>
              <a:t> </a:t>
            </a:r>
            <a:r>
              <a:rPr lang="en-US" sz="2400" dirty="0" smtClean="0"/>
              <a:t>J</a:t>
            </a:r>
            <a:r>
              <a:rPr lang="cs-CZ" sz="2400" dirty="0" smtClean="0"/>
              <a:t>de o pochopení vztahu (8-48)</a:t>
            </a:r>
            <a:r>
              <a:rPr lang="en-US" sz="2400" dirty="0" smtClean="0"/>
              <a:t>.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58563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88640"/>
            <a:ext cx="9144000" cy="1746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20"/>
              </a:lnSpc>
            </a:pPr>
            <a:r>
              <a:rPr lang="cs-CZ" sz="2400" i="1" dirty="0">
                <a:solidFill>
                  <a:srgbClr val="00FF00"/>
                </a:solidFill>
              </a:rPr>
              <a:t>Cvičení </a:t>
            </a:r>
            <a:r>
              <a:rPr lang="en-US" sz="2400" i="1" dirty="0" smtClean="0">
                <a:solidFill>
                  <a:srgbClr val="00FF00"/>
                </a:solidFill>
              </a:rPr>
              <a:t>2</a:t>
            </a:r>
            <a:r>
              <a:rPr lang="cs-CZ" sz="2400" i="1" dirty="0" smtClean="0">
                <a:solidFill>
                  <a:srgbClr val="00FF00"/>
                </a:solidFill>
              </a:rPr>
              <a:t>. </a:t>
            </a:r>
            <a:r>
              <a:rPr lang="cs-CZ" sz="2400" i="1" dirty="0" smtClean="0">
                <a:solidFill>
                  <a:srgbClr val="00FF00"/>
                </a:solidFill>
                <a:latin typeface="Symbol" panose="05050102010706020507" pitchFamily="18" charset="2"/>
              </a:rPr>
              <a:t>p</a:t>
            </a:r>
            <a:r>
              <a:rPr lang="cs-CZ" sz="2400" i="1" dirty="0" smtClean="0">
                <a:solidFill>
                  <a:srgbClr val="00FF00"/>
                </a:solidFill>
              </a:rPr>
              <a:t>-elektronové </a:t>
            </a:r>
            <a:r>
              <a:rPr lang="cs-CZ" sz="2400" i="1" dirty="0">
                <a:solidFill>
                  <a:srgbClr val="00FF00"/>
                </a:solidFill>
              </a:rPr>
              <a:t>hustoty  a EPR </a:t>
            </a:r>
            <a:r>
              <a:rPr lang="cs-CZ" sz="2400" i="1" dirty="0" err="1">
                <a:solidFill>
                  <a:srgbClr val="00FF00"/>
                </a:solidFill>
              </a:rPr>
              <a:t>hyperjemné</a:t>
            </a:r>
            <a:r>
              <a:rPr lang="cs-CZ" sz="2400" i="1" dirty="0">
                <a:solidFill>
                  <a:srgbClr val="00FF00"/>
                </a:solidFill>
              </a:rPr>
              <a:t> štěpící konstanty </a:t>
            </a:r>
            <a:r>
              <a:rPr lang="cs-CZ" sz="2400" dirty="0" smtClean="0"/>
              <a:t>(výběr z </a:t>
            </a:r>
            <a:r>
              <a:rPr lang="cs-CZ" sz="2400" dirty="0" err="1" smtClean="0"/>
              <a:t>Lowe</a:t>
            </a:r>
            <a:r>
              <a:rPr lang="cs-CZ" sz="2400" dirty="0" smtClean="0"/>
              <a:t> </a:t>
            </a:r>
            <a:r>
              <a:rPr lang="cs-CZ" sz="2400" dirty="0"/>
              <a:t>8.13)</a:t>
            </a:r>
            <a:endParaRPr lang="cs-CZ" sz="2400" i="1" dirty="0">
              <a:solidFill>
                <a:srgbClr val="00FF00"/>
              </a:solidFill>
            </a:endParaRPr>
          </a:p>
          <a:p>
            <a:pPr marL="180000" indent="-180000">
              <a:lnSpc>
                <a:spcPts val="4320"/>
              </a:lnSpc>
              <a:buFont typeface="Arial" panose="020B0604020202020204" pitchFamily="34" charset="0"/>
              <a:buChar char="•"/>
            </a:pPr>
            <a:endParaRPr lang="cs-CZ" sz="2400" i="1" dirty="0">
              <a:solidFill>
                <a:srgbClr val="00FF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249" y="1412775"/>
            <a:ext cx="9172249" cy="5513895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323528" y="3794159"/>
            <a:ext cx="4032448" cy="12961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067944" y="5157192"/>
            <a:ext cx="2448272" cy="146590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851920" y="1822141"/>
            <a:ext cx="2844316" cy="31071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149208" y="1822141"/>
            <a:ext cx="1368152" cy="3135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211960" y="1763524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Appendix</a:t>
            </a:r>
            <a:r>
              <a:rPr lang="cs-CZ" dirty="0" smtClean="0">
                <a:solidFill>
                  <a:schemeClr val="bg1"/>
                </a:solidFill>
              </a:rPr>
              <a:t> 6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4427984" y="3794159"/>
            <a:ext cx="4320480" cy="121901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661706" y="5013176"/>
            <a:ext cx="2302782" cy="164051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67544" y="5188228"/>
            <a:ext cx="3454910" cy="164051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14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7504" y="332656"/>
            <a:ext cx="8856984" cy="2080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20"/>
              </a:lnSpc>
            </a:pPr>
            <a:r>
              <a:rPr lang="cs-CZ" sz="2400" i="1" dirty="0">
                <a:solidFill>
                  <a:srgbClr val="00FF00"/>
                </a:solidFill>
              </a:rPr>
              <a:t>Cvičení </a:t>
            </a:r>
            <a:r>
              <a:rPr lang="en-US" sz="2400" i="1" dirty="0" smtClean="0">
                <a:solidFill>
                  <a:srgbClr val="00FF00"/>
                </a:solidFill>
              </a:rPr>
              <a:t>3</a:t>
            </a:r>
            <a:r>
              <a:rPr lang="cs-CZ" sz="2400" i="1" dirty="0" smtClean="0">
                <a:solidFill>
                  <a:srgbClr val="00FF00"/>
                </a:solidFill>
              </a:rPr>
              <a:t>. </a:t>
            </a:r>
            <a:r>
              <a:rPr lang="cs-CZ" sz="2400" i="1" dirty="0">
                <a:solidFill>
                  <a:srgbClr val="00FF00"/>
                </a:solidFill>
              </a:rPr>
              <a:t>Vztah </a:t>
            </a:r>
            <a:r>
              <a:rPr lang="cs-CZ" sz="2400" i="1" dirty="0">
                <a:solidFill>
                  <a:srgbClr val="00FF00"/>
                </a:solidFill>
              </a:rPr>
              <a:t>mezi </a:t>
            </a:r>
            <a:r>
              <a:rPr lang="cs-CZ" sz="2400" i="1" dirty="0" smtClean="0">
                <a:solidFill>
                  <a:srgbClr val="00FF00"/>
                </a:solidFill>
                <a:latin typeface="Symbol" panose="05050102010706020507" pitchFamily="18" charset="2"/>
              </a:rPr>
              <a:t>p</a:t>
            </a:r>
            <a:r>
              <a:rPr lang="cs-CZ" sz="2400" i="1" dirty="0" smtClean="0">
                <a:solidFill>
                  <a:srgbClr val="00FF00"/>
                </a:solidFill>
              </a:rPr>
              <a:t>-vazebným </a:t>
            </a:r>
            <a:r>
              <a:rPr lang="cs-CZ" sz="2400" i="1" dirty="0">
                <a:solidFill>
                  <a:srgbClr val="00FF00"/>
                </a:solidFill>
              </a:rPr>
              <a:t>řádem a vazebnou délkou </a:t>
            </a:r>
            <a:endParaRPr lang="cs-CZ" sz="2400" i="1" dirty="0" smtClean="0">
              <a:solidFill>
                <a:srgbClr val="00FF00"/>
              </a:solidFill>
            </a:endParaRPr>
          </a:p>
          <a:p>
            <a:pPr>
              <a:lnSpc>
                <a:spcPts val="2800"/>
              </a:lnSpc>
            </a:pPr>
            <a:r>
              <a:rPr lang="cs-CZ" dirty="0" smtClean="0"/>
              <a:t>Pro </a:t>
            </a:r>
            <a:r>
              <a:rPr lang="cs-CZ" dirty="0" smtClean="0"/>
              <a:t>molekuly z předchozího snímku vypočtěte </a:t>
            </a:r>
            <a:r>
              <a:rPr lang="cs-CZ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cs-CZ" dirty="0">
                <a:solidFill>
                  <a:srgbClr val="00B0F0"/>
                </a:solidFill>
              </a:rPr>
              <a:t>-vazebné řády, </a:t>
            </a:r>
            <a:r>
              <a:rPr lang="cs-CZ" i="1" dirty="0" smtClean="0">
                <a:solidFill>
                  <a:srgbClr val="00B0F0"/>
                </a:solidFill>
              </a:rPr>
              <a:t>p</a:t>
            </a:r>
            <a:r>
              <a:rPr lang="cs-CZ" baseline="-25000" dirty="0" smtClean="0">
                <a:solidFill>
                  <a:srgbClr val="00B0F0"/>
                </a:solidFill>
              </a:rPr>
              <a:t>ij</a:t>
            </a:r>
            <a:r>
              <a:rPr lang="cs-CZ" dirty="0" smtClean="0">
                <a:solidFill>
                  <a:srgbClr val="00B0F0"/>
                </a:solidFill>
              </a:rPr>
              <a:t>, </a:t>
            </a:r>
            <a:r>
              <a:rPr lang="cs-CZ" dirty="0" smtClean="0">
                <a:solidFill>
                  <a:srgbClr val="00B0F0"/>
                </a:solidFill>
              </a:rPr>
              <a:t>a sestavte graf závislosti experimentálně určených vazebných délek na </a:t>
            </a:r>
            <a:r>
              <a:rPr lang="cs-CZ" dirty="0" smtClean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cs-CZ" dirty="0" smtClean="0">
                <a:solidFill>
                  <a:srgbClr val="00B0F0"/>
                </a:solidFill>
              </a:rPr>
              <a:t>-vazebném řádu. Z něj usuďte, jak velký musí být přibližně rozdíl v HMO </a:t>
            </a:r>
            <a:r>
              <a:rPr lang="cs-CZ" dirty="0" smtClean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cs-CZ" dirty="0" smtClean="0">
                <a:solidFill>
                  <a:srgbClr val="00B0F0"/>
                </a:solidFill>
              </a:rPr>
              <a:t>-vazebném řádu, aby z něj šlo odhadnout, která vazba bude delší.  Experimentální vazebné délky jsou dány níže: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5018" y="2159523"/>
            <a:ext cx="3780537" cy="2899107"/>
          </a:xfrm>
          <a:prstGeom prst="rect">
            <a:avLst/>
          </a:prstGeom>
        </p:spPr>
      </p:pic>
      <p:pic>
        <p:nvPicPr>
          <p:cNvPr id="1026" name="Picture 2" descr="Geometrical structure of benzene and naphthalene: Ultrahigh-resolution  laser spectroscopy and ab initio calculation: The Journal of Chemical  Physics: Vol 135, No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203088"/>
            <a:ext cx="3744416" cy="2599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eometrical structure of the benzene molecule determined by... | Download  Scientific Diagram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9" r="16323"/>
          <a:stretch/>
        </p:blipFill>
        <p:spPr bwMode="auto">
          <a:xfrm>
            <a:off x="35496" y="2412713"/>
            <a:ext cx="2376264" cy="267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3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7504" y="87874"/>
            <a:ext cx="8829034" cy="643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20"/>
              </a:lnSpc>
            </a:pPr>
            <a:r>
              <a:rPr lang="cs-CZ" sz="2400" i="1" dirty="0">
                <a:solidFill>
                  <a:srgbClr val="00FF00"/>
                </a:solidFill>
              </a:rPr>
              <a:t>Cvičení </a:t>
            </a:r>
            <a:r>
              <a:rPr lang="cs-CZ" sz="2400" i="1" dirty="0" smtClean="0">
                <a:solidFill>
                  <a:srgbClr val="00FF00"/>
                </a:solidFill>
              </a:rPr>
              <a:t>4. Vliv počtu elektronů na vazebnou délku z HMO koeficientů </a:t>
            </a:r>
            <a:endParaRPr lang="cs-CZ" sz="2400" i="1" dirty="0">
              <a:solidFill>
                <a:srgbClr val="00FF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95536" y="722012"/>
            <a:ext cx="8726144" cy="5837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cs-CZ" sz="2000" i="1" dirty="0" smtClean="0"/>
              <a:t>Na základě HMO koeficientů molekuly </a:t>
            </a:r>
            <a:r>
              <a:rPr lang="cs-CZ" sz="2000" i="1" dirty="0" err="1" smtClean="0"/>
              <a:t>azulenu</a:t>
            </a:r>
            <a:r>
              <a:rPr lang="cs-CZ" sz="2000" i="1" dirty="0" smtClean="0"/>
              <a:t> </a:t>
            </a:r>
          </a:p>
          <a:p>
            <a:pPr>
              <a:lnSpc>
                <a:spcPts val="2800"/>
              </a:lnSpc>
            </a:pPr>
            <a:endParaRPr lang="cs-CZ" sz="2400" i="1" dirty="0"/>
          </a:p>
          <a:p>
            <a:pPr>
              <a:lnSpc>
                <a:spcPts val="2800"/>
              </a:lnSpc>
            </a:pPr>
            <a:endParaRPr lang="cs-CZ" sz="2400" i="1" dirty="0" smtClean="0"/>
          </a:p>
          <a:p>
            <a:pPr>
              <a:lnSpc>
                <a:spcPts val="2800"/>
              </a:lnSpc>
            </a:pPr>
            <a:endParaRPr lang="cs-CZ" sz="2400" i="1" dirty="0"/>
          </a:p>
          <a:p>
            <a:pPr>
              <a:lnSpc>
                <a:spcPts val="2800"/>
              </a:lnSpc>
            </a:pPr>
            <a:endParaRPr lang="cs-CZ" sz="2400" i="1" dirty="0" smtClean="0"/>
          </a:p>
          <a:p>
            <a:pPr>
              <a:lnSpc>
                <a:spcPts val="2800"/>
              </a:lnSpc>
            </a:pPr>
            <a:endParaRPr lang="cs-CZ" sz="2400" i="1" dirty="0"/>
          </a:p>
          <a:p>
            <a:pPr>
              <a:lnSpc>
                <a:spcPts val="2800"/>
              </a:lnSpc>
            </a:pPr>
            <a:endParaRPr lang="cs-CZ" sz="2400" i="1" dirty="0" smtClean="0"/>
          </a:p>
          <a:p>
            <a:pPr>
              <a:lnSpc>
                <a:spcPts val="2800"/>
              </a:lnSpc>
            </a:pPr>
            <a:endParaRPr lang="cs-CZ" sz="2400" i="1" dirty="0"/>
          </a:p>
          <a:p>
            <a:pPr>
              <a:lnSpc>
                <a:spcPts val="2800"/>
              </a:lnSpc>
            </a:pPr>
            <a:r>
              <a:rPr lang="cs-CZ" sz="2000" i="1" dirty="0" smtClean="0"/>
              <a:t>předpovězte, jaký vliv bude mít na vazebné délky ionizace molekuly do 2. stupně: </a:t>
            </a:r>
          </a:p>
          <a:p>
            <a:pPr marL="342900" indent="-3429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B0F0"/>
                </a:solidFill>
              </a:rPr>
              <a:t>U kterých vazeb očekáváte při vzniku iontu s nábojem 2</a:t>
            </a:r>
            <a:r>
              <a:rPr lang="en-US" sz="2000" dirty="0" smtClean="0">
                <a:solidFill>
                  <a:srgbClr val="00B0F0"/>
                </a:solidFill>
              </a:rPr>
              <a:t>+ </a:t>
            </a:r>
            <a:r>
              <a:rPr lang="cs-CZ" sz="2000" dirty="0" smtClean="0">
                <a:solidFill>
                  <a:srgbClr val="00B0F0"/>
                </a:solidFill>
              </a:rPr>
              <a:t>(z neutrální molekuly) největší prodloužení? </a:t>
            </a:r>
          </a:p>
          <a:p>
            <a:pPr marL="342900" indent="-3429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B0F0"/>
                </a:solidFill>
              </a:rPr>
              <a:t>U kterých </a:t>
            </a:r>
            <a:r>
              <a:rPr lang="cs-CZ" sz="2000" dirty="0">
                <a:solidFill>
                  <a:srgbClr val="00B0F0"/>
                </a:solidFill>
              </a:rPr>
              <a:t>vazeb očekáváte při vzniku iontu s nábojem 2</a:t>
            </a:r>
            <a:r>
              <a:rPr lang="en-US" sz="2000" dirty="0">
                <a:solidFill>
                  <a:srgbClr val="00B0F0"/>
                </a:solidFill>
              </a:rPr>
              <a:t>+ </a:t>
            </a:r>
            <a:r>
              <a:rPr lang="cs-CZ" sz="2000" dirty="0">
                <a:solidFill>
                  <a:srgbClr val="00B0F0"/>
                </a:solidFill>
              </a:rPr>
              <a:t>(z neutrální molekuly) největší </a:t>
            </a:r>
            <a:r>
              <a:rPr lang="cs-CZ" sz="2000" dirty="0" smtClean="0">
                <a:solidFill>
                  <a:srgbClr val="00B0F0"/>
                </a:solidFill>
              </a:rPr>
              <a:t>zkrácení? </a:t>
            </a:r>
            <a:endParaRPr lang="cs-CZ" sz="2000" dirty="0">
              <a:solidFill>
                <a:srgbClr val="00B0F0"/>
              </a:solidFill>
            </a:endParaRPr>
          </a:p>
          <a:p>
            <a:pPr marL="342900" indent="-3429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B0F0"/>
                </a:solidFill>
              </a:rPr>
              <a:t>U kterých očekáváte minimální změnu? </a:t>
            </a:r>
          </a:p>
          <a:p>
            <a:pPr>
              <a:lnSpc>
                <a:spcPts val="2800"/>
              </a:lnSpc>
            </a:pPr>
            <a:r>
              <a:rPr lang="cs-CZ" sz="2000" dirty="0" smtClean="0">
                <a:solidFill>
                  <a:srgbClr val="00B0F0"/>
                </a:solidFill>
              </a:rPr>
              <a:t>Všechny odpovědi zdůvodněte a porovnejte s experimentálními daty na následujícím snímku.</a:t>
            </a:r>
            <a:endParaRPr lang="cs-CZ" sz="2000" dirty="0">
              <a:solidFill>
                <a:srgbClr val="00B0F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/>
          <a:srcRect l="2160" t="-977" r="70826" b="70683"/>
          <a:stretch/>
        </p:blipFill>
        <p:spPr>
          <a:xfrm>
            <a:off x="3059832" y="1124745"/>
            <a:ext cx="3602136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78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66728" cy="635722"/>
          </a:xfrm>
        </p:spPr>
        <p:txBody>
          <a:bodyPr>
            <a:normAutofit/>
          </a:bodyPr>
          <a:lstStyle/>
          <a:p>
            <a:r>
              <a:rPr lang="cs-CZ" sz="3200" dirty="0" err="1" smtClean="0"/>
              <a:t>Azulen</a:t>
            </a:r>
            <a:r>
              <a:rPr lang="cs-CZ" sz="3200" dirty="0" smtClean="0"/>
              <a:t> (neutrální)</a:t>
            </a:r>
            <a:endParaRPr lang="cs-CZ" sz="32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5076639" y="-17190"/>
            <a:ext cx="388843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err="1" smtClean="0"/>
              <a:t>Dikation</a:t>
            </a:r>
            <a:r>
              <a:rPr lang="cs-CZ" sz="3200" dirty="0" smtClean="0"/>
              <a:t> </a:t>
            </a:r>
            <a:r>
              <a:rPr lang="cs-CZ" sz="3200" dirty="0" err="1" smtClean="0"/>
              <a:t>azulenu</a:t>
            </a:r>
            <a:endParaRPr lang="cs-CZ" sz="3200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431" y="1508896"/>
            <a:ext cx="3780537" cy="2899107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189" y="1523954"/>
            <a:ext cx="4283788" cy="2917496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 flipH="1" flipV="1">
            <a:off x="7092280" y="2640936"/>
            <a:ext cx="360040" cy="139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4620891"/>
            <a:ext cx="6800045" cy="2153055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3706" y="5445224"/>
            <a:ext cx="3945064" cy="50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733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332</Words>
  <Application>Microsoft Office PowerPoint</Application>
  <PresentationFormat>Předvádění na obrazovce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Symbol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Azulen (neutrální)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C9930, 3. přednáška  17. 3. 2020</dc:title>
  <dc:creator>Marketa</dc:creator>
  <cp:lastModifiedBy>Markéta Munzarová</cp:lastModifiedBy>
  <cp:revision>82</cp:revision>
  <dcterms:created xsi:type="dcterms:W3CDTF">2020-03-17T08:33:54Z</dcterms:created>
  <dcterms:modified xsi:type="dcterms:W3CDTF">2022-04-01T18:49:51Z</dcterms:modified>
</cp:coreProperties>
</file>