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92" r:id="rId4"/>
    <p:sldId id="293" r:id="rId5"/>
    <p:sldId id="257" r:id="rId6"/>
    <p:sldId id="260" r:id="rId7"/>
    <p:sldId id="261" r:id="rId8"/>
    <p:sldId id="290" r:id="rId9"/>
    <p:sldId id="291" r:id="rId10"/>
    <p:sldId id="283" r:id="rId11"/>
    <p:sldId id="281" r:id="rId12"/>
    <p:sldId id="282" r:id="rId13"/>
    <p:sldId id="280" r:id="rId14"/>
    <p:sldId id="279" r:id="rId15"/>
    <p:sldId id="262" r:id="rId16"/>
    <p:sldId id="263" r:id="rId17"/>
    <p:sldId id="266" r:id="rId18"/>
    <p:sldId id="267" r:id="rId19"/>
    <p:sldId id="284" r:id="rId20"/>
    <p:sldId id="285" r:id="rId21"/>
    <p:sldId id="286" r:id="rId22"/>
    <p:sldId id="287" r:id="rId23"/>
    <p:sldId id="288" r:id="rId24"/>
    <p:sldId id="289" r:id="rId25"/>
    <p:sldId id="268" r:id="rId26"/>
    <p:sldId id="269" r:id="rId27"/>
    <p:sldId id="272" r:id="rId28"/>
    <p:sldId id="274" r:id="rId29"/>
    <p:sldId id="276" r:id="rId30"/>
    <p:sldId id="278" r:id="rId31"/>
    <p:sldId id="275" r:id="rId32"/>
    <p:sldId id="277" r:id="rId33"/>
    <p:sldId id="270" r:id="rId34"/>
    <p:sldId id="271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74974-64FB-96BE-6F3D-35CAF3743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B8FED7-C8C1-F132-8B1F-9764B21DE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6F4758-FC60-1534-824B-4854C035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E34A95-4709-C2CB-1815-53619554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A90206-34BB-9289-8ACA-B7216143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267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3F014-7722-7C13-66D4-4542EA479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2F45211-70AA-6B8F-55B0-D293E7FCF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02599A-B86E-C3D2-ACBC-539FBAFE9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EAF01E-7D29-C562-5D07-3B2AD66A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991AC9-F91C-3B8A-A4DF-F6F7EB2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80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2327FDF-275C-FB88-A72C-163A60D4C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573948-FCE9-DBD9-98D5-EBAA9CFF8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AC9649-D40E-9D32-406F-72F4D748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DCAEF0-EDC0-0F6A-76E8-84FE9F143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71C050-25D2-C83C-40BF-BA2DB808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323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45C45A-100F-94C3-6A06-0CB37D3C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DA6120-9D47-47BA-235A-70F3310BD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BD48A7-7889-A394-742F-88A50C2C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59B3CE-7C65-DD46-613A-CD4F175B6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BBDAC4-699D-7A14-ACA5-5F1FE927F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0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E74684-11DB-F04B-7DC2-16640D7DF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F35D77-BE72-E54B-E105-A2D744A9D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95AD5E-A25E-3E79-5662-426B616B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E3F445-FFD3-B88D-BAD6-22FCDE0F9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A8713-403E-FF0D-CCD5-9837E852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62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2C9A6-F139-C962-A8DF-9D95751CE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1042F6-11FD-0DF2-E324-4AEC9F63A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70DE381-8309-A3F4-3970-C19345B86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D44550-921D-DE08-B461-9368402C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6E46E2A-A4D6-854E-CB0E-DC91441CB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241062-A67C-74FC-8DC1-12839576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3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1A940-B3DB-69B1-2B93-D3F19203A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833FD6-BD29-4BFC-7377-90726CDE0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158512-8F84-F461-C7FB-0BD232A60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07A862A-8E14-745F-7185-1633663BB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26266AC-10B3-C11F-CA9D-5217CC33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035BDB9-84BA-3AAC-63D2-9101F4CA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D6978CE-D9D4-B096-7D09-28181B7E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E6D3693-6F84-52C9-E0FC-2DAE83D34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76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A46E3-F01F-247B-61B6-D648C086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AA901A1-DD86-0904-6795-DEAF8DD7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07680B-4573-165E-3AE9-39469312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980693-DF6E-8CEE-DEBF-39F3508F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78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C34298C-4FF1-8DDC-143D-34D38750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B41AECC-5EBA-22FF-E520-C47BCBFC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C0A5CC-F043-5514-E9A0-9F66F5307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26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A79CB-C92C-EFE6-3893-74354A82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B9B304-0D6F-B9F2-7C7F-BC279394D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DD19F5-3AE5-0471-B439-BC211C60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0D8F9A-B9A0-E8F9-40E7-17038EA9D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B46030-37EC-0D8E-E036-496790D5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368805F-2A5E-64B6-838B-61393A39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937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10772-54E6-28FC-0E4E-222F57325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39A3395-5F0D-3FFA-EBF4-8186C68A02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E2A2BE-B254-A134-3C4A-36481F087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6D60B59-F665-0B10-0B6E-D552F67A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DD4ADE-844F-CCE3-E118-2B185894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AA3B9D-B083-7F6D-B92A-5CA2643B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49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4FE719C-D109-69CC-4887-D890A4638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23AB747-8259-DB3F-85E9-B501B5444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25F88F-84C5-CAC0-435E-DBA3321EE1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B9F8E-9578-4DB9-B0FB-B1DA0D40D812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92F380-6319-B01C-DD9A-7B008BDC0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A3908B-1839-7A1A-2481-C02CD713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79732-30B9-4E11-AD0B-51A317DC1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54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EJ83IK4Wc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C69B10D-864D-9BBD-6909-92557D850075}"/>
              </a:ext>
            </a:extLst>
          </p:cNvPr>
          <p:cNvSpPr txBox="1"/>
          <p:nvPr/>
        </p:nvSpPr>
        <p:spPr>
          <a:xfrm>
            <a:off x="3324225" y="1247775"/>
            <a:ext cx="3944926" cy="3841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Stavební suroviny</a:t>
            </a:r>
          </a:p>
          <a:p>
            <a:endParaRPr lang="cs-CZ" sz="4000" dirty="0"/>
          </a:p>
          <a:p>
            <a:pPr>
              <a:lnSpc>
                <a:spcPct val="150000"/>
              </a:lnSpc>
            </a:pPr>
            <a:r>
              <a:rPr lang="cs-CZ" sz="2800" dirty="0"/>
              <a:t>Cihlářské suroviny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Dekorační kámen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Stavební kámen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Štěrkopísky</a:t>
            </a:r>
          </a:p>
        </p:txBody>
      </p:sp>
    </p:spTree>
    <p:extLst>
      <p:ext uri="{BB962C8B-B14F-4D97-AF65-F5344CB8AC3E}">
        <p14:creationId xmlns:p14="http://schemas.microsoft.com/office/powerpoint/2010/main" val="3367180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emurian Blue Granite">
            <a:extLst>
              <a:ext uri="{FF2B5EF4-FFF2-40B4-BE49-F238E27FC236}">
                <a16:creationId xmlns:a16="http://schemas.microsoft.com/office/drawing/2014/main" id="{3121997A-9EE6-8690-747A-30998BD32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321419"/>
            <a:ext cx="9347200" cy="621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korační kameny, vápence a vybrané písky ČR - Mrákotín I">
            <a:extLst>
              <a:ext uri="{FF2B5EF4-FFF2-40B4-BE49-F238E27FC236}">
                <a16:creationId xmlns:a16="http://schemas.microsoft.com/office/drawing/2014/main" id="{DDAC5205-3205-9E4B-A284-FDDEA724D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3438"/>
            <a:ext cx="114300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152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dam dizendo por aí que Praga é a nova Paris - Viagem 0800">
            <a:extLst>
              <a:ext uri="{FF2B5EF4-FFF2-40B4-BE49-F238E27FC236}">
                <a16:creationId xmlns:a16="http://schemas.microsoft.com/office/drawing/2014/main" id="{D1D6199B-7D68-1F7B-FED1-511D585A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58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GYPTE 2010/09 ASSOUAN (60)/Assouan Obelisque inachevee 0685">
            <a:extLst>
              <a:ext uri="{FF2B5EF4-FFF2-40B4-BE49-F238E27FC236}">
                <a16:creationId xmlns:a16="http://schemas.microsoft.com/office/drawing/2014/main" id="{D8EFF4DF-E0B6-1739-A77E-0D8BD08BF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14299"/>
            <a:ext cx="86741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76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елия! Русь! | Круизы, Россия, Каньон">
            <a:extLst>
              <a:ext uri="{FF2B5EF4-FFF2-40B4-BE49-F238E27FC236}">
                <a16:creationId xmlns:a16="http://schemas.microsoft.com/office/drawing/2014/main" id="{E3F7788C-EBBC-E02A-AAFE-EEA0A201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747713"/>
            <a:ext cx="95250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072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EBC54C-7897-18AC-905E-1F3D77609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7" t="27702" r="27039" b="25178"/>
          <a:stretch/>
        </p:blipFill>
        <p:spPr>
          <a:xfrm>
            <a:off x="1193221" y="850037"/>
            <a:ext cx="10287508" cy="51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6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72B4CA5-C62E-69CB-9C27-C036A7DD7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90" t="19417" r="27913" b="8868"/>
          <a:stretch/>
        </p:blipFill>
        <p:spPr>
          <a:xfrm>
            <a:off x="2254928" y="266330"/>
            <a:ext cx="7856961" cy="6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0BE002-4128-72E7-E0E2-F7693EBC8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63" t="18511" r="26966" b="13269"/>
          <a:stretch/>
        </p:blipFill>
        <p:spPr>
          <a:xfrm>
            <a:off x="1802167" y="273648"/>
            <a:ext cx="8424909" cy="63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19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836557D-E4E0-B57D-96AB-7D4A7514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6" t="16829" r="29078" b="16375"/>
          <a:stretch/>
        </p:blipFill>
        <p:spPr>
          <a:xfrm>
            <a:off x="1811046" y="470518"/>
            <a:ext cx="7765738" cy="58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23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om Želešice – KÁMEN Zbraslav">
            <a:extLst>
              <a:ext uri="{FF2B5EF4-FFF2-40B4-BE49-F238E27FC236}">
                <a16:creationId xmlns:a16="http://schemas.microsoft.com/office/drawing/2014/main" id="{7F7BE063-DB3D-6010-6B8B-DD0E200E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0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D040C6E-7AB7-1389-3614-6820506FD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7" t="29644" r="30169" b="5890"/>
          <a:stretch/>
        </p:blipFill>
        <p:spPr>
          <a:xfrm>
            <a:off x="3045040" y="576039"/>
            <a:ext cx="7270811" cy="587802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3E2E37D-24A3-61D1-877F-A67A31B23BF2}"/>
              </a:ext>
            </a:extLst>
          </p:cNvPr>
          <p:cNvSpPr txBox="1"/>
          <p:nvPr/>
        </p:nvSpPr>
        <p:spPr>
          <a:xfrm>
            <a:off x="5844466" y="60847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HELUZ cihlářský průmysl v.o.s. - výrobní závod Hevlín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9113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om Želešice – KÁMEN Zbraslav">
            <a:extLst>
              <a:ext uri="{FF2B5EF4-FFF2-40B4-BE49-F238E27FC236}">
                <a16:creationId xmlns:a16="http://schemas.microsoft.com/office/drawing/2014/main" id="{7399A81E-007C-A4FA-88CA-AF87C893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203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echnologická linka na zpracování kamene – Aktuální informace – KÁMEN ...">
            <a:extLst>
              <a:ext uri="{FF2B5EF4-FFF2-40B4-BE49-F238E27FC236}">
                <a16:creationId xmlns:a16="http://schemas.microsoft.com/office/drawing/2014/main" id="{8CE6505E-86A9-5522-4D00-31408512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400049"/>
            <a:ext cx="9524999" cy="6349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880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kultivace těžebních prostorů je podle vědců jen drahá likvidace ...">
            <a:extLst>
              <a:ext uri="{FF2B5EF4-FFF2-40B4-BE49-F238E27FC236}">
                <a16:creationId xmlns:a16="http://schemas.microsoft.com/office/drawing/2014/main" id="{AD2D2A43-1323-A4E4-68E2-E1DBDFE9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520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aše biodiverzita | HeidelbergCement Czech Republic">
            <a:extLst>
              <a:ext uri="{FF2B5EF4-FFF2-40B4-BE49-F238E27FC236}">
                <a16:creationId xmlns:a16="http://schemas.microsoft.com/office/drawing/2014/main" id="{651601D5-A1E7-1179-4687-CC30454A0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19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68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odvodní mašovice V. ">
            <a:extLst>
              <a:ext uri="{FF2B5EF4-FFF2-40B4-BE49-F238E27FC236}">
                <a16:creationId xmlns:a16="http://schemas.microsoft.com/office/drawing/2014/main" id="{98D0F9A8-45DA-83AE-6043-8BAD9772D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236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8F56F1-E130-E826-EB29-BFE80DD36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9773" r="27257" b="19870"/>
          <a:stretch/>
        </p:blipFill>
        <p:spPr>
          <a:xfrm>
            <a:off x="1263302" y="878890"/>
            <a:ext cx="9526947" cy="537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34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55E3DA9-D981-405E-43D2-8011EB701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5" t="16699" r="27475" b="7961"/>
          <a:stretch/>
        </p:blipFill>
        <p:spPr>
          <a:xfrm>
            <a:off x="2168424" y="168676"/>
            <a:ext cx="7829813" cy="66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85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DCB686-AC8A-26FB-0CCD-CC54B3F09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90" t="23690" r="26966" b="7055"/>
          <a:stretch/>
        </p:blipFill>
        <p:spPr>
          <a:xfrm>
            <a:off x="2681056" y="1624614"/>
            <a:ext cx="6223247" cy="474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39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ěžaři chtějí vrátit bagry do Mělic, plocha písníků by se zdvojnásobila ...">
            <a:extLst>
              <a:ext uri="{FF2B5EF4-FFF2-40B4-BE49-F238E27FC236}">
                <a16:creationId xmlns:a16="http://schemas.microsoft.com/office/drawing/2014/main" id="{A6FA9676-DE5F-7684-4A2D-EDDCD5AD3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033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České štěrkopísky spol. s r.o. - Pískovna Křenek - BETON SERVER - BETON ...">
            <a:extLst>
              <a:ext uri="{FF2B5EF4-FFF2-40B4-BE49-F238E27FC236}">
                <a16:creationId xmlns:a16="http://schemas.microsoft.com/office/drawing/2014/main" id="{222A97BB-AAC0-2250-B2CE-51ED416E3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73" y="337351"/>
            <a:ext cx="9410699" cy="627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48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ELUZ Hevlín | Kariéra Heluz">
            <a:extLst>
              <a:ext uri="{FF2B5EF4-FFF2-40B4-BE49-F238E27FC236}">
                <a16:creationId xmlns:a16="http://schemas.microsoft.com/office/drawing/2014/main" id="{8EF63620-F611-5149-74B1-5D00F492C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0"/>
            <a:ext cx="8469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98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6065998-5D4A-F55B-2364-70A326E44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687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České štěrkopísky spol. s r.o. - Pískovna Křenek - BETON SERVER - BETON ...">
            <a:extLst>
              <a:ext uri="{FF2B5EF4-FFF2-40B4-BE49-F238E27FC236}">
                <a16:creationId xmlns:a16="http://schemas.microsoft.com/office/drawing/2014/main" id="{9BD19C61-05A1-8AB4-F9C8-D3046270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5" y="600075"/>
            <a:ext cx="11852223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39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ískovny - PŘÍRODA.cz">
            <a:extLst>
              <a:ext uri="{FF2B5EF4-FFF2-40B4-BE49-F238E27FC236}">
                <a16:creationId xmlns:a16="http://schemas.microsoft.com/office/drawing/2014/main" id="{FB9966D6-D982-2A9A-6E61-D19B9D13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962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2262AB6-53E4-7AB9-0A03-6749FBBCF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4" t="26667" r="26966" b="25954"/>
          <a:stretch/>
        </p:blipFill>
        <p:spPr>
          <a:xfrm>
            <a:off x="569918" y="621438"/>
            <a:ext cx="10666641" cy="552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11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74A6F68-A1FC-99E5-A127-3E312AAC6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98" t="28479" r="27767" b="7702"/>
          <a:stretch/>
        </p:blipFill>
        <p:spPr>
          <a:xfrm>
            <a:off x="1638285" y="311760"/>
            <a:ext cx="8915430" cy="62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75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eluz slaví dvacetiny, zájemcům otevře své brány - TZB-info">
            <a:extLst>
              <a:ext uri="{FF2B5EF4-FFF2-40B4-BE49-F238E27FC236}">
                <a16:creationId xmlns:a16="http://schemas.microsoft.com/office/drawing/2014/main" id="{B3DB61D3-AA8A-FD4E-555F-36C9FC3FE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0"/>
            <a:ext cx="10293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750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779C24-0A4D-269B-028C-D6EA04209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7" t="34046" r="24781" b="18188"/>
          <a:stretch/>
        </p:blipFill>
        <p:spPr>
          <a:xfrm>
            <a:off x="1298053" y="834502"/>
            <a:ext cx="10451612" cy="54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14A6388-0C20-7B86-3DC8-EFB6EC05A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82" t="31715" r="25437" b="23236"/>
          <a:stretch/>
        </p:blipFill>
        <p:spPr>
          <a:xfrm>
            <a:off x="932156" y="816746"/>
            <a:ext cx="10961012" cy="531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2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2EACA33-1067-69B0-DE2D-7CA81D50C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1" t="17217" r="28204" b="14175"/>
          <a:stretch/>
        </p:blipFill>
        <p:spPr>
          <a:xfrm>
            <a:off x="2254792" y="284085"/>
            <a:ext cx="8149131" cy="618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51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LIMBI, 2006, carrarský mramor, 9 x 13 x 9 cm – Tomáš Medek">
            <a:extLst>
              <a:ext uri="{FF2B5EF4-FFF2-40B4-BE49-F238E27FC236}">
                <a16:creationId xmlns:a16="http://schemas.microsoft.com/office/drawing/2014/main" id="{17EB98CB-E39A-2010-3E69-4E1D632A1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9959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05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hese Ultra Detailed Close-Ups Will Give You a Deeper Appreciation for ...">
            <a:extLst>
              <a:ext uri="{FF2B5EF4-FFF2-40B4-BE49-F238E27FC236}">
                <a16:creationId xmlns:a16="http://schemas.microsoft.com/office/drawing/2014/main" id="{F4E205FF-2267-3593-87F7-9AE578255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9619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24</Words>
  <Application>Microsoft Office PowerPoint</Application>
  <PresentationFormat>Širokoúhlá obrazovka</PresentationFormat>
  <Paragraphs>7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Jaromír Leichmann</dc:creator>
  <cp:lastModifiedBy>Jaromír Leichmann</cp:lastModifiedBy>
  <cp:revision>19</cp:revision>
  <dcterms:created xsi:type="dcterms:W3CDTF">2023-04-21T07:58:17Z</dcterms:created>
  <dcterms:modified xsi:type="dcterms:W3CDTF">2023-04-21T12:42:19Z</dcterms:modified>
</cp:coreProperties>
</file>