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15_99721B21.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9_53B3A12C.xml" ContentType="application/vnd.ms-powerpoint.comments+xml"/>
  <Override PartName="/ppt/notesSlides/notesSlide6.xml" ContentType="application/vnd.openxmlformats-officedocument.presentationml.notesSlide+xml"/>
  <Override PartName="/ppt/comments/modernComment_10C_3D408229.xml" ContentType="application/vnd.ms-powerpoint.comments+xml"/>
  <Override PartName="/ppt/comments/modernComment_114_58B01B46.xml" ContentType="application/vnd.ms-powerpoint.comments+xml"/>
  <Override PartName="/ppt/notesSlides/notesSlide7.xml" ContentType="application/vnd.openxmlformats-officedocument.presentationml.notesSlide+xml"/>
  <Override PartName="/ppt/comments/modernComment_117_4AD29F2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handoutMasterIdLst>
    <p:handoutMasterId r:id="rId29"/>
  </p:handoutMasterIdLst>
  <p:sldIdLst>
    <p:sldId id="256" r:id="rId5"/>
    <p:sldId id="277" r:id="rId6"/>
    <p:sldId id="278" r:id="rId7"/>
    <p:sldId id="258" r:id="rId8"/>
    <p:sldId id="259" r:id="rId9"/>
    <p:sldId id="273" r:id="rId10"/>
    <p:sldId id="261" r:id="rId11"/>
    <p:sldId id="262" r:id="rId12"/>
    <p:sldId id="274" r:id="rId13"/>
    <p:sldId id="280" r:id="rId14"/>
    <p:sldId id="263" r:id="rId15"/>
    <p:sldId id="264" r:id="rId16"/>
    <p:sldId id="265" r:id="rId17"/>
    <p:sldId id="266" r:id="rId18"/>
    <p:sldId id="267" r:id="rId19"/>
    <p:sldId id="268" r:id="rId20"/>
    <p:sldId id="276" r:id="rId21"/>
    <p:sldId id="269" r:id="rId22"/>
    <p:sldId id="270" r:id="rId23"/>
    <p:sldId id="271" r:id="rId24"/>
    <p:sldId id="275" r:id="rId25"/>
    <p:sldId id="279" r:id="rId26"/>
    <p:sldId id="272" r:id="rId2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27C87B-FB4E-8EB8-4EC7-325B1FBC0274}" name="Jakub Urík" initials="JU" userId="Jakub Urí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6" autoAdjust="0"/>
    <p:restoredTop sz="85376" autoAdjust="0"/>
  </p:normalViewPr>
  <p:slideViewPr>
    <p:cSldViewPr snapToGrid="0">
      <p:cViewPr varScale="1">
        <p:scale>
          <a:sx n="92" d="100"/>
          <a:sy n="92" d="100"/>
        </p:scale>
        <p:origin x="480" y="7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omments/modernComment_109_53B3A12C.xml><?xml version="1.0" encoding="utf-8"?>
<p188:cmLst xmlns:a="http://schemas.openxmlformats.org/drawingml/2006/main" xmlns:r="http://schemas.openxmlformats.org/officeDocument/2006/relationships" xmlns:p188="http://schemas.microsoft.com/office/powerpoint/2018/8/main">
  <p188:cm id="{E22CDB12-0A07-4C3F-BD39-900D57846DF7}" authorId="{B027C87B-FB4E-8EB8-4EC7-325B1FBC0274}" created="2022-03-07T14:28:36.857">
    <ac:txMkLst xmlns:ac="http://schemas.microsoft.com/office/drawing/2013/main/command">
      <pc:docMk xmlns:pc="http://schemas.microsoft.com/office/powerpoint/2013/main/command"/>
      <pc:sldMk xmlns:pc="http://schemas.microsoft.com/office/powerpoint/2013/main/command" cId="1404281132" sldId="265"/>
      <ac:spMk id="5" creationId="{DD669D35-B589-45FE-A4D1-B33CBD30034F}"/>
      <ac:txMk cp="63" len="5">
        <ac:context len="311" hash="1269429808"/>
      </ac:txMk>
    </ac:txMkLst>
    <p188:pos x="7922555" y="689231"/>
    <p188:txBody>
      <a:bodyPr/>
      <a:lstStyle/>
      <a:p>
        <a:r>
          <a:rPr lang="cs-CZ"/>
          <a:t>Is this not abbreviated even more? E.g. 'suppl.'?</a:t>
        </a:r>
      </a:p>
    </p188:txBody>
  </p188:cm>
</p188:cmLst>
</file>

<file path=ppt/comments/modernComment_10C_3D408229.xml><?xml version="1.0" encoding="utf-8"?>
<p188:cmLst xmlns:a="http://schemas.openxmlformats.org/drawingml/2006/main" xmlns:r="http://schemas.openxmlformats.org/officeDocument/2006/relationships" xmlns:p188="http://schemas.microsoft.com/office/powerpoint/2018/8/main">
  <p188:cm id="{FC7C206D-76F6-43E6-A73E-301652DDB57B}" authorId="{B027C87B-FB4E-8EB8-4EC7-325B1FBC0274}" created="2022-03-07T14:40:17.100">
    <ac:txMkLst xmlns:ac="http://schemas.microsoft.com/office/drawing/2013/main/command">
      <pc:docMk xmlns:pc="http://schemas.microsoft.com/office/powerpoint/2013/main/command"/>
      <pc:sldMk xmlns:pc="http://schemas.microsoft.com/office/powerpoint/2013/main/command" cId="1027637801" sldId="268"/>
      <ac:spMk id="5" creationId="{1E0497D7-686A-4D7D-A25C-9E8F92C4FCF7}"/>
      <ac:txMk cp="120" len="240">
        <ac:context len="361" hash="2373451731"/>
      </ac:txMk>
    </ac:txMkLst>
    <p188:pos x="10764077" y="2672837"/>
    <p188:txBody>
      <a:bodyPr/>
      <a:lstStyle/>
      <a:p>
        <a:r>
          <a:rPr lang="cs-CZ"/>
          <a:t>I know this is my example, but maybe it's not the best one, since there si no link other than DOI (so no 'available from'). It doesn't much matter, but if you find a better example, feel free to use it. ☺️</a:t>
        </a:r>
      </a:p>
    </p188:txBody>
  </p188:cm>
</p188:cmLst>
</file>

<file path=ppt/comments/modernComment_114_58B01B46.xml><?xml version="1.0" encoding="utf-8"?>
<p188:cmLst xmlns:a="http://schemas.openxmlformats.org/drawingml/2006/main" xmlns:r="http://schemas.openxmlformats.org/officeDocument/2006/relationships" xmlns:p188="http://schemas.microsoft.com/office/powerpoint/2018/8/main">
  <p188:cm id="{8F9DC439-E1F7-41BF-A905-567E503AE668}" authorId="{B027C87B-FB4E-8EB8-4EC7-325B1FBC0274}" created="2022-03-07T14:43:37.244">
    <pc:sldMkLst xmlns:pc="http://schemas.microsoft.com/office/powerpoint/2013/main/command">
      <pc:docMk/>
      <pc:sldMk cId="1487936326" sldId="276"/>
    </pc:sldMkLst>
    <p188:txBody>
      <a:bodyPr/>
      <a:lstStyle/>
      <a:p>
        <a:r>
          <a:rPr lang="cs-CZ"/>
          <a:t>Aha, here I see good examples for the online sources. But I am confused by the different styles here - you talk about styles on the next slide.</a:t>
        </a:r>
      </a:p>
    </p188:txBody>
  </p188:cm>
</p188:cmLst>
</file>

<file path=ppt/comments/modernComment_115_99721B21.xml><?xml version="1.0" encoding="utf-8"?>
<p188:cmLst xmlns:a="http://schemas.openxmlformats.org/drawingml/2006/main" xmlns:r="http://schemas.openxmlformats.org/officeDocument/2006/relationships" xmlns:p188="http://schemas.microsoft.com/office/powerpoint/2018/8/main">
  <p188:cm id="{86A41103-40A4-41EF-A585-BD18079DF389}" authorId="{B027C87B-FB4E-8EB8-4EC7-325B1FBC0274}" created="2022-03-07T14:09:14.969">
    <ac:deMkLst xmlns:ac="http://schemas.microsoft.com/office/drawing/2013/main/command">
      <pc:docMk xmlns:pc="http://schemas.microsoft.com/office/powerpoint/2013/main/command"/>
      <pc:sldMk xmlns:pc="http://schemas.microsoft.com/office/powerpoint/2013/main/command" cId="2574392097" sldId="277"/>
      <ac:picMk id="9" creationId="{5CB5B1D7-6369-41BD-B6FC-02E107EA5527}"/>
    </ac:deMkLst>
    <p188:txBody>
      <a:bodyPr/>
      <a:lstStyle/>
      <a:p>
        <a:r>
          <a:rPr lang="cs-CZ"/>
          <a:t>These are a bit stretched, is that intentional?</a:t>
        </a:r>
      </a:p>
    </p188:txBody>
  </p188:cm>
</p188:cmLst>
</file>

<file path=ppt/comments/modernComment_117_4AD29F22.xml><?xml version="1.0" encoding="utf-8"?>
<p188:cmLst xmlns:a="http://schemas.openxmlformats.org/drawingml/2006/main" xmlns:r="http://schemas.openxmlformats.org/officeDocument/2006/relationships" xmlns:p188="http://schemas.microsoft.com/office/powerpoint/2018/8/main">
  <p188:cm id="{CF65F25E-D4F0-4EBD-997D-845F521DB605}" authorId="{B027C87B-FB4E-8EB8-4EC7-325B1FBC0274}" created="2022-03-07T14:09:14.969">
    <ac:deMkLst xmlns:ac="http://schemas.microsoft.com/office/drawing/2013/main/command">
      <pc:docMk xmlns:pc="http://schemas.microsoft.com/office/powerpoint/2013/main/command"/>
      <pc:sldMk xmlns:pc="http://schemas.microsoft.com/office/powerpoint/2013/main/command" cId="1255317282" sldId="279"/>
      <ac:picMk id="9" creationId="{5CB5B1D7-6369-41BD-B6FC-02E107EA5527}"/>
    </ac:deMkLst>
    <p188:txBody>
      <a:bodyPr/>
      <a:lstStyle/>
      <a:p>
        <a:r>
          <a:rPr lang="cs-CZ"/>
          <a:t>These are a bit stretched, is that intentional?</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50019-DF4E-4D19-B6B0-3AB2B2933C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8C732B1-CD9F-4AA9-B9C8-EDC3FA475C7A}">
      <dgm:prSet/>
      <dgm:spPr/>
      <dgm:t>
        <a:bodyPr/>
        <a:lstStyle/>
        <a:p>
          <a:r>
            <a:rPr lang="en-US" dirty="0"/>
            <a:t>Quote = direct </a:t>
          </a:r>
          <a:r>
            <a:rPr lang="sk-SK" dirty="0" err="1"/>
            <a:t>citation</a:t>
          </a:r>
          <a:endParaRPr lang="en-US" dirty="0"/>
        </a:p>
      </dgm:t>
    </dgm:pt>
    <dgm:pt modelId="{899EBB66-2696-410C-81FE-4EFA2D5C68A5}" type="parTrans" cxnId="{280D0796-7A2A-4D3B-ADDC-7FF763D98D9B}">
      <dgm:prSet/>
      <dgm:spPr/>
      <dgm:t>
        <a:bodyPr/>
        <a:lstStyle/>
        <a:p>
          <a:endParaRPr lang="en-US"/>
        </a:p>
      </dgm:t>
    </dgm:pt>
    <dgm:pt modelId="{70DBB735-F7D2-4D27-AD7A-A878C3ADFDD1}" type="sibTrans" cxnId="{280D0796-7A2A-4D3B-ADDC-7FF763D98D9B}">
      <dgm:prSet/>
      <dgm:spPr/>
      <dgm:t>
        <a:bodyPr/>
        <a:lstStyle/>
        <a:p>
          <a:endParaRPr lang="en-US"/>
        </a:p>
      </dgm:t>
    </dgm:pt>
    <dgm:pt modelId="{F2A9EE4C-1A7F-4F3C-9E55-94D3DAA5D05D}">
      <dgm:prSet/>
      <dgm:spPr/>
      <dgm:t>
        <a:bodyPr/>
        <a:lstStyle/>
        <a:p>
          <a:r>
            <a:rPr lang="en-US" dirty="0"/>
            <a:t>In quotation marks</a:t>
          </a:r>
        </a:p>
      </dgm:t>
    </dgm:pt>
    <dgm:pt modelId="{20F5CC33-1065-40F2-A51D-F848E5C17C47}" type="parTrans" cxnId="{45669C32-3F74-4E09-AED7-0A5A11487684}">
      <dgm:prSet/>
      <dgm:spPr/>
      <dgm:t>
        <a:bodyPr/>
        <a:lstStyle/>
        <a:p>
          <a:endParaRPr lang="en-US"/>
        </a:p>
      </dgm:t>
    </dgm:pt>
    <dgm:pt modelId="{2DBFB6E9-56F2-4484-9133-42233A825255}" type="sibTrans" cxnId="{45669C32-3F74-4E09-AED7-0A5A11487684}">
      <dgm:prSet/>
      <dgm:spPr/>
      <dgm:t>
        <a:bodyPr/>
        <a:lstStyle/>
        <a:p>
          <a:endParaRPr lang="en-US"/>
        </a:p>
      </dgm:t>
    </dgm:pt>
    <dgm:pt modelId="{450B3B2D-1526-4C1A-9791-6415A8286C8D}">
      <dgm:prSet/>
      <dgm:spPr/>
      <dgm:t>
        <a:bodyPr/>
        <a:lstStyle/>
        <a:p>
          <a:r>
            <a:rPr lang="en-US" dirty="0"/>
            <a:t>Not more than 10% of the text</a:t>
          </a:r>
        </a:p>
      </dgm:t>
    </dgm:pt>
    <dgm:pt modelId="{30A493DD-6CF1-4718-845D-EE5537E39BBC}" type="parTrans" cxnId="{A747FA95-80BC-4AD5-91C5-73E46000C654}">
      <dgm:prSet/>
      <dgm:spPr/>
      <dgm:t>
        <a:bodyPr/>
        <a:lstStyle/>
        <a:p>
          <a:endParaRPr lang="en-US"/>
        </a:p>
      </dgm:t>
    </dgm:pt>
    <dgm:pt modelId="{9A649DE9-DD44-4371-B511-B639F3FE7FF7}" type="sibTrans" cxnId="{A747FA95-80BC-4AD5-91C5-73E46000C654}">
      <dgm:prSet/>
      <dgm:spPr/>
      <dgm:t>
        <a:bodyPr/>
        <a:lstStyle/>
        <a:p>
          <a:endParaRPr lang="en-US"/>
        </a:p>
      </dgm:t>
    </dgm:pt>
    <dgm:pt modelId="{1C6BBBE0-B4AF-4CB8-982D-DBBA056A364B}">
      <dgm:prSet/>
      <dgm:spPr/>
      <dgm:t>
        <a:bodyPr/>
        <a:lstStyle/>
        <a:p>
          <a:r>
            <a:rPr lang="en-US" dirty="0"/>
            <a:t>Rarely (practically never) in scientific works</a:t>
          </a:r>
        </a:p>
      </dgm:t>
    </dgm:pt>
    <dgm:pt modelId="{186B078A-16F7-46F9-B5B5-D15F397FB7E9}" type="parTrans" cxnId="{D92D2CFF-790D-493C-8B59-BB49414441C4}">
      <dgm:prSet/>
      <dgm:spPr/>
      <dgm:t>
        <a:bodyPr/>
        <a:lstStyle/>
        <a:p>
          <a:endParaRPr lang="en-US"/>
        </a:p>
      </dgm:t>
    </dgm:pt>
    <dgm:pt modelId="{6F7D4EA2-2B71-4300-852D-9C672F9A31D2}" type="sibTrans" cxnId="{D92D2CFF-790D-493C-8B59-BB49414441C4}">
      <dgm:prSet/>
      <dgm:spPr/>
      <dgm:t>
        <a:bodyPr/>
        <a:lstStyle/>
        <a:p>
          <a:endParaRPr lang="en-US"/>
        </a:p>
      </dgm:t>
    </dgm:pt>
    <dgm:pt modelId="{6387F2B6-0A66-4814-92F1-44BFD908B31C}">
      <dgm:prSet/>
      <dgm:spPr/>
      <dgm:t>
        <a:bodyPr/>
        <a:lstStyle/>
        <a:p>
          <a:r>
            <a:rPr lang="en-US"/>
            <a:t>Paraphrase = indirect citation</a:t>
          </a:r>
          <a:endParaRPr lang="en-US" dirty="0"/>
        </a:p>
      </dgm:t>
    </dgm:pt>
    <dgm:pt modelId="{A6736B9E-4711-4C18-B3FC-6EB5CDD2FA89}" type="parTrans" cxnId="{41F15F53-8A20-4C2B-937A-5D06BF94ADE4}">
      <dgm:prSet/>
      <dgm:spPr/>
      <dgm:t>
        <a:bodyPr/>
        <a:lstStyle/>
        <a:p>
          <a:endParaRPr lang="en-US"/>
        </a:p>
      </dgm:t>
    </dgm:pt>
    <dgm:pt modelId="{B45AE469-E8AC-485F-9254-17712D20A266}" type="sibTrans" cxnId="{41F15F53-8A20-4C2B-937A-5D06BF94ADE4}">
      <dgm:prSet/>
      <dgm:spPr/>
      <dgm:t>
        <a:bodyPr/>
        <a:lstStyle/>
        <a:p>
          <a:endParaRPr lang="en-US"/>
        </a:p>
      </dgm:t>
    </dgm:pt>
    <dgm:pt modelId="{FE35F44C-4E9A-4217-85B5-D85FC221C587}">
      <dgm:prSet/>
      <dgm:spPr/>
      <dgm:t>
        <a:bodyPr/>
        <a:lstStyle/>
        <a:p>
          <a:r>
            <a:rPr lang="en-US" dirty="0"/>
            <a:t>The text must be understood</a:t>
          </a:r>
        </a:p>
      </dgm:t>
    </dgm:pt>
    <dgm:pt modelId="{344933B2-29F6-4A85-A9C8-EEA1D0641DFF}" type="parTrans" cxnId="{CB07C0FE-2DBB-468D-8617-3CE31C59BC4A}">
      <dgm:prSet/>
      <dgm:spPr/>
      <dgm:t>
        <a:bodyPr/>
        <a:lstStyle/>
        <a:p>
          <a:endParaRPr lang="en-US"/>
        </a:p>
      </dgm:t>
    </dgm:pt>
    <dgm:pt modelId="{D837DD6B-7681-4088-B21B-570086F567D3}" type="sibTrans" cxnId="{CB07C0FE-2DBB-468D-8617-3CE31C59BC4A}">
      <dgm:prSet/>
      <dgm:spPr/>
      <dgm:t>
        <a:bodyPr/>
        <a:lstStyle/>
        <a:p>
          <a:endParaRPr lang="en-US"/>
        </a:p>
      </dgm:t>
    </dgm:pt>
    <dgm:pt modelId="{09090DB6-64EA-443A-8B2E-726E6DB762D4}">
      <dgm:prSet/>
      <dgm:spPr/>
      <dgm:t>
        <a:bodyPr/>
        <a:lstStyle/>
        <a:p>
          <a:r>
            <a:rPr lang="en-US" dirty="0"/>
            <a:t>It is not enough to replace words with synonyms</a:t>
          </a:r>
        </a:p>
      </dgm:t>
    </dgm:pt>
    <dgm:pt modelId="{E7823E1F-B012-4B1D-A340-01274B2AB3E1}" type="parTrans" cxnId="{1FE2A377-09F8-44DC-B734-2B2477306E25}">
      <dgm:prSet/>
      <dgm:spPr/>
      <dgm:t>
        <a:bodyPr/>
        <a:lstStyle/>
        <a:p>
          <a:endParaRPr lang="en-US"/>
        </a:p>
      </dgm:t>
    </dgm:pt>
    <dgm:pt modelId="{81E97879-A266-48C1-B0E2-CAB108D650DF}" type="sibTrans" cxnId="{1FE2A377-09F8-44DC-B734-2B2477306E25}">
      <dgm:prSet/>
      <dgm:spPr/>
      <dgm:t>
        <a:bodyPr/>
        <a:lstStyle/>
        <a:p>
          <a:endParaRPr lang="en-US"/>
        </a:p>
      </dgm:t>
    </dgm:pt>
    <dgm:pt modelId="{70F23986-C44F-44D3-A807-A394DDAD9228}">
      <dgm:prSet/>
      <dgm:spPr/>
      <dgm:t>
        <a:bodyPr/>
        <a:lstStyle/>
        <a:p>
          <a:r>
            <a:rPr lang="en-US" dirty="0"/>
            <a:t>In scientific works almost exclusively</a:t>
          </a:r>
        </a:p>
      </dgm:t>
    </dgm:pt>
    <dgm:pt modelId="{EAD6529C-FB84-46D4-AE59-017035FF6A3C}" type="parTrans" cxnId="{E6A54D70-8D10-4A67-9260-95699FD22CFB}">
      <dgm:prSet/>
      <dgm:spPr/>
      <dgm:t>
        <a:bodyPr/>
        <a:lstStyle/>
        <a:p>
          <a:endParaRPr lang="en-US"/>
        </a:p>
      </dgm:t>
    </dgm:pt>
    <dgm:pt modelId="{E964DAC2-5E17-4798-A541-39B7BFDEFF5E}" type="sibTrans" cxnId="{E6A54D70-8D10-4A67-9260-95699FD22CFB}">
      <dgm:prSet/>
      <dgm:spPr/>
      <dgm:t>
        <a:bodyPr/>
        <a:lstStyle/>
        <a:p>
          <a:endParaRPr lang="en-US"/>
        </a:p>
      </dgm:t>
    </dgm:pt>
    <dgm:pt modelId="{FA760717-90A6-40EC-86EE-E6BC40D3C01A}" type="pres">
      <dgm:prSet presAssocID="{B5650019-DF4E-4D19-B6B0-3AB2B2933C14}" presName="Name0" presStyleCnt="0">
        <dgm:presLayoutVars>
          <dgm:dir/>
          <dgm:animLvl val="lvl"/>
          <dgm:resizeHandles val="exact"/>
        </dgm:presLayoutVars>
      </dgm:prSet>
      <dgm:spPr/>
    </dgm:pt>
    <dgm:pt modelId="{4C715BF6-FB2A-42AF-9469-92617C93B021}" type="pres">
      <dgm:prSet presAssocID="{A8C732B1-CD9F-4AA9-B9C8-EDC3FA475C7A}" presName="composite" presStyleCnt="0"/>
      <dgm:spPr/>
    </dgm:pt>
    <dgm:pt modelId="{56148E05-0432-4045-8A7E-96B147A2BB19}" type="pres">
      <dgm:prSet presAssocID="{A8C732B1-CD9F-4AA9-B9C8-EDC3FA475C7A}" presName="parTx" presStyleLbl="alignNode1" presStyleIdx="0" presStyleCnt="2">
        <dgm:presLayoutVars>
          <dgm:chMax val="0"/>
          <dgm:chPref val="0"/>
          <dgm:bulletEnabled val="1"/>
        </dgm:presLayoutVars>
      </dgm:prSet>
      <dgm:spPr/>
    </dgm:pt>
    <dgm:pt modelId="{9BC21A23-8F00-4C6E-AE6D-A6F378BA6508}" type="pres">
      <dgm:prSet presAssocID="{A8C732B1-CD9F-4AA9-B9C8-EDC3FA475C7A}" presName="desTx" presStyleLbl="alignAccFollowNode1" presStyleIdx="0" presStyleCnt="2">
        <dgm:presLayoutVars>
          <dgm:bulletEnabled val="1"/>
        </dgm:presLayoutVars>
      </dgm:prSet>
      <dgm:spPr/>
    </dgm:pt>
    <dgm:pt modelId="{9C2F292B-98AA-4A66-BE09-25328273E92B}" type="pres">
      <dgm:prSet presAssocID="{70DBB735-F7D2-4D27-AD7A-A878C3ADFDD1}" presName="space" presStyleCnt="0"/>
      <dgm:spPr/>
    </dgm:pt>
    <dgm:pt modelId="{536A6493-2986-4DC6-92C8-6C62A264E6E0}" type="pres">
      <dgm:prSet presAssocID="{6387F2B6-0A66-4814-92F1-44BFD908B31C}" presName="composite" presStyleCnt="0"/>
      <dgm:spPr/>
    </dgm:pt>
    <dgm:pt modelId="{77382B61-1CD2-45C2-A563-87776748B3C9}" type="pres">
      <dgm:prSet presAssocID="{6387F2B6-0A66-4814-92F1-44BFD908B31C}" presName="parTx" presStyleLbl="alignNode1" presStyleIdx="1" presStyleCnt="2">
        <dgm:presLayoutVars>
          <dgm:chMax val="0"/>
          <dgm:chPref val="0"/>
          <dgm:bulletEnabled val="1"/>
        </dgm:presLayoutVars>
      </dgm:prSet>
      <dgm:spPr/>
    </dgm:pt>
    <dgm:pt modelId="{6E68C4F0-101F-4BA5-9758-3546149CA7A2}" type="pres">
      <dgm:prSet presAssocID="{6387F2B6-0A66-4814-92F1-44BFD908B31C}" presName="desTx" presStyleLbl="alignAccFollowNode1" presStyleIdx="1" presStyleCnt="2">
        <dgm:presLayoutVars>
          <dgm:bulletEnabled val="1"/>
        </dgm:presLayoutVars>
      </dgm:prSet>
      <dgm:spPr/>
    </dgm:pt>
  </dgm:ptLst>
  <dgm:cxnLst>
    <dgm:cxn modelId="{D27BA20A-AB26-4038-831E-2044CEF3022F}" type="presOf" srcId="{FE35F44C-4E9A-4217-85B5-D85FC221C587}" destId="{6E68C4F0-101F-4BA5-9758-3546149CA7A2}" srcOrd="0" destOrd="0" presId="urn:microsoft.com/office/officeart/2005/8/layout/hList1"/>
    <dgm:cxn modelId="{03D6081D-220A-43D1-B6A8-88941B0B04F4}" type="presOf" srcId="{09090DB6-64EA-443A-8B2E-726E6DB762D4}" destId="{6E68C4F0-101F-4BA5-9758-3546149CA7A2}" srcOrd="0" destOrd="1" presId="urn:microsoft.com/office/officeart/2005/8/layout/hList1"/>
    <dgm:cxn modelId="{2273511E-4085-4B6E-AA44-580F75FF914E}" type="presOf" srcId="{B5650019-DF4E-4D19-B6B0-3AB2B2933C14}" destId="{FA760717-90A6-40EC-86EE-E6BC40D3C01A}" srcOrd="0" destOrd="0" presId="urn:microsoft.com/office/officeart/2005/8/layout/hList1"/>
    <dgm:cxn modelId="{68FCF01E-2E38-4706-8888-5E143F0CC931}" type="presOf" srcId="{A8C732B1-CD9F-4AA9-B9C8-EDC3FA475C7A}" destId="{56148E05-0432-4045-8A7E-96B147A2BB19}" srcOrd="0" destOrd="0" presId="urn:microsoft.com/office/officeart/2005/8/layout/hList1"/>
    <dgm:cxn modelId="{45669C32-3F74-4E09-AED7-0A5A11487684}" srcId="{A8C732B1-CD9F-4AA9-B9C8-EDC3FA475C7A}" destId="{F2A9EE4C-1A7F-4F3C-9E55-94D3DAA5D05D}" srcOrd="0" destOrd="0" parTransId="{20F5CC33-1065-40F2-A51D-F848E5C17C47}" sibTransId="{2DBFB6E9-56F2-4484-9133-42233A825255}"/>
    <dgm:cxn modelId="{2978BB34-DDB1-4A4D-90DE-4D3AAD7BCEC2}" type="presOf" srcId="{70F23986-C44F-44D3-A807-A394DDAD9228}" destId="{6E68C4F0-101F-4BA5-9758-3546149CA7A2}" srcOrd="0" destOrd="2" presId="urn:microsoft.com/office/officeart/2005/8/layout/hList1"/>
    <dgm:cxn modelId="{220AD83B-B63F-4773-A0C4-BB7C89318B97}" type="presOf" srcId="{1C6BBBE0-B4AF-4CB8-982D-DBBA056A364B}" destId="{9BC21A23-8F00-4C6E-AE6D-A6F378BA6508}" srcOrd="0" destOrd="2" presId="urn:microsoft.com/office/officeart/2005/8/layout/hList1"/>
    <dgm:cxn modelId="{E6A54D70-8D10-4A67-9260-95699FD22CFB}" srcId="{6387F2B6-0A66-4814-92F1-44BFD908B31C}" destId="{70F23986-C44F-44D3-A807-A394DDAD9228}" srcOrd="2" destOrd="0" parTransId="{EAD6529C-FB84-46D4-AE59-017035FF6A3C}" sibTransId="{E964DAC2-5E17-4798-A541-39B7BFDEFF5E}"/>
    <dgm:cxn modelId="{41F15F53-8A20-4C2B-937A-5D06BF94ADE4}" srcId="{B5650019-DF4E-4D19-B6B0-3AB2B2933C14}" destId="{6387F2B6-0A66-4814-92F1-44BFD908B31C}" srcOrd="1" destOrd="0" parTransId="{A6736B9E-4711-4C18-B3FC-6EB5CDD2FA89}" sibTransId="{B45AE469-E8AC-485F-9254-17712D20A266}"/>
    <dgm:cxn modelId="{325BA174-8942-43BE-A786-760E7685E064}" type="presOf" srcId="{F2A9EE4C-1A7F-4F3C-9E55-94D3DAA5D05D}" destId="{9BC21A23-8F00-4C6E-AE6D-A6F378BA6508}" srcOrd="0" destOrd="0" presId="urn:microsoft.com/office/officeart/2005/8/layout/hList1"/>
    <dgm:cxn modelId="{1FE2A377-09F8-44DC-B734-2B2477306E25}" srcId="{6387F2B6-0A66-4814-92F1-44BFD908B31C}" destId="{09090DB6-64EA-443A-8B2E-726E6DB762D4}" srcOrd="1" destOrd="0" parTransId="{E7823E1F-B012-4B1D-A340-01274B2AB3E1}" sibTransId="{81E97879-A266-48C1-B0E2-CAB108D650DF}"/>
    <dgm:cxn modelId="{C8B3357C-7E50-41B8-AB37-1B532EBE9AC0}" type="presOf" srcId="{6387F2B6-0A66-4814-92F1-44BFD908B31C}" destId="{77382B61-1CD2-45C2-A563-87776748B3C9}" srcOrd="0" destOrd="0" presId="urn:microsoft.com/office/officeart/2005/8/layout/hList1"/>
    <dgm:cxn modelId="{DDCC0B8B-C21E-476E-82B6-35B16121761F}" type="presOf" srcId="{450B3B2D-1526-4C1A-9791-6415A8286C8D}" destId="{9BC21A23-8F00-4C6E-AE6D-A6F378BA6508}" srcOrd="0" destOrd="1" presId="urn:microsoft.com/office/officeart/2005/8/layout/hList1"/>
    <dgm:cxn modelId="{A747FA95-80BC-4AD5-91C5-73E46000C654}" srcId="{A8C732B1-CD9F-4AA9-B9C8-EDC3FA475C7A}" destId="{450B3B2D-1526-4C1A-9791-6415A8286C8D}" srcOrd="1" destOrd="0" parTransId="{30A493DD-6CF1-4718-845D-EE5537E39BBC}" sibTransId="{9A649DE9-DD44-4371-B511-B639F3FE7FF7}"/>
    <dgm:cxn modelId="{280D0796-7A2A-4D3B-ADDC-7FF763D98D9B}" srcId="{B5650019-DF4E-4D19-B6B0-3AB2B2933C14}" destId="{A8C732B1-CD9F-4AA9-B9C8-EDC3FA475C7A}" srcOrd="0" destOrd="0" parTransId="{899EBB66-2696-410C-81FE-4EFA2D5C68A5}" sibTransId="{70DBB735-F7D2-4D27-AD7A-A878C3ADFDD1}"/>
    <dgm:cxn modelId="{CB07C0FE-2DBB-468D-8617-3CE31C59BC4A}" srcId="{6387F2B6-0A66-4814-92F1-44BFD908B31C}" destId="{FE35F44C-4E9A-4217-85B5-D85FC221C587}" srcOrd="0" destOrd="0" parTransId="{344933B2-29F6-4A85-A9C8-EEA1D0641DFF}" sibTransId="{D837DD6B-7681-4088-B21B-570086F567D3}"/>
    <dgm:cxn modelId="{D92D2CFF-790D-493C-8B59-BB49414441C4}" srcId="{A8C732B1-CD9F-4AA9-B9C8-EDC3FA475C7A}" destId="{1C6BBBE0-B4AF-4CB8-982D-DBBA056A364B}" srcOrd="2" destOrd="0" parTransId="{186B078A-16F7-46F9-B5B5-D15F397FB7E9}" sibTransId="{6F7D4EA2-2B71-4300-852D-9C672F9A31D2}"/>
    <dgm:cxn modelId="{DD062468-8EE5-49CA-ABF0-3FC8E2CA979B}" type="presParOf" srcId="{FA760717-90A6-40EC-86EE-E6BC40D3C01A}" destId="{4C715BF6-FB2A-42AF-9469-92617C93B021}" srcOrd="0" destOrd="0" presId="urn:microsoft.com/office/officeart/2005/8/layout/hList1"/>
    <dgm:cxn modelId="{D424F74B-59A2-43CA-A440-F97C0D22E383}" type="presParOf" srcId="{4C715BF6-FB2A-42AF-9469-92617C93B021}" destId="{56148E05-0432-4045-8A7E-96B147A2BB19}" srcOrd="0" destOrd="0" presId="urn:microsoft.com/office/officeart/2005/8/layout/hList1"/>
    <dgm:cxn modelId="{6F114CDA-C4FF-44AF-84EF-739A36B46E94}" type="presParOf" srcId="{4C715BF6-FB2A-42AF-9469-92617C93B021}" destId="{9BC21A23-8F00-4C6E-AE6D-A6F378BA6508}" srcOrd="1" destOrd="0" presId="urn:microsoft.com/office/officeart/2005/8/layout/hList1"/>
    <dgm:cxn modelId="{E544F45A-742C-441A-A138-D55DFD209AD1}" type="presParOf" srcId="{FA760717-90A6-40EC-86EE-E6BC40D3C01A}" destId="{9C2F292B-98AA-4A66-BE09-25328273E92B}" srcOrd="1" destOrd="0" presId="urn:microsoft.com/office/officeart/2005/8/layout/hList1"/>
    <dgm:cxn modelId="{84B75EA0-1AB5-482D-9AA4-50B4A8D433BD}" type="presParOf" srcId="{FA760717-90A6-40EC-86EE-E6BC40D3C01A}" destId="{536A6493-2986-4DC6-92C8-6C62A264E6E0}" srcOrd="2" destOrd="0" presId="urn:microsoft.com/office/officeart/2005/8/layout/hList1"/>
    <dgm:cxn modelId="{6CBCC0F0-7DA1-4638-958E-5D9BC4F50483}" type="presParOf" srcId="{536A6493-2986-4DC6-92C8-6C62A264E6E0}" destId="{77382B61-1CD2-45C2-A563-87776748B3C9}" srcOrd="0" destOrd="0" presId="urn:microsoft.com/office/officeart/2005/8/layout/hList1"/>
    <dgm:cxn modelId="{0419FAC3-21E2-4391-84E9-770152907CF1}" type="presParOf" srcId="{536A6493-2986-4DC6-92C8-6C62A264E6E0}" destId="{6E68C4F0-101F-4BA5-9758-3546149CA7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20A49E-4F7C-4789-95FE-2C914C0FE1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47D86C9-6734-4860-B008-D3DA13A780AC}">
      <dgm:prSet phldrT="[Text]"/>
      <dgm:spPr/>
      <dgm:t>
        <a:bodyPr/>
        <a:lstStyle/>
        <a:p>
          <a:r>
            <a:rPr lang="en-US" dirty="0"/>
            <a:t>Information considered as basic knowledge</a:t>
          </a:r>
        </a:p>
      </dgm:t>
    </dgm:pt>
    <dgm:pt modelId="{BF0C0DFE-0E34-40B4-9456-CA8014857BD7}" type="parTrans" cxnId="{C146AB9C-C20E-4708-8314-3B8908934A47}">
      <dgm:prSet/>
      <dgm:spPr/>
      <dgm:t>
        <a:bodyPr/>
        <a:lstStyle/>
        <a:p>
          <a:endParaRPr lang="en-US"/>
        </a:p>
      </dgm:t>
    </dgm:pt>
    <dgm:pt modelId="{E8A1AFCE-0CA5-4F2F-A982-FC70BA4ADC16}" type="sibTrans" cxnId="{C146AB9C-C20E-4708-8314-3B8908934A47}">
      <dgm:prSet/>
      <dgm:spPr/>
      <dgm:t>
        <a:bodyPr/>
        <a:lstStyle/>
        <a:p>
          <a:endParaRPr lang="en-US"/>
        </a:p>
      </dgm:t>
    </dgm:pt>
    <dgm:pt modelId="{BAE21024-2A95-4736-B86E-9FC79B29F422}">
      <dgm:prSet/>
      <dgm:spPr/>
      <dgm:t>
        <a:bodyPr/>
        <a:lstStyle/>
        <a:p>
          <a:r>
            <a:rPr lang="en-US" dirty="0"/>
            <a:t>What most people know</a:t>
          </a:r>
        </a:p>
      </dgm:t>
    </dgm:pt>
    <dgm:pt modelId="{0D117E91-6E41-445C-8F5C-08F1D7090920}" type="parTrans" cxnId="{740CB612-3B0A-4888-8E30-9FA8A7357149}">
      <dgm:prSet/>
      <dgm:spPr/>
      <dgm:t>
        <a:bodyPr/>
        <a:lstStyle/>
        <a:p>
          <a:endParaRPr lang="en-US"/>
        </a:p>
      </dgm:t>
    </dgm:pt>
    <dgm:pt modelId="{F6B0B3C2-BA2A-4A1D-A844-676643732A99}" type="sibTrans" cxnId="{740CB612-3B0A-4888-8E30-9FA8A7357149}">
      <dgm:prSet/>
      <dgm:spPr/>
      <dgm:t>
        <a:bodyPr/>
        <a:lstStyle/>
        <a:p>
          <a:endParaRPr lang="en-US"/>
        </a:p>
      </dgm:t>
    </dgm:pt>
    <dgm:pt modelId="{7C282A7D-61BC-479D-85C8-497C00717CBD}">
      <dgm:prSet/>
      <dgm:spPr/>
      <dgm:t>
        <a:bodyPr/>
        <a:lstStyle/>
        <a:p>
          <a:r>
            <a:rPr lang="en-US" dirty="0"/>
            <a:t>What a cultural or national group knows</a:t>
          </a:r>
        </a:p>
      </dgm:t>
    </dgm:pt>
    <dgm:pt modelId="{E2C7BF60-854E-416A-8978-78716C41EFD0}" type="parTrans" cxnId="{FDA22DC2-FACC-4974-8E38-5F6E569343EA}">
      <dgm:prSet/>
      <dgm:spPr/>
      <dgm:t>
        <a:bodyPr/>
        <a:lstStyle/>
        <a:p>
          <a:endParaRPr lang="en-US"/>
        </a:p>
      </dgm:t>
    </dgm:pt>
    <dgm:pt modelId="{9CAEA395-6727-4BBA-91B3-35890E0EB261}" type="sibTrans" cxnId="{FDA22DC2-FACC-4974-8E38-5F6E569343EA}">
      <dgm:prSet/>
      <dgm:spPr/>
      <dgm:t>
        <a:bodyPr/>
        <a:lstStyle/>
        <a:p>
          <a:endParaRPr lang="en-US"/>
        </a:p>
      </dgm:t>
    </dgm:pt>
    <dgm:pt modelId="{38108254-9225-4690-89E4-E8E57D5F6A0D}">
      <dgm:prSet/>
      <dgm:spPr/>
      <dgm:t>
        <a:bodyPr/>
        <a:lstStyle/>
        <a:p>
          <a:r>
            <a:rPr lang="en-US" dirty="0"/>
            <a:t>What people in the field of study know</a:t>
          </a:r>
        </a:p>
      </dgm:t>
    </dgm:pt>
    <dgm:pt modelId="{AA2A8E3A-F06E-4D4F-AD8C-AB5B8E133B72}" type="parTrans" cxnId="{CD3CE28E-9D81-4DD8-BF5C-AB28B7D04459}">
      <dgm:prSet/>
      <dgm:spPr/>
      <dgm:t>
        <a:bodyPr/>
        <a:lstStyle/>
        <a:p>
          <a:endParaRPr lang="en-US"/>
        </a:p>
      </dgm:t>
    </dgm:pt>
    <dgm:pt modelId="{9AFE197A-3BDA-47BF-95DB-48862B7BFBF2}" type="sibTrans" cxnId="{CD3CE28E-9D81-4DD8-BF5C-AB28B7D04459}">
      <dgm:prSet/>
      <dgm:spPr/>
      <dgm:t>
        <a:bodyPr/>
        <a:lstStyle/>
        <a:p>
          <a:endParaRPr lang="en-US"/>
        </a:p>
      </dgm:t>
    </dgm:pt>
    <dgm:pt modelId="{9C73BC99-8163-4570-A062-4AB2AA840052}">
      <dgm:prSet/>
      <dgm:spPr/>
      <dgm:t>
        <a:bodyPr/>
        <a:lstStyle/>
        <a:p>
          <a:r>
            <a:rPr lang="en-US"/>
            <a:t>Depends on the</a:t>
          </a:r>
          <a:endParaRPr lang="en-US" dirty="0"/>
        </a:p>
      </dgm:t>
    </dgm:pt>
    <dgm:pt modelId="{DFD738A4-D72B-4CB3-9E7A-EEDD35198118}" type="parTrans" cxnId="{C738734C-B841-42D8-8200-B4122C9876BC}">
      <dgm:prSet/>
      <dgm:spPr/>
      <dgm:t>
        <a:bodyPr/>
        <a:lstStyle/>
        <a:p>
          <a:endParaRPr lang="en-US"/>
        </a:p>
      </dgm:t>
    </dgm:pt>
    <dgm:pt modelId="{C3F3E277-74C9-46B0-BA43-0E5C0FE3450B}" type="sibTrans" cxnId="{C738734C-B841-42D8-8200-B4122C9876BC}">
      <dgm:prSet/>
      <dgm:spPr/>
      <dgm:t>
        <a:bodyPr/>
        <a:lstStyle/>
        <a:p>
          <a:endParaRPr lang="en-US"/>
        </a:p>
      </dgm:t>
    </dgm:pt>
    <dgm:pt modelId="{9A7911DD-73F2-449A-98F7-011B6B186BEA}">
      <dgm:prSet/>
      <dgm:spPr/>
      <dgm:t>
        <a:bodyPr/>
        <a:lstStyle/>
        <a:p>
          <a:r>
            <a:rPr lang="en-US" dirty="0"/>
            <a:t>Target group (who reads it?)</a:t>
          </a:r>
        </a:p>
      </dgm:t>
    </dgm:pt>
    <dgm:pt modelId="{BCA3DB9E-F067-417D-9BC6-B19B86B650E3}" type="parTrans" cxnId="{7B68874D-7FEF-4FC7-9C17-8A08FE0E7ABC}">
      <dgm:prSet/>
      <dgm:spPr/>
      <dgm:t>
        <a:bodyPr/>
        <a:lstStyle/>
        <a:p>
          <a:endParaRPr lang="en-US"/>
        </a:p>
      </dgm:t>
    </dgm:pt>
    <dgm:pt modelId="{E336FDB8-0F93-4589-80C2-AEB521D45373}" type="sibTrans" cxnId="{7B68874D-7FEF-4FC7-9C17-8A08FE0E7ABC}">
      <dgm:prSet/>
      <dgm:spPr/>
      <dgm:t>
        <a:bodyPr/>
        <a:lstStyle/>
        <a:p>
          <a:endParaRPr lang="en-US"/>
        </a:p>
      </dgm:t>
    </dgm:pt>
    <dgm:pt modelId="{29121D21-899F-47EA-BFCD-7F93CB7A823B}">
      <dgm:prSet/>
      <dgm:spPr/>
      <dgm:t>
        <a:bodyPr/>
        <a:lstStyle/>
        <a:p>
          <a:r>
            <a:rPr lang="en-US" dirty="0"/>
            <a:t>Required level of knowledge</a:t>
          </a:r>
        </a:p>
      </dgm:t>
    </dgm:pt>
    <dgm:pt modelId="{21D22025-B4B4-4CE6-B9FA-D2BB6421F8DD}" type="parTrans" cxnId="{DB77D1AE-5B97-4533-A393-5556F457F75A}">
      <dgm:prSet/>
      <dgm:spPr/>
      <dgm:t>
        <a:bodyPr/>
        <a:lstStyle/>
        <a:p>
          <a:endParaRPr lang="en-US"/>
        </a:p>
      </dgm:t>
    </dgm:pt>
    <dgm:pt modelId="{2078F2E1-0F52-4394-B1BD-C4DB50A3405E}" type="sibTrans" cxnId="{DB77D1AE-5B97-4533-A393-5556F457F75A}">
      <dgm:prSet/>
      <dgm:spPr/>
      <dgm:t>
        <a:bodyPr/>
        <a:lstStyle/>
        <a:p>
          <a:endParaRPr lang="en-US"/>
        </a:p>
      </dgm:t>
    </dgm:pt>
    <dgm:pt modelId="{4E40B49B-EB96-43A5-9A95-B437FF7FE275}">
      <dgm:prSet/>
      <dgm:spPr/>
      <dgm:t>
        <a:bodyPr/>
        <a:lstStyle/>
        <a:p>
          <a:r>
            <a:rPr lang="en-US" dirty="0"/>
            <a:t>Expectations</a:t>
          </a:r>
        </a:p>
      </dgm:t>
    </dgm:pt>
    <dgm:pt modelId="{00D56B93-6FFE-446B-B716-84A606C919FE}" type="parTrans" cxnId="{66C12EA9-3485-47C3-B381-EFF0294C2E0B}">
      <dgm:prSet/>
      <dgm:spPr/>
      <dgm:t>
        <a:bodyPr/>
        <a:lstStyle/>
        <a:p>
          <a:endParaRPr lang="en-US"/>
        </a:p>
      </dgm:t>
    </dgm:pt>
    <dgm:pt modelId="{CA0C4EFA-1554-49A0-A895-A62848F5BC64}" type="sibTrans" cxnId="{66C12EA9-3485-47C3-B381-EFF0294C2E0B}">
      <dgm:prSet/>
      <dgm:spPr/>
      <dgm:t>
        <a:bodyPr/>
        <a:lstStyle/>
        <a:p>
          <a:endParaRPr lang="en-US"/>
        </a:p>
      </dgm:t>
    </dgm:pt>
    <dgm:pt modelId="{CA5A1E0B-0AB9-4FC0-AC62-775244BED35B}" type="pres">
      <dgm:prSet presAssocID="{F920A49E-4F7C-4789-95FE-2C914C0FE1F7}" presName="Name0" presStyleCnt="0">
        <dgm:presLayoutVars>
          <dgm:dir/>
          <dgm:animLvl val="lvl"/>
          <dgm:resizeHandles val="exact"/>
        </dgm:presLayoutVars>
      </dgm:prSet>
      <dgm:spPr/>
    </dgm:pt>
    <dgm:pt modelId="{3CB8566D-2E99-42AB-AC64-FE32D86D1A06}" type="pres">
      <dgm:prSet presAssocID="{947D86C9-6734-4860-B008-D3DA13A780AC}" presName="composite" presStyleCnt="0"/>
      <dgm:spPr/>
    </dgm:pt>
    <dgm:pt modelId="{5B6DA496-99CC-42F1-BA60-82946C2ABF60}" type="pres">
      <dgm:prSet presAssocID="{947D86C9-6734-4860-B008-D3DA13A780AC}" presName="parTx" presStyleLbl="alignNode1" presStyleIdx="0" presStyleCnt="2">
        <dgm:presLayoutVars>
          <dgm:chMax val="0"/>
          <dgm:chPref val="0"/>
          <dgm:bulletEnabled val="1"/>
        </dgm:presLayoutVars>
      </dgm:prSet>
      <dgm:spPr/>
    </dgm:pt>
    <dgm:pt modelId="{5A7C7B77-075C-48CB-A5C5-358D4363116C}" type="pres">
      <dgm:prSet presAssocID="{947D86C9-6734-4860-B008-D3DA13A780AC}" presName="desTx" presStyleLbl="alignAccFollowNode1" presStyleIdx="0" presStyleCnt="2">
        <dgm:presLayoutVars>
          <dgm:bulletEnabled val="1"/>
        </dgm:presLayoutVars>
      </dgm:prSet>
      <dgm:spPr/>
    </dgm:pt>
    <dgm:pt modelId="{A8D1C50F-A7BC-4C6F-BD77-B2391BF0FA68}" type="pres">
      <dgm:prSet presAssocID="{E8A1AFCE-0CA5-4F2F-A982-FC70BA4ADC16}" presName="space" presStyleCnt="0"/>
      <dgm:spPr/>
    </dgm:pt>
    <dgm:pt modelId="{990A8CD1-69CC-401D-99B6-80EE58275FDC}" type="pres">
      <dgm:prSet presAssocID="{9C73BC99-8163-4570-A062-4AB2AA840052}" presName="composite" presStyleCnt="0"/>
      <dgm:spPr/>
    </dgm:pt>
    <dgm:pt modelId="{E1E6A137-87A7-47AF-B4D9-FCAF97FF892E}" type="pres">
      <dgm:prSet presAssocID="{9C73BC99-8163-4570-A062-4AB2AA840052}" presName="parTx" presStyleLbl="alignNode1" presStyleIdx="1" presStyleCnt="2">
        <dgm:presLayoutVars>
          <dgm:chMax val="0"/>
          <dgm:chPref val="0"/>
          <dgm:bulletEnabled val="1"/>
        </dgm:presLayoutVars>
      </dgm:prSet>
      <dgm:spPr/>
    </dgm:pt>
    <dgm:pt modelId="{D55F593D-8996-48F4-8785-C18D3C9C6139}" type="pres">
      <dgm:prSet presAssocID="{9C73BC99-8163-4570-A062-4AB2AA840052}" presName="desTx" presStyleLbl="alignAccFollowNode1" presStyleIdx="1" presStyleCnt="2">
        <dgm:presLayoutVars>
          <dgm:bulletEnabled val="1"/>
        </dgm:presLayoutVars>
      </dgm:prSet>
      <dgm:spPr/>
    </dgm:pt>
  </dgm:ptLst>
  <dgm:cxnLst>
    <dgm:cxn modelId="{740CB612-3B0A-4888-8E30-9FA8A7357149}" srcId="{947D86C9-6734-4860-B008-D3DA13A780AC}" destId="{BAE21024-2A95-4736-B86E-9FC79B29F422}" srcOrd="0" destOrd="0" parTransId="{0D117E91-6E41-445C-8F5C-08F1D7090920}" sibTransId="{F6B0B3C2-BA2A-4A1D-A844-676643732A99}"/>
    <dgm:cxn modelId="{3B0E3645-64B8-40D8-BD9C-9C8F5D82B55F}" type="presOf" srcId="{947D86C9-6734-4860-B008-D3DA13A780AC}" destId="{5B6DA496-99CC-42F1-BA60-82946C2ABF60}" srcOrd="0" destOrd="0" presId="urn:microsoft.com/office/officeart/2005/8/layout/hList1"/>
    <dgm:cxn modelId="{C738734C-B841-42D8-8200-B4122C9876BC}" srcId="{F920A49E-4F7C-4789-95FE-2C914C0FE1F7}" destId="{9C73BC99-8163-4570-A062-4AB2AA840052}" srcOrd="1" destOrd="0" parTransId="{DFD738A4-D72B-4CB3-9E7A-EEDD35198118}" sibTransId="{C3F3E277-74C9-46B0-BA43-0E5C0FE3450B}"/>
    <dgm:cxn modelId="{7B68874D-7FEF-4FC7-9C17-8A08FE0E7ABC}" srcId="{9C73BC99-8163-4570-A062-4AB2AA840052}" destId="{9A7911DD-73F2-449A-98F7-011B6B186BEA}" srcOrd="0" destOrd="0" parTransId="{BCA3DB9E-F067-417D-9BC6-B19B86B650E3}" sibTransId="{E336FDB8-0F93-4589-80C2-AEB521D45373}"/>
    <dgm:cxn modelId="{BDBB9283-CE2E-4A48-8D3C-7E0AADCFD7C8}" type="presOf" srcId="{9A7911DD-73F2-449A-98F7-011B6B186BEA}" destId="{D55F593D-8996-48F4-8785-C18D3C9C6139}" srcOrd="0" destOrd="0" presId="urn:microsoft.com/office/officeart/2005/8/layout/hList1"/>
    <dgm:cxn modelId="{49DB1D85-4810-4E71-8816-611C702DE096}" type="presOf" srcId="{38108254-9225-4690-89E4-E8E57D5F6A0D}" destId="{5A7C7B77-075C-48CB-A5C5-358D4363116C}" srcOrd="0" destOrd="2" presId="urn:microsoft.com/office/officeart/2005/8/layout/hList1"/>
    <dgm:cxn modelId="{2E86048A-DCFA-4787-AF79-EA48CD806A51}" type="presOf" srcId="{9C73BC99-8163-4570-A062-4AB2AA840052}" destId="{E1E6A137-87A7-47AF-B4D9-FCAF97FF892E}" srcOrd="0" destOrd="0" presId="urn:microsoft.com/office/officeart/2005/8/layout/hList1"/>
    <dgm:cxn modelId="{CD3CE28E-9D81-4DD8-BF5C-AB28B7D04459}" srcId="{947D86C9-6734-4860-B008-D3DA13A780AC}" destId="{38108254-9225-4690-89E4-E8E57D5F6A0D}" srcOrd="2" destOrd="0" parTransId="{AA2A8E3A-F06E-4D4F-AD8C-AB5B8E133B72}" sibTransId="{9AFE197A-3BDA-47BF-95DB-48862B7BFBF2}"/>
    <dgm:cxn modelId="{047E7199-C31F-43DB-AA67-571B8D2F33E3}" type="presOf" srcId="{BAE21024-2A95-4736-B86E-9FC79B29F422}" destId="{5A7C7B77-075C-48CB-A5C5-358D4363116C}" srcOrd="0" destOrd="0" presId="urn:microsoft.com/office/officeart/2005/8/layout/hList1"/>
    <dgm:cxn modelId="{C146AB9C-C20E-4708-8314-3B8908934A47}" srcId="{F920A49E-4F7C-4789-95FE-2C914C0FE1F7}" destId="{947D86C9-6734-4860-B008-D3DA13A780AC}" srcOrd="0" destOrd="0" parTransId="{BF0C0DFE-0E34-40B4-9456-CA8014857BD7}" sibTransId="{E8A1AFCE-0CA5-4F2F-A982-FC70BA4ADC16}"/>
    <dgm:cxn modelId="{226CE4A4-4D60-4886-BE45-EAF0618C3BB7}" type="presOf" srcId="{7C282A7D-61BC-479D-85C8-497C00717CBD}" destId="{5A7C7B77-075C-48CB-A5C5-358D4363116C}" srcOrd="0" destOrd="1" presId="urn:microsoft.com/office/officeart/2005/8/layout/hList1"/>
    <dgm:cxn modelId="{66C12EA9-3485-47C3-B381-EFF0294C2E0B}" srcId="{9C73BC99-8163-4570-A062-4AB2AA840052}" destId="{4E40B49B-EB96-43A5-9A95-B437FF7FE275}" srcOrd="2" destOrd="0" parTransId="{00D56B93-6FFE-446B-B716-84A606C919FE}" sibTransId="{CA0C4EFA-1554-49A0-A895-A62848F5BC64}"/>
    <dgm:cxn modelId="{9E996FA9-B709-4A1F-9DCD-A23C6D97E049}" type="presOf" srcId="{29121D21-899F-47EA-BFCD-7F93CB7A823B}" destId="{D55F593D-8996-48F4-8785-C18D3C9C6139}" srcOrd="0" destOrd="1" presId="urn:microsoft.com/office/officeart/2005/8/layout/hList1"/>
    <dgm:cxn modelId="{76C34AAE-7F06-4A88-9E05-2EB2F4064D68}" type="presOf" srcId="{F920A49E-4F7C-4789-95FE-2C914C0FE1F7}" destId="{CA5A1E0B-0AB9-4FC0-AC62-775244BED35B}" srcOrd="0" destOrd="0" presId="urn:microsoft.com/office/officeart/2005/8/layout/hList1"/>
    <dgm:cxn modelId="{DB77D1AE-5B97-4533-A393-5556F457F75A}" srcId="{9C73BC99-8163-4570-A062-4AB2AA840052}" destId="{29121D21-899F-47EA-BFCD-7F93CB7A823B}" srcOrd="1" destOrd="0" parTransId="{21D22025-B4B4-4CE6-B9FA-D2BB6421F8DD}" sibTransId="{2078F2E1-0F52-4394-B1BD-C4DB50A3405E}"/>
    <dgm:cxn modelId="{B59DE2BF-32BF-4AB5-BA8C-289ED70F94E4}" type="presOf" srcId="{4E40B49B-EB96-43A5-9A95-B437FF7FE275}" destId="{D55F593D-8996-48F4-8785-C18D3C9C6139}" srcOrd="0" destOrd="2" presId="urn:microsoft.com/office/officeart/2005/8/layout/hList1"/>
    <dgm:cxn modelId="{FDA22DC2-FACC-4974-8E38-5F6E569343EA}" srcId="{947D86C9-6734-4860-B008-D3DA13A780AC}" destId="{7C282A7D-61BC-479D-85C8-497C00717CBD}" srcOrd="1" destOrd="0" parTransId="{E2C7BF60-854E-416A-8978-78716C41EFD0}" sibTransId="{9CAEA395-6727-4BBA-91B3-35890E0EB261}"/>
    <dgm:cxn modelId="{2E1DDC32-878F-4B87-9520-BE2945280C05}" type="presParOf" srcId="{CA5A1E0B-0AB9-4FC0-AC62-775244BED35B}" destId="{3CB8566D-2E99-42AB-AC64-FE32D86D1A06}" srcOrd="0" destOrd="0" presId="urn:microsoft.com/office/officeart/2005/8/layout/hList1"/>
    <dgm:cxn modelId="{6670D18A-B2BB-4335-A915-DBC34C46F64A}" type="presParOf" srcId="{3CB8566D-2E99-42AB-AC64-FE32D86D1A06}" destId="{5B6DA496-99CC-42F1-BA60-82946C2ABF60}" srcOrd="0" destOrd="0" presId="urn:microsoft.com/office/officeart/2005/8/layout/hList1"/>
    <dgm:cxn modelId="{0F282D17-604E-4A19-95AE-3D37F7A619E2}" type="presParOf" srcId="{3CB8566D-2E99-42AB-AC64-FE32D86D1A06}" destId="{5A7C7B77-075C-48CB-A5C5-358D4363116C}" srcOrd="1" destOrd="0" presId="urn:microsoft.com/office/officeart/2005/8/layout/hList1"/>
    <dgm:cxn modelId="{C7FCD5FC-8E4A-40C3-A878-997363BC9619}" type="presParOf" srcId="{CA5A1E0B-0AB9-4FC0-AC62-775244BED35B}" destId="{A8D1C50F-A7BC-4C6F-BD77-B2391BF0FA68}" srcOrd="1" destOrd="0" presId="urn:microsoft.com/office/officeart/2005/8/layout/hList1"/>
    <dgm:cxn modelId="{D0CD5737-A7C3-440F-BDD6-AB71E9992F11}" type="presParOf" srcId="{CA5A1E0B-0AB9-4FC0-AC62-775244BED35B}" destId="{990A8CD1-69CC-401D-99B6-80EE58275FDC}" srcOrd="2" destOrd="0" presId="urn:microsoft.com/office/officeart/2005/8/layout/hList1"/>
    <dgm:cxn modelId="{CB9A8DC9-F00D-49A9-A8EA-B2728A3EA915}" type="presParOf" srcId="{990A8CD1-69CC-401D-99B6-80EE58275FDC}" destId="{E1E6A137-87A7-47AF-B4D9-FCAF97FF892E}" srcOrd="0" destOrd="0" presId="urn:microsoft.com/office/officeart/2005/8/layout/hList1"/>
    <dgm:cxn modelId="{CD4F5B67-0089-47E9-8DF0-147D403755DD}" type="presParOf" srcId="{990A8CD1-69CC-401D-99B6-80EE58275FDC}" destId="{D55F593D-8996-48F4-8785-C18D3C9C61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48E05-0432-4045-8A7E-96B147A2BB19}">
      <dsp:nvSpPr>
        <dsp:cNvPr id="0" name=""/>
        <dsp:cNvSpPr/>
      </dsp:nvSpPr>
      <dsp:spPr>
        <a:xfrm>
          <a:off x="37" y="68289"/>
          <a:ext cx="3587321" cy="7345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Quote = direct </a:t>
          </a:r>
          <a:r>
            <a:rPr lang="sk-SK" sz="2100" kern="1200" dirty="0" err="1"/>
            <a:t>citation</a:t>
          </a:r>
          <a:endParaRPr lang="en-US" sz="2100" kern="1200" dirty="0"/>
        </a:p>
      </dsp:txBody>
      <dsp:txXfrm>
        <a:off x="37" y="68289"/>
        <a:ext cx="3587321" cy="734507"/>
      </dsp:txXfrm>
    </dsp:sp>
    <dsp:sp modelId="{9BC21A23-8F00-4C6E-AE6D-A6F378BA6508}">
      <dsp:nvSpPr>
        <dsp:cNvPr id="0" name=""/>
        <dsp:cNvSpPr/>
      </dsp:nvSpPr>
      <dsp:spPr>
        <a:xfrm>
          <a:off x="37" y="802796"/>
          <a:ext cx="3587321" cy="20328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 quotation marks</a:t>
          </a:r>
        </a:p>
        <a:p>
          <a:pPr marL="228600" lvl="1" indent="-228600" algn="l" defTabSz="933450">
            <a:lnSpc>
              <a:spcPct val="90000"/>
            </a:lnSpc>
            <a:spcBef>
              <a:spcPct val="0"/>
            </a:spcBef>
            <a:spcAft>
              <a:spcPct val="15000"/>
            </a:spcAft>
            <a:buChar char="•"/>
          </a:pPr>
          <a:r>
            <a:rPr lang="en-US" sz="2100" kern="1200" dirty="0"/>
            <a:t>Not more than 10% of the text</a:t>
          </a:r>
        </a:p>
        <a:p>
          <a:pPr marL="228600" lvl="1" indent="-228600" algn="l" defTabSz="933450">
            <a:lnSpc>
              <a:spcPct val="90000"/>
            </a:lnSpc>
            <a:spcBef>
              <a:spcPct val="0"/>
            </a:spcBef>
            <a:spcAft>
              <a:spcPct val="15000"/>
            </a:spcAft>
            <a:buChar char="•"/>
          </a:pPr>
          <a:r>
            <a:rPr lang="en-US" sz="2100" kern="1200" dirty="0"/>
            <a:t>Rarely (practically never) in scientific works</a:t>
          </a:r>
        </a:p>
      </dsp:txBody>
      <dsp:txXfrm>
        <a:off x="37" y="802796"/>
        <a:ext cx="3587321" cy="2032886"/>
      </dsp:txXfrm>
    </dsp:sp>
    <dsp:sp modelId="{77382B61-1CD2-45C2-A563-87776748B3C9}">
      <dsp:nvSpPr>
        <dsp:cNvPr id="0" name=""/>
        <dsp:cNvSpPr/>
      </dsp:nvSpPr>
      <dsp:spPr>
        <a:xfrm>
          <a:off x="4089583" y="68289"/>
          <a:ext cx="3587321" cy="7345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Paraphrase = indirect citation</a:t>
          </a:r>
          <a:endParaRPr lang="en-US" sz="2100" kern="1200" dirty="0"/>
        </a:p>
      </dsp:txBody>
      <dsp:txXfrm>
        <a:off x="4089583" y="68289"/>
        <a:ext cx="3587321" cy="734507"/>
      </dsp:txXfrm>
    </dsp:sp>
    <dsp:sp modelId="{6E68C4F0-101F-4BA5-9758-3546149CA7A2}">
      <dsp:nvSpPr>
        <dsp:cNvPr id="0" name=""/>
        <dsp:cNvSpPr/>
      </dsp:nvSpPr>
      <dsp:spPr>
        <a:xfrm>
          <a:off x="4089583" y="802796"/>
          <a:ext cx="3587321" cy="20328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The text must be understood</a:t>
          </a:r>
        </a:p>
        <a:p>
          <a:pPr marL="228600" lvl="1" indent="-228600" algn="l" defTabSz="933450">
            <a:lnSpc>
              <a:spcPct val="90000"/>
            </a:lnSpc>
            <a:spcBef>
              <a:spcPct val="0"/>
            </a:spcBef>
            <a:spcAft>
              <a:spcPct val="15000"/>
            </a:spcAft>
            <a:buChar char="•"/>
          </a:pPr>
          <a:r>
            <a:rPr lang="en-US" sz="2100" kern="1200" dirty="0"/>
            <a:t>It is not enough to replace words with synonyms</a:t>
          </a:r>
        </a:p>
        <a:p>
          <a:pPr marL="228600" lvl="1" indent="-228600" algn="l" defTabSz="933450">
            <a:lnSpc>
              <a:spcPct val="90000"/>
            </a:lnSpc>
            <a:spcBef>
              <a:spcPct val="0"/>
            </a:spcBef>
            <a:spcAft>
              <a:spcPct val="15000"/>
            </a:spcAft>
            <a:buChar char="•"/>
          </a:pPr>
          <a:r>
            <a:rPr lang="en-US" sz="2100" kern="1200" dirty="0"/>
            <a:t>In scientific works almost exclusively</a:t>
          </a:r>
        </a:p>
      </dsp:txBody>
      <dsp:txXfrm>
        <a:off x="4089583" y="802796"/>
        <a:ext cx="3587321" cy="2032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DA496-99CC-42F1-BA60-82946C2ABF60}">
      <dsp:nvSpPr>
        <dsp:cNvPr id="0" name=""/>
        <dsp:cNvSpPr/>
      </dsp:nvSpPr>
      <dsp:spPr>
        <a:xfrm>
          <a:off x="52" y="167728"/>
          <a:ext cx="5024314" cy="112562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Information considered as basic knowledge</a:t>
          </a:r>
        </a:p>
      </dsp:txBody>
      <dsp:txXfrm>
        <a:off x="52" y="167728"/>
        <a:ext cx="5024314" cy="1125623"/>
      </dsp:txXfrm>
    </dsp:sp>
    <dsp:sp modelId="{5A7C7B77-075C-48CB-A5C5-358D4363116C}">
      <dsp:nvSpPr>
        <dsp:cNvPr id="0" name=""/>
        <dsp:cNvSpPr/>
      </dsp:nvSpPr>
      <dsp:spPr>
        <a:xfrm>
          <a:off x="52" y="1293351"/>
          <a:ext cx="5024314" cy="2679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What most people know</a:t>
          </a:r>
        </a:p>
        <a:p>
          <a:pPr marL="285750" lvl="1" indent="-285750" algn="l" defTabSz="1422400">
            <a:lnSpc>
              <a:spcPct val="90000"/>
            </a:lnSpc>
            <a:spcBef>
              <a:spcPct val="0"/>
            </a:spcBef>
            <a:spcAft>
              <a:spcPct val="15000"/>
            </a:spcAft>
            <a:buChar char="•"/>
          </a:pPr>
          <a:r>
            <a:rPr lang="en-US" sz="3200" kern="1200" dirty="0"/>
            <a:t>What a cultural or national group knows</a:t>
          </a:r>
        </a:p>
        <a:p>
          <a:pPr marL="285750" lvl="1" indent="-285750" algn="l" defTabSz="1422400">
            <a:lnSpc>
              <a:spcPct val="90000"/>
            </a:lnSpc>
            <a:spcBef>
              <a:spcPct val="0"/>
            </a:spcBef>
            <a:spcAft>
              <a:spcPct val="15000"/>
            </a:spcAft>
            <a:buChar char="•"/>
          </a:pPr>
          <a:r>
            <a:rPr lang="en-US" sz="3200" kern="1200" dirty="0"/>
            <a:t>What people in the field of study know</a:t>
          </a:r>
        </a:p>
      </dsp:txBody>
      <dsp:txXfrm>
        <a:off x="52" y="1293351"/>
        <a:ext cx="5024314" cy="2679120"/>
      </dsp:txXfrm>
    </dsp:sp>
    <dsp:sp modelId="{E1E6A137-87A7-47AF-B4D9-FCAF97FF892E}">
      <dsp:nvSpPr>
        <dsp:cNvPr id="0" name=""/>
        <dsp:cNvSpPr/>
      </dsp:nvSpPr>
      <dsp:spPr>
        <a:xfrm>
          <a:off x="5727771" y="167728"/>
          <a:ext cx="5024314" cy="112562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t>Depends on the</a:t>
          </a:r>
          <a:endParaRPr lang="en-US" sz="3200" kern="1200" dirty="0"/>
        </a:p>
      </dsp:txBody>
      <dsp:txXfrm>
        <a:off x="5727771" y="167728"/>
        <a:ext cx="5024314" cy="1125623"/>
      </dsp:txXfrm>
    </dsp:sp>
    <dsp:sp modelId="{D55F593D-8996-48F4-8785-C18D3C9C6139}">
      <dsp:nvSpPr>
        <dsp:cNvPr id="0" name=""/>
        <dsp:cNvSpPr/>
      </dsp:nvSpPr>
      <dsp:spPr>
        <a:xfrm>
          <a:off x="5727771" y="1293351"/>
          <a:ext cx="5024314" cy="2679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Target group (who reads it?)</a:t>
          </a:r>
        </a:p>
        <a:p>
          <a:pPr marL="285750" lvl="1" indent="-285750" algn="l" defTabSz="1422400">
            <a:lnSpc>
              <a:spcPct val="90000"/>
            </a:lnSpc>
            <a:spcBef>
              <a:spcPct val="0"/>
            </a:spcBef>
            <a:spcAft>
              <a:spcPct val="15000"/>
            </a:spcAft>
            <a:buChar char="•"/>
          </a:pPr>
          <a:r>
            <a:rPr lang="en-US" sz="3200" kern="1200" dirty="0"/>
            <a:t>Required level of knowledge</a:t>
          </a:r>
        </a:p>
        <a:p>
          <a:pPr marL="285750" lvl="1" indent="-285750" algn="l" defTabSz="1422400">
            <a:lnSpc>
              <a:spcPct val="90000"/>
            </a:lnSpc>
            <a:spcBef>
              <a:spcPct val="0"/>
            </a:spcBef>
            <a:spcAft>
              <a:spcPct val="15000"/>
            </a:spcAft>
            <a:buChar char="•"/>
          </a:pPr>
          <a:r>
            <a:rPr lang="en-US" sz="3200" kern="1200" dirty="0"/>
            <a:t>Expectations</a:t>
          </a:r>
        </a:p>
      </dsp:txBody>
      <dsp:txXfrm>
        <a:off x="5727771" y="1293351"/>
        <a:ext cx="5024314" cy="2679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a:t>
            </a:fld>
            <a:endParaRPr lang="cs-CZ" altLang="cs-CZ" dirty="0"/>
          </a:p>
        </p:txBody>
      </p:sp>
    </p:spTree>
    <p:extLst>
      <p:ext uri="{BB962C8B-B14F-4D97-AF65-F5344CB8AC3E}">
        <p14:creationId xmlns:p14="http://schemas.microsoft.com/office/powerpoint/2010/main" val="427633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10196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00666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28593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Helvetica" panose="020B0604020202020204" pitchFamily="34" charset="0"/>
              </a:rPr>
              <a:t>journal, volume, issue, page numbers</a:t>
            </a:r>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166837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65410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22</a:t>
            </a:fld>
            <a:endParaRPr lang="cs-CZ" altLang="cs-CZ" dirty="0"/>
          </a:p>
        </p:txBody>
      </p:sp>
    </p:spTree>
    <p:extLst>
      <p:ext uri="{BB962C8B-B14F-4D97-AF65-F5344CB8AC3E}">
        <p14:creationId xmlns:p14="http://schemas.microsoft.com/office/powerpoint/2010/main" val="4077329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pic>
        <p:nvPicPr>
          <p:cNvPr id="9" name="Obrázek 8">
            <a:extLst>
              <a:ext uri="{FF2B5EF4-FFF2-40B4-BE49-F238E27FC236}">
                <a16:creationId xmlns:a16="http://schemas.microsoft.com/office/drawing/2014/main" id="{7205812E-EB3A-AE47-A374-ADE041595B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11" y="-49059"/>
            <a:ext cx="6071871" cy="133868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9">
            <a:extLst>
              <a:ext uri="{FF2B5EF4-FFF2-40B4-BE49-F238E27FC236}">
                <a16:creationId xmlns:a16="http://schemas.microsoft.com/office/drawing/2014/main" id="{282A5AAA-8A33-9546-B6D0-490C222D1A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11" y="-49059"/>
            <a:ext cx="6071871" cy="133868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CBB09A67-6E39-FB41-AA61-C733550271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8" y="25997"/>
            <a:ext cx="6680077" cy="1461267"/>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9" name="Obrázek 8">
            <a:extLst>
              <a:ext uri="{FF2B5EF4-FFF2-40B4-BE49-F238E27FC236}">
                <a16:creationId xmlns:a16="http://schemas.microsoft.com/office/drawing/2014/main" id="{8A52A60E-955D-7B47-BA52-FF1C1DA7C2D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8" y="25997"/>
            <a:ext cx="6680077" cy="1461267"/>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600" cy="324095"/>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4" name="Obrázek 5">
            <a:extLst>
              <a:ext uri="{FF2B5EF4-FFF2-40B4-BE49-F238E27FC236}">
                <a16:creationId xmlns:a16="http://schemas.microsoft.com/office/drawing/2014/main" id="{5B040CE2-AEE0-F940-B2B1-2A27CE1D2F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4"/>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1_MUNI slide">
    <p:bg>
      <p:bgPr>
        <a:solidFill>
          <a:schemeClr val="accent1"/>
        </a:solidFill>
        <a:effectLst/>
      </p:bgPr>
    </p:bg>
    <p:spTree>
      <p:nvGrpSpPr>
        <p:cNvPr id="1" name=""/>
        <p:cNvGrpSpPr/>
        <p:nvPr/>
      </p:nvGrpSpPr>
      <p:grpSpPr>
        <a:xfrm>
          <a:off x="0" y="0"/>
          <a:ext cx="0" cy="0"/>
          <a:chOff x="0" y="0"/>
          <a:chExt cx="0" cy="0"/>
        </a:xfrm>
      </p:grpSpPr>
      <p:sp>
        <p:nvSpPr>
          <p:cNvPr id="157"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Obrázek 3">
            <a:extLst>
              <a:ext uri="{FF2B5EF4-FFF2-40B4-BE49-F238E27FC236}">
                <a16:creationId xmlns:a16="http://schemas.microsoft.com/office/drawing/2014/main" id="{003AF767-96CB-924B-BC68-2314DA48ED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0000" y="2214250"/>
            <a:ext cx="11252316" cy="2461444"/>
          </a:xfrm>
          <a:prstGeom prst="rect">
            <a:avLst/>
          </a:prstGeom>
        </p:spPr>
      </p:pic>
    </p:spTree>
    <p:extLst>
      <p:ext uri="{BB962C8B-B14F-4D97-AF65-F5344CB8AC3E}">
        <p14:creationId xmlns:p14="http://schemas.microsoft.com/office/powerpoint/2010/main" val="1592896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a16="http://schemas.microsoft.com/office/drawing/2014/main" id="{1883ABA3-95FD-9A42-B54F-03A2F3CA4C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65210" y="5993069"/>
            <a:ext cx="3288914" cy="725115"/>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pic>
        <p:nvPicPr>
          <p:cNvPr id="6" name="Obrázek 5">
            <a:extLst>
              <a:ext uri="{FF2B5EF4-FFF2-40B4-BE49-F238E27FC236}">
                <a16:creationId xmlns:a16="http://schemas.microsoft.com/office/drawing/2014/main" id="{9261EE37-D899-9F44-9388-291F7C43E10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8665210" y="5993069"/>
            <a:ext cx="3288914" cy="725115"/>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9" r:id="rId17"/>
    <p:sldLayoutId id="2147483693"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09_53B3A12C.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0C_3D40822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14_58B01B4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5_99721B2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7_4AD29F2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so.org/standard/72642.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en-AU" dirty="0"/>
              <a:t>Citation Tools</a:t>
            </a:r>
            <a:r>
              <a:rPr lang="en-AU" noProof="0" dirty="0"/>
              <a:t> – </a:t>
            </a:r>
            <a:r>
              <a:rPr lang="en-AU" dirty="0"/>
              <a:t>March 2022</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en-GB" altLang="cs-CZ" noProof="0" smtClean="0"/>
              <a:pPr>
                <a:spcAft>
                  <a:spcPts val="600"/>
                </a:spcAft>
              </a:pPr>
              <a:t>1</a:t>
            </a:fld>
            <a:endParaRPr lang="en-GB" altLang="cs-CZ" noProof="0" dirty="0"/>
          </a:p>
        </p:txBody>
      </p:sp>
      <p:sp>
        <p:nvSpPr>
          <p:cNvPr id="6" name="Nadpis 5"/>
          <p:cNvSpPr>
            <a:spLocks noGrp="1"/>
          </p:cNvSpPr>
          <p:nvPr>
            <p:ph type="title"/>
          </p:nvPr>
        </p:nvSpPr>
        <p:spPr>
          <a:xfrm>
            <a:off x="398502" y="2900365"/>
            <a:ext cx="11361600" cy="1171580"/>
          </a:xfrm>
        </p:spPr>
        <p:txBody>
          <a:bodyPr anchor="t">
            <a:normAutofit/>
          </a:bodyPr>
          <a:lstStyle/>
          <a:p>
            <a:r>
              <a:rPr lang="en-AU" dirty="0"/>
              <a:t>E2020 – SOFT SKILLS II</a:t>
            </a:r>
            <a:br>
              <a:rPr lang="en-AU" dirty="0"/>
            </a:br>
            <a:r>
              <a:rPr lang="en-AU" dirty="0"/>
              <a:t>Citation Tools</a:t>
            </a:r>
            <a:endParaRPr lang="cs-CZ" dirty="0"/>
          </a:p>
        </p:txBody>
      </p:sp>
      <p:sp>
        <p:nvSpPr>
          <p:cNvPr id="7" name="Podnadpis 6"/>
          <p:cNvSpPr>
            <a:spLocks noGrp="1"/>
          </p:cNvSpPr>
          <p:nvPr>
            <p:ph type="subTitle" idx="1"/>
          </p:nvPr>
        </p:nvSpPr>
        <p:spPr>
          <a:xfrm>
            <a:off x="398502" y="4116402"/>
            <a:ext cx="11361600" cy="698497"/>
          </a:xfrm>
        </p:spPr>
        <p:txBody>
          <a:bodyPr anchor="t">
            <a:normAutofit/>
          </a:bodyPr>
          <a:lstStyle/>
          <a:p>
            <a:pPr>
              <a:spcAft>
                <a:spcPts val="600"/>
              </a:spcAft>
            </a:pPr>
            <a:r>
              <a:rPr lang="en-AU" dirty="0"/>
              <a:t>Consuelo Quispe</a:t>
            </a:r>
            <a:endParaRPr lang="cs-CZ"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A56AD0-6746-48A2-8339-18E85138DEED}"/>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13E2A682-036B-4EBA-BEC6-BDB7E62C16DA}"/>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5" name="Content Placeholder 4">
            <a:extLst>
              <a:ext uri="{FF2B5EF4-FFF2-40B4-BE49-F238E27FC236}">
                <a16:creationId xmlns:a16="http://schemas.microsoft.com/office/drawing/2014/main" id="{11E139F2-3AF5-4356-9D66-9D46439390FE}"/>
              </a:ext>
            </a:extLst>
          </p:cNvPr>
          <p:cNvSpPr>
            <a:spLocks noGrp="1"/>
          </p:cNvSpPr>
          <p:nvPr>
            <p:ph idx="1"/>
          </p:nvPr>
        </p:nvSpPr>
        <p:spPr>
          <a:xfrm>
            <a:off x="1672985" y="4794965"/>
            <a:ext cx="8846031" cy="1433035"/>
          </a:xfrm>
        </p:spPr>
        <p:txBody>
          <a:bodyPr/>
          <a:lstStyle/>
          <a:p>
            <a:pPr marL="72000" indent="0">
              <a:buNone/>
            </a:pPr>
            <a:r>
              <a:rPr lang="en-US" b="0" i="0" dirty="0">
                <a:solidFill>
                  <a:srgbClr val="222222"/>
                </a:solidFill>
                <a:effectLst/>
                <a:highlight>
                  <a:srgbClr val="FFFF00"/>
                </a:highlight>
                <a:latin typeface="-apple-system"/>
              </a:rPr>
              <a:t>Yang, L., Liu, S., Liu, J. </a:t>
            </a:r>
            <a:r>
              <a:rPr lang="en-US" b="0" i="1" dirty="0">
                <a:solidFill>
                  <a:srgbClr val="222222"/>
                </a:solidFill>
                <a:effectLst/>
                <a:highlight>
                  <a:srgbClr val="FFFF00"/>
                </a:highlight>
                <a:latin typeface="-apple-system"/>
              </a:rPr>
              <a:t>et al.</a:t>
            </a:r>
            <a:r>
              <a:rPr lang="en-US" b="0" i="0" dirty="0">
                <a:solidFill>
                  <a:srgbClr val="222222"/>
                </a:solidFill>
                <a:effectLst/>
                <a:highlight>
                  <a:srgbClr val="FFFF00"/>
                </a:highlight>
                <a:latin typeface="-apple-system"/>
              </a:rPr>
              <a:t> </a:t>
            </a:r>
            <a:r>
              <a:rPr lang="en-US" b="0" i="0" dirty="0">
                <a:solidFill>
                  <a:srgbClr val="222222"/>
                </a:solidFill>
                <a:effectLst/>
                <a:highlight>
                  <a:srgbClr val="00FF00"/>
                </a:highlight>
                <a:latin typeface="-apple-system"/>
              </a:rPr>
              <a:t>COVID-19: immunopathogenesis and </a:t>
            </a:r>
            <a:r>
              <a:rPr lang="en-US" b="0" i="0" dirty="0" err="1">
                <a:solidFill>
                  <a:srgbClr val="222222"/>
                </a:solidFill>
                <a:effectLst/>
                <a:highlight>
                  <a:srgbClr val="00FF00"/>
                </a:highlight>
                <a:latin typeface="-apple-system"/>
              </a:rPr>
              <a:t>Immunotherapeutics</a:t>
            </a:r>
            <a:r>
              <a:rPr lang="en-US" b="0" i="0" dirty="0">
                <a:solidFill>
                  <a:srgbClr val="222222"/>
                </a:solidFill>
                <a:effectLst/>
                <a:highlight>
                  <a:srgbClr val="00FF00"/>
                </a:highlight>
                <a:latin typeface="-apple-system"/>
              </a:rPr>
              <a:t>.</a:t>
            </a:r>
            <a:r>
              <a:rPr lang="en-US" b="0" i="0" dirty="0">
                <a:solidFill>
                  <a:srgbClr val="222222"/>
                </a:solidFill>
                <a:effectLst/>
                <a:latin typeface="-apple-system"/>
              </a:rPr>
              <a:t> </a:t>
            </a:r>
            <a:r>
              <a:rPr lang="en-US" b="0" i="1" dirty="0">
                <a:solidFill>
                  <a:srgbClr val="222222"/>
                </a:solidFill>
                <a:effectLst/>
                <a:highlight>
                  <a:srgbClr val="00FFFF"/>
                </a:highlight>
                <a:latin typeface="-apple-system"/>
              </a:rPr>
              <a:t>Sig </a:t>
            </a:r>
            <a:r>
              <a:rPr lang="en-US" b="0" i="1" dirty="0" err="1">
                <a:solidFill>
                  <a:srgbClr val="222222"/>
                </a:solidFill>
                <a:effectLst/>
                <a:highlight>
                  <a:srgbClr val="00FFFF"/>
                </a:highlight>
                <a:latin typeface="-apple-system"/>
              </a:rPr>
              <a:t>Transduct</a:t>
            </a:r>
            <a:r>
              <a:rPr lang="en-US" b="0" i="1" dirty="0">
                <a:solidFill>
                  <a:srgbClr val="222222"/>
                </a:solidFill>
                <a:effectLst/>
                <a:highlight>
                  <a:srgbClr val="00FFFF"/>
                </a:highlight>
                <a:latin typeface="-apple-system"/>
              </a:rPr>
              <a:t> Target </a:t>
            </a:r>
            <a:r>
              <a:rPr lang="en-US" b="0" i="1" dirty="0" err="1">
                <a:solidFill>
                  <a:srgbClr val="222222"/>
                </a:solidFill>
                <a:effectLst/>
                <a:highlight>
                  <a:srgbClr val="00FFFF"/>
                </a:highlight>
                <a:latin typeface="-apple-system"/>
              </a:rPr>
              <a:t>Ther</a:t>
            </a:r>
            <a:r>
              <a:rPr lang="en-US" b="0" i="0" dirty="0">
                <a:solidFill>
                  <a:srgbClr val="222222"/>
                </a:solidFill>
                <a:effectLst/>
                <a:highlight>
                  <a:srgbClr val="00FFFF"/>
                </a:highlight>
                <a:latin typeface="-apple-system"/>
              </a:rPr>
              <a:t> </a:t>
            </a:r>
            <a:r>
              <a:rPr lang="en-US" b="1" i="0" dirty="0">
                <a:solidFill>
                  <a:srgbClr val="222222"/>
                </a:solidFill>
                <a:effectLst/>
                <a:highlight>
                  <a:srgbClr val="FF00FF"/>
                </a:highlight>
                <a:latin typeface="-apple-system"/>
              </a:rPr>
              <a:t>5, </a:t>
            </a:r>
            <a:r>
              <a:rPr lang="en-US" b="0" i="0" dirty="0">
                <a:solidFill>
                  <a:srgbClr val="222222"/>
                </a:solidFill>
                <a:effectLst/>
                <a:highlight>
                  <a:srgbClr val="FF00FF"/>
                </a:highlight>
                <a:latin typeface="-apple-system"/>
              </a:rPr>
              <a:t>128 (2020)</a:t>
            </a:r>
            <a:r>
              <a:rPr lang="en-US" b="0" i="0" dirty="0">
                <a:solidFill>
                  <a:srgbClr val="222222"/>
                </a:solidFill>
                <a:effectLst/>
                <a:latin typeface="-apple-system"/>
              </a:rPr>
              <a:t>. </a:t>
            </a:r>
            <a:r>
              <a:rPr lang="en-US" b="0" i="0" dirty="0">
                <a:solidFill>
                  <a:srgbClr val="222222"/>
                </a:solidFill>
                <a:effectLst/>
                <a:highlight>
                  <a:srgbClr val="FF0000"/>
                </a:highlight>
                <a:latin typeface="-apple-system"/>
              </a:rPr>
              <a:t>https://doi.org/10.1038/s41392-020-00243-2</a:t>
            </a:r>
            <a:endParaRPr lang="en-US" dirty="0">
              <a:highlight>
                <a:srgbClr val="FF0000"/>
              </a:highlight>
            </a:endParaRPr>
          </a:p>
        </p:txBody>
      </p:sp>
      <p:pic>
        <p:nvPicPr>
          <p:cNvPr id="7" name="Picture 6">
            <a:extLst>
              <a:ext uri="{FF2B5EF4-FFF2-40B4-BE49-F238E27FC236}">
                <a16:creationId xmlns:a16="http://schemas.microsoft.com/office/drawing/2014/main" id="{97403D2E-5583-4F8E-B4A1-864BB2FCFB3E}"/>
              </a:ext>
            </a:extLst>
          </p:cNvPr>
          <p:cNvPicPr>
            <a:picLocks noChangeAspect="1"/>
          </p:cNvPicPr>
          <p:nvPr/>
        </p:nvPicPr>
        <p:blipFill>
          <a:blip r:embed="rId3"/>
          <a:stretch>
            <a:fillRect/>
          </a:stretch>
        </p:blipFill>
        <p:spPr>
          <a:xfrm>
            <a:off x="1672984" y="243309"/>
            <a:ext cx="8948124" cy="4667250"/>
          </a:xfrm>
          <a:prstGeom prst="rect">
            <a:avLst/>
          </a:prstGeom>
        </p:spPr>
      </p:pic>
    </p:spTree>
    <p:extLst>
      <p:ext uri="{BB962C8B-B14F-4D97-AF65-F5344CB8AC3E}">
        <p14:creationId xmlns:p14="http://schemas.microsoft.com/office/powerpoint/2010/main" val="381165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28B436-EBC8-4ABF-9D50-CF63F50FEC0C}"/>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BF1BD7A1-3554-433A-B5E3-0DDC0AD95335}"/>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5" name="Content Placeholder 4">
            <a:extLst>
              <a:ext uri="{FF2B5EF4-FFF2-40B4-BE49-F238E27FC236}">
                <a16:creationId xmlns:a16="http://schemas.microsoft.com/office/drawing/2014/main" id="{21C207B2-F61E-45CC-AEAA-2E4A957CFCD6}"/>
              </a:ext>
            </a:extLst>
          </p:cNvPr>
          <p:cNvSpPr>
            <a:spLocks noGrp="1"/>
          </p:cNvSpPr>
          <p:nvPr>
            <p:ph idx="1"/>
          </p:nvPr>
        </p:nvSpPr>
        <p:spPr>
          <a:xfrm>
            <a:off x="720000" y="1095270"/>
            <a:ext cx="10753200" cy="4736730"/>
          </a:xfrm>
        </p:spPr>
        <p:txBody>
          <a:bodyPr/>
          <a:lstStyle/>
          <a:p>
            <a:pPr lvl="1"/>
            <a:r>
              <a:rPr lang="en-US" sz="2400" dirty="0"/>
              <a:t>In the beginning, before the title</a:t>
            </a:r>
          </a:p>
          <a:p>
            <a:pPr lvl="1"/>
            <a:r>
              <a:rPr lang="en-US" sz="2400" dirty="0"/>
              <a:t>Other creators (not authors!) after the title</a:t>
            </a:r>
          </a:p>
          <a:p>
            <a:pPr lvl="1"/>
            <a:r>
              <a:rPr lang="en-US" sz="2400" dirty="0"/>
              <a:t>It can also be an organization</a:t>
            </a:r>
          </a:p>
          <a:p>
            <a:pPr marL="72000" indent="0">
              <a:buNone/>
            </a:pPr>
            <a:endParaRPr lang="en-US" sz="3200" dirty="0"/>
          </a:p>
          <a:p>
            <a:r>
              <a:rPr lang="en-US" sz="3200" dirty="0"/>
              <a:t>Example:</a:t>
            </a:r>
          </a:p>
          <a:p>
            <a:pPr lvl="1"/>
            <a:r>
              <a:rPr lang="en-US" sz="2400" b="0" i="0" dirty="0" err="1">
                <a:solidFill>
                  <a:srgbClr val="222222"/>
                </a:solidFill>
                <a:effectLst/>
                <a:highlight>
                  <a:srgbClr val="FFFF00"/>
                </a:highlight>
                <a:latin typeface="Arial" panose="020B0604020202020204" pitchFamily="34" charset="0"/>
              </a:rPr>
              <a:t>Adamovský</a:t>
            </a:r>
            <a:r>
              <a:rPr lang="en-US" sz="2400" b="0" i="0" dirty="0">
                <a:solidFill>
                  <a:srgbClr val="222222"/>
                </a:solidFill>
                <a:effectLst/>
                <a:highlight>
                  <a:srgbClr val="FFFF00"/>
                </a:highlight>
                <a:latin typeface="Arial" panose="020B0604020202020204" pitchFamily="34" charset="0"/>
              </a:rPr>
              <a:t>, O., Kopp, R., </a:t>
            </a:r>
            <a:r>
              <a:rPr lang="en-US" sz="2400" b="0" i="0" dirty="0" err="1">
                <a:solidFill>
                  <a:srgbClr val="222222"/>
                </a:solidFill>
                <a:effectLst/>
                <a:highlight>
                  <a:srgbClr val="FFFF00"/>
                </a:highlight>
                <a:latin typeface="Arial" panose="020B0604020202020204" pitchFamily="34" charset="0"/>
              </a:rPr>
              <a:t>Hilscherová</a:t>
            </a:r>
            <a:r>
              <a:rPr lang="en-US" sz="2400" b="0" i="0" dirty="0">
                <a:solidFill>
                  <a:srgbClr val="222222"/>
                </a:solidFill>
                <a:effectLst/>
                <a:highlight>
                  <a:srgbClr val="FFFF00"/>
                </a:highlight>
                <a:latin typeface="Arial" panose="020B0604020202020204" pitchFamily="34" charset="0"/>
              </a:rPr>
              <a:t>, K., </a:t>
            </a:r>
            <a:r>
              <a:rPr lang="en-US" sz="2400" b="0" i="0" dirty="0" err="1">
                <a:solidFill>
                  <a:srgbClr val="222222"/>
                </a:solidFill>
                <a:effectLst/>
                <a:highlight>
                  <a:srgbClr val="FFFF00"/>
                </a:highlight>
                <a:latin typeface="Arial" panose="020B0604020202020204" pitchFamily="34" charset="0"/>
              </a:rPr>
              <a:t>Babica</a:t>
            </a:r>
            <a:r>
              <a:rPr lang="en-US" sz="2400" b="0" i="0" dirty="0">
                <a:solidFill>
                  <a:srgbClr val="222222"/>
                </a:solidFill>
                <a:effectLst/>
                <a:highlight>
                  <a:srgbClr val="FFFF00"/>
                </a:highlight>
                <a:latin typeface="Arial" panose="020B0604020202020204" pitchFamily="34" charset="0"/>
              </a:rPr>
              <a:t>, P., </a:t>
            </a:r>
            <a:r>
              <a:rPr lang="en-US" sz="2400" b="0" i="0" dirty="0" err="1">
                <a:solidFill>
                  <a:srgbClr val="222222"/>
                </a:solidFill>
                <a:effectLst/>
                <a:highlight>
                  <a:srgbClr val="FFFF00"/>
                </a:highlight>
                <a:latin typeface="Arial" panose="020B0604020202020204" pitchFamily="34" charset="0"/>
              </a:rPr>
              <a:t>Palíková</a:t>
            </a:r>
            <a:r>
              <a:rPr lang="en-US" sz="2400" b="0" i="0" dirty="0">
                <a:solidFill>
                  <a:srgbClr val="222222"/>
                </a:solidFill>
                <a:effectLst/>
                <a:highlight>
                  <a:srgbClr val="FFFF00"/>
                </a:highlight>
                <a:latin typeface="Arial" panose="020B0604020202020204" pitchFamily="34" charset="0"/>
              </a:rPr>
              <a:t>, M., </a:t>
            </a:r>
            <a:r>
              <a:rPr lang="en-US" sz="2400" b="0" i="0" dirty="0" err="1">
                <a:solidFill>
                  <a:srgbClr val="222222"/>
                </a:solidFill>
                <a:effectLst/>
                <a:highlight>
                  <a:srgbClr val="FFFF00"/>
                </a:highlight>
                <a:latin typeface="Arial" panose="020B0604020202020204" pitchFamily="34" charset="0"/>
              </a:rPr>
              <a:t>Pašková</a:t>
            </a:r>
            <a:r>
              <a:rPr lang="en-US" sz="2400" b="0" i="0" dirty="0">
                <a:solidFill>
                  <a:srgbClr val="222222"/>
                </a:solidFill>
                <a:effectLst/>
                <a:highlight>
                  <a:srgbClr val="FFFF00"/>
                </a:highlight>
                <a:latin typeface="Arial" panose="020B0604020202020204" pitchFamily="34" charset="0"/>
              </a:rPr>
              <a:t>, V., ... &amp; </a:t>
            </a:r>
            <a:r>
              <a:rPr lang="en-US" sz="2400" b="0" i="0" dirty="0" err="1">
                <a:solidFill>
                  <a:srgbClr val="222222"/>
                </a:solidFill>
                <a:effectLst/>
                <a:highlight>
                  <a:srgbClr val="FFFF00"/>
                </a:highlight>
                <a:latin typeface="Arial" panose="020B0604020202020204" pitchFamily="34" charset="0"/>
              </a:rPr>
              <a:t>Bláha</a:t>
            </a:r>
            <a:r>
              <a:rPr lang="en-US" sz="2400" b="0" i="0" dirty="0">
                <a:solidFill>
                  <a:srgbClr val="222222"/>
                </a:solidFill>
                <a:effectLst/>
                <a:highlight>
                  <a:srgbClr val="FFFF00"/>
                </a:highlight>
                <a:latin typeface="Arial" panose="020B0604020202020204" pitchFamily="34" charset="0"/>
              </a:rPr>
              <a:t>, L. </a:t>
            </a:r>
            <a:r>
              <a:rPr lang="en-US" sz="2400" b="0" i="0" dirty="0">
                <a:solidFill>
                  <a:srgbClr val="222222"/>
                </a:solidFill>
                <a:effectLst/>
                <a:latin typeface="Arial" panose="020B0604020202020204" pitchFamily="34" charset="0"/>
              </a:rPr>
              <a:t>(2007). Microcystin kinetics (bioaccumulation and elimination) and biochemical responses in common carp (Cyprinus </a:t>
            </a:r>
            <a:r>
              <a:rPr lang="en-US" sz="2400" b="0" i="0" dirty="0" err="1">
                <a:solidFill>
                  <a:srgbClr val="222222"/>
                </a:solidFill>
                <a:effectLst/>
                <a:latin typeface="Arial" panose="020B0604020202020204" pitchFamily="34" charset="0"/>
              </a:rPr>
              <a:t>carpio</a:t>
            </a:r>
            <a:r>
              <a:rPr lang="en-US" sz="2400" b="0" i="0" dirty="0">
                <a:solidFill>
                  <a:srgbClr val="222222"/>
                </a:solidFill>
                <a:effectLst/>
                <a:latin typeface="Arial" panose="020B0604020202020204" pitchFamily="34" charset="0"/>
              </a:rPr>
              <a:t>) and silver carp (</a:t>
            </a:r>
            <a:r>
              <a:rPr lang="en-US" sz="2400" b="0" i="0" dirty="0" err="1">
                <a:solidFill>
                  <a:srgbClr val="222222"/>
                </a:solidFill>
                <a:effectLst/>
                <a:latin typeface="Arial" panose="020B0604020202020204" pitchFamily="34" charset="0"/>
              </a:rPr>
              <a:t>Hypophthalmichthys</a:t>
            </a:r>
            <a:r>
              <a:rPr lang="en-US" sz="2400" b="0" i="0" dirty="0">
                <a:solidFill>
                  <a:srgbClr val="222222"/>
                </a:solidFill>
                <a:effectLst/>
                <a:latin typeface="Arial" panose="020B0604020202020204" pitchFamily="34" charset="0"/>
              </a:rPr>
              <a:t> molitrix) exposed to toxic cyanobacterial blooms. </a:t>
            </a:r>
            <a:r>
              <a:rPr lang="en-US" sz="2400" b="0" i="1" dirty="0">
                <a:solidFill>
                  <a:srgbClr val="222222"/>
                </a:solidFill>
                <a:effectLst/>
                <a:latin typeface="Arial" panose="020B0604020202020204" pitchFamily="34" charset="0"/>
              </a:rPr>
              <a:t>Environmental Toxicology and Chemistry: An International Journal</a:t>
            </a:r>
            <a:r>
              <a:rPr lang="en-US" sz="2400" b="0" i="0" dirty="0">
                <a:solidFill>
                  <a:srgbClr val="222222"/>
                </a:solidFill>
                <a:effectLst/>
                <a:latin typeface="Arial" panose="020B0604020202020204" pitchFamily="34" charset="0"/>
              </a:rPr>
              <a:t>, </a:t>
            </a:r>
            <a:r>
              <a:rPr lang="en-US" sz="2400" b="0" i="1" dirty="0">
                <a:solidFill>
                  <a:srgbClr val="222222"/>
                </a:solidFill>
                <a:effectLst/>
                <a:latin typeface="Arial" panose="020B0604020202020204" pitchFamily="34" charset="0"/>
              </a:rPr>
              <a:t>26</a:t>
            </a:r>
            <a:r>
              <a:rPr lang="en-US" sz="2400" b="0" i="0" dirty="0">
                <a:solidFill>
                  <a:srgbClr val="222222"/>
                </a:solidFill>
                <a:effectLst/>
                <a:latin typeface="Arial" panose="020B0604020202020204" pitchFamily="34" charset="0"/>
              </a:rPr>
              <a:t>(12), 2687-2693.</a:t>
            </a:r>
            <a:endParaRPr lang="en-US" sz="2400" dirty="0"/>
          </a:p>
        </p:txBody>
      </p:sp>
      <p:sp>
        <p:nvSpPr>
          <p:cNvPr id="6" name="Title 3">
            <a:extLst>
              <a:ext uri="{FF2B5EF4-FFF2-40B4-BE49-F238E27FC236}">
                <a16:creationId xmlns:a16="http://schemas.microsoft.com/office/drawing/2014/main" id="{0D134CD6-18ED-4CEC-836B-54A4A79C64CB}"/>
              </a:ext>
            </a:extLst>
          </p:cNvPr>
          <p:cNvSpPr>
            <a:spLocks noGrp="1"/>
          </p:cNvSpPr>
          <p:nvPr>
            <p:ph type="title"/>
          </p:nvPr>
        </p:nvSpPr>
        <p:spPr>
          <a:xfrm>
            <a:off x="830532" y="378000"/>
            <a:ext cx="10753200" cy="451576"/>
          </a:xfrm>
        </p:spPr>
        <p:txBody>
          <a:bodyPr/>
          <a:lstStyle/>
          <a:p>
            <a:r>
              <a:rPr lang="en-US" sz="4000" dirty="0"/>
              <a:t>Author</a:t>
            </a:r>
            <a:br>
              <a:rPr lang="en-US" sz="4000" dirty="0"/>
            </a:br>
            <a:br>
              <a:rPr lang="en-US" dirty="0"/>
            </a:br>
            <a:endParaRPr lang="en-US" dirty="0"/>
          </a:p>
        </p:txBody>
      </p:sp>
    </p:spTree>
    <p:extLst>
      <p:ext uri="{BB962C8B-B14F-4D97-AF65-F5344CB8AC3E}">
        <p14:creationId xmlns:p14="http://schemas.microsoft.com/office/powerpoint/2010/main" val="26190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6206CE-D765-4007-8248-47831030099A}"/>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33ADDC29-16A2-4650-A255-83E9C88AD8EB}"/>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5" name="Content Placeholder 4">
            <a:extLst>
              <a:ext uri="{FF2B5EF4-FFF2-40B4-BE49-F238E27FC236}">
                <a16:creationId xmlns:a16="http://schemas.microsoft.com/office/drawing/2014/main" id="{9F45FBC0-EEE9-40C8-82C1-00FA85BCA47D}"/>
              </a:ext>
            </a:extLst>
          </p:cNvPr>
          <p:cNvSpPr>
            <a:spLocks noGrp="1"/>
          </p:cNvSpPr>
          <p:nvPr>
            <p:ph idx="1"/>
          </p:nvPr>
        </p:nvSpPr>
        <p:spPr>
          <a:xfrm>
            <a:off x="720000" y="1175657"/>
            <a:ext cx="10753200" cy="4656343"/>
          </a:xfrm>
        </p:spPr>
        <p:txBody>
          <a:bodyPr/>
          <a:lstStyle/>
          <a:p>
            <a:r>
              <a:rPr lang="en-US" dirty="0"/>
              <a:t>Books = title page</a:t>
            </a:r>
          </a:p>
          <a:p>
            <a:r>
              <a:rPr lang="en-US" dirty="0"/>
              <a:t>Article = title</a:t>
            </a:r>
          </a:p>
          <a:p>
            <a:r>
              <a:rPr lang="en-US" dirty="0"/>
              <a:t>Long names can be abbreviated</a:t>
            </a:r>
          </a:p>
          <a:p>
            <a:r>
              <a:rPr lang="en-US" dirty="0"/>
              <a:t>Part of a larger whole (chapter in the book) -&gt; preposition "In"</a:t>
            </a:r>
          </a:p>
          <a:p>
            <a:endParaRPr lang="en-US" dirty="0"/>
          </a:p>
          <a:p>
            <a:r>
              <a:rPr lang="en-US" dirty="0"/>
              <a:t>Example:</a:t>
            </a:r>
          </a:p>
          <a:p>
            <a:r>
              <a:rPr lang="en-US" dirty="0"/>
              <a:t>POTUŽÁK, </a:t>
            </a:r>
            <a:r>
              <a:rPr lang="en-US" dirty="0" err="1"/>
              <a:t>Tomáš</a:t>
            </a:r>
            <a:r>
              <a:rPr lang="en-US" dirty="0"/>
              <a:t>. </a:t>
            </a:r>
            <a:r>
              <a:rPr lang="en-US" dirty="0">
                <a:highlight>
                  <a:srgbClr val="00FF00"/>
                </a:highlight>
              </a:rPr>
              <a:t>Postponed traffic flow characteristics transfer in distributed simulation of road traffic. </a:t>
            </a:r>
            <a:r>
              <a:rPr lang="en-US" dirty="0"/>
              <a:t>In: </a:t>
            </a:r>
            <a:r>
              <a:rPr lang="en-US" i="1" dirty="0"/>
              <a:t>Software Engineering Techniques in Progress.</a:t>
            </a:r>
            <a:r>
              <a:rPr lang="en-US" dirty="0"/>
              <a:t> Wroclaw: </a:t>
            </a:r>
            <a:r>
              <a:rPr lang="en-US" dirty="0" err="1"/>
              <a:t>Oficyna</a:t>
            </a:r>
            <a:r>
              <a:rPr lang="en-US" dirty="0"/>
              <a:t> </a:t>
            </a:r>
            <a:r>
              <a:rPr lang="en-US" dirty="0" err="1"/>
              <a:t>Wydawnicza</a:t>
            </a:r>
            <a:r>
              <a:rPr lang="en-US" dirty="0"/>
              <a:t> </a:t>
            </a:r>
            <a:r>
              <a:rPr lang="en-US" dirty="0" err="1"/>
              <a:t>Politechniki</a:t>
            </a:r>
            <a:r>
              <a:rPr lang="en-US" dirty="0"/>
              <a:t> </a:t>
            </a:r>
            <a:r>
              <a:rPr lang="en-US" dirty="0" err="1"/>
              <a:t>Wroclawskiej</a:t>
            </a:r>
            <a:r>
              <a:rPr lang="en-US" dirty="0"/>
              <a:t>, 2008, pp. 245–258. ISBN 978-83-7493-421-3</a:t>
            </a:r>
          </a:p>
        </p:txBody>
      </p:sp>
      <p:sp>
        <p:nvSpPr>
          <p:cNvPr id="6" name="Title 3">
            <a:extLst>
              <a:ext uri="{FF2B5EF4-FFF2-40B4-BE49-F238E27FC236}">
                <a16:creationId xmlns:a16="http://schemas.microsoft.com/office/drawing/2014/main" id="{A88529D5-B907-4883-A436-55855F5F4E0C}"/>
              </a:ext>
            </a:extLst>
          </p:cNvPr>
          <p:cNvSpPr>
            <a:spLocks noGrp="1"/>
          </p:cNvSpPr>
          <p:nvPr>
            <p:ph type="title"/>
          </p:nvPr>
        </p:nvSpPr>
        <p:spPr>
          <a:xfrm>
            <a:off x="830532" y="378000"/>
            <a:ext cx="10753200" cy="451576"/>
          </a:xfrm>
        </p:spPr>
        <p:txBody>
          <a:bodyPr/>
          <a:lstStyle/>
          <a:p>
            <a:r>
              <a:rPr lang="en-US" dirty="0"/>
              <a:t>Title</a:t>
            </a:r>
          </a:p>
        </p:txBody>
      </p:sp>
    </p:spTree>
    <p:extLst>
      <p:ext uri="{BB962C8B-B14F-4D97-AF65-F5344CB8AC3E}">
        <p14:creationId xmlns:p14="http://schemas.microsoft.com/office/powerpoint/2010/main" val="299718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FC12E-D4FD-422F-8587-5C86A7465F76}"/>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6A8E2970-9AF9-4B2B-A4B2-4B60156C0C0B}"/>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2E0AE30F-0831-4DA5-B806-26A046FD95D1}"/>
              </a:ext>
            </a:extLst>
          </p:cNvPr>
          <p:cNvSpPr>
            <a:spLocks noGrp="1"/>
          </p:cNvSpPr>
          <p:nvPr>
            <p:ph type="title"/>
          </p:nvPr>
        </p:nvSpPr>
        <p:spPr>
          <a:xfrm>
            <a:off x="720000" y="287920"/>
            <a:ext cx="10753200" cy="451576"/>
          </a:xfrm>
        </p:spPr>
        <p:txBody>
          <a:bodyPr/>
          <a:lstStyle/>
          <a:p>
            <a:r>
              <a:rPr lang="en-US" dirty="0"/>
              <a:t>Edition, publisher, date</a:t>
            </a:r>
            <a:br>
              <a:rPr lang="en-US" dirty="0"/>
            </a:br>
            <a:endParaRPr lang="en-US" dirty="0"/>
          </a:p>
        </p:txBody>
      </p:sp>
      <p:sp>
        <p:nvSpPr>
          <p:cNvPr id="5" name="Content Placeholder 4">
            <a:extLst>
              <a:ext uri="{FF2B5EF4-FFF2-40B4-BE49-F238E27FC236}">
                <a16:creationId xmlns:a16="http://schemas.microsoft.com/office/drawing/2014/main" id="{DD669D35-B589-45FE-A4D1-B33CBD30034F}"/>
              </a:ext>
            </a:extLst>
          </p:cNvPr>
          <p:cNvSpPr>
            <a:spLocks noGrp="1"/>
          </p:cNvSpPr>
          <p:nvPr>
            <p:ph idx="1"/>
          </p:nvPr>
        </p:nvSpPr>
        <p:spPr>
          <a:xfrm>
            <a:off x="720000" y="1326382"/>
            <a:ext cx="10753200" cy="4505618"/>
          </a:xfrm>
        </p:spPr>
        <p:txBody>
          <a:bodyPr/>
          <a:lstStyle/>
          <a:p>
            <a:r>
              <a:rPr lang="en-US" dirty="0"/>
              <a:t>Edition - often abbreviated:</a:t>
            </a:r>
          </a:p>
          <a:p>
            <a:r>
              <a:rPr lang="en-US" dirty="0"/>
              <a:t>Second supplemented edition = 2nd suppl. ed.</a:t>
            </a:r>
          </a:p>
          <a:p>
            <a:r>
              <a:rPr lang="en-US" dirty="0"/>
              <a:t>Third edition = 3rd ed.</a:t>
            </a:r>
          </a:p>
          <a:p>
            <a:endParaRPr lang="en-US" dirty="0"/>
          </a:p>
          <a:p>
            <a:r>
              <a:rPr lang="en-US" dirty="0"/>
              <a:t>Also publisher:</a:t>
            </a:r>
          </a:p>
          <a:p>
            <a:pPr lvl="1"/>
            <a:r>
              <a:rPr lang="en-US" dirty="0"/>
              <a:t>John Wiley &amp; Sons, Inc. = Wiley</a:t>
            </a:r>
          </a:p>
          <a:p>
            <a:endParaRPr lang="en-US" dirty="0"/>
          </a:p>
          <a:p>
            <a:r>
              <a:rPr lang="en-US" dirty="0"/>
              <a:t>List of allowed abbreviations according to the national library (</a:t>
            </a:r>
            <a:r>
              <a:rPr lang="en-US" dirty="0" err="1"/>
              <a:t>cz</a:t>
            </a:r>
            <a:r>
              <a:rPr lang="en-US" dirty="0"/>
              <a:t>):</a:t>
            </a:r>
          </a:p>
          <a:p>
            <a:pPr lvl="1"/>
            <a:r>
              <a:rPr lang="en-US" dirty="0"/>
              <a:t>https://www.nkp.cz/o-knihovne/odborne-cinnosti/zpracovani-fondu/schvalene-materialy/def-zkra</a:t>
            </a:r>
          </a:p>
        </p:txBody>
      </p:sp>
    </p:spTree>
    <p:extLst>
      <p:ext uri="{BB962C8B-B14F-4D97-AF65-F5344CB8AC3E}">
        <p14:creationId xmlns:p14="http://schemas.microsoft.com/office/powerpoint/2010/main" val="140428113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CE9ADF-7927-4D03-AA73-1532C6092E23}"/>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A4385E99-BD91-43D8-B365-230D059029A8}"/>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5" name="Content Placeholder 4">
            <a:extLst>
              <a:ext uri="{FF2B5EF4-FFF2-40B4-BE49-F238E27FC236}">
                <a16:creationId xmlns:a16="http://schemas.microsoft.com/office/drawing/2014/main" id="{73A1CB88-ACF8-4C6D-88B6-B0E22E378525}"/>
              </a:ext>
            </a:extLst>
          </p:cNvPr>
          <p:cNvSpPr>
            <a:spLocks noGrp="1"/>
          </p:cNvSpPr>
          <p:nvPr>
            <p:ph idx="1"/>
          </p:nvPr>
        </p:nvSpPr>
        <p:spPr>
          <a:xfrm>
            <a:off x="720000" y="733530"/>
            <a:ext cx="10753200" cy="5098470"/>
          </a:xfrm>
        </p:spPr>
        <p:txBody>
          <a:bodyPr/>
          <a:lstStyle/>
          <a:p>
            <a:pPr marL="72000" indent="0">
              <a:buNone/>
            </a:pPr>
            <a:endParaRPr lang="en-US" dirty="0"/>
          </a:p>
          <a:p>
            <a:r>
              <a:rPr lang="en-US" dirty="0"/>
              <a:t>Examples:</a:t>
            </a:r>
          </a:p>
          <a:p>
            <a:pPr marL="427260" lvl="1">
              <a:spcBef>
                <a:spcPts val="830"/>
              </a:spcBef>
              <a:spcAft>
                <a:spcPts val="0"/>
              </a:spcAft>
            </a:pPr>
            <a:r>
              <a:rPr lang="cs-CZ" sz="2800" dirty="0">
                <a:effectLst/>
                <a:latin typeface="Corbel" panose="020B0503020204020204" pitchFamily="34" charset="0"/>
                <a:ea typeface="Corbel" panose="020B0503020204020204" pitchFamily="34" charset="0"/>
                <a:cs typeface="Corbel" panose="020B0503020204020204" pitchFamily="34" charset="0"/>
              </a:rPr>
              <a:t>vol.</a:t>
            </a:r>
            <a:r>
              <a:rPr lang="cs-CZ" sz="2800" spc="-45" dirty="0">
                <a:effectLst/>
                <a:latin typeface="Corbel" panose="020B0503020204020204" pitchFamily="34" charset="0"/>
                <a:ea typeface="Corbel" panose="020B0503020204020204" pitchFamily="34" charset="0"/>
                <a:cs typeface="Corbel" panose="020B0503020204020204" pitchFamily="34" charset="0"/>
              </a:rPr>
              <a:t> </a:t>
            </a:r>
            <a:r>
              <a:rPr lang="cs-CZ" sz="2800" dirty="0">
                <a:effectLst/>
                <a:latin typeface="Corbel" panose="020B0503020204020204" pitchFamily="34" charset="0"/>
                <a:ea typeface="Corbel" panose="020B0503020204020204" pitchFamily="34" charset="0"/>
                <a:cs typeface="Corbel" panose="020B0503020204020204" pitchFamily="34" charset="0"/>
              </a:rPr>
              <a:t>10,</a:t>
            </a:r>
            <a:r>
              <a:rPr lang="cs-CZ" sz="2800" spc="-25" dirty="0">
                <a:effectLst/>
                <a:latin typeface="Corbel" panose="020B0503020204020204" pitchFamily="34" charset="0"/>
                <a:ea typeface="Corbel" panose="020B0503020204020204" pitchFamily="34" charset="0"/>
                <a:cs typeface="Corbel" panose="020B0503020204020204" pitchFamily="34" charset="0"/>
              </a:rPr>
              <a:t> </a:t>
            </a:r>
            <a:r>
              <a:rPr lang="cs-CZ" sz="2800" dirty="0">
                <a:effectLst/>
                <a:latin typeface="Corbel" panose="020B0503020204020204" pitchFamily="34" charset="0"/>
                <a:ea typeface="Corbel" panose="020B0503020204020204" pitchFamily="34" charset="0"/>
                <a:cs typeface="Corbel" panose="020B0503020204020204" pitchFamily="34" charset="0"/>
              </a:rPr>
              <a:t>s.</a:t>
            </a:r>
            <a:r>
              <a:rPr lang="cs-CZ" sz="2800" spc="-35" dirty="0">
                <a:effectLst/>
                <a:latin typeface="Corbel" panose="020B0503020204020204" pitchFamily="34" charset="0"/>
                <a:ea typeface="Corbel" panose="020B0503020204020204" pitchFamily="34" charset="0"/>
                <a:cs typeface="Corbel" panose="020B0503020204020204" pitchFamily="34" charset="0"/>
              </a:rPr>
              <a:t> </a:t>
            </a:r>
            <a:r>
              <a:rPr lang="cs-CZ" sz="2800" dirty="0">
                <a:effectLst/>
                <a:latin typeface="Corbel" panose="020B0503020204020204" pitchFamily="34" charset="0"/>
                <a:ea typeface="Corbel" panose="020B0503020204020204" pitchFamily="34" charset="0"/>
                <a:cs typeface="Corbel" panose="020B0503020204020204" pitchFamily="34" charset="0"/>
              </a:rPr>
              <a:t>148-155.</a:t>
            </a:r>
            <a:endParaRPr lang="en-US" sz="2800" dirty="0">
              <a:effectLst/>
              <a:latin typeface="Corbel" panose="020B0503020204020204" pitchFamily="34" charset="0"/>
              <a:ea typeface="Corbel" panose="020B0503020204020204" pitchFamily="34" charset="0"/>
              <a:cs typeface="Corbel" panose="020B0503020204020204" pitchFamily="34" charset="0"/>
            </a:endParaRPr>
          </a:p>
          <a:p>
            <a:pPr marL="427260" lvl="1">
              <a:spcBef>
                <a:spcPts val="815"/>
              </a:spcBef>
              <a:spcAft>
                <a:spcPts val="0"/>
              </a:spcAft>
            </a:pPr>
            <a:r>
              <a:rPr lang="cs-CZ" sz="2800" dirty="0">
                <a:effectLst/>
                <a:latin typeface="Corbel" panose="020B0503020204020204" pitchFamily="34" charset="0"/>
                <a:ea typeface="Corbel" panose="020B0503020204020204" pitchFamily="34" charset="0"/>
                <a:cs typeface="Corbel" panose="020B0503020204020204" pitchFamily="34" charset="0"/>
              </a:rPr>
              <a:t>sv.</a:t>
            </a:r>
            <a:r>
              <a:rPr lang="cs-CZ" sz="2800" spc="-50" dirty="0">
                <a:effectLst/>
                <a:latin typeface="Corbel" panose="020B0503020204020204" pitchFamily="34" charset="0"/>
                <a:ea typeface="Corbel" panose="020B0503020204020204" pitchFamily="34" charset="0"/>
                <a:cs typeface="Corbel" panose="020B0503020204020204" pitchFamily="34" charset="0"/>
              </a:rPr>
              <a:t> </a:t>
            </a:r>
            <a:r>
              <a:rPr lang="cs-CZ" sz="2800" dirty="0">
                <a:effectLst/>
                <a:latin typeface="Corbel" panose="020B0503020204020204" pitchFamily="34" charset="0"/>
                <a:ea typeface="Corbel" panose="020B0503020204020204" pitchFamily="34" charset="0"/>
                <a:cs typeface="Corbel" panose="020B0503020204020204" pitchFamily="34" charset="0"/>
              </a:rPr>
              <a:t>9,</a:t>
            </a:r>
            <a:r>
              <a:rPr lang="cs-CZ" sz="2800" spc="-45" dirty="0">
                <a:effectLst/>
                <a:latin typeface="Corbel" panose="020B0503020204020204" pitchFamily="34" charset="0"/>
                <a:ea typeface="Corbel" panose="020B0503020204020204" pitchFamily="34" charset="0"/>
                <a:cs typeface="Corbel" panose="020B0503020204020204" pitchFamily="34" charset="0"/>
              </a:rPr>
              <a:t> </a:t>
            </a:r>
            <a:r>
              <a:rPr lang="cs-CZ" sz="2800" dirty="0">
                <a:effectLst/>
                <a:latin typeface="Corbel" panose="020B0503020204020204" pitchFamily="34" charset="0"/>
                <a:ea typeface="Corbel" panose="020B0503020204020204" pitchFamily="34" charset="0"/>
                <a:cs typeface="Corbel" panose="020B0503020204020204" pitchFamily="34" charset="0"/>
              </a:rPr>
              <a:t>č.</a:t>
            </a:r>
            <a:r>
              <a:rPr lang="cs-CZ" sz="2800" spc="-45" dirty="0">
                <a:effectLst/>
                <a:latin typeface="Corbel" panose="020B0503020204020204" pitchFamily="34" charset="0"/>
                <a:ea typeface="Corbel" panose="020B0503020204020204" pitchFamily="34" charset="0"/>
                <a:cs typeface="Corbel" panose="020B0503020204020204" pitchFamily="34" charset="0"/>
              </a:rPr>
              <a:t> </a:t>
            </a:r>
            <a:r>
              <a:rPr lang="cs-CZ" sz="2800" dirty="0">
                <a:effectLst/>
                <a:latin typeface="Corbel" panose="020B0503020204020204" pitchFamily="34" charset="0"/>
                <a:ea typeface="Corbel" panose="020B0503020204020204" pitchFamily="34" charset="0"/>
                <a:cs typeface="Corbel" panose="020B0503020204020204" pitchFamily="34" charset="0"/>
              </a:rPr>
              <a:t>2,</a:t>
            </a:r>
            <a:r>
              <a:rPr lang="cs-CZ" sz="2800" spc="-40" dirty="0">
                <a:effectLst/>
                <a:latin typeface="Corbel" panose="020B0503020204020204" pitchFamily="34" charset="0"/>
                <a:ea typeface="Corbel" panose="020B0503020204020204" pitchFamily="34" charset="0"/>
                <a:cs typeface="Corbel" panose="020B0503020204020204" pitchFamily="34" charset="0"/>
              </a:rPr>
              <a:t> </a:t>
            </a:r>
            <a:r>
              <a:rPr lang="cs-CZ" sz="2800" dirty="0">
                <a:effectLst/>
                <a:latin typeface="Corbel" panose="020B0503020204020204" pitchFamily="34" charset="0"/>
                <a:ea typeface="Corbel" panose="020B0503020204020204" pitchFamily="34" charset="0"/>
                <a:cs typeface="Corbel" panose="020B0503020204020204" pitchFamily="34" charset="0"/>
              </a:rPr>
              <a:t>s.</a:t>
            </a:r>
            <a:r>
              <a:rPr lang="cs-CZ" sz="2800" spc="-50" dirty="0">
                <a:effectLst/>
                <a:latin typeface="Corbel" panose="020B0503020204020204" pitchFamily="34" charset="0"/>
                <a:ea typeface="Corbel" panose="020B0503020204020204" pitchFamily="34" charset="0"/>
                <a:cs typeface="Corbel" panose="020B0503020204020204" pitchFamily="34" charset="0"/>
              </a:rPr>
              <a:t> </a:t>
            </a:r>
            <a:r>
              <a:rPr lang="cs-CZ" sz="2800" dirty="0">
                <a:effectLst/>
                <a:latin typeface="Corbel" panose="020B0503020204020204" pitchFamily="34" charset="0"/>
                <a:ea typeface="Corbel" panose="020B0503020204020204" pitchFamily="34" charset="0"/>
                <a:cs typeface="Corbel" panose="020B0503020204020204" pitchFamily="34" charset="0"/>
              </a:rPr>
              <a:t>29-33.</a:t>
            </a:r>
            <a:endParaRPr lang="en-US" sz="2800" dirty="0">
              <a:effectLst/>
              <a:latin typeface="Corbel" panose="020B0503020204020204" pitchFamily="34" charset="0"/>
              <a:ea typeface="Corbel" panose="020B0503020204020204" pitchFamily="34" charset="0"/>
              <a:cs typeface="Corbel" panose="020B0503020204020204" pitchFamily="34" charset="0"/>
            </a:endParaRPr>
          </a:p>
          <a:p>
            <a:pPr marL="427260" lvl="1">
              <a:lnSpc>
                <a:spcPts val="1935"/>
              </a:lnSpc>
            </a:pPr>
            <a:r>
              <a:rPr lang="en-GB" sz="1600" i="1" dirty="0">
                <a:effectLst/>
                <a:latin typeface="Corbel" panose="020B0503020204020204" pitchFamily="34" charset="0"/>
                <a:ea typeface="Corbel" panose="020B0503020204020204" pitchFamily="34" charset="0"/>
                <a:cs typeface="Corbel" panose="020B0503020204020204" pitchFamily="34" charset="0"/>
              </a:rPr>
              <a:t>For texts in Czech</a:t>
            </a:r>
            <a:r>
              <a:rPr lang="cs-CZ" sz="1600" i="1" dirty="0">
                <a:effectLst/>
                <a:latin typeface="Corbel" panose="020B0503020204020204" pitchFamily="34" charset="0"/>
                <a:ea typeface="Corbel" panose="020B0503020204020204" pitchFamily="34" charset="0"/>
                <a:cs typeface="Corbel" panose="020B0503020204020204" pitchFamily="34" charset="0"/>
              </a:rPr>
              <a:t>,</a:t>
            </a:r>
            <a:r>
              <a:rPr lang="cs-CZ" sz="1600" i="1" spc="290" dirty="0">
                <a:effectLst/>
                <a:latin typeface="Corbel" panose="020B0503020204020204" pitchFamily="34" charset="0"/>
                <a:ea typeface="Corbel" panose="020B0503020204020204" pitchFamily="34" charset="0"/>
                <a:cs typeface="Corbel" panose="020B0503020204020204" pitchFamily="34" charset="0"/>
              </a:rPr>
              <a:t> </a:t>
            </a:r>
            <a:r>
              <a:rPr lang="en-GB" sz="1600" i="1" dirty="0">
                <a:effectLst/>
                <a:latin typeface="Corbel" panose="020B0503020204020204" pitchFamily="34" charset="0"/>
                <a:ea typeface="Corbel" panose="020B0503020204020204" pitchFamily="34" charset="0"/>
                <a:cs typeface="Corbel" panose="020B0503020204020204" pitchFamily="34" charset="0"/>
              </a:rPr>
              <a:t>part type is stated in original</a:t>
            </a:r>
            <a:r>
              <a:rPr lang="en-US" sz="1600" dirty="0">
                <a:latin typeface="Corbel" panose="020B0503020204020204" pitchFamily="34" charset="0"/>
                <a:ea typeface="Corbel" panose="020B0503020204020204" pitchFamily="34" charset="0"/>
                <a:cs typeface="Corbel" panose="020B0503020204020204" pitchFamily="34" charset="0"/>
              </a:rPr>
              <a:t> </a:t>
            </a:r>
            <a:r>
              <a:rPr lang="cs-CZ" sz="1600" i="1" dirty="0">
                <a:effectLst/>
                <a:latin typeface="Corbel" panose="020B0503020204020204" pitchFamily="34" charset="0"/>
                <a:ea typeface="Corbel" panose="020B0503020204020204" pitchFamily="34" charset="0"/>
                <a:cs typeface="Corbel" panose="020B0503020204020204" pitchFamily="34" charset="0"/>
              </a:rPr>
              <a:t>(</a:t>
            </a:r>
            <a:r>
              <a:rPr lang="en-GB" sz="1600" i="1" dirty="0">
                <a:effectLst/>
                <a:latin typeface="Corbel" panose="020B0503020204020204" pitchFamily="34" charset="0"/>
                <a:ea typeface="Corbel" panose="020B0503020204020204" pitchFamily="34" charset="0"/>
                <a:cs typeface="Corbel" panose="020B0503020204020204" pitchFamily="34" charset="0"/>
              </a:rPr>
              <a:t>here </a:t>
            </a:r>
            <a:r>
              <a:rPr lang="sk-SK" sz="1600" i="1" dirty="0">
                <a:effectLst/>
                <a:latin typeface="Corbel" panose="020B0503020204020204" pitchFamily="34" charset="0"/>
                <a:ea typeface="Corbel" panose="020B0503020204020204" pitchFamily="34" charset="0"/>
                <a:cs typeface="Corbel" panose="020B0503020204020204" pitchFamily="34" charset="0"/>
              </a:rPr>
              <a:t>English, </a:t>
            </a:r>
            <a:r>
              <a:rPr lang="cs-CZ" sz="1600" i="1" dirty="0">
                <a:effectLst/>
                <a:latin typeface="Corbel" panose="020B0503020204020204" pitchFamily="34" charset="0"/>
                <a:ea typeface="Corbel" panose="020B0503020204020204" pitchFamily="34" charset="0"/>
                <a:cs typeface="Corbel" panose="020B0503020204020204" pitchFamily="34" charset="0"/>
              </a:rPr>
              <a:t>„vol.“</a:t>
            </a:r>
            <a:r>
              <a:rPr lang="cs-CZ" sz="1600" i="1" spc="10" dirty="0">
                <a:effectLst/>
                <a:latin typeface="Corbel" panose="020B0503020204020204" pitchFamily="34" charset="0"/>
                <a:ea typeface="Corbel" panose="020B0503020204020204" pitchFamily="34" charset="0"/>
                <a:cs typeface="Corbel" panose="020B0503020204020204" pitchFamily="34" charset="0"/>
              </a:rPr>
              <a:t> </a:t>
            </a:r>
            <a:r>
              <a:rPr lang="en-GB" sz="1600" i="1" dirty="0">
                <a:effectLst/>
                <a:latin typeface="Corbel" panose="020B0503020204020204" pitchFamily="34" charset="0"/>
                <a:ea typeface="Corbel" panose="020B0503020204020204" pitchFamily="34" charset="0"/>
                <a:cs typeface="Corbel" panose="020B0503020204020204" pitchFamily="34" charset="0"/>
              </a:rPr>
              <a:t>as in </a:t>
            </a:r>
            <a:r>
              <a:rPr lang="cs-CZ" sz="1600" i="1" dirty="0">
                <a:effectLst/>
                <a:latin typeface="Corbel" panose="020B0503020204020204" pitchFamily="34" charset="0"/>
                <a:ea typeface="Corbel" panose="020B0503020204020204" pitchFamily="34" charset="0"/>
                <a:cs typeface="Corbel" panose="020B0503020204020204" pitchFamily="34" charset="0"/>
              </a:rPr>
              <a:t>„</a:t>
            </a:r>
            <a:r>
              <a:rPr lang="en-GB" sz="1600" i="1" dirty="0">
                <a:effectLst/>
                <a:latin typeface="Corbel" panose="020B0503020204020204" pitchFamily="34" charset="0"/>
                <a:ea typeface="Corbel" panose="020B0503020204020204" pitchFamily="34" charset="0"/>
                <a:cs typeface="Corbel" panose="020B0503020204020204" pitchFamily="34" charset="0"/>
              </a:rPr>
              <a:t>volume</a:t>
            </a:r>
            <a:r>
              <a:rPr lang="cs-CZ" sz="1600" i="1" dirty="0">
                <a:effectLst/>
                <a:latin typeface="Corbel" panose="020B0503020204020204" pitchFamily="34" charset="0"/>
                <a:ea typeface="Corbel" panose="020B0503020204020204" pitchFamily="34" charset="0"/>
                <a:cs typeface="Corbel" panose="020B0503020204020204" pitchFamily="34" charset="0"/>
              </a:rPr>
              <a:t>“),</a:t>
            </a:r>
            <a:r>
              <a:rPr lang="cs-CZ" sz="1600" i="1" spc="10" dirty="0">
                <a:effectLst/>
                <a:latin typeface="Corbel" panose="020B0503020204020204" pitchFamily="34" charset="0"/>
                <a:ea typeface="Corbel" panose="020B0503020204020204" pitchFamily="34" charset="0"/>
                <a:cs typeface="Corbel" panose="020B0503020204020204" pitchFamily="34" charset="0"/>
              </a:rPr>
              <a:t> </a:t>
            </a:r>
            <a:r>
              <a:rPr lang="en-GB" sz="1600" i="1" dirty="0">
                <a:effectLst/>
                <a:latin typeface="Corbel" panose="020B0503020204020204" pitchFamily="34" charset="0"/>
                <a:ea typeface="Corbel" panose="020B0503020204020204" pitchFamily="34" charset="0"/>
                <a:cs typeface="Corbel" panose="020B0503020204020204" pitchFamily="34" charset="0"/>
              </a:rPr>
              <a:t>but pages are in Czech (</a:t>
            </a:r>
            <a:r>
              <a:rPr lang="sk-SK" sz="1600" i="1" dirty="0">
                <a:effectLst/>
                <a:latin typeface="Corbel" panose="020B0503020204020204" pitchFamily="34" charset="0"/>
                <a:ea typeface="Corbel" panose="020B0503020204020204" pitchFamily="34" charset="0"/>
                <a:cs typeface="Corbel" panose="020B0503020204020204" pitchFamily="34" charset="0"/>
              </a:rPr>
              <a:t>stránky)</a:t>
            </a:r>
            <a:r>
              <a:rPr lang="cs-CZ" sz="1600" i="1" dirty="0">
                <a:effectLst/>
                <a:latin typeface="Corbel" panose="020B0503020204020204" pitchFamily="34" charset="0"/>
                <a:ea typeface="Corbel" panose="020B0503020204020204" pitchFamily="34" charset="0"/>
                <a:cs typeface="Corbel" panose="020B0503020204020204" pitchFamily="34" charset="0"/>
              </a:rPr>
              <a:t>,</a:t>
            </a:r>
            <a:r>
              <a:rPr lang="cs-CZ" sz="1600" i="1" spc="10" dirty="0">
                <a:effectLst/>
                <a:latin typeface="Corbel" panose="020B0503020204020204" pitchFamily="34" charset="0"/>
                <a:ea typeface="Corbel" panose="020B0503020204020204" pitchFamily="34" charset="0"/>
                <a:cs typeface="Corbel" panose="020B0503020204020204" pitchFamily="34" charset="0"/>
              </a:rPr>
              <a:t> </a:t>
            </a:r>
            <a:r>
              <a:rPr lang="en-GB" sz="1600" i="1" spc="10" dirty="0">
                <a:effectLst/>
                <a:latin typeface="Corbel" panose="020B0503020204020204" pitchFamily="34" charset="0"/>
                <a:ea typeface="Corbel" panose="020B0503020204020204" pitchFamily="34" charset="0"/>
                <a:cs typeface="Corbel" panose="020B0503020204020204" pitchFamily="34" charset="0"/>
              </a:rPr>
              <a:t>therefore </a:t>
            </a:r>
            <a:r>
              <a:rPr lang="cs-CZ" sz="1600" i="1" dirty="0">
                <a:effectLst/>
                <a:latin typeface="Corbel" panose="020B0503020204020204" pitchFamily="34" charset="0"/>
                <a:ea typeface="Corbel" panose="020B0503020204020204" pitchFamily="34" charset="0"/>
                <a:cs typeface="Corbel" panose="020B0503020204020204" pitchFamily="34" charset="0"/>
              </a:rPr>
              <a:t>„s.“</a:t>
            </a:r>
            <a:r>
              <a:rPr lang="cs-CZ" sz="1600" i="1" spc="5" dirty="0">
                <a:effectLst/>
                <a:latin typeface="Corbel" panose="020B0503020204020204" pitchFamily="34" charset="0"/>
                <a:ea typeface="Corbel" panose="020B0503020204020204" pitchFamily="34" charset="0"/>
                <a:cs typeface="Corbel" panose="020B0503020204020204" pitchFamily="34" charset="0"/>
              </a:rPr>
              <a:t> </a:t>
            </a:r>
            <a:r>
              <a:rPr lang="en-GB" sz="1600" i="1" spc="5" dirty="0">
                <a:latin typeface="Corbel" panose="020B0503020204020204" pitchFamily="34" charset="0"/>
                <a:ea typeface="Corbel" panose="020B0503020204020204" pitchFamily="34" charset="0"/>
                <a:cs typeface="Corbel" panose="020B0503020204020204" pitchFamily="34" charset="0"/>
              </a:rPr>
              <a:t>English version would be </a:t>
            </a:r>
            <a:r>
              <a:rPr lang="cs-CZ" sz="1600" i="1" dirty="0">
                <a:effectLst/>
                <a:latin typeface="Corbel" panose="020B0503020204020204" pitchFamily="34" charset="0"/>
                <a:ea typeface="Corbel" panose="020B0503020204020204" pitchFamily="34" charset="0"/>
                <a:cs typeface="Corbel" panose="020B0503020204020204" pitchFamily="34" charset="0"/>
              </a:rPr>
              <a:t>„pp.“</a:t>
            </a:r>
            <a:endParaRPr lang="en-US" sz="1600" dirty="0">
              <a:effectLst/>
              <a:latin typeface="Corbel" panose="020B0503020204020204" pitchFamily="34" charset="0"/>
              <a:ea typeface="Corbel" panose="020B0503020204020204" pitchFamily="34" charset="0"/>
              <a:cs typeface="Corbel" panose="020B0503020204020204" pitchFamily="34" charset="0"/>
            </a:endParaRPr>
          </a:p>
          <a:p>
            <a:pPr lvl="1"/>
            <a:endParaRPr lang="en-US" dirty="0"/>
          </a:p>
          <a:p>
            <a:r>
              <a:rPr lang="en-US" dirty="0"/>
              <a:t>Part type can be omitted in serial publications: </a:t>
            </a:r>
          </a:p>
          <a:p>
            <a:pPr lvl="1"/>
            <a:r>
              <a:rPr lang="en-US" dirty="0"/>
              <a:t>10, 148-155 </a:t>
            </a:r>
          </a:p>
          <a:p>
            <a:pPr lvl="1"/>
            <a:r>
              <a:rPr lang="en-US" dirty="0"/>
              <a:t>9 (2), 29-33 </a:t>
            </a:r>
          </a:p>
          <a:p>
            <a:pPr lvl="1"/>
            <a:endParaRPr lang="en-US" dirty="0"/>
          </a:p>
          <a:p>
            <a:r>
              <a:rPr lang="en-US" dirty="0"/>
              <a:t>Magazine titles are abbreviated: </a:t>
            </a:r>
          </a:p>
          <a:p>
            <a:pPr lvl="2"/>
            <a:r>
              <a:rPr lang="en-US" dirty="0"/>
              <a:t>"Environmental Science and Pollution Research" = Environ. Sci. </a:t>
            </a:r>
            <a:r>
              <a:rPr lang="en-US" dirty="0" err="1"/>
              <a:t>Pollut</a:t>
            </a:r>
            <a:r>
              <a:rPr lang="en-US" dirty="0"/>
              <a:t>. Res.</a:t>
            </a:r>
          </a:p>
        </p:txBody>
      </p:sp>
      <p:sp>
        <p:nvSpPr>
          <p:cNvPr id="6" name="Title 3">
            <a:extLst>
              <a:ext uri="{FF2B5EF4-FFF2-40B4-BE49-F238E27FC236}">
                <a16:creationId xmlns:a16="http://schemas.microsoft.com/office/drawing/2014/main" id="{AE9997C7-DD0C-4881-B690-1DD5D21B2738}"/>
              </a:ext>
            </a:extLst>
          </p:cNvPr>
          <p:cNvSpPr>
            <a:spLocks noGrp="1"/>
          </p:cNvSpPr>
          <p:nvPr>
            <p:ph type="title"/>
          </p:nvPr>
        </p:nvSpPr>
        <p:spPr>
          <a:xfrm>
            <a:off x="720000" y="287920"/>
            <a:ext cx="10753200" cy="451576"/>
          </a:xfrm>
        </p:spPr>
        <p:txBody>
          <a:bodyPr/>
          <a:lstStyle/>
          <a:p>
            <a:r>
              <a:rPr lang="en-US" dirty="0"/>
              <a:t>Edition, volume, magazine</a:t>
            </a:r>
            <a:br>
              <a:rPr lang="en-US" dirty="0"/>
            </a:br>
            <a:endParaRPr lang="en-US" dirty="0"/>
          </a:p>
        </p:txBody>
      </p:sp>
    </p:spTree>
    <p:extLst>
      <p:ext uri="{BB962C8B-B14F-4D97-AF65-F5344CB8AC3E}">
        <p14:creationId xmlns:p14="http://schemas.microsoft.com/office/powerpoint/2010/main" val="184219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97F908-786D-45C0-898C-4C0499F6ECD9}"/>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45BD06C6-EBBF-448A-A6B2-F5E09C153AE6}"/>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C2631841-332F-4CD7-BC19-E24DB9104BA0}"/>
              </a:ext>
            </a:extLst>
          </p:cNvPr>
          <p:cNvSpPr>
            <a:spLocks noGrp="1"/>
          </p:cNvSpPr>
          <p:nvPr>
            <p:ph type="title"/>
          </p:nvPr>
        </p:nvSpPr>
        <p:spPr/>
        <p:txBody>
          <a:bodyPr/>
          <a:lstStyle/>
          <a:p>
            <a:r>
              <a:rPr lang="en-US" dirty="0"/>
              <a:t>ISBN, DOI</a:t>
            </a:r>
            <a:br>
              <a:rPr lang="en-US" dirty="0"/>
            </a:br>
            <a:endParaRPr lang="en-US" dirty="0"/>
          </a:p>
        </p:txBody>
      </p:sp>
      <p:sp>
        <p:nvSpPr>
          <p:cNvPr id="5" name="Content Placeholder 4">
            <a:extLst>
              <a:ext uri="{FF2B5EF4-FFF2-40B4-BE49-F238E27FC236}">
                <a16:creationId xmlns:a16="http://schemas.microsoft.com/office/drawing/2014/main" id="{74625DBD-825B-4A59-A1AE-DA5B53A7E577}"/>
              </a:ext>
            </a:extLst>
          </p:cNvPr>
          <p:cNvSpPr>
            <a:spLocks noGrp="1"/>
          </p:cNvSpPr>
          <p:nvPr>
            <p:ph idx="1"/>
          </p:nvPr>
        </p:nvSpPr>
        <p:spPr>
          <a:xfrm>
            <a:off x="720000" y="1369576"/>
            <a:ext cx="5228624" cy="4462424"/>
          </a:xfrm>
        </p:spPr>
        <p:txBody>
          <a:bodyPr/>
          <a:lstStyle/>
          <a:p>
            <a:r>
              <a:rPr lang="en-US" dirty="0"/>
              <a:t>These are standard identifiers</a:t>
            </a:r>
          </a:p>
          <a:p>
            <a:pPr lvl="1"/>
            <a:r>
              <a:rPr lang="en-US" dirty="0"/>
              <a:t>ISSN = international standard serial number</a:t>
            </a:r>
          </a:p>
          <a:p>
            <a:pPr lvl="1"/>
            <a:r>
              <a:rPr lang="en-US" dirty="0"/>
              <a:t>ISBN = international standard book number</a:t>
            </a:r>
          </a:p>
          <a:p>
            <a:pPr lvl="1"/>
            <a:endParaRPr lang="en-US" dirty="0"/>
          </a:p>
          <a:p>
            <a:pPr lvl="1"/>
            <a:r>
              <a:rPr lang="en-US" dirty="0"/>
              <a:t>… Similarly, ISMN (music), ISAN (audiovisual),…</a:t>
            </a:r>
          </a:p>
          <a:p>
            <a:endParaRPr lang="en-US" dirty="0"/>
          </a:p>
          <a:p>
            <a:r>
              <a:rPr lang="en-US" dirty="0"/>
              <a:t>DOI = digital object identifier</a:t>
            </a:r>
          </a:p>
          <a:p>
            <a:pPr lvl="1"/>
            <a:r>
              <a:rPr lang="en-US" dirty="0"/>
              <a:t>Each online article currently has an assigned DOI</a:t>
            </a:r>
          </a:p>
          <a:p>
            <a:pPr lvl="1"/>
            <a:r>
              <a:rPr lang="en-US" dirty="0"/>
              <a:t>Easy to trace, sometimes straight hyperlink</a:t>
            </a:r>
          </a:p>
        </p:txBody>
      </p:sp>
      <p:pic>
        <p:nvPicPr>
          <p:cNvPr id="7" name="Picture 6">
            <a:extLst>
              <a:ext uri="{FF2B5EF4-FFF2-40B4-BE49-F238E27FC236}">
                <a16:creationId xmlns:a16="http://schemas.microsoft.com/office/drawing/2014/main" id="{CC454129-551E-4B39-8227-8DC3D3E87175}"/>
              </a:ext>
            </a:extLst>
          </p:cNvPr>
          <p:cNvPicPr>
            <a:picLocks noChangeAspect="1"/>
          </p:cNvPicPr>
          <p:nvPr/>
        </p:nvPicPr>
        <p:blipFill>
          <a:blip r:embed="rId3"/>
          <a:stretch>
            <a:fillRect/>
          </a:stretch>
        </p:blipFill>
        <p:spPr>
          <a:xfrm>
            <a:off x="5948624" y="973672"/>
            <a:ext cx="6042252" cy="4910656"/>
          </a:xfrm>
          <a:prstGeom prst="rect">
            <a:avLst/>
          </a:prstGeom>
        </p:spPr>
      </p:pic>
    </p:spTree>
    <p:extLst>
      <p:ext uri="{BB962C8B-B14F-4D97-AF65-F5344CB8AC3E}">
        <p14:creationId xmlns:p14="http://schemas.microsoft.com/office/powerpoint/2010/main" val="374102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940397-537D-45A0-B6BE-543D92DFAB7F}"/>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9FA0B679-9F4A-4812-BC74-957713C64E25}"/>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Title 3">
            <a:extLst>
              <a:ext uri="{FF2B5EF4-FFF2-40B4-BE49-F238E27FC236}">
                <a16:creationId xmlns:a16="http://schemas.microsoft.com/office/drawing/2014/main" id="{63FE99D8-2100-42A7-806B-91C4D0F9688A}"/>
              </a:ext>
            </a:extLst>
          </p:cNvPr>
          <p:cNvSpPr>
            <a:spLocks noGrp="1"/>
          </p:cNvSpPr>
          <p:nvPr>
            <p:ph type="title"/>
          </p:nvPr>
        </p:nvSpPr>
        <p:spPr/>
        <p:txBody>
          <a:bodyPr/>
          <a:lstStyle/>
          <a:p>
            <a:r>
              <a:rPr lang="en-US" dirty="0"/>
              <a:t>Availability</a:t>
            </a:r>
          </a:p>
        </p:txBody>
      </p:sp>
      <p:sp>
        <p:nvSpPr>
          <p:cNvPr id="5" name="Content Placeholder 4">
            <a:extLst>
              <a:ext uri="{FF2B5EF4-FFF2-40B4-BE49-F238E27FC236}">
                <a16:creationId xmlns:a16="http://schemas.microsoft.com/office/drawing/2014/main" id="{1E0497D7-686A-4D7D-A25C-9E8F92C4FCF7}"/>
              </a:ext>
            </a:extLst>
          </p:cNvPr>
          <p:cNvSpPr>
            <a:spLocks noGrp="1"/>
          </p:cNvSpPr>
          <p:nvPr>
            <p:ph idx="1"/>
          </p:nvPr>
        </p:nvSpPr>
        <p:spPr>
          <a:xfrm>
            <a:off x="720000" y="1171576"/>
            <a:ext cx="10753200" cy="4660424"/>
          </a:xfrm>
        </p:spPr>
        <p:txBody>
          <a:bodyPr/>
          <a:lstStyle/>
          <a:p>
            <a:endParaRPr lang="en-US" dirty="0"/>
          </a:p>
          <a:p>
            <a:r>
              <a:rPr lang="en-US" dirty="0"/>
              <a:t>For online sources</a:t>
            </a:r>
          </a:p>
          <a:p>
            <a:pPr lvl="1"/>
            <a:r>
              <a:rPr lang="en-US" dirty="0"/>
              <a:t>"Available from:"</a:t>
            </a:r>
          </a:p>
          <a:p>
            <a:pPr lvl="1"/>
            <a:r>
              <a:rPr lang="en-US" dirty="0"/>
              <a:t>Source can change in time - state the date of citation [cit. 4/12/2021]</a:t>
            </a:r>
          </a:p>
          <a:p>
            <a:endParaRPr lang="en-US" dirty="0"/>
          </a:p>
          <a:p>
            <a:r>
              <a:rPr lang="en-US" dirty="0"/>
              <a:t>Example:</a:t>
            </a:r>
          </a:p>
          <a:p>
            <a:r>
              <a:rPr lang="en-US" dirty="0"/>
              <a:t>DAVIES, Lorraine, FORD-GILBOE, Marilyn and HAMMERTON, Joanne. Gender Inequality and Patterns of Abuse Post Leaving. </a:t>
            </a:r>
            <a:r>
              <a:rPr lang="en-US" i="1" dirty="0"/>
              <a:t>Journal of Family Violence</a:t>
            </a:r>
            <a:r>
              <a:rPr lang="en-US" dirty="0"/>
              <a:t> [online]. Springer. Jan 2009, </a:t>
            </a:r>
            <a:r>
              <a:rPr lang="en-US" b="1" dirty="0"/>
              <a:t>24</a:t>
            </a:r>
            <a:r>
              <a:rPr lang="en-US" dirty="0"/>
              <a:t> (1), 27-39 [cited. 6/13/2011]. DOI: 10.1007 / s10896-008-9204-5.</a:t>
            </a:r>
          </a:p>
        </p:txBody>
      </p:sp>
    </p:spTree>
    <p:extLst>
      <p:ext uri="{BB962C8B-B14F-4D97-AF65-F5344CB8AC3E}">
        <p14:creationId xmlns:p14="http://schemas.microsoft.com/office/powerpoint/2010/main" val="102763780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5ED634-3DC6-4220-90B8-3CA2CCC0A85B}"/>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A654D7F4-FD63-48B2-95E7-A5229B6E7E2F}"/>
              </a:ext>
            </a:extLst>
          </p:cNvPr>
          <p:cNvSpPr>
            <a:spLocks noGrp="1"/>
          </p:cNvSpPr>
          <p:nvPr>
            <p:ph type="sldNum" sz="quarter" idx="11"/>
          </p:nvPr>
        </p:nvSpPr>
        <p:spPr/>
        <p:txBody>
          <a:bodyPr/>
          <a:lstStyle/>
          <a:p>
            <a:fld id="{D6D6C118-631F-4A80-9886-907009361577}" type="slidenum">
              <a:rPr lang="en-GB" altLang="cs-CZ" noProof="0" smtClean="0"/>
              <a:pPr/>
              <a:t>17</a:t>
            </a:fld>
            <a:endParaRPr lang="en-GB" altLang="cs-CZ" noProof="0" dirty="0"/>
          </a:p>
        </p:txBody>
      </p:sp>
      <p:pic>
        <p:nvPicPr>
          <p:cNvPr id="8" name="Content Placeholder 7">
            <a:extLst>
              <a:ext uri="{FF2B5EF4-FFF2-40B4-BE49-F238E27FC236}">
                <a16:creationId xmlns:a16="http://schemas.microsoft.com/office/drawing/2014/main" id="{239030E6-32CF-4AC3-A46C-C70871313AE7}"/>
              </a:ext>
            </a:extLst>
          </p:cNvPr>
          <p:cNvPicPr>
            <a:picLocks noGrp="1" noChangeAspect="1"/>
          </p:cNvPicPr>
          <p:nvPr>
            <p:ph idx="29"/>
          </p:nvPr>
        </p:nvPicPr>
        <p:blipFill>
          <a:blip r:embed="rId3"/>
          <a:stretch>
            <a:fillRect/>
          </a:stretch>
        </p:blipFill>
        <p:spPr>
          <a:xfrm>
            <a:off x="170822" y="211015"/>
            <a:ext cx="5925178" cy="5878285"/>
          </a:xfrm>
        </p:spPr>
      </p:pic>
      <p:sp>
        <p:nvSpPr>
          <p:cNvPr id="6" name="Content Placeholder 5">
            <a:extLst>
              <a:ext uri="{FF2B5EF4-FFF2-40B4-BE49-F238E27FC236}">
                <a16:creationId xmlns:a16="http://schemas.microsoft.com/office/drawing/2014/main" id="{CCF0F3C8-D6D2-48BE-BFD1-1C19A245F74A}"/>
              </a:ext>
            </a:extLst>
          </p:cNvPr>
          <p:cNvSpPr>
            <a:spLocks noGrp="1"/>
          </p:cNvSpPr>
          <p:nvPr>
            <p:ph idx="30"/>
          </p:nvPr>
        </p:nvSpPr>
        <p:spPr>
          <a:xfrm>
            <a:off x="6251280" y="683288"/>
            <a:ext cx="5219998" cy="5158215"/>
          </a:xfrm>
        </p:spPr>
        <p:txBody>
          <a:bodyPr/>
          <a:lstStyle/>
          <a:p>
            <a:r>
              <a:rPr lang="en-US" dirty="0"/>
              <a:t>APA 7</a:t>
            </a:r>
            <a:r>
              <a:rPr lang="en-US" baseline="30000" dirty="0"/>
              <a:t>TH</a:t>
            </a:r>
            <a:endParaRPr lang="en-US" dirty="0"/>
          </a:p>
          <a:p>
            <a:r>
              <a:rPr lang="cs-CZ" sz="1800" dirty="0" err="1">
                <a:effectLst/>
                <a:latin typeface="Corbel" panose="020B0503020204020204" pitchFamily="34" charset="0"/>
                <a:ea typeface="Times New Roman" panose="02020603050405020304" pitchFamily="18" charset="0"/>
                <a:cs typeface="Corbel" panose="020B0503020204020204" pitchFamily="34" charset="0"/>
              </a:rPr>
              <a:t>Ritchie</a:t>
            </a:r>
            <a:r>
              <a:rPr lang="cs-CZ" sz="1800" dirty="0">
                <a:effectLst/>
                <a:latin typeface="Corbel" panose="020B0503020204020204" pitchFamily="34" charset="0"/>
                <a:ea typeface="Times New Roman" panose="02020603050405020304" pitchFamily="18" charset="0"/>
                <a:cs typeface="Corbel" panose="020B0503020204020204" pitchFamily="34" charset="0"/>
              </a:rPr>
              <a:t>, H. (2022,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January</a:t>
            </a:r>
            <a:r>
              <a:rPr lang="cs-CZ" sz="1800" dirty="0">
                <a:effectLst/>
                <a:latin typeface="Corbel" panose="020B0503020204020204" pitchFamily="34" charset="0"/>
                <a:ea typeface="Times New Roman" panose="02020603050405020304" pitchFamily="18" charset="0"/>
                <a:cs typeface="Corbel" panose="020B0503020204020204" pitchFamily="34" charset="0"/>
              </a:rPr>
              <a:t> 25).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Around</a:t>
            </a:r>
            <a:r>
              <a:rPr lang="cs-CZ" sz="1800" i="1" dirty="0">
                <a:effectLst/>
                <a:latin typeface="Corbel" panose="020B0503020204020204" pitchFamily="34" charset="0"/>
                <a:ea typeface="Times New Roman" panose="02020603050405020304" pitchFamily="18" charset="0"/>
                <a:cs typeface="Corbel" panose="020B0503020204020204" pitchFamily="34" charset="0"/>
              </a:rPr>
              <a:t>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one</a:t>
            </a:r>
            <a:r>
              <a:rPr lang="cs-CZ" sz="1800" i="1" dirty="0">
                <a:effectLst/>
                <a:latin typeface="Corbel" panose="020B0503020204020204" pitchFamily="34" charset="0"/>
                <a:ea typeface="Times New Roman" panose="02020603050405020304" pitchFamily="18" charset="0"/>
                <a:cs typeface="Corbel" panose="020B0503020204020204" pitchFamily="34" charset="0"/>
              </a:rPr>
              <a:t>-in-</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three</a:t>
            </a:r>
            <a:r>
              <a:rPr lang="cs-CZ" sz="1800" i="1" dirty="0">
                <a:effectLst/>
                <a:latin typeface="Corbel" panose="020B0503020204020204" pitchFamily="34" charset="0"/>
                <a:ea typeface="Times New Roman" panose="02020603050405020304" pitchFamily="18" charset="0"/>
                <a:cs typeface="Corbel" panose="020B0503020204020204" pitchFamily="34" charset="0"/>
              </a:rPr>
              <a:t>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children</a:t>
            </a:r>
            <a:r>
              <a:rPr lang="cs-CZ" sz="1800" i="1" dirty="0">
                <a:effectLst/>
                <a:latin typeface="Corbel" panose="020B0503020204020204" pitchFamily="34" charset="0"/>
                <a:ea typeface="Times New Roman" panose="02020603050405020304" pitchFamily="18" charset="0"/>
                <a:cs typeface="Corbel" panose="020B0503020204020204" pitchFamily="34" charset="0"/>
              </a:rPr>
              <a:t>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globally</a:t>
            </a:r>
            <a:r>
              <a:rPr lang="cs-CZ" sz="1800" i="1" dirty="0">
                <a:effectLst/>
                <a:latin typeface="Corbel" panose="020B0503020204020204" pitchFamily="34" charset="0"/>
                <a:ea typeface="Times New Roman" panose="02020603050405020304" pitchFamily="18" charset="0"/>
                <a:cs typeface="Corbel" panose="020B0503020204020204" pitchFamily="34" charset="0"/>
              </a:rPr>
              <a:t>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suffer</a:t>
            </a:r>
            <a:r>
              <a:rPr lang="cs-CZ" sz="1800" i="1" dirty="0">
                <a:effectLst/>
                <a:latin typeface="Corbel" panose="020B0503020204020204" pitchFamily="34" charset="0"/>
                <a:ea typeface="Times New Roman" panose="02020603050405020304" pitchFamily="18" charset="0"/>
                <a:cs typeface="Corbel" panose="020B0503020204020204" pitchFamily="34" charset="0"/>
              </a:rPr>
              <a:t>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from</a:t>
            </a:r>
            <a:r>
              <a:rPr lang="cs-CZ" sz="1800" i="1" dirty="0">
                <a:effectLst/>
                <a:latin typeface="Corbel" panose="020B0503020204020204" pitchFamily="34" charset="0"/>
                <a:ea typeface="Times New Roman" panose="02020603050405020304" pitchFamily="18" charset="0"/>
                <a:cs typeface="Corbel" panose="020B0503020204020204" pitchFamily="34" charset="0"/>
              </a:rPr>
              <a:t> lead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poisoning</a:t>
            </a:r>
            <a:r>
              <a:rPr lang="cs-CZ" sz="1800" i="1" dirty="0">
                <a:effectLst/>
                <a:latin typeface="Corbel" panose="020B0503020204020204" pitchFamily="34" charset="0"/>
                <a:ea typeface="Times New Roman" panose="02020603050405020304" pitchFamily="18" charset="0"/>
                <a:cs typeface="Corbel" panose="020B0503020204020204" pitchFamily="34" charset="0"/>
              </a:rPr>
              <a:t>.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What</a:t>
            </a:r>
            <a:r>
              <a:rPr lang="cs-CZ" sz="1800" i="1" dirty="0">
                <a:effectLst/>
                <a:latin typeface="Corbel" panose="020B0503020204020204" pitchFamily="34" charset="0"/>
                <a:ea typeface="Times New Roman" panose="02020603050405020304" pitchFamily="18" charset="0"/>
                <a:cs typeface="Corbel" panose="020B0503020204020204" pitchFamily="34" charset="0"/>
              </a:rPr>
              <a:t>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can</a:t>
            </a:r>
            <a:r>
              <a:rPr lang="cs-CZ" sz="1800" i="1" dirty="0">
                <a:effectLst/>
                <a:latin typeface="Corbel" panose="020B0503020204020204" pitchFamily="34" charset="0"/>
                <a:ea typeface="Times New Roman" panose="02020603050405020304" pitchFamily="18" charset="0"/>
                <a:cs typeface="Corbel" panose="020B0503020204020204" pitchFamily="34" charset="0"/>
              </a:rPr>
              <a:t>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we</a:t>
            </a:r>
            <a:r>
              <a:rPr lang="cs-CZ" sz="1800" i="1" dirty="0">
                <a:effectLst/>
                <a:latin typeface="Corbel" panose="020B0503020204020204" pitchFamily="34" charset="0"/>
                <a:ea typeface="Times New Roman" panose="02020603050405020304" pitchFamily="18" charset="0"/>
                <a:cs typeface="Corbel" panose="020B0503020204020204" pitchFamily="34" charset="0"/>
              </a:rPr>
              <a:t> do to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reduce</a:t>
            </a:r>
            <a:r>
              <a:rPr lang="cs-CZ" sz="1800" i="1" dirty="0">
                <a:effectLst/>
                <a:latin typeface="Corbel" panose="020B0503020204020204" pitchFamily="34" charset="0"/>
                <a:ea typeface="Times New Roman" panose="02020603050405020304" pitchFamily="18" charset="0"/>
                <a:cs typeface="Corbel" panose="020B0503020204020204" pitchFamily="34" charset="0"/>
              </a:rPr>
              <a:t> </a:t>
            </a:r>
            <a:r>
              <a:rPr lang="cs-CZ" sz="1800" i="1" dirty="0" err="1">
                <a:effectLst/>
                <a:latin typeface="Corbel" panose="020B0503020204020204" pitchFamily="34" charset="0"/>
                <a:ea typeface="Times New Roman" panose="02020603050405020304" pitchFamily="18" charset="0"/>
                <a:cs typeface="Corbel" panose="020B0503020204020204" pitchFamily="34" charset="0"/>
              </a:rPr>
              <a:t>this</a:t>
            </a:r>
            <a:r>
              <a:rPr lang="cs-CZ" sz="1800" i="1" dirty="0">
                <a:effectLst/>
                <a:latin typeface="Corbel" panose="020B0503020204020204" pitchFamily="34" charset="0"/>
                <a:ea typeface="Times New Roman" panose="02020603050405020304" pitchFamily="18" charset="0"/>
                <a:cs typeface="Corbel" panose="020B0503020204020204" pitchFamily="34" charset="0"/>
              </a:rPr>
              <a:t>?</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Our</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World</a:t>
            </a:r>
            <a:r>
              <a:rPr lang="cs-CZ" sz="1800" dirty="0">
                <a:effectLst/>
                <a:latin typeface="Corbel" panose="020B0503020204020204" pitchFamily="34" charset="0"/>
                <a:ea typeface="Times New Roman" panose="02020603050405020304" pitchFamily="18" charset="0"/>
                <a:cs typeface="Corbel" panose="020B0503020204020204" pitchFamily="34" charset="0"/>
              </a:rPr>
              <a:t> in Data. https://ourworldindata.org/reducing-lead-poisoning</a:t>
            </a:r>
            <a:endParaRPr lang="en-US" sz="1800" dirty="0">
              <a:effectLst/>
              <a:latin typeface="Corbel" panose="020B0503020204020204" pitchFamily="34" charset="0"/>
              <a:ea typeface="Corbel" panose="020B0503020204020204" pitchFamily="34" charset="0"/>
              <a:cs typeface="Corbel" panose="020B0503020204020204" pitchFamily="34" charset="0"/>
            </a:endParaRPr>
          </a:p>
          <a:p>
            <a:r>
              <a:rPr lang="en-US" dirty="0"/>
              <a:t>VANCOUVER</a:t>
            </a:r>
          </a:p>
          <a:p>
            <a:r>
              <a:rPr lang="cs-CZ" sz="1800" dirty="0" err="1">
                <a:effectLst/>
                <a:latin typeface="Corbel" panose="020B0503020204020204" pitchFamily="34" charset="0"/>
                <a:ea typeface="Times New Roman" panose="02020603050405020304" pitchFamily="18" charset="0"/>
                <a:cs typeface="Corbel" panose="020B0503020204020204" pitchFamily="34" charset="0"/>
              </a:rPr>
              <a:t>Ritchie</a:t>
            </a:r>
            <a:r>
              <a:rPr lang="cs-CZ" sz="1800" dirty="0">
                <a:effectLst/>
                <a:latin typeface="Corbel" panose="020B0503020204020204" pitchFamily="34" charset="0"/>
                <a:ea typeface="Times New Roman" panose="02020603050405020304" pitchFamily="18" charset="0"/>
                <a:cs typeface="Corbel" panose="020B0503020204020204" pitchFamily="34" charset="0"/>
              </a:rPr>
              <a:t> H.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Around</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one</a:t>
            </a:r>
            <a:r>
              <a:rPr lang="cs-CZ" sz="1800" dirty="0">
                <a:effectLst/>
                <a:latin typeface="Corbel" panose="020B0503020204020204" pitchFamily="34" charset="0"/>
                <a:ea typeface="Times New Roman" panose="02020603050405020304" pitchFamily="18" charset="0"/>
                <a:cs typeface="Corbel" panose="020B0503020204020204" pitchFamily="34" charset="0"/>
              </a:rPr>
              <a:t>-in-</a:t>
            </a:r>
            <a:r>
              <a:rPr lang="cs-CZ" sz="1800" dirty="0" err="1">
                <a:effectLst/>
                <a:latin typeface="Corbel" panose="020B0503020204020204" pitchFamily="34" charset="0"/>
                <a:ea typeface="Times New Roman" panose="02020603050405020304" pitchFamily="18" charset="0"/>
                <a:cs typeface="Corbel" panose="020B0503020204020204" pitchFamily="34" charset="0"/>
              </a:rPr>
              <a:t>three</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children</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globally</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suffer</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from</a:t>
            </a:r>
            <a:r>
              <a:rPr lang="cs-CZ" sz="1800" dirty="0">
                <a:effectLst/>
                <a:latin typeface="Corbel" panose="020B0503020204020204" pitchFamily="34" charset="0"/>
                <a:ea typeface="Times New Roman" panose="02020603050405020304" pitchFamily="18" charset="0"/>
                <a:cs typeface="Corbel" panose="020B0503020204020204" pitchFamily="34" charset="0"/>
              </a:rPr>
              <a:t> lead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poisoning</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What</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can</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we</a:t>
            </a:r>
            <a:r>
              <a:rPr lang="cs-CZ" sz="1800" dirty="0">
                <a:effectLst/>
                <a:latin typeface="Corbel" panose="020B0503020204020204" pitchFamily="34" charset="0"/>
                <a:ea typeface="Times New Roman" panose="02020603050405020304" pitchFamily="18" charset="0"/>
                <a:cs typeface="Corbel" panose="020B0503020204020204" pitchFamily="34" charset="0"/>
              </a:rPr>
              <a:t> do to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reduce</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this</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a:effectLst/>
                <a:highlight>
                  <a:srgbClr val="FFFF00"/>
                </a:highlight>
                <a:latin typeface="Corbel" panose="020B0503020204020204" pitchFamily="34" charset="0"/>
                <a:ea typeface="Times New Roman" panose="02020603050405020304" pitchFamily="18" charset="0"/>
                <a:cs typeface="Corbel" panose="020B0503020204020204" pitchFamily="34" charset="0"/>
              </a:rPr>
              <a:t>[Internet]</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Our</a:t>
            </a:r>
            <a:r>
              <a:rPr lang="cs-CZ" sz="1800" dirty="0">
                <a:effectLs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latin typeface="Corbel" panose="020B0503020204020204" pitchFamily="34" charset="0"/>
                <a:ea typeface="Times New Roman" panose="02020603050405020304" pitchFamily="18" charset="0"/>
                <a:cs typeface="Corbel" panose="020B0503020204020204" pitchFamily="34" charset="0"/>
              </a:rPr>
              <a:t>World</a:t>
            </a:r>
            <a:r>
              <a:rPr lang="cs-CZ" sz="1800" dirty="0">
                <a:effectLst/>
                <a:latin typeface="Corbel" panose="020B0503020204020204" pitchFamily="34" charset="0"/>
                <a:ea typeface="Times New Roman" panose="02020603050405020304" pitchFamily="18" charset="0"/>
                <a:cs typeface="Corbel" panose="020B0503020204020204" pitchFamily="34" charset="0"/>
              </a:rPr>
              <a:t> in Data. 2022 </a:t>
            </a:r>
            <a:r>
              <a:rPr lang="cs-CZ" sz="1800" dirty="0">
                <a:effectLst/>
                <a:highlight>
                  <a:srgbClr val="00FF00"/>
                </a:highlight>
                <a:latin typeface="Corbel" panose="020B0503020204020204" pitchFamily="34" charset="0"/>
                <a:ea typeface="Times New Roman" panose="02020603050405020304" pitchFamily="18" charset="0"/>
                <a:cs typeface="Corbel" panose="020B0503020204020204" pitchFamily="34" charset="0"/>
              </a:rPr>
              <a:t>[</a:t>
            </a:r>
            <a:r>
              <a:rPr lang="cs-CZ" sz="1800" dirty="0" err="1">
                <a:effectLst/>
                <a:highlight>
                  <a:srgbClr val="00FF00"/>
                </a:highlight>
                <a:latin typeface="Corbel" panose="020B0503020204020204" pitchFamily="34" charset="0"/>
                <a:ea typeface="Times New Roman" panose="02020603050405020304" pitchFamily="18" charset="0"/>
                <a:cs typeface="Corbel" panose="020B0503020204020204" pitchFamily="34" charset="0"/>
              </a:rPr>
              <a:t>cited</a:t>
            </a:r>
            <a:r>
              <a:rPr lang="cs-CZ" sz="1800" dirty="0">
                <a:effectLst/>
                <a:highlight>
                  <a:srgbClr val="00FF00"/>
                </a:highlight>
                <a:latin typeface="Corbel" panose="020B0503020204020204" pitchFamily="34" charset="0"/>
                <a:ea typeface="Times New Roman" panose="02020603050405020304" pitchFamily="18" charset="0"/>
                <a:cs typeface="Corbel" panose="020B0503020204020204" pitchFamily="34" charset="0"/>
              </a:rPr>
              <a:t> 2022 </a:t>
            </a:r>
            <a:r>
              <a:rPr lang="cs-CZ" sz="1800" dirty="0" err="1">
                <a:effectLst/>
                <a:highlight>
                  <a:srgbClr val="00FF00"/>
                </a:highlight>
                <a:latin typeface="Corbel" panose="020B0503020204020204" pitchFamily="34" charset="0"/>
                <a:ea typeface="Times New Roman" panose="02020603050405020304" pitchFamily="18" charset="0"/>
                <a:cs typeface="Corbel" panose="020B0503020204020204" pitchFamily="34" charset="0"/>
              </a:rPr>
              <a:t>Feb</a:t>
            </a:r>
            <a:r>
              <a:rPr lang="cs-CZ" sz="1800" dirty="0">
                <a:effectLst/>
                <a:highlight>
                  <a:srgbClr val="00FF00"/>
                </a:highlight>
                <a:latin typeface="Corbel" panose="020B0503020204020204" pitchFamily="34" charset="0"/>
                <a:ea typeface="Times New Roman" panose="02020603050405020304" pitchFamily="18" charset="0"/>
                <a:cs typeface="Corbel" panose="020B0503020204020204" pitchFamily="34" charset="0"/>
              </a:rPr>
              <a:t> 24]. </a:t>
            </a:r>
            <a:r>
              <a:rPr lang="cs-CZ" sz="1800" dirty="0" err="1">
                <a:effectLst/>
                <a:highlight>
                  <a:srgbClr val="00FFFF"/>
                </a:highlight>
                <a:latin typeface="Corbel" panose="020B0503020204020204" pitchFamily="34" charset="0"/>
                <a:ea typeface="Times New Roman" panose="02020603050405020304" pitchFamily="18" charset="0"/>
                <a:cs typeface="Corbel" panose="020B0503020204020204" pitchFamily="34" charset="0"/>
              </a:rPr>
              <a:t>Available</a:t>
            </a:r>
            <a:r>
              <a:rPr lang="cs-CZ" sz="1800" dirty="0">
                <a:effectLst/>
                <a:highlight>
                  <a:srgbClr val="00FFFF"/>
                </a:highlight>
                <a:latin typeface="Corbel" panose="020B0503020204020204" pitchFamily="34" charset="0"/>
                <a:ea typeface="Times New Roman" panose="02020603050405020304" pitchFamily="18" charset="0"/>
                <a:cs typeface="Corbel" panose="020B0503020204020204" pitchFamily="34" charset="0"/>
              </a:rPr>
              <a:t> </a:t>
            </a:r>
            <a:r>
              <a:rPr lang="cs-CZ" sz="1800" dirty="0" err="1">
                <a:effectLst/>
                <a:highlight>
                  <a:srgbClr val="00FFFF"/>
                </a:highlight>
                <a:latin typeface="Corbel" panose="020B0503020204020204" pitchFamily="34" charset="0"/>
                <a:ea typeface="Times New Roman" panose="02020603050405020304" pitchFamily="18" charset="0"/>
                <a:cs typeface="Corbel" panose="020B0503020204020204" pitchFamily="34" charset="0"/>
              </a:rPr>
              <a:t>from</a:t>
            </a:r>
            <a:r>
              <a:rPr lang="cs-CZ" sz="1800" dirty="0">
                <a:effectLst/>
                <a:highlight>
                  <a:srgbClr val="00FFFF"/>
                </a:highlight>
                <a:latin typeface="Corbel" panose="020B0503020204020204" pitchFamily="34" charset="0"/>
                <a:ea typeface="Times New Roman" panose="02020603050405020304" pitchFamily="18" charset="0"/>
                <a:cs typeface="Corbel" panose="020B0503020204020204" pitchFamily="34" charset="0"/>
              </a:rPr>
              <a:t>: </a:t>
            </a:r>
            <a:r>
              <a:rPr lang="cs-CZ" sz="1800" dirty="0">
                <a:effectLst/>
                <a:latin typeface="Corbel" panose="020B0503020204020204" pitchFamily="34" charset="0"/>
                <a:ea typeface="Times New Roman" panose="02020603050405020304" pitchFamily="18" charset="0"/>
                <a:cs typeface="Corbel" panose="020B0503020204020204" pitchFamily="34" charset="0"/>
              </a:rPr>
              <a:t>https://ourworldindata.org/reducing-lead-poisoning</a:t>
            </a:r>
            <a:endParaRPr lang="en-US" dirty="0"/>
          </a:p>
        </p:txBody>
      </p:sp>
    </p:spTree>
    <p:extLst>
      <p:ext uri="{BB962C8B-B14F-4D97-AF65-F5344CB8AC3E}">
        <p14:creationId xmlns:p14="http://schemas.microsoft.com/office/powerpoint/2010/main" val="1487936326"/>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66059F-242E-46D4-A271-0621F86E904D}"/>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383E504B-2857-406C-89D2-48FDD1789717}"/>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5" name="Content Placeholder 4">
            <a:extLst>
              <a:ext uri="{FF2B5EF4-FFF2-40B4-BE49-F238E27FC236}">
                <a16:creationId xmlns:a16="http://schemas.microsoft.com/office/drawing/2014/main" id="{144E354C-B979-49C7-A37E-83C54961108B}"/>
              </a:ext>
            </a:extLst>
          </p:cNvPr>
          <p:cNvSpPr>
            <a:spLocks noGrp="1"/>
          </p:cNvSpPr>
          <p:nvPr>
            <p:ph idx="1"/>
          </p:nvPr>
        </p:nvSpPr>
        <p:spPr>
          <a:xfrm>
            <a:off x="720000" y="1356527"/>
            <a:ext cx="10753200" cy="4475473"/>
          </a:xfrm>
        </p:spPr>
        <p:txBody>
          <a:bodyPr/>
          <a:lstStyle/>
          <a:p>
            <a:pPr marL="72000" indent="0">
              <a:buNone/>
            </a:pPr>
            <a:r>
              <a:rPr lang="en-US" dirty="0"/>
              <a:t>Where can you find a full quote?</a:t>
            </a:r>
          </a:p>
          <a:p>
            <a:r>
              <a:rPr lang="en-US" dirty="0"/>
              <a:t>Footnotes</a:t>
            </a:r>
          </a:p>
          <a:p>
            <a:pPr lvl="1"/>
            <a:r>
              <a:rPr lang="en-US" dirty="0"/>
              <a:t>Quotes at the bottom of the page</a:t>
            </a:r>
          </a:p>
          <a:p>
            <a:pPr lvl="1"/>
            <a:r>
              <a:rPr lang="en-US" dirty="0"/>
              <a:t>Footer</a:t>
            </a:r>
          </a:p>
          <a:p>
            <a:pPr lvl="1"/>
            <a:r>
              <a:rPr lang="en-US" dirty="0"/>
              <a:t>Atypical for scientific publications</a:t>
            </a:r>
          </a:p>
          <a:p>
            <a:pPr marL="72000" indent="0">
              <a:buNone/>
            </a:pPr>
            <a:endParaRPr lang="en-US" dirty="0"/>
          </a:p>
          <a:p>
            <a:r>
              <a:rPr lang="en-US" dirty="0"/>
              <a:t>Endnotes</a:t>
            </a:r>
          </a:p>
          <a:p>
            <a:pPr lvl="1"/>
            <a:r>
              <a:rPr lang="en-US" dirty="0"/>
              <a:t>Citation at the end of the document</a:t>
            </a:r>
          </a:p>
          <a:p>
            <a:pPr lvl="1"/>
            <a:r>
              <a:rPr lang="en-US" dirty="0"/>
              <a:t>All quotes together</a:t>
            </a:r>
          </a:p>
          <a:p>
            <a:pPr lvl="1"/>
            <a:r>
              <a:rPr lang="en-US" dirty="0"/>
              <a:t>Common for scientific publications</a:t>
            </a:r>
          </a:p>
        </p:txBody>
      </p:sp>
      <p:sp>
        <p:nvSpPr>
          <p:cNvPr id="6" name="Title 3">
            <a:extLst>
              <a:ext uri="{FF2B5EF4-FFF2-40B4-BE49-F238E27FC236}">
                <a16:creationId xmlns:a16="http://schemas.microsoft.com/office/drawing/2014/main" id="{A8DDF0EE-65D9-4D51-887E-4EFC9CF8415A}"/>
              </a:ext>
            </a:extLst>
          </p:cNvPr>
          <p:cNvSpPr>
            <a:spLocks noGrp="1"/>
          </p:cNvSpPr>
          <p:nvPr>
            <p:ph type="title"/>
          </p:nvPr>
        </p:nvSpPr>
        <p:spPr>
          <a:xfrm>
            <a:off x="720000" y="720000"/>
            <a:ext cx="10753200" cy="451576"/>
          </a:xfrm>
        </p:spPr>
        <p:txBody>
          <a:bodyPr/>
          <a:lstStyle/>
          <a:p>
            <a:r>
              <a:rPr lang="en-US" dirty="0"/>
              <a:t>Styles</a:t>
            </a:r>
          </a:p>
        </p:txBody>
      </p:sp>
      <p:pic>
        <p:nvPicPr>
          <p:cNvPr id="7" name="Picture 6">
            <a:extLst>
              <a:ext uri="{FF2B5EF4-FFF2-40B4-BE49-F238E27FC236}">
                <a16:creationId xmlns:a16="http://schemas.microsoft.com/office/drawing/2014/main" id="{C398269A-3D5E-4822-92D1-3F92AAF5332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0313" t="3427" r="10399" b="3421"/>
          <a:stretch/>
        </p:blipFill>
        <p:spPr>
          <a:xfrm>
            <a:off x="7234812" y="213527"/>
            <a:ext cx="4468299" cy="6430946"/>
          </a:xfrm>
          <a:prstGeom prst="rect">
            <a:avLst/>
          </a:prstGeom>
          <a:ln w="57150">
            <a:solidFill>
              <a:schemeClr val="tx2">
                <a:lumMod val="60000"/>
                <a:lumOff val="40000"/>
              </a:schemeClr>
            </a:solidFill>
          </a:ln>
        </p:spPr>
      </p:pic>
    </p:spTree>
    <p:extLst>
      <p:ext uri="{BB962C8B-B14F-4D97-AF65-F5344CB8AC3E}">
        <p14:creationId xmlns:p14="http://schemas.microsoft.com/office/powerpoint/2010/main" val="258340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9711BE-BFB6-40C2-88A8-EF2D2EE2FED7}"/>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E4C362E3-21C5-4E56-8DA2-4A0D25DDAE7E}"/>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1C24E12A-AB72-438E-A1CF-95F2B0195881}"/>
              </a:ext>
            </a:extLst>
          </p:cNvPr>
          <p:cNvSpPr>
            <a:spLocks noGrp="1"/>
          </p:cNvSpPr>
          <p:nvPr>
            <p:ph type="title"/>
          </p:nvPr>
        </p:nvSpPr>
        <p:spPr/>
        <p:txBody>
          <a:bodyPr/>
          <a:lstStyle/>
          <a:p>
            <a:r>
              <a:rPr lang="en-US" dirty="0"/>
              <a:t>Styles</a:t>
            </a:r>
            <a:br>
              <a:rPr lang="en-US" dirty="0"/>
            </a:br>
            <a:endParaRPr lang="en-US" dirty="0"/>
          </a:p>
        </p:txBody>
      </p:sp>
      <p:sp>
        <p:nvSpPr>
          <p:cNvPr id="5" name="Content Placeholder 4">
            <a:extLst>
              <a:ext uri="{FF2B5EF4-FFF2-40B4-BE49-F238E27FC236}">
                <a16:creationId xmlns:a16="http://schemas.microsoft.com/office/drawing/2014/main" id="{08E61FB0-4F58-4214-A4D7-BB47B7561D69}"/>
              </a:ext>
            </a:extLst>
          </p:cNvPr>
          <p:cNvSpPr>
            <a:spLocks noGrp="1"/>
          </p:cNvSpPr>
          <p:nvPr>
            <p:ph idx="1"/>
          </p:nvPr>
        </p:nvSpPr>
        <p:spPr>
          <a:xfrm>
            <a:off x="720000" y="1692002"/>
            <a:ext cx="6323895" cy="4139998"/>
          </a:xfrm>
        </p:spPr>
        <p:txBody>
          <a:bodyPr/>
          <a:lstStyle/>
          <a:p>
            <a:pPr marL="72000" indent="0">
              <a:buNone/>
            </a:pPr>
            <a:r>
              <a:rPr lang="en-US" dirty="0"/>
              <a:t>What does the citation link look like? </a:t>
            </a:r>
          </a:p>
          <a:p>
            <a:r>
              <a:rPr lang="en-US" dirty="0"/>
              <a:t>Harvard system</a:t>
            </a:r>
          </a:p>
          <a:p>
            <a:pPr lvl="1"/>
            <a:r>
              <a:rPr lang="en-US" dirty="0"/>
              <a:t>Author and year in parentheses</a:t>
            </a:r>
          </a:p>
          <a:p>
            <a:pPr lvl="1"/>
            <a:r>
              <a:rPr lang="en-US" dirty="0"/>
              <a:t>Omit the name when it is already in the text</a:t>
            </a:r>
          </a:p>
          <a:p>
            <a:pPr lvl="1"/>
            <a:r>
              <a:rPr lang="en-US" dirty="0"/>
              <a:t>Max 2 names, otherwise only the first author et al.</a:t>
            </a:r>
          </a:p>
          <a:p>
            <a:pPr lvl="1"/>
            <a:r>
              <a:rPr lang="en-US" dirty="0"/>
              <a:t>List of citations in alphabetical order</a:t>
            </a:r>
          </a:p>
          <a:p>
            <a:pPr lvl="1"/>
            <a:endParaRPr lang="en-US" dirty="0"/>
          </a:p>
          <a:p>
            <a:r>
              <a:rPr lang="en-US" dirty="0"/>
              <a:t>Vancouver system (numerical)</a:t>
            </a:r>
          </a:p>
          <a:p>
            <a:pPr lvl="1"/>
            <a:r>
              <a:rPr lang="en-US" dirty="0"/>
              <a:t>Numeric reference</a:t>
            </a:r>
          </a:p>
          <a:p>
            <a:pPr lvl="1"/>
            <a:r>
              <a:rPr lang="en-US" dirty="0"/>
              <a:t>Brackets or exponent</a:t>
            </a:r>
          </a:p>
          <a:p>
            <a:pPr lvl="1"/>
            <a:r>
              <a:rPr lang="en-US" dirty="0"/>
              <a:t>List of citations sorted by order of occurrence</a:t>
            </a:r>
          </a:p>
        </p:txBody>
      </p:sp>
      <p:sp>
        <p:nvSpPr>
          <p:cNvPr id="6" name="TextBox 5">
            <a:extLst>
              <a:ext uri="{FF2B5EF4-FFF2-40B4-BE49-F238E27FC236}">
                <a16:creationId xmlns:a16="http://schemas.microsoft.com/office/drawing/2014/main" id="{EE4E9EFD-B957-4AC7-B970-14669C2099DD}"/>
              </a:ext>
            </a:extLst>
          </p:cNvPr>
          <p:cNvSpPr txBox="1"/>
          <p:nvPr/>
        </p:nvSpPr>
        <p:spPr>
          <a:xfrm>
            <a:off x="7405636" y="1332473"/>
            <a:ext cx="4220308" cy="4734629"/>
          </a:xfrm>
          <a:prstGeom prst="rect">
            <a:avLst/>
          </a:prstGeom>
          <a:noFill/>
        </p:spPr>
        <p:txBody>
          <a:bodyPr wrap="square" rtlCol="0">
            <a:spAutoFit/>
          </a:bodyPr>
          <a:lstStyle/>
          <a:p>
            <a:pPr marL="129540">
              <a:spcBef>
                <a:spcPts val="1465"/>
              </a:spcBef>
              <a:spcAft>
                <a:spcPts val="0"/>
              </a:spcAft>
            </a:pPr>
            <a:r>
              <a:rPr lang="cs-CZ" sz="1400" dirty="0">
                <a:effectLst/>
                <a:latin typeface="Arial MT"/>
                <a:ea typeface="Corbel" panose="020B0503020204020204" pitchFamily="34" charset="0"/>
                <a:cs typeface="Corbel" panose="020B0503020204020204" pitchFamily="34" charset="0"/>
              </a:rPr>
              <a:t>(</a:t>
            </a:r>
            <a:r>
              <a:rPr lang="cs-CZ" sz="1400" dirty="0" err="1">
                <a:effectLst/>
                <a:latin typeface="Arial MT"/>
                <a:ea typeface="Corbel" panose="020B0503020204020204" pitchFamily="34" charset="0"/>
                <a:cs typeface="Corbel" panose="020B0503020204020204" pitchFamily="34" charset="0"/>
              </a:rPr>
              <a:t>Smedes</a:t>
            </a:r>
            <a:r>
              <a:rPr lang="cs-CZ" sz="1400" dirty="0">
                <a:effectLst/>
                <a:latin typeface="Arial MT"/>
                <a:ea typeface="Corbel" panose="020B0503020204020204" pitchFamily="34" charset="0"/>
                <a:cs typeface="Corbel" panose="020B0503020204020204" pitchFamily="34" charset="0"/>
              </a:rPr>
              <a:t>,</a:t>
            </a:r>
            <a:r>
              <a:rPr lang="cs-CZ" sz="1400" spc="-2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2019)</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a:spcBef>
                <a:spcPts val="45"/>
              </a:spcBef>
            </a:pPr>
            <a:r>
              <a:rPr lang="cs-CZ" sz="1400" dirty="0">
                <a:effectLst/>
                <a:latin typeface="Arial MT"/>
                <a:ea typeface="Corbel" panose="020B0503020204020204" pitchFamily="34" charset="0"/>
                <a:cs typeface="Corbel" panose="020B0503020204020204" pitchFamily="34" charset="0"/>
              </a:rPr>
              <a:t> </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marL="129540"/>
            <a:r>
              <a:rPr lang="cs-CZ" sz="1400" dirty="0">
                <a:effectLst/>
                <a:latin typeface="Arial MT"/>
                <a:ea typeface="Corbel" panose="020B0503020204020204" pitchFamily="34" charset="0"/>
                <a:cs typeface="Corbel" panose="020B0503020204020204" pitchFamily="34" charset="0"/>
              </a:rPr>
              <a:t>(</a:t>
            </a:r>
            <a:r>
              <a:rPr lang="cs-CZ" sz="1400" dirty="0" err="1">
                <a:effectLst/>
                <a:latin typeface="Arial MT"/>
                <a:ea typeface="Corbel" panose="020B0503020204020204" pitchFamily="34" charset="0"/>
                <a:cs typeface="Corbel" panose="020B0503020204020204" pitchFamily="34" charset="0"/>
              </a:rPr>
              <a:t>Urík</a:t>
            </a:r>
            <a:r>
              <a:rPr lang="cs-CZ" sz="1400" dirty="0">
                <a:effectLst/>
                <a:latin typeface="Arial MT"/>
                <a:ea typeface="Corbel" panose="020B0503020204020204" pitchFamily="34" charset="0"/>
                <a:cs typeface="Corbel" panose="020B0503020204020204" pitchFamily="34" charset="0"/>
              </a:rPr>
              <a:t> and</a:t>
            </a:r>
            <a:r>
              <a:rPr lang="cs-CZ" sz="1400" spc="-25"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Vrana</a:t>
            </a:r>
            <a:r>
              <a:rPr lang="cs-CZ" sz="1400" dirty="0">
                <a:effectLst/>
                <a:latin typeface="Arial MT"/>
                <a:ea typeface="Corbel" panose="020B0503020204020204" pitchFamily="34" charset="0"/>
                <a:cs typeface="Corbel" panose="020B0503020204020204" pitchFamily="34" charset="0"/>
              </a:rPr>
              <a:t>,</a:t>
            </a:r>
            <a:r>
              <a:rPr lang="cs-CZ" sz="1400" spc="-1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2019)</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a:spcBef>
                <a:spcPts val="45"/>
              </a:spcBef>
            </a:pPr>
            <a:r>
              <a:rPr lang="cs-CZ" sz="1400" dirty="0">
                <a:effectLst/>
                <a:latin typeface="Arial MT"/>
                <a:ea typeface="Corbel" panose="020B0503020204020204" pitchFamily="34" charset="0"/>
                <a:cs typeface="Corbel" panose="020B0503020204020204" pitchFamily="34" charset="0"/>
              </a:rPr>
              <a:t> </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marL="129540"/>
            <a:r>
              <a:rPr lang="cs-CZ" sz="1400" dirty="0">
                <a:effectLst/>
                <a:latin typeface="Arial MT"/>
                <a:ea typeface="Corbel" panose="020B0503020204020204" pitchFamily="34" charset="0"/>
                <a:cs typeface="Corbel" panose="020B0503020204020204" pitchFamily="34" charset="0"/>
              </a:rPr>
              <a:t>(</a:t>
            </a:r>
            <a:r>
              <a:rPr lang="cs-CZ" sz="1400" dirty="0" err="1">
                <a:effectLst/>
                <a:latin typeface="Arial MT"/>
                <a:ea typeface="Corbel" panose="020B0503020204020204" pitchFamily="34" charset="0"/>
                <a:cs typeface="Corbel" panose="020B0503020204020204" pitchFamily="34" charset="0"/>
              </a:rPr>
              <a:t>Booij</a:t>
            </a:r>
            <a:r>
              <a:rPr lang="cs-CZ" sz="1400" spc="-2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et al., 2016)</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a:spcBef>
                <a:spcPts val="45"/>
              </a:spcBef>
            </a:pPr>
            <a:r>
              <a:rPr lang="cs-CZ" sz="1400" dirty="0">
                <a:effectLst/>
                <a:latin typeface="Arial MT"/>
                <a:ea typeface="Corbel" panose="020B0503020204020204" pitchFamily="34" charset="0"/>
                <a:cs typeface="Corbel" panose="020B0503020204020204" pitchFamily="34" charset="0"/>
              </a:rPr>
              <a:t> </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marL="186055">
              <a:spcBef>
                <a:spcPts val="5"/>
              </a:spcBef>
              <a:spcAft>
                <a:spcPts val="0"/>
              </a:spcAft>
            </a:pPr>
            <a:r>
              <a:rPr lang="cs-CZ" sz="1400" dirty="0">
                <a:effectLst/>
                <a:latin typeface="Arial MT"/>
                <a:ea typeface="Corbel" panose="020B0503020204020204" pitchFamily="34" charset="0"/>
                <a:cs typeface="Corbel" panose="020B0503020204020204" pitchFamily="34" charset="0"/>
              </a:rPr>
              <a:t>(</a:t>
            </a:r>
            <a:r>
              <a:rPr lang="cs-CZ" sz="1400" dirty="0" err="1">
                <a:effectLst/>
                <a:latin typeface="Arial MT"/>
                <a:ea typeface="Corbel" panose="020B0503020204020204" pitchFamily="34" charset="0"/>
                <a:cs typeface="Corbel" panose="020B0503020204020204" pitchFamily="34" charset="0"/>
              </a:rPr>
              <a:t>Okeme</a:t>
            </a:r>
            <a:r>
              <a:rPr lang="cs-CZ" sz="1400" spc="3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et al., 2018;</a:t>
            </a:r>
            <a:r>
              <a:rPr lang="cs-CZ" sz="1400" spc="-15"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Rusina</a:t>
            </a:r>
            <a:r>
              <a:rPr lang="cs-CZ" sz="1400" spc="-2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et</a:t>
            </a:r>
            <a:r>
              <a:rPr lang="cs-CZ" sz="1400" spc="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al., 2007; 2010)</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a:spcBef>
                <a:spcPts val="45"/>
              </a:spcBef>
            </a:pPr>
            <a:r>
              <a:rPr lang="cs-CZ" sz="1400" dirty="0">
                <a:effectLst/>
                <a:latin typeface="Arial MT"/>
                <a:ea typeface="Corbel" panose="020B0503020204020204" pitchFamily="34" charset="0"/>
                <a:cs typeface="Corbel" panose="020B0503020204020204" pitchFamily="34" charset="0"/>
              </a:rPr>
              <a:t> </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marL="129540"/>
            <a:r>
              <a:rPr lang="cs-CZ" sz="1400" dirty="0">
                <a:effectLst/>
                <a:latin typeface="Arial MT"/>
                <a:ea typeface="Corbel" panose="020B0503020204020204" pitchFamily="34" charset="0"/>
                <a:cs typeface="Corbel" panose="020B0503020204020204" pitchFamily="34" charset="0"/>
              </a:rPr>
              <a:t>…as</a:t>
            </a:r>
            <a:r>
              <a:rPr lang="cs-CZ" sz="1400" spc="-5"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suggested</a:t>
            </a:r>
            <a:r>
              <a:rPr lang="cs-CZ" sz="1400" spc="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by</a:t>
            </a:r>
            <a:r>
              <a:rPr lang="cs-CZ" sz="1400" spc="-5"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Urík</a:t>
            </a:r>
            <a:r>
              <a:rPr lang="cs-CZ" sz="1400" spc="1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et al.</a:t>
            </a:r>
            <a:r>
              <a:rPr lang="cs-CZ" sz="1400" spc="-1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(2020).</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a:spcBef>
                <a:spcPts val="55"/>
              </a:spcBef>
            </a:pPr>
            <a:r>
              <a:rPr lang="cs-CZ" sz="1400" dirty="0">
                <a:effectLst/>
                <a:latin typeface="Arial MT"/>
                <a:ea typeface="Corbel" panose="020B0503020204020204" pitchFamily="34" charset="0"/>
                <a:cs typeface="Corbel" panose="020B0503020204020204" pitchFamily="34" charset="0"/>
              </a:rPr>
              <a:t> </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marL="129540"/>
            <a:r>
              <a:rPr lang="cs-CZ" sz="1400" dirty="0">
                <a:effectLst/>
                <a:latin typeface="Arial MT"/>
                <a:ea typeface="Corbel" panose="020B0503020204020204" pitchFamily="34" charset="0"/>
                <a:cs typeface="Corbel" panose="020B0503020204020204" pitchFamily="34" charset="0"/>
              </a:rPr>
              <a:t>(Turner,</a:t>
            </a:r>
            <a:r>
              <a:rPr lang="cs-CZ" sz="1400" spc="-5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1998a)</a:t>
            </a:r>
            <a:r>
              <a:rPr lang="cs-CZ" sz="1400" spc="-7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a:t>
            </a:r>
            <a:r>
              <a:rPr lang="cs-CZ" sz="1400" spc="-7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(Turner,</a:t>
            </a:r>
            <a:r>
              <a:rPr lang="cs-CZ" sz="1400" spc="-5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1998b)</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r>
              <a:rPr lang="cs-CZ" sz="1400" dirty="0">
                <a:effectLst/>
                <a:latin typeface="Arial MT"/>
                <a:ea typeface="Corbel" panose="020B0503020204020204" pitchFamily="34" charset="0"/>
                <a:cs typeface="Corbel" panose="020B0503020204020204" pitchFamily="34" charset="0"/>
              </a:rPr>
              <a:t> </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r>
              <a:rPr lang="cs-CZ" sz="1400" dirty="0">
                <a:effectLst/>
                <a:latin typeface="Arial MT"/>
                <a:ea typeface="Corbel" panose="020B0503020204020204" pitchFamily="34" charset="0"/>
                <a:cs typeface="Corbel" panose="020B0503020204020204" pitchFamily="34" charset="0"/>
              </a:rPr>
              <a:t> </a:t>
            </a:r>
            <a:endParaRPr lang="en-US" sz="1400" dirty="0">
              <a:effectLst/>
              <a:latin typeface="Arial MT"/>
              <a:ea typeface="Corbel" panose="020B0503020204020204" pitchFamily="34" charset="0"/>
              <a:cs typeface="Corbel" panose="020B0503020204020204" pitchFamily="34" charset="0"/>
            </a:endParaRPr>
          </a:p>
          <a:p>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a:spcBef>
                <a:spcPts val="10"/>
              </a:spcBef>
            </a:pPr>
            <a:r>
              <a:rPr lang="cs-CZ" sz="1400" dirty="0">
                <a:effectLst/>
                <a:latin typeface="Arial MT"/>
                <a:ea typeface="Corbel" panose="020B0503020204020204" pitchFamily="34" charset="0"/>
                <a:cs typeface="Corbel" panose="020B0503020204020204" pitchFamily="34" charset="0"/>
              </a:rPr>
              <a:t> </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marL="129540" marR="641985">
              <a:spcAft>
                <a:spcPts val="0"/>
              </a:spcAft>
            </a:pPr>
            <a:r>
              <a:rPr lang="cs-CZ" sz="1400" dirty="0" err="1">
                <a:effectLst/>
                <a:latin typeface="Arial MT"/>
                <a:ea typeface="Corbel" panose="020B0503020204020204" pitchFamily="34" charset="0"/>
                <a:cs typeface="Corbel" panose="020B0503020204020204" pitchFamily="34" charset="0"/>
              </a:rPr>
              <a:t>This</a:t>
            </a:r>
            <a:r>
              <a:rPr lang="cs-CZ" sz="1400" spc="310"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is</a:t>
            </a:r>
            <a:r>
              <a:rPr lang="cs-CZ" sz="1400" spc="31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a</a:t>
            </a:r>
            <a:r>
              <a:rPr lang="cs-CZ" sz="1400" spc="31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reference</a:t>
            </a:r>
            <a:r>
              <a:rPr lang="cs-CZ" sz="1400" spc="32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(1)</a:t>
            </a:r>
            <a:r>
              <a:rPr lang="cs-CZ" sz="1400" spc="325"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followed</a:t>
            </a:r>
            <a:r>
              <a:rPr lang="cs-CZ" sz="1400" spc="31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by</a:t>
            </a:r>
            <a:r>
              <a:rPr lang="en-US" sz="1400"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another</a:t>
            </a:r>
            <a:r>
              <a:rPr lang="cs-CZ" sz="1400" spc="310"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two</a:t>
            </a:r>
            <a:r>
              <a:rPr lang="en-GB" sz="1400" dirty="0">
                <a:effectLst/>
                <a:latin typeface="Arial MT"/>
                <a:ea typeface="Corbel" panose="020B0503020204020204" pitchFamily="34" charset="0"/>
                <a:cs typeface="Corbel" panose="020B0503020204020204" pitchFamily="34" charset="0"/>
              </a:rPr>
              <a:t> </a:t>
            </a:r>
            <a:r>
              <a:rPr lang="cs-CZ" sz="1400" spc="-430"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references</a:t>
            </a:r>
            <a:r>
              <a:rPr lang="cs-CZ" sz="1400" spc="2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(2,</a:t>
            </a:r>
            <a:r>
              <a:rPr lang="cs-CZ" sz="1400" spc="1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3).</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a:spcBef>
                <a:spcPts val="35"/>
              </a:spcBef>
            </a:pPr>
            <a:r>
              <a:rPr lang="cs-CZ" sz="1400" dirty="0">
                <a:effectLst/>
                <a:latin typeface="Arial MT"/>
                <a:ea typeface="Corbel" panose="020B0503020204020204" pitchFamily="34" charset="0"/>
                <a:cs typeface="Corbel" panose="020B0503020204020204" pitchFamily="34" charset="0"/>
              </a:rPr>
              <a:t> </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marL="129540">
              <a:spcBef>
                <a:spcPts val="5"/>
              </a:spcBef>
              <a:spcAft>
                <a:spcPts val="0"/>
              </a:spcAft>
              <a:tabLst>
                <a:tab pos="3931920" algn="l"/>
              </a:tabLst>
            </a:pPr>
            <a:r>
              <a:rPr lang="cs-CZ" sz="1400" dirty="0" err="1">
                <a:effectLst/>
                <a:latin typeface="Arial MT"/>
                <a:ea typeface="Corbel" panose="020B0503020204020204" pitchFamily="34" charset="0"/>
                <a:cs typeface="Corbel" panose="020B0503020204020204" pitchFamily="34" charset="0"/>
              </a:rPr>
              <a:t>This</a:t>
            </a:r>
            <a:r>
              <a:rPr lang="cs-CZ" sz="1400" spc="280"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is</a:t>
            </a:r>
            <a:r>
              <a:rPr lang="cs-CZ" sz="1400" spc="285"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also</a:t>
            </a:r>
            <a:r>
              <a:rPr lang="cs-CZ" sz="1400" spc="28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a</a:t>
            </a:r>
            <a:r>
              <a:rPr lang="cs-CZ" sz="1400" spc="28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reference</a:t>
            </a:r>
            <a:r>
              <a:rPr lang="cs-CZ" sz="1400" baseline="30000" dirty="0">
                <a:effectLst/>
                <a:latin typeface="Arial MT"/>
                <a:ea typeface="Corbel" panose="020B0503020204020204" pitchFamily="34" charset="0"/>
                <a:cs typeface="Corbel" panose="020B0503020204020204" pitchFamily="34" charset="0"/>
              </a:rPr>
              <a:t>1</a:t>
            </a:r>
            <a:r>
              <a:rPr lang="cs-CZ" sz="1400" dirty="0">
                <a:effectLst/>
                <a:latin typeface="Arial MT"/>
                <a:ea typeface="Corbel" panose="020B0503020204020204" pitchFamily="34" charset="0"/>
                <a:cs typeface="Corbel" panose="020B0503020204020204" pitchFamily="34" charset="0"/>
              </a:rPr>
              <a:t>,</a:t>
            </a:r>
            <a:r>
              <a:rPr lang="cs-CZ" sz="1400" spc="290" dirty="0">
                <a:effectLst/>
                <a:latin typeface="Arial MT"/>
                <a:ea typeface="Corbel" panose="020B0503020204020204" pitchFamily="34" charset="0"/>
                <a:cs typeface="Corbel" panose="020B0503020204020204" pitchFamily="34" charset="0"/>
              </a:rPr>
              <a:t> </a:t>
            </a:r>
            <a:r>
              <a:rPr lang="cs-CZ" sz="1400" dirty="0" err="1">
                <a:effectLst/>
                <a:latin typeface="Arial MT"/>
                <a:ea typeface="Corbel" panose="020B0503020204020204" pitchFamily="34" charset="0"/>
                <a:cs typeface="Corbel" panose="020B0503020204020204" pitchFamily="34" charset="0"/>
              </a:rPr>
              <a:t>followed</a:t>
            </a:r>
            <a:r>
              <a:rPr lang="cs-CZ" sz="1400" spc="280"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b</a:t>
            </a:r>
            <a:r>
              <a:rPr lang="en-US" sz="1400" dirty="0">
                <a:effectLst/>
                <a:latin typeface="Arial MT"/>
                <a:ea typeface="Corbel" panose="020B0503020204020204" pitchFamily="34" charset="0"/>
                <a:cs typeface="Corbel" panose="020B0503020204020204" pitchFamily="34" charset="0"/>
              </a:rPr>
              <a:t>y a</a:t>
            </a:r>
            <a:r>
              <a:rPr lang="cs-CZ" sz="1400" dirty="0" err="1">
                <a:effectLst/>
                <a:latin typeface="Arial MT"/>
                <a:ea typeface="Corbel" panose="020B0503020204020204" pitchFamily="34" charset="0"/>
                <a:cs typeface="Corbel" panose="020B0503020204020204" pitchFamily="34" charset="0"/>
              </a:rPr>
              <a:t>nother</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marL="129540">
              <a:spcBef>
                <a:spcPts val="80"/>
              </a:spcBef>
              <a:spcAft>
                <a:spcPts val="0"/>
              </a:spcAft>
            </a:pPr>
            <a:r>
              <a:rPr lang="cs-CZ" sz="1400" dirty="0" err="1">
                <a:effectLst/>
                <a:latin typeface="Arial MT"/>
                <a:ea typeface="Corbel" panose="020B0503020204020204" pitchFamily="34" charset="0"/>
                <a:cs typeface="Corbel" panose="020B0503020204020204" pitchFamily="34" charset="0"/>
              </a:rPr>
              <a:t>two</a:t>
            </a:r>
            <a:r>
              <a:rPr lang="cs-CZ" sz="1400" spc="5" dirty="0">
                <a:effectLst/>
                <a:latin typeface="Arial MT"/>
                <a:ea typeface="Corbel" panose="020B0503020204020204" pitchFamily="34" charset="0"/>
                <a:cs typeface="Corbel" panose="020B0503020204020204" pitchFamily="34" charset="0"/>
              </a:rPr>
              <a:t> </a:t>
            </a:r>
            <a:r>
              <a:rPr lang="cs-CZ" sz="1400" dirty="0">
                <a:effectLst/>
                <a:latin typeface="Arial MT"/>
                <a:ea typeface="Corbel" panose="020B0503020204020204" pitchFamily="34" charset="0"/>
                <a:cs typeface="Corbel" panose="020B0503020204020204" pitchFamily="34" charset="0"/>
              </a:rPr>
              <a:t>references</a:t>
            </a:r>
            <a:r>
              <a:rPr lang="cs-CZ" sz="1400" baseline="30000" dirty="0">
                <a:effectLst/>
                <a:latin typeface="Arial MT"/>
                <a:ea typeface="Corbel" panose="020B0503020204020204" pitchFamily="34" charset="0"/>
                <a:cs typeface="Corbel" panose="020B0503020204020204" pitchFamily="34" charset="0"/>
              </a:rPr>
              <a:t>2,3</a:t>
            </a:r>
            <a:r>
              <a:rPr lang="cs-CZ" sz="1400" dirty="0">
                <a:effectLst/>
                <a:latin typeface="Arial MT"/>
                <a:ea typeface="Corbel" panose="020B0503020204020204" pitchFamily="34" charset="0"/>
                <a:cs typeface="Corbel" panose="020B0503020204020204" pitchFamily="34" charset="0"/>
              </a:rPr>
              <a:t>.</a:t>
            </a:r>
            <a:endParaRPr lang="en-US" sz="1400" dirty="0">
              <a:effectLst/>
              <a:latin typeface="Corbel" panose="020B0503020204020204" pitchFamily="34" charset="0"/>
              <a:ea typeface="Corbel" panose="020B0503020204020204" pitchFamily="34" charset="0"/>
              <a:cs typeface="Corbel" panose="020B0503020204020204" pitchFamily="34" charset="0"/>
            </a:endParaRPr>
          </a:p>
          <a:p>
            <a:pPr algn="l"/>
            <a:endParaRPr lang="en-US" sz="2000" dirty="0" err="1">
              <a:latin typeface="+mn-lt"/>
            </a:endParaRPr>
          </a:p>
        </p:txBody>
      </p:sp>
    </p:spTree>
    <p:extLst>
      <p:ext uri="{BB962C8B-B14F-4D97-AF65-F5344CB8AC3E}">
        <p14:creationId xmlns:p14="http://schemas.microsoft.com/office/powerpoint/2010/main" val="163172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36D4CC-EF64-41B1-8562-C7BF492E22C1}"/>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B7F9CE39-B65F-4769-B9E9-DBCCC93CD13B}"/>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pic>
        <p:nvPicPr>
          <p:cNvPr id="7" name="Content Placeholder 6">
            <a:extLst>
              <a:ext uri="{FF2B5EF4-FFF2-40B4-BE49-F238E27FC236}">
                <a16:creationId xmlns:a16="http://schemas.microsoft.com/office/drawing/2014/main" id="{15EBE8AF-6F25-46F4-B394-0D99514A2356}"/>
              </a:ext>
            </a:extLst>
          </p:cNvPr>
          <p:cNvPicPr>
            <a:picLocks noGrp="1" noChangeAspect="1"/>
          </p:cNvPicPr>
          <p:nvPr>
            <p:ph idx="1"/>
          </p:nvPr>
        </p:nvPicPr>
        <p:blipFill>
          <a:blip r:embed="rId4"/>
          <a:stretch>
            <a:fillRect/>
          </a:stretch>
        </p:blipFill>
        <p:spPr>
          <a:xfrm>
            <a:off x="414000" y="374034"/>
            <a:ext cx="5104563" cy="3336309"/>
          </a:xfrm>
        </p:spPr>
      </p:pic>
      <p:pic>
        <p:nvPicPr>
          <p:cNvPr id="9" name="Picture 8">
            <a:extLst>
              <a:ext uri="{FF2B5EF4-FFF2-40B4-BE49-F238E27FC236}">
                <a16:creationId xmlns:a16="http://schemas.microsoft.com/office/drawing/2014/main" id="{5CB5B1D7-6369-41BD-B6FC-02E107EA5527}"/>
              </a:ext>
            </a:extLst>
          </p:cNvPr>
          <p:cNvPicPr>
            <a:picLocks noChangeAspect="1"/>
          </p:cNvPicPr>
          <p:nvPr/>
        </p:nvPicPr>
        <p:blipFill>
          <a:blip r:embed="rId5"/>
          <a:stretch>
            <a:fillRect/>
          </a:stretch>
        </p:blipFill>
        <p:spPr>
          <a:xfrm>
            <a:off x="414000" y="3895726"/>
            <a:ext cx="5104563" cy="2203624"/>
          </a:xfrm>
          <a:prstGeom prst="rect">
            <a:avLst/>
          </a:prstGeom>
        </p:spPr>
      </p:pic>
      <p:pic>
        <p:nvPicPr>
          <p:cNvPr id="11" name="Picture 10">
            <a:extLst>
              <a:ext uri="{FF2B5EF4-FFF2-40B4-BE49-F238E27FC236}">
                <a16:creationId xmlns:a16="http://schemas.microsoft.com/office/drawing/2014/main" id="{D47F9C99-A437-43B9-AB24-6983720DBE82}"/>
              </a:ext>
            </a:extLst>
          </p:cNvPr>
          <p:cNvPicPr>
            <a:picLocks noChangeAspect="1"/>
          </p:cNvPicPr>
          <p:nvPr/>
        </p:nvPicPr>
        <p:blipFill>
          <a:blip r:embed="rId6"/>
          <a:stretch>
            <a:fillRect/>
          </a:stretch>
        </p:blipFill>
        <p:spPr>
          <a:xfrm>
            <a:off x="6340511" y="374033"/>
            <a:ext cx="5572928" cy="6105967"/>
          </a:xfrm>
          <a:prstGeom prst="rect">
            <a:avLst/>
          </a:prstGeom>
          <a:ln w="38100">
            <a:noFill/>
          </a:ln>
        </p:spPr>
      </p:pic>
    </p:spTree>
    <p:extLst>
      <p:ext uri="{BB962C8B-B14F-4D97-AF65-F5344CB8AC3E}">
        <p14:creationId xmlns:p14="http://schemas.microsoft.com/office/powerpoint/2010/main" val="2574392097"/>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ACEDB2-40B5-4573-B838-9A5E37A1A484}"/>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F7C196CF-859B-442C-97C1-E6A0DEA6766E}"/>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Title 3">
            <a:extLst>
              <a:ext uri="{FF2B5EF4-FFF2-40B4-BE49-F238E27FC236}">
                <a16:creationId xmlns:a16="http://schemas.microsoft.com/office/drawing/2014/main" id="{B62F37D3-FAE7-4272-A754-F99655A3FD9A}"/>
              </a:ext>
            </a:extLst>
          </p:cNvPr>
          <p:cNvSpPr>
            <a:spLocks noGrp="1"/>
          </p:cNvSpPr>
          <p:nvPr>
            <p:ph type="title"/>
          </p:nvPr>
        </p:nvSpPr>
        <p:spPr>
          <a:xfrm>
            <a:off x="720000" y="378000"/>
            <a:ext cx="10753200" cy="542334"/>
          </a:xfrm>
        </p:spPr>
        <p:txBody>
          <a:bodyPr/>
          <a:lstStyle/>
          <a:p>
            <a:r>
              <a:rPr lang="en-US" sz="4000" dirty="0"/>
              <a:t>Styles</a:t>
            </a:r>
            <a:endParaRPr lang="en-US" dirty="0"/>
          </a:p>
        </p:txBody>
      </p:sp>
      <p:sp>
        <p:nvSpPr>
          <p:cNvPr id="5" name="Content Placeholder 4">
            <a:extLst>
              <a:ext uri="{FF2B5EF4-FFF2-40B4-BE49-F238E27FC236}">
                <a16:creationId xmlns:a16="http://schemas.microsoft.com/office/drawing/2014/main" id="{97F53E72-F416-400A-A2F1-8E6F5A9D7936}"/>
              </a:ext>
            </a:extLst>
          </p:cNvPr>
          <p:cNvSpPr>
            <a:spLocks noGrp="1"/>
          </p:cNvSpPr>
          <p:nvPr>
            <p:ph idx="1"/>
          </p:nvPr>
        </p:nvSpPr>
        <p:spPr>
          <a:xfrm>
            <a:off x="720000" y="1004835"/>
            <a:ext cx="6444475" cy="4953837"/>
          </a:xfrm>
        </p:spPr>
        <p:txBody>
          <a:bodyPr/>
          <a:lstStyle/>
          <a:p>
            <a:pPr>
              <a:lnSpc>
                <a:spcPct val="100000"/>
              </a:lnSpc>
            </a:pPr>
            <a:r>
              <a:rPr lang="en-US" sz="1600" dirty="0">
                <a:latin typeface="Arial" panose="020B0604020202020204" pitchFamily="34" charset="0"/>
                <a:cs typeface="Arial" panose="020B0604020202020204" pitchFamily="34" charset="0"/>
              </a:rPr>
              <a:t>Which system to choose? And what does the overall quote look like?</a:t>
            </a:r>
          </a:p>
          <a:p>
            <a:pPr>
              <a:lnSpc>
                <a:spcPct val="100000"/>
              </a:lnSpc>
            </a:pPr>
            <a:r>
              <a:rPr lang="en-US" sz="1600" dirty="0">
                <a:latin typeface="Arial" panose="020B0604020202020204" pitchFamily="34" charset="0"/>
                <a:cs typeface="Arial" panose="020B0604020202020204" pitchFamily="34" charset="0"/>
              </a:rPr>
              <a:t>Each magazine has its own rules</a:t>
            </a:r>
          </a:p>
          <a:p>
            <a:pPr lvl="1"/>
            <a:r>
              <a:rPr lang="en-US" sz="1600" dirty="0">
                <a:latin typeface="Arial" panose="020B0604020202020204" pitchFamily="34" charset="0"/>
                <a:cs typeface="Arial" panose="020B0604020202020204" pitchFamily="34" charset="0"/>
              </a:rPr>
              <a:t>Can be found in the "Guide for authors" on the magazine pages</a:t>
            </a:r>
          </a:p>
          <a:p>
            <a:pPr marL="72000" indent="0">
              <a:lnSpc>
                <a:spcPct val="100000"/>
              </a:lnSpc>
              <a:buNone/>
            </a:pPr>
            <a:endParaRPr lang="en-US" sz="1600" dirty="0">
              <a:latin typeface="Arial" panose="020B0604020202020204" pitchFamily="34" charset="0"/>
              <a:cs typeface="Arial" panose="020B0604020202020204" pitchFamily="34" charset="0"/>
            </a:endParaRPr>
          </a:p>
          <a:p>
            <a:pPr marL="72000" indent="0">
              <a:lnSpc>
                <a:spcPct val="100000"/>
              </a:lnSpc>
              <a:buNone/>
            </a:pPr>
            <a:endParaRPr lang="en-US" sz="1600" dirty="0">
              <a:latin typeface="Arial" panose="020B0604020202020204" pitchFamily="34" charset="0"/>
              <a:cs typeface="Arial" panose="020B0604020202020204" pitchFamily="34" charset="0"/>
            </a:endParaRPr>
          </a:p>
          <a:p>
            <a:pPr marL="72000" indent="0">
              <a:lnSpc>
                <a:spcPct val="100000"/>
              </a:lnSpc>
              <a:buNone/>
            </a:pPr>
            <a:r>
              <a:rPr lang="en-US" sz="1600" dirty="0">
                <a:latin typeface="Arial" panose="020B0604020202020204" pitchFamily="34" charset="0"/>
                <a:cs typeface="Arial" panose="020B0604020202020204" pitchFamily="34" charset="0"/>
              </a:rPr>
              <a:t>Examples</a:t>
            </a:r>
          </a:p>
          <a:p>
            <a:pPr>
              <a:lnSpc>
                <a:spcPct val="100000"/>
              </a:lnSpc>
            </a:pPr>
            <a:r>
              <a:rPr lang="en-US" sz="1600" dirty="0">
                <a:latin typeface="Arial" panose="020B0604020202020204" pitchFamily="34" charset="0"/>
                <a:cs typeface="Arial" panose="020B0604020202020204" pitchFamily="34" charset="0"/>
              </a:rPr>
              <a:t>Nature:</a:t>
            </a:r>
          </a:p>
          <a:p>
            <a:pPr marL="403860" marR="958850">
              <a:lnSpc>
                <a:spcPct val="93000"/>
              </a:lnSpc>
              <a:spcBef>
                <a:spcPts val="550"/>
              </a:spcBef>
              <a:spcAft>
                <a:spcPts val="0"/>
              </a:spcAft>
            </a:pPr>
            <a:r>
              <a:rPr lang="cs-CZ" sz="1400" spc="-5" dirty="0" err="1">
                <a:effectLst/>
                <a:latin typeface="Arial" panose="020B0604020202020204" pitchFamily="34" charset="0"/>
                <a:ea typeface="Corbel" panose="020B0503020204020204" pitchFamily="34" charset="0"/>
                <a:cs typeface="Arial" panose="020B0604020202020204" pitchFamily="34" charset="0"/>
              </a:rPr>
              <a:t>Urík</a:t>
            </a:r>
            <a:r>
              <a:rPr lang="cs-CZ" sz="1400" spc="-5" dirty="0">
                <a:effectLst/>
                <a:latin typeface="Arial" panose="020B0604020202020204" pitchFamily="34" charset="0"/>
                <a:ea typeface="Corbel" panose="020B0503020204020204" pitchFamily="34" charset="0"/>
                <a:cs typeface="Arial" panose="020B0604020202020204" pitchFamily="34" charset="0"/>
              </a:rPr>
              <a:t>,</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J.,</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Paschke</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12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a:t>
            </a:r>
            <a:r>
              <a:rPr lang="cs-CZ" sz="1400" spc="-5"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&amp;</a:t>
            </a:r>
            <a:r>
              <a:rPr lang="cs-CZ" sz="1400" spc="1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Vrana</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4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B.</a:t>
            </a:r>
            <a:r>
              <a:rPr lang="cs-CZ" sz="1400" spc="-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Diffusion</a:t>
            </a:r>
            <a:r>
              <a:rPr lang="cs-CZ" sz="1400" spc="-4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coefficients</a:t>
            </a:r>
            <a:r>
              <a:rPr lang="cs-CZ" sz="1400" spc="-4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of</a:t>
            </a:r>
            <a:r>
              <a:rPr lang="cs-CZ" sz="1400" spc="-1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polar</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organic</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compounds</a:t>
            </a:r>
            <a:r>
              <a:rPr lang="cs-CZ" sz="1400" spc="-5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in</a:t>
            </a:r>
            <a:r>
              <a:rPr lang="cs-CZ" sz="1400" spc="-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agarose</a:t>
            </a:r>
            <a:r>
              <a:rPr lang="cs-CZ" sz="1400" spc="-4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hydrogel</a:t>
            </a:r>
            <a:r>
              <a:rPr lang="cs-CZ" sz="1400" spc="-2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and</a:t>
            </a:r>
            <a:r>
              <a:rPr lang="cs-CZ" sz="1400" spc="-2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water</a:t>
            </a:r>
            <a:r>
              <a:rPr lang="cs-CZ" sz="1400" spc="-1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and</a:t>
            </a:r>
            <a:r>
              <a:rPr lang="cs-CZ" sz="1400" spc="-37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their</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use</a:t>
            </a:r>
            <a:r>
              <a:rPr lang="cs-CZ" sz="1400" spc="-2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for</a:t>
            </a:r>
            <a:r>
              <a:rPr lang="cs-CZ" sz="1400" spc="-2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estimating</a:t>
            </a:r>
            <a:r>
              <a:rPr lang="cs-CZ" sz="1400" spc="-4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uptake</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in</a:t>
            </a:r>
            <a:r>
              <a:rPr lang="cs-CZ" sz="1400" spc="-1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passive</a:t>
            </a:r>
            <a:r>
              <a:rPr lang="cs-CZ" sz="1400" spc="-2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samplers</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20" dirty="0">
                <a:effectLst/>
                <a:latin typeface="Arial" panose="020B0604020202020204" pitchFamily="34" charset="0"/>
                <a:ea typeface="Corbel" panose="020B0503020204020204" pitchFamily="34" charset="0"/>
                <a:cs typeface="Arial" panose="020B0604020202020204" pitchFamily="34" charset="0"/>
              </a:rPr>
              <a:t> </a:t>
            </a:r>
            <a:r>
              <a:rPr lang="cs-CZ" sz="1400" i="1" dirty="0" err="1">
                <a:effectLst/>
                <a:latin typeface="Arial" panose="020B0604020202020204" pitchFamily="34" charset="0"/>
                <a:ea typeface="Corbel" panose="020B0503020204020204" pitchFamily="34" charset="0"/>
                <a:cs typeface="Arial" panose="020B0604020202020204" pitchFamily="34" charset="0"/>
              </a:rPr>
              <a:t>Chemosphere</a:t>
            </a:r>
            <a:r>
              <a:rPr lang="cs-CZ" sz="1400" i="1" spc="-40" dirty="0">
                <a:effectLst/>
                <a:latin typeface="Arial" panose="020B0604020202020204" pitchFamily="34" charset="0"/>
                <a:ea typeface="Corbel" panose="020B0503020204020204" pitchFamily="34" charset="0"/>
                <a:cs typeface="Arial" panose="020B0604020202020204" pitchFamily="34" charset="0"/>
              </a:rPr>
              <a:t> </a:t>
            </a:r>
            <a:r>
              <a:rPr lang="cs-CZ" sz="1400" b="1" dirty="0">
                <a:effectLst/>
                <a:latin typeface="Arial" panose="020B0604020202020204" pitchFamily="34" charset="0"/>
                <a:ea typeface="Corbel" panose="020B0503020204020204" pitchFamily="34" charset="0"/>
                <a:cs typeface="Arial" panose="020B0604020202020204" pitchFamily="34" charset="0"/>
              </a:rPr>
              <a:t>249,</a:t>
            </a:r>
            <a:r>
              <a:rPr lang="cs-CZ" sz="1400" b="1" spc="-2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126183</a:t>
            </a:r>
            <a:r>
              <a:rPr lang="cs-CZ" sz="1400" spc="-35"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(2020).</a:t>
            </a:r>
            <a:endParaRPr lang="en-US" sz="1400" dirty="0">
              <a:effectLst/>
              <a:latin typeface="Arial" panose="020B0604020202020204" pitchFamily="34" charset="0"/>
              <a:ea typeface="Corbel" panose="020B0503020204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Chemosphere:</a:t>
            </a:r>
          </a:p>
          <a:p>
            <a:pPr marL="403860" marR="958850">
              <a:lnSpc>
                <a:spcPct val="93000"/>
              </a:lnSpc>
              <a:spcBef>
                <a:spcPts val="550"/>
              </a:spcBef>
              <a:spcAft>
                <a:spcPts val="0"/>
              </a:spcAft>
            </a:pPr>
            <a:r>
              <a:rPr lang="cs-CZ" sz="1400" spc="-5" dirty="0" err="1">
                <a:effectLst/>
                <a:latin typeface="Arial" panose="020B0604020202020204" pitchFamily="34" charset="0"/>
                <a:ea typeface="Corbel" panose="020B0503020204020204" pitchFamily="34" charset="0"/>
                <a:cs typeface="Arial" panose="020B0604020202020204" pitchFamily="34" charset="0"/>
              </a:rPr>
              <a:t>Urík</a:t>
            </a:r>
            <a:r>
              <a:rPr lang="cs-CZ" sz="1400" spc="-5" dirty="0">
                <a:effectLst/>
                <a:latin typeface="Arial" panose="020B0604020202020204" pitchFamily="34" charset="0"/>
                <a:ea typeface="Corbel" panose="020B0503020204020204" pitchFamily="34" charset="0"/>
                <a:cs typeface="Arial" panose="020B0604020202020204" pitchFamily="34" charset="0"/>
              </a:rPr>
              <a:t>,</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spc="-5" dirty="0">
                <a:effectLst/>
                <a:latin typeface="Arial" panose="020B0604020202020204" pitchFamily="34" charset="0"/>
                <a:ea typeface="Corbel" panose="020B0503020204020204" pitchFamily="34" charset="0"/>
                <a:cs typeface="Arial" panose="020B0604020202020204" pitchFamily="34" charset="0"/>
              </a:rPr>
              <a:t>J.,</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Paschke</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12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Vrana</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B.,</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2020.</a:t>
            </a:r>
            <a:r>
              <a:rPr lang="cs-CZ" sz="1400" spc="-2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Diffusion</a:t>
            </a:r>
            <a:r>
              <a:rPr lang="cs-CZ" sz="1400" spc="-4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coefficients</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of</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polar</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organic</a:t>
            </a:r>
            <a:r>
              <a:rPr lang="cs-CZ" sz="1400" spc="-4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compounds</a:t>
            </a:r>
            <a:r>
              <a:rPr lang="cs-CZ" sz="1400" spc="-5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in</a:t>
            </a:r>
            <a:r>
              <a:rPr lang="cs-CZ" sz="1400" spc="-1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agarose</a:t>
            </a:r>
            <a:r>
              <a:rPr lang="cs-CZ" sz="1400" spc="-5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hydrogel</a:t>
            </a:r>
            <a:r>
              <a:rPr lang="cs-CZ" sz="1400" spc="-1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and</a:t>
            </a:r>
            <a:r>
              <a:rPr lang="cs-CZ" sz="1400" spc="-2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water</a:t>
            </a:r>
            <a:r>
              <a:rPr lang="cs-CZ" sz="1400" spc="-375"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and </a:t>
            </a:r>
            <a:r>
              <a:rPr lang="cs-CZ" sz="1400" dirty="0" err="1">
                <a:effectLst/>
                <a:latin typeface="Arial" panose="020B0604020202020204" pitchFamily="34" charset="0"/>
                <a:ea typeface="Corbel" panose="020B0503020204020204" pitchFamily="34" charset="0"/>
                <a:cs typeface="Arial" panose="020B0604020202020204" pitchFamily="34" charset="0"/>
              </a:rPr>
              <a:t>their</a:t>
            </a:r>
            <a:r>
              <a:rPr lang="cs-CZ" sz="1400" dirty="0">
                <a:effectLst/>
                <a:latin typeface="Arial" panose="020B0604020202020204" pitchFamily="34" charset="0"/>
                <a:ea typeface="Corbel" panose="020B0503020204020204" pitchFamily="34" charset="0"/>
                <a:cs typeface="Arial" panose="020B0604020202020204" pitchFamily="34" charset="0"/>
              </a:rPr>
              <a:t> use </a:t>
            </a:r>
            <a:r>
              <a:rPr lang="cs-CZ" sz="1400" dirty="0" err="1">
                <a:effectLst/>
                <a:latin typeface="Arial" panose="020B0604020202020204" pitchFamily="34" charset="0"/>
                <a:ea typeface="Corbel" panose="020B0503020204020204" pitchFamily="34" charset="0"/>
                <a:cs typeface="Arial" panose="020B0604020202020204" pitchFamily="34" charset="0"/>
              </a:rPr>
              <a:t>for</a:t>
            </a:r>
            <a:r>
              <a:rPr lang="cs-CZ" sz="140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estimating</a:t>
            </a:r>
            <a:r>
              <a:rPr lang="cs-CZ" sz="140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uptake</a:t>
            </a:r>
            <a:r>
              <a:rPr lang="cs-CZ" sz="1400" dirty="0">
                <a:effectLst/>
                <a:latin typeface="Arial" panose="020B0604020202020204" pitchFamily="34" charset="0"/>
                <a:ea typeface="Corbel" panose="020B0503020204020204" pitchFamily="34" charset="0"/>
                <a:cs typeface="Arial" panose="020B0604020202020204" pitchFamily="34" charset="0"/>
              </a:rPr>
              <a:t> in </a:t>
            </a:r>
            <a:r>
              <a:rPr lang="cs-CZ" sz="1400" dirty="0" err="1">
                <a:effectLst/>
                <a:latin typeface="Arial" panose="020B0604020202020204" pitchFamily="34" charset="0"/>
                <a:ea typeface="Corbel" panose="020B0503020204020204" pitchFamily="34" charset="0"/>
                <a:cs typeface="Arial" panose="020B0604020202020204" pitchFamily="34" charset="0"/>
              </a:rPr>
              <a:t>passive</a:t>
            </a:r>
            <a:r>
              <a:rPr lang="cs-CZ" sz="140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samplers</a:t>
            </a:r>
            <a:r>
              <a:rPr lang="cs-CZ" sz="140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Chemosphere</a:t>
            </a:r>
            <a:r>
              <a:rPr lang="cs-CZ" sz="1400" dirty="0">
                <a:effectLst/>
                <a:latin typeface="Arial" panose="020B0604020202020204" pitchFamily="34" charset="0"/>
                <a:ea typeface="Corbel" panose="020B0503020204020204" pitchFamily="34" charset="0"/>
                <a:cs typeface="Arial" panose="020B0604020202020204" pitchFamily="34" charset="0"/>
              </a:rPr>
              <a:t> 249, 126183.</a:t>
            </a:r>
            <a:r>
              <a:rPr lang="cs-CZ" sz="1400" spc="5"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doi:10.1016/j.chemosphere.2020.126183</a:t>
            </a:r>
            <a:endParaRPr lang="en-US" sz="1400" dirty="0">
              <a:effectLst/>
              <a:latin typeface="Arial" panose="020B0604020202020204" pitchFamily="34" charset="0"/>
              <a:ea typeface="Corbel" panose="020B0503020204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ACS:</a:t>
            </a:r>
          </a:p>
          <a:p>
            <a:pPr marL="403860">
              <a:lnSpc>
                <a:spcPts val="1560"/>
              </a:lnSpc>
              <a:spcBef>
                <a:spcPts val="470"/>
              </a:spcBef>
              <a:spcAft>
                <a:spcPts val="0"/>
              </a:spcAft>
            </a:pPr>
            <a:r>
              <a:rPr lang="cs-CZ" sz="1400" spc="-5" dirty="0" err="1">
                <a:effectLst/>
                <a:latin typeface="Arial" panose="020B0604020202020204" pitchFamily="34" charset="0"/>
                <a:ea typeface="Corbel" panose="020B0503020204020204" pitchFamily="34" charset="0"/>
                <a:cs typeface="Arial" panose="020B0604020202020204" pitchFamily="34" charset="0"/>
              </a:rPr>
              <a:t>Urík</a:t>
            </a:r>
            <a:r>
              <a:rPr lang="cs-CZ" sz="1400" spc="-5" dirty="0">
                <a:effectLst/>
                <a:latin typeface="Arial" panose="020B0604020202020204" pitchFamily="34" charset="0"/>
                <a:ea typeface="Corbel" panose="020B0503020204020204" pitchFamily="34" charset="0"/>
                <a:cs typeface="Arial" panose="020B0604020202020204" pitchFamily="34" charset="0"/>
              </a:rPr>
              <a:t>,</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J.;</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Paschke</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12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Vrana</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25"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B.</a:t>
            </a:r>
            <a:r>
              <a:rPr lang="cs-CZ" sz="1400" spc="-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Diffusion</a:t>
            </a:r>
            <a:r>
              <a:rPr lang="cs-CZ" sz="1400" spc="-4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coefficients</a:t>
            </a:r>
            <a:r>
              <a:rPr lang="cs-CZ" sz="1400" spc="-3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of</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polar</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organic</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compounds</a:t>
            </a:r>
            <a:r>
              <a:rPr lang="cs-CZ" sz="1400" spc="-45"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in</a:t>
            </a:r>
            <a:r>
              <a:rPr lang="cs-CZ" sz="1400" spc="-1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agarose</a:t>
            </a:r>
            <a:r>
              <a:rPr lang="cs-CZ" sz="1400" spc="-4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hydrogel</a:t>
            </a:r>
            <a:r>
              <a:rPr lang="cs-CZ" sz="1400" spc="-2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and</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water</a:t>
            </a:r>
            <a:r>
              <a:rPr lang="cs-CZ" sz="1400" spc="-1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and</a:t>
            </a:r>
            <a:r>
              <a:rPr lang="en-US" sz="140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their</a:t>
            </a:r>
            <a:r>
              <a:rPr lang="cs-CZ" sz="1400" spc="-3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use</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for</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estimating</a:t>
            </a:r>
            <a:r>
              <a:rPr lang="cs-CZ" sz="1400" spc="-40"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uptake</a:t>
            </a:r>
            <a:r>
              <a:rPr lang="cs-CZ" sz="1400" spc="-25"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in </a:t>
            </a:r>
            <a:r>
              <a:rPr lang="cs-CZ" sz="1400" dirty="0" err="1">
                <a:effectLst/>
                <a:latin typeface="Arial" panose="020B0604020202020204" pitchFamily="34" charset="0"/>
                <a:ea typeface="Corbel" panose="020B0503020204020204" pitchFamily="34" charset="0"/>
                <a:cs typeface="Arial" panose="020B0604020202020204" pitchFamily="34" charset="0"/>
              </a:rPr>
              <a:t>passive</a:t>
            </a:r>
            <a:r>
              <a:rPr lang="cs-CZ" sz="1400" spc="-15" dirty="0">
                <a:effectLst/>
                <a:latin typeface="Arial" panose="020B0604020202020204" pitchFamily="34" charset="0"/>
                <a:ea typeface="Corbel" panose="020B0503020204020204" pitchFamily="34" charset="0"/>
                <a:cs typeface="Arial" panose="020B0604020202020204" pitchFamily="34" charset="0"/>
              </a:rPr>
              <a:t> </a:t>
            </a:r>
            <a:r>
              <a:rPr lang="cs-CZ" sz="1400" dirty="0" err="1">
                <a:effectLst/>
                <a:latin typeface="Arial" panose="020B0604020202020204" pitchFamily="34" charset="0"/>
                <a:ea typeface="Corbel" panose="020B0503020204020204" pitchFamily="34" charset="0"/>
                <a:cs typeface="Arial" panose="020B0604020202020204" pitchFamily="34" charset="0"/>
              </a:rPr>
              <a:t>samplers</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20" dirty="0">
                <a:effectLst/>
                <a:latin typeface="Arial" panose="020B0604020202020204" pitchFamily="34" charset="0"/>
                <a:ea typeface="Corbel" panose="020B0503020204020204" pitchFamily="34" charset="0"/>
                <a:cs typeface="Arial" panose="020B0604020202020204" pitchFamily="34" charset="0"/>
              </a:rPr>
              <a:t> </a:t>
            </a:r>
            <a:r>
              <a:rPr lang="cs-CZ" sz="1400" i="1" dirty="0" err="1">
                <a:effectLst/>
                <a:latin typeface="Arial" panose="020B0604020202020204" pitchFamily="34" charset="0"/>
                <a:ea typeface="Corbel" panose="020B0503020204020204" pitchFamily="34" charset="0"/>
                <a:cs typeface="Arial" panose="020B0604020202020204" pitchFamily="34" charset="0"/>
              </a:rPr>
              <a:t>Chemosphere</a:t>
            </a:r>
            <a:r>
              <a:rPr lang="cs-CZ" sz="1400" i="1" spc="-40" dirty="0">
                <a:effectLst/>
                <a:latin typeface="Arial" panose="020B0604020202020204" pitchFamily="34" charset="0"/>
                <a:ea typeface="Corbel" panose="020B0503020204020204" pitchFamily="34" charset="0"/>
                <a:cs typeface="Arial" panose="020B0604020202020204" pitchFamily="34" charset="0"/>
              </a:rPr>
              <a:t> </a:t>
            </a:r>
            <a:r>
              <a:rPr lang="cs-CZ" sz="1400" b="1" dirty="0">
                <a:effectLst/>
                <a:latin typeface="Arial" panose="020B0604020202020204" pitchFamily="34" charset="0"/>
                <a:ea typeface="Corbel" panose="020B0503020204020204" pitchFamily="34" charset="0"/>
                <a:cs typeface="Arial" panose="020B0604020202020204" pitchFamily="34" charset="0"/>
              </a:rPr>
              <a:t>2020</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35" dirty="0">
                <a:effectLst/>
                <a:latin typeface="Arial" panose="020B0604020202020204" pitchFamily="34" charset="0"/>
                <a:ea typeface="Corbel" panose="020B0503020204020204" pitchFamily="34" charset="0"/>
                <a:cs typeface="Arial" panose="020B0604020202020204" pitchFamily="34" charset="0"/>
              </a:rPr>
              <a:t> </a:t>
            </a:r>
            <a:r>
              <a:rPr lang="cs-CZ" sz="1400" i="1" dirty="0">
                <a:effectLst/>
                <a:latin typeface="Arial" panose="020B0604020202020204" pitchFamily="34" charset="0"/>
                <a:ea typeface="Corbel" panose="020B0503020204020204" pitchFamily="34" charset="0"/>
                <a:cs typeface="Arial" panose="020B0604020202020204" pitchFamily="34" charset="0"/>
              </a:rPr>
              <a:t>249</a:t>
            </a:r>
            <a:r>
              <a:rPr lang="cs-CZ" sz="1400" dirty="0">
                <a:effectLst/>
                <a:latin typeface="Arial" panose="020B0604020202020204" pitchFamily="34" charset="0"/>
                <a:ea typeface="Corbel" panose="020B0503020204020204" pitchFamily="34" charset="0"/>
                <a:cs typeface="Arial" panose="020B0604020202020204" pitchFamily="34" charset="0"/>
              </a:rPr>
              <a:t>,</a:t>
            </a:r>
            <a:r>
              <a:rPr lang="cs-CZ" sz="1400" spc="-10" dirty="0">
                <a:effectLst/>
                <a:latin typeface="Arial" panose="020B0604020202020204" pitchFamily="34" charset="0"/>
                <a:ea typeface="Corbel" panose="020B0503020204020204" pitchFamily="34" charset="0"/>
                <a:cs typeface="Arial" panose="020B0604020202020204" pitchFamily="34" charset="0"/>
              </a:rPr>
              <a:t> </a:t>
            </a:r>
            <a:r>
              <a:rPr lang="cs-CZ" sz="1400" dirty="0">
                <a:effectLst/>
                <a:latin typeface="Arial" panose="020B0604020202020204" pitchFamily="34" charset="0"/>
                <a:ea typeface="Corbel" panose="020B0503020204020204" pitchFamily="34" charset="0"/>
                <a:cs typeface="Arial" panose="020B0604020202020204" pitchFamily="34" charset="0"/>
              </a:rPr>
              <a:t>126183.</a:t>
            </a:r>
            <a:endParaRPr lang="en-US" sz="1400" dirty="0">
              <a:effectLst/>
              <a:latin typeface="Arial" panose="020B0604020202020204" pitchFamily="34" charset="0"/>
              <a:ea typeface="Corbel" panose="020B0503020204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6900031-DA5F-4D5B-8447-9CECA1521B9D}"/>
              </a:ext>
            </a:extLst>
          </p:cNvPr>
          <p:cNvPicPr>
            <a:picLocks noChangeAspect="1"/>
          </p:cNvPicPr>
          <p:nvPr/>
        </p:nvPicPr>
        <p:blipFill>
          <a:blip r:embed="rId2"/>
          <a:stretch>
            <a:fillRect/>
          </a:stretch>
        </p:blipFill>
        <p:spPr>
          <a:xfrm>
            <a:off x="7847763" y="530736"/>
            <a:ext cx="3959049" cy="5562600"/>
          </a:xfrm>
          <a:prstGeom prst="rect">
            <a:avLst/>
          </a:prstGeom>
          <a:ln w="57150">
            <a:solidFill>
              <a:schemeClr val="tx2">
                <a:lumMod val="60000"/>
                <a:lumOff val="40000"/>
              </a:schemeClr>
            </a:solidFill>
          </a:ln>
        </p:spPr>
      </p:pic>
    </p:spTree>
    <p:extLst>
      <p:ext uri="{BB962C8B-B14F-4D97-AF65-F5344CB8AC3E}">
        <p14:creationId xmlns:p14="http://schemas.microsoft.com/office/powerpoint/2010/main" val="142889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12A22A-D6D7-46DB-A1C4-9FA572281E9A}"/>
              </a:ext>
            </a:extLst>
          </p:cNvPr>
          <p:cNvSpPr>
            <a:spLocks noGrp="1"/>
          </p:cNvSpPr>
          <p:nvPr>
            <p:ph type="ftr" sz="quarter" idx="10"/>
          </p:nvPr>
        </p:nvSpPr>
        <p:spPr>
          <a:xfrm>
            <a:off x="720000" y="6228000"/>
            <a:ext cx="7920000" cy="252000"/>
          </a:xfrm>
        </p:spPr>
        <p:txBody>
          <a:bodyPr wrap="square" anchor="ctr">
            <a:normAutofit/>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8F6D2882-6AC5-400E-BA82-2CCBA61E0B31}"/>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21</a:t>
            </a:fld>
            <a:endParaRPr lang="en-GB" altLang="cs-CZ" noProof="0"/>
          </a:p>
        </p:txBody>
      </p:sp>
      <p:pic>
        <p:nvPicPr>
          <p:cNvPr id="6" name="Content Placeholder 5">
            <a:extLst>
              <a:ext uri="{FF2B5EF4-FFF2-40B4-BE49-F238E27FC236}">
                <a16:creationId xmlns:a16="http://schemas.microsoft.com/office/drawing/2014/main" id="{4BA26DC1-F687-4CF7-91C4-32E99EB0EF5D}"/>
              </a:ext>
            </a:extLst>
          </p:cNvPr>
          <p:cNvPicPr>
            <a:picLocks noGrp="1" noChangeAspect="1"/>
          </p:cNvPicPr>
          <p:nvPr>
            <p:ph idx="12"/>
          </p:nvPr>
        </p:nvPicPr>
        <p:blipFill>
          <a:blip r:embed="rId2"/>
          <a:stretch>
            <a:fillRect/>
          </a:stretch>
        </p:blipFill>
        <p:spPr>
          <a:xfrm>
            <a:off x="1722258" y="692150"/>
            <a:ext cx="8748683" cy="5139850"/>
          </a:xfrm>
          <a:prstGeom prst="rect">
            <a:avLst/>
          </a:prstGeom>
          <a:noFill/>
        </p:spPr>
      </p:pic>
      <p:sp>
        <p:nvSpPr>
          <p:cNvPr id="4" name="Oval 3">
            <a:extLst>
              <a:ext uri="{FF2B5EF4-FFF2-40B4-BE49-F238E27FC236}">
                <a16:creationId xmlns:a16="http://schemas.microsoft.com/office/drawing/2014/main" id="{7030C713-014B-4DCD-8BCC-60A60D724F8F}"/>
              </a:ext>
            </a:extLst>
          </p:cNvPr>
          <p:cNvSpPr/>
          <p:nvPr/>
        </p:nvSpPr>
        <p:spPr bwMode="auto">
          <a:xfrm>
            <a:off x="9777046" y="2893925"/>
            <a:ext cx="401934" cy="391886"/>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7" name="Oval 6">
            <a:extLst>
              <a:ext uri="{FF2B5EF4-FFF2-40B4-BE49-F238E27FC236}">
                <a16:creationId xmlns:a16="http://schemas.microsoft.com/office/drawing/2014/main" id="{29E26E49-6422-4975-9119-AD2E5478EC22}"/>
              </a:ext>
            </a:extLst>
          </p:cNvPr>
          <p:cNvSpPr/>
          <p:nvPr/>
        </p:nvSpPr>
        <p:spPr bwMode="auto">
          <a:xfrm>
            <a:off x="7748954" y="4935415"/>
            <a:ext cx="401934" cy="391886"/>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18509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36D4CC-EF64-41B1-8562-C7BF492E22C1}"/>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B7F9CE39-B65F-4769-B9E9-DBCCC93CD13B}"/>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pic>
        <p:nvPicPr>
          <p:cNvPr id="7" name="Content Placeholder 6">
            <a:extLst>
              <a:ext uri="{FF2B5EF4-FFF2-40B4-BE49-F238E27FC236}">
                <a16:creationId xmlns:a16="http://schemas.microsoft.com/office/drawing/2014/main" id="{15EBE8AF-6F25-46F4-B394-0D99514A2356}"/>
              </a:ext>
            </a:extLst>
          </p:cNvPr>
          <p:cNvPicPr>
            <a:picLocks noGrp="1" noChangeAspect="1"/>
          </p:cNvPicPr>
          <p:nvPr>
            <p:ph idx="1"/>
          </p:nvPr>
        </p:nvPicPr>
        <p:blipFill>
          <a:blip r:embed="rId4"/>
          <a:stretch>
            <a:fillRect/>
          </a:stretch>
        </p:blipFill>
        <p:spPr>
          <a:xfrm>
            <a:off x="414000" y="374034"/>
            <a:ext cx="5104563" cy="3336309"/>
          </a:xfrm>
        </p:spPr>
      </p:pic>
      <p:pic>
        <p:nvPicPr>
          <p:cNvPr id="9" name="Picture 8">
            <a:extLst>
              <a:ext uri="{FF2B5EF4-FFF2-40B4-BE49-F238E27FC236}">
                <a16:creationId xmlns:a16="http://schemas.microsoft.com/office/drawing/2014/main" id="{5CB5B1D7-6369-41BD-B6FC-02E107EA5527}"/>
              </a:ext>
            </a:extLst>
          </p:cNvPr>
          <p:cNvPicPr>
            <a:picLocks noChangeAspect="1"/>
          </p:cNvPicPr>
          <p:nvPr/>
        </p:nvPicPr>
        <p:blipFill>
          <a:blip r:embed="rId5"/>
          <a:stretch>
            <a:fillRect/>
          </a:stretch>
        </p:blipFill>
        <p:spPr>
          <a:xfrm>
            <a:off x="414000" y="3895726"/>
            <a:ext cx="5104563" cy="2203624"/>
          </a:xfrm>
          <a:prstGeom prst="rect">
            <a:avLst/>
          </a:prstGeom>
        </p:spPr>
      </p:pic>
      <p:pic>
        <p:nvPicPr>
          <p:cNvPr id="11" name="Picture 10">
            <a:extLst>
              <a:ext uri="{FF2B5EF4-FFF2-40B4-BE49-F238E27FC236}">
                <a16:creationId xmlns:a16="http://schemas.microsoft.com/office/drawing/2014/main" id="{D47F9C99-A437-43B9-AB24-6983720DBE82}"/>
              </a:ext>
            </a:extLst>
          </p:cNvPr>
          <p:cNvPicPr>
            <a:picLocks noChangeAspect="1"/>
          </p:cNvPicPr>
          <p:nvPr/>
        </p:nvPicPr>
        <p:blipFill>
          <a:blip r:embed="rId6"/>
          <a:stretch>
            <a:fillRect/>
          </a:stretch>
        </p:blipFill>
        <p:spPr>
          <a:xfrm>
            <a:off x="6340511" y="374033"/>
            <a:ext cx="5572928" cy="6105967"/>
          </a:xfrm>
          <a:prstGeom prst="rect">
            <a:avLst/>
          </a:prstGeom>
          <a:ln w="38100">
            <a:noFill/>
          </a:ln>
        </p:spPr>
      </p:pic>
      <p:sp>
        <p:nvSpPr>
          <p:cNvPr id="4" name="Oval 3">
            <a:extLst>
              <a:ext uri="{FF2B5EF4-FFF2-40B4-BE49-F238E27FC236}">
                <a16:creationId xmlns:a16="http://schemas.microsoft.com/office/drawing/2014/main" id="{16EBBF48-7AF2-4394-AB13-520F9EB75D4E}"/>
              </a:ext>
            </a:extLst>
          </p:cNvPr>
          <p:cNvSpPr/>
          <p:nvPr/>
        </p:nvSpPr>
        <p:spPr bwMode="auto">
          <a:xfrm>
            <a:off x="280579" y="2461044"/>
            <a:ext cx="3878664" cy="392688"/>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8" name="Oval 7">
            <a:extLst>
              <a:ext uri="{FF2B5EF4-FFF2-40B4-BE49-F238E27FC236}">
                <a16:creationId xmlns:a16="http://schemas.microsoft.com/office/drawing/2014/main" id="{EB5316BD-DEA9-4A56-A3D5-0E5C861B31D8}"/>
              </a:ext>
            </a:extLst>
          </p:cNvPr>
          <p:cNvSpPr/>
          <p:nvPr/>
        </p:nvSpPr>
        <p:spPr bwMode="auto">
          <a:xfrm>
            <a:off x="278560" y="1316334"/>
            <a:ext cx="4805905" cy="922198"/>
          </a:xfrm>
          <a:prstGeom prst="ellipse">
            <a:avLst/>
          </a:prstGeom>
          <a:noFill/>
          <a:ln w="381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rgbClr val="00B050"/>
              </a:solidFill>
              <a:effectLst/>
              <a:latin typeface="+mn-lt"/>
            </a:endParaRPr>
          </a:p>
        </p:txBody>
      </p:sp>
      <p:sp>
        <p:nvSpPr>
          <p:cNvPr id="5" name="Oval 4">
            <a:extLst>
              <a:ext uri="{FF2B5EF4-FFF2-40B4-BE49-F238E27FC236}">
                <a16:creationId xmlns:a16="http://schemas.microsoft.com/office/drawing/2014/main" id="{05031FEF-E45C-451B-84A2-DFEBA393B3A0}"/>
              </a:ext>
            </a:extLst>
          </p:cNvPr>
          <p:cNvSpPr/>
          <p:nvPr/>
        </p:nvSpPr>
        <p:spPr bwMode="auto">
          <a:xfrm>
            <a:off x="3004458" y="773724"/>
            <a:ext cx="281354" cy="23111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6" name="Oval 5">
            <a:extLst>
              <a:ext uri="{FF2B5EF4-FFF2-40B4-BE49-F238E27FC236}">
                <a16:creationId xmlns:a16="http://schemas.microsoft.com/office/drawing/2014/main" id="{9CCF91C9-6602-4C57-AF6D-2210654EA46F}"/>
              </a:ext>
            </a:extLst>
          </p:cNvPr>
          <p:cNvSpPr/>
          <p:nvPr/>
        </p:nvSpPr>
        <p:spPr bwMode="auto">
          <a:xfrm>
            <a:off x="414000" y="758650"/>
            <a:ext cx="801851" cy="557684"/>
          </a:xfrm>
          <a:prstGeom prst="ellipse">
            <a:avLst/>
          </a:prstGeom>
          <a:noFill/>
          <a:ln w="38100" cap="flat" cmpd="sng" algn="ctr">
            <a:solidFill>
              <a:schemeClr val="accent6">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2" name="Oval 11">
            <a:extLst>
              <a:ext uri="{FF2B5EF4-FFF2-40B4-BE49-F238E27FC236}">
                <a16:creationId xmlns:a16="http://schemas.microsoft.com/office/drawing/2014/main" id="{32E1D8E1-60C4-4985-A127-978FF91D8DF0}"/>
              </a:ext>
            </a:extLst>
          </p:cNvPr>
          <p:cNvSpPr/>
          <p:nvPr/>
        </p:nvSpPr>
        <p:spPr bwMode="auto">
          <a:xfrm>
            <a:off x="1781584" y="374032"/>
            <a:ext cx="2377659" cy="471151"/>
          </a:xfrm>
          <a:prstGeom prst="ellipse">
            <a:avLst/>
          </a:prstGeom>
          <a:noFill/>
          <a:ln w="38100" cap="flat" cmpd="sng" algn="ctr">
            <a:solidFill>
              <a:schemeClr val="accent6">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0" name="Oval 9">
            <a:extLst>
              <a:ext uri="{FF2B5EF4-FFF2-40B4-BE49-F238E27FC236}">
                <a16:creationId xmlns:a16="http://schemas.microsoft.com/office/drawing/2014/main" id="{195C7F0D-E93B-4F74-B94D-DF72A9EC13BB}"/>
              </a:ext>
            </a:extLst>
          </p:cNvPr>
          <p:cNvSpPr/>
          <p:nvPr/>
        </p:nvSpPr>
        <p:spPr bwMode="auto">
          <a:xfrm>
            <a:off x="1999622" y="773724"/>
            <a:ext cx="801851" cy="320098"/>
          </a:xfrm>
          <a:prstGeom prst="ellipse">
            <a:avLst/>
          </a:prstGeom>
          <a:noFill/>
          <a:ln w="38100" cap="flat" cmpd="sng" algn="ctr">
            <a:solidFill>
              <a:schemeClr val="bg2">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3" name="Oval 12">
            <a:extLst>
              <a:ext uri="{FF2B5EF4-FFF2-40B4-BE49-F238E27FC236}">
                <a16:creationId xmlns:a16="http://schemas.microsoft.com/office/drawing/2014/main" id="{568E2FBE-E2E7-4D19-B979-266BA2F21883}"/>
              </a:ext>
            </a:extLst>
          </p:cNvPr>
          <p:cNvSpPr/>
          <p:nvPr/>
        </p:nvSpPr>
        <p:spPr bwMode="auto">
          <a:xfrm>
            <a:off x="3285812" y="758650"/>
            <a:ext cx="663190" cy="309045"/>
          </a:xfrm>
          <a:prstGeom prst="ellipse">
            <a:avLst/>
          </a:prstGeom>
          <a:noFill/>
          <a:ln w="38100" cap="flat" cmpd="sng" algn="ctr">
            <a:solidFill>
              <a:srgbClr val="FF993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4" name="Oval 13">
            <a:extLst>
              <a:ext uri="{FF2B5EF4-FFF2-40B4-BE49-F238E27FC236}">
                <a16:creationId xmlns:a16="http://schemas.microsoft.com/office/drawing/2014/main" id="{B003BA82-4ADA-4E62-A56B-3096A2E978A3}"/>
              </a:ext>
            </a:extLst>
          </p:cNvPr>
          <p:cNvSpPr/>
          <p:nvPr/>
        </p:nvSpPr>
        <p:spPr bwMode="auto">
          <a:xfrm>
            <a:off x="414000" y="3429000"/>
            <a:ext cx="2077991" cy="404991"/>
          </a:xfrm>
          <a:prstGeom prst="ellipse">
            <a:avLst/>
          </a:prstGeom>
          <a:noFill/>
          <a:ln w="38100" cap="flat" cmpd="sng" algn="ctr">
            <a:solidFill>
              <a:schemeClr val="accent4">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15" name="Multiplication Sign 14">
            <a:extLst>
              <a:ext uri="{FF2B5EF4-FFF2-40B4-BE49-F238E27FC236}">
                <a16:creationId xmlns:a16="http://schemas.microsoft.com/office/drawing/2014/main" id="{E0192373-48B9-4575-B7B2-4836672BAE48}"/>
              </a:ext>
            </a:extLst>
          </p:cNvPr>
          <p:cNvSpPr/>
          <p:nvPr/>
        </p:nvSpPr>
        <p:spPr bwMode="auto">
          <a:xfrm>
            <a:off x="414000" y="758650"/>
            <a:ext cx="704394" cy="557684"/>
          </a:xfrm>
          <a:prstGeom prst="mathMultiply">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2553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animBg="1"/>
      <p:bldP spid="6" grpId="0" animBg="1"/>
      <p:bldP spid="12" grpId="0" animBg="1"/>
      <p:bldP spid="10" grpId="0" animBg="1"/>
      <p:bldP spid="13" grpId="0" animBg="1"/>
      <p:bldP spid="14" grpId="0" animBg="1"/>
      <p:bldP spid="15" grpId="0" animBg="1"/>
    </p:bldLst>
  </p:timing>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591225-CBD2-42B7-9F14-3A2F29A49A87}"/>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22365F89-BC16-4A15-A086-2355AF186838}"/>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5" name="Content Placeholder 4">
            <a:extLst>
              <a:ext uri="{FF2B5EF4-FFF2-40B4-BE49-F238E27FC236}">
                <a16:creationId xmlns:a16="http://schemas.microsoft.com/office/drawing/2014/main" id="{F9F87F1E-C139-4362-BFBA-4E0C88C002E7}"/>
              </a:ext>
            </a:extLst>
          </p:cNvPr>
          <p:cNvSpPr>
            <a:spLocks noGrp="1"/>
          </p:cNvSpPr>
          <p:nvPr>
            <p:ph idx="1"/>
          </p:nvPr>
        </p:nvSpPr>
        <p:spPr>
          <a:xfrm>
            <a:off x="720000" y="828000"/>
            <a:ext cx="10753200" cy="4973855"/>
          </a:xfrm>
        </p:spPr>
        <p:txBody>
          <a:bodyPr/>
          <a:lstStyle/>
          <a:p>
            <a:r>
              <a:rPr lang="en-US" dirty="0"/>
              <a:t>Which system to choose? And what does the overall quote look like?</a:t>
            </a:r>
          </a:p>
          <a:p>
            <a:r>
              <a:rPr lang="en-US" dirty="0"/>
              <a:t>The citation manager will help</a:t>
            </a:r>
          </a:p>
        </p:txBody>
      </p:sp>
      <p:pic>
        <p:nvPicPr>
          <p:cNvPr id="6" name="Picture 5">
            <a:extLst>
              <a:ext uri="{FF2B5EF4-FFF2-40B4-BE49-F238E27FC236}">
                <a16:creationId xmlns:a16="http://schemas.microsoft.com/office/drawing/2014/main" id="{35290619-1835-4D5D-80E3-675BE2B5FF1B}"/>
              </a:ext>
            </a:extLst>
          </p:cNvPr>
          <p:cNvPicPr>
            <a:picLocks noChangeAspect="1"/>
          </p:cNvPicPr>
          <p:nvPr/>
        </p:nvPicPr>
        <p:blipFill>
          <a:blip r:embed="rId2"/>
          <a:stretch>
            <a:fillRect/>
          </a:stretch>
        </p:blipFill>
        <p:spPr>
          <a:xfrm>
            <a:off x="1251239" y="2265991"/>
            <a:ext cx="4123809" cy="3218431"/>
          </a:xfrm>
          <a:prstGeom prst="rect">
            <a:avLst/>
          </a:prstGeom>
        </p:spPr>
      </p:pic>
      <p:pic>
        <p:nvPicPr>
          <p:cNvPr id="7" name="Picture 6">
            <a:extLst>
              <a:ext uri="{FF2B5EF4-FFF2-40B4-BE49-F238E27FC236}">
                <a16:creationId xmlns:a16="http://schemas.microsoft.com/office/drawing/2014/main" id="{C94796F3-D40F-4CB4-8563-31DDACA81DE0}"/>
              </a:ext>
            </a:extLst>
          </p:cNvPr>
          <p:cNvPicPr>
            <a:picLocks noChangeAspect="1"/>
          </p:cNvPicPr>
          <p:nvPr/>
        </p:nvPicPr>
        <p:blipFill>
          <a:blip r:embed="rId3"/>
          <a:stretch>
            <a:fillRect/>
          </a:stretch>
        </p:blipFill>
        <p:spPr>
          <a:xfrm>
            <a:off x="5786825" y="2627306"/>
            <a:ext cx="2853175" cy="1603387"/>
          </a:xfrm>
          <a:prstGeom prst="rect">
            <a:avLst/>
          </a:prstGeom>
        </p:spPr>
      </p:pic>
      <p:pic>
        <p:nvPicPr>
          <p:cNvPr id="8" name="Picture 7">
            <a:extLst>
              <a:ext uri="{FF2B5EF4-FFF2-40B4-BE49-F238E27FC236}">
                <a16:creationId xmlns:a16="http://schemas.microsoft.com/office/drawing/2014/main" id="{2C0BD32D-2372-4D0B-B0FE-D6F3BBCA89EF}"/>
              </a:ext>
            </a:extLst>
          </p:cNvPr>
          <p:cNvPicPr>
            <a:picLocks noChangeAspect="1"/>
          </p:cNvPicPr>
          <p:nvPr/>
        </p:nvPicPr>
        <p:blipFill>
          <a:blip r:embed="rId4"/>
          <a:stretch>
            <a:fillRect/>
          </a:stretch>
        </p:blipFill>
        <p:spPr>
          <a:xfrm>
            <a:off x="5906286" y="2521169"/>
            <a:ext cx="6285714" cy="3419048"/>
          </a:xfrm>
          <a:prstGeom prst="rect">
            <a:avLst/>
          </a:prstGeom>
        </p:spPr>
      </p:pic>
    </p:spTree>
    <p:extLst>
      <p:ext uri="{BB962C8B-B14F-4D97-AF65-F5344CB8AC3E}">
        <p14:creationId xmlns:p14="http://schemas.microsoft.com/office/powerpoint/2010/main" val="388143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DD8F5D-D9C4-483A-B377-64FD677BE7E9}"/>
              </a:ext>
            </a:extLst>
          </p:cNvPr>
          <p:cNvSpPr>
            <a:spLocks noGrp="1"/>
          </p:cNvSpPr>
          <p:nvPr>
            <p:ph type="ftr" sz="quarter" idx="10"/>
          </p:nvPr>
        </p:nvSpPr>
        <p:spPr>
          <a:xfrm>
            <a:off x="720000" y="6228000"/>
            <a:ext cx="7920000" cy="252000"/>
          </a:xfrm>
        </p:spPr>
        <p:txBody>
          <a:bodyPr wrap="square" anchor="ctr">
            <a:normAutofit/>
          </a:bodyPr>
          <a:lstStyle/>
          <a:p>
            <a:r>
              <a:rPr lang="en-GB" dirty="0"/>
              <a:t>Citation Tools</a:t>
            </a:r>
            <a:endParaRPr lang="en-GB" noProof="0" dirty="0"/>
          </a:p>
        </p:txBody>
      </p:sp>
      <p:sp>
        <p:nvSpPr>
          <p:cNvPr id="2" name="Slide Number Placeholder 1">
            <a:extLst>
              <a:ext uri="{FF2B5EF4-FFF2-40B4-BE49-F238E27FC236}">
                <a16:creationId xmlns:a16="http://schemas.microsoft.com/office/drawing/2014/main" id="{F4387B16-BB87-4DB4-9FD3-95CAB5331057}"/>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en-GB" altLang="cs-CZ" noProof="0" smtClean="0"/>
              <a:pPr>
                <a:spcAft>
                  <a:spcPts val="600"/>
                </a:spcAft>
              </a:pPr>
              <a:t>3</a:t>
            </a:fld>
            <a:endParaRPr lang="en-GB" altLang="cs-CZ" noProof="0" dirty="0"/>
          </a:p>
        </p:txBody>
      </p:sp>
      <p:sp>
        <p:nvSpPr>
          <p:cNvPr id="3" name="Title 2">
            <a:extLst>
              <a:ext uri="{FF2B5EF4-FFF2-40B4-BE49-F238E27FC236}">
                <a16:creationId xmlns:a16="http://schemas.microsoft.com/office/drawing/2014/main" id="{0BAD32F5-3381-4E89-B932-14CD94C6D5A8}"/>
              </a:ext>
            </a:extLst>
          </p:cNvPr>
          <p:cNvSpPr>
            <a:spLocks noGrp="1"/>
          </p:cNvSpPr>
          <p:nvPr>
            <p:ph type="title"/>
          </p:nvPr>
        </p:nvSpPr>
        <p:spPr>
          <a:xfrm>
            <a:off x="1484754" y="720000"/>
            <a:ext cx="9988445" cy="451576"/>
          </a:xfrm>
        </p:spPr>
        <p:txBody>
          <a:bodyPr anchor="t">
            <a:noAutofit/>
          </a:bodyPr>
          <a:lstStyle/>
          <a:p>
            <a:r>
              <a:rPr lang="en-US" sz="7200" dirty="0"/>
              <a:t>Why?</a:t>
            </a:r>
          </a:p>
        </p:txBody>
      </p:sp>
      <p:pic>
        <p:nvPicPr>
          <p:cNvPr id="8" name="Video 7">
            <a:extLst>
              <a:ext uri="{FF2B5EF4-FFF2-40B4-BE49-F238E27FC236}">
                <a16:creationId xmlns:a16="http://schemas.microsoft.com/office/drawing/2014/main" id="{B3C31999-3768-4BEB-9D03-F38E7328740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6153" r="23704" b="-1"/>
          <a:stretch/>
        </p:blipFill>
        <p:spPr>
          <a:xfrm>
            <a:off x="1484755" y="1701505"/>
            <a:ext cx="3690487" cy="4139998"/>
          </a:xfrm>
          <a:prstGeom prst="rect">
            <a:avLst/>
          </a:prstGeom>
          <a:noFill/>
        </p:spPr>
      </p:pic>
      <p:sp>
        <p:nvSpPr>
          <p:cNvPr id="4" name="Subtitle 3">
            <a:extLst>
              <a:ext uri="{FF2B5EF4-FFF2-40B4-BE49-F238E27FC236}">
                <a16:creationId xmlns:a16="http://schemas.microsoft.com/office/drawing/2014/main" id="{F6D51A00-34D4-46B0-806A-FAB01B5D5A01}"/>
              </a:ext>
            </a:extLst>
          </p:cNvPr>
          <p:cNvSpPr>
            <a:spLocks noGrp="1"/>
          </p:cNvSpPr>
          <p:nvPr>
            <p:ph idx="30"/>
          </p:nvPr>
        </p:nvSpPr>
        <p:spPr>
          <a:xfrm>
            <a:off x="6251280" y="1701505"/>
            <a:ext cx="5219998" cy="4139998"/>
          </a:xfrm>
        </p:spPr>
        <p:txBody>
          <a:bodyPr>
            <a:normAutofit/>
          </a:bodyPr>
          <a:lstStyle/>
          <a:p>
            <a:pPr>
              <a:spcAft>
                <a:spcPts val="600"/>
              </a:spcAft>
            </a:pPr>
            <a:r>
              <a:rPr lang="en-US" sz="2600" b="0" i="0" dirty="0">
                <a:effectLst/>
              </a:rPr>
              <a:t>Plagiarism is presenting someone else’s work or ideas as your own, with or without their consent, by incorporating it into your work without full acknowledgement. All published and unpublished material, whether in manuscript, printed or electronic form, is covered under this definition.</a:t>
            </a:r>
            <a:endParaRPr lang="en-US" sz="2600" dirty="0"/>
          </a:p>
        </p:txBody>
      </p:sp>
    </p:spTree>
    <p:extLst>
      <p:ext uri="{BB962C8B-B14F-4D97-AF65-F5344CB8AC3E}">
        <p14:creationId xmlns:p14="http://schemas.microsoft.com/office/powerpoint/2010/main" val="3909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mute="1">
                <p:cTn id="12" repeatCount="indefinite"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4BFF26-D423-4850-9276-5F5FDEF6A1E2}"/>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A17F5DD2-1833-42CC-84A9-369EDBAE674D}"/>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5" name="Content Placeholder 4">
            <a:extLst>
              <a:ext uri="{FF2B5EF4-FFF2-40B4-BE49-F238E27FC236}">
                <a16:creationId xmlns:a16="http://schemas.microsoft.com/office/drawing/2014/main" id="{44DC70D1-C17E-4D59-BC30-2A035D7C8692}"/>
              </a:ext>
            </a:extLst>
          </p:cNvPr>
          <p:cNvSpPr>
            <a:spLocks noGrp="1"/>
          </p:cNvSpPr>
          <p:nvPr>
            <p:ph idx="1"/>
          </p:nvPr>
        </p:nvSpPr>
        <p:spPr>
          <a:xfrm>
            <a:off x="720000" y="5436158"/>
            <a:ext cx="10753200" cy="562708"/>
          </a:xfrm>
        </p:spPr>
        <p:txBody>
          <a:bodyPr/>
          <a:lstStyle/>
          <a:p>
            <a:pPr marL="72000" indent="0">
              <a:buNone/>
            </a:pPr>
            <a:r>
              <a:rPr lang="en-US" dirty="0"/>
              <a:t>In science: Citation = reference to the original source</a:t>
            </a:r>
          </a:p>
        </p:txBody>
      </p:sp>
      <p:sp>
        <p:nvSpPr>
          <p:cNvPr id="6" name="Title 3">
            <a:extLst>
              <a:ext uri="{FF2B5EF4-FFF2-40B4-BE49-F238E27FC236}">
                <a16:creationId xmlns:a16="http://schemas.microsoft.com/office/drawing/2014/main" id="{0BEE41CB-1DCA-459D-9A65-768FA45E4F95}"/>
              </a:ext>
            </a:extLst>
          </p:cNvPr>
          <p:cNvSpPr>
            <a:spLocks noGrp="1"/>
          </p:cNvSpPr>
          <p:nvPr>
            <p:ph type="title"/>
          </p:nvPr>
        </p:nvSpPr>
        <p:spPr>
          <a:xfrm>
            <a:off x="720000" y="720000"/>
            <a:ext cx="10753200" cy="451576"/>
          </a:xfrm>
        </p:spPr>
        <p:txBody>
          <a:bodyPr/>
          <a:lstStyle/>
          <a:p>
            <a:r>
              <a:rPr lang="en-US" dirty="0"/>
              <a:t>Citation</a:t>
            </a:r>
            <a:br>
              <a:rPr lang="en-US" dirty="0"/>
            </a:br>
            <a:endParaRPr lang="en-US" dirty="0"/>
          </a:p>
        </p:txBody>
      </p:sp>
      <p:graphicFrame>
        <p:nvGraphicFramePr>
          <p:cNvPr id="8" name="Diagram 7">
            <a:extLst>
              <a:ext uri="{FF2B5EF4-FFF2-40B4-BE49-F238E27FC236}">
                <a16:creationId xmlns:a16="http://schemas.microsoft.com/office/drawing/2014/main" id="{05AE8640-7AF7-4507-B6D2-9A1C33046E0B}"/>
              </a:ext>
            </a:extLst>
          </p:cNvPr>
          <p:cNvGraphicFramePr/>
          <p:nvPr>
            <p:extLst>
              <p:ext uri="{D42A27DB-BD31-4B8C-83A1-F6EECF244321}">
                <p14:modId xmlns:p14="http://schemas.microsoft.com/office/powerpoint/2010/main" val="3148110795"/>
              </p:ext>
            </p:extLst>
          </p:nvPr>
        </p:nvGraphicFramePr>
        <p:xfrm>
          <a:off x="1868992" y="2080008"/>
          <a:ext cx="7676942" cy="2903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991647B5-4729-4660-AC96-6EC9C7398D7A}"/>
              </a:ext>
            </a:extLst>
          </p:cNvPr>
          <p:cNvSpPr txBox="1"/>
          <p:nvPr/>
        </p:nvSpPr>
        <p:spPr>
          <a:xfrm>
            <a:off x="1135464" y="1386673"/>
            <a:ext cx="5225143" cy="830997"/>
          </a:xfrm>
          <a:prstGeom prst="rect">
            <a:avLst/>
          </a:prstGeom>
          <a:noFill/>
        </p:spPr>
        <p:txBody>
          <a:bodyPr wrap="square" rtlCol="0">
            <a:spAutoFit/>
          </a:bodyPr>
          <a:lstStyle/>
          <a:p>
            <a:r>
              <a:rPr lang="en-US" sz="2000" dirty="0"/>
              <a:t>Ambiguous terms quote &amp; paraphrase </a:t>
            </a:r>
          </a:p>
          <a:p>
            <a:pPr algn="l"/>
            <a:endParaRPr lang="en-US" sz="2800" dirty="0" err="1">
              <a:latin typeface="+mn-lt"/>
            </a:endParaRPr>
          </a:p>
        </p:txBody>
      </p:sp>
    </p:spTree>
    <p:extLst>
      <p:ext uri="{BB962C8B-B14F-4D97-AF65-F5344CB8AC3E}">
        <p14:creationId xmlns:p14="http://schemas.microsoft.com/office/powerpoint/2010/main" val="415316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ABB017-B9D9-4482-A718-DCBD87E291C3}"/>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954C69E8-77D1-4C74-ADDD-06064B0753BA}"/>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20294638-8CAA-4840-A8A0-D92DD1F4C119}"/>
              </a:ext>
            </a:extLst>
          </p:cNvPr>
          <p:cNvSpPr>
            <a:spLocks noGrp="1"/>
          </p:cNvSpPr>
          <p:nvPr>
            <p:ph type="title"/>
          </p:nvPr>
        </p:nvSpPr>
        <p:spPr/>
        <p:txBody>
          <a:bodyPr/>
          <a:lstStyle/>
          <a:p>
            <a:r>
              <a:rPr lang="en-US" dirty="0"/>
              <a:t>What to cite?</a:t>
            </a:r>
            <a:br>
              <a:rPr lang="en-US" dirty="0"/>
            </a:br>
            <a:endParaRPr lang="en-US" dirty="0"/>
          </a:p>
        </p:txBody>
      </p:sp>
      <p:sp>
        <p:nvSpPr>
          <p:cNvPr id="5" name="Content Placeholder 4">
            <a:extLst>
              <a:ext uri="{FF2B5EF4-FFF2-40B4-BE49-F238E27FC236}">
                <a16:creationId xmlns:a16="http://schemas.microsoft.com/office/drawing/2014/main" id="{73ECAED6-094C-444D-8588-D4555676989B}"/>
              </a:ext>
            </a:extLst>
          </p:cNvPr>
          <p:cNvSpPr>
            <a:spLocks noGrp="1"/>
          </p:cNvSpPr>
          <p:nvPr>
            <p:ph idx="1"/>
          </p:nvPr>
        </p:nvSpPr>
        <p:spPr>
          <a:xfrm>
            <a:off x="720000" y="1396721"/>
            <a:ext cx="10753200" cy="4435279"/>
          </a:xfrm>
        </p:spPr>
        <p:txBody>
          <a:bodyPr/>
          <a:lstStyle/>
          <a:p>
            <a:pPr>
              <a:lnSpc>
                <a:spcPct val="150000"/>
              </a:lnSpc>
              <a:buFont typeface="Arial" panose="020B0604020202020204" pitchFamily="34" charset="0"/>
              <a:buChar char="•"/>
            </a:pPr>
            <a:r>
              <a:rPr lang="en-US" dirty="0"/>
              <a:t>DDT is one of the oldest and best-known organic insecticides.</a:t>
            </a:r>
          </a:p>
          <a:p>
            <a:pPr>
              <a:lnSpc>
                <a:spcPct val="150000"/>
              </a:lnSpc>
              <a:buFont typeface="Arial" panose="020B0604020202020204" pitchFamily="34" charset="0"/>
              <a:buChar char="•"/>
            </a:pPr>
            <a:r>
              <a:rPr lang="en-US" dirty="0"/>
              <a:t>In laboratory mice, an LD50 = 135 mg/g was found for oral administration of DDT.</a:t>
            </a:r>
          </a:p>
          <a:p>
            <a:pPr>
              <a:lnSpc>
                <a:spcPct val="150000"/>
              </a:lnSpc>
              <a:buFont typeface="Arial" panose="020B0604020202020204" pitchFamily="34" charset="0"/>
              <a:buChar char="•"/>
            </a:pPr>
            <a:r>
              <a:rPr lang="en-US" dirty="0"/>
              <a:t>Due to long-distance atmospheric transport, DDT can also be found in remote parts of the world.</a:t>
            </a:r>
          </a:p>
          <a:p>
            <a:pPr>
              <a:lnSpc>
                <a:spcPct val="150000"/>
              </a:lnSpc>
              <a:buFont typeface="Arial" panose="020B0604020202020204" pitchFamily="34" charset="0"/>
              <a:buChar char="•"/>
            </a:pPr>
            <a:r>
              <a:rPr lang="en-US" dirty="0"/>
              <a:t>DDT bioaccumulates in food chains, which is mostly found in predator tissues.</a:t>
            </a:r>
          </a:p>
        </p:txBody>
      </p:sp>
    </p:spTree>
    <p:extLst>
      <p:ext uri="{BB962C8B-B14F-4D97-AF65-F5344CB8AC3E}">
        <p14:creationId xmlns:p14="http://schemas.microsoft.com/office/powerpoint/2010/main" val="136321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ABB017-B9D9-4482-A718-DCBD87E291C3}"/>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954C69E8-77D1-4C74-ADDD-06064B0753BA}"/>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20294638-8CAA-4840-A8A0-D92DD1F4C119}"/>
              </a:ext>
            </a:extLst>
          </p:cNvPr>
          <p:cNvSpPr>
            <a:spLocks noGrp="1"/>
          </p:cNvSpPr>
          <p:nvPr>
            <p:ph type="title"/>
          </p:nvPr>
        </p:nvSpPr>
        <p:spPr/>
        <p:txBody>
          <a:bodyPr/>
          <a:lstStyle/>
          <a:p>
            <a:r>
              <a:rPr lang="en-US" dirty="0"/>
              <a:t>What to cite?</a:t>
            </a:r>
            <a:br>
              <a:rPr lang="en-US" dirty="0"/>
            </a:br>
            <a:endParaRPr lang="en-US" dirty="0"/>
          </a:p>
        </p:txBody>
      </p:sp>
      <p:sp>
        <p:nvSpPr>
          <p:cNvPr id="5" name="Content Placeholder 4">
            <a:extLst>
              <a:ext uri="{FF2B5EF4-FFF2-40B4-BE49-F238E27FC236}">
                <a16:creationId xmlns:a16="http://schemas.microsoft.com/office/drawing/2014/main" id="{73ECAED6-094C-444D-8588-D4555676989B}"/>
              </a:ext>
            </a:extLst>
          </p:cNvPr>
          <p:cNvSpPr>
            <a:spLocks noGrp="1"/>
          </p:cNvSpPr>
          <p:nvPr>
            <p:ph idx="1"/>
          </p:nvPr>
        </p:nvSpPr>
        <p:spPr>
          <a:xfrm>
            <a:off x="720000" y="1396721"/>
            <a:ext cx="10753200" cy="4435279"/>
          </a:xfrm>
        </p:spPr>
        <p:txBody>
          <a:bodyPr/>
          <a:lstStyle/>
          <a:p>
            <a:pPr>
              <a:lnSpc>
                <a:spcPct val="150000"/>
              </a:lnSpc>
              <a:buFont typeface="Arial" panose="020B0604020202020204" pitchFamily="34" charset="0"/>
              <a:buChar char="•"/>
            </a:pPr>
            <a:r>
              <a:rPr lang="en-US" dirty="0"/>
              <a:t>DDT is one of the oldest and best-known organic insecticides.</a:t>
            </a:r>
          </a:p>
          <a:p>
            <a:pPr>
              <a:lnSpc>
                <a:spcPct val="150000"/>
              </a:lnSpc>
              <a:buFont typeface="Arial" panose="020B0604020202020204" pitchFamily="34" charset="0"/>
              <a:buChar char="•"/>
            </a:pPr>
            <a:r>
              <a:rPr lang="en-US" dirty="0"/>
              <a:t>In laboratory mice, an LD50 = </a:t>
            </a:r>
            <a:r>
              <a:rPr lang="en-US"/>
              <a:t>135 mg/g </a:t>
            </a:r>
            <a:r>
              <a:rPr lang="en-US" dirty="0"/>
              <a:t>was found for oral administration of DDT.</a:t>
            </a:r>
          </a:p>
          <a:p>
            <a:pPr>
              <a:lnSpc>
                <a:spcPct val="150000"/>
              </a:lnSpc>
              <a:buFont typeface="Arial" panose="020B0604020202020204" pitchFamily="34" charset="0"/>
              <a:buChar char="•"/>
            </a:pPr>
            <a:r>
              <a:rPr lang="en-US" dirty="0"/>
              <a:t>Due to long-distance atmospheric transport, DDT can also be found in remote parts of the world.</a:t>
            </a:r>
          </a:p>
          <a:p>
            <a:pPr>
              <a:lnSpc>
                <a:spcPct val="150000"/>
              </a:lnSpc>
              <a:buFont typeface="Arial" panose="020B0604020202020204" pitchFamily="34" charset="0"/>
              <a:buChar char="•"/>
            </a:pPr>
            <a:r>
              <a:rPr lang="en-US" dirty="0"/>
              <a:t>DDT bioaccumulates in food chains, which is mostly found in predator tissues, as Rachel Carson pointed out in 1962.</a:t>
            </a:r>
          </a:p>
        </p:txBody>
      </p:sp>
    </p:spTree>
    <p:extLst>
      <p:ext uri="{BB962C8B-B14F-4D97-AF65-F5344CB8AC3E}">
        <p14:creationId xmlns:p14="http://schemas.microsoft.com/office/powerpoint/2010/main" val="362996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CC865D-D048-4E9F-A719-FC880BE2D20C}"/>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5DCC16FC-C34D-42C6-95C5-EFC364DB0E6D}"/>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D3AC3665-DB2D-4294-8108-E1C4EB3BC8B1}"/>
              </a:ext>
            </a:extLst>
          </p:cNvPr>
          <p:cNvSpPr>
            <a:spLocks noGrp="1"/>
          </p:cNvSpPr>
          <p:nvPr>
            <p:ph type="title"/>
          </p:nvPr>
        </p:nvSpPr>
        <p:spPr/>
        <p:txBody>
          <a:bodyPr/>
          <a:lstStyle/>
          <a:p>
            <a:r>
              <a:rPr lang="en-US" dirty="0"/>
              <a:t>What NOT to cite?</a:t>
            </a:r>
            <a:br>
              <a:rPr lang="en-US" dirty="0"/>
            </a:br>
            <a:endParaRPr lang="en-US" dirty="0"/>
          </a:p>
        </p:txBody>
      </p:sp>
      <p:graphicFrame>
        <p:nvGraphicFramePr>
          <p:cNvPr id="6" name="Content Placeholder 5">
            <a:extLst>
              <a:ext uri="{FF2B5EF4-FFF2-40B4-BE49-F238E27FC236}">
                <a16:creationId xmlns:a16="http://schemas.microsoft.com/office/drawing/2014/main" id="{5EC2DC7E-FEEC-4FAD-A8AC-60677257A7D0}"/>
              </a:ext>
            </a:extLst>
          </p:cNvPr>
          <p:cNvGraphicFramePr>
            <a:graphicFrameLocks noGrp="1"/>
          </p:cNvGraphicFramePr>
          <p:nvPr>
            <p:ph idx="1"/>
            <p:extLst>
              <p:ext uri="{D42A27DB-BD31-4B8C-83A1-F6EECF244321}">
                <p14:modId xmlns:p14="http://schemas.microsoft.com/office/powerpoint/2010/main" val="1954570799"/>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40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3A0D2-04A9-4759-8F0D-BB22C1A0B897}"/>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317AB70A-AF7B-48D4-B748-FA2E246FA688}"/>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4C21474B-393A-4635-BE42-F45A674B8AA3}"/>
              </a:ext>
            </a:extLst>
          </p:cNvPr>
          <p:cNvSpPr>
            <a:spLocks noGrp="1"/>
          </p:cNvSpPr>
          <p:nvPr>
            <p:ph type="title"/>
          </p:nvPr>
        </p:nvSpPr>
        <p:spPr/>
        <p:txBody>
          <a:bodyPr/>
          <a:lstStyle/>
          <a:p>
            <a:r>
              <a:rPr lang="en-US" dirty="0"/>
              <a:t>What does the citation look like?</a:t>
            </a:r>
            <a:br>
              <a:rPr lang="en-US" dirty="0"/>
            </a:br>
            <a:endParaRPr lang="en-US" dirty="0"/>
          </a:p>
        </p:txBody>
      </p:sp>
      <p:sp>
        <p:nvSpPr>
          <p:cNvPr id="5" name="Content Placeholder 4">
            <a:extLst>
              <a:ext uri="{FF2B5EF4-FFF2-40B4-BE49-F238E27FC236}">
                <a16:creationId xmlns:a16="http://schemas.microsoft.com/office/drawing/2014/main" id="{B5C25E3A-AC91-439E-A8D2-817029D98865}"/>
              </a:ext>
            </a:extLst>
          </p:cNvPr>
          <p:cNvSpPr>
            <a:spLocks noGrp="1"/>
          </p:cNvSpPr>
          <p:nvPr>
            <p:ph idx="1"/>
          </p:nvPr>
        </p:nvSpPr>
        <p:spPr>
          <a:xfrm>
            <a:off x="1145512" y="1266092"/>
            <a:ext cx="9334919" cy="4079631"/>
          </a:xfrm>
        </p:spPr>
        <p:txBody>
          <a:bodyPr/>
          <a:lstStyle/>
          <a:p>
            <a:r>
              <a:rPr lang="en-US" dirty="0"/>
              <a:t>The basis is determined by ISO 690: 2021 </a:t>
            </a:r>
            <a:r>
              <a:rPr lang="en-US" dirty="0">
                <a:hlinkClick r:id="rId2"/>
              </a:rPr>
              <a:t>https://www.iso.org/standard/72642.html</a:t>
            </a:r>
            <a:endParaRPr lang="en-US" dirty="0"/>
          </a:p>
          <a:p>
            <a:endParaRPr lang="en-US" dirty="0"/>
          </a:p>
          <a:p>
            <a:r>
              <a:rPr lang="en-US" dirty="0"/>
              <a:t>Does not specify citation style, only content!</a:t>
            </a:r>
          </a:p>
          <a:p>
            <a:r>
              <a:rPr lang="en-US" dirty="0"/>
              <a:t>Contains:</a:t>
            </a:r>
          </a:p>
          <a:p>
            <a:pPr lvl="1"/>
            <a:r>
              <a:rPr lang="en-US" dirty="0"/>
              <a:t>Author, other creators (e.g. translators)</a:t>
            </a:r>
          </a:p>
          <a:p>
            <a:pPr lvl="1"/>
            <a:r>
              <a:rPr lang="en-US" dirty="0"/>
              <a:t>Title, sometimes subtitles</a:t>
            </a:r>
          </a:p>
          <a:p>
            <a:pPr lvl="1"/>
            <a:r>
              <a:rPr lang="en-US" dirty="0"/>
              <a:t>Edition, publishing information (publisher, place, date)</a:t>
            </a:r>
          </a:p>
          <a:p>
            <a:pPr lvl="1"/>
            <a:r>
              <a:rPr lang="en-US" dirty="0"/>
              <a:t>Name and number of the edition, volume, magazine</a:t>
            </a:r>
          </a:p>
          <a:p>
            <a:pPr lvl="1"/>
            <a:r>
              <a:rPr lang="en-US" dirty="0"/>
              <a:t>ISBN, DOI</a:t>
            </a:r>
          </a:p>
          <a:p>
            <a:pPr lvl="1"/>
            <a:r>
              <a:rPr lang="en-US" dirty="0"/>
              <a:t>Availability (online)</a:t>
            </a:r>
          </a:p>
          <a:p>
            <a:pPr lvl="1"/>
            <a:r>
              <a:rPr lang="en-US" dirty="0"/>
              <a:t>…</a:t>
            </a:r>
          </a:p>
        </p:txBody>
      </p:sp>
    </p:spTree>
    <p:extLst>
      <p:ext uri="{BB962C8B-B14F-4D97-AF65-F5344CB8AC3E}">
        <p14:creationId xmlns:p14="http://schemas.microsoft.com/office/powerpoint/2010/main" val="14072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0A56AD0-6746-48A2-8339-18E85138DEED}"/>
              </a:ext>
            </a:extLst>
          </p:cNvPr>
          <p:cNvSpPr>
            <a:spLocks noGrp="1"/>
          </p:cNvSpPr>
          <p:nvPr>
            <p:ph type="ftr" sz="quarter" idx="10"/>
          </p:nvPr>
        </p:nvSpPr>
        <p:spPr/>
        <p:txBody>
          <a:bodyPr/>
          <a:lstStyle/>
          <a:p>
            <a:r>
              <a:rPr lang="en-GB" dirty="0"/>
              <a:t>Citation Tools</a:t>
            </a:r>
            <a:endParaRPr lang="en-GB" noProof="0" dirty="0"/>
          </a:p>
        </p:txBody>
      </p:sp>
      <p:sp>
        <p:nvSpPr>
          <p:cNvPr id="3" name="Slide Number Placeholder 2">
            <a:extLst>
              <a:ext uri="{FF2B5EF4-FFF2-40B4-BE49-F238E27FC236}">
                <a16:creationId xmlns:a16="http://schemas.microsoft.com/office/drawing/2014/main" id="{13E2A682-036B-4EBA-BEC6-BDB7E62C16DA}"/>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pic>
        <p:nvPicPr>
          <p:cNvPr id="7" name="Picture 6">
            <a:extLst>
              <a:ext uri="{FF2B5EF4-FFF2-40B4-BE49-F238E27FC236}">
                <a16:creationId xmlns:a16="http://schemas.microsoft.com/office/drawing/2014/main" id="{97403D2E-5583-4F8E-B4A1-864BB2FCFB3E}"/>
              </a:ext>
            </a:extLst>
          </p:cNvPr>
          <p:cNvPicPr>
            <a:picLocks noChangeAspect="1"/>
          </p:cNvPicPr>
          <p:nvPr/>
        </p:nvPicPr>
        <p:blipFill>
          <a:blip r:embed="rId3"/>
          <a:stretch>
            <a:fillRect/>
          </a:stretch>
        </p:blipFill>
        <p:spPr>
          <a:xfrm>
            <a:off x="1672984" y="243309"/>
            <a:ext cx="8948124" cy="4667250"/>
          </a:xfrm>
          <a:prstGeom prst="rect">
            <a:avLst/>
          </a:prstGeom>
        </p:spPr>
      </p:pic>
      <p:sp>
        <p:nvSpPr>
          <p:cNvPr id="5" name="Content Placeholder 4">
            <a:extLst>
              <a:ext uri="{FF2B5EF4-FFF2-40B4-BE49-F238E27FC236}">
                <a16:creationId xmlns:a16="http://schemas.microsoft.com/office/drawing/2014/main" id="{11E139F2-3AF5-4356-9D66-9D46439390FE}"/>
              </a:ext>
            </a:extLst>
          </p:cNvPr>
          <p:cNvSpPr>
            <a:spLocks noGrp="1"/>
          </p:cNvSpPr>
          <p:nvPr>
            <p:ph idx="1"/>
          </p:nvPr>
        </p:nvSpPr>
        <p:spPr>
          <a:xfrm>
            <a:off x="1672985" y="4794965"/>
            <a:ext cx="8846031" cy="1433035"/>
          </a:xfrm>
        </p:spPr>
        <p:style>
          <a:lnRef idx="2">
            <a:schemeClr val="accent6"/>
          </a:lnRef>
          <a:fillRef idx="1">
            <a:schemeClr val="lt1"/>
          </a:fillRef>
          <a:effectRef idx="0">
            <a:schemeClr val="accent6"/>
          </a:effectRef>
          <a:fontRef idx="minor">
            <a:schemeClr val="dk1"/>
          </a:fontRef>
        </p:style>
        <p:txBody>
          <a:bodyPr/>
          <a:lstStyle/>
          <a:p>
            <a:pPr marL="72000" indent="0">
              <a:buNone/>
            </a:pPr>
            <a:r>
              <a:rPr lang="en-US" b="0" i="0" dirty="0">
                <a:solidFill>
                  <a:srgbClr val="222222"/>
                </a:solidFill>
                <a:effectLst/>
                <a:latin typeface="-apple-system"/>
              </a:rPr>
              <a:t>Yang, L., Liu, S., Liu, J. </a:t>
            </a:r>
            <a:r>
              <a:rPr lang="en-US" b="0" i="1" dirty="0">
                <a:solidFill>
                  <a:srgbClr val="222222"/>
                </a:solidFill>
                <a:effectLst/>
                <a:latin typeface="-apple-system"/>
              </a:rPr>
              <a:t>et al.</a:t>
            </a:r>
            <a:r>
              <a:rPr lang="en-US" b="0" i="0" dirty="0">
                <a:solidFill>
                  <a:srgbClr val="222222"/>
                </a:solidFill>
                <a:effectLst/>
                <a:latin typeface="-apple-system"/>
              </a:rPr>
              <a:t> COVID-19: immunopathogenesis and </a:t>
            </a:r>
            <a:r>
              <a:rPr lang="en-US" b="0" i="0" dirty="0" err="1">
                <a:solidFill>
                  <a:srgbClr val="222222"/>
                </a:solidFill>
                <a:effectLst/>
                <a:latin typeface="-apple-system"/>
              </a:rPr>
              <a:t>Immunotherapeutics</a:t>
            </a:r>
            <a:r>
              <a:rPr lang="en-US" b="0" i="0" dirty="0">
                <a:solidFill>
                  <a:srgbClr val="222222"/>
                </a:solidFill>
                <a:effectLst/>
                <a:latin typeface="-apple-system"/>
              </a:rPr>
              <a:t>. </a:t>
            </a:r>
            <a:r>
              <a:rPr lang="en-US" b="0" i="1" dirty="0">
                <a:solidFill>
                  <a:srgbClr val="222222"/>
                </a:solidFill>
                <a:effectLst/>
                <a:latin typeface="-apple-system"/>
              </a:rPr>
              <a:t>Sig </a:t>
            </a:r>
            <a:r>
              <a:rPr lang="en-US" b="0" i="1" dirty="0" err="1">
                <a:solidFill>
                  <a:srgbClr val="222222"/>
                </a:solidFill>
                <a:effectLst/>
                <a:latin typeface="-apple-system"/>
              </a:rPr>
              <a:t>Transduct</a:t>
            </a:r>
            <a:r>
              <a:rPr lang="en-US" b="0" i="1" dirty="0">
                <a:solidFill>
                  <a:srgbClr val="222222"/>
                </a:solidFill>
                <a:effectLst/>
                <a:latin typeface="-apple-system"/>
              </a:rPr>
              <a:t> Target </a:t>
            </a:r>
            <a:r>
              <a:rPr lang="en-US" b="0" i="1" dirty="0" err="1">
                <a:solidFill>
                  <a:srgbClr val="222222"/>
                </a:solidFill>
                <a:effectLst/>
                <a:latin typeface="-apple-system"/>
              </a:rPr>
              <a:t>Ther</a:t>
            </a:r>
            <a:r>
              <a:rPr lang="en-US" b="0" i="0" dirty="0">
                <a:solidFill>
                  <a:srgbClr val="222222"/>
                </a:solidFill>
                <a:effectLst/>
                <a:latin typeface="-apple-system"/>
              </a:rPr>
              <a:t> </a:t>
            </a:r>
            <a:r>
              <a:rPr lang="en-US" b="1" i="0" dirty="0">
                <a:solidFill>
                  <a:srgbClr val="222222"/>
                </a:solidFill>
                <a:effectLst/>
                <a:latin typeface="-apple-system"/>
              </a:rPr>
              <a:t>5, </a:t>
            </a:r>
            <a:r>
              <a:rPr lang="en-US" b="0" i="0" dirty="0">
                <a:solidFill>
                  <a:srgbClr val="222222"/>
                </a:solidFill>
                <a:effectLst/>
                <a:latin typeface="-apple-system"/>
              </a:rPr>
              <a:t>128 (2020). https://doi.org/10.1038/s41392-020-00243-2</a:t>
            </a:r>
            <a:endParaRPr lang="en-US" dirty="0"/>
          </a:p>
        </p:txBody>
      </p:sp>
    </p:spTree>
    <p:extLst>
      <p:ext uri="{BB962C8B-B14F-4D97-AF65-F5344CB8AC3E}">
        <p14:creationId xmlns:p14="http://schemas.microsoft.com/office/powerpoint/2010/main" val="30247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10111B2A-DE3E-274E-B9F1-387D060D83B5}" vid="{0E81AA5F-3C0B-F74E-B4FB-DEBD809E0C5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E53B5AE4822A745BE2CAFCD6BC9AABF" ma:contentTypeVersion="12" ma:contentTypeDescription="Vytvoří nový dokument" ma:contentTypeScope="" ma:versionID="db84e77311ef411763b75ee17f019aed">
  <xsd:schema xmlns:xsd="http://www.w3.org/2001/XMLSchema" xmlns:xs="http://www.w3.org/2001/XMLSchema" xmlns:p="http://schemas.microsoft.com/office/2006/metadata/properties" xmlns:ns2="0f16c7bc-751b-460a-a88d-f59477d76b1e" xmlns:ns3="42df3d61-c06d-4712-b65c-4c7e10498220" targetNamespace="http://schemas.microsoft.com/office/2006/metadata/properties" ma:root="true" ma:fieldsID="a6056e82e9cc930aeb58424005321d20" ns2:_="" ns3:_="">
    <xsd:import namespace="0f16c7bc-751b-460a-a88d-f59477d76b1e"/>
    <xsd:import namespace="42df3d61-c06d-4712-b65c-4c7e1049822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6c7bc-751b-460a-a88d-f59477d76b1e"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df3d61-c06d-4712-b65c-4c7e104982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A7955D-2880-4261-B2FD-9652543EC413}">
  <ds:schemaRefs>
    <ds:schemaRef ds:uri="http://schemas.microsoft.com/sharepoint/v3/contenttype/forms"/>
  </ds:schemaRefs>
</ds:datastoreItem>
</file>

<file path=customXml/itemProps2.xml><?xml version="1.0" encoding="utf-8"?>
<ds:datastoreItem xmlns:ds="http://schemas.openxmlformats.org/officeDocument/2006/customXml" ds:itemID="{429F84DB-3EDC-480E-BAFA-93833B4F437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16F49B-6C2D-4A0F-BD55-D350297F5C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6c7bc-751b-460a-a88d-f59477d76b1e"/>
    <ds:schemaRef ds:uri="42df3d61-c06d-4712-b65c-4c7e10498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TEMPLATE_RECETOX_JVS_eng</Template>
  <TotalTime>2582</TotalTime>
  <Words>1512</Words>
  <Application>Microsoft Office PowerPoint</Application>
  <PresentationFormat>Widescreen</PresentationFormat>
  <Paragraphs>219</Paragraphs>
  <Slides>23</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-apple-system</vt:lpstr>
      <vt:lpstr>Arial</vt:lpstr>
      <vt:lpstr>Arial MT</vt:lpstr>
      <vt:lpstr>Corbel</vt:lpstr>
      <vt:lpstr>Helvetica</vt:lpstr>
      <vt:lpstr>Tahoma</vt:lpstr>
      <vt:lpstr>Wingdings</vt:lpstr>
      <vt:lpstr>Presentation_MU_EN</vt:lpstr>
      <vt:lpstr>E2020 – SOFT SKILLS II Citation Tools</vt:lpstr>
      <vt:lpstr>PowerPoint Presentation</vt:lpstr>
      <vt:lpstr>Why?</vt:lpstr>
      <vt:lpstr>Citation </vt:lpstr>
      <vt:lpstr>What to cite? </vt:lpstr>
      <vt:lpstr>What to cite? </vt:lpstr>
      <vt:lpstr>What NOT to cite? </vt:lpstr>
      <vt:lpstr>What does the citation look like? </vt:lpstr>
      <vt:lpstr>PowerPoint Presentation</vt:lpstr>
      <vt:lpstr>PowerPoint Presentation</vt:lpstr>
      <vt:lpstr>Author  </vt:lpstr>
      <vt:lpstr>Title</vt:lpstr>
      <vt:lpstr>Edition, publisher, date </vt:lpstr>
      <vt:lpstr>Edition, volume, magazine </vt:lpstr>
      <vt:lpstr>ISBN, DOI </vt:lpstr>
      <vt:lpstr>Availability</vt:lpstr>
      <vt:lpstr>PowerPoint Presentation</vt:lpstr>
      <vt:lpstr>Styles</vt:lpstr>
      <vt:lpstr>Styles </vt:lpstr>
      <vt:lpstr>Styles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 REGRESSION</dc:title>
  <dc:creator>Orjola Shahaj</dc:creator>
  <cp:lastModifiedBy>Consuelo Quispe</cp:lastModifiedBy>
  <cp:revision>59</cp:revision>
  <cp:lastPrinted>1601-01-01T00:00:00Z</cp:lastPrinted>
  <dcterms:created xsi:type="dcterms:W3CDTF">2021-09-21T10:31:09Z</dcterms:created>
  <dcterms:modified xsi:type="dcterms:W3CDTF">2023-04-04T09:11:25Z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0x0101007E53B5AE4822A745BE2CAFCD6BC9AABF</vt:lpwstr>
  </property>
</Properties>
</file>