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8"/>
  </p:notesMasterIdLst>
  <p:handoutMasterIdLst>
    <p:handoutMasterId r:id="rId79"/>
  </p:handoutMasterIdLst>
  <p:sldIdLst>
    <p:sldId id="669" r:id="rId2"/>
    <p:sldId id="674" r:id="rId3"/>
    <p:sldId id="673" r:id="rId4"/>
    <p:sldId id="707" r:id="rId5"/>
    <p:sldId id="709" r:id="rId6"/>
    <p:sldId id="705" r:id="rId7"/>
    <p:sldId id="708" r:id="rId8"/>
    <p:sldId id="704" r:id="rId9"/>
    <p:sldId id="699" r:id="rId10"/>
    <p:sldId id="700" r:id="rId11"/>
    <p:sldId id="701" r:id="rId12"/>
    <p:sldId id="710" r:id="rId13"/>
    <p:sldId id="702" r:id="rId14"/>
    <p:sldId id="713" r:id="rId15"/>
    <p:sldId id="712" r:id="rId16"/>
    <p:sldId id="711" r:id="rId17"/>
    <p:sldId id="758" r:id="rId18"/>
    <p:sldId id="714" r:id="rId19"/>
    <p:sldId id="715" r:id="rId20"/>
    <p:sldId id="675" r:id="rId21"/>
    <p:sldId id="717" r:id="rId22"/>
    <p:sldId id="672" r:id="rId23"/>
    <p:sldId id="733" r:id="rId24"/>
    <p:sldId id="671" r:id="rId25"/>
    <p:sldId id="735" r:id="rId26"/>
    <p:sldId id="739" r:id="rId27"/>
    <p:sldId id="740" r:id="rId28"/>
    <p:sldId id="719" r:id="rId29"/>
    <p:sldId id="729" r:id="rId30"/>
    <p:sldId id="718" r:id="rId31"/>
    <p:sldId id="677" r:id="rId32"/>
    <p:sldId id="722" r:id="rId33"/>
    <p:sldId id="724" r:id="rId34"/>
    <p:sldId id="720" r:id="rId35"/>
    <p:sldId id="721" r:id="rId36"/>
    <p:sldId id="759" r:id="rId37"/>
    <p:sldId id="678" r:id="rId38"/>
    <p:sldId id="736" r:id="rId39"/>
    <p:sldId id="679" r:id="rId40"/>
    <p:sldId id="738" r:id="rId41"/>
    <p:sldId id="751" r:id="rId42"/>
    <p:sldId id="752" r:id="rId43"/>
    <p:sldId id="754" r:id="rId44"/>
    <p:sldId id="753" r:id="rId45"/>
    <p:sldId id="730" r:id="rId46"/>
    <p:sldId id="763" r:id="rId47"/>
    <p:sldId id="734" r:id="rId48"/>
    <p:sldId id="747" r:id="rId49"/>
    <p:sldId id="750" r:id="rId50"/>
    <p:sldId id="748" r:id="rId51"/>
    <p:sldId id="749" r:id="rId52"/>
    <p:sldId id="682" r:id="rId53"/>
    <p:sldId id="684" r:id="rId54"/>
    <p:sldId id="765" r:id="rId55"/>
    <p:sldId id="760" r:id="rId56"/>
    <p:sldId id="685" r:id="rId57"/>
    <p:sldId id="687" r:id="rId58"/>
    <p:sldId id="744" r:id="rId59"/>
    <p:sldId id="757" r:id="rId60"/>
    <p:sldId id="756" r:id="rId61"/>
    <p:sldId id="762" r:id="rId62"/>
    <p:sldId id="761" r:id="rId63"/>
    <p:sldId id="686" r:id="rId64"/>
    <p:sldId id="689" r:id="rId65"/>
    <p:sldId id="745" r:id="rId66"/>
    <p:sldId id="746" r:id="rId67"/>
    <p:sldId id="732" r:id="rId68"/>
    <p:sldId id="690" r:id="rId69"/>
    <p:sldId id="691" r:id="rId70"/>
    <p:sldId id="743" r:id="rId71"/>
    <p:sldId id="742" r:id="rId72"/>
    <p:sldId id="692" r:id="rId73"/>
    <p:sldId id="726" r:id="rId74"/>
    <p:sldId id="728" r:id="rId75"/>
    <p:sldId id="755" r:id="rId76"/>
    <p:sldId id="654" r:id="rId7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91189B-F6DC-4DD1-8829-DEE53E9A1DA3}" v="2" dt="2023-02-20T09:47:21.3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9" autoAdjust="0"/>
    <p:restoredTop sz="83673" autoAdjust="0"/>
  </p:normalViewPr>
  <p:slideViewPr>
    <p:cSldViewPr snapToGrid="0">
      <p:cViewPr varScale="1">
        <p:scale>
          <a:sx n="110" d="100"/>
          <a:sy n="110" d="100"/>
        </p:scale>
        <p:origin x="78" y="3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9B91189B-F6DC-4DD1-8829-DEE53E9A1DA3}"/>
    <pc:docChg chg="modSld">
      <pc:chgData name="Jakub Hofman" userId="53285062-d52a-4c88-bcdc-d767b8cc0044" providerId="ADAL" clId="{9B91189B-F6DC-4DD1-8829-DEE53E9A1DA3}" dt="2023-02-20T09:47:33.945" v="16" actId="1076"/>
      <pc:docMkLst>
        <pc:docMk/>
      </pc:docMkLst>
      <pc:sldChg chg="addSp modSp mod">
        <pc:chgData name="Jakub Hofman" userId="53285062-d52a-4c88-bcdc-d767b8cc0044" providerId="ADAL" clId="{9B91189B-F6DC-4DD1-8829-DEE53E9A1DA3}" dt="2023-02-20T09:47:33.945" v="16" actId="1076"/>
        <pc:sldMkLst>
          <pc:docMk/>
          <pc:sldMk cId="4207239601" sldId="707"/>
        </pc:sldMkLst>
        <pc:spChg chg="add mod">
          <ac:chgData name="Jakub Hofman" userId="53285062-d52a-4c88-bcdc-d767b8cc0044" providerId="ADAL" clId="{9B91189B-F6DC-4DD1-8829-DEE53E9A1DA3}" dt="2023-02-20T09:47:33.945" v="16" actId="1076"/>
          <ac:spMkLst>
            <pc:docMk/>
            <pc:sldMk cId="4207239601" sldId="707"/>
            <ac:spMk id="9" creationId="{1191EFE6-C463-4136-B4CE-AFEACBCFA722}"/>
          </ac:spMkLst>
        </pc:spChg>
        <pc:picChg chg="add mod">
          <ac:chgData name="Jakub Hofman" userId="53285062-d52a-4c88-bcdc-d767b8cc0044" providerId="ADAL" clId="{9B91189B-F6DC-4DD1-8829-DEE53E9A1DA3}" dt="2023-02-20T09:47:30.052" v="15" actId="14100"/>
          <ac:picMkLst>
            <pc:docMk/>
            <pc:sldMk cId="4207239601" sldId="707"/>
            <ac:picMk id="3" creationId="{1C73F787-193E-4206-92EA-B53134FCD9BC}"/>
          </ac:picMkLst>
        </pc:picChg>
      </pc:sldChg>
    </pc:docChg>
  </pc:docChgLst>
  <pc:docChgLst>
    <pc:chgData name="Jakub Hofman" userId="53285062-d52a-4c88-bcdc-d767b8cc0044" providerId="ADAL" clId="{62EF9E1F-9449-4F81-8780-CDEC4BD0F735}"/>
    <pc:docChg chg="delSld modSld sldOrd">
      <pc:chgData name="Jakub Hofman" userId="53285062-d52a-4c88-bcdc-d767b8cc0044" providerId="ADAL" clId="{62EF9E1F-9449-4F81-8780-CDEC4BD0F735}" dt="2023-02-17T19:18:30.959" v="104"/>
      <pc:docMkLst>
        <pc:docMk/>
      </pc:docMkLst>
      <pc:sldChg chg="modSp mod">
        <pc:chgData name="Jakub Hofman" userId="53285062-d52a-4c88-bcdc-d767b8cc0044" providerId="ADAL" clId="{62EF9E1F-9449-4F81-8780-CDEC4BD0F735}" dt="2023-02-17T19:17:27.550" v="85" actId="6549"/>
        <pc:sldMkLst>
          <pc:docMk/>
          <pc:sldMk cId="445142125" sldId="677"/>
        </pc:sldMkLst>
        <pc:spChg chg="mod">
          <ac:chgData name="Jakub Hofman" userId="53285062-d52a-4c88-bcdc-d767b8cc0044" providerId="ADAL" clId="{62EF9E1F-9449-4F81-8780-CDEC4BD0F735}" dt="2023-02-17T19:17:27.550" v="85" actId="6549"/>
          <ac:spMkLst>
            <pc:docMk/>
            <pc:sldMk cId="445142125" sldId="677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62EF9E1F-9449-4F81-8780-CDEC4BD0F735}" dt="2023-02-17T19:18:01.160" v="102" actId="20577"/>
        <pc:sldMkLst>
          <pc:docMk/>
          <pc:sldMk cId="2703087442" sldId="678"/>
        </pc:sldMkLst>
        <pc:spChg chg="mod">
          <ac:chgData name="Jakub Hofman" userId="53285062-d52a-4c88-bcdc-d767b8cc0044" providerId="ADAL" clId="{62EF9E1F-9449-4F81-8780-CDEC4BD0F735}" dt="2023-02-17T19:18:01.160" v="102" actId="20577"/>
          <ac:spMkLst>
            <pc:docMk/>
            <pc:sldMk cId="2703087442" sldId="678"/>
            <ac:spMk id="3" creationId="{00000000-0000-0000-0000-000000000000}"/>
          </ac:spMkLst>
        </pc:spChg>
      </pc:sldChg>
      <pc:sldChg chg="del">
        <pc:chgData name="Jakub Hofman" userId="53285062-d52a-4c88-bcdc-d767b8cc0044" providerId="ADAL" clId="{62EF9E1F-9449-4F81-8780-CDEC4BD0F735}" dt="2023-02-17T19:16:51.705" v="43" actId="47"/>
        <pc:sldMkLst>
          <pc:docMk/>
          <pc:sldMk cId="360615419" sldId="698"/>
        </pc:sldMkLst>
      </pc:sldChg>
      <pc:sldChg chg="addSp modSp mod">
        <pc:chgData name="Jakub Hofman" userId="53285062-d52a-4c88-bcdc-d767b8cc0044" providerId="ADAL" clId="{62EF9E1F-9449-4F81-8780-CDEC4BD0F735}" dt="2023-02-17T19:14:45.831" v="6" actId="1076"/>
        <pc:sldMkLst>
          <pc:docMk/>
          <pc:sldMk cId="1357409684" sldId="709"/>
        </pc:sldMkLst>
        <pc:cxnChg chg="add">
          <ac:chgData name="Jakub Hofman" userId="53285062-d52a-4c88-bcdc-d767b8cc0044" providerId="ADAL" clId="{62EF9E1F-9449-4F81-8780-CDEC4BD0F735}" dt="2023-02-17T19:14:31.698" v="0" actId="11529"/>
          <ac:cxnSpMkLst>
            <pc:docMk/>
            <pc:sldMk cId="1357409684" sldId="709"/>
            <ac:cxnSpMk id="7" creationId="{EBFCCD96-1BAC-7EE8-FCF5-10F14E8B8A44}"/>
          </ac:cxnSpMkLst>
        </pc:cxnChg>
        <pc:cxnChg chg="add mod">
          <ac:chgData name="Jakub Hofman" userId="53285062-d52a-4c88-bcdc-d767b8cc0044" providerId="ADAL" clId="{62EF9E1F-9449-4F81-8780-CDEC4BD0F735}" dt="2023-02-17T19:14:45.831" v="6" actId="1076"/>
          <ac:cxnSpMkLst>
            <pc:docMk/>
            <pc:sldMk cId="1357409684" sldId="709"/>
            <ac:cxnSpMk id="8" creationId="{7AEEEA1F-ABB2-812D-0578-F32A1B5061E9}"/>
          </ac:cxnSpMkLst>
        </pc:cxnChg>
        <pc:cxnChg chg="add mod">
          <ac:chgData name="Jakub Hofman" userId="53285062-d52a-4c88-bcdc-d767b8cc0044" providerId="ADAL" clId="{62EF9E1F-9449-4F81-8780-CDEC4BD0F735}" dt="2023-02-17T19:14:44.427" v="5" actId="1076"/>
          <ac:cxnSpMkLst>
            <pc:docMk/>
            <pc:sldMk cId="1357409684" sldId="709"/>
            <ac:cxnSpMk id="12" creationId="{3DFF110C-3C8F-0C3E-AF79-6CB9F31E3A68}"/>
          </ac:cxnSpMkLst>
        </pc:cxnChg>
        <pc:cxnChg chg="add mod">
          <ac:chgData name="Jakub Hofman" userId="53285062-d52a-4c88-bcdc-d767b8cc0044" providerId="ADAL" clId="{62EF9E1F-9449-4F81-8780-CDEC4BD0F735}" dt="2023-02-17T19:14:42.839" v="4" actId="1076"/>
          <ac:cxnSpMkLst>
            <pc:docMk/>
            <pc:sldMk cId="1357409684" sldId="709"/>
            <ac:cxnSpMk id="13" creationId="{89AC0E1B-A1AF-E543-D942-EAD321DF7B0D}"/>
          </ac:cxnSpMkLst>
        </pc:cxnChg>
      </pc:sldChg>
      <pc:sldChg chg="del">
        <pc:chgData name="Jakub Hofman" userId="53285062-d52a-4c88-bcdc-d767b8cc0044" providerId="ADAL" clId="{62EF9E1F-9449-4F81-8780-CDEC4BD0F735}" dt="2023-02-17T19:17:37.815" v="86" actId="47"/>
        <pc:sldMkLst>
          <pc:docMk/>
          <pc:sldMk cId="1473586849" sldId="727"/>
        </pc:sldMkLst>
      </pc:sldChg>
      <pc:sldChg chg="modSp mod">
        <pc:chgData name="Jakub Hofman" userId="53285062-d52a-4c88-bcdc-d767b8cc0044" providerId="ADAL" clId="{62EF9E1F-9449-4F81-8780-CDEC4BD0F735}" dt="2023-02-17T19:16:16.328" v="42" actId="20577"/>
        <pc:sldMkLst>
          <pc:docMk/>
          <pc:sldMk cId="3147578990" sldId="740"/>
        </pc:sldMkLst>
        <pc:spChg chg="mod">
          <ac:chgData name="Jakub Hofman" userId="53285062-d52a-4c88-bcdc-d767b8cc0044" providerId="ADAL" clId="{62EF9E1F-9449-4F81-8780-CDEC4BD0F735}" dt="2023-02-17T19:16:16.328" v="42" actId="20577"/>
          <ac:spMkLst>
            <pc:docMk/>
            <pc:sldMk cId="3147578990" sldId="740"/>
            <ac:spMk id="3" creationId="{00000000-0000-0000-0000-000000000000}"/>
          </ac:spMkLst>
        </pc:spChg>
      </pc:sldChg>
      <pc:sldChg chg="ord">
        <pc:chgData name="Jakub Hofman" userId="53285062-d52a-4c88-bcdc-d767b8cc0044" providerId="ADAL" clId="{62EF9E1F-9449-4F81-8780-CDEC4BD0F735}" dt="2023-02-17T19:18:30.959" v="104"/>
        <pc:sldMkLst>
          <pc:docMk/>
          <pc:sldMk cId="4133666927" sldId="754"/>
        </pc:sldMkLst>
      </pc:sldChg>
      <pc:sldChg chg="del">
        <pc:chgData name="Jakub Hofman" userId="53285062-d52a-4c88-bcdc-d767b8cc0044" providerId="ADAL" clId="{62EF9E1F-9449-4F81-8780-CDEC4BD0F735}" dt="2023-02-17T19:15:23.968" v="7" actId="2696"/>
        <pc:sldMkLst>
          <pc:docMk/>
          <pc:sldMk cId="3499411280" sldId="7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Továrna </a:t>
            </a:r>
            <a:r>
              <a:rPr lang="cs-CZ" dirty="0" err="1"/>
              <a:t>Chisso</a:t>
            </a:r>
            <a:endParaRPr lang="cs-CZ" dirty="0"/>
          </a:p>
          <a:p>
            <a:r>
              <a:rPr lang="cs-CZ" dirty="0"/>
              <a:t>Výroba acetaldehydu – katalyzátor rtuť</a:t>
            </a:r>
          </a:p>
          <a:p>
            <a:r>
              <a:rPr lang="cs-CZ" dirty="0"/>
              <a:t>Vypouštění rtuti a </a:t>
            </a:r>
            <a:r>
              <a:rPr lang="cs-CZ" dirty="0" err="1"/>
              <a:t>metylrtuti</a:t>
            </a:r>
            <a:r>
              <a:rPr lang="cs-CZ" dirty="0"/>
              <a:t> ...</a:t>
            </a:r>
          </a:p>
          <a:p>
            <a:r>
              <a:rPr lang="cs-CZ" dirty="0"/>
              <a:t>Horečka tančících koček ...</a:t>
            </a:r>
          </a:p>
          <a:p>
            <a:r>
              <a:rPr lang="cs-CZ" dirty="0"/>
              <a:t>10 tisíc obětí 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521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636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558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CC4B9-95DD-4AFC-9AB6-01524BEE1EB0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96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naším cílem bylo ....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D28CB-AF00-4060-A34E-CBB7491E374C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662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62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35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D28CB-AF00-4060-A34E-CBB7491E374C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1066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CC49C997-77CC-463C-93E5-C380BE6BC4ED}" type="slidenum">
              <a:rPr lang="cs-CZ" altLang="en-US" sz="1100" smtClean="0">
                <a:latin typeface="Times New Roman" panose="02020603050405020304" pitchFamily="18" charset="0"/>
              </a:rPr>
              <a:pPr defTabSz="914400">
                <a:spcBef>
                  <a:spcPct val="0"/>
                </a:spcBef>
              </a:pPr>
              <a:t>17</a:t>
            </a:fld>
            <a:endParaRPr lang="cs-CZ" altLang="en-US" sz="110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49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787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E2F5F-BA8D-4988-BA8E-49238EDF564B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66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57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78437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  <p:sldLayoutId id="2147483699" r:id="rId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ct24.ceskatelevize.cz/veda/2376595-ceska-zemedelska-puda-je-plna-pesticidu-vcetne-10-let-zakazaneho-toxickeho-simazin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ream.cz/adost/10028599-zamorena-puda-alarmujici-vysledky-testu-pudy-v-cesku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domaci.ihned.cz/c1-65848450-pesticidy-nici-ceskou-vodu-dokazuje-rozsahla-studie-muze-za-to-pestovani-repky-naprava-prijde-na-miliardy" TargetMode="External"/><Relationship Id="rId7" Type="http://schemas.openxmlformats.org/officeDocument/2006/relationships/hyperlink" Target="http://hydro.chmi.cz/pasporty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ydro.chmi.cz/isarrow" TargetMode="External"/><Relationship Id="rId5" Type="http://schemas.openxmlformats.org/officeDocument/2006/relationships/hyperlink" Target="https://www.stream.cz/adost/10019123-otravena-voda-alarmujici-vysledky-testu-vody-v-cesku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ct24.ceskatelevize.cz/veda/2612102-v-ceske-podzemni-vode-jsou-pesticidy-zamorily-uz-vetsinu-pramenu-40-procent-ma" TargetMode="Externa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s://www.facebook.com/watch/?v=305237224163999" TargetMode="Externa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soils-2015/en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il-journal.net/2/111/2016/soil-2-111-2016-supplement.pdf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il-journal.net/2/111/2016/soil-2-111-2016-supplement.pdf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hemosphere.2018.10.158" TargetMode="External"/><Relationship Id="rId2" Type="http://schemas.openxmlformats.org/officeDocument/2006/relationships/hyperlink" Target="https://doi.org/10.1007/978-981-10-7392-2_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nature0396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f6FHMR7LVQ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s://www.youtube.com/watch?v=ihFkyPv1jt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imdb.com/title/tt9179096/" TargetMode="External"/><Relationship Id="rId4" Type="http://schemas.openxmlformats.org/officeDocument/2006/relationships/hyperlink" Target="http://www.mercuryconvention.org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/>
              <a:t>E2240 </a:t>
            </a:r>
            <a:r>
              <a:rPr lang="en-US" dirty="0" err="1"/>
              <a:t>Účinky</a:t>
            </a:r>
            <a:r>
              <a:rPr lang="en-US" dirty="0"/>
              <a:t> </a:t>
            </a:r>
            <a:r>
              <a:rPr lang="en-US" dirty="0" err="1"/>
              <a:t>stresorů</a:t>
            </a:r>
            <a:r>
              <a:rPr lang="en-US" dirty="0"/>
              <a:t> v </a:t>
            </a:r>
            <a:r>
              <a:rPr lang="en-US" dirty="0" err="1"/>
              <a:t>ekosystémech</a:t>
            </a:r>
            <a:br>
              <a:rPr lang="cs-CZ" dirty="0"/>
            </a:br>
            <a:br>
              <a:rPr lang="cs-CZ" dirty="0"/>
            </a:br>
            <a:r>
              <a:rPr lang="cs-CZ" dirty="0"/>
              <a:t>01 Úvod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504156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2466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480" y="4486579"/>
            <a:ext cx="2667078" cy="224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orné půdě ČR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8288" indent="-268288"/>
            <a:r>
              <a:rPr lang="cs-CZ" sz="2400" dirty="0">
                <a:sym typeface="Wingdings" panose="05000000000000000000" pitchFamily="2" charset="2"/>
              </a:rPr>
              <a:t>únor–březen 2015 </a:t>
            </a:r>
            <a:r>
              <a:rPr lang="en-US" sz="2400" dirty="0">
                <a:sym typeface="Wingdings" panose="05000000000000000000" pitchFamily="2" charset="2"/>
              </a:rPr>
              <a:t>= </a:t>
            </a:r>
            <a:r>
              <a:rPr lang="cs-CZ" sz="2400" dirty="0">
                <a:sym typeface="Wingdings" panose="05000000000000000000" pitchFamily="2" charset="2"/>
              </a:rPr>
              <a:t>dlouhodobá rezidua</a:t>
            </a:r>
            <a:r>
              <a:rPr lang="en-US" sz="2400" dirty="0">
                <a:sym typeface="Wingdings" panose="05000000000000000000" pitchFamily="2" charset="2"/>
              </a:rPr>
              <a:t> CUPs</a:t>
            </a:r>
          </a:p>
          <a:p>
            <a:pPr marL="268288" indent="-268288"/>
            <a:r>
              <a:rPr lang="en-US" sz="2400" dirty="0">
                <a:sym typeface="Wingdings" panose="05000000000000000000" pitchFamily="2" charset="2"/>
              </a:rPr>
              <a:t>75 </a:t>
            </a:r>
            <a:r>
              <a:rPr lang="cs-CZ" sz="2400" dirty="0">
                <a:sym typeface="Wingdings" panose="05000000000000000000" pitchFamily="2" charset="2"/>
              </a:rPr>
              <a:t>orných půd</a:t>
            </a:r>
            <a:r>
              <a:rPr lang="en-US" sz="2400" dirty="0">
                <a:sym typeface="Wingdings" panose="05000000000000000000" pitchFamily="2" charset="2"/>
              </a:rPr>
              <a:t>, 0-25 cm, </a:t>
            </a:r>
            <a:r>
              <a:rPr lang="cs-CZ" sz="2400" dirty="0">
                <a:sym typeface="Wingdings" panose="05000000000000000000" pitchFamily="2" charset="2"/>
              </a:rPr>
              <a:t>vysušení, mělnění, přesátí, archivování, analýzy </a:t>
            </a:r>
            <a:r>
              <a:rPr lang="en-US" sz="2400" dirty="0">
                <a:sym typeface="Wingdings" panose="05000000000000000000" pitchFamily="2" charset="2"/>
              </a:rPr>
              <a:t>...</a:t>
            </a:r>
          </a:p>
          <a:p>
            <a:pPr marL="268288" indent="-268288"/>
            <a:r>
              <a:rPr lang="cs-CZ" sz="2400" dirty="0">
                <a:sym typeface="Wingdings" panose="05000000000000000000" pitchFamily="2" charset="2"/>
              </a:rPr>
              <a:t>půdní vlastnosti </a:t>
            </a:r>
            <a:r>
              <a:rPr lang="en-US" sz="2400" dirty="0">
                <a:sym typeface="Wingdings" panose="05000000000000000000" pitchFamily="2" charset="2"/>
              </a:rPr>
              <a:t>(TOC, CEC, pH, </a:t>
            </a:r>
            <a:r>
              <a:rPr lang="en-US" sz="2400" dirty="0" err="1">
                <a:sym typeface="Wingdings" panose="05000000000000000000" pitchFamily="2" charset="2"/>
              </a:rPr>
              <a:t>textur</a:t>
            </a:r>
            <a:r>
              <a:rPr lang="cs-CZ" sz="2400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, HA/FA</a:t>
            </a:r>
            <a:r>
              <a:rPr lang="cs-CZ" sz="2400" dirty="0">
                <a:sym typeface="Wingdings" panose="05000000000000000000" pitchFamily="2" charset="2"/>
              </a:rPr>
              <a:t> ...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268288" indent="-268288"/>
            <a:r>
              <a:rPr lang="en-US" sz="2400" dirty="0" err="1">
                <a:sym typeface="Wingdings" panose="05000000000000000000" pitchFamily="2" charset="2"/>
              </a:rPr>
              <a:t>QuEChERS</a:t>
            </a:r>
            <a:r>
              <a:rPr lang="en-US" sz="2400" dirty="0">
                <a:sym typeface="Wingdings" panose="05000000000000000000" pitchFamily="2" charset="2"/>
              </a:rPr>
              <a:t> extra</a:t>
            </a:r>
            <a:r>
              <a:rPr lang="cs-CZ" sz="2400" dirty="0" err="1">
                <a:sym typeface="Wingdings" panose="05000000000000000000" pitchFamily="2" charset="2"/>
              </a:rPr>
              <a:t>kce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+ LC/MS/MS anal</a:t>
            </a:r>
            <a:r>
              <a:rPr lang="cs-CZ" sz="2400" dirty="0" err="1">
                <a:sym typeface="Wingdings" panose="05000000000000000000" pitchFamily="2" charset="2"/>
              </a:rPr>
              <a:t>ýza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en-US" sz="2400" dirty="0">
                <a:sym typeface="Wingdings" panose="05000000000000000000" pitchFamily="2" charset="2"/>
              </a:rPr>
              <a:t>53 CUPs a 15 TPs </a:t>
            </a:r>
            <a:r>
              <a:rPr lang="cs-CZ" sz="2400" dirty="0">
                <a:sym typeface="Wingdings" panose="05000000000000000000" pitchFamily="2" charset="2"/>
              </a:rPr>
              <a:t>včetně 2 zakázaných triazinů </a:t>
            </a:r>
            <a:r>
              <a:rPr lang="en-US" sz="2400" dirty="0">
                <a:sym typeface="Wingdings" panose="05000000000000000000" pitchFamily="2" charset="2"/>
              </a:rPr>
              <a:t>+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TPs</a:t>
            </a:r>
            <a:r>
              <a:rPr lang="cs-CZ" sz="2400" dirty="0">
                <a:sym typeface="Wingdings" panose="05000000000000000000" pitchFamily="2" charset="2"/>
              </a:rPr>
              <a:t> díky jejich frekventovaným výskytům ve vodách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34" y="4486579"/>
            <a:ext cx="3986194" cy="224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478" y="3680741"/>
            <a:ext cx="2938137" cy="1764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http://static-content.springer.com/image/art%3A10.1007%2Fs00216-007-1610-7/MediaObjects/216_2007_1610_Figa_HTM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72" y="3405692"/>
            <a:ext cx="2502827" cy="333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48" y="3062135"/>
            <a:ext cx="4291430" cy="284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459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2967485"/>
            <a:ext cx="8963025" cy="38905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orné půdě ČR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99% </a:t>
            </a:r>
            <a:r>
              <a:rPr lang="en-US" sz="2400" dirty="0" err="1"/>
              <a:t>půd</a:t>
            </a:r>
            <a:r>
              <a:rPr lang="cs-CZ" sz="2400" dirty="0"/>
              <a:t> s alespoň jedním pesticidem </a:t>
            </a:r>
            <a:r>
              <a:rPr lang="en-US" sz="2400" dirty="0"/>
              <a:t>&gt;</a:t>
            </a:r>
            <a:r>
              <a:rPr lang="cs-CZ" sz="2400" dirty="0"/>
              <a:t> </a:t>
            </a:r>
            <a:r>
              <a:rPr lang="en-US" sz="2400" dirty="0"/>
              <a:t>LOQ</a:t>
            </a:r>
            <a:endParaRPr lang="cs-CZ" sz="2400" dirty="0"/>
          </a:p>
          <a:p>
            <a:r>
              <a:rPr lang="en-US" sz="2400" dirty="0"/>
              <a:t>51% </a:t>
            </a:r>
            <a:r>
              <a:rPr lang="cs-CZ" sz="2400" dirty="0"/>
              <a:t>půd s </a:t>
            </a:r>
            <a:r>
              <a:rPr lang="en-US" sz="2400" dirty="0"/>
              <a:t>≥ 5 </a:t>
            </a:r>
            <a:r>
              <a:rPr lang="en-US" sz="2400" dirty="0" err="1"/>
              <a:t>pesticid</a:t>
            </a:r>
            <a:r>
              <a:rPr lang="cs-CZ" sz="2400" dirty="0"/>
              <a:t>y</a:t>
            </a:r>
            <a:r>
              <a:rPr lang="en-US" sz="2400" dirty="0"/>
              <a:t> &gt;</a:t>
            </a:r>
            <a:r>
              <a:rPr lang="cs-CZ" sz="2400" dirty="0"/>
              <a:t> </a:t>
            </a:r>
            <a:r>
              <a:rPr lang="en-US" sz="2400" dirty="0"/>
              <a:t>LOQ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81% </a:t>
            </a:r>
            <a:r>
              <a:rPr lang="cs-CZ" sz="2400" b="1" dirty="0">
                <a:solidFill>
                  <a:srgbClr val="FF0000"/>
                </a:solidFill>
              </a:rPr>
              <a:t>půd s alespoň jedním pesticidem nad </a:t>
            </a:r>
            <a:r>
              <a:rPr lang="en-US" sz="2400" b="1" dirty="0">
                <a:solidFill>
                  <a:srgbClr val="FF0000"/>
                </a:solidFill>
              </a:rPr>
              <a:t>0.01 mg/kg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36% </a:t>
            </a:r>
            <a:r>
              <a:rPr lang="cs-CZ" sz="2400" b="1" dirty="0">
                <a:solidFill>
                  <a:srgbClr val="FF0000"/>
                </a:solidFill>
              </a:rPr>
              <a:t>půd s </a:t>
            </a:r>
            <a:r>
              <a:rPr lang="en-US" sz="2400" b="1" dirty="0">
                <a:solidFill>
                  <a:srgbClr val="FF0000"/>
                </a:solidFill>
              </a:rPr>
              <a:t>≥ 3 </a:t>
            </a:r>
            <a:r>
              <a:rPr lang="en-US" sz="2400" b="1" dirty="0" err="1">
                <a:solidFill>
                  <a:srgbClr val="FF0000"/>
                </a:solidFill>
              </a:rPr>
              <a:t>pesticid</a:t>
            </a:r>
            <a:r>
              <a:rPr lang="cs-CZ" sz="2400" b="1" dirty="0">
                <a:solidFill>
                  <a:srgbClr val="FF0000"/>
                </a:solidFill>
              </a:rPr>
              <a:t>y nad</a:t>
            </a:r>
            <a:r>
              <a:rPr lang="en-US" sz="2400" b="1" dirty="0">
                <a:solidFill>
                  <a:srgbClr val="FF0000"/>
                </a:solidFill>
              </a:rPr>
              <a:t> 0.01 mg/kg</a:t>
            </a:r>
          </a:p>
          <a:p>
            <a:endParaRPr lang="en-US" sz="2400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  <p:sp>
        <p:nvSpPr>
          <p:cNvPr id="10" name="Obdélník 9"/>
          <p:cNvSpPr/>
          <p:nvPr/>
        </p:nvSpPr>
        <p:spPr>
          <a:xfrm>
            <a:off x="1967442" y="6433536"/>
            <a:ext cx="3981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Hvězdová et al. (2018)</a:t>
            </a:r>
            <a:endParaRPr lang="en-GB" sz="1600" dirty="0"/>
          </a:p>
        </p:txBody>
      </p:sp>
      <p:sp>
        <p:nvSpPr>
          <p:cNvPr id="12" name="Zaoblený obdélník 11"/>
          <p:cNvSpPr/>
          <p:nvPr/>
        </p:nvSpPr>
        <p:spPr bwMode="auto">
          <a:xfrm>
            <a:off x="1595436" y="3068954"/>
            <a:ext cx="2767013" cy="3221892"/>
          </a:xfrm>
          <a:prstGeom prst="roundRect">
            <a:avLst>
              <a:gd name="adj" fmla="val 14560"/>
            </a:avLst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58" y="66266"/>
            <a:ext cx="4796742" cy="188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Simazine </a:t>
            </a:r>
            <a:r>
              <a:rPr lang="en-US" sz="2400" dirty="0" err="1"/>
              <a:t>nemůže</a:t>
            </a:r>
            <a:r>
              <a:rPr lang="en-US" sz="2400" dirty="0"/>
              <a:t> </a:t>
            </a:r>
            <a:r>
              <a:rPr lang="en-US" sz="2400" dirty="0" err="1"/>
              <a:t>být</a:t>
            </a:r>
            <a:r>
              <a:rPr lang="en-US" sz="2400" dirty="0"/>
              <a:t> </a:t>
            </a:r>
            <a:r>
              <a:rPr lang="en-US" sz="2400" dirty="0" err="1"/>
              <a:t>dědictvím</a:t>
            </a:r>
            <a:r>
              <a:rPr lang="en-US" sz="2400" dirty="0"/>
              <a:t> </a:t>
            </a:r>
            <a:r>
              <a:rPr lang="en-US" sz="2400" dirty="0" err="1"/>
              <a:t>minulosti</a:t>
            </a:r>
            <a:r>
              <a:rPr lang="en-US" sz="2400" dirty="0"/>
              <a:t> (</a:t>
            </a:r>
            <a:r>
              <a:rPr lang="en-US" sz="2400" dirty="0" err="1"/>
              <a:t>před</a:t>
            </a:r>
            <a:r>
              <a:rPr lang="en-US" sz="2400" dirty="0"/>
              <a:t> 2005 </a:t>
            </a:r>
            <a:r>
              <a:rPr lang="en-US" sz="2400" dirty="0" err="1"/>
              <a:t>jen</a:t>
            </a:r>
            <a:r>
              <a:rPr lang="en-US" sz="2400" dirty="0"/>
              <a:t> 200-300 kg/</a:t>
            </a:r>
            <a:r>
              <a:rPr lang="en-US" sz="2400" dirty="0" err="1"/>
              <a:t>rok</a:t>
            </a:r>
            <a:r>
              <a:rPr lang="en-US" sz="2400" dirty="0"/>
              <a:t>)</a:t>
            </a:r>
          </a:p>
          <a:p>
            <a:r>
              <a:rPr lang="en-US" sz="2400" dirty="0"/>
              <a:t>ALE (!!):</a:t>
            </a:r>
          </a:p>
          <a:p>
            <a:r>
              <a:rPr lang="en-US" sz="2400" dirty="0" err="1"/>
              <a:t>simazin</a:t>
            </a:r>
            <a:r>
              <a:rPr lang="en-US" sz="2400" dirty="0"/>
              <a:t> je </a:t>
            </a:r>
            <a:r>
              <a:rPr lang="en-US" sz="2400" dirty="0" err="1"/>
              <a:t>povolená</a:t>
            </a:r>
            <a:r>
              <a:rPr lang="en-US" sz="2400" dirty="0"/>
              <a:t> </a:t>
            </a:r>
            <a:r>
              <a:rPr lang="en-US" sz="2400" dirty="0" err="1"/>
              <a:t>nečistota</a:t>
            </a:r>
            <a:r>
              <a:rPr lang="en-US" sz="2400" dirty="0"/>
              <a:t> </a:t>
            </a:r>
            <a:r>
              <a:rPr lang="en-US" sz="2400" dirty="0" err="1"/>
              <a:t>přípravků</a:t>
            </a:r>
            <a:r>
              <a:rPr lang="en-US" sz="2400" dirty="0"/>
              <a:t> s </a:t>
            </a:r>
            <a:r>
              <a:rPr lang="en-US" sz="2400" dirty="0" err="1"/>
              <a:t>terbuthylazinem</a:t>
            </a:r>
            <a:r>
              <a:rPr lang="en-US" sz="2400" dirty="0"/>
              <a:t> – </a:t>
            </a:r>
            <a:r>
              <a:rPr lang="en-US" sz="2400" dirty="0" err="1"/>
              <a:t>až</a:t>
            </a:r>
            <a:r>
              <a:rPr lang="en-US" sz="2400" dirty="0"/>
              <a:t> 3% (!)</a:t>
            </a:r>
          </a:p>
          <a:p>
            <a:r>
              <a:rPr lang="en-US" sz="2400" dirty="0"/>
              <a:t>od 2006 se </a:t>
            </a:r>
            <a:r>
              <a:rPr lang="en-US" sz="2400" dirty="0" err="1"/>
              <a:t>aplikuje</a:t>
            </a:r>
            <a:r>
              <a:rPr lang="en-US" sz="2400" dirty="0"/>
              <a:t> </a:t>
            </a:r>
            <a:r>
              <a:rPr lang="en-US" sz="2400" dirty="0" err="1"/>
              <a:t>až</a:t>
            </a:r>
            <a:r>
              <a:rPr lang="en-US" sz="2400" dirty="0"/>
              <a:t> 110 t/</a:t>
            </a:r>
            <a:r>
              <a:rPr lang="en-US" sz="2400" dirty="0" err="1"/>
              <a:t>rok</a:t>
            </a:r>
            <a:r>
              <a:rPr lang="en-US" sz="2400" dirty="0"/>
              <a:t> TER = </a:t>
            </a:r>
            <a:r>
              <a:rPr lang="en-US" sz="2400" dirty="0" err="1"/>
              <a:t>až</a:t>
            </a:r>
            <a:r>
              <a:rPr lang="en-US" sz="2400" dirty="0"/>
              <a:t> 3.3 t/</a:t>
            </a:r>
            <a:r>
              <a:rPr lang="en-US" sz="2400" dirty="0" err="1"/>
              <a:t>rok</a:t>
            </a:r>
            <a:r>
              <a:rPr lang="en-US" sz="2400" dirty="0"/>
              <a:t> </a:t>
            </a:r>
            <a:r>
              <a:rPr lang="en-US" sz="2400" dirty="0" err="1"/>
              <a:t>simazinu</a:t>
            </a:r>
            <a:r>
              <a:rPr lang="en-US" sz="2400" dirty="0"/>
              <a:t> (!!)</a:t>
            </a:r>
          </a:p>
          <a:p>
            <a:r>
              <a:rPr lang="en-US" sz="2400" dirty="0" err="1"/>
              <a:t>potvrzeno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korelacemi</a:t>
            </a:r>
            <a:r>
              <a:rPr lang="en-US" sz="2400" dirty="0"/>
              <a:t> SIM a TER a </a:t>
            </a:r>
            <a:r>
              <a:rPr lang="en-US" sz="2400" dirty="0" err="1"/>
              <a:t>asociací</a:t>
            </a:r>
            <a:r>
              <a:rPr lang="en-US" sz="2400" dirty="0"/>
              <a:t> s </a:t>
            </a:r>
            <a:r>
              <a:rPr lang="en-US" sz="2400" dirty="0" err="1"/>
              <a:t>výskytem</a:t>
            </a:r>
            <a:r>
              <a:rPr lang="en-US" sz="2400" dirty="0"/>
              <a:t> </a:t>
            </a:r>
            <a:r>
              <a:rPr lang="en-US" sz="2400" dirty="0" err="1"/>
              <a:t>kukuřice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b="1" dirty="0"/>
              <a:t>Atrazine</a:t>
            </a:r>
            <a:r>
              <a:rPr lang="cs-CZ" sz="2400" dirty="0"/>
              <a:t> – nemůže pocházet z 0.1% nečistot – permanentní dědictví (v podobě </a:t>
            </a:r>
            <a:r>
              <a:rPr lang="cs-CZ" sz="2400" dirty="0" err="1"/>
              <a:t>hydroxy</a:t>
            </a:r>
            <a:r>
              <a:rPr lang="cs-CZ" sz="2400" dirty="0"/>
              <a:t>-atrazinu) vysokých spotřeb před 2006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orné půdě ČR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98" y="3622828"/>
            <a:ext cx="3688302" cy="1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11" y="3458208"/>
            <a:ext cx="2862406" cy="215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6140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02" y="3661410"/>
            <a:ext cx="7598223" cy="306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půdě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pPr marL="355600"/>
            <a:r>
              <a:rPr lang="cs-CZ" sz="2000" dirty="0"/>
              <a:t>výsledky zaslouží pozornost z hlediska možných dopadů</a:t>
            </a:r>
          </a:p>
          <a:p>
            <a:pPr marL="755650" lvl="1"/>
            <a:r>
              <a:rPr lang="cs-CZ" sz="1800" dirty="0"/>
              <a:t>dle provedené analýzy ekologických rizik je v </a:t>
            </a:r>
            <a:r>
              <a:rPr lang="cs-CZ" sz="1800" b="1" dirty="0">
                <a:solidFill>
                  <a:srgbClr val="FF0000"/>
                </a:solidFill>
              </a:rPr>
              <a:t>35% půd významné riziko pro půdní biotu</a:t>
            </a:r>
            <a:r>
              <a:rPr lang="cs-CZ" sz="1800" dirty="0"/>
              <a:t> (RQ </a:t>
            </a:r>
            <a:r>
              <a:rPr lang="en-US" sz="1800" dirty="0"/>
              <a:t>&gt;</a:t>
            </a:r>
            <a:r>
              <a:rPr lang="cs-CZ" sz="1800" dirty="0"/>
              <a:t> 1)</a:t>
            </a:r>
          </a:p>
          <a:p>
            <a:pPr marL="755650" lvl="1"/>
            <a:r>
              <a:rPr lang="cs-CZ" sz="1800" dirty="0"/>
              <a:t>také zahraniční limity založené na výpočtu rizik byly často překročeny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  <p:sp>
        <p:nvSpPr>
          <p:cNvPr id="5" name="Obdélník 4"/>
          <p:cNvSpPr/>
          <p:nvPr/>
        </p:nvSpPr>
        <p:spPr>
          <a:xfrm>
            <a:off x="6711558" y="3176873"/>
            <a:ext cx="6192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Vašíčková et al. (2019)</a:t>
            </a:r>
            <a:endParaRPr lang="en-GB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5122"/>
            <a:ext cx="4433561" cy="21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22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půdě ČR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2A8C87-9433-4066-B5F4-E02E473807D3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30211">
            <a:off x="2375062" y="4232814"/>
            <a:ext cx="3787865" cy="218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9299">
            <a:off x="359164" y="1599987"/>
            <a:ext cx="3723964" cy="296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65">
            <a:off x="7745847" y="1209910"/>
            <a:ext cx="4132454" cy="29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933">
            <a:off x="5115924" y="3076286"/>
            <a:ext cx="3964794" cy="247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8750789" y="5236957"/>
            <a:ext cx="3114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6"/>
              </a:rPr>
              <a:t>https://www.stream.cz/adost/10028599-zamorena-puda-alarmujici-vysledky-testu-pudy-v-cesku</a:t>
            </a:r>
            <a:endParaRPr lang="cs-CZ" sz="1200" dirty="0"/>
          </a:p>
        </p:txBody>
      </p:sp>
      <p:sp>
        <p:nvSpPr>
          <p:cNvPr id="14" name="Obdélník 13"/>
          <p:cNvSpPr/>
          <p:nvPr/>
        </p:nvSpPr>
        <p:spPr>
          <a:xfrm>
            <a:off x="5143908" y="6211669"/>
            <a:ext cx="3600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7"/>
              </a:rPr>
              <a:t>https://ct24.ceskatelevize.cz/veda/2376595-ceska-zemedelska-puda-je-plna-pesticidu-vcetne-10-let-zakazaneho-toxickeho-simazinu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2702170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9" y="2889956"/>
            <a:ext cx="8778560" cy="396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podzemní vodě ČR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04850" y="1066799"/>
            <a:ext cx="6282971" cy="5334002"/>
          </a:xfrm>
        </p:spPr>
        <p:txBody>
          <a:bodyPr/>
          <a:lstStyle/>
          <a:p>
            <a:pPr marL="0" indent="0">
              <a:buNone/>
            </a:pPr>
            <a:r>
              <a:rPr lang="cs-CZ" sz="1800" b="1" u="sng" dirty="0"/>
              <a:t>ČHMÚ, dr. Vít Kodeš, 2014-2016:</a:t>
            </a:r>
          </a:p>
          <a:p>
            <a:r>
              <a:rPr lang="cs-CZ" sz="1800" dirty="0"/>
              <a:t>63% z cca 660 objektů – nalezen alespoň jeden pesticid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43% objektů – nad limit 0.1 µg/L pro jednotlivý pesticid</a:t>
            </a:r>
          </a:p>
          <a:p>
            <a:r>
              <a:rPr lang="cs-CZ" sz="1800" dirty="0"/>
              <a:t>31% objektů – nad limit pro sumu pesticidů</a:t>
            </a:r>
          </a:p>
          <a:p>
            <a:endParaRPr lang="cs-CZ" sz="1800" dirty="0"/>
          </a:p>
          <a:p>
            <a:endParaRPr lang="en-GB" sz="1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2A8C87-9433-4066-B5F4-E02E473807D3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18" y="1900334"/>
            <a:ext cx="5040632" cy="344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9886677" y="5726519"/>
            <a:ext cx="605991" cy="288147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[</a:t>
            </a:r>
            <a:r>
              <a:rPr lang="cs-CZ" sz="1400" dirty="0">
                <a:latin typeface="+mn-lt"/>
              </a:rPr>
              <a:t>10,11</a:t>
            </a:r>
            <a:r>
              <a:rPr lang="en-US" sz="1400" dirty="0">
                <a:latin typeface="+mn-lt"/>
              </a:rPr>
              <a:t>]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76774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16621">
            <a:off x="4491233" y="4465592"/>
            <a:ext cx="3388989" cy="193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Pesticidy v podzemní vodě ČR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hlinkClick r:id="rId3"/>
              </a:rPr>
              <a:t>https://www.lidovky.cz/domov/zasoby-pitne-vody-zamorila-chemie-nejproblematictejsi-jsou-pesticidni-latky.A181103_122800_ln_domov_rsa</a:t>
            </a:r>
          </a:p>
          <a:p>
            <a:r>
              <a:rPr lang="en-GB" sz="1800" dirty="0">
                <a:hlinkClick r:id="rId3"/>
              </a:rPr>
              <a:t>https://domaci.ihned.cz/c1-65848450-pesticidy-nici-ceskou-vodu-dokazuje-rozsahla-studie-muze-za-to-pestovani-repky-naprava-prijde-na-miliardy</a:t>
            </a:r>
            <a:endParaRPr lang="cs-CZ" sz="1800" dirty="0"/>
          </a:p>
          <a:p>
            <a:r>
              <a:rPr lang="en-GB" sz="1800" dirty="0">
                <a:hlinkClick r:id="rId4"/>
              </a:rPr>
              <a:t>https://ct24.ceskatelevize.cz/veda/2612102-v-ceske-podzemni-vode-jsou-pesticidy-zamorily-uz-vetsinu-pramenu-40-procent-ma</a:t>
            </a:r>
            <a:endParaRPr lang="cs-CZ" sz="1800" dirty="0"/>
          </a:p>
          <a:p>
            <a:r>
              <a:rPr lang="cs-CZ" sz="1800" dirty="0">
                <a:hlinkClick r:id="rId5"/>
              </a:rPr>
              <a:t>https://www.stream.cz/adost/10019123-otravena-voda-alarmujici-vysledky-testu-vody-v-cesku</a:t>
            </a:r>
            <a:endParaRPr lang="cs-CZ" sz="1800" dirty="0"/>
          </a:p>
          <a:p>
            <a:r>
              <a:rPr lang="cs-CZ" sz="1800" dirty="0">
                <a:hlinkClick r:id="rId6"/>
              </a:rPr>
              <a:t>http://hydro.chmi.cz/isarrow</a:t>
            </a:r>
            <a:r>
              <a:rPr lang="cs-CZ" sz="1800" dirty="0"/>
              <a:t> </a:t>
            </a:r>
          </a:p>
          <a:p>
            <a:r>
              <a:rPr lang="cs-CZ" sz="1800" dirty="0">
                <a:hlinkClick r:id="rId7"/>
              </a:rPr>
              <a:t>http://hydro.chmi.cz/pasporty</a:t>
            </a: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en-GB" sz="1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2A8C87-9433-4066-B5F4-E02E473807D3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8060">
            <a:off x="1701762" y="4330048"/>
            <a:ext cx="3158076" cy="218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67" y="3040344"/>
            <a:ext cx="2342534" cy="257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23" y="4363826"/>
            <a:ext cx="2392679" cy="241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20755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162424" y="6157913"/>
            <a:ext cx="7778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600" dirty="0">
                <a:latin typeface="+mj-lt"/>
              </a:rPr>
              <a:t>Loos et al. Pan-European survey on the occurrence of selected polar organic persistent pollutants </a:t>
            </a:r>
            <a:r>
              <a:rPr lang="en-GB" sz="1600" dirty="0">
                <a:solidFill>
                  <a:srgbClr val="FF0000"/>
                </a:solidFill>
                <a:latin typeface="+mj-lt"/>
              </a:rPr>
              <a:t>in ground water </a:t>
            </a:r>
            <a:r>
              <a:rPr lang="en-GB" sz="1600" dirty="0">
                <a:latin typeface="+mj-lt"/>
              </a:rPr>
              <a:t>(</a:t>
            </a:r>
            <a:r>
              <a:rPr lang="pt-BR" sz="1600" dirty="0">
                <a:latin typeface="+mj-lt"/>
              </a:rPr>
              <a:t>Water Research 44, 2010, 4115-4126)</a:t>
            </a:r>
            <a:endParaRPr lang="en-GB" sz="1600" dirty="0">
              <a:latin typeface="+mj-lt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17345" r="12839" b="14735"/>
          <a:stretch>
            <a:fillRect/>
          </a:stretch>
        </p:blipFill>
        <p:spPr bwMode="auto">
          <a:xfrm>
            <a:off x="2208214" y="981076"/>
            <a:ext cx="7991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Podzemní voda - 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2916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 err="1"/>
              <a:t>Případová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cs-CZ" dirty="0"/>
              <a:t>3</a:t>
            </a:r>
            <a:br>
              <a:rPr lang="en-US" dirty="0"/>
            </a:br>
            <a:br>
              <a:rPr lang="en-US" dirty="0"/>
            </a:br>
            <a:r>
              <a:rPr lang="cs-CZ" dirty="0"/>
              <a:t>Úhyn aligátorů v roce 1997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44702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Úhyn aligátorů v roce 1997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Griffin</a:t>
            </a:r>
            <a:r>
              <a:rPr lang="cs-CZ" sz="2400" dirty="0"/>
              <a:t>, Florida, USA, 1997 – náhlé úhyny stovek aligátorů</a:t>
            </a:r>
          </a:p>
          <a:p>
            <a:r>
              <a:rPr lang="cs-CZ" sz="2400" dirty="0"/>
              <a:t>letargie, narušení nervové koordinace, nepohyblivost, utopení</a:t>
            </a:r>
          </a:p>
          <a:p>
            <a:r>
              <a:rPr lang="cs-CZ" sz="2400" dirty="0"/>
              <a:t>6 let výzkumu, poškození neuronů v mozku</a:t>
            </a:r>
          </a:p>
          <a:p>
            <a:r>
              <a:rPr lang="cs-CZ" sz="2400" dirty="0"/>
              <a:t>NE – infekce, intoxikace pesticidy, </a:t>
            </a:r>
            <a:r>
              <a:rPr lang="cs-CZ" sz="2400" dirty="0" err="1"/>
              <a:t>Hg</a:t>
            </a:r>
            <a:r>
              <a:rPr lang="cs-CZ" sz="2400" dirty="0"/>
              <a:t>, toxiny sinic</a:t>
            </a:r>
          </a:p>
          <a:p>
            <a:r>
              <a:rPr lang="cs-CZ" sz="2400" dirty="0"/>
              <a:t>ANO – nedostatek </a:t>
            </a:r>
            <a:r>
              <a:rPr lang="cs-CZ" sz="2400" dirty="0" err="1"/>
              <a:t>thiaminu</a:t>
            </a:r>
            <a:r>
              <a:rPr lang="cs-CZ" sz="2400" dirty="0"/>
              <a:t> (vitamin B1)</a:t>
            </a:r>
          </a:p>
          <a:p>
            <a:endParaRPr lang="cs-CZ" sz="2400" dirty="0"/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511" y="4247092"/>
            <a:ext cx="3939822" cy="174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49" y="3138310"/>
            <a:ext cx="5100775" cy="360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10840533" y="2757541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Anděl (2001)</a:t>
            </a:r>
            <a:endParaRPr lang="en-US" sz="1400" dirty="0"/>
          </a:p>
        </p:txBody>
      </p:sp>
      <p:pic>
        <p:nvPicPr>
          <p:cNvPr id="1026" name="Picture 2" descr="Dorosoma cepedianum, American gizzard shad : fisheries, gamefish, bait">
            <a:extLst>
              <a:ext uri="{FF2B5EF4-FFF2-40B4-BE49-F238E27FC236}">
                <a16:creationId xmlns:a16="http://schemas.microsoft.com/office/drawing/2014/main" id="{20A7904B-861A-4B5B-A629-753B44F6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645" y="3211301"/>
            <a:ext cx="200977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48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 err="1"/>
              <a:t>Případová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cs-CZ" dirty="0"/>
              <a:t>1</a:t>
            </a:r>
            <a:br>
              <a:rPr lang="en-US" dirty="0"/>
            </a:br>
            <a:br>
              <a:rPr lang="en-US" dirty="0"/>
            </a:br>
            <a:r>
              <a:rPr lang="cs-CZ" dirty="0" err="1"/>
              <a:t>Minamata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17394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cs-CZ" dirty="0"/>
              <a:t>O co tedy jde v předmětu E2240?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9050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Působení stresorů v ekosystémech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i="1" dirty="0"/>
              <a:t>Jaké rysy na těchto příkladech pozorujeme?</a:t>
            </a:r>
            <a:br>
              <a:rPr lang="pl-PL" b="1" i="1" dirty="0"/>
            </a:br>
            <a:r>
              <a:rPr lang="cs-CZ" b="1" i="1" dirty="0"/>
              <a:t>Jaká hlavní klíčová slova?</a:t>
            </a:r>
          </a:p>
          <a:p>
            <a:r>
              <a:rPr lang="cs-CZ" dirty="0"/>
              <a:t>komplexnost – prostředí a biosystémy</a:t>
            </a:r>
          </a:p>
          <a:p>
            <a:r>
              <a:rPr lang="cs-CZ" dirty="0"/>
              <a:t>interakce – polutanty s prostředím, </a:t>
            </a:r>
            <a:r>
              <a:rPr lang="cs-CZ" dirty="0" err="1"/>
              <a:t>biodostupnost</a:t>
            </a:r>
            <a:r>
              <a:rPr lang="cs-CZ" dirty="0"/>
              <a:t>, transformace</a:t>
            </a:r>
          </a:p>
          <a:p>
            <a:r>
              <a:rPr lang="cs-CZ" dirty="0"/>
              <a:t>vztahy – trofické řetězce (</a:t>
            </a:r>
            <a:r>
              <a:rPr lang="cs-CZ" dirty="0" err="1"/>
              <a:t>bioakumulace</a:t>
            </a:r>
            <a:r>
              <a:rPr lang="cs-CZ" dirty="0"/>
              <a:t>), zpětné vazby</a:t>
            </a:r>
          </a:p>
          <a:p>
            <a:r>
              <a:rPr lang="cs-CZ" dirty="0"/>
              <a:t>směsi – mnoho polutantů, různé formy, vztahy přirozených stresorů a polutantů</a:t>
            </a:r>
          </a:p>
          <a:p>
            <a:r>
              <a:rPr lang="cs-CZ" dirty="0"/>
              <a:t>přímé a nepřímé účinky ...</a:t>
            </a:r>
          </a:p>
          <a:p>
            <a:r>
              <a:rPr lang="cs-CZ" dirty="0"/>
              <a:t>terénní studie ... vyšší realita a variabilita ...</a:t>
            </a:r>
          </a:p>
          <a:p>
            <a:r>
              <a:rPr lang="cs-CZ" dirty="0"/>
              <a:t>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047411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co jde?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874532" y="1795120"/>
            <a:ext cx="246747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toxické látky</a:t>
            </a:r>
          </a:p>
          <a:p>
            <a:pPr algn="ctr"/>
            <a:r>
              <a:rPr lang="cs-CZ" dirty="0"/>
              <a:t>(a další stresory)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752651" y="527189"/>
            <a:ext cx="160653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organismy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795248" y="1607328"/>
            <a:ext cx="143661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populace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562542" y="2711376"/>
            <a:ext cx="198323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společenstvo</a:t>
            </a:r>
            <a:endParaRPr lang="en-US" dirty="0"/>
          </a:p>
        </p:txBody>
      </p:sp>
      <p:sp>
        <p:nvSpPr>
          <p:cNvPr id="13" name="Šipka dolů 12"/>
          <p:cNvSpPr/>
          <p:nvPr/>
        </p:nvSpPr>
        <p:spPr bwMode="auto">
          <a:xfrm>
            <a:off x="8285219" y="1058332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4454" y="3748512"/>
            <a:ext cx="213872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ekotoxikologie</a:t>
            </a:r>
            <a:endParaRPr lang="en-US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127694" y="5754967"/>
            <a:ext cx="93807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vodní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664283" y="4980962"/>
            <a:ext cx="139974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prostředí</a:t>
            </a:r>
            <a:endParaRPr lang="en-US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296294" y="5747309"/>
            <a:ext cx="206819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suchozemské</a:t>
            </a:r>
            <a:endParaRPr lang="en-US" dirty="0"/>
          </a:p>
        </p:txBody>
      </p:sp>
      <p:sp>
        <p:nvSpPr>
          <p:cNvPr id="20" name="Obousměrná svislá šipka 19"/>
          <p:cNvSpPr/>
          <p:nvPr/>
        </p:nvSpPr>
        <p:spPr bwMode="auto">
          <a:xfrm rot="19820995">
            <a:off x="4389963" y="3045794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Obousměrná svislá šipka 20"/>
          <p:cNvSpPr/>
          <p:nvPr/>
        </p:nvSpPr>
        <p:spPr bwMode="auto">
          <a:xfrm rot="2647609">
            <a:off x="6424788" y="3262268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46637" y="4437788"/>
            <a:ext cx="165782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komplexita</a:t>
            </a:r>
            <a:endParaRPr lang="en-US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58046" y="5127064"/>
            <a:ext cx="143500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interakce</a:t>
            </a:r>
            <a:endParaRPr lang="en-US" dirty="0"/>
          </a:p>
        </p:txBody>
      </p:sp>
      <p:sp>
        <p:nvSpPr>
          <p:cNvPr id="24" name="Šipka dolů 23"/>
          <p:cNvSpPr/>
          <p:nvPr/>
        </p:nvSpPr>
        <p:spPr bwMode="auto">
          <a:xfrm>
            <a:off x="8285219" y="2146105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Šipka dolů 24"/>
          <p:cNvSpPr/>
          <p:nvPr/>
        </p:nvSpPr>
        <p:spPr bwMode="auto">
          <a:xfrm>
            <a:off x="8294475" y="3268500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649103" y="3827087"/>
            <a:ext cx="165622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ekosystém</a:t>
            </a:r>
            <a:endParaRPr lang="en-US" dirty="0"/>
          </a:p>
        </p:txBody>
      </p:sp>
      <p:sp>
        <p:nvSpPr>
          <p:cNvPr id="27" name="Obousměrná svislá šipka 26"/>
          <p:cNvSpPr/>
          <p:nvPr/>
        </p:nvSpPr>
        <p:spPr bwMode="auto">
          <a:xfrm rot="5400000">
            <a:off x="5711995" y="1472544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903282" y="5877342"/>
            <a:ext cx="98937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směsi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7510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ovéPole 24"/>
          <p:cNvSpPr txBox="1"/>
          <p:nvPr/>
        </p:nvSpPr>
        <p:spPr>
          <a:xfrm>
            <a:off x="7048872" y="7680920"/>
            <a:ext cx="1567206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pedologie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74" y="2076450"/>
            <a:ext cx="6183087" cy="467677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NELZE ZANEDBAT PROSTŘEDÍ, VE KTERÉM SE ODEHRÁVÁ SLEDOVANÝ VZTAH POLUTANT – ORGANISMUS</a:t>
            </a:r>
          </a:p>
          <a:p>
            <a:r>
              <a:rPr lang="en-US" sz="2400" dirty="0" err="1"/>
              <a:t>komplexními</a:t>
            </a:r>
            <a:r>
              <a:rPr lang="en-US" sz="2400" dirty="0"/>
              <a:t> </a:t>
            </a:r>
            <a:r>
              <a:rPr lang="en-US" sz="2400" dirty="0" err="1"/>
              <a:t>vztahy</a:t>
            </a:r>
            <a:r>
              <a:rPr lang="en-US" sz="2400" dirty="0"/>
              <a:t> </a:t>
            </a:r>
            <a:r>
              <a:rPr lang="en-US" sz="2400" dirty="0" err="1"/>
              <a:t>nejen</a:t>
            </a:r>
            <a:r>
              <a:rPr lang="en-US" sz="2400" dirty="0"/>
              <a:t> </a:t>
            </a:r>
            <a:r>
              <a:rPr lang="en-US" sz="2400" dirty="0" err="1"/>
              <a:t>mezi</a:t>
            </a:r>
            <a:br>
              <a:rPr lang="cs-CZ" sz="2400" dirty="0"/>
            </a:br>
            <a:r>
              <a:rPr lang="en-US" sz="2400" b="1" dirty="0" err="1"/>
              <a:t>organismy</a:t>
            </a:r>
            <a:r>
              <a:rPr lang="en-US" sz="2400" b="1" dirty="0"/>
              <a:t> a </a:t>
            </a:r>
            <a:r>
              <a:rPr lang="en-US" sz="2400" b="1" dirty="0" err="1"/>
              <a:t>kontaminanty</a:t>
            </a:r>
            <a:r>
              <a:rPr lang="en-US" sz="2400" dirty="0"/>
              <a:t>, </a:t>
            </a:r>
            <a:br>
              <a:rPr lang="cs-CZ" sz="2400" dirty="0"/>
            </a:br>
            <a:r>
              <a:rPr lang="en-US" sz="2400" dirty="0"/>
              <a:t>ale </a:t>
            </a:r>
            <a:r>
              <a:rPr lang="en-US" sz="2400" dirty="0" err="1"/>
              <a:t>také</a:t>
            </a:r>
            <a:r>
              <a:rPr lang="en-US" sz="2400" dirty="0"/>
              <a:t> </a:t>
            </a:r>
            <a:r>
              <a:rPr lang="en-US" sz="2400" dirty="0" err="1"/>
              <a:t>mezi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cs-CZ" sz="2400" b="1" dirty="0"/>
              <a:t>prostředím</a:t>
            </a:r>
            <a:r>
              <a:rPr lang="en-US" sz="2400" b="1" dirty="0"/>
              <a:t> a </a:t>
            </a:r>
            <a:r>
              <a:rPr lang="en-US" sz="2400" b="1" dirty="0" err="1"/>
              <a:t>organismy</a:t>
            </a:r>
            <a:br>
              <a:rPr lang="cs-CZ" sz="2400" dirty="0"/>
            </a:br>
            <a:r>
              <a:rPr lang="en-US" sz="2400" dirty="0"/>
              <a:t>a</a:t>
            </a:r>
            <a:br>
              <a:rPr lang="cs-CZ" sz="2400" dirty="0"/>
            </a:br>
            <a:r>
              <a:rPr lang="en-US" sz="2400" b="1" dirty="0"/>
              <a:t>p</a:t>
            </a:r>
            <a:r>
              <a:rPr lang="cs-CZ" sz="2400" b="1" dirty="0" err="1"/>
              <a:t>rostředím</a:t>
            </a:r>
            <a:r>
              <a:rPr lang="cs-CZ" sz="2400" b="1" dirty="0"/>
              <a:t> </a:t>
            </a:r>
            <a:r>
              <a:rPr lang="en-US" sz="2400" b="1" dirty="0"/>
              <a:t>a </a:t>
            </a:r>
            <a:r>
              <a:rPr lang="en-US" sz="2400" b="1" dirty="0" err="1"/>
              <a:t>kontaminanty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26" name="Nadpis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co jde?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51302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co jde?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r>
              <a:rPr lang="cs-CZ" dirty="0"/>
              <a:t>působení </a:t>
            </a:r>
            <a:r>
              <a:rPr lang="cs-CZ" b="1" dirty="0"/>
              <a:t>toxických látek </a:t>
            </a:r>
            <a:r>
              <a:rPr lang="cs-CZ" dirty="0"/>
              <a:t>a </a:t>
            </a:r>
            <a:r>
              <a:rPr lang="cs-CZ" b="1" dirty="0"/>
              <a:t>dalších stresorů </a:t>
            </a:r>
            <a:r>
              <a:rPr lang="cs-CZ" dirty="0"/>
              <a:t>na </a:t>
            </a:r>
            <a:r>
              <a:rPr lang="cs-CZ" b="1" dirty="0"/>
              <a:t>živé soustavy </a:t>
            </a:r>
            <a:r>
              <a:rPr lang="cs-CZ" dirty="0"/>
              <a:t>ve </a:t>
            </a:r>
            <a:r>
              <a:rPr lang="cs-CZ" b="1" dirty="0"/>
              <a:t>vodních</a:t>
            </a:r>
            <a:r>
              <a:rPr lang="cs-CZ" dirty="0"/>
              <a:t> a </a:t>
            </a:r>
            <a:r>
              <a:rPr lang="cs-CZ" b="1" dirty="0"/>
              <a:t>suchozemských ekosystémech</a:t>
            </a:r>
          </a:p>
          <a:p>
            <a:r>
              <a:rPr lang="cs-CZ" b="1" dirty="0"/>
              <a:t>komplexní interakce </a:t>
            </a:r>
            <a:r>
              <a:rPr lang="cs-CZ" dirty="0"/>
              <a:t>polutanty - prostředí - organismy</a:t>
            </a:r>
          </a:p>
          <a:p>
            <a:r>
              <a:rPr lang="cs-CZ" b="1" dirty="0"/>
              <a:t>směsi</a:t>
            </a:r>
            <a:r>
              <a:rPr lang="cs-CZ" dirty="0"/>
              <a:t> polutantů, polutanty a jiné stresory</a:t>
            </a:r>
          </a:p>
          <a:p>
            <a:r>
              <a:rPr lang="cs-CZ" b="1" dirty="0"/>
              <a:t>vliv prostředí </a:t>
            </a:r>
            <a:r>
              <a:rPr lang="cs-CZ" dirty="0"/>
              <a:t>na rizikovost toxikantů</a:t>
            </a:r>
          </a:p>
          <a:p>
            <a:r>
              <a:rPr lang="cs-CZ" dirty="0"/>
              <a:t>účinky na </a:t>
            </a:r>
            <a:r>
              <a:rPr lang="cs-CZ" b="1" dirty="0"/>
              <a:t>vyšších úrovních </a:t>
            </a:r>
            <a:r>
              <a:rPr lang="cs-CZ" dirty="0"/>
              <a:t>biologické organizace</a:t>
            </a:r>
          </a:p>
          <a:p>
            <a:r>
              <a:rPr lang="cs-CZ" b="1" dirty="0" err="1"/>
              <a:t>bioindikační</a:t>
            </a:r>
            <a:r>
              <a:rPr lang="cs-CZ" b="1" dirty="0"/>
              <a:t> metody</a:t>
            </a:r>
            <a:r>
              <a:rPr lang="cs-CZ" dirty="0"/>
              <a:t>, hodnocení </a:t>
            </a:r>
            <a:r>
              <a:rPr lang="cs-CZ" b="1" dirty="0"/>
              <a:t>biologické kvality ekosystémů</a:t>
            </a:r>
            <a:r>
              <a:rPr lang="cs-CZ" dirty="0"/>
              <a:t>, </a:t>
            </a:r>
            <a:r>
              <a:rPr lang="cs-CZ" b="1" dirty="0"/>
              <a:t>biodiverzita</a:t>
            </a:r>
            <a:r>
              <a:rPr lang="cs-CZ" dirty="0"/>
              <a:t>, stav populací a </a:t>
            </a:r>
            <a:r>
              <a:rPr lang="cs-CZ" b="1" dirty="0"/>
              <a:t>ekosystémové funkce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72017150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co jde?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39" y="1066799"/>
            <a:ext cx="6413096" cy="500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4146065" y="6216042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Holoubek, přednášky CHŽP 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843748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co jde?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8164"/>
            <a:ext cx="6005689" cy="56598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87" y="1212783"/>
            <a:ext cx="6089965" cy="564521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564543" y="669728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Holoubek, přednášky CHŽP 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33182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Návaznost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Složky ŽP (Vrana, Hofman)</a:t>
            </a:r>
          </a:p>
          <a:p>
            <a:r>
              <a:rPr lang="cs-CZ" b="1" dirty="0" err="1"/>
              <a:t>Environmental</a:t>
            </a:r>
            <a:r>
              <a:rPr lang="cs-CZ" b="1" dirty="0"/>
              <a:t> </a:t>
            </a:r>
            <a:r>
              <a:rPr lang="cs-CZ" b="1" dirty="0" err="1"/>
              <a:t>Pollutants</a:t>
            </a:r>
            <a:r>
              <a:rPr lang="cs-CZ" b="1" dirty="0"/>
              <a:t> (Melymuk)</a:t>
            </a:r>
          </a:p>
          <a:p>
            <a:r>
              <a:rPr lang="cs-CZ" b="1" dirty="0"/>
              <a:t>Obecná </a:t>
            </a:r>
            <a:r>
              <a:rPr lang="cs-CZ" b="1" dirty="0" err="1"/>
              <a:t>ekotoxikologie</a:t>
            </a:r>
            <a:r>
              <a:rPr lang="cs-CZ" b="1" dirty="0"/>
              <a:t> (Bláha)</a:t>
            </a:r>
          </a:p>
          <a:p>
            <a:r>
              <a:rPr lang="cs-CZ" b="1" dirty="0"/>
              <a:t>Exp. a </a:t>
            </a:r>
            <a:r>
              <a:rPr lang="cs-CZ" b="1" dirty="0" err="1"/>
              <a:t>apl</a:t>
            </a:r>
            <a:r>
              <a:rPr lang="cs-CZ" b="1" dirty="0"/>
              <a:t>. toxikologie a </a:t>
            </a:r>
            <a:r>
              <a:rPr lang="cs-CZ" b="1" dirty="0" err="1"/>
              <a:t>ekotoxikologie</a:t>
            </a:r>
            <a:r>
              <a:rPr lang="cs-CZ" b="1" dirty="0"/>
              <a:t> (kolektiv)</a:t>
            </a:r>
          </a:p>
          <a:p>
            <a:r>
              <a:rPr lang="cs-CZ" b="1" dirty="0"/>
              <a:t>semináře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14757899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Anděl (2011): </a:t>
            </a:r>
            <a:r>
              <a:rPr lang="cs-CZ" sz="2000" dirty="0" err="1"/>
              <a:t>Ekotoxikologie</a:t>
            </a:r>
            <a:r>
              <a:rPr lang="cs-CZ" sz="2000" dirty="0"/>
              <a:t>, </a:t>
            </a:r>
            <a:r>
              <a:rPr lang="cs-CZ" sz="2000" dirty="0" err="1"/>
              <a:t>bioindikace</a:t>
            </a:r>
            <a:r>
              <a:rPr lang="cs-CZ" sz="2000" dirty="0"/>
              <a:t> a biomonitoring</a:t>
            </a:r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06" y="1970959"/>
            <a:ext cx="3166350" cy="41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10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/>
              <a:t>Newman</a:t>
            </a:r>
            <a:r>
              <a:rPr lang="cs-CZ" sz="2000" dirty="0"/>
              <a:t> M.C. (2009): </a:t>
            </a:r>
            <a:r>
              <a:rPr lang="en-GB" sz="2000" dirty="0"/>
              <a:t>Fundamentals of Ecotoxicology, Third Edition 3rd Edition</a:t>
            </a:r>
            <a:endParaRPr lang="cs-CZ" sz="2000" dirty="0"/>
          </a:p>
          <a:p>
            <a:r>
              <a:rPr lang="cs-CZ" sz="2000" dirty="0" err="1"/>
              <a:t>Connel</a:t>
            </a:r>
            <a:r>
              <a:rPr lang="cs-CZ" sz="2000" dirty="0"/>
              <a:t> et al. (1999): </a:t>
            </a:r>
            <a:r>
              <a:rPr lang="cs-CZ" sz="2000" dirty="0" err="1"/>
              <a:t>Introduction</a:t>
            </a:r>
            <a:r>
              <a:rPr lang="cs-CZ" sz="2000" dirty="0"/>
              <a:t> to </a:t>
            </a:r>
            <a:r>
              <a:rPr lang="cs-CZ" sz="2000" dirty="0" err="1"/>
              <a:t>Ecotoxicology</a:t>
            </a:r>
            <a:endParaRPr lang="cs-CZ" sz="2000" dirty="0"/>
          </a:p>
          <a:p>
            <a:r>
              <a:rPr lang="en-US" sz="2000" dirty="0"/>
              <a:t>EEA (2001): Late lessons from early warnings: the precautionary principle 1896–2000</a:t>
            </a:r>
          </a:p>
          <a:p>
            <a:r>
              <a:rPr lang="en-US" sz="2000" dirty="0"/>
              <a:t>EEA (2013): Late lessons from early warnings: science, precaution, innovation</a:t>
            </a:r>
            <a:endParaRPr lang="cs-CZ" sz="2000" dirty="0"/>
          </a:p>
          <a:p>
            <a:r>
              <a:rPr lang="cs-CZ" sz="2000" dirty="0"/>
              <a:t>a další ... viz jednotlivé přednášky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39" y="3699010"/>
            <a:ext cx="1716619" cy="243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7" y="3699010"/>
            <a:ext cx="1819268" cy="243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3699010"/>
            <a:ext cx="1657351" cy="24395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3699827"/>
            <a:ext cx="1700212" cy="24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84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35" y="428978"/>
            <a:ext cx="12172165" cy="594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92" y="1262679"/>
            <a:ext cx="2831215" cy="377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98" y="1557195"/>
            <a:ext cx="2745046" cy="289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38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cs-CZ" dirty="0"/>
              <a:t>Úvod do problematiky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030956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Degradace ŽP, hlavní problémy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voda, půda, ovzduší</a:t>
            </a:r>
          </a:p>
          <a:p>
            <a:r>
              <a:rPr lang="cs-CZ" dirty="0"/>
              <a:t>viz přednášky složky ŽP (Vrana, Hofman)</a:t>
            </a:r>
          </a:p>
          <a:p>
            <a:r>
              <a:rPr lang="cs-CZ" dirty="0"/>
              <a:t>semináře E1000</a:t>
            </a:r>
          </a:p>
          <a:p>
            <a:r>
              <a:rPr lang="cs-CZ" i="1" dirty="0"/>
              <a:t>jaké vidíte hlavní problémy?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2890" y="4389727"/>
            <a:ext cx="3183554" cy="228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6" y="2742402"/>
            <a:ext cx="4472781" cy="199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Výsledek obrázku pro poisoned pla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09" y="4394008"/>
            <a:ext cx="4211479" cy="227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Výsledek obrázku pro Ear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47" y="329472"/>
            <a:ext cx="1995578" cy="199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4212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17" y="1066799"/>
            <a:ext cx="5007195" cy="503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Degradace ŽP, hlavní problémy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9" y="1066800"/>
            <a:ext cx="5818453" cy="503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3985653" y="6336613"/>
            <a:ext cx="74711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/>
              <a:t>Rockström</a:t>
            </a:r>
            <a:r>
              <a:rPr lang="cs-CZ" sz="1400" dirty="0"/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58126681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Degradace ŽP, hlavní problémy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33</a:t>
            </a:fld>
            <a:endParaRPr lang="cs-CZ" altLang="cs-CZ" noProof="0" dirty="0"/>
          </a:p>
        </p:txBody>
      </p:sp>
      <p:pic>
        <p:nvPicPr>
          <p:cNvPr id="7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2" y="980137"/>
            <a:ext cx="9076070" cy="56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71513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hemical_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12" y="5034930"/>
            <a:ext cx="21780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669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74" y="5576267"/>
            <a:ext cx="23764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204928" cy="737327"/>
          </a:xfrm>
        </p:spPr>
        <p:txBody>
          <a:bodyPr/>
          <a:lstStyle/>
          <a:p>
            <a:r>
              <a:rPr lang="cs-CZ" dirty="0"/>
              <a:t>Degradace ŽP, globální chemické znečištění </a:t>
            </a:r>
            <a:endParaRPr lang="en-GB" dirty="0"/>
          </a:p>
        </p:txBody>
      </p:sp>
      <p:pic>
        <p:nvPicPr>
          <p:cNvPr id="23" name="Zástupný symbol pro obsah 22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2" y="1720820"/>
            <a:ext cx="1284439" cy="158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12" descr="Obsah obrázku tráva, exteriér, plot, stopa&#10;&#10;Popis vygenerovaný s vysokou mírou spolehlivosti">
            <a:extLst>
              <a:ext uri="{FF2B5EF4-FFF2-40B4-BE49-F238E27FC236}">
                <a16:creationId xmlns:a16="http://schemas.microsoft.com/office/drawing/2014/main" id="{63D6BED1-ABAE-4ABA-8D60-919475B5CD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006" y="1282894"/>
            <a:ext cx="2421376" cy="111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B76D55-3735-41EB-BDE2-E21B8D06FB62}"/>
              </a:ext>
            </a:extLst>
          </p:cNvPr>
          <p:cNvSpPr txBox="1"/>
          <p:nvPr/>
        </p:nvSpPr>
        <p:spPr>
          <a:xfrm>
            <a:off x="2930754" y="2394877"/>
            <a:ext cx="1197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Pesticidy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698EA5C-A55E-493C-870E-E2126C385EFE}"/>
              </a:ext>
            </a:extLst>
          </p:cNvPr>
          <p:cNvSpPr txBox="1"/>
          <p:nvPr/>
        </p:nvSpPr>
        <p:spPr>
          <a:xfrm>
            <a:off x="2688099" y="4188445"/>
            <a:ext cx="109022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    Léky</a:t>
            </a:r>
          </a:p>
        </p:txBody>
      </p:sp>
      <p:pic>
        <p:nvPicPr>
          <p:cNvPr id="14" name="Obrázek 33" descr="Obsah obrázku interiér, jídlo, psací potřeby&#10;&#10;Popis vygenerovaný s vysokou mírou spolehlivosti">
            <a:extLst>
              <a:ext uri="{FF2B5EF4-FFF2-40B4-BE49-F238E27FC236}">
                <a16:creationId xmlns:a16="http://schemas.microsoft.com/office/drawing/2014/main" id="{F08B99D6-46CB-4F96-BC13-9DC100A3F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27" y="2852411"/>
            <a:ext cx="1564697" cy="135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6110287" y="2781760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Odpady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78" y="1191557"/>
            <a:ext cx="2363871" cy="161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89" y="4633095"/>
            <a:ext cx="2164062" cy="135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2069049" y="5991926"/>
            <a:ext cx="27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Produkty denní spotřeby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7838" y="3306506"/>
            <a:ext cx="23310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 dirty="0"/>
              <a:t>Průmyslové chemikálie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97910" y="5430466"/>
            <a:ext cx="23310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 dirty="0"/>
              <a:t>Vedlejší produkty činností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2" y="4074827"/>
            <a:ext cx="1985154" cy="140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5185877" y="4568096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Plasty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03" y="3243425"/>
            <a:ext cx="1941530" cy="129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5073753" y="5630586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 err="1"/>
              <a:t>atd</a:t>
            </a:r>
            <a:r>
              <a:rPr lang="cs-CZ" sz="1800" dirty="0"/>
              <a:t> .....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34</a:t>
            </a:fld>
            <a:endParaRPr lang="cs-CZ" altLang="cs-CZ" noProof="0" dirty="0"/>
          </a:p>
        </p:txBody>
      </p:sp>
      <p:pic>
        <p:nvPicPr>
          <p:cNvPr id="31" name="Picture 3" descr="10481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72" y="3050095"/>
            <a:ext cx="20478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 descr="69864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60" y="1777063"/>
            <a:ext cx="147478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hemical_2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722" y="3795798"/>
            <a:ext cx="9493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 descr="chemical_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216" y="2957531"/>
            <a:ext cx="14414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59566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06" y="4411503"/>
            <a:ext cx="8969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11" y="1377201"/>
            <a:ext cx="997752" cy="9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1042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znečišťujících látek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1800" dirty="0" err="1"/>
              <a:t>anorganické</a:t>
            </a:r>
            <a:r>
              <a:rPr lang="en-US" sz="1800" dirty="0"/>
              <a:t> </a:t>
            </a:r>
            <a:r>
              <a:rPr lang="en-US" sz="1800" dirty="0" err="1"/>
              <a:t>plyny</a:t>
            </a:r>
            <a:endParaRPr lang="en-US" sz="1800" dirty="0"/>
          </a:p>
          <a:p>
            <a:r>
              <a:rPr lang="en-US" sz="1800" dirty="0" err="1"/>
              <a:t>kovy</a:t>
            </a:r>
            <a:endParaRPr lang="en-US" sz="1800" dirty="0"/>
          </a:p>
          <a:p>
            <a:r>
              <a:rPr lang="en-US" sz="1800" dirty="0" err="1"/>
              <a:t>průmyslové</a:t>
            </a:r>
            <a:r>
              <a:rPr lang="en-US" sz="1800" dirty="0"/>
              <a:t> </a:t>
            </a:r>
            <a:r>
              <a:rPr lang="en-US" sz="1800" dirty="0" err="1"/>
              <a:t>kyseliny</a:t>
            </a:r>
            <a:endParaRPr lang="cs-CZ" sz="1800" dirty="0"/>
          </a:p>
          <a:p>
            <a:r>
              <a:rPr lang="cs-CZ" sz="1800" dirty="0"/>
              <a:t>radionuklidy</a:t>
            </a:r>
            <a:endParaRPr lang="en-US" sz="1800" dirty="0"/>
          </a:p>
          <a:p>
            <a:r>
              <a:rPr lang="en-US" sz="1800" dirty="0" err="1"/>
              <a:t>nutrienty</a:t>
            </a:r>
            <a:r>
              <a:rPr lang="en-US" sz="1800" dirty="0"/>
              <a:t> (</a:t>
            </a:r>
            <a:r>
              <a:rPr lang="en-US" sz="1800" dirty="0" err="1"/>
              <a:t>živiny</a:t>
            </a:r>
            <a:r>
              <a:rPr lang="en-US" sz="1800" dirty="0"/>
              <a:t>, </a:t>
            </a:r>
            <a:r>
              <a:rPr lang="en-US" sz="1800" dirty="0" err="1"/>
              <a:t>anorganická</a:t>
            </a:r>
            <a:r>
              <a:rPr lang="en-US" sz="1800" dirty="0"/>
              <a:t> </a:t>
            </a:r>
            <a:r>
              <a:rPr lang="en-US" sz="1800" dirty="0" err="1"/>
              <a:t>hnojiva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organické</a:t>
            </a:r>
            <a:r>
              <a:rPr lang="en-US" sz="1800" dirty="0"/>
              <a:t> (</a:t>
            </a:r>
            <a:r>
              <a:rPr lang="en-US" sz="1800" dirty="0" err="1"/>
              <a:t>degradabilní</a:t>
            </a:r>
            <a:r>
              <a:rPr lang="en-US" sz="1800" dirty="0"/>
              <a:t>, </a:t>
            </a:r>
            <a:r>
              <a:rPr lang="en-US" sz="1800" dirty="0" err="1"/>
              <a:t>komunální</a:t>
            </a:r>
            <a:r>
              <a:rPr lang="en-US" sz="1800" dirty="0"/>
              <a:t>, </a:t>
            </a:r>
            <a:r>
              <a:rPr lang="en-US" sz="1800" dirty="0" err="1"/>
              <a:t>fekální</a:t>
            </a:r>
            <a:r>
              <a:rPr lang="en-US" sz="1800" dirty="0"/>
              <a:t>) </a:t>
            </a:r>
            <a:r>
              <a:rPr lang="en-US" sz="1800" dirty="0" err="1"/>
              <a:t>znečištění</a:t>
            </a:r>
            <a:endParaRPr lang="en-US" sz="1800" dirty="0"/>
          </a:p>
          <a:p>
            <a:r>
              <a:rPr lang="en-US" sz="1800" dirty="0" err="1"/>
              <a:t>komunální</a:t>
            </a:r>
            <a:r>
              <a:rPr lang="en-US" sz="1800" dirty="0"/>
              <a:t> </a:t>
            </a:r>
            <a:r>
              <a:rPr lang="en-US" sz="1800" dirty="0" err="1"/>
              <a:t>chemie</a:t>
            </a:r>
            <a:r>
              <a:rPr lang="en-US" sz="1800" dirty="0"/>
              <a:t> – </a:t>
            </a:r>
            <a:r>
              <a:rPr lang="cs-CZ" sz="1800" dirty="0" err="1"/>
              <a:t>PCPs</a:t>
            </a:r>
            <a:r>
              <a:rPr lang="cs-CZ" sz="1800" dirty="0"/>
              <a:t>, </a:t>
            </a:r>
            <a:r>
              <a:rPr lang="en-US" sz="1800" dirty="0" err="1"/>
              <a:t>detergenty</a:t>
            </a:r>
            <a:r>
              <a:rPr lang="en-US" sz="1800" dirty="0"/>
              <a:t>, </a:t>
            </a:r>
            <a:r>
              <a:rPr lang="en-US" sz="1800" dirty="0" err="1"/>
              <a:t>mýdla</a:t>
            </a:r>
            <a:r>
              <a:rPr lang="en-US" sz="1800" dirty="0"/>
              <a:t>, </a:t>
            </a:r>
            <a:r>
              <a:rPr lang="en-US" sz="1800" dirty="0" err="1"/>
              <a:t>změkčovadla</a:t>
            </a:r>
            <a:r>
              <a:rPr lang="en-US" sz="1800" dirty="0"/>
              <a:t> ...</a:t>
            </a:r>
          </a:p>
          <a:p>
            <a:r>
              <a:rPr lang="en-US" sz="1800" dirty="0" err="1"/>
              <a:t>nehalogenovaná</a:t>
            </a:r>
            <a:r>
              <a:rPr lang="en-US" sz="1800" dirty="0"/>
              <a:t> </a:t>
            </a:r>
            <a:r>
              <a:rPr lang="en-US" sz="1800" dirty="0" err="1"/>
              <a:t>rozpouštědla</a:t>
            </a:r>
            <a:r>
              <a:rPr lang="cs-CZ" sz="1800" dirty="0"/>
              <a:t> (alkoholy, </a:t>
            </a:r>
            <a:r>
              <a:rPr lang="cs-CZ" sz="1800" dirty="0" err="1"/>
              <a:t>etery</a:t>
            </a:r>
            <a:r>
              <a:rPr lang="cs-CZ" sz="1800" dirty="0"/>
              <a:t>, BTEX ...)</a:t>
            </a:r>
            <a:endParaRPr lang="en-US" sz="1800" dirty="0"/>
          </a:p>
          <a:p>
            <a:r>
              <a:rPr lang="en-US" sz="1800" dirty="0" err="1"/>
              <a:t>halogenované</a:t>
            </a:r>
            <a:r>
              <a:rPr lang="en-US" sz="1800" dirty="0"/>
              <a:t> </a:t>
            </a:r>
            <a:r>
              <a:rPr lang="en-US" sz="1800" dirty="0" err="1"/>
              <a:t>alifatické</a:t>
            </a:r>
            <a:r>
              <a:rPr lang="en-US" sz="1800" dirty="0"/>
              <a:t> </a:t>
            </a:r>
            <a:r>
              <a:rPr lang="en-US" sz="1800" dirty="0" err="1"/>
              <a:t>uhlovodíky</a:t>
            </a:r>
            <a:r>
              <a:rPr lang="cs-CZ" sz="1800" dirty="0"/>
              <a:t> (freony ...)</a:t>
            </a:r>
          </a:p>
          <a:p>
            <a:r>
              <a:rPr lang="en-US" sz="1800" dirty="0" err="1"/>
              <a:t>látky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</a:t>
            </a:r>
            <a:r>
              <a:rPr lang="en-US" sz="1800" dirty="0" err="1"/>
              <a:t>gumy</a:t>
            </a:r>
            <a:r>
              <a:rPr lang="en-US" sz="1800" dirty="0"/>
              <a:t> a </a:t>
            </a:r>
            <a:r>
              <a:rPr lang="en-US" sz="1800" dirty="0" err="1"/>
              <a:t>plastů</a:t>
            </a:r>
            <a:r>
              <a:rPr lang="cs-CZ" sz="1800" dirty="0"/>
              <a:t> (ftaláty, </a:t>
            </a:r>
            <a:r>
              <a:rPr lang="cs-CZ" sz="1800" dirty="0" err="1"/>
              <a:t>polybromované</a:t>
            </a:r>
            <a:r>
              <a:rPr lang="cs-CZ" sz="1800" dirty="0"/>
              <a:t> </a:t>
            </a:r>
            <a:r>
              <a:rPr lang="cs-CZ" sz="1800" dirty="0" err="1"/>
              <a:t>difenylethery</a:t>
            </a:r>
            <a:r>
              <a:rPr lang="cs-CZ" sz="1800" dirty="0"/>
              <a:t>, PFAS ...)</a:t>
            </a:r>
            <a:endParaRPr lang="en-US" sz="1800" dirty="0"/>
          </a:p>
          <a:p>
            <a:r>
              <a:rPr lang="en-US" sz="1800" dirty="0" err="1"/>
              <a:t>persistentní</a:t>
            </a:r>
            <a:r>
              <a:rPr lang="en-US" sz="1800" dirty="0"/>
              <a:t> </a:t>
            </a:r>
            <a:r>
              <a:rPr lang="en-US" sz="1800" dirty="0" err="1"/>
              <a:t>organické</a:t>
            </a:r>
            <a:r>
              <a:rPr lang="en-US" sz="1800" dirty="0"/>
              <a:t> </a:t>
            </a:r>
            <a:r>
              <a:rPr lang="en-US" sz="1800" dirty="0" err="1"/>
              <a:t>látky</a:t>
            </a:r>
            <a:r>
              <a:rPr lang="en-US" sz="1800" dirty="0"/>
              <a:t> (POPs), </a:t>
            </a:r>
            <a:r>
              <a:rPr lang="en-US" sz="1800" dirty="0" err="1"/>
              <a:t>halogenované</a:t>
            </a:r>
            <a:r>
              <a:rPr lang="en-US" sz="1800" dirty="0"/>
              <a:t>  [</a:t>
            </a:r>
            <a:r>
              <a:rPr lang="en-US" sz="1800" dirty="0" err="1"/>
              <a:t>produkty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(PCBs, PBBs) a </a:t>
            </a:r>
            <a:r>
              <a:rPr lang="en-US" sz="1800" dirty="0" err="1"/>
              <a:t>vedlejší</a:t>
            </a:r>
            <a:r>
              <a:rPr lang="en-US" sz="1800" dirty="0"/>
              <a:t> </a:t>
            </a:r>
            <a:r>
              <a:rPr lang="en-US" sz="1800" dirty="0" err="1"/>
              <a:t>produkty</a:t>
            </a:r>
            <a:r>
              <a:rPr lang="en-US" sz="1800" dirty="0"/>
              <a:t> (PCDD/Fs, PBDD/Fs)]</a:t>
            </a:r>
          </a:p>
          <a:p>
            <a:r>
              <a:rPr lang="en-US" sz="1800" dirty="0" err="1"/>
              <a:t>pesticidy</a:t>
            </a:r>
            <a:r>
              <a:rPr lang="en-US" sz="1800" dirty="0"/>
              <a:t> [</a:t>
            </a:r>
            <a:r>
              <a:rPr lang="en-US" sz="1800" dirty="0" err="1"/>
              <a:t>insekticidy</a:t>
            </a:r>
            <a:r>
              <a:rPr lang="en-US" sz="1800" dirty="0"/>
              <a:t> – </a:t>
            </a:r>
            <a:r>
              <a:rPr lang="en-US" sz="1800" dirty="0" err="1"/>
              <a:t>nehalogenované</a:t>
            </a:r>
            <a:r>
              <a:rPr lang="en-US" sz="1800" dirty="0"/>
              <a:t> vs. </a:t>
            </a:r>
            <a:r>
              <a:rPr lang="en-US" sz="1800" dirty="0" err="1"/>
              <a:t>halogenované</a:t>
            </a:r>
            <a:r>
              <a:rPr lang="en-US" sz="1800" dirty="0"/>
              <a:t> (</a:t>
            </a:r>
            <a:r>
              <a:rPr lang="en-US" sz="1800" dirty="0" err="1"/>
              <a:t>patří</a:t>
            </a:r>
            <a:r>
              <a:rPr lang="en-US" sz="1800" dirty="0"/>
              <a:t> </a:t>
            </a:r>
            <a:r>
              <a:rPr lang="en-US" sz="1800" dirty="0" err="1"/>
              <a:t>mezi</a:t>
            </a:r>
            <a:r>
              <a:rPr lang="en-US" sz="1800" dirty="0"/>
              <a:t> POPs), </a:t>
            </a:r>
            <a:r>
              <a:rPr lang="en-US" sz="1800" dirty="0" err="1"/>
              <a:t>herbicidy</a:t>
            </a:r>
            <a:r>
              <a:rPr lang="en-US" sz="1800" dirty="0"/>
              <a:t>]</a:t>
            </a:r>
          </a:p>
          <a:p>
            <a:r>
              <a:rPr lang="en-US" sz="1800" dirty="0" err="1"/>
              <a:t>farmaka</a:t>
            </a:r>
            <a:r>
              <a:rPr lang="en-US" sz="1800" dirty="0"/>
              <a:t>, </a:t>
            </a:r>
            <a:r>
              <a:rPr lang="en-US" sz="1800" dirty="0" err="1"/>
              <a:t>léčiva</a:t>
            </a:r>
            <a:endParaRPr lang="cs-CZ" sz="1800" dirty="0"/>
          </a:p>
          <a:p>
            <a:r>
              <a:rPr lang="cs-CZ" sz="1800" dirty="0"/>
              <a:t>produkty denní spotřeby (</a:t>
            </a:r>
            <a:r>
              <a:rPr lang="cs-CZ" sz="1800" dirty="0" err="1"/>
              <a:t>PCPs</a:t>
            </a:r>
            <a:r>
              <a:rPr lang="cs-CZ" sz="1800" dirty="0"/>
              <a:t>)</a:t>
            </a:r>
            <a:endParaRPr lang="en-US" sz="1800" dirty="0"/>
          </a:p>
          <a:p>
            <a:r>
              <a:rPr lang="en-US" sz="1800" dirty="0"/>
              <a:t>PAHs – </a:t>
            </a:r>
            <a:r>
              <a:rPr lang="en-US" sz="1800" dirty="0" err="1"/>
              <a:t>polycyklické</a:t>
            </a:r>
            <a:r>
              <a:rPr lang="en-US" sz="1800" dirty="0"/>
              <a:t> </a:t>
            </a:r>
            <a:r>
              <a:rPr lang="en-US" sz="1800" dirty="0" err="1"/>
              <a:t>aromatické</a:t>
            </a:r>
            <a:r>
              <a:rPr lang="en-US" sz="1800" dirty="0"/>
              <a:t> </a:t>
            </a:r>
            <a:r>
              <a:rPr lang="en-US" sz="1800" dirty="0" err="1"/>
              <a:t>uhlovodíky</a:t>
            </a:r>
            <a:endParaRPr lang="cs-CZ" sz="1800" dirty="0"/>
          </a:p>
          <a:p>
            <a:r>
              <a:rPr lang="cs-CZ" sz="1800" dirty="0"/>
              <a:t>...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69446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kontaminant</a:t>
            </a:r>
          </a:p>
          <a:p>
            <a:r>
              <a:rPr lang="cs-CZ" dirty="0"/>
              <a:t>polutant</a:t>
            </a:r>
          </a:p>
          <a:p>
            <a:r>
              <a:rPr lang="cs-CZ" dirty="0" err="1"/>
              <a:t>xenobiotikum</a:t>
            </a:r>
            <a:endParaRPr lang="cs-CZ" dirty="0"/>
          </a:p>
          <a:p>
            <a:r>
              <a:rPr lang="cs-CZ" dirty="0"/>
              <a:t>toxikant</a:t>
            </a:r>
          </a:p>
          <a:p>
            <a:r>
              <a:rPr lang="cs-CZ" dirty="0"/>
              <a:t>toxin</a:t>
            </a:r>
          </a:p>
          <a:p>
            <a:r>
              <a:rPr lang="cs-CZ" dirty="0"/>
              <a:t>bodový / difúzní zdroj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553075" y="1212782"/>
            <a:ext cx="6124575" cy="4778443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HPVC</a:t>
            </a:r>
          </a:p>
          <a:p>
            <a:r>
              <a:rPr lang="cs-CZ" kern="0" dirty="0" err="1"/>
              <a:t>POPs</a:t>
            </a:r>
            <a:endParaRPr lang="cs-CZ" kern="0" dirty="0"/>
          </a:p>
          <a:p>
            <a:r>
              <a:rPr lang="cs-CZ" kern="0" dirty="0" err="1"/>
              <a:t>PBTs</a:t>
            </a:r>
            <a:endParaRPr lang="cs-CZ" kern="0" dirty="0"/>
          </a:p>
          <a:p>
            <a:r>
              <a:rPr lang="cs-CZ" kern="0" dirty="0" err="1"/>
              <a:t>PAHs</a:t>
            </a:r>
            <a:r>
              <a:rPr lang="cs-CZ" kern="0" dirty="0"/>
              <a:t>, </a:t>
            </a:r>
            <a:r>
              <a:rPr lang="cs-CZ" kern="0" dirty="0" err="1"/>
              <a:t>PCBs</a:t>
            </a:r>
            <a:r>
              <a:rPr lang="cs-CZ" kern="0" dirty="0"/>
              <a:t>, </a:t>
            </a:r>
            <a:r>
              <a:rPr lang="cs-CZ" kern="0" dirty="0" err="1"/>
              <a:t>PCDDs</a:t>
            </a:r>
            <a:r>
              <a:rPr lang="cs-CZ" kern="0" dirty="0"/>
              <a:t>/</a:t>
            </a:r>
            <a:r>
              <a:rPr lang="cs-CZ" kern="0" dirty="0" err="1"/>
              <a:t>Fs</a:t>
            </a:r>
            <a:r>
              <a:rPr lang="cs-CZ" kern="0" dirty="0"/>
              <a:t>, </a:t>
            </a:r>
            <a:r>
              <a:rPr lang="cs-CZ" kern="0" dirty="0" err="1"/>
              <a:t>OCPs</a:t>
            </a:r>
            <a:endParaRPr lang="cs-CZ" kern="0" dirty="0"/>
          </a:p>
          <a:p>
            <a:r>
              <a:rPr lang="cs-CZ" kern="0" dirty="0"/>
              <a:t>BTEX</a:t>
            </a:r>
          </a:p>
          <a:p>
            <a:r>
              <a:rPr lang="cs-CZ" kern="0" dirty="0" err="1"/>
              <a:t>VOCs</a:t>
            </a:r>
            <a:endParaRPr lang="cs-CZ" kern="0" dirty="0"/>
          </a:p>
          <a:p>
            <a:r>
              <a:rPr lang="cs-CZ" kern="0" dirty="0" err="1"/>
              <a:t>PCPs</a:t>
            </a:r>
            <a:endParaRPr lang="cs-CZ" kern="0" dirty="0"/>
          </a:p>
          <a:p>
            <a:r>
              <a:rPr lang="cs-CZ" kern="0" dirty="0" err="1"/>
              <a:t>PPPs</a:t>
            </a:r>
            <a:endParaRPr lang="cs-CZ" kern="0" dirty="0"/>
          </a:p>
          <a:p>
            <a:r>
              <a:rPr lang="cs-CZ" kern="0" dirty="0" err="1"/>
              <a:t>EDCs</a:t>
            </a:r>
            <a:endParaRPr lang="cs-CZ" kern="0" dirty="0"/>
          </a:p>
          <a:p>
            <a:r>
              <a:rPr lang="cs-CZ" kern="0" dirty="0" err="1"/>
              <a:t>emerging</a:t>
            </a:r>
            <a:r>
              <a:rPr lang="cs-CZ" kern="0" dirty="0"/>
              <a:t> </a:t>
            </a:r>
            <a:r>
              <a:rPr lang="cs-CZ" kern="0" dirty="0" err="1"/>
              <a:t>pollutants</a:t>
            </a:r>
            <a:r>
              <a:rPr lang="cs-CZ" kern="0" dirty="0"/>
              <a:t> 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35489926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Směsi stresorů a polutantů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487150" cy="4778443"/>
          </a:xfrm>
        </p:spPr>
        <p:txBody>
          <a:bodyPr/>
          <a:lstStyle/>
          <a:p>
            <a:r>
              <a:rPr lang="cs-CZ" sz="2400" b="1" dirty="0"/>
              <a:t>faktory prostředí:</a:t>
            </a:r>
            <a:r>
              <a:rPr lang="cs-CZ" sz="2400" dirty="0"/>
              <a:t> teplota, EM záření, voda, </a:t>
            </a:r>
            <a:r>
              <a:rPr lang="cs-CZ" sz="2400" u="sng" dirty="0"/>
              <a:t>chemismus</a:t>
            </a:r>
            <a:r>
              <a:rPr lang="cs-CZ" sz="2400" dirty="0"/>
              <a:t>, radioaktivita, hluk ...</a:t>
            </a:r>
          </a:p>
          <a:p>
            <a:r>
              <a:rPr lang="cs-CZ" sz="2400" dirty="0"/>
              <a:t>přírodní chemické látky a jejich degradační produkty</a:t>
            </a:r>
          </a:p>
          <a:p>
            <a:r>
              <a:rPr lang="cs-CZ" sz="2400" dirty="0"/>
              <a:t>cizorodé chemické látky a jejich degradační produkty</a:t>
            </a:r>
          </a:p>
          <a:p>
            <a:endParaRPr lang="cs-CZ" sz="2400" b="1" i="1" dirty="0"/>
          </a:p>
          <a:p>
            <a:r>
              <a:rPr lang="cs-CZ" sz="2400" b="1" i="1" dirty="0"/>
              <a:t>domácí úkol - interakce – příklady ?</a:t>
            </a:r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70308744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interakce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333" y="-24859"/>
            <a:ext cx="4935667" cy="675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938" y="5003281"/>
            <a:ext cx="4060697" cy="172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8" y="1148462"/>
            <a:ext cx="6924475" cy="378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2423756" y="5147308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Moe et al. (2013)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68844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prostředí na polutanty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39</a:t>
            </a:fld>
            <a:endParaRPr lang="cs-CZ" altLang="cs-CZ" noProof="0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08" y="1022279"/>
            <a:ext cx="6741781" cy="570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6105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3424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0651" y="42329"/>
            <a:ext cx="3181350" cy="681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5592275" y="6169036"/>
            <a:ext cx="1572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Yokoyama</a:t>
            </a:r>
            <a:r>
              <a:rPr lang="cs-CZ" sz="1400" dirty="0"/>
              <a:t> (2018)</a:t>
            </a:r>
            <a:endParaRPr lang="en-US" sz="1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025" y="504826"/>
            <a:ext cx="5491438" cy="120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 descr="Obsah obrázku nábytek, sedadlo, stolička&#10;&#10;Popis byl vytvořen automaticky">
            <a:extLst>
              <a:ext uri="{FF2B5EF4-FFF2-40B4-BE49-F238E27FC236}">
                <a16:creationId xmlns:a16="http://schemas.microsoft.com/office/drawing/2014/main" id="{1C73F787-193E-4206-92EA-B53134FCD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36" y="2719250"/>
            <a:ext cx="4107545" cy="308065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191EFE6-C463-4136-B4CE-AFEACBCFA722}"/>
              </a:ext>
            </a:extLst>
          </p:cNvPr>
          <p:cNvSpPr txBox="1"/>
          <p:nvPr/>
        </p:nvSpPr>
        <p:spPr>
          <a:xfrm>
            <a:off x="5807992" y="2988499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EVIDENCE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3960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prostředí na polutanty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Vlastnosti prostředí</a:t>
            </a:r>
          </a:p>
          <a:p>
            <a:pPr lvl="1"/>
            <a:r>
              <a:rPr lang="cs-CZ" altLang="cs-CZ" sz="2000" dirty="0"/>
              <a:t>složení půdy, organická hmota, zrnitost, pH, CEC, vlhkost, teplota, struktura půdy - velikost pórů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Vlastnosti látek</a:t>
            </a:r>
          </a:p>
          <a:p>
            <a:pPr lvl="1"/>
            <a:r>
              <a:rPr lang="cs-CZ" altLang="cs-CZ" sz="2000" dirty="0"/>
              <a:t>Chemická struktura, </a:t>
            </a:r>
            <a:r>
              <a:rPr lang="cs-CZ" altLang="cs-CZ" sz="2000" dirty="0" err="1"/>
              <a:t>Kow</a:t>
            </a:r>
            <a:r>
              <a:rPr lang="cs-CZ" altLang="cs-CZ" sz="2000" dirty="0"/>
              <a:t>, Sw, Koc, </a:t>
            </a:r>
            <a:r>
              <a:rPr lang="cs-CZ" altLang="cs-CZ" sz="2000" dirty="0" err="1"/>
              <a:t>pKa</a:t>
            </a:r>
            <a:r>
              <a:rPr lang="cs-CZ" altLang="cs-CZ" sz="2000" dirty="0"/>
              <a:t>, MW, H, </a:t>
            </a:r>
            <a:r>
              <a:rPr lang="cs-CZ" altLang="cs-CZ" sz="2000" dirty="0" err="1"/>
              <a:t>pv</a:t>
            </a:r>
            <a:endParaRPr lang="cs-CZ" altLang="cs-CZ" sz="2000" dirty="0"/>
          </a:p>
          <a:p>
            <a:r>
              <a:rPr lang="cs-CZ" altLang="cs-CZ" sz="2400" b="1" dirty="0">
                <a:solidFill>
                  <a:srgbClr val="FF0000"/>
                </a:solidFill>
              </a:rPr>
              <a:t>Vlastnosti organismů </a:t>
            </a:r>
          </a:p>
          <a:p>
            <a:pPr lvl="1"/>
            <a:r>
              <a:rPr lang="cs-CZ" altLang="cs-CZ" sz="2000" dirty="0"/>
              <a:t>Fyziologie (příjem, metabolismus, eliminace), morfologie, ekologie (chování)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Vliv času</a:t>
            </a:r>
          </a:p>
          <a:p>
            <a:pPr lvl="1"/>
            <a:r>
              <a:rPr lang="cs-CZ" altLang="cs-CZ" sz="2000" dirty="0" err="1"/>
              <a:t>Aging</a:t>
            </a:r>
            <a:r>
              <a:rPr lang="cs-CZ" altLang="cs-CZ" sz="2000" dirty="0"/>
              <a:t>, sekvestrace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Přítomnost jiných chemikálií </a:t>
            </a:r>
            <a:r>
              <a:rPr lang="cs-CZ" altLang="cs-CZ" sz="2400" dirty="0"/>
              <a:t>(např. NAPL) a interakce</a:t>
            </a:r>
          </a:p>
          <a:p>
            <a:pPr>
              <a:buNone/>
            </a:pPr>
            <a:r>
              <a:rPr lang="cs-CZ" altLang="cs-CZ" sz="2400" dirty="0"/>
              <a:t>Výsledkem jsou </a:t>
            </a:r>
            <a:r>
              <a:rPr lang="cs-CZ" altLang="cs-CZ" sz="2400" dirty="0">
                <a:solidFill>
                  <a:schemeClr val="hlink"/>
                </a:solidFill>
              </a:rPr>
              <a:t>PROCESY</a:t>
            </a:r>
            <a:r>
              <a:rPr lang="cs-CZ" altLang="cs-CZ" sz="2400" dirty="0"/>
              <a:t>, které mění </a:t>
            </a:r>
            <a:r>
              <a:rPr lang="cs-CZ" altLang="cs-CZ" sz="2400" dirty="0" err="1"/>
              <a:t>biodostupnost</a:t>
            </a:r>
            <a:endParaRPr lang="cs-CZ" altLang="cs-CZ" sz="2400" dirty="0"/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44159019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situace v pevných matricích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67" y="1035720"/>
            <a:ext cx="8343039" cy="58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7835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Příklad - kovy a </a:t>
            </a:r>
            <a:r>
              <a:rPr lang="cs-CZ" dirty="0" err="1"/>
              <a:t>biodostupnost</a:t>
            </a:r>
            <a:endParaRPr lang="cs-CZ" dirty="0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75" y="1212782"/>
            <a:ext cx="6006755" cy="4739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1" y="1212782"/>
            <a:ext cx="5306650" cy="4778443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Redox</a:t>
            </a:r>
          </a:p>
          <a:p>
            <a:r>
              <a:rPr lang="en-GB" sz="2000" dirty="0" err="1"/>
              <a:t>při</a:t>
            </a:r>
            <a:r>
              <a:rPr lang="en-GB" sz="2000" dirty="0"/>
              <a:t> </a:t>
            </a:r>
            <a:r>
              <a:rPr lang="en-GB" sz="2000" dirty="0" err="1"/>
              <a:t>aerobních</a:t>
            </a:r>
            <a:r>
              <a:rPr lang="en-GB" sz="2000" dirty="0"/>
              <a:t> </a:t>
            </a:r>
            <a:r>
              <a:rPr lang="en-GB" sz="2000" dirty="0" err="1"/>
              <a:t>podmínkách</a:t>
            </a:r>
            <a:r>
              <a:rPr lang="en-GB" sz="2000" dirty="0"/>
              <a:t> (0-800 mV)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kovy</a:t>
            </a:r>
            <a:r>
              <a:rPr lang="en-GB" sz="2000" dirty="0"/>
              <a:t>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formě</a:t>
            </a:r>
            <a:r>
              <a:rPr lang="en-GB" sz="2000" dirty="0"/>
              <a:t> </a:t>
            </a:r>
            <a:r>
              <a:rPr lang="en-GB" sz="2000" dirty="0" err="1"/>
              <a:t>volného</a:t>
            </a:r>
            <a:r>
              <a:rPr lang="en-GB" sz="2000" dirty="0"/>
              <a:t> </a:t>
            </a:r>
            <a:r>
              <a:rPr lang="en-GB" sz="2000" dirty="0" err="1"/>
              <a:t>kationtu</a:t>
            </a:r>
            <a:endParaRPr lang="en-GB" sz="2000" dirty="0"/>
          </a:p>
          <a:p>
            <a:r>
              <a:rPr lang="en-GB" sz="2000" dirty="0" err="1"/>
              <a:t>při</a:t>
            </a:r>
            <a:r>
              <a:rPr lang="en-GB" sz="2000" dirty="0"/>
              <a:t> </a:t>
            </a:r>
            <a:r>
              <a:rPr lang="en-GB" sz="2000" dirty="0" err="1"/>
              <a:t>anaerobních</a:t>
            </a:r>
            <a:r>
              <a:rPr lang="en-GB" sz="2000" dirty="0"/>
              <a:t> </a:t>
            </a:r>
            <a:r>
              <a:rPr lang="en-GB" sz="2000" dirty="0" err="1"/>
              <a:t>podmínkách</a:t>
            </a:r>
            <a:r>
              <a:rPr lang="en-GB" sz="2000" dirty="0"/>
              <a:t> (-400-0 mV)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vysrážené</a:t>
            </a:r>
            <a:r>
              <a:rPr lang="en-GB" sz="2000" dirty="0"/>
              <a:t>, </a:t>
            </a:r>
            <a:r>
              <a:rPr lang="en-GB" sz="2000" dirty="0" err="1"/>
              <a:t>např</a:t>
            </a:r>
            <a:r>
              <a:rPr lang="en-GB" sz="2000" dirty="0"/>
              <a:t>. v </a:t>
            </a:r>
            <a:r>
              <a:rPr lang="en-GB" sz="2000" dirty="0" err="1"/>
              <a:t>sulfidech</a:t>
            </a:r>
            <a:r>
              <a:rPr lang="en-GB" sz="2000" dirty="0"/>
              <a:t>, </a:t>
            </a:r>
            <a:r>
              <a:rPr lang="en-GB" sz="2000" dirty="0" err="1"/>
              <a:t>uhličitanech</a:t>
            </a:r>
            <a:endParaRPr lang="cs-CZ" sz="2000" dirty="0"/>
          </a:p>
          <a:p>
            <a:pPr marL="0" indent="0">
              <a:buNone/>
            </a:pPr>
            <a:r>
              <a:rPr lang="en-GB" sz="2000" b="1" dirty="0"/>
              <a:t>pH</a:t>
            </a:r>
          </a:p>
          <a:p>
            <a:r>
              <a:rPr lang="en-GB" sz="2000" dirty="0" err="1"/>
              <a:t>vyšší</a:t>
            </a:r>
            <a:r>
              <a:rPr lang="en-GB" sz="2000" dirty="0"/>
              <a:t> pH – </a:t>
            </a:r>
            <a:r>
              <a:rPr lang="en-GB" sz="2000" dirty="0" err="1"/>
              <a:t>kovy</a:t>
            </a:r>
            <a:r>
              <a:rPr lang="en-GB" sz="2000" dirty="0"/>
              <a:t>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formě</a:t>
            </a:r>
            <a:r>
              <a:rPr lang="en-GB" sz="2000" dirty="0"/>
              <a:t> </a:t>
            </a:r>
            <a:r>
              <a:rPr lang="en-GB" sz="2000" dirty="0" err="1"/>
              <a:t>nerozpustných</a:t>
            </a:r>
            <a:r>
              <a:rPr lang="en-GB" sz="2000" dirty="0"/>
              <a:t> </a:t>
            </a:r>
            <a:r>
              <a:rPr lang="en-GB" sz="2000" dirty="0" err="1"/>
              <a:t>fosfátů</a:t>
            </a:r>
            <a:r>
              <a:rPr lang="en-GB" sz="2000" dirty="0"/>
              <a:t> a </a:t>
            </a:r>
            <a:r>
              <a:rPr lang="en-GB" sz="2000" dirty="0" err="1"/>
              <a:t>uhličitanů</a:t>
            </a:r>
            <a:r>
              <a:rPr lang="en-GB" sz="2000" dirty="0"/>
              <a:t>, </a:t>
            </a:r>
            <a:r>
              <a:rPr lang="en-GB" sz="2000" dirty="0" err="1"/>
              <a:t>také</a:t>
            </a:r>
            <a:r>
              <a:rPr lang="en-GB" sz="2000" dirty="0"/>
              <a:t> se </a:t>
            </a:r>
            <a:r>
              <a:rPr lang="en-GB" sz="2000" dirty="0" err="1"/>
              <a:t>snižuje</a:t>
            </a:r>
            <a:r>
              <a:rPr lang="en-GB" sz="2000" dirty="0"/>
              <a:t> </a:t>
            </a:r>
            <a:r>
              <a:rPr lang="en-GB" sz="2000" dirty="0" err="1"/>
              <a:t>kapacita</a:t>
            </a:r>
            <a:r>
              <a:rPr lang="en-GB" sz="2000" dirty="0"/>
              <a:t> pH-</a:t>
            </a:r>
            <a:r>
              <a:rPr lang="en-GB" sz="2000" dirty="0" err="1"/>
              <a:t>dependentní</a:t>
            </a:r>
            <a:r>
              <a:rPr lang="en-GB" sz="2000" dirty="0"/>
              <a:t> CEC</a:t>
            </a:r>
          </a:p>
          <a:p>
            <a:r>
              <a:rPr lang="en-GB" sz="2000" dirty="0" err="1"/>
              <a:t>nižší</a:t>
            </a:r>
            <a:r>
              <a:rPr lang="en-GB" sz="2000" dirty="0"/>
              <a:t> pH – </a:t>
            </a:r>
            <a:r>
              <a:rPr lang="en-GB" sz="2000" dirty="0" err="1"/>
              <a:t>volné</a:t>
            </a:r>
            <a:r>
              <a:rPr lang="en-GB" sz="2000" dirty="0"/>
              <a:t> </a:t>
            </a:r>
            <a:r>
              <a:rPr lang="en-GB" sz="2000" dirty="0" err="1"/>
              <a:t>kationty</a:t>
            </a:r>
            <a:r>
              <a:rPr lang="en-GB" sz="2000" dirty="0"/>
              <a:t> </a:t>
            </a:r>
            <a:r>
              <a:rPr lang="en-GB" sz="2000" dirty="0" err="1"/>
              <a:t>nebo</a:t>
            </a:r>
            <a:r>
              <a:rPr lang="en-GB" sz="2000" dirty="0"/>
              <a:t> </a:t>
            </a:r>
            <a:r>
              <a:rPr lang="en-GB" sz="2000" dirty="0" err="1"/>
              <a:t>rozpustné</a:t>
            </a:r>
            <a:r>
              <a:rPr lang="en-GB" sz="2000" dirty="0"/>
              <a:t> </a:t>
            </a:r>
            <a:r>
              <a:rPr lang="en-GB" sz="2000" dirty="0" err="1"/>
              <a:t>organokovy</a:t>
            </a:r>
            <a:r>
              <a:rPr lang="en-GB" sz="2000" dirty="0"/>
              <a:t>, </a:t>
            </a:r>
            <a:r>
              <a:rPr lang="en-GB" sz="2000" dirty="0" err="1"/>
              <a:t>stoupá</a:t>
            </a:r>
            <a:r>
              <a:rPr lang="en-GB" sz="2000" dirty="0"/>
              <a:t> </a:t>
            </a:r>
            <a:r>
              <a:rPr lang="en-GB" sz="2000" dirty="0" err="1"/>
              <a:t>rozpustnost</a:t>
            </a:r>
            <a:r>
              <a:rPr lang="en-GB" sz="2000" dirty="0"/>
              <a:t>, </a:t>
            </a:r>
            <a:r>
              <a:rPr lang="en-GB" sz="2000" dirty="0" err="1"/>
              <a:t>naopak</a:t>
            </a:r>
            <a:r>
              <a:rPr lang="en-GB" sz="2000" dirty="0"/>
              <a:t> </a:t>
            </a:r>
            <a:r>
              <a:rPr lang="en-GB" sz="2000" dirty="0" err="1"/>
              <a:t>vyšší</a:t>
            </a:r>
            <a:r>
              <a:rPr lang="en-GB" sz="2000" dirty="0"/>
              <a:t> </a:t>
            </a:r>
            <a:r>
              <a:rPr lang="en-GB" sz="2000" dirty="0" err="1"/>
              <a:t>sorpce</a:t>
            </a:r>
            <a:r>
              <a:rPr lang="en-GB" sz="2000" dirty="0"/>
              <a:t> </a:t>
            </a:r>
            <a:r>
              <a:rPr lang="en-GB" sz="2000" dirty="0" err="1"/>
              <a:t>aniontových</a:t>
            </a:r>
            <a:r>
              <a:rPr lang="en-GB" sz="2000" dirty="0"/>
              <a:t> </a:t>
            </a:r>
            <a:r>
              <a:rPr lang="en-GB" sz="2000" dirty="0" err="1"/>
              <a:t>specií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4344653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Příklad - interakce organických polutantů s MO</a:t>
            </a:r>
          </a:p>
        </p:txBody>
      </p:sp>
      <p:pic>
        <p:nvPicPr>
          <p:cNvPr id="29700" name="Picture 4" descr="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2447924"/>
            <a:ext cx="3994150" cy="386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42" y="2264578"/>
            <a:ext cx="5126683" cy="451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https://encrypted-tbn0.google.com/images?q=tbn:ANd9GcTUBLv3WG2hQkzaVcKe-IjV9rr3qxPEkW69ecLGSl_AiYSiwrt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19" y="3296791"/>
            <a:ext cx="1590825" cy="69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https://encrypted-tbn0.google.com/images?q=tbn:ANd9GcTUBLv3WG2hQkzaVcKe-IjV9rr3qxPEkW69ecLGSl_AiYSiwrt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06" y="3247580"/>
            <a:ext cx="1590825" cy="69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err="1"/>
              <a:t>evoluční</a:t>
            </a:r>
            <a:r>
              <a:rPr lang="en-GB" sz="2000" dirty="0"/>
              <a:t> </a:t>
            </a:r>
            <a:r>
              <a:rPr lang="en-GB" sz="2000" dirty="0" err="1"/>
              <a:t>strategie</a:t>
            </a:r>
            <a:r>
              <a:rPr lang="en-GB" sz="2000" dirty="0"/>
              <a:t> MO v </a:t>
            </a:r>
            <a:r>
              <a:rPr lang="en-GB" sz="2000" dirty="0" err="1"/>
              <a:t>kontaminovaném</a:t>
            </a:r>
            <a:r>
              <a:rPr lang="en-GB" sz="2000" dirty="0"/>
              <a:t> prostředí</a:t>
            </a:r>
            <a:r>
              <a:rPr lang="cs-CZ" sz="2000" dirty="0"/>
              <a:t> = </a:t>
            </a:r>
            <a:r>
              <a:rPr lang="en-GB" sz="2000" dirty="0" err="1"/>
              <a:t>interakce</a:t>
            </a:r>
            <a:r>
              <a:rPr lang="en-GB" sz="2000" dirty="0"/>
              <a:t> a </a:t>
            </a:r>
            <a:r>
              <a:rPr lang="en-GB" sz="2000" dirty="0" err="1"/>
              <a:t>transformace</a:t>
            </a:r>
            <a:r>
              <a:rPr lang="en-GB" sz="2000" dirty="0"/>
              <a:t> </a:t>
            </a:r>
            <a:r>
              <a:rPr lang="en-GB" sz="2000" dirty="0" err="1"/>
              <a:t>chemikálie</a:t>
            </a:r>
            <a:r>
              <a:rPr lang="en-GB" sz="2000" dirty="0"/>
              <a:t> s „</a:t>
            </a:r>
            <a:r>
              <a:rPr lang="en-GB" sz="2000" dirty="0" err="1"/>
              <a:t>cílem</a:t>
            </a:r>
            <a:r>
              <a:rPr lang="en-GB" sz="2000" dirty="0"/>
              <a:t>“ </a:t>
            </a:r>
            <a:r>
              <a:rPr lang="en-GB" sz="2000" dirty="0" err="1"/>
              <a:t>energetického</a:t>
            </a:r>
            <a:r>
              <a:rPr lang="en-GB" sz="2000" dirty="0"/>
              <a:t> </a:t>
            </a:r>
            <a:r>
              <a:rPr lang="en-GB" sz="2000" dirty="0" err="1"/>
              <a:t>profitu</a:t>
            </a:r>
            <a:r>
              <a:rPr lang="en-GB" sz="2000" dirty="0"/>
              <a:t>, </a:t>
            </a:r>
            <a:r>
              <a:rPr lang="en-GB" sz="2000" dirty="0" err="1"/>
              <a:t>růstu</a:t>
            </a:r>
            <a:r>
              <a:rPr lang="en-GB" sz="2000" dirty="0"/>
              <a:t> </a:t>
            </a:r>
            <a:r>
              <a:rPr lang="en-GB" sz="2000" dirty="0" err="1"/>
              <a:t>či</a:t>
            </a:r>
            <a:r>
              <a:rPr lang="en-GB" sz="2000" dirty="0"/>
              <a:t> </a:t>
            </a:r>
            <a:r>
              <a:rPr lang="en-GB" sz="2000" dirty="0" err="1"/>
              <a:t>snížení</a:t>
            </a:r>
            <a:r>
              <a:rPr lang="en-GB" sz="2000" dirty="0"/>
              <a:t> toxicity </a:t>
            </a:r>
            <a:r>
              <a:rPr lang="en-GB" sz="2000" dirty="0" err="1"/>
              <a:t>resistence</a:t>
            </a:r>
            <a:r>
              <a:rPr lang="en-GB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 </a:t>
            </a:r>
            <a:r>
              <a:rPr lang="en-GB" sz="2000" dirty="0" err="1"/>
              <a:t>celá</a:t>
            </a:r>
            <a:r>
              <a:rPr lang="en-GB" sz="2000" dirty="0"/>
              <a:t> </a:t>
            </a:r>
            <a:r>
              <a:rPr lang="en-GB" sz="2000" dirty="0" err="1"/>
              <a:t>řada</a:t>
            </a:r>
            <a:r>
              <a:rPr lang="en-GB" sz="2000" dirty="0"/>
              <a:t> </a:t>
            </a:r>
            <a:r>
              <a:rPr lang="en-GB" sz="2000" dirty="0" err="1"/>
              <a:t>kontaminantů</a:t>
            </a:r>
            <a:r>
              <a:rPr lang="en-GB" sz="2000" dirty="0"/>
              <a:t> je </a:t>
            </a:r>
            <a:r>
              <a:rPr lang="en-GB" sz="2000" dirty="0" err="1"/>
              <a:t>transformována</a:t>
            </a:r>
            <a:r>
              <a:rPr lang="en-GB" sz="2000" dirty="0"/>
              <a:t> MO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33666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Příklad - interakce kovů s MO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1" y="1084263"/>
            <a:ext cx="9140825" cy="577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5651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33" y="242709"/>
            <a:ext cx="8142112" cy="6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ekotoxikologie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0920" y="1449320"/>
            <a:ext cx="3960813" cy="2419945"/>
          </a:xfrm>
        </p:spPr>
        <p:txBody>
          <a:bodyPr/>
          <a:lstStyle/>
          <a:p>
            <a:pPr marL="3175" indent="-3175" algn="ctr">
              <a:buNone/>
            </a:pPr>
            <a:r>
              <a:rPr lang="cs-CZ" sz="2400" b="1" dirty="0">
                <a:solidFill>
                  <a:srgbClr val="FF0000"/>
                </a:solidFill>
              </a:rPr>
              <a:t>Věda na průniku ekologie a toxikologie studující a hodnotící přímé i nepřímé účinky přírodních i uměle vytvořených škodlivých chemických látek a případně dalších stresorů na živočichy (kromě člověka), rostliny a mikroorganismy na všech úrovních biologické organizace. 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3279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Ekotoxikologie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široká škála přístupů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46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11" y="2029652"/>
            <a:ext cx="5707152" cy="31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3709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</a:t>
            </a:r>
            <a:r>
              <a:rPr lang="cs-CZ" dirty="0" err="1"/>
              <a:t>ekotoxikologie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487150" cy="477844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vědecké</a:t>
            </a:r>
            <a:r>
              <a:rPr lang="en-US" sz="1600" b="1" dirty="0"/>
              <a:t> </a:t>
            </a:r>
            <a:r>
              <a:rPr lang="en-US" sz="1600" b="1" dirty="0" err="1"/>
              <a:t>cíle</a:t>
            </a:r>
            <a:r>
              <a:rPr lang="en-US" sz="1600" b="1" dirty="0"/>
              <a:t>: </a:t>
            </a:r>
          </a:p>
          <a:p>
            <a:r>
              <a:rPr lang="en-US" sz="1600" dirty="0" err="1"/>
              <a:t>zisk</a:t>
            </a:r>
            <a:r>
              <a:rPr lang="en-US" sz="1600" dirty="0"/>
              <a:t> </a:t>
            </a:r>
            <a:r>
              <a:rPr lang="en-US" sz="1600" dirty="0" err="1"/>
              <a:t>znalostí</a:t>
            </a:r>
            <a:r>
              <a:rPr lang="en-US" sz="1600" dirty="0"/>
              <a:t> a </a:t>
            </a:r>
            <a:r>
              <a:rPr lang="en-US" sz="1600" dirty="0" err="1"/>
              <a:t>vědomostí</a:t>
            </a:r>
            <a:r>
              <a:rPr lang="en-US" sz="1600" dirty="0"/>
              <a:t>, </a:t>
            </a:r>
            <a:r>
              <a:rPr lang="en-US" sz="1600" dirty="0" err="1"/>
              <a:t>popis</a:t>
            </a:r>
            <a:r>
              <a:rPr lang="en-US" sz="1600" dirty="0"/>
              <a:t> a </a:t>
            </a:r>
            <a:r>
              <a:rPr lang="en-US" sz="1600" dirty="0" err="1"/>
              <a:t>analýza</a:t>
            </a:r>
            <a:r>
              <a:rPr lang="en-US" sz="1600" dirty="0"/>
              <a:t>, </a:t>
            </a:r>
            <a:r>
              <a:rPr lang="en-US" sz="1600" dirty="0" err="1"/>
              <a:t>poznání</a:t>
            </a:r>
            <a:r>
              <a:rPr lang="en-US" sz="1600" dirty="0"/>
              <a:t> a </a:t>
            </a:r>
            <a:r>
              <a:rPr lang="en-US" sz="1600" dirty="0" err="1"/>
              <a:t>porozumění</a:t>
            </a:r>
            <a:r>
              <a:rPr lang="en-US" sz="1600" dirty="0"/>
              <a:t> </a:t>
            </a:r>
            <a:r>
              <a:rPr lang="en-US" sz="1600" dirty="0" err="1"/>
              <a:t>dějům</a:t>
            </a:r>
            <a:r>
              <a:rPr lang="en-US" sz="1600" dirty="0"/>
              <a:t>, </a:t>
            </a:r>
            <a:r>
              <a:rPr lang="en-US" sz="1600" dirty="0" err="1"/>
              <a:t>procesům</a:t>
            </a:r>
            <a:r>
              <a:rPr lang="en-US" sz="1600" dirty="0"/>
              <a:t>, </a:t>
            </a:r>
            <a:r>
              <a:rPr lang="en-US" sz="1600" dirty="0" err="1"/>
              <a:t>zákonitostem</a:t>
            </a:r>
            <a:r>
              <a:rPr lang="en-US" sz="1600" dirty="0"/>
              <a:t> a </a:t>
            </a:r>
            <a:r>
              <a:rPr lang="en-US" sz="1600" dirty="0" err="1"/>
              <a:t>mechanismům</a:t>
            </a:r>
            <a:r>
              <a:rPr lang="en-US" sz="1600" dirty="0"/>
              <a:t> </a:t>
            </a:r>
            <a:br>
              <a:rPr lang="cs-CZ" sz="1600" dirty="0"/>
            </a:br>
            <a:r>
              <a:rPr lang="en-US" sz="1600" dirty="0" err="1"/>
              <a:t>týkajících</a:t>
            </a:r>
            <a:r>
              <a:rPr lang="en-US" sz="1600" dirty="0"/>
              <a:t> se </a:t>
            </a:r>
            <a:br>
              <a:rPr lang="cs-CZ" sz="1600" dirty="0"/>
            </a:br>
            <a:r>
              <a:rPr lang="en-US" sz="1600" dirty="0" err="1"/>
              <a:t>účinků</a:t>
            </a:r>
            <a:r>
              <a:rPr lang="en-US" sz="1600" dirty="0"/>
              <a:t> </a:t>
            </a:r>
            <a:r>
              <a:rPr lang="en-US" sz="1600" dirty="0" err="1"/>
              <a:t>kontaminantů</a:t>
            </a:r>
            <a:r>
              <a:rPr lang="en-US" sz="1600" dirty="0"/>
              <a:t> (</a:t>
            </a:r>
            <a:r>
              <a:rPr lang="en-US" sz="1600" dirty="0" err="1"/>
              <a:t>případně</a:t>
            </a:r>
            <a:r>
              <a:rPr lang="en-US" sz="1600" dirty="0"/>
              <a:t> </a:t>
            </a:r>
            <a:r>
              <a:rPr lang="en-US" sz="1600" dirty="0" err="1"/>
              <a:t>dalších</a:t>
            </a:r>
            <a:r>
              <a:rPr lang="en-US" sz="1600" dirty="0"/>
              <a:t> </a:t>
            </a:r>
            <a:r>
              <a:rPr lang="en-US" sz="1600" dirty="0" err="1"/>
              <a:t>stresorů</a:t>
            </a:r>
            <a:r>
              <a:rPr lang="en-US" sz="1600" dirty="0"/>
              <a:t>)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biotu</a:t>
            </a:r>
            <a:r>
              <a:rPr lang="en-US" sz="1600" dirty="0"/>
              <a:t>, </a:t>
            </a:r>
            <a:r>
              <a:rPr lang="en-US" sz="1600" dirty="0" err="1"/>
              <a:t>osudu</a:t>
            </a:r>
            <a:r>
              <a:rPr lang="en-US" sz="1600" dirty="0"/>
              <a:t> a </a:t>
            </a:r>
            <a:r>
              <a:rPr lang="en-US" sz="1600" dirty="0" err="1"/>
              <a:t>biodostupnosti</a:t>
            </a:r>
            <a:r>
              <a:rPr lang="en-US" sz="1600" dirty="0"/>
              <a:t> </a:t>
            </a:r>
            <a:r>
              <a:rPr lang="en-US" sz="1600" dirty="0" err="1"/>
              <a:t>kontaminantů</a:t>
            </a:r>
            <a:r>
              <a:rPr lang="en-US" sz="1600" dirty="0"/>
              <a:t> v p</a:t>
            </a:r>
            <a:r>
              <a:rPr lang="cs-CZ" sz="1600" dirty="0" err="1"/>
              <a:t>rostředí</a:t>
            </a:r>
            <a:r>
              <a:rPr lang="en-US" sz="1600" dirty="0"/>
              <a:t> a </a:t>
            </a:r>
            <a:r>
              <a:rPr lang="en-US" sz="1600" dirty="0" err="1"/>
              <a:t>expozice</a:t>
            </a:r>
            <a:r>
              <a:rPr lang="en-US" sz="1600" dirty="0"/>
              <a:t> </a:t>
            </a:r>
            <a:r>
              <a:rPr lang="en-US" sz="1600" dirty="0" err="1"/>
              <a:t>organismů</a:t>
            </a:r>
            <a:endParaRPr lang="en-US" sz="1600" dirty="0"/>
          </a:p>
          <a:p>
            <a:r>
              <a:rPr lang="en-US" sz="1600" dirty="0" err="1"/>
              <a:t>chápání</a:t>
            </a:r>
            <a:r>
              <a:rPr lang="en-US" sz="1600" dirty="0"/>
              <a:t> </a:t>
            </a:r>
            <a:r>
              <a:rPr lang="en-US" sz="1600" dirty="0" err="1"/>
              <a:t>příčin</a:t>
            </a:r>
            <a:r>
              <a:rPr lang="en-US" sz="1600" dirty="0"/>
              <a:t> a </a:t>
            </a:r>
            <a:r>
              <a:rPr lang="en-US" sz="1600" dirty="0" err="1"/>
              <a:t>následků</a:t>
            </a:r>
            <a:r>
              <a:rPr lang="en-US" sz="1600" dirty="0"/>
              <a:t> </a:t>
            </a:r>
            <a:r>
              <a:rPr lang="en-US" sz="1600" dirty="0" err="1"/>
              <a:t>škodlivých</a:t>
            </a:r>
            <a:r>
              <a:rPr lang="en-US" sz="1600" dirty="0"/>
              <a:t> </a:t>
            </a:r>
            <a:r>
              <a:rPr lang="en-US" sz="1600" dirty="0" err="1"/>
              <a:t>účinků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err="1"/>
              <a:t>praktické</a:t>
            </a:r>
            <a:r>
              <a:rPr lang="en-US" sz="1600" b="1" dirty="0"/>
              <a:t> </a:t>
            </a:r>
            <a:r>
              <a:rPr lang="en-US" sz="1600" b="1" dirty="0" err="1"/>
              <a:t>cíle</a:t>
            </a:r>
            <a:r>
              <a:rPr lang="en-US" sz="1600" b="1" dirty="0"/>
              <a:t>: </a:t>
            </a:r>
          </a:p>
          <a:p>
            <a:r>
              <a:rPr lang="en-US" sz="1600" dirty="0" err="1"/>
              <a:t>využít</a:t>
            </a:r>
            <a:r>
              <a:rPr lang="en-US" sz="1600" dirty="0"/>
              <a:t> </a:t>
            </a:r>
            <a:r>
              <a:rPr lang="en-US" sz="1600" dirty="0" err="1"/>
              <a:t>získané</a:t>
            </a:r>
            <a:r>
              <a:rPr lang="en-US" sz="1600" dirty="0"/>
              <a:t> </a:t>
            </a:r>
            <a:r>
              <a:rPr lang="en-US" sz="1600" dirty="0" err="1"/>
              <a:t>poznání</a:t>
            </a:r>
            <a:r>
              <a:rPr lang="en-US" sz="1600" dirty="0"/>
              <a:t> a </a:t>
            </a:r>
            <a:r>
              <a:rPr lang="en-US" sz="1600" dirty="0" err="1"/>
              <a:t>vytvořené</a:t>
            </a:r>
            <a:r>
              <a:rPr lang="en-US" sz="1600" dirty="0"/>
              <a:t> </a:t>
            </a:r>
            <a:r>
              <a:rPr lang="en-US" sz="1600" dirty="0" err="1"/>
              <a:t>metody</a:t>
            </a:r>
            <a:r>
              <a:rPr lang="en-US" sz="1600" dirty="0"/>
              <a:t> k </a:t>
            </a:r>
            <a:br>
              <a:rPr lang="cs-CZ" sz="1600" dirty="0"/>
            </a:br>
            <a:r>
              <a:rPr lang="en-US" sz="1600" dirty="0" err="1"/>
              <a:t>efektivní</a:t>
            </a:r>
            <a:r>
              <a:rPr lang="en-US" sz="1600" dirty="0"/>
              <a:t> a </a:t>
            </a:r>
            <a:r>
              <a:rPr lang="en-US" sz="1600" dirty="0" err="1"/>
              <a:t>racionální</a:t>
            </a:r>
            <a:r>
              <a:rPr lang="en-US" sz="1600" dirty="0"/>
              <a:t> </a:t>
            </a:r>
            <a:r>
              <a:rPr lang="en-US" sz="1600" dirty="0" err="1"/>
              <a:t>ochraně</a:t>
            </a:r>
            <a:r>
              <a:rPr lang="en-US" sz="1600" dirty="0"/>
              <a:t> </a:t>
            </a:r>
            <a:r>
              <a:rPr lang="cs-CZ" sz="1600" dirty="0"/>
              <a:t>ŽP</a:t>
            </a:r>
            <a:r>
              <a:rPr lang="en-US" sz="1600" dirty="0"/>
              <a:t> a </a:t>
            </a:r>
            <a:r>
              <a:rPr lang="en-US" sz="1600" dirty="0" err="1"/>
              <a:t>bioty</a:t>
            </a:r>
            <a:r>
              <a:rPr lang="en-US" sz="1600" dirty="0"/>
              <a:t> </a:t>
            </a:r>
            <a:r>
              <a:rPr lang="en-US" sz="1600" dirty="0" err="1"/>
              <a:t>před</a:t>
            </a:r>
            <a:r>
              <a:rPr lang="en-US" sz="1600" dirty="0"/>
              <a:t> </a:t>
            </a:r>
            <a:r>
              <a:rPr lang="en-US" sz="1600" dirty="0" err="1"/>
              <a:t>účinky</a:t>
            </a:r>
            <a:r>
              <a:rPr lang="en-US" sz="1600" dirty="0"/>
              <a:t> </a:t>
            </a:r>
            <a:r>
              <a:rPr lang="en-US" sz="1600" dirty="0" err="1"/>
              <a:t>chemických</a:t>
            </a:r>
            <a:r>
              <a:rPr lang="en-US" sz="1600" dirty="0"/>
              <a:t> </a:t>
            </a:r>
            <a:r>
              <a:rPr lang="en-US" sz="1600" dirty="0" err="1"/>
              <a:t>látek</a:t>
            </a:r>
            <a:r>
              <a:rPr lang="en-US" sz="1600" dirty="0"/>
              <a:t> a </a:t>
            </a:r>
            <a:r>
              <a:rPr lang="en-US" sz="1600" dirty="0" err="1"/>
              <a:t>dalších</a:t>
            </a:r>
            <a:r>
              <a:rPr lang="en-US" sz="1600" dirty="0"/>
              <a:t> </a:t>
            </a:r>
            <a:r>
              <a:rPr lang="en-US" sz="1600" dirty="0" err="1"/>
              <a:t>stresorů</a:t>
            </a:r>
            <a:endParaRPr lang="en-US" sz="1600" dirty="0"/>
          </a:p>
          <a:p>
            <a:r>
              <a:rPr lang="en-US" sz="1600" dirty="0" err="1"/>
              <a:t>charakterizace</a:t>
            </a:r>
            <a:r>
              <a:rPr lang="en-US" sz="1600" dirty="0"/>
              <a:t> </a:t>
            </a:r>
            <a:r>
              <a:rPr lang="en-US" sz="1600" dirty="0" err="1"/>
              <a:t>rozsahů</a:t>
            </a:r>
            <a:r>
              <a:rPr lang="en-US" sz="1600" dirty="0"/>
              <a:t> </a:t>
            </a:r>
            <a:r>
              <a:rPr lang="en-US" sz="1600" dirty="0" err="1"/>
              <a:t>účinků</a:t>
            </a:r>
            <a:r>
              <a:rPr lang="en-US" sz="1600" dirty="0"/>
              <a:t>, </a:t>
            </a:r>
            <a:r>
              <a:rPr lang="en-US" sz="1600" dirty="0" err="1"/>
              <a:t>škodlivosti</a:t>
            </a:r>
            <a:r>
              <a:rPr lang="en-US" sz="1600" dirty="0"/>
              <a:t> a </a:t>
            </a:r>
            <a:r>
              <a:rPr lang="en-US" sz="1600" dirty="0" err="1"/>
              <a:t>nebezpečnosti</a:t>
            </a:r>
            <a:r>
              <a:rPr lang="en-US" sz="1600" dirty="0"/>
              <a:t> </a:t>
            </a:r>
            <a:r>
              <a:rPr lang="en-US" sz="1600" dirty="0" err="1"/>
              <a:t>kontaminantů</a:t>
            </a:r>
            <a:r>
              <a:rPr lang="en-US" sz="1600" dirty="0"/>
              <a:t> (</a:t>
            </a:r>
            <a:r>
              <a:rPr lang="en-US" sz="1600" dirty="0" err="1"/>
              <a:t>stresorů</a:t>
            </a:r>
            <a:r>
              <a:rPr lang="en-US" sz="1600" dirty="0"/>
              <a:t>) – </a:t>
            </a:r>
            <a:r>
              <a:rPr lang="en-US" sz="1600" dirty="0" err="1"/>
              <a:t>jednotlivých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směsí</a:t>
            </a:r>
            <a:endParaRPr lang="en-US" sz="1600" dirty="0"/>
          </a:p>
          <a:p>
            <a:r>
              <a:rPr lang="en-US" sz="1600" dirty="0" err="1"/>
              <a:t>predikce</a:t>
            </a:r>
            <a:r>
              <a:rPr lang="en-US" sz="1600" dirty="0"/>
              <a:t> a </a:t>
            </a:r>
            <a:r>
              <a:rPr lang="en-US" sz="1600" dirty="0" err="1"/>
              <a:t>modelování</a:t>
            </a:r>
            <a:r>
              <a:rPr lang="en-US" sz="1600" dirty="0"/>
              <a:t> </a:t>
            </a:r>
            <a:r>
              <a:rPr lang="en-US" sz="1600" dirty="0" err="1"/>
              <a:t>škodlivých</a:t>
            </a:r>
            <a:r>
              <a:rPr lang="en-US" sz="1600" dirty="0"/>
              <a:t> </a:t>
            </a:r>
            <a:r>
              <a:rPr lang="en-US" sz="1600" dirty="0" err="1"/>
              <a:t>účinků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err="1"/>
              <a:t>technické</a:t>
            </a:r>
            <a:r>
              <a:rPr lang="en-US" sz="1600" b="1" dirty="0"/>
              <a:t> </a:t>
            </a:r>
            <a:r>
              <a:rPr lang="en-US" sz="1600" b="1" dirty="0" err="1"/>
              <a:t>cíle</a:t>
            </a:r>
            <a:r>
              <a:rPr lang="en-US" sz="1600" b="1" dirty="0"/>
              <a:t>: </a:t>
            </a:r>
          </a:p>
          <a:p>
            <a:r>
              <a:rPr lang="en-US" sz="1600" dirty="0" err="1"/>
              <a:t>tvorba</a:t>
            </a:r>
            <a:r>
              <a:rPr lang="en-US" sz="1600" dirty="0"/>
              <a:t> </a:t>
            </a:r>
            <a:r>
              <a:rPr lang="en-US" sz="1600" dirty="0" err="1"/>
              <a:t>nových</a:t>
            </a:r>
            <a:r>
              <a:rPr lang="en-US" sz="1600" dirty="0"/>
              <a:t> </a:t>
            </a:r>
            <a:r>
              <a:rPr lang="en-US" sz="1600" dirty="0" err="1"/>
              <a:t>metod</a:t>
            </a:r>
            <a:r>
              <a:rPr lang="en-US" sz="1600" dirty="0"/>
              <a:t>, </a:t>
            </a:r>
            <a:r>
              <a:rPr lang="en-US" sz="1600" dirty="0" err="1"/>
              <a:t>testů</a:t>
            </a:r>
            <a:r>
              <a:rPr lang="en-US" sz="1600" dirty="0"/>
              <a:t> a </a:t>
            </a:r>
            <a:r>
              <a:rPr lang="en-US" sz="1600" dirty="0" err="1"/>
              <a:t>nástrojů</a:t>
            </a:r>
            <a:r>
              <a:rPr lang="en-US" sz="1600" dirty="0"/>
              <a:t> pro </a:t>
            </a:r>
            <a:r>
              <a:rPr lang="en-US" sz="1600" dirty="0" err="1"/>
              <a:t>hodnocení</a:t>
            </a:r>
            <a:r>
              <a:rPr lang="en-US" sz="1600" dirty="0"/>
              <a:t> </a:t>
            </a:r>
            <a:r>
              <a:rPr lang="en-US" sz="1600" dirty="0" err="1"/>
              <a:t>škodlivosti</a:t>
            </a:r>
            <a:r>
              <a:rPr lang="en-US" sz="1600" dirty="0"/>
              <a:t> </a:t>
            </a:r>
            <a:r>
              <a:rPr lang="en-US" sz="1600" dirty="0" err="1"/>
              <a:t>chemických</a:t>
            </a:r>
            <a:r>
              <a:rPr lang="en-US" sz="1600" dirty="0"/>
              <a:t> </a:t>
            </a:r>
            <a:r>
              <a:rPr lang="en-US" sz="1600" dirty="0" err="1"/>
              <a:t>látek</a:t>
            </a:r>
            <a:r>
              <a:rPr lang="en-US" sz="1600" dirty="0"/>
              <a:t> (a </a:t>
            </a:r>
            <a:r>
              <a:rPr lang="en-US" sz="1600" dirty="0" err="1"/>
              <a:t>dalších</a:t>
            </a:r>
            <a:r>
              <a:rPr lang="en-US" sz="1600" dirty="0"/>
              <a:t> </a:t>
            </a:r>
            <a:r>
              <a:rPr lang="en-US" sz="1600" dirty="0" err="1"/>
              <a:t>stresorů</a:t>
            </a:r>
            <a:r>
              <a:rPr lang="en-US" sz="1600" dirty="0"/>
              <a:t>) a pro </a:t>
            </a:r>
            <a:r>
              <a:rPr lang="en-US" sz="1600" dirty="0" err="1"/>
              <a:t>bioindikaci</a:t>
            </a:r>
            <a:r>
              <a:rPr lang="en-US" sz="1600" dirty="0"/>
              <a:t> </a:t>
            </a:r>
            <a:r>
              <a:rPr lang="en-US" sz="1600" dirty="0" err="1"/>
              <a:t>kvality</a:t>
            </a:r>
            <a:r>
              <a:rPr lang="en-US" sz="1600" dirty="0"/>
              <a:t> </a:t>
            </a:r>
            <a:r>
              <a:rPr lang="cs-CZ" sz="1600" dirty="0"/>
              <a:t>ŽP</a:t>
            </a:r>
            <a:endParaRPr lang="en-US" sz="1600" dirty="0"/>
          </a:p>
          <a:p>
            <a:r>
              <a:rPr lang="en-US" sz="1600" dirty="0" err="1"/>
              <a:t>návrhy</a:t>
            </a:r>
            <a:r>
              <a:rPr lang="en-US" sz="1600" dirty="0"/>
              <a:t> </a:t>
            </a:r>
            <a:r>
              <a:rPr lang="en-US" sz="1600" dirty="0" err="1"/>
              <a:t>limitů</a:t>
            </a:r>
            <a:r>
              <a:rPr lang="en-US" sz="1600" dirty="0"/>
              <a:t> a </a:t>
            </a:r>
            <a:r>
              <a:rPr lang="en-US" sz="1600" dirty="0" err="1"/>
              <a:t>nové</a:t>
            </a:r>
            <a:r>
              <a:rPr lang="en-US" sz="1600" dirty="0"/>
              <a:t> </a:t>
            </a:r>
            <a:r>
              <a:rPr lang="en-US" sz="1600" dirty="0" err="1"/>
              <a:t>legislativy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14039532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Ekotoxikologie</a:t>
            </a:r>
            <a:r>
              <a:rPr lang="cs-CZ" dirty="0"/>
              <a:t> versus ekologie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graphicFrame>
        <p:nvGraphicFramePr>
          <p:cNvPr id="5" name="Group 1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54430"/>
              </p:ext>
            </p:extLst>
          </p:nvPr>
        </p:nvGraphicFramePr>
        <p:xfrm>
          <a:off x="1799958" y="1797968"/>
          <a:ext cx="8784976" cy="3608070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Ekotoxikologie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Velmi široký záběr (vztahy mezi organismy navzájem a organismy a prostředím)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Zúžený zájem – organismy vs. prostředí, resp. negativní vlivy změn prostředí (vyvolané člověkem)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Studuje spíše "fyziologické" (přirozené) stavy - vlivy běžných faktorů prostředí – teplota, vlhkost, světlo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Studuje nefyziologické stavy – nepřirozené látky v prostředí, nadměrné působení fyzikálních stresorů (hluk, záření, stavby ...)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Ekologie vychází z polních (ekologických) studií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Více informací o jednotlivých druzích, polní studie jen v omezeném množství, často nejednoznačné výsledky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86848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toxikantu a biosystému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pic>
        <p:nvPicPr>
          <p:cNvPr id="5" name="Picture 2" descr="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4" r="15218" b="28880"/>
          <a:stretch>
            <a:fillRect/>
          </a:stretch>
        </p:blipFill>
        <p:spPr bwMode="auto">
          <a:xfrm>
            <a:off x="3603280" y="1066799"/>
            <a:ext cx="4594603" cy="577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7937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762268"/>
            <a:ext cx="12192000" cy="223202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994292"/>
            <a:ext cx="12192000" cy="186370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041777" y="1250954"/>
            <a:ext cx="1008062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Hg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672262" y="1435561"/>
            <a:ext cx="792162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 err="1"/>
              <a:t>HgS</a:t>
            </a:r>
            <a:endParaRPr lang="cs-CZ" altLang="cs-CZ" sz="2000" i="0" dirty="0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326747" y="1989256"/>
            <a:ext cx="1008063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Hg</a:t>
            </a:r>
            <a:r>
              <a:rPr lang="cs-CZ" altLang="cs-CZ" sz="2000" i="0" baseline="20000" dirty="0"/>
              <a:t>2+</a:t>
            </a:r>
            <a:endParaRPr lang="cs-CZ" altLang="cs-CZ" sz="2000" i="0" dirty="0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9141469" y="91635"/>
            <a:ext cx="2951163" cy="4333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bakterie</a:t>
            </a:r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>
            <a:off x="4587514" y="1510128"/>
            <a:ext cx="1152525" cy="4333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CH</a:t>
            </a:r>
            <a:r>
              <a:rPr lang="cs-CZ" altLang="cs-CZ" sz="2000" i="0" baseline="-25000" dirty="0"/>
              <a:t>3</a:t>
            </a:r>
            <a:r>
              <a:rPr lang="cs-CZ" altLang="cs-CZ" sz="2000" i="0" dirty="0"/>
              <a:t>Hg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8700241" y="906866"/>
            <a:ext cx="917575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ryby</a:t>
            </a: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10211324" y="859055"/>
            <a:ext cx="1271587" cy="122396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člověk</a:t>
            </a:r>
          </a:p>
          <a:p>
            <a:pPr algn="ctr" eaLnBrk="1" hangingPunct="1"/>
            <a:r>
              <a:rPr lang="cs-CZ" altLang="cs-CZ" sz="2000" i="0"/>
              <a:t>savci</a:t>
            </a:r>
          </a:p>
          <a:p>
            <a:pPr algn="ctr" eaLnBrk="1" hangingPunct="1"/>
            <a:r>
              <a:rPr lang="cs-CZ" altLang="cs-CZ" sz="2000" i="0"/>
              <a:t>ptáci</a:t>
            </a:r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367201" y="390517"/>
            <a:ext cx="2663825" cy="6492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přírodní i umělé</a:t>
            </a:r>
          </a:p>
          <a:p>
            <a:pPr algn="ctr" eaLnBrk="1" hangingPunct="1"/>
            <a:r>
              <a:rPr lang="cs-CZ" altLang="cs-CZ" sz="2000" i="0" dirty="0"/>
              <a:t> zdroje</a:t>
            </a:r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7735103" y="288376"/>
            <a:ext cx="1423926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plankton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8018295" y="1674774"/>
            <a:ext cx="1752015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dravé ryby</a:t>
            </a:r>
          </a:p>
        </p:txBody>
      </p:sp>
      <p:sp>
        <p:nvSpPr>
          <p:cNvPr id="15" name="AutoShape 30"/>
          <p:cNvSpPr>
            <a:spLocks noChangeArrowheads="1"/>
          </p:cNvSpPr>
          <p:nvPr/>
        </p:nvSpPr>
        <p:spPr bwMode="auto">
          <a:xfrm>
            <a:off x="5608603" y="554981"/>
            <a:ext cx="1152525" cy="4333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(CH</a:t>
            </a:r>
            <a:r>
              <a:rPr lang="cs-CZ" altLang="cs-CZ" sz="2000" i="0" baseline="-25000" dirty="0"/>
              <a:t>3</a:t>
            </a:r>
            <a:r>
              <a:rPr lang="cs-CZ" altLang="cs-CZ" sz="2000" i="0" dirty="0"/>
              <a:t>)</a:t>
            </a:r>
            <a:r>
              <a:rPr lang="cs-CZ" altLang="cs-CZ" sz="2000" i="0" baseline="-25000" dirty="0"/>
              <a:t>2</a:t>
            </a:r>
            <a:r>
              <a:rPr lang="cs-CZ" altLang="cs-CZ" sz="2000" i="0" dirty="0"/>
              <a:t>Hg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3671295" y="606417"/>
            <a:ext cx="792162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H</a:t>
            </a:r>
            <a:r>
              <a:rPr lang="cs-CZ" altLang="cs-CZ" sz="2000" i="0" baseline="-25000" dirty="0"/>
              <a:t>2</a:t>
            </a:r>
            <a:r>
              <a:rPr lang="cs-CZ" altLang="cs-CZ" sz="2000" i="0" dirty="0"/>
              <a:t>S</a:t>
            </a:r>
          </a:p>
        </p:txBody>
      </p:sp>
      <p:sp>
        <p:nvSpPr>
          <p:cNvPr id="2" name="Rectangle 40">
            <a:extLst>
              <a:ext uri="{FF2B5EF4-FFF2-40B4-BE49-F238E27FC236}">
                <a16:creationId xmlns:a16="http://schemas.microsoft.com/office/drawing/2014/main" id="{A01FC9D9-B8AB-54BC-7AC9-D572E7A61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6" y="1868948"/>
            <a:ext cx="1223962" cy="7207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toxické</a:t>
            </a:r>
          </a:p>
          <a:p>
            <a:pPr algn="ctr" eaLnBrk="1" hangingPunct="1"/>
            <a:r>
              <a:rPr lang="cs-CZ" altLang="cs-CZ" sz="2000" i="0"/>
              <a:t>účinky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BFCCD96-1BAC-7EE8-FCF5-10F14E8B8A44}"/>
              </a:ext>
            </a:extLst>
          </p:cNvPr>
          <p:cNvCxnSpPr/>
          <p:nvPr/>
        </p:nvCxnSpPr>
        <p:spPr bwMode="auto">
          <a:xfrm>
            <a:off x="1463040" y="1340253"/>
            <a:ext cx="1033272" cy="1082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7AEEEA1F-ABB2-812D-0578-F32A1B5061E9}"/>
              </a:ext>
            </a:extLst>
          </p:cNvPr>
          <p:cNvCxnSpPr/>
          <p:nvPr/>
        </p:nvCxnSpPr>
        <p:spPr bwMode="auto">
          <a:xfrm>
            <a:off x="1862927" y="1484367"/>
            <a:ext cx="1033272" cy="1082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DFF110C-3C8F-0C3E-AF79-6CB9F31E3A68}"/>
              </a:ext>
            </a:extLst>
          </p:cNvPr>
          <p:cNvCxnSpPr/>
          <p:nvPr/>
        </p:nvCxnSpPr>
        <p:spPr bwMode="auto">
          <a:xfrm>
            <a:off x="2109502" y="1391651"/>
            <a:ext cx="1033272" cy="1082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9AC0E1B-A1AF-E543-D942-EAD321DF7B0D}"/>
              </a:ext>
            </a:extLst>
          </p:cNvPr>
          <p:cNvCxnSpPr/>
          <p:nvPr/>
        </p:nvCxnSpPr>
        <p:spPr bwMode="auto">
          <a:xfrm>
            <a:off x="2109554" y="1017561"/>
            <a:ext cx="1033272" cy="1082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5740968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Interakce toxikantu a biosystému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052513"/>
            <a:ext cx="75358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27715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Interakce toxikantu a biosystému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08051"/>
            <a:ext cx="6945312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77329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2583" y="0"/>
            <a:ext cx="10810875" cy="737327"/>
          </a:xfrm>
        </p:spPr>
        <p:txBody>
          <a:bodyPr/>
          <a:lstStyle/>
          <a:p>
            <a:r>
              <a:rPr lang="cs-CZ" dirty="0"/>
              <a:t>Typy efektů a úrovně působení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52</a:t>
            </a:fld>
            <a:endParaRPr lang="cs-CZ" altLang="cs-CZ" noProof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806084"/>
              </p:ext>
            </p:extLst>
          </p:nvPr>
        </p:nvGraphicFramePr>
        <p:xfrm>
          <a:off x="0" y="737327"/>
          <a:ext cx="12191999" cy="57625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1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5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5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 b="1" dirty="0"/>
                        <a:t>Úroveň</a:t>
                      </a:r>
                      <a:endParaRPr lang="cs-CZ" sz="105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 b="1" dirty="0"/>
                        <a:t>Příklady typů účinků a hodnocených parametrů (</a:t>
                      </a:r>
                      <a:r>
                        <a:rPr lang="cs-CZ" sz="1050" b="1" dirty="0" err="1"/>
                        <a:t>endpointů</a:t>
                      </a:r>
                      <a:r>
                        <a:rPr lang="cs-CZ" sz="1050" b="1" dirty="0"/>
                        <a:t>) </a:t>
                      </a:r>
                      <a:endParaRPr lang="cs-CZ" sz="105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53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 dirty="0"/>
                        <a:t>biochemická/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 dirty="0"/>
                        <a:t>molekulární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interakce s enzymy (dehydrogenáza, β-glukosidáza, </a:t>
                      </a:r>
                      <a:r>
                        <a:rPr lang="cs-CZ" sz="1050" dirty="0" err="1"/>
                        <a:t>nitrogenáza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acetylcholinesteráza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glutathion</a:t>
                      </a:r>
                      <a:r>
                        <a:rPr lang="cs-CZ" sz="1050" dirty="0"/>
                        <a:t>-S-transferáza, peroxidáza...)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oxidativní stres (</a:t>
                      </a:r>
                      <a:r>
                        <a:rPr lang="cs-CZ" sz="1050" dirty="0" err="1"/>
                        <a:t>glutathion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lipidní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peroxidace</a:t>
                      </a:r>
                      <a:r>
                        <a:rPr lang="cs-CZ" sz="1050" dirty="0"/>
                        <a:t>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biochemické </a:t>
                      </a:r>
                      <a:r>
                        <a:rPr lang="cs-CZ" sz="1050" dirty="0" err="1"/>
                        <a:t>markery</a:t>
                      </a:r>
                      <a:r>
                        <a:rPr lang="cs-CZ" sz="1050" dirty="0"/>
                        <a:t> (</a:t>
                      </a:r>
                      <a:r>
                        <a:rPr lang="cs-CZ" sz="1050" dirty="0" err="1"/>
                        <a:t>heat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shock</a:t>
                      </a:r>
                      <a:r>
                        <a:rPr lang="cs-CZ" sz="1050" dirty="0"/>
                        <a:t> proteiny, cytochrom P450, </a:t>
                      </a:r>
                      <a:r>
                        <a:rPr lang="cs-CZ" sz="1050" dirty="0" err="1"/>
                        <a:t>etoxyresorufin</a:t>
                      </a:r>
                      <a:r>
                        <a:rPr lang="cs-CZ" sz="1050" dirty="0"/>
                        <a:t>-O-</a:t>
                      </a:r>
                      <a:r>
                        <a:rPr lang="cs-CZ" sz="1050" dirty="0" err="1"/>
                        <a:t>deetyláza</a:t>
                      </a:r>
                      <a:r>
                        <a:rPr lang="cs-CZ" sz="1050" dirty="0"/>
                        <a:t> - </a:t>
                      </a:r>
                      <a:r>
                        <a:rPr lang="cs-CZ" sz="1050" dirty="0" err="1"/>
                        <a:t>EROD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metalothioneiny</a:t>
                      </a:r>
                      <a:r>
                        <a:rPr lang="cs-CZ" sz="1050" dirty="0"/>
                        <a:t>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genotoxicita (testy genotoxicity s mikroorganismy, rostlinami, živočichy)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narušení membrán (integrita a fluidita membrán nepolární narkózou, narušení iontových pump či transportních systémů…)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interakce s receptory (</a:t>
                      </a:r>
                      <a:r>
                        <a:rPr lang="cs-CZ" sz="1050" dirty="0" err="1"/>
                        <a:t>AhR</a:t>
                      </a:r>
                      <a:r>
                        <a:rPr lang="cs-CZ" sz="1050" dirty="0"/>
                        <a:t> receptor…)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7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buněčná 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vitalita a funkce buněk (studium </a:t>
                      </a:r>
                      <a:r>
                        <a:rPr lang="cs-CZ" sz="1050" dirty="0" err="1"/>
                        <a:t>hemocytů</a:t>
                      </a:r>
                      <a:r>
                        <a:rPr lang="cs-CZ" sz="1050" dirty="0"/>
                        <a:t>, </a:t>
                      </a:r>
                      <a:r>
                        <a:rPr lang="cs-CZ" sz="1050" dirty="0" err="1"/>
                        <a:t>coelomocytů</a:t>
                      </a:r>
                      <a:r>
                        <a:rPr lang="cs-CZ" sz="1050" dirty="0"/>
                        <a:t>, počítání buněk, dělení a růst mikroorganismů, hodnocení spermií 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buněčné dělení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narušení </a:t>
                      </a:r>
                      <a:r>
                        <a:rPr lang="cs-CZ" sz="1050" dirty="0" err="1"/>
                        <a:t>proteosyntézy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43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individuální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přežívání (testy mortality, testy klíčivosti...)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nekrózy, léze, onemocnění (pozorování organismů na konci testů…)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přijímání potravy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fyziologie (hodnocení </a:t>
                      </a:r>
                      <a:r>
                        <a:rPr lang="cs-CZ" sz="1050" dirty="0" err="1"/>
                        <a:t>neurotoxicity</a:t>
                      </a:r>
                      <a:r>
                        <a:rPr lang="cs-CZ" sz="1050" dirty="0"/>
                        <a:t> 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energetický metabolismus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chování (únikové testy…)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aktivita (měření fotosyntézy u rostlin…)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růst (testy inhibice růstu 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 err="1"/>
                        <a:t>bioakumulace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6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populace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populační dynamika – mortalita, natalita, reprodukce (reprodukční testy toxicity 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fitness populace (</a:t>
                      </a:r>
                      <a:r>
                        <a:rPr lang="cs-CZ" sz="1050" dirty="0" err="1"/>
                        <a:t>vícedruhové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kompetiční</a:t>
                      </a:r>
                      <a:r>
                        <a:rPr lang="cs-CZ" sz="1050" dirty="0"/>
                        <a:t> testy…)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růst populace (růst specifických skupin mikroorganismů, více-generační testy…)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prostorový výskyt populace v terénu, </a:t>
                      </a:r>
                      <a:r>
                        <a:rPr lang="cs-CZ" sz="1050" dirty="0" err="1"/>
                        <a:t>bioindikace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8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společenstva 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biodiverzita a struktura společenstva 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vztahy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fungování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stabilita společenstva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selekce rezistentních druhů, vznik tolerance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využití indikátorových druhů – citlivé druhy na daný typ stresu 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953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050"/>
                        <a:t>ekosystému</a:t>
                      </a:r>
                      <a:endParaRPr lang="cs-CZ" sz="105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43" marR="9543" marT="9543" marB="9543"/>
                </a:tc>
                <a:tc>
                  <a:txBody>
                    <a:bodyPr/>
                    <a:lstStyle/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cykly C, N, P, S (měření respirace, nitrifikace, denitrifikace…)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dekompozice (měření rozkladu organických reziduí…)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energetické toky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bilance (uhlík vázaný v biomase…)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vývoj (hodnocení sukcese…)</a:t>
                      </a:r>
                    </a:p>
                    <a:p>
                      <a:pPr marL="144000" lvl="0" indent="-1440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050" dirty="0"/>
                        <a:t>hodnocení ekosystémových služeb („</a:t>
                      </a:r>
                      <a:r>
                        <a:rPr lang="cs-CZ" sz="1050" dirty="0" err="1"/>
                        <a:t>ecosystem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services</a:t>
                      </a:r>
                      <a:r>
                        <a:rPr lang="cs-CZ" sz="1050" dirty="0"/>
                        <a:t>“) a funkcí (produktivita, výnos, schopnost biodegradace polutantů…)</a:t>
                      </a:r>
                      <a:endParaRPr lang="cs-CZ" sz="105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6809" marR="3680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81849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AOP – 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outcome</a:t>
            </a:r>
            <a:r>
              <a:rPr lang="cs-CZ" dirty="0"/>
              <a:t> </a:t>
            </a:r>
            <a:r>
              <a:rPr lang="cs-CZ" dirty="0" err="1"/>
              <a:t>pathways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53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9" y="1175690"/>
            <a:ext cx="11221156" cy="555312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149681" y="6198781"/>
            <a:ext cx="2849334" cy="530032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r>
              <a:rPr lang="en-GB" sz="2900" dirty="0"/>
              <a:t>http://aopkb.org/</a:t>
            </a:r>
          </a:p>
        </p:txBody>
      </p:sp>
    </p:spTree>
    <p:extLst>
      <p:ext uri="{BB962C8B-B14F-4D97-AF65-F5344CB8AC3E}">
        <p14:creationId xmlns:p14="http://schemas.microsoft.com/office/powerpoint/2010/main" val="422363879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BBE41-F1C4-4A63-93AE-B79132AB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AOP – 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outcome</a:t>
            </a:r>
            <a:r>
              <a:rPr lang="cs-CZ" dirty="0"/>
              <a:t> </a:t>
            </a:r>
            <a:r>
              <a:rPr lang="cs-CZ" dirty="0" err="1"/>
              <a:t>pathways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8E4D7-51E9-4CDB-93F2-668003D93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473824-801B-4AD3-BEFB-D7E4BB437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54</a:t>
            </a:fld>
            <a:endParaRPr lang="cs-CZ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2240BD-A99E-4918-BAB4-F286B63EFD1C}"/>
              </a:ext>
            </a:extLst>
          </p:cNvPr>
          <p:cNvPicPr/>
          <p:nvPr/>
        </p:nvPicPr>
        <p:blipFill rotWithShape="1">
          <a:blip r:embed="rId2"/>
          <a:srcRect l="17485" t="23849" r="40665" b="40376"/>
          <a:stretch/>
        </p:blipFill>
        <p:spPr bwMode="auto">
          <a:xfrm>
            <a:off x="1441196" y="1212782"/>
            <a:ext cx="10045954" cy="4968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51412C-039D-4188-92B0-5C1AC533765E}"/>
              </a:ext>
            </a:extLst>
          </p:cNvPr>
          <p:cNvSpPr txBox="1"/>
          <p:nvPr/>
        </p:nvSpPr>
        <p:spPr>
          <a:xfrm>
            <a:off x="6595110" y="5955140"/>
            <a:ext cx="3426714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SETAC 2020: 1.10.1 Biomarker development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neonicotinoid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exposure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dwelling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Folsomia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candida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8686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biokoncentrace</a:t>
            </a:r>
            <a:r>
              <a:rPr lang="cs-CZ" dirty="0"/>
              <a:t>, </a:t>
            </a:r>
            <a:r>
              <a:rPr lang="cs-CZ" dirty="0" err="1"/>
              <a:t>bioakumulace</a:t>
            </a:r>
            <a:r>
              <a:rPr lang="cs-CZ" dirty="0"/>
              <a:t>, </a:t>
            </a:r>
            <a:r>
              <a:rPr lang="cs-CZ" dirty="0" err="1"/>
              <a:t>bioobohacování</a:t>
            </a:r>
            <a:endParaRPr lang="cs-CZ" dirty="0"/>
          </a:p>
          <a:p>
            <a:r>
              <a:rPr lang="cs-CZ" dirty="0" err="1"/>
              <a:t>toxikokinetika</a:t>
            </a:r>
            <a:r>
              <a:rPr lang="cs-CZ" dirty="0"/>
              <a:t> vs. </a:t>
            </a:r>
            <a:r>
              <a:rPr lang="cs-CZ" dirty="0" err="1"/>
              <a:t>toxikodynamika</a:t>
            </a:r>
            <a:endParaRPr lang="cs-CZ" dirty="0"/>
          </a:p>
          <a:p>
            <a:r>
              <a:rPr lang="cs-CZ" dirty="0"/>
              <a:t>ADME</a:t>
            </a:r>
          </a:p>
          <a:p>
            <a:r>
              <a:rPr lang="cs-CZ" dirty="0"/>
              <a:t>... 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61451636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Nebezpečnost versus riziko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Riziko</a:t>
            </a:r>
            <a:r>
              <a:rPr lang="en-US" dirty="0"/>
              <a:t> = </a:t>
            </a:r>
            <a:r>
              <a:rPr lang="en-US" dirty="0" err="1"/>
              <a:t>pravděpodobnost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dané</a:t>
            </a:r>
            <a:r>
              <a:rPr lang="en-US" dirty="0"/>
              <a:t> </a:t>
            </a:r>
            <a:r>
              <a:rPr lang="en-US" dirty="0" err="1"/>
              <a:t>situace</a:t>
            </a:r>
            <a:r>
              <a:rPr lang="en-US" dirty="0"/>
              <a:t> </a:t>
            </a:r>
            <a:r>
              <a:rPr lang="en-US" dirty="0" err="1"/>
              <a:t>dojde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škodlivému</a:t>
            </a:r>
            <a:r>
              <a:rPr lang="en-US" dirty="0"/>
              <a:t> (</a:t>
            </a:r>
            <a:r>
              <a:rPr lang="en-US" dirty="0" err="1"/>
              <a:t>negativnímu</a:t>
            </a:r>
            <a:r>
              <a:rPr lang="en-US" dirty="0"/>
              <a:t>) </a:t>
            </a:r>
            <a:r>
              <a:rPr lang="en-US" dirty="0" err="1"/>
              <a:t>působení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hodnocený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56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50" y="2717705"/>
            <a:ext cx="3834945" cy="324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834" r="27861"/>
          <a:stretch/>
        </p:blipFill>
        <p:spPr>
          <a:xfrm>
            <a:off x="8092741" y="2238375"/>
            <a:ext cx="3959984" cy="449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220" y="3192401"/>
            <a:ext cx="3736134" cy="25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4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Systémový přístup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systém </a:t>
            </a:r>
            <a:r>
              <a:rPr lang="en-US" dirty="0"/>
              <a:t>= </a:t>
            </a:r>
            <a:r>
              <a:rPr lang="en-US" dirty="0" err="1"/>
              <a:t>soubor</a:t>
            </a:r>
            <a:r>
              <a:rPr lang="en-US" dirty="0"/>
              <a:t> </a:t>
            </a:r>
            <a:r>
              <a:rPr lang="en-US" dirty="0" err="1"/>
              <a:t>pravidelně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působících</a:t>
            </a:r>
            <a:r>
              <a:rPr lang="en-US" dirty="0"/>
              <a:t> a </a:t>
            </a:r>
            <a:r>
              <a:rPr lang="en-US" dirty="0" err="1"/>
              <a:t>vzájemně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sobě</a:t>
            </a:r>
            <a:r>
              <a:rPr lang="en-US" dirty="0"/>
              <a:t> </a:t>
            </a:r>
            <a:r>
              <a:rPr lang="en-US" dirty="0" err="1"/>
              <a:t>závislých</a:t>
            </a:r>
            <a:r>
              <a:rPr lang="en-US" dirty="0"/>
              <a:t> </a:t>
            </a:r>
            <a:r>
              <a:rPr lang="en-US" dirty="0" err="1"/>
              <a:t>složek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tvoří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celek</a:t>
            </a:r>
            <a:endParaRPr lang="cs-CZ" dirty="0"/>
          </a:p>
          <a:p>
            <a:r>
              <a:rPr lang="en-US" dirty="0" err="1"/>
              <a:t>celek</a:t>
            </a:r>
            <a:r>
              <a:rPr lang="en-US" dirty="0"/>
              <a:t> je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součet</a:t>
            </a:r>
            <a:r>
              <a:rPr lang="en-US" dirty="0"/>
              <a:t> </a:t>
            </a:r>
            <a:r>
              <a:rPr lang="en-US" dirty="0" err="1"/>
              <a:t>částí</a:t>
            </a:r>
            <a:endParaRPr lang="en-US" dirty="0"/>
          </a:p>
          <a:p>
            <a:r>
              <a:rPr lang="en-US" dirty="0" err="1"/>
              <a:t>stupňovité</a:t>
            </a:r>
            <a:r>
              <a:rPr lang="en-US" dirty="0"/>
              <a:t> (</a:t>
            </a:r>
            <a:r>
              <a:rPr lang="en-US" dirty="0" err="1"/>
              <a:t>hierarchické</a:t>
            </a:r>
            <a:r>
              <a:rPr lang="en-US" dirty="0"/>
              <a:t>) </a:t>
            </a:r>
            <a:r>
              <a:rPr lang="en-US" dirty="0" err="1"/>
              <a:t>uspořádání</a:t>
            </a:r>
            <a:endParaRPr lang="en-US" dirty="0"/>
          </a:p>
          <a:p>
            <a:r>
              <a:rPr lang="en-US" dirty="0" err="1"/>
              <a:t>celek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se </a:t>
            </a:r>
            <a:r>
              <a:rPr lang="en-US" dirty="0" err="1"/>
              <a:t>vzájemně</a:t>
            </a:r>
            <a:r>
              <a:rPr lang="en-US" dirty="0"/>
              <a:t> </a:t>
            </a:r>
            <a:r>
              <a:rPr lang="en-US" dirty="0" err="1"/>
              <a:t>ovlivňují</a:t>
            </a:r>
            <a:endParaRPr lang="en-US" dirty="0"/>
          </a:p>
          <a:p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vstup</a:t>
            </a:r>
            <a:r>
              <a:rPr lang="en-US" dirty="0"/>
              <a:t> a </a:t>
            </a:r>
            <a:r>
              <a:rPr lang="en-US" dirty="0" err="1"/>
              <a:t>výstup</a:t>
            </a:r>
            <a:r>
              <a:rPr lang="en-US" dirty="0"/>
              <a:t> a s </a:t>
            </a:r>
            <a:r>
              <a:rPr lang="en-US" dirty="0" err="1"/>
              <a:t>okolím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vyměňuje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, </a:t>
            </a:r>
            <a:r>
              <a:rPr lang="en-US" dirty="0" err="1"/>
              <a:t>hmotu</a:t>
            </a:r>
            <a:r>
              <a:rPr lang="en-US" dirty="0"/>
              <a:t>, </a:t>
            </a:r>
            <a:r>
              <a:rPr lang="en-US" dirty="0" err="1"/>
              <a:t>informace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96428610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182350" cy="4778443"/>
          </a:xfrm>
        </p:spPr>
        <p:txBody>
          <a:bodyPr/>
          <a:lstStyle/>
          <a:p>
            <a:r>
              <a:rPr lang="cs-CZ" dirty="0"/>
              <a:t>Ucelený soubor organismů (</a:t>
            </a:r>
            <a:r>
              <a:rPr lang="cs-CZ" b="1" dirty="0" err="1"/>
              <a:t>biocenoza</a:t>
            </a:r>
            <a:r>
              <a:rPr lang="cs-CZ" dirty="0"/>
              <a:t>) a jejich prostředí (</a:t>
            </a:r>
            <a:r>
              <a:rPr lang="cs-CZ" b="1" dirty="0" err="1"/>
              <a:t>ekotop</a:t>
            </a:r>
            <a:r>
              <a:rPr lang="cs-CZ" dirty="0"/>
              <a:t>) – prostředí je zpravidla primární a určující.</a:t>
            </a:r>
          </a:p>
          <a:p>
            <a:r>
              <a:rPr lang="cs-CZ" dirty="0"/>
              <a:t>Tvoří základní </a:t>
            </a:r>
            <a:r>
              <a:rPr lang="cs-CZ" b="1" dirty="0"/>
              <a:t>strukturně funkční jednotku </a:t>
            </a:r>
            <a:r>
              <a:rPr lang="cs-CZ" dirty="0"/>
              <a:t>krajiny i celé biosféry</a:t>
            </a:r>
          </a:p>
          <a:p>
            <a:r>
              <a:rPr lang="cs-CZ" dirty="0"/>
              <a:t>Je prostorový útvar, v němž biotické (živé) a abiotické (neživé) složky jsou vzájemně propojené rozmanitými </a:t>
            </a:r>
            <a:r>
              <a:rPr lang="cs-CZ" b="1" dirty="0"/>
              <a:t>vztahy</a:t>
            </a:r>
          </a:p>
          <a:p>
            <a:r>
              <a:rPr lang="en-US" b="1" dirty="0" err="1"/>
              <a:t>Terestrický</a:t>
            </a:r>
            <a:r>
              <a:rPr lang="en-US" b="1" dirty="0"/>
              <a:t> (</a:t>
            </a:r>
            <a:r>
              <a:rPr lang="en-US" b="1" dirty="0" err="1"/>
              <a:t>suchozemský</a:t>
            </a:r>
            <a:r>
              <a:rPr lang="en-US" b="1" dirty="0"/>
              <a:t>) </a:t>
            </a:r>
            <a:r>
              <a:rPr lang="en-US" dirty="0"/>
              <a:t>- </a:t>
            </a:r>
            <a:r>
              <a:rPr lang="en-US" dirty="0" err="1"/>
              <a:t>louky</a:t>
            </a:r>
            <a:r>
              <a:rPr lang="en-US" dirty="0"/>
              <a:t>, </a:t>
            </a:r>
            <a:r>
              <a:rPr lang="en-US" dirty="0" err="1"/>
              <a:t>lesy</a:t>
            </a:r>
            <a:r>
              <a:rPr lang="en-US" dirty="0"/>
              <a:t>, pole</a:t>
            </a:r>
            <a:r>
              <a:rPr lang="cs-CZ" dirty="0"/>
              <a:t>, půda</a:t>
            </a:r>
          </a:p>
          <a:p>
            <a:r>
              <a:rPr lang="en-US" b="1" dirty="0" err="1"/>
              <a:t>Akvatický</a:t>
            </a:r>
            <a:r>
              <a:rPr lang="en-US" b="1" dirty="0"/>
              <a:t> (</a:t>
            </a:r>
            <a:r>
              <a:rPr lang="en-US" b="1" dirty="0" err="1"/>
              <a:t>vodní</a:t>
            </a:r>
            <a:r>
              <a:rPr lang="en-US" b="1" dirty="0"/>
              <a:t>) </a:t>
            </a:r>
            <a:r>
              <a:rPr lang="en-US" dirty="0"/>
              <a:t>- </a:t>
            </a:r>
            <a:r>
              <a:rPr lang="en-US" dirty="0" err="1"/>
              <a:t>mořský</a:t>
            </a:r>
            <a:r>
              <a:rPr lang="en-US" dirty="0"/>
              <a:t> - </a:t>
            </a:r>
            <a:r>
              <a:rPr lang="en-US" dirty="0" err="1"/>
              <a:t>sladkovodní</a:t>
            </a:r>
            <a:r>
              <a:rPr lang="en-US" dirty="0"/>
              <a:t> - </a:t>
            </a:r>
            <a:r>
              <a:rPr lang="en-US" dirty="0" err="1"/>
              <a:t>řeky</a:t>
            </a:r>
            <a:r>
              <a:rPr lang="en-US" dirty="0"/>
              <a:t>, </a:t>
            </a:r>
            <a:r>
              <a:rPr lang="en-US" dirty="0" err="1"/>
              <a:t>rybníky</a:t>
            </a:r>
            <a:r>
              <a:rPr lang="en-US" dirty="0"/>
              <a:t>, </a:t>
            </a:r>
            <a:r>
              <a:rPr lang="en-US" dirty="0" err="1"/>
              <a:t>podzemní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, </a:t>
            </a:r>
            <a:r>
              <a:rPr lang="en-US" dirty="0" err="1"/>
              <a:t>močály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339929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 ekosystémů je multidisciplinární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err="1"/>
              <a:t>Vědy</a:t>
            </a:r>
            <a:r>
              <a:rPr lang="en-GB" b="1" dirty="0"/>
              <a:t> </a:t>
            </a:r>
            <a:r>
              <a:rPr lang="en-GB" b="1" dirty="0" err="1"/>
              <a:t>studující</a:t>
            </a:r>
            <a:r>
              <a:rPr lang="en-GB" b="1" dirty="0"/>
              <a:t> </a:t>
            </a:r>
            <a:r>
              <a:rPr lang="en-GB" b="1" dirty="0" err="1"/>
              <a:t>biotické</a:t>
            </a:r>
            <a:r>
              <a:rPr lang="en-GB" b="1" dirty="0"/>
              <a:t> </a:t>
            </a:r>
            <a:r>
              <a:rPr lang="en-GB" b="1" dirty="0" err="1"/>
              <a:t>složky</a:t>
            </a:r>
            <a:r>
              <a:rPr lang="en-GB" b="1" dirty="0"/>
              <a:t> ŽP:		</a:t>
            </a:r>
          </a:p>
          <a:p>
            <a:r>
              <a:rPr lang="en-GB" dirty="0" err="1"/>
              <a:t>ekologie</a:t>
            </a:r>
            <a:r>
              <a:rPr lang="cs-CZ" dirty="0"/>
              <a:t>, </a:t>
            </a:r>
            <a:r>
              <a:rPr lang="en-GB" dirty="0" err="1"/>
              <a:t>biologie</a:t>
            </a:r>
            <a:r>
              <a:rPr lang="en-GB" dirty="0"/>
              <a:t> (</a:t>
            </a:r>
            <a:r>
              <a:rPr lang="en-GB" dirty="0" err="1"/>
              <a:t>hydrobiologie</a:t>
            </a:r>
            <a:r>
              <a:rPr lang="en-GB" dirty="0"/>
              <a:t>, </a:t>
            </a:r>
            <a:r>
              <a:rPr lang="en-GB" dirty="0" err="1"/>
              <a:t>taxonomie</a:t>
            </a:r>
            <a:r>
              <a:rPr lang="en-GB" dirty="0"/>
              <a:t> ...)</a:t>
            </a:r>
            <a:r>
              <a:rPr lang="cs-CZ" dirty="0"/>
              <a:t>, </a:t>
            </a:r>
            <a:r>
              <a:rPr lang="en-GB" dirty="0" err="1"/>
              <a:t>atd</a:t>
            </a:r>
            <a:r>
              <a:rPr lang="en-GB" dirty="0"/>
              <a:t>…</a:t>
            </a:r>
          </a:p>
          <a:p>
            <a:pPr marL="0" indent="0">
              <a:buNone/>
            </a:pPr>
            <a:r>
              <a:rPr lang="en-GB" b="1" dirty="0" err="1"/>
              <a:t>Vědy</a:t>
            </a:r>
            <a:r>
              <a:rPr lang="en-GB" b="1" dirty="0"/>
              <a:t> o </a:t>
            </a:r>
            <a:r>
              <a:rPr lang="en-GB" b="1" dirty="0" err="1"/>
              <a:t>abiotických</a:t>
            </a:r>
            <a:r>
              <a:rPr lang="en-GB" b="1" dirty="0"/>
              <a:t> </a:t>
            </a:r>
            <a:r>
              <a:rPr lang="en-GB" b="1" dirty="0" err="1"/>
              <a:t>složkách</a:t>
            </a:r>
            <a:r>
              <a:rPr lang="en-GB" b="1" dirty="0"/>
              <a:t>:	</a:t>
            </a:r>
          </a:p>
          <a:p>
            <a:r>
              <a:rPr lang="en-GB" dirty="0" err="1"/>
              <a:t>meteorologie</a:t>
            </a:r>
            <a:r>
              <a:rPr lang="cs-CZ" dirty="0"/>
              <a:t>, </a:t>
            </a:r>
            <a:r>
              <a:rPr lang="en-GB" dirty="0" err="1"/>
              <a:t>geologie</a:t>
            </a:r>
            <a:r>
              <a:rPr lang="cs-CZ" dirty="0"/>
              <a:t>, </a:t>
            </a:r>
            <a:r>
              <a:rPr lang="en-GB" dirty="0"/>
              <a:t>	</a:t>
            </a:r>
            <a:r>
              <a:rPr lang="en-GB" dirty="0" err="1"/>
              <a:t>hydrologie</a:t>
            </a:r>
            <a:r>
              <a:rPr lang="cs-CZ" dirty="0"/>
              <a:t>, </a:t>
            </a:r>
            <a:r>
              <a:rPr lang="en-GB" dirty="0" err="1"/>
              <a:t>geografie</a:t>
            </a:r>
            <a:r>
              <a:rPr lang="en-GB" dirty="0"/>
              <a:t> </a:t>
            </a:r>
            <a:r>
              <a:rPr lang="en-GB" dirty="0" err="1"/>
              <a:t>atd</a:t>
            </a:r>
            <a:r>
              <a:rPr lang="en-GB" dirty="0"/>
              <a:t>...</a:t>
            </a:r>
          </a:p>
          <a:p>
            <a:pPr marL="0" indent="0">
              <a:buNone/>
            </a:pPr>
            <a:r>
              <a:rPr lang="en-GB" b="1" dirty="0" err="1"/>
              <a:t>Vliv</a:t>
            </a:r>
            <a:r>
              <a:rPr lang="en-GB" b="1" dirty="0"/>
              <a:t> </a:t>
            </a:r>
            <a:r>
              <a:rPr lang="en-GB" b="1" dirty="0" err="1"/>
              <a:t>člověka</a:t>
            </a:r>
            <a:r>
              <a:rPr lang="en-GB" b="1" dirty="0"/>
              <a:t>, </a:t>
            </a:r>
            <a:r>
              <a:rPr lang="en-GB" b="1" dirty="0" err="1"/>
              <a:t>antropogenní</a:t>
            </a:r>
            <a:r>
              <a:rPr lang="en-GB" b="1" dirty="0"/>
              <a:t> </a:t>
            </a:r>
            <a:r>
              <a:rPr lang="en-GB" b="1" dirty="0" err="1"/>
              <a:t>zásahy</a:t>
            </a:r>
            <a:r>
              <a:rPr lang="en-GB" b="1" dirty="0"/>
              <a:t>:</a:t>
            </a:r>
          </a:p>
          <a:p>
            <a:r>
              <a:rPr lang="en-GB" dirty="0" err="1"/>
              <a:t>environmentální</a:t>
            </a:r>
            <a:r>
              <a:rPr lang="en-GB" dirty="0"/>
              <a:t> </a:t>
            </a:r>
            <a:r>
              <a:rPr lang="en-GB" dirty="0" err="1"/>
              <a:t>chemie</a:t>
            </a:r>
            <a:r>
              <a:rPr lang="en-GB" dirty="0"/>
              <a:t> (CHŽP)</a:t>
            </a:r>
            <a:r>
              <a:rPr lang="cs-CZ" dirty="0"/>
              <a:t>, </a:t>
            </a:r>
            <a:r>
              <a:rPr lang="en-GB" dirty="0" err="1"/>
              <a:t>ekotoxikologie</a:t>
            </a:r>
            <a:r>
              <a:rPr lang="cs-CZ" dirty="0"/>
              <a:t>, </a:t>
            </a:r>
            <a:r>
              <a:rPr lang="en-GB" dirty="0" err="1"/>
              <a:t>technologie</a:t>
            </a:r>
            <a:r>
              <a:rPr lang="en-GB" dirty="0"/>
              <a:t>, </a:t>
            </a:r>
            <a:r>
              <a:rPr lang="en-GB" dirty="0" err="1"/>
              <a:t>remediace</a:t>
            </a:r>
            <a:r>
              <a:rPr lang="en-GB" dirty="0"/>
              <a:t> </a:t>
            </a:r>
            <a:r>
              <a:rPr lang="en-GB" dirty="0" err="1"/>
              <a:t>atd</a:t>
            </a:r>
            <a:r>
              <a:rPr lang="en-GB" dirty="0"/>
              <a:t>…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0182594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762268"/>
            <a:ext cx="12192000" cy="223202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994292"/>
            <a:ext cx="12192000" cy="186370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44593" y="5325955"/>
            <a:ext cx="1008062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Hg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155893" y="5325955"/>
            <a:ext cx="792162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HgS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513329" y="5325955"/>
            <a:ext cx="1008063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Hg</a:t>
            </a:r>
            <a:r>
              <a:rPr lang="cs-CZ" altLang="cs-CZ" sz="2000" i="0" baseline="20000"/>
              <a:t>2+</a:t>
            </a:r>
            <a:endParaRPr lang="cs-CZ" altLang="cs-CZ" sz="2000" i="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242117" y="5325955"/>
            <a:ext cx="1008062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CH</a:t>
            </a:r>
            <a:r>
              <a:rPr lang="cs-CZ" altLang="cs-CZ" sz="2000" i="0" baseline="-25000" dirty="0"/>
              <a:t>3</a:t>
            </a:r>
            <a:r>
              <a:rPr lang="cs-CZ" altLang="cs-CZ" sz="2000" i="0" dirty="0"/>
              <a:t>Hg</a:t>
            </a:r>
          </a:p>
        </p:txBody>
      </p:sp>
      <p:cxnSp>
        <p:nvCxnSpPr>
          <p:cNvPr id="14" name="AutoShape 12"/>
          <p:cNvCxnSpPr>
            <a:cxnSpLocks noChangeShapeType="1"/>
            <a:stCxn id="9" idx="3"/>
            <a:endCxn id="10" idx="1"/>
          </p:cNvCxnSpPr>
          <p:nvPr/>
        </p:nvCxnSpPr>
        <p:spPr bwMode="auto">
          <a:xfrm>
            <a:off x="1652655" y="5543442"/>
            <a:ext cx="5032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3"/>
          <p:cNvCxnSpPr>
            <a:cxnSpLocks noChangeShapeType="1"/>
            <a:stCxn id="10" idx="3"/>
          </p:cNvCxnSpPr>
          <p:nvPr/>
        </p:nvCxnSpPr>
        <p:spPr bwMode="auto">
          <a:xfrm flipV="1">
            <a:off x="2948055" y="5542648"/>
            <a:ext cx="566670" cy="1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AutoShape 14"/>
          <p:cNvCxnSpPr>
            <a:cxnSpLocks noChangeShapeType="1"/>
            <a:stCxn id="11" idx="3"/>
            <a:endCxn id="12" idx="1"/>
          </p:cNvCxnSpPr>
          <p:nvPr/>
        </p:nvCxnSpPr>
        <p:spPr bwMode="auto">
          <a:xfrm>
            <a:off x="4521392" y="5543442"/>
            <a:ext cx="7207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3105858" y="6142689"/>
            <a:ext cx="2951163" cy="4333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bakterie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4767770" y="5542648"/>
            <a:ext cx="198437" cy="615950"/>
          </a:xfrm>
          <a:prstGeom prst="upArrow">
            <a:avLst>
              <a:gd name="adj1" fmla="val 50000"/>
              <a:gd name="adj2" fmla="val 776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cxnSp>
        <p:nvCxnSpPr>
          <p:cNvPr id="29" name="AutoShape 27"/>
          <p:cNvCxnSpPr>
            <a:cxnSpLocks noChangeShapeType="1"/>
            <a:stCxn id="12" idx="0"/>
            <a:endCxn id="31" idx="2"/>
          </p:cNvCxnSpPr>
          <p:nvPr/>
        </p:nvCxnSpPr>
        <p:spPr bwMode="auto">
          <a:xfrm flipV="1">
            <a:off x="5746148" y="4448672"/>
            <a:ext cx="262799" cy="87728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AutoShape 30"/>
          <p:cNvSpPr>
            <a:spLocks noChangeArrowheads="1"/>
          </p:cNvSpPr>
          <p:nvPr/>
        </p:nvSpPr>
        <p:spPr bwMode="auto">
          <a:xfrm>
            <a:off x="5432684" y="4015284"/>
            <a:ext cx="1152525" cy="4333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CH</a:t>
            </a:r>
            <a:r>
              <a:rPr lang="cs-CZ" altLang="cs-CZ" sz="2000" i="0" baseline="-25000"/>
              <a:t>3</a:t>
            </a:r>
            <a:r>
              <a:rPr lang="cs-CZ" altLang="cs-CZ" sz="2000" i="0"/>
              <a:t>Hg</a:t>
            </a:r>
            <a:r>
              <a:rPr lang="cs-CZ" altLang="cs-CZ" sz="2000" i="0" baseline="20000"/>
              <a:t>+</a:t>
            </a:r>
            <a:endParaRPr lang="cs-CZ" altLang="cs-CZ" sz="2000" i="0"/>
          </a:p>
        </p:txBody>
      </p:sp>
      <p:cxnSp>
        <p:nvCxnSpPr>
          <p:cNvPr id="37" name="AutoShape 36"/>
          <p:cNvCxnSpPr>
            <a:cxnSpLocks noChangeShapeType="1"/>
            <a:stCxn id="31" idx="3"/>
          </p:cNvCxnSpPr>
          <p:nvPr/>
        </p:nvCxnSpPr>
        <p:spPr bwMode="auto">
          <a:xfrm>
            <a:off x="6585209" y="4231978"/>
            <a:ext cx="3527839" cy="28774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10137831" y="1332506"/>
            <a:ext cx="1271587" cy="122396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člověk</a:t>
            </a:r>
          </a:p>
          <a:p>
            <a:pPr algn="ctr" eaLnBrk="1" hangingPunct="1"/>
            <a:r>
              <a:rPr lang="cs-CZ" altLang="cs-CZ" sz="2000" i="0" dirty="0"/>
              <a:t>savci</a:t>
            </a:r>
          </a:p>
          <a:p>
            <a:pPr algn="ctr" eaLnBrk="1" hangingPunct="1"/>
            <a:r>
              <a:rPr lang="cs-CZ" altLang="cs-CZ" sz="2000" i="0" dirty="0"/>
              <a:t>ptáci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9066145" y="746142"/>
            <a:ext cx="1223962" cy="7207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toxické</a:t>
            </a:r>
          </a:p>
          <a:p>
            <a:pPr algn="ctr" eaLnBrk="1" hangingPunct="1"/>
            <a:r>
              <a:rPr lang="cs-CZ" altLang="cs-CZ" sz="2000" i="0"/>
              <a:t>účinky</a:t>
            </a:r>
          </a:p>
        </p:txBody>
      </p: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1563281" y="6138762"/>
            <a:ext cx="1008063" cy="4333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H</a:t>
            </a:r>
            <a:r>
              <a:rPr lang="cs-CZ" altLang="cs-CZ" sz="2000" i="0" baseline="-25000"/>
              <a:t>2</a:t>
            </a:r>
            <a:r>
              <a:rPr lang="cs-CZ" altLang="cs-CZ" sz="2000" i="0"/>
              <a:t>S</a:t>
            </a:r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1741555" y="5573605"/>
            <a:ext cx="198438" cy="615950"/>
          </a:xfrm>
          <a:prstGeom prst="upArrow">
            <a:avLst>
              <a:gd name="adj1" fmla="val 50000"/>
              <a:gd name="adj2" fmla="val 776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1741555" y="1302740"/>
            <a:ext cx="2663825" cy="6492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přírodní i umělé</a:t>
            </a:r>
          </a:p>
          <a:p>
            <a:pPr algn="ctr" eaLnBrk="1" hangingPunct="1"/>
            <a:r>
              <a:rPr lang="cs-CZ" altLang="cs-CZ" sz="2000" i="0"/>
              <a:t> zdroje</a:t>
            </a:r>
          </a:p>
        </p:txBody>
      </p:sp>
      <p:cxnSp>
        <p:nvCxnSpPr>
          <p:cNvPr id="50" name="AutoShape 55"/>
          <p:cNvCxnSpPr>
            <a:cxnSpLocks noChangeShapeType="1"/>
            <a:endCxn id="9" idx="0"/>
          </p:cNvCxnSpPr>
          <p:nvPr/>
        </p:nvCxnSpPr>
        <p:spPr bwMode="auto">
          <a:xfrm rot="5400000">
            <a:off x="363662" y="2744529"/>
            <a:ext cx="3366388" cy="1796464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Oval 31"/>
          <p:cNvSpPr>
            <a:spLocks noChangeArrowheads="1"/>
          </p:cNvSpPr>
          <p:nvPr/>
        </p:nvSpPr>
        <p:spPr bwMode="auto">
          <a:xfrm>
            <a:off x="8679916" y="4015283"/>
            <a:ext cx="917575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/>
              <a:t>ryby</a:t>
            </a:r>
          </a:p>
        </p:txBody>
      </p:sp>
      <p:sp>
        <p:nvSpPr>
          <p:cNvPr id="61" name="Oval 31"/>
          <p:cNvSpPr>
            <a:spLocks noChangeArrowheads="1"/>
          </p:cNvSpPr>
          <p:nvPr/>
        </p:nvSpPr>
        <p:spPr bwMode="auto">
          <a:xfrm>
            <a:off x="6740434" y="4032350"/>
            <a:ext cx="1423926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plankton</a:t>
            </a:r>
          </a:p>
        </p:txBody>
      </p:sp>
      <p:sp>
        <p:nvSpPr>
          <p:cNvPr id="62" name="Oval 31"/>
          <p:cNvSpPr>
            <a:spLocks noChangeArrowheads="1"/>
          </p:cNvSpPr>
          <p:nvPr/>
        </p:nvSpPr>
        <p:spPr bwMode="auto">
          <a:xfrm>
            <a:off x="10138063" y="4015284"/>
            <a:ext cx="1752015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dravé ryby</a:t>
            </a:r>
          </a:p>
        </p:txBody>
      </p:sp>
      <p:cxnSp>
        <p:nvCxnSpPr>
          <p:cNvPr id="66" name="AutoShape 36"/>
          <p:cNvCxnSpPr>
            <a:cxnSpLocks noChangeShapeType="1"/>
            <a:endCxn id="40" idx="3"/>
          </p:cNvCxnSpPr>
          <p:nvPr/>
        </p:nvCxnSpPr>
        <p:spPr bwMode="auto">
          <a:xfrm flipV="1">
            <a:off x="9138703" y="2377224"/>
            <a:ext cx="1185348" cy="1633596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AutoShape 36"/>
          <p:cNvCxnSpPr>
            <a:cxnSpLocks noChangeShapeType="1"/>
            <a:stCxn id="62" idx="0"/>
            <a:endCxn id="40" idx="4"/>
          </p:cNvCxnSpPr>
          <p:nvPr/>
        </p:nvCxnSpPr>
        <p:spPr bwMode="auto">
          <a:xfrm flipH="1" flipV="1">
            <a:off x="10773625" y="2556469"/>
            <a:ext cx="240446" cy="14588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AutoShape 17"/>
          <p:cNvSpPr>
            <a:spLocks noChangeArrowheads="1"/>
          </p:cNvSpPr>
          <p:nvPr/>
        </p:nvSpPr>
        <p:spPr bwMode="auto">
          <a:xfrm rot="16200000">
            <a:off x="2890112" y="6047481"/>
            <a:ext cx="198437" cy="615950"/>
          </a:xfrm>
          <a:prstGeom prst="upArrow">
            <a:avLst>
              <a:gd name="adj1" fmla="val 50000"/>
              <a:gd name="adj2" fmla="val 776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2" name="AutoShape 30"/>
          <p:cNvSpPr>
            <a:spLocks noChangeArrowheads="1"/>
          </p:cNvSpPr>
          <p:nvPr/>
        </p:nvSpPr>
        <p:spPr bwMode="auto">
          <a:xfrm>
            <a:off x="6970904" y="5356911"/>
            <a:ext cx="1152525" cy="4333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i="0" dirty="0"/>
              <a:t>(CH</a:t>
            </a:r>
            <a:r>
              <a:rPr lang="cs-CZ" altLang="cs-CZ" sz="2000" i="0" baseline="-25000" dirty="0"/>
              <a:t>3</a:t>
            </a:r>
            <a:r>
              <a:rPr lang="cs-CZ" altLang="cs-CZ" sz="2000" i="0" dirty="0"/>
              <a:t>)</a:t>
            </a:r>
            <a:r>
              <a:rPr lang="cs-CZ" altLang="cs-CZ" sz="2000" i="0" baseline="-25000" dirty="0"/>
              <a:t>2</a:t>
            </a:r>
            <a:r>
              <a:rPr lang="cs-CZ" altLang="cs-CZ" sz="2000" i="0" dirty="0"/>
              <a:t>Hg</a:t>
            </a:r>
          </a:p>
        </p:txBody>
      </p:sp>
      <p:cxnSp>
        <p:nvCxnSpPr>
          <p:cNvPr id="45" name="AutoShape 14"/>
          <p:cNvCxnSpPr>
            <a:cxnSpLocks noChangeShapeType="1"/>
          </p:cNvCxnSpPr>
          <p:nvPr/>
        </p:nvCxnSpPr>
        <p:spPr bwMode="auto">
          <a:xfrm>
            <a:off x="6250179" y="5552065"/>
            <a:ext cx="7207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AutoShape 55"/>
          <p:cNvCxnSpPr>
            <a:cxnSpLocks noChangeShapeType="1"/>
            <a:endCxn id="11" idx="0"/>
          </p:cNvCxnSpPr>
          <p:nvPr/>
        </p:nvCxnSpPr>
        <p:spPr bwMode="auto">
          <a:xfrm rot="16200000" flipH="1">
            <a:off x="1799625" y="3108218"/>
            <a:ext cx="3366387" cy="1069086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AutoShape 55"/>
          <p:cNvCxnSpPr>
            <a:cxnSpLocks noChangeShapeType="1"/>
          </p:cNvCxnSpPr>
          <p:nvPr/>
        </p:nvCxnSpPr>
        <p:spPr bwMode="auto">
          <a:xfrm rot="16200000" flipH="1">
            <a:off x="2513329" y="2370279"/>
            <a:ext cx="3381470" cy="2529886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AutoShape 17"/>
          <p:cNvSpPr>
            <a:spLocks noChangeArrowheads="1"/>
          </p:cNvSpPr>
          <p:nvPr/>
        </p:nvSpPr>
        <p:spPr bwMode="auto">
          <a:xfrm rot="3103733">
            <a:off x="6199968" y="5627437"/>
            <a:ext cx="198437" cy="615950"/>
          </a:xfrm>
          <a:prstGeom prst="upArrow">
            <a:avLst>
              <a:gd name="adj1" fmla="val 50000"/>
              <a:gd name="adj2" fmla="val 776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5" name="AutoShape 17"/>
          <p:cNvSpPr>
            <a:spLocks noChangeArrowheads="1"/>
          </p:cNvSpPr>
          <p:nvPr/>
        </p:nvSpPr>
        <p:spPr bwMode="auto">
          <a:xfrm rot="19567172">
            <a:off x="3273340" y="5669779"/>
            <a:ext cx="198437" cy="615950"/>
          </a:xfrm>
          <a:prstGeom prst="upArrow">
            <a:avLst>
              <a:gd name="adj1" fmla="val 50000"/>
              <a:gd name="adj2" fmla="val 776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95862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pojmy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ekologická nika</a:t>
            </a:r>
          </a:p>
          <a:p>
            <a:r>
              <a:rPr lang="cs-CZ" dirty="0" err="1"/>
              <a:t>symbioza</a:t>
            </a:r>
            <a:r>
              <a:rPr lang="cs-CZ" dirty="0"/>
              <a:t>, kooperace, </a:t>
            </a:r>
            <a:r>
              <a:rPr lang="cs-CZ" dirty="0" err="1"/>
              <a:t>kompetice</a:t>
            </a:r>
            <a:r>
              <a:rPr lang="cs-CZ" dirty="0"/>
              <a:t>, predace, parazitismus</a:t>
            </a:r>
          </a:p>
          <a:p>
            <a:r>
              <a:rPr lang="cs-CZ" dirty="0"/>
              <a:t>pozitivní zpětná vazba</a:t>
            </a:r>
          </a:p>
          <a:p>
            <a:r>
              <a:rPr lang="cs-CZ" dirty="0"/>
              <a:t>negativní zpětná vazba</a:t>
            </a:r>
          </a:p>
          <a:p>
            <a:r>
              <a:rPr lang="cs-CZ" dirty="0"/>
              <a:t>strukturní versus funkční parametry</a:t>
            </a:r>
          </a:p>
          <a:p>
            <a:r>
              <a:rPr lang="cs-CZ" dirty="0"/>
              <a:t>biodiverzita</a:t>
            </a:r>
          </a:p>
          <a:p>
            <a:r>
              <a:rPr lang="cs-CZ" dirty="0"/>
              <a:t>bioindikátor, biomonitoring</a:t>
            </a:r>
          </a:p>
          <a:p>
            <a:r>
              <a:rPr lang="cs-CZ" dirty="0"/>
              <a:t>sukcese, klimax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5673763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Ekosystémy - biomy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tundra</a:t>
            </a:r>
          </a:p>
          <a:p>
            <a:r>
              <a:rPr lang="en-GB" dirty="0" err="1"/>
              <a:t>tajga</a:t>
            </a:r>
            <a:endParaRPr lang="en-GB" dirty="0"/>
          </a:p>
          <a:p>
            <a:r>
              <a:rPr lang="en-GB" dirty="0" err="1"/>
              <a:t>opadavé</a:t>
            </a:r>
            <a:r>
              <a:rPr lang="en-GB" dirty="0"/>
              <a:t> </a:t>
            </a:r>
            <a:r>
              <a:rPr lang="en-GB" dirty="0" err="1"/>
              <a:t>listnaté</a:t>
            </a:r>
            <a:r>
              <a:rPr lang="en-GB" dirty="0"/>
              <a:t> </a:t>
            </a:r>
            <a:r>
              <a:rPr lang="en-GB" dirty="0" err="1"/>
              <a:t>lesy</a:t>
            </a:r>
            <a:endParaRPr lang="en-GB" dirty="0"/>
          </a:p>
          <a:p>
            <a:r>
              <a:rPr lang="en-GB" dirty="0" err="1"/>
              <a:t>vždyzelený</a:t>
            </a:r>
            <a:r>
              <a:rPr lang="en-GB" dirty="0"/>
              <a:t> </a:t>
            </a:r>
            <a:r>
              <a:rPr lang="en-GB" dirty="0" err="1"/>
              <a:t>subtropický</a:t>
            </a:r>
            <a:r>
              <a:rPr lang="en-GB" dirty="0"/>
              <a:t> a </a:t>
            </a:r>
            <a:r>
              <a:rPr lang="en-GB" dirty="0" err="1"/>
              <a:t>tropický</a:t>
            </a:r>
            <a:r>
              <a:rPr lang="en-GB" dirty="0"/>
              <a:t> les</a:t>
            </a:r>
          </a:p>
          <a:p>
            <a:r>
              <a:rPr lang="en-GB" dirty="0"/>
              <a:t>step</a:t>
            </a:r>
          </a:p>
          <a:p>
            <a:r>
              <a:rPr lang="en-GB" dirty="0" err="1"/>
              <a:t>savana</a:t>
            </a:r>
            <a:endParaRPr lang="en-GB" dirty="0"/>
          </a:p>
          <a:p>
            <a:r>
              <a:rPr lang="en-GB" dirty="0" err="1"/>
              <a:t>tropický</a:t>
            </a:r>
            <a:r>
              <a:rPr lang="en-GB" dirty="0"/>
              <a:t> </a:t>
            </a:r>
            <a:r>
              <a:rPr lang="en-GB" dirty="0" err="1"/>
              <a:t>deštný</a:t>
            </a:r>
            <a:r>
              <a:rPr lang="en-GB" dirty="0"/>
              <a:t> </a:t>
            </a:r>
            <a:r>
              <a:rPr lang="en-GB" dirty="0" err="1"/>
              <a:t>prales</a:t>
            </a:r>
            <a:endParaRPr lang="en-GB" dirty="0"/>
          </a:p>
          <a:p>
            <a:r>
              <a:rPr lang="en-GB" dirty="0" err="1"/>
              <a:t>poušť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61</a:t>
            </a:fld>
            <a:endParaRPr lang="cs-CZ" altLang="cs-CZ" noProof="0" dirty="0"/>
          </a:p>
        </p:txBody>
      </p:sp>
      <p:pic>
        <p:nvPicPr>
          <p:cNvPr id="5" name="Picture 3" descr="orangutan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2" y="3369788"/>
            <a:ext cx="4144963" cy="3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žira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2" y="843117"/>
            <a:ext cx="4144963" cy="2334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2850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Ekosystémy - biotopy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62</a:t>
            </a:fld>
            <a:endParaRPr lang="cs-CZ" altLang="cs-CZ" noProof="0" dirty="0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137025" y="971549"/>
            <a:ext cx="2540000" cy="8001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2000" b="1"/>
              <a:t>formační</a:t>
            </a:r>
          </a:p>
          <a:p>
            <a:pPr algn="ctr" eaLnBrk="1" hangingPunct="1"/>
            <a:r>
              <a:rPr lang="cs-CZ" altLang="en-US" sz="2000" b="1"/>
              <a:t>skupiny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137025" y="5029199"/>
            <a:ext cx="2540000" cy="8001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2000" b="1"/>
              <a:t>základní</a:t>
            </a:r>
          </a:p>
          <a:p>
            <a:pPr algn="ctr" eaLnBrk="1" hangingPunct="1"/>
            <a:r>
              <a:rPr lang="cs-CZ" altLang="en-US" sz="2000" b="1"/>
              <a:t>jednotky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137025" y="6019799"/>
            <a:ext cx="2540000" cy="8001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2000" b="1"/>
              <a:t>podjednotky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153025" y="1943099"/>
            <a:ext cx="51609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/>
              <a:t>V	Vodní toky a nádrže</a:t>
            </a:r>
          </a:p>
          <a:p>
            <a:pPr eaLnBrk="1" hangingPunct="1"/>
            <a:r>
              <a:rPr lang="cs-CZ" altLang="en-US" sz="2000" b="1"/>
              <a:t>M 	Mokřady a pobřežní vegetace</a:t>
            </a:r>
          </a:p>
          <a:p>
            <a:pPr eaLnBrk="1" hangingPunct="1"/>
            <a:r>
              <a:rPr lang="cs-CZ" altLang="en-US" sz="2000" b="1"/>
              <a:t>R	Prameniště a rašeliniště</a:t>
            </a:r>
          </a:p>
          <a:p>
            <a:pPr eaLnBrk="1" hangingPunct="1"/>
            <a:r>
              <a:rPr lang="cs-CZ" altLang="en-US" sz="2000" b="1"/>
              <a:t>S	Skály, sutě a jeskyně</a:t>
            </a:r>
          </a:p>
          <a:p>
            <a:pPr eaLnBrk="1" hangingPunct="1"/>
            <a:r>
              <a:rPr lang="cs-CZ" altLang="en-US" sz="2000" b="1"/>
              <a:t>A	Alpínské bezlesí</a:t>
            </a:r>
          </a:p>
          <a:p>
            <a:pPr eaLnBrk="1" hangingPunct="1"/>
            <a:r>
              <a:rPr lang="cs-CZ" altLang="en-US" sz="2000" b="1"/>
              <a:t>T	Sekundární trávníky a vřesoviště</a:t>
            </a:r>
          </a:p>
          <a:p>
            <a:pPr eaLnBrk="1" hangingPunct="1"/>
            <a:r>
              <a:rPr lang="cs-CZ" altLang="en-US" sz="2000" b="1"/>
              <a:t>K	Křoviny</a:t>
            </a:r>
          </a:p>
          <a:p>
            <a:pPr eaLnBrk="1" hangingPunct="1"/>
            <a:r>
              <a:rPr lang="cs-CZ" altLang="en-US" sz="2000" b="1"/>
              <a:t>L	Lesy</a:t>
            </a:r>
          </a:p>
          <a:p>
            <a:pPr eaLnBrk="1" hangingPunct="1"/>
            <a:r>
              <a:rPr lang="cs-CZ" altLang="en-US" sz="2000" b="1"/>
              <a:t>X	Biotopy silně ovlivněné člověkem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3933825" y="2190749"/>
            <a:ext cx="0" cy="2343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3933825" y="5695949"/>
            <a:ext cx="0" cy="514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7773988" y="4903787"/>
            <a:ext cx="2051050" cy="296862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/>
              <a:t>L5   Bučiny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773988" y="6161087"/>
            <a:ext cx="3741737" cy="296862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/>
              <a:t>L5.4 Acidofilní bučiny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773988" y="1200149"/>
            <a:ext cx="1597025" cy="298450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/>
              <a:t>L    Lesy</a:t>
            </a:r>
          </a:p>
        </p:txBody>
      </p:sp>
      <p:pic>
        <p:nvPicPr>
          <p:cNvPr id="14" name="Picture 2" descr="Bezjména-1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4" y="1704974"/>
            <a:ext cx="3073269" cy="4248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27521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Vztahy v ekosystémech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63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6" y="1067289"/>
            <a:ext cx="2780952" cy="540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89" y="329472"/>
            <a:ext cx="5415236" cy="327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1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6096" r="42633" b="63321"/>
          <a:stretch>
            <a:fillRect/>
          </a:stretch>
        </p:blipFill>
        <p:spPr bwMode="auto">
          <a:xfrm>
            <a:off x="3267971" y="2446511"/>
            <a:ext cx="4230152" cy="4030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380AF08-DD72-456E-8073-2880C177C724}"/>
              </a:ext>
            </a:extLst>
          </p:cNvPr>
          <p:cNvSpPr txBox="1"/>
          <p:nvPr/>
        </p:nvSpPr>
        <p:spPr>
          <a:xfrm>
            <a:off x="7971453" y="6136718"/>
            <a:ext cx="4081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https://www.facebook.com/watch/?v=305237224163999</a:t>
            </a:r>
            <a:r>
              <a:rPr lang="cs-CZ" sz="1200" dirty="0"/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AC20250-4ABC-49DA-B309-776E58FCD0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861" t="17684" r="22139" b="50000"/>
          <a:stretch/>
        </p:blipFill>
        <p:spPr>
          <a:xfrm>
            <a:off x="8226764" y="4121081"/>
            <a:ext cx="3358684" cy="1884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3063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Toky látek a energií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vstupy: s</a:t>
            </a:r>
            <a:r>
              <a:rPr lang="en-US" dirty="0" err="1"/>
              <a:t>luneční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cs-CZ" dirty="0"/>
              <a:t>, o</a:t>
            </a:r>
            <a:r>
              <a:rPr lang="en-US" dirty="0" err="1"/>
              <a:t>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cs-CZ" dirty="0"/>
              <a:t>, v</a:t>
            </a:r>
            <a:r>
              <a:rPr lang="en-US" dirty="0" err="1"/>
              <a:t>oda</a:t>
            </a:r>
            <a:r>
              <a:rPr lang="cs-CZ" dirty="0"/>
              <a:t>, ž</a:t>
            </a:r>
            <a:r>
              <a:rPr lang="en-US" dirty="0" err="1"/>
              <a:t>iviny</a:t>
            </a:r>
            <a:endParaRPr lang="cs-CZ" dirty="0"/>
          </a:p>
          <a:p>
            <a:r>
              <a:rPr lang="cs-CZ" dirty="0"/>
              <a:t>výstupy: vyzařování (teplo), vymýváním látek z půdy, povrchový odtok, větrná eroze, vystěhování organismů, sklizeň biomasy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7137162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Přímé a nepřímé účinky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65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5" y="1066799"/>
            <a:ext cx="5730844" cy="570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9394924" y="6421036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Knight</a:t>
            </a:r>
            <a:r>
              <a:rPr lang="cs-CZ" sz="1400" dirty="0"/>
              <a:t> et al. (2005)</a:t>
            </a:r>
            <a:endParaRPr lang="en-US" sz="1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44" y="2047494"/>
            <a:ext cx="3455972" cy="256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83359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Přímé a nepřímé účinky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66</a:t>
            </a:fld>
            <a:endParaRPr lang="cs-CZ" altLang="cs-CZ" noProof="0" dirty="0"/>
          </a:p>
        </p:txBody>
      </p:sp>
      <p:pic>
        <p:nvPicPr>
          <p:cNvPr id="6" name="Picture 8" descr="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28" y="1358020"/>
            <a:ext cx="5529469" cy="5302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026060" y="4109834"/>
            <a:ext cx="42309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sz="1800" dirty="0">
                <a:latin typeface="+mn-lt"/>
              </a:rPr>
              <a:t>Sušina rostlin (A), celkový obsah fosfátů (B), kolonizace kořenů (C) a délky hyf (D) u AM </a:t>
            </a:r>
            <a:r>
              <a:rPr lang="cs-CZ" altLang="en-US" sz="1800" dirty="0" err="1">
                <a:latin typeface="+mn-lt"/>
              </a:rPr>
              <a:t>symbiozy</a:t>
            </a:r>
            <a:r>
              <a:rPr lang="cs-CZ" altLang="en-US" sz="1800" dirty="0">
                <a:latin typeface="+mn-lt"/>
              </a:rPr>
              <a:t> ošetřené 0, 0.1, 1.0, 10.0 µg </a:t>
            </a:r>
            <a:r>
              <a:rPr lang="cs-CZ" altLang="en-US" sz="1800" dirty="0" err="1">
                <a:latin typeface="+mn-lt"/>
              </a:rPr>
              <a:t>carbendazimu</a:t>
            </a:r>
            <a:r>
              <a:rPr lang="cs-CZ" altLang="en-US" sz="1800" dirty="0">
                <a:latin typeface="+mn-lt"/>
              </a:rPr>
              <a:t> na gram půdy.</a:t>
            </a:r>
            <a:endParaRPr lang="cs-CZ" altLang="en-US" sz="18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050169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Resilience</a:t>
            </a:r>
            <a:r>
              <a:rPr lang="cs-CZ" dirty="0"/>
              <a:t> a resistence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Resilience</a:t>
            </a:r>
          </a:p>
          <a:p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obnovit</a:t>
            </a:r>
            <a:r>
              <a:rPr lang="en-US" dirty="0"/>
              <a:t>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nějaké</a:t>
            </a:r>
            <a:r>
              <a:rPr lang="en-US" dirty="0"/>
              <a:t> </a:t>
            </a:r>
            <a:r>
              <a:rPr lang="en-US" dirty="0" err="1"/>
              <a:t>změně</a:t>
            </a:r>
            <a:r>
              <a:rPr lang="en-US" dirty="0"/>
              <a:t> / </a:t>
            </a:r>
            <a:r>
              <a:rPr lang="en-US" dirty="0" err="1"/>
              <a:t>narušení</a:t>
            </a:r>
            <a:endParaRPr lang="en-US" dirty="0"/>
          </a:p>
          <a:p>
            <a:pPr marL="0" indent="0">
              <a:buNone/>
            </a:pPr>
            <a:r>
              <a:rPr lang="en-US" b="1" dirty="0" err="1"/>
              <a:t>Resistence</a:t>
            </a:r>
            <a:endParaRPr lang="en-US" b="1" dirty="0"/>
          </a:p>
          <a:p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odolávat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působícímu</a:t>
            </a:r>
            <a:r>
              <a:rPr lang="en-US" dirty="0"/>
              <a:t> </a:t>
            </a:r>
            <a:r>
              <a:rPr lang="en-US" dirty="0" err="1"/>
              <a:t>stresu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definování</a:t>
            </a:r>
            <a:r>
              <a:rPr lang="en-US" dirty="0"/>
              <a:t> je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definovat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čemu</a:t>
            </a:r>
            <a:r>
              <a:rPr lang="en-US" dirty="0"/>
              <a:t>,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jakému</a:t>
            </a:r>
            <a:r>
              <a:rPr lang="en-US" dirty="0"/>
              <a:t> </a:t>
            </a:r>
            <a:r>
              <a:rPr lang="en-US" dirty="0" err="1"/>
              <a:t>druhu</a:t>
            </a:r>
            <a:r>
              <a:rPr lang="en-US" dirty="0"/>
              <a:t> </a:t>
            </a:r>
            <a:r>
              <a:rPr lang="en-US" dirty="0" err="1"/>
              <a:t>stresu</a:t>
            </a:r>
            <a:r>
              <a:rPr lang="en-US" dirty="0"/>
              <a:t> –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žádná</a:t>
            </a:r>
            <a:r>
              <a:rPr lang="en-US" dirty="0"/>
              <a:t> </a:t>
            </a:r>
            <a:r>
              <a:rPr lang="en-US" dirty="0" err="1"/>
              <a:t>obecná</a:t>
            </a:r>
            <a:r>
              <a:rPr lang="en-US" dirty="0"/>
              <a:t> resilience/</a:t>
            </a:r>
            <a:r>
              <a:rPr lang="en-US" dirty="0" err="1"/>
              <a:t>resistence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874455"/>
      </p:ext>
    </p:extLst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Ekologické principy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minima</a:t>
            </a:r>
          </a:p>
          <a:p>
            <a:r>
              <a:rPr lang="cs-CZ" dirty="0"/>
              <a:t>zákon tolerance</a:t>
            </a:r>
          </a:p>
          <a:p>
            <a:r>
              <a:rPr lang="cs-CZ" dirty="0"/>
              <a:t>+ biogeografická pravidla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74181928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tolerance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69</a:t>
            </a:fld>
            <a:endParaRPr lang="cs-CZ" altLang="cs-CZ" noProof="0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887890" y="1500894"/>
            <a:ext cx="0" cy="302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887890" y="4525081"/>
            <a:ext cx="5616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2967390" y="1859669"/>
            <a:ext cx="3455987" cy="2652712"/>
          </a:xfrm>
          <a:custGeom>
            <a:avLst/>
            <a:gdLst>
              <a:gd name="T0" fmla="*/ 0 w 2177"/>
              <a:gd name="T1" fmla="*/ 2147483647 h 1671"/>
              <a:gd name="T2" fmla="*/ 2147483647 w 2177"/>
              <a:gd name="T3" fmla="*/ 2147483647 h 1671"/>
              <a:gd name="T4" fmla="*/ 2147483647 w 2177"/>
              <a:gd name="T5" fmla="*/ 2147483647 h 1671"/>
              <a:gd name="T6" fmla="*/ 2147483647 w 2177"/>
              <a:gd name="T7" fmla="*/ 2147483647 h 1671"/>
              <a:gd name="T8" fmla="*/ 2147483647 w 2177"/>
              <a:gd name="T9" fmla="*/ 2147483647 h 1671"/>
              <a:gd name="T10" fmla="*/ 2147483647 w 2177"/>
              <a:gd name="T11" fmla="*/ 2147483647 h 1671"/>
              <a:gd name="T12" fmla="*/ 2147483647 w 2177"/>
              <a:gd name="T13" fmla="*/ 2147483647 h 16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77" h="1671">
                <a:moveTo>
                  <a:pt x="0" y="1671"/>
                </a:moveTo>
                <a:cubicBezTo>
                  <a:pt x="185" y="1606"/>
                  <a:pt x="371" y="1542"/>
                  <a:pt x="499" y="1353"/>
                </a:cubicBezTo>
                <a:cubicBezTo>
                  <a:pt x="627" y="1164"/>
                  <a:pt x="680" y="756"/>
                  <a:pt x="771" y="537"/>
                </a:cubicBezTo>
                <a:cubicBezTo>
                  <a:pt x="862" y="318"/>
                  <a:pt x="952" y="76"/>
                  <a:pt x="1043" y="38"/>
                </a:cubicBezTo>
                <a:cubicBezTo>
                  <a:pt x="1134" y="0"/>
                  <a:pt x="1217" y="136"/>
                  <a:pt x="1315" y="310"/>
                </a:cubicBezTo>
                <a:cubicBezTo>
                  <a:pt x="1413" y="484"/>
                  <a:pt x="1489" y="854"/>
                  <a:pt x="1633" y="1081"/>
                </a:cubicBezTo>
                <a:cubicBezTo>
                  <a:pt x="1777" y="1308"/>
                  <a:pt x="2086" y="1573"/>
                  <a:pt x="2177" y="1671"/>
                </a:cubicBezTo>
              </a:path>
            </a:pathLst>
          </a:cu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967390" y="4885444"/>
            <a:ext cx="35290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56327" y="4931481"/>
            <a:ext cx="270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rgbClr val="FF0000"/>
                </a:solidFill>
              </a:rPr>
              <a:t>interval tolerance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78390" y="3413831"/>
            <a:ext cx="1538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rgbClr val="0033CC"/>
                </a:solidFill>
              </a:rPr>
              <a:t>letální</a:t>
            </a:r>
          </a:p>
          <a:p>
            <a:pPr eaLnBrk="1" hangingPunct="1"/>
            <a:r>
              <a:rPr lang="cs-CZ" altLang="cs-CZ" sz="2400">
                <a:solidFill>
                  <a:srgbClr val="0033CC"/>
                </a:solidFill>
              </a:rPr>
              <a:t>minimum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10640" y="3372556"/>
            <a:ext cx="16081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rgbClr val="0033CC"/>
                </a:solidFill>
              </a:rPr>
              <a:t>letální</a:t>
            </a:r>
          </a:p>
          <a:p>
            <a:pPr eaLnBrk="1" hangingPunct="1"/>
            <a:r>
              <a:rPr lang="cs-CZ" altLang="cs-CZ" sz="2400">
                <a:solidFill>
                  <a:srgbClr val="0033CC"/>
                </a:solidFill>
              </a:rPr>
              <a:t>maximum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751490" y="4164719"/>
            <a:ext cx="2159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6424965" y="4164719"/>
            <a:ext cx="4318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904015" y="1331031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rgbClr val="0033CC"/>
                </a:solidFill>
              </a:rPr>
              <a:t>optimum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32127" y="1397706"/>
            <a:ext cx="1674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i="1"/>
              <a:t>prosperita</a:t>
            </a:r>
          </a:p>
          <a:p>
            <a:pPr eaLnBrk="1" hangingPunct="1"/>
            <a:r>
              <a:rPr lang="cs-CZ" altLang="cs-CZ" sz="2400" i="1"/>
              <a:t>systému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96490" y="4544131"/>
            <a:ext cx="1758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i="1"/>
              <a:t>ekologický</a:t>
            </a:r>
          </a:p>
          <a:p>
            <a:pPr eaLnBrk="1" hangingPunct="1"/>
            <a:r>
              <a:rPr lang="cs-CZ" altLang="cs-CZ" sz="2400" i="1"/>
              <a:t>faktor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15" y="175702"/>
            <a:ext cx="4766626" cy="32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45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35" y="505762"/>
            <a:ext cx="8312077" cy="56207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236309" y="6322924"/>
            <a:ext cx="1572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Yokoyama</a:t>
            </a:r>
            <a:r>
              <a:rPr lang="cs-CZ" sz="1400" dirty="0"/>
              <a:t> (2018)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577853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tolerance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3912541"/>
            <a:ext cx="10810875" cy="2564272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Příklad:</a:t>
            </a:r>
          </a:p>
          <a:p>
            <a:r>
              <a:rPr lang="en-GB" sz="2000" dirty="0"/>
              <a:t>Na, K, Mg, Ca, (Cr), V, </a:t>
            </a:r>
            <a:r>
              <a:rPr lang="en-GB" sz="2000" dirty="0" err="1"/>
              <a:t>Mn</a:t>
            </a:r>
            <a:r>
              <a:rPr lang="en-GB" sz="2000" dirty="0"/>
              <a:t>, Fe, Co, Ni, Cu, Zn, Mo a W – </a:t>
            </a:r>
            <a:r>
              <a:rPr lang="en-GB" sz="2000" dirty="0" err="1"/>
              <a:t>mají</a:t>
            </a:r>
            <a:r>
              <a:rPr lang="en-GB" sz="2000" dirty="0"/>
              <a:t> v </a:t>
            </a:r>
            <a:r>
              <a:rPr lang="en-GB" sz="2000" dirty="0" err="1"/>
              <a:t>buňkách</a:t>
            </a:r>
            <a:r>
              <a:rPr lang="en-GB" sz="2000" dirty="0"/>
              <a:t> </a:t>
            </a:r>
            <a:r>
              <a:rPr lang="en-GB" sz="2000" dirty="0" err="1"/>
              <a:t>nějakou</a:t>
            </a:r>
            <a:r>
              <a:rPr lang="en-GB" sz="2000" dirty="0"/>
              <a:t> </a:t>
            </a:r>
            <a:r>
              <a:rPr lang="en-GB" sz="2000" dirty="0" err="1"/>
              <a:t>roli</a:t>
            </a:r>
            <a:endParaRPr lang="en-GB" sz="2000" dirty="0"/>
          </a:p>
          <a:p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stopových</a:t>
            </a:r>
            <a:r>
              <a:rPr lang="en-GB" sz="2000" dirty="0"/>
              <a:t> </a:t>
            </a:r>
            <a:r>
              <a:rPr lang="en-GB" sz="2000" dirty="0" err="1"/>
              <a:t>množstvích</a:t>
            </a:r>
            <a:r>
              <a:rPr lang="en-GB" sz="2000" dirty="0"/>
              <a:t>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nezbytné</a:t>
            </a:r>
            <a:r>
              <a:rPr lang="en-GB" sz="2000" dirty="0"/>
              <a:t> (= </a:t>
            </a:r>
            <a:r>
              <a:rPr lang="en-GB" sz="2000" b="1" dirty="0" err="1"/>
              <a:t>esenciální</a:t>
            </a:r>
            <a:r>
              <a:rPr lang="en-GB" sz="2000" dirty="0"/>
              <a:t>) pro </a:t>
            </a:r>
            <a:r>
              <a:rPr lang="en-GB" sz="2000" dirty="0" err="1"/>
              <a:t>růst</a:t>
            </a:r>
            <a:r>
              <a:rPr lang="en-GB" sz="2000" dirty="0"/>
              <a:t> a </a:t>
            </a:r>
            <a:r>
              <a:rPr lang="en-GB" sz="2000" dirty="0" err="1"/>
              <a:t>metabolismus</a:t>
            </a:r>
            <a:r>
              <a:rPr lang="en-GB" sz="2000" dirty="0"/>
              <a:t>, ale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vyšších</a:t>
            </a:r>
            <a:r>
              <a:rPr lang="en-GB" sz="2000" dirty="0"/>
              <a:t> </a:t>
            </a:r>
            <a:r>
              <a:rPr lang="en-GB" sz="2000" dirty="0" err="1"/>
              <a:t>koncentracích</a:t>
            </a:r>
            <a:r>
              <a:rPr lang="en-GB" sz="2000" dirty="0"/>
              <a:t> </a:t>
            </a:r>
            <a:r>
              <a:rPr lang="en-GB" sz="2000" dirty="0" err="1"/>
              <a:t>mohou</a:t>
            </a:r>
            <a:r>
              <a:rPr lang="en-GB" sz="2000" dirty="0"/>
              <a:t> </a:t>
            </a:r>
            <a:r>
              <a:rPr lang="en-GB" sz="2000" dirty="0" err="1"/>
              <a:t>mít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organismy</a:t>
            </a:r>
            <a:r>
              <a:rPr lang="en-GB" sz="2000" dirty="0"/>
              <a:t> </a:t>
            </a:r>
            <a:r>
              <a:rPr lang="en-GB" sz="2000" dirty="0" err="1"/>
              <a:t>inhibiční</a:t>
            </a:r>
            <a:r>
              <a:rPr lang="en-GB" sz="2000" dirty="0"/>
              <a:t> </a:t>
            </a:r>
            <a:r>
              <a:rPr lang="en-GB" sz="2000" dirty="0" err="1"/>
              <a:t>účinek</a:t>
            </a:r>
            <a:r>
              <a:rPr lang="en-GB" sz="2000" dirty="0"/>
              <a:t> a </a:t>
            </a:r>
            <a:r>
              <a:rPr lang="en-GB" sz="2000" dirty="0" err="1"/>
              <a:t>ve</a:t>
            </a:r>
            <a:r>
              <a:rPr lang="en-GB" sz="2000" dirty="0"/>
              <a:t> </a:t>
            </a:r>
            <a:r>
              <a:rPr lang="en-GB" sz="2000" dirty="0" err="1"/>
              <a:t>vysokých</a:t>
            </a:r>
            <a:r>
              <a:rPr lang="en-GB" sz="2000" dirty="0"/>
              <a:t> </a:t>
            </a:r>
            <a:r>
              <a:rPr lang="en-GB" sz="2000" dirty="0" err="1"/>
              <a:t>koncentracích</a:t>
            </a:r>
            <a:r>
              <a:rPr lang="en-GB" sz="2000" dirty="0"/>
              <a:t> se </a:t>
            </a:r>
            <a:r>
              <a:rPr lang="en-GB" sz="2000" dirty="0" err="1"/>
              <a:t>mohou</a:t>
            </a:r>
            <a:r>
              <a:rPr lang="en-GB" sz="2000" dirty="0"/>
              <a:t> </a:t>
            </a:r>
            <a:r>
              <a:rPr lang="en-GB" sz="2000" dirty="0" err="1"/>
              <a:t>stát</a:t>
            </a:r>
            <a:r>
              <a:rPr lang="en-GB" sz="2000" dirty="0"/>
              <a:t> </a:t>
            </a:r>
            <a:r>
              <a:rPr lang="en-GB" sz="2000" dirty="0" err="1"/>
              <a:t>toxickými</a:t>
            </a:r>
            <a:endParaRPr lang="en-GB" sz="2000" dirty="0"/>
          </a:p>
          <a:p>
            <a:r>
              <a:rPr lang="en-GB" sz="2000" dirty="0" err="1"/>
              <a:t>toxické</a:t>
            </a:r>
            <a:r>
              <a:rPr lang="en-GB" sz="2000" dirty="0"/>
              <a:t> </a:t>
            </a:r>
            <a:r>
              <a:rPr lang="en-GB" sz="2000" dirty="0" err="1"/>
              <a:t>kovy</a:t>
            </a:r>
            <a:r>
              <a:rPr lang="en-GB" sz="2000" dirty="0"/>
              <a:t> (≠ </a:t>
            </a:r>
            <a:r>
              <a:rPr lang="en-GB" sz="2000" b="1" dirty="0"/>
              <a:t>ne-</a:t>
            </a:r>
            <a:r>
              <a:rPr lang="en-GB" sz="2000" b="1" dirty="0" err="1"/>
              <a:t>esenciální</a:t>
            </a:r>
            <a:r>
              <a:rPr lang="en-GB" sz="2000" dirty="0"/>
              <a:t>) = </a:t>
            </a:r>
            <a:r>
              <a:rPr lang="en-GB" sz="2000" dirty="0" err="1"/>
              <a:t>nemají</a:t>
            </a:r>
            <a:r>
              <a:rPr lang="en-GB" sz="2000" dirty="0"/>
              <a:t> </a:t>
            </a:r>
            <a:r>
              <a:rPr lang="en-GB" sz="2000" dirty="0" err="1"/>
              <a:t>žádnou</a:t>
            </a:r>
            <a:r>
              <a:rPr lang="en-GB" sz="2000" dirty="0"/>
              <a:t> </a:t>
            </a:r>
            <a:r>
              <a:rPr lang="en-GB" sz="2000" dirty="0" err="1"/>
              <a:t>známou</a:t>
            </a:r>
            <a:r>
              <a:rPr lang="en-GB" sz="2000" dirty="0"/>
              <a:t> </a:t>
            </a:r>
            <a:r>
              <a:rPr lang="en-GB" sz="2000" dirty="0" err="1"/>
              <a:t>biologickou</a:t>
            </a:r>
            <a:r>
              <a:rPr lang="en-GB" sz="2000" dirty="0"/>
              <a:t> </a:t>
            </a:r>
            <a:r>
              <a:rPr lang="en-GB" sz="2000" dirty="0" err="1"/>
              <a:t>funkci</a:t>
            </a:r>
            <a:r>
              <a:rPr lang="en-GB" sz="2000" dirty="0"/>
              <a:t> - Ag, Cd, Sn, Au, Hg, Tl, </a:t>
            </a:r>
            <a:r>
              <a:rPr lang="en-GB" sz="2000" dirty="0" err="1"/>
              <a:t>Pb</a:t>
            </a:r>
            <a:r>
              <a:rPr lang="en-GB" sz="2000" dirty="0"/>
              <a:t>, Al, Be, Li a </a:t>
            </a:r>
            <a:r>
              <a:rPr lang="en-GB" sz="2000" dirty="0" err="1"/>
              <a:t>polokovy</a:t>
            </a:r>
            <a:r>
              <a:rPr lang="en-GB" sz="2000" dirty="0"/>
              <a:t> Ge, As, Sb, Se</a:t>
            </a:r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70</a:t>
            </a:fld>
            <a:endParaRPr lang="cs-CZ" altLang="cs-CZ" noProof="0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17" y="1066799"/>
            <a:ext cx="6275223" cy="28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638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tolerance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V </a:t>
            </a:r>
            <a:r>
              <a:rPr lang="en-US" b="1" dirty="0" err="1"/>
              <a:t>intervalu</a:t>
            </a:r>
            <a:r>
              <a:rPr lang="en-US" b="1" dirty="0"/>
              <a:t> tolerance se </a:t>
            </a:r>
            <a:r>
              <a:rPr lang="en-US" b="1" dirty="0" err="1"/>
              <a:t>mezi</a:t>
            </a:r>
            <a:r>
              <a:rPr lang="en-US" b="1" dirty="0"/>
              <a:t> </a:t>
            </a:r>
            <a:r>
              <a:rPr lang="en-US" b="1" dirty="0" err="1"/>
              <a:t>sebou</a:t>
            </a:r>
            <a:r>
              <a:rPr lang="en-US" b="1" dirty="0"/>
              <a:t> </a:t>
            </a:r>
            <a:r>
              <a:rPr lang="en-US" b="1" dirty="0" err="1"/>
              <a:t>liší</a:t>
            </a:r>
            <a:r>
              <a:rPr lang="en-US" b="1" dirty="0"/>
              <a:t>:</a:t>
            </a:r>
          </a:p>
          <a:p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druhy</a:t>
            </a:r>
            <a:r>
              <a:rPr lang="en-US" dirty="0"/>
              <a:t> </a:t>
            </a:r>
            <a:r>
              <a:rPr lang="en-US" dirty="0" err="1"/>
              <a:t>organismů</a:t>
            </a:r>
            <a:endParaRPr lang="en-US" dirty="0"/>
          </a:p>
          <a:p>
            <a:r>
              <a:rPr lang="en-US" dirty="0" err="1"/>
              <a:t>jednotliví</a:t>
            </a:r>
            <a:r>
              <a:rPr lang="en-US" dirty="0"/>
              <a:t> </a:t>
            </a:r>
            <a:r>
              <a:rPr lang="en-US" dirty="0" err="1"/>
              <a:t>jedinci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populace </a:t>
            </a:r>
            <a:r>
              <a:rPr lang="en-US" dirty="0" err="1"/>
              <a:t>druhu</a:t>
            </a:r>
            <a:endParaRPr lang="en-US" dirty="0"/>
          </a:p>
          <a:p>
            <a:r>
              <a:rPr lang="en-US" dirty="0" err="1"/>
              <a:t>jednotlivá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v </a:t>
            </a:r>
            <a:r>
              <a:rPr lang="en-US" dirty="0" err="1"/>
              <a:t>životě</a:t>
            </a:r>
            <a:r>
              <a:rPr lang="en-US" dirty="0"/>
              <a:t> </a:t>
            </a:r>
            <a:r>
              <a:rPr lang="en-US" dirty="0" err="1"/>
              <a:t>jedince</a:t>
            </a:r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001101868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Ekosystémové služby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dopady na člověka</a:t>
            </a:r>
          </a:p>
          <a:p>
            <a:r>
              <a:rPr lang="cs-CZ" sz="2400" dirty="0"/>
              <a:t>holistický přístup</a:t>
            </a:r>
          </a:p>
          <a:p>
            <a:r>
              <a:rPr lang="cs-CZ" sz="2400" dirty="0"/>
              <a:t>příklad - půda</a:t>
            </a:r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72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4" y="1066799"/>
            <a:ext cx="8193356" cy="57912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294091" y="698135"/>
            <a:ext cx="2897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3"/>
              </a:rPr>
              <a:t>http://www.fao.org/soils-2015/en</a:t>
            </a:r>
            <a:r>
              <a:rPr lang="cs-CZ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941054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20" y="0"/>
            <a:ext cx="11841933" cy="6817259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73</a:t>
            </a:fld>
            <a:endParaRPr lang="cs-CZ" altLang="cs-CZ" noProof="0" dirty="0"/>
          </a:p>
        </p:txBody>
      </p:sp>
      <p:sp>
        <p:nvSpPr>
          <p:cNvPr id="8" name="Obdélník 7"/>
          <p:cNvSpPr/>
          <p:nvPr/>
        </p:nvSpPr>
        <p:spPr>
          <a:xfrm>
            <a:off x="8231707" y="0"/>
            <a:ext cx="4086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https://www.soil-journal.net/2/111/2016/soil-2-111-2016-supplement.pdf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4479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29" y="9053"/>
            <a:ext cx="11804399" cy="6801192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74</a:t>
            </a:fld>
            <a:endParaRPr lang="cs-CZ" altLang="cs-CZ" noProof="0" dirty="0"/>
          </a:p>
        </p:txBody>
      </p:sp>
      <p:sp>
        <p:nvSpPr>
          <p:cNvPr id="6" name="Obdélník 5"/>
          <p:cNvSpPr/>
          <p:nvPr/>
        </p:nvSpPr>
        <p:spPr>
          <a:xfrm>
            <a:off x="426704" y="5538539"/>
            <a:ext cx="2661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https://www.soil-journal.net/2/111/2016/soil-2-111-2016-supplement.pdf</a:t>
            </a:r>
            <a:r>
              <a:rPr lang="cs-CZ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83548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Ekosystémové služby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 ekosystémech je všechno propojeno</a:t>
            </a:r>
          </a:p>
          <a:p>
            <a:r>
              <a:rPr lang="cs-CZ" sz="2400" dirty="0"/>
              <a:t>příklad netopýři: </a:t>
            </a:r>
            <a:r>
              <a:rPr lang="en-GB" sz="2400" dirty="0"/>
              <a:t>Insectivorous bat populations, adversely</a:t>
            </a:r>
            <a:r>
              <a:rPr lang="cs-CZ" sz="2400" dirty="0"/>
              <a:t> </a:t>
            </a:r>
            <a:r>
              <a:rPr lang="en-GB" sz="2400" dirty="0"/>
              <a:t>impacted by white-nose syndrome and wind</a:t>
            </a:r>
            <a:r>
              <a:rPr lang="cs-CZ" sz="2400" dirty="0"/>
              <a:t> </a:t>
            </a:r>
            <a:r>
              <a:rPr lang="en-GB" sz="2400" dirty="0"/>
              <a:t>turbines, may be worth billions of dollars</a:t>
            </a:r>
            <a:r>
              <a:rPr lang="cs-CZ" sz="2400" dirty="0"/>
              <a:t> </a:t>
            </a:r>
            <a:r>
              <a:rPr lang="en-GB" sz="2400" dirty="0"/>
              <a:t>to North American agriculture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75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589" y="2571160"/>
            <a:ext cx="5084936" cy="405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4032349" y="6322924"/>
            <a:ext cx="1736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Boyles</a:t>
            </a:r>
            <a:r>
              <a:rPr lang="cs-CZ" sz="1400" dirty="0"/>
              <a:t> et al. (2011)</a:t>
            </a:r>
            <a:endParaRPr lang="en-US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56" y="3086099"/>
            <a:ext cx="2871019" cy="305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2562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 err="1"/>
              <a:t>Yokoyama</a:t>
            </a:r>
            <a:r>
              <a:rPr lang="cs-CZ" sz="1200" dirty="0"/>
              <a:t> H. (2018): </a:t>
            </a:r>
            <a:r>
              <a:rPr lang="cs-CZ" sz="1200" dirty="0" err="1"/>
              <a:t>Lecture</a:t>
            </a:r>
            <a:r>
              <a:rPr lang="cs-CZ" sz="1200" dirty="0"/>
              <a:t> on </a:t>
            </a:r>
            <a:r>
              <a:rPr lang="cs-CZ" sz="1200" dirty="0" err="1"/>
              <a:t>Methylmercury</a:t>
            </a:r>
            <a:r>
              <a:rPr lang="cs-CZ" sz="1200" dirty="0"/>
              <a:t> </a:t>
            </a:r>
            <a:r>
              <a:rPr lang="cs-CZ" sz="1200" dirty="0" err="1"/>
              <a:t>Poisoning</a:t>
            </a:r>
            <a:r>
              <a:rPr lang="cs-CZ" sz="1200" dirty="0"/>
              <a:t> in </a:t>
            </a:r>
            <a:r>
              <a:rPr lang="cs-CZ" sz="1200" dirty="0" err="1"/>
              <a:t>Minamata</a:t>
            </a:r>
            <a:r>
              <a:rPr lang="cs-CZ" sz="1200" dirty="0"/>
              <a:t> (MPM). In: Mercury </a:t>
            </a:r>
            <a:r>
              <a:rPr lang="cs-CZ" sz="1200" dirty="0" err="1"/>
              <a:t>Pollution</a:t>
            </a:r>
            <a:r>
              <a:rPr lang="cs-CZ" sz="1200" dirty="0"/>
              <a:t> in </a:t>
            </a:r>
            <a:r>
              <a:rPr lang="cs-CZ" sz="1200" dirty="0" err="1"/>
              <a:t>Minamata</a:t>
            </a:r>
            <a:r>
              <a:rPr lang="cs-CZ" sz="1200" dirty="0"/>
              <a:t>. </a:t>
            </a:r>
            <a:r>
              <a:rPr lang="cs-CZ" sz="1200" dirty="0" err="1"/>
              <a:t>SpringerBriefs</a:t>
            </a:r>
            <a:r>
              <a:rPr lang="cs-CZ" sz="1200" dirty="0"/>
              <a:t> in </a:t>
            </a:r>
            <a:r>
              <a:rPr lang="cs-CZ" sz="1200" dirty="0" err="1"/>
              <a:t>Environmental</a:t>
            </a:r>
            <a:r>
              <a:rPr lang="cs-CZ" sz="1200" dirty="0"/>
              <a:t> Science. </a:t>
            </a:r>
            <a:r>
              <a:rPr lang="cs-CZ" sz="1200" dirty="0" err="1"/>
              <a:t>Springer</a:t>
            </a:r>
            <a:r>
              <a:rPr lang="cs-CZ" sz="1200" dirty="0"/>
              <a:t>, Singapore. </a:t>
            </a:r>
            <a:r>
              <a:rPr lang="cs-CZ" sz="1200" dirty="0">
                <a:hlinkClick r:id="rId2"/>
              </a:rPr>
              <a:t>https://doi.org/10.1007/978-981-10-7392-2_2</a:t>
            </a:r>
            <a:endParaRPr lang="cs-CZ" sz="1200" dirty="0"/>
          </a:p>
          <a:p>
            <a:pPr marL="0" indent="0">
              <a:buNone/>
            </a:pPr>
            <a:r>
              <a:rPr lang="cs-CZ" sz="1200" dirty="0"/>
              <a:t>Hvězdová, M., Kosubová, P., Košíková, M., </a:t>
            </a:r>
            <a:r>
              <a:rPr lang="cs-CZ" sz="1200" dirty="0" err="1"/>
              <a:t>Scherr</a:t>
            </a:r>
            <a:r>
              <a:rPr lang="cs-CZ" sz="1200" dirty="0"/>
              <a:t>, K.E., Šimek, Z., Brodský, L., Šudoma, M., Škulcová, L., Sáňka, M., Svobodová, M., Krkošková, L., Vašíčková, J., Neuwirthová, N., Bielská, L., Hofman, J. (2018): </a:t>
            </a:r>
            <a:r>
              <a:rPr lang="cs-CZ" sz="1200" dirty="0" err="1"/>
              <a:t>Currently</a:t>
            </a:r>
            <a:r>
              <a:rPr lang="cs-CZ" sz="1200" dirty="0"/>
              <a:t> and </a:t>
            </a:r>
            <a:r>
              <a:rPr lang="cs-CZ" sz="1200" dirty="0" err="1"/>
              <a:t>recently</a:t>
            </a:r>
            <a:r>
              <a:rPr lang="cs-CZ" sz="1200" dirty="0"/>
              <a:t> </a:t>
            </a:r>
            <a:r>
              <a:rPr lang="cs-CZ" sz="1200" dirty="0" err="1"/>
              <a:t>used</a:t>
            </a:r>
            <a:r>
              <a:rPr lang="cs-CZ" sz="1200" dirty="0"/>
              <a:t> </a:t>
            </a:r>
            <a:r>
              <a:rPr lang="cs-CZ" sz="1200" dirty="0" err="1"/>
              <a:t>pesticides</a:t>
            </a:r>
            <a:r>
              <a:rPr lang="cs-CZ" sz="1200" dirty="0"/>
              <a:t> in </a:t>
            </a:r>
            <a:r>
              <a:rPr lang="cs-CZ" sz="1200" dirty="0" err="1"/>
              <a:t>Central</a:t>
            </a:r>
            <a:r>
              <a:rPr lang="cs-CZ" sz="1200" dirty="0"/>
              <a:t> </a:t>
            </a:r>
            <a:r>
              <a:rPr lang="cs-CZ" sz="1200" dirty="0" err="1"/>
              <a:t>European</a:t>
            </a:r>
            <a:r>
              <a:rPr lang="cs-CZ" sz="1200" dirty="0"/>
              <a:t> </a:t>
            </a:r>
            <a:r>
              <a:rPr lang="cs-CZ" sz="1200" dirty="0" err="1"/>
              <a:t>arable</a:t>
            </a:r>
            <a:r>
              <a:rPr lang="cs-CZ" sz="1200" dirty="0"/>
              <a:t> </a:t>
            </a:r>
            <a:r>
              <a:rPr lang="cs-CZ" sz="1200" dirty="0" err="1"/>
              <a:t>soils</a:t>
            </a:r>
            <a:r>
              <a:rPr lang="cs-CZ" sz="1200" dirty="0"/>
              <a:t>. Science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Total</a:t>
            </a:r>
            <a:r>
              <a:rPr lang="cs-CZ" sz="1200" dirty="0"/>
              <a:t> </a:t>
            </a:r>
            <a:r>
              <a:rPr lang="cs-CZ" sz="1200" dirty="0" err="1"/>
              <a:t>Environment</a:t>
            </a:r>
            <a:r>
              <a:rPr lang="cs-CZ" sz="1200" dirty="0"/>
              <a:t> 613-614: 361-370. https://doi.org/10.1016/j.scitotenv.2017.09.049</a:t>
            </a:r>
          </a:p>
          <a:p>
            <a:pPr marL="0" indent="0">
              <a:buNone/>
            </a:pPr>
            <a:r>
              <a:rPr lang="cs-CZ" sz="1200" dirty="0"/>
              <a:t>Vašíčková J., Hvězdová M., </a:t>
            </a:r>
            <a:r>
              <a:rPr lang="cs-CZ" sz="1200" dirty="0" err="1"/>
              <a:t>Kosubová</a:t>
            </a:r>
            <a:r>
              <a:rPr lang="cs-CZ" sz="1200" dirty="0"/>
              <a:t> P., Hofman J. (2019): </a:t>
            </a:r>
            <a:r>
              <a:rPr lang="cs-CZ" sz="1200" dirty="0" err="1"/>
              <a:t>Ecological</a:t>
            </a:r>
            <a:r>
              <a:rPr lang="cs-CZ" sz="1200" dirty="0"/>
              <a:t> risk </a:t>
            </a:r>
            <a:r>
              <a:rPr lang="cs-CZ" sz="1200" dirty="0" err="1"/>
              <a:t>assessment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pesticide </a:t>
            </a:r>
            <a:r>
              <a:rPr lang="cs-CZ" sz="1200" dirty="0" err="1"/>
              <a:t>residues</a:t>
            </a:r>
            <a:r>
              <a:rPr lang="cs-CZ" sz="1200" dirty="0"/>
              <a:t> in </a:t>
            </a:r>
            <a:r>
              <a:rPr lang="cs-CZ" sz="1200" dirty="0" err="1"/>
              <a:t>arable</a:t>
            </a:r>
            <a:r>
              <a:rPr lang="cs-CZ" sz="1200" dirty="0"/>
              <a:t> </a:t>
            </a:r>
            <a:r>
              <a:rPr lang="cs-CZ" sz="1200" dirty="0" err="1"/>
              <a:t>soils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Czech Republic. </a:t>
            </a:r>
            <a:r>
              <a:rPr lang="cs-CZ" sz="1200" dirty="0" err="1"/>
              <a:t>Chemosphere</a:t>
            </a:r>
            <a:r>
              <a:rPr lang="cs-CZ" sz="1200" dirty="0"/>
              <a:t> 216, 479-487. </a:t>
            </a:r>
            <a:r>
              <a:rPr lang="cs-CZ" sz="1200" dirty="0">
                <a:hlinkClick r:id="rId3"/>
              </a:rPr>
              <a:t>https://doi.org/10.1016/j.chemosphere.2018.10.158</a:t>
            </a:r>
            <a:endParaRPr lang="cs-CZ" sz="1200" dirty="0"/>
          </a:p>
          <a:p>
            <a:pPr marL="0" indent="0">
              <a:buNone/>
            </a:pPr>
            <a:r>
              <a:rPr lang="cs-CZ" sz="1200" dirty="0"/>
              <a:t>Kodeš V. (2017): Pesticidy v podzemních vodách ČR. Podzemní vody ve vodárenské praxi, Jablonné nad Orlicí, 29.-30.3.2017</a:t>
            </a:r>
          </a:p>
          <a:p>
            <a:pPr marL="0" indent="0">
              <a:buNone/>
            </a:pPr>
            <a:r>
              <a:rPr lang="cs-CZ" sz="1200" dirty="0"/>
              <a:t>Kodeš V. (2017): Výskyt a chování pesticidů v podzemních vodách ČR. 22. konference Ústředí monitoringu, </a:t>
            </a:r>
            <a:r>
              <a:rPr lang="cs-CZ" sz="1200" dirty="0" err="1"/>
              <a:t>Milovy</a:t>
            </a:r>
            <a:r>
              <a:rPr lang="cs-CZ" sz="1200" dirty="0"/>
              <a:t>, 11.10.2017</a:t>
            </a:r>
          </a:p>
          <a:p>
            <a:pPr marL="0" indent="0">
              <a:buNone/>
            </a:pPr>
            <a:r>
              <a:rPr lang="cs-CZ" sz="1200" dirty="0"/>
              <a:t>Anděl P. (2011): </a:t>
            </a:r>
            <a:r>
              <a:rPr lang="cs-CZ" sz="1200" dirty="0" err="1"/>
              <a:t>Ekotoxikologie</a:t>
            </a:r>
            <a:r>
              <a:rPr lang="cs-CZ" sz="1200" dirty="0"/>
              <a:t>, </a:t>
            </a:r>
            <a:r>
              <a:rPr lang="cs-CZ" sz="1200" dirty="0" err="1"/>
              <a:t>bioindikace</a:t>
            </a:r>
            <a:r>
              <a:rPr lang="cs-CZ" sz="1200" dirty="0"/>
              <a:t> a biomonitoring. </a:t>
            </a:r>
            <a:r>
              <a:rPr lang="cs-CZ" sz="1200" dirty="0" err="1"/>
              <a:t>Evernia</a:t>
            </a:r>
            <a:r>
              <a:rPr lang="cs-CZ" sz="1200" dirty="0"/>
              <a:t>. ISBN 9788090378797.</a:t>
            </a:r>
          </a:p>
          <a:p>
            <a:pPr marL="0" indent="0">
              <a:buNone/>
            </a:pPr>
            <a:r>
              <a:rPr lang="cs-CZ" sz="1200" dirty="0" err="1"/>
              <a:t>Rockström</a:t>
            </a:r>
            <a:r>
              <a:rPr lang="cs-CZ" sz="1200" dirty="0"/>
              <a:t> et al. (2009): A </a:t>
            </a:r>
            <a:r>
              <a:rPr lang="cs-CZ" sz="1200" dirty="0" err="1"/>
              <a:t>safe</a:t>
            </a:r>
            <a:r>
              <a:rPr lang="cs-CZ" sz="1200" dirty="0"/>
              <a:t> </a:t>
            </a:r>
            <a:r>
              <a:rPr lang="cs-CZ" sz="1200" dirty="0" err="1"/>
              <a:t>operating</a:t>
            </a:r>
            <a:r>
              <a:rPr lang="cs-CZ" sz="1200" dirty="0"/>
              <a:t> </a:t>
            </a:r>
            <a:r>
              <a:rPr lang="cs-CZ" sz="1200" dirty="0" err="1"/>
              <a:t>space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humanity. </a:t>
            </a:r>
            <a:r>
              <a:rPr lang="cs-CZ" sz="1200" dirty="0" err="1"/>
              <a:t>Nature</a:t>
            </a:r>
            <a:r>
              <a:rPr lang="cs-CZ" sz="1200" dirty="0"/>
              <a:t> 461, 472.</a:t>
            </a:r>
          </a:p>
          <a:p>
            <a:pPr marL="0" indent="0">
              <a:buNone/>
            </a:pPr>
            <a:r>
              <a:rPr lang="cs-CZ" sz="1200" dirty="0" err="1"/>
              <a:t>Pérez</a:t>
            </a:r>
            <a:r>
              <a:rPr lang="cs-CZ" sz="1200" dirty="0"/>
              <a:t> A.P., </a:t>
            </a:r>
            <a:r>
              <a:rPr lang="cs-CZ" sz="1200" dirty="0" err="1"/>
              <a:t>Rodríguez</a:t>
            </a:r>
            <a:r>
              <a:rPr lang="cs-CZ" sz="1200" dirty="0"/>
              <a:t> </a:t>
            </a:r>
            <a:r>
              <a:rPr lang="cs-CZ" sz="1200" dirty="0" err="1"/>
              <a:t>Eugenio</a:t>
            </a:r>
            <a:r>
              <a:rPr lang="cs-CZ" sz="1200" dirty="0"/>
              <a:t> N. (2018): Status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local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contamination</a:t>
            </a:r>
            <a:r>
              <a:rPr lang="cs-CZ" sz="1200" dirty="0"/>
              <a:t> in </a:t>
            </a:r>
            <a:r>
              <a:rPr lang="cs-CZ" sz="1200" dirty="0" err="1"/>
              <a:t>Europe</a:t>
            </a:r>
            <a:r>
              <a:rPr lang="cs-CZ" sz="1200" dirty="0"/>
              <a:t>: </a:t>
            </a:r>
            <a:r>
              <a:rPr lang="cs-CZ" sz="1200" dirty="0" err="1"/>
              <a:t>Revision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indicator</a:t>
            </a:r>
            <a:r>
              <a:rPr lang="cs-CZ" sz="1200" dirty="0"/>
              <a:t> “</a:t>
            </a:r>
            <a:r>
              <a:rPr lang="cs-CZ" sz="1200" dirty="0" err="1"/>
              <a:t>Progress</a:t>
            </a:r>
            <a:r>
              <a:rPr lang="cs-CZ" sz="1200" dirty="0"/>
              <a:t> in </a:t>
            </a:r>
            <a:r>
              <a:rPr lang="cs-CZ" sz="1200" dirty="0" err="1"/>
              <a:t>the</a:t>
            </a:r>
            <a:r>
              <a:rPr lang="cs-CZ" sz="1200" dirty="0"/>
              <a:t> management </a:t>
            </a:r>
            <a:r>
              <a:rPr lang="cs-CZ" sz="1200" dirty="0" err="1"/>
              <a:t>Contaminated</a:t>
            </a:r>
            <a:r>
              <a:rPr lang="cs-CZ" sz="1200" dirty="0"/>
              <a:t> </a:t>
            </a:r>
            <a:r>
              <a:rPr lang="cs-CZ" sz="1200" dirty="0" err="1"/>
              <a:t>Sites</a:t>
            </a:r>
            <a:r>
              <a:rPr lang="cs-CZ" sz="1200" dirty="0"/>
              <a:t> in </a:t>
            </a:r>
            <a:r>
              <a:rPr lang="cs-CZ" sz="1200" dirty="0" err="1"/>
              <a:t>Europe</a:t>
            </a:r>
            <a:r>
              <a:rPr lang="cs-CZ" sz="1200" dirty="0"/>
              <a:t>, EUR 29124 EN, </a:t>
            </a:r>
            <a:r>
              <a:rPr lang="cs-CZ" sz="1200" dirty="0" err="1"/>
              <a:t>Publications</a:t>
            </a:r>
            <a:r>
              <a:rPr lang="cs-CZ" sz="1200" dirty="0"/>
              <a:t> Office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European</a:t>
            </a:r>
            <a:r>
              <a:rPr lang="cs-CZ" sz="1200" dirty="0"/>
              <a:t> Union, </a:t>
            </a:r>
            <a:r>
              <a:rPr lang="cs-CZ" sz="1200" dirty="0" err="1"/>
              <a:t>Luxembourg</a:t>
            </a:r>
            <a:r>
              <a:rPr lang="cs-CZ" sz="1200" dirty="0"/>
              <a:t>, 2018, ISBN 978-92-79-80072-6.</a:t>
            </a:r>
          </a:p>
          <a:p>
            <a:pPr marL="0" indent="0">
              <a:buNone/>
            </a:pPr>
            <a:r>
              <a:rPr lang="cs-CZ" sz="1200" dirty="0"/>
              <a:t>Moe S.J., De </a:t>
            </a:r>
            <a:r>
              <a:rPr lang="cs-CZ" sz="1200" dirty="0" err="1"/>
              <a:t>Schamphelaere</a:t>
            </a:r>
            <a:r>
              <a:rPr lang="cs-CZ" sz="1200" dirty="0"/>
              <a:t> K., </a:t>
            </a:r>
            <a:r>
              <a:rPr lang="cs-CZ" sz="1200" dirty="0" err="1"/>
              <a:t>Clements</a:t>
            </a:r>
            <a:r>
              <a:rPr lang="cs-CZ" sz="1200" dirty="0"/>
              <a:t> W.H., </a:t>
            </a:r>
            <a:r>
              <a:rPr lang="cs-CZ" sz="1200" dirty="0" err="1"/>
              <a:t>Sorensen</a:t>
            </a:r>
            <a:r>
              <a:rPr lang="cs-CZ" sz="1200" dirty="0"/>
              <a:t> M.T., Van den </a:t>
            </a:r>
            <a:r>
              <a:rPr lang="cs-CZ" sz="1200" dirty="0" err="1"/>
              <a:t>Brink</a:t>
            </a:r>
            <a:r>
              <a:rPr lang="cs-CZ" sz="1200" dirty="0"/>
              <a:t> P.J., </a:t>
            </a:r>
            <a:r>
              <a:rPr lang="cs-CZ" sz="1200" dirty="0" err="1"/>
              <a:t>Liess</a:t>
            </a:r>
            <a:r>
              <a:rPr lang="cs-CZ" sz="1200" dirty="0"/>
              <a:t> M. (2013): </a:t>
            </a:r>
            <a:r>
              <a:rPr lang="cs-CZ" sz="1200" dirty="0" err="1"/>
              <a:t>Combined</a:t>
            </a:r>
            <a:r>
              <a:rPr lang="cs-CZ" sz="1200" dirty="0"/>
              <a:t> and </a:t>
            </a:r>
            <a:r>
              <a:rPr lang="cs-CZ" sz="1200" dirty="0" err="1"/>
              <a:t>interactive</a:t>
            </a:r>
            <a:r>
              <a:rPr lang="cs-CZ" sz="1200" dirty="0"/>
              <a:t> </a:t>
            </a:r>
            <a:r>
              <a:rPr lang="cs-CZ" sz="1200" dirty="0" err="1"/>
              <a:t>effects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climate</a:t>
            </a:r>
            <a:r>
              <a:rPr lang="cs-CZ" sz="1200" dirty="0"/>
              <a:t> </a:t>
            </a:r>
            <a:r>
              <a:rPr lang="cs-CZ" sz="1200" dirty="0" err="1"/>
              <a:t>change</a:t>
            </a:r>
            <a:r>
              <a:rPr lang="cs-CZ" sz="1200" dirty="0"/>
              <a:t> and </a:t>
            </a:r>
            <a:r>
              <a:rPr lang="cs-CZ" sz="1200" dirty="0" err="1"/>
              <a:t>toxicants</a:t>
            </a:r>
            <a:r>
              <a:rPr lang="cs-CZ" sz="1200" dirty="0"/>
              <a:t> on </a:t>
            </a:r>
            <a:r>
              <a:rPr lang="cs-CZ" sz="1200" dirty="0" err="1"/>
              <a:t>populations</a:t>
            </a:r>
            <a:r>
              <a:rPr lang="cs-CZ" sz="1200" dirty="0"/>
              <a:t> and </a:t>
            </a:r>
            <a:r>
              <a:rPr lang="cs-CZ" sz="1200" dirty="0" err="1"/>
              <a:t>communities</a:t>
            </a:r>
            <a:r>
              <a:rPr lang="cs-CZ" sz="1200" dirty="0"/>
              <a:t>. </a:t>
            </a:r>
            <a:r>
              <a:rPr lang="cs-CZ" sz="1200" dirty="0" err="1"/>
              <a:t>Environ</a:t>
            </a:r>
            <a:r>
              <a:rPr lang="cs-CZ" sz="1200" dirty="0"/>
              <a:t> </a:t>
            </a:r>
            <a:r>
              <a:rPr lang="cs-CZ" sz="1200" dirty="0" err="1"/>
              <a:t>Toxicol</a:t>
            </a:r>
            <a:r>
              <a:rPr lang="cs-CZ" sz="1200" dirty="0"/>
              <a:t> </a:t>
            </a:r>
            <a:r>
              <a:rPr lang="cs-CZ" sz="1200" dirty="0" err="1"/>
              <a:t>Chem</a:t>
            </a:r>
            <a:r>
              <a:rPr lang="cs-CZ" sz="1200" dirty="0"/>
              <a:t> 32: 49–61. doi:10.1002/etc.2045</a:t>
            </a:r>
          </a:p>
          <a:p>
            <a:pPr marL="0" indent="0">
              <a:buNone/>
            </a:pPr>
            <a:r>
              <a:rPr lang="en-GB" sz="1200" dirty="0"/>
              <a:t>Knight T., McCoy M., Chase J. et al.</a:t>
            </a:r>
            <a:r>
              <a:rPr lang="cs-CZ" sz="1200" dirty="0"/>
              <a:t> (2005):</a:t>
            </a:r>
            <a:r>
              <a:rPr lang="en-GB" sz="1200" dirty="0"/>
              <a:t> Trophic cascades across ecosystems. Nature 437</a:t>
            </a:r>
            <a:r>
              <a:rPr lang="cs-CZ" sz="1200" dirty="0"/>
              <a:t>: </a:t>
            </a:r>
            <a:r>
              <a:rPr lang="en-GB" sz="1200" dirty="0"/>
              <a:t>880–883. </a:t>
            </a:r>
            <a:r>
              <a:rPr lang="en-GB" sz="1200" dirty="0">
                <a:hlinkClick r:id="rId4"/>
              </a:rPr>
              <a:t>https://doi.org/10.1038/nature03962</a:t>
            </a:r>
            <a:endParaRPr lang="cs-CZ" sz="1200" dirty="0"/>
          </a:p>
          <a:p>
            <a:pPr marL="0" indent="0">
              <a:buNone/>
            </a:pPr>
            <a:r>
              <a:rPr lang="en-GB" sz="1200" dirty="0"/>
              <a:t>Boyles</a:t>
            </a:r>
            <a:r>
              <a:rPr lang="cs-CZ" sz="1200" dirty="0"/>
              <a:t> J.G. et al. (2011): </a:t>
            </a:r>
            <a:r>
              <a:rPr lang="en-GB" sz="1200" dirty="0"/>
              <a:t>Economic Importance of Bats in Agriculture</a:t>
            </a:r>
            <a:r>
              <a:rPr lang="cs-CZ" sz="1200" dirty="0"/>
              <a:t>.</a:t>
            </a:r>
            <a:r>
              <a:rPr lang="en-GB" sz="1200" dirty="0"/>
              <a:t> Science</a:t>
            </a:r>
            <a:r>
              <a:rPr lang="cs-CZ" sz="1200" dirty="0"/>
              <a:t> </a:t>
            </a:r>
            <a:r>
              <a:rPr lang="en-GB" sz="1200" dirty="0"/>
              <a:t>332</a:t>
            </a:r>
            <a:r>
              <a:rPr lang="cs-CZ" sz="1200" dirty="0"/>
              <a:t>: </a:t>
            </a:r>
            <a:r>
              <a:rPr lang="en-GB" sz="1200" dirty="0"/>
              <a:t>41-42</a:t>
            </a:r>
            <a:r>
              <a:rPr lang="cs-CZ" sz="1200" dirty="0"/>
              <a:t>. </a:t>
            </a:r>
            <a:r>
              <a:rPr lang="en-GB" sz="1200" dirty="0"/>
              <a:t>DOI:10.1126/science.1201366 </a:t>
            </a: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497079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Minamata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2"/>
              </a:rPr>
              <a:t>https://www.youtube.com/watch?v=ihFkyPv1jtU</a:t>
            </a:r>
            <a:endParaRPr lang="cs-CZ" sz="2000" dirty="0"/>
          </a:p>
          <a:p>
            <a:r>
              <a:rPr lang="cs-CZ" sz="2000" dirty="0">
                <a:hlinkClick r:id="rId3"/>
              </a:rPr>
              <a:t>https://www.youtube.com/watch?v=Sf6FHMR7LVQ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http://www.mercuryconvention.org/</a:t>
            </a:r>
            <a:endParaRPr lang="cs-CZ" sz="2000" dirty="0"/>
          </a:p>
          <a:p>
            <a:r>
              <a:rPr lang="cs-CZ" sz="2000" dirty="0">
                <a:hlinkClick r:id="rId5"/>
              </a:rPr>
              <a:t>https://www.imdb.com/title/tt9179096/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12106" r="21358" b="8430"/>
          <a:stretch/>
        </p:blipFill>
        <p:spPr>
          <a:xfrm>
            <a:off x="5560018" y="2474633"/>
            <a:ext cx="5511097" cy="425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11" y="169333"/>
            <a:ext cx="2615214" cy="387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68021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 err="1"/>
              <a:t>Případová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2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Rezidua</a:t>
            </a:r>
            <a:r>
              <a:rPr lang="en-US" dirty="0"/>
              <a:t> </a:t>
            </a:r>
            <a:r>
              <a:rPr lang="en-US" dirty="0" err="1"/>
              <a:t>pesticidů</a:t>
            </a:r>
            <a:r>
              <a:rPr lang="en-US" dirty="0"/>
              <a:t> v </a:t>
            </a:r>
            <a:r>
              <a:rPr lang="en-US" dirty="0" err="1"/>
              <a:t>orných</a:t>
            </a:r>
            <a:r>
              <a:rPr lang="en-US" dirty="0"/>
              <a:t> </a:t>
            </a:r>
            <a:r>
              <a:rPr lang="en-US" dirty="0" err="1"/>
              <a:t>půdách</a:t>
            </a:r>
            <a:r>
              <a:rPr lang="en-US" dirty="0"/>
              <a:t> ČR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94171540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16914</TotalTime>
  <Words>3313</Words>
  <Application>Microsoft Office PowerPoint</Application>
  <PresentationFormat>Širokoúhlá obrazovka</PresentationFormat>
  <Paragraphs>526</Paragraphs>
  <Slides>76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Arial</vt:lpstr>
      <vt:lpstr>Calibri</vt:lpstr>
      <vt:lpstr>Courier New</vt:lpstr>
      <vt:lpstr>Tahoma</vt:lpstr>
      <vt:lpstr>Times New Roman</vt:lpstr>
      <vt:lpstr>Wingdings</vt:lpstr>
      <vt:lpstr>Presentation_MU_EN</vt:lpstr>
      <vt:lpstr>E2240 Účinky stresorů v ekosystémech  01 Úvod</vt:lpstr>
      <vt:lpstr>Případová studie 1  Minamata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Minamata</vt:lpstr>
      <vt:lpstr>Případová studie 2  Rezidua pesticidů v orných půdách ČR</vt:lpstr>
      <vt:lpstr>Pesticidy v orné půdě ČR</vt:lpstr>
      <vt:lpstr>Pesticidy v orné půdě ČR</vt:lpstr>
      <vt:lpstr>Pesticidy v orné půdě ČR</vt:lpstr>
      <vt:lpstr>Pesticidy v půdě ČR</vt:lpstr>
      <vt:lpstr>Pesticidy v půdě ČR</vt:lpstr>
      <vt:lpstr>Pesticidy v podzemní vodě ČR</vt:lpstr>
      <vt:lpstr>Pesticidy v podzemní vodě ČR</vt:lpstr>
      <vt:lpstr>Podzemní voda - EU</vt:lpstr>
      <vt:lpstr>Případová studie 3  Úhyn aligátorů v roce 1997</vt:lpstr>
      <vt:lpstr>Úhyn aligátorů v roce 1997</vt:lpstr>
      <vt:lpstr>O co tedy jde v předmětu E2240?</vt:lpstr>
      <vt:lpstr>Působení stresorů v ekosystémech</vt:lpstr>
      <vt:lpstr>O co jde?</vt:lpstr>
      <vt:lpstr>O co jde?</vt:lpstr>
      <vt:lpstr>O co jde?</vt:lpstr>
      <vt:lpstr>O co jde?</vt:lpstr>
      <vt:lpstr>O co jde?</vt:lpstr>
      <vt:lpstr>Návaznost</vt:lpstr>
      <vt:lpstr>Povinná literatura</vt:lpstr>
      <vt:lpstr>Doporučená literatura</vt:lpstr>
      <vt:lpstr>Úvod do problematiky</vt:lpstr>
      <vt:lpstr>Degradace ŽP, hlavní problémy</vt:lpstr>
      <vt:lpstr>Degradace ŽP, hlavní problémy</vt:lpstr>
      <vt:lpstr>Degradace ŽP, hlavní problémy</vt:lpstr>
      <vt:lpstr>Degradace ŽP, globální chemické znečištění </vt:lpstr>
      <vt:lpstr>Skupiny znečišťujících látek</vt:lpstr>
      <vt:lpstr>Terminologie</vt:lpstr>
      <vt:lpstr>Směsi stresorů a polutantů</vt:lpstr>
      <vt:lpstr>Příklad interakce</vt:lpstr>
      <vt:lpstr>Vliv prostředí na polutanty</vt:lpstr>
      <vt:lpstr>Vliv prostředí na polutanty</vt:lpstr>
      <vt:lpstr>Příklad - situace v pevných matricích</vt:lpstr>
      <vt:lpstr>Příklad - kovy a biodostupnost</vt:lpstr>
      <vt:lpstr>Příklad - interakce organických polutantů s MO</vt:lpstr>
      <vt:lpstr>Příklad - interakce kovů s MO</vt:lpstr>
      <vt:lpstr>Co je to ekotoxikologie ?</vt:lpstr>
      <vt:lpstr>Ekotoxikologie</vt:lpstr>
      <vt:lpstr>Cíle ekotoxikologie</vt:lpstr>
      <vt:lpstr>Ekotoxikologie versus ekologie</vt:lpstr>
      <vt:lpstr>Interakce toxikantu a biosystému</vt:lpstr>
      <vt:lpstr>Interakce toxikantu a biosystému</vt:lpstr>
      <vt:lpstr>Interakce toxikantu a biosystému</vt:lpstr>
      <vt:lpstr>Typy efektů a úrovně působení</vt:lpstr>
      <vt:lpstr>AOP – adverse outcome pathways</vt:lpstr>
      <vt:lpstr>AOP – adverse outcome pathways</vt:lpstr>
      <vt:lpstr>Terminologie</vt:lpstr>
      <vt:lpstr>Nebezpečnost versus riziko</vt:lpstr>
      <vt:lpstr>Systémový přístup</vt:lpstr>
      <vt:lpstr>Ekosystém</vt:lpstr>
      <vt:lpstr>Studium ekosystémů je multidisciplinární</vt:lpstr>
      <vt:lpstr>Hlavní pojmy</vt:lpstr>
      <vt:lpstr>Ekosystémy - biomy</vt:lpstr>
      <vt:lpstr>Ekosystémy - biotopy</vt:lpstr>
      <vt:lpstr>Vztahy v ekosystémech</vt:lpstr>
      <vt:lpstr>Toky látek a energií</vt:lpstr>
      <vt:lpstr>Přímé a nepřímé účinky</vt:lpstr>
      <vt:lpstr>Přímé a nepřímé účinky</vt:lpstr>
      <vt:lpstr>Resilience a resistence</vt:lpstr>
      <vt:lpstr>Ekologické principy</vt:lpstr>
      <vt:lpstr>Zákon tolerance</vt:lpstr>
      <vt:lpstr>Zákon tolerance</vt:lpstr>
      <vt:lpstr>Zákon tolerance</vt:lpstr>
      <vt:lpstr>Ekosystémové služby</vt:lpstr>
      <vt:lpstr>Prezentace aplikace PowerPoint</vt:lpstr>
      <vt:lpstr>Prezentace aplikace PowerPoint</vt:lpstr>
      <vt:lpstr>Ekosystémové služby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1504</cp:revision>
  <cp:lastPrinted>1601-01-01T00:00:00Z</cp:lastPrinted>
  <dcterms:created xsi:type="dcterms:W3CDTF">2018-11-28T09:04:29Z</dcterms:created>
  <dcterms:modified xsi:type="dcterms:W3CDTF">2023-02-20T09:47:39Z</dcterms:modified>
</cp:coreProperties>
</file>