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79"/>
  </p:notesMasterIdLst>
  <p:handoutMasterIdLst>
    <p:handoutMasterId r:id="rId80"/>
  </p:handoutMasterIdLst>
  <p:sldIdLst>
    <p:sldId id="669" r:id="rId2"/>
    <p:sldId id="1000" r:id="rId3"/>
    <p:sldId id="863" r:id="rId4"/>
    <p:sldId id="671" r:id="rId5"/>
    <p:sldId id="823" r:id="rId6"/>
    <p:sldId id="824" r:id="rId7"/>
    <p:sldId id="825" r:id="rId8"/>
    <p:sldId id="674" r:id="rId9"/>
    <p:sldId id="970" r:id="rId10"/>
    <p:sldId id="971" r:id="rId11"/>
    <p:sldId id="826" r:id="rId12"/>
    <p:sldId id="910" r:id="rId13"/>
    <p:sldId id="911" r:id="rId14"/>
    <p:sldId id="912" r:id="rId15"/>
    <p:sldId id="913" r:id="rId16"/>
    <p:sldId id="914" r:id="rId17"/>
    <p:sldId id="929" r:id="rId18"/>
    <p:sldId id="930" r:id="rId19"/>
    <p:sldId id="931" r:id="rId20"/>
    <p:sldId id="932" r:id="rId21"/>
    <p:sldId id="933" r:id="rId22"/>
    <p:sldId id="934" r:id="rId23"/>
    <p:sldId id="935" r:id="rId24"/>
    <p:sldId id="936" r:id="rId25"/>
    <p:sldId id="937" r:id="rId26"/>
    <p:sldId id="938" r:id="rId27"/>
    <p:sldId id="924" r:id="rId28"/>
    <p:sldId id="925" r:id="rId29"/>
    <p:sldId id="926" r:id="rId30"/>
    <p:sldId id="927" r:id="rId31"/>
    <p:sldId id="928" r:id="rId32"/>
    <p:sldId id="958" r:id="rId33"/>
    <p:sldId id="966" r:id="rId34"/>
    <p:sldId id="964" r:id="rId35"/>
    <p:sldId id="985" r:id="rId36"/>
    <p:sldId id="997" r:id="rId37"/>
    <p:sldId id="967" r:id="rId38"/>
    <p:sldId id="974" r:id="rId39"/>
    <p:sldId id="898" r:id="rId40"/>
    <p:sldId id="864" r:id="rId41"/>
    <p:sldId id="676" r:id="rId42"/>
    <p:sldId id="867" r:id="rId43"/>
    <p:sldId id="865" r:id="rId44"/>
    <p:sldId id="866" r:id="rId45"/>
    <p:sldId id="868" r:id="rId46"/>
    <p:sldId id="677" r:id="rId47"/>
    <p:sldId id="887" r:id="rId48"/>
    <p:sldId id="886" r:id="rId49"/>
    <p:sldId id="831" r:id="rId50"/>
    <p:sldId id="990" r:id="rId51"/>
    <p:sldId id="979" r:id="rId52"/>
    <p:sldId id="941" r:id="rId53"/>
    <p:sldId id="942" r:id="rId54"/>
    <p:sldId id="943" r:id="rId55"/>
    <p:sldId id="944" r:id="rId56"/>
    <p:sldId id="945" r:id="rId57"/>
    <p:sldId id="946" r:id="rId58"/>
    <p:sldId id="947" r:id="rId59"/>
    <p:sldId id="991" r:id="rId60"/>
    <p:sldId id="999" r:id="rId61"/>
    <p:sldId id="998" r:id="rId62"/>
    <p:sldId id="992" r:id="rId63"/>
    <p:sldId id="993" r:id="rId64"/>
    <p:sldId id="994" r:id="rId65"/>
    <p:sldId id="995" r:id="rId66"/>
    <p:sldId id="996" r:id="rId67"/>
    <p:sldId id="939" r:id="rId68"/>
    <p:sldId id="872" r:id="rId69"/>
    <p:sldId id="940" r:id="rId70"/>
    <p:sldId id="894" r:id="rId71"/>
    <p:sldId id="893" r:id="rId72"/>
    <p:sldId id="891" r:id="rId73"/>
    <p:sldId id="892" r:id="rId74"/>
    <p:sldId id="895" r:id="rId75"/>
    <p:sldId id="896" r:id="rId76"/>
    <p:sldId id="890" r:id="rId77"/>
    <p:sldId id="978" r:id="rId7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36A63D-D126-4471-8DFD-2C3E9D9E0122}" v="4" dt="2023-02-27T09:55:02.033"/>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32" autoAdjust="0"/>
    <p:restoredTop sz="83673" autoAdjust="0"/>
  </p:normalViewPr>
  <p:slideViewPr>
    <p:cSldViewPr snapToGrid="0">
      <p:cViewPr varScale="1">
        <p:scale>
          <a:sx n="93" d="100"/>
          <a:sy n="93" d="100"/>
        </p:scale>
        <p:origin x="108" y="804"/>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7" d="100"/>
          <a:sy n="97" d="100"/>
        </p:scale>
        <p:origin x="353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A57EB62C-AB57-4813-85A3-036D59E6B34E}"/>
    <pc:docChg chg="modSld">
      <pc:chgData name="Jakub Hofman" userId="53285062-d52a-4c88-bcdc-d767b8cc0044" providerId="ADAL" clId="{A57EB62C-AB57-4813-85A3-036D59E6B34E}" dt="2021-03-09T14:01:21.131" v="7" actId="14100"/>
      <pc:docMkLst>
        <pc:docMk/>
      </pc:docMkLst>
      <pc:sldChg chg="modSp mod">
        <pc:chgData name="Jakub Hofman" userId="53285062-d52a-4c88-bcdc-d767b8cc0044" providerId="ADAL" clId="{A57EB62C-AB57-4813-85A3-036D59E6B34E}" dt="2021-03-09T14:01:21.131" v="7" actId="14100"/>
        <pc:sldMkLst>
          <pc:docMk/>
          <pc:sldMk cId="2457887987" sldId="891"/>
        </pc:sldMkLst>
        <pc:spChg chg="mod">
          <ac:chgData name="Jakub Hofman" userId="53285062-d52a-4c88-bcdc-d767b8cc0044" providerId="ADAL" clId="{A57EB62C-AB57-4813-85A3-036D59E6B34E}" dt="2021-03-09T14:01:21.131" v="7" actId="14100"/>
          <ac:spMkLst>
            <pc:docMk/>
            <pc:sldMk cId="2457887987" sldId="891"/>
            <ac:spMk id="3" creationId="{00000000-0000-0000-0000-000000000000}"/>
          </ac:spMkLst>
        </pc:spChg>
      </pc:sldChg>
      <pc:sldChg chg="modSp mod">
        <pc:chgData name="Jakub Hofman" userId="53285062-d52a-4c88-bcdc-d767b8cc0044" providerId="ADAL" clId="{A57EB62C-AB57-4813-85A3-036D59E6B34E}" dt="2021-03-09T13:59:35.722" v="3" actId="113"/>
        <pc:sldMkLst>
          <pc:docMk/>
          <pc:sldMk cId="1766679706" sldId="993"/>
        </pc:sldMkLst>
        <pc:spChg chg="mod">
          <ac:chgData name="Jakub Hofman" userId="53285062-d52a-4c88-bcdc-d767b8cc0044" providerId="ADAL" clId="{A57EB62C-AB57-4813-85A3-036D59E6B34E}" dt="2021-03-09T13:59:35.722" v="3" actId="113"/>
          <ac:spMkLst>
            <pc:docMk/>
            <pc:sldMk cId="1766679706" sldId="993"/>
            <ac:spMk id="3" creationId="{00000000-0000-0000-0000-000000000000}"/>
          </ac:spMkLst>
        </pc:spChg>
      </pc:sldChg>
      <pc:sldChg chg="modSp mod">
        <pc:chgData name="Jakub Hofman" userId="53285062-d52a-4c88-bcdc-d767b8cc0044" providerId="ADAL" clId="{A57EB62C-AB57-4813-85A3-036D59E6B34E}" dt="2021-03-09T13:59:41.850" v="4" actId="113"/>
        <pc:sldMkLst>
          <pc:docMk/>
          <pc:sldMk cId="2011249577" sldId="994"/>
        </pc:sldMkLst>
        <pc:spChg chg="mod">
          <ac:chgData name="Jakub Hofman" userId="53285062-d52a-4c88-bcdc-d767b8cc0044" providerId="ADAL" clId="{A57EB62C-AB57-4813-85A3-036D59E6B34E}" dt="2021-03-09T13:59:41.850" v="4" actId="113"/>
          <ac:spMkLst>
            <pc:docMk/>
            <pc:sldMk cId="2011249577" sldId="994"/>
            <ac:spMk id="3" creationId="{00000000-0000-0000-0000-000000000000}"/>
          </ac:spMkLst>
        </pc:spChg>
      </pc:sldChg>
      <pc:sldChg chg="modSp mod">
        <pc:chgData name="Jakub Hofman" userId="53285062-d52a-4c88-bcdc-d767b8cc0044" providerId="ADAL" clId="{A57EB62C-AB57-4813-85A3-036D59E6B34E}" dt="2021-03-09T14:00:07.546" v="5" actId="113"/>
        <pc:sldMkLst>
          <pc:docMk/>
          <pc:sldMk cId="4023156675" sldId="995"/>
        </pc:sldMkLst>
        <pc:spChg chg="mod">
          <ac:chgData name="Jakub Hofman" userId="53285062-d52a-4c88-bcdc-d767b8cc0044" providerId="ADAL" clId="{A57EB62C-AB57-4813-85A3-036D59E6B34E}" dt="2021-03-09T14:00:07.546" v="5" actId="113"/>
          <ac:spMkLst>
            <pc:docMk/>
            <pc:sldMk cId="4023156675" sldId="995"/>
            <ac:spMk id="3" creationId="{00000000-0000-0000-0000-000000000000}"/>
          </ac:spMkLst>
        </pc:spChg>
      </pc:sldChg>
      <pc:sldChg chg="modSp mod">
        <pc:chgData name="Jakub Hofman" userId="53285062-d52a-4c88-bcdc-d767b8cc0044" providerId="ADAL" clId="{A57EB62C-AB57-4813-85A3-036D59E6B34E}" dt="2021-03-09T13:59:04.931" v="2" actId="113"/>
        <pc:sldMkLst>
          <pc:docMk/>
          <pc:sldMk cId="2244532344" sldId="998"/>
        </pc:sldMkLst>
        <pc:spChg chg="mod">
          <ac:chgData name="Jakub Hofman" userId="53285062-d52a-4c88-bcdc-d767b8cc0044" providerId="ADAL" clId="{A57EB62C-AB57-4813-85A3-036D59E6B34E}" dt="2021-03-09T13:59:04.931" v="2" actId="113"/>
          <ac:spMkLst>
            <pc:docMk/>
            <pc:sldMk cId="2244532344" sldId="998"/>
            <ac:spMk id="3" creationId="{00000000-0000-0000-0000-000000000000}"/>
          </ac:spMkLst>
        </pc:spChg>
      </pc:sldChg>
    </pc:docChg>
  </pc:docChgLst>
  <pc:docChgLst>
    <pc:chgData name="Jakub Hofman" userId="53285062-d52a-4c88-bcdc-d767b8cc0044" providerId="ADAL" clId="{6A36A63D-D126-4471-8DFD-2C3E9D9E0122}"/>
    <pc:docChg chg="addSld delSld modSld sldOrd">
      <pc:chgData name="Jakub Hofman" userId="53285062-d52a-4c88-bcdc-d767b8cc0044" providerId="ADAL" clId="{6A36A63D-D126-4471-8DFD-2C3E9D9E0122}" dt="2023-02-27T09:55:02.033" v="170" actId="207"/>
      <pc:docMkLst>
        <pc:docMk/>
      </pc:docMkLst>
      <pc:sldChg chg="del">
        <pc:chgData name="Jakub Hofman" userId="53285062-d52a-4c88-bcdc-d767b8cc0044" providerId="ADAL" clId="{6A36A63D-D126-4471-8DFD-2C3E9D9E0122}" dt="2023-02-27T09:46:28.391" v="0" actId="47"/>
        <pc:sldMkLst>
          <pc:docMk/>
          <pc:sldMk cId="690199221" sldId="845"/>
        </pc:sldMkLst>
      </pc:sldChg>
      <pc:sldChg chg="modSp mod">
        <pc:chgData name="Jakub Hofman" userId="53285062-d52a-4c88-bcdc-d767b8cc0044" providerId="ADAL" clId="{6A36A63D-D126-4471-8DFD-2C3E9D9E0122}" dt="2023-02-27T09:51:36.440" v="111" actId="1076"/>
        <pc:sldMkLst>
          <pc:docMk/>
          <pc:sldMk cId="1053302066" sldId="867"/>
        </pc:sldMkLst>
        <pc:spChg chg="mod">
          <ac:chgData name="Jakub Hofman" userId="53285062-d52a-4c88-bcdc-d767b8cc0044" providerId="ADAL" clId="{6A36A63D-D126-4471-8DFD-2C3E9D9E0122}" dt="2023-02-27T09:51:36.440" v="111" actId="1076"/>
          <ac:spMkLst>
            <pc:docMk/>
            <pc:sldMk cId="1053302066" sldId="867"/>
            <ac:spMk id="7" creationId="{00000000-0000-0000-0000-000000000000}"/>
          </ac:spMkLst>
        </pc:spChg>
        <pc:picChg chg="mod">
          <ac:chgData name="Jakub Hofman" userId="53285062-d52a-4c88-bcdc-d767b8cc0044" providerId="ADAL" clId="{6A36A63D-D126-4471-8DFD-2C3E9D9E0122}" dt="2023-02-27T09:51:36.440" v="111" actId="1076"/>
          <ac:picMkLst>
            <pc:docMk/>
            <pc:sldMk cId="1053302066" sldId="867"/>
            <ac:picMk id="5" creationId="{00000000-0000-0000-0000-000000000000}"/>
          </ac:picMkLst>
        </pc:picChg>
        <pc:picChg chg="mod">
          <ac:chgData name="Jakub Hofman" userId="53285062-d52a-4c88-bcdc-d767b8cc0044" providerId="ADAL" clId="{6A36A63D-D126-4471-8DFD-2C3E9D9E0122}" dt="2023-02-27T09:51:36.440" v="111" actId="1076"/>
          <ac:picMkLst>
            <pc:docMk/>
            <pc:sldMk cId="1053302066" sldId="867"/>
            <ac:picMk id="6" creationId="{00000000-0000-0000-0000-000000000000}"/>
          </ac:picMkLst>
        </pc:picChg>
      </pc:sldChg>
      <pc:sldChg chg="del">
        <pc:chgData name="Jakub Hofman" userId="53285062-d52a-4c88-bcdc-d767b8cc0044" providerId="ADAL" clId="{6A36A63D-D126-4471-8DFD-2C3E9D9E0122}" dt="2023-02-27T09:47:06.160" v="1" actId="47"/>
        <pc:sldMkLst>
          <pc:docMk/>
          <pc:sldMk cId="3949915699" sldId="870"/>
        </pc:sldMkLst>
      </pc:sldChg>
      <pc:sldChg chg="modSp">
        <pc:chgData name="Jakub Hofman" userId="53285062-d52a-4c88-bcdc-d767b8cc0044" providerId="ADAL" clId="{6A36A63D-D126-4471-8DFD-2C3E9D9E0122}" dt="2023-02-27T09:55:02.033" v="170" actId="207"/>
        <pc:sldMkLst>
          <pc:docMk/>
          <pc:sldMk cId="2457887987" sldId="891"/>
        </pc:sldMkLst>
        <pc:spChg chg="mod">
          <ac:chgData name="Jakub Hofman" userId="53285062-d52a-4c88-bcdc-d767b8cc0044" providerId="ADAL" clId="{6A36A63D-D126-4471-8DFD-2C3E9D9E0122}" dt="2023-02-27T09:55:02.033" v="170" actId="207"/>
          <ac:spMkLst>
            <pc:docMk/>
            <pc:sldMk cId="2457887987" sldId="891"/>
            <ac:spMk id="3" creationId="{00000000-0000-0000-0000-000000000000}"/>
          </ac:spMkLst>
        </pc:spChg>
      </pc:sldChg>
      <pc:sldChg chg="modSp modAnim">
        <pc:chgData name="Jakub Hofman" userId="53285062-d52a-4c88-bcdc-d767b8cc0044" providerId="ADAL" clId="{6A36A63D-D126-4471-8DFD-2C3E9D9E0122}" dt="2023-02-27T09:47:43.043" v="4" actId="12"/>
        <pc:sldMkLst>
          <pc:docMk/>
          <pc:sldMk cId="2375886057" sldId="911"/>
        </pc:sldMkLst>
        <pc:spChg chg="mod">
          <ac:chgData name="Jakub Hofman" userId="53285062-d52a-4c88-bcdc-d767b8cc0044" providerId="ADAL" clId="{6A36A63D-D126-4471-8DFD-2C3E9D9E0122}" dt="2023-02-27T09:47:43.043" v="4" actId="12"/>
          <ac:spMkLst>
            <pc:docMk/>
            <pc:sldMk cId="2375886057" sldId="911"/>
            <ac:spMk id="3" creationId="{00000000-0000-0000-0000-000000000000}"/>
          </ac:spMkLst>
        </pc:spChg>
      </pc:sldChg>
      <pc:sldChg chg="modSp mod">
        <pc:chgData name="Jakub Hofman" userId="53285062-d52a-4c88-bcdc-d767b8cc0044" providerId="ADAL" clId="{6A36A63D-D126-4471-8DFD-2C3E9D9E0122}" dt="2023-02-27T09:47:47.286" v="8" actId="20577"/>
        <pc:sldMkLst>
          <pc:docMk/>
          <pc:sldMk cId="3039696020" sldId="912"/>
        </pc:sldMkLst>
        <pc:spChg chg="mod">
          <ac:chgData name="Jakub Hofman" userId="53285062-d52a-4c88-bcdc-d767b8cc0044" providerId="ADAL" clId="{6A36A63D-D126-4471-8DFD-2C3E9D9E0122}" dt="2023-02-27T09:47:47.286" v="8" actId="20577"/>
          <ac:spMkLst>
            <pc:docMk/>
            <pc:sldMk cId="3039696020" sldId="912"/>
            <ac:spMk id="2" creationId="{00000000-0000-0000-0000-000000000000}"/>
          </ac:spMkLst>
        </pc:spChg>
      </pc:sldChg>
      <pc:sldChg chg="modSp mod">
        <pc:chgData name="Jakub Hofman" userId="53285062-d52a-4c88-bcdc-d767b8cc0044" providerId="ADAL" clId="{6A36A63D-D126-4471-8DFD-2C3E9D9E0122}" dt="2023-02-27T09:48:01.580" v="12" actId="20577"/>
        <pc:sldMkLst>
          <pc:docMk/>
          <pc:sldMk cId="281117164" sldId="913"/>
        </pc:sldMkLst>
        <pc:spChg chg="mod">
          <ac:chgData name="Jakub Hofman" userId="53285062-d52a-4c88-bcdc-d767b8cc0044" providerId="ADAL" clId="{6A36A63D-D126-4471-8DFD-2C3E9D9E0122}" dt="2023-02-27T09:48:01.580" v="12" actId="20577"/>
          <ac:spMkLst>
            <pc:docMk/>
            <pc:sldMk cId="281117164" sldId="913"/>
            <ac:spMk id="2" creationId="{00000000-0000-0000-0000-000000000000}"/>
          </ac:spMkLst>
        </pc:spChg>
      </pc:sldChg>
      <pc:sldChg chg="modSp mod">
        <pc:chgData name="Jakub Hofman" userId="53285062-d52a-4c88-bcdc-d767b8cc0044" providerId="ADAL" clId="{6A36A63D-D126-4471-8DFD-2C3E9D9E0122}" dt="2023-02-27T09:48:13.255" v="18" actId="20577"/>
        <pc:sldMkLst>
          <pc:docMk/>
          <pc:sldMk cId="2064830036" sldId="914"/>
        </pc:sldMkLst>
        <pc:spChg chg="mod">
          <ac:chgData name="Jakub Hofman" userId="53285062-d52a-4c88-bcdc-d767b8cc0044" providerId="ADAL" clId="{6A36A63D-D126-4471-8DFD-2C3E9D9E0122}" dt="2023-02-27T09:48:13.255" v="18" actId="20577"/>
          <ac:spMkLst>
            <pc:docMk/>
            <pc:sldMk cId="2064830036" sldId="914"/>
            <ac:spMk id="2" creationId="{00000000-0000-0000-0000-000000000000}"/>
          </ac:spMkLst>
        </pc:spChg>
      </pc:sldChg>
      <pc:sldChg chg="modSp mod">
        <pc:chgData name="Jakub Hofman" userId="53285062-d52a-4c88-bcdc-d767b8cc0044" providerId="ADAL" clId="{6A36A63D-D126-4471-8DFD-2C3E9D9E0122}" dt="2023-02-27T09:48:22.036" v="22" actId="20577"/>
        <pc:sldMkLst>
          <pc:docMk/>
          <pc:sldMk cId="3117673789" sldId="929"/>
        </pc:sldMkLst>
        <pc:spChg chg="mod">
          <ac:chgData name="Jakub Hofman" userId="53285062-d52a-4c88-bcdc-d767b8cc0044" providerId="ADAL" clId="{6A36A63D-D126-4471-8DFD-2C3E9D9E0122}" dt="2023-02-27T09:48:22.036" v="22" actId="20577"/>
          <ac:spMkLst>
            <pc:docMk/>
            <pc:sldMk cId="3117673789" sldId="929"/>
            <ac:spMk id="2" creationId="{00000000-0000-0000-0000-000000000000}"/>
          </ac:spMkLst>
        </pc:spChg>
      </pc:sldChg>
      <pc:sldChg chg="modSp mod">
        <pc:chgData name="Jakub Hofman" userId="53285062-d52a-4c88-bcdc-d767b8cc0044" providerId="ADAL" clId="{6A36A63D-D126-4471-8DFD-2C3E9D9E0122}" dt="2023-02-27T09:48:39.853" v="28" actId="20577"/>
        <pc:sldMkLst>
          <pc:docMk/>
          <pc:sldMk cId="266932701" sldId="930"/>
        </pc:sldMkLst>
        <pc:spChg chg="mod">
          <ac:chgData name="Jakub Hofman" userId="53285062-d52a-4c88-bcdc-d767b8cc0044" providerId="ADAL" clId="{6A36A63D-D126-4471-8DFD-2C3E9D9E0122}" dt="2023-02-27T09:48:39.853" v="28" actId="20577"/>
          <ac:spMkLst>
            <pc:docMk/>
            <pc:sldMk cId="266932701" sldId="930"/>
            <ac:spMk id="2" creationId="{00000000-0000-0000-0000-000000000000}"/>
          </ac:spMkLst>
        </pc:spChg>
      </pc:sldChg>
      <pc:sldChg chg="modSp mod">
        <pc:chgData name="Jakub Hofman" userId="53285062-d52a-4c88-bcdc-d767b8cc0044" providerId="ADAL" clId="{6A36A63D-D126-4471-8DFD-2C3E9D9E0122}" dt="2023-02-27T09:48:53.412" v="32" actId="20577"/>
        <pc:sldMkLst>
          <pc:docMk/>
          <pc:sldMk cId="2705593657" sldId="938"/>
        </pc:sldMkLst>
        <pc:spChg chg="mod">
          <ac:chgData name="Jakub Hofman" userId="53285062-d52a-4c88-bcdc-d767b8cc0044" providerId="ADAL" clId="{6A36A63D-D126-4471-8DFD-2C3E9D9E0122}" dt="2023-02-27T09:48:53.412" v="32" actId="20577"/>
          <ac:spMkLst>
            <pc:docMk/>
            <pc:sldMk cId="2705593657" sldId="938"/>
            <ac:spMk id="2" creationId="{00000000-0000-0000-0000-000000000000}"/>
          </ac:spMkLst>
        </pc:spChg>
      </pc:sldChg>
      <pc:sldChg chg="del">
        <pc:chgData name="Jakub Hofman" userId="53285062-d52a-4c88-bcdc-d767b8cc0044" providerId="ADAL" clId="{6A36A63D-D126-4471-8DFD-2C3E9D9E0122}" dt="2023-02-27T09:46:28.391" v="0" actId="47"/>
        <pc:sldMkLst>
          <pc:docMk/>
          <pc:sldMk cId="2882253247" sldId="968"/>
        </pc:sldMkLst>
      </pc:sldChg>
      <pc:sldChg chg="modSp mod">
        <pc:chgData name="Jakub Hofman" userId="53285062-d52a-4c88-bcdc-d767b8cc0044" providerId="ADAL" clId="{6A36A63D-D126-4471-8DFD-2C3E9D9E0122}" dt="2023-02-27T09:53:20.442" v="134" actId="6549"/>
        <pc:sldMkLst>
          <pc:docMk/>
          <pc:sldMk cId="412522014" sldId="991"/>
        </pc:sldMkLst>
        <pc:spChg chg="mod">
          <ac:chgData name="Jakub Hofman" userId="53285062-d52a-4c88-bcdc-d767b8cc0044" providerId="ADAL" clId="{6A36A63D-D126-4471-8DFD-2C3E9D9E0122}" dt="2023-02-27T09:53:20.442" v="134" actId="6549"/>
          <ac:spMkLst>
            <pc:docMk/>
            <pc:sldMk cId="412522014" sldId="991"/>
            <ac:spMk id="5" creationId="{00000000-0000-0000-0000-000000000000}"/>
          </ac:spMkLst>
        </pc:spChg>
      </pc:sldChg>
      <pc:sldChg chg="modSp mod ord">
        <pc:chgData name="Jakub Hofman" userId="53285062-d52a-4c88-bcdc-d767b8cc0044" providerId="ADAL" clId="{6A36A63D-D126-4471-8DFD-2C3E9D9E0122}" dt="2023-02-27T09:54:25.395" v="169"/>
        <pc:sldMkLst>
          <pc:docMk/>
          <pc:sldMk cId="2025591703" sldId="992"/>
        </pc:sldMkLst>
        <pc:spChg chg="mod">
          <ac:chgData name="Jakub Hofman" userId="53285062-d52a-4c88-bcdc-d767b8cc0044" providerId="ADAL" clId="{6A36A63D-D126-4471-8DFD-2C3E9D9E0122}" dt="2023-02-27T09:54:09.112" v="157" actId="20577"/>
          <ac:spMkLst>
            <pc:docMk/>
            <pc:sldMk cId="2025591703" sldId="992"/>
            <ac:spMk id="2" creationId="{00000000-0000-0000-0000-000000000000}"/>
          </ac:spMkLst>
        </pc:spChg>
      </pc:sldChg>
      <pc:sldChg chg="modSp mod">
        <pc:chgData name="Jakub Hofman" userId="53285062-d52a-4c88-bcdc-d767b8cc0044" providerId="ADAL" clId="{6A36A63D-D126-4471-8DFD-2C3E9D9E0122}" dt="2023-02-27T09:54:20.974" v="167" actId="14100"/>
        <pc:sldMkLst>
          <pc:docMk/>
          <pc:sldMk cId="1766679706" sldId="993"/>
        </pc:sldMkLst>
        <pc:spChg chg="mod">
          <ac:chgData name="Jakub Hofman" userId="53285062-d52a-4c88-bcdc-d767b8cc0044" providerId="ADAL" clId="{6A36A63D-D126-4471-8DFD-2C3E9D9E0122}" dt="2023-02-27T09:54:16.119" v="166" actId="20577"/>
          <ac:spMkLst>
            <pc:docMk/>
            <pc:sldMk cId="1766679706" sldId="993"/>
            <ac:spMk id="2" creationId="{00000000-0000-0000-0000-000000000000}"/>
          </ac:spMkLst>
        </pc:spChg>
        <pc:spChg chg="mod">
          <ac:chgData name="Jakub Hofman" userId="53285062-d52a-4c88-bcdc-d767b8cc0044" providerId="ADAL" clId="{6A36A63D-D126-4471-8DFD-2C3E9D9E0122}" dt="2023-02-27T09:54:20.974" v="167" actId="14100"/>
          <ac:spMkLst>
            <pc:docMk/>
            <pc:sldMk cId="1766679706" sldId="993"/>
            <ac:spMk id="3" creationId="{00000000-0000-0000-0000-000000000000}"/>
          </ac:spMkLst>
        </pc:spChg>
      </pc:sldChg>
      <pc:sldChg chg="modSp mod">
        <pc:chgData name="Jakub Hofman" userId="53285062-d52a-4c88-bcdc-d767b8cc0044" providerId="ADAL" clId="{6A36A63D-D126-4471-8DFD-2C3E9D9E0122}" dt="2023-02-27T09:50:53.960" v="110" actId="14100"/>
        <pc:sldMkLst>
          <pc:docMk/>
          <pc:sldMk cId="1778391359" sldId="997"/>
        </pc:sldMkLst>
        <pc:spChg chg="mod">
          <ac:chgData name="Jakub Hofman" userId="53285062-d52a-4c88-bcdc-d767b8cc0044" providerId="ADAL" clId="{6A36A63D-D126-4471-8DFD-2C3E9D9E0122}" dt="2023-02-27T09:50:42.935" v="106" actId="20577"/>
          <ac:spMkLst>
            <pc:docMk/>
            <pc:sldMk cId="1778391359" sldId="997"/>
            <ac:spMk id="3" creationId="{00000000-0000-0000-0000-000000000000}"/>
          </ac:spMkLst>
        </pc:spChg>
        <pc:spChg chg="mod">
          <ac:chgData name="Jakub Hofman" userId="53285062-d52a-4c88-bcdc-d767b8cc0044" providerId="ADAL" clId="{6A36A63D-D126-4471-8DFD-2C3E9D9E0122}" dt="2023-02-27T09:50:51.640" v="109" actId="1076"/>
          <ac:spMkLst>
            <pc:docMk/>
            <pc:sldMk cId="1778391359" sldId="997"/>
            <ac:spMk id="7" creationId="{00000000-0000-0000-0000-000000000000}"/>
          </ac:spMkLst>
        </pc:spChg>
        <pc:picChg chg="mod">
          <ac:chgData name="Jakub Hofman" userId="53285062-d52a-4c88-bcdc-d767b8cc0044" providerId="ADAL" clId="{6A36A63D-D126-4471-8DFD-2C3E9D9E0122}" dt="2023-02-27T09:50:47.967" v="108" actId="14100"/>
          <ac:picMkLst>
            <pc:docMk/>
            <pc:sldMk cId="1778391359" sldId="997"/>
            <ac:picMk id="5" creationId="{00000000-0000-0000-0000-000000000000}"/>
          </ac:picMkLst>
        </pc:picChg>
        <pc:picChg chg="mod">
          <ac:chgData name="Jakub Hofman" userId="53285062-d52a-4c88-bcdc-d767b8cc0044" providerId="ADAL" clId="{6A36A63D-D126-4471-8DFD-2C3E9D9E0122}" dt="2023-02-27T09:50:53.960" v="110" actId="14100"/>
          <ac:picMkLst>
            <pc:docMk/>
            <pc:sldMk cId="1778391359" sldId="997"/>
            <ac:picMk id="6" creationId="{00000000-0000-0000-0000-000000000000}"/>
          </ac:picMkLst>
        </pc:picChg>
      </pc:sldChg>
      <pc:sldChg chg="ord">
        <pc:chgData name="Jakub Hofman" userId="53285062-d52a-4c88-bcdc-d767b8cc0044" providerId="ADAL" clId="{6A36A63D-D126-4471-8DFD-2C3E9D9E0122}" dt="2023-02-27T09:53:05.565" v="113"/>
        <pc:sldMkLst>
          <pc:docMk/>
          <pc:sldMk cId="220992508" sldId="999"/>
        </pc:sldMkLst>
      </pc:sldChg>
      <pc:sldChg chg="modSp new mod">
        <pc:chgData name="Jakub Hofman" userId="53285062-d52a-4c88-bcdc-d767b8cc0044" providerId="ADAL" clId="{6A36A63D-D126-4471-8DFD-2C3E9D9E0122}" dt="2023-02-27T09:53:40.090" v="146" actId="20577"/>
        <pc:sldMkLst>
          <pc:docMk/>
          <pc:sldMk cId="184375696" sldId="1000"/>
        </pc:sldMkLst>
        <pc:spChg chg="mod">
          <ac:chgData name="Jakub Hofman" userId="53285062-d52a-4c88-bcdc-d767b8cc0044" providerId="ADAL" clId="{6A36A63D-D126-4471-8DFD-2C3E9D9E0122}" dt="2023-02-27T09:49:33.388" v="38" actId="20577"/>
          <ac:spMkLst>
            <pc:docMk/>
            <pc:sldMk cId="184375696" sldId="1000"/>
            <ac:spMk id="2" creationId="{028C9704-E45C-4945-B13B-7F67C5944699}"/>
          </ac:spMkLst>
        </pc:spChg>
        <pc:spChg chg="mod">
          <ac:chgData name="Jakub Hofman" userId="53285062-d52a-4c88-bcdc-d767b8cc0044" providerId="ADAL" clId="{6A36A63D-D126-4471-8DFD-2C3E9D9E0122}" dt="2023-02-27T09:53:40.090" v="146" actId="20577"/>
          <ac:spMkLst>
            <pc:docMk/>
            <pc:sldMk cId="184375696" sldId="1000"/>
            <ac:spMk id="3" creationId="{EBA96677-94C5-4305-BA59-29264AE22E8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555250CA-2FCA-4F5F-BE9A-1020B0C3BF88}" type="slidenum">
              <a:rPr lang="cs-CZ" smtClean="0"/>
              <a:pPr/>
              <a:t>6</a:t>
            </a:fld>
            <a:endParaRPr lang="cs-CZ"/>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677863" y="4683125"/>
            <a:ext cx="5429250" cy="4435475"/>
          </a:xfrm>
          <a:noFill/>
          <a:ln/>
        </p:spPr>
        <p:txBody>
          <a:bodyPr/>
          <a:lstStyle/>
          <a:p>
            <a:pPr eaLnBrk="1" hangingPunct="1"/>
            <a:endParaRPr lang="cs-CZ" dirty="0"/>
          </a:p>
        </p:txBody>
      </p:sp>
    </p:spTree>
    <p:extLst>
      <p:ext uri="{BB962C8B-B14F-4D97-AF65-F5344CB8AC3E}">
        <p14:creationId xmlns:p14="http://schemas.microsoft.com/office/powerpoint/2010/main" val="303694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CF665DA6-250C-4F78-BF7F-55C525FCA90F}" type="slidenum">
              <a:rPr lang="cs-CZ" smtClean="0"/>
              <a:pPr/>
              <a:t>69</a:t>
            </a:fld>
            <a:endParaRPr lang="cs-CZ"/>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679450" y="4683125"/>
            <a:ext cx="5426075" cy="4435475"/>
          </a:xfrm>
          <a:noFill/>
          <a:ln/>
        </p:spPr>
        <p:txBody>
          <a:bodyPr/>
          <a:lstStyle/>
          <a:p>
            <a:pPr eaLnBrk="1" hangingPunct="1"/>
            <a:endParaRPr lang="cs-CZ"/>
          </a:p>
        </p:txBody>
      </p:sp>
    </p:spTree>
    <p:extLst>
      <p:ext uri="{BB962C8B-B14F-4D97-AF65-F5344CB8AC3E}">
        <p14:creationId xmlns:p14="http://schemas.microsoft.com/office/powerpoint/2010/main" val="247633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FBE48E2A-E277-411E-B099-6490FB081C3B}" type="slidenum">
              <a:rPr lang="cs-CZ" smtClean="0"/>
              <a:pPr/>
              <a:t>11</a:t>
            </a:fld>
            <a:endParaRPr lang="cs-CZ"/>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276426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84A5AC9-89F8-4ADA-B89E-0F83ACFE4EA1}" type="slidenum">
              <a:rPr lang="cs-CZ" smtClean="0"/>
              <a:pPr/>
              <a:t>27</a:t>
            </a:fld>
            <a:endParaRPr lang="cs-CZ"/>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3087430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84A5AC9-89F8-4ADA-B89E-0F83ACFE4EA1}" type="slidenum">
              <a:rPr lang="cs-CZ" smtClean="0"/>
              <a:pPr/>
              <a:t>28</a:t>
            </a:fld>
            <a:endParaRPr lang="cs-CZ"/>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417049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D8388E40-085C-4CE9-B5EF-3DC09225C708}" type="slidenum">
              <a:rPr lang="cs-CZ" smtClean="0"/>
              <a:pPr/>
              <a:t>49</a:t>
            </a:fld>
            <a:endParaRPr lang="cs-CZ"/>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cs-CZ"/>
          </a:p>
        </p:txBody>
      </p:sp>
    </p:spTree>
    <p:extLst>
      <p:ext uri="{BB962C8B-B14F-4D97-AF65-F5344CB8AC3E}">
        <p14:creationId xmlns:p14="http://schemas.microsoft.com/office/powerpoint/2010/main" val="467625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53</a:t>
            </a:fld>
            <a:endParaRPr lang="cs-CZ" altLang="cs-CZ"/>
          </a:p>
        </p:txBody>
      </p:sp>
    </p:spTree>
    <p:extLst>
      <p:ext uri="{BB962C8B-B14F-4D97-AF65-F5344CB8AC3E}">
        <p14:creationId xmlns:p14="http://schemas.microsoft.com/office/powerpoint/2010/main" val="389658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41288" y="768350"/>
            <a:ext cx="6818312" cy="3836988"/>
          </a:xfrm>
          <a:ln/>
        </p:spPr>
      </p:sp>
      <p:sp>
        <p:nvSpPr>
          <p:cNvPr id="48131"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37876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41288" y="768350"/>
            <a:ext cx="6818312" cy="3836988"/>
          </a:xfrm>
          <a:ln/>
        </p:spPr>
      </p:sp>
      <p:sp>
        <p:nvSpPr>
          <p:cNvPr id="52227" name="Rectangle 3"/>
          <p:cNvSpPr>
            <a:spLocks noGrp="1" noChangeArrowheads="1"/>
          </p:cNvSpPr>
          <p:nvPr>
            <p:ph type="body" idx="1"/>
          </p:nvPr>
        </p:nvSpPr>
        <p:spPr>
          <a:xfrm>
            <a:off x="946150" y="4859338"/>
            <a:ext cx="5207000" cy="460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28428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CF665DA6-250C-4F78-BF7F-55C525FCA90F}" type="slidenum">
              <a:rPr lang="cs-CZ" smtClean="0"/>
              <a:pPr/>
              <a:t>68</a:t>
            </a:fld>
            <a:endParaRPr lang="cs-CZ"/>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679450" y="4683125"/>
            <a:ext cx="5426075" cy="4435475"/>
          </a:xfrm>
          <a:noFill/>
          <a:ln/>
        </p:spPr>
        <p:txBody>
          <a:bodyPr/>
          <a:lstStyle/>
          <a:p>
            <a:pPr eaLnBrk="1" hangingPunct="1"/>
            <a:endParaRPr lang="cs-CZ"/>
          </a:p>
        </p:txBody>
      </p:sp>
    </p:spTree>
    <p:extLst>
      <p:ext uri="{BB962C8B-B14F-4D97-AF65-F5344CB8AC3E}">
        <p14:creationId xmlns:p14="http://schemas.microsoft.com/office/powerpoint/2010/main" val="3734639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7.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7.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en-US" dirty="0"/>
              <a:t>E2240 </a:t>
            </a:r>
            <a:r>
              <a:rPr lang="en-US" dirty="0" err="1"/>
              <a:t>Účinky</a:t>
            </a:r>
            <a:r>
              <a:rPr lang="en-US" dirty="0"/>
              <a:t> </a:t>
            </a:r>
            <a:r>
              <a:rPr lang="en-US" dirty="0" err="1"/>
              <a:t>stresorů</a:t>
            </a:r>
            <a:r>
              <a:rPr lang="en-US" dirty="0"/>
              <a:t> v </a:t>
            </a:r>
            <a:r>
              <a:rPr lang="en-US" dirty="0" err="1"/>
              <a:t>ekosystémech</a:t>
            </a:r>
            <a:br>
              <a:rPr lang="cs-CZ" dirty="0"/>
            </a:br>
            <a:br>
              <a:rPr lang="cs-CZ" dirty="0"/>
            </a:br>
            <a:r>
              <a:rPr lang="cs-CZ" dirty="0"/>
              <a:t>02 Koncepční přístupy k hodnocení účinků stresorů</a:t>
            </a:r>
            <a:endParaRPr lang="en-US" dirty="0"/>
          </a:p>
        </p:txBody>
      </p:sp>
      <p:sp>
        <p:nvSpPr>
          <p:cNvPr id="6" name="Podnadpis 5"/>
          <p:cNvSpPr>
            <a:spLocks noGrp="1"/>
          </p:cNvSpPr>
          <p:nvPr>
            <p:ph type="subTitle" idx="1"/>
          </p:nvPr>
        </p:nvSpPr>
        <p:spPr>
          <a:xfrm>
            <a:off x="398502" y="504156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Retrospektivní </a:t>
            </a:r>
            <a:r>
              <a:rPr lang="cs-CZ" dirty="0" err="1"/>
              <a:t>ekotoxikologie</a:t>
            </a:r>
            <a:r>
              <a:rPr lang="cs-CZ" dirty="0"/>
              <a:t> - příklad</a:t>
            </a:r>
            <a:endParaRPr lang="en-GB" dirty="0"/>
          </a:p>
        </p:txBody>
      </p:sp>
      <p:sp>
        <p:nvSpPr>
          <p:cNvPr id="3" name="Zástupný symbol pro obsah 2"/>
          <p:cNvSpPr>
            <a:spLocks noGrp="1"/>
          </p:cNvSpPr>
          <p:nvPr>
            <p:ph idx="1"/>
          </p:nvPr>
        </p:nvSpPr>
        <p:spPr/>
        <p:txBody>
          <a:bodyPr/>
          <a:lstStyle/>
          <a:p>
            <a:r>
              <a:rPr lang="cs-CZ" b="1" dirty="0"/>
              <a:t>Vliv solení na půdní mikroorganismy</a:t>
            </a:r>
          </a:p>
          <a:p>
            <a:endParaRPr lang="en-GB" b="1"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pic>
        <p:nvPicPr>
          <p:cNvPr id="7" name="Obrázek 6"/>
          <p:cNvPicPr>
            <a:picLocks noChangeAspect="1"/>
          </p:cNvPicPr>
          <p:nvPr/>
        </p:nvPicPr>
        <p:blipFill>
          <a:blip r:embed="rId2"/>
          <a:stretch>
            <a:fillRect/>
          </a:stretch>
        </p:blipFill>
        <p:spPr>
          <a:xfrm>
            <a:off x="130258" y="1604555"/>
            <a:ext cx="4046326" cy="5223095"/>
          </a:xfrm>
          <a:prstGeom prst="rect">
            <a:avLst/>
          </a:prstGeom>
        </p:spPr>
      </p:pic>
      <p:pic>
        <p:nvPicPr>
          <p:cNvPr id="9" name="Obrázek 8"/>
          <p:cNvPicPr>
            <a:picLocks noChangeAspect="1"/>
          </p:cNvPicPr>
          <p:nvPr/>
        </p:nvPicPr>
        <p:blipFill>
          <a:blip r:embed="rId3"/>
          <a:stretch>
            <a:fillRect/>
          </a:stretch>
        </p:blipFill>
        <p:spPr>
          <a:xfrm>
            <a:off x="4383434" y="1550776"/>
            <a:ext cx="3932040" cy="5276874"/>
          </a:xfrm>
          <a:prstGeom prst="rect">
            <a:avLst/>
          </a:prstGeom>
        </p:spPr>
      </p:pic>
      <p:pic>
        <p:nvPicPr>
          <p:cNvPr id="10" name="Obrázek 9"/>
          <p:cNvPicPr>
            <a:picLocks noChangeAspect="1"/>
          </p:cNvPicPr>
          <p:nvPr/>
        </p:nvPicPr>
        <p:blipFill>
          <a:blip r:embed="rId4"/>
          <a:stretch>
            <a:fillRect/>
          </a:stretch>
        </p:blipFill>
        <p:spPr>
          <a:xfrm>
            <a:off x="8334205" y="1952368"/>
            <a:ext cx="3756112" cy="2360140"/>
          </a:xfrm>
          <a:prstGeom prst="rect">
            <a:avLst/>
          </a:prstGeom>
        </p:spPr>
      </p:pic>
      <p:sp>
        <p:nvSpPr>
          <p:cNvPr id="11" name="Rectangle 11"/>
          <p:cNvSpPr>
            <a:spLocks noChangeArrowheads="1"/>
          </p:cNvSpPr>
          <p:nvPr/>
        </p:nvSpPr>
        <p:spPr bwMode="black">
          <a:xfrm>
            <a:off x="9280950" y="6125975"/>
            <a:ext cx="27717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cs-CZ" altLang="ja-JP" sz="1000" dirty="0"/>
              <a:t>Černohlávková et al. (2008)</a:t>
            </a:r>
          </a:p>
        </p:txBody>
      </p:sp>
    </p:spTree>
    <p:extLst>
      <p:ext uri="{BB962C8B-B14F-4D97-AF65-F5344CB8AC3E}">
        <p14:creationId xmlns:p14="http://schemas.microsoft.com/office/powerpoint/2010/main" val="28262439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704851" y="1212782"/>
            <a:ext cx="5941592" cy="4778443"/>
          </a:xfrm>
        </p:spPr>
        <p:txBody>
          <a:bodyPr/>
          <a:lstStyle/>
          <a:p>
            <a:r>
              <a:rPr lang="cs-CZ" dirty="0"/>
              <a:t>každý metodický přístup má svá omezení a může být interpretován pouze s ohledem na svůj informační obsah a zaměření</a:t>
            </a:r>
          </a:p>
          <a:p>
            <a:r>
              <a:rPr lang="cs-CZ" b="1" dirty="0"/>
              <a:t>optimální je kombinace či prolínání obou přístupů !!!</a:t>
            </a:r>
          </a:p>
          <a:p>
            <a:endParaRPr lang="cs-CZ" dirty="0"/>
          </a:p>
        </p:txBody>
      </p:sp>
      <p:sp>
        <p:nvSpPr>
          <p:cNvPr id="25" name="Nadpis 24"/>
          <p:cNvSpPr>
            <a:spLocks noGrp="1"/>
          </p:cNvSpPr>
          <p:nvPr>
            <p:ph type="title"/>
          </p:nvPr>
        </p:nvSpPr>
        <p:spPr/>
        <p:txBody>
          <a:bodyPr/>
          <a:lstStyle/>
          <a:p>
            <a:r>
              <a:rPr lang="cs-CZ" dirty="0"/>
              <a:t>Kombinace přístupů</a:t>
            </a:r>
          </a:p>
        </p:txBody>
      </p:sp>
      <p:pic>
        <p:nvPicPr>
          <p:cNvPr id="27" name="Picture 3"/>
          <p:cNvPicPr>
            <a:picLocks noChangeAspect="1" noChangeArrowheads="1"/>
          </p:cNvPicPr>
          <p:nvPr/>
        </p:nvPicPr>
        <p:blipFill>
          <a:blip r:embed="rId3" cstate="print"/>
          <a:srcRect/>
          <a:stretch>
            <a:fillRect/>
          </a:stretch>
        </p:blipFill>
        <p:spPr bwMode="auto">
          <a:xfrm>
            <a:off x="7523203" y="4281232"/>
            <a:ext cx="4019774" cy="2513823"/>
          </a:xfrm>
          <a:prstGeom prst="rect">
            <a:avLst/>
          </a:prstGeom>
          <a:noFill/>
          <a:ln w="9525">
            <a:noFill/>
            <a:miter lim="800000"/>
            <a:headEnd/>
            <a:tailEnd/>
          </a:ln>
          <a:effectLst/>
        </p:spPr>
      </p:pic>
      <p:pic>
        <p:nvPicPr>
          <p:cNvPr id="465921" name="Picture 1"/>
          <p:cNvPicPr>
            <a:picLocks noChangeAspect="1" noChangeArrowheads="1"/>
          </p:cNvPicPr>
          <p:nvPr/>
        </p:nvPicPr>
        <p:blipFill>
          <a:blip r:embed="rId4" cstate="print"/>
          <a:srcRect/>
          <a:stretch>
            <a:fillRect/>
          </a:stretch>
        </p:blipFill>
        <p:spPr bwMode="auto">
          <a:xfrm>
            <a:off x="6646442" y="2369372"/>
            <a:ext cx="5486718" cy="1967160"/>
          </a:xfrm>
          <a:prstGeom prst="rect">
            <a:avLst/>
          </a:prstGeom>
          <a:noFill/>
          <a:ln w="9525">
            <a:noFill/>
            <a:miter lim="800000"/>
            <a:headEnd/>
            <a:tailEnd/>
          </a:ln>
          <a:effectLst/>
        </p:spPr>
      </p:pic>
      <p:pic>
        <p:nvPicPr>
          <p:cNvPr id="465922" name="Picture 2"/>
          <p:cNvPicPr>
            <a:picLocks noChangeAspect="1" noChangeArrowheads="1"/>
          </p:cNvPicPr>
          <p:nvPr/>
        </p:nvPicPr>
        <p:blipFill>
          <a:blip r:embed="rId5" cstate="print"/>
          <a:srcRect/>
          <a:stretch>
            <a:fillRect/>
          </a:stretch>
        </p:blipFill>
        <p:spPr bwMode="auto">
          <a:xfrm>
            <a:off x="7523203" y="83373"/>
            <a:ext cx="3646966" cy="2285999"/>
          </a:xfrm>
          <a:prstGeom prst="rect">
            <a:avLst/>
          </a:prstGeom>
          <a:noFill/>
          <a:ln w="9525">
            <a:noFill/>
            <a:miter lim="800000"/>
            <a:headEnd/>
            <a:tailEnd/>
          </a:ln>
          <a:effectLst/>
        </p:spPr>
      </p:pic>
    </p:spTree>
    <p:extLst>
      <p:ext uri="{BB962C8B-B14F-4D97-AF65-F5344CB8AC3E}">
        <p14:creationId xmlns:p14="http://schemas.microsoft.com/office/powerpoint/2010/main" val="1449201499"/>
      </p:ext>
    </p:extLst>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Terénní studie, retrospektivní </a:t>
            </a:r>
            <a:r>
              <a:rPr lang="cs-CZ" dirty="0" err="1"/>
              <a:t>ekotoxikologie</a:t>
            </a:r>
            <a:endParaRPr lang="cs-CZ"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12</a:t>
            </a:fld>
            <a:endParaRPr lang="cs-CZ" altLang="cs-CZ" noProof="0" dirty="0"/>
          </a:p>
        </p:txBody>
      </p:sp>
    </p:spTree>
    <p:extLst>
      <p:ext uri="{BB962C8B-B14F-4D97-AF65-F5344CB8AC3E}">
        <p14:creationId xmlns:p14="http://schemas.microsoft.com/office/powerpoint/2010/main" val="1250586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Obecný postup</a:t>
            </a:r>
            <a:endParaRPr lang="en-GB" dirty="0"/>
          </a:p>
        </p:txBody>
      </p:sp>
      <p:sp>
        <p:nvSpPr>
          <p:cNvPr id="3" name="Zástupný symbol pro obsah 2"/>
          <p:cNvSpPr>
            <a:spLocks noGrp="1"/>
          </p:cNvSpPr>
          <p:nvPr>
            <p:ph idx="1"/>
          </p:nvPr>
        </p:nvSpPr>
        <p:spPr/>
        <p:txBody>
          <a:bodyPr/>
          <a:lstStyle/>
          <a:p>
            <a:pPr marL="457200" indent="-457200">
              <a:buFont typeface="+mj-lt"/>
              <a:buAutoNum type="arabicPeriod"/>
            </a:pPr>
            <a:r>
              <a:rPr lang="en-GB" dirty="0" err="1"/>
              <a:t>charakterizace</a:t>
            </a:r>
            <a:r>
              <a:rPr lang="en-GB" dirty="0"/>
              <a:t> </a:t>
            </a:r>
            <a:r>
              <a:rPr lang="en-GB" dirty="0" err="1"/>
              <a:t>lokality</a:t>
            </a:r>
            <a:r>
              <a:rPr lang="en-GB" dirty="0"/>
              <a:t>, </a:t>
            </a:r>
            <a:r>
              <a:rPr lang="en-GB" dirty="0" err="1"/>
              <a:t>průzkum</a:t>
            </a:r>
            <a:r>
              <a:rPr lang="en-GB" dirty="0"/>
              <a:t> </a:t>
            </a:r>
            <a:r>
              <a:rPr lang="en-GB" dirty="0" err="1"/>
              <a:t>přímo</a:t>
            </a:r>
            <a:r>
              <a:rPr lang="en-GB" dirty="0"/>
              <a:t> v </a:t>
            </a:r>
            <a:r>
              <a:rPr lang="en-GB" dirty="0" err="1"/>
              <a:t>terénu</a:t>
            </a:r>
            <a:endParaRPr lang="en-GB" dirty="0"/>
          </a:p>
          <a:p>
            <a:pPr marL="457200" indent="-457200">
              <a:buFont typeface="+mj-lt"/>
              <a:buAutoNum type="arabicPeriod"/>
            </a:pPr>
            <a:r>
              <a:rPr lang="en-GB" dirty="0" err="1"/>
              <a:t>definice</a:t>
            </a:r>
            <a:r>
              <a:rPr lang="en-GB" dirty="0"/>
              <a:t> </a:t>
            </a:r>
            <a:r>
              <a:rPr lang="en-GB" dirty="0" err="1"/>
              <a:t>hodnocených</a:t>
            </a:r>
            <a:r>
              <a:rPr lang="en-GB" dirty="0"/>
              <a:t> </a:t>
            </a:r>
            <a:r>
              <a:rPr lang="en-GB" dirty="0" err="1"/>
              <a:t>parametrů</a:t>
            </a:r>
            <a:r>
              <a:rPr lang="en-GB" dirty="0"/>
              <a:t> </a:t>
            </a:r>
            <a:r>
              <a:rPr lang="en-GB" dirty="0" err="1"/>
              <a:t>příslušného</a:t>
            </a:r>
            <a:r>
              <a:rPr lang="en-GB" dirty="0"/>
              <a:t> </a:t>
            </a:r>
            <a:r>
              <a:rPr lang="en-GB" dirty="0" err="1"/>
              <a:t>ekosystému</a:t>
            </a:r>
            <a:r>
              <a:rPr lang="en-GB" dirty="0"/>
              <a:t> </a:t>
            </a:r>
            <a:r>
              <a:rPr lang="en-GB" dirty="0" err="1"/>
              <a:t>ve</a:t>
            </a:r>
            <a:r>
              <a:rPr lang="en-GB" dirty="0"/>
              <a:t> </a:t>
            </a:r>
            <a:r>
              <a:rPr lang="en-GB" dirty="0" err="1"/>
              <a:t>vztahu</a:t>
            </a:r>
            <a:r>
              <a:rPr lang="en-GB" dirty="0"/>
              <a:t> k </a:t>
            </a:r>
            <a:r>
              <a:rPr lang="en-GB" dirty="0" err="1"/>
              <a:t>působení</a:t>
            </a:r>
            <a:r>
              <a:rPr lang="en-GB" dirty="0"/>
              <a:t> </a:t>
            </a:r>
            <a:r>
              <a:rPr lang="en-GB" dirty="0" err="1"/>
              <a:t>stresu</a:t>
            </a:r>
            <a:endParaRPr lang="en-GB" dirty="0"/>
          </a:p>
          <a:p>
            <a:pPr lvl="1"/>
            <a:r>
              <a:rPr lang="en-GB" dirty="0" err="1"/>
              <a:t>abiotické</a:t>
            </a:r>
            <a:r>
              <a:rPr lang="en-GB" dirty="0"/>
              <a:t> </a:t>
            </a:r>
            <a:r>
              <a:rPr lang="en-GB" dirty="0" err="1"/>
              <a:t>složky</a:t>
            </a:r>
            <a:endParaRPr lang="en-GB" dirty="0"/>
          </a:p>
          <a:p>
            <a:pPr lvl="1"/>
            <a:r>
              <a:rPr lang="en-GB" dirty="0" err="1"/>
              <a:t>biotické</a:t>
            </a:r>
            <a:r>
              <a:rPr lang="en-GB" dirty="0"/>
              <a:t> </a:t>
            </a:r>
            <a:r>
              <a:rPr lang="en-GB" dirty="0" err="1"/>
              <a:t>složky</a:t>
            </a:r>
            <a:endParaRPr lang="cs-CZ" dirty="0"/>
          </a:p>
          <a:p>
            <a:pPr lvl="2"/>
            <a:r>
              <a:rPr lang="cs-CZ" dirty="0"/>
              <a:t>strukturní parametry (např. druhové složení, počty, abundance ...)</a:t>
            </a:r>
          </a:p>
          <a:p>
            <a:pPr lvl="2"/>
            <a:r>
              <a:rPr lang="cs-CZ" dirty="0"/>
              <a:t>funkční parametry (např. toky energií a látek, procesy, bilance, </a:t>
            </a:r>
            <a:r>
              <a:rPr lang="cs-CZ" dirty="0" err="1"/>
              <a:t>resilience</a:t>
            </a:r>
            <a:r>
              <a:rPr lang="cs-CZ" dirty="0"/>
              <a:t>/resistence ...)</a:t>
            </a:r>
          </a:p>
          <a:p>
            <a:pPr marL="457200" indent="-457200">
              <a:buFont typeface="+mj-lt"/>
              <a:buAutoNum type="arabicPeriod"/>
            </a:pPr>
            <a:r>
              <a:rPr lang="en-GB" dirty="0" err="1"/>
              <a:t>definice</a:t>
            </a:r>
            <a:r>
              <a:rPr lang="en-GB" dirty="0"/>
              <a:t> </a:t>
            </a:r>
            <a:r>
              <a:rPr lang="en-GB" dirty="0" err="1"/>
              <a:t>odběrů</a:t>
            </a:r>
            <a:r>
              <a:rPr lang="en-GB" dirty="0"/>
              <a:t> (</a:t>
            </a:r>
            <a:r>
              <a:rPr lang="en-GB" dirty="0" err="1"/>
              <a:t>vzorkování</a:t>
            </a:r>
            <a:r>
              <a:rPr lang="en-GB" dirty="0"/>
              <a:t>, </a:t>
            </a:r>
            <a:r>
              <a:rPr lang="en-GB" dirty="0" err="1"/>
              <a:t>četnost</a:t>
            </a:r>
            <a:r>
              <a:rPr lang="en-GB" dirty="0"/>
              <a:t>, </a:t>
            </a:r>
            <a:r>
              <a:rPr lang="en-GB" dirty="0" err="1"/>
              <a:t>počty</a:t>
            </a:r>
            <a:r>
              <a:rPr lang="en-GB" dirty="0"/>
              <a:t>)</a:t>
            </a:r>
          </a:p>
          <a:p>
            <a:pPr lvl="1"/>
            <a:r>
              <a:rPr lang="en-GB" dirty="0" err="1"/>
              <a:t>abiotických</a:t>
            </a:r>
            <a:r>
              <a:rPr lang="en-GB" dirty="0"/>
              <a:t> </a:t>
            </a:r>
            <a:r>
              <a:rPr lang="en-GB" dirty="0" err="1"/>
              <a:t>složek</a:t>
            </a:r>
            <a:r>
              <a:rPr lang="en-GB" dirty="0"/>
              <a:t> (</a:t>
            </a:r>
            <a:r>
              <a:rPr lang="en-GB" dirty="0" err="1"/>
              <a:t>voda</a:t>
            </a:r>
            <a:r>
              <a:rPr lang="en-GB" dirty="0"/>
              <a:t>, </a:t>
            </a:r>
            <a:r>
              <a:rPr lang="en-GB" dirty="0" err="1"/>
              <a:t>sedimenty</a:t>
            </a:r>
            <a:r>
              <a:rPr lang="en-GB" dirty="0"/>
              <a:t>, </a:t>
            </a:r>
            <a:r>
              <a:rPr lang="en-GB" dirty="0" err="1"/>
              <a:t>půda</a:t>
            </a:r>
            <a:r>
              <a:rPr lang="en-GB" dirty="0"/>
              <a:t>, </a:t>
            </a:r>
            <a:r>
              <a:rPr lang="en-GB" dirty="0" err="1"/>
              <a:t>vzduch</a:t>
            </a:r>
            <a:r>
              <a:rPr lang="en-GB" dirty="0"/>
              <a:t>)</a:t>
            </a:r>
          </a:p>
          <a:p>
            <a:pPr lvl="1"/>
            <a:r>
              <a:rPr lang="en-GB" dirty="0" err="1"/>
              <a:t>biotických</a:t>
            </a:r>
            <a:r>
              <a:rPr lang="en-GB" dirty="0"/>
              <a:t> </a:t>
            </a:r>
            <a:r>
              <a:rPr lang="en-GB" dirty="0" err="1"/>
              <a:t>složek</a:t>
            </a:r>
            <a:r>
              <a:rPr lang="en-GB" dirty="0"/>
              <a:t> (</a:t>
            </a:r>
            <a:r>
              <a:rPr lang="en-GB" dirty="0" err="1"/>
              <a:t>producenti</a:t>
            </a:r>
            <a:r>
              <a:rPr lang="en-GB" dirty="0"/>
              <a:t> – </a:t>
            </a:r>
            <a:r>
              <a:rPr lang="en-GB" dirty="0" err="1"/>
              <a:t>konzumenti</a:t>
            </a:r>
            <a:r>
              <a:rPr lang="en-GB" dirty="0"/>
              <a:t> – </a:t>
            </a:r>
            <a:r>
              <a:rPr lang="en-GB" dirty="0" err="1"/>
              <a:t>destruenti</a:t>
            </a:r>
            <a:r>
              <a:rPr lang="en-GB" dirty="0"/>
              <a:t>)</a:t>
            </a:r>
          </a:p>
          <a:p>
            <a:pPr marL="457200" indent="-457200">
              <a:buFont typeface="+mj-lt"/>
              <a:buAutoNum type="arabicPeriod"/>
            </a:pPr>
            <a:r>
              <a:rPr lang="en-GB" dirty="0" err="1"/>
              <a:t>realizace</a:t>
            </a:r>
            <a:r>
              <a:rPr lang="en-GB" dirty="0"/>
              <a:t> </a:t>
            </a:r>
            <a:r>
              <a:rPr lang="en-GB" dirty="0" err="1"/>
              <a:t>odběrů</a:t>
            </a:r>
            <a:r>
              <a:rPr lang="en-GB" dirty="0"/>
              <a:t> / </a:t>
            </a:r>
            <a:r>
              <a:rPr lang="en-GB" dirty="0" err="1"/>
              <a:t>analýzy</a:t>
            </a:r>
            <a:r>
              <a:rPr lang="en-GB" dirty="0"/>
              <a:t> / </a:t>
            </a:r>
            <a:r>
              <a:rPr lang="en-GB" dirty="0" err="1"/>
              <a:t>hodnocení</a:t>
            </a:r>
            <a:r>
              <a:rPr lang="en-GB" dirty="0"/>
              <a:t> </a:t>
            </a:r>
          </a:p>
          <a:p>
            <a:pPr marL="457200" indent="-457200">
              <a:buFont typeface="+mj-lt"/>
              <a:buAutoNum type="arabicPeriod"/>
            </a:pPr>
            <a:r>
              <a:rPr lang="en-GB" dirty="0" err="1"/>
              <a:t>srovnání</a:t>
            </a:r>
            <a:r>
              <a:rPr lang="en-GB" dirty="0"/>
              <a:t> </a:t>
            </a:r>
            <a:r>
              <a:rPr lang="en-GB" dirty="0" err="1"/>
              <a:t>expozice</a:t>
            </a:r>
            <a:r>
              <a:rPr lang="en-GB" dirty="0"/>
              <a:t> vs. </a:t>
            </a:r>
            <a:r>
              <a:rPr lang="en-GB" dirty="0" err="1"/>
              <a:t>kontrola</a:t>
            </a:r>
            <a:r>
              <a:rPr lang="cs-CZ" dirty="0"/>
              <a:t> </a:t>
            </a:r>
            <a:r>
              <a:rPr lang="cs-CZ" b="1" dirty="0">
                <a:solidFill>
                  <a:srgbClr val="FF0000"/>
                </a:solidFill>
              </a:rPr>
              <a:t>(!)</a:t>
            </a:r>
            <a:r>
              <a:rPr lang="en-GB" dirty="0"/>
              <a:t>, </a:t>
            </a:r>
            <a:r>
              <a:rPr lang="en-GB" dirty="0" err="1"/>
              <a:t>závěry</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spTree>
    <p:extLst>
      <p:ext uri="{BB962C8B-B14F-4D97-AF65-F5344CB8AC3E}">
        <p14:creationId xmlns:p14="http://schemas.microsoft.com/office/powerpoint/2010/main" val="2375886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1 - Charakterizace lokality</a:t>
            </a:r>
            <a:endParaRPr lang="en-GB" dirty="0"/>
          </a:p>
        </p:txBody>
      </p:sp>
      <p:sp>
        <p:nvSpPr>
          <p:cNvPr id="3" name="Zástupný symbol pro obsah 2"/>
          <p:cNvSpPr>
            <a:spLocks noGrp="1"/>
          </p:cNvSpPr>
          <p:nvPr>
            <p:ph idx="1"/>
          </p:nvPr>
        </p:nvSpPr>
        <p:spPr/>
        <p:txBody>
          <a:bodyPr/>
          <a:lstStyle/>
          <a:p>
            <a:r>
              <a:rPr lang="en-GB" dirty="0" err="1"/>
              <a:t>rozdílná</a:t>
            </a:r>
            <a:r>
              <a:rPr lang="en-GB" dirty="0"/>
              <a:t> </a:t>
            </a:r>
            <a:r>
              <a:rPr lang="en-GB" dirty="0" err="1"/>
              <a:t>charakterizace</a:t>
            </a:r>
            <a:r>
              <a:rPr lang="en-GB" dirty="0"/>
              <a:t> v </a:t>
            </a:r>
            <a:r>
              <a:rPr lang="en-GB" dirty="0" err="1"/>
              <a:t>závislosti</a:t>
            </a:r>
            <a:r>
              <a:rPr lang="en-GB" dirty="0"/>
              <a:t> </a:t>
            </a:r>
            <a:r>
              <a:rPr lang="en-GB" dirty="0" err="1"/>
              <a:t>na</a:t>
            </a:r>
            <a:r>
              <a:rPr lang="en-GB" dirty="0"/>
              <a:t> </a:t>
            </a:r>
            <a:r>
              <a:rPr lang="en-GB" dirty="0" err="1"/>
              <a:t>typu</a:t>
            </a:r>
            <a:endParaRPr lang="cs-CZ" dirty="0"/>
          </a:p>
          <a:p>
            <a:pPr lvl="1"/>
            <a:r>
              <a:rPr lang="en-GB" dirty="0" err="1"/>
              <a:t>terestrický</a:t>
            </a:r>
            <a:r>
              <a:rPr lang="en-GB" dirty="0"/>
              <a:t> </a:t>
            </a:r>
            <a:r>
              <a:rPr lang="en-GB" dirty="0" err="1"/>
              <a:t>ekosystém</a:t>
            </a:r>
            <a:r>
              <a:rPr lang="cs-CZ" dirty="0"/>
              <a:t>: </a:t>
            </a:r>
            <a:r>
              <a:rPr lang="en-GB" dirty="0" err="1"/>
              <a:t>terénní</a:t>
            </a:r>
            <a:r>
              <a:rPr lang="en-GB" dirty="0"/>
              <a:t> </a:t>
            </a:r>
            <a:r>
              <a:rPr lang="en-GB" dirty="0" err="1"/>
              <a:t>vlivy</a:t>
            </a:r>
            <a:r>
              <a:rPr lang="en-GB" dirty="0"/>
              <a:t> - </a:t>
            </a:r>
            <a:r>
              <a:rPr lang="en-GB" dirty="0" err="1"/>
              <a:t>svažitost</a:t>
            </a:r>
            <a:r>
              <a:rPr lang="en-GB" dirty="0"/>
              <a:t>, </a:t>
            </a:r>
            <a:r>
              <a:rPr lang="en-GB" dirty="0" err="1"/>
              <a:t>vegetace</a:t>
            </a:r>
            <a:r>
              <a:rPr lang="en-GB" dirty="0"/>
              <a:t> ... </a:t>
            </a:r>
            <a:endParaRPr lang="cs-CZ" dirty="0"/>
          </a:p>
          <a:p>
            <a:pPr lvl="1"/>
            <a:r>
              <a:rPr lang="en-GB" dirty="0" err="1"/>
              <a:t>akvatický</a:t>
            </a:r>
            <a:r>
              <a:rPr lang="en-GB" dirty="0"/>
              <a:t> </a:t>
            </a:r>
            <a:r>
              <a:rPr lang="en-GB" dirty="0" err="1"/>
              <a:t>ekosystém</a:t>
            </a:r>
            <a:r>
              <a:rPr lang="cs-CZ" dirty="0"/>
              <a:t>: </a:t>
            </a:r>
            <a:r>
              <a:rPr lang="en-GB" dirty="0" err="1"/>
              <a:t>tekoucí</a:t>
            </a:r>
            <a:r>
              <a:rPr lang="en-GB" dirty="0"/>
              <a:t> – </a:t>
            </a:r>
            <a:r>
              <a:rPr lang="en-GB" dirty="0" err="1"/>
              <a:t>stojatý</a:t>
            </a:r>
            <a:r>
              <a:rPr lang="en-GB" dirty="0"/>
              <a:t>, </a:t>
            </a:r>
            <a:r>
              <a:rPr lang="en-GB" dirty="0" err="1"/>
              <a:t>hloubka</a:t>
            </a:r>
            <a:r>
              <a:rPr lang="en-GB" dirty="0"/>
              <a:t> - </a:t>
            </a:r>
            <a:r>
              <a:rPr lang="en-GB" dirty="0" err="1"/>
              <a:t>plocha</a:t>
            </a:r>
            <a:r>
              <a:rPr lang="en-GB" dirty="0"/>
              <a:t>, </a:t>
            </a:r>
            <a:r>
              <a:rPr lang="en-GB" dirty="0" err="1"/>
              <a:t>rychlost</a:t>
            </a:r>
            <a:r>
              <a:rPr lang="en-GB" dirty="0"/>
              <a:t> </a:t>
            </a:r>
            <a:r>
              <a:rPr lang="en-GB" dirty="0" err="1"/>
              <a:t>toku</a:t>
            </a:r>
            <a:r>
              <a:rPr lang="en-GB" dirty="0"/>
              <a:t>, </a:t>
            </a:r>
            <a:r>
              <a:rPr lang="en-GB" dirty="0" err="1"/>
              <a:t>členitost</a:t>
            </a:r>
            <a:r>
              <a:rPr lang="en-GB" dirty="0"/>
              <a:t> (</a:t>
            </a:r>
            <a:r>
              <a:rPr lang="en-GB" dirty="0" err="1"/>
              <a:t>makrofyta</a:t>
            </a:r>
            <a:r>
              <a:rPr lang="en-GB" dirty="0"/>
              <a:t> ...)</a:t>
            </a:r>
          </a:p>
          <a:p>
            <a:r>
              <a:rPr lang="en-GB" dirty="0" err="1"/>
              <a:t>další</a:t>
            </a:r>
            <a:r>
              <a:rPr lang="en-GB" dirty="0"/>
              <a:t> </a:t>
            </a:r>
            <a:r>
              <a:rPr lang="en-GB" dirty="0" err="1"/>
              <a:t>charakteristiky</a:t>
            </a:r>
            <a:r>
              <a:rPr lang="en-GB" dirty="0"/>
              <a:t>, </a:t>
            </a:r>
            <a:r>
              <a:rPr lang="en-GB" dirty="0" err="1"/>
              <a:t>které</a:t>
            </a:r>
            <a:r>
              <a:rPr lang="en-GB" dirty="0"/>
              <a:t> je </a:t>
            </a:r>
            <a:r>
              <a:rPr lang="en-GB" dirty="0" err="1"/>
              <a:t>třeba</a:t>
            </a:r>
            <a:r>
              <a:rPr lang="en-GB" dirty="0"/>
              <a:t> </a:t>
            </a:r>
            <a:r>
              <a:rPr lang="en-GB" dirty="0" err="1"/>
              <a:t>zaznamenat</a:t>
            </a:r>
            <a:r>
              <a:rPr lang="en-GB" dirty="0"/>
              <a:t>:</a:t>
            </a:r>
            <a:endParaRPr lang="cs-CZ" dirty="0"/>
          </a:p>
          <a:p>
            <a:pPr lvl="1"/>
            <a:r>
              <a:rPr lang="en-GB" dirty="0" err="1"/>
              <a:t>převládající</a:t>
            </a:r>
            <a:r>
              <a:rPr lang="en-GB" dirty="0"/>
              <a:t> </a:t>
            </a:r>
            <a:r>
              <a:rPr lang="en-GB" dirty="0" err="1"/>
              <a:t>počasí</a:t>
            </a:r>
            <a:r>
              <a:rPr lang="en-GB" dirty="0"/>
              <a:t>, </a:t>
            </a:r>
            <a:r>
              <a:rPr lang="en-GB" dirty="0" err="1"/>
              <a:t>směry</a:t>
            </a:r>
            <a:r>
              <a:rPr lang="en-GB" dirty="0"/>
              <a:t> </a:t>
            </a:r>
            <a:r>
              <a:rPr lang="en-GB" dirty="0" err="1"/>
              <a:t>větru</a:t>
            </a:r>
            <a:r>
              <a:rPr lang="en-GB" dirty="0"/>
              <a:t>, </a:t>
            </a:r>
            <a:r>
              <a:rPr lang="en-GB" dirty="0" err="1"/>
              <a:t>intenzita</a:t>
            </a:r>
            <a:r>
              <a:rPr lang="en-GB" dirty="0"/>
              <a:t> </a:t>
            </a:r>
            <a:r>
              <a:rPr lang="en-GB" dirty="0" err="1"/>
              <a:t>světla</a:t>
            </a:r>
            <a:r>
              <a:rPr lang="en-GB" dirty="0"/>
              <a:t> ...</a:t>
            </a:r>
            <a:endParaRPr lang="cs-CZ" dirty="0"/>
          </a:p>
          <a:p>
            <a:pPr lvl="1"/>
            <a:r>
              <a:rPr lang="en-GB" dirty="0" err="1"/>
              <a:t>specifické</a:t>
            </a:r>
            <a:r>
              <a:rPr lang="en-GB" dirty="0"/>
              <a:t> </a:t>
            </a:r>
            <a:r>
              <a:rPr lang="en-GB" dirty="0" err="1"/>
              <a:t>parametry</a:t>
            </a:r>
            <a:r>
              <a:rPr lang="en-GB" dirty="0"/>
              <a:t> (</a:t>
            </a:r>
            <a:r>
              <a:rPr lang="en-GB" dirty="0" err="1"/>
              <a:t>přítomnost</a:t>
            </a:r>
            <a:r>
              <a:rPr lang="en-GB" dirty="0"/>
              <a:t> </a:t>
            </a:r>
            <a:r>
              <a:rPr lang="en-GB" dirty="0" err="1"/>
              <a:t>antropogenních</a:t>
            </a:r>
            <a:r>
              <a:rPr lang="en-GB" dirty="0"/>
              <a:t> </a:t>
            </a:r>
            <a:r>
              <a:rPr lang="en-GB" dirty="0" err="1"/>
              <a:t>aktivit</a:t>
            </a:r>
            <a:r>
              <a:rPr lang="en-GB" dirty="0"/>
              <a:t>, </a:t>
            </a:r>
            <a:r>
              <a:rPr lang="en-GB" dirty="0" err="1"/>
              <a:t>zdroje</a:t>
            </a:r>
            <a:r>
              <a:rPr lang="en-GB" dirty="0"/>
              <a:t> </a:t>
            </a:r>
            <a:r>
              <a:rPr lang="en-GB" dirty="0" err="1"/>
              <a:t>znečištění</a:t>
            </a:r>
            <a:r>
              <a:rPr lang="en-GB" dirty="0"/>
              <a:t> ...)</a:t>
            </a:r>
            <a:endParaRPr lang="cs-CZ" dirty="0"/>
          </a:p>
          <a:p>
            <a:pPr lvl="1"/>
            <a:r>
              <a:rPr lang="en-GB" dirty="0" err="1"/>
              <a:t>mapový</a:t>
            </a:r>
            <a:r>
              <a:rPr lang="en-GB" dirty="0"/>
              <a:t> </a:t>
            </a:r>
            <a:r>
              <a:rPr lang="en-GB" dirty="0" err="1"/>
              <a:t>záznam</a:t>
            </a:r>
            <a:endParaRPr lang="cs-CZ" dirty="0"/>
          </a:p>
          <a:p>
            <a:pPr lvl="1"/>
            <a:r>
              <a:rPr lang="cs-CZ" dirty="0"/>
              <a:t>...</a:t>
            </a:r>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spTree>
    <p:extLst>
      <p:ext uri="{BB962C8B-B14F-4D97-AF65-F5344CB8AC3E}">
        <p14:creationId xmlns:p14="http://schemas.microsoft.com/office/powerpoint/2010/main" val="30396960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2 - Sledované parametry</a:t>
            </a:r>
            <a:endParaRPr lang="en-GB" dirty="0"/>
          </a:p>
        </p:txBody>
      </p:sp>
      <p:sp>
        <p:nvSpPr>
          <p:cNvPr id="3" name="Zástupný symbol pro obsah 2"/>
          <p:cNvSpPr>
            <a:spLocks noGrp="1"/>
          </p:cNvSpPr>
          <p:nvPr>
            <p:ph idx="1"/>
          </p:nvPr>
        </p:nvSpPr>
        <p:spPr/>
        <p:txBody>
          <a:bodyPr/>
          <a:lstStyle/>
          <a:p>
            <a:pPr marL="0" indent="0">
              <a:buNone/>
            </a:pPr>
            <a:r>
              <a:rPr lang="en-GB" b="1" dirty="0" err="1"/>
              <a:t>abiotické</a:t>
            </a:r>
            <a:r>
              <a:rPr lang="en-GB" b="1" dirty="0"/>
              <a:t> </a:t>
            </a:r>
            <a:r>
              <a:rPr lang="en-GB" b="1" dirty="0" err="1"/>
              <a:t>složky</a:t>
            </a:r>
            <a:endParaRPr lang="en-GB" b="1" dirty="0"/>
          </a:p>
          <a:p>
            <a:r>
              <a:rPr lang="en-GB" dirty="0" err="1"/>
              <a:t>ve</a:t>
            </a:r>
            <a:r>
              <a:rPr lang="en-GB" dirty="0"/>
              <a:t> </a:t>
            </a:r>
            <a:r>
              <a:rPr lang="en-GB" dirty="0" err="1"/>
              <a:t>kterých</a:t>
            </a:r>
            <a:r>
              <a:rPr lang="en-GB" dirty="0"/>
              <a:t> </a:t>
            </a:r>
            <a:r>
              <a:rPr lang="en-GB" dirty="0" err="1"/>
              <a:t>složkách</a:t>
            </a:r>
            <a:r>
              <a:rPr lang="en-GB" dirty="0"/>
              <a:t> (</a:t>
            </a:r>
            <a:r>
              <a:rPr lang="en-GB" dirty="0" err="1"/>
              <a:t>voda</a:t>
            </a:r>
            <a:r>
              <a:rPr lang="en-GB" dirty="0"/>
              <a:t>, sediment, </a:t>
            </a:r>
            <a:r>
              <a:rPr lang="en-GB" dirty="0" err="1"/>
              <a:t>půda</a:t>
            </a:r>
            <a:r>
              <a:rPr lang="en-GB" dirty="0"/>
              <a:t>, </a:t>
            </a:r>
            <a:r>
              <a:rPr lang="en-GB" dirty="0" err="1"/>
              <a:t>vzduch</a:t>
            </a:r>
            <a:r>
              <a:rPr lang="en-GB" dirty="0"/>
              <a:t>) </a:t>
            </a:r>
            <a:r>
              <a:rPr lang="en-GB" dirty="0" err="1"/>
              <a:t>působí</a:t>
            </a:r>
            <a:r>
              <a:rPr lang="en-GB" dirty="0"/>
              <a:t>/</a:t>
            </a:r>
            <a:r>
              <a:rPr lang="en-GB" dirty="0" err="1"/>
              <a:t>il</a:t>
            </a:r>
            <a:r>
              <a:rPr lang="en-GB" dirty="0"/>
              <a:t>  </a:t>
            </a:r>
            <a:r>
              <a:rPr lang="en-GB" dirty="0" err="1"/>
              <a:t>stresor</a:t>
            </a:r>
            <a:r>
              <a:rPr lang="en-GB" dirty="0"/>
              <a:t> ? </a:t>
            </a:r>
          </a:p>
          <a:p>
            <a:r>
              <a:rPr lang="en-GB" dirty="0" err="1"/>
              <a:t>kde</a:t>
            </a:r>
            <a:r>
              <a:rPr lang="en-GB" dirty="0"/>
              <a:t> </a:t>
            </a:r>
            <a:r>
              <a:rPr lang="en-GB" dirty="0" err="1"/>
              <a:t>lze</a:t>
            </a:r>
            <a:r>
              <a:rPr lang="en-GB" dirty="0"/>
              <a:t> </a:t>
            </a:r>
            <a:r>
              <a:rPr lang="en-GB" dirty="0" err="1"/>
              <a:t>předpokládat</a:t>
            </a:r>
            <a:r>
              <a:rPr lang="en-GB" dirty="0"/>
              <a:t> </a:t>
            </a:r>
            <a:r>
              <a:rPr lang="en-GB" dirty="0" err="1"/>
              <a:t>rezidua</a:t>
            </a:r>
            <a:r>
              <a:rPr lang="en-GB" dirty="0"/>
              <a:t> </a:t>
            </a:r>
            <a:r>
              <a:rPr lang="en-GB" dirty="0" err="1"/>
              <a:t>toxických</a:t>
            </a:r>
            <a:r>
              <a:rPr lang="en-GB" dirty="0"/>
              <a:t> </a:t>
            </a:r>
            <a:r>
              <a:rPr lang="en-GB" dirty="0" err="1"/>
              <a:t>látek</a:t>
            </a:r>
            <a:r>
              <a:rPr lang="en-GB" dirty="0"/>
              <a:t> ?</a:t>
            </a:r>
          </a:p>
          <a:p>
            <a:pPr marL="0" indent="0">
              <a:buNone/>
            </a:pPr>
            <a:r>
              <a:rPr lang="en-GB" b="1" dirty="0" err="1"/>
              <a:t>biotické</a:t>
            </a:r>
            <a:r>
              <a:rPr lang="en-GB" b="1" dirty="0"/>
              <a:t> </a:t>
            </a:r>
            <a:r>
              <a:rPr lang="en-GB" b="1" dirty="0" err="1"/>
              <a:t>složky</a:t>
            </a:r>
            <a:endParaRPr lang="en-GB" b="1" dirty="0"/>
          </a:p>
          <a:p>
            <a:r>
              <a:rPr lang="en-GB" dirty="0" err="1"/>
              <a:t>definice</a:t>
            </a:r>
            <a:r>
              <a:rPr lang="en-GB" dirty="0"/>
              <a:t> </a:t>
            </a:r>
            <a:r>
              <a:rPr lang="en-GB" dirty="0" err="1"/>
              <a:t>organismů</a:t>
            </a:r>
            <a:r>
              <a:rPr lang="en-GB" dirty="0"/>
              <a:t>, </a:t>
            </a:r>
            <a:r>
              <a:rPr lang="en-GB" dirty="0" err="1"/>
              <a:t>které</a:t>
            </a:r>
            <a:r>
              <a:rPr lang="en-GB" dirty="0"/>
              <a:t> </a:t>
            </a:r>
            <a:r>
              <a:rPr lang="en-GB" dirty="0" err="1"/>
              <a:t>budou</a:t>
            </a:r>
            <a:r>
              <a:rPr lang="en-GB" dirty="0"/>
              <a:t> </a:t>
            </a:r>
            <a:r>
              <a:rPr lang="en-GB" dirty="0" err="1"/>
              <a:t>sledovány</a:t>
            </a:r>
            <a:r>
              <a:rPr lang="en-GB" dirty="0"/>
              <a:t> pro </a:t>
            </a:r>
            <a:r>
              <a:rPr lang="en-GB" dirty="0" err="1"/>
              <a:t>posouzení</a:t>
            </a:r>
            <a:r>
              <a:rPr lang="en-GB" dirty="0"/>
              <a:t> </a:t>
            </a:r>
            <a:r>
              <a:rPr lang="en-GB" dirty="0" err="1"/>
              <a:t>působení</a:t>
            </a:r>
            <a:r>
              <a:rPr lang="en-GB" dirty="0"/>
              <a:t> </a:t>
            </a:r>
            <a:r>
              <a:rPr lang="en-GB" dirty="0" err="1"/>
              <a:t>stresu</a:t>
            </a:r>
            <a:r>
              <a:rPr lang="en-GB" dirty="0"/>
              <a:t>:</a:t>
            </a:r>
          </a:p>
          <a:p>
            <a:pPr lvl="1"/>
            <a:r>
              <a:rPr lang="en-GB" dirty="0" err="1"/>
              <a:t>vztah</a:t>
            </a:r>
            <a:r>
              <a:rPr lang="en-GB" dirty="0"/>
              <a:t> k </a:t>
            </a:r>
            <a:r>
              <a:rPr lang="en-GB" dirty="0" err="1"/>
              <a:t>působení</a:t>
            </a:r>
            <a:r>
              <a:rPr lang="en-GB" dirty="0"/>
              <a:t> </a:t>
            </a:r>
            <a:r>
              <a:rPr lang="en-GB" dirty="0" err="1"/>
              <a:t>stresu</a:t>
            </a:r>
            <a:r>
              <a:rPr lang="en-GB" dirty="0"/>
              <a:t> (</a:t>
            </a:r>
            <a:r>
              <a:rPr lang="en-GB" dirty="0" err="1"/>
              <a:t>př</a:t>
            </a:r>
            <a:r>
              <a:rPr lang="en-GB" dirty="0"/>
              <a:t>. </a:t>
            </a:r>
            <a:r>
              <a:rPr lang="en-GB" dirty="0" err="1"/>
              <a:t>planktonní</a:t>
            </a:r>
            <a:r>
              <a:rPr lang="en-GB" dirty="0"/>
              <a:t> </a:t>
            </a:r>
            <a:r>
              <a:rPr lang="en-GB" dirty="0" err="1"/>
              <a:t>organismy</a:t>
            </a:r>
            <a:r>
              <a:rPr lang="en-GB" dirty="0"/>
              <a:t> – </a:t>
            </a:r>
            <a:r>
              <a:rPr lang="en-GB" dirty="0" err="1"/>
              <a:t>látky</a:t>
            </a:r>
            <a:r>
              <a:rPr lang="en-GB" dirty="0"/>
              <a:t> s </a:t>
            </a:r>
            <a:r>
              <a:rPr lang="en-GB" dirty="0" err="1"/>
              <a:t>tendencí</a:t>
            </a:r>
            <a:r>
              <a:rPr lang="en-GB" dirty="0"/>
              <a:t> </a:t>
            </a:r>
            <a:r>
              <a:rPr lang="en-GB" dirty="0" err="1"/>
              <a:t>zůstávat</a:t>
            </a:r>
            <a:r>
              <a:rPr lang="en-GB" dirty="0"/>
              <a:t> </a:t>
            </a:r>
            <a:r>
              <a:rPr lang="en-GB" dirty="0" err="1"/>
              <a:t>ve</a:t>
            </a:r>
            <a:r>
              <a:rPr lang="en-GB" dirty="0"/>
              <a:t> </a:t>
            </a:r>
            <a:r>
              <a:rPr lang="en-GB" dirty="0" err="1"/>
              <a:t>vodním</a:t>
            </a:r>
            <a:r>
              <a:rPr lang="en-GB" dirty="0"/>
              <a:t> </a:t>
            </a:r>
            <a:r>
              <a:rPr lang="en-GB" dirty="0" err="1"/>
              <a:t>sloupci</a:t>
            </a:r>
            <a:r>
              <a:rPr lang="en-GB" dirty="0"/>
              <a:t>, </a:t>
            </a:r>
            <a:r>
              <a:rPr lang="en-GB" dirty="0" err="1"/>
              <a:t>tj</a:t>
            </a:r>
            <a:r>
              <a:rPr lang="en-GB" dirty="0"/>
              <a:t>. </a:t>
            </a:r>
            <a:r>
              <a:rPr lang="en-GB" dirty="0" err="1"/>
              <a:t>hydrofilní</a:t>
            </a:r>
            <a:r>
              <a:rPr lang="en-GB" dirty="0"/>
              <a:t> vs. </a:t>
            </a:r>
            <a:r>
              <a:rPr lang="en-GB" dirty="0" err="1"/>
              <a:t>sedimenty-hydrofobní</a:t>
            </a:r>
            <a:r>
              <a:rPr lang="en-GB" dirty="0"/>
              <a:t>)</a:t>
            </a:r>
          </a:p>
          <a:p>
            <a:pPr lvl="1"/>
            <a:r>
              <a:rPr lang="en-GB" dirty="0" err="1"/>
              <a:t>hodnocené</a:t>
            </a:r>
            <a:r>
              <a:rPr lang="en-GB" dirty="0"/>
              <a:t> </a:t>
            </a:r>
            <a:r>
              <a:rPr lang="en-GB" dirty="0" err="1"/>
              <a:t>skupiny</a:t>
            </a:r>
            <a:r>
              <a:rPr lang="en-GB" dirty="0"/>
              <a:t> (</a:t>
            </a:r>
            <a:r>
              <a:rPr lang="en-GB" dirty="0" err="1"/>
              <a:t>př</a:t>
            </a:r>
            <a:r>
              <a:rPr lang="en-GB" dirty="0"/>
              <a:t>. </a:t>
            </a:r>
            <a:r>
              <a:rPr lang="en-GB" dirty="0" err="1"/>
              <a:t>producenti</a:t>
            </a:r>
            <a:r>
              <a:rPr lang="en-GB" dirty="0"/>
              <a:t> – </a:t>
            </a:r>
            <a:r>
              <a:rPr lang="en-GB" dirty="0" err="1"/>
              <a:t>řasy</a:t>
            </a:r>
            <a:r>
              <a:rPr lang="en-GB" dirty="0"/>
              <a:t>; </a:t>
            </a:r>
            <a:r>
              <a:rPr lang="en-GB" dirty="0" err="1"/>
              <a:t>konzumenti</a:t>
            </a:r>
            <a:r>
              <a:rPr lang="en-GB" dirty="0"/>
              <a:t> – zooplankton, </a:t>
            </a:r>
            <a:r>
              <a:rPr lang="en-GB" dirty="0" err="1"/>
              <a:t>ryby</a:t>
            </a:r>
            <a:r>
              <a:rPr lang="en-GB" dirty="0"/>
              <a:t>; </a:t>
            </a:r>
            <a:r>
              <a:rPr lang="en-GB" dirty="0" err="1"/>
              <a:t>destruenti</a:t>
            </a:r>
            <a:r>
              <a:rPr lang="en-GB" dirty="0"/>
              <a:t> – </a:t>
            </a:r>
            <a:r>
              <a:rPr lang="en-GB" dirty="0" err="1"/>
              <a:t>planktonní</a:t>
            </a:r>
            <a:r>
              <a:rPr lang="en-GB" dirty="0"/>
              <a:t> </a:t>
            </a:r>
            <a:r>
              <a:rPr lang="en-GB" dirty="0" err="1"/>
              <a:t>bakterie</a:t>
            </a:r>
            <a:r>
              <a:rPr lang="en-GB" dirty="0"/>
              <a:t>)</a:t>
            </a:r>
          </a:p>
          <a:p>
            <a:pPr lvl="1"/>
            <a:r>
              <a:rPr lang="en-GB" dirty="0" err="1"/>
              <a:t>klíčové</a:t>
            </a:r>
            <a:r>
              <a:rPr lang="en-GB" dirty="0"/>
              <a:t> </a:t>
            </a:r>
            <a:r>
              <a:rPr lang="en-GB" dirty="0" err="1"/>
              <a:t>druhy</a:t>
            </a:r>
            <a:r>
              <a:rPr lang="en-GB" dirty="0"/>
              <a:t>, </a:t>
            </a:r>
            <a:r>
              <a:rPr lang="en-GB" dirty="0" err="1"/>
              <a:t>bioindikátory</a:t>
            </a:r>
            <a:r>
              <a:rPr lang="en-GB" dirty="0"/>
              <a:t> ...</a:t>
            </a:r>
          </a:p>
          <a:p>
            <a:pPr lvl="1"/>
            <a:r>
              <a:rPr lang="en-GB" dirty="0" err="1"/>
              <a:t>parametry</a:t>
            </a:r>
            <a:r>
              <a:rPr lang="en-GB" dirty="0"/>
              <a:t> </a:t>
            </a:r>
            <a:r>
              <a:rPr lang="en-GB" dirty="0" err="1"/>
              <a:t>hodnocení</a:t>
            </a:r>
            <a:endParaRPr lang="cs-CZ" dirty="0"/>
          </a:p>
          <a:p>
            <a:pPr lvl="2"/>
            <a:r>
              <a:rPr lang="en-GB" dirty="0" err="1"/>
              <a:t>strukturní</a:t>
            </a:r>
            <a:r>
              <a:rPr lang="en-GB" dirty="0"/>
              <a:t> (</a:t>
            </a:r>
            <a:r>
              <a:rPr lang="en-GB" dirty="0" err="1"/>
              <a:t>taxonomické</a:t>
            </a:r>
            <a:r>
              <a:rPr lang="en-GB" dirty="0"/>
              <a:t> </a:t>
            </a:r>
            <a:r>
              <a:rPr lang="en-GB" dirty="0" err="1"/>
              <a:t>parametry</a:t>
            </a:r>
            <a:r>
              <a:rPr lang="en-GB" dirty="0"/>
              <a:t>, </a:t>
            </a:r>
            <a:r>
              <a:rPr lang="en-GB" dirty="0" err="1"/>
              <a:t>biomasa</a:t>
            </a:r>
            <a:r>
              <a:rPr lang="en-GB" dirty="0"/>
              <a:t>, abundance ...)</a:t>
            </a:r>
            <a:endParaRPr lang="cs-CZ" dirty="0"/>
          </a:p>
          <a:p>
            <a:pPr lvl="2"/>
            <a:r>
              <a:rPr lang="en-GB" dirty="0" err="1"/>
              <a:t>funkční</a:t>
            </a:r>
            <a:r>
              <a:rPr lang="en-GB" dirty="0"/>
              <a:t> (</a:t>
            </a:r>
            <a:r>
              <a:rPr lang="en-GB" dirty="0" err="1"/>
              <a:t>produkce</a:t>
            </a:r>
            <a:r>
              <a:rPr lang="en-GB" dirty="0"/>
              <a:t>/</a:t>
            </a:r>
            <a:r>
              <a:rPr lang="en-GB" dirty="0" err="1"/>
              <a:t>respirace</a:t>
            </a:r>
            <a:r>
              <a:rPr lang="en-GB" dirty="0"/>
              <a:t>, </a:t>
            </a:r>
            <a:r>
              <a:rPr lang="en-GB" dirty="0" err="1"/>
              <a:t>potravní</a:t>
            </a:r>
            <a:r>
              <a:rPr lang="en-GB" dirty="0"/>
              <a:t> </a:t>
            </a:r>
            <a:r>
              <a:rPr lang="en-GB" dirty="0" err="1"/>
              <a:t>řetězce</a:t>
            </a:r>
            <a:r>
              <a:rPr lang="en-GB" dirty="0"/>
              <a:t> ...)</a:t>
            </a:r>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spTree>
    <p:extLst>
      <p:ext uri="{BB962C8B-B14F-4D97-AF65-F5344CB8AC3E}">
        <p14:creationId xmlns:p14="http://schemas.microsoft.com/office/powerpoint/2010/main" val="281117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additive="base">
                                        <p:cTn id="3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3 - Odběry a analýzy</a:t>
            </a:r>
            <a:endParaRPr lang="en-GB" dirty="0"/>
          </a:p>
        </p:txBody>
      </p:sp>
      <p:sp>
        <p:nvSpPr>
          <p:cNvPr id="3" name="Zástupný symbol pro obsah 2"/>
          <p:cNvSpPr>
            <a:spLocks noGrp="1"/>
          </p:cNvSpPr>
          <p:nvPr>
            <p:ph idx="1"/>
          </p:nvPr>
        </p:nvSpPr>
        <p:spPr/>
        <p:txBody>
          <a:bodyPr/>
          <a:lstStyle/>
          <a:p>
            <a:pPr marL="0" indent="0">
              <a:buNone/>
            </a:pPr>
            <a:r>
              <a:rPr lang="en-GB" b="1" dirty="0" err="1"/>
              <a:t>odběry</a:t>
            </a:r>
            <a:r>
              <a:rPr lang="en-GB" b="1" dirty="0"/>
              <a:t> a </a:t>
            </a:r>
            <a:r>
              <a:rPr lang="en-GB" b="1" dirty="0" err="1"/>
              <a:t>analýzy</a:t>
            </a:r>
            <a:r>
              <a:rPr lang="en-GB" b="1" dirty="0"/>
              <a:t> </a:t>
            </a:r>
            <a:r>
              <a:rPr lang="en-GB" b="1" dirty="0" err="1"/>
              <a:t>abiotické</a:t>
            </a:r>
            <a:r>
              <a:rPr lang="en-GB" b="1" dirty="0"/>
              <a:t> </a:t>
            </a:r>
            <a:r>
              <a:rPr lang="en-GB" b="1" dirty="0" err="1"/>
              <a:t>složky</a:t>
            </a:r>
            <a:endParaRPr lang="en-GB" b="1" dirty="0"/>
          </a:p>
          <a:p>
            <a:r>
              <a:rPr lang="en-GB" dirty="0" err="1"/>
              <a:t>návrh</a:t>
            </a:r>
            <a:r>
              <a:rPr lang="en-GB" dirty="0"/>
              <a:t> a </a:t>
            </a:r>
            <a:r>
              <a:rPr lang="en-GB" dirty="0" err="1"/>
              <a:t>rozložení</a:t>
            </a:r>
            <a:r>
              <a:rPr lang="en-GB" dirty="0"/>
              <a:t> </a:t>
            </a:r>
            <a:r>
              <a:rPr lang="en-GB" dirty="0" err="1"/>
              <a:t>vzorkovacích</a:t>
            </a:r>
            <a:r>
              <a:rPr lang="en-GB" dirty="0"/>
              <a:t> </a:t>
            </a:r>
            <a:r>
              <a:rPr lang="en-GB" dirty="0" err="1"/>
              <a:t>míst</a:t>
            </a:r>
            <a:r>
              <a:rPr lang="en-GB" dirty="0"/>
              <a:t> </a:t>
            </a:r>
            <a:endParaRPr lang="cs-CZ" dirty="0"/>
          </a:p>
          <a:p>
            <a:pPr lvl="1"/>
            <a:r>
              <a:rPr lang="en-GB" dirty="0" err="1"/>
              <a:t>plošné</a:t>
            </a:r>
            <a:r>
              <a:rPr lang="en-GB" dirty="0"/>
              <a:t>, </a:t>
            </a:r>
            <a:r>
              <a:rPr lang="en-GB" dirty="0" err="1"/>
              <a:t>vertikální</a:t>
            </a:r>
            <a:r>
              <a:rPr lang="en-GB" dirty="0"/>
              <a:t> – </a:t>
            </a:r>
            <a:r>
              <a:rPr lang="en-GB" dirty="0" err="1"/>
              <a:t>hloubka</a:t>
            </a:r>
            <a:r>
              <a:rPr lang="en-GB" dirty="0"/>
              <a:t>, </a:t>
            </a:r>
            <a:r>
              <a:rPr lang="en-GB" dirty="0" err="1"/>
              <a:t>odběry</a:t>
            </a:r>
            <a:r>
              <a:rPr lang="en-GB" dirty="0"/>
              <a:t> </a:t>
            </a:r>
            <a:r>
              <a:rPr lang="en-GB" dirty="0" err="1"/>
              <a:t>vzduchu</a:t>
            </a:r>
            <a:endParaRPr lang="en-GB" dirty="0"/>
          </a:p>
          <a:p>
            <a:r>
              <a:rPr lang="en-GB" dirty="0" err="1"/>
              <a:t>spojování</a:t>
            </a:r>
            <a:r>
              <a:rPr lang="en-GB" dirty="0"/>
              <a:t> a </a:t>
            </a:r>
            <a:r>
              <a:rPr lang="en-GB" dirty="0" err="1"/>
              <a:t>vytváření</a:t>
            </a:r>
            <a:r>
              <a:rPr lang="en-GB" dirty="0"/>
              <a:t> </a:t>
            </a:r>
            <a:r>
              <a:rPr lang="en-GB" dirty="0" err="1"/>
              <a:t>směsných</a:t>
            </a:r>
            <a:r>
              <a:rPr lang="en-GB" dirty="0"/>
              <a:t> </a:t>
            </a:r>
            <a:r>
              <a:rPr lang="en-GB" dirty="0" err="1"/>
              <a:t>vzorků</a:t>
            </a:r>
            <a:r>
              <a:rPr lang="en-GB" dirty="0"/>
              <a:t> ("</a:t>
            </a:r>
            <a:r>
              <a:rPr lang="en-GB" dirty="0" err="1"/>
              <a:t>průměrný</a:t>
            </a:r>
            <a:r>
              <a:rPr lang="en-GB" dirty="0"/>
              <a:t>" </a:t>
            </a:r>
            <a:r>
              <a:rPr lang="en-GB" dirty="0" err="1"/>
              <a:t>vzorek</a:t>
            </a:r>
            <a:r>
              <a:rPr lang="en-GB" dirty="0"/>
              <a:t> z </a:t>
            </a:r>
            <a:r>
              <a:rPr lang="en-GB" dirty="0" err="1"/>
              <a:t>lokality</a:t>
            </a:r>
            <a:r>
              <a:rPr lang="en-GB" dirty="0"/>
              <a:t>)</a:t>
            </a:r>
          </a:p>
          <a:p>
            <a:r>
              <a:rPr lang="en-GB" dirty="0" err="1"/>
              <a:t>hodnocení</a:t>
            </a:r>
            <a:r>
              <a:rPr lang="en-GB" dirty="0"/>
              <a:t> </a:t>
            </a:r>
            <a:r>
              <a:rPr lang="en-GB" dirty="0" err="1"/>
              <a:t>základních</a:t>
            </a:r>
            <a:r>
              <a:rPr lang="en-GB" dirty="0"/>
              <a:t> </a:t>
            </a:r>
            <a:r>
              <a:rPr lang="en-GB" dirty="0" err="1"/>
              <a:t>chemických</a:t>
            </a:r>
            <a:r>
              <a:rPr lang="en-GB" dirty="0"/>
              <a:t> </a:t>
            </a:r>
            <a:r>
              <a:rPr lang="en-GB" dirty="0" err="1"/>
              <a:t>parametrů</a:t>
            </a:r>
            <a:r>
              <a:rPr lang="en-GB" dirty="0"/>
              <a:t> (</a:t>
            </a:r>
            <a:r>
              <a:rPr lang="en-GB" dirty="0" err="1"/>
              <a:t>obsah</a:t>
            </a:r>
            <a:r>
              <a:rPr lang="en-GB" dirty="0"/>
              <a:t> </a:t>
            </a:r>
            <a:r>
              <a:rPr lang="en-GB" dirty="0" err="1"/>
              <a:t>uhlíku</a:t>
            </a:r>
            <a:r>
              <a:rPr lang="en-GB" dirty="0"/>
              <a:t>, pH …)</a:t>
            </a:r>
          </a:p>
          <a:p>
            <a:r>
              <a:rPr lang="en-GB" dirty="0" err="1"/>
              <a:t>charakterizace</a:t>
            </a:r>
            <a:r>
              <a:rPr lang="en-GB" dirty="0"/>
              <a:t> a </a:t>
            </a:r>
            <a:r>
              <a:rPr lang="en-GB" dirty="0" err="1"/>
              <a:t>stanovení</a:t>
            </a:r>
            <a:r>
              <a:rPr lang="en-GB" dirty="0"/>
              <a:t> </a:t>
            </a:r>
            <a:r>
              <a:rPr lang="en-GB" dirty="0" err="1"/>
              <a:t>kontaminace</a:t>
            </a:r>
            <a:endParaRPr lang="en-GB" dirty="0"/>
          </a:p>
          <a:p>
            <a:pPr lvl="1"/>
            <a:r>
              <a:rPr lang="en-GB" u="sng" dirty="0" err="1"/>
              <a:t>techniky</a:t>
            </a:r>
            <a:r>
              <a:rPr lang="en-GB" dirty="0"/>
              <a:t> </a:t>
            </a:r>
            <a:r>
              <a:rPr lang="en-GB" dirty="0" err="1"/>
              <a:t>analytické</a:t>
            </a:r>
            <a:r>
              <a:rPr lang="en-GB" dirty="0"/>
              <a:t> </a:t>
            </a:r>
            <a:r>
              <a:rPr lang="en-GB" dirty="0" err="1"/>
              <a:t>chemie</a:t>
            </a:r>
            <a:r>
              <a:rPr lang="en-GB" dirty="0"/>
              <a:t> a </a:t>
            </a:r>
            <a:r>
              <a:rPr lang="en-GB" dirty="0" err="1"/>
              <a:t>chemie</a:t>
            </a:r>
            <a:r>
              <a:rPr lang="en-GB" dirty="0"/>
              <a:t> </a:t>
            </a:r>
            <a:r>
              <a:rPr lang="en-GB" dirty="0" err="1"/>
              <a:t>životního</a:t>
            </a:r>
            <a:r>
              <a:rPr lang="en-GB" dirty="0"/>
              <a:t> prostředí</a:t>
            </a:r>
            <a:endParaRPr lang="cs-CZ" dirty="0"/>
          </a:p>
          <a:p>
            <a:r>
              <a:rPr lang="cs-CZ" dirty="0"/>
              <a:t>ekotoxikologické testy reálných matric</a:t>
            </a:r>
            <a:br>
              <a:rPr lang="en-GB" dirty="0"/>
            </a:b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sp>
        <p:nvSpPr>
          <p:cNvPr id="5" name="Zástupný symbol pro obsah 2"/>
          <p:cNvSpPr txBox="1">
            <a:spLocks/>
          </p:cNvSpPr>
          <p:nvPr/>
        </p:nvSpPr>
        <p:spPr>
          <a:xfrm>
            <a:off x="429487" y="5001306"/>
            <a:ext cx="11361600" cy="698497"/>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4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0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18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6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buNone/>
            </a:pPr>
            <a:r>
              <a:rPr lang="cs-CZ" b="1" kern="0" dirty="0">
                <a:solidFill>
                  <a:srgbClr val="0000DC"/>
                </a:solidFill>
              </a:rPr>
              <a:t>viz specializované předměty</a:t>
            </a:r>
            <a:endParaRPr lang="en-GB" b="1" kern="0" dirty="0">
              <a:solidFill>
                <a:srgbClr val="0000DC"/>
              </a:solidFill>
            </a:endParaRPr>
          </a:p>
        </p:txBody>
      </p:sp>
    </p:spTree>
    <p:extLst>
      <p:ext uri="{BB962C8B-B14F-4D97-AF65-F5344CB8AC3E}">
        <p14:creationId xmlns:p14="http://schemas.microsoft.com/office/powerpoint/2010/main" val="20648300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3 - Odběry a analýzy</a:t>
            </a:r>
            <a:endParaRPr lang="en-GB" dirty="0"/>
          </a:p>
        </p:txBody>
      </p:sp>
      <p:sp>
        <p:nvSpPr>
          <p:cNvPr id="3" name="Zástupný symbol pro obsah 2"/>
          <p:cNvSpPr>
            <a:spLocks noGrp="1"/>
          </p:cNvSpPr>
          <p:nvPr>
            <p:ph idx="1"/>
          </p:nvPr>
        </p:nvSpPr>
        <p:spPr/>
        <p:txBody>
          <a:bodyPr/>
          <a:lstStyle/>
          <a:p>
            <a:pPr marL="0" indent="0">
              <a:buNone/>
            </a:pPr>
            <a:r>
              <a:rPr lang="en-GB" b="1" dirty="0" err="1"/>
              <a:t>odběry</a:t>
            </a:r>
            <a:r>
              <a:rPr lang="en-GB" b="1" dirty="0"/>
              <a:t> a </a:t>
            </a:r>
            <a:r>
              <a:rPr lang="en-GB" b="1" dirty="0" err="1"/>
              <a:t>analýzy</a:t>
            </a:r>
            <a:r>
              <a:rPr lang="en-GB" b="1" dirty="0"/>
              <a:t> </a:t>
            </a:r>
            <a:r>
              <a:rPr lang="en-GB" b="1" dirty="0" err="1"/>
              <a:t>bioty</a:t>
            </a:r>
            <a:endParaRPr lang="en-GB" b="1" dirty="0"/>
          </a:p>
          <a:p>
            <a:r>
              <a:rPr lang="en-GB" dirty="0" err="1"/>
              <a:t>návrh</a:t>
            </a:r>
            <a:r>
              <a:rPr lang="en-GB" dirty="0"/>
              <a:t> a </a:t>
            </a:r>
            <a:r>
              <a:rPr lang="en-GB" dirty="0" err="1"/>
              <a:t>rozložení</a:t>
            </a:r>
            <a:r>
              <a:rPr lang="en-GB" dirty="0"/>
              <a:t> </a:t>
            </a:r>
            <a:r>
              <a:rPr lang="en-GB" dirty="0" err="1"/>
              <a:t>vzorkovacích</a:t>
            </a:r>
            <a:r>
              <a:rPr lang="en-GB" dirty="0"/>
              <a:t> </a:t>
            </a:r>
            <a:r>
              <a:rPr lang="en-GB" dirty="0" err="1"/>
              <a:t>míst</a:t>
            </a:r>
            <a:endParaRPr lang="en-GB" dirty="0"/>
          </a:p>
          <a:p>
            <a:r>
              <a:rPr lang="en-GB" dirty="0" err="1"/>
              <a:t>vzorkování</a:t>
            </a:r>
            <a:r>
              <a:rPr lang="en-GB" dirty="0"/>
              <a:t> – </a:t>
            </a:r>
            <a:r>
              <a:rPr lang="en-GB" dirty="0" err="1"/>
              <a:t>podle</a:t>
            </a:r>
            <a:r>
              <a:rPr lang="en-GB" dirty="0"/>
              <a:t> </a:t>
            </a:r>
            <a:r>
              <a:rPr lang="en-GB" dirty="0" err="1"/>
              <a:t>typů</a:t>
            </a:r>
            <a:r>
              <a:rPr lang="en-GB" dirty="0"/>
              <a:t> </a:t>
            </a:r>
            <a:r>
              <a:rPr lang="en-GB" dirty="0" err="1"/>
              <a:t>organismů</a:t>
            </a:r>
            <a:r>
              <a:rPr lang="en-GB" dirty="0"/>
              <a:t> ....</a:t>
            </a:r>
            <a:endParaRPr lang="cs-CZ" dirty="0"/>
          </a:p>
          <a:p>
            <a:r>
              <a:rPr lang="en-GB" dirty="0" err="1"/>
              <a:t>charakterizace</a:t>
            </a:r>
            <a:r>
              <a:rPr lang="en-GB" dirty="0"/>
              <a:t> a </a:t>
            </a:r>
            <a:r>
              <a:rPr lang="en-GB" dirty="0" err="1"/>
              <a:t>stanovení</a:t>
            </a:r>
            <a:r>
              <a:rPr lang="en-GB" dirty="0"/>
              <a:t> </a:t>
            </a:r>
            <a:r>
              <a:rPr lang="en-GB" dirty="0" err="1"/>
              <a:t>definovaných</a:t>
            </a:r>
            <a:r>
              <a:rPr lang="en-GB" dirty="0"/>
              <a:t> </a:t>
            </a:r>
            <a:r>
              <a:rPr lang="en-GB" dirty="0" err="1"/>
              <a:t>biotických</a:t>
            </a:r>
            <a:r>
              <a:rPr lang="en-GB" dirty="0"/>
              <a:t> </a:t>
            </a:r>
            <a:r>
              <a:rPr lang="en-GB" dirty="0" err="1"/>
              <a:t>parametrů</a:t>
            </a:r>
            <a:endParaRPr lang="en-GB" dirty="0"/>
          </a:p>
          <a:p>
            <a:pPr lvl="1"/>
            <a:r>
              <a:rPr lang="en-GB" u="sng" dirty="0" err="1"/>
              <a:t>techniky</a:t>
            </a:r>
            <a:r>
              <a:rPr lang="en-GB" dirty="0"/>
              <a:t> </a:t>
            </a:r>
            <a:r>
              <a:rPr lang="en-GB" dirty="0" err="1"/>
              <a:t>botanických</a:t>
            </a:r>
            <a:r>
              <a:rPr lang="en-GB" dirty="0"/>
              <a:t>, </a:t>
            </a:r>
            <a:r>
              <a:rPr lang="en-GB" dirty="0" err="1"/>
              <a:t>zoologických</a:t>
            </a:r>
            <a:r>
              <a:rPr lang="en-GB" dirty="0"/>
              <a:t>, </a:t>
            </a:r>
            <a:r>
              <a:rPr lang="en-GB" dirty="0" err="1"/>
              <a:t>mikrobiologických</a:t>
            </a:r>
            <a:r>
              <a:rPr lang="en-GB" dirty="0"/>
              <a:t> a </a:t>
            </a:r>
            <a:r>
              <a:rPr lang="en-GB" dirty="0" err="1"/>
              <a:t>ekologických</a:t>
            </a:r>
            <a:r>
              <a:rPr lang="en-GB" dirty="0"/>
              <a:t> </a:t>
            </a:r>
            <a:r>
              <a:rPr lang="en-GB" dirty="0" err="1"/>
              <a:t>disciplin</a:t>
            </a:r>
            <a:endParaRPr lang="cs-CZ" dirty="0"/>
          </a:p>
          <a:p>
            <a:r>
              <a:rPr lang="en-GB" dirty="0" err="1"/>
              <a:t>charakterizace</a:t>
            </a:r>
            <a:r>
              <a:rPr lang="en-GB" dirty="0"/>
              <a:t> a </a:t>
            </a:r>
            <a:r>
              <a:rPr lang="en-GB" dirty="0" err="1"/>
              <a:t>stanovení</a:t>
            </a:r>
            <a:r>
              <a:rPr lang="en-GB" dirty="0"/>
              <a:t> </a:t>
            </a:r>
            <a:r>
              <a:rPr lang="en-GB" dirty="0" err="1"/>
              <a:t>kontaminace</a:t>
            </a:r>
            <a:r>
              <a:rPr lang="en-GB" dirty="0"/>
              <a:t> </a:t>
            </a:r>
            <a:r>
              <a:rPr lang="en-GB" dirty="0" err="1"/>
              <a:t>bioty</a:t>
            </a:r>
            <a:endParaRPr lang="en-GB" dirty="0"/>
          </a:p>
          <a:p>
            <a:pPr lvl="1"/>
            <a:r>
              <a:rPr lang="en-GB" u="sng" dirty="0" err="1"/>
              <a:t>techniky</a:t>
            </a:r>
            <a:r>
              <a:rPr lang="en-GB" dirty="0"/>
              <a:t> </a:t>
            </a:r>
            <a:r>
              <a:rPr lang="en-GB" dirty="0" err="1"/>
              <a:t>analytické</a:t>
            </a:r>
            <a:r>
              <a:rPr lang="en-GB" dirty="0"/>
              <a:t> </a:t>
            </a:r>
            <a:r>
              <a:rPr lang="en-GB" dirty="0" err="1"/>
              <a:t>chemie</a:t>
            </a:r>
            <a:r>
              <a:rPr lang="en-GB" dirty="0"/>
              <a:t> a </a:t>
            </a:r>
            <a:r>
              <a:rPr lang="en-GB" dirty="0" err="1"/>
              <a:t>chemie</a:t>
            </a:r>
            <a:r>
              <a:rPr lang="en-GB" dirty="0"/>
              <a:t> </a:t>
            </a:r>
            <a:r>
              <a:rPr lang="en-GB" dirty="0" err="1"/>
              <a:t>životního</a:t>
            </a:r>
            <a:r>
              <a:rPr lang="en-GB" dirty="0"/>
              <a:t> prostředí</a:t>
            </a:r>
            <a:br>
              <a:rPr lang="en-GB" dirty="0"/>
            </a:br>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spTree>
    <p:extLst>
      <p:ext uri="{BB962C8B-B14F-4D97-AF65-F5344CB8AC3E}">
        <p14:creationId xmlns:p14="http://schemas.microsoft.com/office/powerpoint/2010/main" val="311767378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Odběry a analýzy - příklad</a:t>
            </a:r>
            <a:endParaRPr lang="en-GB" dirty="0"/>
          </a:p>
        </p:txBody>
      </p:sp>
      <p:sp>
        <p:nvSpPr>
          <p:cNvPr id="3" name="Zástupný symbol pro obsah 2"/>
          <p:cNvSpPr>
            <a:spLocks noGrp="1"/>
          </p:cNvSpPr>
          <p:nvPr>
            <p:ph idx="1"/>
          </p:nvPr>
        </p:nvSpPr>
        <p:spPr/>
        <p:txBody>
          <a:bodyPr/>
          <a:lstStyle/>
          <a:p>
            <a:r>
              <a:rPr lang="cs-CZ" dirty="0"/>
              <a:t>Radotín</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pic>
        <p:nvPicPr>
          <p:cNvPr id="5" name="Obrázek 4"/>
          <p:cNvPicPr>
            <a:picLocks noChangeAspect="1"/>
          </p:cNvPicPr>
          <p:nvPr/>
        </p:nvPicPr>
        <p:blipFill>
          <a:blip r:embed="rId2"/>
          <a:stretch>
            <a:fillRect/>
          </a:stretch>
        </p:blipFill>
        <p:spPr>
          <a:xfrm>
            <a:off x="135411" y="1700062"/>
            <a:ext cx="5459143" cy="4776751"/>
          </a:xfrm>
          <a:prstGeom prst="rect">
            <a:avLst/>
          </a:prstGeom>
        </p:spPr>
      </p:pic>
      <p:pic>
        <p:nvPicPr>
          <p:cNvPr id="6" name="Obrázek 5"/>
          <p:cNvPicPr>
            <a:picLocks noChangeAspect="1"/>
          </p:cNvPicPr>
          <p:nvPr/>
        </p:nvPicPr>
        <p:blipFill>
          <a:blip r:embed="rId3"/>
          <a:stretch>
            <a:fillRect/>
          </a:stretch>
        </p:blipFill>
        <p:spPr>
          <a:xfrm>
            <a:off x="4658079" y="1996718"/>
            <a:ext cx="7207108" cy="4480095"/>
          </a:xfrm>
          <a:prstGeom prst="rect">
            <a:avLst/>
          </a:prstGeom>
        </p:spPr>
      </p:pic>
      <p:sp>
        <p:nvSpPr>
          <p:cNvPr id="7" name="Ovál 6"/>
          <p:cNvSpPr/>
          <p:nvPr/>
        </p:nvSpPr>
        <p:spPr bwMode="auto">
          <a:xfrm>
            <a:off x="2694039" y="4088437"/>
            <a:ext cx="511277" cy="424569"/>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669327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Techniky vzorkování</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pic>
        <p:nvPicPr>
          <p:cNvPr id="5" name="Picture 3" descr="figure4"/>
          <p:cNvPicPr>
            <a:picLocks noChangeAspect="1" noChangeArrowheads="1"/>
          </p:cNvPicPr>
          <p:nvPr/>
        </p:nvPicPr>
        <p:blipFill>
          <a:blip r:embed="rId2">
            <a:extLst>
              <a:ext uri="{28A0092B-C50C-407E-A947-70E740481C1C}">
                <a14:useLocalDpi xmlns:a14="http://schemas.microsoft.com/office/drawing/2010/main" val="0"/>
              </a:ext>
            </a:extLst>
          </a:blip>
          <a:srcRect l="32433"/>
          <a:stretch>
            <a:fillRect/>
          </a:stretch>
        </p:blipFill>
        <p:spPr bwMode="auto">
          <a:xfrm>
            <a:off x="1981200" y="2133600"/>
            <a:ext cx="1905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2498725" y="1662113"/>
            <a:ext cx="6022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dirty="0">
                <a:solidFill>
                  <a:schemeClr val="tx1"/>
                </a:solidFill>
                <a:latin typeface="Times New Roman" panose="02020603050405020304" pitchFamily="18" charset="0"/>
              </a:rPr>
              <a:t>Voda</a:t>
            </a:r>
          </a:p>
        </p:txBody>
      </p:sp>
      <p:pic>
        <p:nvPicPr>
          <p:cNvPr id="7" name="Picture 5" descr="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514600"/>
            <a:ext cx="2249488"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4343401"/>
            <a:ext cx="1089025"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7086600" y="1676400"/>
            <a:ext cx="998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Sediment</a:t>
            </a:r>
          </a:p>
        </p:txBody>
      </p:sp>
      <p:pic>
        <p:nvPicPr>
          <p:cNvPr id="10" name="Picture 8" descr="fig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133600"/>
            <a:ext cx="36576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figur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1" y="3962401"/>
            <a:ext cx="161131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8839201" y="5029200"/>
            <a:ext cx="1063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i="1">
                <a:solidFill>
                  <a:schemeClr val="tx1"/>
                </a:solidFill>
                <a:latin typeface="Times New Roman" panose="02020603050405020304" pitchFamily="18" charset="0"/>
              </a:rPr>
              <a:t>Eckmanův</a:t>
            </a:r>
          </a:p>
          <a:p>
            <a:pPr>
              <a:spcBef>
                <a:spcPct val="0"/>
              </a:spcBef>
              <a:buClrTx/>
              <a:buFontTx/>
              <a:buNone/>
            </a:pPr>
            <a:r>
              <a:rPr lang="cs-CZ" altLang="en-US" sz="1600" i="1">
                <a:solidFill>
                  <a:schemeClr val="tx1"/>
                </a:solidFill>
                <a:latin typeface="Times New Roman" panose="02020603050405020304" pitchFamily="18" charset="0"/>
              </a:rPr>
              <a:t>drapák</a:t>
            </a:r>
          </a:p>
        </p:txBody>
      </p:sp>
    </p:spTree>
    <p:extLst>
      <p:ext uri="{BB962C8B-B14F-4D97-AF65-F5344CB8AC3E}">
        <p14:creationId xmlns:p14="http://schemas.microsoft.com/office/powerpoint/2010/main" val="9231135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8C9704-E45C-4945-B13B-7F67C5944699}"/>
              </a:ext>
            </a:extLst>
          </p:cNvPr>
          <p:cNvSpPr>
            <a:spLocks noGrp="1"/>
          </p:cNvSpPr>
          <p:nvPr>
            <p:ph type="title"/>
          </p:nvPr>
        </p:nvSpPr>
        <p:spPr/>
        <p:txBody>
          <a:bodyPr/>
          <a:lstStyle/>
          <a:p>
            <a:r>
              <a:rPr lang="cs-CZ" dirty="0"/>
              <a:t>Obsah</a:t>
            </a:r>
            <a:endParaRPr lang="en-US" dirty="0"/>
          </a:p>
        </p:txBody>
      </p:sp>
      <p:sp>
        <p:nvSpPr>
          <p:cNvPr id="3" name="Zástupný obsah 2">
            <a:extLst>
              <a:ext uri="{FF2B5EF4-FFF2-40B4-BE49-F238E27FC236}">
                <a16:creationId xmlns:a16="http://schemas.microsoft.com/office/drawing/2014/main" id="{EBA96677-94C5-4305-BA59-29264AE22E86}"/>
              </a:ext>
            </a:extLst>
          </p:cNvPr>
          <p:cNvSpPr>
            <a:spLocks noGrp="1"/>
          </p:cNvSpPr>
          <p:nvPr>
            <p:ph idx="1"/>
          </p:nvPr>
        </p:nvSpPr>
        <p:spPr/>
        <p:txBody>
          <a:bodyPr/>
          <a:lstStyle/>
          <a:p>
            <a:r>
              <a:rPr lang="cs-CZ" dirty="0"/>
              <a:t>základní koncepce</a:t>
            </a:r>
          </a:p>
          <a:p>
            <a:r>
              <a:rPr lang="cs-CZ" dirty="0"/>
              <a:t>obecný postup terénní studie</a:t>
            </a:r>
          </a:p>
          <a:p>
            <a:r>
              <a:rPr lang="cs-CZ" dirty="0"/>
              <a:t>TRIAD přístup</a:t>
            </a:r>
          </a:p>
          <a:p>
            <a:r>
              <a:rPr lang="cs-CZ" dirty="0" err="1"/>
              <a:t>Bioindikace</a:t>
            </a:r>
            <a:endParaRPr lang="cs-CZ" dirty="0"/>
          </a:p>
          <a:p>
            <a:endParaRPr lang="en-US" dirty="0"/>
          </a:p>
        </p:txBody>
      </p:sp>
      <p:sp>
        <p:nvSpPr>
          <p:cNvPr id="4" name="Zástupný symbol pro číslo snímku 3">
            <a:extLst>
              <a:ext uri="{FF2B5EF4-FFF2-40B4-BE49-F238E27FC236}">
                <a16:creationId xmlns:a16="http://schemas.microsoft.com/office/drawing/2014/main" id="{74AE8473-5570-46C9-A99E-1CB7883A2EF8}"/>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1843756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Techniky vzorkování</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sp>
        <p:nvSpPr>
          <p:cNvPr id="5" name="Text Box 3"/>
          <p:cNvSpPr txBox="1">
            <a:spLocks noChangeArrowheads="1"/>
          </p:cNvSpPr>
          <p:nvPr/>
        </p:nvSpPr>
        <p:spPr bwMode="auto">
          <a:xfrm>
            <a:off x="5856288" y="1797050"/>
            <a:ext cx="849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Vzduch</a:t>
            </a:r>
          </a:p>
        </p:txBody>
      </p:sp>
      <p:pic>
        <p:nvPicPr>
          <p:cNvPr id="6" name="Picture 4" descr="fig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4038601"/>
            <a:ext cx="25908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2133600"/>
            <a:ext cx="3249613"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4267201" y="2209800"/>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dirty="0">
                <a:solidFill>
                  <a:schemeClr val="tx1"/>
                </a:solidFill>
                <a:latin typeface="Times New Roman" panose="02020603050405020304" pitchFamily="18" charset="0"/>
              </a:rPr>
              <a:t>Půda</a:t>
            </a:r>
          </a:p>
        </p:txBody>
      </p:sp>
      <p:pic>
        <p:nvPicPr>
          <p:cNvPr id="9" name="Picture 7" descr="fig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1905000"/>
            <a:ext cx="18970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fig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895600"/>
            <a:ext cx="28194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figure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01" y="4419601"/>
            <a:ext cx="3027363"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5105401" y="5029200"/>
            <a:ext cx="1262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i="1">
                <a:solidFill>
                  <a:schemeClr val="tx1"/>
                </a:solidFill>
                <a:latin typeface="Times New Roman" panose="02020603050405020304" pitchFamily="18" charset="0"/>
              </a:rPr>
              <a:t>Půdní sonda</a:t>
            </a:r>
          </a:p>
          <a:p>
            <a:pPr>
              <a:spcBef>
                <a:spcPct val="0"/>
              </a:spcBef>
              <a:buClrTx/>
              <a:buFontTx/>
              <a:buNone/>
            </a:pPr>
            <a:r>
              <a:rPr lang="cs-CZ" altLang="en-US" sz="1600" i="1">
                <a:solidFill>
                  <a:schemeClr val="tx1"/>
                </a:solidFill>
                <a:latin typeface="Times New Roman" panose="02020603050405020304" pitchFamily="18" charset="0"/>
              </a:rPr>
              <a:t>- půdní jádro</a:t>
            </a:r>
          </a:p>
        </p:txBody>
      </p:sp>
    </p:spTree>
    <p:extLst>
      <p:ext uri="{BB962C8B-B14F-4D97-AF65-F5344CB8AC3E}">
        <p14:creationId xmlns:p14="http://schemas.microsoft.com/office/powerpoint/2010/main" val="174564462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Techniky vzorkování - biota</a:t>
            </a:r>
            <a:endParaRPr lang="en-GB" dirty="0"/>
          </a:p>
        </p:txBody>
      </p:sp>
      <p:sp>
        <p:nvSpPr>
          <p:cNvPr id="5" name="Zástupný symbol pro obsah 4"/>
          <p:cNvSpPr>
            <a:spLocks noGrp="1"/>
          </p:cNvSpPr>
          <p:nvPr>
            <p:ph idx="1"/>
          </p:nvPr>
        </p:nvSpPr>
        <p:spPr/>
        <p:txBody>
          <a:bodyPr/>
          <a:lstStyle/>
          <a:p>
            <a:r>
              <a:rPr lang="cs-CZ" dirty="0"/>
              <a:t>voda</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pic>
        <p:nvPicPr>
          <p:cNvPr id="6" name="Picture 2" descr="figure4"/>
          <p:cNvPicPr>
            <a:picLocks noChangeAspect="1" noChangeArrowheads="1"/>
          </p:cNvPicPr>
          <p:nvPr/>
        </p:nvPicPr>
        <p:blipFill>
          <a:blip r:embed="rId2">
            <a:extLst>
              <a:ext uri="{28A0092B-C50C-407E-A947-70E740481C1C}">
                <a14:useLocalDpi xmlns:a14="http://schemas.microsoft.com/office/drawing/2010/main" val="0"/>
              </a:ext>
            </a:extLst>
          </a:blip>
          <a:srcRect t="13937"/>
          <a:stretch>
            <a:fillRect/>
          </a:stretch>
        </p:blipFill>
        <p:spPr bwMode="auto">
          <a:xfrm>
            <a:off x="7315200" y="5105400"/>
            <a:ext cx="31686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200400" y="2101850"/>
            <a:ext cx="1558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dirty="0">
                <a:solidFill>
                  <a:schemeClr val="tx1"/>
                </a:solidFill>
                <a:latin typeface="Times New Roman" panose="02020603050405020304" pitchFamily="18" charset="0"/>
              </a:rPr>
              <a:t>Planktonní síťky</a:t>
            </a:r>
          </a:p>
        </p:txBody>
      </p:sp>
      <p:pic>
        <p:nvPicPr>
          <p:cNvPr id="8" name="Picture 5" descr="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635250"/>
            <a:ext cx="1735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fig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2635251"/>
            <a:ext cx="1965325"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fig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1" y="4387850"/>
            <a:ext cx="16557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7086600" y="2101850"/>
            <a:ext cx="2697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Periphyton – nárosty, biofilmy</a:t>
            </a:r>
          </a:p>
        </p:txBody>
      </p:sp>
      <p:pic>
        <p:nvPicPr>
          <p:cNvPr id="12" name="Picture 9" descr="figur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711451"/>
            <a:ext cx="3429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10928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Techniky vzorkování - biota</a:t>
            </a:r>
            <a:endParaRPr lang="en-GB" dirty="0"/>
          </a:p>
        </p:txBody>
      </p:sp>
      <p:sp>
        <p:nvSpPr>
          <p:cNvPr id="5" name="Zástupný symbol pro obsah 4"/>
          <p:cNvSpPr>
            <a:spLocks noGrp="1"/>
          </p:cNvSpPr>
          <p:nvPr>
            <p:ph idx="1"/>
          </p:nvPr>
        </p:nvSpPr>
        <p:spPr/>
        <p:txBody>
          <a:bodyPr/>
          <a:lstStyle/>
          <a:p>
            <a:r>
              <a:rPr lang="cs-CZ" dirty="0"/>
              <a:t>voda</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sp>
        <p:nvSpPr>
          <p:cNvPr id="13" name="Text Box 3"/>
          <p:cNvSpPr txBox="1">
            <a:spLocks noChangeArrowheads="1"/>
          </p:cNvSpPr>
          <p:nvPr/>
        </p:nvSpPr>
        <p:spPr bwMode="auto">
          <a:xfrm>
            <a:off x="3048000" y="2057400"/>
            <a:ext cx="1712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dirty="0">
                <a:solidFill>
                  <a:schemeClr val="tx1"/>
                </a:solidFill>
                <a:latin typeface="Times New Roman" panose="02020603050405020304" pitchFamily="18" charset="0"/>
              </a:rPr>
              <a:t>Bentičtí bezobratlí</a:t>
            </a:r>
          </a:p>
        </p:txBody>
      </p:sp>
      <p:pic>
        <p:nvPicPr>
          <p:cNvPr id="14" name="Picture 4" descr="fig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590801"/>
            <a:ext cx="3494088"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4419600"/>
            <a:ext cx="1517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p:cNvSpPr txBox="1">
            <a:spLocks noChangeArrowheads="1"/>
          </p:cNvSpPr>
          <p:nvPr/>
        </p:nvSpPr>
        <p:spPr bwMode="auto">
          <a:xfrm>
            <a:off x="7391401" y="2057400"/>
            <a:ext cx="6204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Ryby</a:t>
            </a:r>
          </a:p>
        </p:txBody>
      </p:sp>
      <p:pic>
        <p:nvPicPr>
          <p:cNvPr id="17" name="Picture 8" descr="fig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514600"/>
            <a:ext cx="1790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fig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2514601"/>
            <a:ext cx="20780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figure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572001"/>
            <a:ext cx="32004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6938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Techniky vzorkování - biota</a:t>
            </a:r>
            <a:endParaRPr lang="en-GB" dirty="0"/>
          </a:p>
        </p:txBody>
      </p:sp>
      <p:sp>
        <p:nvSpPr>
          <p:cNvPr id="5" name="Zástupný symbol pro obsah 4"/>
          <p:cNvSpPr>
            <a:spLocks noGrp="1"/>
          </p:cNvSpPr>
          <p:nvPr>
            <p:ph idx="1"/>
          </p:nvPr>
        </p:nvSpPr>
        <p:spPr/>
        <p:txBody>
          <a:bodyPr/>
          <a:lstStyle/>
          <a:p>
            <a:r>
              <a:rPr lang="cs-CZ" dirty="0"/>
              <a:t>suchozemský ekosystém</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sp>
        <p:nvSpPr>
          <p:cNvPr id="12" name="Text Box 3"/>
          <p:cNvSpPr txBox="1">
            <a:spLocks noChangeArrowheads="1"/>
          </p:cNvSpPr>
          <p:nvPr/>
        </p:nvSpPr>
        <p:spPr bwMode="auto">
          <a:xfrm>
            <a:off x="3048001" y="2057400"/>
            <a:ext cx="8146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dirty="0">
                <a:solidFill>
                  <a:schemeClr val="tx1"/>
                </a:solidFill>
                <a:latin typeface="Times New Roman" panose="02020603050405020304" pitchFamily="18" charset="0"/>
              </a:rPr>
              <a:t>rostliny</a:t>
            </a:r>
          </a:p>
        </p:txBody>
      </p:sp>
      <p:sp>
        <p:nvSpPr>
          <p:cNvPr id="20" name="Text Box 4"/>
          <p:cNvSpPr txBox="1">
            <a:spLocks noChangeArrowheads="1"/>
          </p:cNvSpPr>
          <p:nvPr/>
        </p:nvSpPr>
        <p:spPr bwMode="auto">
          <a:xfrm>
            <a:off x="7391401" y="2057400"/>
            <a:ext cx="10422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a:solidFill>
                  <a:schemeClr val="tx1"/>
                </a:solidFill>
                <a:latin typeface="Times New Roman" panose="02020603050405020304" pitchFamily="18" charset="0"/>
              </a:rPr>
              <a:t>Bezobratlí</a:t>
            </a:r>
          </a:p>
        </p:txBody>
      </p:sp>
      <p:pic>
        <p:nvPicPr>
          <p:cNvPr id="21"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438401"/>
            <a:ext cx="32004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724400"/>
            <a:ext cx="25654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figu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590800"/>
            <a:ext cx="2819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fig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276600"/>
            <a:ext cx="23129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2632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Techniky vzorkování - biota</a:t>
            </a:r>
            <a:endParaRPr lang="en-GB" dirty="0"/>
          </a:p>
        </p:txBody>
      </p:sp>
      <p:sp>
        <p:nvSpPr>
          <p:cNvPr id="5" name="Zástupný symbol pro obsah 4"/>
          <p:cNvSpPr>
            <a:spLocks noGrp="1"/>
          </p:cNvSpPr>
          <p:nvPr>
            <p:ph idx="1"/>
          </p:nvPr>
        </p:nvSpPr>
        <p:spPr/>
        <p:txBody>
          <a:bodyPr/>
          <a:lstStyle/>
          <a:p>
            <a:r>
              <a:rPr lang="cs-CZ" dirty="0"/>
              <a:t>suchozemský ekosystém</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sp>
        <p:nvSpPr>
          <p:cNvPr id="11" name="Text Box 3"/>
          <p:cNvSpPr txBox="1">
            <a:spLocks noChangeArrowheads="1"/>
          </p:cNvSpPr>
          <p:nvPr/>
        </p:nvSpPr>
        <p:spPr bwMode="auto">
          <a:xfrm>
            <a:off x="3048000" y="2286000"/>
            <a:ext cx="1438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dirty="0">
                <a:solidFill>
                  <a:schemeClr val="tx1"/>
                </a:solidFill>
                <a:latin typeface="Times New Roman" panose="02020603050405020304" pitchFamily="18" charset="0"/>
              </a:rPr>
              <a:t>malí obratlovci</a:t>
            </a:r>
          </a:p>
        </p:txBody>
      </p:sp>
      <p:pic>
        <p:nvPicPr>
          <p:cNvPr id="13" name="Picture 4" descr="figur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2924175"/>
            <a:ext cx="327025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4" y="2708275"/>
            <a:ext cx="233838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84740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Techniky vzorkování - biota</a:t>
            </a:r>
            <a:endParaRPr lang="en-GB" dirty="0"/>
          </a:p>
        </p:txBody>
      </p:sp>
      <p:sp>
        <p:nvSpPr>
          <p:cNvPr id="5" name="Zástupný symbol pro obsah 4"/>
          <p:cNvSpPr>
            <a:spLocks noGrp="1"/>
          </p:cNvSpPr>
          <p:nvPr>
            <p:ph idx="1"/>
          </p:nvPr>
        </p:nvSpPr>
        <p:spPr/>
        <p:txBody>
          <a:bodyPr/>
          <a:lstStyle/>
          <a:p>
            <a:r>
              <a:rPr lang="cs-CZ" dirty="0"/>
              <a:t>půda</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sp>
        <p:nvSpPr>
          <p:cNvPr id="11" name="Text Box 3"/>
          <p:cNvSpPr txBox="1">
            <a:spLocks noChangeArrowheads="1"/>
          </p:cNvSpPr>
          <p:nvPr/>
        </p:nvSpPr>
        <p:spPr bwMode="auto">
          <a:xfrm>
            <a:off x="1347020" y="2059858"/>
            <a:ext cx="6767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dirty="0">
                <a:solidFill>
                  <a:schemeClr val="tx1"/>
                </a:solidFill>
                <a:latin typeface="Times New Roman" panose="02020603050405020304" pitchFamily="18" charset="0"/>
              </a:rPr>
              <a:t>žížaly</a:t>
            </a:r>
          </a:p>
        </p:txBody>
      </p:sp>
      <p:pic>
        <p:nvPicPr>
          <p:cNvPr id="6" name="Obrázek 5"/>
          <p:cNvPicPr>
            <a:picLocks noChangeAspect="1"/>
          </p:cNvPicPr>
          <p:nvPr/>
        </p:nvPicPr>
        <p:blipFill>
          <a:blip r:embed="rId2"/>
          <a:stretch>
            <a:fillRect/>
          </a:stretch>
        </p:blipFill>
        <p:spPr>
          <a:xfrm>
            <a:off x="471128" y="2663908"/>
            <a:ext cx="2428571" cy="1876190"/>
          </a:xfrm>
          <a:prstGeom prst="rect">
            <a:avLst/>
          </a:prstGeom>
        </p:spPr>
      </p:pic>
      <p:pic>
        <p:nvPicPr>
          <p:cNvPr id="7" name="Obrázek 6"/>
          <p:cNvPicPr>
            <a:picLocks noChangeAspect="1"/>
          </p:cNvPicPr>
          <p:nvPr/>
        </p:nvPicPr>
        <p:blipFill>
          <a:blip r:embed="rId3"/>
          <a:stretch>
            <a:fillRect/>
          </a:stretch>
        </p:blipFill>
        <p:spPr>
          <a:xfrm>
            <a:off x="2974872" y="1984080"/>
            <a:ext cx="2466667" cy="1847619"/>
          </a:xfrm>
          <a:prstGeom prst="rect">
            <a:avLst/>
          </a:prstGeom>
        </p:spPr>
      </p:pic>
      <p:sp>
        <p:nvSpPr>
          <p:cNvPr id="12" name="Text Box 3"/>
          <p:cNvSpPr txBox="1">
            <a:spLocks noChangeArrowheads="1"/>
          </p:cNvSpPr>
          <p:nvPr/>
        </p:nvSpPr>
        <p:spPr bwMode="auto">
          <a:xfrm>
            <a:off x="9060826" y="750800"/>
            <a:ext cx="1374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dirty="0" err="1">
                <a:solidFill>
                  <a:schemeClr val="tx1"/>
                </a:solidFill>
                <a:latin typeface="Times New Roman" panose="02020603050405020304" pitchFamily="18" charset="0"/>
              </a:rPr>
              <a:t>mikročlenovci</a:t>
            </a:r>
            <a:endParaRPr lang="cs-CZ" altLang="en-US" sz="1600" dirty="0">
              <a:solidFill>
                <a:schemeClr val="tx1"/>
              </a:solidFill>
              <a:latin typeface="Times New Roman" panose="02020603050405020304" pitchFamily="18" charset="0"/>
            </a:endParaRPr>
          </a:p>
        </p:txBody>
      </p:sp>
      <p:pic>
        <p:nvPicPr>
          <p:cNvPr id="8" name="Obrázek 7"/>
          <p:cNvPicPr>
            <a:picLocks noChangeAspect="1"/>
          </p:cNvPicPr>
          <p:nvPr/>
        </p:nvPicPr>
        <p:blipFill>
          <a:blip r:embed="rId4"/>
          <a:stretch>
            <a:fillRect/>
          </a:stretch>
        </p:blipFill>
        <p:spPr>
          <a:xfrm>
            <a:off x="9283399" y="1235337"/>
            <a:ext cx="1904762" cy="1428571"/>
          </a:xfrm>
          <a:prstGeom prst="rect">
            <a:avLst/>
          </a:prstGeom>
        </p:spPr>
      </p:pic>
      <p:pic>
        <p:nvPicPr>
          <p:cNvPr id="9" name="Obrázek 8"/>
          <p:cNvPicPr>
            <a:picLocks noChangeAspect="1"/>
          </p:cNvPicPr>
          <p:nvPr/>
        </p:nvPicPr>
        <p:blipFill>
          <a:blip r:embed="rId5"/>
          <a:stretch>
            <a:fillRect/>
          </a:stretch>
        </p:blipFill>
        <p:spPr>
          <a:xfrm>
            <a:off x="3133421" y="4006502"/>
            <a:ext cx="2003697" cy="2470311"/>
          </a:xfrm>
          <a:prstGeom prst="rect">
            <a:avLst/>
          </a:prstGeom>
        </p:spPr>
      </p:pic>
      <p:pic>
        <p:nvPicPr>
          <p:cNvPr id="10" name="Obrázek 9"/>
          <p:cNvPicPr>
            <a:picLocks noChangeAspect="1"/>
          </p:cNvPicPr>
          <p:nvPr/>
        </p:nvPicPr>
        <p:blipFill>
          <a:blip r:embed="rId6"/>
          <a:stretch>
            <a:fillRect/>
          </a:stretch>
        </p:blipFill>
        <p:spPr>
          <a:xfrm>
            <a:off x="6012239" y="3831699"/>
            <a:ext cx="2078336" cy="2771114"/>
          </a:xfrm>
          <a:prstGeom prst="rect">
            <a:avLst/>
          </a:prstGeom>
        </p:spPr>
      </p:pic>
      <p:sp>
        <p:nvSpPr>
          <p:cNvPr id="15" name="Text Box 3"/>
          <p:cNvSpPr txBox="1">
            <a:spLocks noChangeArrowheads="1"/>
          </p:cNvSpPr>
          <p:nvPr/>
        </p:nvSpPr>
        <p:spPr bwMode="auto">
          <a:xfrm>
            <a:off x="6110287" y="3250877"/>
            <a:ext cx="710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a:spcBef>
                <a:spcPct val="0"/>
              </a:spcBef>
              <a:buClrTx/>
              <a:buFontTx/>
              <a:buNone/>
            </a:pPr>
            <a:r>
              <a:rPr lang="cs-CZ" altLang="en-US" sz="1600" dirty="0">
                <a:solidFill>
                  <a:schemeClr val="tx1"/>
                </a:solidFill>
                <a:latin typeface="Times New Roman" panose="02020603050405020304" pitchFamily="18" charset="0"/>
              </a:rPr>
              <a:t>brouci</a:t>
            </a:r>
          </a:p>
        </p:txBody>
      </p:sp>
    </p:spTree>
    <p:extLst>
      <p:ext uri="{BB962C8B-B14F-4D97-AF65-F5344CB8AC3E}">
        <p14:creationId xmlns:p14="http://schemas.microsoft.com/office/powerpoint/2010/main" val="21270625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4 - Vyhodnocení</a:t>
            </a:r>
            <a:endParaRPr lang="en-GB" dirty="0"/>
          </a:p>
        </p:txBody>
      </p:sp>
      <p:sp>
        <p:nvSpPr>
          <p:cNvPr id="3" name="Zástupný symbol pro obsah 2"/>
          <p:cNvSpPr>
            <a:spLocks noGrp="1"/>
          </p:cNvSpPr>
          <p:nvPr>
            <p:ph idx="1"/>
          </p:nvPr>
        </p:nvSpPr>
        <p:spPr/>
        <p:txBody>
          <a:bodyPr/>
          <a:lstStyle/>
          <a:p>
            <a:r>
              <a:rPr lang="en-GB" b="1" dirty="0" err="1"/>
              <a:t>srovnání</a:t>
            </a:r>
            <a:r>
              <a:rPr lang="en-GB" b="1" dirty="0"/>
              <a:t> </a:t>
            </a:r>
            <a:r>
              <a:rPr lang="en-GB" b="1" dirty="0" err="1"/>
              <a:t>exponovaného</a:t>
            </a:r>
            <a:r>
              <a:rPr lang="en-GB" b="1" dirty="0"/>
              <a:t> a </a:t>
            </a:r>
            <a:r>
              <a:rPr lang="en-GB" b="1" dirty="0" err="1"/>
              <a:t>kontrolního</a:t>
            </a:r>
            <a:r>
              <a:rPr lang="en-GB" b="1" dirty="0"/>
              <a:t> </a:t>
            </a:r>
            <a:r>
              <a:rPr lang="en-GB" b="1" dirty="0" err="1"/>
              <a:t>ekosystému</a:t>
            </a:r>
            <a:endParaRPr lang="en-GB" b="1" dirty="0"/>
          </a:p>
          <a:p>
            <a:r>
              <a:rPr lang="en-GB" dirty="0" err="1"/>
              <a:t>základní</a:t>
            </a:r>
            <a:r>
              <a:rPr lang="en-GB" dirty="0"/>
              <a:t> </a:t>
            </a:r>
            <a:r>
              <a:rPr lang="en-GB" dirty="0" err="1"/>
              <a:t>parametry</a:t>
            </a:r>
            <a:r>
              <a:rPr lang="en-GB" dirty="0"/>
              <a:t> </a:t>
            </a:r>
            <a:r>
              <a:rPr lang="en-GB" dirty="0" err="1"/>
              <a:t>srovnávaných</a:t>
            </a:r>
            <a:r>
              <a:rPr lang="en-GB" dirty="0"/>
              <a:t> </a:t>
            </a:r>
            <a:r>
              <a:rPr lang="en-GB" dirty="0" err="1"/>
              <a:t>systémů</a:t>
            </a:r>
            <a:r>
              <a:rPr lang="en-GB" dirty="0"/>
              <a:t> by </a:t>
            </a:r>
            <a:r>
              <a:rPr lang="en-GB" dirty="0" err="1"/>
              <a:t>měly</a:t>
            </a:r>
            <a:r>
              <a:rPr lang="en-GB" dirty="0"/>
              <a:t> </a:t>
            </a:r>
            <a:r>
              <a:rPr lang="en-GB" dirty="0" err="1"/>
              <a:t>být</a:t>
            </a:r>
            <a:r>
              <a:rPr lang="en-GB" dirty="0"/>
              <a:t> </a:t>
            </a:r>
            <a:r>
              <a:rPr lang="en-GB" dirty="0" err="1"/>
              <a:t>blízké</a:t>
            </a:r>
            <a:r>
              <a:rPr lang="en-GB" dirty="0"/>
              <a:t> (</a:t>
            </a:r>
            <a:r>
              <a:rPr lang="en-GB" dirty="0" err="1"/>
              <a:t>např</a:t>
            </a:r>
            <a:r>
              <a:rPr lang="en-GB" dirty="0"/>
              <a:t>. </a:t>
            </a:r>
            <a:r>
              <a:rPr lang="en-GB" dirty="0" err="1"/>
              <a:t>hodnoty</a:t>
            </a:r>
            <a:r>
              <a:rPr lang="en-GB" dirty="0"/>
              <a:t> pH, </a:t>
            </a:r>
            <a:r>
              <a:rPr lang="en-GB" dirty="0" err="1"/>
              <a:t>tvrdost</a:t>
            </a:r>
            <a:r>
              <a:rPr lang="en-GB" dirty="0"/>
              <a:t> </a:t>
            </a:r>
            <a:r>
              <a:rPr lang="en-GB" dirty="0" err="1"/>
              <a:t>vody</a:t>
            </a:r>
            <a:r>
              <a:rPr lang="en-GB" dirty="0"/>
              <a:t>, </a:t>
            </a:r>
            <a:r>
              <a:rPr lang="en-GB" dirty="0" err="1"/>
              <a:t>shodné</a:t>
            </a:r>
            <a:r>
              <a:rPr lang="en-GB" dirty="0"/>
              <a:t> </a:t>
            </a:r>
            <a:r>
              <a:rPr lang="en-GB" dirty="0" err="1"/>
              <a:t>geochemické</a:t>
            </a:r>
            <a:r>
              <a:rPr lang="en-GB" dirty="0"/>
              <a:t> </a:t>
            </a:r>
            <a:r>
              <a:rPr lang="en-GB" dirty="0" err="1"/>
              <a:t>parametry</a:t>
            </a:r>
            <a:r>
              <a:rPr lang="en-GB" dirty="0"/>
              <a:t> – </a:t>
            </a:r>
            <a:r>
              <a:rPr lang="en-GB" dirty="0" err="1"/>
              <a:t>podloží</a:t>
            </a:r>
            <a:r>
              <a:rPr lang="en-GB" dirty="0"/>
              <a:t> ...)</a:t>
            </a:r>
          </a:p>
          <a:p>
            <a:r>
              <a:rPr lang="en-GB" dirty="0" err="1"/>
              <a:t>chemická</a:t>
            </a:r>
            <a:r>
              <a:rPr lang="en-GB" dirty="0"/>
              <a:t> </a:t>
            </a:r>
            <a:r>
              <a:rPr lang="en-GB" dirty="0" err="1"/>
              <a:t>kontaminace</a:t>
            </a:r>
            <a:r>
              <a:rPr lang="en-GB" dirty="0"/>
              <a:t> prostředí / </a:t>
            </a:r>
            <a:r>
              <a:rPr lang="en-GB" dirty="0" err="1"/>
              <a:t>bioty</a:t>
            </a:r>
            <a:r>
              <a:rPr lang="en-GB" dirty="0"/>
              <a:t> v </a:t>
            </a:r>
            <a:r>
              <a:rPr lang="en-GB" dirty="0" err="1"/>
              <a:t>obou</a:t>
            </a:r>
            <a:r>
              <a:rPr lang="en-GB" dirty="0"/>
              <a:t> </a:t>
            </a:r>
            <a:r>
              <a:rPr lang="en-GB" dirty="0" err="1"/>
              <a:t>systémech</a:t>
            </a:r>
            <a:endParaRPr lang="cs-CZ" dirty="0"/>
          </a:p>
          <a:p>
            <a:pPr lvl="1"/>
            <a:r>
              <a:rPr lang="en-GB" dirty="0" err="1"/>
              <a:t>existují</a:t>
            </a:r>
            <a:r>
              <a:rPr lang="en-GB" dirty="0"/>
              <a:t> </a:t>
            </a:r>
            <a:r>
              <a:rPr lang="en-GB" dirty="0" err="1"/>
              <a:t>rozdíly</a:t>
            </a:r>
            <a:r>
              <a:rPr lang="en-GB" dirty="0"/>
              <a:t> v </a:t>
            </a:r>
            <a:r>
              <a:rPr lang="en-GB" dirty="0" err="1"/>
              <a:t>koncentracích</a:t>
            </a:r>
            <a:r>
              <a:rPr lang="en-GB" dirty="0"/>
              <a:t> </a:t>
            </a:r>
            <a:r>
              <a:rPr lang="en-GB" dirty="0" err="1"/>
              <a:t>toxických</a:t>
            </a:r>
            <a:r>
              <a:rPr lang="en-GB" dirty="0"/>
              <a:t> </a:t>
            </a:r>
            <a:r>
              <a:rPr lang="en-GB" dirty="0" err="1"/>
              <a:t>látek</a:t>
            </a:r>
            <a:r>
              <a:rPr lang="cs-CZ" dirty="0"/>
              <a:t>?</a:t>
            </a:r>
          </a:p>
          <a:p>
            <a:pPr lvl="1"/>
            <a:r>
              <a:rPr lang="en-GB" dirty="0" err="1"/>
              <a:t>existuje</a:t>
            </a:r>
            <a:r>
              <a:rPr lang="en-GB" dirty="0"/>
              <a:t> </a:t>
            </a:r>
            <a:r>
              <a:rPr lang="en-GB" dirty="0" err="1"/>
              <a:t>vztah</a:t>
            </a:r>
            <a:r>
              <a:rPr lang="en-GB" dirty="0"/>
              <a:t> </a:t>
            </a:r>
            <a:r>
              <a:rPr lang="en-GB" dirty="0" err="1"/>
              <a:t>mezi</a:t>
            </a:r>
            <a:r>
              <a:rPr lang="en-GB" dirty="0"/>
              <a:t> </a:t>
            </a:r>
            <a:r>
              <a:rPr lang="en-GB" dirty="0" err="1"/>
              <a:t>koncentrací</a:t>
            </a:r>
            <a:r>
              <a:rPr lang="en-GB" dirty="0"/>
              <a:t> v prostředí a v </a:t>
            </a:r>
            <a:r>
              <a:rPr lang="en-GB" dirty="0" err="1"/>
              <a:t>biotě</a:t>
            </a:r>
            <a:r>
              <a:rPr lang="cs-CZ" dirty="0"/>
              <a:t>?</a:t>
            </a:r>
            <a:endParaRPr lang="en-GB" dirty="0"/>
          </a:p>
          <a:p>
            <a:r>
              <a:rPr lang="en-GB" dirty="0" err="1"/>
              <a:t>srovnání</a:t>
            </a:r>
            <a:r>
              <a:rPr lang="en-GB" dirty="0"/>
              <a:t> </a:t>
            </a:r>
            <a:r>
              <a:rPr lang="en-GB" dirty="0" err="1"/>
              <a:t>biotických</a:t>
            </a:r>
            <a:r>
              <a:rPr lang="en-GB" dirty="0"/>
              <a:t> </a:t>
            </a:r>
            <a:r>
              <a:rPr lang="en-GB" dirty="0" err="1"/>
              <a:t>parametrů</a:t>
            </a:r>
            <a:r>
              <a:rPr lang="en-GB" dirty="0"/>
              <a:t> v </a:t>
            </a:r>
            <a:r>
              <a:rPr lang="en-GB" dirty="0" err="1"/>
              <a:t>obou</a:t>
            </a:r>
            <a:r>
              <a:rPr lang="en-GB" dirty="0"/>
              <a:t> </a:t>
            </a:r>
            <a:r>
              <a:rPr lang="en-GB" dirty="0" err="1"/>
              <a:t>ekosystémech</a:t>
            </a:r>
            <a:endParaRPr lang="cs-CZ" dirty="0"/>
          </a:p>
          <a:p>
            <a:pPr lvl="1"/>
            <a:r>
              <a:rPr lang="en-GB" dirty="0" err="1"/>
              <a:t>existují</a:t>
            </a:r>
            <a:r>
              <a:rPr lang="en-GB" dirty="0"/>
              <a:t> </a:t>
            </a:r>
            <a:r>
              <a:rPr lang="en-GB" dirty="0" err="1"/>
              <a:t>rozdíly</a:t>
            </a:r>
            <a:r>
              <a:rPr lang="en-GB" dirty="0"/>
              <a:t> v </a:t>
            </a:r>
            <a:r>
              <a:rPr lang="en-GB" dirty="0" err="1"/>
              <a:t>taxonomickém</a:t>
            </a:r>
            <a:r>
              <a:rPr lang="en-GB" dirty="0"/>
              <a:t> </a:t>
            </a:r>
            <a:r>
              <a:rPr lang="en-GB" dirty="0" err="1"/>
              <a:t>složení</a:t>
            </a:r>
            <a:r>
              <a:rPr lang="en-GB" dirty="0"/>
              <a:t> </a:t>
            </a:r>
            <a:r>
              <a:rPr lang="en-GB" dirty="0" err="1"/>
              <a:t>společenstev</a:t>
            </a:r>
            <a:r>
              <a:rPr lang="cs-CZ" dirty="0"/>
              <a:t>?</a:t>
            </a:r>
          </a:p>
          <a:p>
            <a:pPr lvl="1"/>
            <a:r>
              <a:rPr lang="en-GB" dirty="0" err="1"/>
              <a:t>existují</a:t>
            </a:r>
            <a:r>
              <a:rPr lang="en-GB" dirty="0"/>
              <a:t> </a:t>
            </a:r>
            <a:r>
              <a:rPr lang="en-GB" dirty="0" err="1"/>
              <a:t>rozdíly</a:t>
            </a:r>
            <a:r>
              <a:rPr lang="en-GB" dirty="0"/>
              <a:t> v </a:t>
            </a:r>
            <a:r>
              <a:rPr lang="en-GB" dirty="0" err="1"/>
              <a:t>pokryvnosti-abundanci-biomase</a:t>
            </a:r>
            <a:r>
              <a:rPr lang="cs-CZ" dirty="0"/>
              <a:t>?</a:t>
            </a:r>
          </a:p>
          <a:p>
            <a:pPr lvl="1"/>
            <a:r>
              <a:rPr lang="cs-CZ" dirty="0"/>
              <a:t>liší se </a:t>
            </a:r>
            <a:r>
              <a:rPr lang="en-GB" dirty="0" err="1"/>
              <a:t>potravní</a:t>
            </a:r>
            <a:r>
              <a:rPr lang="en-GB" dirty="0"/>
              <a:t> </a:t>
            </a:r>
            <a:r>
              <a:rPr lang="en-GB" dirty="0" err="1"/>
              <a:t>vztah</a:t>
            </a:r>
            <a:r>
              <a:rPr lang="cs-CZ" dirty="0"/>
              <a:t>y?</a:t>
            </a:r>
          </a:p>
          <a:p>
            <a:pPr lvl="1"/>
            <a:r>
              <a:rPr lang="en-GB" dirty="0" err="1"/>
              <a:t>posouzení</a:t>
            </a:r>
            <a:r>
              <a:rPr lang="en-GB" dirty="0"/>
              <a:t> </a:t>
            </a:r>
            <a:r>
              <a:rPr lang="en-GB" dirty="0" err="1"/>
              <a:t>rezistence</a:t>
            </a:r>
            <a:r>
              <a:rPr lang="en-GB" dirty="0"/>
              <a:t> a </a:t>
            </a:r>
            <a:r>
              <a:rPr lang="en-GB" dirty="0" err="1"/>
              <a:t>resilince</a:t>
            </a:r>
            <a:r>
              <a:rPr lang="en-GB" dirty="0"/>
              <a:t> (</a:t>
            </a:r>
            <a:r>
              <a:rPr lang="en-GB" dirty="0" err="1"/>
              <a:t>jak</a:t>
            </a:r>
            <a:r>
              <a:rPr lang="en-GB" dirty="0"/>
              <a:t> </a:t>
            </a:r>
            <a:r>
              <a:rPr lang="en-GB" dirty="0" err="1"/>
              <a:t>dlouho</a:t>
            </a:r>
            <a:r>
              <a:rPr lang="en-GB" dirty="0"/>
              <a:t> </a:t>
            </a:r>
            <a:r>
              <a:rPr lang="en-GB" dirty="0" err="1"/>
              <a:t>stres</a:t>
            </a:r>
            <a:r>
              <a:rPr lang="en-GB" dirty="0"/>
              <a:t> </a:t>
            </a:r>
            <a:r>
              <a:rPr lang="en-GB" dirty="0" err="1"/>
              <a:t>působil</a:t>
            </a:r>
            <a:r>
              <a:rPr lang="en-GB" dirty="0"/>
              <a:t> a </a:t>
            </a:r>
            <a:r>
              <a:rPr lang="en-GB" dirty="0" err="1"/>
              <a:t>jak</a:t>
            </a:r>
            <a:r>
              <a:rPr lang="en-GB" dirty="0"/>
              <a:t> </a:t>
            </a:r>
            <a:r>
              <a:rPr lang="en-GB" dirty="0" err="1"/>
              <a:t>dlouho</a:t>
            </a:r>
            <a:r>
              <a:rPr lang="en-GB" dirty="0"/>
              <a:t> </a:t>
            </a:r>
            <a:r>
              <a:rPr lang="en-GB" dirty="0" err="1"/>
              <a:t>již</a:t>
            </a:r>
            <a:r>
              <a:rPr lang="en-GB" dirty="0"/>
              <a:t> </a:t>
            </a:r>
            <a:r>
              <a:rPr lang="en-GB" dirty="0" err="1"/>
              <a:t>nepůsobí</a:t>
            </a:r>
            <a:r>
              <a:rPr lang="en-GB" dirty="0"/>
              <a:t>)</a:t>
            </a:r>
            <a:endParaRPr lang="cs-CZ" dirty="0"/>
          </a:p>
          <a:p>
            <a:r>
              <a:rPr lang="cs-CZ" b="1" dirty="0">
                <a:solidFill>
                  <a:srgbClr val="FF0000"/>
                </a:solidFill>
              </a:rPr>
              <a:t>korelace nerovná se kauzalita !</a:t>
            </a:r>
            <a:br>
              <a:rPr lang="en-GB" dirty="0"/>
            </a:br>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spTree>
    <p:extLst>
      <p:ext uri="{BB962C8B-B14F-4D97-AF65-F5344CB8AC3E}">
        <p14:creationId xmlns:p14="http://schemas.microsoft.com/office/powerpoint/2010/main" val="2705593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a:t>Problémy v terénních studiích</a:t>
            </a:r>
          </a:p>
        </p:txBody>
      </p:sp>
      <p:sp>
        <p:nvSpPr>
          <p:cNvPr id="7" name="Zástupný symbol pro obsah 6"/>
          <p:cNvSpPr>
            <a:spLocks noGrp="1"/>
          </p:cNvSpPr>
          <p:nvPr>
            <p:ph idx="1"/>
          </p:nvPr>
        </p:nvSpPr>
        <p:spPr/>
        <p:txBody>
          <a:bodyPr/>
          <a:lstStyle/>
          <a:p>
            <a:r>
              <a:rPr lang="cs-CZ" b="1" dirty="0">
                <a:solidFill>
                  <a:srgbClr val="FF0000"/>
                </a:solidFill>
              </a:rPr>
              <a:t>přirozené fluktuace, velký vliv faktorů prostředí</a:t>
            </a:r>
          </a:p>
          <a:p>
            <a:r>
              <a:rPr lang="cs-CZ" dirty="0"/>
              <a:t>Údaje o kontaminaci se ve většině případů zaměřují na celkové obsahy</a:t>
            </a:r>
          </a:p>
          <a:p>
            <a:pPr lvl="1"/>
            <a:r>
              <a:rPr lang="cs-CZ" dirty="0"/>
              <a:t>s biotou ovšem reaguje jen biodostupná frakce, která je závislá na mnoha faktorech (nelze ji zcela dobře namodelovat)</a:t>
            </a:r>
          </a:p>
          <a:p>
            <a:pPr lvl="1"/>
            <a:r>
              <a:rPr lang="cs-CZ" dirty="0"/>
              <a:t>v důsledku toho často nevidíme kauzalitu mezi znečištěním a stavem bioty, nebo až ve velmi vysokých koncentracích</a:t>
            </a:r>
          </a:p>
          <a:p>
            <a:r>
              <a:rPr lang="cs-CZ" dirty="0"/>
              <a:t>Pozorované jevy mají stochastický charakter</a:t>
            </a:r>
          </a:p>
          <a:p>
            <a:pPr lvl="1"/>
            <a:r>
              <a:rPr lang="cs-CZ" dirty="0"/>
              <a:t>Existuje přirozený rozptyl v prostoru a čase!</a:t>
            </a:r>
          </a:p>
          <a:p>
            <a:pPr lvl="1"/>
            <a:r>
              <a:rPr lang="cs-CZ" dirty="0"/>
              <a:t>Máme dostatečně reprezentativní vzorek? Co vlastně vzorkujeme a měříme? </a:t>
            </a:r>
          </a:p>
          <a:p>
            <a:r>
              <a:rPr lang="cs-CZ" dirty="0"/>
              <a:t>Kontaminace často působí jako selekční tlak</a:t>
            </a:r>
          </a:p>
          <a:p>
            <a:pPr lvl="1"/>
            <a:r>
              <a:rPr lang="cs-CZ" dirty="0"/>
              <a:t>dlouhodobé zatížení může vést k vytvoření adaptací a tolerancí, či dokonce stimulací (zejména u mikroorganismů)</a:t>
            </a:r>
          </a:p>
          <a:p>
            <a:pPr lvl="1"/>
            <a:r>
              <a:rPr lang="cs-CZ" dirty="0"/>
              <a:t>známe dobře historii kontaminace lokality?</a:t>
            </a:r>
          </a:p>
        </p:txBody>
      </p:sp>
    </p:spTree>
    <p:extLst>
      <p:ext uri="{BB962C8B-B14F-4D97-AF65-F5344CB8AC3E}">
        <p14:creationId xmlns:p14="http://schemas.microsoft.com/office/powerpoint/2010/main" val="327997094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additive="base">
                                        <p:cTn id="1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 calcmode="lin" valueType="num">
                                      <p:cBhvr additive="base">
                                        <p:cTn id="2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additive="base">
                                        <p:cTn id="2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 calcmode="lin" valueType="num">
                                      <p:cBhvr additive="base">
                                        <p:cTn id="2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a:t>Problémy v terénních studiích</a:t>
            </a:r>
          </a:p>
        </p:txBody>
      </p:sp>
      <p:sp>
        <p:nvSpPr>
          <p:cNvPr id="7" name="Zástupný symbol pro obsah 6"/>
          <p:cNvSpPr>
            <a:spLocks noGrp="1"/>
          </p:cNvSpPr>
          <p:nvPr>
            <p:ph idx="1"/>
          </p:nvPr>
        </p:nvSpPr>
        <p:spPr/>
        <p:txBody>
          <a:bodyPr/>
          <a:lstStyle/>
          <a:p>
            <a:r>
              <a:rPr lang="cs-CZ" dirty="0"/>
              <a:t>Celkové propojení potravními a ekologickými vazbami, návaznost procesů</a:t>
            </a:r>
          </a:p>
          <a:p>
            <a:pPr lvl="1"/>
            <a:r>
              <a:rPr lang="cs-CZ" dirty="0"/>
              <a:t>Změny v aktivitě jednoho společenstva nebo populace ve vztahu k společenstvům a funkcím, které s ním souvisí</a:t>
            </a:r>
          </a:p>
          <a:p>
            <a:pPr lvl="1"/>
            <a:r>
              <a:rPr lang="cs-CZ" dirty="0"/>
              <a:t>Inhibice jedné složky ekosystému, může stimulovat jinou složku</a:t>
            </a:r>
          </a:p>
          <a:p>
            <a:r>
              <a:rPr lang="cs-CZ" dirty="0"/>
              <a:t>Samotné organismy mohou ovlivňovat chemické formy polutantů</a:t>
            </a:r>
          </a:p>
          <a:p>
            <a:pPr lvl="1"/>
            <a:r>
              <a:rPr lang="cs-CZ" dirty="0"/>
              <a:t>Může tak docházet například k opětovné mobilizaci sorbovaných forem látky či k degradacím působením mikroorganismů</a:t>
            </a:r>
          </a:p>
          <a:p>
            <a:r>
              <a:rPr lang="cs-CZ" dirty="0"/>
              <a:t>Problém optimálního designu terénní studie (biomonitoringu)</a:t>
            </a:r>
          </a:p>
          <a:p>
            <a:pPr lvl="1"/>
            <a:r>
              <a:rPr lang="cs-CZ" dirty="0"/>
              <a:t>potřeba referenčního stavu - neznečištěná lokalita (srovnání s kontrolou)</a:t>
            </a:r>
          </a:p>
          <a:p>
            <a:pPr lvl="1"/>
            <a:r>
              <a:rPr lang="cs-CZ" dirty="0"/>
              <a:t>nebo velký soubor (korelace, kauzalita)</a:t>
            </a:r>
          </a:p>
          <a:p>
            <a:pPr lvl="1"/>
            <a:r>
              <a:rPr lang="cs-CZ" dirty="0"/>
              <a:t> nebo časové trendy (BACI)</a:t>
            </a:r>
          </a:p>
          <a:p>
            <a:endParaRPr lang="cs-CZ" dirty="0"/>
          </a:p>
          <a:p>
            <a:endParaRPr lang="cs-CZ" dirty="0"/>
          </a:p>
        </p:txBody>
      </p:sp>
    </p:spTree>
    <p:extLst>
      <p:ext uri="{BB962C8B-B14F-4D97-AF65-F5344CB8AC3E}">
        <p14:creationId xmlns:p14="http://schemas.microsoft.com/office/powerpoint/2010/main" val="57881695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 calcmode="lin" valueType="num">
                                      <p:cBhvr additive="base">
                                        <p:cTn id="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anim calcmode="lin" valueType="num">
                                      <p:cBhvr additive="base">
                                        <p:cTn id="1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 calcmode="lin" valueType="num">
                                      <p:cBhvr additive="base">
                                        <p:cTn id="1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 calcmode="lin" valueType="num">
                                      <p:cBhvr additive="base">
                                        <p:cTn id="2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 calcmode="lin" valueType="num">
                                      <p:cBhvr additive="base">
                                        <p:cTn id="2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anim calcmode="lin" valueType="num">
                                      <p:cBhvr additive="base">
                                        <p:cTn id="2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Potřeba referenčního stavu</a:t>
            </a:r>
            <a:endParaRPr lang="en-GB" dirty="0"/>
          </a:p>
        </p:txBody>
      </p:sp>
      <p:sp>
        <p:nvSpPr>
          <p:cNvPr id="3" name="Zástupný symbol pro obsah 2"/>
          <p:cNvSpPr>
            <a:spLocks noGrp="1"/>
          </p:cNvSpPr>
          <p:nvPr>
            <p:ph idx="1"/>
          </p:nvPr>
        </p:nvSpPr>
        <p:spPr/>
        <p:txBody>
          <a:bodyPr/>
          <a:lstStyle/>
          <a:p>
            <a:pPr marL="0" indent="0">
              <a:buNone/>
            </a:pPr>
            <a:r>
              <a:rPr lang="en-GB" b="1" dirty="0" err="1"/>
              <a:t>srovnání</a:t>
            </a:r>
            <a:r>
              <a:rPr lang="en-GB" b="1" dirty="0"/>
              <a:t> "</a:t>
            </a:r>
            <a:r>
              <a:rPr lang="en-GB" b="1" dirty="0" err="1"/>
              <a:t>před</a:t>
            </a:r>
            <a:r>
              <a:rPr lang="en-GB" b="1" dirty="0"/>
              <a:t> a </a:t>
            </a:r>
            <a:r>
              <a:rPr lang="en-GB" b="1" dirty="0" err="1"/>
              <a:t>po</a:t>
            </a:r>
            <a:r>
              <a:rPr lang="en-GB" b="1" dirty="0"/>
              <a:t>" </a:t>
            </a:r>
            <a:r>
              <a:rPr lang="en-GB" b="1" dirty="0" err="1"/>
              <a:t>působení</a:t>
            </a:r>
            <a:r>
              <a:rPr lang="en-GB" b="1" dirty="0"/>
              <a:t> </a:t>
            </a:r>
            <a:r>
              <a:rPr lang="en-GB" b="1" dirty="0" err="1"/>
              <a:t>stresu</a:t>
            </a:r>
            <a:endParaRPr lang="cs-CZ" b="1" dirty="0"/>
          </a:p>
          <a:p>
            <a:r>
              <a:rPr lang="en-GB" dirty="0" err="1"/>
              <a:t>kontrola</a:t>
            </a:r>
            <a:r>
              <a:rPr lang="en-GB" dirty="0"/>
              <a:t> = </a:t>
            </a:r>
            <a:r>
              <a:rPr lang="en-GB" dirty="0" err="1"/>
              <a:t>stav</a:t>
            </a:r>
            <a:r>
              <a:rPr lang="en-GB" dirty="0"/>
              <a:t> </a:t>
            </a:r>
            <a:r>
              <a:rPr lang="en-GB" dirty="0" err="1"/>
              <a:t>ekosystému</a:t>
            </a:r>
            <a:r>
              <a:rPr lang="en-GB" dirty="0"/>
              <a:t> </a:t>
            </a:r>
            <a:r>
              <a:rPr lang="en-GB" dirty="0" err="1"/>
              <a:t>před</a:t>
            </a:r>
            <a:r>
              <a:rPr lang="en-GB" dirty="0"/>
              <a:t> </a:t>
            </a:r>
            <a:r>
              <a:rPr lang="en-GB" dirty="0" err="1"/>
              <a:t>působením</a:t>
            </a:r>
            <a:endParaRPr lang="en-GB" dirty="0"/>
          </a:p>
          <a:p>
            <a:r>
              <a:rPr lang="en-GB" dirty="0" err="1"/>
              <a:t>předpokládá</a:t>
            </a:r>
            <a:r>
              <a:rPr lang="en-GB" dirty="0"/>
              <a:t> monitoring </a:t>
            </a:r>
            <a:r>
              <a:rPr lang="en-GB" dirty="0" err="1"/>
              <a:t>před</a:t>
            </a:r>
            <a:r>
              <a:rPr lang="en-GB" dirty="0"/>
              <a:t> </a:t>
            </a:r>
            <a:r>
              <a:rPr lang="en-GB" dirty="0" err="1"/>
              <a:t>působením</a:t>
            </a:r>
            <a:r>
              <a:rPr lang="en-GB" dirty="0"/>
              <a:t> </a:t>
            </a:r>
            <a:r>
              <a:rPr lang="en-GB" dirty="0" err="1"/>
              <a:t>stresu</a:t>
            </a:r>
            <a:r>
              <a:rPr lang="en-GB" dirty="0"/>
              <a:t> (</a:t>
            </a:r>
            <a:r>
              <a:rPr lang="en-GB" dirty="0" err="1"/>
              <a:t>sledování</a:t>
            </a:r>
            <a:r>
              <a:rPr lang="en-GB" dirty="0"/>
              <a:t> </a:t>
            </a:r>
            <a:r>
              <a:rPr lang="en-GB" dirty="0" err="1"/>
              <a:t>stavu</a:t>
            </a:r>
            <a:r>
              <a:rPr lang="en-GB" dirty="0"/>
              <a:t> </a:t>
            </a:r>
            <a:r>
              <a:rPr lang="en-GB" dirty="0" err="1"/>
              <a:t>abiotické</a:t>
            </a:r>
            <a:r>
              <a:rPr lang="en-GB" dirty="0"/>
              <a:t> a </a:t>
            </a:r>
            <a:r>
              <a:rPr lang="en-GB" dirty="0" err="1"/>
              <a:t>biotické</a:t>
            </a:r>
            <a:r>
              <a:rPr lang="en-GB" dirty="0"/>
              <a:t> </a:t>
            </a:r>
            <a:r>
              <a:rPr lang="en-GB" dirty="0" err="1"/>
              <a:t>složky</a:t>
            </a:r>
            <a:r>
              <a:rPr lang="en-GB" dirty="0"/>
              <a:t> </a:t>
            </a:r>
            <a:r>
              <a:rPr lang="en-GB" dirty="0" err="1"/>
              <a:t>ekosystému</a:t>
            </a:r>
            <a:r>
              <a:rPr lang="en-GB" dirty="0"/>
              <a:t>)</a:t>
            </a:r>
          </a:p>
          <a:p>
            <a:r>
              <a:rPr lang="en-GB" dirty="0" err="1"/>
              <a:t>známe</a:t>
            </a:r>
            <a:r>
              <a:rPr lang="en-GB" dirty="0"/>
              <a:t> </a:t>
            </a:r>
            <a:r>
              <a:rPr lang="en-GB" dirty="0" err="1"/>
              <a:t>pozaďové</a:t>
            </a:r>
            <a:r>
              <a:rPr lang="en-GB" dirty="0"/>
              <a:t> </a:t>
            </a:r>
            <a:r>
              <a:rPr lang="en-GB" dirty="0" err="1"/>
              <a:t>hodnoty</a:t>
            </a:r>
            <a:r>
              <a:rPr lang="en-GB" dirty="0"/>
              <a:t> a "</a:t>
            </a:r>
            <a:r>
              <a:rPr lang="en-GB" dirty="0" err="1"/>
              <a:t>přirozený</a:t>
            </a:r>
            <a:r>
              <a:rPr lang="en-GB" dirty="0"/>
              <a:t>" </a:t>
            </a:r>
            <a:r>
              <a:rPr lang="en-GB" dirty="0" err="1"/>
              <a:t>stav</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pic>
        <p:nvPicPr>
          <p:cNvPr id="5" name="Picture 5"/>
          <p:cNvPicPr>
            <a:picLocks noChangeAspect="1" noChangeArrowheads="1"/>
          </p:cNvPicPr>
          <p:nvPr/>
        </p:nvPicPr>
        <p:blipFill>
          <a:blip r:embed="rId2" cstate="print"/>
          <a:srcRect t="6932" b="16287"/>
          <a:stretch>
            <a:fillRect/>
          </a:stretch>
        </p:blipFill>
        <p:spPr bwMode="auto">
          <a:xfrm>
            <a:off x="2466975" y="3476624"/>
            <a:ext cx="6724650" cy="3166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18262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Základní koncepce</a:t>
            </a:r>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2770452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Potřeba referenčního stavu</a:t>
            </a:r>
            <a:endParaRPr lang="en-GB" dirty="0"/>
          </a:p>
        </p:txBody>
      </p:sp>
      <p:sp>
        <p:nvSpPr>
          <p:cNvPr id="3" name="Zástupný symbol pro obsah 2"/>
          <p:cNvSpPr>
            <a:spLocks noGrp="1"/>
          </p:cNvSpPr>
          <p:nvPr>
            <p:ph idx="1"/>
          </p:nvPr>
        </p:nvSpPr>
        <p:spPr/>
        <p:txBody>
          <a:bodyPr/>
          <a:lstStyle/>
          <a:p>
            <a:pPr marL="0" indent="0">
              <a:buNone/>
            </a:pPr>
            <a:r>
              <a:rPr lang="en-GB" b="1" dirty="0" err="1"/>
              <a:t>srovnání</a:t>
            </a:r>
            <a:r>
              <a:rPr lang="en-GB" b="1" dirty="0"/>
              <a:t> </a:t>
            </a:r>
            <a:r>
              <a:rPr lang="en-GB" b="1" dirty="0" err="1"/>
              <a:t>exponovaného</a:t>
            </a:r>
            <a:r>
              <a:rPr lang="en-GB" b="1" dirty="0"/>
              <a:t> </a:t>
            </a:r>
            <a:r>
              <a:rPr lang="en-GB" b="1" dirty="0" err="1"/>
              <a:t>ekosystému</a:t>
            </a:r>
            <a:r>
              <a:rPr lang="en-GB" b="1" dirty="0"/>
              <a:t> s </a:t>
            </a:r>
            <a:r>
              <a:rPr lang="en-GB" b="1" dirty="0" err="1"/>
              <a:t>jiným</a:t>
            </a:r>
            <a:r>
              <a:rPr lang="en-GB" b="1" dirty="0"/>
              <a:t> </a:t>
            </a:r>
            <a:r>
              <a:rPr lang="en-GB" b="1" dirty="0" err="1"/>
              <a:t>nezasaženým</a:t>
            </a:r>
            <a:r>
              <a:rPr lang="en-GB" b="1" dirty="0"/>
              <a:t> ("</a:t>
            </a:r>
            <a:r>
              <a:rPr lang="en-GB" b="1" dirty="0" err="1"/>
              <a:t>kontrolním</a:t>
            </a:r>
            <a:r>
              <a:rPr lang="en-GB" b="1" dirty="0"/>
              <a:t>") </a:t>
            </a:r>
            <a:r>
              <a:rPr lang="en-GB" b="1" dirty="0" err="1"/>
              <a:t>ekosystémem</a:t>
            </a:r>
            <a:endParaRPr lang="cs-CZ" b="1" dirty="0"/>
          </a:p>
          <a:p>
            <a:r>
              <a:rPr lang="en-GB" dirty="0" err="1"/>
              <a:t>klíčový</a:t>
            </a:r>
            <a:r>
              <a:rPr lang="en-GB" dirty="0"/>
              <a:t> je </a:t>
            </a:r>
            <a:r>
              <a:rPr lang="en-GB" dirty="0" err="1"/>
              <a:t>výběr</a:t>
            </a:r>
            <a:r>
              <a:rPr lang="en-GB" dirty="0"/>
              <a:t> </a:t>
            </a:r>
            <a:r>
              <a:rPr lang="en-GB" dirty="0" err="1"/>
              <a:t>kontrolního</a:t>
            </a:r>
            <a:r>
              <a:rPr lang="en-GB" dirty="0"/>
              <a:t> </a:t>
            </a:r>
            <a:r>
              <a:rPr lang="en-GB" dirty="0" err="1"/>
              <a:t>ekosystému</a:t>
            </a:r>
            <a:r>
              <a:rPr lang="en-GB" dirty="0"/>
              <a:t>:</a:t>
            </a:r>
          </a:p>
          <a:p>
            <a:pPr lvl="1"/>
            <a:r>
              <a:rPr lang="en-GB" dirty="0" err="1"/>
              <a:t>oba</a:t>
            </a:r>
            <a:r>
              <a:rPr lang="en-GB" dirty="0"/>
              <a:t> </a:t>
            </a:r>
            <a:r>
              <a:rPr lang="en-GB" dirty="0" err="1"/>
              <a:t>ekosystémy</a:t>
            </a:r>
            <a:r>
              <a:rPr lang="en-GB" dirty="0"/>
              <a:t> </a:t>
            </a:r>
            <a:r>
              <a:rPr lang="en-GB" dirty="0" err="1"/>
              <a:t>mají</a:t>
            </a:r>
            <a:r>
              <a:rPr lang="en-GB" dirty="0"/>
              <a:t> </a:t>
            </a:r>
            <a:r>
              <a:rPr lang="en-GB" dirty="0" err="1"/>
              <a:t>srovnatelné</a:t>
            </a:r>
            <a:r>
              <a:rPr lang="en-GB" dirty="0"/>
              <a:t> </a:t>
            </a:r>
            <a:r>
              <a:rPr lang="en-GB" dirty="0" err="1"/>
              <a:t>vlastnosti</a:t>
            </a:r>
            <a:r>
              <a:rPr lang="en-GB" dirty="0"/>
              <a:t> </a:t>
            </a:r>
            <a:r>
              <a:rPr lang="en-GB" dirty="0" err="1"/>
              <a:t>abiotické</a:t>
            </a:r>
            <a:r>
              <a:rPr lang="en-GB" dirty="0"/>
              <a:t> (</a:t>
            </a:r>
            <a:r>
              <a:rPr lang="en-GB" dirty="0" err="1"/>
              <a:t>terén</a:t>
            </a:r>
            <a:r>
              <a:rPr lang="en-GB" dirty="0"/>
              <a:t>, </a:t>
            </a:r>
            <a:r>
              <a:rPr lang="en-GB" dirty="0" err="1"/>
              <a:t>geologie</a:t>
            </a:r>
            <a:r>
              <a:rPr lang="en-GB" dirty="0"/>
              <a:t>, </a:t>
            </a:r>
            <a:r>
              <a:rPr lang="en-GB" dirty="0" err="1"/>
              <a:t>nadmořská</a:t>
            </a:r>
            <a:r>
              <a:rPr lang="en-GB" dirty="0"/>
              <a:t> </a:t>
            </a:r>
            <a:r>
              <a:rPr lang="en-GB" dirty="0" err="1"/>
              <a:t>výška</a:t>
            </a:r>
            <a:r>
              <a:rPr lang="en-GB" dirty="0"/>
              <a:t> ...) </a:t>
            </a:r>
          </a:p>
          <a:p>
            <a:pPr lvl="1"/>
            <a:r>
              <a:rPr lang="en-GB" dirty="0" err="1"/>
              <a:t>za</a:t>
            </a:r>
            <a:r>
              <a:rPr lang="en-GB" dirty="0"/>
              <a:t> </a:t>
            </a:r>
            <a:r>
              <a:rPr lang="en-GB" dirty="0" err="1"/>
              <a:t>normálního</a:t>
            </a:r>
            <a:r>
              <a:rPr lang="en-GB" dirty="0"/>
              <a:t> </a:t>
            </a:r>
            <a:r>
              <a:rPr lang="en-GB" dirty="0" err="1"/>
              <a:t>stavu</a:t>
            </a:r>
            <a:r>
              <a:rPr lang="en-GB" dirty="0"/>
              <a:t> se </a:t>
            </a:r>
            <a:r>
              <a:rPr lang="en-GB" dirty="0" err="1"/>
              <a:t>předpokládají</a:t>
            </a:r>
            <a:r>
              <a:rPr lang="en-GB" dirty="0"/>
              <a:t> </a:t>
            </a:r>
            <a:r>
              <a:rPr lang="en-GB" dirty="0" err="1"/>
              <a:t>podobné</a:t>
            </a:r>
            <a:r>
              <a:rPr lang="en-GB" dirty="0"/>
              <a:t> </a:t>
            </a:r>
            <a:r>
              <a:rPr lang="en-GB" dirty="0" err="1"/>
              <a:t>biologické</a:t>
            </a:r>
            <a:r>
              <a:rPr lang="en-GB" dirty="0"/>
              <a:t> </a:t>
            </a:r>
            <a:r>
              <a:rPr lang="en-GB" dirty="0" err="1"/>
              <a:t>vlastnosti</a:t>
            </a:r>
            <a:r>
              <a:rPr lang="en-GB" dirty="0"/>
              <a:t> (</a:t>
            </a:r>
            <a:r>
              <a:rPr lang="en-GB" dirty="0" err="1"/>
              <a:t>tj</a:t>
            </a:r>
            <a:r>
              <a:rPr lang="en-GB" dirty="0"/>
              <a:t>. </a:t>
            </a:r>
            <a:r>
              <a:rPr lang="en-GB" dirty="0" err="1"/>
              <a:t>shodná</a:t>
            </a:r>
            <a:r>
              <a:rPr lang="en-GB" dirty="0"/>
              <a:t> </a:t>
            </a:r>
            <a:r>
              <a:rPr lang="en-GB" dirty="0" err="1"/>
              <a:t>společenstva</a:t>
            </a:r>
            <a:r>
              <a:rPr lang="en-GB" dirty="0"/>
              <a:t>, </a:t>
            </a:r>
            <a:r>
              <a:rPr lang="en-GB" dirty="0" err="1"/>
              <a:t>potravní</a:t>
            </a:r>
            <a:r>
              <a:rPr lang="en-GB" dirty="0"/>
              <a:t> </a:t>
            </a:r>
            <a:r>
              <a:rPr lang="en-GB" dirty="0" err="1"/>
              <a:t>vztahy</a:t>
            </a:r>
            <a:r>
              <a:rPr lang="en-GB" dirty="0"/>
              <a:t> ...) </a:t>
            </a:r>
          </a:p>
          <a:p>
            <a:r>
              <a:rPr lang="cs-CZ" dirty="0"/>
              <a:t>o</a:t>
            </a:r>
            <a:r>
              <a:rPr lang="en-GB" dirty="0" err="1"/>
              <a:t>dvození</a:t>
            </a:r>
            <a:r>
              <a:rPr lang="en-GB" dirty="0"/>
              <a:t> </a:t>
            </a:r>
            <a:r>
              <a:rPr lang="en-GB" dirty="0" err="1"/>
              <a:t>závěrů</a:t>
            </a:r>
            <a:r>
              <a:rPr lang="en-GB" dirty="0"/>
              <a:t> je v </a:t>
            </a:r>
            <a:r>
              <a:rPr lang="en-GB" dirty="0" err="1"/>
              <a:t>tomto</a:t>
            </a:r>
            <a:r>
              <a:rPr lang="en-GB" dirty="0"/>
              <a:t> </a:t>
            </a:r>
            <a:r>
              <a:rPr lang="en-GB" dirty="0" err="1"/>
              <a:t>případě</a:t>
            </a:r>
            <a:r>
              <a:rPr lang="en-GB" dirty="0"/>
              <a:t> </a:t>
            </a:r>
            <a:r>
              <a:rPr lang="en-GB" dirty="0" err="1"/>
              <a:t>vždy</a:t>
            </a:r>
            <a:r>
              <a:rPr lang="en-GB" dirty="0"/>
              <a:t> </a:t>
            </a:r>
            <a:r>
              <a:rPr lang="en-GB" dirty="0" err="1"/>
              <a:t>složité</a:t>
            </a:r>
            <a:r>
              <a:rPr lang="en-GB" dirty="0"/>
              <a:t> (</a:t>
            </a:r>
            <a:r>
              <a:rPr lang="en-GB" dirty="0" err="1"/>
              <a:t>neexistují</a:t>
            </a:r>
            <a:r>
              <a:rPr lang="en-GB" dirty="0"/>
              <a:t> </a:t>
            </a:r>
            <a:r>
              <a:rPr lang="en-GB" dirty="0" err="1"/>
              <a:t>dva</a:t>
            </a:r>
            <a:r>
              <a:rPr lang="en-GB" dirty="0"/>
              <a:t> </a:t>
            </a:r>
            <a:r>
              <a:rPr lang="en-GB" dirty="0" err="1"/>
              <a:t>stejné</a:t>
            </a:r>
            <a:r>
              <a:rPr lang="en-GB" dirty="0"/>
              <a:t> / </a:t>
            </a:r>
            <a:r>
              <a:rPr lang="en-GB" dirty="0" err="1"/>
              <a:t>stejně</a:t>
            </a:r>
            <a:r>
              <a:rPr lang="en-GB" dirty="0"/>
              <a:t> se </a:t>
            </a:r>
            <a:r>
              <a:rPr lang="en-GB" dirty="0" err="1"/>
              <a:t>vyvíjející</a:t>
            </a:r>
            <a:r>
              <a:rPr lang="en-GB" dirty="0"/>
              <a:t> </a:t>
            </a:r>
            <a:r>
              <a:rPr lang="en-GB" dirty="0" err="1"/>
              <a:t>ekosystémy</a:t>
            </a:r>
            <a:r>
              <a:rPr lang="en-GB" dirty="0"/>
              <a:t>)</a:t>
            </a:r>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pic>
        <p:nvPicPr>
          <p:cNvPr id="5" name="Picture 7" descr="P8270074"/>
          <p:cNvPicPr>
            <a:picLocks noChangeAspect="1" noChangeArrowheads="1"/>
          </p:cNvPicPr>
          <p:nvPr/>
        </p:nvPicPr>
        <p:blipFill>
          <a:blip r:embed="rId2" cstate="print"/>
          <a:srcRect b="7553"/>
          <a:stretch>
            <a:fillRect/>
          </a:stretch>
        </p:blipFill>
        <p:spPr bwMode="auto">
          <a:xfrm>
            <a:off x="6858001" y="4343400"/>
            <a:ext cx="3276023"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2036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„Normální“ stav v ekosystémech</a:t>
            </a:r>
            <a:endParaRPr lang="en-GB" dirty="0"/>
          </a:p>
        </p:txBody>
      </p:sp>
      <p:sp>
        <p:nvSpPr>
          <p:cNvPr id="3" name="Zástupný symbol pro obsah 2"/>
          <p:cNvSpPr>
            <a:spLocks noGrp="1"/>
          </p:cNvSpPr>
          <p:nvPr>
            <p:ph idx="1"/>
          </p:nvPr>
        </p:nvSpPr>
        <p:spPr/>
        <p:txBody>
          <a:bodyPr/>
          <a:lstStyle/>
          <a:p>
            <a:pPr marL="0" indent="0">
              <a:buNone/>
            </a:pPr>
            <a:r>
              <a:rPr lang="en-GB" sz="2000" b="1" dirty="0" err="1"/>
              <a:t>stacionární</a:t>
            </a:r>
            <a:r>
              <a:rPr lang="en-GB" sz="2000" b="1" dirty="0"/>
              <a:t> </a:t>
            </a:r>
            <a:r>
              <a:rPr lang="en-GB" sz="2000" b="1" dirty="0" err="1"/>
              <a:t>stav</a:t>
            </a:r>
            <a:endParaRPr lang="en-GB" sz="2000" b="1" dirty="0"/>
          </a:p>
          <a:p>
            <a:r>
              <a:rPr lang="en-GB" sz="2000" dirty="0" err="1"/>
              <a:t>klidový</a:t>
            </a:r>
            <a:r>
              <a:rPr lang="en-GB" sz="2000" dirty="0"/>
              <a:t> </a:t>
            </a:r>
            <a:r>
              <a:rPr lang="en-GB" sz="2000" dirty="0" err="1"/>
              <a:t>stav</a:t>
            </a:r>
            <a:r>
              <a:rPr lang="en-GB" sz="2000" dirty="0"/>
              <a:t>, </a:t>
            </a:r>
            <a:r>
              <a:rPr lang="en-GB" sz="2000" dirty="0" err="1"/>
              <a:t>dlouhodobě</a:t>
            </a:r>
            <a:r>
              <a:rPr lang="en-GB" sz="2000" dirty="0"/>
              <a:t> </a:t>
            </a:r>
            <a:r>
              <a:rPr lang="en-GB" sz="2000" dirty="0" err="1"/>
              <a:t>ustálené</a:t>
            </a:r>
            <a:r>
              <a:rPr lang="en-GB" sz="2000" dirty="0"/>
              <a:t> </a:t>
            </a:r>
            <a:r>
              <a:rPr lang="en-GB" sz="2000" dirty="0" err="1"/>
              <a:t>hodnoty</a:t>
            </a:r>
            <a:r>
              <a:rPr lang="en-GB" sz="2000" dirty="0"/>
              <a:t>, </a:t>
            </a:r>
          </a:p>
          <a:p>
            <a:r>
              <a:rPr lang="en-GB" sz="2000" dirty="0" err="1"/>
              <a:t>není</a:t>
            </a:r>
            <a:r>
              <a:rPr lang="en-GB" sz="2000" dirty="0"/>
              <a:t> </a:t>
            </a:r>
            <a:r>
              <a:rPr lang="en-GB" sz="2000" dirty="0" err="1"/>
              <a:t>běžný</a:t>
            </a:r>
            <a:r>
              <a:rPr lang="en-GB" sz="2000" dirty="0"/>
              <a:t>: </a:t>
            </a:r>
            <a:r>
              <a:rPr lang="en-GB" sz="2000" dirty="0" err="1"/>
              <a:t>ekosystémy</a:t>
            </a:r>
            <a:r>
              <a:rPr lang="en-GB" sz="2000" dirty="0"/>
              <a:t> </a:t>
            </a:r>
            <a:r>
              <a:rPr lang="en-GB" sz="2000" dirty="0" err="1"/>
              <a:t>jsou</a:t>
            </a:r>
            <a:r>
              <a:rPr lang="en-GB" sz="2000" dirty="0"/>
              <a:t> </a:t>
            </a:r>
            <a:r>
              <a:rPr lang="en-GB" sz="2000" dirty="0" err="1"/>
              <a:t>přirozeně</a:t>
            </a:r>
            <a:r>
              <a:rPr lang="en-GB" sz="2000" dirty="0"/>
              <a:t> „</a:t>
            </a:r>
            <a:r>
              <a:rPr lang="en-GB" sz="2000" dirty="0" err="1"/>
              <a:t>variabilní</a:t>
            </a:r>
            <a:r>
              <a:rPr lang="en-GB" sz="2000" dirty="0"/>
              <a:t>“ (</a:t>
            </a:r>
            <a:r>
              <a:rPr lang="en-GB" sz="2000" dirty="0" err="1"/>
              <a:t>hodnoty</a:t>
            </a:r>
            <a:r>
              <a:rPr lang="en-GB" sz="2000" dirty="0"/>
              <a:t> se </a:t>
            </a:r>
            <a:r>
              <a:rPr lang="en-GB" sz="2000" dirty="0" err="1"/>
              <a:t>dynamicky</a:t>
            </a:r>
            <a:r>
              <a:rPr lang="en-GB" sz="2000" dirty="0"/>
              <a:t> </a:t>
            </a:r>
            <a:r>
              <a:rPr lang="en-GB" sz="2000" dirty="0" err="1"/>
              <a:t>mění</a:t>
            </a:r>
            <a:r>
              <a:rPr lang="en-GB" sz="2000" dirty="0"/>
              <a:t>)</a:t>
            </a:r>
          </a:p>
          <a:p>
            <a:pPr marL="0" indent="0">
              <a:buNone/>
            </a:pPr>
            <a:r>
              <a:rPr lang="en-GB" sz="2000" b="1" dirty="0" err="1"/>
              <a:t>stabilní</a:t>
            </a:r>
            <a:r>
              <a:rPr lang="en-GB" sz="2000" b="1" dirty="0"/>
              <a:t> </a:t>
            </a:r>
            <a:r>
              <a:rPr lang="en-GB" sz="2000" b="1" dirty="0" err="1"/>
              <a:t>stav</a:t>
            </a:r>
            <a:endParaRPr lang="en-GB" sz="2000" b="1" dirty="0"/>
          </a:p>
          <a:p>
            <a:r>
              <a:rPr lang="en-GB" sz="2000" dirty="0" err="1"/>
              <a:t>stav</a:t>
            </a:r>
            <a:r>
              <a:rPr lang="en-GB" sz="2000" dirty="0"/>
              <a:t>, </a:t>
            </a:r>
            <a:r>
              <a:rPr lang="en-GB" sz="2000" dirty="0" err="1"/>
              <a:t>kdy</a:t>
            </a:r>
            <a:r>
              <a:rPr lang="en-GB" sz="2000" dirty="0"/>
              <a:t> </a:t>
            </a:r>
            <a:r>
              <a:rPr lang="en-GB" sz="2000" dirty="0" err="1"/>
              <a:t>okolní</a:t>
            </a:r>
            <a:r>
              <a:rPr lang="en-GB" sz="2000" dirty="0"/>
              <a:t> </a:t>
            </a:r>
            <a:r>
              <a:rPr lang="en-GB" sz="2000" dirty="0" err="1"/>
              <a:t>podmínky</a:t>
            </a:r>
            <a:r>
              <a:rPr lang="en-GB" sz="2000" dirty="0"/>
              <a:t> </a:t>
            </a:r>
            <a:r>
              <a:rPr lang="en-GB" sz="2000" dirty="0" err="1"/>
              <a:t>nemění</a:t>
            </a:r>
            <a:r>
              <a:rPr lang="en-GB" sz="2000" dirty="0"/>
              <a:t> </a:t>
            </a:r>
            <a:r>
              <a:rPr lang="en-GB" sz="2000" dirty="0" err="1"/>
              <a:t>podstatu</a:t>
            </a:r>
            <a:r>
              <a:rPr lang="en-GB" sz="2000" dirty="0"/>
              <a:t> </a:t>
            </a:r>
            <a:r>
              <a:rPr lang="en-GB" sz="2000" dirty="0" err="1"/>
              <a:t>věci</a:t>
            </a:r>
            <a:r>
              <a:rPr lang="en-GB" sz="2000" dirty="0"/>
              <a:t> (</a:t>
            </a:r>
            <a:r>
              <a:rPr lang="en-GB" sz="2000" dirty="0" err="1"/>
              <a:t>uvnitř</a:t>
            </a:r>
            <a:r>
              <a:rPr lang="en-GB" sz="2000" dirty="0"/>
              <a:t> </a:t>
            </a:r>
            <a:r>
              <a:rPr lang="en-GB" sz="2000" dirty="0" err="1"/>
              <a:t>může</a:t>
            </a:r>
            <a:r>
              <a:rPr lang="en-GB" sz="2000" dirty="0"/>
              <a:t> </a:t>
            </a:r>
            <a:r>
              <a:rPr lang="en-GB" sz="2000" dirty="0" err="1"/>
              <a:t>docházet</a:t>
            </a:r>
            <a:r>
              <a:rPr lang="en-GB" sz="2000" dirty="0"/>
              <a:t> </a:t>
            </a:r>
            <a:r>
              <a:rPr lang="en-GB" sz="2000" dirty="0" err="1"/>
              <a:t>ke</a:t>
            </a:r>
            <a:r>
              <a:rPr lang="en-GB" sz="2000" dirty="0"/>
              <a:t> </a:t>
            </a:r>
            <a:r>
              <a:rPr lang="en-GB" sz="2000" dirty="0" err="1"/>
              <a:t>změnám</a:t>
            </a:r>
            <a:r>
              <a:rPr lang="en-GB" sz="2000" dirty="0"/>
              <a:t>/</a:t>
            </a:r>
            <a:r>
              <a:rPr lang="en-GB" sz="2000" dirty="0" err="1"/>
              <a:t>kolísání</a:t>
            </a:r>
            <a:r>
              <a:rPr lang="en-GB" sz="2000" dirty="0"/>
              <a:t> </a:t>
            </a:r>
            <a:r>
              <a:rPr lang="en-GB" sz="2000" dirty="0" err="1"/>
              <a:t>hodnot</a:t>
            </a:r>
            <a:r>
              <a:rPr lang="en-GB" sz="2000" dirty="0"/>
              <a:t>)</a:t>
            </a:r>
          </a:p>
          <a:p>
            <a:pPr marL="0" indent="0">
              <a:buNone/>
            </a:pPr>
            <a:r>
              <a:rPr lang="en-GB" sz="2000" b="1" dirty="0" err="1"/>
              <a:t>dynamická</a:t>
            </a:r>
            <a:r>
              <a:rPr lang="en-GB" sz="2000" b="1" dirty="0"/>
              <a:t> </a:t>
            </a:r>
            <a:r>
              <a:rPr lang="en-GB" sz="2000" b="1" dirty="0" err="1"/>
              <a:t>stabilita</a:t>
            </a:r>
            <a:r>
              <a:rPr lang="en-GB" sz="2000" b="1" dirty="0"/>
              <a:t> / </a:t>
            </a:r>
            <a:r>
              <a:rPr lang="en-GB" sz="2000" b="1" dirty="0" err="1"/>
              <a:t>rovnováha</a:t>
            </a:r>
            <a:r>
              <a:rPr lang="en-GB" sz="2000" b="1" dirty="0"/>
              <a:t>: </a:t>
            </a:r>
            <a:r>
              <a:rPr lang="en-GB" sz="2000" b="1" dirty="0" err="1"/>
              <a:t>homeostáza</a:t>
            </a:r>
            <a:endParaRPr lang="en-GB" sz="2000" b="1" dirty="0"/>
          </a:p>
          <a:p>
            <a:r>
              <a:rPr lang="en-GB" sz="2000" dirty="0" err="1"/>
              <a:t>stav</a:t>
            </a:r>
            <a:r>
              <a:rPr lang="en-GB" sz="2000" dirty="0"/>
              <a:t>, </a:t>
            </a:r>
            <a:r>
              <a:rPr lang="en-GB" sz="2000" dirty="0" err="1"/>
              <a:t>kdy</a:t>
            </a:r>
            <a:r>
              <a:rPr lang="en-GB" sz="2000" dirty="0"/>
              <a:t> se </a:t>
            </a:r>
            <a:r>
              <a:rPr lang="en-GB" sz="2000" dirty="0" err="1"/>
              <a:t>prostřednictvím</a:t>
            </a:r>
            <a:r>
              <a:rPr lang="en-GB" sz="2000" dirty="0"/>
              <a:t> </a:t>
            </a:r>
            <a:r>
              <a:rPr lang="en-GB" sz="2000" dirty="0" err="1"/>
              <a:t>akce</a:t>
            </a:r>
            <a:r>
              <a:rPr lang="en-GB" sz="2000" dirty="0"/>
              <a:t>/</a:t>
            </a:r>
            <a:r>
              <a:rPr lang="en-GB" sz="2000" dirty="0" err="1"/>
              <a:t>reakce</a:t>
            </a:r>
            <a:r>
              <a:rPr lang="en-GB" sz="2000" dirty="0"/>
              <a:t> </a:t>
            </a:r>
            <a:r>
              <a:rPr lang="en-GB" sz="2000" dirty="0" err="1"/>
              <a:t>udržuje</a:t>
            </a:r>
            <a:r>
              <a:rPr lang="en-GB" sz="2000" dirty="0"/>
              <a:t> </a:t>
            </a:r>
            <a:r>
              <a:rPr lang="en-GB" sz="2000" dirty="0" err="1"/>
              <a:t>dlouhodobě</a:t>
            </a:r>
            <a:r>
              <a:rPr lang="en-GB" sz="2000" dirty="0"/>
              <a:t> </a:t>
            </a:r>
            <a:r>
              <a:rPr lang="en-GB" sz="2000" dirty="0" err="1"/>
              <a:t>stabilní</a:t>
            </a:r>
            <a:r>
              <a:rPr lang="en-GB" sz="2000" dirty="0"/>
              <a:t> </a:t>
            </a:r>
            <a:r>
              <a:rPr lang="en-GB" sz="2000" dirty="0" err="1"/>
              <a:t>stav</a:t>
            </a:r>
            <a:endParaRPr lang="en-GB" sz="2000" dirty="0"/>
          </a:p>
          <a:p>
            <a:pPr marL="0" indent="0">
              <a:buNone/>
            </a:pPr>
            <a:r>
              <a:rPr lang="en-GB" sz="2000" b="1" dirty="0" err="1"/>
              <a:t>sukcese</a:t>
            </a:r>
            <a:endParaRPr lang="en-GB" sz="2000" b="1" dirty="0"/>
          </a:p>
          <a:p>
            <a:r>
              <a:rPr lang="en-GB" sz="2000" dirty="0" err="1"/>
              <a:t>ekosystémy</a:t>
            </a:r>
            <a:r>
              <a:rPr lang="en-GB" sz="2000" dirty="0"/>
              <a:t> </a:t>
            </a:r>
            <a:r>
              <a:rPr lang="en-GB" sz="2000" dirty="0" err="1"/>
              <a:t>nejsou</a:t>
            </a:r>
            <a:r>
              <a:rPr lang="en-GB" sz="2000" dirty="0"/>
              <a:t> </a:t>
            </a:r>
            <a:r>
              <a:rPr lang="en-GB" sz="2000" dirty="0" err="1"/>
              <a:t>nikdy</a:t>
            </a:r>
            <a:r>
              <a:rPr lang="en-GB" sz="2000" dirty="0"/>
              <a:t> „</a:t>
            </a:r>
            <a:r>
              <a:rPr lang="en-GB" sz="2000" dirty="0" err="1"/>
              <a:t>stacionární</a:t>
            </a:r>
            <a:r>
              <a:rPr lang="en-GB" sz="2000" dirty="0"/>
              <a:t>“ – </a:t>
            </a:r>
            <a:r>
              <a:rPr lang="en-GB" sz="2000" dirty="0" err="1"/>
              <a:t>prochází</a:t>
            </a:r>
            <a:r>
              <a:rPr lang="en-GB" sz="2000" dirty="0"/>
              <a:t> v </a:t>
            </a:r>
            <a:r>
              <a:rPr lang="en-GB" sz="2000" dirty="0" err="1"/>
              <a:t>čase</a:t>
            </a:r>
            <a:r>
              <a:rPr lang="en-GB" sz="2000" dirty="0"/>
              <a:t> </a:t>
            </a:r>
            <a:r>
              <a:rPr lang="en-GB" sz="2000" dirty="0" err="1"/>
              <a:t>vývojem</a:t>
            </a:r>
            <a:r>
              <a:rPr lang="en-GB" sz="2000" dirty="0"/>
              <a:t>:</a:t>
            </a:r>
            <a:r>
              <a:rPr lang="cs-CZ" sz="2000" dirty="0"/>
              <a:t> </a:t>
            </a:r>
            <a:r>
              <a:rPr lang="en-GB" sz="2000" dirty="0" err="1"/>
              <a:t>cílem</a:t>
            </a:r>
            <a:r>
              <a:rPr lang="en-GB" sz="2000" dirty="0"/>
              <a:t> by </a:t>
            </a:r>
            <a:r>
              <a:rPr lang="en-GB" sz="2000" dirty="0" err="1"/>
              <a:t>měla</a:t>
            </a:r>
            <a:r>
              <a:rPr lang="en-GB" sz="2000" dirty="0"/>
              <a:t> </a:t>
            </a:r>
            <a:r>
              <a:rPr lang="en-GB" sz="2000" dirty="0" err="1"/>
              <a:t>být</a:t>
            </a:r>
            <a:r>
              <a:rPr lang="en-GB" sz="2000" dirty="0"/>
              <a:t> </a:t>
            </a:r>
            <a:r>
              <a:rPr lang="en-GB" sz="2000" dirty="0" err="1"/>
              <a:t>ochrana</a:t>
            </a:r>
            <a:r>
              <a:rPr lang="en-GB" sz="2000" dirty="0"/>
              <a:t> „</a:t>
            </a:r>
            <a:r>
              <a:rPr lang="en-GB" sz="2000" dirty="0" err="1"/>
              <a:t>plynutí</a:t>
            </a:r>
            <a:r>
              <a:rPr lang="en-GB" sz="2000" dirty="0"/>
              <a:t>“ – </a:t>
            </a:r>
            <a:r>
              <a:rPr lang="en-GB" sz="2000" dirty="0" err="1"/>
              <a:t>udržování</a:t>
            </a:r>
            <a:r>
              <a:rPr lang="en-GB" sz="2000" dirty="0"/>
              <a:t> </a:t>
            </a:r>
            <a:r>
              <a:rPr lang="en-GB" sz="2000" dirty="0" err="1"/>
              <a:t>homeorhézy</a:t>
            </a:r>
            <a:endParaRPr lang="en-GB" sz="2000" dirty="0"/>
          </a:p>
          <a:p>
            <a:endParaRPr lang="en-GB" sz="20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31</a:t>
            </a:fld>
            <a:endParaRPr lang="cs-CZ" altLang="cs-CZ" noProof="0" dirty="0"/>
          </a:p>
        </p:txBody>
      </p:sp>
    </p:spTree>
    <p:extLst>
      <p:ext uri="{BB962C8B-B14F-4D97-AF65-F5344CB8AC3E}">
        <p14:creationId xmlns:p14="http://schemas.microsoft.com/office/powerpoint/2010/main" val="2336968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„Normální“ stav v ekosystémech</a:t>
            </a:r>
            <a:endParaRPr lang="en-GB" dirty="0"/>
          </a:p>
        </p:txBody>
      </p:sp>
      <p:sp>
        <p:nvSpPr>
          <p:cNvPr id="3" name="Zástupný symbol pro obsah 2"/>
          <p:cNvSpPr>
            <a:spLocks noGrp="1"/>
          </p:cNvSpPr>
          <p:nvPr>
            <p:ph idx="1"/>
          </p:nvPr>
        </p:nvSpPr>
        <p:spPr/>
        <p:txBody>
          <a:bodyPr/>
          <a:lstStyle/>
          <a:p>
            <a:r>
              <a:rPr lang="cs-CZ" dirty="0"/>
              <a:t>regulatorní postoj – </a:t>
            </a:r>
            <a:r>
              <a:rPr lang="cs-CZ" b="1" dirty="0"/>
              <a:t>příklad rámcová směrnice o vodách EU (WFD)</a:t>
            </a:r>
          </a:p>
          <a:p>
            <a:r>
              <a:rPr lang="cs-CZ" dirty="0"/>
              <a:t>c</a:t>
            </a:r>
            <a:r>
              <a:rPr lang="en-GB" dirty="0" err="1"/>
              <a:t>íl</a:t>
            </a:r>
            <a:r>
              <a:rPr lang="en-GB" dirty="0"/>
              <a:t> EU WFD: “</a:t>
            </a:r>
            <a:r>
              <a:rPr lang="en-GB" dirty="0" err="1"/>
              <a:t>dobrý</a:t>
            </a:r>
            <a:r>
              <a:rPr lang="en-GB" dirty="0"/>
              <a:t>” (good) </a:t>
            </a:r>
            <a:r>
              <a:rPr lang="en-GB" dirty="0" err="1"/>
              <a:t>stav</a:t>
            </a:r>
            <a:r>
              <a:rPr lang="en-GB" dirty="0"/>
              <a:t> </a:t>
            </a:r>
            <a:r>
              <a:rPr lang="en-GB" dirty="0" err="1"/>
              <a:t>všech</a:t>
            </a:r>
            <a:r>
              <a:rPr lang="en-GB" dirty="0"/>
              <a:t> </a:t>
            </a:r>
            <a:r>
              <a:rPr lang="en-GB" dirty="0" err="1"/>
              <a:t>povrchových</a:t>
            </a:r>
            <a:r>
              <a:rPr lang="en-GB" dirty="0"/>
              <a:t> </a:t>
            </a:r>
            <a:r>
              <a:rPr lang="en-GB" dirty="0" err="1"/>
              <a:t>vod</a:t>
            </a:r>
            <a:r>
              <a:rPr lang="en-GB" dirty="0"/>
              <a:t> v EU do </a:t>
            </a:r>
            <a:r>
              <a:rPr lang="en-GB" dirty="0" err="1"/>
              <a:t>roku</a:t>
            </a:r>
            <a:r>
              <a:rPr lang="en-GB" dirty="0"/>
              <a:t> 2020</a:t>
            </a:r>
            <a:endParaRPr lang="cs-CZ" dirty="0"/>
          </a:p>
          <a:p>
            <a:r>
              <a:rPr lang="en-GB" dirty="0"/>
              <a:t>2 </a:t>
            </a:r>
            <a:r>
              <a:rPr lang="en-GB" dirty="0" err="1"/>
              <a:t>komponenty</a:t>
            </a:r>
            <a:r>
              <a:rPr lang="en-GB" dirty="0"/>
              <a:t> </a:t>
            </a:r>
            <a:r>
              <a:rPr lang="en-GB" dirty="0" err="1"/>
              <a:t>hodnocení</a:t>
            </a:r>
            <a:r>
              <a:rPr lang="en-GB" dirty="0"/>
              <a:t> </a:t>
            </a:r>
            <a:r>
              <a:rPr lang="en-GB" dirty="0" err="1"/>
              <a:t>kvality</a:t>
            </a:r>
            <a:r>
              <a:rPr lang="en-GB" dirty="0"/>
              <a:t> (“</a:t>
            </a:r>
            <a:r>
              <a:rPr lang="en-GB" dirty="0" err="1"/>
              <a:t>dobrého</a:t>
            </a:r>
            <a:r>
              <a:rPr lang="en-GB" dirty="0"/>
              <a:t> </a:t>
            </a:r>
            <a:r>
              <a:rPr lang="en-GB" dirty="0" err="1"/>
              <a:t>stavu</a:t>
            </a:r>
            <a:r>
              <a:rPr lang="en-GB" dirty="0"/>
              <a:t>”) „</a:t>
            </a:r>
            <a:r>
              <a:rPr lang="en-GB" dirty="0" err="1"/>
              <a:t>ekologická</a:t>
            </a:r>
            <a:r>
              <a:rPr lang="en-GB" dirty="0"/>
              <a:t>“ a „</a:t>
            </a:r>
            <a:r>
              <a:rPr lang="en-GB" dirty="0" err="1"/>
              <a:t>chemická</a:t>
            </a:r>
            <a:r>
              <a:rPr lang="en-GB" dirty="0"/>
              <a:t>“</a:t>
            </a:r>
            <a:endParaRPr lang="cs-CZ" dirty="0"/>
          </a:p>
          <a:p>
            <a:pPr marL="0" indent="0">
              <a:buNone/>
            </a:pPr>
            <a:r>
              <a:rPr lang="cs-CZ" b="1" dirty="0"/>
              <a:t>Chemická komponenta</a:t>
            </a:r>
          </a:p>
          <a:p>
            <a:r>
              <a:rPr lang="cs-CZ" dirty="0"/>
              <a:t>3 seznamy definovaných látek</a:t>
            </a:r>
          </a:p>
          <a:p>
            <a:pPr lvl="1"/>
            <a:r>
              <a:rPr lang="cs-CZ" dirty="0"/>
              <a:t>Seznam prioritních látek</a:t>
            </a:r>
          </a:p>
          <a:p>
            <a:pPr lvl="2"/>
            <a:r>
              <a:rPr lang="cs-CZ" dirty="0"/>
              <a:t>Dobrá kvalita = koncentrace každé konkrétní látky &lt; NEK (Normy environmentální kvality, anglicky EQS), RP-NEK – roční průměrná koncentrace, NPK –NEK – nejvyšší přípustná koncentrace</a:t>
            </a:r>
          </a:p>
          <a:p>
            <a:pPr lvl="1"/>
            <a:r>
              <a:rPr lang="cs-CZ" dirty="0"/>
              <a:t>Seznam sledovaných látek („</a:t>
            </a:r>
            <a:r>
              <a:rPr lang="cs-CZ" dirty="0" err="1"/>
              <a:t>watch</a:t>
            </a:r>
            <a:r>
              <a:rPr lang="cs-CZ" dirty="0"/>
              <a:t> list“) ... je třeba je sledovat (analyzovat) - posouzení v budoucnu a případné zařazení mezi “PRIORITNÍ látky”</a:t>
            </a:r>
          </a:p>
          <a:p>
            <a:pPr lvl="1"/>
            <a:r>
              <a:rPr lang="cs-CZ" dirty="0"/>
              <a:t>Seznam specifických polutantů - dle plánů povodí „</a:t>
            </a:r>
            <a:r>
              <a:rPr lang="cs-CZ" dirty="0" err="1"/>
              <a:t>river</a:t>
            </a:r>
            <a:r>
              <a:rPr lang="cs-CZ" dirty="0"/>
              <a:t> </a:t>
            </a:r>
            <a:r>
              <a:rPr lang="cs-CZ" dirty="0" err="1"/>
              <a:t>basin</a:t>
            </a:r>
            <a:r>
              <a:rPr lang="cs-CZ" dirty="0"/>
              <a:t> </a:t>
            </a:r>
            <a:r>
              <a:rPr lang="cs-CZ" dirty="0" err="1"/>
              <a:t>specific</a:t>
            </a:r>
            <a:r>
              <a:rPr lang="cs-CZ" dirty="0"/>
              <a:t> </a:t>
            </a:r>
            <a:r>
              <a:rPr lang="cs-CZ" dirty="0" err="1"/>
              <a:t>pollutants</a:t>
            </a:r>
            <a:r>
              <a:rPr lang="cs-CZ" dirty="0"/>
              <a:t>)</a:t>
            </a:r>
          </a:p>
          <a:p>
            <a:endParaRPr lang="cs-CZ" dirty="0"/>
          </a:p>
          <a:p>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spTree>
    <p:extLst>
      <p:ext uri="{BB962C8B-B14F-4D97-AF65-F5344CB8AC3E}">
        <p14:creationId xmlns:p14="http://schemas.microsoft.com/office/powerpoint/2010/main" val="375144611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„Normální“ stav v ekosystémech</a:t>
            </a:r>
            <a:endParaRPr lang="en-GB" dirty="0"/>
          </a:p>
        </p:txBody>
      </p:sp>
      <p:sp>
        <p:nvSpPr>
          <p:cNvPr id="3" name="Zástupný symbol pro obsah 2"/>
          <p:cNvSpPr>
            <a:spLocks noGrp="1"/>
          </p:cNvSpPr>
          <p:nvPr>
            <p:ph idx="1"/>
          </p:nvPr>
        </p:nvSpPr>
        <p:spPr/>
        <p:txBody>
          <a:bodyPr/>
          <a:lstStyle/>
          <a:p>
            <a:r>
              <a:rPr lang="cs-CZ" dirty="0"/>
              <a:t>regulatorní postoj – příklad rámcová směrnice o vodách EU (WFD)</a:t>
            </a:r>
          </a:p>
          <a:p>
            <a:r>
              <a:rPr lang="cs-CZ" dirty="0"/>
              <a:t>c</a:t>
            </a:r>
            <a:r>
              <a:rPr lang="en-GB" dirty="0" err="1"/>
              <a:t>íl</a:t>
            </a:r>
            <a:r>
              <a:rPr lang="en-GB" dirty="0"/>
              <a:t> EU WFD: “</a:t>
            </a:r>
            <a:r>
              <a:rPr lang="en-GB" dirty="0" err="1"/>
              <a:t>dobrý</a:t>
            </a:r>
            <a:r>
              <a:rPr lang="en-GB" dirty="0"/>
              <a:t>” (good) </a:t>
            </a:r>
            <a:r>
              <a:rPr lang="en-GB" dirty="0" err="1"/>
              <a:t>stav</a:t>
            </a:r>
            <a:r>
              <a:rPr lang="en-GB" dirty="0"/>
              <a:t> </a:t>
            </a:r>
            <a:r>
              <a:rPr lang="en-GB" dirty="0" err="1"/>
              <a:t>všech</a:t>
            </a:r>
            <a:r>
              <a:rPr lang="en-GB" dirty="0"/>
              <a:t> </a:t>
            </a:r>
            <a:r>
              <a:rPr lang="en-GB" dirty="0" err="1"/>
              <a:t>povrchových</a:t>
            </a:r>
            <a:r>
              <a:rPr lang="en-GB" dirty="0"/>
              <a:t> </a:t>
            </a:r>
            <a:r>
              <a:rPr lang="en-GB" dirty="0" err="1"/>
              <a:t>vod</a:t>
            </a:r>
            <a:r>
              <a:rPr lang="en-GB" dirty="0"/>
              <a:t> v EU do </a:t>
            </a:r>
            <a:r>
              <a:rPr lang="en-GB" dirty="0" err="1"/>
              <a:t>roku</a:t>
            </a:r>
            <a:r>
              <a:rPr lang="en-GB" dirty="0"/>
              <a:t> 2020</a:t>
            </a:r>
            <a:endParaRPr lang="cs-CZ" dirty="0"/>
          </a:p>
          <a:p>
            <a:r>
              <a:rPr lang="en-GB" dirty="0"/>
              <a:t>2 </a:t>
            </a:r>
            <a:r>
              <a:rPr lang="en-GB" dirty="0" err="1"/>
              <a:t>komponenty</a:t>
            </a:r>
            <a:r>
              <a:rPr lang="en-GB" dirty="0"/>
              <a:t> </a:t>
            </a:r>
            <a:r>
              <a:rPr lang="en-GB" dirty="0" err="1"/>
              <a:t>hodnocení</a:t>
            </a:r>
            <a:r>
              <a:rPr lang="en-GB" dirty="0"/>
              <a:t> </a:t>
            </a:r>
            <a:r>
              <a:rPr lang="en-GB" dirty="0" err="1"/>
              <a:t>kvality</a:t>
            </a:r>
            <a:r>
              <a:rPr lang="en-GB" dirty="0"/>
              <a:t> (“</a:t>
            </a:r>
            <a:r>
              <a:rPr lang="en-GB" dirty="0" err="1"/>
              <a:t>dobrého</a:t>
            </a:r>
            <a:r>
              <a:rPr lang="en-GB" dirty="0"/>
              <a:t> </a:t>
            </a:r>
            <a:r>
              <a:rPr lang="en-GB" dirty="0" err="1"/>
              <a:t>stavu</a:t>
            </a:r>
            <a:r>
              <a:rPr lang="en-GB" dirty="0"/>
              <a:t>”) „</a:t>
            </a:r>
            <a:r>
              <a:rPr lang="en-GB" dirty="0" err="1"/>
              <a:t>ekologická</a:t>
            </a:r>
            <a:r>
              <a:rPr lang="en-GB" dirty="0"/>
              <a:t>“ a „</a:t>
            </a:r>
            <a:r>
              <a:rPr lang="en-GB" dirty="0" err="1"/>
              <a:t>chemická</a:t>
            </a:r>
            <a:r>
              <a:rPr lang="en-GB" dirty="0"/>
              <a:t>“</a:t>
            </a:r>
            <a:endParaRPr lang="cs-CZ" dirty="0"/>
          </a:p>
          <a:p>
            <a:pPr marL="0" indent="0">
              <a:buNone/>
            </a:pPr>
            <a:r>
              <a:rPr lang="cs-CZ" b="1" dirty="0"/>
              <a:t>Ekologická komponenta</a:t>
            </a:r>
          </a:p>
          <a:p>
            <a:endParaRPr lang="cs-CZ" dirty="0"/>
          </a:p>
          <a:p>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pic>
        <p:nvPicPr>
          <p:cNvPr id="6" name="Obrázek 5"/>
          <p:cNvPicPr>
            <a:picLocks noChangeAspect="1"/>
          </p:cNvPicPr>
          <p:nvPr/>
        </p:nvPicPr>
        <p:blipFill>
          <a:blip r:embed="rId2"/>
          <a:stretch>
            <a:fillRect/>
          </a:stretch>
        </p:blipFill>
        <p:spPr>
          <a:xfrm>
            <a:off x="5100862" y="2718486"/>
            <a:ext cx="5523709" cy="3943847"/>
          </a:xfrm>
          <a:prstGeom prst="rect">
            <a:avLst/>
          </a:prstGeom>
        </p:spPr>
      </p:pic>
    </p:spTree>
    <p:extLst>
      <p:ext uri="{BB962C8B-B14F-4D97-AF65-F5344CB8AC3E}">
        <p14:creationId xmlns:p14="http://schemas.microsoft.com/office/powerpoint/2010/main" val="82239551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TRIAD přístup</a:t>
            </a:r>
            <a:endParaRPr lang="en-GB"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34</a:t>
            </a:fld>
            <a:endParaRPr lang="cs-CZ" altLang="cs-CZ" noProof="0" dirty="0"/>
          </a:p>
        </p:txBody>
      </p:sp>
    </p:spTree>
    <p:extLst>
      <p:ext uri="{BB962C8B-B14F-4D97-AF65-F5344CB8AC3E}">
        <p14:creationId xmlns:p14="http://schemas.microsoft.com/office/powerpoint/2010/main" val="3970234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TRIAD</a:t>
            </a:r>
            <a:endParaRPr lang="en-GB" dirty="0"/>
          </a:p>
        </p:txBody>
      </p:sp>
      <p:sp>
        <p:nvSpPr>
          <p:cNvPr id="3" name="Zástupný symbol pro obsah 2"/>
          <p:cNvSpPr>
            <a:spLocks noGrp="1"/>
          </p:cNvSpPr>
          <p:nvPr>
            <p:ph idx="1"/>
          </p:nvPr>
        </p:nvSpPr>
        <p:spPr/>
        <p:txBody>
          <a:bodyPr/>
          <a:lstStyle/>
          <a:p>
            <a:r>
              <a:rPr lang="cs-CZ" dirty="0"/>
              <a:t>má dlouhou tradici</a:t>
            </a:r>
          </a:p>
          <a:p>
            <a:r>
              <a:rPr lang="en-GB" dirty="0"/>
              <a:t>ISO 19204</a:t>
            </a:r>
            <a:r>
              <a:rPr lang="cs-CZ" dirty="0"/>
              <a:t> (</a:t>
            </a:r>
            <a:r>
              <a:rPr lang="en-GB" dirty="0"/>
              <a:t>2017</a:t>
            </a:r>
            <a:r>
              <a:rPr lang="cs-CZ" dirty="0"/>
              <a:t>): </a:t>
            </a:r>
            <a:r>
              <a:rPr lang="en-GB" dirty="0"/>
              <a:t>Soil quality</a:t>
            </a:r>
            <a:r>
              <a:rPr lang="cs-CZ" dirty="0"/>
              <a:t> - </a:t>
            </a:r>
            <a:r>
              <a:rPr lang="en-GB" dirty="0"/>
              <a:t>Procedure for site-specific ecological risk assessment of soil contamination (soil quality TRIAD approach)</a:t>
            </a:r>
            <a:endParaRPr lang="cs-CZ" dirty="0"/>
          </a:p>
          <a:p>
            <a:r>
              <a:rPr lang="cs-CZ" dirty="0" err="1"/>
              <a:t>site-specific</a:t>
            </a:r>
            <a:r>
              <a:rPr lang="cs-CZ" dirty="0"/>
              <a:t> risk </a:t>
            </a:r>
            <a:r>
              <a:rPr lang="cs-CZ" dirty="0" err="1"/>
              <a:t>assessment</a:t>
            </a:r>
            <a:r>
              <a:rPr lang="cs-CZ" dirty="0"/>
              <a:t> s třemi liniemi evidence (</a:t>
            </a:r>
            <a:r>
              <a:rPr lang="cs-CZ" dirty="0" err="1"/>
              <a:t>LoE</a:t>
            </a:r>
            <a:r>
              <a:rPr lang="cs-CZ" dirty="0"/>
              <a:t>)</a:t>
            </a:r>
          </a:p>
          <a:p>
            <a:r>
              <a:rPr lang="cs-CZ" dirty="0"/>
              <a:t>jejich vyhodnocení („</a:t>
            </a:r>
            <a:r>
              <a:rPr lang="cs-CZ" dirty="0" err="1"/>
              <a:t>weight</a:t>
            </a:r>
            <a:r>
              <a:rPr lang="cs-CZ" dirty="0"/>
              <a:t> </a:t>
            </a:r>
            <a:r>
              <a:rPr lang="cs-CZ" dirty="0" err="1"/>
              <a:t>of</a:t>
            </a:r>
            <a:r>
              <a:rPr lang="cs-CZ" dirty="0"/>
              <a:t> evidence“ - </a:t>
            </a:r>
            <a:r>
              <a:rPr lang="cs-CZ" dirty="0" err="1"/>
              <a:t>WoE</a:t>
            </a:r>
            <a:r>
              <a:rPr lang="cs-CZ" dirty="0"/>
              <a:t>)</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689" y="3602003"/>
            <a:ext cx="7442036" cy="3104726"/>
          </a:xfrm>
          <a:prstGeom prst="rect">
            <a:avLst/>
          </a:prstGeom>
          <a:ln>
            <a:noFill/>
          </a:ln>
          <a:effectLst>
            <a:outerShdw blurRad="292100" dist="139700" dir="2700000" algn="tl" rotWithShape="0">
              <a:srgbClr val="333333">
                <a:alpha val="65000"/>
              </a:srgbClr>
            </a:outerShdw>
          </a:effectLst>
        </p:spPr>
      </p:pic>
      <p:pic>
        <p:nvPicPr>
          <p:cNvPr id="6" name="Obrázek 5"/>
          <p:cNvPicPr>
            <a:picLocks noChangeAspect="1"/>
          </p:cNvPicPr>
          <p:nvPr/>
        </p:nvPicPr>
        <p:blipFill>
          <a:blip r:embed="rId3"/>
          <a:stretch>
            <a:fillRect/>
          </a:stretch>
        </p:blipFill>
        <p:spPr>
          <a:xfrm>
            <a:off x="1721916" y="3602003"/>
            <a:ext cx="2351773" cy="2389222"/>
          </a:xfrm>
          <a:prstGeom prst="rect">
            <a:avLst/>
          </a:prstGeom>
        </p:spPr>
      </p:pic>
    </p:spTree>
    <p:extLst>
      <p:ext uri="{BB962C8B-B14F-4D97-AF65-F5344CB8AC3E}">
        <p14:creationId xmlns:p14="http://schemas.microsoft.com/office/powerpoint/2010/main" val="320845432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TRIAD</a:t>
            </a:r>
            <a:endParaRPr lang="en-GB" dirty="0"/>
          </a:p>
        </p:txBody>
      </p:sp>
      <p:sp>
        <p:nvSpPr>
          <p:cNvPr id="3" name="Zástupný symbol pro obsah 2"/>
          <p:cNvSpPr>
            <a:spLocks noGrp="1"/>
          </p:cNvSpPr>
          <p:nvPr>
            <p:ph idx="1"/>
          </p:nvPr>
        </p:nvSpPr>
        <p:spPr/>
        <p:txBody>
          <a:bodyPr/>
          <a:lstStyle/>
          <a:p>
            <a:r>
              <a:rPr lang="cs-CZ" dirty="0"/>
              <a:t>součást je </a:t>
            </a:r>
            <a:r>
              <a:rPr lang="cs-CZ" dirty="0" err="1"/>
              <a:t>škálování</a:t>
            </a:r>
            <a:endParaRPr lang="cs-CZ" dirty="0"/>
          </a:p>
          <a:p>
            <a:r>
              <a:rPr lang="cs-CZ" dirty="0"/>
              <a:t>finále je integrace </a:t>
            </a:r>
            <a:br>
              <a:rPr lang="cs-CZ" dirty="0"/>
            </a:br>
            <a:r>
              <a:rPr lang="cs-CZ" dirty="0"/>
              <a:t>výsledků</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pic>
        <p:nvPicPr>
          <p:cNvPr id="5" name="Obrázek 4"/>
          <p:cNvPicPr>
            <a:picLocks noChangeAspect="1"/>
          </p:cNvPicPr>
          <p:nvPr/>
        </p:nvPicPr>
        <p:blipFill>
          <a:blip r:embed="rId2"/>
          <a:stretch>
            <a:fillRect/>
          </a:stretch>
        </p:blipFill>
        <p:spPr>
          <a:xfrm>
            <a:off x="4257152" y="95528"/>
            <a:ext cx="4954444" cy="4712107"/>
          </a:xfrm>
          <a:prstGeom prst="rect">
            <a:avLst/>
          </a:prstGeom>
          <a:ln>
            <a:noFill/>
          </a:ln>
          <a:effectLst>
            <a:outerShdw blurRad="292100" dist="139700" dir="2700000" algn="tl" rotWithShape="0">
              <a:srgbClr val="333333">
                <a:alpha val="65000"/>
              </a:srgbClr>
            </a:outerShdw>
          </a:effectLst>
        </p:spPr>
      </p:pic>
      <p:pic>
        <p:nvPicPr>
          <p:cNvPr id="6" name="Obrázek 5"/>
          <p:cNvPicPr>
            <a:picLocks noChangeAspect="1"/>
          </p:cNvPicPr>
          <p:nvPr/>
        </p:nvPicPr>
        <p:blipFill>
          <a:blip r:embed="rId3"/>
          <a:stretch>
            <a:fillRect/>
          </a:stretch>
        </p:blipFill>
        <p:spPr>
          <a:xfrm>
            <a:off x="7143505" y="3184989"/>
            <a:ext cx="4909220" cy="3452347"/>
          </a:xfrm>
          <a:prstGeom prst="rect">
            <a:avLst/>
          </a:prstGeom>
          <a:ln>
            <a:noFill/>
          </a:ln>
          <a:effectLst>
            <a:outerShdw blurRad="292100" dist="139700" dir="2700000" algn="tl" rotWithShape="0">
              <a:srgbClr val="333333">
                <a:alpha val="65000"/>
              </a:srgbClr>
            </a:outerShdw>
          </a:effectLst>
        </p:spPr>
      </p:pic>
      <p:sp>
        <p:nvSpPr>
          <p:cNvPr id="7" name="TextovéPole 6"/>
          <p:cNvSpPr txBox="1"/>
          <p:nvPr/>
        </p:nvSpPr>
        <p:spPr>
          <a:xfrm>
            <a:off x="9767685" y="2218100"/>
            <a:ext cx="2202847" cy="307777"/>
          </a:xfrm>
          <a:prstGeom prst="rect">
            <a:avLst/>
          </a:prstGeom>
          <a:noFill/>
        </p:spPr>
        <p:txBody>
          <a:bodyPr wrap="none" rtlCol="0">
            <a:spAutoFit/>
          </a:bodyPr>
          <a:lstStyle/>
          <a:p>
            <a:r>
              <a:rPr lang="cs-CZ" sz="1400" dirty="0" err="1"/>
              <a:t>Jense</a:t>
            </a:r>
            <a:r>
              <a:rPr lang="en-US" sz="1400" dirty="0"/>
              <a:t>n</a:t>
            </a:r>
            <a:r>
              <a:rPr lang="cs-CZ" sz="1400" dirty="0"/>
              <a:t> </a:t>
            </a:r>
            <a:r>
              <a:rPr lang="en-US" sz="1400" dirty="0"/>
              <a:t>&amp;</a:t>
            </a:r>
            <a:r>
              <a:rPr lang="cs-CZ" sz="1400" dirty="0"/>
              <a:t> </a:t>
            </a:r>
            <a:r>
              <a:rPr lang="cs-CZ" sz="1400" dirty="0" err="1"/>
              <a:t>Mesman</a:t>
            </a:r>
            <a:r>
              <a:rPr lang="cs-CZ" sz="1400" dirty="0"/>
              <a:t> (2006)</a:t>
            </a:r>
            <a:endParaRPr lang="en-GB" sz="1400" dirty="0"/>
          </a:p>
        </p:txBody>
      </p:sp>
      <p:pic>
        <p:nvPicPr>
          <p:cNvPr id="8" name="Obrázek 7"/>
          <p:cNvPicPr>
            <a:picLocks noChangeAspect="1"/>
          </p:cNvPicPr>
          <p:nvPr/>
        </p:nvPicPr>
        <p:blipFill rotWithShape="1">
          <a:blip r:embed="rId4"/>
          <a:srcRect l="14071" t="14889" r="12254" b="11214"/>
          <a:stretch/>
        </p:blipFill>
        <p:spPr>
          <a:xfrm>
            <a:off x="338654" y="4807635"/>
            <a:ext cx="913451" cy="1114720"/>
          </a:xfrm>
          <a:prstGeom prst="rect">
            <a:avLst/>
          </a:prstGeom>
          <a:ln w="28575">
            <a:solidFill>
              <a:srgbClr val="FF0000"/>
            </a:solidFill>
          </a:ln>
          <a:effectLst>
            <a:outerShdw blurRad="292100" dist="139700" dir="2700000" algn="tl" rotWithShape="0">
              <a:srgbClr val="333333">
                <a:alpha val="65000"/>
              </a:srgbClr>
            </a:outerShdw>
          </a:effectLst>
        </p:spPr>
      </p:pic>
      <p:sp>
        <p:nvSpPr>
          <p:cNvPr id="9" name="Obdélník 8"/>
          <p:cNvSpPr/>
          <p:nvPr/>
        </p:nvSpPr>
        <p:spPr>
          <a:xfrm>
            <a:off x="1329865" y="4807635"/>
            <a:ext cx="4780422" cy="1114720"/>
          </a:xfrm>
          <a:prstGeom prst="rect">
            <a:avLst/>
          </a:prstGeom>
          <a:solidFill>
            <a:schemeClr val="bg2">
              <a:lumMod val="20000"/>
              <a:lumOff val="80000"/>
            </a:schemeClr>
          </a:solidFill>
          <a:ln w="28575">
            <a:solidFill>
              <a:srgbClr val="FF0000"/>
            </a:solidFill>
          </a:ln>
        </p:spPr>
        <p:txBody>
          <a:bodyPr wrap="square">
            <a:noAutofit/>
          </a:bodyPr>
          <a:lstStyle/>
          <a:p>
            <a:r>
              <a:rPr lang="cs-CZ" sz="1600" dirty="0"/>
              <a:t>4 kapitola z Jensen J. </a:t>
            </a:r>
            <a:r>
              <a:rPr lang="en-US" sz="1600" dirty="0"/>
              <a:t>&amp;</a:t>
            </a:r>
            <a:r>
              <a:rPr lang="cs-CZ" sz="1600" dirty="0"/>
              <a:t> </a:t>
            </a:r>
            <a:r>
              <a:rPr lang="cs-CZ" sz="1600" dirty="0" err="1"/>
              <a:t>Mesman</a:t>
            </a:r>
            <a:r>
              <a:rPr lang="cs-CZ" sz="1600" dirty="0"/>
              <a:t> M. (2006). </a:t>
            </a:r>
            <a:r>
              <a:rPr lang="cs-CZ" sz="1600" dirty="0" err="1"/>
              <a:t>Ecological</a:t>
            </a:r>
            <a:r>
              <a:rPr lang="cs-CZ" sz="1600" dirty="0"/>
              <a:t> risk </a:t>
            </a:r>
            <a:r>
              <a:rPr lang="cs-CZ" sz="1600" dirty="0" err="1"/>
              <a:t>assessment</a:t>
            </a:r>
            <a:r>
              <a:rPr lang="cs-CZ" sz="1600" dirty="0"/>
              <a:t> </a:t>
            </a:r>
            <a:r>
              <a:rPr lang="cs-CZ" sz="1600" dirty="0" err="1"/>
              <a:t>of</a:t>
            </a:r>
            <a:r>
              <a:rPr lang="cs-CZ" sz="1600" dirty="0"/>
              <a:t> </a:t>
            </a:r>
            <a:r>
              <a:rPr lang="cs-CZ" sz="1600" dirty="0" err="1"/>
              <a:t>contaminated</a:t>
            </a:r>
            <a:r>
              <a:rPr lang="cs-CZ" sz="1600" dirty="0"/>
              <a:t> </a:t>
            </a:r>
            <a:r>
              <a:rPr lang="cs-CZ" sz="1600" dirty="0" err="1"/>
              <a:t>land</a:t>
            </a:r>
            <a:r>
              <a:rPr lang="cs-CZ" sz="1600" dirty="0"/>
              <a:t>. </a:t>
            </a:r>
            <a:r>
              <a:rPr lang="cs-CZ" sz="1600" dirty="0" err="1"/>
              <a:t>Decision</a:t>
            </a:r>
            <a:r>
              <a:rPr lang="cs-CZ" sz="1600" dirty="0"/>
              <a:t> support </a:t>
            </a:r>
            <a:r>
              <a:rPr lang="cs-CZ" sz="1600" dirty="0" err="1"/>
              <a:t>for</a:t>
            </a:r>
            <a:r>
              <a:rPr lang="cs-CZ" sz="1600" dirty="0"/>
              <a:t> </a:t>
            </a:r>
            <a:r>
              <a:rPr lang="cs-CZ" sz="1600" dirty="0" err="1"/>
              <a:t>site</a:t>
            </a:r>
            <a:r>
              <a:rPr lang="cs-CZ" sz="1600" dirty="0"/>
              <a:t> </a:t>
            </a:r>
            <a:r>
              <a:rPr lang="cs-CZ" sz="1600" dirty="0" err="1"/>
              <a:t>specific</a:t>
            </a:r>
            <a:r>
              <a:rPr lang="cs-CZ" sz="1600" dirty="0"/>
              <a:t> </a:t>
            </a:r>
            <a:r>
              <a:rPr lang="cs-CZ" sz="1600" dirty="0" err="1"/>
              <a:t>investigations</a:t>
            </a:r>
            <a:r>
              <a:rPr lang="cs-CZ" sz="1600" dirty="0"/>
              <a:t>. Report 711701047. RIVM, </a:t>
            </a:r>
            <a:r>
              <a:rPr lang="cs-CZ" sz="1600" dirty="0" err="1"/>
              <a:t>Netherlands</a:t>
            </a:r>
            <a:endParaRPr lang="en-GB" sz="1600" dirty="0"/>
          </a:p>
        </p:txBody>
      </p:sp>
    </p:spTree>
    <p:extLst>
      <p:ext uri="{BB962C8B-B14F-4D97-AF65-F5344CB8AC3E}">
        <p14:creationId xmlns:p14="http://schemas.microsoft.com/office/powerpoint/2010/main" val="177839135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TRIAD - příklad</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7" name="Obrázek 6"/>
          <p:cNvPicPr>
            <a:picLocks noChangeAspect="1"/>
          </p:cNvPicPr>
          <p:nvPr/>
        </p:nvPicPr>
        <p:blipFill>
          <a:blip r:embed="rId2"/>
          <a:stretch>
            <a:fillRect/>
          </a:stretch>
        </p:blipFill>
        <p:spPr>
          <a:xfrm>
            <a:off x="6309876" y="86697"/>
            <a:ext cx="5882124" cy="2527358"/>
          </a:xfrm>
          <a:prstGeom prst="rect">
            <a:avLst/>
          </a:prstGeom>
          <a:ln>
            <a:noFill/>
          </a:ln>
          <a:effectLst>
            <a:outerShdw blurRad="292100" dist="139700" dir="2700000" algn="tl" rotWithShape="0">
              <a:srgbClr val="333333">
                <a:alpha val="65000"/>
              </a:srgbClr>
            </a:outerShdw>
          </a:effectLst>
        </p:spPr>
      </p:pic>
      <p:pic>
        <p:nvPicPr>
          <p:cNvPr id="8" name="Obrázek 7"/>
          <p:cNvPicPr>
            <a:picLocks noChangeAspect="1"/>
          </p:cNvPicPr>
          <p:nvPr/>
        </p:nvPicPr>
        <p:blipFill>
          <a:blip r:embed="rId3"/>
          <a:stretch>
            <a:fillRect/>
          </a:stretch>
        </p:blipFill>
        <p:spPr>
          <a:xfrm>
            <a:off x="3252239" y="3352441"/>
            <a:ext cx="8800486" cy="1920381"/>
          </a:xfrm>
          <a:prstGeom prst="rect">
            <a:avLst/>
          </a:prstGeom>
          <a:ln>
            <a:noFill/>
          </a:ln>
          <a:effectLst>
            <a:outerShdw blurRad="292100" dist="139700" dir="2700000" algn="tl" rotWithShape="0">
              <a:srgbClr val="333333">
                <a:alpha val="65000"/>
              </a:srgbClr>
            </a:outerShdw>
          </a:effectLst>
        </p:spPr>
      </p:pic>
      <p:pic>
        <p:nvPicPr>
          <p:cNvPr id="9" name="Obrázek 8"/>
          <p:cNvPicPr>
            <a:picLocks noChangeAspect="1"/>
          </p:cNvPicPr>
          <p:nvPr/>
        </p:nvPicPr>
        <p:blipFill>
          <a:blip r:embed="rId4"/>
          <a:stretch>
            <a:fillRect/>
          </a:stretch>
        </p:blipFill>
        <p:spPr>
          <a:xfrm>
            <a:off x="3252239" y="5440801"/>
            <a:ext cx="8800486" cy="1198687"/>
          </a:xfrm>
          <a:prstGeom prst="rect">
            <a:avLst/>
          </a:prstGeom>
          <a:ln>
            <a:noFill/>
          </a:ln>
          <a:effectLst>
            <a:outerShdw blurRad="292100" dist="139700" dir="2700000" algn="tl" rotWithShape="0">
              <a:srgbClr val="333333">
                <a:alpha val="65000"/>
              </a:srgbClr>
            </a:outerShdw>
          </a:effectLst>
        </p:spPr>
      </p:pic>
      <p:pic>
        <p:nvPicPr>
          <p:cNvPr id="10" name="Obrázek 9"/>
          <p:cNvPicPr>
            <a:picLocks noChangeAspect="1"/>
          </p:cNvPicPr>
          <p:nvPr/>
        </p:nvPicPr>
        <p:blipFill>
          <a:blip r:embed="rId5"/>
          <a:stretch>
            <a:fillRect/>
          </a:stretch>
        </p:blipFill>
        <p:spPr>
          <a:xfrm>
            <a:off x="289806" y="1066799"/>
            <a:ext cx="3516075" cy="2211426"/>
          </a:xfrm>
          <a:prstGeom prst="rect">
            <a:avLst/>
          </a:prstGeom>
        </p:spPr>
      </p:pic>
      <p:sp>
        <p:nvSpPr>
          <p:cNvPr id="11" name="Obdélník 10"/>
          <p:cNvSpPr/>
          <p:nvPr/>
        </p:nvSpPr>
        <p:spPr>
          <a:xfrm>
            <a:off x="289807" y="4207388"/>
            <a:ext cx="2453394" cy="307777"/>
          </a:xfrm>
          <a:prstGeom prst="rect">
            <a:avLst/>
          </a:prstGeom>
        </p:spPr>
        <p:txBody>
          <a:bodyPr wrap="square">
            <a:spAutoFit/>
          </a:bodyPr>
          <a:lstStyle/>
          <a:p>
            <a:r>
              <a:rPr lang="en-GB" sz="1400" dirty="0">
                <a:latin typeface="+mn-lt"/>
              </a:rPr>
              <a:t>Jiang et al.</a:t>
            </a:r>
            <a:r>
              <a:rPr lang="cs-CZ" sz="1400" dirty="0">
                <a:latin typeface="+mn-lt"/>
              </a:rPr>
              <a:t> (2015)</a:t>
            </a:r>
            <a:endParaRPr lang="en-GB" sz="1400" dirty="0">
              <a:latin typeface="+mn-lt"/>
            </a:endParaRPr>
          </a:p>
        </p:txBody>
      </p:sp>
    </p:spTree>
    <p:extLst>
      <p:ext uri="{BB962C8B-B14F-4D97-AF65-F5344CB8AC3E}">
        <p14:creationId xmlns:p14="http://schemas.microsoft.com/office/powerpoint/2010/main" val="380105007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TRIAD - příklad</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pic>
        <p:nvPicPr>
          <p:cNvPr id="3" name="Obrázek 2"/>
          <p:cNvPicPr>
            <a:picLocks noChangeAspect="1"/>
          </p:cNvPicPr>
          <p:nvPr/>
        </p:nvPicPr>
        <p:blipFill>
          <a:blip r:embed="rId2"/>
          <a:stretch>
            <a:fillRect/>
          </a:stretch>
        </p:blipFill>
        <p:spPr>
          <a:xfrm>
            <a:off x="290938" y="1066799"/>
            <a:ext cx="8185797" cy="3498021"/>
          </a:xfrm>
          <a:prstGeom prst="rect">
            <a:avLst/>
          </a:prstGeom>
          <a:ln>
            <a:noFill/>
          </a:ln>
          <a:effectLst>
            <a:outerShdw blurRad="292100" dist="139700" dir="2700000" algn="tl" rotWithShape="0">
              <a:srgbClr val="333333">
                <a:alpha val="65000"/>
              </a:srgbClr>
            </a:outerShdw>
          </a:effectLst>
        </p:spPr>
      </p:pic>
      <p:pic>
        <p:nvPicPr>
          <p:cNvPr id="5" name="Obrázek 4"/>
          <p:cNvPicPr>
            <a:picLocks noChangeAspect="1"/>
          </p:cNvPicPr>
          <p:nvPr/>
        </p:nvPicPr>
        <p:blipFill>
          <a:blip r:embed="rId3"/>
          <a:stretch>
            <a:fillRect/>
          </a:stretch>
        </p:blipFill>
        <p:spPr>
          <a:xfrm>
            <a:off x="7098051" y="2421923"/>
            <a:ext cx="4954673" cy="4306889"/>
          </a:xfrm>
          <a:prstGeom prst="rect">
            <a:avLst/>
          </a:prstGeom>
          <a:ln>
            <a:noFill/>
          </a:ln>
          <a:effectLst>
            <a:outerShdw blurRad="292100" dist="139700" dir="2700000" algn="tl" rotWithShape="0">
              <a:srgbClr val="333333">
                <a:alpha val="65000"/>
              </a:srgbClr>
            </a:outerShdw>
          </a:effectLst>
        </p:spPr>
      </p:pic>
      <p:sp>
        <p:nvSpPr>
          <p:cNvPr id="7" name="Obdélník 6"/>
          <p:cNvSpPr/>
          <p:nvPr/>
        </p:nvSpPr>
        <p:spPr>
          <a:xfrm>
            <a:off x="588571" y="5185150"/>
            <a:ext cx="2453394" cy="307777"/>
          </a:xfrm>
          <a:prstGeom prst="rect">
            <a:avLst/>
          </a:prstGeom>
        </p:spPr>
        <p:txBody>
          <a:bodyPr wrap="square">
            <a:spAutoFit/>
          </a:bodyPr>
          <a:lstStyle/>
          <a:p>
            <a:r>
              <a:rPr lang="en-GB" sz="1400" dirty="0">
                <a:latin typeface="+mn-lt"/>
              </a:rPr>
              <a:t>Jiang et al.</a:t>
            </a:r>
            <a:r>
              <a:rPr lang="cs-CZ" sz="1400" dirty="0">
                <a:latin typeface="+mn-lt"/>
              </a:rPr>
              <a:t> (2015)</a:t>
            </a:r>
            <a:endParaRPr lang="en-GB" sz="1400" dirty="0">
              <a:latin typeface="+mn-lt"/>
            </a:endParaRPr>
          </a:p>
        </p:txBody>
      </p:sp>
    </p:spTree>
    <p:extLst>
      <p:ext uri="{BB962C8B-B14F-4D97-AF65-F5344CB8AC3E}">
        <p14:creationId xmlns:p14="http://schemas.microsoft.com/office/powerpoint/2010/main" val="201937156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 Chemické analýzy ŽP</a:t>
            </a:r>
            <a:endParaRPr lang="en-GB"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39</a:t>
            </a:fld>
            <a:endParaRPr lang="cs-CZ" altLang="cs-CZ" noProof="0" dirty="0"/>
          </a:p>
        </p:txBody>
      </p:sp>
      <p:sp>
        <p:nvSpPr>
          <p:cNvPr id="5" name="Podnadpis 4"/>
          <p:cNvSpPr>
            <a:spLocks noGrp="1"/>
          </p:cNvSpPr>
          <p:nvPr>
            <p:ph type="subTitle" idx="1"/>
          </p:nvPr>
        </p:nvSpPr>
        <p:spPr/>
        <p:txBody>
          <a:bodyPr/>
          <a:lstStyle/>
          <a:p>
            <a:r>
              <a:rPr lang="cs-CZ" dirty="0"/>
              <a:t>viz specializované přednášky</a:t>
            </a:r>
            <a:endParaRPr lang="en-GB" dirty="0"/>
          </a:p>
        </p:txBody>
      </p:sp>
    </p:spTree>
    <p:extLst>
      <p:ext uri="{BB962C8B-B14F-4D97-AF65-F5344CB8AC3E}">
        <p14:creationId xmlns:p14="http://schemas.microsoft.com/office/powerpoint/2010/main" val="2641543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Prospektivní </a:t>
            </a:r>
            <a:r>
              <a:rPr lang="cs-CZ" dirty="0" err="1"/>
              <a:t>ekotoxikologie</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dirty="0"/>
          </a:p>
        </p:txBody>
      </p:sp>
      <p:pic>
        <p:nvPicPr>
          <p:cNvPr id="5" name="Picture 2"/>
          <p:cNvPicPr>
            <a:picLocks noChangeAspect="1" noChangeArrowheads="1"/>
          </p:cNvPicPr>
          <p:nvPr/>
        </p:nvPicPr>
        <p:blipFill>
          <a:blip r:embed="rId2" cstate="print"/>
          <a:srcRect/>
          <a:stretch>
            <a:fillRect/>
          </a:stretch>
        </p:blipFill>
        <p:spPr bwMode="auto">
          <a:xfrm>
            <a:off x="2057400" y="920066"/>
            <a:ext cx="7848600" cy="5937935"/>
          </a:xfrm>
          <a:prstGeom prst="rect">
            <a:avLst/>
          </a:prstGeom>
          <a:noFill/>
          <a:ln w="9525">
            <a:noFill/>
            <a:miter lim="800000"/>
            <a:headEnd/>
            <a:tailEnd/>
          </a:ln>
          <a:effectLst/>
        </p:spPr>
      </p:pic>
    </p:spTree>
    <p:extLst>
      <p:ext uri="{BB962C8B-B14F-4D97-AF65-F5344CB8AC3E}">
        <p14:creationId xmlns:p14="http://schemas.microsoft.com/office/powerpoint/2010/main" val="257566018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2) Testy </a:t>
            </a:r>
            <a:r>
              <a:rPr lang="cs-CZ" dirty="0" err="1"/>
              <a:t>ekotoxicity</a:t>
            </a:r>
            <a:endParaRPr lang="cs-CZ" dirty="0"/>
          </a:p>
        </p:txBody>
      </p:sp>
      <p:sp>
        <p:nvSpPr>
          <p:cNvPr id="2" name="Podnadpis 1"/>
          <p:cNvSpPr>
            <a:spLocks noGrp="1"/>
          </p:cNvSpPr>
          <p:nvPr>
            <p:ph type="subTitle" idx="1"/>
          </p:nvPr>
        </p:nvSpPr>
        <p:spPr/>
        <p:txBody>
          <a:bodyPr/>
          <a:lstStyle/>
          <a:p>
            <a:r>
              <a:rPr lang="cs-CZ" dirty="0"/>
              <a:t>viz </a:t>
            </a:r>
            <a:r>
              <a:rPr lang="en-GB" dirty="0"/>
              <a:t>E1240</a:t>
            </a:r>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40</a:t>
            </a:fld>
            <a:endParaRPr lang="cs-CZ" altLang="cs-CZ" noProof="0" dirty="0"/>
          </a:p>
        </p:txBody>
      </p:sp>
    </p:spTree>
    <p:extLst>
      <p:ext uri="{BB962C8B-B14F-4D97-AF65-F5344CB8AC3E}">
        <p14:creationId xmlns:p14="http://schemas.microsoft.com/office/powerpoint/2010/main" val="3738659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Testy </a:t>
            </a:r>
            <a:r>
              <a:rPr lang="cs-CZ" dirty="0" err="1"/>
              <a:t>ekotoxicity</a:t>
            </a:r>
            <a:endParaRPr lang="en-GB" dirty="0"/>
          </a:p>
        </p:txBody>
      </p:sp>
      <p:sp>
        <p:nvSpPr>
          <p:cNvPr id="3" name="Zástupný symbol pro obsah 2"/>
          <p:cNvSpPr>
            <a:spLocks noGrp="1"/>
          </p:cNvSpPr>
          <p:nvPr>
            <p:ph idx="1"/>
          </p:nvPr>
        </p:nvSpPr>
        <p:spPr/>
        <p:txBody>
          <a:bodyPr/>
          <a:lstStyle/>
          <a:p>
            <a:pPr marL="0" indent="0">
              <a:buNone/>
            </a:pPr>
            <a:r>
              <a:rPr lang="cs-CZ" b="1" dirty="0"/>
              <a:t>experimentální metody</a:t>
            </a:r>
            <a:r>
              <a:rPr lang="cs-CZ" dirty="0"/>
              <a:t> (postupy, nástroje), kde jsou organismy exponovány </a:t>
            </a:r>
            <a:r>
              <a:rPr lang="cs-CZ" b="1" dirty="0"/>
              <a:t>řízenému</a:t>
            </a:r>
            <a:r>
              <a:rPr lang="cs-CZ" dirty="0"/>
              <a:t> vlivu kontaminantů (případně jiných stresorů) za více či méně </a:t>
            </a:r>
            <a:r>
              <a:rPr lang="cs-CZ" b="1" dirty="0"/>
              <a:t>kontrolovaných</a:t>
            </a:r>
            <a:r>
              <a:rPr lang="cs-CZ" dirty="0"/>
              <a:t> podmínek a následně jsou vyhodnocovány účinky na tyto organismy, přičemž účinkem může být (</a:t>
            </a:r>
            <a:r>
              <a:rPr lang="cs-CZ" dirty="0" err="1"/>
              <a:t>eko</a:t>
            </a:r>
            <a:r>
              <a:rPr lang="cs-CZ" dirty="0"/>
              <a:t>)toxicita, ale např. </a:t>
            </a:r>
            <a:r>
              <a:rPr lang="cs-CZ" dirty="0" err="1"/>
              <a:t>bioakumulace</a:t>
            </a:r>
            <a:endParaRPr lang="cs-CZ" dirty="0"/>
          </a:p>
          <a:p>
            <a:pPr marL="0" indent="0">
              <a:buNone/>
            </a:pPr>
            <a:r>
              <a:rPr lang="cs-CZ" b="1" i="1" dirty="0">
                <a:solidFill>
                  <a:srgbClr val="0000DC"/>
                </a:solidFill>
              </a:rPr>
              <a:t>         </a:t>
            </a:r>
            <a:endParaRPr lang="cs-CZ" dirty="0"/>
          </a:p>
          <a:p>
            <a:pPr marL="0" indent="0">
              <a:buNone/>
            </a:pPr>
            <a:r>
              <a:rPr lang="en-GB" b="1" dirty="0" err="1"/>
              <a:t>Přínos</a:t>
            </a:r>
            <a:r>
              <a:rPr lang="en-GB" b="1" dirty="0"/>
              <a:t> </a:t>
            </a:r>
            <a:r>
              <a:rPr lang="en-GB" b="1" dirty="0" err="1"/>
              <a:t>proti</a:t>
            </a:r>
            <a:r>
              <a:rPr lang="en-GB" b="1" dirty="0"/>
              <a:t> </a:t>
            </a:r>
            <a:r>
              <a:rPr lang="en-GB" b="1" dirty="0" err="1"/>
              <a:t>chemickým</a:t>
            </a:r>
            <a:r>
              <a:rPr lang="en-GB" b="1" dirty="0"/>
              <a:t> </a:t>
            </a:r>
            <a:r>
              <a:rPr lang="en-GB" b="1" dirty="0" err="1"/>
              <a:t>analýzám</a:t>
            </a:r>
            <a:r>
              <a:rPr lang="en-GB" b="1" dirty="0"/>
              <a:t>:</a:t>
            </a:r>
          </a:p>
          <a:p>
            <a:r>
              <a:rPr lang="cs-CZ" dirty="0"/>
              <a:t>u</a:t>
            </a:r>
            <a:r>
              <a:rPr lang="en-GB" dirty="0" err="1"/>
              <a:t>kazují</a:t>
            </a:r>
            <a:r>
              <a:rPr lang="en-GB" dirty="0"/>
              <a:t> </a:t>
            </a:r>
            <a:r>
              <a:rPr lang="en-GB" dirty="0" err="1"/>
              <a:t>přímo</a:t>
            </a:r>
            <a:r>
              <a:rPr lang="en-GB" dirty="0"/>
              <a:t> </a:t>
            </a:r>
            <a:r>
              <a:rPr lang="en-GB" dirty="0" err="1"/>
              <a:t>efekt</a:t>
            </a:r>
            <a:endParaRPr lang="en-GB" dirty="0"/>
          </a:p>
          <a:p>
            <a:r>
              <a:rPr lang="cs-CZ" dirty="0"/>
              <a:t>n</a:t>
            </a:r>
            <a:r>
              <a:rPr lang="en-GB" dirty="0" err="1"/>
              <a:t>ezanedbávají</a:t>
            </a:r>
            <a:r>
              <a:rPr lang="en-GB" dirty="0"/>
              <a:t> </a:t>
            </a:r>
            <a:r>
              <a:rPr lang="en-GB" dirty="0" err="1"/>
              <a:t>biodostupnost</a:t>
            </a:r>
            <a:endParaRPr lang="en-GB" dirty="0"/>
          </a:p>
          <a:p>
            <a:r>
              <a:rPr lang="cs-CZ" dirty="0"/>
              <a:t>p</a:t>
            </a:r>
            <a:r>
              <a:rPr lang="en-GB" dirty="0" err="1"/>
              <a:t>osuzují</a:t>
            </a:r>
            <a:r>
              <a:rPr lang="en-GB" dirty="0"/>
              <a:t> </a:t>
            </a:r>
            <a:r>
              <a:rPr lang="en-GB" dirty="0" err="1"/>
              <a:t>účinky</a:t>
            </a:r>
            <a:r>
              <a:rPr lang="en-GB" dirty="0"/>
              <a:t> </a:t>
            </a:r>
            <a:r>
              <a:rPr lang="en-GB" dirty="0" err="1"/>
              <a:t>komplexní</a:t>
            </a:r>
            <a:r>
              <a:rPr lang="en-GB" dirty="0"/>
              <a:t> </a:t>
            </a:r>
            <a:r>
              <a:rPr lang="en-GB" dirty="0" err="1"/>
              <a:t>směsi</a:t>
            </a:r>
            <a:r>
              <a:rPr lang="en-GB" dirty="0"/>
              <a:t> + </a:t>
            </a:r>
            <a:r>
              <a:rPr lang="en-GB" dirty="0" err="1"/>
              <a:t>vlivy</a:t>
            </a:r>
            <a:r>
              <a:rPr lang="en-GB" dirty="0"/>
              <a:t> </a:t>
            </a:r>
            <a:r>
              <a:rPr lang="en-GB" dirty="0" err="1"/>
              <a:t>matrice</a:t>
            </a:r>
            <a:endParaRPr lang="cs-CZ" dirty="0"/>
          </a:p>
          <a:p>
            <a:pPr marL="0" indent="0">
              <a:buNone/>
            </a:pPr>
            <a:r>
              <a:rPr lang="en-GB" b="1" dirty="0" err="1"/>
              <a:t>Nevýhody</a:t>
            </a:r>
            <a:r>
              <a:rPr lang="en-GB" b="1" dirty="0"/>
              <a:t>:</a:t>
            </a:r>
          </a:p>
          <a:p>
            <a:r>
              <a:rPr lang="en-GB" dirty="0" err="1"/>
              <a:t>variabilita</a:t>
            </a:r>
            <a:r>
              <a:rPr lang="cs-CZ" dirty="0"/>
              <a:t>, </a:t>
            </a:r>
            <a:r>
              <a:rPr lang="en-GB" dirty="0" err="1"/>
              <a:t>živý</a:t>
            </a:r>
            <a:r>
              <a:rPr lang="en-GB" dirty="0"/>
              <a:t> </a:t>
            </a:r>
            <a:r>
              <a:rPr lang="en-GB" dirty="0" err="1"/>
              <a:t>systém</a:t>
            </a:r>
            <a:endParaRPr lang="en-GB" dirty="0"/>
          </a:p>
          <a:p>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spTree>
    <p:extLst>
      <p:ext uri="{BB962C8B-B14F-4D97-AF65-F5344CB8AC3E}">
        <p14:creationId xmlns:p14="http://schemas.microsoft.com/office/powerpoint/2010/main" val="4028550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Ekologická relevance </a:t>
            </a:r>
            <a:r>
              <a:rPr lang="cs-CZ" dirty="0" err="1"/>
              <a:t>ekotox</a:t>
            </a:r>
            <a:r>
              <a:rPr lang="cs-CZ" dirty="0"/>
              <a:t>. testu</a:t>
            </a:r>
          </a:p>
        </p:txBody>
      </p:sp>
      <p:sp>
        <p:nvSpPr>
          <p:cNvPr id="3" name="Zástupný symbol pro obsah 2"/>
          <p:cNvSpPr>
            <a:spLocks noGrp="1"/>
          </p:cNvSpPr>
          <p:nvPr>
            <p:ph idx="1"/>
          </p:nvPr>
        </p:nvSpPr>
        <p:spPr/>
        <p:txBody>
          <a:bodyPr/>
          <a:lstStyle/>
          <a:p>
            <a:pPr marL="0" indent="0" algn="just">
              <a:buNone/>
              <a:defRPr/>
            </a:pPr>
            <a:r>
              <a:rPr lang="cs-CZ" sz="2800" dirty="0"/>
              <a:t>= blízkost testu (a tím i jeho výsledků) reálnému ekosystému</a:t>
            </a:r>
            <a:endParaRPr lang="en-US" sz="2800" dirty="0"/>
          </a:p>
          <a:p>
            <a:endParaRPr lang="cs-CZ" sz="28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42</a:t>
            </a:fld>
            <a:endParaRPr lang="cs-CZ" altLang="cs-CZ" noProof="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52" y="2198603"/>
            <a:ext cx="3914775" cy="1171575"/>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786" y="1912852"/>
            <a:ext cx="2619375" cy="1743075"/>
          </a:xfrm>
          <a:prstGeom prst="rect">
            <a:avLst/>
          </a:prstGeom>
        </p:spPr>
      </p:pic>
      <p:sp>
        <p:nvSpPr>
          <p:cNvPr id="7" name="Obdélník 6"/>
          <p:cNvSpPr/>
          <p:nvPr/>
        </p:nvSpPr>
        <p:spPr>
          <a:xfrm>
            <a:off x="5831860" y="2322724"/>
            <a:ext cx="577402" cy="923330"/>
          </a:xfrm>
          <a:prstGeom prst="rect">
            <a:avLst/>
          </a:prstGeom>
          <a:noFill/>
        </p:spPr>
        <p:txBody>
          <a:bodyPr wrap="none" lIns="91440" tIns="45720" rIns="91440" bIns="45720">
            <a:spAutoFit/>
          </a:bodyPr>
          <a:lstStyle/>
          <a:p>
            <a:pPr algn="ctr"/>
            <a:r>
              <a:rPr lang="cs-CZ"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Tree>
    <p:extLst>
      <p:ext uri="{BB962C8B-B14F-4D97-AF65-F5344CB8AC3E}">
        <p14:creationId xmlns:p14="http://schemas.microsoft.com/office/powerpoint/2010/main" val="105330206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Ekologická relevance </a:t>
            </a:r>
            <a:r>
              <a:rPr lang="cs-CZ" dirty="0" err="1"/>
              <a:t>ekotox</a:t>
            </a:r>
            <a:r>
              <a:rPr lang="cs-CZ" dirty="0"/>
              <a:t>. testu</a:t>
            </a:r>
          </a:p>
        </p:txBody>
      </p:sp>
      <p:sp>
        <p:nvSpPr>
          <p:cNvPr id="3" name="Zástupný symbol pro obsah 2"/>
          <p:cNvSpPr>
            <a:spLocks noGrp="1"/>
          </p:cNvSpPr>
          <p:nvPr>
            <p:ph idx="1"/>
          </p:nvPr>
        </p:nvSpPr>
        <p:spPr/>
        <p:txBody>
          <a:bodyPr/>
          <a:lstStyle/>
          <a:p>
            <a:pPr algn="just">
              <a:defRPr/>
            </a:pPr>
            <a:r>
              <a:rPr lang="cs-CZ" dirty="0"/>
              <a:t>testované organismy by měly být relevantní – abundantní v reálných ekosystémech, funkčně významné, dostatečně citlivé, pravděpodobně exponované apod.</a:t>
            </a:r>
          </a:p>
          <a:p>
            <a:pPr algn="just">
              <a:defRPr/>
            </a:pPr>
            <a:r>
              <a:rPr lang="cs-CZ" dirty="0"/>
              <a:t>sledované odpovědi by měly být ekologicky relevantní a indikovat stav a funkci organismu (přežití, růst, reprodukce, přijímání potravy a mobilita)</a:t>
            </a:r>
          </a:p>
          <a:p>
            <a:pPr algn="just">
              <a:defRPr/>
            </a:pPr>
            <a:r>
              <a:rPr lang="cs-CZ" dirty="0"/>
              <a:t>podmínky (abiotické a biotické faktory) a průběh testu by měly respektovat ekologii organismu a situaci v reálném ekosystému</a:t>
            </a:r>
          </a:p>
          <a:p>
            <a:pPr algn="just">
              <a:defRPr/>
            </a:pPr>
            <a:r>
              <a:rPr lang="cs-CZ" dirty="0"/>
              <a:t>expoziční cesty a délka expozice by měly napodobovat reálné expozice a korespondovat se sledovanými parametry (při sledování reprodukce by měla expozice pokrývat většinu životního cyklu apod.)</a:t>
            </a:r>
          </a:p>
          <a:p>
            <a:pPr algn="just">
              <a:defRPr/>
            </a:pPr>
            <a:r>
              <a:rPr lang="cs-CZ" dirty="0" err="1"/>
              <a:t>biodostupnost</a:t>
            </a:r>
            <a:r>
              <a:rPr lang="cs-CZ" dirty="0"/>
              <a:t> kontaminantu by měly být podobná jako v reálu a koncentrace by měly být environmentálně reálné</a:t>
            </a:r>
            <a:endParaRPr lang="en-US" dirty="0"/>
          </a:p>
          <a:p>
            <a:endParaRPr lang="cs-CZ"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spTree>
    <p:extLst>
      <p:ext uri="{BB962C8B-B14F-4D97-AF65-F5344CB8AC3E}">
        <p14:creationId xmlns:p14="http://schemas.microsoft.com/office/powerpoint/2010/main" val="2394048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Ekologická relevance </a:t>
            </a:r>
            <a:r>
              <a:rPr lang="cs-CZ" dirty="0" err="1"/>
              <a:t>ekotox</a:t>
            </a:r>
            <a:r>
              <a:rPr lang="cs-CZ" dirty="0"/>
              <a:t>. testu</a:t>
            </a:r>
          </a:p>
        </p:txBody>
      </p:sp>
      <p:sp>
        <p:nvSpPr>
          <p:cNvPr id="3" name="Zástupný symbol pro obsah 2"/>
          <p:cNvSpPr>
            <a:spLocks noGrp="1"/>
          </p:cNvSpPr>
          <p:nvPr>
            <p:ph idx="1"/>
          </p:nvPr>
        </p:nvSpPr>
        <p:spPr>
          <a:xfrm>
            <a:off x="704850" y="1212782"/>
            <a:ext cx="11204928" cy="4778443"/>
          </a:xfrm>
        </p:spPr>
        <p:txBody>
          <a:bodyPr/>
          <a:lstStyle/>
          <a:p>
            <a:pPr algn="just">
              <a:defRPr/>
            </a:pPr>
            <a:r>
              <a:rPr lang="cs-CZ" sz="2000" dirty="0"/>
              <a:t>o</a:t>
            </a:r>
            <a:r>
              <a:rPr lang="en-US" sz="2000" dirty="0"/>
              <a:t>d </a:t>
            </a:r>
            <a:r>
              <a:rPr lang="en-US" sz="2000" dirty="0" err="1"/>
              <a:t>základní</a:t>
            </a:r>
            <a:r>
              <a:rPr lang="en-US" sz="2000" dirty="0"/>
              <a:t> </a:t>
            </a:r>
            <a:r>
              <a:rPr lang="en-US" sz="2000" dirty="0" err="1"/>
              <a:t>varianty</a:t>
            </a:r>
            <a:r>
              <a:rPr lang="en-US" sz="2000" dirty="0"/>
              <a:t> </a:t>
            </a:r>
            <a:r>
              <a:rPr lang="en-US" sz="2000" dirty="0" err="1"/>
              <a:t>laboratorního</a:t>
            </a:r>
            <a:r>
              <a:rPr lang="en-US" sz="2000" dirty="0"/>
              <a:t> </a:t>
            </a:r>
            <a:r>
              <a:rPr lang="en-US" sz="2000" dirty="0" err="1"/>
              <a:t>testu</a:t>
            </a:r>
            <a:r>
              <a:rPr lang="en-US" sz="2000" dirty="0"/>
              <a:t> s </a:t>
            </a:r>
            <a:r>
              <a:rPr lang="en-US" sz="2000" dirty="0" err="1"/>
              <a:t>modelovým</a:t>
            </a:r>
            <a:r>
              <a:rPr lang="en-US" sz="2000" dirty="0"/>
              <a:t> </a:t>
            </a:r>
            <a:r>
              <a:rPr lang="en-US" sz="2000" dirty="0" err="1"/>
              <a:t>druhem</a:t>
            </a:r>
            <a:r>
              <a:rPr lang="en-US" sz="2000" dirty="0"/>
              <a:t>, </a:t>
            </a:r>
            <a:r>
              <a:rPr lang="en-US" sz="2000" dirty="0" err="1"/>
              <a:t>modelov</a:t>
            </a:r>
            <a:r>
              <a:rPr lang="cs-CZ" sz="2000" dirty="0" err="1"/>
              <a:t>ým</a:t>
            </a:r>
            <a:r>
              <a:rPr lang="en-US" sz="2000" dirty="0"/>
              <a:t> </a:t>
            </a:r>
            <a:r>
              <a:rPr lang="cs-CZ" sz="2000" dirty="0"/>
              <a:t>médiem</a:t>
            </a:r>
            <a:r>
              <a:rPr lang="en-US" sz="2000" dirty="0"/>
              <a:t> a </a:t>
            </a:r>
            <a:r>
              <a:rPr lang="en-US" sz="2000" dirty="0" err="1"/>
              <a:t>standardními</a:t>
            </a:r>
            <a:r>
              <a:rPr lang="en-US" sz="2000" dirty="0"/>
              <a:t> </a:t>
            </a:r>
            <a:r>
              <a:rPr lang="en-US" sz="2000" dirty="0" err="1"/>
              <a:t>endpointy</a:t>
            </a:r>
            <a:r>
              <a:rPr lang="en-US" sz="2000" dirty="0"/>
              <a:t> se </a:t>
            </a:r>
            <a:r>
              <a:rPr lang="en-US" sz="2000" dirty="0" err="1"/>
              <a:t>ekologická</a:t>
            </a:r>
            <a:r>
              <a:rPr lang="en-US" sz="2000" dirty="0"/>
              <a:t> relevance </a:t>
            </a:r>
            <a:r>
              <a:rPr lang="en-US" sz="2000" dirty="0" err="1"/>
              <a:t>testu</a:t>
            </a:r>
            <a:r>
              <a:rPr lang="en-US" sz="2000" dirty="0"/>
              <a:t> </a:t>
            </a:r>
            <a:r>
              <a:rPr lang="en-US" sz="2000" dirty="0" err="1"/>
              <a:t>zvyšuje</a:t>
            </a:r>
            <a:r>
              <a:rPr lang="en-US" sz="2000" dirty="0"/>
              <a:t> </a:t>
            </a:r>
            <a:r>
              <a:rPr lang="en-US" sz="2000" dirty="0" err="1"/>
              <a:t>použitím</a:t>
            </a:r>
            <a:r>
              <a:rPr lang="en-US" sz="2000" dirty="0"/>
              <a:t> </a:t>
            </a:r>
            <a:r>
              <a:rPr lang="en-US" sz="2000" dirty="0" err="1"/>
              <a:t>reálné</a:t>
            </a:r>
            <a:r>
              <a:rPr lang="cs-CZ" sz="2000" dirty="0"/>
              <a:t>ho média</a:t>
            </a:r>
            <a:r>
              <a:rPr lang="en-US" sz="2000" dirty="0"/>
              <a:t>, </a:t>
            </a:r>
            <a:r>
              <a:rPr lang="en-US" sz="2000" dirty="0" err="1"/>
              <a:t>reálných</a:t>
            </a:r>
            <a:r>
              <a:rPr lang="en-US" sz="2000" dirty="0"/>
              <a:t> </a:t>
            </a:r>
            <a:r>
              <a:rPr lang="en-US" sz="2000" dirty="0" err="1"/>
              <a:t>druhů</a:t>
            </a:r>
            <a:r>
              <a:rPr lang="en-US" sz="2000" dirty="0"/>
              <a:t>, </a:t>
            </a:r>
            <a:r>
              <a:rPr lang="en-US" sz="2000" dirty="0" err="1"/>
              <a:t>reálných</a:t>
            </a:r>
            <a:r>
              <a:rPr lang="en-US" sz="2000" dirty="0"/>
              <a:t> </a:t>
            </a:r>
            <a:r>
              <a:rPr lang="en-US" sz="2000" dirty="0" err="1"/>
              <a:t>podmínek</a:t>
            </a:r>
            <a:r>
              <a:rPr lang="en-US" sz="2000" dirty="0"/>
              <a:t>, </a:t>
            </a:r>
            <a:r>
              <a:rPr lang="en-US" sz="2000" dirty="0" err="1"/>
              <a:t>zapojením</a:t>
            </a:r>
            <a:r>
              <a:rPr lang="en-US" sz="2000" dirty="0"/>
              <a:t> </a:t>
            </a:r>
            <a:r>
              <a:rPr lang="en-US" sz="2000" dirty="0" err="1"/>
              <a:t>subletálních</a:t>
            </a:r>
            <a:r>
              <a:rPr lang="en-US" sz="2000" dirty="0"/>
              <a:t> </a:t>
            </a:r>
            <a:r>
              <a:rPr lang="en-US" sz="2000" dirty="0" err="1"/>
              <a:t>endpointů</a:t>
            </a:r>
            <a:r>
              <a:rPr lang="en-US" sz="2000" dirty="0"/>
              <a:t>, </a:t>
            </a:r>
            <a:r>
              <a:rPr lang="en-US" sz="2000" dirty="0" err="1"/>
              <a:t>prolongací</a:t>
            </a:r>
            <a:r>
              <a:rPr lang="en-US" sz="2000" dirty="0"/>
              <a:t> </a:t>
            </a:r>
            <a:r>
              <a:rPr lang="en-US" sz="2000" dirty="0" err="1"/>
              <a:t>testů</a:t>
            </a:r>
            <a:r>
              <a:rPr lang="en-US" sz="2000" dirty="0"/>
              <a:t> </a:t>
            </a:r>
            <a:r>
              <a:rPr lang="en-US" sz="2000" dirty="0" err="1"/>
              <a:t>apod</a:t>
            </a:r>
            <a:r>
              <a:rPr lang="en-US" sz="2000" dirty="0"/>
              <a:t>.</a:t>
            </a:r>
          </a:p>
          <a:p>
            <a:pPr algn="just">
              <a:defRPr/>
            </a:pPr>
            <a:r>
              <a:rPr lang="cs-CZ" sz="2000" dirty="0"/>
              <a:t>č</a:t>
            </a:r>
            <a:r>
              <a:rPr lang="en-US" sz="2000" dirty="0" err="1"/>
              <a:t>ím</a:t>
            </a:r>
            <a:r>
              <a:rPr lang="en-US" sz="2000" dirty="0"/>
              <a:t> </a:t>
            </a:r>
            <a:r>
              <a:rPr lang="en-US" sz="2000" dirty="0" err="1"/>
              <a:t>vyšší</a:t>
            </a:r>
            <a:r>
              <a:rPr lang="en-US" sz="2000" dirty="0"/>
              <a:t> je </a:t>
            </a:r>
            <a:r>
              <a:rPr lang="en-US" sz="2000" dirty="0" err="1"/>
              <a:t>tato</a:t>
            </a:r>
            <a:r>
              <a:rPr lang="en-US" sz="2000" dirty="0"/>
              <a:t> relevance, </a:t>
            </a:r>
            <a:r>
              <a:rPr lang="en-US" sz="2000" dirty="0" err="1"/>
              <a:t>tím</a:t>
            </a:r>
            <a:r>
              <a:rPr lang="en-US" sz="2000" dirty="0"/>
              <a:t> </a:t>
            </a:r>
            <a:r>
              <a:rPr lang="en-US" sz="2000" dirty="0" err="1"/>
              <a:t>nižší</a:t>
            </a:r>
            <a:r>
              <a:rPr lang="en-US" sz="2000" dirty="0"/>
              <a:t> je </a:t>
            </a:r>
            <a:r>
              <a:rPr lang="en-US" sz="2000" dirty="0" err="1"/>
              <a:t>potřeba</a:t>
            </a:r>
            <a:r>
              <a:rPr lang="en-US" sz="2000" dirty="0"/>
              <a:t> </a:t>
            </a:r>
            <a:r>
              <a:rPr lang="en-US" sz="2000" dirty="0" err="1"/>
              <a:t>výsledky</a:t>
            </a:r>
            <a:r>
              <a:rPr lang="en-US" sz="2000" dirty="0"/>
              <a:t> </a:t>
            </a:r>
            <a:r>
              <a:rPr lang="en-US" sz="2000" dirty="0" err="1"/>
              <a:t>testu</a:t>
            </a:r>
            <a:r>
              <a:rPr lang="en-US" sz="2000" dirty="0"/>
              <a:t> </a:t>
            </a:r>
            <a:r>
              <a:rPr lang="en-US" sz="2000" dirty="0" err="1"/>
              <a:t>před</a:t>
            </a:r>
            <a:r>
              <a:rPr lang="en-US" sz="2000" dirty="0"/>
              <a:t> </a:t>
            </a:r>
            <a:r>
              <a:rPr lang="en-US" sz="2000" dirty="0" err="1"/>
              <a:t>použitím</a:t>
            </a:r>
            <a:r>
              <a:rPr lang="en-US" sz="2000" dirty="0"/>
              <a:t> pro </a:t>
            </a:r>
            <a:r>
              <a:rPr lang="en-US" sz="2000" dirty="0" err="1"/>
              <a:t>odhady</a:t>
            </a:r>
            <a:r>
              <a:rPr lang="en-US" sz="2000" dirty="0"/>
              <a:t> </a:t>
            </a:r>
            <a:r>
              <a:rPr lang="en-US" sz="2000" dirty="0" err="1"/>
              <a:t>rizika</a:t>
            </a:r>
            <a:r>
              <a:rPr lang="en-US" sz="2000" dirty="0"/>
              <a:t> pro </a:t>
            </a:r>
            <a:r>
              <a:rPr lang="en-US" sz="2000" dirty="0" err="1"/>
              <a:t>reálné</a:t>
            </a:r>
            <a:r>
              <a:rPr lang="en-US" sz="2000" dirty="0"/>
              <a:t> </a:t>
            </a:r>
            <a:r>
              <a:rPr lang="en-US" sz="2000" dirty="0" err="1"/>
              <a:t>ekosystémy</a:t>
            </a:r>
            <a:r>
              <a:rPr lang="en-US" sz="2000" dirty="0"/>
              <a:t> </a:t>
            </a:r>
            <a:r>
              <a:rPr lang="en-US" sz="2000" dirty="0" err="1"/>
              <a:t>nějak</a:t>
            </a:r>
            <a:r>
              <a:rPr lang="en-US" sz="2000" dirty="0"/>
              <a:t> </a:t>
            </a:r>
            <a:r>
              <a:rPr lang="en-US" sz="2000" dirty="0" err="1"/>
              <a:t>upravovat</a:t>
            </a:r>
            <a:r>
              <a:rPr lang="en-US" sz="2000" dirty="0"/>
              <a:t>, </a:t>
            </a:r>
            <a:r>
              <a:rPr lang="en-US" sz="2000" dirty="0" err="1"/>
              <a:t>extrapolovat</a:t>
            </a:r>
            <a:r>
              <a:rPr lang="en-US" sz="2000" dirty="0"/>
              <a:t> a</a:t>
            </a:r>
            <a:r>
              <a:rPr lang="cs-CZ" sz="2000" dirty="0"/>
              <a:t>pod.</a:t>
            </a:r>
            <a:endParaRPr lang="en-US" sz="2000" dirty="0"/>
          </a:p>
          <a:p>
            <a:pPr algn="just">
              <a:defRPr/>
            </a:pPr>
            <a:endParaRPr lang="en-US" sz="2000" dirty="0"/>
          </a:p>
          <a:p>
            <a:endParaRPr lang="cs-CZ" sz="20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pic>
        <p:nvPicPr>
          <p:cNvPr id="5" name="Obrázek 4"/>
          <p:cNvPicPr/>
          <p:nvPr/>
        </p:nvPicPr>
        <p:blipFill>
          <a:blip r:embed="rId2" cstate="print"/>
          <a:srcRect/>
          <a:stretch>
            <a:fillRect/>
          </a:stretch>
        </p:blipFill>
        <p:spPr bwMode="auto">
          <a:xfrm>
            <a:off x="4222044" y="2867378"/>
            <a:ext cx="7174089" cy="3990621"/>
          </a:xfrm>
          <a:prstGeom prst="rect">
            <a:avLst/>
          </a:prstGeom>
          <a:noFill/>
          <a:ln w="9525">
            <a:noFill/>
            <a:miter lim="800000"/>
            <a:headEnd/>
            <a:tailEnd/>
          </a:ln>
        </p:spPr>
      </p:pic>
    </p:spTree>
    <p:extLst>
      <p:ext uri="{BB962C8B-B14F-4D97-AF65-F5344CB8AC3E}">
        <p14:creationId xmlns:p14="http://schemas.microsoft.com/office/powerpoint/2010/main" val="231293435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3) </a:t>
            </a:r>
            <a:r>
              <a:rPr lang="cs-CZ" dirty="0" err="1"/>
              <a:t>Bioindikace</a:t>
            </a:r>
            <a:r>
              <a:rPr lang="cs-CZ" dirty="0"/>
              <a:t>, biomonitoring</a:t>
            </a:r>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45</a:t>
            </a:fld>
            <a:endParaRPr lang="cs-CZ" altLang="cs-CZ" noProof="0" dirty="0"/>
          </a:p>
        </p:txBody>
      </p:sp>
    </p:spTree>
    <p:extLst>
      <p:ext uri="{BB962C8B-B14F-4D97-AF65-F5344CB8AC3E}">
        <p14:creationId xmlns:p14="http://schemas.microsoft.com/office/powerpoint/2010/main" val="1921177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Bioindikace</a:t>
            </a:r>
            <a:endParaRPr lang="en-GB" dirty="0"/>
          </a:p>
        </p:txBody>
      </p:sp>
      <p:sp>
        <p:nvSpPr>
          <p:cNvPr id="3" name="Zástupný symbol pro obsah 2"/>
          <p:cNvSpPr>
            <a:spLocks noGrp="1"/>
          </p:cNvSpPr>
          <p:nvPr>
            <p:ph idx="1"/>
          </p:nvPr>
        </p:nvSpPr>
        <p:spPr/>
        <p:txBody>
          <a:bodyPr/>
          <a:lstStyle/>
          <a:p>
            <a:pPr marL="0" indent="0">
              <a:buNone/>
            </a:pPr>
            <a:r>
              <a:rPr lang="en-GB" b="1" dirty="0" err="1"/>
              <a:t>metoda</a:t>
            </a:r>
            <a:r>
              <a:rPr lang="en-GB" b="1" dirty="0"/>
              <a:t>, </a:t>
            </a:r>
            <a:r>
              <a:rPr lang="en-GB" b="1" dirty="0" err="1"/>
              <a:t>kdy</a:t>
            </a:r>
            <a:r>
              <a:rPr lang="en-GB" b="1" dirty="0"/>
              <a:t> </a:t>
            </a:r>
            <a:r>
              <a:rPr lang="cs-CZ" b="1" dirty="0"/>
              <a:t>se </a:t>
            </a:r>
            <a:r>
              <a:rPr lang="en-GB" b="1" dirty="0" err="1"/>
              <a:t>na</a:t>
            </a:r>
            <a:r>
              <a:rPr lang="en-GB" b="1" dirty="0"/>
              <a:t> </a:t>
            </a:r>
            <a:r>
              <a:rPr lang="en-GB" b="1" dirty="0" err="1"/>
              <a:t>základě</a:t>
            </a:r>
            <a:r>
              <a:rPr lang="en-GB" b="1" dirty="0"/>
              <a:t> </a:t>
            </a:r>
            <a:r>
              <a:rPr lang="en-GB" b="1" dirty="0" err="1"/>
              <a:t>vlastností</a:t>
            </a:r>
            <a:r>
              <a:rPr lang="en-GB" b="1" dirty="0"/>
              <a:t> </a:t>
            </a:r>
            <a:r>
              <a:rPr lang="en-GB" b="1" dirty="0" err="1"/>
              <a:t>biologických</a:t>
            </a:r>
            <a:r>
              <a:rPr lang="en-GB" b="1" dirty="0"/>
              <a:t> </a:t>
            </a:r>
            <a:r>
              <a:rPr lang="en-GB" b="1" dirty="0" err="1"/>
              <a:t>systémů</a:t>
            </a:r>
            <a:r>
              <a:rPr lang="en-GB" b="1" dirty="0"/>
              <a:t> </a:t>
            </a:r>
            <a:r>
              <a:rPr lang="en-GB" b="1" dirty="0" err="1"/>
              <a:t>odhadují</a:t>
            </a:r>
            <a:r>
              <a:rPr lang="en-GB" b="1" dirty="0"/>
              <a:t> </a:t>
            </a:r>
            <a:r>
              <a:rPr lang="en-GB" b="1" dirty="0" err="1"/>
              <a:t>vlastnosti</a:t>
            </a:r>
            <a:r>
              <a:rPr lang="en-GB" b="1" dirty="0"/>
              <a:t> prostředí</a:t>
            </a:r>
            <a:endParaRPr lang="cs-CZ" b="1" dirty="0"/>
          </a:p>
          <a:p>
            <a:pPr marL="0" indent="0">
              <a:buNone/>
            </a:pPr>
            <a:endParaRPr lang="cs-CZ" b="1" dirty="0"/>
          </a:p>
          <a:p>
            <a:pPr marL="0" indent="0">
              <a:buNone/>
            </a:pPr>
            <a:endParaRPr lang="cs-CZ" b="1" dirty="0"/>
          </a:p>
          <a:p>
            <a:pPr marL="0" indent="0">
              <a:buNone/>
            </a:pPr>
            <a:endParaRPr lang="cs-CZ" b="1" dirty="0"/>
          </a:p>
          <a:p>
            <a:pPr marL="0" indent="0">
              <a:buNone/>
            </a:pPr>
            <a:endParaRPr lang="cs-CZ" b="1" dirty="0"/>
          </a:p>
          <a:p>
            <a:pPr marL="0" indent="0">
              <a:buNone/>
            </a:pPr>
            <a:endParaRPr lang="cs-CZ" b="1" dirty="0"/>
          </a:p>
          <a:p>
            <a:pPr marL="0" indent="0">
              <a:buNone/>
            </a:pPr>
            <a:endParaRPr lang="cs-CZ" b="1" dirty="0"/>
          </a:p>
          <a:p>
            <a:pPr marL="0" indent="0">
              <a:buNone/>
            </a:pPr>
            <a:r>
              <a:rPr lang="en-GB" b="1" dirty="0">
                <a:solidFill>
                  <a:srgbClr val="FF0000"/>
                </a:solidFill>
              </a:rPr>
              <a:t>v </a:t>
            </a:r>
            <a:r>
              <a:rPr lang="en-GB" b="1" dirty="0" err="1">
                <a:solidFill>
                  <a:srgbClr val="FF0000"/>
                </a:solidFill>
              </a:rPr>
              <a:t>širším</a:t>
            </a:r>
            <a:r>
              <a:rPr lang="en-GB" b="1" dirty="0">
                <a:solidFill>
                  <a:srgbClr val="FF0000"/>
                </a:solidFill>
              </a:rPr>
              <a:t> </a:t>
            </a:r>
            <a:r>
              <a:rPr lang="en-GB" b="1" dirty="0" err="1">
                <a:solidFill>
                  <a:srgbClr val="FF0000"/>
                </a:solidFill>
              </a:rPr>
              <a:t>slova</a:t>
            </a:r>
            <a:r>
              <a:rPr lang="en-GB" b="1" dirty="0">
                <a:solidFill>
                  <a:srgbClr val="FF0000"/>
                </a:solidFill>
              </a:rPr>
              <a:t> </a:t>
            </a:r>
            <a:r>
              <a:rPr lang="en-GB" b="1" dirty="0" err="1">
                <a:solidFill>
                  <a:srgbClr val="FF0000"/>
                </a:solidFill>
              </a:rPr>
              <a:t>smyslu</a:t>
            </a:r>
            <a:r>
              <a:rPr lang="en-GB" b="1" dirty="0">
                <a:solidFill>
                  <a:srgbClr val="FF0000"/>
                </a:solidFill>
              </a:rPr>
              <a:t> </a:t>
            </a:r>
            <a:r>
              <a:rPr lang="en-GB" b="1" dirty="0" err="1">
                <a:solidFill>
                  <a:srgbClr val="FF0000"/>
                </a:solidFill>
              </a:rPr>
              <a:t>tím</a:t>
            </a:r>
            <a:r>
              <a:rPr lang="en-GB" b="1" dirty="0">
                <a:solidFill>
                  <a:srgbClr val="FF0000"/>
                </a:solidFill>
              </a:rPr>
              <a:t> </a:t>
            </a:r>
            <a:r>
              <a:rPr lang="en-GB" b="1" dirty="0" err="1">
                <a:solidFill>
                  <a:srgbClr val="FF0000"/>
                </a:solidFill>
              </a:rPr>
              <a:t>označujeme</a:t>
            </a:r>
            <a:r>
              <a:rPr lang="en-GB" b="1" dirty="0">
                <a:solidFill>
                  <a:srgbClr val="FF0000"/>
                </a:solidFill>
              </a:rPr>
              <a:t> </a:t>
            </a:r>
            <a:r>
              <a:rPr lang="en-GB" b="1" dirty="0" err="1">
                <a:solidFill>
                  <a:srgbClr val="FF0000"/>
                </a:solidFill>
              </a:rPr>
              <a:t>všechny</a:t>
            </a:r>
            <a:r>
              <a:rPr lang="en-GB" b="1" dirty="0">
                <a:solidFill>
                  <a:srgbClr val="FF0000"/>
                </a:solidFill>
              </a:rPr>
              <a:t> </a:t>
            </a:r>
            <a:r>
              <a:rPr lang="en-GB" b="1" dirty="0" err="1">
                <a:solidFill>
                  <a:srgbClr val="FF0000"/>
                </a:solidFill>
              </a:rPr>
              <a:t>postupy</a:t>
            </a:r>
            <a:r>
              <a:rPr lang="en-GB" b="1" dirty="0">
                <a:solidFill>
                  <a:srgbClr val="FF0000"/>
                </a:solidFill>
              </a:rPr>
              <a:t>, </a:t>
            </a:r>
            <a:r>
              <a:rPr lang="en-GB" b="1" dirty="0" err="1">
                <a:solidFill>
                  <a:srgbClr val="FF0000"/>
                </a:solidFill>
              </a:rPr>
              <a:t>kde</a:t>
            </a:r>
            <a:r>
              <a:rPr lang="en-GB" b="1" dirty="0">
                <a:solidFill>
                  <a:srgbClr val="FF0000"/>
                </a:solidFill>
              </a:rPr>
              <a:t> </a:t>
            </a:r>
            <a:r>
              <a:rPr lang="en-GB" b="1" dirty="0" err="1">
                <a:solidFill>
                  <a:srgbClr val="FF0000"/>
                </a:solidFill>
              </a:rPr>
              <a:t>sledujeme</a:t>
            </a:r>
            <a:r>
              <a:rPr lang="en-GB" b="1" dirty="0">
                <a:solidFill>
                  <a:srgbClr val="FF0000"/>
                </a:solidFill>
              </a:rPr>
              <a:t> </a:t>
            </a:r>
            <a:r>
              <a:rPr lang="en-GB" b="1" dirty="0" err="1">
                <a:solidFill>
                  <a:srgbClr val="FF0000"/>
                </a:solidFill>
              </a:rPr>
              <a:t>reakce</a:t>
            </a:r>
            <a:r>
              <a:rPr lang="en-GB" b="1" dirty="0">
                <a:solidFill>
                  <a:srgbClr val="FF0000"/>
                </a:solidFill>
              </a:rPr>
              <a:t> </a:t>
            </a:r>
            <a:r>
              <a:rPr lang="en-GB" b="1" dirty="0" err="1">
                <a:solidFill>
                  <a:srgbClr val="FF0000"/>
                </a:solidFill>
              </a:rPr>
              <a:t>organismů</a:t>
            </a:r>
            <a:r>
              <a:rPr lang="en-GB" b="1" dirty="0">
                <a:solidFill>
                  <a:srgbClr val="FF0000"/>
                </a:solidFill>
              </a:rPr>
              <a:t> </a:t>
            </a:r>
            <a:r>
              <a:rPr lang="cs-CZ" b="1" dirty="0">
                <a:solidFill>
                  <a:srgbClr val="FF0000"/>
                </a:solidFill>
              </a:rPr>
              <a:t>(od jedinců po společenstva) přítomných </a:t>
            </a:r>
            <a:r>
              <a:rPr lang="en-GB" b="1" dirty="0">
                <a:solidFill>
                  <a:srgbClr val="FF0000"/>
                </a:solidFill>
              </a:rPr>
              <a:t>v prostředí </a:t>
            </a:r>
            <a:r>
              <a:rPr lang="en-GB" b="1" dirty="0" err="1">
                <a:solidFill>
                  <a:srgbClr val="FF0000"/>
                </a:solidFill>
              </a:rPr>
              <a:t>na</a:t>
            </a:r>
            <a:r>
              <a:rPr lang="en-GB" b="1" dirty="0">
                <a:solidFill>
                  <a:srgbClr val="FF0000"/>
                </a:solidFill>
              </a:rPr>
              <a:t> </a:t>
            </a:r>
            <a:r>
              <a:rPr lang="en-GB" b="1" dirty="0" err="1">
                <a:solidFill>
                  <a:srgbClr val="FF0000"/>
                </a:solidFill>
              </a:rPr>
              <a:t>stres</a:t>
            </a:r>
            <a:endParaRPr lang="en-GB" b="1" dirty="0">
              <a:solidFill>
                <a:srgbClr val="FF0000"/>
              </a:solidFill>
            </a:endParaRPr>
          </a:p>
          <a:p>
            <a:pPr marL="0" indent="0">
              <a:buNone/>
            </a:pPr>
            <a:endParaRPr lang="en-GB" b="1" dirty="0"/>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pic>
        <p:nvPicPr>
          <p:cNvPr id="5" name="Obrázek 4"/>
          <p:cNvPicPr>
            <a:picLocks noChangeAspect="1"/>
          </p:cNvPicPr>
          <p:nvPr/>
        </p:nvPicPr>
        <p:blipFill>
          <a:blip r:embed="rId2"/>
          <a:stretch>
            <a:fillRect/>
          </a:stretch>
        </p:blipFill>
        <p:spPr>
          <a:xfrm>
            <a:off x="1282433" y="2119240"/>
            <a:ext cx="5182535" cy="2320661"/>
          </a:xfrm>
          <a:prstGeom prst="rect">
            <a:avLst/>
          </a:prstGeom>
        </p:spPr>
      </p:pic>
      <p:pic>
        <p:nvPicPr>
          <p:cNvPr id="6" name="Obrázek 5"/>
          <p:cNvPicPr>
            <a:picLocks noChangeAspect="1"/>
          </p:cNvPicPr>
          <p:nvPr/>
        </p:nvPicPr>
        <p:blipFill>
          <a:blip r:embed="rId3"/>
          <a:stretch>
            <a:fillRect/>
          </a:stretch>
        </p:blipFill>
        <p:spPr>
          <a:xfrm>
            <a:off x="7204476" y="1778622"/>
            <a:ext cx="4473174" cy="2661279"/>
          </a:xfrm>
          <a:prstGeom prst="rect">
            <a:avLst/>
          </a:prstGeom>
        </p:spPr>
      </p:pic>
    </p:spTree>
    <p:extLst>
      <p:ext uri="{BB962C8B-B14F-4D97-AF65-F5344CB8AC3E}">
        <p14:creationId xmlns:p14="http://schemas.microsoft.com/office/powerpoint/2010/main" val="20917288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Bio</a:t>
            </a:r>
            <a:r>
              <a:rPr lang="en-US" dirty="0" err="1"/>
              <a:t>indikace</a:t>
            </a:r>
            <a:r>
              <a:rPr lang="en-US" dirty="0"/>
              <a:t> versus bio</a:t>
            </a:r>
            <a:r>
              <a:rPr lang="cs-CZ" dirty="0"/>
              <a:t>monitoring</a:t>
            </a:r>
          </a:p>
        </p:txBody>
      </p:sp>
      <p:sp>
        <p:nvSpPr>
          <p:cNvPr id="3" name="Zástupný symbol pro obsah 2"/>
          <p:cNvSpPr>
            <a:spLocks noGrp="1"/>
          </p:cNvSpPr>
          <p:nvPr>
            <p:ph idx="1"/>
          </p:nvPr>
        </p:nvSpPr>
        <p:spPr/>
        <p:txBody>
          <a:bodyPr/>
          <a:lstStyle/>
          <a:p>
            <a:r>
              <a:rPr lang="cs-CZ" dirty="0"/>
              <a:t>bio + monitoring</a:t>
            </a:r>
          </a:p>
          <a:p>
            <a:r>
              <a:rPr lang="cs-CZ" dirty="0" err="1"/>
              <a:t>bioindikace</a:t>
            </a:r>
            <a:r>
              <a:rPr lang="cs-CZ" dirty="0"/>
              <a:t> je postup</a:t>
            </a:r>
          </a:p>
          <a:p>
            <a:r>
              <a:rPr lang="cs-CZ" dirty="0"/>
              <a:t>biomonitoring je jeho použití v terénních studiích zejména na více lokalitách nebo opakovaně v čase</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spTree>
    <p:extLst>
      <p:ext uri="{BB962C8B-B14F-4D97-AF65-F5344CB8AC3E}">
        <p14:creationId xmlns:p14="http://schemas.microsoft.com/office/powerpoint/2010/main" val="292000538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Bioindikace</a:t>
            </a:r>
            <a:endParaRPr lang="cs-CZ" dirty="0"/>
          </a:p>
        </p:txBody>
      </p:sp>
      <p:sp>
        <p:nvSpPr>
          <p:cNvPr id="3" name="Zástupný symbol pro obsah 2"/>
          <p:cNvSpPr>
            <a:spLocks noGrp="1"/>
          </p:cNvSpPr>
          <p:nvPr>
            <p:ph idx="1"/>
          </p:nvPr>
        </p:nvSpPr>
        <p:spPr/>
        <p:txBody>
          <a:bodyPr/>
          <a:lstStyle/>
          <a:p>
            <a:r>
              <a:rPr lang="cs-CZ" dirty="0"/>
              <a:t>sledování chemických látek v odebraných vzorcích bioty</a:t>
            </a:r>
          </a:p>
          <a:p>
            <a:pPr lvl="1"/>
            <a:r>
              <a:rPr lang="cs-CZ" dirty="0"/>
              <a:t>v čemkoliv, preferenčně tzv. </a:t>
            </a:r>
            <a:r>
              <a:rPr lang="cs-CZ" dirty="0" err="1"/>
              <a:t>bioakumulátory</a:t>
            </a:r>
            <a:r>
              <a:rPr lang="cs-CZ" dirty="0"/>
              <a:t> či </a:t>
            </a:r>
            <a:r>
              <a:rPr lang="cs-CZ" dirty="0" err="1"/>
              <a:t>bioindikační</a:t>
            </a:r>
            <a:r>
              <a:rPr lang="cs-CZ" dirty="0"/>
              <a:t> druhy/vzorky (jehličí)</a:t>
            </a:r>
          </a:p>
          <a:p>
            <a:r>
              <a:rPr lang="cs-CZ" dirty="0"/>
              <a:t>sledování bioty a její odezvy na faktory prostředí</a:t>
            </a:r>
          </a:p>
          <a:p>
            <a:pPr lvl="1"/>
            <a:r>
              <a:rPr lang="cs-CZ" dirty="0"/>
              <a:t>biochemické </a:t>
            </a:r>
            <a:r>
              <a:rPr lang="cs-CZ" dirty="0" err="1"/>
              <a:t>markery</a:t>
            </a:r>
            <a:endParaRPr lang="cs-CZ" dirty="0"/>
          </a:p>
          <a:p>
            <a:pPr lvl="2"/>
            <a:r>
              <a:rPr lang="cs-CZ" dirty="0"/>
              <a:t>účinku (stresové proteiny – HSP – </a:t>
            </a:r>
            <a:r>
              <a:rPr lang="cs-CZ" dirty="0" err="1"/>
              <a:t>heat</a:t>
            </a:r>
            <a:r>
              <a:rPr lang="cs-CZ" dirty="0"/>
              <a:t> </a:t>
            </a:r>
            <a:r>
              <a:rPr lang="cs-CZ" dirty="0" err="1"/>
              <a:t>shock</a:t>
            </a:r>
            <a:r>
              <a:rPr lang="cs-CZ" dirty="0"/>
              <a:t> proteiny, chromozomové aberace ...)</a:t>
            </a:r>
          </a:p>
          <a:p>
            <a:pPr lvl="2"/>
            <a:r>
              <a:rPr lang="cs-CZ" dirty="0"/>
              <a:t>expozice (</a:t>
            </a:r>
            <a:r>
              <a:rPr lang="cs-CZ" dirty="0" err="1"/>
              <a:t>methalothioneiny</a:t>
            </a:r>
            <a:r>
              <a:rPr lang="cs-CZ" dirty="0"/>
              <a:t>, EROD - </a:t>
            </a:r>
            <a:r>
              <a:rPr lang="cs-CZ" dirty="0" err="1"/>
              <a:t>ethoxyresorufin</a:t>
            </a:r>
            <a:r>
              <a:rPr lang="cs-CZ" dirty="0"/>
              <a:t>-O-</a:t>
            </a:r>
            <a:r>
              <a:rPr lang="cs-CZ" dirty="0" err="1"/>
              <a:t>deethylase</a:t>
            </a:r>
            <a:r>
              <a:rPr lang="cs-CZ" dirty="0"/>
              <a:t> ...)</a:t>
            </a:r>
          </a:p>
          <a:p>
            <a:pPr lvl="1"/>
            <a:r>
              <a:rPr lang="cs-CZ" dirty="0"/>
              <a:t>indikátorové druhy - přítomnost/nepřítomnost indikuje určitou vlastnost ekosystému</a:t>
            </a:r>
          </a:p>
          <a:p>
            <a:pPr lvl="2"/>
            <a:r>
              <a:rPr lang="cs-CZ" dirty="0"/>
              <a:t>citlivé druhy (např. pošvatky, horské ploštěnky, lišejníky)</a:t>
            </a:r>
          </a:p>
          <a:p>
            <a:pPr lvl="2"/>
            <a:r>
              <a:rPr lang="cs-CZ" dirty="0"/>
              <a:t>oportunní druhy (např. pakomáři, pijavky ...)</a:t>
            </a:r>
          </a:p>
          <a:p>
            <a:pPr lvl="1"/>
            <a:r>
              <a:rPr lang="cs-CZ" dirty="0"/>
              <a:t>stav a funkce organismů</a:t>
            </a:r>
          </a:p>
          <a:p>
            <a:pPr lvl="1"/>
            <a:r>
              <a:rPr lang="cs-CZ" dirty="0"/>
              <a:t>populace - počty organismů, distribuce, věkové složení ...</a:t>
            </a:r>
          </a:p>
          <a:p>
            <a:pPr lvl="1"/>
            <a:r>
              <a:rPr lang="cs-CZ" dirty="0"/>
              <a:t>společenstvo – druhové složení a zastoupení, biodiverzita</a:t>
            </a:r>
          </a:p>
          <a:p>
            <a:pPr lvl="1"/>
            <a:r>
              <a:rPr lang="cs-CZ" dirty="0"/>
              <a:t>stav ekosystému, krajiny – struktura, dynamika, funkce</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sp>
        <p:nvSpPr>
          <p:cNvPr id="5" name="Obousměrná svislá šipka 4"/>
          <p:cNvSpPr/>
          <p:nvPr/>
        </p:nvSpPr>
        <p:spPr bwMode="auto">
          <a:xfrm>
            <a:off x="11169445" y="2536723"/>
            <a:ext cx="580103" cy="3834580"/>
          </a:xfrm>
          <a:prstGeom prst="up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
        <p:nvSpPr>
          <p:cNvPr id="6" name="TextovéPole 5"/>
          <p:cNvSpPr txBox="1"/>
          <p:nvPr/>
        </p:nvSpPr>
        <p:spPr>
          <a:xfrm rot="16200000">
            <a:off x="9990447" y="4269346"/>
            <a:ext cx="3887535" cy="369332"/>
          </a:xfrm>
          <a:prstGeom prst="rect">
            <a:avLst/>
          </a:prstGeom>
          <a:noFill/>
        </p:spPr>
        <p:txBody>
          <a:bodyPr wrap="square" rtlCol="0">
            <a:spAutoFit/>
          </a:bodyPr>
          <a:lstStyle/>
          <a:p>
            <a:pPr algn="ctr"/>
            <a:r>
              <a:rPr lang="cs-CZ" sz="1800" dirty="0"/>
              <a:t>různé úrovně biologické organizace</a:t>
            </a:r>
            <a:endParaRPr lang="en-GB" sz="1800" dirty="0"/>
          </a:p>
        </p:txBody>
      </p:sp>
    </p:spTree>
    <p:extLst>
      <p:ext uri="{BB962C8B-B14F-4D97-AF65-F5344CB8AC3E}">
        <p14:creationId xmlns:p14="http://schemas.microsoft.com/office/powerpoint/2010/main" val="230519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 calcmode="lin" valueType="num">
                                      <p:cBhvr additive="base">
                                        <p:cTn id="6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ppt_x"/>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Bioindikace</a:t>
            </a:r>
            <a:endParaRPr lang="cs-CZ" dirty="0"/>
          </a:p>
        </p:txBody>
      </p:sp>
      <p:sp>
        <p:nvSpPr>
          <p:cNvPr id="5" name="Zástupný symbol pro obsah 4"/>
          <p:cNvSpPr>
            <a:spLocks noGrp="1"/>
          </p:cNvSpPr>
          <p:nvPr>
            <p:ph idx="1"/>
          </p:nvPr>
        </p:nvSpPr>
        <p:spPr/>
        <p:txBody>
          <a:bodyPr/>
          <a:lstStyle/>
          <a:p>
            <a:pPr marL="0" indent="0" algn="just">
              <a:buNone/>
              <a:defRPr/>
            </a:pPr>
            <a:r>
              <a:rPr lang="cs-CZ" b="1" dirty="0"/>
              <a:t>Postupy užívané ke sledování biologických </a:t>
            </a:r>
            <a:r>
              <a:rPr lang="cs-CZ" b="1" dirty="0" err="1"/>
              <a:t>endpointů</a:t>
            </a:r>
            <a:r>
              <a:rPr lang="cs-CZ" b="1" dirty="0"/>
              <a:t> v reálných ekosystémech by měly ideálně být:</a:t>
            </a:r>
          </a:p>
          <a:p>
            <a:pPr marL="609600" indent="-609600" algn="just">
              <a:buFont typeface="Wingdings" pitchFamily="2" charset="2"/>
              <a:buAutoNum type="arabicPeriod"/>
              <a:defRPr/>
            </a:pPr>
            <a:endParaRPr lang="cs-CZ" b="1" dirty="0"/>
          </a:p>
          <a:p>
            <a:pPr marL="609600" indent="-609600" algn="just">
              <a:buFont typeface="Wingdings" pitchFamily="2" charset="2"/>
              <a:buAutoNum type="arabicPeriod"/>
              <a:defRPr/>
            </a:pPr>
            <a:r>
              <a:rPr lang="cs-CZ" dirty="0"/>
              <a:t>prakticky aplikovatelné</a:t>
            </a:r>
          </a:p>
          <a:p>
            <a:pPr marL="609600" indent="-609600" algn="just">
              <a:buFont typeface="Wingdings" pitchFamily="2" charset="2"/>
              <a:buAutoNum type="arabicPeriod"/>
              <a:defRPr/>
            </a:pPr>
            <a:r>
              <a:rPr lang="cs-CZ" dirty="0"/>
              <a:t>lehce interpretovatelné výkonným orgánem</a:t>
            </a:r>
          </a:p>
          <a:p>
            <a:pPr marL="609600" indent="-609600" algn="just">
              <a:buFont typeface="Wingdings" pitchFamily="2" charset="2"/>
              <a:buAutoNum type="arabicPeriod"/>
              <a:defRPr/>
            </a:pPr>
            <a:r>
              <a:rPr lang="cs-CZ" dirty="0"/>
              <a:t>ekologicky relevantní pro více ekosystémů</a:t>
            </a:r>
          </a:p>
          <a:p>
            <a:pPr marL="609600" indent="-609600" algn="just">
              <a:buFont typeface="Wingdings" pitchFamily="2" charset="2"/>
              <a:buAutoNum type="arabicPeriod"/>
              <a:defRPr/>
            </a:pPr>
            <a:r>
              <a:rPr lang="cs-CZ" dirty="0"/>
              <a:t>výsledný parametr by měl být oddělitelný od přirozených fluktuací</a:t>
            </a:r>
          </a:p>
          <a:p>
            <a:pPr marL="609600" indent="-609600" algn="just">
              <a:buFont typeface="Wingdings" pitchFamily="2" charset="2"/>
              <a:buAutoNum type="arabicPeriod"/>
              <a:defRPr/>
            </a:pPr>
            <a:r>
              <a:rPr lang="cs-CZ" dirty="0"/>
              <a:t>měly by dávat kauzální vztah mezi látkou a účinkem</a:t>
            </a:r>
          </a:p>
          <a:p>
            <a:pPr marL="609600" indent="-609600" algn="just">
              <a:buFont typeface="Wingdings" pitchFamily="2" charset="2"/>
              <a:buAutoNum type="arabicPeriod"/>
              <a:defRPr/>
            </a:pPr>
            <a:r>
              <a:rPr lang="cs-CZ" dirty="0"/>
              <a:t>rychlé a levné</a:t>
            </a:r>
          </a:p>
          <a:p>
            <a:pPr marL="609600" indent="-609600" algn="just">
              <a:buFont typeface="Wingdings" pitchFamily="2" charset="2"/>
              <a:buAutoNum type="arabicPeriod"/>
              <a:defRPr/>
            </a:pPr>
            <a:r>
              <a:rPr lang="cs-CZ" dirty="0" err="1"/>
              <a:t>standardizovatelné</a:t>
            </a:r>
            <a:endParaRPr lang="cs-CZ" dirty="0"/>
          </a:p>
          <a:p>
            <a:endParaRPr lang="cs-CZ" dirty="0"/>
          </a:p>
        </p:txBody>
      </p:sp>
    </p:spTree>
    <p:extLst>
      <p:ext uri="{BB962C8B-B14F-4D97-AF65-F5344CB8AC3E}">
        <p14:creationId xmlns:p14="http://schemas.microsoft.com/office/powerpoint/2010/main" val="23633403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Prospektivní </a:t>
            </a:r>
            <a:r>
              <a:rPr lang="cs-CZ" dirty="0" err="1"/>
              <a:t>ekotoxikologie</a:t>
            </a:r>
            <a:r>
              <a:rPr lang="cs-CZ" dirty="0"/>
              <a:t> - cíle</a:t>
            </a:r>
          </a:p>
        </p:txBody>
      </p:sp>
      <p:sp>
        <p:nvSpPr>
          <p:cNvPr id="4" name="Zástupný symbol pro obsah 3"/>
          <p:cNvSpPr>
            <a:spLocks noGrp="1"/>
          </p:cNvSpPr>
          <p:nvPr>
            <p:ph idx="1"/>
          </p:nvPr>
        </p:nvSpPr>
        <p:spPr/>
        <p:txBody>
          <a:bodyPr/>
          <a:lstStyle/>
          <a:p>
            <a:r>
              <a:rPr lang="cs-CZ" sz="2400" dirty="0"/>
              <a:t>zhodnocení škodlivosti konkrétních kontaminantů (jednotlivých i směsí) a dalších stresorů pro organismy</a:t>
            </a:r>
          </a:p>
          <a:p>
            <a:r>
              <a:rPr lang="cs-CZ" sz="2400" dirty="0"/>
              <a:t>analýza vztahů mezi koncentrací a účinkem („dose-response </a:t>
            </a:r>
            <a:r>
              <a:rPr lang="cs-CZ" sz="2400" dirty="0" err="1"/>
              <a:t>relationship</a:t>
            </a:r>
            <a:r>
              <a:rPr lang="cs-CZ" sz="2400" dirty="0"/>
              <a:t>“) </a:t>
            </a:r>
          </a:p>
          <a:p>
            <a:r>
              <a:rPr lang="cs-CZ" sz="2400" dirty="0"/>
              <a:t>kvantifikace nebezpečnosti, hodnocení rizik (včetně legislativně nařízeného hodnocení) a predikce negativních účinků v reálném ekosystému</a:t>
            </a:r>
          </a:p>
          <a:p>
            <a:r>
              <a:rPr lang="cs-CZ" sz="2400" dirty="0"/>
              <a:t>nastavení limitních hodnot pro (legislativní) regulaci chemických látek, pesticidů, léčiv, odpadů a dalších materiálů, které mohou vstoupit do ekosystému (kaly, hnojiva, sedimenty …)</a:t>
            </a:r>
          </a:p>
          <a:p>
            <a:r>
              <a:rPr lang="cs-CZ" sz="2400" dirty="0"/>
              <a:t>poznání dějů, procesů, zákonitostí a mechanismů týkajících se účinků kontaminantů (případně dalších stresorů) na biotu, osudu a </a:t>
            </a:r>
            <a:r>
              <a:rPr lang="cs-CZ" sz="2400" dirty="0" err="1"/>
              <a:t>biodostupnosti</a:t>
            </a:r>
            <a:r>
              <a:rPr lang="cs-CZ" sz="2400" dirty="0"/>
              <a:t> kontaminantů a expozice organismů</a:t>
            </a:r>
          </a:p>
          <a:p>
            <a:r>
              <a:rPr lang="cs-CZ" sz="2400" dirty="0"/>
              <a:t>pochopení příčin škodlivých účinků kontaminantů na organismy</a:t>
            </a:r>
          </a:p>
          <a:p>
            <a:endParaRPr lang="cs-CZ" sz="2400" dirty="0"/>
          </a:p>
        </p:txBody>
      </p:sp>
    </p:spTree>
    <p:extLst>
      <p:ext uri="{BB962C8B-B14F-4D97-AF65-F5344CB8AC3E}">
        <p14:creationId xmlns:p14="http://schemas.microsoft.com/office/powerpoint/2010/main" val="3663153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Bioindikace</a:t>
            </a:r>
            <a:endParaRPr lang="en-GB" dirty="0"/>
          </a:p>
        </p:txBody>
      </p:sp>
      <p:sp>
        <p:nvSpPr>
          <p:cNvPr id="3" name="Zástupný symbol pro obsah 2"/>
          <p:cNvSpPr>
            <a:spLocks noGrp="1"/>
          </p:cNvSpPr>
          <p:nvPr>
            <p:ph idx="1"/>
          </p:nvPr>
        </p:nvSpPr>
        <p:spPr>
          <a:xfrm>
            <a:off x="704850" y="1212782"/>
            <a:ext cx="5487403" cy="4778443"/>
          </a:xfrm>
        </p:spPr>
        <p:txBody>
          <a:bodyPr/>
          <a:lstStyle/>
          <a:p>
            <a:r>
              <a:rPr lang="cs-CZ" dirty="0"/>
              <a:t>kritéria pro výběr bioindikátorů</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50</a:t>
            </a:fld>
            <a:endParaRPr lang="cs-CZ" altLang="cs-CZ" noProof="0" dirty="0"/>
          </a:p>
        </p:txBody>
      </p:sp>
      <p:sp>
        <p:nvSpPr>
          <p:cNvPr id="6" name="Obdélník 5"/>
          <p:cNvSpPr/>
          <p:nvPr/>
        </p:nvSpPr>
        <p:spPr>
          <a:xfrm>
            <a:off x="2576660" y="5983319"/>
            <a:ext cx="2506648" cy="307777"/>
          </a:xfrm>
          <a:prstGeom prst="rect">
            <a:avLst/>
          </a:prstGeom>
        </p:spPr>
        <p:txBody>
          <a:bodyPr wrap="none">
            <a:spAutoFit/>
          </a:bodyPr>
          <a:lstStyle/>
          <a:p>
            <a:r>
              <a:rPr lang="en-GB" sz="1400" dirty="0"/>
              <a:t>Kelly</a:t>
            </a:r>
            <a:r>
              <a:rPr lang="cs-CZ" sz="1400" dirty="0"/>
              <a:t> </a:t>
            </a:r>
            <a:r>
              <a:rPr lang="en-GB" sz="1400" dirty="0"/>
              <a:t>J</a:t>
            </a:r>
            <a:r>
              <a:rPr lang="cs-CZ" sz="1400" dirty="0"/>
              <a:t>.</a:t>
            </a:r>
            <a:r>
              <a:rPr lang="en-GB" sz="1400" dirty="0"/>
              <a:t> &amp; Harwell</a:t>
            </a:r>
            <a:r>
              <a:rPr lang="cs-CZ" sz="1400" dirty="0"/>
              <a:t> </a:t>
            </a:r>
            <a:r>
              <a:rPr lang="en-GB" sz="1400" dirty="0"/>
              <a:t>M. (1990). </a:t>
            </a:r>
          </a:p>
        </p:txBody>
      </p:sp>
      <p:pic>
        <p:nvPicPr>
          <p:cNvPr id="9" name="Obrázek 8"/>
          <p:cNvPicPr>
            <a:picLocks noChangeAspect="1"/>
          </p:cNvPicPr>
          <p:nvPr/>
        </p:nvPicPr>
        <p:blipFill>
          <a:blip r:embed="rId2"/>
          <a:stretch>
            <a:fillRect/>
          </a:stretch>
        </p:blipFill>
        <p:spPr>
          <a:xfrm>
            <a:off x="5598695" y="-8021"/>
            <a:ext cx="5710989" cy="6866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53322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Bioindikace</a:t>
            </a:r>
            <a:endParaRPr lang="en-GB" dirty="0"/>
          </a:p>
        </p:txBody>
      </p:sp>
      <p:sp>
        <p:nvSpPr>
          <p:cNvPr id="3" name="Zástupný symbol pro obsah 2"/>
          <p:cNvSpPr>
            <a:spLocks noGrp="1"/>
          </p:cNvSpPr>
          <p:nvPr>
            <p:ph idx="1"/>
          </p:nvPr>
        </p:nvSpPr>
        <p:spPr>
          <a:xfrm>
            <a:off x="704850" y="1212782"/>
            <a:ext cx="2916837" cy="4778443"/>
          </a:xfrm>
        </p:spPr>
        <p:txBody>
          <a:bodyPr/>
          <a:lstStyle/>
          <a:p>
            <a:r>
              <a:rPr lang="cs-CZ" dirty="0"/>
              <a:t>různé důvody pro výběr bioindikátorů</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51</a:t>
            </a:fld>
            <a:endParaRPr lang="cs-CZ" altLang="cs-CZ" noProof="0" dirty="0"/>
          </a:p>
        </p:txBody>
      </p:sp>
      <p:sp>
        <p:nvSpPr>
          <p:cNvPr id="6" name="Obdélník 5"/>
          <p:cNvSpPr/>
          <p:nvPr/>
        </p:nvSpPr>
        <p:spPr>
          <a:xfrm>
            <a:off x="1193384" y="5963337"/>
            <a:ext cx="2506648" cy="307777"/>
          </a:xfrm>
          <a:prstGeom prst="rect">
            <a:avLst/>
          </a:prstGeom>
        </p:spPr>
        <p:txBody>
          <a:bodyPr wrap="none">
            <a:spAutoFit/>
          </a:bodyPr>
          <a:lstStyle/>
          <a:p>
            <a:r>
              <a:rPr lang="en-GB" sz="1400" dirty="0"/>
              <a:t>Kelly</a:t>
            </a:r>
            <a:r>
              <a:rPr lang="cs-CZ" sz="1400" dirty="0"/>
              <a:t> </a:t>
            </a:r>
            <a:r>
              <a:rPr lang="en-GB" sz="1400" dirty="0"/>
              <a:t>J</a:t>
            </a:r>
            <a:r>
              <a:rPr lang="cs-CZ" sz="1400" dirty="0"/>
              <a:t>.</a:t>
            </a:r>
            <a:r>
              <a:rPr lang="en-GB" sz="1400" dirty="0"/>
              <a:t> &amp; Harwell</a:t>
            </a:r>
            <a:r>
              <a:rPr lang="cs-CZ" sz="1400" dirty="0"/>
              <a:t> </a:t>
            </a:r>
            <a:r>
              <a:rPr lang="en-GB" sz="1400" dirty="0"/>
              <a:t>M. (1990). </a:t>
            </a:r>
          </a:p>
        </p:txBody>
      </p:sp>
      <p:pic>
        <p:nvPicPr>
          <p:cNvPr id="7" name="Obrázek 6"/>
          <p:cNvPicPr>
            <a:picLocks noChangeAspect="1"/>
          </p:cNvPicPr>
          <p:nvPr/>
        </p:nvPicPr>
        <p:blipFill>
          <a:blip r:embed="rId2"/>
          <a:stretch>
            <a:fillRect/>
          </a:stretch>
        </p:blipFill>
        <p:spPr>
          <a:xfrm>
            <a:off x="3700032" y="1223874"/>
            <a:ext cx="8352693" cy="52529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354242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Indikátorové druhy – příklad hodnocení </a:t>
            </a:r>
            <a:r>
              <a:rPr lang="cs-CZ" dirty="0" err="1"/>
              <a:t>saprobity</a:t>
            </a:r>
            <a:endParaRPr lang="cs-CZ"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52</a:t>
            </a:fld>
            <a:endParaRPr lang="cs-CZ" altLang="cs-CZ" noProof="0" dirty="0"/>
          </a:p>
        </p:txBody>
      </p:sp>
    </p:spTree>
    <p:extLst>
      <p:ext uri="{BB962C8B-B14F-4D97-AF65-F5344CB8AC3E}">
        <p14:creationId xmlns:p14="http://schemas.microsoft.com/office/powerpoint/2010/main" val="980679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Saprobita</a:t>
            </a:r>
            <a:endParaRPr lang="en-GB" dirty="0"/>
          </a:p>
        </p:txBody>
      </p:sp>
      <p:sp>
        <p:nvSpPr>
          <p:cNvPr id="3" name="Zástupný symbol pro obsah 2"/>
          <p:cNvSpPr>
            <a:spLocks noGrp="1"/>
          </p:cNvSpPr>
          <p:nvPr>
            <p:ph idx="1"/>
          </p:nvPr>
        </p:nvSpPr>
        <p:spPr/>
        <p:txBody>
          <a:bodyPr/>
          <a:lstStyle/>
          <a:p>
            <a:r>
              <a:rPr lang="cs-CZ" dirty="0" err="1"/>
              <a:t>sapros</a:t>
            </a:r>
            <a:r>
              <a:rPr lang="cs-CZ" dirty="0"/>
              <a:t> = hniloba</a:t>
            </a:r>
          </a:p>
          <a:p>
            <a:r>
              <a:rPr lang="cs-CZ" dirty="0"/>
              <a:t>o</a:t>
            </a:r>
            <a:r>
              <a:rPr lang="en-GB" dirty="0" err="1"/>
              <a:t>rganické</a:t>
            </a:r>
            <a:r>
              <a:rPr lang="en-GB" dirty="0"/>
              <a:t> "</a:t>
            </a:r>
            <a:r>
              <a:rPr lang="en-GB" dirty="0" err="1"/>
              <a:t>netoxické</a:t>
            </a:r>
            <a:r>
              <a:rPr lang="en-GB" dirty="0"/>
              <a:t>" </a:t>
            </a:r>
            <a:r>
              <a:rPr lang="en-GB" dirty="0" err="1"/>
              <a:t>látky</a:t>
            </a:r>
            <a:r>
              <a:rPr lang="en-GB" dirty="0"/>
              <a:t> (</a:t>
            </a:r>
            <a:r>
              <a:rPr lang="en-GB" dirty="0" err="1"/>
              <a:t>fekální</a:t>
            </a:r>
            <a:r>
              <a:rPr lang="en-GB" dirty="0"/>
              <a:t> </a:t>
            </a:r>
            <a:r>
              <a:rPr lang="en-GB" dirty="0" err="1"/>
              <a:t>znečištění</a:t>
            </a:r>
            <a:r>
              <a:rPr lang="en-GB" dirty="0"/>
              <a:t>, „</a:t>
            </a:r>
            <a:r>
              <a:rPr lang="en-GB" dirty="0" err="1"/>
              <a:t>živiny</a:t>
            </a:r>
            <a:r>
              <a:rPr lang="en-GB" dirty="0"/>
              <a:t>“ pro </a:t>
            </a:r>
            <a:r>
              <a:rPr lang="en-GB" dirty="0" err="1"/>
              <a:t>mikroorganismy</a:t>
            </a:r>
            <a:r>
              <a:rPr lang="en-GB" dirty="0"/>
              <a:t>)</a:t>
            </a:r>
          </a:p>
          <a:p>
            <a:r>
              <a:rPr lang="cs-CZ" dirty="0"/>
              <a:t>h</a:t>
            </a:r>
            <a:r>
              <a:rPr lang="en-GB" dirty="0" err="1"/>
              <a:t>odně</a:t>
            </a:r>
            <a:r>
              <a:rPr lang="en-GB" dirty="0"/>
              <a:t> </a:t>
            </a:r>
            <a:r>
              <a:rPr lang="en-GB" dirty="0" err="1"/>
              <a:t>organických</a:t>
            </a:r>
            <a:r>
              <a:rPr lang="en-GB" dirty="0"/>
              <a:t> </a:t>
            </a:r>
            <a:r>
              <a:rPr lang="en-GB" dirty="0" err="1"/>
              <a:t>látek</a:t>
            </a:r>
            <a:r>
              <a:rPr lang="en-GB" dirty="0"/>
              <a:t> </a:t>
            </a:r>
            <a:r>
              <a:rPr lang="cs-CZ" dirty="0">
                <a:sym typeface="Wingdings" panose="05000000000000000000" pitchFamily="2" charset="2"/>
              </a:rPr>
              <a:t></a:t>
            </a:r>
            <a:r>
              <a:rPr lang="en-GB" dirty="0"/>
              <a:t> </a:t>
            </a:r>
            <a:r>
              <a:rPr lang="en-GB" dirty="0" err="1"/>
              <a:t>živiny</a:t>
            </a:r>
            <a:r>
              <a:rPr lang="en-GB" dirty="0"/>
              <a:t> pro </a:t>
            </a:r>
            <a:r>
              <a:rPr lang="en-GB" dirty="0" err="1"/>
              <a:t>bakterie</a:t>
            </a:r>
            <a:r>
              <a:rPr lang="en-GB" dirty="0"/>
              <a:t> </a:t>
            </a:r>
            <a:r>
              <a:rPr lang="cs-CZ" dirty="0">
                <a:sym typeface="Wingdings" panose="05000000000000000000" pitchFamily="2" charset="2"/>
              </a:rPr>
              <a:t></a:t>
            </a:r>
            <a:r>
              <a:rPr lang="en-US" dirty="0">
                <a:sym typeface="Wingdings" panose="05000000000000000000" pitchFamily="2" charset="2"/>
              </a:rPr>
              <a:t> </a:t>
            </a:r>
            <a:r>
              <a:rPr lang="en-GB" dirty="0" err="1"/>
              <a:t>spotřeba</a:t>
            </a:r>
            <a:r>
              <a:rPr lang="en-GB" dirty="0"/>
              <a:t> </a:t>
            </a:r>
            <a:r>
              <a:rPr lang="en-GB" dirty="0" err="1"/>
              <a:t>organick</a:t>
            </a:r>
            <a:r>
              <a:rPr lang="cs-CZ" dirty="0" err="1"/>
              <a:t>ých</a:t>
            </a:r>
            <a:r>
              <a:rPr lang="cs-CZ" dirty="0"/>
              <a:t> látek </a:t>
            </a:r>
            <a:r>
              <a:rPr lang="en-GB" dirty="0"/>
              <a:t>a </a:t>
            </a:r>
            <a:r>
              <a:rPr lang="en-GB" dirty="0" err="1"/>
              <a:t>současně</a:t>
            </a:r>
            <a:r>
              <a:rPr lang="en-GB" dirty="0"/>
              <a:t> </a:t>
            </a:r>
            <a:r>
              <a:rPr lang="en-GB" dirty="0" err="1"/>
              <a:t>vyčerpání</a:t>
            </a:r>
            <a:r>
              <a:rPr lang="en-GB" dirty="0"/>
              <a:t> </a:t>
            </a:r>
            <a:r>
              <a:rPr lang="en-GB" dirty="0" err="1"/>
              <a:t>kyslíku</a:t>
            </a:r>
            <a:r>
              <a:rPr lang="en-GB" dirty="0"/>
              <a:t> </a:t>
            </a:r>
            <a:r>
              <a:rPr lang="cs-CZ" dirty="0">
                <a:sym typeface="Wingdings" panose="05000000000000000000" pitchFamily="2" charset="2"/>
              </a:rPr>
              <a:t></a:t>
            </a:r>
            <a:r>
              <a:rPr lang="en-US" dirty="0">
                <a:sym typeface="Wingdings" panose="05000000000000000000" pitchFamily="2" charset="2"/>
              </a:rPr>
              <a:t> </a:t>
            </a:r>
            <a:r>
              <a:rPr lang="en-GB" dirty="0" err="1"/>
              <a:t>dopady</a:t>
            </a:r>
            <a:r>
              <a:rPr lang="en-GB" dirty="0"/>
              <a:t> </a:t>
            </a:r>
            <a:r>
              <a:rPr lang="en-GB" dirty="0" err="1"/>
              <a:t>na</a:t>
            </a:r>
            <a:r>
              <a:rPr lang="en-GB" dirty="0"/>
              <a:t> </a:t>
            </a:r>
            <a:r>
              <a:rPr lang="en-GB" dirty="0" err="1"/>
              <a:t>vodní</a:t>
            </a:r>
            <a:r>
              <a:rPr lang="en-GB" dirty="0"/>
              <a:t> </a:t>
            </a:r>
            <a:r>
              <a:rPr lang="en-GB" dirty="0" err="1"/>
              <a:t>biotu</a:t>
            </a:r>
            <a:r>
              <a:rPr lang="en-GB" dirty="0"/>
              <a:t> </a:t>
            </a:r>
            <a:r>
              <a:rPr lang="en-GB" dirty="0" err="1"/>
              <a:t>organismy</a:t>
            </a:r>
            <a:endParaRPr lang="en-GB" dirty="0"/>
          </a:p>
          <a:p>
            <a:endParaRPr lang="en-GB" dirty="0"/>
          </a:p>
          <a:p>
            <a:pPr marL="0" indent="0">
              <a:buNone/>
            </a:pPr>
            <a:r>
              <a:rPr lang="en-GB" b="1" dirty="0" err="1"/>
              <a:t>Zvýšená</a:t>
            </a:r>
            <a:r>
              <a:rPr lang="en-GB" b="1" dirty="0"/>
              <a:t> </a:t>
            </a:r>
            <a:r>
              <a:rPr lang="en-GB" b="1" dirty="0" err="1"/>
              <a:t>saprobita</a:t>
            </a:r>
            <a:r>
              <a:rPr lang="en-GB" b="1" dirty="0"/>
              <a:t> </a:t>
            </a:r>
            <a:endParaRPr lang="cs-CZ" b="1" dirty="0"/>
          </a:p>
          <a:p>
            <a:r>
              <a:rPr lang="en-GB" dirty="0" err="1"/>
              <a:t>stále</a:t>
            </a:r>
            <a:r>
              <a:rPr lang="en-GB" dirty="0"/>
              <a:t> </a:t>
            </a:r>
            <a:r>
              <a:rPr lang="en-GB" dirty="0" err="1"/>
              <a:t>jeden</a:t>
            </a:r>
            <a:r>
              <a:rPr lang="en-GB" dirty="0"/>
              <a:t> z </a:t>
            </a:r>
            <a:r>
              <a:rPr lang="en-GB" dirty="0" err="1"/>
              <a:t>hlavních</a:t>
            </a:r>
            <a:r>
              <a:rPr lang="en-GB" dirty="0"/>
              <a:t> </a:t>
            </a:r>
            <a:r>
              <a:rPr lang="en-GB" dirty="0" err="1"/>
              <a:t>problémů</a:t>
            </a:r>
            <a:r>
              <a:rPr lang="en-GB" dirty="0"/>
              <a:t> (a </a:t>
            </a:r>
            <a:r>
              <a:rPr lang="en-GB" dirty="0" err="1"/>
              <a:t>ukazatelů</a:t>
            </a:r>
            <a:r>
              <a:rPr lang="en-GB" dirty="0"/>
              <a:t> ne/</a:t>
            </a:r>
            <a:r>
              <a:rPr lang="en-GB" dirty="0" err="1"/>
              <a:t>čistoty</a:t>
            </a:r>
            <a:r>
              <a:rPr lang="en-GB" dirty="0"/>
              <a:t> </a:t>
            </a:r>
            <a:r>
              <a:rPr lang="en-GB" dirty="0" err="1"/>
              <a:t>vody</a:t>
            </a:r>
            <a:r>
              <a:rPr lang="en-GB" dirty="0"/>
              <a:t>) v </a:t>
            </a:r>
            <a:r>
              <a:rPr lang="en-GB" dirty="0" err="1"/>
              <a:t>Evropě</a:t>
            </a:r>
            <a:r>
              <a:rPr lang="en-GB" dirty="0"/>
              <a:t> </a:t>
            </a:r>
            <a:endParaRPr lang="cs-CZ" dirty="0"/>
          </a:p>
          <a:p>
            <a:r>
              <a:rPr lang="en-GB" dirty="0" err="1"/>
              <a:t>nezohledňuje</a:t>
            </a:r>
            <a:r>
              <a:rPr lang="en-GB" dirty="0"/>
              <a:t> </a:t>
            </a:r>
            <a:r>
              <a:rPr lang="en-GB" dirty="0" err="1"/>
              <a:t>přímou</a:t>
            </a:r>
            <a:r>
              <a:rPr lang="en-GB" dirty="0"/>
              <a:t> </a:t>
            </a:r>
            <a:r>
              <a:rPr lang="en-GB" dirty="0" err="1"/>
              <a:t>toxicitu</a:t>
            </a:r>
            <a:r>
              <a:rPr lang="en-GB" dirty="0"/>
              <a:t>, </a:t>
            </a:r>
            <a:r>
              <a:rPr lang="en-GB" dirty="0" err="1"/>
              <a:t>spíše</a:t>
            </a:r>
            <a:r>
              <a:rPr lang="en-GB" dirty="0"/>
              <a:t> </a:t>
            </a:r>
            <a:r>
              <a:rPr lang="en-GB" dirty="0" err="1"/>
              <a:t>obsah</a:t>
            </a:r>
            <a:r>
              <a:rPr lang="en-GB" dirty="0"/>
              <a:t> </a:t>
            </a:r>
            <a:r>
              <a:rPr lang="en-GB" dirty="0" err="1"/>
              <a:t>kyslíku</a:t>
            </a:r>
            <a:r>
              <a:rPr lang="cs-CZ" dirty="0"/>
              <a:t> (!)</a:t>
            </a:r>
            <a:endParaRPr lang="en-GB" dirty="0"/>
          </a:p>
          <a:p>
            <a:r>
              <a:rPr lang="cs-CZ" dirty="0"/>
              <a:t>h</a:t>
            </a:r>
            <a:r>
              <a:rPr lang="en-GB" dirty="0" err="1"/>
              <a:t>odnocení</a:t>
            </a:r>
            <a:r>
              <a:rPr lang="en-GB" dirty="0"/>
              <a:t> = </a:t>
            </a:r>
            <a:r>
              <a:rPr lang="en-GB" dirty="0" err="1"/>
              <a:t>kategorizace</a:t>
            </a:r>
            <a:endParaRPr lang="en-GB" dirty="0"/>
          </a:p>
          <a:p>
            <a:r>
              <a:rPr lang="cs-CZ" dirty="0" err="1"/>
              <a:t>p</a:t>
            </a:r>
            <a:r>
              <a:rPr lang="en-GB" dirty="0" err="1"/>
              <a:t>olysaprobita</a:t>
            </a:r>
            <a:r>
              <a:rPr lang="en-GB" dirty="0"/>
              <a:t> / </a:t>
            </a:r>
            <a:r>
              <a:rPr lang="cs-CZ" dirty="0"/>
              <a:t>m</a:t>
            </a:r>
            <a:r>
              <a:rPr lang="en-GB" dirty="0" err="1"/>
              <a:t>ezosaprobita</a:t>
            </a:r>
            <a:r>
              <a:rPr lang="en-GB" dirty="0"/>
              <a:t> (</a:t>
            </a:r>
            <a:r>
              <a:rPr lang="en-GB" dirty="0" err="1"/>
              <a:t>alfa</a:t>
            </a:r>
            <a:r>
              <a:rPr lang="en-GB" dirty="0"/>
              <a:t>-, beta-) / </a:t>
            </a:r>
            <a:r>
              <a:rPr lang="cs-CZ" dirty="0" err="1"/>
              <a:t>o</a:t>
            </a:r>
            <a:r>
              <a:rPr lang="en-GB" dirty="0" err="1"/>
              <a:t>ligosaprobita</a:t>
            </a:r>
            <a:endParaRPr lang="en-GB" dirty="0"/>
          </a:p>
          <a:p>
            <a:r>
              <a:rPr lang="en-GB" dirty="0"/>
              <a:t>(</a:t>
            </a:r>
            <a:r>
              <a:rPr lang="en-GB" dirty="0" err="1"/>
              <a:t>nebo</a:t>
            </a:r>
            <a:r>
              <a:rPr lang="en-GB" dirty="0"/>
              <a:t> </a:t>
            </a:r>
            <a:r>
              <a:rPr lang="en-GB" dirty="0" err="1"/>
              <a:t>nověji</a:t>
            </a:r>
            <a:r>
              <a:rPr lang="en-GB" dirty="0"/>
              <a:t> </a:t>
            </a:r>
            <a:r>
              <a:rPr lang="cs-CZ" dirty="0"/>
              <a:t>k</a:t>
            </a:r>
            <a:r>
              <a:rPr lang="en-GB" dirty="0" err="1"/>
              <a:t>atarobita</a:t>
            </a:r>
            <a:r>
              <a:rPr lang="en-GB" dirty="0"/>
              <a:t> / </a:t>
            </a:r>
            <a:r>
              <a:rPr lang="cs-CZ" dirty="0"/>
              <a:t>l</a:t>
            </a:r>
            <a:r>
              <a:rPr lang="en-GB" dirty="0" err="1"/>
              <a:t>imnosaprobita</a:t>
            </a:r>
            <a:r>
              <a:rPr lang="en-GB" dirty="0"/>
              <a:t> / </a:t>
            </a:r>
            <a:r>
              <a:rPr lang="cs-CZ" dirty="0"/>
              <a:t>e</a:t>
            </a:r>
            <a:r>
              <a:rPr lang="en-GB" dirty="0" err="1"/>
              <a:t>usaprobita</a:t>
            </a:r>
            <a:r>
              <a:rPr lang="en-GB" dirty="0"/>
              <a:t> / </a:t>
            </a:r>
            <a:r>
              <a:rPr lang="cs-CZ" dirty="0"/>
              <a:t>t</a:t>
            </a:r>
            <a:r>
              <a:rPr lang="en-GB" dirty="0" err="1"/>
              <a:t>ranssaprobita</a:t>
            </a:r>
            <a:r>
              <a:rPr lang="en-GB" dirty="0"/>
              <a:t>)</a:t>
            </a:r>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53</a:t>
            </a:fld>
            <a:endParaRPr lang="cs-CZ" altLang="cs-CZ" noProof="0" dirty="0"/>
          </a:p>
        </p:txBody>
      </p:sp>
    </p:spTree>
    <p:extLst>
      <p:ext uri="{BB962C8B-B14F-4D97-AF65-F5344CB8AC3E}">
        <p14:creationId xmlns:p14="http://schemas.microsoft.com/office/powerpoint/2010/main" val="1601413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a:t>Saprobita</a:t>
            </a:r>
            <a:endParaRPr lang="en-GB" dirty="0"/>
          </a:p>
        </p:txBody>
      </p:sp>
      <p:sp>
        <p:nvSpPr>
          <p:cNvPr id="6" name="Zástupný symbol pro obsah 5"/>
          <p:cNvSpPr>
            <a:spLocks noGrp="1"/>
          </p:cNvSpPr>
          <p:nvPr>
            <p:ph idx="1"/>
          </p:nvPr>
        </p:nvSpPr>
        <p:spPr/>
        <p:txBody>
          <a:bodyPr/>
          <a:lstStyle/>
          <a:p>
            <a:r>
              <a:rPr lang="cs-CZ" dirty="0"/>
              <a:t>proměna společenstva</a:t>
            </a:r>
            <a:endParaRPr lang="en-GB" dirty="0"/>
          </a:p>
        </p:txBody>
      </p:sp>
      <p:cxnSp>
        <p:nvCxnSpPr>
          <p:cNvPr id="8" name="Přímá spojnice 7"/>
          <p:cNvCxnSpPr/>
          <p:nvPr/>
        </p:nvCxnSpPr>
        <p:spPr bwMode="auto">
          <a:xfrm>
            <a:off x="4601497" y="2566219"/>
            <a:ext cx="5102942" cy="3736258"/>
          </a:xfrm>
          <a:prstGeom prst="line">
            <a:avLst/>
          </a:prstGeom>
          <a:solidFill>
            <a:schemeClr val="accent1"/>
          </a:solidFill>
          <a:ln w="57150"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7107" name="Picture 4" descr="biom170"/>
          <p:cNvPicPr>
            <a:picLocks noChangeAspect="1" noChangeArrowheads="1"/>
          </p:cNvPicPr>
          <p:nvPr/>
        </p:nvPicPr>
        <p:blipFill rotWithShape="1">
          <a:blip r:embed="rId3">
            <a:clrChange>
              <a:clrFrom>
                <a:srgbClr val="FBFBFB"/>
              </a:clrFrom>
              <a:clrTo>
                <a:srgbClr val="FBFBFB">
                  <a:alpha val="0"/>
                </a:srgbClr>
              </a:clrTo>
            </a:clrChange>
            <a:biLevel thresh="75000"/>
            <a:extLst>
              <a:ext uri="{28A0092B-C50C-407E-A947-70E740481C1C}">
                <a14:useLocalDpi xmlns:a14="http://schemas.microsoft.com/office/drawing/2010/main" val="0"/>
              </a:ext>
            </a:extLst>
          </a:blip>
          <a:srcRect l="6951" t="2671" r="3016"/>
          <a:stretch/>
        </p:blipFill>
        <p:spPr bwMode="auto">
          <a:xfrm>
            <a:off x="4032017" y="688259"/>
            <a:ext cx="8032164" cy="598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106" y="3770364"/>
            <a:ext cx="36004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34044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Hodnocení </a:t>
            </a:r>
            <a:r>
              <a:rPr lang="cs-CZ" dirty="0" err="1"/>
              <a:t>saprobity</a:t>
            </a:r>
            <a:endParaRPr lang="en-GB" dirty="0"/>
          </a:p>
        </p:txBody>
      </p:sp>
      <p:sp>
        <p:nvSpPr>
          <p:cNvPr id="3" name="Zástupný symbol pro obsah 2"/>
          <p:cNvSpPr>
            <a:spLocks noGrp="1"/>
          </p:cNvSpPr>
          <p:nvPr>
            <p:ph idx="1"/>
          </p:nvPr>
        </p:nvSpPr>
        <p:spPr/>
        <p:txBody>
          <a:bodyPr/>
          <a:lstStyle/>
          <a:p>
            <a:pPr marL="0" indent="0">
              <a:buNone/>
            </a:pPr>
            <a:r>
              <a:rPr lang="en-GB" b="1" dirty="0" err="1"/>
              <a:t>Hodnocení</a:t>
            </a:r>
            <a:r>
              <a:rPr lang="en-GB" b="1" dirty="0"/>
              <a:t> </a:t>
            </a:r>
            <a:r>
              <a:rPr lang="en-GB" b="1" dirty="0" err="1"/>
              <a:t>obsahu</a:t>
            </a:r>
            <a:r>
              <a:rPr lang="en-GB" b="1" dirty="0"/>
              <a:t> org. </a:t>
            </a:r>
            <a:r>
              <a:rPr lang="en-GB" b="1" dirty="0" err="1"/>
              <a:t>látek</a:t>
            </a:r>
            <a:r>
              <a:rPr lang="en-GB" b="1" dirty="0"/>
              <a:t> </a:t>
            </a:r>
            <a:r>
              <a:rPr lang="en-GB" b="1" dirty="0" err="1"/>
              <a:t>pomocí</a:t>
            </a:r>
            <a:r>
              <a:rPr lang="en-GB" b="1" dirty="0"/>
              <a:t> </a:t>
            </a:r>
            <a:r>
              <a:rPr lang="en-GB" b="1" dirty="0" err="1"/>
              <a:t>spotřeby</a:t>
            </a:r>
            <a:r>
              <a:rPr lang="en-GB" b="1" dirty="0"/>
              <a:t> </a:t>
            </a:r>
            <a:r>
              <a:rPr lang="en-GB" b="1" dirty="0" err="1"/>
              <a:t>kyslíku</a:t>
            </a:r>
            <a:endParaRPr lang="en-GB" b="1" dirty="0"/>
          </a:p>
          <a:p>
            <a:r>
              <a:rPr lang="en-GB" dirty="0"/>
              <a:t>BSK5 („</a:t>
            </a:r>
            <a:r>
              <a:rPr lang="en-GB" dirty="0" err="1"/>
              <a:t>Biologická</a:t>
            </a:r>
            <a:r>
              <a:rPr lang="en-GB" dirty="0"/>
              <a:t> </a:t>
            </a:r>
            <a:r>
              <a:rPr lang="en-GB" dirty="0" err="1"/>
              <a:t>spotřeba</a:t>
            </a:r>
            <a:r>
              <a:rPr lang="en-GB" dirty="0"/>
              <a:t> </a:t>
            </a:r>
            <a:r>
              <a:rPr lang="en-GB" dirty="0" err="1"/>
              <a:t>kyslíku</a:t>
            </a:r>
            <a:r>
              <a:rPr lang="en-GB" dirty="0"/>
              <a:t>“, 5 </a:t>
            </a:r>
            <a:r>
              <a:rPr lang="en-GB" dirty="0" err="1"/>
              <a:t>dní</a:t>
            </a:r>
            <a:r>
              <a:rPr lang="cs-CZ" dirty="0"/>
              <a:t>, </a:t>
            </a:r>
            <a:r>
              <a:rPr lang="en-GB" dirty="0" err="1"/>
              <a:t>anglicky</a:t>
            </a:r>
            <a:r>
              <a:rPr lang="en-GB" dirty="0"/>
              <a:t> BOD – Biological Oxygen Demand)</a:t>
            </a:r>
          </a:p>
          <a:p>
            <a:pPr lvl="1"/>
            <a:r>
              <a:rPr lang="cs-CZ" dirty="0"/>
              <a:t>v</a:t>
            </a:r>
            <a:r>
              <a:rPr lang="en-GB" dirty="0" err="1"/>
              <a:t>zorek</a:t>
            </a:r>
            <a:r>
              <a:rPr lang="en-GB" dirty="0"/>
              <a:t> </a:t>
            </a:r>
            <a:r>
              <a:rPr lang="en-GB" dirty="0" err="1"/>
              <a:t>vody</a:t>
            </a:r>
            <a:r>
              <a:rPr lang="en-GB" dirty="0"/>
              <a:t> se </a:t>
            </a:r>
            <a:r>
              <a:rPr lang="en-GB" dirty="0" err="1"/>
              <a:t>inkubuje</a:t>
            </a:r>
            <a:r>
              <a:rPr lang="en-GB" dirty="0"/>
              <a:t> </a:t>
            </a:r>
            <a:r>
              <a:rPr lang="en-GB" dirty="0" err="1"/>
              <a:t>za</a:t>
            </a:r>
            <a:r>
              <a:rPr lang="en-GB" dirty="0"/>
              <a:t> </a:t>
            </a:r>
            <a:r>
              <a:rPr lang="en-GB" dirty="0" err="1"/>
              <a:t>definovaných</a:t>
            </a:r>
            <a:r>
              <a:rPr lang="en-GB" dirty="0"/>
              <a:t> </a:t>
            </a:r>
            <a:r>
              <a:rPr lang="en-GB" dirty="0" err="1"/>
              <a:t>podmínek</a:t>
            </a:r>
            <a:r>
              <a:rPr lang="en-GB" dirty="0"/>
              <a:t> a </a:t>
            </a:r>
            <a:r>
              <a:rPr lang="en-GB" dirty="0" err="1"/>
              <a:t>měří</a:t>
            </a:r>
            <a:r>
              <a:rPr lang="en-GB" dirty="0"/>
              <a:t> se </a:t>
            </a:r>
            <a:r>
              <a:rPr lang="en-GB" dirty="0" err="1"/>
              <a:t>spotřeba</a:t>
            </a:r>
            <a:r>
              <a:rPr lang="en-GB" dirty="0"/>
              <a:t> </a:t>
            </a:r>
            <a:r>
              <a:rPr lang="en-GB" dirty="0" err="1"/>
              <a:t>kyslíku</a:t>
            </a:r>
            <a:r>
              <a:rPr lang="en-GB" dirty="0"/>
              <a:t> v </a:t>
            </a:r>
            <a:r>
              <a:rPr lang="en-GB" dirty="0" err="1"/>
              <a:t>čase</a:t>
            </a:r>
            <a:r>
              <a:rPr lang="en-GB" dirty="0"/>
              <a:t> (</a:t>
            </a:r>
            <a:r>
              <a:rPr lang="en-GB" dirty="0" err="1"/>
              <a:t>často</a:t>
            </a:r>
            <a:r>
              <a:rPr lang="en-GB" dirty="0"/>
              <a:t>/</a:t>
            </a:r>
            <a:r>
              <a:rPr lang="en-GB" dirty="0" err="1"/>
              <a:t>vysoký</a:t>
            </a:r>
            <a:r>
              <a:rPr lang="en-GB" dirty="0"/>
              <a:t> </a:t>
            </a:r>
            <a:r>
              <a:rPr lang="en-GB" dirty="0" err="1"/>
              <a:t>obsah</a:t>
            </a:r>
            <a:r>
              <a:rPr lang="en-GB" dirty="0"/>
              <a:t> OC - je </a:t>
            </a:r>
            <a:r>
              <a:rPr lang="en-GB" dirty="0" err="1"/>
              <a:t>třeba</a:t>
            </a:r>
            <a:r>
              <a:rPr lang="en-GB" dirty="0"/>
              <a:t> </a:t>
            </a:r>
            <a:r>
              <a:rPr lang="en-GB" dirty="0" err="1"/>
              <a:t>vodu</a:t>
            </a:r>
            <a:r>
              <a:rPr lang="en-GB" dirty="0"/>
              <a:t> </a:t>
            </a:r>
            <a:r>
              <a:rPr lang="en-GB" dirty="0" err="1"/>
              <a:t>ředit</a:t>
            </a:r>
            <a:r>
              <a:rPr lang="en-GB" dirty="0"/>
              <a:t>): </a:t>
            </a:r>
          </a:p>
          <a:p>
            <a:pPr lvl="1"/>
            <a:r>
              <a:rPr lang="en-GB" dirty="0" err="1"/>
              <a:t>více</a:t>
            </a:r>
            <a:r>
              <a:rPr lang="en-GB" dirty="0"/>
              <a:t> </a:t>
            </a:r>
            <a:r>
              <a:rPr lang="en-GB" dirty="0" err="1"/>
              <a:t>organických</a:t>
            </a:r>
            <a:r>
              <a:rPr lang="en-GB" dirty="0"/>
              <a:t> </a:t>
            </a:r>
            <a:r>
              <a:rPr lang="en-GB" dirty="0" err="1"/>
              <a:t>látek</a:t>
            </a:r>
            <a:r>
              <a:rPr lang="en-GB" dirty="0"/>
              <a:t> </a:t>
            </a:r>
            <a:r>
              <a:rPr lang="cs-CZ" dirty="0">
                <a:sym typeface="Wingdings" panose="05000000000000000000" pitchFamily="2" charset="2"/>
              </a:rPr>
              <a:t></a:t>
            </a:r>
            <a:r>
              <a:rPr lang="en-GB" dirty="0"/>
              <a:t> </a:t>
            </a:r>
            <a:r>
              <a:rPr lang="en-GB" dirty="0" err="1"/>
              <a:t>více</a:t>
            </a:r>
            <a:r>
              <a:rPr lang="en-GB" dirty="0"/>
              <a:t> </a:t>
            </a:r>
            <a:r>
              <a:rPr lang="en-GB" dirty="0" err="1"/>
              <a:t>živin</a:t>
            </a:r>
            <a:r>
              <a:rPr lang="en-GB" dirty="0"/>
              <a:t> pro </a:t>
            </a:r>
            <a:r>
              <a:rPr lang="en-GB" dirty="0" err="1"/>
              <a:t>bakterie</a:t>
            </a:r>
            <a:r>
              <a:rPr lang="en-GB" dirty="0"/>
              <a:t> </a:t>
            </a:r>
            <a:r>
              <a:rPr lang="en-GB" dirty="0" err="1"/>
              <a:t>ve</a:t>
            </a:r>
            <a:r>
              <a:rPr lang="en-GB" dirty="0"/>
              <a:t> </a:t>
            </a:r>
            <a:r>
              <a:rPr lang="en-GB" dirty="0" err="1"/>
              <a:t>vzorku</a:t>
            </a:r>
            <a:r>
              <a:rPr lang="en-GB" dirty="0"/>
              <a:t> </a:t>
            </a:r>
            <a:r>
              <a:rPr lang="cs-CZ" dirty="0">
                <a:sym typeface="Wingdings" panose="05000000000000000000" pitchFamily="2" charset="2"/>
              </a:rPr>
              <a:t></a:t>
            </a:r>
            <a:r>
              <a:rPr lang="en-GB" dirty="0"/>
              <a:t> </a:t>
            </a:r>
            <a:r>
              <a:rPr lang="en-GB" dirty="0" err="1"/>
              <a:t>vyšší</a:t>
            </a:r>
            <a:r>
              <a:rPr lang="en-GB" dirty="0"/>
              <a:t> </a:t>
            </a:r>
            <a:r>
              <a:rPr lang="en-GB" dirty="0" err="1"/>
              <a:t>spotřeba</a:t>
            </a:r>
            <a:r>
              <a:rPr lang="en-GB" dirty="0"/>
              <a:t> O2 </a:t>
            </a:r>
            <a:r>
              <a:rPr lang="cs-CZ" dirty="0">
                <a:sym typeface="Wingdings" panose="05000000000000000000" pitchFamily="2" charset="2"/>
              </a:rPr>
              <a:t></a:t>
            </a:r>
            <a:r>
              <a:rPr lang="en-GB" dirty="0"/>
              <a:t> </a:t>
            </a:r>
            <a:r>
              <a:rPr lang="en-GB" dirty="0" err="1"/>
              <a:t>vyšší</a:t>
            </a:r>
            <a:r>
              <a:rPr lang="en-GB" dirty="0"/>
              <a:t> BSK5</a:t>
            </a:r>
          </a:p>
          <a:p>
            <a:r>
              <a:rPr lang="en-GB" dirty="0"/>
              <a:t>CHSK („</a:t>
            </a:r>
            <a:r>
              <a:rPr lang="en-GB" dirty="0" err="1"/>
              <a:t>Chemická</a:t>
            </a:r>
            <a:r>
              <a:rPr lang="en-GB" dirty="0"/>
              <a:t> </a:t>
            </a:r>
            <a:r>
              <a:rPr lang="en-GB" dirty="0" err="1"/>
              <a:t>spotřeba</a:t>
            </a:r>
            <a:r>
              <a:rPr lang="en-GB" dirty="0"/>
              <a:t> </a:t>
            </a:r>
            <a:r>
              <a:rPr lang="en-GB" dirty="0" err="1"/>
              <a:t>kyslíku</a:t>
            </a:r>
            <a:r>
              <a:rPr lang="en-GB" dirty="0"/>
              <a:t>“</a:t>
            </a:r>
            <a:r>
              <a:rPr lang="cs-CZ" dirty="0"/>
              <a:t>)</a:t>
            </a:r>
          </a:p>
          <a:p>
            <a:pPr lvl="1"/>
            <a:r>
              <a:rPr lang="en-GB" dirty="0" err="1"/>
              <a:t>množství</a:t>
            </a:r>
            <a:r>
              <a:rPr lang="en-GB" dirty="0"/>
              <a:t> </a:t>
            </a:r>
            <a:r>
              <a:rPr lang="en-GB" dirty="0" err="1"/>
              <a:t>kyslíku</a:t>
            </a:r>
            <a:r>
              <a:rPr lang="en-GB" dirty="0"/>
              <a:t>, </a:t>
            </a:r>
            <a:r>
              <a:rPr lang="en-GB" dirty="0" err="1"/>
              <a:t>které</a:t>
            </a:r>
            <a:r>
              <a:rPr lang="en-GB" dirty="0"/>
              <a:t> je </a:t>
            </a:r>
            <a:r>
              <a:rPr lang="en-GB" dirty="0" err="1"/>
              <a:t>třeba</a:t>
            </a:r>
            <a:r>
              <a:rPr lang="en-GB" dirty="0"/>
              <a:t> k </a:t>
            </a:r>
            <a:r>
              <a:rPr lang="en-GB" dirty="0" err="1"/>
              <a:t>úplné</a:t>
            </a:r>
            <a:r>
              <a:rPr lang="en-GB" dirty="0"/>
              <a:t> </a:t>
            </a:r>
            <a:r>
              <a:rPr lang="en-GB" dirty="0" err="1"/>
              <a:t>oxidaci</a:t>
            </a:r>
            <a:r>
              <a:rPr lang="en-GB" dirty="0"/>
              <a:t> </a:t>
            </a:r>
            <a:r>
              <a:rPr lang="en-GB" dirty="0" err="1"/>
              <a:t>všech</a:t>
            </a:r>
            <a:r>
              <a:rPr lang="en-GB" dirty="0"/>
              <a:t> </a:t>
            </a:r>
            <a:r>
              <a:rPr lang="en-GB" dirty="0" err="1"/>
              <a:t>odbouratelných</a:t>
            </a:r>
            <a:r>
              <a:rPr lang="en-GB" dirty="0"/>
              <a:t> </a:t>
            </a:r>
            <a:r>
              <a:rPr lang="en-GB" dirty="0" err="1"/>
              <a:t>látek</a:t>
            </a:r>
            <a:r>
              <a:rPr lang="en-GB" dirty="0"/>
              <a:t> </a:t>
            </a:r>
            <a:r>
              <a:rPr lang="en-GB" dirty="0" err="1"/>
              <a:t>obsažených</a:t>
            </a:r>
            <a:r>
              <a:rPr lang="en-GB" dirty="0"/>
              <a:t> </a:t>
            </a:r>
            <a:r>
              <a:rPr lang="en-GB" dirty="0" err="1"/>
              <a:t>ve</a:t>
            </a:r>
            <a:r>
              <a:rPr lang="en-GB" dirty="0"/>
              <a:t> </a:t>
            </a:r>
            <a:r>
              <a:rPr lang="en-GB" dirty="0" err="1"/>
              <a:t>vodě</a:t>
            </a:r>
            <a:r>
              <a:rPr lang="en-GB" dirty="0"/>
              <a:t>, </a:t>
            </a:r>
            <a:r>
              <a:rPr lang="en-GB" dirty="0" err="1"/>
              <a:t>tedy</a:t>
            </a:r>
            <a:r>
              <a:rPr lang="en-GB" dirty="0"/>
              <a:t> </a:t>
            </a:r>
            <a:r>
              <a:rPr lang="en-GB" dirty="0" err="1"/>
              <a:t>i</a:t>
            </a:r>
            <a:r>
              <a:rPr lang="en-GB" dirty="0"/>
              <a:t> </a:t>
            </a:r>
            <a:r>
              <a:rPr lang="en-GB" dirty="0" err="1"/>
              <a:t>těch</a:t>
            </a:r>
            <a:r>
              <a:rPr lang="en-GB" dirty="0"/>
              <a:t>, </a:t>
            </a:r>
            <a:r>
              <a:rPr lang="en-GB" dirty="0" err="1"/>
              <a:t>které</a:t>
            </a:r>
            <a:r>
              <a:rPr lang="en-GB" dirty="0"/>
              <a:t> </a:t>
            </a:r>
            <a:r>
              <a:rPr lang="en-GB" dirty="0" err="1"/>
              <a:t>nejsou</a:t>
            </a:r>
            <a:r>
              <a:rPr lang="en-GB" dirty="0"/>
              <a:t> </a:t>
            </a:r>
            <a:r>
              <a:rPr lang="en-GB" dirty="0" err="1"/>
              <a:t>degradovány</a:t>
            </a:r>
            <a:r>
              <a:rPr lang="en-GB" dirty="0"/>
              <a:t> </a:t>
            </a:r>
            <a:r>
              <a:rPr lang="en-GB" dirty="0" err="1"/>
              <a:t>mikroorganismy</a:t>
            </a:r>
            <a:r>
              <a:rPr lang="en-GB" dirty="0"/>
              <a:t>, </a:t>
            </a:r>
            <a:r>
              <a:rPr lang="en-GB" dirty="0" err="1"/>
              <a:t>tj</a:t>
            </a:r>
            <a:r>
              <a:rPr lang="en-GB" dirty="0"/>
              <a:t>. </a:t>
            </a:r>
            <a:r>
              <a:rPr lang="en-GB" dirty="0" err="1"/>
              <a:t>biologicky</a:t>
            </a:r>
            <a:endParaRPr lang="en-GB" dirty="0"/>
          </a:p>
          <a:p>
            <a:pPr lvl="1"/>
            <a:r>
              <a:rPr lang="cs-CZ" dirty="0"/>
              <a:t>s</a:t>
            </a:r>
            <a:r>
              <a:rPr lang="en-GB" dirty="0" err="1"/>
              <a:t>tanovení</a:t>
            </a:r>
            <a:r>
              <a:rPr lang="en-GB" dirty="0"/>
              <a:t> – </a:t>
            </a:r>
            <a:r>
              <a:rPr lang="en-GB" dirty="0" err="1"/>
              <a:t>celková</a:t>
            </a:r>
            <a:r>
              <a:rPr lang="en-GB" dirty="0"/>
              <a:t> </a:t>
            </a:r>
            <a:r>
              <a:rPr lang="en-GB" dirty="0" err="1"/>
              <a:t>spotřeba</a:t>
            </a:r>
            <a:r>
              <a:rPr lang="en-GB" dirty="0"/>
              <a:t> </a:t>
            </a:r>
            <a:r>
              <a:rPr lang="en-GB" dirty="0" err="1"/>
              <a:t>kyslíku</a:t>
            </a:r>
            <a:r>
              <a:rPr lang="en-GB" dirty="0"/>
              <a:t> </a:t>
            </a:r>
            <a:r>
              <a:rPr lang="en-GB" dirty="0" err="1"/>
              <a:t>při</a:t>
            </a:r>
            <a:r>
              <a:rPr lang="en-GB" dirty="0"/>
              <a:t> </a:t>
            </a:r>
            <a:r>
              <a:rPr lang="en-GB" dirty="0" err="1"/>
              <a:t>oxidaci</a:t>
            </a:r>
            <a:r>
              <a:rPr lang="en-GB" dirty="0"/>
              <a:t> </a:t>
            </a:r>
            <a:r>
              <a:rPr lang="en-GB" dirty="0" err="1"/>
              <a:t>manganistanem</a:t>
            </a:r>
            <a:r>
              <a:rPr lang="en-GB" dirty="0"/>
              <a:t> </a:t>
            </a:r>
            <a:r>
              <a:rPr lang="en-GB" dirty="0" err="1"/>
              <a:t>draselným</a:t>
            </a:r>
            <a:endParaRPr lang="en-GB" dirty="0"/>
          </a:p>
          <a:p>
            <a:pPr marL="0" indent="0">
              <a:buNone/>
            </a:pP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spTree>
    <p:extLst>
      <p:ext uri="{BB962C8B-B14F-4D97-AF65-F5344CB8AC3E}">
        <p14:creationId xmlns:p14="http://schemas.microsoft.com/office/powerpoint/2010/main" val="4292088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Hodnocení </a:t>
            </a:r>
            <a:r>
              <a:rPr lang="cs-CZ" dirty="0" err="1"/>
              <a:t>saprobity</a:t>
            </a:r>
            <a:endParaRPr lang="en-GB" dirty="0"/>
          </a:p>
        </p:txBody>
      </p:sp>
      <p:sp>
        <p:nvSpPr>
          <p:cNvPr id="3" name="Zástupný symbol pro obsah 2"/>
          <p:cNvSpPr>
            <a:spLocks noGrp="1"/>
          </p:cNvSpPr>
          <p:nvPr>
            <p:ph idx="1"/>
          </p:nvPr>
        </p:nvSpPr>
        <p:spPr/>
        <p:txBody>
          <a:bodyPr/>
          <a:lstStyle/>
          <a:p>
            <a:pPr marL="0" indent="0">
              <a:buNone/>
            </a:pPr>
            <a:r>
              <a:rPr lang="en-GB" b="1" dirty="0" err="1"/>
              <a:t>Hodnocení</a:t>
            </a:r>
            <a:r>
              <a:rPr lang="en-GB" b="1" dirty="0"/>
              <a:t> </a:t>
            </a:r>
            <a:r>
              <a:rPr lang="en-GB" b="1" dirty="0" err="1"/>
              <a:t>pomocí</a:t>
            </a:r>
            <a:r>
              <a:rPr lang="en-GB" b="1" dirty="0"/>
              <a:t> BIOINDIKACE - </a:t>
            </a:r>
            <a:r>
              <a:rPr lang="en-GB" b="1" dirty="0" err="1"/>
              <a:t>Saprobní</a:t>
            </a:r>
            <a:r>
              <a:rPr lang="en-GB" b="1" dirty="0"/>
              <a:t> index </a:t>
            </a:r>
            <a:endParaRPr lang="cs-CZ" b="1" dirty="0"/>
          </a:p>
          <a:p>
            <a:r>
              <a:rPr lang="en-GB" dirty="0"/>
              <a:t>ČSN 83 05 32, </a:t>
            </a:r>
            <a:r>
              <a:rPr lang="en-GB" dirty="0" err="1"/>
              <a:t>část</a:t>
            </a:r>
            <a:r>
              <a:rPr lang="en-GB" dirty="0"/>
              <a:t> 6</a:t>
            </a:r>
          </a:p>
          <a:p>
            <a:r>
              <a:rPr lang="cs-CZ" dirty="0"/>
              <a:t>v</a:t>
            </a:r>
            <a:r>
              <a:rPr lang="en-GB" dirty="0" err="1"/>
              <a:t>ýznamné</a:t>
            </a:r>
            <a:r>
              <a:rPr lang="en-GB" dirty="0"/>
              <a:t> </a:t>
            </a:r>
            <a:r>
              <a:rPr lang="en-GB" dirty="0" err="1"/>
              <a:t>druhy</a:t>
            </a:r>
            <a:r>
              <a:rPr lang="en-GB" dirty="0"/>
              <a:t> </a:t>
            </a:r>
            <a:r>
              <a:rPr lang="en-GB" dirty="0" err="1"/>
              <a:t>organismů</a:t>
            </a:r>
            <a:r>
              <a:rPr lang="en-GB" dirty="0"/>
              <a:t> </a:t>
            </a:r>
            <a:r>
              <a:rPr lang="en-GB" dirty="0" err="1"/>
              <a:t>mají</a:t>
            </a:r>
            <a:r>
              <a:rPr lang="en-GB" dirty="0"/>
              <a:t> </a:t>
            </a:r>
            <a:r>
              <a:rPr lang="en-GB" dirty="0" err="1"/>
              <a:t>přiřazenu</a:t>
            </a:r>
            <a:r>
              <a:rPr lang="en-GB" dirty="0"/>
              <a:t> „</a:t>
            </a:r>
            <a:r>
              <a:rPr lang="en-GB" dirty="0" err="1"/>
              <a:t>indikátorovou</a:t>
            </a:r>
            <a:r>
              <a:rPr lang="en-GB" dirty="0"/>
              <a:t>“ </a:t>
            </a:r>
            <a:r>
              <a:rPr lang="en-GB" dirty="0" err="1"/>
              <a:t>hodnotu</a:t>
            </a:r>
            <a:endParaRPr lang="en-GB" dirty="0"/>
          </a:p>
          <a:p>
            <a:r>
              <a:rPr lang="cs-CZ" dirty="0"/>
              <a:t>a</a:t>
            </a:r>
            <a:r>
              <a:rPr lang="en-GB" dirty="0" err="1"/>
              <a:t>nalýza</a:t>
            </a:r>
            <a:r>
              <a:rPr lang="en-GB" dirty="0"/>
              <a:t> </a:t>
            </a:r>
            <a:r>
              <a:rPr lang="en-GB" dirty="0" err="1"/>
              <a:t>společenstva</a:t>
            </a:r>
            <a:r>
              <a:rPr lang="en-GB" dirty="0"/>
              <a:t> </a:t>
            </a:r>
            <a:r>
              <a:rPr lang="en-GB" dirty="0" err="1"/>
              <a:t>na</a:t>
            </a:r>
            <a:r>
              <a:rPr lang="en-GB" dirty="0"/>
              <a:t> </a:t>
            </a:r>
            <a:r>
              <a:rPr lang="en-GB" dirty="0" err="1"/>
              <a:t>lokalitě</a:t>
            </a:r>
            <a:r>
              <a:rPr lang="en-GB" dirty="0"/>
              <a:t> </a:t>
            </a:r>
            <a:r>
              <a:rPr lang="cs-CZ" dirty="0">
                <a:sym typeface="Wingdings" panose="05000000000000000000" pitchFamily="2" charset="2"/>
              </a:rPr>
              <a:t></a:t>
            </a:r>
            <a:r>
              <a:rPr lang="en-GB" dirty="0"/>
              <a:t> </a:t>
            </a:r>
            <a:r>
              <a:rPr lang="en-GB" dirty="0" err="1"/>
              <a:t>výpočet</a:t>
            </a:r>
            <a:r>
              <a:rPr lang="en-GB" dirty="0"/>
              <a:t> </a:t>
            </a:r>
            <a:r>
              <a:rPr lang="en-GB" dirty="0" err="1"/>
              <a:t>Saprobního</a:t>
            </a:r>
            <a:r>
              <a:rPr lang="en-GB" dirty="0"/>
              <a:t> </a:t>
            </a:r>
            <a:r>
              <a:rPr lang="en-GB" dirty="0" err="1"/>
              <a:t>indexu</a:t>
            </a:r>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pic>
        <p:nvPicPr>
          <p:cNvPr id="5" name="Picture 2" descr="S = \frac{\sum_{i=1}^n A_i\cdot s_i\cdot g_i}{\sum_{i=1}^n A_i\cdot g_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3933366"/>
            <a:ext cx="30607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a:spLocks noChangeArrowheads="1"/>
          </p:cNvSpPr>
          <p:nvPr/>
        </p:nvSpPr>
        <p:spPr bwMode="auto">
          <a:xfrm>
            <a:off x="603250" y="3430127"/>
            <a:ext cx="321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800" b="1" dirty="0">
                <a:solidFill>
                  <a:srgbClr val="FF0000"/>
                </a:solidFill>
              </a:rPr>
              <a:t>Výpočet </a:t>
            </a:r>
            <a:r>
              <a:rPr lang="cs-CZ" altLang="en-US" sz="1800" b="1" dirty="0" err="1">
                <a:solidFill>
                  <a:srgbClr val="FF0000"/>
                </a:solidFill>
              </a:rPr>
              <a:t>saprobního</a:t>
            </a:r>
            <a:r>
              <a:rPr lang="cs-CZ" altLang="en-US" sz="1800" b="1" dirty="0">
                <a:solidFill>
                  <a:srgbClr val="FF0000"/>
                </a:solidFill>
              </a:rPr>
              <a:t> indexu</a:t>
            </a:r>
          </a:p>
        </p:txBody>
      </p:sp>
      <p:sp>
        <p:nvSpPr>
          <p:cNvPr id="7" name="TextovéPole 6"/>
          <p:cNvSpPr txBox="1">
            <a:spLocks noChangeArrowheads="1"/>
          </p:cNvSpPr>
          <p:nvPr/>
        </p:nvSpPr>
        <p:spPr bwMode="auto">
          <a:xfrm>
            <a:off x="631825" y="4941428"/>
            <a:ext cx="307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panose="020B0604020202020204" pitchFamily="34" charset="0"/>
              <a:buChar char="•"/>
              <a:defRPr sz="3200">
                <a:solidFill>
                  <a:srgbClr val="818184"/>
                </a:solidFill>
                <a:latin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rgbClr val="818184"/>
                </a:solidFill>
                <a:latin typeface="Arial" panose="020B0604020202020204" pitchFamily="34" charset="0"/>
              </a:defRPr>
            </a:lvl2pPr>
            <a:lvl3pPr marL="1143000" indent="-228600">
              <a:spcBef>
                <a:spcPct val="20000"/>
              </a:spcBef>
              <a:buClr>
                <a:schemeClr val="accent1"/>
              </a:buClr>
              <a:buFont typeface="Arial" panose="020B0604020202020204" pitchFamily="34" charset="0"/>
              <a:buChar char="•"/>
              <a:defRPr sz="2400">
                <a:solidFill>
                  <a:srgbClr val="818184"/>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rgbClr val="818184"/>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rgbClr val="818184"/>
                </a:solidFill>
                <a:latin typeface="Arial" panose="020B0604020202020204" pitchFamily="34" charset="0"/>
              </a:defRPr>
            </a:lvl9pPr>
          </a:lstStyle>
          <a:p>
            <a:pPr eaLnBrk="1" hangingPunct="1">
              <a:spcBef>
                <a:spcPct val="0"/>
              </a:spcBef>
              <a:buClrTx/>
              <a:buFontTx/>
              <a:buNone/>
            </a:pPr>
            <a:r>
              <a:rPr lang="cs-CZ" altLang="en-US" sz="1200" dirty="0" err="1">
                <a:solidFill>
                  <a:schemeClr val="tx1"/>
                </a:solidFill>
              </a:rPr>
              <a:t>Ai</a:t>
            </a:r>
            <a:r>
              <a:rPr lang="cs-CZ" altLang="en-US" sz="1200" dirty="0">
                <a:solidFill>
                  <a:schemeClr val="tx1"/>
                </a:solidFill>
              </a:rPr>
              <a:t> – abundance zjištěného organismu,</a:t>
            </a:r>
          </a:p>
          <a:p>
            <a:pPr eaLnBrk="1" hangingPunct="1">
              <a:spcBef>
                <a:spcPct val="0"/>
              </a:spcBef>
              <a:buClrTx/>
              <a:buFontTx/>
              <a:buNone/>
            </a:pPr>
            <a:r>
              <a:rPr lang="cs-CZ" altLang="en-US" sz="1200" dirty="0">
                <a:solidFill>
                  <a:schemeClr val="tx1"/>
                </a:solidFill>
              </a:rPr>
              <a:t>Si - individuální </a:t>
            </a:r>
            <a:r>
              <a:rPr lang="cs-CZ" altLang="en-US" sz="1200" dirty="0" err="1">
                <a:solidFill>
                  <a:schemeClr val="tx1"/>
                </a:solidFill>
              </a:rPr>
              <a:t>saprobní</a:t>
            </a:r>
            <a:r>
              <a:rPr lang="cs-CZ" altLang="en-US" sz="1200" dirty="0">
                <a:solidFill>
                  <a:schemeClr val="tx1"/>
                </a:solidFill>
              </a:rPr>
              <a:t> index organismu </a:t>
            </a:r>
          </a:p>
          <a:p>
            <a:pPr eaLnBrk="1" hangingPunct="1">
              <a:spcBef>
                <a:spcPct val="0"/>
              </a:spcBef>
              <a:buClrTx/>
              <a:buFontTx/>
              <a:buNone/>
            </a:pPr>
            <a:r>
              <a:rPr lang="cs-CZ" altLang="en-US" sz="1200" dirty="0" err="1">
                <a:solidFill>
                  <a:schemeClr val="tx1"/>
                </a:solidFill>
              </a:rPr>
              <a:t>gi</a:t>
            </a:r>
            <a:r>
              <a:rPr lang="cs-CZ" altLang="en-US" sz="1200" dirty="0">
                <a:solidFill>
                  <a:schemeClr val="tx1"/>
                </a:solidFill>
              </a:rPr>
              <a:t> - indikační hodnota organismu.</a:t>
            </a:r>
          </a:p>
        </p:txBody>
      </p:sp>
    </p:spTree>
    <p:extLst>
      <p:ext uri="{BB962C8B-B14F-4D97-AF65-F5344CB8AC3E}">
        <p14:creationId xmlns:p14="http://schemas.microsoft.com/office/powerpoint/2010/main" val="395091575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048" r="8369" b="16705"/>
          <a:stretch>
            <a:fillRect/>
          </a:stretch>
        </p:blipFill>
        <p:spPr bwMode="auto">
          <a:xfrm>
            <a:off x="361437" y="2829697"/>
            <a:ext cx="6297512" cy="3870347"/>
          </a:xfrm>
          <a:prstGeom prst="rect">
            <a:avLst/>
          </a:prstGeom>
          <a:solidFill>
            <a:schemeClr val="bg1"/>
          </a:solidFill>
          <a:ln>
            <a:noFill/>
          </a:ln>
          <a:effectLst>
            <a:outerShdw blurRad="292100" dist="139700" dir="2700000" algn="tl" rotWithShape="0">
              <a:srgbClr val="333333">
                <a:alpha val="65000"/>
              </a:srgbClr>
            </a:outerShdw>
          </a:effectLst>
        </p:spPr>
      </p:pic>
      <p:pic>
        <p:nvPicPr>
          <p:cNvPr id="51203" name="Picture 5" descr="E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209" r="5615" b="12759"/>
          <a:stretch>
            <a:fillRect/>
          </a:stretch>
        </p:blipFill>
        <p:spPr bwMode="auto">
          <a:xfrm>
            <a:off x="6734405" y="2829697"/>
            <a:ext cx="5336950" cy="3870347"/>
          </a:xfrm>
          <a:prstGeom prst="rect">
            <a:avLst/>
          </a:prstGeom>
          <a:solidFill>
            <a:schemeClr val="bg1"/>
          </a:solidFill>
          <a:ln>
            <a:noFill/>
          </a:ln>
          <a:effectLst>
            <a:outerShdw blurRad="292100" dist="139700" dir="2700000" algn="tl" rotWithShape="0">
              <a:srgbClr val="333333">
                <a:alpha val="65000"/>
              </a:srgbClr>
            </a:outerShdw>
          </a:effectLst>
        </p:spPr>
      </p:pic>
      <p:sp>
        <p:nvSpPr>
          <p:cNvPr id="4" name="Nadpis 3"/>
          <p:cNvSpPr>
            <a:spLocks noGrp="1"/>
          </p:cNvSpPr>
          <p:nvPr>
            <p:ph type="title"/>
          </p:nvPr>
        </p:nvSpPr>
        <p:spPr/>
        <p:txBody>
          <a:bodyPr/>
          <a:lstStyle/>
          <a:p>
            <a:r>
              <a:rPr lang="cs-CZ" dirty="0"/>
              <a:t>Hodnocení </a:t>
            </a:r>
            <a:r>
              <a:rPr lang="cs-CZ" dirty="0" err="1"/>
              <a:t>saprobity</a:t>
            </a:r>
            <a:endParaRPr lang="en-GB" dirty="0"/>
          </a:p>
        </p:txBody>
      </p:sp>
      <p:sp>
        <p:nvSpPr>
          <p:cNvPr id="5" name="Zástupný symbol pro obsah 4"/>
          <p:cNvSpPr>
            <a:spLocks noGrp="1"/>
          </p:cNvSpPr>
          <p:nvPr>
            <p:ph idx="1"/>
          </p:nvPr>
        </p:nvSpPr>
        <p:spPr/>
        <p:txBody>
          <a:bodyPr/>
          <a:lstStyle/>
          <a:p>
            <a:pPr>
              <a:spcBef>
                <a:spcPct val="0"/>
              </a:spcBef>
              <a:buClrTx/>
              <a:buNone/>
            </a:pPr>
            <a:r>
              <a:rPr lang="cs-CZ" altLang="en-US" b="1" dirty="0"/>
              <a:t>Indikátorové druhy </a:t>
            </a:r>
            <a:r>
              <a:rPr lang="cs-CZ" altLang="en-US" b="1" dirty="0" err="1"/>
              <a:t>saprobity</a:t>
            </a:r>
            <a:r>
              <a:rPr lang="cs-CZ" altLang="en-US" b="1" dirty="0"/>
              <a:t> - příklady</a:t>
            </a:r>
          </a:p>
          <a:p>
            <a:pPr>
              <a:spcBef>
                <a:spcPct val="0"/>
              </a:spcBef>
              <a:buClrTx/>
              <a:buNone/>
            </a:pPr>
            <a:endParaRPr lang="cs-CZ" altLang="en-US" dirty="0"/>
          </a:p>
          <a:p>
            <a:pPr>
              <a:spcBef>
                <a:spcPct val="0"/>
              </a:spcBef>
              <a:buClrTx/>
              <a:buNone/>
            </a:pPr>
            <a:r>
              <a:rPr lang="cs-CZ" altLang="en-US" dirty="0" err="1"/>
              <a:t>Xeno</a:t>
            </a:r>
            <a:r>
              <a:rPr lang="cs-CZ" altLang="en-US" dirty="0"/>
              <a:t> </a:t>
            </a:r>
            <a:r>
              <a:rPr lang="en-US" altLang="en-US" dirty="0"/>
              <a:t>&amp; </a:t>
            </a:r>
            <a:r>
              <a:rPr lang="en-US" altLang="en-US" dirty="0" err="1"/>
              <a:t>oligosapr</a:t>
            </a:r>
            <a:r>
              <a:rPr lang="cs-CZ" altLang="en-US" dirty="0"/>
              <a:t>obita                                    </a:t>
            </a:r>
            <a:r>
              <a:rPr lang="cs-CZ" altLang="en-US" dirty="0" err="1"/>
              <a:t>Polysaprobita</a:t>
            </a:r>
            <a:endParaRPr lang="cs-CZ" altLang="en-US" dirty="0"/>
          </a:p>
          <a:p>
            <a:endParaRPr lang="en-GB" dirty="0"/>
          </a:p>
        </p:txBody>
      </p:sp>
    </p:spTree>
    <p:extLst>
      <p:ext uri="{BB962C8B-B14F-4D97-AF65-F5344CB8AC3E}">
        <p14:creationId xmlns:p14="http://schemas.microsoft.com/office/powerpoint/2010/main" val="410518992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Hodnocení </a:t>
            </a:r>
            <a:r>
              <a:rPr lang="cs-CZ" dirty="0" err="1"/>
              <a:t>saprobity</a:t>
            </a:r>
            <a:endParaRPr lang="en-GB" dirty="0"/>
          </a:p>
        </p:txBody>
      </p:sp>
      <p:sp>
        <p:nvSpPr>
          <p:cNvPr id="7" name="Zástupný symbol pro obsah 6"/>
          <p:cNvSpPr>
            <a:spLocks noGrp="1"/>
          </p:cNvSpPr>
          <p:nvPr>
            <p:ph idx="1"/>
          </p:nvPr>
        </p:nvSpPr>
        <p:spPr>
          <a:xfrm>
            <a:off x="704850" y="1212782"/>
            <a:ext cx="5708307" cy="4778443"/>
          </a:xfrm>
        </p:spPr>
        <p:txBody>
          <a:bodyPr/>
          <a:lstStyle/>
          <a:p>
            <a:r>
              <a:rPr lang="en-GB" dirty="0" err="1"/>
              <a:t>Třídy</a:t>
            </a:r>
            <a:r>
              <a:rPr lang="en-GB" dirty="0"/>
              <a:t> </a:t>
            </a:r>
            <a:r>
              <a:rPr lang="en-GB" dirty="0" err="1"/>
              <a:t>saprobního</a:t>
            </a:r>
            <a:r>
              <a:rPr lang="en-GB" dirty="0"/>
              <a:t> </a:t>
            </a:r>
            <a:r>
              <a:rPr lang="en-GB" dirty="0" err="1"/>
              <a:t>indexu</a:t>
            </a:r>
            <a:r>
              <a:rPr lang="en-GB" dirty="0"/>
              <a:t> </a:t>
            </a:r>
            <a:r>
              <a:rPr lang="en-GB" dirty="0" err="1"/>
              <a:t>podle</a:t>
            </a:r>
            <a:r>
              <a:rPr lang="en-GB" dirty="0"/>
              <a:t> </a:t>
            </a:r>
            <a:r>
              <a:rPr lang="en-GB" dirty="0" err="1"/>
              <a:t>normy</a:t>
            </a:r>
            <a:r>
              <a:rPr lang="en-GB" dirty="0"/>
              <a:t> ČSN 75 7221 (1998)</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58</a:t>
            </a:fld>
            <a:endParaRPr lang="cs-CZ" altLang="cs-CZ" noProof="0" dirty="0"/>
          </a:p>
        </p:txBody>
      </p:sp>
      <p:pic>
        <p:nvPicPr>
          <p:cNvPr id="5" name="Picture 5" descr="biom18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3157" y="59241"/>
            <a:ext cx="5778843" cy="679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ulka 5"/>
          <p:cNvGraphicFramePr>
            <a:graphicFrameLocks noGrp="1"/>
          </p:cNvGraphicFramePr>
          <p:nvPr/>
        </p:nvGraphicFramePr>
        <p:xfrm>
          <a:off x="110117" y="3128954"/>
          <a:ext cx="6128308" cy="1008062"/>
        </p:xfrm>
        <a:graphic>
          <a:graphicData uri="http://schemas.openxmlformats.org/drawingml/2006/table">
            <a:tbl>
              <a:tblPr/>
              <a:tblGrid>
                <a:gridCol w="1163933">
                  <a:extLst>
                    <a:ext uri="{9D8B030D-6E8A-4147-A177-3AD203B41FA5}">
                      <a16:colId xmlns:a16="http://schemas.microsoft.com/office/drawing/2014/main" val="20000"/>
                    </a:ext>
                  </a:extLst>
                </a:gridCol>
                <a:gridCol w="992875">
                  <a:extLst>
                    <a:ext uri="{9D8B030D-6E8A-4147-A177-3AD203B41FA5}">
                      <a16:colId xmlns:a16="http://schemas.microsoft.com/office/drawing/2014/main" val="20001"/>
                    </a:ext>
                  </a:extLst>
                </a:gridCol>
                <a:gridCol w="992875">
                  <a:extLst>
                    <a:ext uri="{9D8B030D-6E8A-4147-A177-3AD203B41FA5}">
                      <a16:colId xmlns:a16="http://schemas.microsoft.com/office/drawing/2014/main" val="20002"/>
                    </a:ext>
                  </a:extLst>
                </a:gridCol>
                <a:gridCol w="992875">
                  <a:extLst>
                    <a:ext uri="{9D8B030D-6E8A-4147-A177-3AD203B41FA5}">
                      <a16:colId xmlns:a16="http://schemas.microsoft.com/office/drawing/2014/main" val="20003"/>
                    </a:ext>
                  </a:extLst>
                </a:gridCol>
                <a:gridCol w="992875">
                  <a:extLst>
                    <a:ext uri="{9D8B030D-6E8A-4147-A177-3AD203B41FA5}">
                      <a16:colId xmlns:a16="http://schemas.microsoft.com/office/drawing/2014/main" val="20004"/>
                    </a:ext>
                  </a:extLst>
                </a:gridCol>
                <a:gridCol w="992875">
                  <a:extLst>
                    <a:ext uri="{9D8B030D-6E8A-4147-A177-3AD203B41FA5}">
                      <a16:colId xmlns:a16="http://schemas.microsoft.com/office/drawing/2014/main" val="20005"/>
                    </a:ext>
                  </a:extLst>
                </a:gridCol>
              </a:tblGrid>
              <a:tr h="360363">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cs-CZ"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cs-CZ" sz="1800" b="1" i="0" u="none" strike="noStrike" cap="none" normalizeH="0" baseline="0" dirty="0">
                          <a:ln>
                            <a:noFill/>
                          </a:ln>
                          <a:solidFill>
                            <a:schemeClr val="tx1"/>
                          </a:solidFill>
                          <a:effectLst/>
                          <a:latin typeface="+mn-lt"/>
                          <a:cs typeface="Times New Roman" pitchFamily="18" charset="0"/>
                        </a:rPr>
                        <a:t>Třída I</a:t>
                      </a:r>
                      <a:endParaRPr kumimoji="0" lang="cs-CZ"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cs-CZ" sz="1800" b="1" i="0" u="none" strike="noStrike" cap="none" normalizeH="0" baseline="0" dirty="0">
                          <a:ln>
                            <a:noFill/>
                          </a:ln>
                          <a:solidFill>
                            <a:schemeClr val="tx1"/>
                          </a:solidFill>
                          <a:effectLst/>
                          <a:latin typeface="+mn-lt"/>
                          <a:cs typeface="Times New Roman" pitchFamily="18" charset="0"/>
                        </a:rPr>
                        <a:t>Třída II</a:t>
                      </a:r>
                      <a:endParaRPr kumimoji="0" lang="cs-CZ"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cs-CZ" sz="1800" b="1" i="0" u="none" strike="noStrike" cap="none" normalizeH="0" baseline="0" dirty="0">
                          <a:ln>
                            <a:noFill/>
                          </a:ln>
                          <a:solidFill>
                            <a:schemeClr val="tx1"/>
                          </a:solidFill>
                          <a:effectLst/>
                          <a:latin typeface="+mn-lt"/>
                          <a:cs typeface="Times New Roman" pitchFamily="18" charset="0"/>
                        </a:rPr>
                        <a:t>Třída III</a:t>
                      </a:r>
                      <a:endParaRPr kumimoji="0" lang="cs-CZ"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cs-CZ" sz="1800" b="1" i="0" u="none" strike="noStrike" cap="none" normalizeH="0" baseline="0">
                          <a:ln>
                            <a:noFill/>
                          </a:ln>
                          <a:solidFill>
                            <a:schemeClr val="tx1"/>
                          </a:solidFill>
                          <a:effectLst/>
                          <a:latin typeface="+mn-lt"/>
                          <a:cs typeface="Times New Roman" pitchFamily="18" charset="0"/>
                        </a:rPr>
                        <a:t>Třída IV</a:t>
                      </a:r>
                      <a:endParaRPr kumimoji="0" lang="cs-CZ" sz="2000" b="0" i="0" u="none" strike="noStrike" cap="none" normalizeH="0" baseline="0">
                        <a:ln>
                          <a:noFill/>
                        </a:ln>
                        <a:solidFill>
                          <a:schemeClr val="tx1"/>
                        </a:solidFill>
                        <a:effectLst/>
                        <a:latin typeface="+mn-lt"/>
                        <a:cs typeface="Times New Roman" pitchFamily="18" charset="0"/>
                      </a:endParaRPr>
                    </a:p>
                  </a:txBody>
                  <a:tcPr marL="68580" marR="68580" marT="0" marB="0"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cs-CZ" sz="1800" b="1" i="0" u="none" strike="noStrike" cap="none" normalizeH="0" baseline="0">
                          <a:ln>
                            <a:noFill/>
                          </a:ln>
                          <a:solidFill>
                            <a:schemeClr val="tx1"/>
                          </a:solidFill>
                          <a:effectLst/>
                          <a:latin typeface="+mn-lt"/>
                          <a:cs typeface="Times New Roman" pitchFamily="18" charset="0"/>
                        </a:rPr>
                        <a:t>Třída V</a:t>
                      </a:r>
                      <a:endParaRPr kumimoji="0" lang="cs-CZ" sz="2000" b="0" i="0" u="none" strike="noStrike" cap="none" normalizeH="0" baseline="0">
                        <a:ln>
                          <a:noFill/>
                        </a:ln>
                        <a:solidFill>
                          <a:schemeClr val="tx1"/>
                        </a:solidFill>
                        <a:effectLst/>
                        <a:latin typeface="+mn-lt"/>
                        <a:cs typeface="Times New Roman" pitchFamily="18" charset="0"/>
                      </a:endParaRPr>
                    </a:p>
                  </a:txBody>
                  <a:tcPr marL="68580" marR="68580" marT="0" marB="0"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4BACC6"/>
                    </a:solidFill>
                  </a:tcPr>
                </a:tc>
                <a:extLst>
                  <a:ext uri="{0D108BD9-81ED-4DB2-BD59-A6C34878D82A}">
                    <a16:rowId xmlns:a16="http://schemas.microsoft.com/office/drawing/2014/main" val="10000"/>
                  </a:ext>
                </a:extLst>
              </a:tr>
              <a:tr h="64769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cs-CZ" sz="1800" b="1" i="0" u="none" strike="noStrike" cap="none" normalizeH="0" baseline="0">
                          <a:ln>
                            <a:noFill/>
                          </a:ln>
                          <a:solidFill>
                            <a:schemeClr val="tx1"/>
                          </a:solidFill>
                          <a:effectLst/>
                          <a:latin typeface="+mn-lt"/>
                          <a:cs typeface="Times New Roman" pitchFamily="18" charset="0"/>
                        </a:rPr>
                        <a:t>Saprobní index</a:t>
                      </a:r>
                      <a:endParaRPr kumimoji="0" lang="cs-CZ" sz="2000" b="0" i="0" u="none" strike="noStrike" cap="none" normalizeH="0" baseline="0">
                        <a:ln>
                          <a:noFill/>
                        </a:ln>
                        <a:solidFill>
                          <a:schemeClr val="tx1"/>
                        </a:solidFill>
                        <a:effectLst/>
                        <a:latin typeface="+mn-lt"/>
                        <a:cs typeface="Times New Roman" pitchFamily="18" charset="0"/>
                      </a:endParaRPr>
                    </a:p>
                  </a:txBody>
                  <a:tcPr marL="68580" marR="68580" marT="0" marB="0"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mn-lt"/>
                          <a:cs typeface="Times New Roman" pitchFamily="18" charset="0"/>
                        </a:rPr>
                        <a:t>... - 1,49</a:t>
                      </a:r>
                      <a:endParaRPr kumimoji="0" lang="cs-CZ" sz="2000" b="0" i="0" u="none" strike="noStrike" cap="none" normalizeH="0" baseline="0">
                        <a:ln>
                          <a:noFill/>
                        </a:ln>
                        <a:solidFill>
                          <a:schemeClr val="tx1"/>
                        </a:solidFill>
                        <a:effectLst/>
                        <a:latin typeface="+mn-lt"/>
                        <a:cs typeface="Times New Roman" pitchFamily="18" charset="0"/>
                      </a:endParaRPr>
                    </a:p>
                  </a:txBody>
                  <a:tcPr marL="68580" marR="68580" marT="0" marB="0"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cs-CZ" sz="1800" b="0" i="0" u="none" strike="noStrike" cap="none" normalizeH="0" baseline="0" dirty="0">
                          <a:ln>
                            <a:noFill/>
                          </a:ln>
                          <a:solidFill>
                            <a:schemeClr val="tx1"/>
                          </a:solidFill>
                          <a:effectLst/>
                          <a:latin typeface="+mn-lt"/>
                          <a:cs typeface="Times New Roman" pitchFamily="18" charset="0"/>
                        </a:rPr>
                        <a:t>1,50 - 2,19</a:t>
                      </a:r>
                      <a:endParaRPr kumimoji="0" lang="cs-CZ"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cs-CZ" sz="1800" b="0" i="0" u="none" strike="noStrike" cap="none" normalizeH="0" baseline="0" dirty="0">
                          <a:ln>
                            <a:noFill/>
                          </a:ln>
                          <a:solidFill>
                            <a:schemeClr val="tx1"/>
                          </a:solidFill>
                          <a:effectLst/>
                          <a:latin typeface="+mn-lt"/>
                          <a:cs typeface="Times New Roman" pitchFamily="18" charset="0"/>
                        </a:rPr>
                        <a:t>2,20 - 2,99</a:t>
                      </a:r>
                      <a:endParaRPr kumimoji="0" lang="cs-CZ"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cs-CZ" sz="1800" b="0" i="0" u="none" strike="noStrike" cap="none" normalizeH="0" baseline="0" dirty="0">
                          <a:ln>
                            <a:noFill/>
                          </a:ln>
                          <a:solidFill>
                            <a:schemeClr val="tx1"/>
                          </a:solidFill>
                          <a:effectLst/>
                          <a:latin typeface="+mn-lt"/>
                          <a:cs typeface="Times New Roman" pitchFamily="18" charset="0"/>
                        </a:rPr>
                        <a:t>3,00 - 3,49</a:t>
                      </a:r>
                      <a:endParaRPr kumimoji="0" lang="cs-CZ"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cs-CZ" sz="1800" b="0" i="0" u="none" strike="noStrike" cap="none" normalizeH="0" baseline="0" dirty="0">
                          <a:ln>
                            <a:noFill/>
                          </a:ln>
                          <a:solidFill>
                            <a:schemeClr val="tx1"/>
                          </a:solidFill>
                          <a:effectLst/>
                          <a:latin typeface="+mn-lt"/>
                          <a:cs typeface="Times New Roman" pitchFamily="18" charset="0"/>
                        </a:rPr>
                        <a:t>3,50 - …</a:t>
                      </a:r>
                      <a:endParaRPr kumimoji="0" lang="cs-CZ"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3501302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err="1"/>
              <a:t>Bioindikace</a:t>
            </a:r>
            <a:r>
              <a:rPr lang="cs-CZ" dirty="0"/>
              <a:t> na úrovni populace, společenstva a ekosystému</a:t>
            </a:r>
            <a:endParaRPr lang="en-GB"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59</a:t>
            </a:fld>
            <a:endParaRPr lang="cs-CZ" altLang="cs-CZ" noProof="0" dirty="0"/>
          </a:p>
        </p:txBody>
      </p:sp>
    </p:spTree>
    <p:extLst>
      <p:ext uri="{BB962C8B-B14F-4D97-AF65-F5344CB8AC3E}">
        <p14:creationId xmlns:p14="http://schemas.microsoft.com/office/powerpoint/2010/main" val="412522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Nadpis 63"/>
          <p:cNvSpPr>
            <a:spLocks noGrp="1"/>
          </p:cNvSpPr>
          <p:nvPr>
            <p:ph type="title"/>
          </p:nvPr>
        </p:nvSpPr>
        <p:spPr/>
        <p:txBody>
          <a:bodyPr/>
          <a:lstStyle/>
          <a:p>
            <a:r>
              <a:rPr lang="cs-CZ" dirty="0"/>
              <a:t>Retrospektivní </a:t>
            </a:r>
            <a:r>
              <a:rPr lang="cs-CZ" dirty="0" err="1"/>
              <a:t>ekotoxikologie</a:t>
            </a:r>
            <a:endParaRPr lang="cs-CZ" dirty="0"/>
          </a:p>
        </p:txBody>
      </p:sp>
      <p:pic>
        <p:nvPicPr>
          <p:cNvPr id="542723" name="Picture 3"/>
          <p:cNvPicPr>
            <a:picLocks noChangeAspect="1" noChangeArrowheads="1"/>
          </p:cNvPicPr>
          <p:nvPr/>
        </p:nvPicPr>
        <p:blipFill>
          <a:blip r:embed="rId3" cstate="print"/>
          <a:srcRect/>
          <a:stretch>
            <a:fillRect/>
          </a:stretch>
        </p:blipFill>
        <p:spPr bwMode="auto">
          <a:xfrm>
            <a:off x="2150196" y="1066799"/>
            <a:ext cx="7920182" cy="4953000"/>
          </a:xfrm>
          <a:prstGeom prst="rect">
            <a:avLst/>
          </a:prstGeom>
          <a:noFill/>
          <a:ln w="9525">
            <a:noFill/>
            <a:miter lim="800000"/>
            <a:headEnd/>
            <a:tailEnd/>
          </a:ln>
          <a:effectLst/>
        </p:spPr>
      </p:pic>
    </p:spTree>
    <p:extLst>
      <p:ext uri="{BB962C8B-B14F-4D97-AF65-F5344CB8AC3E}">
        <p14:creationId xmlns:p14="http://schemas.microsoft.com/office/powerpoint/2010/main" val="51516026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Vyšší úrovně v </a:t>
            </a:r>
            <a:r>
              <a:rPr lang="cs-CZ" dirty="0" err="1"/>
              <a:t>ekotoxikologii</a:t>
            </a:r>
            <a:endParaRPr lang="en-GB" dirty="0"/>
          </a:p>
        </p:txBody>
      </p:sp>
      <p:sp>
        <p:nvSpPr>
          <p:cNvPr id="3" name="Zástupný symbol pro obsah 2"/>
          <p:cNvSpPr>
            <a:spLocks noGrp="1"/>
          </p:cNvSpPr>
          <p:nvPr>
            <p:ph idx="1"/>
          </p:nvPr>
        </p:nvSpPr>
        <p:spPr/>
        <p:txBody>
          <a:bodyPr/>
          <a:lstStyle/>
          <a:p>
            <a:r>
              <a:rPr lang="en-GB" dirty="0" err="1"/>
              <a:t>obtížně</a:t>
            </a:r>
            <a:r>
              <a:rPr lang="en-GB" dirty="0"/>
              <a:t> </a:t>
            </a:r>
            <a:r>
              <a:rPr lang="en-GB" dirty="0" err="1"/>
              <a:t>studovatelné</a:t>
            </a:r>
            <a:r>
              <a:rPr lang="en-GB" dirty="0"/>
              <a:t> a </a:t>
            </a:r>
            <a:r>
              <a:rPr lang="en-GB" dirty="0" err="1"/>
              <a:t>kvantifikovatelné</a:t>
            </a:r>
            <a:endParaRPr lang="en-GB" dirty="0"/>
          </a:p>
          <a:p>
            <a:pPr lvl="1"/>
            <a:r>
              <a:rPr lang="en-GB" dirty="0" err="1"/>
              <a:t>komplexnost</a:t>
            </a:r>
            <a:r>
              <a:rPr lang="en-GB" dirty="0"/>
              <a:t> a </a:t>
            </a:r>
            <a:r>
              <a:rPr lang="en-GB" dirty="0" err="1"/>
              <a:t>variabilita</a:t>
            </a:r>
            <a:r>
              <a:rPr lang="en-GB" dirty="0"/>
              <a:t> </a:t>
            </a:r>
          </a:p>
          <a:p>
            <a:pPr lvl="1"/>
            <a:r>
              <a:rPr lang="en-GB" dirty="0" err="1"/>
              <a:t>dobře</a:t>
            </a:r>
            <a:r>
              <a:rPr lang="en-GB" dirty="0"/>
              <a:t> </a:t>
            </a:r>
            <a:r>
              <a:rPr lang="en-GB" dirty="0" err="1"/>
              <a:t>prokazatelné</a:t>
            </a:r>
            <a:r>
              <a:rPr lang="en-GB" dirty="0"/>
              <a:t> </a:t>
            </a:r>
            <a:r>
              <a:rPr lang="en-GB" dirty="0" err="1"/>
              <a:t>až</a:t>
            </a:r>
            <a:r>
              <a:rPr lang="en-GB" dirty="0"/>
              <a:t> </a:t>
            </a:r>
            <a:r>
              <a:rPr lang="en-GB" dirty="0" err="1"/>
              <a:t>velké</a:t>
            </a:r>
            <a:r>
              <a:rPr lang="en-GB" dirty="0"/>
              <a:t> </a:t>
            </a:r>
            <a:r>
              <a:rPr lang="en-GB" dirty="0" err="1"/>
              <a:t>změny</a:t>
            </a:r>
            <a:endParaRPr lang="en-GB" dirty="0"/>
          </a:p>
          <a:p>
            <a:pPr lvl="1"/>
            <a:r>
              <a:rPr lang="en-GB" dirty="0" err="1"/>
              <a:t>pomalé</a:t>
            </a:r>
            <a:r>
              <a:rPr lang="en-GB" dirty="0"/>
              <a:t> </a:t>
            </a:r>
            <a:r>
              <a:rPr lang="en-GB" dirty="0" err="1"/>
              <a:t>projevy</a:t>
            </a:r>
            <a:endParaRPr lang="en-GB" dirty="0"/>
          </a:p>
          <a:p>
            <a:pPr lvl="1"/>
            <a:r>
              <a:rPr lang="en-GB" dirty="0" err="1"/>
              <a:t>organismální</a:t>
            </a:r>
            <a:r>
              <a:rPr lang="en-GB" dirty="0"/>
              <a:t> </a:t>
            </a:r>
            <a:r>
              <a:rPr lang="en-GB" dirty="0" err="1"/>
              <a:t>efekty</a:t>
            </a:r>
            <a:r>
              <a:rPr lang="en-GB" dirty="0"/>
              <a:t> </a:t>
            </a:r>
            <a:r>
              <a:rPr lang="en-GB" dirty="0" err="1"/>
              <a:t>nejsou</a:t>
            </a:r>
            <a:r>
              <a:rPr lang="en-GB" dirty="0"/>
              <a:t> </a:t>
            </a:r>
            <a:r>
              <a:rPr lang="en-GB" dirty="0" err="1"/>
              <a:t>vždy</a:t>
            </a:r>
            <a:r>
              <a:rPr lang="en-GB" dirty="0"/>
              <a:t> </a:t>
            </a:r>
            <a:r>
              <a:rPr lang="en-GB" dirty="0" err="1"/>
              <a:t>interpretovatelné</a:t>
            </a:r>
            <a:r>
              <a:rPr lang="en-GB" dirty="0"/>
              <a:t> 				- </a:t>
            </a:r>
            <a:r>
              <a:rPr lang="en-GB" dirty="0" err="1"/>
              <a:t>obtížně</a:t>
            </a:r>
            <a:r>
              <a:rPr lang="en-GB" dirty="0"/>
              <a:t> </a:t>
            </a:r>
            <a:r>
              <a:rPr lang="en-GB" dirty="0" err="1"/>
              <a:t>prokazatelná</a:t>
            </a:r>
            <a:r>
              <a:rPr lang="en-GB" dirty="0"/>
              <a:t> </a:t>
            </a:r>
            <a:r>
              <a:rPr lang="en-GB" dirty="0" err="1"/>
              <a:t>kauzalita</a:t>
            </a:r>
            <a:r>
              <a:rPr lang="en-GB" dirty="0"/>
              <a:t> "</a:t>
            </a:r>
            <a:r>
              <a:rPr lang="en-GB" dirty="0" err="1"/>
              <a:t>toxikant</a:t>
            </a:r>
            <a:r>
              <a:rPr lang="en-GB" dirty="0"/>
              <a:t> &lt;-&gt; </a:t>
            </a:r>
            <a:r>
              <a:rPr lang="en-GB" dirty="0" err="1"/>
              <a:t>efekt</a:t>
            </a:r>
            <a:r>
              <a:rPr lang="en-GB" dirty="0"/>
              <a:t>"</a:t>
            </a:r>
          </a:p>
          <a:p>
            <a:pPr lvl="1"/>
            <a:r>
              <a:rPr lang="en-GB" dirty="0" err="1"/>
              <a:t>obtížně</a:t>
            </a:r>
            <a:r>
              <a:rPr lang="en-GB" dirty="0"/>
              <a:t> </a:t>
            </a:r>
            <a:r>
              <a:rPr lang="en-GB" dirty="0" err="1"/>
              <a:t>predikovatelné</a:t>
            </a:r>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60</a:t>
            </a:fld>
            <a:endParaRPr lang="cs-CZ" altLang="cs-CZ" noProof="0" dirty="0"/>
          </a:p>
        </p:txBody>
      </p:sp>
      <p:pic>
        <p:nvPicPr>
          <p:cNvPr id="5" name="Obrázek 4"/>
          <p:cNvPicPr>
            <a:picLocks noChangeAspect="1"/>
          </p:cNvPicPr>
          <p:nvPr/>
        </p:nvPicPr>
        <p:blipFill>
          <a:blip r:embed="rId2"/>
          <a:stretch>
            <a:fillRect/>
          </a:stretch>
        </p:blipFill>
        <p:spPr>
          <a:xfrm>
            <a:off x="7369521" y="1131300"/>
            <a:ext cx="4683204" cy="2912981"/>
          </a:xfrm>
          <a:prstGeom prst="rect">
            <a:avLst/>
          </a:prstGeom>
          <a:ln>
            <a:noFill/>
          </a:ln>
          <a:effectLst>
            <a:outerShdw blurRad="292100" dist="139700" dir="2700000" algn="tl" rotWithShape="0">
              <a:srgbClr val="333333">
                <a:alpha val="65000"/>
              </a:srgbClr>
            </a:outerShdw>
          </a:effectLst>
        </p:spPr>
      </p:pic>
      <p:pic>
        <p:nvPicPr>
          <p:cNvPr id="6" name="Obrázek 5"/>
          <p:cNvPicPr>
            <a:picLocks noChangeAspect="1"/>
          </p:cNvPicPr>
          <p:nvPr/>
        </p:nvPicPr>
        <p:blipFill>
          <a:blip r:embed="rId3"/>
          <a:stretch>
            <a:fillRect/>
          </a:stretch>
        </p:blipFill>
        <p:spPr>
          <a:xfrm>
            <a:off x="4644427" y="3784934"/>
            <a:ext cx="4273236" cy="30730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99250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clrChange>
              <a:clrFrom>
                <a:srgbClr val="FFFFFF"/>
              </a:clrFrom>
              <a:clrTo>
                <a:srgbClr val="FFFFFF">
                  <a:alpha val="0"/>
                </a:srgbClr>
              </a:clrTo>
            </a:clrChange>
          </a:blip>
          <a:stretch>
            <a:fillRect/>
          </a:stretch>
        </p:blipFill>
        <p:spPr>
          <a:xfrm>
            <a:off x="3992578" y="183516"/>
            <a:ext cx="8199422" cy="6050503"/>
          </a:xfrm>
          <a:prstGeom prst="rect">
            <a:avLst/>
          </a:prstGeom>
        </p:spPr>
      </p:pic>
      <p:sp>
        <p:nvSpPr>
          <p:cNvPr id="2" name="Nadpis 1"/>
          <p:cNvSpPr>
            <a:spLocks noGrp="1"/>
          </p:cNvSpPr>
          <p:nvPr>
            <p:ph type="title"/>
          </p:nvPr>
        </p:nvSpPr>
        <p:spPr/>
        <p:txBody>
          <a:bodyPr/>
          <a:lstStyle/>
          <a:p>
            <a:r>
              <a:rPr lang="cs-CZ" dirty="0" err="1"/>
              <a:t>Bioindikace</a:t>
            </a:r>
            <a:endParaRPr lang="en-GB" dirty="0"/>
          </a:p>
        </p:txBody>
      </p:sp>
      <p:sp>
        <p:nvSpPr>
          <p:cNvPr id="3" name="Zástupný symbol pro obsah 2"/>
          <p:cNvSpPr>
            <a:spLocks noGrp="1"/>
          </p:cNvSpPr>
          <p:nvPr>
            <p:ph idx="1"/>
          </p:nvPr>
        </p:nvSpPr>
        <p:spPr>
          <a:xfrm>
            <a:off x="518037" y="4512617"/>
            <a:ext cx="6335047" cy="957498"/>
          </a:xfrm>
        </p:spPr>
        <p:txBody>
          <a:bodyPr/>
          <a:lstStyle/>
          <a:p>
            <a:r>
              <a:rPr lang="cs-CZ" dirty="0"/>
              <a:t>nejen indikátorové druhy, ale i vyšší úrovně ekologické hierarchie</a:t>
            </a:r>
          </a:p>
          <a:p>
            <a:r>
              <a:rPr lang="cs-CZ" dirty="0"/>
              <a:t>jak </a:t>
            </a:r>
            <a:r>
              <a:rPr lang="cs-CZ" b="1" dirty="0"/>
              <a:t>struktura</a:t>
            </a:r>
            <a:r>
              <a:rPr lang="cs-CZ" dirty="0"/>
              <a:t>, tak </a:t>
            </a:r>
            <a:r>
              <a:rPr lang="cs-CZ" b="1" dirty="0"/>
              <a:t>složení</a:t>
            </a:r>
            <a:r>
              <a:rPr lang="cs-CZ" dirty="0"/>
              <a:t>, tak </a:t>
            </a:r>
            <a:r>
              <a:rPr lang="cs-CZ" b="1" dirty="0"/>
              <a:t>funkce</a:t>
            </a:r>
            <a:endParaRPr lang="en-GB" b="1"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61</a:t>
            </a:fld>
            <a:endParaRPr lang="cs-CZ" altLang="cs-CZ" noProof="0" dirty="0"/>
          </a:p>
        </p:txBody>
      </p:sp>
      <p:sp>
        <p:nvSpPr>
          <p:cNvPr id="5" name="Obdélník 4"/>
          <p:cNvSpPr/>
          <p:nvPr/>
        </p:nvSpPr>
        <p:spPr>
          <a:xfrm>
            <a:off x="9869641" y="5683448"/>
            <a:ext cx="1995546" cy="307777"/>
          </a:xfrm>
          <a:prstGeom prst="rect">
            <a:avLst/>
          </a:prstGeom>
        </p:spPr>
        <p:txBody>
          <a:bodyPr wrap="none">
            <a:spAutoFit/>
          </a:bodyPr>
          <a:lstStyle/>
          <a:p>
            <a:r>
              <a:rPr lang="en-GB" sz="1400" dirty="0"/>
              <a:t>Dale</a:t>
            </a:r>
            <a:r>
              <a:rPr lang="cs-CZ" sz="1400" dirty="0"/>
              <a:t> </a:t>
            </a:r>
            <a:r>
              <a:rPr lang="en-US" sz="1400" dirty="0"/>
              <a:t>&amp;</a:t>
            </a:r>
            <a:r>
              <a:rPr lang="cs-CZ" sz="1400" dirty="0"/>
              <a:t> </a:t>
            </a:r>
            <a:r>
              <a:rPr lang="en-GB" sz="1400" dirty="0" err="1"/>
              <a:t>Beyeler</a:t>
            </a:r>
            <a:r>
              <a:rPr lang="cs-CZ" sz="1400" dirty="0"/>
              <a:t> (2001) </a:t>
            </a:r>
            <a:endParaRPr lang="en-GB" sz="1400" dirty="0"/>
          </a:p>
        </p:txBody>
      </p:sp>
    </p:spTree>
    <p:extLst>
      <p:ext uri="{BB962C8B-B14F-4D97-AF65-F5344CB8AC3E}">
        <p14:creationId xmlns:p14="http://schemas.microsoft.com/office/powerpoint/2010/main" val="224453234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Vliv stresorů na populace</a:t>
            </a:r>
            <a:endParaRPr lang="en-GB" sz="36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pic>
        <p:nvPicPr>
          <p:cNvPr id="5" name="Obrázek 4"/>
          <p:cNvPicPr>
            <a:picLocks noChangeAspect="1"/>
          </p:cNvPicPr>
          <p:nvPr/>
        </p:nvPicPr>
        <p:blipFill rotWithShape="1">
          <a:blip r:embed="rId2"/>
          <a:srcRect b="94397"/>
          <a:stretch/>
        </p:blipFill>
        <p:spPr>
          <a:xfrm>
            <a:off x="977564" y="1196740"/>
            <a:ext cx="10364194" cy="864818"/>
          </a:xfrm>
          <a:prstGeom prst="rect">
            <a:avLst/>
          </a:prstGeom>
          <a:ln>
            <a:noFill/>
          </a:ln>
          <a:effectLst>
            <a:outerShdw blurRad="292100" dist="139700" dir="2700000" algn="tl" rotWithShape="0">
              <a:srgbClr val="333333">
                <a:alpha val="65000"/>
              </a:srgbClr>
            </a:outerShdw>
          </a:effectLst>
        </p:spPr>
      </p:pic>
      <p:pic>
        <p:nvPicPr>
          <p:cNvPr id="7" name="Obrázek 6"/>
          <p:cNvPicPr>
            <a:picLocks noChangeAspect="1"/>
          </p:cNvPicPr>
          <p:nvPr/>
        </p:nvPicPr>
        <p:blipFill rotWithShape="1">
          <a:blip r:embed="rId2"/>
          <a:srcRect t="7528" b="66855"/>
          <a:stretch/>
        </p:blipFill>
        <p:spPr>
          <a:xfrm>
            <a:off x="977565" y="1873981"/>
            <a:ext cx="10364203" cy="3953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559170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4850" y="329472"/>
            <a:ext cx="3566795" cy="737327"/>
          </a:xfrm>
        </p:spPr>
        <p:txBody>
          <a:bodyPr/>
          <a:lstStyle/>
          <a:p>
            <a:r>
              <a:rPr lang="cs-CZ" sz="3600" dirty="0"/>
              <a:t>Vliv stresorů na společenstvo a ekosystém</a:t>
            </a:r>
            <a:endParaRPr lang="en-GB" sz="3600" dirty="0"/>
          </a:p>
        </p:txBody>
      </p:sp>
      <p:sp>
        <p:nvSpPr>
          <p:cNvPr id="3" name="Zástupný symbol pro obsah 2"/>
          <p:cNvSpPr>
            <a:spLocks noGrp="1"/>
          </p:cNvSpPr>
          <p:nvPr>
            <p:ph idx="1"/>
          </p:nvPr>
        </p:nvSpPr>
        <p:spPr>
          <a:xfrm>
            <a:off x="704850" y="2835667"/>
            <a:ext cx="10810875" cy="3155558"/>
          </a:xfrm>
        </p:spPr>
        <p:txBody>
          <a:bodyPr/>
          <a:lstStyle/>
          <a:p>
            <a:r>
              <a:rPr lang="cs-CZ" b="1" dirty="0"/>
              <a:t>struktura </a:t>
            </a:r>
            <a:br>
              <a:rPr lang="cs-CZ" b="1" dirty="0"/>
            </a:br>
            <a:r>
              <a:rPr lang="cs-CZ" b="1" dirty="0"/>
              <a:t>a dynamika</a:t>
            </a:r>
            <a:endParaRPr lang="en-GB" b="1"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pic>
        <p:nvPicPr>
          <p:cNvPr id="7" name="Obrázek 6"/>
          <p:cNvPicPr>
            <a:picLocks noChangeAspect="1"/>
          </p:cNvPicPr>
          <p:nvPr/>
        </p:nvPicPr>
        <p:blipFill rotWithShape="1">
          <a:blip r:embed="rId2"/>
          <a:srcRect b="94556"/>
          <a:stretch/>
        </p:blipFill>
        <p:spPr>
          <a:xfrm>
            <a:off x="4271645" y="227641"/>
            <a:ext cx="7781080" cy="630768"/>
          </a:xfrm>
          <a:prstGeom prst="rect">
            <a:avLst/>
          </a:prstGeom>
          <a:ln>
            <a:noFill/>
          </a:ln>
          <a:effectLst>
            <a:outerShdw blurRad="292100" dist="139700" dir="2700000" algn="tl" rotWithShape="0">
              <a:srgbClr val="333333">
                <a:alpha val="65000"/>
              </a:srgbClr>
            </a:outerShdw>
          </a:effectLst>
        </p:spPr>
      </p:pic>
      <p:pic>
        <p:nvPicPr>
          <p:cNvPr id="5" name="Obrázek 4"/>
          <p:cNvPicPr>
            <a:picLocks noChangeAspect="1"/>
          </p:cNvPicPr>
          <p:nvPr/>
        </p:nvPicPr>
        <p:blipFill rotWithShape="1">
          <a:blip r:embed="rId2"/>
          <a:srcRect t="36333" b="12519"/>
          <a:stretch/>
        </p:blipFill>
        <p:spPr>
          <a:xfrm>
            <a:off x="4271645" y="802106"/>
            <a:ext cx="7781080" cy="5926707"/>
          </a:xfrm>
          <a:prstGeom prst="rect">
            <a:avLst/>
          </a:prstGeom>
          <a:ln>
            <a:noFill/>
          </a:ln>
          <a:effectLst>
            <a:outerShdw blurRad="292100" dist="139700" dir="2700000" algn="tl" rotWithShape="0">
              <a:srgbClr val="333333">
                <a:alpha val="65000"/>
              </a:srgbClr>
            </a:outerShdw>
          </a:effectLst>
        </p:spPr>
      </p:pic>
      <p:sp>
        <p:nvSpPr>
          <p:cNvPr id="6" name="Ovál 5"/>
          <p:cNvSpPr/>
          <p:nvPr/>
        </p:nvSpPr>
        <p:spPr bwMode="auto">
          <a:xfrm>
            <a:off x="4090219" y="2969342"/>
            <a:ext cx="1877962" cy="658761"/>
          </a:xfrm>
          <a:prstGeom prst="ellipse">
            <a:avLst/>
          </a:prstGeom>
          <a:noFill/>
          <a:ln w="571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76667970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srcRect b="72931"/>
          <a:stretch/>
        </p:blipFill>
        <p:spPr>
          <a:xfrm rot="174881">
            <a:off x="2776529" y="2637314"/>
            <a:ext cx="9352690" cy="2707245"/>
          </a:xfrm>
          <a:prstGeom prst="rect">
            <a:avLst/>
          </a:prstGeom>
        </p:spPr>
      </p:pic>
      <p:sp>
        <p:nvSpPr>
          <p:cNvPr id="2" name="Nadpis 1"/>
          <p:cNvSpPr>
            <a:spLocks noGrp="1"/>
          </p:cNvSpPr>
          <p:nvPr>
            <p:ph type="title"/>
          </p:nvPr>
        </p:nvSpPr>
        <p:spPr/>
        <p:txBody>
          <a:bodyPr/>
          <a:lstStyle/>
          <a:p>
            <a:r>
              <a:rPr lang="cs-CZ" sz="3600" dirty="0"/>
              <a:t>Vliv na společenstvo a ekosystém</a:t>
            </a:r>
            <a:endParaRPr lang="en-GB" sz="3600" dirty="0"/>
          </a:p>
        </p:txBody>
      </p:sp>
      <p:sp>
        <p:nvSpPr>
          <p:cNvPr id="3" name="Zástupný symbol pro obsah 2"/>
          <p:cNvSpPr>
            <a:spLocks noGrp="1"/>
          </p:cNvSpPr>
          <p:nvPr>
            <p:ph idx="1"/>
          </p:nvPr>
        </p:nvSpPr>
        <p:spPr/>
        <p:txBody>
          <a:bodyPr/>
          <a:lstStyle/>
          <a:p>
            <a:r>
              <a:rPr lang="cs-CZ" b="1" dirty="0"/>
              <a:t>struktura </a:t>
            </a:r>
            <a:br>
              <a:rPr lang="cs-CZ" b="1" dirty="0"/>
            </a:br>
            <a:r>
              <a:rPr lang="cs-CZ" b="1" dirty="0"/>
              <a:t>a dynamika</a:t>
            </a:r>
            <a:endParaRPr lang="en-GB" b="1"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64</a:t>
            </a:fld>
            <a:endParaRPr lang="cs-CZ" altLang="cs-CZ" noProof="0" dirty="0"/>
          </a:p>
        </p:txBody>
      </p:sp>
      <p:pic>
        <p:nvPicPr>
          <p:cNvPr id="7" name="Obrázek 6"/>
          <p:cNvPicPr>
            <a:picLocks noChangeAspect="1"/>
          </p:cNvPicPr>
          <p:nvPr/>
        </p:nvPicPr>
        <p:blipFill rotWithShape="1">
          <a:blip r:embed="rId3"/>
          <a:srcRect b="94556"/>
          <a:stretch/>
        </p:blipFill>
        <p:spPr>
          <a:xfrm>
            <a:off x="2974446" y="1085634"/>
            <a:ext cx="9167607" cy="74316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5" name="Obrázek 4"/>
          <p:cNvPicPr>
            <a:picLocks noChangeAspect="1"/>
          </p:cNvPicPr>
          <p:nvPr/>
        </p:nvPicPr>
        <p:blipFill rotWithShape="1">
          <a:blip r:embed="rId3"/>
          <a:srcRect t="88671" b="310"/>
          <a:stretch/>
        </p:blipFill>
        <p:spPr>
          <a:xfrm>
            <a:off x="2931458" y="1847634"/>
            <a:ext cx="9210596" cy="153724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9" name="TextovéPole 8"/>
          <p:cNvSpPr txBox="1"/>
          <p:nvPr/>
        </p:nvSpPr>
        <p:spPr>
          <a:xfrm rot="20300973">
            <a:off x="3757457" y="2265611"/>
            <a:ext cx="975652" cy="307777"/>
          </a:xfrm>
          <a:prstGeom prst="rect">
            <a:avLst/>
          </a:prstGeom>
          <a:noFill/>
        </p:spPr>
        <p:txBody>
          <a:bodyPr wrap="none" rtlCol="0">
            <a:spAutoFit/>
          </a:bodyPr>
          <a:lstStyle/>
          <a:p>
            <a:r>
              <a:rPr lang="cs-CZ" sz="1400" dirty="0"/>
              <a:t>resistence</a:t>
            </a:r>
            <a:endParaRPr lang="en-GB" sz="1400" dirty="0"/>
          </a:p>
        </p:txBody>
      </p:sp>
      <p:sp>
        <p:nvSpPr>
          <p:cNvPr id="10" name="TextovéPole 9"/>
          <p:cNvSpPr txBox="1"/>
          <p:nvPr/>
        </p:nvSpPr>
        <p:spPr>
          <a:xfrm rot="20300973">
            <a:off x="4048847" y="3004641"/>
            <a:ext cx="919932" cy="307777"/>
          </a:xfrm>
          <a:prstGeom prst="rect">
            <a:avLst/>
          </a:prstGeom>
          <a:noFill/>
        </p:spPr>
        <p:txBody>
          <a:bodyPr wrap="none" rtlCol="0">
            <a:spAutoFit/>
          </a:bodyPr>
          <a:lstStyle/>
          <a:p>
            <a:r>
              <a:rPr lang="cs-CZ" sz="1400" dirty="0" err="1"/>
              <a:t>resilience</a:t>
            </a:r>
            <a:endParaRPr lang="en-GB" sz="1400" dirty="0"/>
          </a:p>
        </p:txBody>
      </p:sp>
    </p:spTree>
    <p:extLst>
      <p:ext uri="{BB962C8B-B14F-4D97-AF65-F5344CB8AC3E}">
        <p14:creationId xmlns:p14="http://schemas.microsoft.com/office/powerpoint/2010/main" val="201124957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4850" y="329472"/>
            <a:ext cx="3176303" cy="737327"/>
          </a:xfrm>
        </p:spPr>
        <p:txBody>
          <a:bodyPr/>
          <a:lstStyle/>
          <a:p>
            <a:r>
              <a:rPr lang="cs-CZ" sz="3600" dirty="0"/>
              <a:t>Vliv na společenstvo a ekosystém</a:t>
            </a:r>
            <a:endParaRPr lang="en-GB" sz="3600" dirty="0"/>
          </a:p>
        </p:txBody>
      </p:sp>
      <p:sp>
        <p:nvSpPr>
          <p:cNvPr id="3" name="Zástupný symbol pro obsah 2"/>
          <p:cNvSpPr>
            <a:spLocks noGrp="1"/>
          </p:cNvSpPr>
          <p:nvPr>
            <p:ph idx="1"/>
          </p:nvPr>
        </p:nvSpPr>
        <p:spPr>
          <a:xfrm>
            <a:off x="751974" y="2245895"/>
            <a:ext cx="10810875" cy="3745330"/>
          </a:xfrm>
        </p:spPr>
        <p:txBody>
          <a:bodyPr/>
          <a:lstStyle/>
          <a:p>
            <a:r>
              <a:rPr lang="cs-CZ" b="1" dirty="0"/>
              <a:t>funkce</a:t>
            </a:r>
            <a:endParaRPr lang="en-GB" b="1" dirty="0"/>
          </a:p>
          <a:p>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65</a:t>
            </a:fld>
            <a:endParaRPr lang="cs-CZ" altLang="cs-CZ" noProof="0" dirty="0"/>
          </a:p>
        </p:txBody>
      </p:sp>
      <p:pic>
        <p:nvPicPr>
          <p:cNvPr id="5" name="Obrázek 4"/>
          <p:cNvPicPr>
            <a:picLocks noChangeAspect="1"/>
          </p:cNvPicPr>
          <p:nvPr/>
        </p:nvPicPr>
        <p:blipFill rotWithShape="1">
          <a:blip r:embed="rId2"/>
          <a:srcRect b="94502"/>
          <a:stretch/>
        </p:blipFill>
        <p:spPr>
          <a:xfrm>
            <a:off x="4124998" y="249280"/>
            <a:ext cx="7927727" cy="649078"/>
          </a:xfrm>
          <a:prstGeom prst="rect">
            <a:avLst/>
          </a:prstGeom>
          <a:ln>
            <a:noFill/>
          </a:ln>
          <a:effectLst>
            <a:outerShdw blurRad="292100" dist="139700" dir="2700000" algn="tl" rotWithShape="0">
              <a:srgbClr val="333333">
                <a:alpha val="65000"/>
              </a:srgbClr>
            </a:outerShdw>
          </a:effectLst>
        </p:spPr>
      </p:pic>
      <p:pic>
        <p:nvPicPr>
          <p:cNvPr id="6" name="Obrázek 5"/>
          <p:cNvPicPr>
            <a:picLocks noChangeAspect="1"/>
          </p:cNvPicPr>
          <p:nvPr/>
        </p:nvPicPr>
        <p:blipFill rotWithShape="1">
          <a:blip r:embed="rId3"/>
          <a:srcRect t="27903" b="8264"/>
          <a:stretch/>
        </p:blipFill>
        <p:spPr>
          <a:xfrm>
            <a:off x="4122821" y="867567"/>
            <a:ext cx="7929904" cy="5412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315667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4851" y="329472"/>
            <a:ext cx="4267382" cy="737327"/>
          </a:xfrm>
        </p:spPr>
        <p:txBody>
          <a:bodyPr/>
          <a:lstStyle/>
          <a:p>
            <a:r>
              <a:rPr lang="cs-CZ" dirty="0"/>
              <a:t>Ekosystémová dynamika - příklad</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66</a:t>
            </a:fld>
            <a:endParaRPr lang="cs-CZ" altLang="cs-CZ" noProof="0" dirty="0"/>
          </a:p>
        </p:txBody>
      </p:sp>
      <p:pic>
        <p:nvPicPr>
          <p:cNvPr id="6" name="Obrázek 5"/>
          <p:cNvPicPr>
            <a:picLocks noChangeAspect="1"/>
          </p:cNvPicPr>
          <p:nvPr/>
        </p:nvPicPr>
        <p:blipFill>
          <a:blip r:embed="rId2"/>
          <a:stretch>
            <a:fillRect/>
          </a:stretch>
        </p:blipFill>
        <p:spPr>
          <a:xfrm>
            <a:off x="4716379" y="94988"/>
            <a:ext cx="7271175" cy="6663876"/>
          </a:xfrm>
          <a:prstGeom prst="rect">
            <a:avLst/>
          </a:prstGeom>
          <a:ln>
            <a:noFill/>
          </a:ln>
          <a:effectLst>
            <a:outerShdw blurRad="292100" dist="139700" dir="2700000" algn="tl" rotWithShape="0">
              <a:srgbClr val="333333">
                <a:alpha val="65000"/>
              </a:srgbClr>
            </a:outerShdw>
          </a:effectLst>
        </p:spPr>
      </p:pic>
      <p:sp>
        <p:nvSpPr>
          <p:cNvPr id="7" name="TextovéPole 6"/>
          <p:cNvSpPr txBox="1"/>
          <p:nvPr/>
        </p:nvSpPr>
        <p:spPr>
          <a:xfrm rot="20300973">
            <a:off x="4789843" y="1147394"/>
            <a:ext cx="975652" cy="307777"/>
          </a:xfrm>
          <a:prstGeom prst="rect">
            <a:avLst/>
          </a:prstGeom>
          <a:noFill/>
        </p:spPr>
        <p:txBody>
          <a:bodyPr wrap="none" rtlCol="0">
            <a:spAutoFit/>
          </a:bodyPr>
          <a:lstStyle/>
          <a:p>
            <a:r>
              <a:rPr lang="cs-CZ" sz="1400" dirty="0"/>
              <a:t>resistence</a:t>
            </a:r>
            <a:endParaRPr lang="en-GB" sz="1400" dirty="0"/>
          </a:p>
        </p:txBody>
      </p:sp>
      <p:sp>
        <p:nvSpPr>
          <p:cNvPr id="8" name="TextovéPole 7"/>
          <p:cNvSpPr txBox="1"/>
          <p:nvPr/>
        </p:nvSpPr>
        <p:spPr>
          <a:xfrm rot="20300973">
            <a:off x="4766601" y="2353688"/>
            <a:ext cx="919932" cy="307777"/>
          </a:xfrm>
          <a:prstGeom prst="rect">
            <a:avLst/>
          </a:prstGeom>
          <a:noFill/>
        </p:spPr>
        <p:txBody>
          <a:bodyPr wrap="none" rtlCol="0">
            <a:spAutoFit/>
          </a:bodyPr>
          <a:lstStyle/>
          <a:p>
            <a:r>
              <a:rPr lang="cs-CZ" sz="1400" dirty="0" err="1"/>
              <a:t>resilience</a:t>
            </a:r>
            <a:endParaRPr lang="en-GB" sz="1400" dirty="0"/>
          </a:p>
        </p:txBody>
      </p:sp>
      <p:sp>
        <p:nvSpPr>
          <p:cNvPr id="9" name="TextovéPole 8"/>
          <p:cNvSpPr txBox="1"/>
          <p:nvPr/>
        </p:nvSpPr>
        <p:spPr>
          <a:xfrm>
            <a:off x="2838542" y="5983705"/>
            <a:ext cx="1503681" cy="307777"/>
          </a:xfrm>
          <a:prstGeom prst="rect">
            <a:avLst/>
          </a:prstGeom>
          <a:noFill/>
        </p:spPr>
        <p:txBody>
          <a:bodyPr wrap="none" rtlCol="0">
            <a:spAutoFit/>
          </a:bodyPr>
          <a:lstStyle/>
          <a:p>
            <a:r>
              <a:rPr lang="cs-CZ" sz="1400" dirty="0" err="1"/>
              <a:t>Westman</a:t>
            </a:r>
            <a:r>
              <a:rPr lang="cs-CZ" sz="1400" dirty="0"/>
              <a:t> (1978)</a:t>
            </a:r>
            <a:endParaRPr lang="en-GB" sz="1400" dirty="0"/>
          </a:p>
        </p:txBody>
      </p:sp>
    </p:spTree>
    <p:extLst>
      <p:ext uri="{BB962C8B-B14F-4D97-AF65-F5344CB8AC3E}">
        <p14:creationId xmlns:p14="http://schemas.microsoft.com/office/powerpoint/2010/main" val="280158683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Hodnocení biodiverzity</a:t>
            </a:r>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67</a:t>
            </a:fld>
            <a:endParaRPr lang="cs-CZ" altLang="cs-CZ" noProof="0" dirty="0"/>
          </a:p>
        </p:txBody>
      </p:sp>
    </p:spTree>
    <p:extLst>
      <p:ext uri="{BB962C8B-B14F-4D97-AF65-F5344CB8AC3E}">
        <p14:creationId xmlns:p14="http://schemas.microsoft.com/office/powerpoint/2010/main" val="22272164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1524001" y="0"/>
            <a:ext cx="3960813" cy="274638"/>
          </a:xfrm>
          <a:prstGeom prst="rect">
            <a:avLst/>
          </a:prstGeom>
          <a:noFill/>
          <a:ln w="9525">
            <a:noFill/>
            <a:miter lim="800000"/>
            <a:headEnd/>
            <a:tailEnd/>
          </a:ln>
        </p:spPr>
        <p:txBody>
          <a:bodyPr>
            <a:spAutoFit/>
          </a:bodyPr>
          <a:lstStyle/>
          <a:p>
            <a:pPr>
              <a:spcBef>
                <a:spcPct val="50000"/>
              </a:spcBef>
            </a:pPr>
            <a:endParaRPr lang="cs-CZ" sz="1200">
              <a:latin typeface="Times New Roman" pitchFamily="18" charset="0"/>
            </a:endParaRPr>
          </a:p>
        </p:txBody>
      </p:sp>
      <p:graphicFrame>
        <p:nvGraphicFramePr>
          <p:cNvPr id="3074" name="Object 4"/>
          <p:cNvGraphicFramePr>
            <a:graphicFrameLocks noChangeAspect="1"/>
          </p:cNvGraphicFramePr>
          <p:nvPr/>
        </p:nvGraphicFramePr>
        <p:xfrm>
          <a:off x="1524000" y="0"/>
          <a:ext cx="914400" cy="198438"/>
        </p:xfrm>
        <a:graphic>
          <a:graphicData uri="http://schemas.openxmlformats.org/presentationml/2006/ole">
            <mc:AlternateContent xmlns:mc="http://schemas.openxmlformats.org/markup-compatibility/2006">
              <mc:Choice xmlns:v="urn:schemas-microsoft-com:vml" Requires="v">
                <p:oleObj name="Equation" r:id="rId3" imgW="914400" imgH="198720" progId="">
                  <p:embed/>
                </p:oleObj>
              </mc:Choice>
              <mc:Fallback>
                <p:oleObj name="Equation" r:id="rId3" imgW="914400" imgH="198720" progId="">
                  <p:embed/>
                  <p:pic>
                    <p:nvPicPr>
                      <p:cNvPr id="307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Nadpis 5"/>
          <p:cNvSpPr>
            <a:spLocks noGrp="1"/>
          </p:cNvSpPr>
          <p:nvPr>
            <p:ph type="title"/>
          </p:nvPr>
        </p:nvSpPr>
        <p:spPr/>
        <p:txBody>
          <a:bodyPr/>
          <a:lstStyle/>
          <a:p>
            <a:r>
              <a:rPr lang="cs-CZ" dirty="0"/>
              <a:t>Biodiverzita</a:t>
            </a:r>
          </a:p>
        </p:txBody>
      </p:sp>
      <p:sp>
        <p:nvSpPr>
          <p:cNvPr id="7" name="Zástupný symbol pro obsah 6"/>
          <p:cNvSpPr>
            <a:spLocks noGrp="1"/>
          </p:cNvSpPr>
          <p:nvPr>
            <p:ph idx="1"/>
          </p:nvPr>
        </p:nvSpPr>
        <p:spPr/>
        <p:txBody>
          <a:bodyPr/>
          <a:lstStyle/>
          <a:p>
            <a:pPr algn="just">
              <a:defRPr/>
            </a:pPr>
            <a:r>
              <a:rPr lang="cs-CZ" b="1" dirty="0"/>
              <a:t>biodiverzita = diverzita bioty</a:t>
            </a:r>
          </a:p>
          <a:p>
            <a:pPr algn="just">
              <a:defRPr/>
            </a:pPr>
            <a:r>
              <a:rPr lang="cs-CZ" b="1" dirty="0"/>
              <a:t>diverzita </a:t>
            </a:r>
            <a:r>
              <a:rPr lang="cs-CZ" dirty="0"/>
              <a:t>= rovnoměrnost rozložení položek do skupin a jejich relativní frekvence</a:t>
            </a:r>
          </a:p>
          <a:p>
            <a:pPr algn="just">
              <a:defRPr/>
            </a:pPr>
            <a:r>
              <a:rPr lang="cs-CZ" b="1" dirty="0"/>
              <a:t>diverzita = informace:</a:t>
            </a:r>
            <a:r>
              <a:rPr lang="cs-CZ" dirty="0"/>
              <a:t> větší diverzita = větší "pool" informací = menší energie nutná na udržení celku = vyšší stability</a:t>
            </a:r>
          </a:p>
          <a:p>
            <a:pPr algn="just">
              <a:defRPr/>
            </a:pPr>
            <a:endParaRPr lang="cs-CZ" b="1" dirty="0"/>
          </a:p>
          <a:p>
            <a:pPr algn="just">
              <a:defRPr/>
            </a:pPr>
            <a:r>
              <a:rPr lang="cs-CZ" b="1" dirty="0">
                <a:solidFill>
                  <a:srgbClr val="FF0000"/>
                </a:solidFill>
              </a:rPr>
              <a:t>biodiverzita organismů je ideální mírou biologické kvality systému, ideální bioindikátor</a:t>
            </a:r>
          </a:p>
          <a:p>
            <a:pPr algn="just">
              <a:defRPr/>
            </a:pPr>
            <a:r>
              <a:rPr lang="cs-CZ" dirty="0"/>
              <a:t>komplexní a integrující </a:t>
            </a:r>
            <a:r>
              <a:rPr lang="cs-CZ" dirty="0" err="1"/>
              <a:t>endpoint</a:t>
            </a:r>
            <a:endParaRPr lang="cs-CZ" dirty="0"/>
          </a:p>
          <a:p>
            <a:pPr algn="just">
              <a:defRPr/>
            </a:pPr>
            <a:endParaRPr lang="cs-CZ" b="1" dirty="0"/>
          </a:p>
          <a:p>
            <a:pPr algn="just">
              <a:defRPr/>
            </a:pPr>
            <a:endParaRPr lang="cs-CZ" b="1" dirty="0"/>
          </a:p>
          <a:p>
            <a:pPr algn="just">
              <a:defRPr/>
            </a:pPr>
            <a:endParaRPr lang="cs-CZ" dirty="0"/>
          </a:p>
        </p:txBody>
      </p:sp>
    </p:spTree>
    <p:extLst>
      <p:ext uri="{BB962C8B-B14F-4D97-AF65-F5344CB8AC3E}">
        <p14:creationId xmlns:p14="http://schemas.microsoft.com/office/powerpoint/2010/main" val="3258427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additive="base">
                                        <p:cTn id="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anim calcmode="lin" valueType="num">
                                      <p:cBhvr additive="base">
                                        <p:cTn id="1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1524001" y="0"/>
            <a:ext cx="3960813" cy="274638"/>
          </a:xfrm>
          <a:prstGeom prst="rect">
            <a:avLst/>
          </a:prstGeom>
          <a:noFill/>
          <a:ln w="9525">
            <a:noFill/>
            <a:miter lim="800000"/>
            <a:headEnd/>
            <a:tailEnd/>
          </a:ln>
        </p:spPr>
        <p:txBody>
          <a:bodyPr>
            <a:spAutoFit/>
          </a:bodyPr>
          <a:lstStyle/>
          <a:p>
            <a:pPr>
              <a:spcBef>
                <a:spcPct val="50000"/>
              </a:spcBef>
            </a:pPr>
            <a:endParaRPr lang="cs-CZ" sz="1200">
              <a:latin typeface="Times New Roman" pitchFamily="18" charset="0"/>
            </a:endParaRPr>
          </a:p>
        </p:txBody>
      </p:sp>
      <p:graphicFrame>
        <p:nvGraphicFramePr>
          <p:cNvPr id="3074" name="Object 4"/>
          <p:cNvGraphicFramePr>
            <a:graphicFrameLocks noChangeAspect="1"/>
          </p:cNvGraphicFramePr>
          <p:nvPr/>
        </p:nvGraphicFramePr>
        <p:xfrm>
          <a:off x="1524000" y="0"/>
          <a:ext cx="914400" cy="198438"/>
        </p:xfrm>
        <a:graphic>
          <a:graphicData uri="http://schemas.openxmlformats.org/presentationml/2006/ole">
            <mc:AlternateContent xmlns:mc="http://schemas.openxmlformats.org/markup-compatibility/2006">
              <mc:Choice xmlns:v="urn:schemas-microsoft-com:vml" Requires="v">
                <p:oleObj name="Equation" r:id="rId3" imgW="914400" imgH="198720" progId="">
                  <p:embed/>
                </p:oleObj>
              </mc:Choice>
              <mc:Fallback>
                <p:oleObj name="Equation" r:id="rId3" imgW="914400" imgH="198720" progId="">
                  <p:embed/>
                  <p:pic>
                    <p:nvPicPr>
                      <p:cNvPr id="307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Nadpis 5"/>
          <p:cNvSpPr>
            <a:spLocks noGrp="1"/>
          </p:cNvSpPr>
          <p:nvPr>
            <p:ph type="title"/>
          </p:nvPr>
        </p:nvSpPr>
        <p:spPr/>
        <p:txBody>
          <a:bodyPr/>
          <a:lstStyle/>
          <a:p>
            <a:r>
              <a:rPr lang="cs-CZ" dirty="0"/>
              <a:t>Biodiverzita</a:t>
            </a:r>
          </a:p>
        </p:txBody>
      </p:sp>
      <p:sp>
        <p:nvSpPr>
          <p:cNvPr id="7" name="Zástupný symbol pro obsah 6"/>
          <p:cNvSpPr>
            <a:spLocks noGrp="1"/>
          </p:cNvSpPr>
          <p:nvPr>
            <p:ph idx="1"/>
          </p:nvPr>
        </p:nvSpPr>
        <p:spPr/>
        <p:txBody>
          <a:bodyPr/>
          <a:lstStyle/>
          <a:p>
            <a:pPr algn="just">
              <a:defRPr/>
            </a:pPr>
            <a:r>
              <a:rPr lang="cs-CZ" sz="2000" dirty="0"/>
              <a:t>je funkcí ekosystému (ekosystém má mnoho/málo nik </a:t>
            </a:r>
            <a:r>
              <a:rPr lang="cs-CZ" sz="2000" dirty="0">
                <a:sym typeface="Wingdings" pitchFamily="2" charset="2"/>
              </a:rPr>
              <a:t> </a:t>
            </a:r>
            <a:r>
              <a:rPr lang="cs-CZ" sz="2000" dirty="0"/>
              <a:t>biodiverzita je velká/malá )</a:t>
            </a:r>
          </a:p>
          <a:p>
            <a:pPr algn="just">
              <a:defRPr/>
            </a:pPr>
            <a:r>
              <a:rPr lang="cs-CZ" sz="2000" dirty="0"/>
              <a:t>tíhne být nízká ve specializovaných ekosystémech, kde je jeden faktor určující (variant)</a:t>
            </a:r>
          </a:p>
          <a:p>
            <a:pPr algn="just">
              <a:defRPr/>
            </a:pPr>
            <a:r>
              <a:rPr lang="cs-CZ" sz="2000" dirty="0"/>
              <a:t>přirozený stav pro společenstva - vysoká diverzita - snižována stresem, negativními zásahy</a:t>
            </a:r>
          </a:p>
          <a:p>
            <a:pPr algn="just">
              <a:defRPr/>
            </a:pPr>
            <a:r>
              <a:rPr lang="cs-CZ" sz="2000" dirty="0"/>
              <a:t>často má inverzní vztah s produktivitou</a:t>
            </a:r>
          </a:p>
          <a:p>
            <a:pPr algn="just">
              <a:defRPr/>
            </a:pPr>
            <a:endParaRPr lang="cs-CZ" sz="2000" dirty="0"/>
          </a:p>
          <a:p>
            <a:pPr marL="0" indent="0" algn="just">
              <a:buNone/>
              <a:defRPr/>
            </a:pPr>
            <a:r>
              <a:rPr lang="cs-CZ" sz="2000" b="1" dirty="0"/>
              <a:t>Nerovnováha</a:t>
            </a:r>
          </a:p>
          <a:p>
            <a:pPr algn="just">
              <a:defRPr/>
            </a:pPr>
            <a:r>
              <a:rPr lang="cs-CZ" sz="2000" dirty="0"/>
              <a:t>ekosystém má mnoho nik a ty nejsou zaplněny (zničené či stresované ekosystémy)</a:t>
            </a:r>
          </a:p>
          <a:p>
            <a:pPr algn="just">
              <a:defRPr/>
            </a:pPr>
            <a:endParaRPr lang="cs-CZ" sz="2000" b="1" dirty="0"/>
          </a:p>
          <a:p>
            <a:pPr marL="0" indent="0" algn="just">
              <a:buNone/>
              <a:defRPr/>
            </a:pPr>
            <a:r>
              <a:rPr lang="cs-CZ" sz="2000" b="1" dirty="0"/>
              <a:t>Stabilita</a:t>
            </a:r>
            <a:endParaRPr lang="cs-CZ" sz="2000" dirty="0"/>
          </a:p>
          <a:p>
            <a:pPr algn="just">
              <a:defRPr/>
            </a:pPr>
            <a:r>
              <a:rPr lang="cs-CZ" sz="2000" dirty="0"/>
              <a:t>stabilní vztahy mezi populacemi, uvnitř populací a mezi organismy a prostředím</a:t>
            </a:r>
          </a:p>
          <a:p>
            <a:pPr algn="just">
              <a:defRPr/>
            </a:pPr>
            <a:r>
              <a:rPr lang="cs-CZ" sz="2000" dirty="0"/>
              <a:t>většinou dosaženo na konci sukcese (nebo pravdivěji v jejím </a:t>
            </a:r>
            <a:r>
              <a:rPr lang="cs-CZ" sz="2000" dirty="0" err="1"/>
              <a:t>subfinálním</a:t>
            </a:r>
            <a:r>
              <a:rPr lang="cs-CZ" sz="2000" dirty="0"/>
              <a:t> stádiu)</a:t>
            </a:r>
          </a:p>
          <a:p>
            <a:pPr algn="just">
              <a:defRPr/>
            </a:pPr>
            <a:r>
              <a:rPr lang="cs-CZ" sz="2000" dirty="0"/>
              <a:t>pokud je zásah, je tolerance vyšší u diverzifikovaného společenstva</a:t>
            </a:r>
          </a:p>
          <a:p>
            <a:pPr algn="just">
              <a:defRPr/>
            </a:pPr>
            <a:r>
              <a:rPr lang="cs-CZ" sz="2000" b="1" dirty="0">
                <a:solidFill>
                  <a:srgbClr val="FF0000"/>
                </a:solidFill>
              </a:rPr>
              <a:t>vysoká diverzita zajišťuje stabilitu ekosystému</a:t>
            </a:r>
          </a:p>
          <a:p>
            <a:pPr algn="just">
              <a:defRPr/>
            </a:pPr>
            <a:endParaRPr lang="cs-CZ" sz="2000" dirty="0"/>
          </a:p>
          <a:p>
            <a:pPr algn="just">
              <a:defRPr/>
            </a:pPr>
            <a:endParaRPr lang="cs-CZ" sz="2000" dirty="0"/>
          </a:p>
        </p:txBody>
      </p:sp>
    </p:spTree>
    <p:extLst>
      <p:ext uri="{BB962C8B-B14F-4D97-AF65-F5344CB8AC3E}">
        <p14:creationId xmlns:p14="http://schemas.microsoft.com/office/powerpoint/2010/main" val="101676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 calcmode="lin" valueType="num">
                                      <p:cBhvr additive="base">
                                        <p:cTn id="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anim calcmode="lin" valueType="num">
                                      <p:cBhvr additive="base">
                                        <p:cTn id="1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anim calcmode="lin" valueType="num">
                                      <p:cBhvr additive="base">
                                        <p:cTn id="1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anim calcmode="lin" valueType="num">
                                      <p:cBhvr additive="base">
                                        <p:cTn id="2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9" end="9"/>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anim calcmode="lin" valueType="num">
                                      <p:cBhvr additive="base">
                                        <p:cTn id="25"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anim calcmode="lin" valueType="num">
                                      <p:cBhvr additive="base">
                                        <p:cTn id="29"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12" end="12"/>
                                            </p:txEl>
                                          </p:spTgt>
                                        </p:tgtEl>
                                        <p:attrNameLst>
                                          <p:attrName>style.visibility</p:attrName>
                                        </p:attrNameLst>
                                      </p:cBhvr>
                                      <p:to>
                                        <p:strVal val="visible"/>
                                      </p:to>
                                    </p:set>
                                    <p:anim calcmode="lin" valueType="num">
                                      <p:cBhvr additive="base">
                                        <p:cTn id="33"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Retrospektivní </a:t>
            </a:r>
            <a:r>
              <a:rPr lang="cs-CZ" dirty="0" err="1"/>
              <a:t>ekotoxikologie</a:t>
            </a:r>
            <a:r>
              <a:rPr lang="cs-CZ" dirty="0"/>
              <a:t> - cíle</a:t>
            </a:r>
          </a:p>
        </p:txBody>
      </p:sp>
      <p:sp>
        <p:nvSpPr>
          <p:cNvPr id="4" name="Zástupný symbol pro obsah 3"/>
          <p:cNvSpPr>
            <a:spLocks noGrp="1"/>
          </p:cNvSpPr>
          <p:nvPr>
            <p:ph idx="1"/>
          </p:nvPr>
        </p:nvSpPr>
        <p:spPr/>
        <p:txBody>
          <a:bodyPr/>
          <a:lstStyle/>
          <a:p>
            <a:r>
              <a:rPr lang="cs-CZ" sz="2400" dirty="0"/>
              <a:t>poznání vazeb (kauzality) mezi výskytem a osudem kontaminantů (stresorů) a stavem bioty</a:t>
            </a:r>
          </a:p>
          <a:p>
            <a:r>
              <a:rPr lang="cs-CZ" sz="2400" dirty="0"/>
              <a:t>poznání proběhlých dějů a jejich zákonitostí umožňuje odhadovat vývoj pro budoucnost v podobných situacích (predikce)</a:t>
            </a:r>
          </a:p>
          <a:p>
            <a:r>
              <a:rPr lang="cs-CZ" sz="2400" dirty="0"/>
              <a:t>hodnocení zásahů v reálných ekosystémech (hodnocení hnojení, </a:t>
            </a:r>
            <a:r>
              <a:rPr lang="cs-CZ" sz="2400" dirty="0" err="1"/>
              <a:t>remediací</a:t>
            </a:r>
            <a:r>
              <a:rPr lang="cs-CZ" sz="2400" dirty="0"/>
              <a:t>, posuzování kontaminovaných míst…)</a:t>
            </a:r>
          </a:p>
          <a:p>
            <a:r>
              <a:rPr lang="cs-CZ" sz="2400" dirty="0"/>
              <a:t>poznání dějů, procesů, zákonitostí a mechanismů týkajících se účinků kontaminantů (případně dalších stresorů) na biotu, osudu a </a:t>
            </a:r>
            <a:r>
              <a:rPr lang="cs-CZ" sz="2400" dirty="0" err="1"/>
              <a:t>biodostupnosti</a:t>
            </a:r>
            <a:r>
              <a:rPr lang="cs-CZ" sz="2400" dirty="0"/>
              <a:t> kontaminantů a expozice organismů</a:t>
            </a:r>
          </a:p>
          <a:p>
            <a:r>
              <a:rPr lang="cs-CZ" sz="2400" dirty="0"/>
              <a:t>pochopení následků škodlivých účinků kontaminantů zejména na vyšších úrovních biologické organizace</a:t>
            </a:r>
          </a:p>
          <a:p>
            <a:endParaRPr lang="cs-CZ" sz="2400" dirty="0"/>
          </a:p>
        </p:txBody>
      </p:sp>
    </p:spTree>
    <p:extLst>
      <p:ext uri="{BB962C8B-B14F-4D97-AF65-F5344CB8AC3E}">
        <p14:creationId xmlns:p14="http://schemas.microsoft.com/office/powerpoint/2010/main" val="2498383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Biodiverzita</a:t>
            </a:r>
            <a:endParaRPr lang="en-GB" dirty="0"/>
          </a:p>
        </p:txBody>
      </p:sp>
      <p:sp>
        <p:nvSpPr>
          <p:cNvPr id="3" name="Zástupný symbol pro obsah 2"/>
          <p:cNvSpPr>
            <a:spLocks noGrp="1"/>
          </p:cNvSpPr>
          <p:nvPr>
            <p:ph idx="1"/>
          </p:nvPr>
        </p:nvSpPr>
        <p:spPr/>
        <p:txBody>
          <a:bodyPr/>
          <a:lstStyle/>
          <a:p>
            <a:r>
              <a:rPr lang="cs-CZ" sz="2000" dirty="0"/>
              <a:t>u biodiverzity jde většinou o druhy (skupiny) a jedince (položky), ale může jít o jiné skupiny (např. genomy, ekologické skupiny, typy funkcí, životní strategie) a položky (např. geny v genomu, zastoupení skupin, funkcí, strategií) – </a:t>
            </a:r>
            <a:r>
              <a:rPr lang="cs-CZ" sz="2000" i="1" dirty="0"/>
              <a:t>vše, co je dále uváděno jako „počet druhů“ a „počet jedinců“ lze takto použít i na jiné kategorie</a:t>
            </a:r>
          </a:p>
          <a:p>
            <a:r>
              <a:rPr lang="en-GB" sz="2000" b="1" dirty="0" err="1"/>
              <a:t>Taxonomická</a:t>
            </a:r>
            <a:r>
              <a:rPr lang="en-GB" sz="2000" b="1" dirty="0"/>
              <a:t> </a:t>
            </a:r>
            <a:r>
              <a:rPr lang="en-GB" sz="2000" b="1" dirty="0" err="1"/>
              <a:t>diverzita</a:t>
            </a:r>
            <a:r>
              <a:rPr lang="cs-CZ" sz="2000" dirty="0"/>
              <a:t> </a:t>
            </a:r>
            <a:r>
              <a:rPr lang="en-GB" sz="2000" dirty="0"/>
              <a:t>–</a:t>
            </a:r>
            <a:r>
              <a:rPr lang="cs-CZ" sz="2000" dirty="0"/>
              <a:t> </a:t>
            </a:r>
            <a:r>
              <a:rPr lang="en-GB" sz="2000" dirty="0" err="1"/>
              <a:t>výskyt</a:t>
            </a:r>
            <a:r>
              <a:rPr lang="en-GB" sz="2000" dirty="0"/>
              <a:t> a </a:t>
            </a:r>
            <a:r>
              <a:rPr lang="en-GB" sz="2000" dirty="0" err="1"/>
              <a:t>četnost</a:t>
            </a:r>
            <a:r>
              <a:rPr lang="en-GB" sz="2000" dirty="0"/>
              <a:t> </a:t>
            </a:r>
            <a:r>
              <a:rPr lang="en-GB" sz="2000" dirty="0" err="1"/>
              <a:t>jedinců</a:t>
            </a:r>
            <a:r>
              <a:rPr lang="en-GB" sz="2000" dirty="0"/>
              <a:t> </a:t>
            </a:r>
            <a:r>
              <a:rPr lang="en-GB" sz="2000" dirty="0" err="1"/>
              <a:t>druhů</a:t>
            </a:r>
            <a:r>
              <a:rPr lang="en-GB" sz="2000" dirty="0"/>
              <a:t> </a:t>
            </a:r>
            <a:r>
              <a:rPr lang="en-GB" sz="2000" dirty="0" err="1"/>
              <a:t>nebo</a:t>
            </a:r>
            <a:r>
              <a:rPr lang="en-GB" sz="2000" dirty="0"/>
              <a:t> </a:t>
            </a:r>
            <a:r>
              <a:rPr lang="en-GB" sz="2000" dirty="0" err="1"/>
              <a:t>jiných</a:t>
            </a:r>
            <a:r>
              <a:rPr lang="en-GB" sz="2000" dirty="0"/>
              <a:t> </a:t>
            </a:r>
            <a:r>
              <a:rPr lang="en-GB" sz="2000" dirty="0" err="1"/>
              <a:t>taxonomických</a:t>
            </a:r>
            <a:r>
              <a:rPr lang="en-GB" sz="2000" dirty="0"/>
              <a:t> </a:t>
            </a:r>
            <a:r>
              <a:rPr lang="en-GB" sz="2000" dirty="0" err="1"/>
              <a:t>jednotek</a:t>
            </a:r>
            <a:endParaRPr lang="en-GB" sz="2000" dirty="0"/>
          </a:p>
          <a:p>
            <a:r>
              <a:rPr lang="en-GB" sz="2000" b="1" dirty="0" err="1"/>
              <a:t>Genetická</a:t>
            </a:r>
            <a:r>
              <a:rPr lang="en-GB" sz="2000" dirty="0"/>
              <a:t> –</a:t>
            </a:r>
            <a:r>
              <a:rPr lang="cs-CZ" sz="2000" dirty="0"/>
              <a:t> </a:t>
            </a:r>
            <a:r>
              <a:rPr lang="en-GB" sz="2000" dirty="0" err="1"/>
              <a:t>výskyt</a:t>
            </a:r>
            <a:r>
              <a:rPr lang="en-GB" sz="2000" dirty="0"/>
              <a:t> </a:t>
            </a:r>
            <a:r>
              <a:rPr lang="en-GB" sz="2000" dirty="0" err="1"/>
              <a:t>různých</a:t>
            </a:r>
            <a:r>
              <a:rPr lang="en-GB" sz="2000" dirty="0"/>
              <a:t> </a:t>
            </a:r>
            <a:r>
              <a:rPr lang="en-GB" sz="2000" dirty="0" err="1"/>
              <a:t>kombinací</a:t>
            </a:r>
            <a:r>
              <a:rPr lang="en-GB" sz="2000" dirty="0"/>
              <a:t> </a:t>
            </a:r>
            <a:r>
              <a:rPr lang="en-GB" sz="2000" dirty="0" err="1"/>
              <a:t>alelv</a:t>
            </a:r>
            <a:r>
              <a:rPr lang="en-GB" sz="2000" dirty="0"/>
              <a:t> </a:t>
            </a:r>
            <a:r>
              <a:rPr lang="en-GB" sz="2000" dirty="0" err="1"/>
              <a:t>populacích</a:t>
            </a:r>
            <a:r>
              <a:rPr lang="en-GB" sz="2000" dirty="0"/>
              <a:t> </a:t>
            </a:r>
            <a:r>
              <a:rPr lang="en-GB" sz="2000" dirty="0" err="1"/>
              <a:t>organismů</a:t>
            </a:r>
            <a:endParaRPr lang="en-GB" sz="2000" dirty="0"/>
          </a:p>
          <a:p>
            <a:r>
              <a:rPr lang="en-GB" sz="2000" b="1" dirty="0" err="1"/>
              <a:t>Ekologická</a:t>
            </a:r>
            <a:r>
              <a:rPr lang="en-GB" sz="2000" b="1" dirty="0"/>
              <a:t>/</a:t>
            </a:r>
            <a:r>
              <a:rPr lang="en-GB" sz="2000" b="1" dirty="0" err="1"/>
              <a:t>funkční</a:t>
            </a:r>
            <a:r>
              <a:rPr lang="en-GB" sz="2000" dirty="0"/>
              <a:t> –</a:t>
            </a:r>
            <a:r>
              <a:rPr lang="cs-CZ" sz="2000" dirty="0"/>
              <a:t> </a:t>
            </a:r>
            <a:r>
              <a:rPr lang="en-GB" sz="2000" dirty="0" err="1"/>
              <a:t>funkce</a:t>
            </a:r>
            <a:r>
              <a:rPr lang="en-GB" sz="2000" dirty="0"/>
              <a:t>, </a:t>
            </a:r>
            <a:r>
              <a:rPr lang="en-GB" sz="2000" dirty="0" err="1"/>
              <a:t>kterou</a:t>
            </a:r>
            <a:r>
              <a:rPr lang="en-GB" sz="2000" dirty="0"/>
              <a:t> </a:t>
            </a:r>
            <a:r>
              <a:rPr lang="en-GB" sz="2000" dirty="0" err="1"/>
              <a:t>organismy</a:t>
            </a:r>
            <a:r>
              <a:rPr lang="en-GB" sz="2000" dirty="0"/>
              <a:t> </a:t>
            </a:r>
            <a:r>
              <a:rPr lang="en-GB" sz="2000" dirty="0" err="1"/>
              <a:t>vykonávají</a:t>
            </a:r>
            <a:r>
              <a:rPr lang="en-GB" sz="2000" dirty="0"/>
              <a:t> v </a:t>
            </a:r>
            <a:r>
              <a:rPr lang="en-GB" sz="2000" dirty="0" err="1"/>
              <a:t>rámci</a:t>
            </a:r>
            <a:r>
              <a:rPr lang="en-GB" sz="2000" dirty="0"/>
              <a:t> </a:t>
            </a:r>
            <a:r>
              <a:rPr lang="en-GB" sz="2000" dirty="0" err="1"/>
              <a:t>společenstva</a:t>
            </a:r>
            <a:r>
              <a:rPr lang="en-GB" sz="2000" dirty="0"/>
              <a:t> (</a:t>
            </a:r>
            <a:r>
              <a:rPr lang="en-GB" sz="2000" dirty="0" err="1"/>
              <a:t>predátor</a:t>
            </a:r>
            <a:r>
              <a:rPr lang="en-GB" sz="2000" dirty="0"/>
              <a:t>, </a:t>
            </a:r>
            <a:r>
              <a:rPr lang="en-GB" sz="2000" dirty="0" err="1"/>
              <a:t>parazit</a:t>
            </a:r>
            <a:r>
              <a:rPr lang="en-GB" sz="2000" dirty="0"/>
              <a:t>, </a:t>
            </a:r>
            <a:r>
              <a:rPr lang="en-GB" sz="2000" dirty="0" err="1"/>
              <a:t>dekompozitor</a:t>
            </a:r>
            <a:r>
              <a:rPr lang="cs-CZ" sz="2000" dirty="0"/>
              <a:t> ...</a:t>
            </a:r>
            <a:r>
              <a:rPr lang="en-GB" sz="2000" dirty="0"/>
              <a:t>)</a:t>
            </a:r>
          </a:p>
          <a:p>
            <a:r>
              <a:rPr lang="en-GB" sz="2000" b="1" dirty="0" err="1"/>
              <a:t>Fyziologická</a:t>
            </a:r>
            <a:r>
              <a:rPr lang="en-GB" sz="2000" b="1" dirty="0"/>
              <a:t>/</a:t>
            </a:r>
            <a:r>
              <a:rPr lang="en-GB" sz="2000" b="1" dirty="0" err="1"/>
              <a:t>biochemická</a:t>
            </a:r>
            <a:r>
              <a:rPr lang="en-GB" sz="2000" b="1" dirty="0"/>
              <a:t> </a:t>
            </a:r>
            <a:r>
              <a:rPr lang="en-GB" sz="2000" b="1" dirty="0" err="1"/>
              <a:t>diverzita</a:t>
            </a:r>
            <a:r>
              <a:rPr lang="cs-CZ" sz="2000" dirty="0"/>
              <a:t> </a:t>
            </a:r>
            <a:r>
              <a:rPr lang="en-GB" sz="2000" dirty="0"/>
              <a:t>–</a:t>
            </a:r>
            <a:r>
              <a:rPr lang="cs-CZ" sz="2000" dirty="0"/>
              <a:t> </a:t>
            </a:r>
            <a:r>
              <a:rPr lang="en-GB" sz="2000" dirty="0" err="1"/>
              <a:t>způsoby</a:t>
            </a:r>
            <a:r>
              <a:rPr lang="en-GB" sz="2000" dirty="0"/>
              <a:t> a </a:t>
            </a:r>
            <a:r>
              <a:rPr lang="en-GB" sz="2000" dirty="0" err="1"/>
              <a:t>biochemické</a:t>
            </a:r>
            <a:r>
              <a:rPr lang="en-GB" sz="2000" dirty="0"/>
              <a:t> </a:t>
            </a:r>
            <a:r>
              <a:rPr lang="en-GB" sz="2000" dirty="0" err="1"/>
              <a:t>dráhy</a:t>
            </a:r>
            <a:r>
              <a:rPr lang="en-GB" sz="2000" dirty="0"/>
              <a:t> </a:t>
            </a:r>
            <a:r>
              <a:rPr lang="en-GB" sz="2000" dirty="0" err="1"/>
              <a:t>používané</a:t>
            </a:r>
            <a:r>
              <a:rPr lang="en-GB" sz="2000" dirty="0"/>
              <a:t> </a:t>
            </a:r>
            <a:r>
              <a:rPr lang="en-GB" sz="2000" dirty="0" err="1"/>
              <a:t>organismy</a:t>
            </a:r>
            <a:r>
              <a:rPr lang="en-GB" sz="2000" dirty="0"/>
              <a:t> k </a:t>
            </a:r>
            <a:r>
              <a:rPr lang="en-GB" sz="2000" dirty="0" err="1"/>
              <a:t>zpracování</a:t>
            </a:r>
            <a:r>
              <a:rPr lang="en-GB" sz="2000" dirty="0"/>
              <a:t> </a:t>
            </a:r>
            <a:r>
              <a:rPr lang="en-GB" sz="2000" dirty="0" err="1"/>
              <a:t>substrátu</a:t>
            </a:r>
            <a:endParaRPr lang="cs-CZ" sz="2000" dirty="0"/>
          </a:p>
          <a:p>
            <a:endParaRPr lang="cs-CZ" sz="2000" dirty="0"/>
          </a:p>
          <a:p>
            <a:r>
              <a:rPr lang="cs-CZ" sz="2000" b="1" dirty="0"/>
              <a:t>Rozhodování co hodnotit: </a:t>
            </a:r>
            <a:r>
              <a:rPr lang="cs-CZ" sz="2000" dirty="0"/>
              <a:t>specifika organismů - např. u mikroorganismů různé druhy a rody mohou zastávat podobné funkce</a:t>
            </a:r>
            <a:r>
              <a:rPr lang="cs-CZ" sz="2000" b="1" dirty="0"/>
              <a:t> - </a:t>
            </a:r>
            <a:r>
              <a:rPr lang="cs-CZ" sz="2000" dirty="0"/>
              <a:t>větší smysl má tedy funkční než taxonomická diverzita</a:t>
            </a:r>
            <a:endParaRPr lang="en-GB" sz="20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spTree>
    <p:extLst>
      <p:ext uri="{BB962C8B-B14F-4D97-AF65-F5344CB8AC3E}">
        <p14:creationId xmlns:p14="http://schemas.microsoft.com/office/powerpoint/2010/main" val="1686276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Biodiverzita</a:t>
            </a:r>
            <a:endParaRPr lang="en-GB" dirty="0"/>
          </a:p>
        </p:txBody>
      </p:sp>
      <p:sp>
        <p:nvSpPr>
          <p:cNvPr id="3" name="Zástupný symbol pro obsah 2"/>
          <p:cNvSpPr>
            <a:spLocks noGrp="1"/>
          </p:cNvSpPr>
          <p:nvPr>
            <p:ph idx="1"/>
          </p:nvPr>
        </p:nvSpPr>
        <p:spPr/>
        <p:txBody>
          <a:bodyPr/>
          <a:lstStyle/>
          <a:p>
            <a:pPr marL="0" indent="0">
              <a:buNone/>
            </a:pPr>
            <a:r>
              <a:rPr lang="cs-CZ" i="1" dirty="0"/>
              <a:t>... </a:t>
            </a:r>
            <a:r>
              <a:rPr lang="en-GB" i="1" dirty="0" err="1"/>
              <a:t>referes</a:t>
            </a:r>
            <a:r>
              <a:rPr lang="en-GB" i="1" dirty="0"/>
              <a:t> to the </a:t>
            </a:r>
            <a:r>
              <a:rPr lang="en-GB" b="1" i="1" dirty="0"/>
              <a:t>variety within and among living organisms</a:t>
            </a:r>
            <a:r>
              <a:rPr lang="en-GB" i="1" dirty="0"/>
              <a:t>, </a:t>
            </a:r>
            <a:r>
              <a:rPr lang="en-GB" b="1" i="1" dirty="0"/>
              <a:t>assemblages of living organisms, biotic communities, and biotic processes</a:t>
            </a:r>
            <a:r>
              <a:rPr lang="en-GB" i="1" dirty="0"/>
              <a:t>, whether naturally occurring or modified by humans</a:t>
            </a:r>
            <a:r>
              <a:rPr lang="cs-CZ" i="1" dirty="0"/>
              <a:t> ...</a:t>
            </a:r>
          </a:p>
          <a:p>
            <a:pPr marL="0" indent="0">
              <a:buNone/>
            </a:pPr>
            <a:r>
              <a:rPr lang="cs-CZ" i="1" dirty="0"/>
              <a:t>...</a:t>
            </a:r>
            <a:r>
              <a:rPr lang="en-GB" i="1" dirty="0"/>
              <a:t> can be measured in terms of genetic diversity and the identity and number of different types of species, assemblages of species, biotic communities and biotic processes, and the amount (e.g., abundance, biomass, cover, rate) and structure of each</a:t>
            </a:r>
            <a:r>
              <a:rPr lang="cs-CZ" i="1" dirty="0"/>
              <a:t> ...</a:t>
            </a:r>
          </a:p>
          <a:p>
            <a:pPr marL="0" indent="0">
              <a:buNone/>
            </a:pPr>
            <a:r>
              <a:rPr lang="cs-CZ" i="1" dirty="0"/>
              <a:t>... </a:t>
            </a:r>
            <a:r>
              <a:rPr lang="en-GB" i="1" dirty="0"/>
              <a:t>can be observed and measured at any spatial scale ranging from microsites and habitat patches to the entire biosphere</a:t>
            </a:r>
            <a:r>
              <a:rPr lang="cs-CZ" i="1" dirty="0"/>
              <a:t> ...</a:t>
            </a:r>
          </a:p>
          <a:p>
            <a:pPr marL="0" indent="0">
              <a:buNone/>
            </a:pPr>
            <a:endParaRPr lang="cs-CZ" dirty="0"/>
          </a:p>
          <a:p>
            <a:pPr marL="0" indent="0">
              <a:buNone/>
            </a:pPr>
            <a:r>
              <a:rPr lang="en-GB" dirty="0"/>
              <a:t>DeLong </a:t>
            </a:r>
            <a:r>
              <a:rPr lang="cs-CZ" dirty="0"/>
              <a:t>(</a:t>
            </a:r>
            <a:r>
              <a:rPr lang="en-GB" dirty="0"/>
              <a:t>1996)</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71</a:t>
            </a:fld>
            <a:endParaRPr lang="cs-CZ" altLang="cs-CZ" noProof="0" dirty="0"/>
          </a:p>
        </p:txBody>
      </p:sp>
    </p:spTree>
    <p:extLst>
      <p:ext uri="{BB962C8B-B14F-4D97-AF65-F5344CB8AC3E}">
        <p14:creationId xmlns:p14="http://schemas.microsoft.com/office/powerpoint/2010/main" val="167439446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Hodnocení biodiverzity</a:t>
            </a:r>
            <a:endParaRPr lang="en-GB" dirty="0"/>
          </a:p>
        </p:txBody>
      </p:sp>
      <p:sp>
        <p:nvSpPr>
          <p:cNvPr id="3" name="Zástupný symbol pro obsah 2"/>
          <p:cNvSpPr>
            <a:spLocks noGrp="1"/>
          </p:cNvSpPr>
          <p:nvPr>
            <p:ph idx="1"/>
          </p:nvPr>
        </p:nvSpPr>
        <p:spPr>
          <a:xfrm>
            <a:off x="704851" y="1212782"/>
            <a:ext cx="5758940" cy="4778443"/>
          </a:xfrm>
        </p:spPr>
        <p:txBody>
          <a:bodyPr/>
          <a:lstStyle/>
          <a:p>
            <a:r>
              <a:rPr lang="cs-CZ" b="1" dirty="0">
                <a:solidFill>
                  <a:srgbClr val="FF0000"/>
                </a:solidFill>
              </a:rPr>
              <a:t>2 složky</a:t>
            </a:r>
          </a:p>
          <a:p>
            <a:pPr lvl="1"/>
            <a:r>
              <a:rPr lang="cs-CZ" b="1" dirty="0"/>
              <a:t>druhová bohatost (</a:t>
            </a:r>
            <a:r>
              <a:rPr lang="en-GB" b="1" dirty="0"/>
              <a:t>richness</a:t>
            </a:r>
            <a:r>
              <a:rPr lang="cs-CZ" b="1" dirty="0"/>
              <a:t>),</a:t>
            </a:r>
            <a:r>
              <a:rPr lang="cs-CZ" dirty="0"/>
              <a:t> </a:t>
            </a:r>
            <a:r>
              <a:rPr lang="cs-CZ" b="1" dirty="0"/>
              <a:t>různorodost</a:t>
            </a:r>
            <a:r>
              <a:rPr lang="cs-CZ" dirty="0"/>
              <a:t> – počet různých organismů/druhů (kvalita), bez ohledu na jejich početnost</a:t>
            </a:r>
          </a:p>
          <a:p>
            <a:pPr lvl="1"/>
            <a:r>
              <a:rPr lang="cs-CZ" b="1" dirty="0"/>
              <a:t>druhová vyrovnanost (</a:t>
            </a:r>
            <a:r>
              <a:rPr lang="en-GB" b="1" dirty="0"/>
              <a:t>evenness</a:t>
            </a:r>
            <a:r>
              <a:rPr lang="cs-CZ" b="1" dirty="0"/>
              <a:t>), relativní abundance </a:t>
            </a:r>
            <a:r>
              <a:rPr lang="cs-CZ" dirty="0"/>
              <a:t>– poměr výskytu organismů (kvantita)</a:t>
            </a:r>
          </a:p>
          <a:p>
            <a:r>
              <a:rPr lang="cs-CZ" dirty="0"/>
              <a:t>druhová diverzita</a:t>
            </a:r>
            <a:r>
              <a:rPr lang="en-GB" dirty="0"/>
              <a:t> </a:t>
            </a:r>
            <a:r>
              <a:rPr lang="cs-CZ" dirty="0"/>
              <a:t>pak zahrnuje jak počet druhů, tak jejich relativní početnost</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72</a:t>
            </a:fld>
            <a:endParaRPr lang="cs-CZ" altLang="cs-CZ" noProof="0" dirty="0"/>
          </a:p>
        </p:txBody>
      </p:sp>
      <p:pic>
        <p:nvPicPr>
          <p:cNvPr id="6" name="Obrázek 5"/>
          <p:cNvPicPr>
            <a:picLocks noChangeAspect="1"/>
          </p:cNvPicPr>
          <p:nvPr/>
        </p:nvPicPr>
        <p:blipFill>
          <a:blip r:embed="rId2"/>
          <a:stretch>
            <a:fillRect/>
          </a:stretch>
        </p:blipFill>
        <p:spPr>
          <a:xfrm>
            <a:off x="6463791" y="971550"/>
            <a:ext cx="5588934" cy="4143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7887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Shannonův</a:t>
            </a:r>
            <a:r>
              <a:rPr lang="cs-CZ" dirty="0"/>
              <a:t> index diverzity</a:t>
            </a:r>
            <a:endParaRPr lang="en-GB" dirty="0"/>
          </a:p>
        </p:txBody>
      </p:sp>
      <p:sp>
        <p:nvSpPr>
          <p:cNvPr id="3" name="Zástupný symbol pro obsah 2"/>
          <p:cNvSpPr>
            <a:spLocks noGrp="1"/>
          </p:cNvSpPr>
          <p:nvPr>
            <p:ph idx="1"/>
          </p:nvPr>
        </p:nvSpPr>
        <p:spPr/>
        <p:txBody>
          <a:bodyPr/>
          <a:lstStyle/>
          <a:p>
            <a:r>
              <a:rPr lang="en-GB" b="1" dirty="0">
                <a:solidFill>
                  <a:srgbClr val="FF0000"/>
                </a:solidFill>
              </a:rPr>
              <a:t>H’ = -</a:t>
            </a:r>
            <a:r>
              <a:rPr lang="el-GR" b="1" dirty="0">
                <a:solidFill>
                  <a:srgbClr val="FF0000"/>
                </a:solidFill>
              </a:rPr>
              <a:t>Σ </a:t>
            </a:r>
            <a:r>
              <a:rPr lang="en-GB" b="1" dirty="0">
                <a:solidFill>
                  <a:srgbClr val="FF0000"/>
                </a:solidFill>
              </a:rPr>
              <a:t>p</a:t>
            </a:r>
            <a:r>
              <a:rPr lang="en-GB" b="1" baseline="-25000" dirty="0">
                <a:solidFill>
                  <a:srgbClr val="FF0000"/>
                </a:solidFill>
              </a:rPr>
              <a:t>i</a:t>
            </a:r>
            <a:r>
              <a:rPr lang="cs-CZ" b="1" dirty="0">
                <a:solidFill>
                  <a:srgbClr val="FF0000"/>
                </a:solidFill>
              </a:rPr>
              <a:t> </a:t>
            </a:r>
            <a:r>
              <a:rPr lang="en-GB" b="1" dirty="0">
                <a:solidFill>
                  <a:srgbClr val="FF0000"/>
                </a:solidFill>
              </a:rPr>
              <a:t>ln(p</a:t>
            </a:r>
            <a:r>
              <a:rPr lang="en-GB" b="1" baseline="-25000" dirty="0">
                <a:solidFill>
                  <a:srgbClr val="FF0000"/>
                </a:solidFill>
              </a:rPr>
              <a:t>i</a:t>
            </a:r>
            <a:r>
              <a:rPr lang="en-GB" b="1" dirty="0">
                <a:solidFill>
                  <a:srgbClr val="FF0000"/>
                </a:solidFill>
              </a:rPr>
              <a:t>)</a:t>
            </a:r>
            <a:r>
              <a:rPr lang="cs-CZ" dirty="0"/>
              <a:t>, </a:t>
            </a:r>
            <a:r>
              <a:rPr lang="en-GB" dirty="0"/>
              <a:t>p</a:t>
            </a:r>
            <a:r>
              <a:rPr lang="en-GB" baseline="-25000" dirty="0"/>
              <a:t>i</a:t>
            </a:r>
            <a:r>
              <a:rPr lang="cs-CZ" dirty="0"/>
              <a:t> je </a:t>
            </a:r>
            <a:r>
              <a:rPr lang="en-GB" dirty="0" err="1"/>
              <a:t>relativní</a:t>
            </a:r>
            <a:r>
              <a:rPr lang="en-GB" dirty="0"/>
              <a:t> abundance </a:t>
            </a:r>
            <a:r>
              <a:rPr lang="en-GB" dirty="0" err="1"/>
              <a:t>druhu</a:t>
            </a:r>
            <a:r>
              <a:rPr lang="cs-CZ" dirty="0"/>
              <a:t> </a:t>
            </a:r>
            <a:r>
              <a:rPr lang="en-GB" dirty="0" err="1"/>
              <a:t>i</a:t>
            </a:r>
            <a:r>
              <a:rPr lang="cs-CZ" dirty="0"/>
              <a:t>, tedy ni/N, kde n</a:t>
            </a:r>
            <a:r>
              <a:rPr lang="cs-CZ" baseline="-25000" dirty="0"/>
              <a:t>i</a:t>
            </a:r>
            <a:r>
              <a:rPr lang="cs-CZ" dirty="0"/>
              <a:t> je abundance druhu i a N celkový počet jedinců</a:t>
            </a:r>
          </a:p>
          <a:p>
            <a:r>
              <a:rPr lang="en-GB" dirty="0" err="1"/>
              <a:t>také</a:t>
            </a:r>
            <a:r>
              <a:rPr lang="en-GB" dirty="0"/>
              <a:t> </a:t>
            </a:r>
            <a:r>
              <a:rPr lang="en-GB" dirty="0" err="1"/>
              <a:t>jako</a:t>
            </a:r>
            <a:r>
              <a:rPr lang="en-GB" dirty="0"/>
              <a:t> Shannon-Wiener</a:t>
            </a:r>
            <a:r>
              <a:rPr lang="cs-CZ" dirty="0"/>
              <a:t> </a:t>
            </a:r>
            <a:r>
              <a:rPr lang="en-GB" dirty="0"/>
              <a:t>index (</a:t>
            </a:r>
            <a:r>
              <a:rPr lang="en-GB" dirty="0" err="1"/>
              <a:t>nesprávně</a:t>
            </a:r>
            <a:r>
              <a:rPr lang="en-GB" dirty="0"/>
              <a:t> </a:t>
            </a:r>
            <a:r>
              <a:rPr lang="en-GB" dirty="0" err="1"/>
              <a:t>jako</a:t>
            </a:r>
            <a:r>
              <a:rPr lang="en-GB" dirty="0"/>
              <a:t> Shannon-</a:t>
            </a:r>
            <a:r>
              <a:rPr lang="en-GB" dirty="0" err="1"/>
              <a:t>Wiever</a:t>
            </a:r>
            <a:r>
              <a:rPr lang="en-GB" dirty="0"/>
              <a:t>)</a:t>
            </a:r>
          </a:p>
          <a:p>
            <a:r>
              <a:rPr lang="en-GB" sz="1800" dirty="0" err="1"/>
              <a:t>odvozen</a:t>
            </a:r>
            <a:r>
              <a:rPr lang="en-GB" sz="1800" dirty="0"/>
              <a:t> z </a:t>
            </a:r>
            <a:r>
              <a:rPr lang="en-GB" sz="1800" dirty="0" err="1"/>
              <a:t>informační</a:t>
            </a:r>
            <a:r>
              <a:rPr lang="en-GB" sz="1800" dirty="0"/>
              <a:t> </a:t>
            </a:r>
            <a:r>
              <a:rPr lang="en-GB" sz="1800" dirty="0" err="1"/>
              <a:t>teorie</a:t>
            </a:r>
            <a:r>
              <a:rPr lang="en-GB" sz="1800" dirty="0"/>
              <a:t> (</a:t>
            </a:r>
            <a:r>
              <a:rPr lang="en-GB" sz="1800" dirty="0" err="1"/>
              <a:t>entropie</a:t>
            </a:r>
            <a:r>
              <a:rPr lang="en-GB" sz="1800" dirty="0"/>
              <a:t> systému)</a:t>
            </a:r>
            <a:r>
              <a:rPr lang="cs-CZ" sz="1800" dirty="0"/>
              <a:t> - </a:t>
            </a:r>
            <a:r>
              <a:rPr lang="en-GB" sz="1800" dirty="0" err="1"/>
              <a:t>vyjadřuje</a:t>
            </a:r>
            <a:r>
              <a:rPr lang="en-GB" sz="1800" dirty="0"/>
              <a:t> </a:t>
            </a:r>
            <a:r>
              <a:rPr lang="en-GB" sz="1800" dirty="0" err="1"/>
              <a:t>nejistotu</a:t>
            </a:r>
            <a:r>
              <a:rPr lang="en-GB" sz="1800" dirty="0"/>
              <a:t>, se </a:t>
            </a:r>
            <a:r>
              <a:rPr lang="en-GB" sz="1800" dirty="0" err="1"/>
              <a:t>kterou</a:t>
            </a:r>
            <a:r>
              <a:rPr lang="en-GB" sz="1800" dirty="0"/>
              <a:t> </a:t>
            </a:r>
            <a:r>
              <a:rPr lang="en-GB" sz="1800" dirty="0" err="1"/>
              <a:t>jsem</a:t>
            </a:r>
            <a:r>
              <a:rPr lang="en-GB" sz="1800" dirty="0"/>
              <a:t> </a:t>
            </a:r>
            <a:r>
              <a:rPr lang="en-GB" sz="1800" dirty="0" err="1"/>
              <a:t>schopen</a:t>
            </a:r>
            <a:r>
              <a:rPr lang="en-GB" sz="1800" dirty="0"/>
              <a:t> </a:t>
            </a:r>
            <a:r>
              <a:rPr lang="en-GB" sz="1800" dirty="0" err="1"/>
              <a:t>předpovědět</a:t>
            </a:r>
            <a:r>
              <a:rPr lang="en-GB" sz="1800" dirty="0"/>
              <a:t> </a:t>
            </a:r>
            <a:r>
              <a:rPr lang="en-GB" sz="1800" dirty="0" err="1"/>
              <a:t>jakého</a:t>
            </a:r>
            <a:r>
              <a:rPr lang="en-GB" sz="1800" dirty="0"/>
              <a:t> </a:t>
            </a:r>
            <a:r>
              <a:rPr lang="en-GB" sz="1800" dirty="0" err="1"/>
              <a:t>druhu</a:t>
            </a:r>
            <a:r>
              <a:rPr lang="en-GB" sz="1800" dirty="0"/>
              <a:t> </a:t>
            </a:r>
            <a:r>
              <a:rPr lang="en-GB" sz="1800" dirty="0" err="1"/>
              <a:t>bude</a:t>
            </a:r>
            <a:r>
              <a:rPr lang="en-GB" sz="1800" dirty="0"/>
              <a:t> </a:t>
            </a:r>
            <a:r>
              <a:rPr lang="en-GB" sz="1800" dirty="0" err="1"/>
              <a:t>náhodně</a:t>
            </a:r>
            <a:r>
              <a:rPr lang="en-GB" sz="1800" dirty="0"/>
              <a:t> </a:t>
            </a:r>
            <a:r>
              <a:rPr lang="en-GB" sz="1800" dirty="0" err="1"/>
              <a:t>vybraný</a:t>
            </a:r>
            <a:r>
              <a:rPr lang="en-GB" sz="1800" dirty="0"/>
              <a:t> </a:t>
            </a:r>
            <a:r>
              <a:rPr lang="en-GB" sz="1800" dirty="0" err="1"/>
              <a:t>jedinec</a:t>
            </a:r>
            <a:r>
              <a:rPr lang="en-GB" sz="1800" dirty="0"/>
              <a:t> </a:t>
            </a:r>
            <a:r>
              <a:rPr lang="en-GB" sz="1800" dirty="0" err="1"/>
              <a:t>ze</a:t>
            </a:r>
            <a:r>
              <a:rPr lang="en-GB" sz="1800" dirty="0"/>
              <a:t> </a:t>
            </a:r>
            <a:r>
              <a:rPr lang="en-GB" sz="1800" dirty="0" err="1"/>
              <a:t>vzorku</a:t>
            </a:r>
            <a:r>
              <a:rPr lang="en-GB" sz="1800" dirty="0"/>
              <a:t>; </a:t>
            </a:r>
            <a:r>
              <a:rPr lang="en-GB" sz="1800" dirty="0" err="1"/>
              <a:t>nejistota</a:t>
            </a:r>
            <a:r>
              <a:rPr lang="cs-CZ" sz="1800" dirty="0"/>
              <a:t> </a:t>
            </a:r>
            <a:r>
              <a:rPr lang="en-GB" sz="1800" dirty="0" err="1"/>
              <a:t>klesá</a:t>
            </a:r>
            <a:r>
              <a:rPr lang="en-GB" sz="1800" dirty="0"/>
              <a:t> s </a:t>
            </a:r>
            <a:r>
              <a:rPr lang="en-GB" sz="1800" dirty="0" err="1"/>
              <a:t>klesajícím</a:t>
            </a:r>
            <a:r>
              <a:rPr lang="en-GB" sz="1800" dirty="0"/>
              <a:t> </a:t>
            </a:r>
            <a:r>
              <a:rPr lang="en-GB" sz="1800" dirty="0" err="1"/>
              <a:t>počten</a:t>
            </a:r>
            <a:r>
              <a:rPr lang="en-GB" sz="1800" dirty="0"/>
              <a:t> </a:t>
            </a:r>
            <a:r>
              <a:rPr lang="en-GB" sz="1800" dirty="0" err="1"/>
              <a:t>druhů</a:t>
            </a:r>
            <a:r>
              <a:rPr lang="en-GB" sz="1800" dirty="0"/>
              <a:t> a s </a:t>
            </a:r>
            <a:r>
              <a:rPr lang="en-GB" sz="1800" dirty="0" err="1"/>
              <a:t>klesající</a:t>
            </a:r>
            <a:r>
              <a:rPr lang="en-GB" sz="1800" dirty="0"/>
              <a:t> </a:t>
            </a:r>
            <a:r>
              <a:rPr lang="en-GB" sz="1800" dirty="0" err="1"/>
              <a:t>vyrovnaností</a:t>
            </a:r>
            <a:r>
              <a:rPr lang="en-GB" sz="1800" dirty="0"/>
              <a:t> (</a:t>
            </a:r>
            <a:r>
              <a:rPr lang="en-GB" sz="1800" dirty="0" err="1"/>
              <a:t>společenstvo</a:t>
            </a:r>
            <a:r>
              <a:rPr lang="en-GB" sz="1800" dirty="0"/>
              <a:t> s </a:t>
            </a:r>
            <a:r>
              <a:rPr lang="en-GB" sz="1800" dirty="0" err="1"/>
              <a:t>málo</a:t>
            </a:r>
            <a:r>
              <a:rPr lang="en-GB" sz="1800" dirty="0"/>
              <a:t> </a:t>
            </a:r>
            <a:r>
              <a:rPr lang="en-GB" sz="1800" dirty="0" err="1"/>
              <a:t>dominantními</a:t>
            </a:r>
            <a:r>
              <a:rPr lang="en-GB" sz="1800" dirty="0"/>
              <a:t> </a:t>
            </a:r>
            <a:r>
              <a:rPr lang="en-GB" sz="1800" dirty="0" err="1"/>
              <a:t>druhy</a:t>
            </a:r>
            <a:r>
              <a:rPr lang="en-GB" sz="1800" dirty="0"/>
              <a:t>)</a:t>
            </a:r>
            <a:endParaRPr lang="en-GB" dirty="0"/>
          </a:p>
          <a:p>
            <a:r>
              <a:rPr lang="en-GB" dirty="0" err="1"/>
              <a:t>většinou</a:t>
            </a:r>
            <a:r>
              <a:rPr lang="en-GB" dirty="0"/>
              <a:t> v </a:t>
            </a:r>
            <a:r>
              <a:rPr lang="en-GB" dirty="0" err="1"/>
              <a:t>rozmezí</a:t>
            </a:r>
            <a:r>
              <a:rPr lang="en-GB" dirty="0"/>
              <a:t> 1,5</a:t>
            </a:r>
            <a:r>
              <a:rPr lang="cs-CZ" dirty="0"/>
              <a:t> - </a:t>
            </a:r>
            <a:r>
              <a:rPr lang="en-GB" dirty="0"/>
              <a:t>3,5</a:t>
            </a:r>
          </a:p>
          <a:p>
            <a:r>
              <a:rPr lang="en-GB" dirty="0" err="1"/>
              <a:t>maximální</a:t>
            </a:r>
            <a:r>
              <a:rPr lang="cs-CZ" dirty="0"/>
              <a:t> </a:t>
            </a:r>
            <a:r>
              <a:rPr lang="en-GB" dirty="0" err="1"/>
              <a:t>velikost</a:t>
            </a:r>
            <a:r>
              <a:rPr lang="en-GB" dirty="0"/>
              <a:t> </a:t>
            </a:r>
            <a:r>
              <a:rPr lang="en-GB" dirty="0" err="1"/>
              <a:t>indexu</a:t>
            </a:r>
            <a:r>
              <a:rPr lang="en-GB" dirty="0"/>
              <a:t> pro </a:t>
            </a:r>
            <a:r>
              <a:rPr lang="en-GB" dirty="0" err="1"/>
              <a:t>počet</a:t>
            </a:r>
            <a:r>
              <a:rPr lang="en-GB" dirty="0"/>
              <a:t> </a:t>
            </a:r>
            <a:r>
              <a:rPr lang="en-GB" dirty="0" err="1"/>
              <a:t>druhů</a:t>
            </a:r>
            <a:r>
              <a:rPr lang="en-GB" dirty="0"/>
              <a:t> S </a:t>
            </a:r>
            <a:r>
              <a:rPr lang="en-GB" dirty="0" err="1"/>
              <a:t>nastane</a:t>
            </a:r>
            <a:r>
              <a:rPr lang="en-GB" dirty="0"/>
              <a:t>, </a:t>
            </a:r>
            <a:r>
              <a:rPr lang="en-GB" dirty="0" err="1"/>
              <a:t>pokud</a:t>
            </a:r>
            <a:r>
              <a:rPr lang="en-GB" dirty="0"/>
              <a:t> </a:t>
            </a:r>
            <a:r>
              <a:rPr lang="en-GB" dirty="0" err="1"/>
              <a:t>mají</a:t>
            </a:r>
            <a:r>
              <a:rPr lang="en-GB" dirty="0"/>
              <a:t> </a:t>
            </a:r>
            <a:r>
              <a:rPr lang="en-GB" dirty="0" err="1"/>
              <a:t>všechny</a:t>
            </a:r>
            <a:r>
              <a:rPr lang="en-GB" dirty="0"/>
              <a:t> </a:t>
            </a:r>
            <a:r>
              <a:rPr lang="en-GB" dirty="0" err="1"/>
              <a:t>druhy</a:t>
            </a:r>
            <a:r>
              <a:rPr lang="en-GB" dirty="0"/>
              <a:t> </a:t>
            </a:r>
            <a:r>
              <a:rPr lang="en-GB" dirty="0" err="1"/>
              <a:t>stejnou</a:t>
            </a:r>
            <a:r>
              <a:rPr lang="en-GB" dirty="0"/>
              <a:t> </a:t>
            </a:r>
            <a:r>
              <a:rPr lang="en-GB" dirty="0" err="1"/>
              <a:t>relativní</a:t>
            </a:r>
            <a:r>
              <a:rPr lang="en-GB" dirty="0"/>
              <a:t> </a:t>
            </a:r>
            <a:r>
              <a:rPr lang="en-GB" dirty="0" err="1"/>
              <a:t>abundanci</a:t>
            </a:r>
            <a:r>
              <a:rPr lang="en-GB" dirty="0"/>
              <a:t>:</a:t>
            </a:r>
            <a:r>
              <a:rPr lang="cs-CZ" dirty="0"/>
              <a:t> </a:t>
            </a:r>
            <a:r>
              <a:rPr lang="en-GB" b="1" dirty="0" err="1">
                <a:solidFill>
                  <a:srgbClr val="FF0000"/>
                </a:solidFill>
              </a:rPr>
              <a:t>H’max</a:t>
            </a:r>
            <a:r>
              <a:rPr lang="cs-CZ" b="1" dirty="0">
                <a:solidFill>
                  <a:srgbClr val="FF0000"/>
                </a:solidFill>
              </a:rPr>
              <a:t> </a:t>
            </a:r>
            <a:r>
              <a:rPr lang="en-GB" b="1" dirty="0">
                <a:solidFill>
                  <a:srgbClr val="FF0000"/>
                </a:solidFill>
              </a:rPr>
              <a:t>= ln(S)</a:t>
            </a:r>
          </a:p>
          <a:p>
            <a:r>
              <a:rPr lang="en-GB" dirty="0" err="1"/>
              <a:t>vyrovnanost</a:t>
            </a:r>
            <a:r>
              <a:rPr lang="cs-CZ" dirty="0"/>
              <a:t> </a:t>
            </a:r>
            <a:r>
              <a:rPr lang="en-GB" dirty="0" err="1"/>
              <a:t>odvozená</a:t>
            </a:r>
            <a:r>
              <a:rPr lang="en-GB" dirty="0"/>
              <a:t> </a:t>
            </a:r>
            <a:r>
              <a:rPr lang="en-GB" dirty="0" err="1"/>
              <a:t>ze</a:t>
            </a:r>
            <a:r>
              <a:rPr lang="en-GB" dirty="0"/>
              <a:t> </a:t>
            </a:r>
            <a:r>
              <a:rPr lang="en-GB" dirty="0" err="1"/>
              <a:t>Shannonova</a:t>
            </a:r>
            <a:r>
              <a:rPr lang="cs-CZ" dirty="0"/>
              <a:t> </a:t>
            </a:r>
            <a:r>
              <a:rPr lang="en-GB" dirty="0" err="1"/>
              <a:t>indexu</a:t>
            </a:r>
            <a:r>
              <a:rPr lang="en-GB" dirty="0"/>
              <a:t> (Shannon’s</a:t>
            </a:r>
            <a:r>
              <a:rPr lang="cs-CZ" dirty="0"/>
              <a:t> </a:t>
            </a:r>
            <a:r>
              <a:rPr lang="en-GB" dirty="0"/>
              <a:t>evenness)</a:t>
            </a:r>
            <a:r>
              <a:rPr lang="cs-CZ" dirty="0"/>
              <a:t>:</a:t>
            </a:r>
            <a:br>
              <a:rPr lang="cs-CZ" dirty="0"/>
            </a:br>
            <a:r>
              <a:rPr lang="en-GB" b="1" dirty="0">
                <a:solidFill>
                  <a:srgbClr val="FF0000"/>
                </a:solidFill>
              </a:rPr>
              <a:t>J = H’ / </a:t>
            </a:r>
            <a:r>
              <a:rPr lang="en-GB" b="1" dirty="0" err="1">
                <a:solidFill>
                  <a:srgbClr val="FF0000"/>
                </a:solidFill>
              </a:rPr>
              <a:t>H’max</a:t>
            </a:r>
            <a:r>
              <a:rPr lang="cs-CZ" b="1" dirty="0">
                <a:solidFill>
                  <a:srgbClr val="FF0000"/>
                </a:solidFill>
              </a:rPr>
              <a:t> </a:t>
            </a:r>
            <a:r>
              <a:rPr lang="en-GB" b="1" dirty="0">
                <a:solidFill>
                  <a:srgbClr val="FF0000"/>
                </a:solidFill>
              </a:rPr>
              <a:t>= H’ / ln(S)</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73</a:t>
            </a:fld>
            <a:endParaRPr lang="cs-CZ" altLang="cs-CZ" noProof="0" dirty="0"/>
          </a:p>
        </p:txBody>
      </p:sp>
    </p:spTree>
    <p:extLst>
      <p:ext uri="{BB962C8B-B14F-4D97-AF65-F5344CB8AC3E}">
        <p14:creationId xmlns:p14="http://schemas.microsoft.com/office/powerpoint/2010/main" val="389609921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Shannonův</a:t>
            </a:r>
            <a:r>
              <a:rPr lang="cs-CZ" dirty="0"/>
              <a:t> index diverzity</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74</a:t>
            </a:fld>
            <a:endParaRPr lang="cs-CZ" altLang="cs-CZ" noProof="0" dirty="0"/>
          </a:p>
        </p:txBody>
      </p:sp>
      <p:pic>
        <p:nvPicPr>
          <p:cNvPr id="5" name="Obrázek 4"/>
          <p:cNvPicPr>
            <a:picLocks noChangeAspect="1"/>
          </p:cNvPicPr>
          <p:nvPr/>
        </p:nvPicPr>
        <p:blipFill>
          <a:blip r:embed="rId2"/>
          <a:stretch>
            <a:fillRect/>
          </a:stretch>
        </p:blipFill>
        <p:spPr>
          <a:xfrm>
            <a:off x="1072190" y="1267095"/>
            <a:ext cx="10047619" cy="4323809"/>
          </a:xfrm>
          <a:prstGeom prst="rect">
            <a:avLst/>
          </a:prstGeom>
        </p:spPr>
      </p:pic>
    </p:spTree>
    <p:extLst>
      <p:ext uri="{BB962C8B-B14F-4D97-AF65-F5344CB8AC3E}">
        <p14:creationId xmlns:p14="http://schemas.microsoft.com/office/powerpoint/2010/main" val="246424197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Simpsonův</a:t>
            </a:r>
            <a:r>
              <a:rPr lang="cs-CZ" dirty="0"/>
              <a:t> index diverzity</a:t>
            </a:r>
            <a:endParaRPr lang="en-GB" dirty="0"/>
          </a:p>
        </p:txBody>
      </p:sp>
      <p:sp>
        <p:nvSpPr>
          <p:cNvPr id="3" name="Zástupný symbol pro obsah 2"/>
          <p:cNvSpPr>
            <a:spLocks noGrp="1"/>
          </p:cNvSpPr>
          <p:nvPr>
            <p:ph idx="1"/>
          </p:nvPr>
        </p:nvSpPr>
        <p:spPr/>
        <p:txBody>
          <a:bodyPr/>
          <a:lstStyle/>
          <a:p>
            <a:endParaRPr lang="cs-CZ" dirty="0"/>
          </a:p>
          <a:p>
            <a:endParaRPr lang="cs-CZ" dirty="0"/>
          </a:p>
          <a:p>
            <a:r>
              <a:rPr lang="en-GB" dirty="0" err="1"/>
              <a:t>zjišťuj</a:t>
            </a:r>
            <a:r>
              <a:rPr lang="cs-CZ" dirty="0"/>
              <a:t>e</a:t>
            </a:r>
            <a:r>
              <a:rPr lang="en-GB" dirty="0"/>
              <a:t>, </a:t>
            </a:r>
            <a:r>
              <a:rPr lang="en-GB" dirty="0" err="1"/>
              <a:t>zda</a:t>
            </a:r>
            <a:r>
              <a:rPr lang="en-GB" dirty="0"/>
              <a:t> </a:t>
            </a:r>
            <a:r>
              <a:rPr lang="en-GB" dirty="0" err="1"/>
              <a:t>jsou</a:t>
            </a:r>
            <a:r>
              <a:rPr lang="en-GB" dirty="0"/>
              <a:t> </a:t>
            </a:r>
            <a:r>
              <a:rPr lang="en-GB" dirty="0" err="1"/>
              <a:t>ve</a:t>
            </a:r>
            <a:r>
              <a:rPr lang="en-GB" dirty="0"/>
              <a:t> </a:t>
            </a:r>
            <a:r>
              <a:rPr lang="en-GB" dirty="0" err="1"/>
              <a:t>společenstvu</a:t>
            </a:r>
            <a:r>
              <a:rPr lang="en-GB" dirty="0"/>
              <a:t> </a:t>
            </a:r>
            <a:r>
              <a:rPr lang="en-GB" dirty="0" err="1"/>
              <a:t>přítomny</a:t>
            </a:r>
            <a:r>
              <a:rPr lang="en-GB" dirty="0"/>
              <a:t> </a:t>
            </a:r>
            <a:r>
              <a:rPr lang="en-GB" dirty="0" err="1"/>
              <a:t>silně</a:t>
            </a:r>
            <a:r>
              <a:rPr lang="en-GB" dirty="0"/>
              <a:t> </a:t>
            </a:r>
            <a:r>
              <a:rPr lang="en-GB" dirty="0" err="1"/>
              <a:t>dominantní</a:t>
            </a:r>
            <a:r>
              <a:rPr lang="en-GB" dirty="0"/>
              <a:t> </a:t>
            </a:r>
            <a:r>
              <a:rPr lang="en-GB" dirty="0" err="1"/>
              <a:t>druhy</a:t>
            </a:r>
            <a:r>
              <a:rPr lang="en-GB" dirty="0"/>
              <a:t> </a:t>
            </a:r>
            <a:r>
              <a:rPr lang="en-GB" dirty="0" err="1"/>
              <a:t>nebo</a:t>
            </a:r>
            <a:r>
              <a:rPr lang="en-GB" dirty="0"/>
              <a:t> je </a:t>
            </a:r>
            <a:r>
              <a:rPr lang="en-GB" dirty="0" err="1"/>
              <a:t>společenstvo</a:t>
            </a:r>
            <a:r>
              <a:rPr lang="en-GB" dirty="0"/>
              <a:t> </a:t>
            </a:r>
            <a:r>
              <a:rPr lang="en-GB" dirty="0" err="1"/>
              <a:t>spíše</a:t>
            </a:r>
            <a:r>
              <a:rPr lang="en-GB" dirty="0"/>
              <a:t> </a:t>
            </a:r>
            <a:r>
              <a:rPr lang="en-GB" dirty="0" err="1"/>
              <a:t>vyrovnané</a:t>
            </a:r>
            <a:endParaRPr lang="cs-CZ" dirty="0"/>
          </a:p>
          <a:p>
            <a:r>
              <a:rPr lang="en-GB" dirty="0" err="1"/>
              <a:t>vyjadřuje</a:t>
            </a:r>
            <a:r>
              <a:rPr lang="en-GB" dirty="0"/>
              <a:t> </a:t>
            </a:r>
            <a:r>
              <a:rPr lang="en-GB" dirty="0" err="1"/>
              <a:t>pravděpodobnost</a:t>
            </a:r>
            <a:r>
              <a:rPr lang="en-GB" dirty="0"/>
              <a:t>, </a:t>
            </a:r>
            <a:r>
              <a:rPr lang="en-GB" dirty="0" err="1"/>
              <a:t>že</a:t>
            </a:r>
            <a:r>
              <a:rPr lang="en-GB" dirty="0"/>
              <a:t> </a:t>
            </a:r>
            <a:r>
              <a:rPr lang="en-GB" dirty="0" err="1"/>
              <a:t>dva</a:t>
            </a:r>
            <a:r>
              <a:rPr lang="en-GB" dirty="0"/>
              <a:t> </a:t>
            </a:r>
            <a:r>
              <a:rPr lang="en-GB" dirty="0" err="1"/>
              <a:t>náhodně</a:t>
            </a:r>
            <a:r>
              <a:rPr lang="en-GB" dirty="0"/>
              <a:t> </a:t>
            </a:r>
            <a:r>
              <a:rPr lang="en-GB" dirty="0" err="1"/>
              <a:t>vybraní</a:t>
            </a:r>
            <a:r>
              <a:rPr lang="en-GB" dirty="0"/>
              <a:t> </a:t>
            </a:r>
            <a:r>
              <a:rPr lang="en-GB" dirty="0" err="1"/>
              <a:t>jedinci</a:t>
            </a:r>
            <a:r>
              <a:rPr lang="en-GB" dirty="0"/>
              <a:t> </a:t>
            </a:r>
            <a:r>
              <a:rPr lang="en-GB" dirty="0" err="1"/>
              <a:t>budou</a:t>
            </a:r>
            <a:r>
              <a:rPr lang="en-GB" dirty="0"/>
              <a:t> </a:t>
            </a:r>
            <a:r>
              <a:rPr lang="en-GB" dirty="0" err="1"/>
              <a:t>patřit</a:t>
            </a:r>
            <a:r>
              <a:rPr lang="en-GB" dirty="0"/>
              <a:t> </a:t>
            </a:r>
            <a:r>
              <a:rPr lang="en-GB" dirty="0" err="1"/>
              <a:t>ke</a:t>
            </a:r>
            <a:r>
              <a:rPr lang="en-GB" dirty="0"/>
              <a:t> </a:t>
            </a:r>
            <a:r>
              <a:rPr lang="en-GB" dirty="0" err="1"/>
              <a:t>stejnému</a:t>
            </a:r>
            <a:r>
              <a:rPr lang="en-GB" dirty="0"/>
              <a:t> </a:t>
            </a:r>
            <a:r>
              <a:rPr lang="en-GB" dirty="0" err="1"/>
              <a:t>druhu</a:t>
            </a:r>
            <a:endParaRPr lang="en-GB" dirty="0"/>
          </a:p>
          <a:p>
            <a:r>
              <a:rPr lang="cs-CZ" dirty="0"/>
              <a:t>h</a:t>
            </a:r>
            <a:r>
              <a:rPr lang="en-GB" dirty="0" err="1"/>
              <a:t>odnoty</a:t>
            </a:r>
            <a:r>
              <a:rPr lang="en-GB" dirty="0"/>
              <a:t> </a:t>
            </a:r>
            <a:r>
              <a:rPr lang="en-GB" dirty="0" err="1"/>
              <a:t>jdou</a:t>
            </a:r>
            <a:r>
              <a:rPr lang="en-GB" dirty="0"/>
              <a:t> </a:t>
            </a:r>
            <a:r>
              <a:rPr lang="en-GB" dirty="0" err="1"/>
              <a:t>opačným</a:t>
            </a:r>
            <a:r>
              <a:rPr lang="en-GB" dirty="0"/>
              <a:t> </a:t>
            </a:r>
            <a:r>
              <a:rPr lang="en-GB" dirty="0" err="1"/>
              <a:t>směrem</a:t>
            </a:r>
            <a:r>
              <a:rPr lang="en-GB" dirty="0"/>
              <a:t> </a:t>
            </a:r>
            <a:r>
              <a:rPr lang="en-GB" dirty="0" err="1"/>
              <a:t>než</a:t>
            </a:r>
            <a:r>
              <a:rPr lang="en-GB" dirty="0"/>
              <a:t> </a:t>
            </a:r>
            <a:r>
              <a:rPr lang="cs-CZ" dirty="0"/>
              <a:t>u</a:t>
            </a:r>
            <a:r>
              <a:rPr lang="en-GB" dirty="0"/>
              <a:t> </a:t>
            </a:r>
            <a:r>
              <a:rPr lang="en-GB" dirty="0" err="1"/>
              <a:t>indexů</a:t>
            </a:r>
            <a:r>
              <a:rPr lang="en-GB" dirty="0"/>
              <a:t> </a:t>
            </a:r>
            <a:r>
              <a:rPr lang="en-GB" dirty="0" err="1"/>
              <a:t>počítajících</a:t>
            </a:r>
            <a:r>
              <a:rPr lang="en-GB" dirty="0"/>
              <a:t> s </a:t>
            </a:r>
            <a:r>
              <a:rPr lang="en-GB" dirty="0" err="1"/>
              <a:t>vyrovnaností</a:t>
            </a:r>
            <a:r>
              <a:rPr lang="en-GB" dirty="0"/>
              <a:t> a </a:t>
            </a:r>
            <a:r>
              <a:rPr lang="en-GB" dirty="0" err="1"/>
              <a:t>počtem</a:t>
            </a:r>
            <a:r>
              <a:rPr lang="en-GB" dirty="0"/>
              <a:t> </a:t>
            </a:r>
            <a:r>
              <a:rPr lang="en-GB" dirty="0" err="1"/>
              <a:t>druhů</a:t>
            </a:r>
            <a:r>
              <a:rPr lang="en-GB" dirty="0"/>
              <a:t> (Shannon)</a:t>
            </a:r>
            <a:r>
              <a:rPr lang="cs-CZ" dirty="0"/>
              <a:t> - </a:t>
            </a:r>
            <a:r>
              <a:rPr lang="en-GB" dirty="0" err="1"/>
              <a:t>často</a:t>
            </a:r>
            <a:r>
              <a:rPr lang="en-GB" dirty="0"/>
              <a:t> </a:t>
            </a:r>
            <a:r>
              <a:rPr lang="cs-CZ" dirty="0"/>
              <a:t>se </a:t>
            </a:r>
            <a:r>
              <a:rPr lang="en-GB" dirty="0" err="1"/>
              <a:t>používá</a:t>
            </a:r>
            <a:r>
              <a:rPr lang="en-GB" dirty="0"/>
              <a:t> </a:t>
            </a:r>
            <a:r>
              <a:rPr lang="en-GB" dirty="0" err="1"/>
              <a:t>odpočet</a:t>
            </a:r>
            <a:r>
              <a:rPr lang="en-GB" dirty="0"/>
              <a:t> od </a:t>
            </a:r>
            <a:r>
              <a:rPr lang="en-GB" dirty="0" err="1"/>
              <a:t>jedné</a:t>
            </a:r>
            <a:r>
              <a:rPr lang="en-GB" dirty="0"/>
              <a:t> </a:t>
            </a:r>
            <a:r>
              <a:rPr lang="en-GB" dirty="0" err="1"/>
              <a:t>nebo</a:t>
            </a:r>
            <a:r>
              <a:rPr lang="en-GB" dirty="0"/>
              <a:t> </a:t>
            </a:r>
            <a:r>
              <a:rPr lang="en-GB" dirty="0" err="1"/>
              <a:t>převrácená</a:t>
            </a:r>
            <a:r>
              <a:rPr lang="en-GB" dirty="0"/>
              <a:t> </a:t>
            </a:r>
            <a:r>
              <a:rPr lang="en-GB" dirty="0" err="1"/>
              <a:t>hodnota</a:t>
            </a:r>
            <a:r>
              <a:rPr lang="cs-CZ" dirty="0"/>
              <a:t> – </a:t>
            </a:r>
            <a:r>
              <a:rPr lang="cs-CZ" b="1" dirty="0" err="1"/>
              <a:t>Gini-Simpson</a:t>
            </a:r>
            <a:r>
              <a:rPr lang="cs-CZ" b="1" dirty="0"/>
              <a:t> index:</a:t>
            </a:r>
            <a:r>
              <a:rPr lang="cs-CZ" dirty="0"/>
              <a:t> </a:t>
            </a:r>
            <a:r>
              <a:rPr lang="cs-CZ" b="1" dirty="0">
                <a:solidFill>
                  <a:srgbClr val="FF0000"/>
                </a:solidFill>
              </a:rPr>
              <a:t>GS = 1 – D</a:t>
            </a:r>
          </a:p>
          <a:p>
            <a:r>
              <a:rPr lang="en-GB" dirty="0" err="1"/>
              <a:t>vyrovnanost</a:t>
            </a:r>
            <a:r>
              <a:rPr lang="cs-CZ" dirty="0"/>
              <a:t> </a:t>
            </a:r>
            <a:r>
              <a:rPr lang="en-GB" dirty="0" err="1"/>
              <a:t>odvozená</a:t>
            </a:r>
            <a:r>
              <a:rPr lang="en-GB" dirty="0"/>
              <a:t> </a:t>
            </a:r>
            <a:r>
              <a:rPr lang="en-GB" dirty="0" err="1"/>
              <a:t>ze</a:t>
            </a:r>
            <a:r>
              <a:rPr lang="en-GB" dirty="0"/>
              <a:t> Simpson</a:t>
            </a:r>
            <a:r>
              <a:rPr lang="cs-CZ" dirty="0"/>
              <a:t>ova indexu </a:t>
            </a:r>
            <a:r>
              <a:rPr lang="en-GB" dirty="0"/>
              <a:t>(Simpson’s evenness):</a:t>
            </a:r>
            <a:br>
              <a:rPr lang="cs-CZ" dirty="0"/>
            </a:br>
            <a:r>
              <a:rPr lang="en-GB" b="1" dirty="0">
                <a:solidFill>
                  <a:srgbClr val="FF0000"/>
                </a:solidFill>
              </a:rPr>
              <a:t>E = (1/D)/ S</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pic>
        <p:nvPicPr>
          <p:cNvPr id="6" name="Obrázek 5"/>
          <p:cNvPicPr>
            <a:picLocks noChangeAspect="1"/>
          </p:cNvPicPr>
          <p:nvPr/>
        </p:nvPicPr>
        <p:blipFill rotWithShape="1">
          <a:blip r:embed="rId2"/>
          <a:srcRect l="9079" t="35545" r="17023"/>
          <a:stretch/>
        </p:blipFill>
        <p:spPr>
          <a:xfrm>
            <a:off x="1190625" y="1212782"/>
            <a:ext cx="2371725" cy="1024336"/>
          </a:xfrm>
          <a:prstGeom prst="rect">
            <a:avLst/>
          </a:prstGeom>
        </p:spPr>
      </p:pic>
    </p:spTree>
    <p:extLst>
      <p:ext uri="{BB962C8B-B14F-4D97-AF65-F5344CB8AC3E}">
        <p14:creationId xmlns:p14="http://schemas.microsoft.com/office/powerpoint/2010/main" val="196919916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Hodnocení biodiverzity</a:t>
            </a:r>
            <a:endParaRPr lang="en-GB"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76</a:t>
            </a:fld>
            <a:endParaRPr lang="cs-CZ" altLang="cs-CZ" noProof="0" dirty="0"/>
          </a:p>
        </p:txBody>
      </p:sp>
      <p:pic>
        <p:nvPicPr>
          <p:cNvPr id="6" name="Obrázek 5"/>
          <p:cNvPicPr>
            <a:picLocks noChangeAspect="1"/>
          </p:cNvPicPr>
          <p:nvPr/>
        </p:nvPicPr>
        <p:blipFill>
          <a:blip r:embed="rId2"/>
          <a:stretch>
            <a:fillRect/>
          </a:stretch>
        </p:blipFill>
        <p:spPr>
          <a:xfrm>
            <a:off x="1848396" y="1014178"/>
            <a:ext cx="8571953" cy="5714635"/>
          </a:xfrm>
          <a:prstGeom prst="rect">
            <a:avLst/>
          </a:prstGeom>
        </p:spPr>
      </p:pic>
    </p:spTree>
    <p:extLst>
      <p:ext uri="{BB962C8B-B14F-4D97-AF65-F5344CB8AC3E}">
        <p14:creationId xmlns:p14="http://schemas.microsoft.com/office/powerpoint/2010/main" val="208495027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a:xfrm>
            <a:off x="704850" y="1212782"/>
            <a:ext cx="11347875" cy="4778443"/>
          </a:xfrm>
        </p:spPr>
        <p:txBody>
          <a:bodyPr/>
          <a:lstStyle/>
          <a:p>
            <a:pPr marL="0" indent="0">
              <a:buNone/>
            </a:pPr>
            <a:r>
              <a:rPr lang="cs-CZ" sz="1200" dirty="0"/>
              <a:t>Anděl P. (2011): </a:t>
            </a:r>
            <a:r>
              <a:rPr lang="cs-CZ" sz="1200" dirty="0" err="1"/>
              <a:t>Ekotoxikologie</a:t>
            </a:r>
            <a:r>
              <a:rPr lang="cs-CZ" sz="1200" dirty="0"/>
              <a:t>, </a:t>
            </a:r>
            <a:r>
              <a:rPr lang="cs-CZ" sz="1200" dirty="0" err="1"/>
              <a:t>bioindikace</a:t>
            </a:r>
            <a:r>
              <a:rPr lang="cs-CZ" sz="1200" dirty="0"/>
              <a:t> a biomonitoring. </a:t>
            </a:r>
            <a:r>
              <a:rPr lang="cs-CZ" sz="1200" dirty="0" err="1"/>
              <a:t>Evernia</a:t>
            </a:r>
            <a:r>
              <a:rPr lang="cs-CZ" sz="1200" dirty="0"/>
              <a:t>. ISBN 9788090378797.</a:t>
            </a:r>
          </a:p>
          <a:p>
            <a:pPr marL="0" indent="0">
              <a:buNone/>
            </a:pPr>
            <a:r>
              <a:rPr lang="cs-CZ" sz="1200" dirty="0" err="1"/>
              <a:t>Bezchlebová</a:t>
            </a:r>
            <a:r>
              <a:rPr lang="cs-CZ" sz="1200" dirty="0"/>
              <a:t> J., Černohlávková J., Lána J., Sochová I., </a:t>
            </a:r>
            <a:r>
              <a:rPr lang="cs-CZ" sz="1200" dirty="0" err="1"/>
              <a:t>Kobetičová</a:t>
            </a:r>
            <a:r>
              <a:rPr lang="cs-CZ" sz="1200" dirty="0"/>
              <a:t> K., Hofman, J. (2007): </a:t>
            </a:r>
            <a:r>
              <a:rPr lang="cs-CZ" sz="1200" dirty="0" err="1"/>
              <a:t>Effects</a:t>
            </a:r>
            <a:r>
              <a:rPr lang="cs-CZ" sz="1200" dirty="0"/>
              <a:t> </a:t>
            </a:r>
            <a:r>
              <a:rPr lang="cs-CZ" sz="1200" dirty="0" err="1"/>
              <a:t>of</a:t>
            </a:r>
            <a:r>
              <a:rPr lang="cs-CZ" sz="1200" dirty="0"/>
              <a:t> </a:t>
            </a:r>
            <a:r>
              <a:rPr lang="cs-CZ" sz="1200" dirty="0" err="1"/>
              <a:t>toxaphene</a:t>
            </a:r>
            <a:r>
              <a:rPr lang="cs-CZ" sz="1200" dirty="0"/>
              <a:t> on </a:t>
            </a:r>
            <a:r>
              <a:rPr lang="cs-CZ" sz="1200" dirty="0" err="1"/>
              <a:t>soil</a:t>
            </a:r>
            <a:r>
              <a:rPr lang="cs-CZ" sz="1200" dirty="0"/>
              <a:t> </a:t>
            </a:r>
            <a:r>
              <a:rPr lang="cs-CZ" sz="1200" dirty="0" err="1"/>
              <a:t>organisms</a:t>
            </a:r>
            <a:r>
              <a:rPr lang="cs-CZ" sz="1200" dirty="0"/>
              <a:t>. </a:t>
            </a:r>
            <a:r>
              <a:rPr lang="cs-CZ" sz="1200" dirty="0" err="1"/>
              <a:t>Ecotoxicology</a:t>
            </a:r>
            <a:r>
              <a:rPr lang="cs-CZ" sz="1200" dirty="0"/>
              <a:t> and </a:t>
            </a:r>
            <a:r>
              <a:rPr lang="cs-CZ" sz="1200" dirty="0" err="1"/>
              <a:t>Environmental</a:t>
            </a:r>
            <a:r>
              <a:rPr lang="cs-CZ" sz="1200" dirty="0"/>
              <a:t> </a:t>
            </a:r>
            <a:r>
              <a:rPr lang="cs-CZ" sz="1200" dirty="0" err="1"/>
              <a:t>Safety</a:t>
            </a:r>
            <a:r>
              <a:rPr lang="cs-CZ" sz="1200" dirty="0"/>
              <a:t> 68: 326-334.</a:t>
            </a:r>
          </a:p>
          <a:p>
            <a:pPr marL="0" indent="0">
              <a:buNone/>
            </a:pPr>
            <a:r>
              <a:rPr lang="cs-CZ" sz="1200" dirty="0"/>
              <a:t>Černohlávková J., Bartoš T., Hofman J., Anděl P. (2008): </a:t>
            </a:r>
            <a:r>
              <a:rPr lang="cs-CZ" sz="1200" dirty="0" err="1"/>
              <a:t>Effects</a:t>
            </a:r>
            <a:r>
              <a:rPr lang="cs-CZ" sz="1200" dirty="0"/>
              <a:t> </a:t>
            </a:r>
            <a:r>
              <a:rPr lang="cs-CZ" sz="1200" dirty="0" err="1"/>
              <a:t>of</a:t>
            </a:r>
            <a:r>
              <a:rPr lang="cs-CZ" sz="1200" dirty="0"/>
              <a:t> </a:t>
            </a:r>
            <a:r>
              <a:rPr lang="cs-CZ" sz="1200" dirty="0" err="1"/>
              <a:t>road</a:t>
            </a:r>
            <a:r>
              <a:rPr lang="cs-CZ" sz="1200" dirty="0"/>
              <a:t> </a:t>
            </a:r>
            <a:r>
              <a:rPr lang="cs-CZ" sz="1200" dirty="0" err="1"/>
              <a:t>deicing</a:t>
            </a:r>
            <a:r>
              <a:rPr lang="cs-CZ" sz="1200" dirty="0"/>
              <a:t> </a:t>
            </a:r>
            <a:r>
              <a:rPr lang="cs-CZ" sz="1200" dirty="0" err="1"/>
              <a:t>salts</a:t>
            </a:r>
            <a:r>
              <a:rPr lang="cs-CZ" sz="1200" dirty="0"/>
              <a:t> on </a:t>
            </a:r>
            <a:r>
              <a:rPr lang="cs-CZ" sz="1200" dirty="0" err="1"/>
              <a:t>soil</a:t>
            </a:r>
            <a:r>
              <a:rPr lang="cs-CZ" sz="1200" dirty="0"/>
              <a:t> </a:t>
            </a:r>
            <a:r>
              <a:rPr lang="cs-CZ" sz="1200" dirty="0" err="1"/>
              <a:t>microorganisms</a:t>
            </a:r>
            <a:r>
              <a:rPr lang="cs-CZ" sz="1200" dirty="0"/>
              <a:t>. Plant, </a:t>
            </a:r>
            <a:r>
              <a:rPr lang="cs-CZ" sz="1200" dirty="0" err="1"/>
              <a:t>Soil</a:t>
            </a:r>
            <a:r>
              <a:rPr lang="cs-CZ" sz="1200" dirty="0"/>
              <a:t> and </a:t>
            </a:r>
            <a:r>
              <a:rPr lang="cs-CZ" sz="1200" dirty="0" err="1"/>
              <a:t>Environment</a:t>
            </a:r>
            <a:r>
              <a:rPr lang="cs-CZ" sz="1200" dirty="0"/>
              <a:t> 54: 479-485.</a:t>
            </a:r>
          </a:p>
          <a:p>
            <a:pPr marL="0" indent="0">
              <a:buNone/>
            </a:pPr>
            <a:r>
              <a:rPr lang="cs-CZ" sz="1200" dirty="0"/>
              <a:t>Jensen J. </a:t>
            </a:r>
            <a:r>
              <a:rPr lang="en-US" sz="1200" dirty="0"/>
              <a:t>&amp;</a:t>
            </a:r>
            <a:r>
              <a:rPr lang="cs-CZ" sz="1200" dirty="0"/>
              <a:t> </a:t>
            </a:r>
            <a:r>
              <a:rPr lang="cs-CZ" sz="1200" dirty="0" err="1"/>
              <a:t>Mesman</a:t>
            </a:r>
            <a:r>
              <a:rPr lang="cs-CZ" sz="1200" dirty="0"/>
              <a:t> M. (2006). </a:t>
            </a:r>
            <a:r>
              <a:rPr lang="cs-CZ" sz="1200" dirty="0" err="1"/>
              <a:t>Ecological</a:t>
            </a:r>
            <a:r>
              <a:rPr lang="cs-CZ" sz="1200" dirty="0"/>
              <a:t> risk </a:t>
            </a:r>
            <a:r>
              <a:rPr lang="cs-CZ" sz="1200" dirty="0" err="1"/>
              <a:t>assessment</a:t>
            </a:r>
            <a:r>
              <a:rPr lang="cs-CZ" sz="1200" dirty="0"/>
              <a:t> </a:t>
            </a:r>
            <a:r>
              <a:rPr lang="cs-CZ" sz="1200" dirty="0" err="1"/>
              <a:t>of</a:t>
            </a:r>
            <a:r>
              <a:rPr lang="cs-CZ" sz="1200" dirty="0"/>
              <a:t> </a:t>
            </a:r>
            <a:r>
              <a:rPr lang="cs-CZ" sz="1200" dirty="0" err="1"/>
              <a:t>contaminated</a:t>
            </a:r>
            <a:r>
              <a:rPr lang="cs-CZ" sz="1200" dirty="0"/>
              <a:t> </a:t>
            </a:r>
            <a:r>
              <a:rPr lang="cs-CZ" sz="1200" dirty="0" err="1"/>
              <a:t>land</a:t>
            </a:r>
            <a:r>
              <a:rPr lang="cs-CZ" sz="1200" dirty="0"/>
              <a:t>. </a:t>
            </a:r>
            <a:r>
              <a:rPr lang="cs-CZ" sz="1200" dirty="0" err="1"/>
              <a:t>Decision</a:t>
            </a:r>
            <a:r>
              <a:rPr lang="cs-CZ" sz="1200" dirty="0"/>
              <a:t> support </a:t>
            </a:r>
            <a:r>
              <a:rPr lang="cs-CZ" sz="1200" dirty="0" err="1"/>
              <a:t>for</a:t>
            </a:r>
            <a:r>
              <a:rPr lang="cs-CZ" sz="1200" dirty="0"/>
              <a:t> </a:t>
            </a:r>
            <a:r>
              <a:rPr lang="cs-CZ" sz="1200" dirty="0" err="1"/>
              <a:t>site</a:t>
            </a:r>
            <a:r>
              <a:rPr lang="cs-CZ" sz="1200" dirty="0"/>
              <a:t> </a:t>
            </a:r>
            <a:r>
              <a:rPr lang="cs-CZ" sz="1200" dirty="0" err="1"/>
              <a:t>specific</a:t>
            </a:r>
            <a:r>
              <a:rPr lang="cs-CZ" sz="1200" dirty="0"/>
              <a:t> </a:t>
            </a:r>
            <a:r>
              <a:rPr lang="cs-CZ" sz="1200" dirty="0" err="1"/>
              <a:t>investigations</a:t>
            </a:r>
            <a:r>
              <a:rPr lang="cs-CZ" sz="1200" dirty="0"/>
              <a:t>. Report 711701047. RIVM, </a:t>
            </a:r>
            <a:r>
              <a:rPr lang="cs-CZ" sz="1200" dirty="0" err="1"/>
              <a:t>Netherlands</a:t>
            </a:r>
            <a:r>
              <a:rPr lang="cs-CZ" sz="1200" dirty="0"/>
              <a:t>.</a:t>
            </a:r>
          </a:p>
          <a:p>
            <a:pPr marL="0" indent="0">
              <a:buNone/>
            </a:pPr>
            <a:r>
              <a:rPr lang="en-GB" sz="1200" dirty="0"/>
              <a:t>Jiang</a:t>
            </a:r>
            <a:r>
              <a:rPr lang="cs-CZ" sz="1200" dirty="0"/>
              <a:t> Y.X.</a:t>
            </a:r>
            <a:r>
              <a:rPr lang="en-GB" sz="1200" dirty="0"/>
              <a:t>, Liu</a:t>
            </a:r>
            <a:r>
              <a:rPr lang="cs-CZ" sz="1200" dirty="0"/>
              <a:t> Y.S.</a:t>
            </a:r>
            <a:r>
              <a:rPr lang="en-GB" sz="1200" dirty="0"/>
              <a:t>, Ying</a:t>
            </a:r>
            <a:r>
              <a:rPr lang="cs-CZ" sz="1200" dirty="0"/>
              <a:t> G.G.</a:t>
            </a:r>
            <a:r>
              <a:rPr lang="en-GB" sz="1200" dirty="0"/>
              <a:t>, Wang</a:t>
            </a:r>
            <a:r>
              <a:rPr lang="cs-CZ" sz="1200" dirty="0"/>
              <a:t> H.W.</a:t>
            </a:r>
            <a:r>
              <a:rPr lang="en-GB" sz="1200" dirty="0"/>
              <a:t>, Liang</a:t>
            </a:r>
            <a:r>
              <a:rPr lang="cs-CZ" sz="1200" dirty="0"/>
              <a:t> J.Q.</a:t>
            </a:r>
            <a:r>
              <a:rPr lang="en-GB" sz="1200" dirty="0"/>
              <a:t>, Chen</a:t>
            </a:r>
            <a:r>
              <a:rPr lang="cs-CZ" sz="1200" dirty="0"/>
              <a:t> X.W. (2015): </a:t>
            </a:r>
            <a:r>
              <a:rPr lang="en-GB" sz="1200" dirty="0"/>
              <a:t>A new tool for assessing sediment quality based on the Weight of Evidence approach and grey TOPSIS</a:t>
            </a:r>
            <a:r>
              <a:rPr lang="cs-CZ" sz="1200" dirty="0"/>
              <a:t>. </a:t>
            </a:r>
            <a:r>
              <a:rPr lang="en-GB" sz="1200" dirty="0"/>
              <a:t>Science of The Total Environment</a:t>
            </a:r>
            <a:r>
              <a:rPr lang="cs-CZ" sz="1200" dirty="0"/>
              <a:t> </a:t>
            </a:r>
            <a:r>
              <a:rPr lang="en-GB" sz="1200" dirty="0"/>
              <a:t>537</a:t>
            </a:r>
            <a:r>
              <a:rPr lang="cs-CZ" sz="1200" dirty="0"/>
              <a:t>: </a:t>
            </a:r>
            <a:r>
              <a:rPr lang="en-GB" sz="1200" dirty="0"/>
              <a:t>369-376</a:t>
            </a:r>
            <a:r>
              <a:rPr lang="cs-CZ" sz="1200" dirty="0"/>
              <a:t>.</a:t>
            </a:r>
          </a:p>
          <a:p>
            <a:pPr marL="0" indent="0">
              <a:buNone/>
            </a:pPr>
            <a:r>
              <a:rPr lang="en-GB" sz="1200" dirty="0"/>
              <a:t>ISO 19204 (2017): Soil quality - Procedure for site-specific ecological risk assessment of soil contamination (soil quality TRIAD approach)</a:t>
            </a:r>
            <a:endParaRPr lang="cs-CZ" sz="1200" dirty="0"/>
          </a:p>
          <a:p>
            <a:pPr marL="0" indent="0">
              <a:buNone/>
            </a:pPr>
            <a:r>
              <a:rPr lang="en-GB" sz="1200" dirty="0"/>
              <a:t>Kelly</a:t>
            </a:r>
            <a:r>
              <a:rPr lang="cs-CZ" sz="1200" dirty="0"/>
              <a:t> </a:t>
            </a:r>
            <a:r>
              <a:rPr lang="en-GB" sz="1200" dirty="0"/>
              <a:t>J</a:t>
            </a:r>
            <a:r>
              <a:rPr lang="cs-CZ" sz="1200" dirty="0"/>
              <a:t>.</a:t>
            </a:r>
            <a:r>
              <a:rPr lang="en-GB" sz="1200" dirty="0"/>
              <a:t> &amp; Harwell</a:t>
            </a:r>
            <a:r>
              <a:rPr lang="cs-CZ" sz="1200" dirty="0"/>
              <a:t> </a:t>
            </a:r>
            <a:r>
              <a:rPr lang="en-GB" sz="1200" dirty="0"/>
              <a:t>M. (1990). Indicators of ecosystem recovery. Environmental Management</a:t>
            </a:r>
            <a:r>
              <a:rPr lang="cs-CZ" sz="1200" dirty="0"/>
              <a:t> 1</a:t>
            </a:r>
            <a:r>
              <a:rPr lang="en-GB" sz="1200" dirty="0"/>
              <a:t>4</a:t>
            </a:r>
            <a:r>
              <a:rPr lang="cs-CZ" sz="1200" dirty="0"/>
              <a:t>: </a:t>
            </a:r>
            <a:r>
              <a:rPr lang="en-GB" sz="1200" dirty="0"/>
              <a:t>527-545.</a:t>
            </a:r>
            <a:endParaRPr lang="cs-CZ" sz="1200" dirty="0"/>
          </a:p>
          <a:p>
            <a:pPr marL="0" indent="0">
              <a:buNone/>
            </a:pPr>
            <a:r>
              <a:rPr lang="en-GB" sz="1200" dirty="0"/>
              <a:t>Dale</a:t>
            </a:r>
            <a:r>
              <a:rPr lang="cs-CZ" sz="1200" dirty="0"/>
              <a:t> V.H. </a:t>
            </a:r>
            <a:r>
              <a:rPr lang="en-US" sz="1200" dirty="0"/>
              <a:t>&amp;</a:t>
            </a:r>
            <a:r>
              <a:rPr lang="cs-CZ" sz="1200" dirty="0"/>
              <a:t> </a:t>
            </a:r>
            <a:r>
              <a:rPr lang="en-GB" sz="1200" dirty="0" err="1"/>
              <a:t>Beyeler</a:t>
            </a:r>
            <a:r>
              <a:rPr lang="cs-CZ" sz="1200" dirty="0"/>
              <a:t> S.C. (2001): </a:t>
            </a:r>
            <a:r>
              <a:rPr lang="en-GB" sz="1200" dirty="0"/>
              <a:t>Challenges in the development and use of ecological indicators</a:t>
            </a:r>
            <a:r>
              <a:rPr lang="cs-CZ" sz="1200" dirty="0"/>
              <a:t>. </a:t>
            </a:r>
            <a:r>
              <a:rPr lang="en-GB" sz="1200" dirty="0"/>
              <a:t>Ecological Indicators</a:t>
            </a:r>
            <a:r>
              <a:rPr lang="cs-CZ" sz="1200" dirty="0"/>
              <a:t> </a:t>
            </a:r>
            <a:r>
              <a:rPr lang="en-GB" sz="1200" dirty="0"/>
              <a:t>1</a:t>
            </a:r>
            <a:r>
              <a:rPr lang="cs-CZ" sz="1200" dirty="0"/>
              <a:t>: </a:t>
            </a:r>
            <a:r>
              <a:rPr lang="en-GB" sz="1200" dirty="0"/>
              <a:t>3-10</a:t>
            </a:r>
            <a:endParaRPr lang="cs-CZ" sz="1200" dirty="0"/>
          </a:p>
          <a:p>
            <a:pPr marL="0" indent="0">
              <a:buNone/>
            </a:pPr>
            <a:r>
              <a:rPr lang="en-GB" sz="1200" dirty="0" err="1"/>
              <a:t>Doelman</a:t>
            </a:r>
            <a:r>
              <a:rPr lang="en-GB" sz="1200" dirty="0"/>
              <a:t> P. </a:t>
            </a:r>
            <a:r>
              <a:rPr lang="en-US" sz="1200" dirty="0"/>
              <a:t>&amp;</a:t>
            </a:r>
            <a:r>
              <a:rPr lang="en-GB" sz="1200" dirty="0"/>
              <a:t> </a:t>
            </a:r>
            <a:r>
              <a:rPr lang="en-GB" sz="1200" dirty="0" err="1"/>
              <a:t>Eijsackers</a:t>
            </a:r>
            <a:r>
              <a:rPr lang="en-GB" sz="1200" dirty="0"/>
              <a:t> H.J.P. (2004): Vital Soil - Function, Value and Properties. Elsevier. 358 p. ISBN: 0-444-51772-3</a:t>
            </a:r>
            <a:endParaRPr lang="cs-CZ" sz="1200" dirty="0"/>
          </a:p>
          <a:p>
            <a:pPr marL="0" indent="0">
              <a:buNone/>
            </a:pPr>
            <a:r>
              <a:rPr lang="en-GB" sz="1200" dirty="0" err="1"/>
              <a:t>Westman</a:t>
            </a:r>
            <a:r>
              <a:rPr lang="en-GB" sz="1200" dirty="0"/>
              <a:t> W. (1978). Measuring the Inertia and Resilience of Ecosystems. </a:t>
            </a:r>
            <a:r>
              <a:rPr lang="en-GB" sz="1200" dirty="0" err="1"/>
              <a:t>BioScience</a:t>
            </a:r>
            <a:r>
              <a:rPr lang="cs-CZ" sz="1200" dirty="0"/>
              <a:t> </a:t>
            </a:r>
            <a:r>
              <a:rPr lang="en-GB" sz="1200" dirty="0"/>
              <a:t>28</a:t>
            </a:r>
            <a:r>
              <a:rPr lang="cs-CZ" sz="1200" dirty="0"/>
              <a:t>: </a:t>
            </a:r>
            <a:r>
              <a:rPr lang="en-GB" sz="1200" dirty="0"/>
              <a:t>705-710.</a:t>
            </a:r>
            <a:endParaRPr lang="cs-CZ" sz="1200" dirty="0"/>
          </a:p>
          <a:p>
            <a:pPr marL="0" indent="0">
              <a:buNone/>
            </a:pPr>
            <a:r>
              <a:rPr lang="en-GB" sz="1200" dirty="0"/>
              <a:t>DeLong D.C. (1996): Defining biodiversity. Wildlife Society Bulletin 24: 738-749. http://www.jstor.org/stable/3783168</a:t>
            </a:r>
          </a:p>
          <a:p>
            <a:pPr marL="0" indent="0">
              <a:buNone/>
            </a:pPr>
            <a:endParaRPr lang="cs-CZ" sz="1200" dirty="0"/>
          </a:p>
          <a:p>
            <a:pPr marL="0" indent="0">
              <a:buNone/>
            </a:pPr>
            <a:endParaRPr lang="cs-CZ" sz="1200" dirty="0"/>
          </a:p>
          <a:p>
            <a:pPr marL="0" indent="0">
              <a:buNone/>
            </a:pPr>
            <a:endParaRPr lang="cs-CZ" sz="1200" dirty="0"/>
          </a:p>
          <a:p>
            <a:pPr marL="0" indent="0">
              <a:buNone/>
            </a:pPr>
            <a:endParaRPr lang="cs-CZ" sz="1200" dirty="0"/>
          </a:p>
          <a:p>
            <a:pPr marL="0" indent="0">
              <a:buNone/>
            </a:pPr>
            <a:endParaRPr lang="cs-CZ" sz="12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77</a:t>
            </a:fld>
            <a:endParaRPr lang="cs-CZ" altLang="cs-CZ" noProof="0" dirty="0"/>
          </a:p>
        </p:txBody>
      </p:sp>
    </p:spTree>
    <p:extLst>
      <p:ext uri="{BB962C8B-B14F-4D97-AF65-F5344CB8AC3E}">
        <p14:creationId xmlns:p14="http://schemas.microsoft.com/office/powerpoint/2010/main" val="17990482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Retrospektivní </a:t>
            </a:r>
            <a:r>
              <a:rPr lang="cs-CZ" dirty="0" err="1"/>
              <a:t>ekotoxikologie</a:t>
            </a:r>
            <a:r>
              <a:rPr lang="cs-CZ" dirty="0"/>
              <a:t> - příklad</a:t>
            </a:r>
            <a:endParaRPr lang="en-GB" dirty="0"/>
          </a:p>
        </p:txBody>
      </p:sp>
      <p:sp>
        <p:nvSpPr>
          <p:cNvPr id="3" name="Zástupný symbol pro obsah 2"/>
          <p:cNvSpPr>
            <a:spLocks noGrp="1"/>
          </p:cNvSpPr>
          <p:nvPr>
            <p:ph idx="1"/>
          </p:nvPr>
        </p:nvSpPr>
        <p:spPr/>
        <p:txBody>
          <a:bodyPr/>
          <a:lstStyle/>
          <a:p>
            <a:pPr marL="0" indent="0">
              <a:buNone/>
            </a:pPr>
            <a:r>
              <a:rPr lang="cs-CZ" b="1" dirty="0"/>
              <a:t>Vliv solení na půdní mikroorganismy</a:t>
            </a:r>
          </a:p>
          <a:p>
            <a:r>
              <a:rPr lang="cs-CZ" dirty="0"/>
              <a:t>p</a:t>
            </a:r>
            <a:r>
              <a:rPr lang="en-GB" dirty="0" err="1"/>
              <a:t>oužívání</a:t>
            </a:r>
            <a:r>
              <a:rPr lang="en-GB" dirty="0"/>
              <a:t> </a:t>
            </a:r>
            <a:r>
              <a:rPr lang="en-GB" dirty="0" err="1"/>
              <a:t>solí</a:t>
            </a:r>
            <a:r>
              <a:rPr lang="en-GB" dirty="0"/>
              <a:t> </a:t>
            </a:r>
            <a:r>
              <a:rPr lang="en-GB" dirty="0" err="1"/>
              <a:t>na</a:t>
            </a:r>
            <a:r>
              <a:rPr lang="en-GB" dirty="0"/>
              <a:t> </a:t>
            </a:r>
            <a:r>
              <a:rPr lang="en-GB" dirty="0" err="1"/>
              <a:t>pozemních</a:t>
            </a:r>
            <a:r>
              <a:rPr lang="en-GB" dirty="0"/>
              <a:t> </a:t>
            </a:r>
            <a:r>
              <a:rPr lang="en-GB" dirty="0" err="1"/>
              <a:t>komunikacích</a:t>
            </a:r>
            <a:r>
              <a:rPr lang="en-GB" dirty="0"/>
              <a:t> - </a:t>
            </a:r>
            <a:r>
              <a:rPr lang="en-GB" dirty="0" err="1"/>
              <a:t>hlavní</a:t>
            </a:r>
            <a:r>
              <a:rPr lang="en-GB" dirty="0"/>
              <a:t> </a:t>
            </a:r>
            <a:r>
              <a:rPr lang="en-GB" dirty="0" err="1"/>
              <a:t>prostředek</a:t>
            </a:r>
            <a:r>
              <a:rPr lang="en-GB" dirty="0"/>
              <a:t> </a:t>
            </a:r>
            <a:r>
              <a:rPr lang="en-GB" dirty="0" err="1"/>
              <a:t>zvýšení</a:t>
            </a:r>
            <a:r>
              <a:rPr lang="en-GB" dirty="0"/>
              <a:t> </a:t>
            </a:r>
            <a:r>
              <a:rPr lang="en-GB" dirty="0" err="1"/>
              <a:t>bezpečnosti</a:t>
            </a:r>
            <a:r>
              <a:rPr lang="en-GB" dirty="0"/>
              <a:t> v </a:t>
            </a:r>
            <a:r>
              <a:rPr lang="en-GB" dirty="0" err="1"/>
              <a:t>zimě</a:t>
            </a:r>
            <a:r>
              <a:rPr lang="en-GB" dirty="0"/>
              <a:t>, ALE </a:t>
            </a:r>
            <a:r>
              <a:rPr lang="en-GB" dirty="0" err="1"/>
              <a:t>může</a:t>
            </a:r>
            <a:r>
              <a:rPr lang="en-GB" dirty="0"/>
              <a:t> </a:t>
            </a:r>
            <a:r>
              <a:rPr lang="en-GB" dirty="0" err="1"/>
              <a:t>mít</a:t>
            </a:r>
            <a:r>
              <a:rPr lang="en-GB" dirty="0"/>
              <a:t> </a:t>
            </a:r>
            <a:r>
              <a:rPr lang="en-GB" dirty="0" err="1"/>
              <a:t>výrazný</a:t>
            </a:r>
            <a:r>
              <a:rPr lang="en-GB" dirty="0"/>
              <a:t> </a:t>
            </a:r>
            <a:r>
              <a:rPr lang="en-GB" dirty="0" err="1"/>
              <a:t>vliv</a:t>
            </a:r>
            <a:r>
              <a:rPr lang="en-GB" dirty="0"/>
              <a:t> </a:t>
            </a:r>
            <a:r>
              <a:rPr lang="en-GB" dirty="0" err="1"/>
              <a:t>na</a:t>
            </a:r>
            <a:r>
              <a:rPr lang="en-GB" dirty="0"/>
              <a:t> </a:t>
            </a:r>
            <a:r>
              <a:rPr lang="en-GB" dirty="0" err="1"/>
              <a:t>okolní</a:t>
            </a:r>
            <a:r>
              <a:rPr lang="en-GB" dirty="0"/>
              <a:t> </a:t>
            </a:r>
            <a:r>
              <a:rPr lang="en-GB" dirty="0" err="1"/>
              <a:t>ekosystémy</a:t>
            </a:r>
            <a:endParaRPr lang="en-GB" dirty="0"/>
          </a:p>
          <a:p>
            <a:r>
              <a:rPr lang="cs-CZ" dirty="0"/>
              <a:t>h</a:t>
            </a:r>
            <a:r>
              <a:rPr lang="en-GB" dirty="0" err="1"/>
              <a:t>lavní</a:t>
            </a:r>
            <a:r>
              <a:rPr lang="en-GB" dirty="0"/>
              <a:t> </a:t>
            </a:r>
            <a:r>
              <a:rPr lang="en-GB" dirty="0" err="1"/>
              <a:t>efekty</a:t>
            </a:r>
            <a:r>
              <a:rPr lang="en-GB" dirty="0"/>
              <a:t>: </a:t>
            </a:r>
            <a:r>
              <a:rPr lang="en-GB" dirty="0" err="1"/>
              <a:t>silně</a:t>
            </a:r>
            <a:r>
              <a:rPr lang="en-GB" dirty="0"/>
              <a:t> </a:t>
            </a:r>
            <a:r>
              <a:rPr lang="en-GB" dirty="0" err="1"/>
              <a:t>zvýšené</a:t>
            </a:r>
            <a:r>
              <a:rPr lang="en-GB" dirty="0"/>
              <a:t> </a:t>
            </a:r>
            <a:r>
              <a:rPr lang="en-GB" dirty="0" err="1"/>
              <a:t>hladiny</a:t>
            </a:r>
            <a:r>
              <a:rPr lang="en-GB" dirty="0"/>
              <a:t> </a:t>
            </a:r>
            <a:r>
              <a:rPr lang="en-GB" dirty="0" err="1"/>
              <a:t>chloridů</a:t>
            </a:r>
            <a:r>
              <a:rPr lang="en-GB" dirty="0"/>
              <a:t> a </a:t>
            </a:r>
            <a:r>
              <a:rPr lang="en-GB" dirty="0" err="1"/>
              <a:t>sodíku</a:t>
            </a:r>
            <a:r>
              <a:rPr lang="en-GB" dirty="0"/>
              <a:t> a u </a:t>
            </a:r>
            <a:r>
              <a:rPr lang="en-GB" dirty="0" err="1"/>
              <a:t>některých</a:t>
            </a:r>
            <a:r>
              <a:rPr lang="en-GB" dirty="0"/>
              <a:t> </a:t>
            </a:r>
            <a:r>
              <a:rPr lang="en-GB" dirty="0" err="1"/>
              <a:t>posypových</a:t>
            </a:r>
            <a:r>
              <a:rPr lang="en-GB" dirty="0"/>
              <a:t> </a:t>
            </a:r>
            <a:r>
              <a:rPr lang="en-GB" dirty="0" err="1"/>
              <a:t>materiálů</a:t>
            </a:r>
            <a:r>
              <a:rPr lang="en-GB" dirty="0"/>
              <a:t> </a:t>
            </a:r>
            <a:r>
              <a:rPr lang="en-GB" dirty="0" err="1"/>
              <a:t>také</a:t>
            </a:r>
            <a:r>
              <a:rPr lang="en-GB" dirty="0"/>
              <a:t> </a:t>
            </a:r>
            <a:r>
              <a:rPr lang="en-GB" dirty="0" err="1"/>
              <a:t>těžké</a:t>
            </a:r>
            <a:r>
              <a:rPr lang="en-GB" dirty="0"/>
              <a:t> </a:t>
            </a:r>
            <a:r>
              <a:rPr lang="en-GB" dirty="0" err="1"/>
              <a:t>kovy</a:t>
            </a:r>
            <a:r>
              <a:rPr lang="en-GB" dirty="0"/>
              <a:t>, </a:t>
            </a:r>
            <a:r>
              <a:rPr lang="en-GB" dirty="0" err="1"/>
              <a:t>ferokyanidy</a:t>
            </a:r>
            <a:r>
              <a:rPr lang="en-GB" dirty="0"/>
              <a:t> </a:t>
            </a:r>
            <a:r>
              <a:rPr lang="en-GB" dirty="0" err="1"/>
              <a:t>apod</a:t>
            </a:r>
            <a:r>
              <a:rPr lang="en-GB" dirty="0"/>
              <a:t>. </a:t>
            </a:r>
          </a:p>
          <a:p>
            <a:r>
              <a:rPr lang="cs-CZ" dirty="0"/>
              <a:t>ř</a:t>
            </a:r>
            <a:r>
              <a:rPr lang="en-GB" dirty="0" err="1"/>
              <a:t>ada</a:t>
            </a:r>
            <a:r>
              <a:rPr lang="en-GB" dirty="0"/>
              <a:t> </a:t>
            </a:r>
            <a:r>
              <a:rPr lang="en-GB" dirty="0" err="1"/>
              <a:t>studií</a:t>
            </a:r>
            <a:r>
              <a:rPr lang="en-GB" dirty="0"/>
              <a:t> </a:t>
            </a:r>
            <a:r>
              <a:rPr lang="en-GB" dirty="0" err="1"/>
              <a:t>sledujících</a:t>
            </a:r>
            <a:r>
              <a:rPr lang="en-GB" dirty="0"/>
              <a:t> </a:t>
            </a:r>
            <a:r>
              <a:rPr lang="en-GB" dirty="0" err="1"/>
              <a:t>efekty</a:t>
            </a:r>
            <a:r>
              <a:rPr lang="en-GB" dirty="0"/>
              <a:t> </a:t>
            </a:r>
            <a:r>
              <a:rPr lang="en-GB" dirty="0" err="1"/>
              <a:t>na</a:t>
            </a:r>
            <a:r>
              <a:rPr lang="en-GB" dirty="0"/>
              <a:t> </a:t>
            </a:r>
            <a:r>
              <a:rPr lang="en-GB" dirty="0" err="1"/>
              <a:t>vegetaci</a:t>
            </a:r>
            <a:r>
              <a:rPr lang="en-GB" dirty="0"/>
              <a:t>: </a:t>
            </a:r>
            <a:r>
              <a:rPr lang="en-GB" dirty="0" err="1"/>
              <a:t>negativní</a:t>
            </a:r>
            <a:r>
              <a:rPr lang="en-GB" dirty="0"/>
              <a:t> </a:t>
            </a:r>
            <a:r>
              <a:rPr lang="en-GB" dirty="0" err="1"/>
              <a:t>efekty</a:t>
            </a:r>
            <a:r>
              <a:rPr lang="en-GB" dirty="0"/>
              <a:t> </a:t>
            </a:r>
            <a:r>
              <a:rPr lang="en-GB" dirty="0" err="1"/>
              <a:t>při</a:t>
            </a:r>
            <a:r>
              <a:rPr lang="en-GB" dirty="0"/>
              <a:t> </a:t>
            </a:r>
            <a:r>
              <a:rPr lang="en-GB" dirty="0" err="1"/>
              <a:t>koncentracích</a:t>
            </a:r>
            <a:r>
              <a:rPr lang="en-GB" dirty="0"/>
              <a:t> &gt; 68 mg/kg Na+ a &gt; 215 mg/kg Cl-</a:t>
            </a:r>
          </a:p>
          <a:p>
            <a:r>
              <a:rPr lang="en-GB" dirty="0"/>
              <a:t>Cl- v </a:t>
            </a:r>
            <a:r>
              <a:rPr lang="en-GB" dirty="0" err="1"/>
              <a:t>půdě</a:t>
            </a:r>
            <a:r>
              <a:rPr lang="en-GB" dirty="0"/>
              <a:t> </a:t>
            </a:r>
            <a:r>
              <a:rPr lang="en-GB" dirty="0" err="1"/>
              <a:t>mobilní</a:t>
            </a:r>
            <a:r>
              <a:rPr lang="en-GB" dirty="0"/>
              <a:t> </a:t>
            </a:r>
            <a:r>
              <a:rPr lang="cs-CZ" dirty="0">
                <a:sym typeface="Wingdings" panose="05000000000000000000" pitchFamily="2" charset="2"/>
              </a:rPr>
              <a:t></a:t>
            </a:r>
            <a:r>
              <a:rPr lang="en-GB" dirty="0"/>
              <a:t> do </a:t>
            </a:r>
            <a:r>
              <a:rPr lang="en-GB" dirty="0" err="1"/>
              <a:t>vodních</a:t>
            </a:r>
            <a:r>
              <a:rPr lang="en-GB" dirty="0"/>
              <a:t> </a:t>
            </a:r>
            <a:r>
              <a:rPr lang="en-GB" dirty="0" err="1"/>
              <a:t>ekosystémů</a:t>
            </a:r>
            <a:r>
              <a:rPr lang="en-GB" dirty="0"/>
              <a:t> </a:t>
            </a:r>
            <a:r>
              <a:rPr lang="cs-CZ" dirty="0">
                <a:sym typeface="Wingdings" panose="05000000000000000000" pitchFamily="2" charset="2"/>
              </a:rPr>
              <a:t></a:t>
            </a:r>
            <a:r>
              <a:rPr lang="en-GB" dirty="0"/>
              <a:t> </a:t>
            </a:r>
            <a:r>
              <a:rPr lang="en-GB" dirty="0" err="1"/>
              <a:t>chronické</a:t>
            </a:r>
            <a:r>
              <a:rPr lang="en-GB" dirty="0"/>
              <a:t> </a:t>
            </a:r>
            <a:r>
              <a:rPr lang="en-GB" dirty="0" err="1"/>
              <a:t>efekty</a:t>
            </a:r>
            <a:r>
              <a:rPr lang="en-GB" dirty="0"/>
              <a:t> </a:t>
            </a:r>
            <a:r>
              <a:rPr lang="en-GB" dirty="0" err="1"/>
              <a:t>na</a:t>
            </a:r>
            <a:r>
              <a:rPr lang="en-GB" dirty="0"/>
              <a:t> </a:t>
            </a:r>
            <a:r>
              <a:rPr lang="en-GB" dirty="0" err="1"/>
              <a:t>vodní</a:t>
            </a:r>
            <a:r>
              <a:rPr lang="en-GB" dirty="0"/>
              <a:t> </a:t>
            </a:r>
            <a:r>
              <a:rPr lang="en-GB" dirty="0" err="1"/>
              <a:t>organismy</a:t>
            </a:r>
            <a:r>
              <a:rPr lang="en-GB" dirty="0"/>
              <a:t> od 200–300 mg/L </a:t>
            </a:r>
          </a:p>
          <a:p>
            <a:r>
              <a:rPr lang="cs-CZ" dirty="0"/>
              <a:t>o</a:t>
            </a:r>
            <a:r>
              <a:rPr lang="en-GB" dirty="0"/>
              <a:t> </a:t>
            </a:r>
            <a:r>
              <a:rPr lang="en-GB" dirty="0" err="1"/>
              <a:t>vlivech</a:t>
            </a:r>
            <a:r>
              <a:rPr lang="en-GB" dirty="0"/>
              <a:t> </a:t>
            </a:r>
            <a:r>
              <a:rPr lang="en-GB" dirty="0" err="1"/>
              <a:t>na</a:t>
            </a:r>
            <a:r>
              <a:rPr lang="en-GB" dirty="0"/>
              <a:t> </a:t>
            </a:r>
            <a:r>
              <a:rPr lang="en-GB" dirty="0" err="1"/>
              <a:t>mikroorganismy</a:t>
            </a:r>
            <a:r>
              <a:rPr lang="en-GB" dirty="0"/>
              <a:t> je </a:t>
            </a:r>
            <a:r>
              <a:rPr lang="en-GB" dirty="0" err="1"/>
              <a:t>dosud</a:t>
            </a:r>
            <a:r>
              <a:rPr lang="en-GB" dirty="0"/>
              <a:t> </a:t>
            </a:r>
            <a:r>
              <a:rPr lang="en-GB" dirty="0" err="1"/>
              <a:t>jen</a:t>
            </a:r>
            <a:r>
              <a:rPr lang="en-GB" dirty="0"/>
              <a:t> </a:t>
            </a:r>
            <a:r>
              <a:rPr lang="en-GB" dirty="0" err="1"/>
              <a:t>málo</a:t>
            </a:r>
            <a:r>
              <a:rPr lang="en-GB" dirty="0"/>
              <a:t> </a:t>
            </a:r>
            <a:r>
              <a:rPr lang="en-GB" dirty="0" err="1"/>
              <a:t>poznatků</a:t>
            </a:r>
            <a:endParaRPr lang="en-GB" dirty="0"/>
          </a:p>
          <a:p>
            <a:endParaRPr lang="en-GB" dirty="0"/>
          </a:p>
          <a:p>
            <a:endParaRPr lang="en-GB" b="1"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p:sp>
        <p:nvSpPr>
          <p:cNvPr id="5" name="Rectangle 11"/>
          <p:cNvSpPr>
            <a:spLocks noChangeArrowheads="1"/>
          </p:cNvSpPr>
          <p:nvPr/>
        </p:nvSpPr>
        <p:spPr bwMode="black">
          <a:xfrm>
            <a:off x="9280950" y="6125975"/>
            <a:ext cx="27717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cs-CZ" altLang="ja-JP" sz="1000" dirty="0"/>
              <a:t>Černohlávková et al. (2008)</a:t>
            </a:r>
          </a:p>
        </p:txBody>
      </p:sp>
    </p:spTree>
    <p:extLst>
      <p:ext uri="{BB962C8B-B14F-4D97-AF65-F5344CB8AC3E}">
        <p14:creationId xmlns:p14="http://schemas.microsoft.com/office/powerpoint/2010/main" val="138744381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Retrospektivní </a:t>
            </a:r>
            <a:r>
              <a:rPr lang="cs-CZ" dirty="0" err="1"/>
              <a:t>ekotoxikologie</a:t>
            </a:r>
            <a:r>
              <a:rPr lang="cs-CZ" dirty="0"/>
              <a:t> - příklad</a:t>
            </a:r>
            <a:endParaRPr lang="en-GB" dirty="0"/>
          </a:p>
        </p:txBody>
      </p:sp>
      <p:sp>
        <p:nvSpPr>
          <p:cNvPr id="3" name="Zástupný symbol pro obsah 2"/>
          <p:cNvSpPr>
            <a:spLocks noGrp="1"/>
          </p:cNvSpPr>
          <p:nvPr>
            <p:ph idx="1"/>
          </p:nvPr>
        </p:nvSpPr>
        <p:spPr/>
        <p:txBody>
          <a:bodyPr/>
          <a:lstStyle/>
          <a:p>
            <a:pPr marL="0" indent="0">
              <a:buNone/>
            </a:pPr>
            <a:r>
              <a:rPr lang="cs-CZ" b="1" dirty="0"/>
              <a:t>Vliv solení na půdní mikroorganismy</a:t>
            </a:r>
          </a:p>
          <a:p>
            <a:r>
              <a:rPr lang="en-GB" dirty="0" err="1"/>
              <a:t>Cíl</a:t>
            </a:r>
            <a:r>
              <a:rPr lang="en-GB" dirty="0"/>
              <a:t> </a:t>
            </a:r>
            <a:r>
              <a:rPr lang="en-GB" dirty="0" err="1"/>
              <a:t>studie</a:t>
            </a:r>
            <a:r>
              <a:rPr lang="en-GB" dirty="0"/>
              <a:t>:</a:t>
            </a:r>
          </a:p>
          <a:p>
            <a:pPr lvl="1"/>
            <a:r>
              <a:rPr lang="en-GB" dirty="0" err="1"/>
              <a:t>Sledovány</a:t>
            </a:r>
            <a:r>
              <a:rPr lang="en-GB" dirty="0"/>
              <a:t> </a:t>
            </a:r>
            <a:r>
              <a:rPr lang="en-GB" dirty="0" err="1"/>
              <a:t>tři</a:t>
            </a:r>
            <a:r>
              <a:rPr lang="en-GB" dirty="0"/>
              <a:t> </a:t>
            </a:r>
            <a:r>
              <a:rPr lang="en-GB" dirty="0" err="1"/>
              <a:t>transekty</a:t>
            </a:r>
            <a:r>
              <a:rPr lang="en-GB" dirty="0"/>
              <a:t> v </a:t>
            </a:r>
            <a:r>
              <a:rPr lang="en-GB" dirty="0" err="1"/>
              <a:t>okolí</a:t>
            </a:r>
            <a:r>
              <a:rPr lang="en-GB" dirty="0"/>
              <a:t> </a:t>
            </a:r>
            <a:r>
              <a:rPr lang="en-GB" dirty="0" err="1"/>
              <a:t>silnice</a:t>
            </a:r>
            <a:r>
              <a:rPr lang="en-GB" dirty="0"/>
              <a:t> v KRNAP – </a:t>
            </a:r>
            <a:r>
              <a:rPr lang="en-GB" dirty="0" err="1"/>
              <a:t>lokality</a:t>
            </a:r>
            <a:r>
              <a:rPr lang="en-GB" dirty="0"/>
              <a:t> v </a:t>
            </a:r>
            <a:r>
              <a:rPr lang="en-GB" dirty="0" err="1"/>
              <a:t>různé</a:t>
            </a:r>
            <a:r>
              <a:rPr lang="en-GB" dirty="0"/>
              <a:t> </a:t>
            </a:r>
            <a:r>
              <a:rPr lang="en-GB" dirty="0" err="1"/>
              <a:t>vzdálenosti</a:t>
            </a:r>
            <a:r>
              <a:rPr lang="en-GB" dirty="0"/>
              <a:t> od </a:t>
            </a:r>
            <a:r>
              <a:rPr lang="en-GB" dirty="0" err="1"/>
              <a:t>silnice</a:t>
            </a:r>
            <a:endParaRPr lang="en-GB" dirty="0"/>
          </a:p>
          <a:p>
            <a:pPr lvl="1"/>
            <a:r>
              <a:rPr lang="en-GB" dirty="0" err="1"/>
              <a:t>Sledovány</a:t>
            </a:r>
            <a:r>
              <a:rPr lang="en-GB" dirty="0"/>
              <a:t> </a:t>
            </a:r>
            <a:r>
              <a:rPr lang="en-GB" dirty="0" err="1"/>
              <a:t>půdní</a:t>
            </a:r>
            <a:r>
              <a:rPr lang="en-GB" dirty="0"/>
              <a:t> </a:t>
            </a:r>
            <a:r>
              <a:rPr lang="en-GB" dirty="0" err="1"/>
              <a:t>parametry</a:t>
            </a:r>
            <a:r>
              <a:rPr lang="en-GB" dirty="0"/>
              <a:t>, </a:t>
            </a:r>
            <a:r>
              <a:rPr lang="en-GB" dirty="0" err="1"/>
              <a:t>mikrobiální</a:t>
            </a:r>
            <a:r>
              <a:rPr lang="en-GB" dirty="0"/>
              <a:t> </a:t>
            </a:r>
            <a:r>
              <a:rPr lang="en-GB" dirty="0" err="1"/>
              <a:t>parametry</a:t>
            </a:r>
            <a:r>
              <a:rPr lang="en-GB" dirty="0"/>
              <a:t>, </a:t>
            </a:r>
            <a:r>
              <a:rPr lang="en-GB" dirty="0" err="1"/>
              <a:t>bakteriální</a:t>
            </a:r>
            <a:r>
              <a:rPr lang="en-GB" dirty="0"/>
              <a:t> testy toxicity</a:t>
            </a:r>
          </a:p>
          <a:p>
            <a:endParaRPr lang="en-GB" b="1"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pic>
        <p:nvPicPr>
          <p:cNvPr id="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313" y="2814450"/>
            <a:ext cx="5221287" cy="40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1"/>
          <p:cNvSpPr>
            <a:spLocks noChangeArrowheads="1"/>
          </p:cNvSpPr>
          <p:nvPr/>
        </p:nvSpPr>
        <p:spPr bwMode="black">
          <a:xfrm>
            <a:off x="9280950" y="6125975"/>
            <a:ext cx="27717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cs-CZ" altLang="ja-JP" sz="1000" dirty="0"/>
              <a:t>Černohlávková et al. (2008)</a:t>
            </a:r>
          </a:p>
        </p:txBody>
      </p:sp>
    </p:spTree>
    <p:extLst>
      <p:ext uri="{BB962C8B-B14F-4D97-AF65-F5344CB8AC3E}">
        <p14:creationId xmlns:p14="http://schemas.microsoft.com/office/powerpoint/2010/main" val="2348327692"/>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17547</TotalTime>
  <Words>3846</Words>
  <Application>Microsoft Office PowerPoint</Application>
  <PresentationFormat>Širokoúhlá obrazovka</PresentationFormat>
  <Paragraphs>503</Paragraphs>
  <Slides>77</Slides>
  <Notes>10</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77</vt:i4>
      </vt:variant>
    </vt:vector>
  </HeadingPairs>
  <TitlesOfParts>
    <vt:vector size="84" baseType="lpstr">
      <vt:lpstr>Arial</vt:lpstr>
      <vt:lpstr>Courier New</vt:lpstr>
      <vt:lpstr>Tahoma</vt:lpstr>
      <vt:lpstr>Times New Roman</vt:lpstr>
      <vt:lpstr>Wingdings</vt:lpstr>
      <vt:lpstr>Presentation_MU_EN</vt:lpstr>
      <vt:lpstr>Equation</vt:lpstr>
      <vt:lpstr>E2240 Účinky stresorů v ekosystémech  02 Koncepční přístupy k hodnocení účinků stresorů</vt:lpstr>
      <vt:lpstr>Obsah</vt:lpstr>
      <vt:lpstr>Základní koncepce</vt:lpstr>
      <vt:lpstr>Prospektivní ekotoxikologie</vt:lpstr>
      <vt:lpstr>Prospektivní ekotoxikologie - cíle</vt:lpstr>
      <vt:lpstr>Retrospektivní ekotoxikologie</vt:lpstr>
      <vt:lpstr>Retrospektivní ekotoxikologie - cíle</vt:lpstr>
      <vt:lpstr>Retrospektivní ekotoxikologie - příklad</vt:lpstr>
      <vt:lpstr>Retrospektivní ekotoxikologie - příklad</vt:lpstr>
      <vt:lpstr>Retrospektivní ekotoxikologie - příklad</vt:lpstr>
      <vt:lpstr>Kombinace přístupů</vt:lpstr>
      <vt:lpstr>Terénní studie, retrospektivní ekotoxikologie</vt:lpstr>
      <vt:lpstr>Obecný postup</vt:lpstr>
      <vt:lpstr>1 - Charakterizace lokality</vt:lpstr>
      <vt:lpstr>2 - Sledované parametry</vt:lpstr>
      <vt:lpstr>3 - Odběry a analýzy</vt:lpstr>
      <vt:lpstr>3 - Odběry a analýzy</vt:lpstr>
      <vt:lpstr>Odběry a analýzy - příklad</vt:lpstr>
      <vt:lpstr>Techniky vzorkování</vt:lpstr>
      <vt:lpstr>Techniky vzorkování</vt:lpstr>
      <vt:lpstr>Techniky vzorkování - biota</vt:lpstr>
      <vt:lpstr>Techniky vzorkování - biota</vt:lpstr>
      <vt:lpstr>Techniky vzorkování - biota</vt:lpstr>
      <vt:lpstr>Techniky vzorkování - biota</vt:lpstr>
      <vt:lpstr>Techniky vzorkování - biota</vt:lpstr>
      <vt:lpstr>4 - Vyhodnocení</vt:lpstr>
      <vt:lpstr>Problémy v terénních studiích</vt:lpstr>
      <vt:lpstr>Problémy v terénních studiích</vt:lpstr>
      <vt:lpstr>Potřeba referenčního stavu</vt:lpstr>
      <vt:lpstr>Potřeba referenčního stavu</vt:lpstr>
      <vt:lpstr>„Normální“ stav v ekosystémech</vt:lpstr>
      <vt:lpstr>„Normální“ stav v ekosystémech</vt:lpstr>
      <vt:lpstr>„Normální“ stav v ekosystémech</vt:lpstr>
      <vt:lpstr>TRIAD přístup</vt:lpstr>
      <vt:lpstr>TRIAD</vt:lpstr>
      <vt:lpstr>TRIAD</vt:lpstr>
      <vt:lpstr>TRIAD - příklad</vt:lpstr>
      <vt:lpstr>TRIAD - příklad</vt:lpstr>
      <vt:lpstr>1) Chemické analýzy ŽP</vt:lpstr>
      <vt:lpstr>2) Testy ekotoxicity</vt:lpstr>
      <vt:lpstr>Testy ekotoxicity</vt:lpstr>
      <vt:lpstr>Ekologická relevance ekotox. testu</vt:lpstr>
      <vt:lpstr>Ekologická relevance ekotox. testu</vt:lpstr>
      <vt:lpstr>Ekologická relevance ekotox. testu</vt:lpstr>
      <vt:lpstr>3) Bioindikace, biomonitoring</vt:lpstr>
      <vt:lpstr>Bioindikace</vt:lpstr>
      <vt:lpstr>Bioindikace versus biomonitoring</vt:lpstr>
      <vt:lpstr>Bioindikace</vt:lpstr>
      <vt:lpstr>Bioindikace</vt:lpstr>
      <vt:lpstr>Bioindikace</vt:lpstr>
      <vt:lpstr>Bioindikace</vt:lpstr>
      <vt:lpstr>Indikátorové druhy – příklad hodnocení saprobity</vt:lpstr>
      <vt:lpstr>Saprobita</vt:lpstr>
      <vt:lpstr>Saprobita</vt:lpstr>
      <vt:lpstr>Hodnocení saprobity</vt:lpstr>
      <vt:lpstr>Hodnocení saprobity</vt:lpstr>
      <vt:lpstr>Hodnocení saprobity</vt:lpstr>
      <vt:lpstr>Hodnocení saprobity</vt:lpstr>
      <vt:lpstr>Bioindikace na úrovni populace, společenstva a ekosystému</vt:lpstr>
      <vt:lpstr>Vyšší úrovně v ekotoxikologii</vt:lpstr>
      <vt:lpstr>Bioindikace</vt:lpstr>
      <vt:lpstr>Vliv stresorů na populace</vt:lpstr>
      <vt:lpstr>Vliv stresorů na společenstvo a ekosystém</vt:lpstr>
      <vt:lpstr>Vliv na společenstvo a ekosystém</vt:lpstr>
      <vt:lpstr>Vliv na společenstvo a ekosystém</vt:lpstr>
      <vt:lpstr>Ekosystémová dynamika - příklad</vt:lpstr>
      <vt:lpstr>Hodnocení biodiverzity</vt:lpstr>
      <vt:lpstr>Biodiverzita</vt:lpstr>
      <vt:lpstr>Biodiverzita</vt:lpstr>
      <vt:lpstr>Biodiverzita</vt:lpstr>
      <vt:lpstr>Biodiverzita</vt:lpstr>
      <vt:lpstr>Hodnocení biodiverzity</vt:lpstr>
      <vt:lpstr>Shannonův index diverzity</vt:lpstr>
      <vt:lpstr>Shannonův index diverzity</vt:lpstr>
      <vt:lpstr>Simpsonův index diverzity</vt:lpstr>
      <vt:lpstr>Hodnocení biodiverzity</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1613</cp:revision>
  <cp:lastPrinted>1601-01-01T00:00:00Z</cp:lastPrinted>
  <dcterms:created xsi:type="dcterms:W3CDTF">2018-11-28T09:04:29Z</dcterms:created>
  <dcterms:modified xsi:type="dcterms:W3CDTF">2023-02-27T09:55:13Z</dcterms:modified>
</cp:coreProperties>
</file>