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724" r:id="rId2"/>
  </p:sldMasterIdLst>
  <p:notesMasterIdLst>
    <p:notesMasterId r:id="rId82"/>
  </p:notesMasterIdLst>
  <p:handoutMasterIdLst>
    <p:handoutMasterId r:id="rId83"/>
  </p:handoutMasterIdLst>
  <p:sldIdLst>
    <p:sldId id="669" r:id="rId3"/>
    <p:sldId id="1298" r:id="rId4"/>
    <p:sldId id="887" r:id="rId5"/>
    <p:sldId id="904" r:id="rId6"/>
    <p:sldId id="905" r:id="rId7"/>
    <p:sldId id="888" r:id="rId8"/>
    <p:sldId id="906" r:id="rId9"/>
    <p:sldId id="1152" r:id="rId10"/>
    <p:sldId id="1286" r:id="rId11"/>
    <p:sldId id="891" r:id="rId12"/>
    <p:sldId id="892" r:id="rId13"/>
    <p:sldId id="907" r:id="rId14"/>
    <p:sldId id="908" r:id="rId15"/>
    <p:sldId id="909" r:id="rId16"/>
    <p:sldId id="910" r:id="rId17"/>
    <p:sldId id="911" r:id="rId18"/>
    <p:sldId id="917" r:id="rId19"/>
    <p:sldId id="1156" r:id="rId20"/>
    <p:sldId id="1166" r:id="rId21"/>
    <p:sldId id="1159" r:id="rId22"/>
    <p:sldId id="1158" r:id="rId23"/>
    <p:sldId id="1160" r:id="rId24"/>
    <p:sldId id="1162" r:id="rId25"/>
    <p:sldId id="1163" r:id="rId26"/>
    <p:sldId id="1165" r:id="rId27"/>
    <p:sldId id="1169" r:id="rId28"/>
    <p:sldId id="1170" r:id="rId29"/>
    <p:sldId id="1171" r:id="rId30"/>
    <p:sldId id="1172" r:id="rId31"/>
    <p:sldId id="1173" r:id="rId32"/>
    <p:sldId id="1174" r:id="rId33"/>
    <p:sldId id="1175" r:id="rId34"/>
    <p:sldId id="1176" r:id="rId35"/>
    <p:sldId id="1177" r:id="rId36"/>
    <p:sldId id="1178" r:id="rId37"/>
    <p:sldId id="1179" r:id="rId38"/>
    <p:sldId id="1180" r:id="rId39"/>
    <p:sldId id="1181" r:id="rId40"/>
    <p:sldId id="1182" r:id="rId41"/>
    <p:sldId id="1183" r:id="rId42"/>
    <p:sldId id="1184" r:id="rId43"/>
    <p:sldId id="1185" r:id="rId44"/>
    <p:sldId id="1186" r:id="rId45"/>
    <p:sldId id="1187" r:id="rId46"/>
    <p:sldId id="1188" r:id="rId47"/>
    <p:sldId id="1189" r:id="rId48"/>
    <p:sldId id="1190" r:id="rId49"/>
    <p:sldId id="1191" r:id="rId50"/>
    <p:sldId id="1192" r:id="rId51"/>
    <p:sldId id="1193" r:id="rId52"/>
    <p:sldId id="1194" r:id="rId53"/>
    <p:sldId id="1195" r:id="rId54"/>
    <p:sldId id="1196" r:id="rId55"/>
    <p:sldId id="1197" r:id="rId56"/>
    <p:sldId id="1198" r:id="rId57"/>
    <p:sldId id="1199" r:id="rId58"/>
    <p:sldId id="1200" r:id="rId59"/>
    <p:sldId id="1201" r:id="rId60"/>
    <p:sldId id="1202" r:id="rId61"/>
    <p:sldId id="1203" r:id="rId62"/>
    <p:sldId id="1204" r:id="rId63"/>
    <p:sldId id="1205" r:id="rId64"/>
    <p:sldId id="1206" r:id="rId65"/>
    <p:sldId id="1207" r:id="rId66"/>
    <p:sldId id="1208" r:id="rId67"/>
    <p:sldId id="1209" r:id="rId68"/>
    <p:sldId id="1210" r:id="rId69"/>
    <p:sldId id="1211" r:id="rId70"/>
    <p:sldId id="1212" r:id="rId71"/>
    <p:sldId id="1213" r:id="rId72"/>
    <p:sldId id="1214" r:id="rId73"/>
    <p:sldId id="1215" r:id="rId74"/>
    <p:sldId id="1216" r:id="rId75"/>
    <p:sldId id="1217" r:id="rId76"/>
    <p:sldId id="1218" r:id="rId77"/>
    <p:sldId id="1219" r:id="rId78"/>
    <p:sldId id="1220" r:id="rId79"/>
    <p:sldId id="1297" r:id="rId80"/>
    <p:sldId id="654" r:id="rId8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95D3"/>
    <a:srgbClr val="00AF3F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83673" autoAdjust="0"/>
  </p:normalViewPr>
  <p:slideViewPr>
    <p:cSldViewPr snapToGrid="0">
      <p:cViewPr varScale="1">
        <p:scale>
          <a:sx n="92" d="100"/>
          <a:sy n="92" d="100"/>
        </p:scale>
        <p:origin x="948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3900ABBA-7F59-48DB-B1EC-29BD4A8D270F}"/>
    <pc:docChg chg="modSld">
      <pc:chgData name="Jakub Hofman" userId="53285062-d52a-4c88-bcdc-d767b8cc0044" providerId="ADAL" clId="{3900ABBA-7F59-48DB-B1EC-29BD4A8D270F}" dt="2021-04-20T07:40:44.288" v="1" actId="20577"/>
      <pc:docMkLst>
        <pc:docMk/>
      </pc:docMkLst>
      <pc:sldChg chg="modSp mod">
        <pc:chgData name="Jakub Hofman" userId="53285062-d52a-4c88-bcdc-d767b8cc0044" providerId="ADAL" clId="{3900ABBA-7F59-48DB-B1EC-29BD4A8D270F}" dt="2021-04-20T07:40:44.288" v="1" actId="20577"/>
        <pc:sldMkLst>
          <pc:docMk/>
          <pc:sldMk cId="3924663725" sldId="669"/>
        </pc:sldMkLst>
        <pc:spChg chg="mod">
          <ac:chgData name="Jakub Hofman" userId="53285062-d52a-4c88-bcdc-d767b8cc0044" providerId="ADAL" clId="{3900ABBA-7F59-48DB-B1EC-29BD4A8D270F}" dt="2021-04-20T07:40:44.288" v="1" actId="20577"/>
          <ac:spMkLst>
            <pc:docMk/>
            <pc:sldMk cId="3924663725" sldId="669"/>
            <ac:spMk id="5" creationId="{00000000-0000-0000-0000-000000000000}"/>
          </ac:spMkLst>
        </pc:spChg>
      </pc:sldChg>
    </pc:docChg>
  </pc:docChgLst>
  <pc:docChgLst>
    <pc:chgData name="Jakub Hofman" userId="53285062-d52a-4c88-bcdc-d767b8cc0044" providerId="ADAL" clId="{B7C5FD43-218C-41CA-BBFE-DCDDB17D6173}"/>
    <pc:docChg chg="custSel delSld modSld">
      <pc:chgData name="Jakub Hofman" userId="53285062-d52a-4c88-bcdc-d767b8cc0044" providerId="ADAL" clId="{B7C5FD43-218C-41CA-BBFE-DCDDB17D6173}" dt="2021-04-20T08:57:03.917" v="14" actId="47"/>
      <pc:docMkLst>
        <pc:docMk/>
      </pc:docMkLst>
      <pc:sldChg chg="modSp mod">
        <pc:chgData name="Jakub Hofman" userId="53285062-d52a-4c88-bcdc-d767b8cc0044" providerId="ADAL" clId="{B7C5FD43-218C-41CA-BBFE-DCDDB17D6173}" dt="2021-04-20T08:56:48.270" v="13" actId="20577"/>
        <pc:sldMkLst>
          <pc:docMk/>
          <pc:sldMk cId="3924663725" sldId="669"/>
        </pc:sldMkLst>
        <pc:spChg chg="mod">
          <ac:chgData name="Jakub Hofman" userId="53285062-d52a-4c88-bcdc-d767b8cc0044" providerId="ADAL" clId="{B7C5FD43-218C-41CA-BBFE-DCDDB17D6173}" dt="2021-04-20T08:56:48.270" v="13" actId="20577"/>
          <ac:spMkLst>
            <pc:docMk/>
            <pc:sldMk cId="3924663725" sldId="669"/>
            <ac:spMk id="5" creationId="{00000000-0000-0000-0000-000000000000}"/>
          </ac:spMkLst>
        </pc:spChg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597831631" sldId="792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546492360" sldId="79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389827948" sldId="79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221684685" sldId="79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549464649" sldId="89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981934325" sldId="89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488118521" sldId="89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904541700" sldId="90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054786417" sldId="90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01114449" sldId="1037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101484070" sldId="103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174544084" sldId="103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141837488" sldId="104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346083560" sldId="104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553442896" sldId="1042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246278982" sldId="114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717851197" sldId="114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4244857193" sldId="114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499130344" sldId="115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687392920" sldId="115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715890871" sldId="122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039899844" sldId="122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759730050" sldId="122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506687911" sldId="122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735652788" sldId="122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374676345" sldId="1227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954213435" sldId="122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925909598" sldId="122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243671231" sldId="123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976008106" sldId="123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594496199" sldId="123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129542900" sldId="1237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114281078" sldId="123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295705090" sldId="123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87493855" sldId="124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850223510" sldId="125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576909792" sldId="126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854100995" sldId="126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964747008" sldId="1262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782494173" sldId="126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307833088" sldId="126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200893066" sldId="126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396423439" sldId="127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4285303708" sldId="127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636504188" sldId="1272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974441468" sldId="127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481941991" sldId="127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4139019689" sldId="127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616834741" sldId="127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227268775" sldId="1277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613306509" sldId="127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500436363" sldId="127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484755414" sldId="128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211311669" sldId="128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413423205" sldId="1282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193084666" sldId="128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327376444" sldId="128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333869561" sldId="128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814214878" sldId="1287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166180918" sldId="129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25337306" sldId="129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449917424" sldId="129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844035281" sldId="129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407688877" sldId="130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166312477" sldId="1302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149653892" sldId="130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229183254" sldId="130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768256515" sldId="130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582301156" sldId="130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4255142" sldId="131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4153155961" sldId="131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437233308" sldId="1312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501702296" sldId="131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4084567851" sldId="131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958951325" sldId="131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4096952479" sldId="131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788934102" sldId="1317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081079706" sldId="131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828360048" sldId="131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886668330" sldId="132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931006640" sldId="1322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83860429" sldId="132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696301602" sldId="132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630109120" sldId="132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748143198" sldId="1327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769872569" sldId="132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4100929763" sldId="132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5735530" sldId="133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169431905" sldId="133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451632279" sldId="133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151022734" sldId="133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786512210" sldId="133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049728846" sldId="133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243366510" sldId="1337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10944028" sldId="133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66155283" sldId="133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23900114" sldId="134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761329035" sldId="134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721722315" sldId="1342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626589628" sldId="134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753196496" sldId="134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717406487" sldId="134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578188028" sldId="134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777130617" sldId="1347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83361701" sldId="134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16134734" sldId="134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398915665" sldId="1350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4234061159" sldId="1351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936854827" sldId="1352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3627607210" sldId="1353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115521702" sldId="1354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710328162" sldId="1355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386279810" sldId="1356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304919301" sldId="1357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891821087" sldId="1358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1106240032" sldId="1359"/>
        </pc:sldMkLst>
      </pc:sldChg>
      <pc:sldChg chg="del">
        <pc:chgData name="Jakub Hofman" userId="53285062-d52a-4c88-bcdc-d767b8cc0044" providerId="ADAL" clId="{B7C5FD43-218C-41CA-BBFE-DCDDB17D6173}" dt="2021-04-20T08:57:03.917" v="14" actId="47"/>
        <pc:sldMkLst>
          <pc:docMk/>
          <pc:sldMk cId="2951371863" sldId="1360"/>
        </pc:sldMkLst>
      </pc:sldChg>
    </pc:docChg>
  </pc:docChgLst>
  <pc:docChgLst>
    <pc:chgData name="Jakub Hofman" userId="53285062-d52a-4c88-bcdc-d767b8cc0044" providerId="ADAL" clId="{3E3A250E-F06D-4363-B621-669D4003F030}"/>
    <pc:docChg chg="delSld modSld sldOrd">
      <pc:chgData name="Jakub Hofman" userId="53285062-d52a-4c88-bcdc-d767b8cc0044" providerId="ADAL" clId="{3E3A250E-F06D-4363-B621-669D4003F030}" dt="2023-03-16T21:32:44.604" v="12" actId="47"/>
      <pc:docMkLst>
        <pc:docMk/>
      </pc:docMkLst>
      <pc:sldChg chg="modTransition">
        <pc:chgData name="Jakub Hofman" userId="53285062-d52a-4c88-bcdc-d767b8cc0044" providerId="ADAL" clId="{3E3A250E-F06D-4363-B621-669D4003F030}" dt="2023-03-16T21:29:55.594" v="2"/>
        <pc:sldMkLst>
          <pc:docMk/>
          <pc:sldMk cId="2349707939" sldId="654"/>
        </pc:sldMkLst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924663725" sldId="669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924663725" sldId="669"/>
            <ac:picMk id="2" creationId="{5EFFB748-1E13-42EE-9A9E-827AF6989A2B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546384269" sldId="887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546384269" sldId="887"/>
            <ac:picMk id="2" creationId="{DF63EAAF-4B13-4765-AA5E-0BF849DFF463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235922570" sldId="888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235922570" sldId="888"/>
            <ac:picMk id="3" creationId="{B18973E5-D525-425E-8A98-2F9B93327B77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765393265" sldId="891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765393265" sldId="891"/>
            <ac:picMk id="5" creationId="{46BE1DF3-5922-44D1-9FBE-611612F8E2B5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4077817622" sldId="892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4077817622" sldId="892"/>
            <ac:picMk id="5" creationId="{48DB4A62-CBE0-4379-83EB-239EBAC8958B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918931633" sldId="904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918931633" sldId="904"/>
            <ac:picMk id="7" creationId="{8EA89619-644C-4EA9-8832-77028EBB4C50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235567750" sldId="905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235567750" sldId="905"/>
            <ac:picMk id="5" creationId="{504E06D6-4D5F-4E41-BE60-48BB5400E7BF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835738914" sldId="906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835738914" sldId="906"/>
            <ac:picMk id="7" creationId="{FC0A1F95-2F80-4EEC-8ACE-FA65F14E31CB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660892362" sldId="907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660892362" sldId="907"/>
            <ac:picMk id="2" creationId="{0A39E584-6175-40AA-9463-706213BD4343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192927161" sldId="908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192927161" sldId="908"/>
            <ac:picMk id="4" creationId="{F3C89602-D44F-4B22-9914-9F888ADE5BAE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4224183908" sldId="909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4224183908" sldId="909"/>
            <ac:picMk id="4" creationId="{0BEBE9A1-ACCA-44FA-BA0E-F5B8BFC59416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442013774" sldId="910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442013774" sldId="910"/>
            <ac:picMk id="4" creationId="{F320D532-F37B-43BF-9967-52C6049CA5E2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036095966" sldId="911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036095966" sldId="911"/>
            <ac:picMk id="4" creationId="{698E1308-5283-413A-A8FF-CE87EF166F2D}"/>
          </ac:picMkLst>
        </pc:picChg>
      </pc:sldChg>
      <pc:sldChg chg="del">
        <pc:chgData name="Jakub Hofman" userId="53285062-d52a-4c88-bcdc-d767b8cc0044" providerId="ADAL" clId="{3E3A250E-F06D-4363-B621-669D4003F030}" dt="2023-03-16T21:28:50.572" v="0" actId="47"/>
        <pc:sldMkLst>
          <pc:docMk/>
          <pc:sldMk cId="2249532460" sldId="912"/>
        </pc:sldMkLst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826928733" sldId="917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826928733" sldId="917"/>
            <ac:picMk id="7" creationId="{CFA1826D-0DE7-4A80-B494-C1C7B6408BDF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031882675" sldId="1152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031882675" sldId="1152"/>
            <ac:picMk id="9" creationId="{FD37B778-9D50-4ED3-B02D-B2BF84FFE934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569667724" sldId="1156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569667724" sldId="1156"/>
            <ac:picMk id="2" creationId="{412186D5-0DD6-452F-9E72-CB3A5ACB4F8F}"/>
          </ac:picMkLst>
        </pc:picChg>
      </pc:sldChg>
      <pc:sldChg chg="delSp del modTransition modAnim">
        <pc:chgData name="Jakub Hofman" userId="53285062-d52a-4c88-bcdc-d767b8cc0044" providerId="ADAL" clId="{3E3A250E-F06D-4363-B621-669D4003F030}" dt="2023-03-16T21:31:47.098" v="8" actId="47"/>
        <pc:sldMkLst>
          <pc:docMk/>
          <pc:sldMk cId="2802266662" sldId="1157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802266662" sldId="1157"/>
            <ac:picMk id="4" creationId="{635B3149-6F9D-4C53-BA5B-855BAEF2C856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959339011" sldId="1158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959339011" sldId="1158"/>
            <ac:picMk id="2" creationId="{C0094300-9915-443F-9F40-FCD9219D44C9}"/>
          </ac:picMkLst>
        </pc:picChg>
      </pc:sldChg>
      <pc:sldChg chg="delSp ord modTransition modAnim">
        <pc:chgData name="Jakub Hofman" userId="53285062-d52a-4c88-bcdc-d767b8cc0044" providerId="ADAL" clId="{3E3A250E-F06D-4363-B621-669D4003F030}" dt="2023-03-16T21:30:37.197" v="4"/>
        <pc:sldMkLst>
          <pc:docMk/>
          <pc:sldMk cId="2704413385" sldId="1159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704413385" sldId="1159"/>
            <ac:picMk id="6" creationId="{D8FA9921-E8EB-4F8E-B1A3-070A5365A68C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468540924" sldId="1160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468540924" sldId="1160"/>
            <ac:picMk id="12" creationId="{3E427A96-835F-45A7-BEDC-83BB6F9FF4E6}"/>
          </ac:picMkLst>
        </pc:picChg>
      </pc:sldChg>
      <pc:sldChg chg="delSp del modTransition modAnim">
        <pc:chgData name="Jakub Hofman" userId="53285062-d52a-4c88-bcdc-d767b8cc0044" providerId="ADAL" clId="{3E3A250E-F06D-4363-B621-669D4003F030}" dt="2023-03-16T21:30:53.701" v="5" actId="47"/>
        <pc:sldMkLst>
          <pc:docMk/>
          <pc:sldMk cId="2009074337" sldId="1161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009074337" sldId="1161"/>
            <ac:picMk id="2" creationId="{D09F03AF-1045-4490-A560-FA801920F579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799834606" sldId="1162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799834606" sldId="1162"/>
            <ac:picMk id="5" creationId="{9F667F1B-0AA4-46F8-BE1C-3A2FE3CFAB92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32:21.162" v="9"/>
        <pc:sldMkLst>
          <pc:docMk/>
          <pc:sldMk cId="2343266994" sldId="1163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343266994" sldId="1163"/>
            <ac:picMk id="50" creationId="{E29D31AE-63A3-4D56-80E2-234DFA5EBF09}"/>
          </ac:picMkLst>
        </pc:picChg>
      </pc:sldChg>
      <pc:sldChg chg="delSp del modTransition modAnim">
        <pc:chgData name="Jakub Hofman" userId="53285062-d52a-4c88-bcdc-d767b8cc0044" providerId="ADAL" clId="{3E3A250E-F06D-4363-B621-669D4003F030}" dt="2023-03-16T21:32:34.645" v="10" actId="47"/>
        <pc:sldMkLst>
          <pc:docMk/>
          <pc:sldMk cId="3837218883" sldId="1164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837218883" sldId="1164"/>
            <ac:picMk id="4" creationId="{9033006E-48B7-42E3-A293-CADA10E72AA4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4112953862" sldId="1165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4112953862" sldId="1165"/>
            <ac:picMk id="5" creationId="{1FB818A1-0567-4ACF-B50D-E324EBACCAD7}"/>
          </ac:picMkLst>
        </pc:picChg>
      </pc:sldChg>
      <pc:sldChg chg="delSp ord modTransition modAnim">
        <pc:chgData name="Jakub Hofman" userId="53285062-d52a-4c88-bcdc-d767b8cc0044" providerId="ADAL" clId="{3E3A250E-F06D-4363-B621-669D4003F030}" dt="2023-03-16T21:31:24.687" v="7"/>
        <pc:sldMkLst>
          <pc:docMk/>
          <pc:sldMk cId="676200536" sldId="1166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676200536" sldId="1166"/>
            <ac:picMk id="7" creationId="{0F8C15BC-0E22-43CC-B81D-3D04C61B9DA7}"/>
          </ac:picMkLst>
        </pc:picChg>
      </pc:sldChg>
      <pc:sldChg chg="delSp del modTransition modAnim">
        <pc:chgData name="Jakub Hofman" userId="53285062-d52a-4c88-bcdc-d767b8cc0044" providerId="ADAL" clId="{3E3A250E-F06D-4363-B621-669D4003F030}" dt="2023-03-16T21:32:41.663" v="11" actId="47"/>
        <pc:sldMkLst>
          <pc:docMk/>
          <pc:sldMk cId="2007756878" sldId="1167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007756878" sldId="1167"/>
            <ac:picMk id="2" creationId="{C938D0E1-67FA-4007-86D2-5D6DFB1A6A7E}"/>
          </ac:picMkLst>
        </pc:picChg>
      </pc:sldChg>
      <pc:sldChg chg="delSp del modTransition modAnim">
        <pc:chgData name="Jakub Hofman" userId="53285062-d52a-4c88-bcdc-d767b8cc0044" providerId="ADAL" clId="{3E3A250E-F06D-4363-B621-669D4003F030}" dt="2023-03-16T21:32:44.604" v="12" actId="47"/>
        <pc:sldMkLst>
          <pc:docMk/>
          <pc:sldMk cId="3180960471" sldId="1168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180960471" sldId="1168"/>
            <ac:picMk id="3" creationId="{37AF4BCD-D838-4E56-ABDF-C27A80D5C3A7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991794784" sldId="1169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991794784" sldId="1169"/>
            <ac:picMk id="4" creationId="{A740D26F-A2C6-4E2C-AEEF-4CE8B3E53BED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581622011" sldId="1170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581622011" sldId="1170"/>
            <ac:picMk id="4" creationId="{44F77035-AA58-4DB6-B417-8CC723E8DC37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088962902" sldId="1171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088962902" sldId="1171"/>
            <ac:picMk id="3" creationId="{D87FD7BE-4589-47B0-8FC9-3AC0C4A54C80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539705717" sldId="1172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539705717" sldId="1172"/>
            <ac:picMk id="2" creationId="{A04E8735-B818-4739-9448-D032F8E8F287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190010326" sldId="1173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190010326" sldId="1173"/>
            <ac:picMk id="2" creationId="{C1C356B1-6712-43B6-9021-0167076F5B6F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622090528" sldId="1174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622090528" sldId="1174"/>
            <ac:picMk id="2" creationId="{F74B8E81-0630-46E4-9BDF-03DD39D10E5E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049793718" sldId="1175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049793718" sldId="1175"/>
            <ac:picMk id="2" creationId="{3C739614-A57D-4F24-B1F7-E3196C3BDD6D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515994962" sldId="1176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515994962" sldId="1176"/>
            <ac:picMk id="2" creationId="{C5D25621-81ED-4046-A00C-88BB51A3460C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122519948" sldId="1177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122519948" sldId="1177"/>
            <ac:picMk id="3" creationId="{1ABABEA9-4E86-4DB1-AF25-4AE718D061AF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145046743" sldId="1178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145046743" sldId="1178"/>
            <ac:picMk id="2" creationId="{A951A756-EE41-4C85-9AC2-A0B2C772544E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482275529" sldId="1179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482275529" sldId="1179"/>
            <ac:picMk id="2" creationId="{28260538-3319-4DE6-9B69-1763ED0C512D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887322903" sldId="1180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887322903" sldId="1180"/>
            <ac:picMk id="2" creationId="{342F6BD5-2D8A-44A8-A0E9-BA3181D8311E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360090998" sldId="1181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360090998" sldId="1181"/>
            <ac:picMk id="2" creationId="{C04E5488-0E40-413B-BF20-E335E0F2C5F4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203776343" sldId="1182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203776343" sldId="1182"/>
            <ac:picMk id="2" creationId="{BD7CD923-4622-4990-AA1B-3C08C4447396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773412325" sldId="1183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773412325" sldId="1183"/>
            <ac:picMk id="3" creationId="{88F8219C-D204-4997-86CA-AB46291DB216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549080945" sldId="1184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549080945" sldId="1184"/>
            <ac:picMk id="3" creationId="{3E2052EE-F179-4817-864B-642625C9AD8E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716605032" sldId="1185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716605032" sldId="1185"/>
            <ac:picMk id="3" creationId="{4DC47FD6-FDED-4CED-AE3E-1F9321ED23D9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717095075" sldId="1186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717095075" sldId="1186"/>
            <ac:picMk id="4" creationId="{02A56D18-BC9D-4755-8A40-F3FB569D83A9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907012691" sldId="1187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907012691" sldId="1187"/>
            <ac:picMk id="3" creationId="{D885C918-DA99-4970-85BF-90BF3A9A927A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117536842" sldId="1188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117536842" sldId="1188"/>
            <ac:picMk id="2" creationId="{A9A8F8EA-26AD-44DC-AAA7-4818F2638CB9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365939170" sldId="1189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365939170" sldId="1189"/>
            <ac:picMk id="2" creationId="{AB068FF8-DC25-40C8-B46F-A808883DB4CB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595895860" sldId="1190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595895860" sldId="1190"/>
            <ac:picMk id="2" creationId="{7C348636-D2D0-42CA-8311-00BF84700C22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737331854" sldId="1191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737331854" sldId="1191"/>
            <ac:picMk id="2" creationId="{230CCAAE-D906-4E8A-AB3E-85B5D3AD6FC2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775067314" sldId="1192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775067314" sldId="1192"/>
            <ac:picMk id="2" creationId="{3DA4325A-925E-40E2-84C4-AD309E005B0F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465056583" sldId="1193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465056583" sldId="1193"/>
            <ac:picMk id="5" creationId="{D53651BB-A6F5-4A2F-BBC1-64E4636FA805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819253713" sldId="1194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819253713" sldId="1194"/>
            <ac:picMk id="6" creationId="{F6CCBC15-42B2-47CA-B7E0-7EC92570C5BC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625359217" sldId="1195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625359217" sldId="1195"/>
            <ac:picMk id="2" creationId="{23793F07-C448-480D-97E5-7A1480493D96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3599954" sldId="1196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3599954" sldId="1196"/>
            <ac:picMk id="3" creationId="{0B7EDA2C-CB5E-4363-A812-5C2C1E168A15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573932308" sldId="1197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573932308" sldId="1197"/>
            <ac:picMk id="2" creationId="{342931A7-8C6A-4ABA-A0C9-BB9F57E31CB5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496010308" sldId="1198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496010308" sldId="1198"/>
            <ac:picMk id="4" creationId="{D5C3C346-C5C7-4425-A6EE-6CBE670D993B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530035225" sldId="1199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530035225" sldId="1199"/>
            <ac:picMk id="4" creationId="{BE945C17-5790-47C5-A40A-6CEFE2A451DE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4145532744" sldId="1200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4145532744" sldId="1200"/>
            <ac:picMk id="6" creationId="{3FFE9F6C-FA1E-400D-8D91-57AA64BFEE6C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700497527" sldId="1201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700497527" sldId="1201"/>
            <ac:picMk id="10" creationId="{7C0ECCD6-2CB6-450D-93A2-BB031018FB9A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579927594" sldId="1202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579927594" sldId="1202"/>
            <ac:picMk id="4" creationId="{F82994A6-418C-4BAF-A51A-3481C77F5F9C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433204096" sldId="1203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433204096" sldId="1203"/>
            <ac:picMk id="5" creationId="{2E06F1A0-3592-4CC0-AD1D-EFB8492795B0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381558499" sldId="1204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381558499" sldId="1204"/>
            <ac:picMk id="4" creationId="{75E614F3-1438-4214-B6F6-86BF985BE977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706087869" sldId="1205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706087869" sldId="1205"/>
            <ac:picMk id="4" creationId="{BA5E2A81-F3B3-43C4-9384-CC9F81930673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656477421" sldId="1206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656477421" sldId="1206"/>
            <ac:picMk id="5" creationId="{17984914-51B8-4C0E-A5B0-E89396BFCAAC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163212818" sldId="1207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163212818" sldId="1207"/>
            <ac:picMk id="2" creationId="{5B07B045-A757-45F7-BE73-39A3AA672DD5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912305060" sldId="1208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912305060" sldId="1208"/>
            <ac:picMk id="2" creationId="{5870400A-A345-4B12-82BB-889F15D35018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945034216" sldId="1209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945034216" sldId="1209"/>
            <ac:picMk id="5" creationId="{EBA3F3E5-CD45-4CC3-A23B-7E385B0008E8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371846694" sldId="1210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371846694" sldId="1210"/>
            <ac:picMk id="6" creationId="{5A37BEFC-6F87-464B-A23D-96FC4DC1AB2F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954448644" sldId="1211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954448644" sldId="1211"/>
            <ac:picMk id="2" creationId="{924A7982-4773-4F65-AAF2-432AC1319841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219124161" sldId="1212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219124161" sldId="1212"/>
            <ac:picMk id="2" creationId="{E3D69318-A718-499D-859C-970CA733772D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239492636" sldId="1213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239492636" sldId="1213"/>
            <ac:picMk id="7" creationId="{514035C3-B8E8-44B1-91ED-A0FF81213680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109060544" sldId="1214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109060544" sldId="1214"/>
            <ac:picMk id="3" creationId="{CACCAB83-121E-44BA-94FC-C960651A50A3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1445484783" sldId="1215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1445484783" sldId="1215"/>
            <ac:picMk id="2" creationId="{FF210E34-49BD-43EC-A714-0F436F57A076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128132547" sldId="1216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128132547" sldId="1216"/>
            <ac:picMk id="3" creationId="{DDEB8366-6807-49FA-A8E2-F77AD5A8A831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23598028" sldId="1217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23598028" sldId="1217"/>
            <ac:picMk id="2" creationId="{260757FF-4D36-404B-911B-4D660C54CD1C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141130983" sldId="1218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141130983" sldId="1218"/>
            <ac:picMk id="2" creationId="{A99E860F-2A1F-4DD0-A8A4-758B746080C8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2408712131" sldId="1219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2408712131" sldId="1219"/>
            <ac:picMk id="2" creationId="{A5C789DD-D5BE-4636-BF01-F246004AD238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295303975" sldId="1220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295303975" sldId="1220"/>
            <ac:picMk id="2" creationId="{1A741F6E-7FC9-4699-B9BD-B02D2A971CCD}"/>
          </ac:picMkLst>
        </pc:picChg>
      </pc:sldChg>
      <pc:sldChg chg="delSp modTransition modAnim">
        <pc:chgData name="Jakub Hofman" userId="53285062-d52a-4c88-bcdc-d767b8cc0044" providerId="ADAL" clId="{3E3A250E-F06D-4363-B621-669D4003F030}" dt="2023-03-16T21:29:55.594" v="2"/>
        <pc:sldMkLst>
          <pc:docMk/>
          <pc:sldMk cId="3626434080" sldId="1286"/>
        </pc:sldMkLst>
        <pc:picChg chg="del">
          <ac:chgData name="Jakub Hofman" userId="53285062-d52a-4c88-bcdc-d767b8cc0044" providerId="ADAL" clId="{3E3A250E-F06D-4363-B621-669D4003F030}" dt="2023-03-16T21:29:50.540" v="1"/>
          <ac:picMkLst>
            <pc:docMk/>
            <pc:sldMk cId="3626434080" sldId="1286"/>
            <ac:picMk id="5" creationId="{3C800F01-65D7-4AF2-9E46-A9C3A09773DF}"/>
          </ac:picMkLst>
        </pc:picChg>
      </pc:sldChg>
      <pc:sldChg chg="modTransition">
        <pc:chgData name="Jakub Hofman" userId="53285062-d52a-4c88-bcdc-d767b8cc0044" providerId="ADAL" clId="{3E3A250E-F06D-4363-B621-669D4003F030}" dt="2023-03-16T21:29:55.594" v="2"/>
        <pc:sldMkLst>
          <pc:docMk/>
          <pc:sldMk cId="926143304" sldId="1297"/>
        </pc:sldMkLst>
      </pc:sldChg>
    </pc:docChg>
  </pc:docChgLst>
  <pc:docChgLst>
    <pc:chgData name="Jakub Hofman" userId="53285062-d52a-4c88-bcdc-d767b8cc0044" providerId="ADAL" clId="{8D0E871E-951A-4E83-9B12-C58DE0CFFE4F}"/>
    <pc:docChg chg="addSld">
      <pc:chgData name="Jakub Hofman" userId="53285062-d52a-4c88-bcdc-d767b8cc0044" providerId="ADAL" clId="{8D0E871E-951A-4E83-9B12-C58DE0CFFE4F}" dt="2023-03-19T13:33:26.455" v="0" actId="680"/>
      <pc:docMkLst>
        <pc:docMk/>
      </pc:docMkLst>
      <pc:sldChg chg="new">
        <pc:chgData name="Jakub Hofman" userId="53285062-d52a-4c88-bcdc-d767b8cc0044" providerId="ADAL" clId="{8D0E871E-951A-4E83-9B12-C58DE0CFFE4F}" dt="2023-03-19T13:33:26.455" v="0" actId="680"/>
        <pc:sldMkLst>
          <pc:docMk/>
          <pc:sldMk cId="2359956288" sldId="1298"/>
        </pc:sldMkLst>
      </pc:sldChg>
    </pc:docChg>
  </pc:docChgLst>
  <pc:docChgLst>
    <pc:chgData name="Jakub Hofman" userId="53285062-d52a-4c88-bcdc-d767b8cc0044" providerId="ADAL" clId="{7D6C7E8E-8DDA-490E-85E8-454229A6019B}"/>
    <pc:docChg chg="delSld">
      <pc:chgData name="Jakub Hofman" userId="53285062-d52a-4c88-bcdc-d767b8cc0044" providerId="ADAL" clId="{7D6C7E8E-8DDA-490E-85E8-454229A6019B}" dt="2023-03-08T10:43:07.687" v="2" actId="47"/>
      <pc:docMkLst>
        <pc:docMk/>
      </pc:docMkLst>
      <pc:sldChg chg="del">
        <pc:chgData name="Jakub Hofman" userId="53285062-d52a-4c88-bcdc-d767b8cc0044" providerId="ADAL" clId="{7D6C7E8E-8DDA-490E-85E8-454229A6019B}" dt="2023-03-08T10:42:55.023" v="0" actId="47"/>
        <pc:sldMkLst>
          <pc:docMk/>
          <pc:sldMk cId="223650228" sldId="1232"/>
        </pc:sldMkLst>
      </pc:sldChg>
      <pc:sldChg chg="del">
        <pc:chgData name="Jakub Hofman" userId="53285062-d52a-4c88-bcdc-d767b8cc0044" providerId="ADAL" clId="{7D6C7E8E-8DDA-490E-85E8-454229A6019B}" dt="2023-03-08T10:43:04.637" v="1" actId="47"/>
        <pc:sldMkLst>
          <pc:docMk/>
          <pc:sldMk cId="801883233" sldId="1233"/>
        </pc:sldMkLst>
      </pc:sldChg>
      <pc:sldChg chg="del">
        <pc:chgData name="Jakub Hofman" userId="53285062-d52a-4c88-bcdc-d767b8cc0044" providerId="ADAL" clId="{7D6C7E8E-8DDA-490E-85E8-454229A6019B}" dt="2023-03-08T10:43:07.687" v="2" actId="47"/>
        <pc:sldMkLst>
          <pc:docMk/>
          <pc:sldMk cId="2688968916" sldId="123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79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C3385-CF11-4E36-92CF-134874C9EEA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79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32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95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06A71-4E48-41F8-B518-6A937C904E3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95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866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95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143A5-8D4C-475E-9615-61FAF5D993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95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22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49216-6293-4526-9F8D-E51B60C15D13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06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205677-BA69-484D-8553-7FCBC2CCD5D2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40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AAACAC-3BB0-4660-9471-9F51CF95001F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90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E92334-696E-4960-B919-A8448C3C91C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76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683C06-81BE-479F-9B75-6C334B5960E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02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7A4E5-B16B-42A6-AC54-99CCFEE1503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96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DEE061-A339-4743-91A8-9B3CF61599B0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89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F09ABB-4F3C-4B7F-878F-0EB24A4807AD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2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79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BDD862-578B-453A-8421-3F595A780A1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79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68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3188C7-A36E-4933-8B46-731687C14866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46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91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1298F3-68D3-49FC-AC4E-1CB47B454CB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8912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0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95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79B7E-BF0B-4542-897F-EBA2F1F924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95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66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95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8E22DE-BFCD-40A5-AE47-9338B59C482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95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503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95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82F40-91FD-4654-8F74-4F6917D90C0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95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24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95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9E2451-9CA8-4B3A-95D0-0C509B3A2A2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95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95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7EA89E-4BA7-4779-ADF2-D2F4758F9C66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95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5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95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7DDA1-DC96-47C5-B02D-5D359232AA5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95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29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95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06A71-4E48-41F8-B518-6A937C904E3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95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178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ezi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1447800"/>
            <a:ext cx="11684000" cy="1981200"/>
          </a:xfrm>
          <a:prstGeom prst="roundRect">
            <a:avLst>
              <a:gd name="adj" fmla="val 12595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>
            <a:lvl1pPr>
              <a:defRPr sz="3600" b="1">
                <a:latin typeface="+mn-lt"/>
              </a:defRPr>
            </a:lvl1pPr>
          </a:lstStyle>
          <a:p>
            <a:r>
              <a:rPr lang="cs-CZ" noProof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07439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533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19667" y="838200"/>
            <a:ext cx="10972800" cy="419457"/>
          </a:xfrm>
        </p:spPr>
        <p:txBody>
          <a:bodyPr/>
          <a:lstStyle/>
          <a:p>
            <a:pPr lvl="0"/>
            <a:r>
              <a:rPr lang="cs-CZ" noProof="0"/>
              <a:t>Klepnutím na ikonu přidáte tabulku.</a:t>
            </a:r>
          </a:p>
        </p:txBody>
      </p:sp>
    </p:spTree>
    <p:extLst>
      <p:ext uri="{BB962C8B-B14F-4D97-AF65-F5344CB8AC3E}">
        <p14:creationId xmlns:p14="http://schemas.microsoft.com/office/powerpoint/2010/main" val="308512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4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8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212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1447800"/>
            <a:ext cx="11684000" cy="1981200"/>
          </a:xfrm>
          <a:prstGeom prst="roundRect">
            <a:avLst>
              <a:gd name="adj" fmla="val 12595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>
            <a:lvl1pPr>
              <a:defRPr sz="3600" b="1">
                <a:latin typeface="+mn-lt"/>
              </a:defRPr>
            </a:lvl1pPr>
          </a:lstStyle>
          <a:p>
            <a:r>
              <a:rPr lang="cs-CZ" noProof="0"/>
              <a:t>Klepnutím lze upravit styl předlohy nadpisů.</a:t>
            </a:r>
          </a:p>
        </p:txBody>
      </p:sp>
      <p:sp>
        <p:nvSpPr>
          <p:cNvPr id="7249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30400" y="3581400"/>
            <a:ext cx="8534400" cy="548521"/>
          </a:xfrm>
          <a:noFill/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latin typeface="+mn-lt"/>
              </a:defRPr>
            </a:lvl1pPr>
          </a:lstStyle>
          <a:p>
            <a:r>
              <a:rPr lang="cs-CZ" noProof="0"/>
              <a:t>Klepnutím lze upravit styl předlohy podnadpisů.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0611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6401" y="838200"/>
            <a:ext cx="11444817" cy="20198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06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9667" y="838201"/>
            <a:ext cx="5384800" cy="205856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7667" y="838201"/>
            <a:ext cx="5384800" cy="205856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6319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19765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4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234250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20198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20198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8330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98" r:id="rId3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 cstate="print">
            <a:duotone>
              <a:schemeClr val="bg1"/>
              <a:srgbClr val="FFFFFF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1785600" cy="533400"/>
          </a:xfrm>
          <a:prstGeom prst="roundRect">
            <a:avLst>
              <a:gd name="adj" fmla="val 31793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1" y="838201"/>
            <a:ext cx="11444817" cy="2058567"/>
          </a:xfrm>
          <a:prstGeom prst="roundRect">
            <a:avLst>
              <a:gd name="adj" fmla="val 8924"/>
            </a:avLst>
          </a:prstGeom>
          <a:gradFill>
            <a:gsLst>
              <a:gs pos="0">
                <a:srgbClr val="4D6A2A">
                  <a:alpha val="70000"/>
                </a:srgb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noProof="0" dirty="0"/>
              <a:t>Klepnutím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452382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40000"/>
        </a:spcAft>
        <a:buClr>
          <a:schemeClr val="folHlink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40000"/>
        </a:spcAft>
        <a:buClr>
          <a:schemeClr val="fol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8.w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so.org/standard/75115.html?browse=tc" TargetMode="External"/><Relationship Id="rId13" Type="http://schemas.openxmlformats.org/officeDocument/2006/relationships/hyperlink" Target="https://www.iso.org/standard/70146.html?browse=tc" TargetMode="External"/><Relationship Id="rId18" Type="http://schemas.openxmlformats.org/officeDocument/2006/relationships/hyperlink" Target="https://www.iso.org/standard/67074.html?browse=tc" TargetMode="External"/><Relationship Id="rId3" Type="http://schemas.openxmlformats.org/officeDocument/2006/relationships/hyperlink" Target="https://www.iso.org/standard/56033.html?browse=tc" TargetMode="External"/><Relationship Id="rId21" Type="http://schemas.openxmlformats.org/officeDocument/2006/relationships/hyperlink" Target="https://www.iso.org/standard/19244.html?browse=tc" TargetMode="External"/><Relationship Id="rId7" Type="http://schemas.openxmlformats.org/officeDocument/2006/relationships/hyperlink" Target="https://www.iso.org/standard/46187.html?browse=tc" TargetMode="External"/><Relationship Id="rId12" Type="http://schemas.openxmlformats.org/officeDocument/2006/relationships/hyperlink" Target="https://www.iso.org/standard/70145.html?browse=tc" TargetMode="External"/><Relationship Id="rId17" Type="http://schemas.openxmlformats.org/officeDocument/2006/relationships/hyperlink" Target="https://www.iso.org/standard/60106.html?browse=tc" TargetMode="External"/><Relationship Id="rId2" Type="http://schemas.openxmlformats.org/officeDocument/2006/relationships/image" Target="../media/image33.png"/><Relationship Id="rId16" Type="http://schemas.openxmlformats.org/officeDocument/2006/relationships/hyperlink" Target="https://www.iso.org/standard/75810.html?browse=tc" TargetMode="External"/><Relationship Id="rId20" Type="http://schemas.openxmlformats.org/officeDocument/2006/relationships/hyperlink" Target="https://www.iso.org/standard/67076.html?browse=tc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iso.org/standard/53529.html?browse=tc" TargetMode="External"/><Relationship Id="rId11" Type="http://schemas.openxmlformats.org/officeDocument/2006/relationships/hyperlink" Target="https://www.iso.org/standard/23951.html?browse=tc" TargetMode="External"/><Relationship Id="rId5" Type="http://schemas.openxmlformats.org/officeDocument/2006/relationships/hyperlink" Target="https://www.iso.org/standard/61723.html?browse=tc" TargetMode="External"/><Relationship Id="rId15" Type="http://schemas.openxmlformats.org/officeDocument/2006/relationships/hyperlink" Target="https://www.iso.org/standard/54070.html?browse=tc" TargetMode="External"/><Relationship Id="rId23" Type="http://schemas.openxmlformats.org/officeDocument/2006/relationships/hyperlink" Target="https://www.iso.org/standard/69583.html?browse=tc" TargetMode="External"/><Relationship Id="rId10" Type="http://schemas.openxmlformats.org/officeDocument/2006/relationships/hyperlink" Target="https://www.iso.org/standard/21530.html?browse=tc" TargetMode="External"/><Relationship Id="rId19" Type="http://schemas.openxmlformats.org/officeDocument/2006/relationships/hyperlink" Target="https://www.iso.org/standard/67075.html?browse=tc" TargetMode="External"/><Relationship Id="rId4" Type="http://schemas.openxmlformats.org/officeDocument/2006/relationships/hyperlink" Target="https://www.iso.org/standard/53530.html?browse=tc" TargetMode="External"/><Relationship Id="rId9" Type="http://schemas.openxmlformats.org/officeDocument/2006/relationships/hyperlink" Target="https://www.iso.org/standard/32096.html?browse=tc" TargetMode="External"/><Relationship Id="rId14" Type="http://schemas.openxmlformats.org/officeDocument/2006/relationships/hyperlink" Target="https://www.iso.org/standard/45703.html?browse=tc" TargetMode="External"/><Relationship Id="rId22" Type="http://schemas.openxmlformats.org/officeDocument/2006/relationships/hyperlink" Target="https://www.iso.org/standard/27189.html?browse=tc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cs.wikipedia.org/wiki/Soubor:Chloroform_displayed.svg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cs.wikipedia.org/wiki/Soubor:Exsiccator_hg.jp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hyperlink" Target="http://upload.wikimedia.org/wikipedia/commons/f/f4/Lupa.na.encyklopedii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8/nature11585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en-US" dirty="0"/>
              <a:t>E2240 </a:t>
            </a:r>
            <a:r>
              <a:rPr lang="en-US" dirty="0" err="1"/>
              <a:t>Účinky</a:t>
            </a:r>
            <a:r>
              <a:rPr lang="en-US" dirty="0"/>
              <a:t> </a:t>
            </a:r>
            <a:r>
              <a:rPr lang="en-US" dirty="0" err="1"/>
              <a:t>stresorů</a:t>
            </a:r>
            <a:r>
              <a:rPr lang="en-US" dirty="0"/>
              <a:t> v </a:t>
            </a:r>
            <a:r>
              <a:rPr lang="en-US" dirty="0" err="1"/>
              <a:t>ekosystémech</a:t>
            </a:r>
            <a:br>
              <a:rPr lang="cs-CZ" dirty="0"/>
            </a:br>
            <a:br>
              <a:rPr lang="cs-CZ" dirty="0"/>
            </a:br>
            <a:r>
              <a:rPr lang="cs-CZ" dirty="0"/>
              <a:t>05 </a:t>
            </a:r>
            <a:r>
              <a:rPr lang="cs-CZ" dirty="0" err="1"/>
              <a:t>Bioindikace</a:t>
            </a:r>
            <a:r>
              <a:rPr lang="cs-CZ" dirty="0"/>
              <a:t> v suchozemských ekosystémech – 1. část</a:t>
            </a:r>
            <a:endParaRPr lang="en-US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398502" y="5041563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Jakub Hofman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2466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začátku je nutno si dobře </a:t>
            </a:r>
            <a:r>
              <a:rPr lang="en-GB" b="1" dirty="0" err="1"/>
              <a:t>defin</a:t>
            </a:r>
            <a:r>
              <a:rPr lang="cs-CZ" b="1" dirty="0" err="1"/>
              <a:t>ovat</a:t>
            </a:r>
            <a:r>
              <a:rPr lang="cs-CZ" b="1" dirty="0"/>
              <a:t>, jaké </a:t>
            </a:r>
            <a:r>
              <a:rPr lang="en-GB" b="1" dirty="0"/>
              <a:t>organism</a:t>
            </a:r>
            <a:r>
              <a:rPr lang="cs-CZ" b="1" dirty="0"/>
              <a:t>y/parametry </a:t>
            </a:r>
            <a:r>
              <a:rPr lang="en-GB" b="1" dirty="0"/>
              <a:t>bud</a:t>
            </a:r>
            <a:r>
              <a:rPr lang="cs-CZ" b="1" dirty="0" err="1"/>
              <a:t>eme</a:t>
            </a:r>
            <a:r>
              <a:rPr lang="en-GB" b="1" dirty="0"/>
              <a:t> </a:t>
            </a:r>
            <a:r>
              <a:rPr lang="en-GB" b="1" dirty="0" err="1"/>
              <a:t>sledov</a:t>
            </a:r>
            <a:r>
              <a:rPr lang="cs-CZ" b="1" dirty="0" err="1"/>
              <a:t>at</a:t>
            </a:r>
            <a:r>
              <a:rPr lang="en-GB" b="1" dirty="0"/>
              <a:t> pro </a:t>
            </a:r>
            <a:r>
              <a:rPr lang="en-GB" b="1" dirty="0" err="1"/>
              <a:t>posouzení</a:t>
            </a:r>
            <a:r>
              <a:rPr lang="en-GB" b="1" dirty="0"/>
              <a:t> </a:t>
            </a:r>
            <a:r>
              <a:rPr lang="en-GB" b="1" dirty="0" err="1"/>
              <a:t>působení</a:t>
            </a:r>
            <a:r>
              <a:rPr lang="en-GB" b="1" dirty="0"/>
              <a:t> </a:t>
            </a:r>
            <a:r>
              <a:rPr lang="en-GB" b="1" dirty="0" err="1"/>
              <a:t>stresu</a:t>
            </a:r>
            <a:r>
              <a:rPr lang="en-GB" dirty="0"/>
              <a:t>:</a:t>
            </a:r>
          </a:p>
          <a:p>
            <a:pPr lvl="1"/>
            <a:r>
              <a:rPr lang="en-GB" dirty="0" err="1"/>
              <a:t>vztah</a:t>
            </a:r>
            <a:r>
              <a:rPr lang="en-GB" dirty="0"/>
              <a:t> k </a:t>
            </a:r>
            <a:r>
              <a:rPr lang="en-GB" dirty="0" err="1"/>
              <a:t>působení</a:t>
            </a:r>
            <a:r>
              <a:rPr lang="en-GB" dirty="0"/>
              <a:t> </a:t>
            </a:r>
            <a:r>
              <a:rPr lang="en-GB" dirty="0" err="1"/>
              <a:t>stresu</a:t>
            </a:r>
            <a:endParaRPr lang="en-GB" dirty="0"/>
          </a:p>
          <a:p>
            <a:pPr lvl="1"/>
            <a:r>
              <a:rPr lang="en-GB" dirty="0" err="1"/>
              <a:t>hodnocené</a:t>
            </a:r>
            <a:r>
              <a:rPr lang="en-GB" dirty="0"/>
              <a:t> </a:t>
            </a:r>
            <a:r>
              <a:rPr lang="en-GB" dirty="0" err="1"/>
              <a:t>skupiny</a:t>
            </a:r>
            <a:r>
              <a:rPr lang="cs-CZ" dirty="0"/>
              <a:t>:</a:t>
            </a:r>
          </a:p>
          <a:p>
            <a:pPr lvl="2"/>
            <a:r>
              <a:rPr lang="en-GB" dirty="0" err="1"/>
              <a:t>producenti</a:t>
            </a:r>
            <a:r>
              <a:rPr lang="en-GB" dirty="0"/>
              <a:t> – </a:t>
            </a:r>
            <a:r>
              <a:rPr lang="cs-CZ" dirty="0"/>
              <a:t>rostlinná společenstva</a:t>
            </a:r>
          </a:p>
          <a:p>
            <a:pPr lvl="2"/>
            <a:r>
              <a:rPr lang="en-GB" dirty="0" err="1"/>
              <a:t>konzumenti</a:t>
            </a:r>
            <a:r>
              <a:rPr lang="en-GB" dirty="0"/>
              <a:t> – </a:t>
            </a:r>
            <a:r>
              <a:rPr lang="cs-CZ" dirty="0"/>
              <a:t>bezobratlí, plazi, ptáci, savci ...</a:t>
            </a:r>
          </a:p>
          <a:p>
            <a:pPr lvl="2"/>
            <a:r>
              <a:rPr lang="en-GB" dirty="0" err="1"/>
              <a:t>destruenti</a:t>
            </a:r>
            <a:r>
              <a:rPr lang="en-GB" dirty="0"/>
              <a:t> – </a:t>
            </a:r>
            <a:r>
              <a:rPr lang="cs-CZ" dirty="0"/>
              <a:t>půdní mikroorganismy</a:t>
            </a:r>
          </a:p>
          <a:p>
            <a:pPr lvl="1"/>
            <a:r>
              <a:rPr lang="en-GB" dirty="0" err="1"/>
              <a:t>klíčové</a:t>
            </a:r>
            <a:r>
              <a:rPr lang="en-GB" dirty="0"/>
              <a:t> </a:t>
            </a:r>
            <a:r>
              <a:rPr lang="en-GB" dirty="0" err="1"/>
              <a:t>druhy</a:t>
            </a:r>
            <a:r>
              <a:rPr lang="en-GB" dirty="0"/>
              <a:t>, </a:t>
            </a:r>
            <a:r>
              <a:rPr lang="en-GB" dirty="0" err="1"/>
              <a:t>bioindikátory</a:t>
            </a:r>
            <a:r>
              <a:rPr lang="cs-CZ" dirty="0"/>
              <a:t>, nebo více druhů, společenstvo</a:t>
            </a:r>
          </a:p>
          <a:p>
            <a:pPr lvl="1"/>
            <a:r>
              <a:rPr lang="en-GB" dirty="0" err="1"/>
              <a:t>parametry</a:t>
            </a:r>
            <a:r>
              <a:rPr lang="en-GB" dirty="0"/>
              <a:t> </a:t>
            </a:r>
            <a:r>
              <a:rPr lang="en-GB" dirty="0" err="1"/>
              <a:t>hodnocení</a:t>
            </a:r>
            <a:endParaRPr lang="cs-CZ" dirty="0"/>
          </a:p>
          <a:p>
            <a:pPr lvl="2"/>
            <a:r>
              <a:rPr lang="en-GB" dirty="0" err="1"/>
              <a:t>strukturní</a:t>
            </a:r>
            <a:r>
              <a:rPr lang="en-GB" dirty="0"/>
              <a:t> (</a:t>
            </a:r>
            <a:r>
              <a:rPr lang="en-GB" dirty="0" err="1"/>
              <a:t>taxonomické</a:t>
            </a:r>
            <a:r>
              <a:rPr lang="en-GB" dirty="0"/>
              <a:t> </a:t>
            </a:r>
            <a:r>
              <a:rPr lang="en-GB" dirty="0" err="1"/>
              <a:t>parametry</a:t>
            </a:r>
            <a:r>
              <a:rPr lang="en-GB" dirty="0"/>
              <a:t>, </a:t>
            </a:r>
            <a:r>
              <a:rPr lang="en-GB" dirty="0" err="1"/>
              <a:t>biomasa</a:t>
            </a:r>
            <a:r>
              <a:rPr lang="en-GB" dirty="0"/>
              <a:t>, abundance ...)</a:t>
            </a:r>
            <a:endParaRPr lang="cs-CZ" dirty="0"/>
          </a:p>
          <a:p>
            <a:pPr lvl="2"/>
            <a:r>
              <a:rPr lang="en-GB" dirty="0" err="1"/>
              <a:t>funkční</a:t>
            </a:r>
            <a:r>
              <a:rPr lang="en-GB" dirty="0"/>
              <a:t> (</a:t>
            </a:r>
            <a:r>
              <a:rPr lang="en-GB" dirty="0" err="1"/>
              <a:t>produkce</a:t>
            </a:r>
            <a:r>
              <a:rPr lang="en-GB" dirty="0"/>
              <a:t>/</a:t>
            </a:r>
            <a:r>
              <a:rPr lang="en-GB" dirty="0" err="1"/>
              <a:t>respirace</a:t>
            </a:r>
            <a:r>
              <a:rPr lang="en-GB" dirty="0"/>
              <a:t>, </a:t>
            </a:r>
            <a:r>
              <a:rPr lang="en-GB" dirty="0" err="1"/>
              <a:t>potravní</a:t>
            </a:r>
            <a:r>
              <a:rPr lang="en-GB" dirty="0"/>
              <a:t> </a:t>
            </a:r>
            <a:r>
              <a:rPr lang="en-GB" dirty="0" err="1"/>
              <a:t>řetězce</a:t>
            </a:r>
            <a:r>
              <a:rPr lang="en-GB" dirty="0"/>
              <a:t> ...)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76539326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vlastní provedení </a:t>
            </a:r>
            <a:r>
              <a:rPr lang="en-GB" b="1" dirty="0" err="1"/>
              <a:t>odběr</a:t>
            </a:r>
            <a:r>
              <a:rPr lang="cs-CZ" b="1" dirty="0"/>
              <a:t>ů</a:t>
            </a:r>
            <a:r>
              <a:rPr lang="en-GB" b="1" dirty="0"/>
              <a:t> a </a:t>
            </a:r>
            <a:r>
              <a:rPr lang="en-GB" b="1" dirty="0" err="1"/>
              <a:t>analýz</a:t>
            </a:r>
            <a:r>
              <a:rPr lang="en-GB" b="1" dirty="0"/>
              <a:t> </a:t>
            </a:r>
            <a:r>
              <a:rPr lang="en-GB" b="1" dirty="0" err="1"/>
              <a:t>bioty</a:t>
            </a:r>
            <a:r>
              <a:rPr lang="cs-CZ" b="1" dirty="0"/>
              <a:t>:</a:t>
            </a:r>
            <a:endParaRPr lang="en-GB" b="1" dirty="0"/>
          </a:p>
          <a:p>
            <a:pPr lvl="1"/>
            <a:r>
              <a:rPr lang="en-GB" dirty="0" err="1"/>
              <a:t>návrh</a:t>
            </a:r>
            <a:r>
              <a:rPr lang="en-GB" dirty="0"/>
              <a:t> a </a:t>
            </a:r>
            <a:r>
              <a:rPr lang="en-GB" dirty="0" err="1"/>
              <a:t>rozložení</a:t>
            </a:r>
            <a:r>
              <a:rPr lang="en-GB" dirty="0"/>
              <a:t> </a:t>
            </a:r>
            <a:r>
              <a:rPr lang="en-GB" dirty="0" err="1"/>
              <a:t>vzorkovacích</a:t>
            </a:r>
            <a:r>
              <a:rPr lang="en-GB" dirty="0"/>
              <a:t> </a:t>
            </a:r>
            <a:r>
              <a:rPr lang="en-GB" dirty="0" err="1"/>
              <a:t>míst</a:t>
            </a:r>
            <a:endParaRPr lang="en-GB" dirty="0"/>
          </a:p>
          <a:p>
            <a:pPr lvl="1"/>
            <a:r>
              <a:rPr lang="en-GB" dirty="0" err="1"/>
              <a:t>vzorkování</a:t>
            </a:r>
            <a:r>
              <a:rPr lang="en-GB" dirty="0"/>
              <a:t> – </a:t>
            </a:r>
            <a:r>
              <a:rPr lang="en-GB" dirty="0" err="1"/>
              <a:t>podle</a:t>
            </a:r>
            <a:r>
              <a:rPr lang="en-GB" dirty="0"/>
              <a:t> </a:t>
            </a:r>
            <a:r>
              <a:rPr lang="en-GB" dirty="0" err="1"/>
              <a:t>typů</a:t>
            </a:r>
            <a:r>
              <a:rPr lang="en-GB" dirty="0"/>
              <a:t> </a:t>
            </a:r>
            <a:r>
              <a:rPr lang="en-GB" dirty="0" err="1"/>
              <a:t>organismů</a:t>
            </a:r>
            <a:r>
              <a:rPr lang="en-GB" dirty="0"/>
              <a:t> ....</a:t>
            </a:r>
            <a:endParaRPr lang="cs-CZ" dirty="0"/>
          </a:p>
          <a:p>
            <a:pPr lvl="1"/>
            <a:r>
              <a:rPr lang="en-GB" dirty="0" err="1"/>
              <a:t>charakterizace</a:t>
            </a:r>
            <a:r>
              <a:rPr lang="en-GB" dirty="0"/>
              <a:t> a </a:t>
            </a:r>
            <a:r>
              <a:rPr lang="en-GB" dirty="0" err="1"/>
              <a:t>stanovení</a:t>
            </a:r>
            <a:r>
              <a:rPr lang="en-GB" dirty="0"/>
              <a:t> </a:t>
            </a:r>
            <a:r>
              <a:rPr lang="en-GB" dirty="0" err="1"/>
              <a:t>definovaných</a:t>
            </a:r>
            <a:r>
              <a:rPr lang="en-GB" dirty="0"/>
              <a:t> </a:t>
            </a:r>
            <a:r>
              <a:rPr lang="en-GB" dirty="0" err="1"/>
              <a:t>biotických</a:t>
            </a:r>
            <a:r>
              <a:rPr lang="en-GB" dirty="0"/>
              <a:t> </a:t>
            </a:r>
            <a:r>
              <a:rPr lang="en-GB" dirty="0" err="1"/>
              <a:t>parametrů</a:t>
            </a:r>
            <a:endParaRPr lang="en-GB" dirty="0"/>
          </a:p>
          <a:p>
            <a:pPr lvl="2"/>
            <a:r>
              <a:rPr lang="en-GB" u="sng" dirty="0" err="1"/>
              <a:t>techniky</a:t>
            </a:r>
            <a:r>
              <a:rPr lang="en-GB" dirty="0"/>
              <a:t> </a:t>
            </a:r>
            <a:r>
              <a:rPr lang="en-GB" dirty="0" err="1"/>
              <a:t>botanických</a:t>
            </a:r>
            <a:r>
              <a:rPr lang="en-GB" dirty="0"/>
              <a:t>, </a:t>
            </a:r>
            <a:r>
              <a:rPr lang="en-GB" dirty="0" err="1"/>
              <a:t>zoologických</a:t>
            </a:r>
            <a:r>
              <a:rPr lang="en-GB" dirty="0"/>
              <a:t>, </a:t>
            </a:r>
            <a:r>
              <a:rPr lang="en-GB" dirty="0" err="1"/>
              <a:t>mikrobiologických</a:t>
            </a:r>
            <a:r>
              <a:rPr lang="en-GB" dirty="0"/>
              <a:t> a </a:t>
            </a:r>
            <a:r>
              <a:rPr lang="en-GB" dirty="0" err="1"/>
              <a:t>ekologických</a:t>
            </a:r>
            <a:r>
              <a:rPr lang="en-GB" dirty="0"/>
              <a:t> </a:t>
            </a:r>
            <a:r>
              <a:rPr lang="en-GB" dirty="0" err="1"/>
              <a:t>disciplin</a:t>
            </a:r>
            <a:endParaRPr lang="cs-CZ" dirty="0"/>
          </a:p>
          <a:p>
            <a:pPr lvl="1"/>
            <a:r>
              <a:rPr lang="en-GB" dirty="0" err="1"/>
              <a:t>charakterizace</a:t>
            </a:r>
            <a:r>
              <a:rPr lang="en-GB" dirty="0"/>
              <a:t> a </a:t>
            </a:r>
            <a:r>
              <a:rPr lang="en-GB" dirty="0" err="1"/>
              <a:t>stanovení</a:t>
            </a:r>
            <a:r>
              <a:rPr lang="en-GB" dirty="0"/>
              <a:t> </a:t>
            </a:r>
            <a:r>
              <a:rPr lang="en-GB" dirty="0" err="1"/>
              <a:t>kontaminace</a:t>
            </a:r>
            <a:r>
              <a:rPr lang="en-GB" dirty="0"/>
              <a:t> </a:t>
            </a:r>
            <a:r>
              <a:rPr lang="en-GB" dirty="0" err="1"/>
              <a:t>bioty</a:t>
            </a:r>
            <a:endParaRPr lang="en-GB" dirty="0"/>
          </a:p>
          <a:p>
            <a:pPr lvl="2"/>
            <a:r>
              <a:rPr lang="en-GB" u="sng" dirty="0" err="1"/>
              <a:t>techniky</a:t>
            </a:r>
            <a:r>
              <a:rPr lang="en-GB" dirty="0"/>
              <a:t> </a:t>
            </a:r>
            <a:r>
              <a:rPr lang="en-GB" dirty="0" err="1"/>
              <a:t>analytické</a:t>
            </a:r>
            <a:r>
              <a:rPr lang="en-GB" dirty="0"/>
              <a:t> </a:t>
            </a:r>
            <a:r>
              <a:rPr lang="en-GB" dirty="0" err="1"/>
              <a:t>chemie</a:t>
            </a:r>
            <a:r>
              <a:rPr lang="en-GB" dirty="0"/>
              <a:t> a </a:t>
            </a:r>
            <a:r>
              <a:rPr lang="en-GB" dirty="0" err="1"/>
              <a:t>chemie</a:t>
            </a:r>
            <a:r>
              <a:rPr lang="en-GB" dirty="0"/>
              <a:t> </a:t>
            </a:r>
            <a:r>
              <a:rPr lang="en-GB" dirty="0" err="1"/>
              <a:t>životního</a:t>
            </a:r>
            <a:r>
              <a:rPr lang="en-GB" dirty="0"/>
              <a:t> prostředí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0778176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Půdní kvalita a její </a:t>
            </a:r>
            <a:r>
              <a:rPr lang="cs-CZ" dirty="0" err="1"/>
              <a:t>bioindikace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660892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Půdní kvalita – 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39090" y="1329068"/>
            <a:ext cx="4648200" cy="4904715"/>
          </a:xfrm>
        </p:spPr>
        <p:txBody>
          <a:bodyPr/>
          <a:lstStyle/>
          <a:p>
            <a:pPr marL="3175" indent="-3175" algn="ctr">
              <a:buNone/>
            </a:pPr>
            <a:r>
              <a:rPr lang="cs-CZ" sz="2400" b="1" dirty="0"/>
              <a:t>současná a do budoucna udržitelná schopnost půdy fungovat jako živý systém uvnitř ekosystému zabezpečující jeho důležité funkce a služby, podporující biologickou produktivitu, odolávající erozi, nesnižující či zlepšující kvalitu ovzduší, podzemní a povrchové vody a podporující zdraví rostlin, zvířat i lidí</a:t>
            </a:r>
            <a:endParaRPr lang="cs-CZ" sz="2400" dirty="0"/>
          </a:p>
        </p:txBody>
      </p:sp>
      <p:pic>
        <p:nvPicPr>
          <p:cNvPr id="165890" name="Picture 2" descr="http://iheartsoil.files.wordpress.com/2012/03/i-love-soil-poster-image_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1"/>
            <a:ext cx="3638550" cy="55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92716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Indikátory půdní kvality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/>
              <a:t>Musí vyhovovat těmto </a:t>
            </a:r>
            <a:r>
              <a:rPr lang="pt-BR" b="1" dirty="0"/>
              <a:t>kritériím</a:t>
            </a:r>
            <a:r>
              <a:rPr lang="cs-CZ" b="1" dirty="0"/>
              <a:t>:</a:t>
            </a:r>
          </a:p>
          <a:p>
            <a:r>
              <a:rPr lang="cs-CZ" dirty="0"/>
              <a:t>korelace s procesy v ekosystémech (modelování)</a:t>
            </a:r>
          </a:p>
          <a:p>
            <a:r>
              <a:rPr lang="cs-CZ" dirty="0"/>
              <a:t>musí zahrnovat všechny (většinu) vlastnosti půd a tak být použitelné pro odhad vlastností, které se nedají snadno měřit</a:t>
            </a:r>
          </a:p>
          <a:p>
            <a:r>
              <a:rPr lang="cs-CZ" dirty="0"/>
              <a:t>musí být snadno měřitelné v terénu</a:t>
            </a:r>
          </a:p>
          <a:p>
            <a:r>
              <a:rPr lang="cs-CZ" dirty="0"/>
              <a:t>musí být citlivé na změny technologií a přírodních poměrů (klima), avšak necitlivé na krátkodobé změny</a:t>
            </a:r>
          </a:p>
          <a:p>
            <a:r>
              <a:rPr lang="cs-CZ" dirty="0"/>
              <a:t>soubor indikátorů musí zahrnovat již sledované charakteristiky</a:t>
            </a:r>
          </a:p>
        </p:txBody>
      </p:sp>
    </p:spTree>
    <p:extLst>
      <p:ext uri="{BB962C8B-B14F-4D97-AF65-F5344CB8AC3E}">
        <p14:creationId xmlns:p14="http://schemas.microsoft.com/office/powerpoint/2010/main" val="422418390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Indikátory půdní kvality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kvalitativní (např. půda je dobře oživená)</a:t>
            </a:r>
          </a:p>
          <a:p>
            <a:r>
              <a:rPr lang="cs-CZ" sz="1800" dirty="0"/>
              <a:t>kvantitativní (např. biomasa mikroorganismů je 1450 µg </a:t>
            </a:r>
            <a:r>
              <a:rPr lang="cs-CZ" sz="1800" dirty="0" err="1"/>
              <a:t>Cbio</a:t>
            </a:r>
            <a:r>
              <a:rPr lang="cs-CZ" sz="1800" dirty="0"/>
              <a:t>/g půdy)</a:t>
            </a:r>
          </a:p>
          <a:p>
            <a:r>
              <a:rPr lang="cs-CZ" sz="1800" dirty="0"/>
              <a:t>v terénu / v laboratoři</a:t>
            </a:r>
          </a:p>
          <a:p>
            <a:r>
              <a:rPr lang="cs-CZ" sz="1800" dirty="0"/>
              <a:t>složité analýzy pro vědce </a:t>
            </a:r>
            <a:r>
              <a:rPr lang="cs-CZ" sz="1800" dirty="0" err="1"/>
              <a:t>vs</a:t>
            </a:r>
            <a:r>
              <a:rPr lang="cs-CZ" sz="1800" dirty="0"/>
              <a:t> karty pro farmáře</a:t>
            </a:r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131278"/>
            <a:ext cx="3371850" cy="2659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448" y="2154725"/>
            <a:ext cx="6029325" cy="456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01377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Indikátory půdní kvality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Příklad souboru vlastností půd využitelných jako indikátory kvality a zdraví půdy a vztah indikátorů k funkcím půdy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521436"/>
              </p:ext>
            </p:extLst>
          </p:nvPr>
        </p:nvGraphicFramePr>
        <p:xfrm>
          <a:off x="1433468" y="2317687"/>
          <a:ext cx="9143998" cy="402941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609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7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635"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skupina indikátorů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indikátor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funkce půdy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komentář vztahu k funkci a stavu půdy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kvalita ŽP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podpora produkce a kvality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lidské zdraví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odolnost proti erozi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7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kvalita vody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kvalita ovzduší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rostliny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živočichové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906"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fyzikální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textura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transport a zadržení vody a chemikálií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9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hloubka půdy, organominerálního horizontu a prokořenění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odhad produktivity a eroze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54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infiltrace a objemová hmotnost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potenciál pro vyluhování, produktivitu a erozi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9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retenční vodní kapacita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transport a održitelnost vody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177"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chemické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organická hmota (C a N)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definuje půdní úrodnost, stabilitu a rozsah eroze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17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pH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definuje hranice biologické a chemické aktivity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17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elektrická vodivost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definuje hranice rostlinné a mikrobiální aktivity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17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extrahovatelný N, P, K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dostupnost živin pro rostliny, možnost ztráty N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8448"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biologické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mikrobiální biomasa (C a N)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mikrobiální katalytický potenciál a časné varování při změnách v OM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54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mineralizovatelný dusík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odhad půdní produktivity a potenciální zásobárna N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9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respirace půdy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/>
                        <a:t>X</a:t>
                      </a:r>
                      <a:endParaRPr lang="cs-CZ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cs-CZ" sz="1000">
                        <a:latin typeface="Calibri"/>
                      </a:endParaRPr>
                    </a:p>
                  </a:txBody>
                  <a:tcPr marL="2320" marR="23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00" dirty="0"/>
                        <a:t>odhad mikrobiální aktivity</a:t>
                      </a:r>
                      <a:endParaRPr lang="cs-CZ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20" marR="232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09596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Indikátory půdní kvality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snaha propojit s ekosystémovými službami půdy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17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44" y="1746655"/>
            <a:ext cx="5930538" cy="504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9793773" y="5837336"/>
            <a:ext cx="2258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Jensen &amp; </a:t>
            </a:r>
            <a:r>
              <a:rPr lang="en-GB" sz="1400" dirty="0" err="1"/>
              <a:t>Mesman</a:t>
            </a:r>
            <a:r>
              <a:rPr lang="en-GB" sz="1400" dirty="0"/>
              <a:t> (2006) </a:t>
            </a:r>
          </a:p>
        </p:txBody>
      </p:sp>
    </p:spTree>
    <p:extLst>
      <p:ext uri="{BB962C8B-B14F-4D97-AF65-F5344CB8AC3E}">
        <p14:creationId xmlns:p14="http://schemas.microsoft.com/office/powerpoint/2010/main" val="282692873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Půdní mikroorganismy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12630B-17A9-44AC-A5BE-0FEBEDB0B5E8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667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Mikrobiální společenstvo půdy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4033242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solidFill>
                  <a:srgbClr val="FFFF00"/>
                </a:solidFill>
              </a:rPr>
              <a:t>Mikrobiální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společenstvo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půdy</a:t>
            </a:r>
            <a:r>
              <a:rPr lang="en-US" dirty="0">
                <a:solidFill>
                  <a:srgbClr val="FFFF00"/>
                </a:solidFill>
              </a:rPr>
              <a:t> =</a:t>
            </a:r>
          </a:p>
          <a:p>
            <a:r>
              <a:rPr lang="en-US" dirty="0" err="1"/>
              <a:t>bakterie</a:t>
            </a:r>
            <a:r>
              <a:rPr lang="en-US" dirty="0"/>
              <a:t> (</a:t>
            </a:r>
            <a:r>
              <a:rPr lang="en-US" dirty="0" err="1"/>
              <a:t>řetízky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kolonie</a:t>
            </a:r>
            <a:r>
              <a:rPr lang="en-US" dirty="0"/>
              <a:t>)</a:t>
            </a:r>
          </a:p>
          <a:p>
            <a:r>
              <a:rPr lang="en-US" dirty="0" err="1"/>
              <a:t>aktinomycéty</a:t>
            </a:r>
            <a:r>
              <a:rPr lang="en-US" dirty="0"/>
              <a:t> (</a:t>
            </a:r>
            <a:r>
              <a:rPr lang="en-US" dirty="0" err="1"/>
              <a:t>pseudomycelia</a:t>
            </a:r>
            <a:r>
              <a:rPr lang="en-US" dirty="0"/>
              <a:t>)</a:t>
            </a:r>
          </a:p>
          <a:p>
            <a:r>
              <a:rPr lang="en-US" dirty="0" err="1"/>
              <a:t>houby</a:t>
            </a:r>
            <a:r>
              <a:rPr lang="en-US" dirty="0"/>
              <a:t> (</a:t>
            </a:r>
            <a:r>
              <a:rPr lang="en-US" dirty="0" err="1"/>
              <a:t>hyfy</a:t>
            </a:r>
            <a:r>
              <a:rPr lang="en-US" dirty="0"/>
              <a:t>)</a:t>
            </a:r>
          </a:p>
          <a:p>
            <a:r>
              <a:rPr lang="en-US" dirty="0" err="1"/>
              <a:t>řasy</a:t>
            </a:r>
            <a:endParaRPr lang="en-US" dirty="0"/>
          </a:p>
          <a:p>
            <a:r>
              <a:rPr lang="en-US" dirty="0" err="1"/>
              <a:t>prvoci</a:t>
            </a:r>
            <a:endParaRPr lang="en-US" dirty="0"/>
          </a:p>
          <a:p>
            <a:r>
              <a:rPr lang="en-US" dirty="0" err="1"/>
              <a:t>kvasinky</a:t>
            </a:r>
            <a:endParaRPr lang="en-US" dirty="0"/>
          </a:p>
          <a:p>
            <a:r>
              <a:rPr lang="en-US" dirty="0" err="1"/>
              <a:t>viry</a:t>
            </a:r>
            <a:endParaRPr lang="en-US" dirty="0"/>
          </a:p>
        </p:txBody>
      </p:sp>
      <p:pic>
        <p:nvPicPr>
          <p:cNvPr id="4" name="Picture 4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1052514"/>
            <a:ext cx="1728787" cy="16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soil-li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924176"/>
            <a:ext cx="3771900" cy="334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Biodiversity of soil microorganis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141663"/>
            <a:ext cx="27432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20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A4781-4409-53C6-9F4E-EA33B9DE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5A161A-C33D-A926-5E25-1D6F6576C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73EF1F-E90B-87A6-32B7-020E69D98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5995628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mikroorganismů v půdě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1" y="838200"/>
            <a:ext cx="5544615" cy="5255096"/>
          </a:xfrm>
        </p:spPr>
        <p:txBody>
          <a:bodyPr/>
          <a:lstStyle/>
          <a:p>
            <a:r>
              <a:rPr lang="en-US" dirty="0" err="1"/>
              <a:t>stěžejní</a:t>
            </a:r>
            <a:r>
              <a:rPr lang="en-US" dirty="0"/>
              <a:t> v </a:t>
            </a:r>
            <a:r>
              <a:rPr lang="en-US" dirty="0" err="1"/>
              <a:t>cyklech</a:t>
            </a:r>
            <a:r>
              <a:rPr lang="en-US" dirty="0"/>
              <a:t> </a:t>
            </a:r>
            <a:r>
              <a:rPr lang="en-US" dirty="0" err="1"/>
              <a:t>živin</a:t>
            </a:r>
            <a:r>
              <a:rPr lang="en-US" dirty="0"/>
              <a:t> a </a:t>
            </a:r>
            <a:r>
              <a:rPr lang="en-US" dirty="0" err="1"/>
              <a:t>energií</a:t>
            </a:r>
            <a:endParaRPr lang="en-US" dirty="0"/>
          </a:p>
          <a:p>
            <a:r>
              <a:rPr lang="en-US" dirty="0" err="1"/>
              <a:t>stojí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počátku</a:t>
            </a:r>
            <a:r>
              <a:rPr lang="en-US" dirty="0"/>
              <a:t> </a:t>
            </a:r>
            <a:r>
              <a:rPr lang="en-US" dirty="0" err="1"/>
              <a:t>potravních</a:t>
            </a:r>
            <a:r>
              <a:rPr lang="en-US" dirty="0"/>
              <a:t> </a:t>
            </a:r>
            <a:r>
              <a:rPr lang="en-US" dirty="0" err="1"/>
              <a:t>řetězců</a:t>
            </a:r>
            <a:endParaRPr lang="en-US" dirty="0"/>
          </a:p>
          <a:p>
            <a:r>
              <a:rPr lang="en-US" dirty="0" err="1"/>
              <a:t>rozklad</a:t>
            </a:r>
            <a:r>
              <a:rPr lang="en-US" dirty="0"/>
              <a:t> </a:t>
            </a:r>
            <a:r>
              <a:rPr lang="en-US" dirty="0" err="1"/>
              <a:t>organické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(</a:t>
            </a:r>
            <a:r>
              <a:rPr lang="en-US" dirty="0" err="1"/>
              <a:t>mineralizace</a:t>
            </a:r>
            <a:r>
              <a:rPr lang="en-US" dirty="0"/>
              <a:t>)</a:t>
            </a:r>
          </a:p>
          <a:p>
            <a:r>
              <a:rPr lang="en-US" dirty="0" err="1"/>
              <a:t>syntéza</a:t>
            </a:r>
            <a:r>
              <a:rPr lang="en-US" dirty="0"/>
              <a:t> </a:t>
            </a:r>
            <a:r>
              <a:rPr lang="en-US" dirty="0" err="1"/>
              <a:t>nových</a:t>
            </a:r>
            <a:r>
              <a:rPr lang="en-US" dirty="0"/>
              <a:t> </a:t>
            </a:r>
            <a:r>
              <a:rPr lang="en-US" dirty="0" err="1"/>
              <a:t>sloučenin</a:t>
            </a:r>
            <a:r>
              <a:rPr lang="en-US" dirty="0"/>
              <a:t> (</a:t>
            </a:r>
            <a:r>
              <a:rPr lang="en-US" dirty="0" err="1"/>
              <a:t>immobilizace</a:t>
            </a:r>
            <a:r>
              <a:rPr lang="en-US" dirty="0"/>
              <a:t>)</a:t>
            </a:r>
          </a:p>
          <a:p>
            <a:r>
              <a:rPr lang="en-US" dirty="0" err="1"/>
              <a:t>tvorba</a:t>
            </a:r>
            <a:r>
              <a:rPr lang="en-US" dirty="0"/>
              <a:t> </a:t>
            </a:r>
            <a:r>
              <a:rPr lang="en-US" dirty="0" err="1"/>
              <a:t>humusu</a:t>
            </a:r>
            <a:endParaRPr lang="en-US" dirty="0"/>
          </a:p>
          <a:p>
            <a:r>
              <a:rPr lang="en-US" dirty="0" err="1"/>
              <a:t>udržování</a:t>
            </a:r>
            <a:r>
              <a:rPr lang="en-US" dirty="0"/>
              <a:t> </a:t>
            </a:r>
            <a:r>
              <a:rPr lang="en-US" dirty="0" err="1"/>
              <a:t>půdní</a:t>
            </a:r>
            <a:r>
              <a:rPr lang="en-US" dirty="0"/>
              <a:t> </a:t>
            </a:r>
            <a:r>
              <a:rPr lang="en-US" dirty="0" err="1"/>
              <a:t>struktury</a:t>
            </a:r>
            <a:r>
              <a:rPr lang="en-US" dirty="0"/>
              <a:t>, </a:t>
            </a:r>
            <a:r>
              <a:rPr lang="en-US" dirty="0" err="1"/>
              <a:t>stabilita</a:t>
            </a:r>
            <a:r>
              <a:rPr lang="en-US" dirty="0"/>
              <a:t> </a:t>
            </a:r>
            <a:r>
              <a:rPr lang="en-US" dirty="0" err="1"/>
              <a:t>agregátů</a:t>
            </a:r>
            <a:endParaRPr lang="en-US" dirty="0"/>
          </a:p>
          <a:p>
            <a:r>
              <a:rPr lang="en-US" dirty="0" err="1"/>
              <a:t>prospěšný</a:t>
            </a:r>
            <a:r>
              <a:rPr lang="en-US" dirty="0"/>
              <a:t> </a:t>
            </a:r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půdní</a:t>
            </a:r>
            <a:r>
              <a:rPr lang="en-US" dirty="0"/>
              <a:t> </a:t>
            </a:r>
            <a:r>
              <a:rPr lang="en-US" dirty="0" err="1"/>
              <a:t>úrodnost</a:t>
            </a:r>
            <a:r>
              <a:rPr lang="en-US" dirty="0"/>
              <a:t> a pro </a:t>
            </a:r>
            <a:r>
              <a:rPr lang="en-US" dirty="0" err="1"/>
              <a:t>růst</a:t>
            </a:r>
            <a:r>
              <a:rPr lang="en-US" dirty="0"/>
              <a:t> </a:t>
            </a:r>
            <a:r>
              <a:rPr lang="en-US" dirty="0" err="1"/>
              <a:t>rostlin</a:t>
            </a:r>
            <a:endParaRPr lang="en-US" dirty="0"/>
          </a:p>
          <a:p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vodní</a:t>
            </a:r>
            <a:r>
              <a:rPr lang="en-US" dirty="0"/>
              <a:t> a </a:t>
            </a:r>
            <a:r>
              <a:rPr lang="en-US" dirty="0" err="1"/>
              <a:t>vzdušný</a:t>
            </a:r>
            <a:r>
              <a:rPr lang="en-US" dirty="0"/>
              <a:t> </a:t>
            </a:r>
            <a:r>
              <a:rPr lang="en-US" dirty="0" err="1"/>
              <a:t>režim</a:t>
            </a:r>
            <a:r>
              <a:rPr lang="en-US" dirty="0"/>
              <a:t> </a:t>
            </a:r>
            <a:r>
              <a:rPr lang="en-US" dirty="0" err="1"/>
              <a:t>půdy</a:t>
            </a:r>
            <a:endParaRPr lang="en-US" dirty="0"/>
          </a:p>
          <a:p>
            <a:r>
              <a:rPr lang="en-US" dirty="0" err="1"/>
              <a:t>degradace</a:t>
            </a:r>
            <a:r>
              <a:rPr lang="en-US" dirty="0"/>
              <a:t> </a:t>
            </a:r>
            <a:r>
              <a:rPr lang="en-US" dirty="0" err="1"/>
              <a:t>celé</a:t>
            </a:r>
            <a:r>
              <a:rPr lang="en-US" dirty="0"/>
              <a:t> </a:t>
            </a:r>
            <a:r>
              <a:rPr lang="en-US" dirty="0" err="1"/>
              <a:t>řady</a:t>
            </a:r>
            <a:r>
              <a:rPr lang="en-US" dirty="0"/>
              <a:t> </a:t>
            </a:r>
            <a:r>
              <a:rPr lang="en-US" dirty="0" err="1"/>
              <a:t>polutantů</a:t>
            </a:r>
            <a:endParaRPr lang="en-US" dirty="0"/>
          </a:p>
        </p:txBody>
      </p:sp>
      <p:pic>
        <p:nvPicPr>
          <p:cNvPr id="4" name="Picture 7" descr="dark_brown_p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082" y="1340768"/>
            <a:ext cx="2935704" cy="453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minimm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3" y="2924945"/>
            <a:ext cx="1812925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413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mikroorganismy ?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15900" y="838201"/>
            <a:ext cx="11760199" cy="5230308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cs-CZ" sz="1800" dirty="0"/>
              <a:t>sledováním stavu půdních mikroorganismů můžeme </a:t>
            </a:r>
            <a:r>
              <a:rPr lang="cs-CZ" sz="1800" b="1" dirty="0">
                <a:solidFill>
                  <a:srgbClr val="FFFF00"/>
                </a:solidFill>
              </a:rPr>
              <a:t>nepřímo posuzovat stav celého terestrického ekosystému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na stresové faktory můžeme </a:t>
            </a:r>
            <a:r>
              <a:rPr lang="cs-CZ" sz="1800" b="1" dirty="0">
                <a:solidFill>
                  <a:srgbClr val="FFFF00"/>
                </a:solidFill>
              </a:rPr>
              <a:t>upozornit velmi brzy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vynikající </a:t>
            </a:r>
            <a:r>
              <a:rPr lang="cs-CZ" sz="1800" b="1" dirty="0">
                <a:solidFill>
                  <a:srgbClr val="FFFF00"/>
                </a:solidFill>
              </a:rPr>
              <a:t>indikátor biologického potenciálu půd </a:t>
            </a:r>
            <a:r>
              <a:rPr lang="cs-CZ" sz="1800" dirty="0"/>
              <a:t>i v přítomnosti stresových faktorů v půdním prostředí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dávají odpověď na přítomnost stresujících faktorů v jejich životním prostředí zejména </a:t>
            </a:r>
            <a:r>
              <a:rPr lang="cs-CZ" sz="1800" b="1" dirty="0">
                <a:solidFill>
                  <a:srgbClr val="FFFF00"/>
                </a:solidFill>
              </a:rPr>
              <a:t>změnou velikosti společenstva nebo aktivity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změny v parametrech mohou časně varovat před hrozícím </a:t>
            </a:r>
            <a:r>
              <a:rPr lang="cs-CZ" sz="1800" b="1" dirty="0">
                <a:solidFill>
                  <a:srgbClr val="FFFF00"/>
                </a:solidFill>
              </a:rPr>
              <a:t>snížením produktivity systému </a:t>
            </a:r>
            <a:r>
              <a:rPr lang="cs-CZ" sz="1800" dirty="0"/>
              <a:t>vlivem jakýchkoli stresujících faktorů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b="1" dirty="0">
                <a:solidFill>
                  <a:srgbClr val="FFFF00"/>
                </a:solidFill>
              </a:rPr>
              <a:t>možnost hodnotit: </a:t>
            </a:r>
            <a:r>
              <a:rPr lang="cs-CZ" sz="1800" dirty="0"/>
              <a:t>efektivitu zemědělské, lesní rekultivace, zemědělského obhospodařování, hnojení, dále vlivů geneticky upravených organismů vpravených do půdy, vlivů eroze, odlesňování, zasolování apod.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půdní mikrobiální ekotoxikologie může přispět k objektivnímu hodnocení rizik spojených s různými antropogenními zásahy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59339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je v půdě mikroorganismů 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1774627"/>
          </a:xfrm>
        </p:spPr>
        <p:txBody>
          <a:bodyPr/>
          <a:lstStyle/>
          <a:p>
            <a:r>
              <a:rPr lang="en-US" dirty="0"/>
              <a:t>0,05 - 0,5% </a:t>
            </a:r>
            <a:r>
              <a:rPr lang="en-US" dirty="0" err="1"/>
              <a:t>hmoty</a:t>
            </a:r>
            <a:r>
              <a:rPr lang="en-US" dirty="0"/>
              <a:t> </a:t>
            </a:r>
            <a:r>
              <a:rPr lang="en-US" dirty="0" err="1"/>
              <a:t>půdy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mikroorganismy</a:t>
            </a:r>
            <a:endParaRPr lang="en-US" dirty="0"/>
          </a:p>
          <a:p>
            <a:r>
              <a:rPr lang="en-US" dirty="0"/>
              <a:t> 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10</a:t>
            </a:r>
            <a:r>
              <a:rPr lang="en-US" baseline="30000" dirty="0"/>
              <a:t>9</a:t>
            </a:r>
            <a:r>
              <a:rPr lang="en-US" dirty="0"/>
              <a:t> </a:t>
            </a:r>
            <a:r>
              <a:rPr lang="en-US" dirty="0" err="1"/>
              <a:t>jedinců</a:t>
            </a:r>
            <a:r>
              <a:rPr lang="en-US" dirty="0"/>
              <a:t> v 1 g </a:t>
            </a:r>
            <a:r>
              <a:rPr lang="en-US" dirty="0" err="1"/>
              <a:t>suché</a:t>
            </a:r>
            <a:r>
              <a:rPr lang="en-US" dirty="0"/>
              <a:t> </a:t>
            </a:r>
            <a:r>
              <a:rPr lang="en-US" dirty="0" err="1"/>
              <a:t>půdy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toto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stačí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zabezpečení</a:t>
            </a:r>
            <a:r>
              <a:rPr lang="en-US" dirty="0"/>
              <a:t> </a:t>
            </a:r>
            <a:r>
              <a:rPr lang="en-US" dirty="0" err="1"/>
              <a:t>veškerých</a:t>
            </a:r>
            <a:r>
              <a:rPr lang="en-US" dirty="0"/>
              <a:t> </a:t>
            </a:r>
            <a:r>
              <a:rPr lang="en-US" dirty="0" err="1"/>
              <a:t>procesů</a:t>
            </a:r>
            <a:r>
              <a:rPr lang="en-US" dirty="0"/>
              <a:t> </a:t>
            </a:r>
            <a:r>
              <a:rPr lang="en-US" dirty="0" err="1"/>
              <a:t>mineralizace</a:t>
            </a:r>
            <a:r>
              <a:rPr lang="en-US" dirty="0"/>
              <a:t> a </a:t>
            </a:r>
            <a:r>
              <a:rPr lang="en-US" dirty="0" err="1"/>
              <a:t>imobilizace</a:t>
            </a:r>
            <a:r>
              <a:rPr lang="en-US" dirty="0"/>
              <a:t> a </a:t>
            </a:r>
            <a:r>
              <a:rPr lang="en-US" dirty="0" err="1"/>
              <a:t>dalších</a:t>
            </a:r>
            <a:r>
              <a:rPr lang="en-US" dirty="0"/>
              <a:t> </a:t>
            </a:r>
            <a:r>
              <a:rPr lang="en-US" dirty="0" err="1"/>
              <a:t>procesů</a:t>
            </a:r>
            <a:endParaRPr lang="en-US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22" y="2708920"/>
            <a:ext cx="5419705" cy="378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7550150" y="6583364"/>
            <a:ext cx="3117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http://www-</a:t>
            </a:r>
            <a:r>
              <a:rPr kumimoji="0" lang="cs-CZ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crcslm.waite.adelaide.edu.au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reeform 9" descr="Korek"/>
          <p:cNvSpPr>
            <a:spLocks/>
          </p:cNvSpPr>
          <p:nvPr/>
        </p:nvSpPr>
        <p:spPr bwMode="auto">
          <a:xfrm rot="20918404" flipV="1">
            <a:off x="1970815" y="2796143"/>
            <a:ext cx="2497138" cy="1500187"/>
          </a:xfrm>
          <a:custGeom>
            <a:avLst/>
            <a:gdLst>
              <a:gd name="T0" fmla="*/ 661 w 2574"/>
              <a:gd name="T1" fmla="*/ 252 h 1192"/>
              <a:gd name="T2" fmla="*/ 523 w 2574"/>
              <a:gd name="T3" fmla="*/ 447 h 1192"/>
              <a:gd name="T4" fmla="*/ 474 w 2574"/>
              <a:gd name="T5" fmla="*/ 463 h 1192"/>
              <a:gd name="T6" fmla="*/ 377 w 2574"/>
              <a:gd name="T7" fmla="*/ 414 h 1192"/>
              <a:gd name="T8" fmla="*/ 247 w 2574"/>
              <a:gd name="T9" fmla="*/ 333 h 1192"/>
              <a:gd name="T10" fmla="*/ 158 w 2574"/>
              <a:gd name="T11" fmla="*/ 366 h 1192"/>
              <a:gd name="T12" fmla="*/ 85 w 2574"/>
              <a:gd name="T13" fmla="*/ 430 h 1192"/>
              <a:gd name="T14" fmla="*/ 20 w 2574"/>
              <a:gd name="T15" fmla="*/ 568 h 1192"/>
              <a:gd name="T16" fmla="*/ 53 w 2574"/>
              <a:gd name="T17" fmla="*/ 884 h 1192"/>
              <a:gd name="T18" fmla="*/ 272 w 2574"/>
              <a:gd name="T19" fmla="*/ 1055 h 1192"/>
              <a:gd name="T20" fmla="*/ 661 w 2574"/>
              <a:gd name="T21" fmla="*/ 1152 h 1192"/>
              <a:gd name="T22" fmla="*/ 1228 w 2574"/>
              <a:gd name="T23" fmla="*/ 1192 h 1192"/>
              <a:gd name="T24" fmla="*/ 1382 w 2574"/>
              <a:gd name="T25" fmla="*/ 1144 h 1192"/>
              <a:gd name="T26" fmla="*/ 1464 w 2574"/>
              <a:gd name="T27" fmla="*/ 1111 h 1192"/>
              <a:gd name="T28" fmla="*/ 1488 w 2574"/>
              <a:gd name="T29" fmla="*/ 1087 h 1192"/>
              <a:gd name="T30" fmla="*/ 1520 w 2574"/>
              <a:gd name="T31" fmla="*/ 1071 h 1192"/>
              <a:gd name="T32" fmla="*/ 1958 w 2574"/>
              <a:gd name="T33" fmla="*/ 1055 h 1192"/>
              <a:gd name="T34" fmla="*/ 2372 w 2574"/>
              <a:gd name="T35" fmla="*/ 1014 h 1192"/>
              <a:gd name="T36" fmla="*/ 2518 w 2574"/>
              <a:gd name="T37" fmla="*/ 909 h 1192"/>
              <a:gd name="T38" fmla="*/ 2550 w 2574"/>
              <a:gd name="T39" fmla="*/ 714 h 1192"/>
              <a:gd name="T40" fmla="*/ 2510 w 2574"/>
              <a:gd name="T41" fmla="*/ 438 h 1192"/>
              <a:gd name="T42" fmla="*/ 2388 w 2574"/>
              <a:gd name="T43" fmla="*/ 349 h 1192"/>
              <a:gd name="T44" fmla="*/ 2347 w 2574"/>
              <a:gd name="T45" fmla="*/ 309 h 1192"/>
              <a:gd name="T46" fmla="*/ 2315 w 2574"/>
              <a:gd name="T47" fmla="*/ 252 h 1192"/>
              <a:gd name="T48" fmla="*/ 2266 w 2574"/>
              <a:gd name="T49" fmla="*/ 122 h 1192"/>
              <a:gd name="T50" fmla="*/ 2177 w 2574"/>
              <a:gd name="T51" fmla="*/ 82 h 1192"/>
              <a:gd name="T52" fmla="*/ 2039 w 2574"/>
              <a:gd name="T53" fmla="*/ 98 h 1192"/>
              <a:gd name="T54" fmla="*/ 1845 w 2574"/>
              <a:gd name="T55" fmla="*/ 211 h 1192"/>
              <a:gd name="T56" fmla="*/ 1674 w 2574"/>
              <a:gd name="T57" fmla="*/ 163 h 1192"/>
              <a:gd name="T58" fmla="*/ 1480 w 2574"/>
              <a:gd name="T59" fmla="*/ 122 h 1192"/>
              <a:gd name="T60" fmla="*/ 1399 w 2574"/>
              <a:gd name="T61" fmla="*/ 106 h 1192"/>
              <a:gd name="T62" fmla="*/ 1374 w 2574"/>
              <a:gd name="T63" fmla="*/ 90 h 1192"/>
              <a:gd name="T64" fmla="*/ 1220 w 2574"/>
              <a:gd name="T65" fmla="*/ 57 h 1192"/>
              <a:gd name="T66" fmla="*/ 1196 w 2574"/>
              <a:gd name="T67" fmla="*/ 41 h 1192"/>
              <a:gd name="T68" fmla="*/ 1172 w 2574"/>
              <a:gd name="T69" fmla="*/ 33 h 1192"/>
              <a:gd name="T70" fmla="*/ 1155 w 2574"/>
              <a:gd name="T71" fmla="*/ 17 h 1192"/>
              <a:gd name="T72" fmla="*/ 1091 w 2574"/>
              <a:gd name="T73" fmla="*/ 1 h 1192"/>
              <a:gd name="T74" fmla="*/ 977 w 2574"/>
              <a:gd name="T75" fmla="*/ 9 h 1192"/>
              <a:gd name="T76" fmla="*/ 928 w 2574"/>
              <a:gd name="T77" fmla="*/ 41 h 1192"/>
              <a:gd name="T78" fmla="*/ 864 w 2574"/>
              <a:gd name="T79" fmla="*/ 106 h 1192"/>
              <a:gd name="T80" fmla="*/ 847 w 2574"/>
              <a:gd name="T81" fmla="*/ 130 h 1192"/>
              <a:gd name="T82" fmla="*/ 782 w 2574"/>
              <a:gd name="T83" fmla="*/ 179 h 1192"/>
              <a:gd name="T84" fmla="*/ 709 w 2574"/>
              <a:gd name="T85" fmla="*/ 252 h 1192"/>
              <a:gd name="T86" fmla="*/ 661 w 2574"/>
              <a:gd name="T87" fmla="*/ 252 h 119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574"/>
              <a:gd name="T133" fmla="*/ 0 h 1192"/>
              <a:gd name="T134" fmla="*/ 2574 w 2574"/>
              <a:gd name="T135" fmla="*/ 1192 h 119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574" h="1192">
                <a:moveTo>
                  <a:pt x="661" y="252"/>
                </a:moveTo>
                <a:cubicBezTo>
                  <a:pt x="563" y="271"/>
                  <a:pt x="544" y="362"/>
                  <a:pt x="523" y="447"/>
                </a:cubicBezTo>
                <a:cubicBezTo>
                  <a:pt x="519" y="464"/>
                  <a:pt x="474" y="463"/>
                  <a:pt x="474" y="463"/>
                </a:cubicBezTo>
                <a:cubicBezTo>
                  <a:pt x="413" y="453"/>
                  <a:pt x="423" y="445"/>
                  <a:pt x="377" y="414"/>
                </a:cubicBezTo>
                <a:cubicBezTo>
                  <a:pt x="341" y="361"/>
                  <a:pt x="302" y="351"/>
                  <a:pt x="247" y="333"/>
                </a:cubicBezTo>
                <a:cubicBezTo>
                  <a:pt x="215" y="341"/>
                  <a:pt x="188" y="355"/>
                  <a:pt x="158" y="366"/>
                </a:cubicBezTo>
                <a:cubicBezTo>
                  <a:pt x="102" y="421"/>
                  <a:pt x="128" y="401"/>
                  <a:pt x="85" y="430"/>
                </a:cubicBezTo>
                <a:cubicBezTo>
                  <a:pt x="57" y="474"/>
                  <a:pt x="43" y="522"/>
                  <a:pt x="20" y="568"/>
                </a:cubicBezTo>
                <a:cubicBezTo>
                  <a:pt x="0" y="672"/>
                  <a:pt x="3" y="789"/>
                  <a:pt x="53" y="884"/>
                </a:cubicBezTo>
                <a:cubicBezTo>
                  <a:pt x="72" y="998"/>
                  <a:pt x="168" y="1033"/>
                  <a:pt x="272" y="1055"/>
                </a:cubicBezTo>
                <a:cubicBezTo>
                  <a:pt x="386" y="1141"/>
                  <a:pt x="521" y="1138"/>
                  <a:pt x="661" y="1152"/>
                </a:cubicBezTo>
                <a:cubicBezTo>
                  <a:pt x="850" y="1171"/>
                  <a:pt x="1039" y="1173"/>
                  <a:pt x="1228" y="1192"/>
                </a:cubicBezTo>
                <a:cubicBezTo>
                  <a:pt x="1303" y="1184"/>
                  <a:pt x="1315" y="1173"/>
                  <a:pt x="1382" y="1144"/>
                </a:cubicBezTo>
                <a:cubicBezTo>
                  <a:pt x="1426" y="1103"/>
                  <a:pt x="1361" y="1158"/>
                  <a:pt x="1464" y="1111"/>
                </a:cubicBezTo>
                <a:cubicBezTo>
                  <a:pt x="1474" y="1106"/>
                  <a:pt x="1479" y="1094"/>
                  <a:pt x="1488" y="1087"/>
                </a:cubicBezTo>
                <a:cubicBezTo>
                  <a:pt x="1498" y="1080"/>
                  <a:pt x="1509" y="1076"/>
                  <a:pt x="1520" y="1071"/>
                </a:cubicBezTo>
                <a:cubicBezTo>
                  <a:pt x="1588" y="974"/>
                  <a:pt x="1837" y="1048"/>
                  <a:pt x="1958" y="1055"/>
                </a:cubicBezTo>
                <a:cubicBezTo>
                  <a:pt x="2099" y="1048"/>
                  <a:pt x="2233" y="1037"/>
                  <a:pt x="2372" y="1014"/>
                </a:cubicBezTo>
                <a:cubicBezTo>
                  <a:pt x="2435" y="993"/>
                  <a:pt x="2480" y="962"/>
                  <a:pt x="2518" y="909"/>
                </a:cubicBezTo>
                <a:cubicBezTo>
                  <a:pt x="2534" y="844"/>
                  <a:pt x="2534" y="779"/>
                  <a:pt x="2550" y="714"/>
                </a:cubicBezTo>
                <a:cubicBezTo>
                  <a:pt x="2549" y="678"/>
                  <a:pt x="2574" y="496"/>
                  <a:pt x="2510" y="438"/>
                </a:cubicBezTo>
                <a:cubicBezTo>
                  <a:pt x="2472" y="404"/>
                  <a:pt x="2426" y="383"/>
                  <a:pt x="2388" y="349"/>
                </a:cubicBezTo>
                <a:cubicBezTo>
                  <a:pt x="2374" y="336"/>
                  <a:pt x="2347" y="309"/>
                  <a:pt x="2347" y="309"/>
                </a:cubicBezTo>
                <a:cubicBezTo>
                  <a:pt x="2337" y="289"/>
                  <a:pt x="2324" y="272"/>
                  <a:pt x="2315" y="252"/>
                </a:cubicBezTo>
                <a:cubicBezTo>
                  <a:pt x="2297" y="210"/>
                  <a:pt x="2300" y="156"/>
                  <a:pt x="2266" y="122"/>
                </a:cubicBezTo>
                <a:cubicBezTo>
                  <a:pt x="2239" y="95"/>
                  <a:pt x="2212" y="91"/>
                  <a:pt x="2177" y="82"/>
                </a:cubicBezTo>
                <a:cubicBezTo>
                  <a:pt x="2173" y="82"/>
                  <a:pt x="2061" y="90"/>
                  <a:pt x="2039" y="98"/>
                </a:cubicBezTo>
                <a:cubicBezTo>
                  <a:pt x="1967" y="123"/>
                  <a:pt x="1915" y="188"/>
                  <a:pt x="1845" y="211"/>
                </a:cubicBezTo>
                <a:cubicBezTo>
                  <a:pt x="1787" y="195"/>
                  <a:pt x="1733" y="173"/>
                  <a:pt x="1674" y="163"/>
                </a:cubicBezTo>
                <a:cubicBezTo>
                  <a:pt x="1586" y="102"/>
                  <a:pt x="1645" y="131"/>
                  <a:pt x="1480" y="122"/>
                </a:cubicBezTo>
                <a:cubicBezTo>
                  <a:pt x="1458" y="119"/>
                  <a:pt x="1422" y="117"/>
                  <a:pt x="1399" y="106"/>
                </a:cubicBezTo>
                <a:cubicBezTo>
                  <a:pt x="1390" y="102"/>
                  <a:pt x="1383" y="93"/>
                  <a:pt x="1374" y="90"/>
                </a:cubicBezTo>
                <a:cubicBezTo>
                  <a:pt x="1313" y="70"/>
                  <a:pt x="1278" y="66"/>
                  <a:pt x="1220" y="57"/>
                </a:cubicBezTo>
                <a:cubicBezTo>
                  <a:pt x="1212" y="52"/>
                  <a:pt x="1205" y="45"/>
                  <a:pt x="1196" y="41"/>
                </a:cubicBezTo>
                <a:cubicBezTo>
                  <a:pt x="1188" y="37"/>
                  <a:pt x="1179" y="37"/>
                  <a:pt x="1172" y="33"/>
                </a:cubicBezTo>
                <a:cubicBezTo>
                  <a:pt x="1165" y="29"/>
                  <a:pt x="1162" y="20"/>
                  <a:pt x="1155" y="17"/>
                </a:cubicBezTo>
                <a:cubicBezTo>
                  <a:pt x="1135" y="9"/>
                  <a:pt x="1091" y="1"/>
                  <a:pt x="1091" y="1"/>
                </a:cubicBezTo>
                <a:cubicBezTo>
                  <a:pt x="1053" y="4"/>
                  <a:pt x="1014" y="0"/>
                  <a:pt x="977" y="9"/>
                </a:cubicBezTo>
                <a:cubicBezTo>
                  <a:pt x="958" y="14"/>
                  <a:pt x="928" y="41"/>
                  <a:pt x="928" y="41"/>
                </a:cubicBezTo>
                <a:cubicBezTo>
                  <a:pt x="910" y="70"/>
                  <a:pt x="886" y="80"/>
                  <a:pt x="864" y="106"/>
                </a:cubicBezTo>
                <a:cubicBezTo>
                  <a:pt x="858" y="113"/>
                  <a:pt x="854" y="124"/>
                  <a:pt x="847" y="130"/>
                </a:cubicBezTo>
                <a:cubicBezTo>
                  <a:pt x="825" y="150"/>
                  <a:pt x="800" y="157"/>
                  <a:pt x="782" y="179"/>
                </a:cubicBezTo>
                <a:cubicBezTo>
                  <a:pt x="769" y="195"/>
                  <a:pt x="729" y="247"/>
                  <a:pt x="709" y="252"/>
                </a:cubicBezTo>
                <a:cubicBezTo>
                  <a:pt x="693" y="256"/>
                  <a:pt x="677" y="252"/>
                  <a:pt x="661" y="252"/>
                </a:cubicBezTo>
                <a:close/>
              </a:path>
            </a:pathLst>
          </a:cu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10" descr="Žula"/>
          <p:cNvSpPr>
            <a:spLocks noChangeArrowheads="1"/>
          </p:cNvSpPr>
          <p:nvPr/>
        </p:nvSpPr>
        <p:spPr bwMode="auto">
          <a:xfrm>
            <a:off x="3639279" y="3197779"/>
            <a:ext cx="498475" cy="439738"/>
          </a:xfrm>
          <a:prstGeom prst="ellipse">
            <a:avLst/>
          </a:prstGeom>
          <a:blipFill dpi="0" rotWithShape="0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524002" y="4077072"/>
            <a:ext cx="15476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Celkový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půdní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organický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uhlík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847528" y="4941168"/>
            <a:ext cx="3024336" cy="1556792"/>
          </a:xfrm>
          <a:prstGeom prst="cloudCallout">
            <a:avLst>
              <a:gd name="adj1" fmla="val 15984"/>
              <a:gd name="adj2" fmla="val -137586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"živý uhlík" (1-5%)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= Mikrobiální biomasa</a:t>
            </a:r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                      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(C</a:t>
            </a:r>
            <a:r>
              <a:rPr kumimoji="0" lang="en-US" sz="14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BIO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524001" y="4653136"/>
            <a:ext cx="147565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TOC,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ORG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148615" y="3273979"/>
            <a:ext cx="142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"Neživý uhlík" (95 - 99%)</a:t>
            </a:r>
          </a:p>
        </p:txBody>
      </p:sp>
    </p:spTree>
    <p:extLst>
      <p:ext uri="{BB962C8B-B14F-4D97-AF65-F5344CB8AC3E}">
        <p14:creationId xmlns:p14="http://schemas.microsoft.com/office/powerpoint/2010/main" val="2468540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se v půdě MO vyskytují?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4549497"/>
          </a:xfrm>
        </p:spPr>
        <p:txBody>
          <a:bodyPr/>
          <a:lstStyle/>
          <a:p>
            <a:r>
              <a:rPr lang="en-US" dirty="0" err="1"/>
              <a:t>největší</a:t>
            </a:r>
            <a:r>
              <a:rPr lang="en-US" dirty="0"/>
              <a:t> </a:t>
            </a:r>
            <a:r>
              <a:rPr lang="en-US" dirty="0" err="1"/>
              <a:t>biomasa</a:t>
            </a:r>
            <a:r>
              <a:rPr lang="en-US" dirty="0"/>
              <a:t> </a:t>
            </a:r>
            <a:r>
              <a:rPr lang="en-US" dirty="0" err="1"/>
              <a:t>mikroorganismů</a:t>
            </a:r>
            <a:r>
              <a:rPr lang="en-US" dirty="0"/>
              <a:t> je v </a:t>
            </a:r>
            <a:r>
              <a:rPr lang="en-US" dirty="0" err="1"/>
              <a:t>humusovém</a:t>
            </a:r>
            <a:r>
              <a:rPr lang="en-US" dirty="0"/>
              <a:t> </a:t>
            </a:r>
            <a:r>
              <a:rPr lang="en-US" dirty="0" err="1"/>
              <a:t>horizontu</a:t>
            </a:r>
            <a:r>
              <a:rPr lang="en-US" dirty="0"/>
              <a:t>, v </a:t>
            </a:r>
            <a:r>
              <a:rPr lang="en-US" dirty="0" err="1"/>
              <a:t>rizosféře</a:t>
            </a:r>
            <a:r>
              <a:rPr lang="en-US" dirty="0"/>
              <a:t> a s </a:t>
            </a:r>
            <a:r>
              <a:rPr lang="en-US" dirty="0" err="1"/>
              <a:t>hloubkou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 k </a:t>
            </a:r>
            <a:r>
              <a:rPr lang="en-US" dirty="0" err="1"/>
              <a:t>poklesu</a:t>
            </a:r>
            <a:endParaRPr lang="en-US" dirty="0"/>
          </a:p>
          <a:p>
            <a:r>
              <a:rPr lang="en-US" dirty="0" err="1"/>
              <a:t>fotolitotrofní</a:t>
            </a:r>
            <a:r>
              <a:rPr lang="en-US" dirty="0"/>
              <a:t> </a:t>
            </a:r>
            <a:r>
              <a:rPr lang="en-US" dirty="0" err="1"/>
              <a:t>mikroorganismy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samozřejmě</a:t>
            </a:r>
            <a:r>
              <a:rPr lang="en-US" dirty="0"/>
              <a:t> </a:t>
            </a:r>
            <a:r>
              <a:rPr lang="en-US" dirty="0" err="1"/>
              <a:t>vázané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nejvrchnější</a:t>
            </a:r>
            <a:r>
              <a:rPr lang="en-US" dirty="0"/>
              <a:t> </a:t>
            </a:r>
            <a:r>
              <a:rPr lang="en-US" dirty="0" err="1"/>
              <a:t>vrstvičku</a:t>
            </a:r>
            <a:r>
              <a:rPr lang="en-US" dirty="0"/>
              <a:t> </a:t>
            </a:r>
            <a:r>
              <a:rPr lang="en-US" dirty="0" err="1"/>
              <a:t>půdy</a:t>
            </a:r>
            <a:endParaRPr lang="en-US" dirty="0"/>
          </a:p>
          <a:p>
            <a:r>
              <a:rPr lang="en-US" dirty="0" err="1"/>
              <a:t>obligátně</a:t>
            </a:r>
            <a:r>
              <a:rPr lang="en-US" dirty="0"/>
              <a:t> </a:t>
            </a:r>
            <a:r>
              <a:rPr lang="en-US" dirty="0" err="1"/>
              <a:t>anaerobní</a:t>
            </a:r>
            <a:r>
              <a:rPr lang="en-US" dirty="0"/>
              <a:t> </a:t>
            </a:r>
            <a:r>
              <a:rPr lang="en-US" dirty="0" err="1"/>
              <a:t>mikroorganismy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se </a:t>
            </a:r>
            <a:r>
              <a:rPr lang="en-US" dirty="0" err="1"/>
              <a:t>nachází</a:t>
            </a:r>
            <a:r>
              <a:rPr lang="en-US" dirty="0"/>
              <a:t> </a:t>
            </a:r>
            <a:r>
              <a:rPr lang="en-US" dirty="0" err="1"/>
              <a:t>spíše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spodní</a:t>
            </a:r>
            <a:r>
              <a:rPr lang="en-US" dirty="0"/>
              <a:t> </a:t>
            </a:r>
            <a:r>
              <a:rPr lang="en-US" dirty="0" err="1"/>
              <a:t>části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 err="1"/>
              <a:t>horizontů</a:t>
            </a:r>
            <a:r>
              <a:rPr lang="en-US" dirty="0"/>
              <a:t> (</a:t>
            </a:r>
            <a:r>
              <a:rPr lang="en-US" dirty="0" err="1"/>
              <a:t>bez</a:t>
            </a:r>
            <a:r>
              <a:rPr lang="en-US" dirty="0"/>
              <a:t> </a:t>
            </a:r>
            <a:r>
              <a:rPr lang="en-US" dirty="0" err="1"/>
              <a:t>přístupu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)</a:t>
            </a:r>
          </a:p>
          <a:p>
            <a:r>
              <a:rPr lang="en-US" dirty="0" err="1"/>
              <a:t>mikroorganismy</a:t>
            </a:r>
            <a:r>
              <a:rPr lang="en-US" dirty="0"/>
              <a:t> </a:t>
            </a:r>
            <a:r>
              <a:rPr lang="en-US" dirty="0" err="1"/>
              <a:t>uzavřené</a:t>
            </a:r>
            <a:r>
              <a:rPr lang="en-US" dirty="0"/>
              <a:t> v </a:t>
            </a:r>
            <a:r>
              <a:rPr lang="en-US" dirty="0" err="1"/>
              <a:t>mikro</a:t>
            </a:r>
            <a:r>
              <a:rPr lang="cs-CZ" dirty="0"/>
              <a:t>-</a:t>
            </a:r>
            <a:br>
              <a:rPr lang="cs-CZ" dirty="0"/>
            </a:br>
            <a:r>
              <a:rPr lang="en-US" dirty="0" err="1"/>
              <a:t>agregátech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dobře</a:t>
            </a:r>
            <a:r>
              <a:rPr lang="en-US" dirty="0"/>
              <a:t> </a:t>
            </a:r>
            <a:r>
              <a:rPr lang="en-US" dirty="0" err="1"/>
              <a:t>chráněné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predací</a:t>
            </a:r>
            <a:r>
              <a:rPr lang="en-US" dirty="0"/>
              <a:t> </a:t>
            </a:r>
            <a:r>
              <a:rPr lang="en-US" dirty="0" err="1"/>
              <a:t>protozoí</a:t>
            </a:r>
            <a:r>
              <a:rPr lang="en-US" dirty="0"/>
              <a:t>, ale </a:t>
            </a:r>
            <a:r>
              <a:rPr lang="en-US" dirty="0" err="1"/>
              <a:t>naopak</a:t>
            </a:r>
            <a:br>
              <a:rPr lang="cs-CZ" dirty="0"/>
            </a:b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strádat</a:t>
            </a:r>
            <a:r>
              <a:rPr lang="en-US" dirty="0"/>
              <a:t> </a:t>
            </a:r>
            <a:r>
              <a:rPr lang="en-US" dirty="0" err="1"/>
              <a:t>nedostatkem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 err="1"/>
              <a:t>substrátu</a:t>
            </a:r>
            <a:endParaRPr lang="en-US" dirty="0"/>
          </a:p>
        </p:txBody>
      </p:sp>
      <p:pic>
        <p:nvPicPr>
          <p:cNvPr id="4" name="Picture 119" descr="A-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140968"/>
            <a:ext cx="3708400" cy="352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9834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se v půdě MO vyskytují?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764705"/>
            <a:ext cx="8583613" cy="1451967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Rhizosféra</a:t>
            </a:r>
          </a:p>
          <a:p>
            <a:r>
              <a:rPr lang="en-US" dirty="0" err="1"/>
              <a:t>Ekologická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mikroorganismů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kořeny</a:t>
            </a:r>
            <a:r>
              <a:rPr lang="en-US" dirty="0"/>
              <a:t> </a:t>
            </a:r>
            <a:r>
              <a:rPr lang="en-US" dirty="0" err="1"/>
              <a:t>rostlin</a:t>
            </a:r>
            <a:endParaRPr lang="cs-CZ" dirty="0"/>
          </a:p>
          <a:p>
            <a:r>
              <a:rPr lang="cs-CZ" dirty="0"/>
              <a:t>V</a:t>
            </a:r>
            <a:r>
              <a:rPr lang="en-US" dirty="0"/>
              <a:t> </a:t>
            </a:r>
            <a:r>
              <a:rPr lang="en-US" dirty="0" err="1"/>
              <a:t>okolí</a:t>
            </a:r>
            <a:r>
              <a:rPr lang="en-US" dirty="0"/>
              <a:t> </a:t>
            </a:r>
            <a:r>
              <a:rPr lang="en-US" dirty="0" err="1"/>
              <a:t>kořenů</a:t>
            </a:r>
            <a:r>
              <a:rPr lang="en-US" dirty="0"/>
              <a:t> je </a:t>
            </a:r>
            <a:r>
              <a:rPr lang="en-US" dirty="0" err="1"/>
              <a:t>jiné</a:t>
            </a:r>
            <a:r>
              <a:rPr lang="en-US" dirty="0"/>
              <a:t> </a:t>
            </a:r>
            <a:r>
              <a:rPr lang="en-US" dirty="0" err="1"/>
              <a:t>prostředí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jinde</a:t>
            </a:r>
            <a:r>
              <a:rPr lang="en-US" dirty="0"/>
              <a:t> v </a:t>
            </a:r>
            <a:r>
              <a:rPr lang="en-US" dirty="0" err="1"/>
              <a:t>půdě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328026" y="2721471"/>
            <a:ext cx="2339975" cy="971550"/>
          </a:xfrm>
          <a:prstGeom prst="rect">
            <a:avLst/>
          </a:prstGeom>
          <a:noFill/>
          <a:ln w="25400">
            <a:noFill/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pPr marL="114300" marR="0" lvl="1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Vodní režim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114300" marR="0" lvl="1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Uvolňuje kořenové exudáty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543925" y="2289672"/>
            <a:ext cx="1041400" cy="366713"/>
          </a:xfrm>
          <a:prstGeom prst="rect">
            <a:avLst/>
          </a:prstGeom>
          <a:noFill/>
          <a:ln w="25400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Rostlina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328025" y="4450259"/>
            <a:ext cx="1982788" cy="366712"/>
          </a:xfrm>
          <a:prstGeom prst="rect">
            <a:avLst/>
          </a:prstGeom>
          <a:noFill/>
          <a:ln w="25400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Mi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k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roorganism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328025" y="4810621"/>
            <a:ext cx="2160588" cy="915988"/>
          </a:xfrm>
          <a:prstGeom prst="rect">
            <a:avLst/>
          </a:prstGeom>
          <a:noFill/>
          <a:ln w="25400">
            <a:noFill/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Produkují např. růstové faktory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Uvolňují živiny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2640014" y="2292846"/>
            <a:ext cx="7540625" cy="3448050"/>
            <a:chOff x="482" y="672"/>
            <a:chExt cx="4750" cy="2172"/>
          </a:xfrm>
        </p:grpSpPr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551" y="684"/>
              <a:ext cx="4681" cy="2160"/>
              <a:chOff x="720" y="960"/>
              <a:chExt cx="4105" cy="1634"/>
            </a:xfrm>
          </p:grpSpPr>
          <p:grpSp>
            <p:nvGrpSpPr>
              <p:cNvPr id="12" name="Group 13"/>
              <p:cNvGrpSpPr>
                <a:grpSpLocks/>
              </p:cNvGrpSpPr>
              <p:nvPr/>
            </p:nvGrpSpPr>
            <p:grpSpPr bwMode="auto">
              <a:xfrm>
                <a:off x="2376" y="960"/>
                <a:ext cx="1008" cy="1634"/>
                <a:chOff x="284" y="624"/>
                <a:chExt cx="1444" cy="2162"/>
              </a:xfrm>
            </p:grpSpPr>
            <p:pic>
              <p:nvPicPr>
                <p:cNvPr id="15" name="Picture 14" descr="j0110837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624"/>
                  <a:ext cx="1440" cy="1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Freeform 15"/>
                <p:cNvSpPr>
                  <a:spLocks/>
                </p:cNvSpPr>
                <p:nvPr/>
              </p:nvSpPr>
              <p:spPr bwMode="auto">
                <a:xfrm>
                  <a:off x="284" y="1776"/>
                  <a:ext cx="359" cy="701"/>
                </a:xfrm>
                <a:custGeom>
                  <a:avLst/>
                  <a:gdLst>
                    <a:gd name="T0" fmla="*/ 359 w 359"/>
                    <a:gd name="T1" fmla="*/ 0 h 701"/>
                    <a:gd name="T2" fmla="*/ 317 w 359"/>
                    <a:gd name="T3" fmla="*/ 167 h 701"/>
                    <a:gd name="T4" fmla="*/ 284 w 359"/>
                    <a:gd name="T5" fmla="*/ 259 h 701"/>
                    <a:gd name="T6" fmla="*/ 158 w 359"/>
                    <a:gd name="T7" fmla="*/ 309 h 701"/>
                    <a:gd name="T8" fmla="*/ 33 w 359"/>
                    <a:gd name="T9" fmla="*/ 426 h 701"/>
                    <a:gd name="T10" fmla="*/ 17 w 359"/>
                    <a:gd name="T11" fmla="*/ 626 h 701"/>
                    <a:gd name="T12" fmla="*/ 0 w 359"/>
                    <a:gd name="T13" fmla="*/ 701 h 7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701"/>
                    <a:gd name="T23" fmla="*/ 359 w 359"/>
                    <a:gd name="T24" fmla="*/ 701 h 7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701">
                      <a:moveTo>
                        <a:pt x="359" y="0"/>
                      </a:moveTo>
                      <a:cubicBezTo>
                        <a:pt x="339" y="55"/>
                        <a:pt x="330" y="110"/>
                        <a:pt x="317" y="167"/>
                      </a:cubicBezTo>
                      <a:cubicBezTo>
                        <a:pt x="311" y="195"/>
                        <a:pt x="308" y="238"/>
                        <a:pt x="284" y="259"/>
                      </a:cubicBezTo>
                      <a:cubicBezTo>
                        <a:pt x="246" y="292"/>
                        <a:pt x="201" y="290"/>
                        <a:pt x="158" y="309"/>
                      </a:cubicBezTo>
                      <a:cubicBezTo>
                        <a:pt x="102" y="333"/>
                        <a:pt x="60" y="371"/>
                        <a:pt x="33" y="426"/>
                      </a:cubicBezTo>
                      <a:cubicBezTo>
                        <a:pt x="11" y="565"/>
                        <a:pt x="45" y="343"/>
                        <a:pt x="17" y="626"/>
                      </a:cubicBezTo>
                      <a:cubicBezTo>
                        <a:pt x="15" y="651"/>
                        <a:pt x="0" y="674"/>
                        <a:pt x="0" y="70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656" y="1779"/>
                  <a:ext cx="244" cy="721"/>
                </a:xfrm>
                <a:custGeom>
                  <a:avLst/>
                  <a:gdLst>
                    <a:gd name="T0" fmla="*/ 0 w 244"/>
                    <a:gd name="T1" fmla="*/ 0 h 721"/>
                    <a:gd name="T2" fmla="*/ 75 w 244"/>
                    <a:gd name="T3" fmla="*/ 117 h 721"/>
                    <a:gd name="T4" fmla="*/ 108 w 244"/>
                    <a:gd name="T5" fmla="*/ 184 h 721"/>
                    <a:gd name="T6" fmla="*/ 125 w 244"/>
                    <a:gd name="T7" fmla="*/ 501 h 721"/>
                    <a:gd name="T8" fmla="*/ 175 w 244"/>
                    <a:gd name="T9" fmla="*/ 634 h 721"/>
                    <a:gd name="T10" fmla="*/ 242 w 244"/>
                    <a:gd name="T11" fmla="*/ 718 h 721"/>
                    <a:gd name="T12" fmla="*/ 233 w 244"/>
                    <a:gd name="T13" fmla="*/ 718 h 7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4"/>
                    <a:gd name="T22" fmla="*/ 0 h 721"/>
                    <a:gd name="T23" fmla="*/ 244 w 244"/>
                    <a:gd name="T24" fmla="*/ 721 h 7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4" h="721">
                      <a:moveTo>
                        <a:pt x="0" y="0"/>
                      </a:moveTo>
                      <a:cubicBezTo>
                        <a:pt x="10" y="60"/>
                        <a:pt x="22" y="91"/>
                        <a:pt x="75" y="117"/>
                      </a:cubicBezTo>
                      <a:cubicBezTo>
                        <a:pt x="86" y="139"/>
                        <a:pt x="97" y="162"/>
                        <a:pt x="108" y="184"/>
                      </a:cubicBezTo>
                      <a:cubicBezTo>
                        <a:pt x="155" y="279"/>
                        <a:pt x="92" y="401"/>
                        <a:pt x="125" y="501"/>
                      </a:cubicBezTo>
                      <a:cubicBezTo>
                        <a:pt x="140" y="545"/>
                        <a:pt x="149" y="594"/>
                        <a:pt x="175" y="634"/>
                      </a:cubicBezTo>
                      <a:cubicBezTo>
                        <a:pt x="194" y="664"/>
                        <a:pt x="223" y="688"/>
                        <a:pt x="242" y="718"/>
                      </a:cubicBezTo>
                      <a:cubicBezTo>
                        <a:pt x="244" y="721"/>
                        <a:pt x="236" y="718"/>
                        <a:pt x="233" y="71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559" y="1776"/>
                  <a:ext cx="92" cy="1010"/>
                </a:xfrm>
                <a:custGeom>
                  <a:avLst/>
                  <a:gdLst>
                    <a:gd name="T0" fmla="*/ 92 w 92"/>
                    <a:gd name="T1" fmla="*/ 0 h 1010"/>
                    <a:gd name="T2" fmla="*/ 67 w 92"/>
                    <a:gd name="T3" fmla="*/ 242 h 1010"/>
                    <a:gd name="T4" fmla="*/ 42 w 92"/>
                    <a:gd name="T5" fmla="*/ 576 h 1010"/>
                    <a:gd name="T6" fmla="*/ 34 w 92"/>
                    <a:gd name="T7" fmla="*/ 626 h 1010"/>
                    <a:gd name="T8" fmla="*/ 17 w 92"/>
                    <a:gd name="T9" fmla="*/ 676 h 1010"/>
                    <a:gd name="T10" fmla="*/ 9 w 92"/>
                    <a:gd name="T11" fmla="*/ 760 h 1010"/>
                    <a:gd name="T12" fmla="*/ 0 w 92"/>
                    <a:gd name="T13" fmla="*/ 801 h 1010"/>
                    <a:gd name="T14" fmla="*/ 17 w 92"/>
                    <a:gd name="T15" fmla="*/ 1010 h 10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2"/>
                    <a:gd name="T25" fmla="*/ 0 h 1010"/>
                    <a:gd name="T26" fmla="*/ 92 w 92"/>
                    <a:gd name="T27" fmla="*/ 1010 h 10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2" h="1010">
                      <a:moveTo>
                        <a:pt x="92" y="0"/>
                      </a:moveTo>
                      <a:cubicBezTo>
                        <a:pt x="84" y="81"/>
                        <a:pt x="80" y="162"/>
                        <a:pt x="67" y="242"/>
                      </a:cubicBezTo>
                      <a:cubicBezTo>
                        <a:pt x="74" y="358"/>
                        <a:pt x="80" y="465"/>
                        <a:pt x="42" y="576"/>
                      </a:cubicBezTo>
                      <a:cubicBezTo>
                        <a:pt x="39" y="593"/>
                        <a:pt x="38" y="610"/>
                        <a:pt x="34" y="626"/>
                      </a:cubicBezTo>
                      <a:cubicBezTo>
                        <a:pt x="30" y="643"/>
                        <a:pt x="20" y="659"/>
                        <a:pt x="17" y="676"/>
                      </a:cubicBezTo>
                      <a:cubicBezTo>
                        <a:pt x="12" y="704"/>
                        <a:pt x="13" y="732"/>
                        <a:pt x="9" y="760"/>
                      </a:cubicBezTo>
                      <a:cubicBezTo>
                        <a:pt x="7" y="774"/>
                        <a:pt x="3" y="787"/>
                        <a:pt x="0" y="801"/>
                      </a:cubicBezTo>
                      <a:cubicBezTo>
                        <a:pt x="1" y="824"/>
                        <a:pt x="17" y="955"/>
                        <a:pt x="17" y="101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8"/>
                <p:cNvSpPr>
                  <a:spLocks/>
                </p:cNvSpPr>
                <p:nvPr/>
              </p:nvSpPr>
              <p:spPr bwMode="auto">
                <a:xfrm>
                  <a:off x="701" y="1845"/>
                  <a:ext cx="443" cy="593"/>
                </a:xfrm>
                <a:custGeom>
                  <a:avLst/>
                  <a:gdLst>
                    <a:gd name="T0" fmla="*/ 0 w 443"/>
                    <a:gd name="T1" fmla="*/ 0 h 593"/>
                    <a:gd name="T2" fmla="*/ 17 w 443"/>
                    <a:gd name="T3" fmla="*/ 25 h 593"/>
                    <a:gd name="T4" fmla="*/ 67 w 443"/>
                    <a:gd name="T5" fmla="*/ 58 h 593"/>
                    <a:gd name="T6" fmla="*/ 159 w 443"/>
                    <a:gd name="T7" fmla="*/ 133 h 593"/>
                    <a:gd name="T8" fmla="*/ 184 w 443"/>
                    <a:gd name="T9" fmla="*/ 150 h 593"/>
                    <a:gd name="T10" fmla="*/ 242 w 443"/>
                    <a:gd name="T11" fmla="*/ 325 h 593"/>
                    <a:gd name="T12" fmla="*/ 342 w 443"/>
                    <a:gd name="T13" fmla="*/ 442 h 593"/>
                    <a:gd name="T14" fmla="*/ 409 w 443"/>
                    <a:gd name="T15" fmla="*/ 526 h 593"/>
                    <a:gd name="T16" fmla="*/ 443 w 443"/>
                    <a:gd name="T17" fmla="*/ 593 h 59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43"/>
                    <a:gd name="T28" fmla="*/ 0 h 593"/>
                    <a:gd name="T29" fmla="*/ 443 w 443"/>
                    <a:gd name="T30" fmla="*/ 593 h 59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43" h="593">
                      <a:moveTo>
                        <a:pt x="0" y="0"/>
                      </a:moveTo>
                      <a:cubicBezTo>
                        <a:pt x="6" y="8"/>
                        <a:pt x="9" y="18"/>
                        <a:pt x="17" y="25"/>
                      </a:cubicBezTo>
                      <a:cubicBezTo>
                        <a:pt x="32" y="38"/>
                        <a:pt x="67" y="58"/>
                        <a:pt x="67" y="58"/>
                      </a:cubicBezTo>
                      <a:cubicBezTo>
                        <a:pt x="109" y="115"/>
                        <a:pt x="78" y="82"/>
                        <a:pt x="159" y="133"/>
                      </a:cubicBezTo>
                      <a:cubicBezTo>
                        <a:pt x="168" y="138"/>
                        <a:pt x="184" y="150"/>
                        <a:pt x="184" y="150"/>
                      </a:cubicBezTo>
                      <a:cubicBezTo>
                        <a:pt x="212" y="206"/>
                        <a:pt x="217" y="268"/>
                        <a:pt x="242" y="325"/>
                      </a:cubicBezTo>
                      <a:cubicBezTo>
                        <a:pt x="265" y="377"/>
                        <a:pt x="307" y="401"/>
                        <a:pt x="342" y="442"/>
                      </a:cubicBezTo>
                      <a:cubicBezTo>
                        <a:pt x="369" y="473"/>
                        <a:pt x="375" y="503"/>
                        <a:pt x="409" y="526"/>
                      </a:cubicBezTo>
                      <a:cubicBezTo>
                        <a:pt x="424" y="548"/>
                        <a:pt x="431" y="570"/>
                        <a:pt x="443" y="593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9"/>
                <p:cNvSpPr>
                  <a:spLocks/>
                </p:cNvSpPr>
                <p:nvPr/>
              </p:nvSpPr>
              <p:spPr bwMode="auto">
                <a:xfrm>
                  <a:off x="420" y="2346"/>
                  <a:ext cx="183" cy="342"/>
                </a:xfrm>
                <a:custGeom>
                  <a:avLst/>
                  <a:gdLst>
                    <a:gd name="T0" fmla="*/ 183 w 183"/>
                    <a:gd name="T1" fmla="*/ 0 h 342"/>
                    <a:gd name="T2" fmla="*/ 83 w 183"/>
                    <a:gd name="T3" fmla="*/ 67 h 342"/>
                    <a:gd name="T4" fmla="*/ 16 w 183"/>
                    <a:gd name="T5" fmla="*/ 284 h 342"/>
                    <a:gd name="T6" fmla="*/ 8 w 183"/>
                    <a:gd name="T7" fmla="*/ 317 h 342"/>
                    <a:gd name="T8" fmla="*/ 0 w 183"/>
                    <a:gd name="T9" fmla="*/ 342 h 3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3"/>
                    <a:gd name="T16" fmla="*/ 0 h 342"/>
                    <a:gd name="T17" fmla="*/ 183 w 183"/>
                    <a:gd name="T18" fmla="*/ 342 h 3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3" h="342">
                      <a:moveTo>
                        <a:pt x="183" y="0"/>
                      </a:moveTo>
                      <a:cubicBezTo>
                        <a:pt x="128" y="18"/>
                        <a:pt x="117" y="16"/>
                        <a:pt x="83" y="67"/>
                      </a:cubicBezTo>
                      <a:cubicBezTo>
                        <a:pt x="61" y="136"/>
                        <a:pt x="57" y="224"/>
                        <a:pt x="16" y="284"/>
                      </a:cubicBezTo>
                      <a:cubicBezTo>
                        <a:pt x="13" y="295"/>
                        <a:pt x="11" y="306"/>
                        <a:pt x="8" y="317"/>
                      </a:cubicBezTo>
                      <a:cubicBezTo>
                        <a:pt x="6" y="325"/>
                        <a:pt x="0" y="342"/>
                        <a:pt x="0" y="34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20"/>
                <p:cNvSpPr>
                  <a:spLocks/>
                </p:cNvSpPr>
                <p:nvPr/>
              </p:nvSpPr>
              <p:spPr bwMode="auto">
                <a:xfrm>
                  <a:off x="634" y="2187"/>
                  <a:ext cx="192" cy="501"/>
                </a:xfrm>
                <a:custGeom>
                  <a:avLst/>
                  <a:gdLst>
                    <a:gd name="T0" fmla="*/ 0 w 192"/>
                    <a:gd name="T1" fmla="*/ 0 h 501"/>
                    <a:gd name="T2" fmla="*/ 75 w 192"/>
                    <a:gd name="T3" fmla="*/ 67 h 501"/>
                    <a:gd name="T4" fmla="*/ 58 w 192"/>
                    <a:gd name="T5" fmla="*/ 217 h 501"/>
                    <a:gd name="T6" fmla="*/ 83 w 192"/>
                    <a:gd name="T7" fmla="*/ 351 h 501"/>
                    <a:gd name="T8" fmla="*/ 108 w 192"/>
                    <a:gd name="T9" fmla="*/ 376 h 501"/>
                    <a:gd name="T10" fmla="*/ 142 w 192"/>
                    <a:gd name="T11" fmla="*/ 426 h 501"/>
                    <a:gd name="T12" fmla="*/ 192 w 192"/>
                    <a:gd name="T13" fmla="*/ 501 h 5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2"/>
                    <a:gd name="T22" fmla="*/ 0 h 501"/>
                    <a:gd name="T23" fmla="*/ 192 w 192"/>
                    <a:gd name="T24" fmla="*/ 501 h 5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2" h="501">
                      <a:moveTo>
                        <a:pt x="0" y="0"/>
                      </a:moveTo>
                      <a:cubicBezTo>
                        <a:pt x="37" y="12"/>
                        <a:pt x="63" y="29"/>
                        <a:pt x="75" y="67"/>
                      </a:cubicBezTo>
                      <a:cubicBezTo>
                        <a:pt x="71" y="117"/>
                        <a:pt x="58" y="167"/>
                        <a:pt x="58" y="217"/>
                      </a:cubicBezTo>
                      <a:cubicBezTo>
                        <a:pt x="58" y="247"/>
                        <a:pt x="65" y="318"/>
                        <a:pt x="83" y="351"/>
                      </a:cubicBezTo>
                      <a:cubicBezTo>
                        <a:pt x="89" y="361"/>
                        <a:pt x="101" y="367"/>
                        <a:pt x="108" y="376"/>
                      </a:cubicBezTo>
                      <a:cubicBezTo>
                        <a:pt x="120" y="392"/>
                        <a:pt x="133" y="408"/>
                        <a:pt x="142" y="426"/>
                      </a:cubicBezTo>
                      <a:cubicBezTo>
                        <a:pt x="156" y="454"/>
                        <a:pt x="168" y="480"/>
                        <a:pt x="192" y="50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365" y="2152"/>
                  <a:ext cx="83" cy="392"/>
                </a:xfrm>
                <a:custGeom>
                  <a:avLst/>
                  <a:gdLst>
                    <a:gd name="T0" fmla="*/ 0 w 83"/>
                    <a:gd name="T1" fmla="*/ 0 h 392"/>
                    <a:gd name="T2" fmla="*/ 67 w 83"/>
                    <a:gd name="T3" fmla="*/ 58 h 392"/>
                    <a:gd name="T4" fmla="*/ 33 w 83"/>
                    <a:gd name="T5" fmla="*/ 334 h 392"/>
                    <a:gd name="T6" fmla="*/ 25 w 83"/>
                    <a:gd name="T7" fmla="*/ 392 h 3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3"/>
                    <a:gd name="T13" fmla="*/ 0 h 392"/>
                    <a:gd name="T14" fmla="*/ 83 w 83"/>
                    <a:gd name="T15" fmla="*/ 392 h 3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3" h="392">
                      <a:moveTo>
                        <a:pt x="0" y="0"/>
                      </a:moveTo>
                      <a:cubicBezTo>
                        <a:pt x="39" y="10"/>
                        <a:pt x="53" y="20"/>
                        <a:pt x="67" y="58"/>
                      </a:cubicBezTo>
                      <a:cubicBezTo>
                        <a:pt x="64" y="129"/>
                        <a:pt x="83" y="260"/>
                        <a:pt x="33" y="334"/>
                      </a:cubicBezTo>
                      <a:cubicBezTo>
                        <a:pt x="24" y="381"/>
                        <a:pt x="25" y="361"/>
                        <a:pt x="25" y="39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771" y="2193"/>
                  <a:ext cx="219" cy="330"/>
                </a:xfrm>
                <a:custGeom>
                  <a:avLst/>
                  <a:gdLst>
                    <a:gd name="T0" fmla="*/ 0 w 219"/>
                    <a:gd name="T1" fmla="*/ 0 h 330"/>
                    <a:gd name="T2" fmla="*/ 27 w 219"/>
                    <a:gd name="T3" fmla="*/ 27 h 330"/>
                    <a:gd name="T4" fmla="*/ 60 w 219"/>
                    <a:gd name="T5" fmla="*/ 135 h 330"/>
                    <a:gd name="T6" fmla="*/ 108 w 219"/>
                    <a:gd name="T7" fmla="*/ 195 h 330"/>
                    <a:gd name="T8" fmla="*/ 198 w 219"/>
                    <a:gd name="T9" fmla="*/ 285 h 330"/>
                    <a:gd name="T10" fmla="*/ 219 w 219"/>
                    <a:gd name="T11" fmla="*/ 330 h 3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9"/>
                    <a:gd name="T19" fmla="*/ 0 h 330"/>
                    <a:gd name="T20" fmla="*/ 219 w 219"/>
                    <a:gd name="T21" fmla="*/ 330 h 3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9" h="330">
                      <a:moveTo>
                        <a:pt x="0" y="0"/>
                      </a:moveTo>
                      <a:cubicBezTo>
                        <a:pt x="12" y="8"/>
                        <a:pt x="19" y="16"/>
                        <a:pt x="27" y="27"/>
                      </a:cubicBezTo>
                      <a:cubicBezTo>
                        <a:pt x="39" y="64"/>
                        <a:pt x="25" y="109"/>
                        <a:pt x="60" y="135"/>
                      </a:cubicBezTo>
                      <a:cubicBezTo>
                        <a:pt x="69" y="162"/>
                        <a:pt x="93" y="173"/>
                        <a:pt x="108" y="195"/>
                      </a:cubicBezTo>
                      <a:cubicBezTo>
                        <a:pt x="130" y="227"/>
                        <a:pt x="165" y="265"/>
                        <a:pt x="198" y="285"/>
                      </a:cubicBezTo>
                      <a:cubicBezTo>
                        <a:pt x="208" y="300"/>
                        <a:pt x="206" y="317"/>
                        <a:pt x="219" y="33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762" y="2355"/>
                  <a:ext cx="42" cy="237"/>
                </a:xfrm>
                <a:custGeom>
                  <a:avLst/>
                  <a:gdLst>
                    <a:gd name="T0" fmla="*/ 36 w 42"/>
                    <a:gd name="T1" fmla="*/ 0 h 237"/>
                    <a:gd name="T2" fmla="*/ 42 w 42"/>
                    <a:gd name="T3" fmla="*/ 87 h 237"/>
                    <a:gd name="T4" fmla="*/ 9 w 42"/>
                    <a:gd name="T5" fmla="*/ 177 h 237"/>
                    <a:gd name="T6" fmla="*/ 0 w 42"/>
                    <a:gd name="T7" fmla="*/ 207 h 237"/>
                    <a:gd name="T8" fmla="*/ 3 w 42"/>
                    <a:gd name="T9" fmla="*/ 228 h 237"/>
                    <a:gd name="T10" fmla="*/ 6 w 42"/>
                    <a:gd name="T11" fmla="*/ 237 h 23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2"/>
                    <a:gd name="T19" fmla="*/ 0 h 237"/>
                    <a:gd name="T20" fmla="*/ 42 w 42"/>
                    <a:gd name="T21" fmla="*/ 237 h 23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2" h="237">
                      <a:moveTo>
                        <a:pt x="36" y="0"/>
                      </a:moveTo>
                      <a:cubicBezTo>
                        <a:pt x="30" y="30"/>
                        <a:pt x="38" y="58"/>
                        <a:pt x="42" y="87"/>
                      </a:cubicBezTo>
                      <a:cubicBezTo>
                        <a:pt x="39" y="126"/>
                        <a:pt x="36" y="150"/>
                        <a:pt x="9" y="177"/>
                      </a:cubicBezTo>
                      <a:cubicBezTo>
                        <a:pt x="6" y="187"/>
                        <a:pt x="0" y="207"/>
                        <a:pt x="0" y="207"/>
                      </a:cubicBezTo>
                      <a:cubicBezTo>
                        <a:pt x="1" y="214"/>
                        <a:pt x="2" y="221"/>
                        <a:pt x="3" y="228"/>
                      </a:cubicBezTo>
                      <a:cubicBezTo>
                        <a:pt x="4" y="231"/>
                        <a:pt x="6" y="237"/>
                        <a:pt x="6" y="2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720" y="1686"/>
                <a:ext cx="1801" cy="90"/>
              </a:xfrm>
              <a:custGeom>
                <a:avLst/>
                <a:gdLst>
                  <a:gd name="T0" fmla="*/ 0 w 1361"/>
                  <a:gd name="T1" fmla="*/ 84 h 134"/>
                  <a:gd name="T2" fmla="*/ 151 w 1361"/>
                  <a:gd name="T3" fmla="*/ 0 h 134"/>
                  <a:gd name="T4" fmla="*/ 309 w 1361"/>
                  <a:gd name="T5" fmla="*/ 59 h 134"/>
                  <a:gd name="T6" fmla="*/ 393 w 1361"/>
                  <a:gd name="T7" fmla="*/ 92 h 134"/>
                  <a:gd name="T8" fmla="*/ 459 w 1361"/>
                  <a:gd name="T9" fmla="*/ 125 h 134"/>
                  <a:gd name="T10" fmla="*/ 560 w 1361"/>
                  <a:gd name="T11" fmla="*/ 134 h 134"/>
                  <a:gd name="T12" fmla="*/ 894 w 1361"/>
                  <a:gd name="T13" fmla="*/ 100 h 134"/>
                  <a:gd name="T14" fmla="*/ 969 w 1361"/>
                  <a:gd name="T15" fmla="*/ 75 h 134"/>
                  <a:gd name="T16" fmla="*/ 1019 w 1361"/>
                  <a:gd name="T17" fmla="*/ 59 h 134"/>
                  <a:gd name="T18" fmla="*/ 1127 w 1361"/>
                  <a:gd name="T19" fmla="*/ 25 h 134"/>
                  <a:gd name="T20" fmla="*/ 1361 w 1361"/>
                  <a:gd name="T21" fmla="*/ 59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61"/>
                  <a:gd name="T34" fmla="*/ 0 h 134"/>
                  <a:gd name="T35" fmla="*/ 1361 w 1361"/>
                  <a:gd name="T36" fmla="*/ 134 h 1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61" h="134">
                    <a:moveTo>
                      <a:pt x="0" y="84"/>
                    </a:moveTo>
                    <a:cubicBezTo>
                      <a:pt x="44" y="40"/>
                      <a:pt x="91" y="16"/>
                      <a:pt x="151" y="0"/>
                    </a:cubicBezTo>
                    <a:cubicBezTo>
                      <a:pt x="219" y="11"/>
                      <a:pt x="248" y="31"/>
                      <a:pt x="309" y="59"/>
                    </a:cubicBezTo>
                    <a:cubicBezTo>
                      <a:pt x="336" y="72"/>
                      <a:pt x="368" y="75"/>
                      <a:pt x="393" y="92"/>
                    </a:cubicBezTo>
                    <a:cubicBezTo>
                      <a:pt x="415" y="107"/>
                      <a:pt x="430" y="120"/>
                      <a:pt x="459" y="125"/>
                    </a:cubicBezTo>
                    <a:cubicBezTo>
                      <a:pt x="492" y="131"/>
                      <a:pt x="526" y="131"/>
                      <a:pt x="560" y="134"/>
                    </a:cubicBezTo>
                    <a:cubicBezTo>
                      <a:pt x="672" y="124"/>
                      <a:pt x="783" y="117"/>
                      <a:pt x="894" y="100"/>
                    </a:cubicBezTo>
                    <a:cubicBezTo>
                      <a:pt x="930" y="94"/>
                      <a:pt x="932" y="88"/>
                      <a:pt x="969" y="75"/>
                    </a:cubicBezTo>
                    <a:cubicBezTo>
                      <a:pt x="985" y="69"/>
                      <a:pt x="1019" y="59"/>
                      <a:pt x="1019" y="59"/>
                    </a:cubicBezTo>
                    <a:cubicBezTo>
                      <a:pt x="1053" y="36"/>
                      <a:pt x="1088" y="36"/>
                      <a:pt x="1127" y="25"/>
                    </a:cubicBezTo>
                    <a:cubicBezTo>
                      <a:pt x="1210" y="40"/>
                      <a:pt x="1274" y="59"/>
                      <a:pt x="1361" y="59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25"/>
              <p:cNvSpPr>
                <a:spLocks/>
              </p:cNvSpPr>
              <p:nvPr/>
            </p:nvSpPr>
            <p:spPr bwMode="auto">
              <a:xfrm>
                <a:off x="2721" y="1695"/>
                <a:ext cx="2104" cy="91"/>
              </a:xfrm>
              <a:custGeom>
                <a:avLst/>
                <a:gdLst>
                  <a:gd name="T0" fmla="*/ 0 w 2104"/>
                  <a:gd name="T1" fmla="*/ 58 h 91"/>
                  <a:gd name="T2" fmla="*/ 109 w 2104"/>
                  <a:gd name="T3" fmla="*/ 16 h 91"/>
                  <a:gd name="T4" fmla="*/ 192 w 2104"/>
                  <a:gd name="T5" fmla="*/ 0 h 91"/>
                  <a:gd name="T6" fmla="*/ 426 w 2104"/>
                  <a:gd name="T7" fmla="*/ 25 h 91"/>
                  <a:gd name="T8" fmla="*/ 568 w 2104"/>
                  <a:gd name="T9" fmla="*/ 50 h 91"/>
                  <a:gd name="T10" fmla="*/ 1219 w 2104"/>
                  <a:gd name="T11" fmla="*/ 50 h 91"/>
                  <a:gd name="T12" fmla="*/ 1344 w 2104"/>
                  <a:gd name="T13" fmla="*/ 91 h 91"/>
                  <a:gd name="T14" fmla="*/ 1503 w 2104"/>
                  <a:gd name="T15" fmla="*/ 83 h 91"/>
                  <a:gd name="T16" fmla="*/ 1570 w 2104"/>
                  <a:gd name="T17" fmla="*/ 58 h 91"/>
                  <a:gd name="T18" fmla="*/ 1712 w 2104"/>
                  <a:gd name="T19" fmla="*/ 0 h 91"/>
                  <a:gd name="T20" fmla="*/ 2104 w 2104"/>
                  <a:gd name="T21" fmla="*/ 25 h 9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04"/>
                  <a:gd name="T34" fmla="*/ 0 h 91"/>
                  <a:gd name="T35" fmla="*/ 2104 w 2104"/>
                  <a:gd name="T36" fmla="*/ 91 h 9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04" h="91">
                    <a:moveTo>
                      <a:pt x="0" y="58"/>
                    </a:moveTo>
                    <a:cubicBezTo>
                      <a:pt x="38" y="46"/>
                      <a:pt x="69" y="25"/>
                      <a:pt x="109" y="16"/>
                    </a:cubicBezTo>
                    <a:cubicBezTo>
                      <a:pt x="136" y="10"/>
                      <a:pt x="192" y="0"/>
                      <a:pt x="192" y="0"/>
                    </a:cubicBezTo>
                    <a:cubicBezTo>
                      <a:pt x="271" y="19"/>
                      <a:pt x="342" y="20"/>
                      <a:pt x="426" y="25"/>
                    </a:cubicBezTo>
                    <a:cubicBezTo>
                      <a:pt x="476" y="34"/>
                      <a:pt x="516" y="44"/>
                      <a:pt x="568" y="50"/>
                    </a:cubicBezTo>
                    <a:cubicBezTo>
                      <a:pt x="840" y="44"/>
                      <a:pt x="978" y="28"/>
                      <a:pt x="1219" y="50"/>
                    </a:cubicBezTo>
                    <a:cubicBezTo>
                      <a:pt x="1256" y="87"/>
                      <a:pt x="1292" y="84"/>
                      <a:pt x="1344" y="91"/>
                    </a:cubicBezTo>
                    <a:cubicBezTo>
                      <a:pt x="1397" y="88"/>
                      <a:pt x="1450" y="87"/>
                      <a:pt x="1503" y="83"/>
                    </a:cubicBezTo>
                    <a:cubicBezTo>
                      <a:pt x="1536" y="80"/>
                      <a:pt x="1540" y="71"/>
                      <a:pt x="1570" y="58"/>
                    </a:cubicBezTo>
                    <a:cubicBezTo>
                      <a:pt x="1618" y="38"/>
                      <a:pt x="1667" y="29"/>
                      <a:pt x="1712" y="0"/>
                    </a:cubicBezTo>
                    <a:cubicBezTo>
                      <a:pt x="1839" y="5"/>
                      <a:pt x="1976" y="25"/>
                      <a:pt x="2104" y="25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26" descr="j023217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" y="672"/>
              <a:ext cx="336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856" y="808"/>
              <a:ext cx="5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Energy</a:t>
              </a:r>
            </a:p>
          </p:txBody>
        </p:sp>
      </p:grpSp>
      <p:grpSp>
        <p:nvGrpSpPr>
          <p:cNvPr id="25" name="Group 28"/>
          <p:cNvGrpSpPr>
            <a:grpSpLocks/>
          </p:cNvGrpSpPr>
          <p:nvPr/>
        </p:nvGrpSpPr>
        <p:grpSpPr bwMode="auto">
          <a:xfrm>
            <a:off x="4846638" y="2464297"/>
            <a:ext cx="1262062" cy="2492375"/>
            <a:chOff x="1872" y="780"/>
            <a:chExt cx="795" cy="1570"/>
          </a:xfrm>
        </p:grpSpPr>
        <p:graphicFrame>
          <p:nvGraphicFramePr>
            <p:cNvPr id="26" name="Object 29"/>
            <p:cNvGraphicFramePr>
              <a:graphicFrameLocks noChangeAspect="1"/>
            </p:cNvGraphicFramePr>
            <p:nvPr/>
          </p:nvGraphicFramePr>
          <p:xfrm>
            <a:off x="2173" y="876"/>
            <a:ext cx="250" cy="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5" imgW="380880" imgH="942840" progId="">
                    <p:embed/>
                  </p:oleObj>
                </mc:Choice>
                <mc:Fallback>
                  <p:oleObj name="Document" r:id="rId5" imgW="380880" imgH="942840" progId="">
                    <p:embed/>
                    <p:pic>
                      <p:nvPicPr>
                        <p:cNvPr id="26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3" y="876"/>
                          <a:ext cx="250" cy="5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>
              <a:off x="1872" y="780"/>
              <a:ext cx="7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H</a:t>
              </a:r>
              <a:r>
                <a:rPr kumimoji="0" lang="en-GB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2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O + CO</a:t>
              </a:r>
              <a:r>
                <a:rPr kumimoji="0" lang="en-GB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2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1939" y="1384"/>
              <a:ext cx="2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O</a:t>
              </a:r>
              <a:r>
                <a:rPr kumimoji="0" lang="en-GB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2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" name="AutoShape 32"/>
            <p:cNvSpPr>
              <a:spLocks noChangeArrowheads="1"/>
            </p:cNvSpPr>
            <p:nvPr/>
          </p:nvSpPr>
          <p:spPr bwMode="auto">
            <a:xfrm rot="-1645209">
              <a:off x="2230" y="1582"/>
              <a:ext cx="100" cy="768"/>
            </a:xfrm>
            <a:prstGeom prst="downArrow">
              <a:avLst>
                <a:gd name="adj1" fmla="val 50000"/>
                <a:gd name="adj2" fmla="val 19200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33"/>
          <p:cNvGrpSpPr>
            <a:grpSpLocks/>
          </p:cNvGrpSpPr>
          <p:nvPr/>
        </p:nvGrpSpPr>
        <p:grpSpPr bwMode="auto">
          <a:xfrm>
            <a:off x="5075238" y="4293096"/>
            <a:ext cx="2336800" cy="2362200"/>
            <a:chOff x="2016" y="1932"/>
            <a:chExt cx="1472" cy="1488"/>
          </a:xfrm>
        </p:grpSpPr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2782" y="1932"/>
              <a:ext cx="706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+mn-ea"/>
                  <a:cs typeface="+mn-cs"/>
                </a:rPr>
                <a:t>Nutrients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+mn-ea"/>
                  <a:cs typeface="+mn-cs"/>
                </a:rPr>
                <a:t>from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+mn-ea"/>
                  <a:cs typeface="+mn-cs"/>
                </a:rPr>
                <a:t>roots</a:t>
              </a:r>
            </a:p>
          </p:txBody>
        </p:sp>
        <p:sp>
          <p:nvSpPr>
            <p:cNvPr id="32" name="Text Box 35"/>
            <p:cNvSpPr txBox="1">
              <a:spLocks noChangeArrowheads="1"/>
            </p:cNvSpPr>
            <p:nvPr/>
          </p:nvSpPr>
          <p:spPr bwMode="auto">
            <a:xfrm>
              <a:off x="2211" y="2604"/>
              <a:ext cx="38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NH</a:t>
              </a:r>
              <a:r>
                <a:rPr kumimoji="0" lang="en-GB" sz="1400" b="1" i="0" u="none" strike="noStrike" kern="1200" cap="none" spc="0" normalizeH="0" baseline="-2500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4</a:t>
              </a:r>
              <a:r>
                <a:rPr kumimoji="0" lang="en-GB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3" name="Text Box 36"/>
            <p:cNvSpPr txBox="1">
              <a:spLocks noChangeArrowheads="1"/>
            </p:cNvSpPr>
            <p:nvPr/>
          </p:nvSpPr>
          <p:spPr bwMode="auto">
            <a:xfrm>
              <a:off x="2832" y="2508"/>
              <a:ext cx="49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H</a:t>
              </a:r>
              <a:r>
                <a:rPr kumimoji="0" lang="en-GB" sz="1400" b="1" i="0" u="none" strike="noStrike" kern="1200" cap="none" spc="0" normalizeH="0" baseline="-2500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2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PO</a:t>
              </a:r>
              <a:r>
                <a:rPr kumimoji="0" lang="en-GB" sz="1400" b="1" i="0" u="none" strike="noStrike" kern="1200" cap="none" spc="0" normalizeH="0" baseline="-2500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4</a:t>
              </a:r>
              <a:r>
                <a:rPr kumimoji="0" lang="en-GB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2016" y="2421"/>
              <a:ext cx="48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RCOO</a:t>
              </a:r>
              <a:r>
                <a:rPr kumimoji="0" lang="en-GB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>
              <a:off x="2567" y="3228"/>
              <a:ext cx="54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RNH</a:t>
              </a:r>
              <a:r>
                <a:rPr kumimoji="0" lang="en-GB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2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2102" y="3036"/>
              <a:ext cx="4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CH</a:t>
              </a:r>
              <a:r>
                <a:rPr kumimoji="0" lang="en-GB" sz="1400" b="1" i="0" u="none" strike="noStrike" kern="1200" cap="none" spc="0" normalizeH="0" baseline="-2500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2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37" name="Group 40"/>
          <p:cNvGrpSpPr>
            <a:grpSpLocks/>
          </p:cNvGrpSpPr>
          <p:nvPr/>
        </p:nvGrpSpPr>
        <p:grpSpPr bwMode="auto">
          <a:xfrm>
            <a:off x="5602288" y="2788146"/>
            <a:ext cx="2379662" cy="3752850"/>
            <a:chOff x="2348" y="984"/>
            <a:chExt cx="1499" cy="2364"/>
          </a:xfrm>
        </p:grpSpPr>
        <p:grpSp>
          <p:nvGrpSpPr>
            <p:cNvPr id="38" name="Group 41"/>
            <p:cNvGrpSpPr>
              <a:grpSpLocks/>
            </p:cNvGrpSpPr>
            <p:nvPr/>
          </p:nvGrpSpPr>
          <p:grpSpPr bwMode="auto">
            <a:xfrm>
              <a:off x="2348" y="984"/>
              <a:ext cx="1499" cy="2364"/>
              <a:chOff x="2348" y="984"/>
              <a:chExt cx="1499" cy="2364"/>
            </a:xfrm>
          </p:grpSpPr>
          <p:grpSp>
            <p:nvGrpSpPr>
              <p:cNvPr id="40" name="Group 42"/>
              <p:cNvGrpSpPr>
                <a:grpSpLocks/>
              </p:cNvGrpSpPr>
              <p:nvPr/>
            </p:nvGrpSpPr>
            <p:grpSpPr bwMode="auto">
              <a:xfrm>
                <a:off x="2348" y="2668"/>
                <a:ext cx="1499" cy="680"/>
                <a:chOff x="2348" y="2944"/>
                <a:chExt cx="1499" cy="680"/>
              </a:xfrm>
            </p:grpSpPr>
            <p:sp>
              <p:nvSpPr>
                <p:cNvPr id="44" name="AutoShape 43"/>
                <p:cNvSpPr>
                  <a:spLocks noChangeArrowheads="1"/>
                </p:cNvSpPr>
                <p:nvPr/>
              </p:nvSpPr>
              <p:spPr bwMode="auto">
                <a:xfrm rot="10674588">
                  <a:off x="2508" y="2970"/>
                  <a:ext cx="463" cy="152"/>
                </a:xfrm>
                <a:prstGeom prst="curvedUpArrow">
                  <a:avLst>
                    <a:gd name="adj1" fmla="val 60921"/>
                    <a:gd name="adj2" fmla="val 121842"/>
                    <a:gd name="adj3" fmla="val 3333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s-CZ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AutoShape 44"/>
                <p:cNvSpPr>
                  <a:spLocks noChangeArrowheads="1"/>
                </p:cNvSpPr>
                <p:nvPr/>
              </p:nvSpPr>
              <p:spPr bwMode="auto">
                <a:xfrm rot="38309">
                  <a:off x="2539" y="3351"/>
                  <a:ext cx="463" cy="152"/>
                </a:xfrm>
                <a:prstGeom prst="curvedUpArrow">
                  <a:avLst>
                    <a:gd name="adj1" fmla="val 60921"/>
                    <a:gd name="adj2" fmla="val 121842"/>
                    <a:gd name="adj3" fmla="val 3333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s-CZ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348" y="3144"/>
                  <a:ext cx="11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graphicFrame>
              <p:nvGraphicFramePr>
                <p:cNvPr id="47" name="Object 46"/>
                <p:cNvGraphicFramePr>
                  <a:graphicFrameLocks noChangeAspect="1"/>
                </p:cNvGraphicFramePr>
                <p:nvPr/>
              </p:nvGraphicFramePr>
              <p:xfrm>
                <a:off x="2998" y="3007"/>
                <a:ext cx="158" cy="47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Document" r:id="rId7" imgW="390600" imgH="942840" progId="">
                        <p:embed/>
                      </p:oleObj>
                    </mc:Choice>
                    <mc:Fallback>
                      <p:oleObj name="Document" r:id="rId7" imgW="390600" imgH="942840" progId="">
                        <p:embed/>
                        <p:pic>
                          <p:nvPicPr>
                            <p:cNvPr id="47" name="Object 4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3007"/>
                              <a:ext cx="158" cy="4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8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125" y="3430"/>
                  <a:ext cx="253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O</a:t>
                  </a:r>
                  <a:r>
                    <a:rPr kumimoji="0" lang="en-GB" sz="14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2</a:t>
                  </a: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134" y="2944"/>
                  <a:ext cx="713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H</a:t>
                  </a:r>
                  <a:r>
                    <a:rPr kumimoji="0" lang="en-GB" sz="14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2</a:t>
                  </a:r>
                  <a:r>
                    <a:rPr kumimoji="0" lang="en-GB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O + CO</a:t>
                  </a:r>
                  <a:r>
                    <a:rPr kumimoji="0" lang="en-GB" sz="14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2</a:t>
                  </a: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Text Box 49"/>
              <p:cNvSpPr txBox="1">
                <a:spLocks noChangeArrowheads="1"/>
              </p:cNvSpPr>
              <p:nvPr/>
            </p:nvSpPr>
            <p:spPr bwMode="auto">
              <a:xfrm>
                <a:off x="3504" y="1404"/>
                <a:ext cx="32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CO</a:t>
                </a:r>
                <a:r>
                  <a:rPr kumimoji="0" lang="en-GB" sz="14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2</a:t>
                </a:r>
                <a:endPara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2" name="Line 50"/>
              <p:cNvSpPr>
                <a:spLocks noChangeShapeType="1"/>
              </p:cNvSpPr>
              <p:nvPr/>
            </p:nvSpPr>
            <p:spPr bwMode="auto">
              <a:xfrm flipV="1">
                <a:off x="3648" y="1584"/>
                <a:ext cx="0" cy="106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51"/>
              <p:cNvSpPr>
                <a:spLocks/>
              </p:cNvSpPr>
              <p:nvPr/>
            </p:nvSpPr>
            <p:spPr bwMode="auto">
              <a:xfrm>
                <a:off x="3297" y="984"/>
                <a:ext cx="328" cy="334"/>
              </a:xfrm>
              <a:custGeom>
                <a:avLst/>
                <a:gdLst>
                  <a:gd name="T0" fmla="*/ 326 w 328"/>
                  <a:gd name="T1" fmla="*/ 334 h 334"/>
                  <a:gd name="T2" fmla="*/ 318 w 328"/>
                  <a:gd name="T3" fmla="*/ 176 h 334"/>
                  <a:gd name="T4" fmla="*/ 234 w 328"/>
                  <a:gd name="T5" fmla="*/ 84 h 334"/>
                  <a:gd name="T6" fmla="*/ 50 w 328"/>
                  <a:gd name="T7" fmla="*/ 1 h 334"/>
                  <a:gd name="T8" fmla="*/ 0 w 328"/>
                  <a:gd name="T9" fmla="*/ 1 h 3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334"/>
                  <a:gd name="T17" fmla="*/ 328 w 328"/>
                  <a:gd name="T18" fmla="*/ 334 h 3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334">
                    <a:moveTo>
                      <a:pt x="326" y="334"/>
                    </a:moveTo>
                    <a:cubicBezTo>
                      <a:pt x="323" y="281"/>
                      <a:pt x="328" y="228"/>
                      <a:pt x="318" y="176"/>
                    </a:cubicBezTo>
                    <a:cubicBezTo>
                      <a:pt x="310" y="135"/>
                      <a:pt x="261" y="108"/>
                      <a:pt x="234" y="84"/>
                    </a:cubicBezTo>
                    <a:cubicBezTo>
                      <a:pt x="155" y="13"/>
                      <a:pt x="170" y="8"/>
                      <a:pt x="50" y="1"/>
                    </a:cubicBezTo>
                    <a:cubicBezTo>
                      <a:pt x="33" y="0"/>
                      <a:pt x="17" y="1"/>
                      <a:pt x="0" y="1"/>
                    </a:cubicBezTo>
                  </a:path>
                </a:pathLst>
              </a:custGeom>
              <a:noFill/>
              <a:ln w="19050" cmpd="sng">
                <a:solidFill>
                  <a:schemeClr val="accent2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 Box 52"/>
            <p:cNvSpPr txBox="1">
              <a:spLocks noChangeArrowheads="1"/>
            </p:cNvSpPr>
            <p:nvPr/>
          </p:nvSpPr>
          <p:spPr bwMode="auto">
            <a:xfrm>
              <a:off x="2400" y="2832"/>
              <a:ext cx="7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Metabolism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3266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dirty="0"/>
              <a:t>Půdní MO jsou ve velmi silné interakci s vlastnostmi půdy</a:t>
            </a:r>
            <a:endParaRPr lang="en-US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4897969"/>
          </a:xfrm>
        </p:spPr>
        <p:txBody>
          <a:bodyPr/>
          <a:lstStyle/>
          <a:p>
            <a:r>
              <a:rPr lang="en-US" sz="1600" dirty="0" err="1"/>
              <a:t>nutriční</a:t>
            </a:r>
            <a:r>
              <a:rPr lang="en-US" sz="1600" dirty="0"/>
              <a:t> </a:t>
            </a:r>
            <a:r>
              <a:rPr lang="en-US" sz="1600" dirty="0" err="1"/>
              <a:t>vlastnosti</a:t>
            </a:r>
            <a:r>
              <a:rPr lang="en-US" sz="1600" dirty="0"/>
              <a:t> </a:t>
            </a:r>
            <a:r>
              <a:rPr lang="en-US" sz="1600" dirty="0" err="1"/>
              <a:t>půdy</a:t>
            </a:r>
            <a:r>
              <a:rPr lang="en-US" sz="1600" dirty="0"/>
              <a:t> (</a:t>
            </a:r>
            <a:r>
              <a:rPr lang="en-US" sz="1600" dirty="0" err="1"/>
              <a:t>zdroj</a:t>
            </a:r>
            <a:r>
              <a:rPr lang="en-US" sz="1600" dirty="0"/>
              <a:t> </a:t>
            </a:r>
            <a:r>
              <a:rPr lang="en-US" sz="1600" dirty="0" err="1"/>
              <a:t>živin</a:t>
            </a:r>
            <a:r>
              <a:rPr lang="en-US" sz="1600" dirty="0"/>
              <a:t> pro </a:t>
            </a:r>
            <a:r>
              <a:rPr lang="en-US" sz="1600" dirty="0" err="1"/>
              <a:t>mikroorganismy</a:t>
            </a:r>
            <a:r>
              <a:rPr lang="en-US" sz="1600" dirty="0"/>
              <a:t>)</a:t>
            </a:r>
          </a:p>
          <a:p>
            <a:r>
              <a:rPr lang="en-US" sz="1600" dirty="0" err="1"/>
              <a:t>fyzikálně-chemické</a:t>
            </a:r>
            <a:r>
              <a:rPr lang="en-US" sz="1600" dirty="0"/>
              <a:t> </a:t>
            </a:r>
            <a:r>
              <a:rPr lang="en-US" sz="1600" dirty="0" err="1"/>
              <a:t>vlastnosti</a:t>
            </a:r>
            <a:r>
              <a:rPr lang="en-US" sz="1600" dirty="0"/>
              <a:t>: </a:t>
            </a:r>
            <a:r>
              <a:rPr lang="en-US" sz="1600" dirty="0" err="1"/>
              <a:t>teplota</a:t>
            </a:r>
            <a:r>
              <a:rPr lang="en-US" sz="1600" dirty="0"/>
              <a:t>, pH, </a:t>
            </a:r>
            <a:r>
              <a:rPr lang="en-US" sz="1600" dirty="0" err="1"/>
              <a:t>vlhkost</a:t>
            </a:r>
            <a:r>
              <a:rPr lang="en-US" sz="1600" dirty="0"/>
              <a:t>, </a:t>
            </a:r>
            <a:r>
              <a:rPr lang="en-US" sz="1600" dirty="0" err="1"/>
              <a:t>redoxní</a:t>
            </a:r>
            <a:r>
              <a:rPr lang="en-US" sz="1600" dirty="0"/>
              <a:t> </a:t>
            </a:r>
            <a:r>
              <a:rPr lang="en-US" sz="1600" dirty="0" err="1"/>
              <a:t>potenciál</a:t>
            </a:r>
            <a:r>
              <a:rPr lang="en-US" sz="1600" dirty="0"/>
              <a:t>, </a:t>
            </a:r>
            <a:r>
              <a:rPr lang="en-US" sz="1600" dirty="0" err="1"/>
              <a:t>obsah</a:t>
            </a:r>
            <a:r>
              <a:rPr lang="en-US" sz="1600" dirty="0"/>
              <a:t> </a:t>
            </a:r>
            <a:r>
              <a:rPr lang="en-US" sz="1600" dirty="0" err="1"/>
              <a:t>jílu</a:t>
            </a:r>
            <a:r>
              <a:rPr lang="en-US" sz="1600" dirty="0"/>
              <a:t>, </a:t>
            </a:r>
            <a:r>
              <a:rPr lang="en-US" sz="1600" dirty="0" err="1"/>
              <a:t>složení</a:t>
            </a:r>
            <a:r>
              <a:rPr lang="en-US" sz="1600" dirty="0"/>
              <a:t> </a:t>
            </a:r>
            <a:r>
              <a:rPr lang="en-US" sz="1600" dirty="0" err="1"/>
              <a:t>půdního</a:t>
            </a:r>
            <a:r>
              <a:rPr lang="en-US" sz="1600" dirty="0"/>
              <a:t> </a:t>
            </a:r>
            <a:r>
              <a:rPr lang="en-US" sz="1600" dirty="0" err="1"/>
              <a:t>vzduchu</a:t>
            </a:r>
            <a:r>
              <a:rPr lang="en-US" sz="1600" dirty="0"/>
              <a:t>, </a:t>
            </a:r>
            <a:r>
              <a:rPr lang="en-US" sz="1600" dirty="0" err="1"/>
              <a:t>půdního</a:t>
            </a:r>
            <a:r>
              <a:rPr lang="en-US" sz="1600" dirty="0"/>
              <a:t> </a:t>
            </a:r>
            <a:r>
              <a:rPr lang="en-US" sz="1600" dirty="0" err="1"/>
              <a:t>roztoku</a:t>
            </a:r>
            <a:r>
              <a:rPr lang="en-US" sz="1600" dirty="0"/>
              <a:t>, </a:t>
            </a:r>
            <a:r>
              <a:rPr lang="en-US" sz="1600" dirty="0" err="1"/>
              <a:t>kontaminanty</a:t>
            </a:r>
            <a:r>
              <a:rPr lang="en-US" sz="1600" dirty="0"/>
              <a:t> </a:t>
            </a:r>
            <a:r>
              <a:rPr lang="en-US" sz="1600" dirty="0" err="1"/>
              <a:t>atd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struktura</a:t>
            </a:r>
            <a:r>
              <a:rPr lang="en-US" sz="1600" dirty="0"/>
              <a:t> </a:t>
            </a:r>
            <a:r>
              <a:rPr lang="en-US" sz="1600" dirty="0" err="1"/>
              <a:t>půdy</a:t>
            </a:r>
            <a:r>
              <a:rPr lang="en-US" sz="1600" dirty="0"/>
              <a:t>, </a:t>
            </a:r>
            <a:r>
              <a:rPr lang="en-US" sz="1600" dirty="0" err="1"/>
              <a:t>sorpční</a:t>
            </a:r>
            <a:r>
              <a:rPr lang="en-US" sz="1600" dirty="0"/>
              <a:t> </a:t>
            </a:r>
            <a:r>
              <a:rPr lang="en-US" sz="1600" dirty="0" err="1"/>
              <a:t>komplex</a:t>
            </a:r>
            <a:r>
              <a:rPr lang="en-US" sz="1600" dirty="0"/>
              <a:t>, </a:t>
            </a:r>
            <a:r>
              <a:rPr lang="en-US" sz="1600" dirty="0" err="1"/>
              <a:t>půdní</a:t>
            </a:r>
            <a:r>
              <a:rPr lang="en-US" sz="1600" dirty="0"/>
              <a:t> </a:t>
            </a:r>
            <a:r>
              <a:rPr lang="en-US" sz="1600" dirty="0" err="1"/>
              <a:t>typ</a:t>
            </a:r>
            <a:r>
              <a:rPr lang="en-US" sz="1600" dirty="0"/>
              <a:t>, </a:t>
            </a:r>
            <a:r>
              <a:rPr lang="en-US" sz="1600" dirty="0" err="1"/>
              <a:t>půdní</a:t>
            </a:r>
            <a:r>
              <a:rPr lang="en-US" sz="1600" dirty="0"/>
              <a:t> </a:t>
            </a:r>
            <a:r>
              <a:rPr lang="en-US" sz="1600" dirty="0" err="1"/>
              <a:t>druh</a:t>
            </a:r>
            <a:r>
              <a:rPr lang="en-US" sz="1600" dirty="0"/>
              <a:t>, </a:t>
            </a:r>
            <a:r>
              <a:rPr lang="en-US" sz="1600" dirty="0" err="1"/>
              <a:t>využití</a:t>
            </a:r>
            <a:r>
              <a:rPr lang="en-US" sz="1600" dirty="0"/>
              <a:t> </a:t>
            </a:r>
            <a:r>
              <a:rPr lang="en-US" sz="1600" dirty="0" err="1"/>
              <a:t>půdy</a:t>
            </a:r>
            <a:r>
              <a:rPr lang="en-US" sz="1600" dirty="0"/>
              <a:t> </a:t>
            </a:r>
            <a:r>
              <a:rPr lang="en-US" sz="1600" dirty="0" err="1"/>
              <a:t>atd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půdní</a:t>
            </a:r>
            <a:r>
              <a:rPr lang="en-US" sz="1600" dirty="0"/>
              <a:t> </a:t>
            </a:r>
            <a:r>
              <a:rPr lang="en-US" sz="1600" dirty="0" err="1"/>
              <a:t>roztok</a:t>
            </a:r>
            <a:endParaRPr lang="en-US" sz="1600" dirty="0"/>
          </a:p>
          <a:p>
            <a:r>
              <a:rPr lang="en-US" sz="1600" dirty="0" err="1"/>
              <a:t>půdní</a:t>
            </a:r>
            <a:r>
              <a:rPr lang="en-US" sz="1600" dirty="0"/>
              <a:t> </a:t>
            </a:r>
            <a:r>
              <a:rPr lang="en-US" sz="1600" dirty="0" err="1"/>
              <a:t>vzduch</a:t>
            </a:r>
            <a:r>
              <a:rPr lang="en-US" sz="1600" dirty="0"/>
              <a:t> (N: 78-80%; O2: 0,1-20%; CO2: 0,1-15%)</a:t>
            </a:r>
          </a:p>
          <a:p>
            <a:r>
              <a:rPr lang="en-US" sz="1600" dirty="0" err="1"/>
              <a:t>sorpce</a:t>
            </a:r>
            <a:r>
              <a:rPr lang="en-US" sz="1600" dirty="0"/>
              <a:t>/</a:t>
            </a:r>
            <a:r>
              <a:rPr lang="en-US" sz="1600" dirty="0" err="1"/>
              <a:t>desorpce</a:t>
            </a:r>
            <a:r>
              <a:rPr lang="en-US" sz="1600" dirty="0"/>
              <a:t>; </a:t>
            </a:r>
            <a:r>
              <a:rPr lang="en-US" sz="1600" dirty="0" err="1"/>
              <a:t>půdní</a:t>
            </a:r>
            <a:r>
              <a:rPr lang="en-US" sz="1600" dirty="0"/>
              <a:t> </a:t>
            </a:r>
            <a:r>
              <a:rPr lang="en-US" sz="1600" dirty="0" err="1"/>
              <a:t>komplex</a:t>
            </a:r>
            <a:r>
              <a:rPr lang="en-US" sz="1600" dirty="0"/>
              <a:t>; </a:t>
            </a:r>
            <a:r>
              <a:rPr lang="en-US" sz="1600" dirty="0" err="1"/>
              <a:t>biodostupnost</a:t>
            </a:r>
            <a:r>
              <a:rPr lang="en-US" sz="1600" dirty="0"/>
              <a:t> </a:t>
            </a:r>
            <a:r>
              <a:rPr lang="en-US" sz="1600" dirty="0" err="1"/>
              <a:t>substrátů</a:t>
            </a:r>
            <a:r>
              <a:rPr lang="en-US" sz="1600" dirty="0"/>
              <a:t> a </a:t>
            </a:r>
            <a:r>
              <a:rPr lang="en-US" sz="1600" dirty="0" err="1"/>
              <a:t>kontaminantů</a:t>
            </a:r>
            <a:endParaRPr lang="en-US" sz="1600" dirty="0"/>
          </a:p>
          <a:p>
            <a:r>
              <a:rPr lang="en-US" sz="1600" dirty="0" err="1"/>
              <a:t>mikroorganismy</a:t>
            </a:r>
            <a:r>
              <a:rPr lang="en-US" sz="1600" dirty="0"/>
              <a:t> </a:t>
            </a:r>
            <a:r>
              <a:rPr lang="en-US" sz="1600" dirty="0" err="1"/>
              <a:t>samy</a:t>
            </a:r>
            <a:r>
              <a:rPr lang="en-US" sz="1600" dirty="0"/>
              <a:t> </a:t>
            </a:r>
            <a:r>
              <a:rPr lang="en-US" sz="1600" dirty="0" err="1"/>
              <a:t>sorbují</a:t>
            </a:r>
            <a:r>
              <a:rPr lang="en-US" sz="1600" dirty="0"/>
              <a:t> (G+ </a:t>
            </a:r>
            <a:r>
              <a:rPr lang="en-US" sz="1600" dirty="0" err="1"/>
              <a:t>více</a:t>
            </a:r>
            <a:r>
              <a:rPr lang="en-US" sz="1600" dirty="0"/>
              <a:t> </a:t>
            </a:r>
            <a:r>
              <a:rPr lang="en-US" sz="1600" dirty="0" err="1"/>
              <a:t>než</a:t>
            </a:r>
            <a:r>
              <a:rPr lang="en-US" sz="1600" dirty="0"/>
              <a:t> G-); </a:t>
            </a:r>
            <a:r>
              <a:rPr lang="en-US" sz="1600" dirty="0" err="1"/>
              <a:t>jíl</a:t>
            </a:r>
            <a:r>
              <a:rPr lang="en-US" sz="1600" dirty="0"/>
              <a:t> </a:t>
            </a:r>
            <a:r>
              <a:rPr lang="en-US" sz="1600" dirty="0" err="1"/>
              <a:t>zvyšuje</a:t>
            </a:r>
            <a:r>
              <a:rPr lang="en-US" sz="1600" dirty="0"/>
              <a:t> </a:t>
            </a:r>
            <a:r>
              <a:rPr lang="en-US" sz="1600" dirty="0" err="1"/>
              <a:t>sorpci</a:t>
            </a:r>
            <a:endParaRPr lang="en-US" sz="1600" dirty="0"/>
          </a:p>
          <a:p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površích</a:t>
            </a:r>
            <a:r>
              <a:rPr lang="en-US" sz="1600" dirty="0"/>
              <a:t> </a:t>
            </a:r>
            <a:r>
              <a:rPr lang="en-US" sz="1600" dirty="0" err="1"/>
              <a:t>částic</a:t>
            </a:r>
            <a:r>
              <a:rPr lang="en-US" sz="1600" dirty="0"/>
              <a:t> se </a:t>
            </a:r>
            <a:r>
              <a:rPr lang="en-US" sz="1600" dirty="0" err="1"/>
              <a:t>sorbují</a:t>
            </a:r>
            <a:r>
              <a:rPr lang="en-US" sz="1600" dirty="0"/>
              <a:t> </a:t>
            </a:r>
            <a:r>
              <a:rPr lang="en-US" sz="1600" dirty="0" err="1"/>
              <a:t>substráty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extracelulární</a:t>
            </a:r>
            <a:r>
              <a:rPr lang="en-US" sz="1600" dirty="0"/>
              <a:t> </a:t>
            </a:r>
            <a:r>
              <a:rPr lang="en-US" sz="1600" dirty="0" err="1"/>
              <a:t>enzymy</a:t>
            </a:r>
            <a:r>
              <a:rPr lang="en-US" sz="1600" dirty="0"/>
              <a:t> (</a:t>
            </a:r>
            <a:r>
              <a:rPr lang="en-US" sz="1600" dirty="0" err="1"/>
              <a:t>urychlení</a:t>
            </a:r>
            <a:r>
              <a:rPr lang="en-US" sz="1600" dirty="0"/>
              <a:t> </a:t>
            </a:r>
            <a:r>
              <a:rPr lang="en-US" sz="1600" dirty="0" err="1"/>
              <a:t>reakcí</a:t>
            </a:r>
            <a:r>
              <a:rPr lang="en-US" sz="1600" dirty="0"/>
              <a:t> a </a:t>
            </a:r>
            <a:r>
              <a:rPr lang="en-US" sz="1600" dirty="0" err="1"/>
              <a:t>zvýšení</a:t>
            </a:r>
            <a:r>
              <a:rPr lang="en-US" sz="1600" dirty="0"/>
              <a:t> stability </a:t>
            </a:r>
            <a:r>
              <a:rPr lang="en-US" sz="1600" dirty="0" err="1"/>
              <a:t>extracelulárních</a:t>
            </a:r>
            <a:r>
              <a:rPr lang="en-US" sz="1600" dirty="0"/>
              <a:t> </a:t>
            </a:r>
            <a:r>
              <a:rPr lang="en-US" sz="1600" dirty="0" err="1"/>
              <a:t>enzymů</a:t>
            </a:r>
            <a:r>
              <a:rPr lang="en-US" sz="1600" dirty="0"/>
              <a:t>)</a:t>
            </a:r>
          </a:p>
          <a:p>
            <a:r>
              <a:rPr lang="en-US" sz="1600" dirty="0" err="1"/>
              <a:t>vlastnosti</a:t>
            </a:r>
            <a:r>
              <a:rPr lang="en-US" sz="1600" dirty="0"/>
              <a:t> </a:t>
            </a:r>
            <a:r>
              <a:rPr lang="en-US" sz="1600" dirty="0" err="1"/>
              <a:t>působí</a:t>
            </a:r>
            <a:r>
              <a:rPr lang="en-US" sz="1600" dirty="0"/>
              <a:t> </a:t>
            </a:r>
            <a:r>
              <a:rPr lang="en-US" sz="1600" dirty="0" err="1"/>
              <a:t>buď</a:t>
            </a:r>
            <a:r>
              <a:rPr lang="en-US" sz="1600" dirty="0"/>
              <a:t> </a:t>
            </a:r>
            <a:r>
              <a:rPr lang="en-US" sz="1600" dirty="0" err="1"/>
              <a:t>přímo</a:t>
            </a:r>
            <a:r>
              <a:rPr lang="en-US" sz="1600" dirty="0"/>
              <a:t>, </a:t>
            </a:r>
            <a:r>
              <a:rPr lang="en-US" sz="1600" dirty="0" err="1"/>
              <a:t>či</a:t>
            </a:r>
            <a:r>
              <a:rPr lang="en-US" sz="1600" dirty="0"/>
              <a:t> </a:t>
            </a:r>
            <a:r>
              <a:rPr lang="en-US" sz="1600" dirty="0" err="1"/>
              <a:t>nepřímo</a:t>
            </a:r>
            <a:endParaRPr lang="en-US" sz="1600" dirty="0"/>
          </a:p>
          <a:p>
            <a:r>
              <a:rPr lang="en-US" sz="3200" b="1" dirty="0" err="1">
                <a:solidFill>
                  <a:srgbClr val="FFFF00"/>
                </a:solidFill>
              </a:rPr>
              <a:t>sez</a:t>
            </a:r>
            <a:r>
              <a:rPr lang="cs-CZ" sz="3200" b="1" dirty="0" err="1">
                <a:solidFill>
                  <a:srgbClr val="FFFF00"/>
                </a:solidFill>
              </a:rPr>
              <a:t>onalita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A-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4653137"/>
            <a:ext cx="3816350" cy="186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953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dirty="0" err="1"/>
              <a:t>Bioindikace</a:t>
            </a:r>
            <a:r>
              <a:rPr lang="cs-CZ" sz="2000" dirty="0"/>
              <a:t> pomocí mikroorganismů</a:t>
            </a:r>
            <a:endParaRPr lang="en-US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200" y="838201"/>
            <a:ext cx="11772899" cy="5235221"/>
          </a:xfrm>
        </p:spPr>
        <p:txBody>
          <a:bodyPr/>
          <a:lstStyle/>
          <a:p>
            <a:pPr algn="just" eaLnBrk="0" hangingPunct="0"/>
            <a:r>
              <a:rPr lang="cs-CZ" dirty="0"/>
              <a:t>zachycují skutečnou reakci organismů v přírodních podmínkách</a:t>
            </a:r>
          </a:p>
          <a:p>
            <a:pPr algn="just" eaLnBrk="0" hangingPunct="0"/>
            <a:r>
              <a:rPr lang="cs-CZ" dirty="0"/>
              <a:t>kontaminaci půd nelze plánovat a tedy </a:t>
            </a:r>
            <a:r>
              <a:rPr lang="cs-CZ" dirty="0">
                <a:solidFill>
                  <a:srgbClr val="FFFF00"/>
                </a:solidFill>
              </a:rPr>
              <a:t>spočívají v popisu dané konkrétní situace</a:t>
            </a:r>
            <a:r>
              <a:rPr lang="cs-CZ" dirty="0"/>
              <a:t>, která je obtížně srovnatelná s jinými případy z důvodu rozdílných koncentrací a typů polutantů, doby kontaminace nebo i půdního typu</a:t>
            </a:r>
          </a:p>
          <a:p>
            <a:pPr algn="just" eaLnBrk="0" hangingPunct="0"/>
            <a:r>
              <a:rPr lang="cs-CZ" dirty="0"/>
              <a:t>měly by být spíše </a:t>
            </a:r>
            <a:r>
              <a:rPr lang="cs-CZ" dirty="0">
                <a:solidFill>
                  <a:srgbClr val="FFFF00"/>
                </a:solidFill>
              </a:rPr>
              <a:t>dlouhodobými</a:t>
            </a:r>
            <a:r>
              <a:rPr lang="cs-CZ" dirty="0"/>
              <a:t> výzkumy (minimálně jeden rok) vzhledem k výraznému </a:t>
            </a:r>
            <a:r>
              <a:rPr lang="cs-CZ" dirty="0">
                <a:solidFill>
                  <a:srgbClr val="FFFF00"/>
                </a:solidFill>
              </a:rPr>
              <a:t>sezónnímu charakteru </a:t>
            </a:r>
            <a:r>
              <a:rPr lang="cs-CZ" dirty="0"/>
              <a:t>aktivity půdních mikroorganismů</a:t>
            </a:r>
          </a:p>
          <a:p>
            <a:pPr algn="just" eaLnBrk="0" hangingPunct="0"/>
            <a:r>
              <a:rPr lang="cs-CZ" dirty="0"/>
              <a:t>kontaminace z reálného zdroje zahrnuje zpravidla více druhů polutantů - </a:t>
            </a:r>
            <a:r>
              <a:rPr lang="cs-CZ" dirty="0">
                <a:solidFill>
                  <a:srgbClr val="FFFF00"/>
                </a:solidFill>
              </a:rPr>
              <a:t>environmentální směsi</a:t>
            </a:r>
          </a:p>
          <a:p>
            <a:pPr algn="just" eaLnBrk="0" hangingPunct="0"/>
            <a:r>
              <a:rPr lang="cs-CZ" dirty="0"/>
              <a:t>biologická data doplnit chemickým rozborem a rozborem půdních vlastností</a:t>
            </a:r>
          </a:p>
          <a:p>
            <a:pPr algn="just" eaLnBrk="0" hangingPunct="0"/>
            <a:r>
              <a:rPr lang="cs-CZ" dirty="0"/>
              <a:t>problém s nalezením odpovídající </a:t>
            </a:r>
            <a:r>
              <a:rPr lang="cs-CZ" dirty="0">
                <a:solidFill>
                  <a:srgbClr val="FFFF00"/>
                </a:solidFill>
              </a:rPr>
              <a:t>kontrolní lokality</a:t>
            </a:r>
            <a:r>
              <a:rPr lang="cs-CZ" dirty="0"/>
              <a:t>, se kterou by bylo možné srovnávat zjištěné změny v parametrech mikrobiálního společenstva</a:t>
            </a:r>
          </a:p>
          <a:p>
            <a:pPr algn="just" eaLnBrk="0" hangingPunct="0"/>
            <a:r>
              <a:rPr lang="cs-CZ" dirty="0"/>
              <a:t>je nutno očekávat značné ovlivnění výsledků </a:t>
            </a:r>
            <a:r>
              <a:rPr lang="cs-CZ" dirty="0">
                <a:solidFill>
                  <a:srgbClr val="FFFF00"/>
                </a:solidFill>
              </a:rPr>
              <a:t>parametry prostředí </a:t>
            </a:r>
            <a:r>
              <a:rPr lang="cs-CZ" dirty="0"/>
              <a:t>a dále i </a:t>
            </a:r>
            <a:r>
              <a:rPr lang="cs-CZ" dirty="0">
                <a:solidFill>
                  <a:srgbClr val="FFFF00"/>
                </a:solidFill>
              </a:rPr>
              <a:t>sezónním chováním </a:t>
            </a:r>
            <a:r>
              <a:rPr lang="cs-CZ" dirty="0"/>
              <a:t>mikrobiologických parametrů (</a:t>
            </a:r>
            <a:r>
              <a:rPr lang="cs-CZ" dirty="0">
                <a:solidFill>
                  <a:srgbClr val="FFFF00"/>
                </a:solidFill>
              </a:rPr>
              <a:t>velká časová i prostorová variabilita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1794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Metodická východiska ekotoxikologie půdních MO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5491663"/>
          </a:xfrm>
        </p:spPr>
        <p:txBody>
          <a:bodyPr/>
          <a:lstStyle/>
          <a:p>
            <a:pPr eaLnBrk="0" hangingPunct="0">
              <a:spcBef>
                <a:spcPct val="50000"/>
              </a:spcBef>
              <a:buNone/>
            </a:pPr>
            <a:r>
              <a:rPr lang="cs-CZ" dirty="0"/>
              <a:t>	</a:t>
            </a:r>
            <a:r>
              <a:rPr lang="cs-CZ" b="1" dirty="0">
                <a:solidFill>
                  <a:srgbClr val="FFFF00"/>
                </a:solidFill>
              </a:rPr>
              <a:t>Výzkumy vedoucí k odhadu druhů, množství a metabolických aktivit biomasy, biodiverzity, stability, funkceschopnosti atd. v půdě zahrnují: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metody determinace uspořádání a výskytu mikroorganismů v půdě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isolace a charakterizace podskupin a druhů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odhadu množství a typů organismů v půdě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měření biomasy (kvantita a stabilita)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detekce a měření metabolických procesů (obecných i specifických)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měření aktivity mikroorganismů (růst, ATP apod.)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měření </a:t>
            </a:r>
            <a:r>
              <a:rPr lang="cs-CZ" sz="1800" dirty="0" err="1"/>
              <a:t>diverzity</a:t>
            </a:r>
            <a:r>
              <a:rPr lang="cs-CZ" sz="1800" dirty="0"/>
              <a:t> mikrobiálních společenstev</a:t>
            </a:r>
          </a:p>
          <a:p>
            <a:pPr eaLnBrk="0" hangingPunct="0">
              <a:spcBef>
                <a:spcPct val="50000"/>
              </a:spcBef>
            </a:pPr>
            <a:r>
              <a:rPr lang="cs-CZ" sz="1800" dirty="0"/>
              <a:t>sledování interakcí (mykorhiza, rhizosféra)</a:t>
            </a:r>
          </a:p>
        </p:txBody>
      </p:sp>
    </p:spTree>
    <p:extLst>
      <p:ext uri="{BB962C8B-B14F-4D97-AF65-F5344CB8AC3E}">
        <p14:creationId xmlns:p14="http://schemas.microsoft.com/office/powerpoint/2010/main" val="581622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Množství i standardizovaný metod</a:t>
            </a:r>
          </a:p>
        </p:txBody>
      </p:sp>
      <p:pic>
        <p:nvPicPr>
          <p:cNvPr id="30724" name="Picture 3" descr="ISO Logo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84" y="915163"/>
            <a:ext cx="1459624" cy="419100"/>
          </a:xfrm>
          <a:noFill/>
        </p:spPr>
      </p:pic>
      <p:sp>
        <p:nvSpPr>
          <p:cNvPr id="2" name="Obdélník 1"/>
          <p:cNvSpPr/>
          <p:nvPr/>
        </p:nvSpPr>
        <p:spPr>
          <a:xfrm>
            <a:off x="603564" y="1033446"/>
            <a:ext cx="7589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Standardy půdních mikrobiálních metod - ISO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093AD29-6A85-4CA8-B98D-C86A4D47C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902257"/>
              </p:ext>
            </p:extLst>
          </p:nvPr>
        </p:nvGraphicFramePr>
        <p:xfrm>
          <a:off x="1891293" y="1563626"/>
          <a:ext cx="10078202" cy="4912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3418">
                  <a:extLst>
                    <a:ext uri="{9D8B030D-6E8A-4147-A177-3AD203B41FA5}">
                      <a16:colId xmlns:a16="http://schemas.microsoft.com/office/drawing/2014/main" val="3822665355"/>
                    </a:ext>
                  </a:extLst>
                </a:gridCol>
                <a:gridCol w="8424784">
                  <a:extLst>
                    <a:ext uri="{9D8B030D-6E8A-4147-A177-3AD203B41FA5}">
                      <a16:colId xmlns:a16="http://schemas.microsoft.com/office/drawing/2014/main" val="3528574214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 dirty="0">
                          <a:effectLst/>
                          <a:latin typeface="+mn-lt"/>
                          <a:hlinkClick r:id="rId3"/>
                        </a:rPr>
                        <a:t>ISO 14238:2012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Soil quality — Biological methods — Determination of nitrogen mineralization and nitrification in soils and the influence of chemicals on these processes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48369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4"/>
                        </a:rPr>
                        <a:t>ISO 15685:2012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potential nitrification and inhibition of nitrification — Rapid test by ammonium oxidation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91647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5"/>
                        </a:rPr>
                        <a:t>ISO 18187:2016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Soil quality — Contact test for solid samples using the dehydrogenase activity of Arthrobacter </a:t>
                      </a:r>
                      <a:r>
                        <a:rPr lang="en-US" sz="1100" u="none" strike="noStrike" dirty="0" err="1">
                          <a:effectLst/>
                          <a:latin typeface="+mn-lt"/>
                        </a:rPr>
                        <a:t>globiformis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903337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6"/>
                        </a:rPr>
                        <a:t>ISO 17155:2012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abundance and activity of soil microflora using respiration curves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272868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7"/>
                        </a:rPr>
                        <a:t>ISO/TS 10832:2009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Effects of pollutants on mycorrhizal fungi — Spore germination test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842001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8"/>
                        </a:rPr>
                        <a:t>ISO/CD 23265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Test for estimating organic matter decomposition in contaminated soil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9067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01224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9"/>
                        </a:rPr>
                        <a:t>ISO 16072:2002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Laboratory methods for determination of microbial soil respiration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83001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0"/>
                        </a:rPr>
                        <a:t>ISO 14240-1:1997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soil microbial biomass — Part 1: Substrate-induced respiration method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993903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1"/>
                        </a:rPr>
                        <a:t>ISO 14240-2:1997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soil microbial biomass — Part 2: Fumigation-extraction method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701206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2"/>
                        </a:rPr>
                        <a:t>ISO 23753-1:2019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>
                          <a:effectLst/>
                          <a:latin typeface="+mn-lt"/>
                        </a:rPr>
                        <a:t>Soil quality — Determination of dehydrogenases activity in soils — Part 1: Method using triphenyltetrazolium chloride (TTC)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691054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3"/>
                        </a:rPr>
                        <a:t>ISO 23753-2:2019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>
                          <a:effectLst/>
                          <a:latin typeface="+mn-lt"/>
                        </a:rPr>
                        <a:t>Soil quality — Determination of dehydrogenases activity in soils — Part 2: Method using iodotetrazolium chloride (INT)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170807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4"/>
                        </a:rPr>
                        <a:t>ISO/TS 29843-1:2010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>
                          <a:effectLst/>
                          <a:latin typeface="+mn-lt"/>
                        </a:rPr>
                        <a:t>Soil quality — Determination of soil microbial diversity — Part 1: Method by phospholipid fatty acid analysis (PLFA) and phospholipid ether lipids (PLEL) analysis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22588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5"/>
                        </a:rPr>
                        <a:t>ISO/TS 29843-2:2011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soil microbial diversity — Part 2: Method by phospholipid fatty acid analysis (PLFA) using the simple PLFA extraction method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956337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6"/>
                        </a:rPr>
                        <a:t>ISO 11063:2020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Direct extraction of soil DNA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67375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7"/>
                        </a:rPr>
                        <a:t>ISO 17601:2016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Estimation of abundance of selected microbial gene sequences by quantitative PCR from DNA directly extracted from soil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309054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8"/>
                        </a:rPr>
                        <a:t>ISO 20130:2018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Measurement of enzyme activity patterns in soil samples using colorimetric substrates in micro-well plates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819822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9"/>
                        </a:rPr>
                        <a:t>ISO/TS 20131-1:2018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Easy laboratory assessments of soil denitrification, a process source of N2O emissions — Part 1: Soil denitrifying enzymes activities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801887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0"/>
                        </a:rPr>
                        <a:t>ISO/TS 20131-2:2018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Easy laboratory assessments of soil denitrification, a process source of N2O emissions — Part 2: Assessment of the capacity of soils to reduce N2O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852568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61017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1"/>
                        </a:rPr>
                        <a:t>ISO 11266:1994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Guidance on laboratory testing for biodegradation of organic chemicals in soil under aerobic conditions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620315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2"/>
                        </a:rPr>
                        <a:t>ISO 15473:2002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Guidance on laboratory testing for biodegradation of organic chemicals in soil under anaerobic conditions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302712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3"/>
                        </a:rPr>
                        <a:t>ISO 14239:2017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Soil quality — Laboratory incubation systems for measuring the mineralization of organic chemicals in soil under aerobic conditions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0268900"/>
                  </a:ext>
                </a:extLst>
              </a:tr>
            </a:tbl>
          </a:graphicData>
        </a:graphic>
      </p:graphicFrame>
      <p:sp>
        <p:nvSpPr>
          <p:cNvPr id="8" name="Levá složená závorka 7">
            <a:extLst>
              <a:ext uri="{FF2B5EF4-FFF2-40B4-BE49-F238E27FC236}">
                <a16:creationId xmlns:a16="http://schemas.microsoft.com/office/drawing/2014/main" id="{5E8FD882-ECF5-4D79-8CAE-B665AC3BB762}"/>
              </a:ext>
            </a:extLst>
          </p:cNvPr>
          <p:cNvSpPr/>
          <p:nvPr/>
        </p:nvSpPr>
        <p:spPr bwMode="auto">
          <a:xfrm>
            <a:off x="1374731" y="3153088"/>
            <a:ext cx="279119" cy="287951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Levá složená závorka 9">
            <a:extLst>
              <a:ext uri="{FF2B5EF4-FFF2-40B4-BE49-F238E27FC236}">
                <a16:creationId xmlns:a16="http://schemas.microsoft.com/office/drawing/2014/main" id="{1CE0E74A-36E7-41E3-8F4A-6CC3D7C6EAC1}"/>
              </a:ext>
            </a:extLst>
          </p:cNvPr>
          <p:cNvSpPr/>
          <p:nvPr/>
        </p:nvSpPr>
        <p:spPr bwMode="auto">
          <a:xfrm>
            <a:off x="1298223" y="3441039"/>
            <a:ext cx="361770" cy="363317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Levá složená závorka 10">
            <a:extLst>
              <a:ext uri="{FF2B5EF4-FFF2-40B4-BE49-F238E27FC236}">
                <a16:creationId xmlns:a16="http://schemas.microsoft.com/office/drawing/2014/main" id="{48A10A5B-381A-4E7F-AE32-8F9238D75BB8}"/>
              </a:ext>
            </a:extLst>
          </p:cNvPr>
          <p:cNvSpPr/>
          <p:nvPr/>
        </p:nvSpPr>
        <p:spPr bwMode="auto">
          <a:xfrm>
            <a:off x="1343378" y="3894667"/>
            <a:ext cx="310473" cy="1162755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Levá složená závorka 11">
            <a:extLst>
              <a:ext uri="{FF2B5EF4-FFF2-40B4-BE49-F238E27FC236}">
                <a16:creationId xmlns:a16="http://schemas.microsoft.com/office/drawing/2014/main" id="{8EE5CAD3-2EAE-44CB-B0EB-4FFE61AACC09}"/>
              </a:ext>
            </a:extLst>
          </p:cNvPr>
          <p:cNvSpPr/>
          <p:nvPr/>
        </p:nvSpPr>
        <p:spPr bwMode="auto">
          <a:xfrm>
            <a:off x="1372497" y="5074573"/>
            <a:ext cx="281353" cy="721525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FD1D42-60DD-44AB-B9AF-E9A0BB63483C}"/>
              </a:ext>
            </a:extLst>
          </p:cNvPr>
          <p:cNvSpPr txBox="1"/>
          <p:nvPr/>
        </p:nvSpPr>
        <p:spPr>
          <a:xfrm>
            <a:off x="205467" y="3082315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biomass</a:t>
            </a:r>
            <a:endParaRPr lang="cs-CZ" sz="14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2256A24-1051-44B1-B086-27EE56D51E91}"/>
              </a:ext>
            </a:extLst>
          </p:cNvPr>
          <p:cNvSpPr txBox="1"/>
          <p:nvPr/>
        </p:nvSpPr>
        <p:spPr>
          <a:xfrm>
            <a:off x="271092" y="3390092"/>
            <a:ext cx="829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enzyme </a:t>
            </a:r>
            <a:r>
              <a:rPr lang="cs-CZ" sz="1400" dirty="0" err="1"/>
              <a:t>activity</a:t>
            </a:r>
            <a:endParaRPr lang="cs-CZ" sz="14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862A147-3684-433C-86EE-E39D272C411D}"/>
              </a:ext>
            </a:extLst>
          </p:cNvPr>
          <p:cNvSpPr txBox="1"/>
          <p:nvPr/>
        </p:nvSpPr>
        <p:spPr>
          <a:xfrm>
            <a:off x="80137" y="4085194"/>
            <a:ext cx="1292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diversity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cs-CZ" sz="1400" dirty="0" err="1"/>
              <a:t>structural</a:t>
            </a:r>
            <a:endParaRPr lang="cs-CZ" sz="14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cs-CZ" sz="1400" dirty="0" err="1"/>
              <a:t>genetic</a:t>
            </a:r>
            <a:endParaRPr lang="cs-CZ" sz="14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cs-CZ" sz="1400" dirty="0" err="1"/>
              <a:t>functional</a:t>
            </a:r>
            <a:endParaRPr lang="cs-CZ" sz="14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4EB15E0-9258-454A-A232-AFC0B9794EB6}"/>
              </a:ext>
            </a:extLst>
          </p:cNvPr>
          <p:cNvSpPr txBox="1"/>
          <p:nvPr/>
        </p:nvSpPr>
        <p:spPr>
          <a:xfrm>
            <a:off x="49285" y="5197347"/>
            <a:ext cx="1292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denitrification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88962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Odběry půdních mikroorganismů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70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- připomenutí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546384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Odběry jako první krok ekotoxikologie MO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5014127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cs-CZ" sz="2400" dirty="0"/>
              <a:t>díky vlastnostem mikroorganismů je téměř nemožné je sledovat přímo v terénu (</a:t>
            </a:r>
            <a:r>
              <a:rPr lang="cs-CZ" sz="2400" i="1" dirty="0"/>
              <a:t>in </a:t>
            </a:r>
            <a:r>
              <a:rPr lang="cs-CZ" sz="2400" i="1" dirty="0" err="1"/>
              <a:t>situ</a:t>
            </a:r>
            <a:r>
              <a:rPr lang="cs-CZ" sz="2400" dirty="0"/>
              <a:t>) - jen </a:t>
            </a:r>
            <a:r>
              <a:rPr lang="cs-CZ" sz="2400" dirty="0" err="1"/>
              <a:t>vyjímky</a:t>
            </a:r>
            <a:r>
              <a:rPr lang="cs-CZ" sz="2400" dirty="0"/>
              <a:t> (složitá interpretace)</a:t>
            </a:r>
          </a:p>
          <a:p>
            <a:pPr eaLnBrk="0" hangingPunct="0">
              <a:spcBef>
                <a:spcPct val="50000"/>
              </a:spcBef>
            </a:pPr>
            <a:r>
              <a:rPr lang="cs-CZ" sz="2400" dirty="0"/>
              <a:t>je tedy potřeba reprezentativní vzorek, se kterým je nakládáno jako se živým systémem, aby se biologické společenstvo příliš neovlivnilo (např. vysušení vzorků, zmrazení, v ledničce ...)</a:t>
            </a:r>
          </a:p>
          <a:p>
            <a:pPr eaLnBrk="0" hangingPunct="0">
              <a:spcBef>
                <a:spcPct val="50000"/>
              </a:spcBef>
            </a:pPr>
            <a:r>
              <a:rPr lang="cs-CZ" sz="2400" dirty="0"/>
              <a:t>i tak je vždy laboratorní vzorek něco jiného než „reálný svět“</a:t>
            </a:r>
          </a:p>
          <a:p>
            <a:pPr eaLnBrk="0" hangingPunct="0">
              <a:spcBef>
                <a:spcPct val="50000"/>
              </a:spcBef>
            </a:pPr>
            <a:r>
              <a:rPr lang="cs-CZ" sz="2400" dirty="0"/>
              <a:t>je tedy nutná určitá standardizace hlavních podmínek</a:t>
            </a:r>
          </a:p>
        </p:txBody>
      </p:sp>
    </p:spTree>
    <p:extLst>
      <p:ext uri="{BB962C8B-B14F-4D97-AF65-F5344CB8AC3E}">
        <p14:creationId xmlns:p14="http://schemas.microsoft.com/office/powerpoint/2010/main" val="119001032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124" name="Picture 5" descr="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33926"/>
            <a:ext cx="9144000" cy="212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4511675" y="6381328"/>
            <a:ext cx="1081088" cy="360785"/>
          </a:xfrm>
          <a:prstGeom prst="rect">
            <a:avLst/>
          </a:prstGeom>
          <a:noFill/>
          <a:ln w="2857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8040689" y="6381328"/>
            <a:ext cx="2447925" cy="287760"/>
          </a:xfrm>
          <a:prstGeom prst="rect">
            <a:avLst/>
          </a:prstGeom>
          <a:noFill/>
          <a:ln w="2857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Techniky odběrů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293511" y="838200"/>
            <a:ext cx="11682589" cy="3968710"/>
          </a:xfrm>
        </p:spPr>
        <p:txBody>
          <a:bodyPr/>
          <a:lstStyle/>
          <a:p>
            <a:pPr algn="just">
              <a:buFontTx/>
              <a:buChar char="•"/>
            </a:pPr>
            <a:r>
              <a:rPr lang="cs-CZ" dirty="0"/>
              <a:t>zejména kvantifikace může být odběrem a nakládáním se vzorky silně zkreslena</a:t>
            </a:r>
          </a:p>
          <a:p>
            <a:pPr algn="just">
              <a:buFontTx/>
              <a:buChar char="•"/>
            </a:pPr>
            <a:r>
              <a:rPr lang="cs-CZ" dirty="0"/>
              <a:t>také kvalitativní parametry (aktivita, </a:t>
            </a:r>
            <a:r>
              <a:rPr lang="cs-CZ" dirty="0" err="1"/>
              <a:t>diverzita</a:t>
            </a:r>
            <a:r>
              <a:rPr lang="cs-CZ" dirty="0"/>
              <a:t>) jsou ovlivnitelné odběrem, zpracováním a manipulací se vzorky</a:t>
            </a:r>
          </a:p>
          <a:p>
            <a:pPr algn="just"/>
            <a:r>
              <a:rPr lang="cs-CZ" sz="1800" b="1" dirty="0"/>
              <a:t>Hlavním cílem je:</a:t>
            </a:r>
          </a:p>
          <a:p>
            <a:pPr lvl="1" algn="just"/>
            <a:r>
              <a:rPr lang="cs-CZ" sz="1400" dirty="0"/>
              <a:t>1) získat reprezentativní vzorek</a:t>
            </a:r>
          </a:p>
          <a:p>
            <a:pPr lvl="1" algn="just"/>
            <a:r>
              <a:rPr lang="cs-CZ" sz="1400" dirty="0"/>
              <a:t>2) minimálně či standardně (víme jak, o kolik) odběrem a manipulací změnit kvantitu</a:t>
            </a:r>
          </a:p>
          <a:p>
            <a:pPr algn="just"/>
            <a:r>
              <a:rPr lang="cs-CZ" sz="1800" dirty="0"/>
              <a:t>Existuje mnoho metod a teorie kolem vzorkování pro půdu: </a:t>
            </a:r>
          </a:p>
          <a:p>
            <a:pPr algn="just">
              <a:buNone/>
            </a:pPr>
            <a:r>
              <a:rPr lang="en-US" sz="1800" b="1" dirty="0">
                <a:solidFill>
                  <a:srgbClr val="FFFF00"/>
                </a:solidFill>
              </a:rPr>
              <a:t>ISO 10381-6:2009</a:t>
            </a:r>
            <a:r>
              <a:rPr lang="cs-CZ" sz="1800" b="1" dirty="0">
                <a:solidFill>
                  <a:srgbClr val="FFFF00"/>
                </a:solidFill>
              </a:rPr>
              <a:t> - </a:t>
            </a:r>
            <a:r>
              <a:rPr lang="en-US" sz="1800" b="1" dirty="0">
                <a:solidFill>
                  <a:srgbClr val="FFFF00"/>
                </a:solidFill>
              </a:rPr>
              <a:t>Soil quality — Sampling — Part 6: Guidance on the collection, handling and storage of soil under aerobic conditions for the assessment of microbiological processes, biomass and diversity in the laboratory</a:t>
            </a:r>
            <a:endParaRPr lang="cs-CZ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9052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Techniky odběrů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856693" y="764705"/>
            <a:ext cx="8583613" cy="1258372"/>
          </a:xfrm>
        </p:spPr>
        <p:txBody>
          <a:bodyPr/>
          <a:lstStyle/>
          <a:p>
            <a:r>
              <a:rPr lang="cs-CZ" dirty="0"/>
              <a:t>většinou vysoké obsahy mikroorganismů =</a:t>
            </a:r>
            <a:r>
              <a:rPr lang="en-US" dirty="0"/>
              <a:t>&gt;</a:t>
            </a:r>
            <a:r>
              <a:rPr lang="cs-CZ" dirty="0"/>
              <a:t> </a:t>
            </a:r>
            <a:r>
              <a:rPr lang="cs-CZ" dirty="0">
                <a:solidFill>
                  <a:srgbClr val="FFFF00"/>
                </a:solidFill>
              </a:rPr>
              <a:t>stačí aseptické techniky </a:t>
            </a:r>
            <a:r>
              <a:rPr lang="cs-CZ" dirty="0"/>
              <a:t>(rýče, vzorkovací tyče - odeberou směsný vzorek, či celé jádro)</a:t>
            </a:r>
          </a:p>
          <a:p>
            <a:r>
              <a:rPr lang="cs-CZ" dirty="0">
                <a:solidFill>
                  <a:srgbClr val="FFFF00"/>
                </a:solidFill>
              </a:rPr>
              <a:t>další techniky:</a:t>
            </a:r>
            <a:r>
              <a:rPr lang="cs-CZ" dirty="0"/>
              <a:t> zakopaná sklíčka, </a:t>
            </a:r>
            <a:r>
              <a:rPr lang="cs-CZ" dirty="0" err="1"/>
              <a:t>pedoskop</a:t>
            </a:r>
            <a:r>
              <a:rPr lang="cs-CZ" dirty="0"/>
              <a:t> apod.</a:t>
            </a:r>
          </a:p>
        </p:txBody>
      </p:sp>
      <p:pic>
        <p:nvPicPr>
          <p:cNvPr id="9" name="Picture 6" descr="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2348880"/>
            <a:ext cx="2126819" cy="354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4581128"/>
            <a:ext cx="4281046" cy="213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5" descr="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2276872"/>
            <a:ext cx="3241171" cy="216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79371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Kvantifikace půdních mikroorganismů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94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000" dirty="0"/>
              <a:t>Přímé mikroskopické počítání bakterií (</a:t>
            </a:r>
            <a:r>
              <a:rPr lang="cs-CZ" sz="2000" dirty="0" err="1"/>
              <a:t>direct</a:t>
            </a:r>
            <a:r>
              <a:rPr lang="cs-CZ" sz="2000" dirty="0"/>
              <a:t> </a:t>
            </a:r>
            <a:r>
              <a:rPr lang="cs-CZ" sz="2000" dirty="0" err="1"/>
              <a:t>bacterial</a:t>
            </a:r>
            <a:r>
              <a:rPr lang="cs-CZ" sz="2000" dirty="0"/>
              <a:t> </a:t>
            </a:r>
            <a:r>
              <a:rPr lang="cs-CZ" sz="2000" dirty="0" err="1"/>
              <a:t>counts</a:t>
            </a:r>
            <a:r>
              <a:rPr lang="cs-CZ" sz="2000" dirty="0"/>
              <a:t>)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828801" y="838200"/>
            <a:ext cx="4483224" cy="5057382"/>
          </a:xfrm>
        </p:spPr>
        <p:txBody>
          <a:bodyPr/>
          <a:lstStyle/>
          <a:p>
            <a:pPr algn="just"/>
            <a:r>
              <a:rPr lang="cs-CZ" sz="1600" dirty="0"/>
              <a:t>jde vlastně o první ze dvou "počítacích" technik (druhá je tzv. </a:t>
            </a:r>
            <a:r>
              <a:rPr lang="cs-CZ" sz="1600" dirty="0" err="1"/>
              <a:t>viable</a:t>
            </a:r>
            <a:r>
              <a:rPr lang="cs-CZ" sz="1600" dirty="0"/>
              <a:t> / </a:t>
            </a:r>
            <a:r>
              <a:rPr lang="cs-CZ" sz="1600" dirty="0" err="1"/>
              <a:t>indirect</a:t>
            </a:r>
            <a:r>
              <a:rPr lang="cs-CZ" sz="1600" dirty="0"/>
              <a:t> </a:t>
            </a:r>
            <a:r>
              <a:rPr lang="cs-CZ" sz="1600" dirty="0" err="1"/>
              <a:t>counts</a:t>
            </a:r>
            <a:r>
              <a:rPr lang="cs-CZ" sz="1600" dirty="0"/>
              <a:t>, neboli počítání po předchozí izolaci a kultivaci)</a:t>
            </a:r>
          </a:p>
          <a:p>
            <a:pPr algn="just"/>
            <a:r>
              <a:rPr lang="cs-CZ" sz="1600" dirty="0">
                <a:solidFill>
                  <a:srgbClr val="FFFF00"/>
                </a:solidFill>
              </a:rPr>
              <a:t>většinou vyšší počty než při </a:t>
            </a:r>
            <a:r>
              <a:rPr lang="cs-CZ" sz="1600" dirty="0" err="1">
                <a:solidFill>
                  <a:srgbClr val="FFFF00"/>
                </a:solidFill>
              </a:rPr>
              <a:t>viable</a:t>
            </a:r>
            <a:r>
              <a:rPr lang="cs-CZ" sz="1600" dirty="0">
                <a:solidFill>
                  <a:srgbClr val="FFFF00"/>
                </a:solidFill>
              </a:rPr>
              <a:t> </a:t>
            </a:r>
            <a:r>
              <a:rPr lang="cs-CZ" sz="1600" dirty="0" err="1">
                <a:solidFill>
                  <a:srgbClr val="FFFF00"/>
                </a:solidFill>
              </a:rPr>
              <a:t>counts</a:t>
            </a:r>
            <a:r>
              <a:rPr lang="cs-CZ" sz="1600" dirty="0">
                <a:solidFill>
                  <a:srgbClr val="FFFF00"/>
                </a:solidFill>
              </a:rPr>
              <a:t> (pouze 10% je kultivovatelných)</a:t>
            </a:r>
            <a:r>
              <a:rPr lang="cs-CZ" sz="1600" dirty="0"/>
              <a:t>; rozdíl lze zjistit tzv. </a:t>
            </a:r>
            <a:r>
              <a:rPr lang="cs-CZ" sz="1600" dirty="0" err="1"/>
              <a:t>direct</a:t>
            </a:r>
            <a:r>
              <a:rPr lang="cs-CZ" sz="1600" dirty="0"/>
              <a:t> </a:t>
            </a:r>
            <a:r>
              <a:rPr lang="cs-CZ" sz="1600" dirty="0" err="1"/>
              <a:t>viability</a:t>
            </a:r>
            <a:r>
              <a:rPr lang="cs-CZ" sz="1600" dirty="0"/>
              <a:t> </a:t>
            </a:r>
            <a:r>
              <a:rPr lang="cs-CZ" sz="1600" dirty="0" err="1"/>
              <a:t>counts</a:t>
            </a:r>
            <a:r>
              <a:rPr lang="cs-CZ" sz="1600" dirty="0"/>
              <a:t> (DVC) - inkubace s </a:t>
            </a:r>
            <a:r>
              <a:rPr lang="cs-CZ" sz="1600" dirty="0" err="1"/>
              <a:t>nalidixovou</a:t>
            </a:r>
            <a:r>
              <a:rPr lang="cs-CZ" sz="1600" dirty="0"/>
              <a:t> kyselinou - </a:t>
            </a:r>
            <a:r>
              <a:rPr lang="cs-CZ" sz="1600" dirty="0" err="1"/>
              <a:t>Krogurovou</a:t>
            </a:r>
            <a:r>
              <a:rPr lang="cs-CZ" sz="1600" dirty="0"/>
              <a:t> metodou (viz. dále)</a:t>
            </a:r>
          </a:p>
          <a:p>
            <a:pPr algn="just"/>
            <a:r>
              <a:rPr lang="cs-CZ" sz="1600" dirty="0"/>
              <a:t>u půdy je potřeba nejdříve dispergace a separace od půdních částic (ty jsou při těchto technikách vážný problém)</a:t>
            </a:r>
          </a:p>
          <a:p>
            <a:pPr algn="just"/>
            <a:r>
              <a:rPr lang="cs-CZ" sz="1600" dirty="0"/>
              <a:t>pro zlepšení pozorování se užívá řada barviv (FDA, AO, DAPI, FITC atd.)</a:t>
            </a:r>
          </a:p>
          <a:p>
            <a:pPr algn="just"/>
            <a:r>
              <a:rPr lang="cs-CZ" sz="1600" dirty="0"/>
              <a:t>z přímých počtů lze i odvodit biomasu (musíme ale znát např. průměrnou velikost buněk bakterií či délku hyf hub) </a:t>
            </a:r>
            <a:endParaRPr lang="en-US" sz="1600" dirty="0"/>
          </a:p>
        </p:txBody>
      </p:sp>
      <p:pic>
        <p:nvPicPr>
          <p:cNvPr id="27653" name="Picture 6" descr="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20" y="808983"/>
            <a:ext cx="3844713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6456040" y="3284985"/>
            <a:ext cx="3816424" cy="288032"/>
          </a:xfrm>
          <a:prstGeom prst="rect">
            <a:avLst/>
          </a:prstGeom>
          <a:noFill/>
          <a:ln w="2857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51994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Izolace a kultivace MO z půdy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5440037"/>
          </a:xfrm>
        </p:spPr>
        <p:txBody>
          <a:bodyPr/>
          <a:lstStyle/>
          <a:p>
            <a:pPr algn="just"/>
            <a:r>
              <a:rPr lang="cs-CZ" sz="2400" dirty="0"/>
              <a:t>potřeba pro různé účely, např. identifikace specifických mikroorganismů, měření </a:t>
            </a:r>
            <a:r>
              <a:rPr lang="cs-CZ" sz="2400" dirty="0" err="1"/>
              <a:t>diverzity</a:t>
            </a:r>
            <a:r>
              <a:rPr lang="cs-CZ" sz="2400" dirty="0"/>
              <a:t> atd.</a:t>
            </a:r>
          </a:p>
          <a:p>
            <a:pPr algn="just"/>
            <a:r>
              <a:rPr lang="cs-CZ" sz="2400" dirty="0"/>
              <a:t>počítání mikroorganismů - tzv. </a:t>
            </a:r>
            <a:r>
              <a:rPr lang="cs-CZ" sz="2400" dirty="0" err="1"/>
              <a:t>viable</a:t>
            </a:r>
            <a:r>
              <a:rPr lang="cs-CZ" sz="2400" dirty="0"/>
              <a:t> / </a:t>
            </a:r>
            <a:r>
              <a:rPr lang="cs-CZ" sz="2400" dirty="0" err="1"/>
              <a:t>indirect</a:t>
            </a:r>
            <a:r>
              <a:rPr lang="cs-CZ" sz="2400" dirty="0"/>
              <a:t> </a:t>
            </a:r>
            <a:r>
              <a:rPr lang="cs-CZ" sz="2400" dirty="0" err="1"/>
              <a:t>counts</a:t>
            </a:r>
            <a:r>
              <a:rPr lang="cs-CZ" sz="2400" dirty="0"/>
              <a:t> - použití metod MPN (most </a:t>
            </a:r>
            <a:r>
              <a:rPr lang="cs-CZ" sz="2400" dirty="0" err="1"/>
              <a:t>probable</a:t>
            </a:r>
            <a:r>
              <a:rPr lang="cs-CZ" sz="2400" dirty="0"/>
              <a:t> </a:t>
            </a:r>
            <a:r>
              <a:rPr lang="cs-CZ" sz="2400" dirty="0" err="1"/>
              <a:t>number</a:t>
            </a:r>
            <a:r>
              <a:rPr lang="cs-CZ" sz="2400" dirty="0"/>
              <a:t>) a počítání CFU (</a:t>
            </a:r>
            <a:r>
              <a:rPr lang="cs-CZ" sz="2400" dirty="0" err="1"/>
              <a:t>colony</a:t>
            </a:r>
            <a:r>
              <a:rPr lang="cs-CZ" sz="2400" dirty="0"/>
              <a:t> </a:t>
            </a:r>
            <a:r>
              <a:rPr lang="cs-CZ" sz="2400" dirty="0" err="1"/>
              <a:t>forming</a:t>
            </a:r>
            <a:r>
              <a:rPr lang="cs-CZ" sz="2400" dirty="0"/>
              <a:t> </a:t>
            </a:r>
            <a:r>
              <a:rPr lang="cs-CZ" sz="2400" dirty="0" err="1"/>
              <a:t>units</a:t>
            </a:r>
            <a:r>
              <a:rPr lang="cs-CZ" sz="2400" dirty="0"/>
              <a:t>)</a:t>
            </a:r>
          </a:p>
          <a:p>
            <a:r>
              <a:rPr lang="cs-CZ" sz="2400" dirty="0"/>
              <a:t>u půdy vhodná extrakce (např. použití </a:t>
            </a:r>
            <a:r>
              <a:rPr lang="cs-CZ" sz="2400" dirty="0" err="1"/>
              <a:t>surfaktantu</a:t>
            </a:r>
            <a:r>
              <a:rPr lang="cs-CZ" sz="2400" dirty="0"/>
              <a:t> </a:t>
            </a:r>
            <a:r>
              <a:rPr lang="cs-CZ" sz="2400" dirty="0" err="1"/>
              <a:t>Tween</a:t>
            </a:r>
            <a:r>
              <a:rPr lang="cs-CZ" sz="2400" dirty="0"/>
              <a:t> 80 s disperzním činidlem pyrofosfát sodný) následuje násobné ředění (vodou, fyziologickým roztokem či pufrem ...)</a:t>
            </a:r>
          </a:p>
          <a:p>
            <a:r>
              <a:rPr lang="cs-CZ" sz="2400" dirty="0"/>
              <a:t>následují obecné </a:t>
            </a:r>
            <a:r>
              <a:rPr lang="cs-CZ" sz="2400" dirty="0" err="1"/>
              <a:t>kultivačni</a:t>
            </a:r>
            <a:r>
              <a:rPr lang="cs-CZ" sz="2400" dirty="0"/>
              <a:t> techniky - metoda agarových ploten: </a:t>
            </a:r>
            <a:r>
              <a:rPr lang="cs-CZ" sz="2400" dirty="0" err="1">
                <a:solidFill>
                  <a:srgbClr val="FFFF00"/>
                </a:solidFill>
              </a:rPr>
              <a:t>poured</a:t>
            </a:r>
            <a:r>
              <a:rPr lang="cs-CZ" sz="2400" dirty="0">
                <a:solidFill>
                  <a:srgbClr val="FFFF00"/>
                </a:solidFill>
              </a:rPr>
              <a:t> a </a:t>
            </a:r>
            <a:r>
              <a:rPr lang="cs-CZ" sz="2400" dirty="0" err="1">
                <a:solidFill>
                  <a:srgbClr val="FFFF00"/>
                </a:solidFill>
              </a:rPr>
              <a:t>spread</a:t>
            </a:r>
            <a:r>
              <a:rPr lang="cs-CZ" sz="2400" dirty="0">
                <a:solidFill>
                  <a:srgbClr val="FFFF00"/>
                </a:solidFill>
              </a:rPr>
              <a:t> plate </a:t>
            </a:r>
            <a:r>
              <a:rPr lang="cs-CZ" sz="2400" dirty="0" err="1">
                <a:solidFill>
                  <a:srgbClr val="FFFF00"/>
                </a:solidFill>
              </a:rPr>
              <a:t>counts</a:t>
            </a:r>
            <a:r>
              <a:rPr lang="cs-CZ" sz="2400" dirty="0"/>
              <a:t>; </a:t>
            </a:r>
            <a:r>
              <a:rPr lang="cs-CZ" sz="2400" u="sng" dirty="0">
                <a:solidFill>
                  <a:srgbClr val="FFFF00"/>
                </a:solidFill>
              </a:rPr>
              <a:t>Výstupem jsou CFU</a:t>
            </a:r>
            <a:r>
              <a:rPr lang="cs-CZ" sz="2400" dirty="0">
                <a:solidFill>
                  <a:srgbClr val="FFFF00"/>
                </a:solidFill>
              </a:rPr>
              <a:t> / hmotnost či objem vzorku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4674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7068246" y="980729"/>
            <a:ext cx="35997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Schéma </a:t>
            </a:r>
            <a:r>
              <a:rPr kumimoji="0" lang="cs-CZ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spread</a:t>
            </a:r>
            <a:r>
              <a:rPr kumimoji="0" 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plate </a:t>
            </a:r>
            <a:r>
              <a:rPr kumimoji="0" lang="cs-CZ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counts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1991544" y="5373216"/>
            <a:ext cx="2808288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From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Maier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et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al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. (2000):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Environmental Microbiology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Academic Press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Izolace a kultivace MO z půdy</a:t>
            </a:r>
            <a:endParaRPr lang="en-US" dirty="0"/>
          </a:p>
        </p:txBody>
      </p:sp>
      <p:pic>
        <p:nvPicPr>
          <p:cNvPr id="10" name="Picture 7" descr="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836712"/>
            <a:ext cx="4789239" cy="292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2708920"/>
            <a:ext cx="4789239" cy="396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27552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847850" y="620714"/>
            <a:ext cx="8496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Izolace jednotlivých druhů půdních MO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využití při potřebě izolovat jednotlivé mikroorganismy, například při analýze biodiverzity či při identifikacích např. systémem BIOLOG apod.</a:t>
            </a:r>
          </a:p>
        </p:txBody>
      </p:sp>
      <p:pic>
        <p:nvPicPr>
          <p:cNvPr id="48134" name="Picture 6" descr="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79601"/>
            <a:ext cx="7561263" cy="497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9048328" y="5157193"/>
            <a:ext cx="1619672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From: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Maier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et al. (2000):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Environmental Microbiology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Academic Press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Izolace a kultivace MO z půdy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32290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Izolace a kultivace MO z půdy</a:t>
            </a:r>
            <a:endParaRPr lang="en-US" dirty="0"/>
          </a:p>
        </p:txBody>
      </p:sp>
      <p:sp>
        <p:nvSpPr>
          <p:cNvPr id="34820" name="Rectangle 108"/>
          <p:cNvSpPr>
            <a:spLocks noGrp="1" noChangeArrowheads="1"/>
          </p:cNvSpPr>
          <p:nvPr>
            <p:ph type="body" idx="4294967295"/>
          </p:nvPr>
        </p:nvSpPr>
        <p:spPr>
          <a:xfrm>
            <a:off x="1558925" y="980729"/>
            <a:ext cx="9144000" cy="48398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dirty="0"/>
              <a:t>Dominantní kultivovatelné půdní bakterie</a:t>
            </a:r>
            <a:endParaRPr lang="en-US" sz="2400" dirty="0"/>
          </a:p>
        </p:txBody>
      </p:sp>
      <p:graphicFrame>
        <p:nvGraphicFramePr>
          <p:cNvPr id="529517" name="Group 109"/>
          <p:cNvGraphicFramePr>
            <a:graphicFrameLocks noGrp="1"/>
          </p:cNvGraphicFramePr>
          <p:nvPr>
            <p:ph idx="4294967295"/>
          </p:nvPr>
        </p:nvGraphicFramePr>
        <p:xfrm>
          <a:off x="1558926" y="1746250"/>
          <a:ext cx="9109075" cy="457612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93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8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8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organismus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charakteristika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funkce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Arthrobacter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heterotrofní, aerobní, gramvariabilní. Až 40% kultivovatelných půdních bakterií.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Cykly živin a biodegradace.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Streptomyces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Grampozitivní, heterotrofní, aerobní aktinomyceta. 5-20% kultivovatelných bakterií.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Cykly živin a biodegradace. Produkce antibiotik, např. Streptomyces scabies.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57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Pseudomonas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Gramnegativní heterotrof. Aerobní nebo fakultativně anaerobní. Vlastní velké množství enzymatických systémů.      10-20% kultivovatelných bakterií.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Cykly živin a biodegradace, včetně těžko rozložitelných organických látek.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Bacillus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Grampozitivní aerobní heterotrof. Vytváří endospory. 2-10% kultivovatelných půdních bakterií.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Cykly živin a biodegradace.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09099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Měření biomasy</a:t>
            </a:r>
            <a:endParaRPr lang="en-US"/>
          </a:p>
        </p:txBody>
      </p:sp>
      <p:sp>
        <p:nvSpPr>
          <p:cNvPr id="5734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28801" y="838200"/>
            <a:ext cx="8583613" cy="497540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800" dirty="0">
                <a:solidFill>
                  <a:srgbClr val="FFFF00"/>
                </a:solidFill>
              </a:rPr>
              <a:t>BIOMASA = </a:t>
            </a:r>
            <a:r>
              <a:rPr lang="cs-CZ" sz="1800" dirty="0"/>
              <a:t>definována (zejména pro půdu) jako žijící část organické hmoty, jako organismy menší než 10 µm</a:t>
            </a:r>
            <a:r>
              <a:rPr lang="cs-CZ" sz="1800" baseline="30000" dirty="0"/>
              <a:t>3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/>
              <a:t>nejčastěji se vyjadřuje v jednotkách hmotnosti např. µg </a:t>
            </a:r>
            <a:r>
              <a:rPr lang="cs-CZ" sz="1800" dirty="0" err="1"/>
              <a:t>C</a:t>
            </a:r>
            <a:r>
              <a:rPr lang="cs-CZ" sz="1800" baseline="-25000" dirty="0" err="1"/>
              <a:t>bio</a:t>
            </a:r>
            <a:r>
              <a:rPr lang="cs-CZ" sz="1800" dirty="0"/>
              <a:t>/</a:t>
            </a:r>
            <a:r>
              <a:rPr lang="cs-CZ" sz="1800" dirty="0" err="1"/>
              <a:t>g</a:t>
            </a:r>
            <a:r>
              <a:rPr lang="cs-CZ" sz="1800" baseline="-25000" dirty="0" err="1"/>
              <a:t>suš</a:t>
            </a:r>
            <a:r>
              <a:rPr lang="cs-CZ" sz="1800" baseline="-25000" dirty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/>
              <a:t>tyto parametry mají zastřešující povahu - </a:t>
            </a:r>
            <a:r>
              <a:rPr lang="cs-CZ" sz="1800" dirty="0">
                <a:solidFill>
                  <a:srgbClr val="FFFF00"/>
                </a:solidFill>
              </a:rPr>
              <a:t>"</a:t>
            </a:r>
            <a:r>
              <a:rPr lang="cs-CZ" sz="1800" dirty="0" err="1">
                <a:solidFill>
                  <a:srgbClr val="FFFF00"/>
                </a:solidFill>
              </a:rPr>
              <a:t>overall</a:t>
            </a:r>
            <a:r>
              <a:rPr lang="cs-CZ" sz="1800" dirty="0">
                <a:solidFill>
                  <a:srgbClr val="FFFF00"/>
                </a:solidFill>
              </a:rPr>
              <a:t> / </a:t>
            </a:r>
            <a:r>
              <a:rPr lang="cs-CZ" sz="1800" dirty="0" err="1">
                <a:solidFill>
                  <a:srgbClr val="FFFF00"/>
                </a:solidFill>
              </a:rPr>
              <a:t>general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dirty="0" err="1">
                <a:solidFill>
                  <a:srgbClr val="FFFF00"/>
                </a:solidFill>
              </a:rPr>
              <a:t>parameters</a:t>
            </a:r>
            <a:r>
              <a:rPr lang="cs-CZ" sz="1800" dirty="0">
                <a:solidFill>
                  <a:srgbClr val="FFFF00"/>
                </a:solidFill>
              </a:rPr>
              <a:t>"</a:t>
            </a:r>
            <a:r>
              <a:rPr lang="cs-CZ" sz="1800" dirty="0"/>
              <a:t> - tzn. stanovujeme mikrobiální biomasu a nevíme co se děje uvnitř (</a:t>
            </a:r>
            <a:r>
              <a:rPr lang="cs-CZ" sz="1800" dirty="0">
                <a:solidFill>
                  <a:srgbClr val="FFFF00"/>
                </a:solidFill>
              </a:rPr>
              <a:t>"</a:t>
            </a:r>
            <a:r>
              <a:rPr lang="cs-CZ" sz="1800" dirty="0" err="1">
                <a:solidFill>
                  <a:srgbClr val="FFFF00"/>
                </a:solidFill>
              </a:rPr>
              <a:t>black</a:t>
            </a:r>
            <a:r>
              <a:rPr lang="cs-CZ" sz="1800" dirty="0">
                <a:solidFill>
                  <a:srgbClr val="FFFF00"/>
                </a:solidFill>
              </a:rPr>
              <a:t> box </a:t>
            </a:r>
            <a:r>
              <a:rPr lang="cs-CZ" sz="1800" dirty="0" err="1">
                <a:solidFill>
                  <a:srgbClr val="FFFF00"/>
                </a:solidFill>
              </a:rPr>
              <a:t>of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dirty="0" err="1">
                <a:solidFill>
                  <a:srgbClr val="FFFF00"/>
                </a:solidFill>
              </a:rPr>
              <a:t>microbial</a:t>
            </a:r>
            <a:r>
              <a:rPr lang="cs-CZ" sz="1800" dirty="0">
                <a:solidFill>
                  <a:srgbClr val="FFFF00"/>
                </a:solidFill>
              </a:rPr>
              <a:t> </a:t>
            </a:r>
            <a:r>
              <a:rPr lang="cs-CZ" sz="1800" dirty="0" err="1">
                <a:solidFill>
                  <a:srgbClr val="FFFF00"/>
                </a:solidFill>
              </a:rPr>
              <a:t>biomass</a:t>
            </a:r>
            <a:r>
              <a:rPr lang="cs-CZ" sz="1800" dirty="0">
                <a:solidFill>
                  <a:srgbClr val="FFFF00"/>
                </a:solidFill>
              </a:rPr>
              <a:t>"</a:t>
            </a:r>
            <a:r>
              <a:rPr lang="cs-CZ" sz="18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/>
              <a:t>nevychází ze separace či izolace mikroorganismů, stanovují se přímo ve vzorcích půdy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/>
              <a:t>u půdy je </a:t>
            </a:r>
            <a:r>
              <a:rPr lang="cs-CZ" sz="1800" dirty="0" err="1"/>
              <a:t>C</a:t>
            </a:r>
            <a:r>
              <a:rPr lang="cs-CZ" sz="1800" baseline="-25000" dirty="0" err="1"/>
              <a:t>bio</a:t>
            </a:r>
            <a:r>
              <a:rPr lang="cs-CZ" sz="1800" dirty="0"/>
              <a:t> cca 1 - 5% </a:t>
            </a:r>
            <a:r>
              <a:rPr lang="cs-CZ" sz="1800" dirty="0" err="1"/>
              <a:t>C</a:t>
            </a:r>
            <a:r>
              <a:rPr lang="cs-CZ" sz="1800" baseline="-25000" dirty="0" err="1"/>
              <a:t>org</a:t>
            </a:r>
            <a:endParaRPr lang="cs-CZ" sz="1800" baseline="-25000" dirty="0"/>
          </a:p>
          <a:p>
            <a:pPr eaLnBrk="1" hangingPunct="1">
              <a:lnSpc>
                <a:spcPct val="80000"/>
              </a:lnSpc>
            </a:pPr>
            <a:endParaRPr 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dirty="0">
                <a:solidFill>
                  <a:srgbClr val="FFFF00"/>
                </a:solidFill>
              </a:rPr>
              <a:t>Dva hlavní typy využití parametrů: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dirty="0"/>
              <a:t>1) stanovení </a:t>
            </a:r>
            <a:r>
              <a:rPr lang="cs-CZ" sz="1800" i="1" dirty="0"/>
              <a:t>in </a:t>
            </a:r>
            <a:r>
              <a:rPr lang="cs-CZ" sz="1800" i="1" dirty="0" err="1"/>
              <a:t>situ</a:t>
            </a:r>
            <a:r>
              <a:rPr lang="cs-CZ" sz="1800" dirty="0"/>
              <a:t> mikrobiální biomasy - posouzení biologické kvality půd - </a:t>
            </a:r>
            <a:r>
              <a:rPr lang="cs-CZ" sz="1800" dirty="0" err="1"/>
              <a:t>bioindikace</a:t>
            </a:r>
            <a:r>
              <a:rPr lang="cs-CZ" sz="1800" dirty="0"/>
              <a:t> půdní kvality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dirty="0"/>
              <a:t>2) stanovení v kontrolovaném laboratorním pokuse - změny pod vlivem kontrolovaného faktoru (testy toxicity)</a:t>
            </a:r>
          </a:p>
        </p:txBody>
      </p:sp>
    </p:spTree>
    <p:extLst>
      <p:ext uri="{BB962C8B-B14F-4D97-AF65-F5344CB8AC3E}">
        <p14:creationId xmlns:p14="http://schemas.microsoft.com/office/powerpoint/2010/main" val="220377634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err="1"/>
              <a:t>metoda</a:t>
            </a:r>
            <a:r>
              <a:rPr lang="en-GB" b="1" dirty="0"/>
              <a:t>, </a:t>
            </a:r>
            <a:r>
              <a:rPr lang="en-GB" b="1" dirty="0" err="1"/>
              <a:t>kdy</a:t>
            </a:r>
            <a:r>
              <a:rPr lang="en-GB" b="1" dirty="0"/>
              <a:t> </a:t>
            </a:r>
            <a:r>
              <a:rPr lang="cs-CZ" b="1" dirty="0"/>
              <a:t>se </a:t>
            </a:r>
            <a:r>
              <a:rPr lang="en-GB" b="1" dirty="0" err="1"/>
              <a:t>na</a:t>
            </a:r>
            <a:r>
              <a:rPr lang="en-GB" b="1" dirty="0"/>
              <a:t> </a:t>
            </a:r>
            <a:r>
              <a:rPr lang="en-GB" b="1" dirty="0" err="1"/>
              <a:t>základě</a:t>
            </a:r>
            <a:r>
              <a:rPr lang="en-GB" b="1" dirty="0"/>
              <a:t> </a:t>
            </a:r>
            <a:r>
              <a:rPr lang="en-GB" b="1" dirty="0" err="1"/>
              <a:t>vlastností</a:t>
            </a:r>
            <a:r>
              <a:rPr lang="en-GB" b="1" dirty="0"/>
              <a:t> </a:t>
            </a:r>
            <a:r>
              <a:rPr lang="en-GB" b="1" dirty="0" err="1"/>
              <a:t>biologických</a:t>
            </a:r>
            <a:r>
              <a:rPr lang="en-GB" b="1" dirty="0"/>
              <a:t> </a:t>
            </a:r>
            <a:r>
              <a:rPr lang="en-GB" b="1" dirty="0" err="1"/>
              <a:t>systémů</a:t>
            </a:r>
            <a:r>
              <a:rPr lang="en-GB" b="1" dirty="0"/>
              <a:t> </a:t>
            </a:r>
            <a:r>
              <a:rPr lang="en-GB" b="1" dirty="0" err="1"/>
              <a:t>odhadují</a:t>
            </a:r>
            <a:r>
              <a:rPr lang="en-GB" b="1" dirty="0"/>
              <a:t> </a:t>
            </a:r>
            <a:r>
              <a:rPr lang="en-GB" b="1" dirty="0" err="1"/>
              <a:t>vlastnosti</a:t>
            </a:r>
            <a:r>
              <a:rPr lang="en-GB" b="1" dirty="0"/>
              <a:t> prostředí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v </a:t>
            </a:r>
            <a:r>
              <a:rPr lang="en-GB" b="1" dirty="0" err="1">
                <a:solidFill>
                  <a:srgbClr val="FF0000"/>
                </a:solidFill>
              </a:rPr>
              <a:t>širším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slova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smyslu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tím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označujeme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všechny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postupy</a:t>
            </a:r>
            <a:r>
              <a:rPr lang="en-GB" b="1" dirty="0">
                <a:solidFill>
                  <a:srgbClr val="FF0000"/>
                </a:solidFill>
              </a:rPr>
              <a:t>, </a:t>
            </a:r>
            <a:r>
              <a:rPr lang="en-GB" b="1" dirty="0" err="1">
                <a:solidFill>
                  <a:srgbClr val="FF0000"/>
                </a:solidFill>
              </a:rPr>
              <a:t>kde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sledujeme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reakce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organismů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(od jedinců po společenstva) přítomných </a:t>
            </a:r>
            <a:r>
              <a:rPr lang="en-GB" b="1" dirty="0">
                <a:solidFill>
                  <a:srgbClr val="FF0000"/>
                </a:solidFill>
              </a:rPr>
              <a:t>v prostředí </a:t>
            </a:r>
            <a:r>
              <a:rPr lang="en-GB" b="1" dirty="0" err="1">
                <a:solidFill>
                  <a:srgbClr val="FF0000"/>
                </a:solidFill>
              </a:rPr>
              <a:t>na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stres</a:t>
            </a:r>
            <a:endParaRPr lang="en-GB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33" y="2119240"/>
            <a:ext cx="5182535" cy="23206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76" y="1778622"/>
            <a:ext cx="4473174" cy="266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3163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103"/>
          <p:cNvSpPr>
            <a:spLocks noGrp="1" noChangeArrowheads="1"/>
          </p:cNvSpPr>
          <p:nvPr>
            <p:ph idx="1"/>
          </p:nvPr>
        </p:nvSpPr>
        <p:spPr>
          <a:xfrm>
            <a:off x="203200" y="747284"/>
            <a:ext cx="8583613" cy="474309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b="1" dirty="0">
                <a:solidFill>
                  <a:srgbClr val="FFFF00"/>
                </a:solidFill>
              </a:rPr>
              <a:t>Chloroform-fumigační extrakční metoda (FE metoda, CFEM)</a:t>
            </a:r>
          </a:p>
          <a:p>
            <a:pPr>
              <a:lnSpc>
                <a:spcPct val="80000"/>
              </a:lnSpc>
            </a:pPr>
            <a:r>
              <a:rPr lang="en-US" b="0" dirty="0">
                <a:solidFill>
                  <a:srgbClr val="CC99FF"/>
                </a:solidFill>
              </a:rPr>
              <a:t>ISO 14240-2</a:t>
            </a:r>
            <a:r>
              <a:rPr lang="cs-CZ" b="0" dirty="0">
                <a:solidFill>
                  <a:srgbClr val="CC99FF"/>
                </a:solidFill>
              </a:rPr>
              <a:t> (</a:t>
            </a:r>
            <a:r>
              <a:rPr lang="en-US" b="0" dirty="0">
                <a:solidFill>
                  <a:srgbClr val="CC99FF"/>
                </a:solidFill>
              </a:rPr>
              <a:t>1997</a:t>
            </a:r>
            <a:r>
              <a:rPr lang="cs-CZ" b="0" dirty="0">
                <a:solidFill>
                  <a:srgbClr val="CC99FF"/>
                </a:solidFill>
              </a:rPr>
              <a:t>):</a:t>
            </a:r>
            <a:r>
              <a:rPr lang="en-US" b="0" dirty="0">
                <a:solidFill>
                  <a:srgbClr val="CC99FF"/>
                </a:solidFill>
              </a:rPr>
              <a:t> Soil quality - Determination of soil microbial biomass - Part 2: Fumigation-extraction method</a:t>
            </a:r>
            <a:endParaRPr lang="cs-CZ" b="0" dirty="0">
              <a:solidFill>
                <a:srgbClr val="CC99FF"/>
              </a:solidFill>
            </a:endParaRPr>
          </a:p>
          <a:p>
            <a:pPr>
              <a:lnSpc>
                <a:spcPct val="80000"/>
              </a:lnSpc>
            </a:pPr>
            <a:r>
              <a:rPr lang="cs-CZ" b="0" dirty="0"/>
              <a:t>opět probíhá fumigace, ale vzniká extrakt z obou variant (F a NF), který je analyzován na obsah uhlíku; výhodou je, že extrakt může být analyzován prakticky na cokoliv</a:t>
            </a:r>
          </a:p>
          <a:p>
            <a:r>
              <a:rPr lang="cs-CZ" dirty="0"/>
              <a:t>pokud je analyzován uhlík, lze to provést:</a:t>
            </a:r>
          </a:p>
          <a:p>
            <a:r>
              <a:rPr lang="cs-CZ" dirty="0"/>
              <a:t>dichromanovou oxidací a následnou titrací </a:t>
            </a:r>
            <a:br>
              <a:rPr lang="cs-CZ" dirty="0"/>
            </a:br>
            <a:r>
              <a:rPr lang="cs-CZ" dirty="0"/>
              <a:t>či spektrofotometricky</a:t>
            </a:r>
          </a:p>
          <a:p>
            <a:r>
              <a:rPr lang="cs-CZ" dirty="0"/>
              <a:t>oxidací působení K</a:t>
            </a:r>
            <a:r>
              <a:rPr lang="cs-CZ" baseline="-25000" dirty="0"/>
              <a:t>2</a:t>
            </a:r>
            <a:r>
              <a:rPr lang="cs-CZ" dirty="0"/>
              <a:t>S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8</a:t>
            </a:r>
            <a:r>
              <a:rPr lang="cs-CZ" dirty="0"/>
              <a:t> (persulfátu) </a:t>
            </a:r>
            <a:br>
              <a:rPr lang="cs-CZ" dirty="0"/>
            </a:br>
            <a:r>
              <a:rPr lang="cs-CZ" dirty="0"/>
              <a:t>a UV  - vznikne CO</a:t>
            </a:r>
            <a:r>
              <a:rPr lang="cs-CZ" baseline="-25000" dirty="0"/>
              <a:t>2</a:t>
            </a:r>
            <a:r>
              <a:rPr lang="cs-CZ" dirty="0"/>
              <a:t> a ten je měřen IRGA</a:t>
            </a:r>
          </a:p>
          <a:p>
            <a:r>
              <a:rPr lang="cs-CZ" dirty="0"/>
              <a:t>výsledek je udáván v µg.</a:t>
            </a:r>
            <a:r>
              <a:rPr lang="cs-CZ" dirty="0" err="1"/>
              <a:t>g</a:t>
            </a:r>
            <a:r>
              <a:rPr lang="cs-CZ" baseline="-25000" dirty="0" err="1"/>
              <a:t>suš</a:t>
            </a:r>
            <a:r>
              <a:rPr lang="cs-CZ" baseline="-25000" dirty="0"/>
              <a:t>.</a:t>
            </a:r>
            <a:r>
              <a:rPr lang="cs-CZ" baseline="30000" dirty="0"/>
              <a:t>-1</a:t>
            </a:r>
            <a:endParaRPr lang="en-US" baseline="30000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17AAFB5-AFF4-4DA6-988F-FFA1F956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72226" y="2856159"/>
            <a:ext cx="5616574" cy="384944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Mikrobiální biomasa v půdě</a:t>
            </a:r>
            <a:endParaRPr lang="en-US" dirty="0"/>
          </a:p>
        </p:txBody>
      </p:sp>
      <p:sp>
        <p:nvSpPr>
          <p:cNvPr id="62471" name="Rectangle 105"/>
          <p:cNvSpPr>
            <a:spLocks noChangeArrowheads="1"/>
          </p:cNvSpPr>
          <p:nvPr/>
        </p:nvSpPr>
        <p:spPr bwMode="auto">
          <a:xfrm>
            <a:off x="1703388" y="2349500"/>
            <a:ext cx="316865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5" descr="180px-Exsiccator_h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386" y="2442740"/>
            <a:ext cx="1155947" cy="152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Strukturní vzorec">
            <a:hlinkClick r:id="rId6" tooltip="Strukturní vzorec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886" y="1194965"/>
            <a:ext cx="13335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nfusion-Glass-Bott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744" y="1099219"/>
            <a:ext cx="574675" cy="108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41232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Mikrobiální biomasa v půdě</a:t>
            </a:r>
            <a:endParaRPr lang="en-US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5220629"/>
          </a:xfrm>
        </p:spPr>
        <p:txBody>
          <a:bodyPr/>
          <a:lstStyle/>
          <a:p>
            <a:pPr algn="just"/>
            <a:r>
              <a:rPr lang="cs-CZ" sz="2400" dirty="0">
                <a:solidFill>
                  <a:srgbClr val="FFFF00"/>
                </a:solidFill>
              </a:rPr>
              <a:t>Metoda substrátem indukované respirace (SIR)</a:t>
            </a:r>
          </a:p>
          <a:p>
            <a:pPr algn="just"/>
            <a:r>
              <a:rPr lang="en-US" dirty="0">
                <a:solidFill>
                  <a:srgbClr val="CC99FF"/>
                </a:solidFill>
              </a:rPr>
              <a:t>ISO 14240-1</a:t>
            </a:r>
            <a:r>
              <a:rPr lang="cs-CZ" dirty="0">
                <a:solidFill>
                  <a:srgbClr val="CC99FF"/>
                </a:solidFill>
              </a:rPr>
              <a:t> (</a:t>
            </a:r>
            <a:r>
              <a:rPr lang="en-US" dirty="0">
                <a:solidFill>
                  <a:srgbClr val="CC99FF"/>
                </a:solidFill>
              </a:rPr>
              <a:t>1997</a:t>
            </a:r>
            <a:r>
              <a:rPr lang="cs-CZ" dirty="0">
                <a:solidFill>
                  <a:srgbClr val="CC99FF"/>
                </a:solidFill>
              </a:rPr>
              <a:t>):</a:t>
            </a:r>
            <a:r>
              <a:rPr lang="en-US" dirty="0">
                <a:solidFill>
                  <a:srgbClr val="CC99FF"/>
                </a:solidFill>
              </a:rPr>
              <a:t> Soil quality - Determination of soil microbial biomass - Part 1: Substrate-induced respiration method</a:t>
            </a:r>
            <a:r>
              <a:rPr lang="cs-CZ" dirty="0">
                <a:solidFill>
                  <a:srgbClr val="CC99FF"/>
                </a:solidFill>
              </a:rPr>
              <a:t>.</a:t>
            </a:r>
          </a:p>
          <a:p>
            <a:pPr algn="just"/>
            <a:r>
              <a:rPr lang="cs-CZ" dirty="0"/>
              <a:t>založena na empirickém vztahu mezi mikrobiální biomasou a potenciální respirací (respirační rychlost během prvních hodin po přidání maximálně využitelného substrátu - glukózy - v saturující koncentraci)</a:t>
            </a:r>
          </a:p>
          <a:p>
            <a:pPr algn="just"/>
            <a:r>
              <a:rPr lang="cs-CZ" dirty="0"/>
              <a:t>někdy využívána jako údaj o aktivní složce mikrobiální biomasy</a:t>
            </a:r>
          </a:p>
          <a:p>
            <a:pPr algn="just"/>
            <a:r>
              <a:rPr lang="cs-CZ" dirty="0"/>
              <a:t>rozsah empirického koeficientu ve validačních studiích: 15 - 54!!</a:t>
            </a:r>
          </a:p>
          <a:p>
            <a:pPr algn="just"/>
            <a:r>
              <a:rPr lang="cs-CZ" dirty="0"/>
              <a:t>=</a:t>
            </a:r>
            <a:r>
              <a:rPr lang="en-US" dirty="0"/>
              <a:t>&gt;</a:t>
            </a:r>
            <a:r>
              <a:rPr lang="cs-CZ" dirty="0"/>
              <a:t> lépe používat pouze pro měření potenciální respirace – PR (značí se nejčastěji jako SIR)</a:t>
            </a:r>
          </a:p>
          <a:p>
            <a:endParaRPr lang="en-US" dirty="0"/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08094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Mikrobiální biomasa v půdě</a:t>
            </a:r>
            <a:endParaRPr lang="en-US" dirty="0"/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5541" name="Picture 95" descr="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10849" r="11491" b="36311"/>
          <a:stretch>
            <a:fillRect/>
          </a:stretch>
        </p:blipFill>
        <p:spPr bwMode="auto">
          <a:xfrm>
            <a:off x="3071664" y="836713"/>
            <a:ext cx="6120680" cy="573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60503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Mikrobiální</a:t>
            </a:r>
            <a:r>
              <a:rPr lang="en-US" dirty="0"/>
              <a:t> </a:t>
            </a:r>
            <a:r>
              <a:rPr lang="en-US" dirty="0" err="1"/>
              <a:t>biomasa</a:t>
            </a:r>
            <a:r>
              <a:rPr lang="en-US" dirty="0"/>
              <a:t> v </a:t>
            </a:r>
            <a:r>
              <a:rPr lang="en-US" dirty="0" err="1"/>
              <a:t>půdě</a:t>
            </a:r>
            <a:endParaRPr lang="en-US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2419945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latin typeface="Arial" pitchFamily="34" charset="0"/>
              </a:rPr>
              <a:t>Effects</a:t>
            </a:r>
            <a:r>
              <a:rPr lang="cs-CZ" dirty="0">
                <a:latin typeface="Arial" pitchFamily="34" charset="0"/>
              </a:rPr>
              <a:t> </a:t>
            </a:r>
            <a:r>
              <a:rPr lang="cs-CZ" dirty="0" err="1">
                <a:latin typeface="Arial" pitchFamily="34" charset="0"/>
              </a:rPr>
              <a:t>of</a:t>
            </a:r>
            <a:r>
              <a:rPr lang="cs-CZ" dirty="0">
                <a:latin typeface="Arial" pitchFamily="34" charset="0"/>
              </a:rPr>
              <a:t> </a:t>
            </a:r>
            <a:r>
              <a:rPr lang="cs-CZ" dirty="0" err="1">
                <a:latin typeface="Arial" pitchFamily="34" charset="0"/>
              </a:rPr>
              <a:t>Zn</a:t>
            </a:r>
            <a:r>
              <a:rPr lang="cs-CZ" dirty="0">
                <a:latin typeface="Arial" pitchFamily="34" charset="0"/>
              </a:rPr>
              <a:t>, </a:t>
            </a:r>
            <a:r>
              <a:rPr lang="cs-CZ" dirty="0" err="1">
                <a:latin typeface="Arial" pitchFamily="34" charset="0"/>
              </a:rPr>
              <a:t>Cu</a:t>
            </a:r>
            <a:r>
              <a:rPr lang="cs-CZ" dirty="0">
                <a:latin typeface="Arial" pitchFamily="34" charset="0"/>
              </a:rPr>
              <a:t>, </a:t>
            </a:r>
            <a:r>
              <a:rPr lang="cs-CZ" dirty="0" err="1">
                <a:latin typeface="Arial" pitchFamily="34" charset="0"/>
              </a:rPr>
              <a:t>and</a:t>
            </a:r>
            <a:r>
              <a:rPr lang="cs-CZ" dirty="0">
                <a:latin typeface="Arial" pitchFamily="34" charset="0"/>
              </a:rPr>
              <a:t> Ni in </a:t>
            </a:r>
            <a:r>
              <a:rPr lang="cs-CZ" dirty="0" err="1">
                <a:latin typeface="Arial" pitchFamily="34" charset="0"/>
              </a:rPr>
              <a:t>sewage</a:t>
            </a:r>
            <a:r>
              <a:rPr lang="cs-CZ" dirty="0">
                <a:latin typeface="Arial" pitchFamily="34" charset="0"/>
              </a:rPr>
              <a:t> </a:t>
            </a:r>
            <a:r>
              <a:rPr lang="cs-CZ" dirty="0" err="1">
                <a:latin typeface="Arial" pitchFamily="34" charset="0"/>
              </a:rPr>
              <a:t>sludge</a:t>
            </a:r>
            <a:r>
              <a:rPr lang="cs-CZ" dirty="0">
                <a:latin typeface="Arial" pitchFamily="34" charset="0"/>
              </a:rPr>
              <a:t> on </a:t>
            </a:r>
            <a:r>
              <a:rPr lang="cs-CZ" dirty="0" err="1">
                <a:latin typeface="Arial" pitchFamily="34" charset="0"/>
              </a:rPr>
              <a:t>microbial</a:t>
            </a:r>
            <a:r>
              <a:rPr lang="cs-CZ" dirty="0">
                <a:latin typeface="Arial" pitchFamily="34" charset="0"/>
              </a:rPr>
              <a:t> </a:t>
            </a:r>
            <a:r>
              <a:rPr lang="cs-CZ" dirty="0" err="1">
                <a:latin typeface="Arial" pitchFamily="34" charset="0"/>
              </a:rPr>
              <a:t>biomass</a:t>
            </a:r>
            <a:r>
              <a:rPr lang="cs-CZ" dirty="0">
                <a:latin typeface="Arial" pitchFamily="34" charset="0"/>
              </a:rPr>
              <a:t> in a </a:t>
            </a:r>
            <a:r>
              <a:rPr lang="cs-CZ" dirty="0" err="1">
                <a:latin typeface="Arial" pitchFamily="34" charset="0"/>
              </a:rPr>
              <a:t>sandy</a:t>
            </a:r>
            <a:r>
              <a:rPr lang="cs-CZ" dirty="0">
                <a:latin typeface="Arial" pitchFamily="34" charset="0"/>
              </a:rPr>
              <a:t> </a:t>
            </a:r>
            <a:r>
              <a:rPr lang="cs-CZ" dirty="0" err="1">
                <a:latin typeface="Arial" pitchFamily="34" charset="0"/>
              </a:rPr>
              <a:t>loam</a:t>
            </a:r>
            <a:r>
              <a:rPr lang="cs-CZ" dirty="0">
                <a:latin typeface="Arial" pitchFamily="34" charset="0"/>
              </a:rPr>
              <a:t> </a:t>
            </a:r>
            <a:r>
              <a:rPr lang="cs-CZ" dirty="0" err="1">
                <a:latin typeface="Arial" pitchFamily="34" charset="0"/>
              </a:rPr>
              <a:t>soil</a:t>
            </a:r>
            <a:r>
              <a:rPr lang="cs-CZ" dirty="0">
                <a:latin typeface="Arial" pitchFamily="34" charset="0"/>
              </a:rPr>
              <a:t>.</a:t>
            </a:r>
          </a:p>
          <a:p>
            <a:pPr>
              <a:defRPr/>
            </a:pP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Zejména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cs-CZ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bio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/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cs-CZ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org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v půdě je citlivý indikátor dlouhodobých degradací půdní organické hmoty</a:t>
            </a:r>
            <a:r>
              <a:rPr lang="cs-CZ" dirty="0">
                <a:latin typeface="Arial" pitchFamily="34" charset="0"/>
              </a:rPr>
              <a:t>, neboť </a:t>
            </a:r>
            <a:r>
              <a:rPr lang="cs-CZ" dirty="0" err="1">
                <a:latin typeface="Arial" pitchFamily="34" charset="0"/>
              </a:rPr>
              <a:t>C</a:t>
            </a:r>
            <a:r>
              <a:rPr lang="cs-CZ" baseline="-25000" dirty="0" err="1">
                <a:latin typeface="Arial" pitchFamily="34" charset="0"/>
              </a:rPr>
              <a:t>bio</a:t>
            </a:r>
            <a:r>
              <a:rPr lang="cs-CZ" dirty="0">
                <a:latin typeface="Arial" pitchFamily="34" charset="0"/>
              </a:rPr>
              <a:t> se snižuje daleko rychleji než celkový organický uhlík</a:t>
            </a:r>
          </a:p>
          <a:p>
            <a:pPr>
              <a:defRPr/>
            </a:pPr>
            <a:r>
              <a:rPr lang="cs-CZ" dirty="0">
                <a:latin typeface="Arial" pitchFamily="34" charset="0"/>
              </a:rPr>
              <a:t>Toxicita pro </a:t>
            </a:r>
            <a:r>
              <a:rPr lang="cs-CZ" dirty="0" err="1">
                <a:latin typeface="Arial" pitchFamily="34" charset="0"/>
              </a:rPr>
              <a:t>C</a:t>
            </a:r>
            <a:r>
              <a:rPr lang="cs-CZ" baseline="-25000" dirty="0" err="1">
                <a:latin typeface="Arial" pitchFamily="34" charset="0"/>
              </a:rPr>
              <a:t>bio</a:t>
            </a:r>
            <a:r>
              <a:rPr lang="cs-CZ" dirty="0">
                <a:latin typeface="Arial" pitchFamily="34" charset="0"/>
              </a:rPr>
              <a:t> v pořadí </a:t>
            </a:r>
            <a:r>
              <a:rPr lang="cs-CZ" dirty="0" err="1">
                <a:latin typeface="Arial" pitchFamily="34" charset="0"/>
              </a:rPr>
              <a:t>Cu</a:t>
            </a:r>
            <a:r>
              <a:rPr lang="cs-CZ" dirty="0">
                <a:latin typeface="Arial" pitchFamily="34" charset="0"/>
              </a:rPr>
              <a:t> &gt; </a:t>
            </a:r>
            <a:r>
              <a:rPr lang="cs-CZ" dirty="0" err="1">
                <a:latin typeface="Arial" pitchFamily="34" charset="0"/>
              </a:rPr>
              <a:t>Zn</a:t>
            </a:r>
            <a:r>
              <a:rPr lang="cs-CZ" dirty="0">
                <a:latin typeface="Arial" pitchFamily="34" charset="0"/>
              </a:rPr>
              <a:t> &gt;&gt; Ni &gt; Cd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8613" name="Picture 8" descr="00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9144000" cy="286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524001" y="0"/>
            <a:ext cx="1146175" cy="623888"/>
            <a:chOff x="480" y="3075"/>
            <a:chExt cx="722" cy="393"/>
          </a:xfrm>
        </p:grpSpPr>
        <p:pic>
          <p:nvPicPr>
            <p:cNvPr id="68616" name="Picture 11" descr="File:Lupa.na.encyklopedii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861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363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Příklad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709507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Aktivity půdních mikroorganismů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126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Aktivity mikroorganismů</a:t>
            </a:r>
          </a:p>
        </p:txBody>
      </p:sp>
      <p:sp>
        <p:nvSpPr>
          <p:cNvPr id="14339" name="Rectangle 10"/>
          <p:cNvSpPr>
            <a:spLocks noGrp="1" noChangeArrowheads="1"/>
          </p:cNvSpPr>
          <p:nvPr>
            <p:ph idx="1"/>
          </p:nvPr>
        </p:nvSpPr>
        <p:spPr>
          <a:xfrm>
            <a:off x="1828801" y="838201"/>
            <a:ext cx="8583613" cy="4168759"/>
          </a:xfrm>
        </p:spPr>
        <p:txBody>
          <a:bodyPr/>
          <a:lstStyle/>
          <a:p>
            <a:pPr>
              <a:buFontTx/>
              <a:buNone/>
            </a:pPr>
            <a:r>
              <a:rPr lang="cs-CZ" sz="1800" b="1" dirty="0">
                <a:solidFill>
                  <a:srgbClr val="FFFF00"/>
                </a:solidFill>
              </a:rPr>
              <a:t>Mají velmi úzký vztah k jejich </a:t>
            </a:r>
            <a:r>
              <a:rPr lang="cs-CZ" sz="1800" b="1" u="sng" dirty="0">
                <a:solidFill>
                  <a:srgbClr val="FFFF00"/>
                </a:solidFill>
              </a:rPr>
              <a:t>funkcím</a:t>
            </a:r>
            <a:r>
              <a:rPr lang="cs-CZ" sz="1800" b="1" dirty="0">
                <a:solidFill>
                  <a:srgbClr val="FFFF00"/>
                </a:solidFill>
              </a:rPr>
              <a:t> v ekosystému</a:t>
            </a:r>
          </a:p>
          <a:p>
            <a:r>
              <a:rPr lang="cs-CZ" sz="1600" dirty="0"/>
              <a:t>jsou smysluplným a zcela nezbytným </a:t>
            </a:r>
            <a:r>
              <a:rPr lang="cs-CZ" sz="1600" u="sng" dirty="0"/>
              <a:t>doplněním údajů o kvantitě mikroorganismů </a:t>
            </a:r>
            <a:r>
              <a:rPr lang="cs-CZ" sz="1600" dirty="0"/>
              <a:t>= nestačí jen vysoké množství mikroorganismů, ale hlavně aby byly funkční, tedy aktivní</a:t>
            </a:r>
          </a:p>
          <a:p>
            <a:r>
              <a:rPr lang="cs-CZ" sz="1600" dirty="0"/>
              <a:t>co se týká aktivity, je důležitá nejen její úroveň, ale i </a:t>
            </a:r>
            <a:r>
              <a:rPr lang="cs-CZ" sz="1600" dirty="0" err="1"/>
              <a:t>mnohostranost</a:t>
            </a:r>
            <a:r>
              <a:rPr lang="cs-CZ" sz="1600" dirty="0"/>
              <a:t>, </a:t>
            </a:r>
            <a:r>
              <a:rPr lang="cs-CZ" sz="1600" dirty="0" err="1"/>
              <a:t>diverzita</a:t>
            </a:r>
            <a:r>
              <a:rPr lang="cs-CZ" sz="1600" dirty="0"/>
              <a:t> metabolických funkcí</a:t>
            </a:r>
          </a:p>
          <a:p>
            <a:r>
              <a:rPr lang="cs-CZ" sz="1600" dirty="0"/>
              <a:t>bohužel, téměř vždy (s výjimkou </a:t>
            </a:r>
            <a:r>
              <a:rPr lang="cs-CZ" sz="1600" i="1" dirty="0"/>
              <a:t>in </a:t>
            </a:r>
            <a:r>
              <a:rPr lang="cs-CZ" sz="1600" i="1" dirty="0" err="1"/>
              <a:t>situ</a:t>
            </a:r>
            <a:r>
              <a:rPr lang="cs-CZ" sz="1600" dirty="0"/>
              <a:t> technik) dochází ke zkreslení při přenosu z reálného ekosystému</a:t>
            </a:r>
          </a:p>
          <a:p>
            <a:endParaRPr lang="cs-CZ" sz="1600" dirty="0"/>
          </a:p>
          <a:p>
            <a:pPr>
              <a:buFontTx/>
              <a:buNone/>
            </a:pPr>
            <a:r>
              <a:rPr lang="cs-CZ" sz="1600" b="1" dirty="0">
                <a:solidFill>
                  <a:srgbClr val="FFFF00"/>
                </a:solidFill>
              </a:rPr>
              <a:t>Příklady často využívaných / měřených mikrobiálních aktivit:</a:t>
            </a:r>
          </a:p>
          <a:p>
            <a:r>
              <a:rPr lang="cs-CZ" sz="1600" dirty="0">
                <a:solidFill>
                  <a:srgbClr val="CC99FF"/>
                </a:solidFill>
              </a:rPr>
              <a:t>měření respirace; měření mineralizace dusíku;  měření fixace dusíku; měření ATP; produkce tepla; měření nitrifikace, </a:t>
            </a:r>
            <a:r>
              <a:rPr lang="cs-CZ" sz="1600" dirty="0" err="1">
                <a:solidFill>
                  <a:srgbClr val="CC99FF"/>
                </a:solidFill>
              </a:rPr>
              <a:t>sulfurikace</a:t>
            </a:r>
            <a:r>
              <a:rPr lang="cs-CZ" sz="1600" dirty="0">
                <a:solidFill>
                  <a:srgbClr val="CC99FF"/>
                </a:solidFill>
              </a:rPr>
              <a:t>, oxidace železa apod.;  měření denitrifikace, </a:t>
            </a:r>
            <a:r>
              <a:rPr lang="cs-CZ" sz="1600" dirty="0" err="1">
                <a:solidFill>
                  <a:srgbClr val="CC99FF"/>
                </a:solidFill>
              </a:rPr>
              <a:t>desulfurikace</a:t>
            </a:r>
            <a:r>
              <a:rPr lang="cs-CZ" sz="1600" dirty="0">
                <a:solidFill>
                  <a:srgbClr val="CC99FF"/>
                </a:solidFill>
              </a:rPr>
              <a:t>; měření enzymových aktivit; atd. atd.</a:t>
            </a: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53684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Bazální respirace</a:t>
            </a:r>
            <a:endParaRPr lang="en-US"/>
          </a:p>
        </p:txBody>
      </p:sp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514964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jako bazální mineralizace (= bez přídavku substrátu) koreluje s obsahem organické hmoty (</a:t>
            </a:r>
            <a:r>
              <a:rPr lang="cs-CZ" sz="1800" dirty="0" err="1"/>
              <a:t>C</a:t>
            </a:r>
            <a:r>
              <a:rPr lang="cs-CZ" sz="1800" baseline="-25000" dirty="0" err="1"/>
              <a:t>org</a:t>
            </a:r>
            <a:r>
              <a:rPr lang="cs-CZ" sz="18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1800" dirty="0">
                <a:solidFill>
                  <a:srgbClr val="CC99FF"/>
                </a:solidFill>
              </a:rPr>
              <a:t>ISO 16072 (2002): </a:t>
            </a:r>
            <a:r>
              <a:rPr lang="cs-CZ" sz="1800" dirty="0" err="1">
                <a:solidFill>
                  <a:srgbClr val="CC99FF"/>
                </a:solidFill>
              </a:rPr>
              <a:t>Soil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quality</a:t>
            </a:r>
            <a:r>
              <a:rPr lang="cs-CZ" sz="1800" dirty="0">
                <a:solidFill>
                  <a:srgbClr val="CC99FF"/>
                </a:solidFill>
              </a:rPr>
              <a:t> - </a:t>
            </a:r>
            <a:r>
              <a:rPr lang="cs-CZ" sz="1800" dirty="0" err="1">
                <a:solidFill>
                  <a:srgbClr val="CC99FF"/>
                </a:solidFill>
              </a:rPr>
              <a:t>Laboratory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methods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for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determination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of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microbial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soil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respiration</a:t>
            </a:r>
            <a:endParaRPr lang="cs-CZ" sz="1800" dirty="0">
              <a:solidFill>
                <a:srgbClr val="CC99FF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/>
              <a:t>Důležitý parametr pro biologickou kvalitu půdy – BR (</a:t>
            </a:r>
            <a:r>
              <a:rPr lang="cs-CZ" sz="1800" dirty="0" err="1"/>
              <a:t>basal</a:t>
            </a:r>
            <a:r>
              <a:rPr lang="cs-CZ" sz="1800" dirty="0"/>
              <a:t> </a:t>
            </a:r>
            <a:r>
              <a:rPr lang="cs-CZ" sz="1800" dirty="0" err="1"/>
              <a:t>respiration</a:t>
            </a:r>
            <a:r>
              <a:rPr lang="cs-CZ" sz="1800" dirty="0"/>
              <a:t>)</a:t>
            </a:r>
          </a:p>
          <a:p>
            <a:pPr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b="1" dirty="0">
                <a:solidFill>
                  <a:srgbClr val="FFFF00"/>
                </a:solidFill>
              </a:rPr>
              <a:t>Limity a nevýhody: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aktuální přídavek substrátu ovlivňuje podíl aktivních mikroorganismů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relativní necitlivost k malým dávkám kontaminantů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nutno kombinovat s jinými parametry (např. mikrobiální biomasa) či potenciální respirace (po přídavku substrátu)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nutno interpretovat s ohledem na obsah a dostupných organických látek v půdě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u terénních měření nutno stanovovat opakovaně v čase – silná sezónní závislost</a:t>
            </a:r>
          </a:p>
        </p:txBody>
      </p:sp>
      <p:sp>
        <p:nvSpPr>
          <p:cNvPr id="27653" name="Text Box 2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1524000" y="379413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3917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Potenciální respirace</a:t>
            </a:r>
            <a:endParaRPr lang="en-US"/>
          </a:p>
        </p:txBody>
      </p:sp>
      <p:sp>
        <p:nvSpPr>
          <p:cNvPr id="37891" name="Rectangle 12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2742605"/>
          </a:xfrm>
        </p:spPr>
        <p:txBody>
          <a:bodyPr/>
          <a:lstStyle/>
          <a:p>
            <a:r>
              <a:rPr lang="cs-CZ" b="0"/>
              <a:t>po přídavku lehce využitelného substrátu není již respirace limitována substrátem a dostáváme obraz potenciální respirace - PR - která odráží skutečné </a:t>
            </a:r>
            <a:r>
              <a:rPr lang="cs-CZ" u="sng"/>
              <a:t>energetické potřeby</a:t>
            </a:r>
            <a:r>
              <a:rPr lang="cs-CZ" b="0"/>
              <a:t> a mineralizační aktivitu mikrobiálního společenstva</a:t>
            </a:r>
          </a:p>
          <a:p>
            <a:endParaRPr lang="cs-CZ" b="0"/>
          </a:p>
          <a:p>
            <a:r>
              <a:rPr lang="cs-CZ" b="0"/>
              <a:t>měření např. jako produkce</a:t>
            </a:r>
            <a:br>
              <a:rPr lang="cs-CZ" b="0"/>
            </a:br>
            <a:r>
              <a:rPr lang="cs-CZ" b="0"/>
              <a:t>CO</a:t>
            </a:r>
            <a:r>
              <a:rPr lang="cs-CZ" b="0" baseline="-25000"/>
              <a:t>2</a:t>
            </a:r>
            <a:r>
              <a:rPr lang="cs-CZ" b="0"/>
              <a:t> v metodě SIR</a:t>
            </a:r>
            <a:endParaRPr lang="en-US"/>
          </a:p>
        </p:txBody>
      </p:sp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7894" name="Picture 10" descr="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11104" r="12576" b="35674"/>
          <a:stretch>
            <a:fillRect/>
          </a:stretch>
        </p:blipFill>
        <p:spPr bwMode="auto">
          <a:xfrm>
            <a:off x="5735960" y="2060848"/>
            <a:ext cx="4703762" cy="454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5" name="Line 13"/>
          <p:cNvSpPr>
            <a:spLocks noChangeShapeType="1"/>
          </p:cNvSpPr>
          <p:nvPr/>
        </p:nvSpPr>
        <p:spPr bwMode="auto">
          <a:xfrm>
            <a:off x="8688288" y="5734274"/>
            <a:ext cx="1763712" cy="9064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6" name="Line 14"/>
          <p:cNvSpPr>
            <a:spLocks noChangeShapeType="1"/>
          </p:cNvSpPr>
          <p:nvPr/>
        </p:nvSpPr>
        <p:spPr bwMode="auto">
          <a:xfrm flipV="1">
            <a:off x="8688288" y="5661248"/>
            <a:ext cx="1763712" cy="97948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89586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Potenciální vs. bazální respirace</a:t>
            </a:r>
            <a:endParaRPr lang="en-US"/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8917" name="Picture 6" descr="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71601"/>
            <a:ext cx="7380288" cy="447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8166101" y="2541588"/>
            <a:ext cx="360363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80%</a:t>
            </a:r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8412163" y="5375275"/>
            <a:ext cx="1008062" cy="2873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]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920" name="Text Box 9"/>
          <p:cNvSpPr txBox="1">
            <a:spLocks noChangeArrowheads="1"/>
          </p:cNvSpPr>
          <p:nvPr/>
        </p:nvSpPr>
        <p:spPr bwMode="auto">
          <a:xfrm>
            <a:off x="4451351" y="5340351"/>
            <a:ext cx="1008063" cy="2524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]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33185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/>
              <a:t>Mineralizace / respirace / využití C substrátů</a:t>
            </a:r>
            <a:endParaRPr lang="en-US" sz="2000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1968222"/>
          </a:xfrm>
        </p:spPr>
        <p:txBody>
          <a:bodyPr/>
          <a:lstStyle/>
          <a:p>
            <a:pPr algn="just"/>
            <a:r>
              <a:rPr lang="cs-CZ" sz="1800" b="1" dirty="0">
                <a:solidFill>
                  <a:srgbClr val="FFFF00"/>
                </a:solidFill>
              </a:rPr>
              <a:t>Respirometrie</a:t>
            </a:r>
            <a:r>
              <a:rPr lang="cs-CZ" sz="1800" dirty="0"/>
              <a:t> - systémy kontinuálně měřící respiraci, přesněji spotřebu kyslíku či produkci oxidu uhličitého</a:t>
            </a:r>
          </a:p>
          <a:p>
            <a:pPr algn="just"/>
            <a:r>
              <a:rPr lang="cs-CZ" sz="1800" dirty="0"/>
              <a:t>Různé metody detekce, různý design přístrojů</a:t>
            </a:r>
          </a:p>
          <a:p>
            <a:pPr algn="just"/>
            <a:r>
              <a:rPr lang="cs-CZ" sz="1800" dirty="0"/>
              <a:t>Využití pro aerobní i anaerobní aplikace, pro studium biodegradací, kinetiku růstu sledovanou pomocí produkce produktu atd.</a:t>
            </a: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1" name="Picture 6" descr="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787650"/>
            <a:ext cx="4032250" cy="206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1" descr="Respicond%201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4930775"/>
            <a:ext cx="2663825" cy="190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3" descr="Australia%203we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54" y="4876801"/>
            <a:ext cx="1485900" cy="197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4645025"/>
            <a:ext cx="2771775" cy="221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bdélník 13"/>
          <p:cNvSpPr/>
          <p:nvPr/>
        </p:nvSpPr>
        <p:spPr>
          <a:xfrm>
            <a:off x="6888088" y="3789041"/>
            <a:ext cx="3778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OxiTOP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– měření respirace pomocí změny tlaku</a:t>
            </a:r>
          </a:p>
        </p:txBody>
      </p:sp>
    </p:spTree>
    <p:extLst>
      <p:ext uri="{BB962C8B-B14F-4D97-AF65-F5344CB8AC3E}">
        <p14:creationId xmlns:p14="http://schemas.microsoft.com/office/powerpoint/2010/main" val="377506731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</a:t>
            </a:r>
            <a:r>
              <a:rPr lang="en-US" dirty="0" err="1"/>
              <a:t>indikace</a:t>
            </a:r>
            <a:r>
              <a:rPr lang="en-US" dirty="0"/>
              <a:t> versus bio</a:t>
            </a:r>
            <a:r>
              <a:rPr lang="cs-CZ" dirty="0"/>
              <a:t>monitoring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bio + monitoring</a:t>
            </a:r>
          </a:p>
          <a:p>
            <a:r>
              <a:rPr lang="cs-CZ" dirty="0" err="1"/>
              <a:t>bioindikace</a:t>
            </a:r>
            <a:r>
              <a:rPr lang="cs-CZ" dirty="0"/>
              <a:t> je postup</a:t>
            </a:r>
          </a:p>
          <a:p>
            <a:r>
              <a:rPr lang="cs-CZ" dirty="0"/>
              <a:t>biomonitoring je jeho použití v terénních studiích zejména na více lokalitách nebo opakovaně v čase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23556775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Růstové křivky měřené pomocí produkce CO</a:t>
            </a:r>
            <a:r>
              <a:rPr lang="cs-CZ" baseline="-25000" dirty="0"/>
              <a:t>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5736884"/>
          </a:xfrm>
        </p:spPr>
        <p:txBody>
          <a:bodyPr/>
          <a:lstStyle/>
          <a:p>
            <a:pPr algn="just"/>
            <a:r>
              <a:rPr lang="en-US" sz="1800" dirty="0">
                <a:solidFill>
                  <a:srgbClr val="CC99FF"/>
                </a:solidFill>
              </a:rPr>
              <a:t>ISO 17155</a:t>
            </a:r>
            <a:r>
              <a:rPr lang="cs-CZ" sz="1800" dirty="0">
                <a:solidFill>
                  <a:srgbClr val="CC99FF"/>
                </a:solidFill>
              </a:rPr>
              <a:t> (2002):</a:t>
            </a:r>
            <a:r>
              <a:rPr lang="en-US" sz="1800" dirty="0">
                <a:solidFill>
                  <a:srgbClr val="CC99FF"/>
                </a:solidFill>
              </a:rPr>
              <a:t> Soil quality - Determination of abundance and activity of soil </a:t>
            </a:r>
            <a:r>
              <a:rPr lang="en-US" sz="1800" dirty="0" err="1">
                <a:solidFill>
                  <a:srgbClr val="CC99FF"/>
                </a:solidFill>
              </a:rPr>
              <a:t>microflora</a:t>
            </a:r>
            <a:r>
              <a:rPr lang="en-US" sz="1800" dirty="0">
                <a:solidFill>
                  <a:srgbClr val="CC99FF"/>
                </a:solidFill>
              </a:rPr>
              <a:t> using respiration curves</a:t>
            </a:r>
            <a:endParaRPr lang="cs-CZ" sz="1800" dirty="0">
              <a:solidFill>
                <a:srgbClr val="CC99FF"/>
              </a:solidFill>
            </a:endParaRPr>
          </a:p>
          <a:p>
            <a:pPr algn="just"/>
            <a:r>
              <a:rPr lang="cs-CZ" sz="1800" dirty="0"/>
              <a:t>metoda stanovení </a:t>
            </a:r>
            <a:r>
              <a:rPr lang="cs-CZ" sz="1800" dirty="0">
                <a:solidFill>
                  <a:srgbClr val="FFFF00"/>
                </a:solidFill>
              </a:rPr>
              <a:t>"kontaminace" půdy (tzv. ecotoxic </a:t>
            </a:r>
            <a:r>
              <a:rPr lang="cs-CZ" sz="1800" dirty="0" err="1">
                <a:solidFill>
                  <a:srgbClr val="FFFF00"/>
                </a:solidFill>
              </a:rPr>
              <a:t>potential</a:t>
            </a:r>
            <a:r>
              <a:rPr lang="cs-CZ" sz="1800" dirty="0">
                <a:solidFill>
                  <a:srgbClr val="FFFF00"/>
                </a:solidFill>
              </a:rPr>
              <a:t>) </a:t>
            </a:r>
            <a:r>
              <a:rPr lang="cs-CZ" sz="1800" dirty="0"/>
              <a:t>a efektu kontaminace v laboratorních studiích</a:t>
            </a:r>
          </a:p>
          <a:p>
            <a:pPr>
              <a:buNone/>
            </a:pPr>
            <a:r>
              <a:rPr lang="cs-CZ" sz="1800" u="sng" dirty="0"/>
              <a:t>Důležité parametry:</a:t>
            </a:r>
          </a:p>
          <a:p>
            <a:r>
              <a:rPr lang="cs-CZ" sz="1400" dirty="0" err="1"/>
              <a:t>lag</a:t>
            </a:r>
            <a:r>
              <a:rPr lang="cs-CZ" sz="1400" dirty="0"/>
              <a:t> </a:t>
            </a:r>
            <a:r>
              <a:rPr lang="cs-CZ" sz="1400" dirty="0" err="1"/>
              <a:t>time</a:t>
            </a:r>
            <a:r>
              <a:rPr lang="cs-CZ" sz="1400" dirty="0"/>
              <a:t> - čas od přídavku substrátu </a:t>
            </a:r>
            <a:br>
              <a:rPr lang="cs-CZ" sz="1400" dirty="0"/>
            </a:br>
            <a:r>
              <a:rPr lang="cs-CZ" sz="1400" dirty="0"/>
              <a:t>do počátku exponenciálního růstu – </a:t>
            </a:r>
            <a:br>
              <a:rPr lang="cs-CZ" sz="1400" dirty="0"/>
            </a:br>
            <a:r>
              <a:rPr lang="cs-CZ" sz="1400" dirty="0"/>
              <a:t>reflektuje vitalitu "</a:t>
            </a:r>
            <a:r>
              <a:rPr lang="cs-CZ" sz="1400" dirty="0" err="1"/>
              <a:t>growers</a:t>
            </a:r>
            <a:r>
              <a:rPr lang="cs-CZ" sz="1400" dirty="0"/>
              <a:t>„</a:t>
            </a:r>
          </a:p>
          <a:p>
            <a:r>
              <a:rPr lang="cs-CZ" sz="1400" dirty="0"/>
              <a:t>růstová rychlost µ</a:t>
            </a:r>
          </a:p>
          <a:p>
            <a:r>
              <a:rPr lang="cs-CZ" sz="1400" dirty="0"/>
              <a:t>aktivační koeficient respirace: </a:t>
            </a:r>
            <a:br>
              <a:rPr lang="cs-CZ" sz="1400" dirty="0"/>
            </a:br>
            <a:r>
              <a:rPr lang="cs-CZ" sz="1400" dirty="0"/>
              <a:t>Q</a:t>
            </a:r>
            <a:r>
              <a:rPr lang="cs-CZ" sz="1400" baseline="-25000" dirty="0"/>
              <a:t>R</a:t>
            </a:r>
            <a:r>
              <a:rPr lang="cs-CZ" sz="1400" dirty="0"/>
              <a:t> = R</a:t>
            </a:r>
            <a:r>
              <a:rPr lang="cs-CZ" sz="1400" baseline="-25000" dirty="0"/>
              <a:t>B</a:t>
            </a:r>
            <a:r>
              <a:rPr lang="cs-CZ" sz="1400" dirty="0"/>
              <a:t>/R</a:t>
            </a:r>
            <a:r>
              <a:rPr lang="cs-CZ" sz="1400" baseline="-25000" dirty="0"/>
              <a:t>S</a:t>
            </a:r>
          </a:p>
          <a:p>
            <a:r>
              <a:rPr lang="cs-CZ" sz="1400" dirty="0"/>
              <a:t>čas k dosažení píku</a:t>
            </a:r>
            <a:endParaRPr lang="cs-CZ" sz="1800" dirty="0"/>
          </a:p>
          <a:p>
            <a:pPr>
              <a:buNone/>
            </a:pPr>
            <a:r>
              <a:rPr lang="cs-CZ" sz="1800" u="sng" dirty="0"/>
              <a:t>Znečištěná půda:</a:t>
            </a:r>
          </a:p>
          <a:p>
            <a:r>
              <a:rPr lang="cs-CZ" sz="1600" dirty="0"/>
              <a:t>Q</a:t>
            </a:r>
            <a:r>
              <a:rPr lang="cs-CZ" sz="1600" baseline="-25000" dirty="0"/>
              <a:t>R</a:t>
            </a:r>
            <a:r>
              <a:rPr lang="cs-CZ" sz="1600" dirty="0"/>
              <a:t> </a:t>
            </a:r>
            <a:r>
              <a:rPr lang="en-US" sz="1600" dirty="0"/>
              <a:t>&gt;</a:t>
            </a:r>
            <a:r>
              <a:rPr lang="cs-CZ" sz="1600" dirty="0"/>
              <a:t>0,3</a:t>
            </a:r>
          </a:p>
          <a:p>
            <a:r>
              <a:rPr lang="cs-CZ" sz="1600" dirty="0" err="1"/>
              <a:t>lag</a:t>
            </a:r>
            <a:r>
              <a:rPr lang="cs-CZ" sz="1600" dirty="0"/>
              <a:t> </a:t>
            </a:r>
            <a:r>
              <a:rPr lang="en-US" sz="1600" dirty="0"/>
              <a:t>&gt;</a:t>
            </a:r>
            <a:r>
              <a:rPr lang="cs-CZ" sz="1600" dirty="0"/>
              <a:t> 20h</a:t>
            </a:r>
          </a:p>
          <a:p>
            <a:r>
              <a:rPr lang="cs-CZ" sz="1600" dirty="0" err="1"/>
              <a:t>t</a:t>
            </a:r>
            <a:r>
              <a:rPr lang="cs-CZ" sz="1600" baseline="-25000" dirty="0" err="1"/>
              <a:t>peakmax</a:t>
            </a:r>
            <a:r>
              <a:rPr lang="cs-CZ" sz="1600" dirty="0"/>
              <a:t> </a:t>
            </a:r>
            <a:r>
              <a:rPr lang="en-US" sz="1600" dirty="0"/>
              <a:t>&gt;</a:t>
            </a:r>
            <a:r>
              <a:rPr lang="cs-CZ" sz="1600" dirty="0"/>
              <a:t> 50h</a:t>
            </a:r>
          </a:p>
        </p:txBody>
      </p:sp>
      <p:pic>
        <p:nvPicPr>
          <p:cNvPr id="4" name="Picture 5" descr="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7" y="2591581"/>
            <a:ext cx="5148064" cy="4264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50565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Aktivity spojené s přeměnami dusíku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764705"/>
            <a:ext cx="8583613" cy="1451967"/>
          </a:xfrm>
        </p:spPr>
        <p:txBody>
          <a:bodyPr/>
          <a:lstStyle/>
          <a:p>
            <a:pPr algn="just">
              <a:buNone/>
            </a:pPr>
            <a:r>
              <a:rPr lang="cs-CZ" sz="1600" b="1" dirty="0">
                <a:solidFill>
                  <a:srgbClr val="FFFF00"/>
                </a:solidFill>
                <a:latin typeface="Tahoma" pitchFamily="34" charset="0"/>
              </a:rPr>
              <a:t>Mikroorganismy jsou naprosto stěžejní:</a:t>
            </a:r>
          </a:p>
          <a:p>
            <a:pPr algn="just">
              <a:buNone/>
            </a:pPr>
            <a:r>
              <a:rPr lang="cs-CZ" sz="1400" dirty="0">
                <a:latin typeface="Tahoma" pitchFamily="34" charset="0"/>
              </a:rPr>
              <a:t>1) kromě sinic a symbiotických bakterií nedovedou organismy poutat N</a:t>
            </a:r>
            <a:r>
              <a:rPr lang="cs-CZ" sz="1400" baseline="-25000" dirty="0">
                <a:latin typeface="Tahoma" pitchFamily="34" charset="0"/>
              </a:rPr>
              <a:t>2</a:t>
            </a:r>
          </a:p>
          <a:p>
            <a:pPr algn="just">
              <a:buNone/>
            </a:pPr>
            <a:r>
              <a:rPr lang="cs-CZ" sz="1400" dirty="0">
                <a:latin typeface="Tahoma" pitchFamily="34" charset="0"/>
              </a:rPr>
              <a:t>2) zpětné uvolňování dusíku do atmosféry</a:t>
            </a:r>
          </a:p>
          <a:p>
            <a:pPr algn="just">
              <a:buNone/>
            </a:pPr>
            <a:r>
              <a:rPr lang="cs-CZ" sz="1400" dirty="0">
                <a:latin typeface="Tahoma" pitchFamily="34" charset="0"/>
              </a:rPr>
              <a:t>3) transformace forem dusíkatých sloučenin</a:t>
            </a:r>
            <a:endParaRPr lang="cs-CZ" sz="1600" dirty="0">
              <a:latin typeface="Tahoma" pitchFamily="34" charset="0"/>
            </a:endParaRPr>
          </a:p>
        </p:txBody>
      </p:sp>
      <p:pic>
        <p:nvPicPr>
          <p:cNvPr id="4" name="Picture 6" descr="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1" b="19235"/>
          <a:stretch>
            <a:fillRect/>
          </a:stretch>
        </p:blipFill>
        <p:spPr bwMode="auto">
          <a:xfrm>
            <a:off x="1524000" y="2780928"/>
            <a:ext cx="9142413" cy="407707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6" descr="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764704"/>
            <a:ext cx="2195736" cy="194352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9253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Fixace dusíku</a:t>
            </a:r>
            <a:endParaRPr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03512" y="838201"/>
            <a:ext cx="8856984" cy="419457"/>
          </a:xfrm>
        </p:spPr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619626" y="980729"/>
            <a:ext cx="58688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N</a:t>
            </a:r>
            <a:r>
              <a:rPr kumimoji="0" lang="cs-CZ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je fixován do NH</a:t>
            </a:r>
            <a:r>
              <a:rPr kumimoji="0" lang="cs-CZ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3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: N</a:t>
            </a:r>
            <a:r>
              <a:rPr kumimoji="0" lang="cs-CZ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+ 6e</a:t>
            </a:r>
            <a:r>
              <a:rPr kumimoji="0" lang="cs-CZ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 2NH</a:t>
            </a:r>
            <a:r>
              <a:rPr kumimoji="0" lang="cs-CZ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3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 (+630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kJ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/mol)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sinice (hlavně ve vodách - 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Aphanizomenon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, 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Nostoc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, 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Anabaena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); symbiotické bakterie (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Rhizobacteriacae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- luštěniny); kolem 100 druhů volně žijících bakterií aerobních i anaerobních (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Azotobacter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, 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Azospirileum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, 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Beijernickia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, Clostridium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systémy se liší v množství poutaného dusíku; nejvíce fixují symbiotické asociace, neboť v okolí kořenů je přísun živin</a:t>
            </a:r>
          </a:p>
        </p:txBody>
      </p:sp>
      <p:pic>
        <p:nvPicPr>
          <p:cNvPr id="72710" name="Picture 6" descr="00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7" y="4365105"/>
            <a:ext cx="4896669" cy="130240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711" name="Picture 8" descr="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836712"/>
            <a:ext cx="2843213" cy="2516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712" name="Line 9"/>
          <p:cNvSpPr>
            <a:spLocks noChangeShapeType="1"/>
          </p:cNvSpPr>
          <p:nvPr/>
        </p:nvSpPr>
        <p:spPr bwMode="auto">
          <a:xfrm>
            <a:off x="2614738" y="1022451"/>
            <a:ext cx="4763" cy="352425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3" name="Rectangle 10"/>
          <p:cNvSpPr>
            <a:spLocks noChangeArrowheads="1"/>
          </p:cNvSpPr>
          <p:nvPr/>
        </p:nvSpPr>
        <p:spPr bwMode="auto">
          <a:xfrm>
            <a:off x="2638551" y="1052612"/>
            <a:ext cx="433387" cy="215900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4" name="Text Box 11"/>
          <p:cNvSpPr txBox="1">
            <a:spLocks noChangeArrowheads="1"/>
          </p:cNvSpPr>
          <p:nvPr/>
        </p:nvSpPr>
        <p:spPr bwMode="auto">
          <a:xfrm>
            <a:off x="1775520" y="3501009"/>
            <a:ext cx="309634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jde o proces spotřebovávající energii; probíhá jen v dobrých podmínkách;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je tedy citlivý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endpoint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ke stresu</a:t>
            </a: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inhibující vliv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má obecně amoniak a pro volně žijící fixátory vysoké koncentrace kyslíku; některé ale mají systém chránící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nitrogenázu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před působením kyslíku</a:t>
            </a:r>
          </a:p>
        </p:txBody>
      </p:sp>
      <p:sp>
        <p:nvSpPr>
          <p:cNvPr id="72715" name="Text Box 12"/>
          <p:cNvSpPr txBox="1">
            <a:spLocks noChangeArrowheads="1"/>
          </p:cNvSpPr>
          <p:nvPr/>
        </p:nvSpPr>
        <p:spPr bwMode="auto">
          <a:xfrm>
            <a:off x="4727848" y="6021289"/>
            <a:ext cx="5689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Pozn.: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organismy kterým stačí N</a:t>
            </a:r>
            <a:r>
              <a:rPr kumimoji="0" lang="cs-CZ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jako jediný zdroj dusíku se nazývají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diazotrofní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35921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Fixace dusíku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5033486"/>
          </a:xfrm>
        </p:spPr>
        <p:txBody>
          <a:bodyPr/>
          <a:lstStyle/>
          <a:p>
            <a:pPr algn="just">
              <a:buNone/>
            </a:pPr>
            <a:r>
              <a:rPr lang="cs-CZ" sz="1800" b="1" dirty="0">
                <a:solidFill>
                  <a:srgbClr val="FFFF00"/>
                </a:solidFill>
                <a:latin typeface="Tahoma" pitchFamily="34" charset="0"/>
              </a:rPr>
              <a:t>Měření: </a:t>
            </a:r>
            <a:r>
              <a:rPr lang="cs-CZ" sz="1800" b="1" u="sng" dirty="0">
                <a:solidFill>
                  <a:srgbClr val="FFFF00"/>
                </a:solidFill>
                <a:latin typeface="Tahoma" pitchFamily="34" charset="0"/>
              </a:rPr>
              <a:t>Acetylene </a:t>
            </a:r>
            <a:r>
              <a:rPr lang="cs-CZ" sz="1800" b="1" u="sng" dirty="0" err="1">
                <a:solidFill>
                  <a:srgbClr val="FFFF00"/>
                </a:solidFill>
                <a:latin typeface="Tahoma" pitchFamily="34" charset="0"/>
              </a:rPr>
              <a:t>reduction</a:t>
            </a:r>
            <a:r>
              <a:rPr lang="cs-CZ" sz="1800" b="1" u="sng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cs-CZ" sz="1800" b="1" u="sng" dirty="0" err="1">
                <a:solidFill>
                  <a:srgbClr val="FFFF00"/>
                </a:solidFill>
                <a:latin typeface="Tahoma" pitchFamily="34" charset="0"/>
              </a:rPr>
              <a:t>assay</a:t>
            </a:r>
            <a:r>
              <a:rPr lang="cs-CZ" sz="1800" b="1" u="sng" dirty="0">
                <a:solidFill>
                  <a:srgbClr val="FFFF00"/>
                </a:solidFill>
                <a:latin typeface="Tahoma" pitchFamily="34" charset="0"/>
              </a:rPr>
              <a:t> (ARA)</a:t>
            </a:r>
          </a:p>
          <a:p>
            <a:pPr algn="just">
              <a:buFontTx/>
              <a:buChar char="-"/>
            </a:pPr>
            <a:r>
              <a:rPr lang="cs-CZ" sz="1600" dirty="0">
                <a:latin typeface="Tahoma" pitchFamily="34" charset="0"/>
              </a:rPr>
              <a:t>využívá větší afinity </a:t>
            </a:r>
            <a:r>
              <a:rPr lang="cs-CZ" sz="1600" dirty="0" err="1">
                <a:latin typeface="Tahoma" pitchFamily="34" charset="0"/>
              </a:rPr>
              <a:t>nitrogenázy</a:t>
            </a:r>
            <a:r>
              <a:rPr lang="cs-CZ" sz="1600" dirty="0">
                <a:latin typeface="Tahoma" pitchFamily="34" charset="0"/>
              </a:rPr>
              <a:t> pro acetylen</a:t>
            </a:r>
          </a:p>
          <a:p>
            <a:pPr algn="just">
              <a:buFontTx/>
              <a:buChar char="-"/>
            </a:pPr>
            <a:r>
              <a:rPr lang="cs-CZ" sz="1600" dirty="0">
                <a:latin typeface="Tahoma" pitchFamily="34" charset="0"/>
              </a:rPr>
              <a:t>systém s půdou, případně i s rostlinami, je vzduchotěsný</a:t>
            </a:r>
          </a:p>
          <a:p>
            <a:pPr algn="just">
              <a:buFontTx/>
              <a:buChar char="-"/>
            </a:pPr>
            <a:r>
              <a:rPr lang="cs-CZ" sz="1600" dirty="0">
                <a:latin typeface="Tahoma" pitchFamily="34" charset="0"/>
              </a:rPr>
              <a:t>prostor nad půdou se z 10% nasytí acetylénem či směsí acetylen-kyslík a po několika hodinách se měří </a:t>
            </a:r>
            <a:r>
              <a:rPr lang="cs-CZ" sz="1600" dirty="0" err="1">
                <a:latin typeface="Tahoma" pitchFamily="34" charset="0"/>
              </a:rPr>
              <a:t>ethylen</a:t>
            </a:r>
            <a:endParaRPr lang="cs-CZ" sz="1600" dirty="0">
              <a:latin typeface="Tahoma" pitchFamily="34" charset="0"/>
            </a:endParaRPr>
          </a:p>
          <a:p>
            <a:pPr algn="just">
              <a:buFontTx/>
              <a:buChar char="-"/>
            </a:pPr>
            <a:r>
              <a:rPr lang="cs-CZ" sz="1600" dirty="0">
                <a:latin typeface="Tahoma" pitchFamily="34" charset="0"/>
              </a:rPr>
              <a:t>redukovaný </a:t>
            </a:r>
            <a:r>
              <a:rPr lang="cs-CZ" sz="1600" dirty="0" err="1">
                <a:latin typeface="Tahoma" pitchFamily="34" charset="0"/>
              </a:rPr>
              <a:t>ethylen</a:t>
            </a:r>
            <a:r>
              <a:rPr lang="cs-CZ" sz="1600" dirty="0">
                <a:latin typeface="Tahoma" pitchFamily="34" charset="0"/>
              </a:rPr>
              <a:t> se stanovuje GC s FID detektorem</a:t>
            </a:r>
          </a:p>
          <a:p>
            <a:pPr algn="just">
              <a:buFontTx/>
              <a:buChar char="-"/>
            </a:pPr>
            <a:r>
              <a:rPr lang="cs-CZ" sz="1600" dirty="0">
                <a:latin typeface="Tahoma" pitchFamily="34" charset="0"/>
              </a:rPr>
              <a:t>užívá se faktor 3 molů </a:t>
            </a:r>
            <a:r>
              <a:rPr lang="cs-CZ" sz="1600" dirty="0" err="1">
                <a:latin typeface="Tahoma" pitchFamily="34" charset="0"/>
              </a:rPr>
              <a:t>ethylenu</a:t>
            </a:r>
            <a:r>
              <a:rPr lang="cs-CZ" sz="1600" dirty="0">
                <a:latin typeface="Tahoma" pitchFamily="34" charset="0"/>
              </a:rPr>
              <a:t> na 1 mol fixovaného N</a:t>
            </a:r>
            <a:r>
              <a:rPr lang="cs-CZ" sz="1600" baseline="-25000" dirty="0">
                <a:latin typeface="Tahoma" pitchFamily="34" charset="0"/>
              </a:rPr>
              <a:t>2</a:t>
            </a:r>
            <a:endParaRPr lang="cs-CZ" sz="1800" baseline="-25000" dirty="0">
              <a:latin typeface="Tahoma" pitchFamily="34" charset="0"/>
            </a:endParaRPr>
          </a:p>
          <a:p>
            <a:pPr algn="just"/>
            <a:endParaRPr lang="cs-CZ" sz="1800" dirty="0">
              <a:latin typeface="Tahoma" pitchFamily="34" charset="0"/>
            </a:endParaRPr>
          </a:p>
          <a:p>
            <a:pPr algn="just"/>
            <a:r>
              <a:rPr lang="cs-CZ" sz="1800" dirty="0">
                <a:latin typeface="Tahoma" pitchFamily="34" charset="0"/>
              </a:rPr>
              <a:t>je velmi citlivou, levnou a jednoduchou metodou </a:t>
            </a:r>
          </a:p>
          <a:p>
            <a:pPr algn="just"/>
            <a:r>
              <a:rPr lang="cs-CZ" sz="1800" dirty="0">
                <a:latin typeface="Tahoma" pitchFamily="34" charset="0"/>
              </a:rPr>
              <a:t>alternativou je měření fixace </a:t>
            </a:r>
            <a:r>
              <a:rPr lang="cs-CZ" sz="1800" baseline="30000" dirty="0">
                <a:latin typeface="Tahoma" pitchFamily="34" charset="0"/>
              </a:rPr>
              <a:t>15</a:t>
            </a:r>
            <a:r>
              <a:rPr lang="cs-CZ" sz="1800" dirty="0">
                <a:latin typeface="Tahoma" pitchFamily="34" charset="0"/>
              </a:rPr>
              <a:t>N - nutná drahá instrumentace (IRMS)</a:t>
            </a:r>
          </a:p>
          <a:p>
            <a:pPr algn="just"/>
            <a:r>
              <a:rPr lang="cs-CZ" sz="1800" dirty="0">
                <a:latin typeface="Tahoma" pitchFamily="34" charset="0"/>
              </a:rPr>
              <a:t>může se také sledovat rychlost růstu organismů na médiu bez dusíku</a:t>
            </a:r>
          </a:p>
          <a:p>
            <a:pPr algn="just"/>
            <a:r>
              <a:rPr lang="cs-CZ" sz="1800" dirty="0">
                <a:latin typeface="Tahoma" pitchFamily="34" charset="0"/>
              </a:rPr>
              <a:t>často se sleduje také přítomnost hlízek u cílových rostlin</a:t>
            </a:r>
          </a:p>
        </p:txBody>
      </p:sp>
    </p:spTree>
    <p:extLst>
      <p:ext uri="{BB962C8B-B14F-4D97-AF65-F5344CB8AC3E}">
        <p14:creationId xmlns:p14="http://schemas.microsoft.com/office/powerpoint/2010/main" val="135999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Amonifikace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703513" y="908721"/>
            <a:ext cx="8568952" cy="4678561"/>
          </a:xfrm>
        </p:spPr>
        <p:txBody>
          <a:bodyPr/>
          <a:lstStyle/>
          <a:p>
            <a:pPr marL="180975" indent="-180975" algn="just">
              <a:buFontTx/>
              <a:buChar char="•"/>
            </a:pPr>
            <a:r>
              <a:rPr lang="cs-CZ" dirty="0">
                <a:latin typeface="Tahoma" pitchFamily="34" charset="0"/>
              </a:rPr>
              <a:t>proces kdy se NH3 uvolňuje z </a:t>
            </a:r>
            <a:r>
              <a:rPr lang="cs-CZ" dirty="0" err="1">
                <a:latin typeface="Tahoma" pitchFamily="34" charset="0"/>
              </a:rPr>
              <a:t>glutamátu</a:t>
            </a:r>
            <a:r>
              <a:rPr lang="cs-CZ" dirty="0">
                <a:latin typeface="Tahoma" pitchFamily="34" charset="0"/>
              </a:rPr>
              <a:t> (uvnitř buněk)</a:t>
            </a:r>
          </a:p>
          <a:p>
            <a:pPr marL="180975" indent="-180975" algn="just">
              <a:buFontTx/>
              <a:buChar char="•"/>
            </a:pPr>
            <a:r>
              <a:rPr lang="cs-CZ" dirty="0">
                <a:latin typeface="Tahoma" pitchFamily="34" charset="0"/>
              </a:rPr>
              <a:t>či proces kdy enzymem ureázou se štěpí močovina</a:t>
            </a:r>
          </a:p>
          <a:p>
            <a:pPr marL="180975" indent="-180975" algn="just">
              <a:buFontTx/>
              <a:buChar char="•"/>
            </a:pPr>
            <a:r>
              <a:rPr lang="cs-CZ" dirty="0">
                <a:latin typeface="Tahoma" pitchFamily="34" charset="0"/>
              </a:rPr>
              <a:t>nebo extracelulární degradace </a:t>
            </a:r>
            <a:r>
              <a:rPr lang="cs-CZ" dirty="0" err="1">
                <a:latin typeface="Tahoma" pitchFamily="34" charset="0"/>
              </a:rPr>
              <a:t>proteázami</a:t>
            </a:r>
            <a:r>
              <a:rPr lang="cs-CZ" dirty="0">
                <a:latin typeface="Tahoma" pitchFamily="34" charset="0"/>
              </a:rPr>
              <a:t>, lysozymy, nukleázami</a:t>
            </a:r>
          </a:p>
          <a:p>
            <a:pPr marL="180975" indent="-180975" algn="just"/>
            <a:r>
              <a:rPr lang="cs-CZ" dirty="0">
                <a:latin typeface="Tahoma" pitchFamily="34" charset="0"/>
              </a:rPr>
              <a:t>Závislost na množství N v prostředí:</a:t>
            </a:r>
          </a:p>
          <a:p>
            <a:pPr marL="180975" indent="-180975">
              <a:buFontTx/>
              <a:buChar char="•"/>
            </a:pPr>
            <a:r>
              <a:rPr lang="cs-CZ" dirty="0"/>
              <a:t> </a:t>
            </a:r>
            <a:r>
              <a:rPr lang="cs-CZ" sz="1800" dirty="0"/>
              <a:t>při poměru C:N </a:t>
            </a:r>
            <a:r>
              <a:rPr lang="en-US" sz="1800" dirty="0"/>
              <a:t>&lt; 20 p</a:t>
            </a:r>
            <a:r>
              <a:rPr lang="cs-CZ" sz="1800" dirty="0" err="1"/>
              <a:t>řevládá</a:t>
            </a:r>
            <a:r>
              <a:rPr lang="cs-CZ" sz="1800" dirty="0"/>
              <a:t> amonifikace</a:t>
            </a:r>
          </a:p>
          <a:p>
            <a:pPr marL="180975" indent="-180975">
              <a:buFontTx/>
              <a:buChar char="•"/>
            </a:pPr>
            <a:r>
              <a:rPr lang="cs-CZ" sz="1800" dirty="0"/>
              <a:t> při C:N </a:t>
            </a:r>
            <a:r>
              <a:rPr lang="en-US" sz="1800" dirty="0"/>
              <a:t>&gt;</a:t>
            </a:r>
            <a:r>
              <a:rPr lang="cs-CZ" sz="1800" dirty="0"/>
              <a:t> 20 asimilace</a:t>
            </a:r>
            <a:endParaRPr lang="cs-CZ" dirty="0"/>
          </a:p>
          <a:p>
            <a:pPr marL="180975" indent="-180975"/>
            <a:r>
              <a:rPr lang="cs-CZ" dirty="0"/>
              <a:t>Metodicky lze rozlišit amonifikaci jako bazální úroveň mineralizace N - obdoba bazální respirace v cyklu C; a potenciální amonifikaci po přídavku substrátu (argininu) - obdoba potenciální respirace</a:t>
            </a:r>
          </a:p>
          <a:p>
            <a:endParaRPr lang="cs-CZ" dirty="0"/>
          </a:p>
        </p:txBody>
      </p:sp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4998" name="Picture 11" descr="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5445224"/>
            <a:ext cx="3024336" cy="74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12" descr="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5085185"/>
            <a:ext cx="3917173" cy="151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93230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Mineralizace dusíku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2361867"/>
          </a:xfrm>
        </p:spPr>
        <p:txBody>
          <a:bodyPr/>
          <a:lstStyle/>
          <a:p>
            <a:r>
              <a:rPr lang="cs-CZ" sz="1800" dirty="0">
                <a:solidFill>
                  <a:srgbClr val="FFFF00"/>
                </a:solidFill>
                <a:latin typeface="Tahoma" pitchFamily="34" charset="0"/>
              </a:rPr>
              <a:t>AMONIFIKACE JE SOUČÁSTÍ ŠIRŠÍHO POJMU: MINERALIZACE DUSÍKU</a:t>
            </a:r>
          </a:p>
          <a:p>
            <a:r>
              <a:rPr lang="cs-CZ" sz="1800" dirty="0">
                <a:latin typeface="Tahoma" pitchFamily="34" charset="0"/>
              </a:rPr>
              <a:t>NEBOŤ ČÁST NH</a:t>
            </a:r>
            <a:r>
              <a:rPr lang="cs-CZ" sz="1800" baseline="-25000" dirty="0">
                <a:latin typeface="Tahoma" pitchFamily="34" charset="0"/>
              </a:rPr>
              <a:t>3</a:t>
            </a:r>
            <a:r>
              <a:rPr lang="cs-CZ" sz="1800" dirty="0">
                <a:latin typeface="Tahoma" pitchFamily="34" charset="0"/>
              </a:rPr>
              <a:t> SE DÁLE OXIDUJE PŘI NITRIFIKACI</a:t>
            </a:r>
          </a:p>
          <a:p>
            <a:pPr algn="just"/>
            <a:r>
              <a:rPr lang="cs-CZ" sz="1800" dirty="0">
                <a:latin typeface="Tahoma" pitchFamily="34" charset="0"/>
              </a:rPr>
              <a:t>metodicky nelze obě fáze příliš dobře oddělit!!!</a:t>
            </a:r>
          </a:p>
          <a:p>
            <a:pPr algn="just"/>
            <a:r>
              <a:rPr lang="cs-CZ" sz="1800" dirty="0">
                <a:latin typeface="Tahoma" pitchFamily="34" charset="0"/>
              </a:rPr>
              <a:t>pokud chceme znát skutečnou (ne potenciální) amonifikaci je jedinou možností měření se značeným dusíkem </a:t>
            </a:r>
            <a:r>
              <a:rPr lang="cs-CZ" sz="1800" baseline="30000" dirty="0">
                <a:latin typeface="Tahoma" pitchFamily="34" charset="0"/>
              </a:rPr>
              <a:t>15</a:t>
            </a:r>
            <a:r>
              <a:rPr lang="cs-CZ" sz="1800" dirty="0">
                <a:latin typeface="Tahoma" pitchFamily="34" charset="0"/>
              </a:rPr>
              <a:t>NH</a:t>
            </a:r>
            <a:r>
              <a:rPr lang="cs-CZ" sz="1800" baseline="-25000" dirty="0">
                <a:latin typeface="Tahoma" pitchFamily="34" charset="0"/>
              </a:rPr>
              <a:t>4</a:t>
            </a:r>
            <a:r>
              <a:rPr lang="cs-CZ" sz="1800" baseline="30000" dirty="0">
                <a:latin typeface="Tahoma" pitchFamily="34" charset="0"/>
              </a:rPr>
              <a:t>+</a:t>
            </a:r>
            <a:r>
              <a:rPr lang="cs-CZ" sz="1800" dirty="0">
                <a:latin typeface="Tahoma" pitchFamily="34" charset="0"/>
              </a:rPr>
              <a:t> či vytvořit </a:t>
            </a:r>
            <a:r>
              <a:rPr lang="cs-CZ" sz="1800" u="sng" dirty="0">
                <a:solidFill>
                  <a:srgbClr val="FFFF00"/>
                </a:solidFill>
                <a:latin typeface="Tahoma" pitchFamily="34" charset="0"/>
              </a:rPr>
              <a:t>anaerobní prostředí zatopením vzorků</a:t>
            </a:r>
          </a:p>
        </p:txBody>
      </p:sp>
    </p:spTree>
    <p:extLst>
      <p:ext uri="{BB962C8B-B14F-4D97-AF65-F5344CB8AC3E}">
        <p14:creationId xmlns:p14="http://schemas.microsoft.com/office/powerpoint/2010/main" val="4960103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Amonifikace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4517231"/>
          </a:xfrm>
        </p:spPr>
        <p:txBody>
          <a:bodyPr/>
          <a:lstStyle/>
          <a:p>
            <a:pPr algn="just">
              <a:buNone/>
            </a:pPr>
            <a:r>
              <a:rPr lang="cs-CZ" sz="1800" b="1" dirty="0">
                <a:solidFill>
                  <a:srgbClr val="FFFF00"/>
                </a:solidFill>
                <a:latin typeface="Tahoma" pitchFamily="34" charset="0"/>
              </a:rPr>
              <a:t>Měření: </a:t>
            </a:r>
            <a:r>
              <a:rPr lang="cs-CZ" sz="1800" b="1" u="sng" dirty="0">
                <a:solidFill>
                  <a:srgbClr val="FFFF00"/>
                </a:solidFill>
                <a:latin typeface="Tahoma" pitchFamily="34" charset="0"/>
              </a:rPr>
              <a:t>Amonifikace - AMO (postup UKZUZ)</a:t>
            </a:r>
          </a:p>
          <a:p>
            <a:pPr algn="just">
              <a:buFontTx/>
              <a:buChar char="-"/>
            </a:pPr>
            <a:r>
              <a:rPr lang="cs-CZ" sz="1600" dirty="0">
                <a:latin typeface="Tahoma" pitchFamily="34" charset="0"/>
              </a:rPr>
              <a:t>vzorek zatopený vodou je inkubován týden při 40°C</a:t>
            </a:r>
          </a:p>
          <a:p>
            <a:pPr algn="just">
              <a:buFontTx/>
              <a:buChar char="-"/>
            </a:pPr>
            <a:r>
              <a:rPr lang="cs-CZ" sz="1600" dirty="0">
                <a:latin typeface="Tahoma" pitchFamily="34" charset="0"/>
              </a:rPr>
              <a:t>stanovení amonných iontů se provádí po extrakci 1M </a:t>
            </a:r>
            <a:r>
              <a:rPr lang="cs-CZ" sz="1600" dirty="0" err="1">
                <a:latin typeface="Tahoma" pitchFamily="34" charset="0"/>
              </a:rPr>
              <a:t>KCl</a:t>
            </a:r>
            <a:r>
              <a:rPr lang="cs-CZ" sz="1600" dirty="0">
                <a:latin typeface="Tahoma" pitchFamily="34" charset="0"/>
              </a:rPr>
              <a:t> (1:5) spektrofotometricky (ISO 14256): při 630 </a:t>
            </a:r>
            <a:r>
              <a:rPr lang="cs-CZ" sz="1600" dirty="0" err="1">
                <a:latin typeface="Tahoma" pitchFamily="34" charset="0"/>
              </a:rPr>
              <a:t>nm</a:t>
            </a:r>
            <a:r>
              <a:rPr lang="cs-CZ" sz="1600" dirty="0">
                <a:latin typeface="Tahoma" pitchFamily="34" charset="0"/>
              </a:rPr>
              <a:t> se sleduje zabarvení vzniklé reakcí s </a:t>
            </a:r>
            <a:r>
              <a:rPr lang="cs-CZ" sz="1600" dirty="0" err="1">
                <a:latin typeface="Tahoma" pitchFamily="34" charset="0"/>
              </a:rPr>
              <a:t>NaOCl</a:t>
            </a:r>
            <a:r>
              <a:rPr lang="cs-CZ" sz="1600" dirty="0">
                <a:latin typeface="Tahoma" pitchFamily="34" charset="0"/>
              </a:rPr>
              <a:t> a </a:t>
            </a:r>
            <a:r>
              <a:rPr lang="cs-CZ" sz="1600" dirty="0" err="1">
                <a:latin typeface="Tahoma" pitchFamily="34" charset="0"/>
              </a:rPr>
              <a:t>phenolátem</a:t>
            </a:r>
            <a:r>
              <a:rPr lang="cs-CZ" sz="1600" dirty="0">
                <a:latin typeface="Tahoma" pitchFamily="34" charset="0"/>
              </a:rPr>
              <a:t> sodným (salicylanem sodným),</a:t>
            </a:r>
            <a:r>
              <a:rPr lang="cs-CZ" sz="1600" dirty="0"/>
              <a:t> </a:t>
            </a:r>
            <a:r>
              <a:rPr lang="cs-CZ" sz="1600" dirty="0">
                <a:latin typeface="Tahoma" pitchFamily="34" charset="0"/>
              </a:rPr>
              <a:t>katalýza </a:t>
            </a:r>
            <a:r>
              <a:rPr lang="cs-CZ" sz="1600" dirty="0" err="1">
                <a:latin typeface="Tahoma" pitchFamily="34" charset="0"/>
              </a:rPr>
              <a:t>nitroprusidem</a:t>
            </a:r>
            <a:r>
              <a:rPr lang="cs-CZ" sz="1600" dirty="0">
                <a:latin typeface="Tahoma" pitchFamily="34" charset="0"/>
              </a:rPr>
              <a:t> sodným (</a:t>
            </a:r>
            <a:r>
              <a:rPr lang="cs-CZ" sz="1600" dirty="0" err="1">
                <a:latin typeface="Tahoma" pitchFamily="34" charset="0"/>
              </a:rPr>
              <a:t>Berthelotova</a:t>
            </a:r>
            <a:r>
              <a:rPr lang="cs-CZ" sz="1600" dirty="0">
                <a:latin typeface="Tahoma" pitchFamily="34" charset="0"/>
              </a:rPr>
              <a:t> reakce)</a:t>
            </a:r>
          </a:p>
          <a:p>
            <a:endParaRPr lang="cs-CZ" sz="1800" dirty="0">
              <a:latin typeface="Tahoma" pitchFamily="34" charset="0"/>
            </a:endParaRPr>
          </a:p>
          <a:p>
            <a:r>
              <a:rPr lang="cs-CZ" sz="1600" dirty="0">
                <a:latin typeface="Tahoma" pitchFamily="34" charset="0"/>
              </a:rPr>
              <a:t>jinou možností je stanovení iontově selektivní plynovou elektrodou (ISE): amonné ionty se převedou na amoniak při pH 11-13 přídavkem 10M </a:t>
            </a:r>
            <a:r>
              <a:rPr lang="cs-CZ" sz="1600" dirty="0" err="1">
                <a:latin typeface="Tahoma" pitchFamily="34" charset="0"/>
              </a:rPr>
              <a:t>NaOH</a:t>
            </a:r>
            <a:r>
              <a:rPr lang="cs-CZ" sz="1600" dirty="0">
                <a:latin typeface="Tahoma" pitchFamily="34" charset="0"/>
              </a:rPr>
              <a:t>; potenciál se měří elektrodou, přičemž ke kalibraci se užije roztoků síranu amonného</a:t>
            </a:r>
          </a:p>
          <a:p>
            <a:r>
              <a:rPr lang="cs-CZ" sz="1800" dirty="0">
                <a:latin typeface="Tahoma" pitchFamily="34" charset="0"/>
              </a:rPr>
              <a:t>vyjadřuje se jako µg NH</a:t>
            </a:r>
            <a:r>
              <a:rPr lang="cs-CZ" sz="1800" baseline="-25000" dirty="0">
                <a:latin typeface="Tahoma" pitchFamily="34" charset="0"/>
              </a:rPr>
              <a:t>4</a:t>
            </a:r>
            <a:r>
              <a:rPr lang="cs-CZ" sz="1800" baseline="30000" dirty="0">
                <a:latin typeface="Tahoma" pitchFamily="34" charset="0"/>
              </a:rPr>
              <a:t>+</a:t>
            </a:r>
            <a:r>
              <a:rPr lang="cs-CZ" sz="1800" dirty="0">
                <a:latin typeface="Tahoma" pitchFamily="34" charset="0"/>
              </a:rPr>
              <a:t>-N . </a:t>
            </a:r>
            <a:r>
              <a:rPr lang="cs-CZ" sz="1800" dirty="0" err="1">
                <a:latin typeface="Tahoma" pitchFamily="34" charset="0"/>
              </a:rPr>
              <a:t>g</a:t>
            </a:r>
            <a:r>
              <a:rPr lang="cs-CZ" sz="1800" baseline="-25000" dirty="0" err="1">
                <a:latin typeface="Tahoma" pitchFamily="34" charset="0"/>
              </a:rPr>
              <a:t>suš</a:t>
            </a:r>
            <a:r>
              <a:rPr lang="cs-CZ" sz="1800" baseline="-25000" dirty="0">
                <a:latin typeface="Tahoma" pitchFamily="34" charset="0"/>
              </a:rPr>
              <a:t>.</a:t>
            </a:r>
            <a:r>
              <a:rPr lang="cs-CZ" sz="1800" baseline="30000" dirty="0">
                <a:latin typeface="Tahoma" pitchFamily="34" charset="0"/>
              </a:rPr>
              <a:t>-1</a:t>
            </a:r>
            <a:r>
              <a:rPr lang="cs-CZ" sz="1800" dirty="0">
                <a:latin typeface="Tahoma" pitchFamily="34" charset="0"/>
              </a:rPr>
              <a:t> . d</a:t>
            </a:r>
            <a:r>
              <a:rPr lang="cs-CZ" sz="1800" baseline="30000" dirty="0">
                <a:latin typeface="Tahoma" pitchFamily="34" charset="0"/>
              </a:rPr>
              <a:t>-1</a:t>
            </a:r>
          </a:p>
          <a:p>
            <a:pPr algn="just">
              <a:buFontTx/>
              <a:buChar char="-"/>
            </a:pPr>
            <a:endParaRPr lang="cs-CZ" sz="1800" dirty="0">
              <a:latin typeface="Tahoma" pitchFamily="34" charset="0"/>
            </a:endParaRPr>
          </a:p>
          <a:p>
            <a:pPr algn="just"/>
            <a:r>
              <a:rPr lang="cs-CZ" sz="1800" dirty="0">
                <a:latin typeface="Tahoma" pitchFamily="34" charset="0"/>
              </a:rPr>
              <a:t>Alternativou je měření se značeným dusíkem </a:t>
            </a:r>
            <a:r>
              <a:rPr lang="cs-CZ" sz="1800" baseline="30000" dirty="0">
                <a:latin typeface="Tahoma" pitchFamily="34" charset="0"/>
              </a:rPr>
              <a:t>15</a:t>
            </a:r>
            <a:r>
              <a:rPr lang="cs-CZ" sz="1800" dirty="0">
                <a:latin typeface="Tahoma" pitchFamily="34" charset="0"/>
              </a:rPr>
              <a:t>NH</a:t>
            </a:r>
            <a:r>
              <a:rPr lang="cs-CZ" sz="1800" baseline="-25000" dirty="0">
                <a:latin typeface="Tahoma" pitchFamily="34" charset="0"/>
              </a:rPr>
              <a:t>4</a:t>
            </a:r>
            <a:r>
              <a:rPr lang="cs-CZ" sz="1800" baseline="30000" dirty="0">
                <a:latin typeface="Tahoma" pitchFamily="34" charset="0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530035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Amonifikace - potenciální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5220629"/>
          </a:xfrm>
        </p:spPr>
        <p:txBody>
          <a:bodyPr/>
          <a:lstStyle/>
          <a:p>
            <a:pPr algn="just">
              <a:buNone/>
            </a:pPr>
            <a:r>
              <a:rPr lang="cs-CZ" sz="1800" b="1" dirty="0">
                <a:solidFill>
                  <a:srgbClr val="FFFF00"/>
                </a:solidFill>
                <a:latin typeface="Tahoma" pitchFamily="34" charset="0"/>
              </a:rPr>
              <a:t>Měření: </a:t>
            </a:r>
            <a:r>
              <a:rPr lang="cs-CZ" sz="1800" b="1" u="sng" dirty="0">
                <a:solidFill>
                  <a:srgbClr val="FFFF00"/>
                </a:solidFill>
                <a:latin typeface="Tahoma" pitchFamily="34" charset="0"/>
              </a:rPr>
              <a:t>Potenciální amonifikace (PAMO) - test s argininem</a:t>
            </a:r>
          </a:p>
          <a:p>
            <a:pPr algn="just">
              <a:buFontTx/>
              <a:buChar char="-"/>
            </a:pPr>
            <a:r>
              <a:rPr lang="cs-CZ" sz="1400" dirty="0">
                <a:latin typeface="Tahoma" pitchFamily="34" charset="0"/>
              </a:rPr>
              <a:t>přídavek substrátu (argininu) a stanovení amonných kationtů po 3h inkubace půdy při 30°C</a:t>
            </a:r>
          </a:p>
          <a:p>
            <a:pPr algn="just">
              <a:buFontTx/>
              <a:buChar char="-"/>
            </a:pPr>
            <a:r>
              <a:rPr lang="cs-CZ" sz="1400" dirty="0">
                <a:latin typeface="Tahoma" pitchFamily="34" charset="0"/>
              </a:rPr>
              <a:t>stanovení amonných iontů se provádí po extrakci 2M </a:t>
            </a:r>
            <a:r>
              <a:rPr lang="cs-CZ" sz="1400" dirty="0" err="1">
                <a:latin typeface="Tahoma" pitchFamily="34" charset="0"/>
              </a:rPr>
              <a:t>KCl</a:t>
            </a:r>
            <a:r>
              <a:rPr lang="cs-CZ" sz="1400" dirty="0">
                <a:latin typeface="Tahoma" pitchFamily="34" charset="0"/>
              </a:rPr>
              <a:t> (1:4) spektrofotometricky (ISO 14256): při 630 </a:t>
            </a:r>
            <a:r>
              <a:rPr lang="cs-CZ" sz="1400" dirty="0" err="1">
                <a:latin typeface="Tahoma" pitchFamily="34" charset="0"/>
              </a:rPr>
              <a:t>nm</a:t>
            </a:r>
            <a:r>
              <a:rPr lang="cs-CZ" sz="1400" dirty="0">
                <a:latin typeface="Tahoma" pitchFamily="34" charset="0"/>
              </a:rPr>
              <a:t> se sleduje zabarvení vzniklé reakcí s </a:t>
            </a:r>
            <a:r>
              <a:rPr lang="cs-CZ" sz="1400" dirty="0" err="1">
                <a:latin typeface="Tahoma" pitchFamily="34" charset="0"/>
              </a:rPr>
              <a:t>NaOCl</a:t>
            </a:r>
            <a:r>
              <a:rPr lang="cs-CZ" sz="1400" dirty="0">
                <a:latin typeface="Tahoma" pitchFamily="34" charset="0"/>
              </a:rPr>
              <a:t> a </a:t>
            </a:r>
            <a:r>
              <a:rPr lang="cs-CZ" sz="1400" dirty="0" err="1">
                <a:latin typeface="Tahoma" pitchFamily="34" charset="0"/>
              </a:rPr>
              <a:t>phenolátem</a:t>
            </a:r>
            <a:r>
              <a:rPr lang="cs-CZ" sz="1400" dirty="0">
                <a:latin typeface="Tahoma" pitchFamily="34" charset="0"/>
              </a:rPr>
              <a:t> sodným (salicylanem sodným), katalýza </a:t>
            </a:r>
            <a:r>
              <a:rPr lang="cs-CZ" sz="1400" dirty="0" err="1">
                <a:latin typeface="Tahoma" pitchFamily="34" charset="0"/>
              </a:rPr>
              <a:t>nitroprusidem</a:t>
            </a:r>
            <a:r>
              <a:rPr lang="cs-CZ" sz="1400" dirty="0">
                <a:latin typeface="Tahoma" pitchFamily="34" charset="0"/>
              </a:rPr>
              <a:t> sodným (</a:t>
            </a:r>
            <a:r>
              <a:rPr lang="cs-CZ" sz="1400" dirty="0" err="1">
                <a:latin typeface="Tahoma" pitchFamily="34" charset="0"/>
              </a:rPr>
              <a:t>Berthelotova</a:t>
            </a:r>
            <a:r>
              <a:rPr lang="cs-CZ" sz="1400" dirty="0">
                <a:latin typeface="Tahoma" pitchFamily="34" charset="0"/>
              </a:rPr>
              <a:t> reakce)</a:t>
            </a:r>
          </a:p>
          <a:p>
            <a:pPr algn="just">
              <a:buFontTx/>
              <a:buChar char="-"/>
            </a:pPr>
            <a:r>
              <a:rPr lang="cs-CZ" sz="1400" dirty="0">
                <a:latin typeface="Tahoma" pitchFamily="34" charset="0"/>
              </a:rPr>
              <a:t>jinou možností je stanovení iontově selektivní plynovou elektrodou (ISE): amonné ionty se převedou na amoniak při pH 11-13 přídavkem 10M </a:t>
            </a:r>
            <a:r>
              <a:rPr lang="cs-CZ" sz="1400" dirty="0" err="1">
                <a:latin typeface="Tahoma" pitchFamily="34" charset="0"/>
              </a:rPr>
              <a:t>NaOH</a:t>
            </a:r>
            <a:r>
              <a:rPr lang="cs-CZ" sz="1400" dirty="0">
                <a:latin typeface="Tahoma" pitchFamily="34" charset="0"/>
              </a:rPr>
              <a:t>; potenciál se měří elektrodou, přičemž ke kalibraci se užije roztoků síranu amonného</a:t>
            </a:r>
            <a:endParaRPr lang="cs-CZ" sz="1800" dirty="0">
              <a:latin typeface="Tahoma" pitchFamily="34" charset="0"/>
            </a:endParaRPr>
          </a:p>
          <a:p>
            <a:pPr algn="just">
              <a:buFontTx/>
              <a:buChar char="-"/>
            </a:pPr>
            <a:endParaRPr lang="cs-CZ" sz="1800" dirty="0">
              <a:latin typeface="Tahoma" pitchFamily="34" charset="0"/>
            </a:endParaRPr>
          </a:p>
          <a:p>
            <a:r>
              <a:rPr lang="cs-CZ" sz="1800" dirty="0"/>
              <a:t>Metoda dává falešné výsledky </a:t>
            </a:r>
            <a:br>
              <a:rPr lang="cs-CZ" sz="1800" dirty="0"/>
            </a:br>
            <a:r>
              <a:rPr lang="cs-CZ" sz="1800" dirty="0"/>
              <a:t>v kyselých půdách a v půdách </a:t>
            </a:r>
            <a:br>
              <a:rPr lang="cs-CZ" sz="1800" dirty="0"/>
            </a:br>
            <a:r>
              <a:rPr lang="cs-CZ" sz="1800" dirty="0"/>
              <a:t>po aktuálním přídavku organické hmoty</a:t>
            </a:r>
          </a:p>
          <a:p>
            <a:r>
              <a:rPr lang="cs-CZ" sz="1800" dirty="0"/>
              <a:t>PAMO není selektivně inhibována </a:t>
            </a:r>
            <a:br>
              <a:rPr lang="cs-CZ" sz="1800" dirty="0"/>
            </a:br>
            <a:r>
              <a:rPr lang="en-US" sz="1800" dirty="0" err="1"/>
              <a:t>cycloheximide</a:t>
            </a:r>
            <a:r>
              <a:rPr lang="cs-CZ" sz="1800" dirty="0"/>
              <a:t>m</a:t>
            </a:r>
            <a:r>
              <a:rPr lang="en-US" sz="1800" dirty="0"/>
              <a:t> </a:t>
            </a:r>
            <a:r>
              <a:rPr lang="cs-CZ" sz="1800" dirty="0"/>
              <a:t>či </a:t>
            </a:r>
            <a:r>
              <a:rPr lang="en-US" sz="1800" dirty="0"/>
              <a:t>streptomycin</a:t>
            </a:r>
            <a:r>
              <a:rPr lang="cs-CZ" sz="1800" dirty="0" err="1"/>
              <a:t>em</a:t>
            </a:r>
            <a:r>
              <a:rPr lang="cs-CZ" sz="1800" dirty="0"/>
              <a:t> </a:t>
            </a:r>
            <a:br>
              <a:rPr lang="cs-CZ" sz="1800" dirty="0"/>
            </a:br>
            <a:r>
              <a:rPr lang="cs-CZ" sz="1800" dirty="0"/>
              <a:t>a proto nelze odděleně měřit </a:t>
            </a:r>
            <a:br>
              <a:rPr lang="cs-CZ" sz="1800" dirty="0"/>
            </a:br>
            <a:r>
              <a:rPr lang="cs-CZ" sz="1800" dirty="0"/>
              <a:t>amonifikaci bakterií a hub</a:t>
            </a:r>
          </a:p>
        </p:txBody>
      </p:sp>
      <p:pic>
        <p:nvPicPr>
          <p:cNvPr id="5" name="Picture 13" descr="1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3284984"/>
            <a:ext cx="4105275" cy="342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532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Nitrifikace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5620726"/>
          </a:xfrm>
        </p:spPr>
        <p:txBody>
          <a:bodyPr/>
          <a:lstStyle/>
          <a:p>
            <a:pPr algn="just"/>
            <a:r>
              <a:rPr lang="cs-CZ" sz="1600" dirty="0">
                <a:latin typeface="Tahoma" pitchFamily="34" charset="0"/>
              </a:rPr>
              <a:t>významný proces, umožňuje mobilitu dusíku v půdě</a:t>
            </a:r>
          </a:p>
          <a:p>
            <a:pPr algn="just">
              <a:buNone/>
            </a:pPr>
            <a:r>
              <a:rPr lang="cs-CZ" sz="1600" dirty="0">
                <a:latin typeface="Tahoma" pitchFamily="34" charset="0"/>
              </a:rPr>
              <a:t>Dva kroky:</a:t>
            </a:r>
          </a:p>
          <a:p>
            <a:pPr algn="just">
              <a:buNone/>
            </a:pPr>
            <a:r>
              <a:rPr lang="cs-CZ" sz="1600" dirty="0">
                <a:latin typeface="Tahoma" pitchFamily="34" charset="0"/>
              </a:rPr>
              <a:t>I. HN</a:t>
            </a:r>
            <a:r>
              <a:rPr lang="cs-CZ" sz="1600" baseline="-25000" dirty="0">
                <a:latin typeface="Tahoma" pitchFamily="34" charset="0"/>
              </a:rPr>
              <a:t>4</a:t>
            </a:r>
            <a:r>
              <a:rPr lang="cs-CZ" sz="1600" baseline="30000" dirty="0">
                <a:latin typeface="Tahoma" pitchFamily="34" charset="0"/>
              </a:rPr>
              <a:t>+</a:t>
            </a:r>
            <a:r>
              <a:rPr lang="cs-CZ" sz="1600" dirty="0">
                <a:latin typeface="Tahoma" pitchFamily="34" charset="0"/>
              </a:rPr>
              <a:t> + O</a:t>
            </a:r>
            <a:r>
              <a:rPr lang="cs-CZ" sz="1600" baseline="-25000" dirty="0">
                <a:latin typeface="Tahoma" pitchFamily="34" charset="0"/>
              </a:rPr>
              <a:t>2</a:t>
            </a:r>
            <a:r>
              <a:rPr lang="cs-CZ" sz="1600" dirty="0">
                <a:latin typeface="Tahoma" pitchFamily="34" charset="0"/>
              </a:rPr>
              <a:t> + 2H</a:t>
            </a:r>
            <a:r>
              <a:rPr lang="cs-CZ" sz="1600" baseline="30000" dirty="0">
                <a:latin typeface="Tahoma" pitchFamily="34" charset="0"/>
              </a:rPr>
              <a:t>+</a:t>
            </a:r>
            <a:r>
              <a:rPr lang="cs-CZ" sz="1600" dirty="0">
                <a:latin typeface="Tahoma" pitchFamily="34" charset="0"/>
              </a:rPr>
              <a:t> </a:t>
            </a:r>
            <a:r>
              <a:rPr lang="cs-CZ" sz="1600" dirty="0">
                <a:latin typeface="Tahoma" pitchFamily="34" charset="0"/>
                <a:sym typeface="Wingdings" pitchFamily="2" charset="2"/>
              </a:rPr>
              <a:t> NH</a:t>
            </a:r>
            <a:r>
              <a:rPr lang="cs-CZ" sz="1600" baseline="-25000" dirty="0">
                <a:latin typeface="Tahoma" pitchFamily="34" charset="0"/>
                <a:sym typeface="Wingdings" pitchFamily="2" charset="2"/>
              </a:rPr>
              <a:t>2</a:t>
            </a:r>
            <a:r>
              <a:rPr lang="cs-CZ" sz="1600" dirty="0">
                <a:latin typeface="Tahoma" pitchFamily="34" charset="0"/>
                <a:sym typeface="Wingdings" pitchFamily="2" charset="2"/>
              </a:rPr>
              <a:t>OH + H</a:t>
            </a:r>
            <a:r>
              <a:rPr lang="cs-CZ" sz="1600" baseline="-25000" dirty="0">
                <a:latin typeface="Tahoma" pitchFamily="34" charset="0"/>
                <a:sym typeface="Wingdings" pitchFamily="2" charset="2"/>
              </a:rPr>
              <a:t>2</a:t>
            </a:r>
            <a:r>
              <a:rPr lang="cs-CZ" sz="1600" dirty="0">
                <a:latin typeface="Tahoma" pitchFamily="34" charset="0"/>
                <a:sym typeface="Wingdings" pitchFamily="2" charset="2"/>
              </a:rPr>
              <a:t>O  NO</a:t>
            </a:r>
            <a:r>
              <a:rPr lang="cs-CZ" sz="1600" baseline="-25000" dirty="0">
                <a:latin typeface="Tahoma" pitchFamily="34" charset="0"/>
                <a:sym typeface="Wingdings" pitchFamily="2" charset="2"/>
              </a:rPr>
              <a:t>2</a:t>
            </a:r>
            <a:r>
              <a:rPr lang="cs-CZ" sz="1600" baseline="30000" dirty="0">
                <a:latin typeface="Tahoma" pitchFamily="34" charset="0"/>
                <a:sym typeface="Wingdings" pitchFamily="2" charset="2"/>
              </a:rPr>
              <a:t>-</a:t>
            </a:r>
            <a:r>
              <a:rPr lang="cs-CZ" sz="1600" dirty="0">
                <a:latin typeface="Tahoma" pitchFamily="34" charset="0"/>
                <a:sym typeface="Wingdings" pitchFamily="2" charset="2"/>
              </a:rPr>
              <a:t> + 5H</a:t>
            </a:r>
            <a:r>
              <a:rPr lang="cs-CZ" sz="1600" baseline="30000" dirty="0">
                <a:latin typeface="Tahoma" pitchFamily="34" charset="0"/>
                <a:sym typeface="Wingdings" pitchFamily="2" charset="2"/>
              </a:rPr>
              <a:t>+</a:t>
            </a:r>
            <a:endParaRPr lang="cs-CZ" sz="1600" dirty="0">
              <a:latin typeface="Tahoma" pitchFamily="34" charset="0"/>
            </a:endParaRPr>
          </a:p>
          <a:p>
            <a:pPr algn="just">
              <a:buNone/>
            </a:pPr>
            <a:r>
              <a:rPr lang="cs-CZ" sz="1600" dirty="0">
                <a:latin typeface="Symbol" pitchFamily="18" charset="2"/>
              </a:rPr>
              <a:t>D</a:t>
            </a:r>
            <a:r>
              <a:rPr lang="cs-CZ" sz="1600" dirty="0">
                <a:latin typeface="Tahoma" pitchFamily="34" charset="0"/>
              </a:rPr>
              <a:t>G = -66 </a:t>
            </a:r>
            <a:r>
              <a:rPr lang="cs-CZ" sz="1600" dirty="0" err="1">
                <a:latin typeface="Tahoma" pitchFamily="34" charset="0"/>
              </a:rPr>
              <a:t>kcal</a:t>
            </a:r>
            <a:endParaRPr lang="cs-CZ" sz="1600" dirty="0">
              <a:latin typeface="Tahoma" pitchFamily="34" charset="0"/>
            </a:endParaRPr>
          </a:p>
          <a:p>
            <a:pPr algn="just">
              <a:buNone/>
            </a:pPr>
            <a:r>
              <a:rPr lang="cs-CZ" sz="1600" dirty="0">
                <a:latin typeface="Tahoma" pitchFamily="34" charset="0"/>
              </a:rPr>
              <a:t>II. NO</a:t>
            </a:r>
            <a:r>
              <a:rPr lang="cs-CZ" sz="1600" baseline="-25000" dirty="0">
                <a:latin typeface="Tahoma" pitchFamily="34" charset="0"/>
              </a:rPr>
              <a:t>2</a:t>
            </a:r>
            <a:r>
              <a:rPr lang="cs-CZ" sz="1600" baseline="30000" dirty="0">
                <a:latin typeface="Tahoma" pitchFamily="34" charset="0"/>
              </a:rPr>
              <a:t>-</a:t>
            </a:r>
            <a:r>
              <a:rPr lang="cs-CZ" sz="1600" dirty="0">
                <a:latin typeface="Tahoma" pitchFamily="34" charset="0"/>
              </a:rPr>
              <a:t> + 0,5O</a:t>
            </a:r>
            <a:r>
              <a:rPr lang="cs-CZ" sz="1600" baseline="-25000" dirty="0">
                <a:latin typeface="Tahoma" pitchFamily="34" charset="0"/>
              </a:rPr>
              <a:t>2</a:t>
            </a:r>
            <a:r>
              <a:rPr lang="cs-CZ" sz="1600" dirty="0">
                <a:latin typeface="Tahoma" pitchFamily="34" charset="0"/>
              </a:rPr>
              <a:t> </a:t>
            </a:r>
            <a:r>
              <a:rPr lang="cs-CZ" sz="1600" dirty="0">
                <a:latin typeface="Tahoma" pitchFamily="34" charset="0"/>
                <a:sym typeface="Wingdings" pitchFamily="2" charset="2"/>
              </a:rPr>
              <a:t> NO</a:t>
            </a:r>
            <a:r>
              <a:rPr lang="cs-CZ" sz="1600" baseline="-25000" dirty="0">
                <a:latin typeface="Tahoma" pitchFamily="34" charset="0"/>
                <a:sym typeface="Wingdings" pitchFamily="2" charset="2"/>
              </a:rPr>
              <a:t>3</a:t>
            </a:r>
            <a:r>
              <a:rPr lang="cs-CZ" sz="1600" dirty="0">
                <a:latin typeface="Tahoma" pitchFamily="34" charset="0"/>
                <a:sym typeface="Wingdings" pitchFamily="2" charset="2"/>
              </a:rPr>
              <a:t>-</a:t>
            </a:r>
            <a:endParaRPr lang="cs-CZ" sz="1600" dirty="0">
              <a:latin typeface="Tahoma" pitchFamily="34" charset="0"/>
            </a:endParaRPr>
          </a:p>
          <a:p>
            <a:pPr algn="just">
              <a:buNone/>
            </a:pPr>
            <a:r>
              <a:rPr lang="cs-CZ" sz="1600" dirty="0">
                <a:latin typeface="Symbol" pitchFamily="18" charset="2"/>
              </a:rPr>
              <a:t>D</a:t>
            </a:r>
            <a:r>
              <a:rPr lang="cs-CZ" sz="1600" dirty="0">
                <a:latin typeface="Tahoma" pitchFamily="34" charset="0"/>
              </a:rPr>
              <a:t>G = -18 </a:t>
            </a:r>
            <a:r>
              <a:rPr lang="cs-CZ" sz="1600" dirty="0" err="1">
                <a:latin typeface="Tahoma" pitchFamily="34" charset="0"/>
              </a:rPr>
              <a:t>kcal</a:t>
            </a:r>
            <a:endParaRPr lang="cs-CZ" sz="1600" dirty="0">
              <a:latin typeface="Tahoma" pitchFamily="34" charset="0"/>
            </a:endParaRPr>
          </a:p>
          <a:p>
            <a:pPr algn="just"/>
            <a:r>
              <a:rPr lang="cs-CZ" sz="1600" dirty="0">
                <a:latin typeface="Tahoma" pitchFamily="34" charset="0"/>
              </a:rPr>
              <a:t>oba kroky jsou </a:t>
            </a:r>
            <a:r>
              <a:rPr lang="cs-CZ" sz="1600" dirty="0">
                <a:solidFill>
                  <a:srgbClr val="FFFF00"/>
                </a:solidFill>
                <a:latin typeface="Tahoma" pitchFamily="34" charset="0"/>
              </a:rPr>
              <a:t>striktně aerobní</a:t>
            </a:r>
          </a:p>
          <a:p>
            <a:r>
              <a:rPr lang="cs-CZ" sz="1600" dirty="0">
                <a:latin typeface="Tahoma" pitchFamily="34" charset="0"/>
              </a:rPr>
              <a:t>zastává jej jen několik rodů, v půdě první krok </a:t>
            </a:r>
            <a:br>
              <a:rPr lang="cs-CZ" sz="1600" dirty="0">
                <a:latin typeface="Tahoma" pitchFamily="34" charset="0"/>
              </a:rPr>
            </a:br>
            <a:r>
              <a:rPr lang="cs-CZ" sz="1600" dirty="0" err="1">
                <a:latin typeface="Tahoma" pitchFamily="34" charset="0"/>
              </a:rPr>
              <a:t>např</a:t>
            </a:r>
            <a:r>
              <a:rPr lang="cs-CZ" sz="1600" dirty="0">
                <a:latin typeface="Tahoma" pitchFamily="34" charset="0"/>
              </a:rPr>
              <a:t> rod </a:t>
            </a:r>
            <a:r>
              <a:rPr lang="cs-CZ" sz="1600" i="1" dirty="0" err="1">
                <a:latin typeface="Tahoma" pitchFamily="34" charset="0"/>
              </a:rPr>
              <a:t>Nitrosomonas</a:t>
            </a:r>
            <a:r>
              <a:rPr lang="cs-CZ" sz="1600" i="1" dirty="0">
                <a:latin typeface="Tahoma" pitchFamily="34" charset="0"/>
              </a:rPr>
              <a:t>, </a:t>
            </a:r>
            <a:r>
              <a:rPr lang="cs-CZ" sz="1600" i="1" dirty="0" err="1">
                <a:latin typeface="Tahoma" pitchFamily="34" charset="0"/>
              </a:rPr>
              <a:t>Nitrococcus</a:t>
            </a:r>
            <a:r>
              <a:rPr lang="cs-CZ" sz="1600" dirty="0">
                <a:latin typeface="Tahoma" pitchFamily="34" charset="0"/>
              </a:rPr>
              <a:t> </a:t>
            </a:r>
            <a:br>
              <a:rPr lang="cs-CZ" sz="1600" dirty="0">
                <a:latin typeface="Tahoma" pitchFamily="34" charset="0"/>
              </a:rPr>
            </a:br>
            <a:r>
              <a:rPr lang="cs-CZ" sz="1600" dirty="0">
                <a:latin typeface="Tahoma" pitchFamily="34" charset="0"/>
              </a:rPr>
              <a:t>a druhý krok např. rod </a:t>
            </a:r>
            <a:r>
              <a:rPr lang="cs-CZ" sz="1600" i="1" dirty="0" err="1">
                <a:latin typeface="Tahoma" pitchFamily="34" charset="0"/>
              </a:rPr>
              <a:t>Nitrobacter</a:t>
            </a:r>
            <a:endParaRPr lang="cs-CZ" sz="1600" i="1" dirty="0">
              <a:latin typeface="Tahoma" pitchFamily="34" charset="0"/>
            </a:endParaRPr>
          </a:p>
          <a:p>
            <a:r>
              <a:rPr lang="cs-CZ" sz="1600" dirty="0">
                <a:latin typeface="Tahoma" pitchFamily="34" charset="0"/>
              </a:rPr>
              <a:t>zdrojem uhlíku je pak CO2</a:t>
            </a:r>
          </a:p>
          <a:p>
            <a:r>
              <a:rPr lang="cs-CZ" sz="1600" dirty="0">
                <a:latin typeface="Tahoma" pitchFamily="34" charset="0"/>
              </a:rPr>
              <a:t>enzym pro první krok je amoniak </a:t>
            </a:r>
            <a:r>
              <a:rPr lang="cs-CZ" sz="1600" dirty="0" err="1">
                <a:latin typeface="Tahoma" pitchFamily="34" charset="0"/>
              </a:rPr>
              <a:t>monooxygenáza</a:t>
            </a:r>
            <a:r>
              <a:rPr lang="cs-CZ" sz="1600" dirty="0">
                <a:latin typeface="Tahoma" pitchFamily="34" charset="0"/>
              </a:rPr>
              <a:t> (AMO),</a:t>
            </a:r>
            <a:br>
              <a:rPr lang="cs-CZ" sz="1600" dirty="0">
                <a:latin typeface="Tahoma" pitchFamily="34" charset="0"/>
              </a:rPr>
            </a:br>
            <a:r>
              <a:rPr lang="cs-CZ" sz="1600" dirty="0">
                <a:latin typeface="Tahoma" pitchFamily="34" charset="0"/>
              </a:rPr>
              <a:t>která má širokou substrátovou </a:t>
            </a:r>
            <a:r>
              <a:rPr lang="cs-CZ" sz="1600" dirty="0" err="1">
                <a:latin typeface="Tahoma" pitchFamily="34" charset="0"/>
              </a:rPr>
              <a:t>specifitu</a:t>
            </a:r>
            <a:r>
              <a:rPr lang="cs-CZ" sz="1600" dirty="0">
                <a:latin typeface="Tahoma" pitchFamily="34" charset="0"/>
              </a:rPr>
              <a:t> a může </a:t>
            </a:r>
            <a:br>
              <a:rPr lang="cs-CZ" sz="1600" dirty="0">
                <a:latin typeface="Tahoma" pitchFamily="34" charset="0"/>
              </a:rPr>
            </a:br>
            <a:r>
              <a:rPr lang="cs-CZ" sz="1600" dirty="0" err="1">
                <a:latin typeface="Tahoma" pitchFamily="34" charset="0"/>
              </a:rPr>
              <a:t>kometabolicky</a:t>
            </a:r>
            <a:r>
              <a:rPr lang="cs-CZ" sz="1600" dirty="0">
                <a:latin typeface="Tahoma" pitchFamily="34" charset="0"/>
              </a:rPr>
              <a:t> oxidovat i některé polutanty </a:t>
            </a:r>
            <a:br>
              <a:rPr lang="cs-CZ" sz="1600" dirty="0">
                <a:latin typeface="Tahoma" pitchFamily="34" charset="0"/>
              </a:rPr>
            </a:br>
            <a:r>
              <a:rPr lang="cs-CZ" sz="1600" dirty="0">
                <a:latin typeface="Tahoma" pitchFamily="34" charset="0"/>
              </a:rPr>
              <a:t>např. TCE či </a:t>
            </a:r>
            <a:r>
              <a:rPr lang="cs-CZ" sz="1600" dirty="0" err="1">
                <a:latin typeface="Tahoma" pitchFamily="34" charset="0"/>
              </a:rPr>
              <a:t>alkany</a:t>
            </a:r>
            <a:r>
              <a:rPr lang="cs-CZ" sz="1600" dirty="0">
                <a:latin typeface="Tahoma" pitchFamily="34" charset="0"/>
              </a:rPr>
              <a:t> až do C8 </a:t>
            </a:r>
            <a:br>
              <a:rPr lang="cs-CZ" sz="1600" dirty="0">
                <a:latin typeface="Tahoma" pitchFamily="34" charset="0"/>
              </a:rPr>
            </a:br>
            <a:r>
              <a:rPr lang="cs-CZ" sz="1600" dirty="0">
                <a:latin typeface="Tahoma" pitchFamily="34" charset="0"/>
              </a:rPr>
              <a:t>– </a:t>
            </a:r>
            <a:r>
              <a:rPr lang="cs-CZ" sz="1600" dirty="0">
                <a:solidFill>
                  <a:srgbClr val="FFFF00"/>
                </a:solidFill>
                <a:latin typeface="Tahoma" pitchFamily="34" charset="0"/>
              </a:rPr>
              <a:t>využití při </a:t>
            </a:r>
            <a:r>
              <a:rPr lang="cs-CZ" sz="1600" dirty="0" err="1">
                <a:solidFill>
                  <a:srgbClr val="FFFF00"/>
                </a:solidFill>
                <a:latin typeface="Tahoma" pitchFamily="34" charset="0"/>
              </a:rPr>
              <a:t>bioremediacích</a:t>
            </a:r>
            <a:r>
              <a:rPr lang="cs-CZ" sz="1600" dirty="0">
                <a:solidFill>
                  <a:srgbClr val="FFFF00"/>
                </a:solidFill>
                <a:latin typeface="Tahoma" pitchFamily="34" charset="0"/>
              </a:rPr>
              <a:t> !!!</a:t>
            </a:r>
          </a:p>
        </p:txBody>
      </p:sp>
      <p:pic>
        <p:nvPicPr>
          <p:cNvPr id="4" name="Picture 7" descr="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9" y="836712"/>
            <a:ext cx="2843213" cy="251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903568" y="1197075"/>
            <a:ext cx="865188" cy="215900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8687668" y="1412976"/>
            <a:ext cx="1384300" cy="9525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>
            <a:off x="10218018" y="1481238"/>
            <a:ext cx="6350" cy="1400175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0200556" y="1844775"/>
            <a:ext cx="215900" cy="792162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13" descr="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501009"/>
            <a:ext cx="2823900" cy="3239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497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Nitrifikace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5259348"/>
          </a:xfrm>
        </p:spPr>
        <p:txBody>
          <a:bodyPr/>
          <a:lstStyle/>
          <a:p>
            <a:pPr algn="just">
              <a:buNone/>
            </a:pPr>
            <a:r>
              <a:rPr lang="cs-CZ" dirty="0">
                <a:solidFill>
                  <a:srgbClr val="FFFF00"/>
                </a:solidFill>
                <a:latin typeface="Tahoma" pitchFamily="34" charset="0"/>
              </a:rPr>
              <a:t>Velmi dobrý indikátor stresu, je silně inhibována polutanty - důvody:</a:t>
            </a:r>
          </a:p>
          <a:p>
            <a:pPr algn="just">
              <a:buFontTx/>
              <a:buAutoNum type="arabicParenR"/>
            </a:pPr>
            <a:r>
              <a:rPr lang="cs-CZ" dirty="0">
                <a:latin typeface="Tahoma" pitchFamily="34" charset="0"/>
              </a:rPr>
              <a:t>celý systém zisku energie je velmi náročný: 1. krok potřebuje oxidaci 34 molů amoniaku k fixaci jednoho molu CO</a:t>
            </a:r>
            <a:r>
              <a:rPr lang="cs-CZ" baseline="-25000" dirty="0">
                <a:latin typeface="Tahoma" pitchFamily="34" charset="0"/>
              </a:rPr>
              <a:t>2</a:t>
            </a:r>
            <a:r>
              <a:rPr lang="cs-CZ" dirty="0">
                <a:latin typeface="Tahoma" pitchFamily="34" charset="0"/>
              </a:rPr>
              <a:t>, druhý krok dokonce oxidaci 100 molů NO</a:t>
            </a:r>
            <a:r>
              <a:rPr lang="cs-CZ" baseline="-25000" dirty="0">
                <a:latin typeface="Tahoma" pitchFamily="34" charset="0"/>
              </a:rPr>
              <a:t>2</a:t>
            </a:r>
            <a:r>
              <a:rPr lang="cs-CZ" sz="2400" baseline="30000" dirty="0">
                <a:latin typeface="Tahoma" pitchFamily="34" charset="0"/>
              </a:rPr>
              <a:t>-</a:t>
            </a:r>
            <a:r>
              <a:rPr lang="cs-CZ" dirty="0">
                <a:latin typeface="Tahoma" pitchFamily="34" charset="0"/>
              </a:rPr>
              <a:t> !!</a:t>
            </a:r>
          </a:p>
          <a:p>
            <a:pPr algn="just">
              <a:buFontTx/>
              <a:buAutoNum type="arabicParenR"/>
            </a:pPr>
            <a:r>
              <a:rPr lang="cs-CZ" dirty="0">
                <a:latin typeface="Tahoma" pitchFamily="34" charset="0"/>
              </a:rPr>
              <a:t>dva kroky s přičiněním různých populací, druhý krok je méně energeticky </a:t>
            </a:r>
            <a:r>
              <a:rPr lang="cs-CZ" dirty="0" err="1">
                <a:latin typeface="Tahoma" pitchFamily="34" charset="0"/>
              </a:rPr>
              <a:t>výtěžný</a:t>
            </a:r>
            <a:r>
              <a:rPr lang="cs-CZ" dirty="0">
                <a:latin typeface="Tahoma" pitchFamily="34" charset="0"/>
              </a:rPr>
              <a:t> (jen 70 </a:t>
            </a:r>
            <a:r>
              <a:rPr lang="cs-CZ" dirty="0" err="1">
                <a:latin typeface="Tahoma" pitchFamily="34" charset="0"/>
              </a:rPr>
              <a:t>kJ</a:t>
            </a:r>
            <a:r>
              <a:rPr lang="cs-CZ" dirty="0">
                <a:latin typeface="Tahoma" pitchFamily="34" charset="0"/>
              </a:rPr>
              <a:t>/mol!) - pokud kroky navazují, nedochází k negativní kumulaci dusitanů (snižuje pH prostředí, toxický ..) dusitany inhibují první krok !!!</a:t>
            </a:r>
          </a:p>
          <a:p>
            <a:pPr algn="just">
              <a:buFontTx/>
              <a:buAutoNum type="arabicParenR" startAt="3"/>
            </a:pPr>
            <a:r>
              <a:rPr lang="cs-CZ" dirty="0">
                <a:latin typeface="Tahoma" pitchFamily="34" charset="0"/>
              </a:rPr>
              <a:t>obecně už tak dost citlivý proces k environmentálním podmínkám: pH optimum je 6,6 - 8,0; při pH </a:t>
            </a:r>
            <a:r>
              <a:rPr lang="en-US" dirty="0">
                <a:latin typeface="Tahoma" pitchFamily="34" charset="0"/>
              </a:rPr>
              <a:t>&lt;</a:t>
            </a:r>
            <a:r>
              <a:rPr lang="cs-CZ" dirty="0">
                <a:latin typeface="Tahoma" pitchFamily="34" charset="0"/>
              </a:rPr>
              <a:t> 4,5 se zastaví</a:t>
            </a:r>
          </a:p>
          <a:p>
            <a:pPr algn="just">
              <a:buNone/>
            </a:pPr>
            <a:r>
              <a:rPr lang="cs-CZ" dirty="0" err="1">
                <a:latin typeface="Tahoma" pitchFamily="34" charset="0"/>
              </a:rPr>
              <a:t>Pozn</a:t>
            </a:r>
            <a:r>
              <a:rPr lang="cs-CZ" dirty="0">
                <a:latin typeface="Tahoma" pitchFamily="34" charset="0"/>
              </a:rPr>
              <a:t>:	existují i mikroorganismy heterotrofní, které provádí nitrifikaci a není známo proč; </a:t>
            </a:r>
            <a:r>
              <a:rPr lang="cs-CZ" dirty="0"/>
              <a:t>představují minoritní význam ve srovnání s autotrofní nitrifikací</a:t>
            </a:r>
          </a:p>
        </p:txBody>
      </p:sp>
    </p:spTree>
    <p:extLst>
      <p:ext uri="{BB962C8B-B14F-4D97-AF65-F5344CB8AC3E}">
        <p14:creationId xmlns:p14="http://schemas.microsoft.com/office/powerpoint/2010/main" val="579927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</a:t>
            </a:fld>
            <a:endParaRPr lang="cs-CZ" altLang="cs-CZ" noProof="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3" y="1362169"/>
            <a:ext cx="792018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ál 5"/>
          <p:cNvSpPr/>
          <p:nvPr/>
        </p:nvSpPr>
        <p:spPr bwMode="auto">
          <a:xfrm>
            <a:off x="4734961" y="3585173"/>
            <a:ext cx="1611517" cy="99588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42" y="2488426"/>
            <a:ext cx="2351773" cy="2389222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 bwMode="auto">
          <a:xfrm>
            <a:off x="9450498" y="3755680"/>
            <a:ext cx="1611517" cy="99588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257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Nitrifikace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3871913"/>
          </a:xfrm>
        </p:spPr>
        <p:txBody>
          <a:bodyPr/>
          <a:lstStyle/>
          <a:p>
            <a:pPr marL="177800" indent="-177800">
              <a:buNone/>
            </a:pPr>
            <a:r>
              <a:rPr lang="cs-CZ" sz="1800" b="1" u="sng" dirty="0">
                <a:solidFill>
                  <a:srgbClr val="FFFF00"/>
                </a:solidFill>
                <a:latin typeface="Tahoma" pitchFamily="34" charset="0"/>
              </a:rPr>
              <a:t>	Potenciální nitrifikace (SNA) (NEA - </a:t>
            </a:r>
            <a:r>
              <a:rPr lang="cs-CZ" sz="1800" b="1" u="sng" dirty="0" err="1">
                <a:solidFill>
                  <a:srgbClr val="FFFF00"/>
                </a:solidFill>
                <a:latin typeface="Tahoma" pitchFamily="34" charset="0"/>
              </a:rPr>
              <a:t>nitrifier</a:t>
            </a:r>
            <a:r>
              <a:rPr lang="cs-CZ" sz="1800" b="1" u="sng" dirty="0">
                <a:solidFill>
                  <a:srgbClr val="FFFF00"/>
                </a:solidFill>
                <a:latin typeface="Tahoma" pitchFamily="34" charset="0"/>
              </a:rPr>
              <a:t> enzyme </a:t>
            </a:r>
            <a:r>
              <a:rPr lang="cs-CZ" sz="1800" b="1" u="sng" dirty="0" err="1">
                <a:solidFill>
                  <a:srgbClr val="FFFF00"/>
                </a:solidFill>
                <a:latin typeface="Tahoma" pitchFamily="34" charset="0"/>
              </a:rPr>
              <a:t>activity</a:t>
            </a:r>
            <a:r>
              <a:rPr lang="cs-CZ" sz="1800" b="1" u="sng" dirty="0">
                <a:solidFill>
                  <a:srgbClr val="FFFF00"/>
                </a:solidFill>
                <a:latin typeface="Tahoma" pitchFamily="34" charset="0"/>
              </a:rPr>
              <a:t>) (</a:t>
            </a:r>
            <a:r>
              <a:rPr lang="cs-CZ" sz="1800" b="1" u="sng" dirty="0" err="1">
                <a:solidFill>
                  <a:srgbClr val="FFFF00"/>
                </a:solidFill>
                <a:latin typeface="Tahoma" pitchFamily="34" charset="0"/>
              </a:rPr>
              <a:t>potential</a:t>
            </a:r>
            <a:r>
              <a:rPr lang="cs-CZ" sz="1800" b="1" u="sng" dirty="0">
                <a:solidFill>
                  <a:srgbClr val="FFFF00"/>
                </a:solidFill>
                <a:latin typeface="Tahoma" pitchFamily="34" charset="0"/>
              </a:rPr>
              <a:t> amonium </a:t>
            </a:r>
            <a:r>
              <a:rPr lang="cs-CZ" sz="1800" b="1" u="sng" dirty="0" err="1">
                <a:solidFill>
                  <a:srgbClr val="FFFF00"/>
                </a:solidFill>
                <a:latin typeface="Tahoma" pitchFamily="34" charset="0"/>
              </a:rPr>
              <a:t>oxidation</a:t>
            </a:r>
            <a:r>
              <a:rPr lang="cs-CZ" sz="1800" b="1" u="sng" dirty="0">
                <a:solidFill>
                  <a:srgbClr val="FFFF00"/>
                </a:solidFill>
                <a:latin typeface="Tahoma" pitchFamily="34" charset="0"/>
              </a:rPr>
              <a:t> - PAO)</a:t>
            </a:r>
          </a:p>
          <a:p>
            <a:pPr marL="177800" indent="-177800" algn="just"/>
            <a:r>
              <a:rPr lang="cs-CZ" sz="1800" dirty="0">
                <a:solidFill>
                  <a:srgbClr val="CC99FF"/>
                </a:solidFill>
                <a:latin typeface="Tahoma" pitchFamily="34" charset="0"/>
              </a:rPr>
              <a:t>ISO 15685 (2004): </a:t>
            </a:r>
            <a:r>
              <a:rPr lang="cs-CZ" sz="1800" dirty="0" err="1">
                <a:solidFill>
                  <a:srgbClr val="CC99FF"/>
                </a:solidFill>
                <a:latin typeface="Tahoma" pitchFamily="34" charset="0"/>
              </a:rPr>
              <a:t>Soil</a:t>
            </a:r>
            <a:r>
              <a:rPr lang="cs-CZ" sz="1800" dirty="0">
                <a:solidFill>
                  <a:srgbClr val="CC99FF"/>
                </a:solidFill>
                <a:latin typeface="Tahoma" pitchFamily="34" charset="0"/>
              </a:rPr>
              <a:t> </a:t>
            </a:r>
            <a:r>
              <a:rPr lang="cs-CZ" sz="1800" dirty="0" err="1">
                <a:solidFill>
                  <a:srgbClr val="CC99FF"/>
                </a:solidFill>
                <a:latin typeface="Tahoma" pitchFamily="34" charset="0"/>
              </a:rPr>
              <a:t>quality</a:t>
            </a:r>
            <a:r>
              <a:rPr lang="cs-CZ" sz="1800" dirty="0">
                <a:solidFill>
                  <a:srgbClr val="CC99FF"/>
                </a:solidFill>
                <a:latin typeface="Tahoma" pitchFamily="34" charset="0"/>
              </a:rPr>
              <a:t> - </a:t>
            </a:r>
            <a:r>
              <a:rPr lang="cs-CZ" sz="1800" dirty="0" err="1">
                <a:solidFill>
                  <a:srgbClr val="CC99FF"/>
                </a:solidFill>
                <a:latin typeface="Tahoma" pitchFamily="34" charset="0"/>
              </a:rPr>
              <a:t>Determination</a:t>
            </a:r>
            <a:r>
              <a:rPr lang="cs-CZ" sz="1800" dirty="0">
                <a:solidFill>
                  <a:srgbClr val="CC99FF"/>
                </a:solidFill>
                <a:latin typeface="Tahoma" pitchFamily="34" charset="0"/>
              </a:rPr>
              <a:t> </a:t>
            </a:r>
            <a:r>
              <a:rPr lang="cs-CZ" sz="1800" dirty="0" err="1">
                <a:solidFill>
                  <a:srgbClr val="CC99FF"/>
                </a:solidFill>
                <a:latin typeface="Tahoma" pitchFamily="34" charset="0"/>
              </a:rPr>
              <a:t>of</a:t>
            </a:r>
            <a:r>
              <a:rPr lang="cs-CZ" sz="1800" dirty="0">
                <a:solidFill>
                  <a:srgbClr val="CC99FF"/>
                </a:solidFill>
                <a:latin typeface="Tahoma" pitchFamily="34" charset="0"/>
              </a:rPr>
              <a:t> </a:t>
            </a:r>
            <a:r>
              <a:rPr lang="cs-CZ" sz="1800" dirty="0" err="1">
                <a:solidFill>
                  <a:srgbClr val="CC99FF"/>
                </a:solidFill>
                <a:latin typeface="Tahoma" pitchFamily="34" charset="0"/>
              </a:rPr>
              <a:t>potential</a:t>
            </a:r>
            <a:r>
              <a:rPr lang="cs-CZ" sz="1800" dirty="0">
                <a:solidFill>
                  <a:srgbClr val="CC99FF"/>
                </a:solidFill>
                <a:latin typeface="Tahoma" pitchFamily="34" charset="0"/>
              </a:rPr>
              <a:t> </a:t>
            </a:r>
            <a:r>
              <a:rPr lang="cs-CZ" sz="1800" dirty="0" err="1">
                <a:solidFill>
                  <a:srgbClr val="CC99FF"/>
                </a:solidFill>
                <a:latin typeface="Tahoma" pitchFamily="34" charset="0"/>
              </a:rPr>
              <a:t>nitrification</a:t>
            </a:r>
            <a:r>
              <a:rPr lang="cs-CZ" sz="1800" dirty="0">
                <a:solidFill>
                  <a:srgbClr val="CC99FF"/>
                </a:solidFill>
                <a:latin typeface="Tahoma" pitchFamily="34" charset="0"/>
              </a:rPr>
              <a:t> - Rapid test by </a:t>
            </a:r>
            <a:r>
              <a:rPr lang="cs-CZ" sz="1800" dirty="0" err="1">
                <a:solidFill>
                  <a:srgbClr val="CC99FF"/>
                </a:solidFill>
                <a:latin typeface="Tahoma" pitchFamily="34" charset="0"/>
              </a:rPr>
              <a:t>ammonium</a:t>
            </a:r>
            <a:r>
              <a:rPr lang="cs-CZ" sz="1800" dirty="0">
                <a:solidFill>
                  <a:srgbClr val="CC99FF"/>
                </a:solidFill>
                <a:latin typeface="Tahoma" pitchFamily="34" charset="0"/>
              </a:rPr>
              <a:t> </a:t>
            </a:r>
            <a:r>
              <a:rPr lang="cs-CZ" sz="1800" dirty="0" err="1">
                <a:solidFill>
                  <a:srgbClr val="CC99FF"/>
                </a:solidFill>
                <a:latin typeface="Tahoma" pitchFamily="34" charset="0"/>
              </a:rPr>
              <a:t>oxidation</a:t>
            </a:r>
            <a:endParaRPr lang="cs-CZ" sz="1800" dirty="0">
              <a:solidFill>
                <a:srgbClr val="CC99FF"/>
              </a:solidFill>
              <a:latin typeface="Tahoma" pitchFamily="34" charset="0"/>
            </a:endParaRPr>
          </a:p>
          <a:p>
            <a:pPr marL="177800" indent="-177800">
              <a:buFontTx/>
              <a:buChar char="•"/>
            </a:pPr>
            <a:r>
              <a:rPr lang="cs-CZ" sz="1600" dirty="0"/>
              <a:t>půda je inkubována v pufrované suspenzi s roztokem chlorečnanu sodného (inhibuje oxidaci dusitanů na dusičnany) s přídavkem saturujícího množství síranu amonného (substrát pro oxidaci amoniaku na dusitany)</a:t>
            </a:r>
          </a:p>
          <a:p>
            <a:pPr marL="177800" indent="-177800">
              <a:buFontTx/>
              <a:buChar char="•"/>
            </a:pPr>
            <a:r>
              <a:rPr lang="cs-CZ" sz="1600" dirty="0"/>
              <a:t>po 6 hod či déle, eventuálně každé 2 hodiny se měří koncentrace NO2-</a:t>
            </a:r>
          </a:p>
          <a:p>
            <a:pPr marL="177800" indent="-177800">
              <a:buFontTx/>
              <a:buChar char="•"/>
            </a:pPr>
            <a:r>
              <a:rPr lang="cs-CZ" sz="1600" dirty="0"/>
              <a:t>koncentrace dusitanů se měří po extrakci </a:t>
            </a:r>
            <a:r>
              <a:rPr lang="cs-CZ" sz="1600" dirty="0" err="1"/>
              <a:t>KCl</a:t>
            </a:r>
            <a:r>
              <a:rPr lang="cs-CZ" sz="1600" dirty="0"/>
              <a:t> spektrofotometricky reakcí s sulfanilamid a </a:t>
            </a:r>
            <a:r>
              <a:rPr lang="cs-CZ" sz="1600" dirty="0" err="1"/>
              <a:t>Griess</a:t>
            </a:r>
            <a:r>
              <a:rPr lang="cs-CZ" sz="1600" dirty="0"/>
              <a:t>-</a:t>
            </a:r>
            <a:r>
              <a:rPr lang="cs-CZ" sz="1600" dirty="0" err="1"/>
              <a:t>Ilosvay</a:t>
            </a:r>
            <a:r>
              <a:rPr lang="cs-CZ" sz="1600" dirty="0"/>
              <a:t> činidlem = N-(1–</a:t>
            </a:r>
            <a:r>
              <a:rPr lang="cs-CZ" sz="1600" dirty="0" err="1"/>
              <a:t>naftyl</a:t>
            </a:r>
            <a:r>
              <a:rPr lang="cs-CZ" sz="1600" dirty="0"/>
              <a:t>)</a:t>
            </a:r>
            <a:r>
              <a:rPr lang="cs-CZ" sz="1600" dirty="0" err="1"/>
              <a:t>ethylen</a:t>
            </a:r>
            <a:r>
              <a:rPr lang="cs-CZ" sz="1600" dirty="0"/>
              <a:t>-diamin </a:t>
            </a:r>
            <a:r>
              <a:rPr lang="cs-CZ" sz="1600" dirty="0" err="1"/>
              <a:t>dihydrochlorid</a:t>
            </a:r>
            <a:endParaRPr lang="cs-CZ" sz="1600" dirty="0"/>
          </a:p>
          <a:p>
            <a:pPr marL="177800" indent="-177800">
              <a:buFontTx/>
              <a:buChar char="•"/>
            </a:pPr>
            <a:r>
              <a:rPr lang="cs-CZ" sz="1600" dirty="0">
                <a:latin typeface="Tahoma" pitchFamily="34" charset="0"/>
              </a:rPr>
              <a:t>jako referenční látku lze užít </a:t>
            </a:r>
            <a:r>
              <a:rPr lang="cs-CZ" sz="1600" dirty="0" err="1">
                <a:latin typeface="Tahoma" pitchFamily="34" charset="0"/>
              </a:rPr>
              <a:t>nitrapyrin</a:t>
            </a:r>
            <a:endParaRPr lang="cs-CZ" sz="1800" dirty="0">
              <a:latin typeface="Tahoma" pitchFamily="34" charset="0"/>
            </a:endParaRPr>
          </a:p>
        </p:txBody>
      </p:sp>
      <p:pic>
        <p:nvPicPr>
          <p:cNvPr id="4" name="Picture 4" descr="1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293096"/>
            <a:ext cx="2571432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2040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Nitrifikace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5575554"/>
          </a:xfrm>
        </p:spPr>
        <p:txBody>
          <a:bodyPr/>
          <a:lstStyle/>
          <a:p>
            <a:pPr>
              <a:buNone/>
            </a:pPr>
            <a:r>
              <a:rPr lang="cs-CZ" sz="2400" b="1" u="sng" dirty="0">
                <a:solidFill>
                  <a:srgbClr val="FFFF00"/>
                </a:solidFill>
                <a:latin typeface="Tahoma" pitchFamily="34" charset="0"/>
              </a:rPr>
              <a:t>Měření: Nitrifikace (LNA)</a:t>
            </a:r>
          </a:p>
          <a:p>
            <a:pPr algn="just"/>
            <a:r>
              <a:rPr lang="cs-CZ" sz="1600" dirty="0">
                <a:latin typeface="Tahoma" pitchFamily="34" charset="0"/>
              </a:rPr>
              <a:t>Delší inkubace se příliš nedoporučují, neboť mohou probíhat změny společenstva.</a:t>
            </a:r>
          </a:p>
          <a:p>
            <a:r>
              <a:rPr lang="cs-CZ" sz="1800" dirty="0">
                <a:solidFill>
                  <a:srgbClr val="CC99FF"/>
                </a:solidFill>
              </a:rPr>
              <a:t>ISO 14238 - </a:t>
            </a:r>
            <a:r>
              <a:rPr lang="cs-CZ" sz="1800" dirty="0" err="1">
                <a:solidFill>
                  <a:srgbClr val="CC99FF"/>
                </a:solidFill>
              </a:rPr>
              <a:t>Determination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of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nitrogen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mineralization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and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nitrification</a:t>
            </a:r>
            <a:r>
              <a:rPr lang="cs-CZ" sz="1800" dirty="0">
                <a:solidFill>
                  <a:srgbClr val="CC99FF"/>
                </a:solidFill>
              </a:rPr>
              <a:t> in </a:t>
            </a:r>
            <a:r>
              <a:rPr lang="cs-CZ" sz="1800" dirty="0" err="1">
                <a:solidFill>
                  <a:srgbClr val="CC99FF"/>
                </a:solidFill>
              </a:rPr>
              <a:t>soils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and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the</a:t>
            </a:r>
            <a:r>
              <a:rPr lang="cs-CZ" sz="1800" dirty="0">
                <a:solidFill>
                  <a:srgbClr val="CC99FF"/>
                </a:solidFill>
              </a:rPr>
              <a:t> influence </a:t>
            </a:r>
            <a:r>
              <a:rPr lang="cs-CZ" sz="1800" dirty="0" err="1">
                <a:solidFill>
                  <a:srgbClr val="CC99FF"/>
                </a:solidFill>
              </a:rPr>
              <a:t>of</a:t>
            </a:r>
            <a:r>
              <a:rPr lang="cs-CZ" sz="1800" dirty="0">
                <a:solidFill>
                  <a:srgbClr val="CC99FF"/>
                </a:solidFill>
              </a:rPr>
              <a:t> </a:t>
            </a:r>
            <a:r>
              <a:rPr lang="cs-CZ" sz="1800" dirty="0" err="1">
                <a:solidFill>
                  <a:srgbClr val="CC99FF"/>
                </a:solidFill>
              </a:rPr>
              <a:t>chemicals</a:t>
            </a:r>
            <a:r>
              <a:rPr lang="cs-CZ" sz="1800" dirty="0">
                <a:solidFill>
                  <a:srgbClr val="CC99FF"/>
                </a:solidFill>
              </a:rPr>
              <a:t> on these </a:t>
            </a:r>
            <a:r>
              <a:rPr lang="cs-CZ" sz="1800" dirty="0" err="1">
                <a:solidFill>
                  <a:srgbClr val="CC99FF"/>
                </a:solidFill>
              </a:rPr>
              <a:t>processes</a:t>
            </a:r>
            <a:endParaRPr lang="cs-CZ" dirty="0">
              <a:solidFill>
                <a:srgbClr val="CC99FF"/>
              </a:solidFill>
            </a:endParaRPr>
          </a:p>
          <a:p>
            <a:pPr algn="just"/>
            <a:r>
              <a:rPr lang="cs-CZ" sz="1600" dirty="0">
                <a:latin typeface="Tahoma" pitchFamily="34" charset="0"/>
              </a:rPr>
              <a:t>půda inkubována po přídavku 1% síranu amonného; po 1-3 týdnech stanovení zbylého NH</a:t>
            </a:r>
            <a:r>
              <a:rPr lang="cs-CZ" sz="1600" baseline="-25000" dirty="0">
                <a:latin typeface="Tahoma" pitchFamily="34" charset="0"/>
              </a:rPr>
              <a:t>4</a:t>
            </a:r>
            <a:r>
              <a:rPr lang="cs-CZ" sz="1600" baseline="30000" dirty="0">
                <a:latin typeface="Tahoma" pitchFamily="34" charset="0"/>
              </a:rPr>
              <a:t>+</a:t>
            </a:r>
            <a:r>
              <a:rPr lang="cs-CZ" sz="1600" dirty="0">
                <a:latin typeface="Tahoma" pitchFamily="34" charset="0"/>
              </a:rPr>
              <a:t> či vzniklého NO</a:t>
            </a:r>
            <a:r>
              <a:rPr lang="cs-CZ" sz="1600" baseline="-25000" dirty="0">
                <a:latin typeface="Tahoma" pitchFamily="34" charset="0"/>
              </a:rPr>
              <a:t>3</a:t>
            </a:r>
            <a:r>
              <a:rPr lang="cs-CZ" sz="1600" baseline="30000" dirty="0">
                <a:latin typeface="Tahoma" pitchFamily="34" charset="0"/>
              </a:rPr>
              <a:t>-</a:t>
            </a:r>
          </a:p>
          <a:p>
            <a:pPr algn="just"/>
            <a:r>
              <a:rPr lang="cs-CZ" dirty="0"/>
              <a:t>jak pro stanovení jako parametru kvality půdy</a:t>
            </a:r>
          </a:p>
          <a:p>
            <a:pPr algn="just"/>
            <a:r>
              <a:rPr lang="cs-CZ" dirty="0"/>
              <a:t>tak pro testování toxicity látek na N mineralizaci</a:t>
            </a:r>
          </a:p>
          <a:p>
            <a:pPr>
              <a:buNone/>
            </a:pPr>
            <a:r>
              <a:rPr lang="cs-CZ" b="1" u="sng" dirty="0"/>
              <a:t>Test toxicity:</a:t>
            </a:r>
          </a:p>
          <a:p>
            <a:pPr>
              <a:buFontTx/>
              <a:buChar char="•"/>
            </a:pPr>
            <a:r>
              <a:rPr lang="cs-CZ" sz="1600" dirty="0"/>
              <a:t>půda pro test toxicity musí být s </a:t>
            </a:r>
            <a:r>
              <a:rPr lang="cs-CZ" sz="1600" dirty="0" err="1"/>
              <a:t>Corg</a:t>
            </a:r>
            <a:r>
              <a:rPr lang="cs-CZ" sz="1600" dirty="0"/>
              <a:t> 0,5 - 1,5% a nízkým obsahem jílu</a:t>
            </a:r>
          </a:p>
          <a:p>
            <a:pPr>
              <a:buFontTx/>
              <a:buChar char="•"/>
            </a:pPr>
            <a:r>
              <a:rPr lang="cs-CZ" sz="1600" dirty="0"/>
              <a:t>přidává se organický zdroj dusíku - vojtěška (C:N = 16)</a:t>
            </a:r>
          </a:p>
          <a:p>
            <a:pPr>
              <a:buFontTx/>
              <a:buChar char="•"/>
            </a:pPr>
            <a:r>
              <a:rPr lang="cs-CZ" sz="1600" dirty="0"/>
              <a:t>testovaná látka se přidá v cca 5 koncentracích a po 28 denní inkubaci se měří NO3-</a:t>
            </a:r>
          </a:p>
          <a:p>
            <a:pPr>
              <a:buFontTx/>
              <a:buChar char="•"/>
            </a:pPr>
            <a:r>
              <a:rPr lang="cs-CZ" sz="1600" dirty="0"/>
              <a:t>výsledkem je procentuální inhibice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15584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mineralizační potenciál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5865947"/>
          </a:xfrm>
        </p:spPr>
        <p:txBody>
          <a:bodyPr/>
          <a:lstStyle/>
          <a:p>
            <a:pPr algn="just"/>
            <a:r>
              <a:rPr lang="cs-CZ" sz="1800" dirty="0">
                <a:latin typeface="Tahoma" pitchFamily="34" charset="0"/>
              </a:rPr>
              <a:t>Při stanovení mineralizace dusíku se často spojují oba procesy (amonifikace a nitrifikace) v tzv. N </a:t>
            </a:r>
            <a:r>
              <a:rPr lang="cs-CZ" sz="1800" dirty="0" err="1">
                <a:latin typeface="Tahoma" pitchFamily="34" charset="0"/>
              </a:rPr>
              <a:t>mineralization</a:t>
            </a:r>
            <a:r>
              <a:rPr lang="cs-CZ" sz="1800" dirty="0">
                <a:latin typeface="Tahoma" pitchFamily="34" charset="0"/>
              </a:rPr>
              <a:t> </a:t>
            </a:r>
            <a:r>
              <a:rPr lang="cs-CZ" sz="1800" dirty="0" err="1">
                <a:latin typeface="Tahoma" pitchFamily="34" charset="0"/>
              </a:rPr>
              <a:t>potential</a:t>
            </a:r>
            <a:endParaRPr lang="cs-CZ" sz="1800" dirty="0">
              <a:latin typeface="Tahoma" pitchFamily="34" charset="0"/>
            </a:endParaRPr>
          </a:p>
          <a:p>
            <a:pPr algn="just"/>
            <a:r>
              <a:rPr lang="cs-CZ" sz="1800" dirty="0">
                <a:latin typeface="Tahoma" pitchFamily="34" charset="0"/>
              </a:rPr>
              <a:t>je to vyprodukovaná suma NH</a:t>
            </a:r>
            <a:r>
              <a:rPr lang="cs-CZ" sz="1800" baseline="-25000" dirty="0">
                <a:latin typeface="Tahoma" pitchFamily="34" charset="0"/>
              </a:rPr>
              <a:t>4</a:t>
            </a:r>
            <a:r>
              <a:rPr lang="cs-CZ" sz="1800" baseline="30000" dirty="0">
                <a:latin typeface="Tahoma" pitchFamily="34" charset="0"/>
              </a:rPr>
              <a:t>+</a:t>
            </a:r>
            <a:r>
              <a:rPr lang="cs-CZ" sz="1800" dirty="0">
                <a:latin typeface="Tahoma" pitchFamily="34" charset="0"/>
              </a:rPr>
              <a:t> + (</a:t>
            </a:r>
            <a:r>
              <a:rPr lang="en-US" sz="1800" dirty="0">
                <a:latin typeface="Tahoma" pitchFamily="34" charset="0"/>
              </a:rPr>
              <a:t>NO</a:t>
            </a:r>
            <a:r>
              <a:rPr lang="en-US" sz="1800" baseline="-25000" dirty="0">
                <a:latin typeface="Tahoma" pitchFamily="34" charset="0"/>
              </a:rPr>
              <a:t>2</a:t>
            </a:r>
            <a:r>
              <a:rPr lang="en-US" sz="1800" baseline="30000" dirty="0">
                <a:latin typeface="Tahoma" pitchFamily="34" charset="0"/>
              </a:rPr>
              <a:t>-</a:t>
            </a:r>
            <a:r>
              <a:rPr lang="cs-CZ" sz="1800" dirty="0">
                <a:latin typeface="Tahoma" pitchFamily="34" charset="0"/>
              </a:rPr>
              <a:t>)+ NO</a:t>
            </a:r>
            <a:r>
              <a:rPr lang="cs-CZ" sz="1800" baseline="-25000" dirty="0">
                <a:latin typeface="Tahoma" pitchFamily="34" charset="0"/>
              </a:rPr>
              <a:t>3</a:t>
            </a:r>
            <a:r>
              <a:rPr lang="cs-CZ" sz="1800" baseline="30000" dirty="0">
                <a:latin typeface="Tahoma" pitchFamily="34" charset="0"/>
              </a:rPr>
              <a:t>-</a:t>
            </a:r>
            <a:r>
              <a:rPr lang="cs-CZ" sz="1800" dirty="0">
                <a:latin typeface="Tahoma" pitchFamily="34" charset="0"/>
              </a:rPr>
              <a:t> v půdě na konci inkubace (extrakce  roztokem </a:t>
            </a:r>
            <a:r>
              <a:rPr lang="cs-CZ" sz="1800" dirty="0" err="1">
                <a:latin typeface="Tahoma" pitchFamily="34" charset="0"/>
              </a:rPr>
              <a:t>KCl</a:t>
            </a:r>
            <a:r>
              <a:rPr lang="cs-CZ" sz="1800" dirty="0">
                <a:latin typeface="Tahoma" pitchFamily="34" charset="0"/>
              </a:rPr>
              <a:t>)</a:t>
            </a:r>
          </a:p>
          <a:p>
            <a:pPr algn="just"/>
            <a:r>
              <a:rPr lang="cs-CZ" sz="1800" dirty="0">
                <a:latin typeface="Tahoma" pitchFamily="34" charset="0"/>
              </a:rPr>
              <a:t>pokud testujeme vliv chemické látky, dostáváme klasický vztah dávka odpověď s </a:t>
            </a:r>
            <a:r>
              <a:rPr lang="cs-CZ" sz="1800" dirty="0" err="1">
                <a:latin typeface="Tahoma" pitchFamily="34" charset="0"/>
              </a:rPr>
              <a:t>IDs</a:t>
            </a:r>
            <a:endParaRPr lang="cs-CZ" sz="1800" dirty="0">
              <a:latin typeface="Tahoma" pitchFamily="34" charset="0"/>
            </a:endParaRPr>
          </a:p>
          <a:p>
            <a:pPr algn="just"/>
            <a:r>
              <a:rPr lang="cs-CZ" sz="1800" dirty="0">
                <a:latin typeface="Tahoma" pitchFamily="34" charset="0"/>
              </a:rPr>
              <a:t>Stanovení koncentrace dusičnanových a dusitanových aniontů v půdách:</a:t>
            </a:r>
          </a:p>
          <a:p>
            <a:pPr algn="just">
              <a:buNone/>
            </a:pPr>
            <a:r>
              <a:rPr lang="cs-CZ" sz="1800" dirty="0">
                <a:latin typeface="Tahoma" pitchFamily="34" charset="0"/>
              </a:rPr>
              <a:t>Dusitany</a:t>
            </a:r>
          </a:p>
          <a:p>
            <a:pPr algn="just"/>
            <a:r>
              <a:rPr lang="cs-CZ" sz="1400" dirty="0">
                <a:latin typeface="Tahoma" pitchFamily="34" charset="0"/>
              </a:rPr>
              <a:t>dle ISO 14256 spektrofotometricky - reakcí s </a:t>
            </a:r>
            <a:r>
              <a:rPr lang="cs-CZ" sz="1400" dirty="0" err="1">
                <a:latin typeface="Tahoma" pitchFamily="34" charset="0"/>
              </a:rPr>
              <a:t>Griess</a:t>
            </a:r>
            <a:r>
              <a:rPr lang="cs-CZ" sz="1400" dirty="0">
                <a:latin typeface="Tahoma" pitchFamily="34" charset="0"/>
              </a:rPr>
              <a:t>-</a:t>
            </a:r>
            <a:r>
              <a:rPr lang="cs-CZ" sz="1400" dirty="0" err="1">
                <a:latin typeface="Tahoma" pitchFamily="34" charset="0"/>
              </a:rPr>
              <a:t>Ilosvayovým</a:t>
            </a:r>
            <a:r>
              <a:rPr lang="cs-CZ" sz="1400" dirty="0">
                <a:latin typeface="Tahoma" pitchFamily="34" charset="0"/>
              </a:rPr>
              <a:t> činidlem (sulfanilamid a N-1-</a:t>
            </a:r>
            <a:r>
              <a:rPr lang="cs-CZ" sz="1400" dirty="0" err="1">
                <a:latin typeface="Tahoma" pitchFamily="34" charset="0"/>
              </a:rPr>
              <a:t>naftyl</a:t>
            </a:r>
            <a:r>
              <a:rPr lang="cs-CZ" sz="1400" dirty="0">
                <a:latin typeface="Tahoma" pitchFamily="34" charset="0"/>
              </a:rPr>
              <a:t> </a:t>
            </a:r>
            <a:r>
              <a:rPr lang="cs-CZ" sz="1400" dirty="0" err="1">
                <a:latin typeface="Tahoma" pitchFamily="34" charset="0"/>
              </a:rPr>
              <a:t>etylendiamin</a:t>
            </a:r>
            <a:r>
              <a:rPr lang="cs-CZ" sz="1400" dirty="0">
                <a:latin typeface="Tahoma" pitchFamily="34" charset="0"/>
              </a:rPr>
              <a:t> chlorid) tvoří azobarvivo (543 </a:t>
            </a:r>
            <a:r>
              <a:rPr lang="cs-CZ" sz="1400" dirty="0" err="1">
                <a:latin typeface="Tahoma" pitchFamily="34" charset="0"/>
              </a:rPr>
              <a:t>nm</a:t>
            </a:r>
            <a:r>
              <a:rPr lang="cs-CZ" sz="1400" dirty="0">
                <a:latin typeface="Tahoma" pitchFamily="34" charset="0"/>
              </a:rPr>
              <a:t>)</a:t>
            </a:r>
            <a:endParaRPr lang="cs-CZ" sz="1800" dirty="0">
              <a:latin typeface="Tahoma" pitchFamily="34" charset="0"/>
            </a:endParaRPr>
          </a:p>
          <a:p>
            <a:pPr algn="just">
              <a:buNone/>
            </a:pPr>
            <a:r>
              <a:rPr lang="cs-CZ" sz="1800" dirty="0">
                <a:latin typeface="Tahoma" pitchFamily="34" charset="0"/>
              </a:rPr>
              <a:t>Dusičnany</a:t>
            </a:r>
          </a:p>
          <a:p>
            <a:pPr algn="just"/>
            <a:r>
              <a:rPr lang="cs-CZ" sz="1400" dirty="0">
                <a:latin typeface="Tahoma" pitchFamily="34" charset="0"/>
              </a:rPr>
              <a:t>nejprve nutno redukovat na dusitany (reduktor z kadmia – </a:t>
            </a:r>
            <a:r>
              <a:rPr lang="cs-CZ" sz="1400" dirty="0" err="1">
                <a:latin typeface="Tahoma" pitchFamily="34" charset="0"/>
              </a:rPr>
              <a:t>Devardova</a:t>
            </a:r>
            <a:r>
              <a:rPr lang="cs-CZ" sz="1400" dirty="0">
                <a:latin typeface="Tahoma" pitchFamily="34" charset="0"/>
              </a:rPr>
              <a:t> slitina) a pak stejné stanovení</a:t>
            </a:r>
          </a:p>
          <a:p>
            <a:pPr algn="just"/>
            <a:r>
              <a:rPr lang="cs-CZ" sz="1400" dirty="0">
                <a:latin typeface="Tahoma" pitchFamily="34" charset="0"/>
              </a:rPr>
              <a:t>nebo UV spektrofotometrií při 210 </a:t>
            </a:r>
            <a:r>
              <a:rPr lang="cs-CZ" sz="1400" dirty="0" err="1">
                <a:latin typeface="Tahoma" pitchFamily="34" charset="0"/>
              </a:rPr>
              <a:t>nm</a:t>
            </a:r>
            <a:r>
              <a:rPr lang="cs-CZ" sz="1400" dirty="0">
                <a:latin typeface="Tahoma" pitchFamily="34" charset="0"/>
              </a:rPr>
              <a:t> </a:t>
            </a:r>
          </a:p>
          <a:p>
            <a:pPr algn="just"/>
            <a:r>
              <a:rPr lang="cs-CZ" sz="1400" dirty="0">
                <a:latin typeface="Tahoma" pitchFamily="34" charset="0"/>
              </a:rPr>
              <a:t>nebo iontově selektivní elektrodou ISE</a:t>
            </a:r>
          </a:p>
          <a:p>
            <a:pPr algn="just"/>
            <a:r>
              <a:rPr lang="cs-CZ" sz="1400" dirty="0">
                <a:latin typeface="Tahoma" pitchFamily="34" charset="0"/>
              </a:rPr>
              <a:t>v dnešní době existují automatické analyzátory: FIA - </a:t>
            </a:r>
            <a:r>
              <a:rPr lang="cs-CZ" sz="1400" dirty="0" err="1">
                <a:latin typeface="Tahoma" pitchFamily="34" charset="0"/>
              </a:rPr>
              <a:t>flow</a:t>
            </a:r>
            <a:r>
              <a:rPr lang="cs-CZ" sz="1400" dirty="0">
                <a:latin typeface="Tahoma" pitchFamily="34" charset="0"/>
              </a:rPr>
              <a:t> </a:t>
            </a:r>
            <a:r>
              <a:rPr lang="cs-CZ" sz="1400" dirty="0" err="1">
                <a:latin typeface="Tahoma" pitchFamily="34" charset="0"/>
              </a:rPr>
              <a:t>injection</a:t>
            </a:r>
            <a:r>
              <a:rPr lang="cs-CZ" sz="1400" dirty="0">
                <a:latin typeface="Tahoma" pitchFamily="34" charset="0"/>
              </a:rPr>
              <a:t> </a:t>
            </a:r>
            <a:r>
              <a:rPr lang="cs-CZ" sz="1400" dirty="0" err="1">
                <a:latin typeface="Tahoma" pitchFamily="34" charset="0"/>
              </a:rPr>
              <a:t>analyzator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7060878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mineralizační potenciál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67758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ISO 14238 (1997): 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Determination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of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nitrogen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mineralization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and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nitrification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in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soils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and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the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influence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of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chemicals</a:t>
            </a:r>
            <a:r>
              <a:rPr lang="cs-CZ" sz="1800" dirty="0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 on these </a:t>
            </a:r>
            <a:r>
              <a:rPr lang="cs-CZ" sz="1800" dirty="0" err="1">
                <a:solidFill>
                  <a:srgbClr val="CC99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processes</a:t>
            </a:r>
            <a:endParaRPr lang="cs-CZ" sz="1800" dirty="0">
              <a:solidFill>
                <a:srgbClr val="CC99FF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5" descr="1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1700809"/>
            <a:ext cx="6536033" cy="492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4774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Denitrifikace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2936200"/>
          </a:xfrm>
        </p:spPr>
        <p:txBody>
          <a:bodyPr/>
          <a:lstStyle/>
          <a:p>
            <a:pPr algn="just"/>
            <a:r>
              <a:rPr lang="cs-CZ" dirty="0"/>
              <a:t>v anaerobních podmínkách</a:t>
            </a:r>
          </a:p>
          <a:p>
            <a:pPr algn="just"/>
            <a:r>
              <a:rPr lang="cs-CZ" dirty="0"/>
              <a:t>dusitany a dusičnany slouží jako TEA</a:t>
            </a:r>
          </a:p>
          <a:p>
            <a:pPr algn="just"/>
            <a:r>
              <a:rPr lang="cs-CZ" dirty="0"/>
              <a:t>N2O – skleníkový plyn !!!</a:t>
            </a:r>
          </a:p>
          <a:p>
            <a:r>
              <a:rPr lang="cs-CZ" dirty="0"/>
              <a:t>Měření: kolorimetrickými technikami, </a:t>
            </a:r>
            <a:br>
              <a:rPr lang="cs-CZ" dirty="0"/>
            </a:br>
            <a:r>
              <a:rPr lang="cs-CZ" dirty="0"/>
              <a:t>iontově selektivními elektrodami, </a:t>
            </a:r>
            <a:br>
              <a:rPr lang="cs-CZ" dirty="0"/>
            </a:br>
            <a:r>
              <a:rPr lang="cs-CZ" dirty="0"/>
              <a:t>metodou </a:t>
            </a:r>
            <a:r>
              <a:rPr lang="cs-CZ" u="sng" dirty="0"/>
              <a:t>"acetylene </a:t>
            </a:r>
            <a:r>
              <a:rPr lang="cs-CZ" u="sng" dirty="0" err="1"/>
              <a:t>block</a:t>
            </a:r>
            <a:r>
              <a:rPr lang="cs-CZ" u="sng" dirty="0"/>
              <a:t>"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(zablokuje N</a:t>
            </a:r>
            <a:r>
              <a:rPr lang="cs-CZ" baseline="-25000" dirty="0"/>
              <a:t>2</a:t>
            </a:r>
            <a:r>
              <a:rPr lang="cs-CZ" dirty="0"/>
              <a:t>O reduktázu a N</a:t>
            </a:r>
            <a:r>
              <a:rPr lang="cs-CZ" baseline="-25000" dirty="0"/>
              <a:t>2</a:t>
            </a:r>
            <a:r>
              <a:rPr lang="cs-CZ" dirty="0"/>
              <a:t>O je měřen GC)</a:t>
            </a:r>
          </a:p>
        </p:txBody>
      </p:sp>
      <p:pic>
        <p:nvPicPr>
          <p:cNvPr id="106502" name="Picture 10" descr="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836712"/>
            <a:ext cx="2843213" cy="2516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6503" name="Rectangle 11"/>
          <p:cNvSpPr>
            <a:spLocks noChangeArrowheads="1"/>
          </p:cNvSpPr>
          <p:nvPr/>
        </p:nvSpPr>
        <p:spPr bwMode="auto">
          <a:xfrm>
            <a:off x="7580610" y="1773338"/>
            <a:ext cx="242888" cy="574675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04" name="Line 12"/>
          <p:cNvSpPr>
            <a:spLocks noChangeShapeType="1"/>
          </p:cNvSpPr>
          <p:nvPr/>
        </p:nvSpPr>
        <p:spPr bwMode="auto">
          <a:xfrm flipV="1">
            <a:off x="8471198" y="1557438"/>
            <a:ext cx="0" cy="1368425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05" name="Line 13"/>
          <p:cNvSpPr>
            <a:spLocks noChangeShapeType="1"/>
          </p:cNvSpPr>
          <p:nvPr/>
        </p:nvSpPr>
        <p:spPr bwMode="auto">
          <a:xfrm flipH="1">
            <a:off x="8615661" y="2992538"/>
            <a:ext cx="1393825" cy="4763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06" name="Rectangle 14"/>
          <p:cNvSpPr>
            <a:spLocks noChangeArrowheads="1"/>
          </p:cNvSpPr>
          <p:nvPr/>
        </p:nvSpPr>
        <p:spPr bwMode="auto">
          <a:xfrm>
            <a:off x="8760123" y="2997300"/>
            <a:ext cx="1223962" cy="144462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07" name="Line 15"/>
          <p:cNvSpPr>
            <a:spLocks noChangeShapeType="1"/>
          </p:cNvSpPr>
          <p:nvPr/>
        </p:nvSpPr>
        <p:spPr bwMode="auto">
          <a:xfrm flipH="1" flipV="1">
            <a:off x="7823499" y="2565500"/>
            <a:ext cx="504825" cy="360362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08" name="Line 16"/>
          <p:cNvSpPr>
            <a:spLocks noChangeShapeType="1"/>
          </p:cNvSpPr>
          <p:nvPr/>
        </p:nvSpPr>
        <p:spPr bwMode="auto">
          <a:xfrm flipH="1" flipV="1">
            <a:off x="7823498" y="1773338"/>
            <a:ext cx="0" cy="576263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09" name="Line 17"/>
          <p:cNvSpPr>
            <a:spLocks noChangeShapeType="1"/>
          </p:cNvSpPr>
          <p:nvPr/>
        </p:nvSpPr>
        <p:spPr bwMode="auto">
          <a:xfrm flipV="1">
            <a:off x="7823499" y="981175"/>
            <a:ext cx="504825" cy="576262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10" name="Rectangle 18"/>
          <p:cNvSpPr>
            <a:spLocks noChangeArrowheads="1"/>
          </p:cNvSpPr>
          <p:nvPr/>
        </p:nvSpPr>
        <p:spPr bwMode="auto">
          <a:xfrm>
            <a:off x="8183860" y="1701901"/>
            <a:ext cx="287338" cy="935037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0"/>
          <a:stretch>
            <a:fillRect/>
          </a:stretch>
        </p:blipFill>
        <p:spPr bwMode="auto">
          <a:xfrm>
            <a:off x="6528049" y="3931469"/>
            <a:ext cx="3595687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7"/>
          <a:stretch>
            <a:fillRect/>
          </a:stretch>
        </p:blipFill>
        <p:spPr bwMode="auto">
          <a:xfrm>
            <a:off x="2351585" y="4725144"/>
            <a:ext cx="3595687" cy="84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21281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Respirace - typy</a:t>
            </a: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1524001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626737" name="Group 49"/>
          <p:cNvGraphicFramePr>
            <a:graphicFrameLocks noGrp="1"/>
          </p:cNvGraphicFramePr>
          <p:nvPr/>
        </p:nvGraphicFramePr>
        <p:xfrm>
          <a:off x="2423592" y="836712"/>
          <a:ext cx="7987680" cy="28346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72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9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5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Typ respirace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Redu</a:t>
                      </a: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kční reakce</a:t>
                      </a:r>
                      <a:endParaRPr kumimoji="0" lang="en-GB" sz="16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Akceptor elektronů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produ</a:t>
                      </a: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Oxida</a:t>
                      </a: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ční reakce</a:t>
                      </a:r>
                      <a:endParaRPr kumimoji="0" lang="en-GB" sz="16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Donor elektronů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produ</a:t>
                      </a: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Aerobic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H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2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O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CO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2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Denitrifi</a:t>
                      </a: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kace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NO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GB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N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2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CO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2</a:t>
                      </a:r>
                      <a:endParaRPr kumimoji="0" lang="en-GB" sz="16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Redukce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Mn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Mn</a:t>
                      </a:r>
                      <a:r>
                        <a:rPr kumimoji="0" lang="en-GB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4+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Mn</a:t>
                      </a:r>
                      <a:r>
                        <a:rPr kumimoji="0" lang="en-GB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2+</a:t>
                      </a:r>
                      <a:endParaRPr kumimoji="0" lang="en-GB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CO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2</a:t>
                      </a:r>
                      <a:endParaRPr kumimoji="0" lang="en-GB" sz="16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Redukce dusičnanů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NO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GB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NH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4</a:t>
                      </a:r>
                      <a:r>
                        <a:rPr kumimoji="0" lang="en-GB" sz="1600" u="none" strike="noStrike" cap="none" normalizeH="0" baseline="30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+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CO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2</a:t>
                      </a:r>
                      <a:endParaRPr kumimoji="0" lang="en-GB" sz="16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Redukce síranů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SO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GB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2-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HS</a:t>
                      </a:r>
                      <a:r>
                        <a:rPr kumimoji="0" lang="en-GB" sz="1600" u="none" strike="noStrike" cap="none" normalizeH="0" baseline="30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-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, H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2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S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CO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2</a:t>
                      </a:r>
                      <a:endParaRPr kumimoji="0" lang="en-GB" sz="16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Methanogene</a:t>
                      </a: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ze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CH</a:t>
                      </a:r>
                      <a:r>
                        <a:rPr kumimoji="0" lang="en-GB" sz="1600" u="none" strike="noStrike" cap="none" normalizeH="0" baseline="-2500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4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</a:t>
                      </a:r>
                      <a:r>
                        <a:rPr kumimoji="0" lang="en-GB" sz="16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 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 CO</a:t>
                      </a:r>
                      <a:r>
                        <a:rPr kumimoji="0" lang="en-GB" sz="1600" u="none" strike="noStrike" cap="none" normalizeH="0" baseline="-25000" dirty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2</a:t>
                      </a:r>
                      <a:endParaRPr kumimoji="0" lang="en-GB" sz="16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608" name="AutoShape 47"/>
          <p:cNvSpPr>
            <a:spLocks/>
          </p:cNvSpPr>
          <p:nvPr/>
        </p:nvSpPr>
        <p:spPr bwMode="auto">
          <a:xfrm>
            <a:off x="2063553" y="2060849"/>
            <a:ext cx="430833" cy="1584176"/>
          </a:xfrm>
          <a:prstGeom prst="leftBrace">
            <a:avLst>
              <a:gd name="adj1" fmla="val 166117"/>
              <a:gd name="adj2" fmla="val 50000"/>
            </a:avLst>
          </a:prstGeom>
          <a:noFill/>
          <a:ln w="571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9" name="Text Box 48"/>
          <p:cNvSpPr txBox="1">
            <a:spLocks noChangeArrowheads="1"/>
          </p:cNvSpPr>
          <p:nvPr/>
        </p:nvSpPr>
        <p:spPr bwMode="auto">
          <a:xfrm rot="-5400000">
            <a:off x="20224" y="2340490"/>
            <a:ext cx="3469219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„Anaerobní respirace“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3861048"/>
            <a:ext cx="3116667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30506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Enzymatické aktivity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4897969"/>
          </a:xfrm>
        </p:spPr>
        <p:txBody>
          <a:bodyPr/>
          <a:lstStyle/>
          <a:p>
            <a:pPr algn="just">
              <a:buNone/>
            </a:pPr>
            <a:r>
              <a:rPr lang="cs-CZ" sz="1800" b="1" dirty="0">
                <a:solidFill>
                  <a:srgbClr val="FFFF00"/>
                </a:solidFill>
              </a:rPr>
              <a:t>Sledování enzymatických aktivit - enzymy v půdě</a:t>
            </a:r>
          </a:p>
          <a:p>
            <a:pPr algn="just">
              <a:buFontTx/>
              <a:buChar char="-"/>
            </a:pPr>
            <a:r>
              <a:rPr lang="cs-CZ" sz="1800" dirty="0"/>
              <a:t>obecný princip spočívá v přídavku nadbytku substrátu a sledování jeho úbytku či produkce produktu za současné inhibice růstu mikroorganismů</a:t>
            </a:r>
          </a:p>
          <a:p>
            <a:pPr algn="just">
              <a:buFontTx/>
              <a:buChar char="-"/>
            </a:pPr>
            <a:r>
              <a:rPr lang="cs-CZ" sz="1800" dirty="0"/>
              <a:t>měří se enzymatický potenciál či kinetické parametry </a:t>
            </a:r>
            <a:r>
              <a:rPr lang="cs-CZ" sz="1800" dirty="0" err="1"/>
              <a:t>Vmax</a:t>
            </a:r>
            <a:endParaRPr lang="cs-CZ" sz="1800" dirty="0"/>
          </a:p>
          <a:p>
            <a:endParaRPr lang="cs-CZ" sz="1800" dirty="0"/>
          </a:p>
          <a:p>
            <a:pPr>
              <a:buNone/>
            </a:pPr>
            <a:r>
              <a:rPr lang="cs-CZ" sz="1800" dirty="0"/>
              <a:t>Nejčastěji sledovány:</a:t>
            </a:r>
          </a:p>
          <a:p>
            <a:r>
              <a:rPr lang="cs-CZ" sz="1800" dirty="0"/>
              <a:t> </a:t>
            </a:r>
            <a:r>
              <a:rPr lang="cs-CZ" sz="1200" dirty="0"/>
              <a:t>dehydrogenázy</a:t>
            </a:r>
          </a:p>
          <a:p>
            <a:r>
              <a:rPr lang="cs-CZ" sz="1200" dirty="0"/>
              <a:t> </a:t>
            </a:r>
            <a:r>
              <a:rPr lang="cs-CZ" sz="1200" dirty="0" err="1"/>
              <a:t>proteázy</a:t>
            </a:r>
            <a:r>
              <a:rPr lang="cs-CZ" sz="1200" dirty="0"/>
              <a:t> - inkubace s </a:t>
            </a:r>
            <a:r>
              <a:rPr lang="cs-CZ" sz="1200" dirty="0" err="1"/>
              <a:t>kaseinátem</a:t>
            </a:r>
            <a:r>
              <a:rPr lang="cs-CZ" sz="1200" dirty="0"/>
              <a:t> sodným</a:t>
            </a:r>
          </a:p>
          <a:p>
            <a:r>
              <a:rPr lang="cs-CZ" sz="1200" dirty="0"/>
              <a:t> ureázy - inkubace s močovinou</a:t>
            </a:r>
          </a:p>
          <a:p>
            <a:r>
              <a:rPr lang="cs-CZ" sz="1200" dirty="0"/>
              <a:t> amidázy</a:t>
            </a:r>
          </a:p>
          <a:p>
            <a:r>
              <a:rPr lang="cs-CZ" sz="1200" dirty="0"/>
              <a:t> fosfatázy</a:t>
            </a:r>
          </a:p>
          <a:p>
            <a:r>
              <a:rPr lang="cs-CZ" sz="1200" dirty="0"/>
              <a:t> celulázy</a:t>
            </a:r>
          </a:p>
          <a:p>
            <a:r>
              <a:rPr lang="cs-CZ" sz="1200" dirty="0"/>
              <a:t> </a:t>
            </a:r>
            <a:r>
              <a:rPr lang="el-GR" sz="1200" dirty="0"/>
              <a:t>β</a:t>
            </a:r>
            <a:r>
              <a:rPr lang="cs-CZ" sz="1200" dirty="0"/>
              <a:t> - </a:t>
            </a:r>
            <a:r>
              <a:rPr lang="cs-CZ" sz="1200" dirty="0" err="1"/>
              <a:t>galaktozidázy</a:t>
            </a:r>
            <a:endParaRPr lang="cs-CZ" sz="1800" dirty="0"/>
          </a:p>
        </p:txBody>
      </p:sp>
      <p:pic>
        <p:nvPicPr>
          <p:cNvPr id="4" name="Picture 8" descr="1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t="10115" r="13487" b="59477"/>
          <a:stretch>
            <a:fillRect/>
          </a:stretch>
        </p:blipFill>
        <p:spPr bwMode="auto">
          <a:xfrm>
            <a:off x="5663953" y="2924945"/>
            <a:ext cx="4306053" cy="232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0342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17033"/>
            <a:ext cx="6045346" cy="31393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Dehydrogenázová</a:t>
            </a:r>
            <a:r>
              <a:rPr lang="cs-CZ" dirty="0"/>
              <a:t> aktivita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1258372"/>
          </a:xfrm>
        </p:spPr>
        <p:txBody>
          <a:bodyPr/>
          <a:lstStyle/>
          <a:p>
            <a:pPr algn="just"/>
            <a:r>
              <a:rPr lang="cs-CZ" dirty="0"/>
              <a:t>enzym, který z </a:t>
            </a:r>
            <a:r>
              <a:rPr lang="cs-CZ" dirty="0" err="1"/>
              <a:t>ekotoxikologického</a:t>
            </a:r>
            <a:r>
              <a:rPr lang="cs-CZ" dirty="0"/>
              <a:t> hlediska vysoce převažuje všechny ostatní</a:t>
            </a:r>
          </a:p>
          <a:p>
            <a:pPr algn="just"/>
            <a:r>
              <a:rPr lang="cs-CZ" dirty="0" err="1"/>
              <a:t>dehydrogenázová</a:t>
            </a:r>
            <a:r>
              <a:rPr lang="cs-CZ" dirty="0"/>
              <a:t> aktivita je tedy </a:t>
            </a:r>
            <a:r>
              <a:rPr lang="cs-CZ" dirty="0">
                <a:solidFill>
                  <a:srgbClr val="FFFF00"/>
                </a:solidFill>
              </a:rPr>
              <a:t>mírou celkové mikrobiální aktivity</a:t>
            </a:r>
          </a:p>
        </p:txBody>
      </p:sp>
      <p:pic>
        <p:nvPicPr>
          <p:cNvPr id="4" name="Picture 12" descr="1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348881"/>
            <a:ext cx="4248150" cy="2479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8466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Diverzita půdních mikroorganismů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486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Biodiverzita půdních mikroorganismů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79576" y="1268761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D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Biodiverzita</a:t>
            </a: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503538" y="3356324"/>
            <a:ext cx="2160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taxonomická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84626" y="2708624"/>
            <a:ext cx="1655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strukturální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08138" y="3932586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funkční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735563" y="2132361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genetická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2855838" y="1845024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3287638" y="1771999"/>
            <a:ext cx="863600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3648002" y="1700560"/>
            <a:ext cx="1584325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4008363" y="1556099"/>
            <a:ext cx="19446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808589" y="3500786"/>
            <a:ext cx="439261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D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?? interpretace ??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srgbClr val="D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D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?? kvantitativní míry ??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srgbClr val="D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D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?? vzájemné vztahy markerů ??</a:t>
            </a: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 rot="3105372">
            <a:off x="5735563" y="2349848"/>
            <a:ext cx="433388" cy="2303462"/>
          </a:xfrm>
          <a:prstGeom prst="curvedLeftArrow">
            <a:avLst>
              <a:gd name="adj1" fmla="val 47540"/>
              <a:gd name="adj2" fmla="val 15384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124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sledování chemických látek v odebraných vzorcích bioty</a:t>
            </a:r>
          </a:p>
          <a:p>
            <a:pPr lvl="1"/>
            <a:r>
              <a:rPr lang="cs-CZ" sz="2000" dirty="0"/>
              <a:t>v čemkoliv, preferenčně tzv. </a:t>
            </a:r>
            <a:r>
              <a:rPr lang="cs-CZ" sz="2000" dirty="0" err="1"/>
              <a:t>bioakumulátory</a:t>
            </a:r>
            <a:r>
              <a:rPr lang="cs-CZ" sz="2000" dirty="0"/>
              <a:t> či </a:t>
            </a:r>
            <a:r>
              <a:rPr lang="cs-CZ" sz="2000" dirty="0" err="1"/>
              <a:t>bioindikační</a:t>
            </a:r>
            <a:r>
              <a:rPr lang="cs-CZ" sz="2000" dirty="0"/>
              <a:t> druhy/vzorky (jehličí)</a:t>
            </a:r>
          </a:p>
          <a:p>
            <a:r>
              <a:rPr lang="cs-CZ" sz="2400" dirty="0"/>
              <a:t>sledování bioty a její odezvy na faktory prostředí</a:t>
            </a:r>
          </a:p>
          <a:p>
            <a:pPr lvl="1"/>
            <a:r>
              <a:rPr lang="cs-CZ" sz="2000" dirty="0"/>
              <a:t>biochemické </a:t>
            </a:r>
            <a:r>
              <a:rPr lang="cs-CZ" sz="2000" dirty="0" err="1"/>
              <a:t>markery</a:t>
            </a:r>
            <a:endParaRPr lang="cs-CZ" sz="2000" dirty="0"/>
          </a:p>
          <a:p>
            <a:pPr lvl="2"/>
            <a:r>
              <a:rPr lang="cs-CZ" sz="1800" dirty="0"/>
              <a:t>účinku (stresové proteiny – HSP – </a:t>
            </a:r>
            <a:r>
              <a:rPr lang="cs-CZ" sz="1800" dirty="0" err="1"/>
              <a:t>heat</a:t>
            </a:r>
            <a:r>
              <a:rPr lang="cs-CZ" sz="1800" dirty="0"/>
              <a:t> </a:t>
            </a:r>
            <a:r>
              <a:rPr lang="cs-CZ" sz="1800" dirty="0" err="1"/>
              <a:t>shock</a:t>
            </a:r>
            <a:r>
              <a:rPr lang="cs-CZ" sz="1800" dirty="0"/>
              <a:t> proteiny, chromozomové aberace ...)</a:t>
            </a:r>
          </a:p>
          <a:p>
            <a:pPr lvl="2"/>
            <a:r>
              <a:rPr lang="cs-CZ" sz="1800" dirty="0"/>
              <a:t>expozice (</a:t>
            </a:r>
            <a:r>
              <a:rPr lang="cs-CZ" sz="1800" dirty="0" err="1"/>
              <a:t>methalothioneiny</a:t>
            </a:r>
            <a:r>
              <a:rPr lang="cs-CZ" sz="1800" dirty="0"/>
              <a:t>, EROD - </a:t>
            </a:r>
            <a:r>
              <a:rPr lang="cs-CZ" sz="1800" dirty="0" err="1"/>
              <a:t>ethoxyresorufin</a:t>
            </a:r>
            <a:r>
              <a:rPr lang="cs-CZ" sz="1800" dirty="0"/>
              <a:t>-O-</a:t>
            </a:r>
            <a:r>
              <a:rPr lang="cs-CZ" sz="1800" dirty="0" err="1"/>
              <a:t>deethylase</a:t>
            </a:r>
            <a:r>
              <a:rPr lang="cs-CZ" sz="1800" dirty="0"/>
              <a:t> ...)</a:t>
            </a:r>
          </a:p>
          <a:p>
            <a:pPr lvl="1"/>
            <a:r>
              <a:rPr lang="cs-CZ" sz="2000" dirty="0"/>
              <a:t>indikátorové druhy - přítomnost/nepřítomnost indikuje určitou vlastnost ekosystému</a:t>
            </a:r>
          </a:p>
          <a:p>
            <a:pPr lvl="2"/>
            <a:r>
              <a:rPr lang="cs-CZ" sz="1800" dirty="0"/>
              <a:t>citlivé druhy (např. pošvatky, horské ploštěnky, lišejníky)</a:t>
            </a:r>
          </a:p>
          <a:p>
            <a:pPr lvl="2"/>
            <a:r>
              <a:rPr lang="cs-CZ" sz="1800" dirty="0"/>
              <a:t>oportunní druhy (např. pakomáři, pijavky ...)</a:t>
            </a:r>
          </a:p>
          <a:p>
            <a:pPr lvl="1"/>
            <a:r>
              <a:rPr lang="cs-CZ" sz="2000" dirty="0"/>
              <a:t>stav a funkce organismů</a:t>
            </a:r>
          </a:p>
          <a:p>
            <a:pPr lvl="1"/>
            <a:r>
              <a:rPr lang="cs-CZ" sz="2000" dirty="0"/>
              <a:t>populace - počty organismů, distribuce, věkové složení ...</a:t>
            </a:r>
          </a:p>
          <a:p>
            <a:pPr lvl="1"/>
            <a:r>
              <a:rPr lang="cs-CZ" sz="2000" dirty="0"/>
              <a:t>společenstvo – druhové složení a zastoupení, biodiverzita</a:t>
            </a:r>
          </a:p>
          <a:p>
            <a:pPr lvl="1"/>
            <a:r>
              <a:rPr lang="cs-CZ" sz="2000" dirty="0"/>
              <a:t>stav ekosystému, krajiny – struktura, dynamika, funkce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</a:t>
            </a:fld>
            <a:endParaRPr lang="cs-CZ" altLang="cs-CZ" noProof="0" dirty="0"/>
          </a:p>
        </p:txBody>
      </p:sp>
      <p:sp>
        <p:nvSpPr>
          <p:cNvPr id="5" name="Obousměrná svislá šipka 4"/>
          <p:cNvSpPr/>
          <p:nvPr/>
        </p:nvSpPr>
        <p:spPr bwMode="auto">
          <a:xfrm>
            <a:off x="11169445" y="2536723"/>
            <a:ext cx="580103" cy="383458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9990447" y="4269346"/>
            <a:ext cx="388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různé úrovně biologické organizace</a:t>
            </a:r>
            <a:endParaRPr lang="en-GB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5738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lipidů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828801" y="838198"/>
            <a:ext cx="8583613" cy="5807045"/>
          </a:xfrm>
        </p:spPr>
        <p:txBody>
          <a:bodyPr/>
          <a:lstStyle/>
          <a:p>
            <a:pPr algn="just"/>
            <a:r>
              <a:rPr lang="cs-CZ" sz="2400" dirty="0">
                <a:solidFill>
                  <a:schemeClr val="bg2">
                    <a:lumMod val="10000"/>
                    <a:lumOff val="90000"/>
                  </a:schemeClr>
                </a:solidFill>
              </a:rPr>
              <a:t>PLFA jako </a:t>
            </a:r>
            <a:r>
              <a:rPr lang="cs-CZ" sz="2400" dirty="0" err="1">
                <a:solidFill>
                  <a:schemeClr val="bg2">
                    <a:lumMod val="10000"/>
                    <a:lumOff val="90000"/>
                  </a:schemeClr>
                </a:solidFill>
              </a:rPr>
              <a:t>biomarkery</a:t>
            </a:r>
            <a:endParaRPr lang="cs-CZ" sz="24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 algn="just"/>
            <a:r>
              <a:rPr lang="cs-CZ" dirty="0"/>
              <a:t>informují o složení mikrobiálního společenstva: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poskytují ale i další informace:</a:t>
            </a:r>
          </a:p>
          <a:p>
            <a:endParaRPr lang="cs-CZ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988840"/>
            <a:ext cx="68405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869161"/>
            <a:ext cx="67691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94926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</a:t>
            </a:r>
            <a:r>
              <a:rPr lang="cs-CZ" dirty="0" err="1"/>
              <a:t>diverzita</a:t>
            </a:r>
            <a:r>
              <a:rPr lang="cs-CZ" dirty="0"/>
              <a:t> – systém Biolog</a:t>
            </a:r>
          </a:p>
        </p:txBody>
      </p:sp>
      <p:pic>
        <p:nvPicPr>
          <p:cNvPr id="5" name="Picture 7" descr="1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t="28255" r="8046" b="13496"/>
          <a:stretch>
            <a:fillRect/>
          </a:stretch>
        </p:blipFill>
        <p:spPr bwMode="auto">
          <a:xfrm>
            <a:off x="1524000" y="1057276"/>
            <a:ext cx="9144000" cy="580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8" descr="0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6195">
            <a:off x="5087101" y="847037"/>
            <a:ext cx="3287611" cy="286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0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6195">
            <a:off x="7465568" y="3521973"/>
            <a:ext cx="3019870" cy="3175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0605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Genetická diverzita MO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4872157"/>
          </a:xfrm>
        </p:spPr>
        <p:txBody>
          <a:bodyPr/>
          <a:lstStyle/>
          <a:p>
            <a:pPr marL="3175" indent="-3175">
              <a:buNone/>
            </a:pPr>
            <a:r>
              <a:rPr lang="cs-CZ" dirty="0">
                <a:solidFill>
                  <a:srgbClr val="FFFF00"/>
                </a:solidFill>
              </a:rPr>
              <a:t>Nejčastější metody pro zisk „genetického </a:t>
            </a:r>
            <a:r>
              <a:rPr lang="cs-CZ" dirty="0" err="1">
                <a:solidFill>
                  <a:srgbClr val="FFFF00"/>
                </a:solidFill>
              </a:rPr>
              <a:t>fingerprintu</a:t>
            </a:r>
            <a:r>
              <a:rPr lang="cs-CZ" dirty="0">
                <a:solidFill>
                  <a:srgbClr val="FFFF00"/>
                </a:solidFill>
              </a:rPr>
              <a:t> společenstva“</a:t>
            </a:r>
          </a:p>
          <a:p>
            <a:pPr marL="365125" indent="-365125"/>
            <a:r>
              <a:rPr lang="cs-CZ" dirty="0"/>
              <a:t>ARDRA - amplifikovaná </a:t>
            </a:r>
            <a:r>
              <a:rPr lang="cs-CZ" dirty="0" err="1"/>
              <a:t>ribosomální</a:t>
            </a:r>
            <a:r>
              <a:rPr lang="cs-CZ" dirty="0"/>
              <a:t> DNA restrikční analýza</a:t>
            </a:r>
          </a:p>
          <a:p>
            <a:pPr marL="365125" indent="-365125"/>
            <a:r>
              <a:rPr lang="cs-CZ" dirty="0"/>
              <a:t>RFLP - restrikční analýza mnohotvárnosti délky fragmentů</a:t>
            </a:r>
          </a:p>
          <a:p>
            <a:pPr marL="365125" indent="-365125"/>
            <a:r>
              <a:rPr lang="cs-CZ" dirty="0"/>
              <a:t>T-RFLP - koncová restrikční analýza mnohotvárnosti délky fragmentů</a:t>
            </a:r>
          </a:p>
          <a:p>
            <a:pPr marL="365125" indent="-365125"/>
            <a:r>
              <a:rPr lang="cs-CZ" dirty="0"/>
              <a:t>DGGE - denaturující gradientová gelová elektroforéza</a:t>
            </a:r>
          </a:p>
          <a:p>
            <a:pPr marL="365125" indent="-365125"/>
            <a:r>
              <a:rPr lang="nb-NO" dirty="0"/>
              <a:t>TGGE</a:t>
            </a:r>
            <a:r>
              <a:rPr lang="cs-CZ" dirty="0"/>
              <a:t> - </a:t>
            </a:r>
            <a:r>
              <a:rPr lang="nb-NO" dirty="0"/>
              <a:t>teplotní gradientová gelová elektroforéza</a:t>
            </a:r>
            <a:r>
              <a:rPr lang="cs-CZ" dirty="0"/>
              <a:t> </a:t>
            </a:r>
          </a:p>
          <a:p>
            <a:pPr marL="365125" indent="-365125"/>
            <a:r>
              <a:rPr lang="cs-CZ" dirty="0"/>
              <a:t>ARISA - </a:t>
            </a:r>
            <a:r>
              <a:rPr lang="cs-CZ" dirty="0" err="1"/>
              <a:t>automated</a:t>
            </a:r>
            <a:r>
              <a:rPr lang="cs-CZ" dirty="0"/>
              <a:t> </a:t>
            </a:r>
            <a:r>
              <a:rPr lang="cs-CZ" dirty="0" err="1"/>
              <a:t>ribosomal</a:t>
            </a:r>
            <a:r>
              <a:rPr lang="cs-CZ" dirty="0"/>
              <a:t> </a:t>
            </a:r>
            <a:r>
              <a:rPr lang="cs-CZ" dirty="0" err="1"/>
              <a:t>intergenic</a:t>
            </a:r>
            <a:r>
              <a:rPr lang="cs-CZ" dirty="0"/>
              <a:t> </a:t>
            </a:r>
            <a:r>
              <a:rPr lang="cs-CZ" dirty="0" err="1"/>
              <a:t>spacer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- různorodost délek mezi geny malé a velké ribozomální </a:t>
            </a:r>
            <a:r>
              <a:rPr lang="cs-CZ" dirty="0" err="1"/>
              <a:t>podjednotky</a:t>
            </a:r>
            <a:endParaRPr lang="cs-CZ" dirty="0"/>
          </a:p>
          <a:p>
            <a:pPr marL="365125" indent="-365125"/>
            <a:r>
              <a:rPr lang="cs-CZ" dirty="0" err="1"/>
              <a:t>Microarrays</a:t>
            </a:r>
            <a:r>
              <a:rPr lang="cs-CZ" dirty="0"/>
              <a:t> - mikročipy</a:t>
            </a:r>
          </a:p>
          <a:p>
            <a:pPr marL="365125" indent="-365125"/>
            <a:r>
              <a:rPr lang="cs-CZ" dirty="0"/>
              <a:t>SIP (</a:t>
            </a:r>
            <a:r>
              <a:rPr lang="cs-CZ" dirty="0" err="1"/>
              <a:t>stable</a:t>
            </a:r>
            <a:r>
              <a:rPr lang="cs-CZ" dirty="0"/>
              <a:t> isotope </a:t>
            </a:r>
            <a:r>
              <a:rPr lang="cs-CZ" dirty="0" err="1"/>
              <a:t>probing</a:t>
            </a:r>
            <a:r>
              <a:rPr lang="cs-CZ" dirty="0"/>
              <a:t>) – značení stabilními izotopy</a:t>
            </a:r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8858250" y="6524626"/>
            <a:ext cx="1809750" cy="333375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Snímek </a:t>
            </a:r>
            <a:fld id="{A95E7C80-98BE-4DCE-8D54-7646C24A53B5}" type="slidenum"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152400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">
                  <p:embed/>
                </p:oleObj>
              </mc:Choice>
              <mc:Fallback>
                <p:oleObj name="Equation" r:id="rId3" imgW="914400" imgH="198720" progId="">
                  <p:embed/>
                  <p:pic>
                    <p:nvPicPr>
                      <p:cNvPr id="50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548478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Kombinace přístupů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325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 přístupů</a:t>
            </a:r>
          </a:p>
        </p:txBody>
      </p:sp>
      <p:pic>
        <p:nvPicPr>
          <p:cNvPr id="4" name="Picture 8" descr="1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03264"/>
            <a:ext cx="9144000" cy="6154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5980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 přístupů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4751" y="850750"/>
            <a:ext cx="5647702" cy="5775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2128898" y="5814069"/>
            <a:ext cx="236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Doelman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&amp;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Eijsackers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(2004)</a:t>
            </a:r>
          </a:p>
        </p:txBody>
      </p:sp>
    </p:spTree>
    <p:extLst>
      <p:ext uri="{BB962C8B-B14F-4D97-AF65-F5344CB8AC3E}">
        <p14:creationId xmlns:p14="http://schemas.microsoft.com/office/powerpoint/2010/main" val="21411309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 přístupů</a:t>
            </a:r>
          </a:p>
        </p:txBody>
      </p:sp>
      <p:pic>
        <p:nvPicPr>
          <p:cNvPr id="4" name="Picture 4" descr="00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11841" r="6577" b="31868"/>
          <a:stretch>
            <a:fillRect/>
          </a:stretch>
        </p:blipFill>
        <p:spPr bwMode="auto">
          <a:xfrm>
            <a:off x="1524000" y="1052514"/>
            <a:ext cx="9144000" cy="469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87121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 přístupů</a:t>
            </a:r>
          </a:p>
        </p:txBody>
      </p:sp>
      <p:pic>
        <p:nvPicPr>
          <p:cNvPr id="5" name="Picture 3" descr="1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769938"/>
            <a:ext cx="7364413" cy="60880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6225208" y="5494337"/>
            <a:ext cx="1079500" cy="1296988"/>
          </a:xfrm>
          <a:prstGeom prst="upArrow">
            <a:avLst>
              <a:gd name="adj1" fmla="val 69407"/>
              <a:gd name="adj2" fmla="val 30882"/>
            </a:avLst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491409" y="5646738"/>
            <a:ext cx="1116013" cy="1184275"/>
          </a:xfrm>
          <a:prstGeom prst="downArrow">
            <a:avLst>
              <a:gd name="adj1" fmla="val 70130"/>
              <a:gd name="adj2" fmla="val 27168"/>
            </a:avLst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491408" y="3360737"/>
            <a:ext cx="1079500" cy="1296988"/>
          </a:xfrm>
          <a:prstGeom prst="upArrow">
            <a:avLst>
              <a:gd name="adj1" fmla="val 69407"/>
              <a:gd name="adj2" fmla="val 30882"/>
            </a:avLst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3177208" y="1531937"/>
            <a:ext cx="1079500" cy="1296988"/>
          </a:xfrm>
          <a:prstGeom prst="upArrow">
            <a:avLst>
              <a:gd name="adj1" fmla="val 69407"/>
              <a:gd name="adj2" fmla="val 30882"/>
            </a:avLst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996609" y="3741737"/>
            <a:ext cx="1116013" cy="1066800"/>
          </a:xfrm>
          <a:prstGeom prst="downArrow">
            <a:avLst>
              <a:gd name="adj1" fmla="val 70130"/>
              <a:gd name="adj2" fmla="val 25602"/>
            </a:avLst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6149009" y="1912937"/>
            <a:ext cx="1116013" cy="914400"/>
          </a:xfrm>
          <a:prstGeom prst="downArrow">
            <a:avLst>
              <a:gd name="adj1" fmla="val 70130"/>
              <a:gd name="adj2" fmla="val 25602"/>
            </a:avLst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3039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90257-48B3-428C-8550-ADD799C8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Ukázky metod hodnocení mikrobiální kvality půd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2AFD22-D5B4-4049-B577-998AA670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838200"/>
            <a:ext cx="11444817" cy="677585"/>
          </a:xfrm>
        </p:spPr>
        <p:txBody>
          <a:bodyPr/>
          <a:lstStyle/>
          <a:p>
            <a:r>
              <a:rPr lang="cs-CZ" sz="3600" dirty="0"/>
              <a:t>viz cvičení E2241</a:t>
            </a:r>
          </a:p>
        </p:txBody>
      </p:sp>
    </p:spTree>
    <p:extLst>
      <p:ext uri="{BB962C8B-B14F-4D97-AF65-F5344CB8AC3E}">
        <p14:creationId xmlns:p14="http://schemas.microsoft.com/office/powerpoint/2010/main" val="9261433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347875" cy="4778443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 err="1"/>
              <a:t>Pankhurst</a:t>
            </a:r>
            <a:r>
              <a:rPr lang="cs-CZ" sz="1200" dirty="0"/>
              <a:t>, C.E., </a:t>
            </a:r>
            <a:r>
              <a:rPr lang="cs-CZ" sz="1200" dirty="0" err="1"/>
              <a:t>Doube</a:t>
            </a:r>
            <a:r>
              <a:rPr lang="cs-CZ" sz="1200" dirty="0"/>
              <a:t>, B.M., </a:t>
            </a:r>
            <a:r>
              <a:rPr lang="cs-CZ" sz="1200" dirty="0" err="1"/>
              <a:t>Gupta</a:t>
            </a:r>
            <a:r>
              <a:rPr lang="cs-CZ" sz="1200" dirty="0"/>
              <a:t>, V.V.S.R. (1997): </a:t>
            </a:r>
            <a:r>
              <a:rPr lang="cs-CZ" sz="1200" dirty="0" err="1"/>
              <a:t>Biological</a:t>
            </a:r>
            <a:r>
              <a:rPr lang="cs-CZ" sz="1200" dirty="0"/>
              <a:t> </a:t>
            </a:r>
            <a:r>
              <a:rPr lang="cs-CZ" sz="1200" dirty="0" err="1"/>
              <a:t>indicators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health</a:t>
            </a:r>
            <a:r>
              <a:rPr lang="cs-CZ" sz="1200" dirty="0"/>
              <a:t>. CAB International, </a:t>
            </a:r>
            <a:r>
              <a:rPr lang="cs-CZ" sz="1200" dirty="0" err="1"/>
              <a:t>Wallingford</a:t>
            </a:r>
            <a:r>
              <a:rPr lang="cs-CZ" sz="1200" dirty="0"/>
              <a:t>. ISBN 0851991580.</a:t>
            </a:r>
          </a:p>
          <a:p>
            <a:pPr marL="0" indent="0">
              <a:buNone/>
            </a:pPr>
            <a:r>
              <a:rPr lang="cs-CZ" sz="1200" dirty="0" err="1"/>
              <a:t>Doran</a:t>
            </a:r>
            <a:r>
              <a:rPr lang="cs-CZ" sz="1200" dirty="0"/>
              <a:t>, J. W., </a:t>
            </a:r>
            <a:r>
              <a:rPr lang="cs-CZ" sz="1200" dirty="0" err="1"/>
              <a:t>Parkin</a:t>
            </a:r>
            <a:r>
              <a:rPr lang="cs-CZ" sz="1200" dirty="0"/>
              <a:t>, T. B. (1994): </a:t>
            </a:r>
            <a:r>
              <a:rPr lang="cs-CZ" sz="1200" dirty="0" err="1"/>
              <a:t>Defining</a:t>
            </a:r>
            <a:r>
              <a:rPr lang="cs-CZ" sz="1200" dirty="0"/>
              <a:t> and </a:t>
            </a:r>
            <a:r>
              <a:rPr lang="cs-CZ" sz="1200" dirty="0" err="1"/>
              <a:t>assessing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quality</a:t>
            </a:r>
            <a:r>
              <a:rPr lang="cs-CZ" sz="1200" dirty="0"/>
              <a:t>. In: </a:t>
            </a:r>
            <a:r>
              <a:rPr lang="cs-CZ" sz="1200" dirty="0" err="1"/>
              <a:t>Defining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quality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a </a:t>
            </a:r>
            <a:r>
              <a:rPr lang="cs-CZ" sz="1200" dirty="0" err="1"/>
              <a:t>sustainable</a:t>
            </a:r>
            <a:r>
              <a:rPr lang="cs-CZ" sz="1200" dirty="0"/>
              <a:t> </a:t>
            </a:r>
            <a:r>
              <a:rPr lang="cs-CZ" sz="1200" dirty="0" err="1"/>
              <a:t>environment</a:t>
            </a:r>
            <a:r>
              <a:rPr lang="cs-CZ" sz="1200" dirty="0"/>
              <a:t>. SSSA </a:t>
            </a:r>
            <a:r>
              <a:rPr lang="cs-CZ" sz="1200" dirty="0" err="1"/>
              <a:t>special</a:t>
            </a:r>
            <a:r>
              <a:rPr lang="cs-CZ" sz="1200" dirty="0"/>
              <a:t> </a:t>
            </a:r>
            <a:r>
              <a:rPr lang="cs-CZ" sz="1200" dirty="0" err="1"/>
              <a:t>publication</a:t>
            </a:r>
            <a:r>
              <a:rPr lang="cs-CZ" sz="1200" dirty="0"/>
              <a:t> </a:t>
            </a:r>
            <a:r>
              <a:rPr lang="cs-CZ" sz="1200" dirty="0" err="1"/>
              <a:t>number</a:t>
            </a:r>
            <a:r>
              <a:rPr lang="cs-CZ" sz="1200" dirty="0"/>
              <a:t> 35. SSSA, Inc., </a:t>
            </a:r>
            <a:r>
              <a:rPr lang="cs-CZ" sz="1200" dirty="0" err="1"/>
              <a:t>American</a:t>
            </a:r>
            <a:r>
              <a:rPr lang="cs-CZ" sz="1200" dirty="0"/>
              <a:t> Society </a:t>
            </a:r>
            <a:r>
              <a:rPr lang="cs-CZ" sz="1200" dirty="0" err="1"/>
              <a:t>of</a:t>
            </a:r>
            <a:r>
              <a:rPr lang="cs-CZ" sz="1200" dirty="0"/>
              <a:t> Agronomy, Inc. </a:t>
            </a:r>
            <a:r>
              <a:rPr lang="cs-CZ" sz="1200" dirty="0" err="1"/>
              <a:t>Madison</a:t>
            </a:r>
            <a:r>
              <a:rPr lang="cs-CZ" sz="1200" dirty="0"/>
              <a:t>, Wisconsin, USA, 1994, pp. 3 – 21.</a:t>
            </a:r>
          </a:p>
          <a:p>
            <a:pPr marL="0" indent="0">
              <a:buNone/>
            </a:pPr>
            <a:r>
              <a:rPr lang="cs-CZ" sz="1200" dirty="0"/>
              <a:t>Sáňka, M., Materna, J. (2004): Indikátory kvality zemědělských a lesních půd ČR. Edice Planeta. Odborný časopis pro životní prostředí. Ročník XII, číslo 11/2004, ISSN 1213-3393.</a:t>
            </a:r>
          </a:p>
          <a:p>
            <a:pPr marL="0" indent="0">
              <a:buNone/>
            </a:pPr>
            <a:r>
              <a:rPr lang="en-GB" sz="1200" dirty="0"/>
              <a:t>Jensen J. &amp; </a:t>
            </a:r>
            <a:r>
              <a:rPr lang="en-GB" sz="1200" dirty="0" err="1"/>
              <a:t>Mesman</a:t>
            </a:r>
            <a:r>
              <a:rPr lang="en-GB" sz="1200" dirty="0"/>
              <a:t> M. (2006). Ecological risk assessment of contaminated land. Decision support for site specific investigations. Report 711701047. RIVM, Netherlands</a:t>
            </a:r>
            <a:endParaRPr lang="cs-CZ" sz="1200" dirty="0"/>
          </a:p>
          <a:p>
            <a:pPr marL="0" indent="0">
              <a:buNone/>
            </a:pPr>
            <a:r>
              <a:rPr lang="en-GB" sz="1200" dirty="0" err="1"/>
              <a:t>Doelman</a:t>
            </a:r>
            <a:r>
              <a:rPr lang="en-GB" sz="1200" dirty="0"/>
              <a:t> P. &amp; </a:t>
            </a:r>
            <a:r>
              <a:rPr lang="en-GB" sz="1200" dirty="0" err="1"/>
              <a:t>Eijsackers</a:t>
            </a:r>
            <a:r>
              <a:rPr lang="en-GB" sz="1200" dirty="0"/>
              <a:t> H.J.P. (2004): Vital Soil - Function, Value and Properties. Elsevier. 358 p. ISBN: 0-444-51772-3</a:t>
            </a:r>
            <a:endParaRPr lang="cs-CZ" sz="1200" dirty="0"/>
          </a:p>
          <a:p>
            <a:pPr marL="0" indent="0">
              <a:buNone/>
            </a:pPr>
            <a:r>
              <a:rPr lang="en-GB" sz="1200" dirty="0"/>
              <a:t>Maier, R.N.,  Pepper, I.L, </a:t>
            </a:r>
            <a:r>
              <a:rPr lang="en-GB" sz="1200" dirty="0" err="1"/>
              <a:t>Gerba</a:t>
            </a:r>
            <a:r>
              <a:rPr lang="en-GB" sz="1200" dirty="0"/>
              <a:t>, C.P. (2000): Environmental Microbiology. Academic Press, ISBN: 0124975704, 608 pp.</a:t>
            </a:r>
          </a:p>
          <a:p>
            <a:pPr marL="0" indent="0">
              <a:buNone/>
            </a:pPr>
            <a:r>
              <a:rPr lang="en-GB" sz="1200" dirty="0"/>
              <a:t>Atlas, R.M., Bartha, R. (1997): Microbial Ecology: Fundamentals and Applications (4th Edition). Addison-Wesley Pub Co, ISBN: 0805306552, 306 pp.</a:t>
            </a:r>
          </a:p>
          <a:p>
            <a:pPr marL="0" indent="0">
              <a:buNone/>
            </a:pPr>
            <a:r>
              <a:rPr lang="en-GB" sz="1200" dirty="0"/>
              <a:t>Paul, E.A., Clark, F.E. (1996): Soil Microbiology and Biochemistry. Academic Press, ISBN: 0125468067, 340 pp.</a:t>
            </a:r>
          </a:p>
          <a:p>
            <a:pPr marL="0" indent="0">
              <a:buNone/>
            </a:pPr>
            <a:r>
              <a:rPr lang="en-GB" sz="1200" dirty="0"/>
              <a:t>Tate, R.L. (2000): Soil Microbiology (2nd Edition). John Wiley &amp; Sons, ISBN: 0471317918, 536 pp.</a:t>
            </a:r>
          </a:p>
          <a:p>
            <a:pPr marL="0" indent="0">
              <a:buNone/>
            </a:pPr>
            <a:r>
              <a:rPr lang="en-GB" sz="1200" dirty="0" err="1"/>
              <a:t>Alef</a:t>
            </a:r>
            <a:r>
              <a:rPr lang="en-GB" sz="1200" dirty="0"/>
              <a:t>, K., </a:t>
            </a:r>
            <a:r>
              <a:rPr lang="en-GB" sz="1200" dirty="0" err="1"/>
              <a:t>Nannipieri</a:t>
            </a:r>
            <a:r>
              <a:rPr lang="en-GB" sz="1200" dirty="0"/>
              <a:t>, P. (1995): Methods in Applied Soil Microbiology and Biochemistry. Academic Press, ISBN: 0125138407, 576 pp.</a:t>
            </a:r>
          </a:p>
          <a:p>
            <a:pPr marL="0" indent="0">
              <a:buNone/>
            </a:pPr>
            <a:r>
              <a:rPr lang="en-GB" sz="1200" dirty="0" err="1"/>
              <a:t>Burlage</a:t>
            </a:r>
            <a:r>
              <a:rPr lang="en-GB" sz="1200" dirty="0"/>
              <a:t>, R.S., Atlas, R., Stahl, D.</a:t>
            </a:r>
            <a:r>
              <a:rPr lang="cs-CZ" sz="1200" dirty="0"/>
              <a:t> </a:t>
            </a:r>
            <a:r>
              <a:rPr lang="en-GB" sz="1200" dirty="0"/>
              <a:t>(1998): Techniques in Microbial Ecology. Oxford University Press, ISBN: 0195092236.</a:t>
            </a:r>
          </a:p>
          <a:p>
            <a:pPr marL="0" indent="0">
              <a:buNone/>
            </a:pPr>
            <a:r>
              <a:rPr lang="en-GB" sz="1200" dirty="0"/>
              <a:t>Hurst, C.J., Crawford, R.L., Knudsen, G.R. (2002): Manual of Environmental Microbiology. </a:t>
            </a:r>
            <a:r>
              <a:rPr lang="en-GB" sz="1200" dirty="0" err="1"/>
              <a:t>Amer</a:t>
            </a:r>
            <a:r>
              <a:rPr lang="en-GB" sz="1200" dirty="0"/>
              <a:t> Society for Microbiology, ISBN: 155581199X, 1138 pp.</a:t>
            </a:r>
          </a:p>
          <a:p>
            <a:pPr marL="0" indent="0">
              <a:buNone/>
            </a:pPr>
            <a:r>
              <a:rPr lang="en-GB" sz="1200" dirty="0"/>
              <a:t>Pepper, I., </a:t>
            </a:r>
            <a:r>
              <a:rPr lang="en-GB" sz="1200" dirty="0" err="1"/>
              <a:t>Gerba</a:t>
            </a:r>
            <a:r>
              <a:rPr lang="en-GB" sz="1200" dirty="0"/>
              <a:t>, C. (2005): Environmental Microbiology: A Laboratory Manual. Academic Press.</a:t>
            </a:r>
            <a:endParaRPr lang="cs-CZ" sz="1200" dirty="0"/>
          </a:p>
          <a:p>
            <a:pPr marL="0" indent="0">
              <a:buNone/>
            </a:pPr>
            <a:r>
              <a:rPr lang="en-GB" sz="1200" dirty="0"/>
              <a:t>Gill, R., Ramos-Rodriguez, O. &amp; </a:t>
            </a:r>
            <a:r>
              <a:rPr lang="en-GB" sz="1200" dirty="0" err="1"/>
              <a:t>Raine</a:t>
            </a:r>
            <a:r>
              <a:rPr lang="en-GB" sz="1200" dirty="0"/>
              <a:t>, N. Combined pesticide exposure severely affects individual- and colony-level traits in bees. Nature 491, 105–108 (2012). </a:t>
            </a:r>
            <a:r>
              <a:rPr lang="en-GB" sz="1200" dirty="0">
                <a:hlinkClick r:id="rId2"/>
              </a:rPr>
              <a:t>https://doi.org/10.1038/nature11585</a:t>
            </a:r>
            <a:r>
              <a:rPr lang="cs-CZ" sz="1200" dirty="0"/>
              <a:t> 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4970793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Akumulační bioindikátory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/>
              <a:t>mechorosty</a:t>
            </a:r>
            <a:r>
              <a:rPr lang="en-GB" sz="2400" dirty="0"/>
              <a:t> – </a:t>
            </a:r>
            <a:r>
              <a:rPr lang="en-GB" sz="2400" dirty="0" err="1"/>
              <a:t>bryomonitoring</a:t>
            </a:r>
            <a:endParaRPr lang="cs-CZ" sz="2400" dirty="0"/>
          </a:p>
          <a:p>
            <a:r>
              <a:rPr lang="en-GB" sz="2400" dirty="0" err="1"/>
              <a:t>lišejníky</a:t>
            </a:r>
            <a:r>
              <a:rPr lang="en-GB" sz="2400" dirty="0"/>
              <a:t> – </a:t>
            </a:r>
            <a:r>
              <a:rPr lang="en-GB" sz="2400" dirty="0" err="1"/>
              <a:t>kumulace</a:t>
            </a:r>
            <a:r>
              <a:rPr lang="en-GB" sz="2400" dirty="0"/>
              <a:t> </a:t>
            </a:r>
            <a:r>
              <a:rPr lang="en-GB" sz="2400" dirty="0" err="1"/>
              <a:t>těžkých</a:t>
            </a:r>
            <a:r>
              <a:rPr lang="en-GB" sz="2400" dirty="0"/>
              <a:t> </a:t>
            </a:r>
            <a:r>
              <a:rPr lang="en-GB" sz="2400" dirty="0" err="1"/>
              <a:t>kovů</a:t>
            </a:r>
            <a:r>
              <a:rPr lang="en-GB" sz="2400" dirty="0"/>
              <a:t> a </a:t>
            </a:r>
            <a:r>
              <a:rPr lang="en-GB" sz="2400" dirty="0" err="1"/>
              <a:t>radionuklid</a:t>
            </a:r>
            <a:r>
              <a:rPr lang="cs-CZ" sz="2400" dirty="0"/>
              <a:t>y</a:t>
            </a:r>
          </a:p>
          <a:p>
            <a:r>
              <a:rPr lang="en-GB" sz="2400" dirty="0" err="1"/>
              <a:t>jehličí</a:t>
            </a:r>
            <a:r>
              <a:rPr lang="en-GB" sz="2400" dirty="0"/>
              <a:t> – </a:t>
            </a:r>
            <a:r>
              <a:rPr lang="en-GB" sz="2400" dirty="0" err="1"/>
              <a:t>smrk</a:t>
            </a:r>
            <a:r>
              <a:rPr lang="en-GB" sz="2400" dirty="0"/>
              <a:t>, </a:t>
            </a:r>
            <a:r>
              <a:rPr lang="en-GB" sz="2400" dirty="0" err="1"/>
              <a:t>borovice</a:t>
            </a:r>
            <a:r>
              <a:rPr lang="cs-CZ" sz="2400" dirty="0"/>
              <a:t> - </a:t>
            </a:r>
            <a:r>
              <a:rPr lang="en-GB" sz="2400" dirty="0" err="1"/>
              <a:t>kumulace</a:t>
            </a:r>
            <a:r>
              <a:rPr lang="en-GB" sz="2400" dirty="0"/>
              <a:t> </a:t>
            </a:r>
            <a:r>
              <a:rPr lang="en-GB" sz="2400" dirty="0" err="1"/>
              <a:t>těžkých</a:t>
            </a:r>
            <a:r>
              <a:rPr lang="en-GB" sz="2400" dirty="0"/>
              <a:t> </a:t>
            </a:r>
            <a:r>
              <a:rPr lang="en-GB" sz="2400" dirty="0" err="1"/>
              <a:t>kovů</a:t>
            </a:r>
            <a:r>
              <a:rPr lang="en-GB" sz="2400" dirty="0"/>
              <a:t> a </a:t>
            </a:r>
            <a:r>
              <a:rPr lang="cs-CZ" sz="2400" dirty="0" err="1"/>
              <a:t>POPs</a:t>
            </a:r>
            <a:endParaRPr lang="cs-CZ" sz="2400" dirty="0"/>
          </a:p>
          <a:p>
            <a:r>
              <a:rPr lang="en-GB" sz="2400" dirty="0" err="1"/>
              <a:t>vajíčka</a:t>
            </a:r>
            <a:r>
              <a:rPr lang="en-GB" sz="2400" dirty="0"/>
              <a:t> </a:t>
            </a:r>
            <a:r>
              <a:rPr lang="en-GB" sz="2400" dirty="0" err="1"/>
              <a:t>ptáků</a:t>
            </a:r>
            <a:endParaRPr lang="cs-CZ" sz="2400" dirty="0"/>
          </a:p>
          <a:p>
            <a:r>
              <a:rPr lang="cs-CZ" sz="2400" dirty="0"/>
              <a:t>žížaly, šneci</a:t>
            </a:r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  <p:pic>
        <p:nvPicPr>
          <p:cNvPr id="5" name="Picture 4" descr="kolonie_terej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24" y="4226525"/>
            <a:ext cx="3764537" cy="250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1" y="4085145"/>
            <a:ext cx="3526430" cy="184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28" y="3923006"/>
            <a:ext cx="3372055" cy="2120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DSC004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22" y="1142014"/>
            <a:ext cx="2787950" cy="14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336" y="4485669"/>
            <a:ext cx="2616451" cy="2249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99" y="2665585"/>
            <a:ext cx="2787950" cy="147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8826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0303D-0F1A-4BF7-9560-7700E2CC9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Akumulační bioindikátory - příklad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6F20E5-7A66-4BFE-B380-BB510C4F3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C1E8EA-56A9-419D-B352-EE4077F459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66B6839-78CB-47CD-9C2B-02A9CF13B098}"/>
              </a:ext>
            </a:extLst>
          </p:cNvPr>
          <p:cNvPicPr/>
          <p:nvPr/>
        </p:nvPicPr>
        <p:blipFill rotWithShape="1">
          <a:blip r:embed="rId2"/>
          <a:srcRect l="17773" t="17428" r="36508" b="35790"/>
          <a:stretch/>
        </p:blipFill>
        <p:spPr bwMode="auto">
          <a:xfrm>
            <a:off x="676275" y="1066799"/>
            <a:ext cx="10515186" cy="5234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65694E0-AB72-4256-B308-B74EBEA7ED5C}"/>
              </a:ext>
            </a:extLst>
          </p:cNvPr>
          <p:cNvSpPr txBox="1"/>
          <p:nvPr/>
        </p:nvSpPr>
        <p:spPr>
          <a:xfrm>
            <a:off x="7515051" y="6089976"/>
            <a:ext cx="3838542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SETAC 2020: 1.04.8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Deciphering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molecular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mechanisms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pesticide tolerance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biodiversity</a:t>
            </a:r>
          </a:p>
        </p:txBody>
      </p:sp>
    </p:spTree>
    <p:extLst>
      <p:ext uri="{BB962C8B-B14F-4D97-AF65-F5344CB8AC3E}">
        <p14:creationId xmlns:p14="http://schemas.microsoft.com/office/powerpoint/2010/main" val="362643408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6|21.7|17.3|26.1|46.9|140.6|8.3|15.2|23.1|2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.2|1"/>
</p:tagLst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3_Textura">
  <a:themeElements>
    <a:clrScheme name="1_Textura 2">
      <a:dk1>
        <a:srgbClr val="003300"/>
      </a:dk1>
      <a:lt1>
        <a:srgbClr val="FFFFFF"/>
      </a:lt1>
      <a:dk2>
        <a:srgbClr val="4D6A2A"/>
      </a:dk2>
      <a:lt2>
        <a:srgbClr val="CCFF99"/>
      </a:lt2>
      <a:accent1>
        <a:srgbClr val="33CC33"/>
      </a:accent1>
      <a:accent2>
        <a:srgbClr val="46562A"/>
      </a:accent2>
      <a:accent3>
        <a:srgbClr val="B2B9AC"/>
      </a:accent3>
      <a:accent4>
        <a:srgbClr val="DADADA"/>
      </a:accent4>
      <a:accent5>
        <a:srgbClr val="ADE2AD"/>
      </a:accent5>
      <a:accent6>
        <a:srgbClr val="3F4D25"/>
      </a:accent6>
      <a:hlink>
        <a:srgbClr val="009999"/>
      </a:hlink>
      <a:folHlink>
        <a:srgbClr val="CCCC00"/>
      </a:folHlink>
    </a:clrScheme>
    <a:fontScheme name="1_Textura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1_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18312</TotalTime>
  <Words>5601</Words>
  <Application>Microsoft Office PowerPoint</Application>
  <PresentationFormat>Širokoúhlá obrazovka</PresentationFormat>
  <Paragraphs>683</Paragraphs>
  <Slides>79</Slides>
  <Notes>21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79</vt:i4>
      </vt:variant>
    </vt:vector>
  </HeadingPairs>
  <TitlesOfParts>
    <vt:vector size="92" baseType="lpstr">
      <vt:lpstr>Arial</vt:lpstr>
      <vt:lpstr>Arial Black</vt:lpstr>
      <vt:lpstr>Calibri</vt:lpstr>
      <vt:lpstr>Comic Sans MS</vt:lpstr>
      <vt:lpstr>Courier New</vt:lpstr>
      <vt:lpstr>Symbol</vt:lpstr>
      <vt:lpstr>Tahoma</vt:lpstr>
      <vt:lpstr>Times New Roman</vt:lpstr>
      <vt:lpstr>Wingdings</vt:lpstr>
      <vt:lpstr>Presentation_MU_EN</vt:lpstr>
      <vt:lpstr>3_Textura</vt:lpstr>
      <vt:lpstr>Document</vt:lpstr>
      <vt:lpstr>Equation</vt:lpstr>
      <vt:lpstr>E2240 Účinky stresorů v ekosystémech  05 Bioindikace v suchozemských ekosystémech – 1. část</vt:lpstr>
      <vt:lpstr>Prezentace aplikace PowerPoint</vt:lpstr>
      <vt:lpstr>Úvod - připomenutí</vt:lpstr>
      <vt:lpstr>Bioindikace</vt:lpstr>
      <vt:lpstr>Bioindikace versus biomonitoring</vt:lpstr>
      <vt:lpstr>Bioindikace</vt:lpstr>
      <vt:lpstr>Bioindikace</vt:lpstr>
      <vt:lpstr>Akumulační bioindikátory</vt:lpstr>
      <vt:lpstr>Akumulační bioindikátory - příklad</vt:lpstr>
      <vt:lpstr>Bioindikace</vt:lpstr>
      <vt:lpstr>Bioindikace</vt:lpstr>
      <vt:lpstr>Půdní kvalita a její bioindikace</vt:lpstr>
      <vt:lpstr>Půdní kvalita – definice</vt:lpstr>
      <vt:lpstr>Indikátory půdní kvality</vt:lpstr>
      <vt:lpstr>Indikátory půdní kvality</vt:lpstr>
      <vt:lpstr>Indikátory půdní kvality</vt:lpstr>
      <vt:lpstr>Indikátory půdní kvality</vt:lpstr>
      <vt:lpstr>Půdní mikroorganismy</vt:lpstr>
      <vt:lpstr>Mikrobiální společenstvo půdy</vt:lpstr>
      <vt:lpstr>Význam mikroorganismů v půdě</vt:lpstr>
      <vt:lpstr>Proč mikroorganismy ?</vt:lpstr>
      <vt:lpstr>Kolik je v půdě mikroorganismů ?</vt:lpstr>
      <vt:lpstr>Kde se v půdě MO vyskytují?</vt:lpstr>
      <vt:lpstr>Kde se v půdě MO vyskytují?</vt:lpstr>
      <vt:lpstr>Půdní MO jsou ve velmi silné interakci s vlastnostmi půdy</vt:lpstr>
      <vt:lpstr>Bioindikace pomocí mikroorganismů</vt:lpstr>
      <vt:lpstr>Metodická východiska ekotoxikologie půdních MO</vt:lpstr>
      <vt:lpstr>Množství i standardizovaný metod</vt:lpstr>
      <vt:lpstr>Odběry půdních mikroorganismů</vt:lpstr>
      <vt:lpstr>Odběry jako první krok ekotoxikologie MO</vt:lpstr>
      <vt:lpstr>Techniky odběrů</vt:lpstr>
      <vt:lpstr>Techniky odběrů</vt:lpstr>
      <vt:lpstr>Kvantifikace půdních mikroorganismů</vt:lpstr>
      <vt:lpstr>Přímé mikroskopické počítání bakterií (direct bacterial counts)</vt:lpstr>
      <vt:lpstr>Izolace a kultivace MO z půdy</vt:lpstr>
      <vt:lpstr>Izolace a kultivace MO z půdy</vt:lpstr>
      <vt:lpstr>Izolace a kultivace MO z půdy</vt:lpstr>
      <vt:lpstr>Izolace a kultivace MO z půdy</vt:lpstr>
      <vt:lpstr>Měření biomasy</vt:lpstr>
      <vt:lpstr>Mikrobiální biomasa v půdě</vt:lpstr>
      <vt:lpstr>Mikrobiální biomasa v půdě</vt:lpstr>
      <vt:lpstr>Mikrobiální biomasa v půdě</vt:lpstr>
      <vt:lpstr>Mikrobiální biomasa v půdě</vt:lpstr>
      <vt:lpstr>Aktivity půdních mikroorganismů</vt:lpstr>
      <vt:lpstr>Aktivity mikroorganismů</vt:lpstr>
      <vt:lpstr>Bazální respirace</vt:lpstr>
      <vt:lpstr>Potenciální respirace</vt:lpstr>
      <vt:lpstr>Potenciální vs. bazální respirace</vt:lpstr>
      <vt:lpstr>Mineralizace / respirace / využití C substrátů</vt:lpstr>
      <vt:lpstr>Růstové křivky měřené pomocí produkce CO2</vt:lpstr>
      <vt:lpstr>Aktivity spojené s přeměnami dusíku</vt:lpstr>
      <vt:lpstr>Fixace dusíku</vt:lpstr>
      <vt:lpstr>Fixace dusíku</vt:lpstr>
      <vt:lpstr>Amonifikace</vt:lpstr>
      <vt:lpstr>Mineralizace dusíku</vt:lpstr>
      <vt:lpstr>Amonifikace</vt:lpstr>
      <vt:lpstr>Amonifikace - potenciální</vt:lpstr>
      <vt:lpstr>Nitrifikace</vt:lpstr>
      <vt:lpstr>Nitrifikace</vt:lpstr>
      <vt:lpstr>Nitrifikace</vt:lpstr>
      <vt:lpstr>Nitrifikace</vt:lpstr>
      <vt:lpstr>N mineralizační potenciál</vt:lpstr>
      <vt:lpstr>N mineralizační potenciál</vt:lpstr>
      <vt:lpstr>Denitrifikace</vt:lpstr>
      <vt:lpstr>Respirace - typy</vt:lpstr>
      <vt:lpstr>Enzymatické aktivity</vt:lpstr>
      <vt:lpstr>Dehydrogenázová aktivita</vt:lpstr>
      <vt:lpstr>Diverzita půdních mikroorganismů</vt:lpstr>
      <vt:lpstr>Biodiverzita půdních mikroorganismů</vt:lpstr>
      <vt:lpstr>Analýza lipidů</vt:lpstr>
      <vt:lpstr>Funkční diverzita – systém Biolog</vt:lpstr>
      <vt:lpstr>Genetická diverzita MO</vt:lpstr>
      <vt:lpstr>Kombinace přístupů</vt:lpstr>
      <vt:lpstr>Kombinace přístupů</vt:lpstr>
      <vt:lpstr>Kombinace přístupů</vt:lpstr>
      <vt:lpstr>Kombinace přístupů</vt:lpstr>
      <vt:lpstr>Kombinace přístupů</vt:lpstr>
      <vt:lpstr>Ukázky metod hodnocení mikrobiální kvality půd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1614</cp:revision>
  <cp:lastPrinted>1601-01-01T00:00:00Z</cp:lastPrinted>
  <dcterms:created xsi:type="dcterms:W3CDTF">2018-11-28T09:04:29Z</dcterms:created>
  <dcterms:modified xsi:type="dcterms:W3CDTF">2023-03-19T13:33:37Z</dcterms:modified>
</cp:coreProperties>
</file>