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n-GB" sz="6000" spc="-1" strike="noStrike">
                <a:solidFill>
                  <a:srgbClr val="000000"/>
                </a:solidFill>
                <a:latin typeface="Calibri Light"/>
              </a:rPr>
              <a:t>Click to edit Master </a:t>
            </a:r>
            <a:r>
              <a:rPr b="0" lang="en-GB" sz="6000" spc="-1" strike="noStrike">
                <a:solidFill>
                  <a:srgbClr val="000000"/>
                </a:solidFill>
                <a:latin typeface="Calibri Light"/>
              </a:rPr>
              <a:t>title style</a:t>
            </a:r>
            <a:endParaRPr b="0" lang="en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E1E3B09E-9275-460E-BB42-AE98BEFC2082}" type="datetime">
              <a:rPr b="0" lang="en-CZ" sz="1200" spc="-1" strike="noStrike">
                <a:solidFill>
                  <a:srgbClr val="8b8b8b"/>
                </a:solidFill>
                <a:latin typeface="Calibri"/>
              </a:rPr>
              <a:t>2/17/23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6259F1E7-2B5C-43FA-91A1-3D5EE59CB9C8}" type="slidenum">
              <a:rPr b="0" lang="en-CZ" sz="1200" spc="-1" strike="noStrike">
                <a:solidFill>
                  <a:srgbClr val="8b8b8b"/>
                </a:solidFill>
                <a:latin typeface="Calibri"/>
              </a:rPr>
              <a:t>5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Z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Z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Z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Z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Z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Z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Z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BC859B79-2BE3-4605-ABC8-DEC59329762A}" type="datetime">
              <a:rPr b="0" lang="en-CZ" sz="1200" spc="-1" strike="noStrike">
                <a:solidFill>
                  <a:srgbClr val="8b8b8b"/>
                </a:solidFill>
                <a:latin typeface="Calibri"/>
              </a:rPr>
              <a:t>2/17/23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EDC51B8B-D1B5-4AE2-8E2F-E70950EA2FEC}" type="slidenum">
              <a:rPr b="0" lang="en-CZ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522800" y="139824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n-GB" sz="4000" spc="-1" strike="noStrike">
                <a:solidFill>
                  <a:srgbClr val="0070c0"/>
                </a:solidFill>
                <a:latin typeface="Roboto"/>
              </a:rPr>
              <a:t>E4013 Týmový projekt z Matematické biologie a biomedicíny – biomedicínská bioinformatika</a:t>
            </a:r>
            <a:endParaRPr b="0" lang="en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1523880" y="4225680"/>
            <a:ext cx="9143640" cy="103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CZ" sz="2400" spc="-1" strike="noStrike">
                <a:solidFill>
                  <a:srgbClr val="000000"/>
                </a:solidFill>
                <a:latin typeface="Calibri"/>
              </a:rPr>
              <a:t>Jaro 2023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84" name="Picture 10" descr="11/21/2019 1 Pavel Čupr Research group: Human Exposure Assessment and Risks  HEAR"/>
          <p:cNvPicPr/>
          <p:nvPr/>
        </p:nvPicPr>
        <p:blipFill>
          <a:blip r:embed="rId1"/>
          <a:stretch/>
        </p:blipFill>
        <p:spPr>
          <a:xfrm>
            <a:off x="0" y="5890680"/>
            <a:ext cx="3044880" cy="664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CZ" sz="4400" spc="-1" strike="noStrike">
                <a:solidFill>
                  <a:srgbClr val="000000"/>
                </a:solidFill>
                <a:latin typeface="Calibri Light"/>
              </a:rPr>
              <a:t>Cíle</a:t>
            </a:r>
            <a:endParaRPr b="0" lang="en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V průběhu předmětu studenti týmově řeší zadanou úlohu </a:t>
            </a: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z oblasti biomedicínské bioinformatiky. 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Hlavním cílem předmětu je podpořit schopnost studentů pracovat </a:t>
            </a: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týmově a spolupracovat na zadané úloze a realizaci jednotlivých </a:t>
            </a: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kroků analýzy včetně prezentace výsledků.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7" name="Picture 10" descr="11/21/2019 1 Pavel Čupr Research group: Human Exposure Assessment and Risks  HEAR"/>
          <p:cNvPicPr/>
          <p:nvPr/>
        </p:nvPicPr>
        <p:blipFill>
          <a:blip r:embed="rId1"/>
          <a:stretch/>
        </p:blipFill>
        <p:spPr>
          <a:xfrm>
            <a:off x="0" y="5890680"/>
            <a:ext cx="3044880" cy="664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720000" y="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CZ" sz="4400" spc="-1" strike="noStrike">
                <a:solidFill>
                  <a:srgbClr val="000000"/>
                </a:solidFill>
                <a:latin typeface="Calibri Light"/>
              </a:rPr>
              <a:t>Jak to bude probíhat</a:t>
            </a:r>
            <a:endParaRPr b="0" lang="en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824760" y="1260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en-CZ" sz="1800" spc="-1" strike="noStrike">
                <a:solidFill>
                  <a:srgbClr val="000000"/>
                </a:solidFill>
                <a:latin typeface="Calibri"/>
              </a:rPr>
              <a:t>Osobní setkání 1x měsíčně </a:t>
            </a:r>
            <a:r>
              <a:rPr b="0" lang="en-CZ" sz="1800" spc="-1" strike="noStrike">
                <a:solidFill>
                  <a:srgbClr val="000000"/>
                </a:solidFill>
                <a:latin typeface="Calibri"/>
              </a:rPr>
              <a:t>– každá skupina (všichni členové) prezentuje projekt a dílčí výsledky ve formě prezentace.  Diskuze nad tématy.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Z" sz="1800" spc="-1" strike="noStrike">
                <a:solidFill>
                  <a:srgbClr val="000000"/>
                </a:solidFill>
                <a:latin typeface="Calibri"/>
              </a:rPr>
              <a:t>Termíny: první pátek v měsíci: 3.3, 7.4, </a:t>
            </a:r>
            <a:r>
              <a:rPr b="1" lang="en-CZ" sz="1800" spc="-1" strike="noStrike">
                <a:solidFill>
                  <a:srgbClr val="000000"/>
                </a:solidFill>
                <a:latin typeface="Calibri"/>
              </a:rPr>
              <a:t>5.5 – finální prezentace projektu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en-CZ" sz="1800" spc="-1" strike="noStrike">
                <a:solidFill>
                  <a:srgbClr val="000000"/>
                </a:solidFill>
                <a:latin typeface="Calibri"/>
              </a:rPr>
              <a:t>V mezidobí práce na projektu</a:t>
            </a:r>
            <a:r>
              <a:rPr b="0" lang="en-CZ" sz="1800" spc="-1" strike="noStrike">
                <a:solidFill>
                  <a:srgbClr val="000000"/>
                </a:solidFill>
                <a:latin typeface="Calibri"/>
              </a:rPr>
              <a:t> – případné průběžné konzultace s vedoucími (frekvence dle rozvahy každého vedoucího)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en-CZ" sz="1800" spc="-1" strike="noStrike">
                <a:solidFill>
                  <a:srgbClr val="000000"/>
                </a:solidFill>
                <a:latin typeface="Calibri"/>
              </a:rPr>
              <a:t>V zápočtovém týdnu odevzdání projektu v této formě: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0" lang="en-CZ" sz="1800" spc="-1" strike="noStrike">
                <a:solidFill>
                  <a:srgbClr val="000000"/>
                </a:solidFill>
                <a:latin typeface="Calibri"/>
              </a:rPr>
              <a:t>df nebo word s popisem projektu (název, kdo vypracoval, cíle, data, metodika, výsledky, diskuze, zoznam literatury, jaký byl příspěvek jednotlivých autorů-studentů)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0" lang="en-CZ" sz="1800" spc="-1" strike="noStrike">
                <a:solidFill>
                  <a:srgbClr val="000000"/>
                </a:solidFill>
                <a:latin typeface="Calibri"/>
              </a:rPr>
              <a:t>řípadný kód který sloužil ke generaci výsledků (R kód-skript, ….)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CZ" sz="1800" spc="-1" strike="noStrike">
                <a:solidFill>
                  <a:srgbClr val="000000"/>
                </a:solidFill>
                <a:latin typeface="Calibri"/>
              </a:rPr>
              <a:t>Max. 4 strany</a:t>
            </a: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en-CZ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0" name="Picture 10" descr="11/21/2019 1 Pavel Čupr Research group: Human Exposure Assessment and Risks  HEAR"/>
          <p:cNvPicPr/>
          <p:nvPr/>
        </p:nvPicPr>
        <p:blipFill>
          <a:blip r:embed="rId1"/>
          <a:stretch/>
        </p:blipFill>
        <p:spPr>
          <a:xfrm>
            <a:off x="0" y="5890680"/>
            <a:ext cx="3044880" cy="664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CZ" sz="4400" spc="-1" strike="noStrike">
                <a:solidFill>
                  <a:srgbClr val="000000"/>
                </a:solidFill>
                <a:latin typeface="Calibri Light"/>
              </a:rPr>
              <a:t>Požadavky k ukončení</a:t>
            </a:r>
            <a:endParaRPr b="0" lang="en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CZ" sz="2400" spc="-1" strike="noStrike">
                <a:solidFill>
                  <a:srgbClr val="000000"/>
                </a:solidFill>
                <a:latin typeface="Calibri"/>
              </a:rPr>
              <a:t>Bude hodnocena průběžná práce na projektu a prezentace na měsíčních setkáních (přítomnost povinná)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CZ" sz="2400" spc="-1" strike="noStrike">
                <a:solidFill>
                  <a:srgbClr val="000000"/>
                </a:solidFill>
                <a:latin typeface="Calibri"/>
              </a:rPr>
              <a:t>Dále samotný projekt: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Z" sz="2400" spc="-1" strike="noStrike">
                <a:solidFill>
                  <a:srgbClr val="000000"/>
                </a:solidFill>
                <a:latin typeface="Calibri"/>
              </a:rPr>
              <a:t>ústní hodnocení práce a splnění projektu vedoucím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Z" sz="2400" spc="-1" strike="noStrike">
                <a:solidFill>
                  <a:srgbClr val="000000"/>
                </a:solidFill>
                <a:latin typeface="Calibri"/>
              </a:rPr>
              <a:t>zhodnocení odevzdaných materiálů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en-CZ" sz="2400" spc="-1" strike="noStrike">
                <a:solidFill>
                  <a:srgbClr val="000000"/>
                </a:solidFill>
                <a:latin typeface="Calibri"/>
              </a:rPr>
              <a:t>Zápočet se uděluje </a:t>
            </a:r>
            <a:r>
              <a:rPr b="0" lang="en-CZ" sz="2400" spc="-1" strike="noStrike">
                <a:solidFill>
                  <a:srgbClr val="000000"/>
                </a:solidFill>
                <a:latin typeface="Calibri"/>
              </a:rPr>
              <a:t>– po ohodnocení odevzdaných materiálů k projektu a jejich úpravě dle připomínek</a:t>
            </a:r>
            <a:endParaRPr b="0" lang="en-CZ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Picture 10" descr="11/21/2019 1 Pavel Čupr Research group: Human Exposure Assessment and Risks  HEAR"/>
          <p:cNvPicPr/>
          <p:nvPr/>
        </p:nvPicPr>
        <p:blipFill>
          <a:blip r:embed="rId1"/>
          <a:stretch/>
        </p:blipFill>
        <p:spPr>
          <a:xfrm>
            <a:off x="0" y="5890680"/>
            <a:ext cx="3044880" cy="664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64760" y="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CZ" sz="4400" spc="-1" strike="noStrike">
                <a:solidFill>
                  <a:srgbClr val="000000"/>
                </a:solidFill>
                <a:latin typeface="Calibri Light"/>
              </a:rPr>
              <a:t>Projekty</a:t>
            </a:r>
            <a:endParaRPr b="0" lang="en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824760" y="122904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CZ" sz="2800" spc="-1" strike="noStrike">
                <a:solidFill>
                  <a:srgbClr val="000000"/>
                </a:solidFill>
                <a:latin typeface="Calibri"/>
              </a:rPr>
              <a:t>5 projektů pod vedením:</a:t>
            </a: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Doc. Mgr Natália Martínková, Ph.D. – docentka - RECETOX</a:t>
            </a: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Mgr. David Bednář, Ph.D. - vedoucí pracoviště – Molekulární modelování a bioinformatika</a:t>
            </a: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Mgr. Soňa Smetanová, Ph.D.</a:t>
            </a: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Mgr. Barbora Zwinsová</a:t>
            </a: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Mgr. Jan Böhm</a:t>
            </a: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6" name="Picture 10" descr="11/21/2019 1 Pavel Čupr Research group: Human Exposure Assessment and Risks  HEAR"/>
          <p:cNvPicPr/>
          <p:nvPr/>
        </p:nvPicPr>
        <p:blipFill>
          <a:blip r:embed="rId1"/>
          <a:stretch/>
        </p:blipFill>
        <p:spPr>
          <a:xfrm>
            <a:off x="0" y="5890680"/>
            <a:ext cx="3044880" cy="664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LibreOffice/7.2.7.2$Linux_X86_64 LibreOffice_project/20$Build-2</Application>
  <AppVersion>15.0000</AppVersion>
  <Words>243</Words>
  <Paragraphs>22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2021-03-05T08:36:06Z</dcterms:created>
  <dc:creator>Eva Budinská</dc:creator>
  <dc:description/>
  <dc:language>cs-CZ</dc:language>
  <cp:lastModifiedBy/>
  <dcterms:modified xsi:type="dcterms:W3CDTF">2023-02-17T09:28:21Z</dcterms:modified>
  <cp:revision>9</cp:revision>
  <dc:subject/>
  <dc:title>Bi4013 Týmový projekt z Matematické biologie a biomedicíny – biomedicínská bioinformatika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