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8"/>
  </p:notesMasterIdLst>
  <p:handoutMasterIdLst>
    <p:handoutMasterId r:id="rId29"/>
  </p:handoutMasterIdLst>
  <p:sldIdLst>
    <p:sldId id="256" r:id="rId2"/>
    <p:sldId id="267" r:id="rId3"/>
    <p:sldId id="271" r:id="rId4"/>
    <p:sldId id="266" r:id="rId5"/>
    <p:sldId id="265" r:id="rId6"/>
    <p:sldId id="264" r:id="rId7"/>
    <p:sldId id="270" r:id="rId8"/>
    <p:sldId id="268" r:id="rId9"/>
    <p:sldId id="272" r:id="rId10"/>
    <p:sldId id="257" r:id="rId11"/>
    <p:sldId id="258" r:id="rId12"/>
    <p:sldId id="259" r:id="rId13"/>
    <p:sldId id="273" r:id="rId14"/>
    <p:sldId id="275" r:id="rId15"/>
    <p:sldId id="276" r:id="rId16"/>
    <p:sldId id="260" r:id="rId17"/>
    <p:sldId id="277" r:id="rId18"/>
    <p:sldId id="261" r:id="rId19"/>
    <p:sldId id="278" r:id="rId20"/>
    <p:sldId id="279" r:id="rId21"/>
    <p:sldId id="280" r:id="rId22"/>
    <p:sldId id="282" r:id="rId23"/>
    <p:sldId id="283" r:id="rId24"/>
    <p:sldId id="409" r:id="rId25"/>
    <p:sldId id="411" r:id="rId26"/>
    <p:sldId id="410" r:id="rId2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1928"/>
    <a:srgbClr val="00AF3F"/>
    <a:srgbClr val="008C78"/>
    <a:srgbClr val="4BC8FF"/>
    <a:srgbClr val="0000DC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33" autoAdjust="0"/>
    <p:restoredTop sz="96754" autoAdjust="0"/>
  </p:normalViewPr>
  <p:slideViewPr>
    <p:cSldViewPr snapToGrid="0">
      <p:cViewPr varScale="1">
        <p:scale>
          <a:sx n="67" d="100"/>
          <a:sy n="67" d="100"/>
        </p:scale>
        <p:origin x="688" y="44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5719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2" cy="106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8" y="6054702"/>
            <a:ext cx="867340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8" y="6054702"/>
            <a:ext cx="867340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161" y="6048047"/>
            <a:ext cx="86608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CSI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0" y="2019300"/>
            <a:ext cx="4087670" cy="2820493"/>
          </a:xfrm>
          <a:prstGeom prst="rect">
            <a:avLst/>
          </a:prstGeom>
        </p:spPr>
      </p:pic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AF3F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AF3F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208" y="2434288"/>
            <a:ext cx="7673489" cy="1989423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F79F468F-CBBF-4FBC-9D13-2F9F8C72B9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86C4ECC2-52CE-44A7-BFFB-E1B0BA66EC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70184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798AB-92DC-4284-A83B-1E78BFD3D236}" type="datetimeFigureOut">
              <a:rPr lang="cs-CZ" smtClean="0"/>
              <a:t>15.02.2023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A56C-A17B-40E1-B175-BC6B1486AC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7212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8" y="6054702"/>
            <a:ext cx="867340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35991" cy="105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8" y="6054702"/>
            <a:ext cx="867340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8" y="6054702"/>
            <a:ext cx="867340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8" y="6054702"/>
            <a:ext cx="867340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8" y="6054702"/>
            <a:ext cx="867340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8" y="6054702"/>
            <a:ext cx="867340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8" y="6054702"/>
            <a:ext cx="867340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  <p:sldLayoutId id="2147483694" r:id="rId15"/>
    <p:sldLayoutId id="2147483695" r:id="rId16"/>
  </p:sldLayoutIdLst>
  <p:hf sldNum="0"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8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9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f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harustiakova@iba.muni.cz" TargetMode="External"/><Relationship Id="rId2" Type="http://schemas.openxmlformats.org/officeDocument/2006/relationships/hyperlink" Target="mailto:rencazaj@mail.muni.cz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fif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harustiakova@iba.muni.cz" TargetMode="External"/><Relationship Id="rId2" Type="http://schemas.openxmlformats.org/officeDocument/2006/relationships/hyperlink" Target="mailto:rencazaj@mail.muni.cz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Výuka – Matematická biologie – Týmový projekt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Týmový projekt 2023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2173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720000" y="6228000"/>
            <a:ext cx="7919640" cy="251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cs-CZ" sz="1200" b="0" strike="noStrike" spc="-1">
                <a:solidFill>
                  <a:srgbClr val="0000DC"/>
                </a:solidFill>
                <a:latin typeface="Arial"/>
              </a:rPr>
              <a:t>Výuka – Matematická biologie – Týmový projekt</a:t>
            </a:r>
            <a:endParaRPr lang="cs-CZ" sz="1200" b="0" strike="noStrike" spc="-1">
              <a:latin typeface="Times New Roman"/>
            </a:endParaRPr>
          </a:p>
        </p:txBody>
      </p:sp>
      <p:sp>
        <p:nvSpPr>
          <p:cNvPr id="87" name="TextShape 2"/>
          <p:cNvSpPr txBox="1"/>
          <p:nvPr/>
        </p:nvSpPr>
        <p:spPr>
          <a:xfrm>
            <a:off x="414000" y="6228000"/>
            <a:ext cx="251640" cy="251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fld id="{0ED1A49A-77DA-4422-B1EF-FA8E12BBA340}" type="slidenum">
              <a:rPr lang="cs-CZ" sz="1200" b="0" strike="noStrike" spc="-1">
                <a:solidFill>
                  <a:srgbClr val="0000DC"/>
                </a:solidFill>
                <a:latin typeface="Arial"/>
              </a:rPr>
              <a:t>10</a:t>
            </a:fld>
            <a:endParaRPr lang="cs-CZ" sz="1200" b="0" strike="noStrike" spc="-1">
              <a:latin typeface="Times New Roman"/>
            </a:endParaRPr>
          </a:p>
        </p:txBody>
      </p:sp>
      <p:sp>
        <p:nvSpPr>
          <p:cNvPr id="88" name="TextShape 3"/>
          <p:cNvSpPr txBox="1"/>
          <p:nvPr/>
        </p:nvSpPr>
        <p:spPr>
          <a:xfrm>
            <a:off x="720000" y="720000"/>
            <a:ext cx="10752840" cy="451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/>
          <a:p>
            <a:pPr>
              <a:lnSpc>
                <a:spcPts val="4000"/>
              </a:lnSpc>
            </a:pPr>
            <a:r>
              <a:rPr lang="cs-CZ" sz="4000" b="1" strike="noStrike" spc="-1">
                <a:solidFill>
                  <a:srgbClr val="0000DC"/>
                </a:solidFill>
                <a:latin typeface="Arial"/>
              </a:rPr>
              <a:t>Tématické pozadí</a:t>
            </a:r>
            <a:endParaRPr lang="en-US" sz="40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89" name="TextShape 4"/>
          <p:cNvSpPr txBox="1"/>
          <p:nvPr/>
        </p:nvSpPr>
        <p:spPr>
          <a:xfrm>
            <a:off x="720000" y="1692000"/>
            <a:ext cx="8496000" cy="413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</a:rPr>
              <a:t>Stresory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 (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</a:rPr>
              <a:t>zvýšená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</a:rPr>
              <a:t>koncentrace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 CO2,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</a:rPr>
              <a:t>sucho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</a:rPr>
              <a:t>apod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.)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</a:rPr>
              <a:t>ovlivňují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</a:rPr>
              <a:t>růst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 a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</a:rPr>
              <a:t>obecně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</a:rPr>
              <a:t>metabolom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</a:rPr>
              <a:t>rostlin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</a:rPr>
              <a:t>Rostliny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 v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</a:rPr>
              <a:t>experimentu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</a:rPr>
              <a:t>byly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</a:rPr>
              <a:t>vysázeny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</a:rPr>
              <a:t>na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</a:rPr>
              <a:t>zastřešených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</a:rPr>
              <a:t>plochách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 2</a:t>
            </a:r>
            <a:r>
              <a:rPr lang="cs-CZ" sz="28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x</a:t>
            </a:r>
            <a:r>
              <a:rPr lang="cs-CZ" sz="28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1,5 m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12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</a:rPr>
              <a:t>ploch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, 3 po 4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</a:rPr>
              <a:t>druzích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</a:rPr>
              <a:t>rostlin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0" name="Obrázek 89"/>
          <p:cNvPicPr/>
          <p:nvPr/>
        </p:nvPicPr>
        <p:blipFill>
          <a:blip r:embed="rId2"/>
          <a:stretch/>
        </p:blipFill>
        <p:spPr>
          <a:xfrm>
            <a:off x="9216000" y="360000"/>
            <a:ext cx="2498400" cy="3872880"/>
          </a:xfrm>
          <a:prstGeom prst="rect">
            <a:avLst/>
          </a:prstGeom>
          <a:ln>
            <a:noFill/>
          </a:ln>
        </p:spPr>
      </p:pic>
      <p:pic>
        <p:nvPicPr>
          <p:cNvPr id="91" name="Obrázek 90"/>
          <p:cNvPicPr/>
          <p:nvPr/>
        </p:nvPicPr>
        <p:blipFill>
          <a:blip r:embed="rId3"/>
          <a:stretch/>
        </p:blipFill>
        <p:spPr>
          <a:xfrm>
            <a:off x="7172640" y="3899880"/>
            <a:ext cx="3339360" cy="2508120"/>
          </a:xfrm>
          <a:prstGeom prst="rect">
            <a:avLst/>
          </a:prstGeom>
          <a:ln>
            <a:noFill/>
          </a:ln>
        </p:spPr>
      </p:pic>
      <p:sp>
        <p:nvSpPr>
          <p:cNvPr id="92" name="TextShape 5"/>
          <p:cNvSpPr txBox="1"/>
          <p:nvPr/>
        </p:nvSpPr>
        <p:spPr>
          <a:xfrm>
            <a:off x="10548000" y="4356000"/>
            <a:ext cx="1296000" cy="261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cs-CZ" sz="1200" b="0" strike="noStrike" spc="-1">
                <a:solidFill>
                  <a:srgbClr val="000000"/>
                </a:solidFill>
                <a:latin typeface="Arial"/>
              </a:rPr>
              <a:t>From Wikipedia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720000" y="6228000"/>
            <a:ext cx="7919640" cy="251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cs-CZ" sz="1200" b="0" strike="noStrike" spc="-1">
                <a:solidFill>
                  <a:srgbClr val="0000DC"/>
                </a:solidFill>
                <a:latin typeface="Arial"/>
              </a:rPr>
              <a:t>Výuka – Matematická biologie – Týmový projekt</a:t>
            </a:r>
            <a:endParaRPr lang="cs-CZ" sz="1200" b="0" strike="noStrike" spc="-1">
              <a:latin typeface="Times New Roman"/>
            </a:endParaRPr>
          </a:p>
        </p:txBody>
      </p:sp>
      <p:sp>
        <p:nvSpPr>
          <p:cNvPr id="94" name="TextShape 2"/>
          <p:cNvSpPr txBox="1"/>
          <p:nvPr/>
        </p:nvSpPr>
        <p:spPr>
          <a:xfrm>
            <a:off x="414000" y="6228000"/>
            <a:ext cx="251640" cy="251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fld id="{1B597769-9E30-4BB4-A463-28B626238140}" type="slidenum">
              <a:rPr lang="cs-CZ" sz="1200" b="0" strike="noStrike" spc="-1">
                <a:solidFill>
                  <a:srgbClr val="0000DC"/>
                </a:solidFill>
                <a:latin typeface="Arial"/>
              </a:rPr>
              <a:t>11</a:t>
            </a:fld>
            <a:endParaRPr lang="cs-CZ" sz="1200" b="0" strike="noStrike" spc="-1">
              <a:latin typeface="Times New Roman"/>
            </a:endParaRPr>
          </a:p>
        </p:txBody>
      </p:sp>
      <p:sp>
        <p:nvSpPr>
          <p:cNvPr id="95" name="TextShape 3"/>
          <p:cNvSpPr txBox="1"/>
          <p:nvPr/>
        </p:nvSpPr>
        <p:spPr>
          <a:xfrm>
            <a:off x="720000" y="720000"/>
            <a:ext cx="10752840" cy="451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/>
          <a:p>
            <a:pPr>
              <a:lnSpc>
                <a:spcPts val="4000"/>
              </a:lnSpc>
            </a:pPr>
            <a:r>
              <a:rPr lang="cs-CZ" sz="4000" b="1" strike="noStrike" spc="-1">
                <a:solidFill>
                  <a:srgbClr val="0000DC"/>
                </a:solidFill>
                <a:latin typeface="Arial"/>
              </a:rPr>
              <a:t>Data</a:t>
            </a:r>
            <a:endParaRPr lang="en-US" sz="40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96" name="TextShape 4"/>
          <p:cNvSpPr txBox="1"/>
          <p:nvPr/>
        </p:nvSpPr>
        <p:spPr>
          <a:xfrm>
            <a:off x="720000" y="1476000"/>
            <a:ext cx="10752840" cy="413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csv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</a:rPr>
              <a:t>soubor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</a:rPr>
              <a:t>Faktory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 –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</a:rPr>
              <a:t>srážky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, UV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</a:rPr>
              <a:t>záření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</a:rPr>
              <a:t>ročník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</a:rPr>
              <a:t>Měřené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</a:rPr>
              <a:t>parametry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 –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</a:rPr>
              <a:t>fotosyntéza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</a:rPr>
              <a:t>barviva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</a:rPr>
              <a:t>morfometrie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</a:rPr>
              <a:t>produkce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4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</a:rPr>
              <a:t>druhy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</a:rPr>
              <a:t>rostlin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 – </a:t>
            </a:r>
            <a:r>
              <a:rPr lang="en-US" sz="2800" b="0" i="1" strike="noStrike" spc="-1" dirty="0">
                <a:solidFill>
                  <a:srgbClr val="000000"/>
                </a:solidFill>
                <a:latin typeface="Arial"/>
              </a:rPr>
              <a:t>Holcus </a:t>
            </a:r>
            <a:r>
              <a:rPr lang="en-US" sz="2800" b="0" i="1" strike="noStrike" spc="-1" dirty="0" err="1">
                <a:solidFill>
                  <a:srgbClr val="000000"/>
                </a:solidFill>
                <a:latin typeface="Arial"/>
              </a:rPr>
              <a:t>mollis</a:t>
            </a:r>
            <a:r>
              <a:rPr lang="en-US" sz="2800" b="0" i="1" strike="noStrike" spc="-1" dirty="0">
                <a:solidFill>
                  <a:srgbClr val="000000"/>
                </a:solidFill>
                <a:latin typeface="Arial"/>
              </a:rPr>
              <a:t>, Agrostis </a:t>
            </a:r>
            <a:r>
              <a:rPr lang="en-US" sz="2800" b="0" i="1" strike="noStrike" spc="-1" dirty="0" err="1">
                <a:solidFill>
                  <a:srgbClr val="000000"/>
                </a:solidFill>
                <a:latin typeface="Arial"/>
              </a:rPr>
              <a:t>capillaris</a:t>
            </a:r>
            <a:r>
              <a:rPr lang="en-US" sz="2800" b="0" i="1" strike="noStrike" spc="-1" dirty="0">
                <a:solidFill>
                  <a:srgbClr val="000000"/>
                </a:solidFill>
                <a:latin typeface="Arial"/>
              </a:rPr>
              <a:t>, Hypericum maculatum, Rumex </a:t>
            </a:r>
            <a:r>
              <a:rPr lang="en-US" sz="2800" b="0" i="1" strike="noStrike" spc="-1" dirty="0" err="1">
                <a:solidFill>
                  <a:srgbClr val="000000"/>
                </a:solidFill>
                <a:latin typeface="Arial"/>
              </a:rPr>
              <a:t>obtusifoliu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7" name="Obrázek 96"/>
          <p:cNvPicPr/>
          <p:nvPr/>
        </p:nvPicPr>
        <p:blipFill>
          <a:blip r:embed="rId2"/>
          <a:stretch/>
        </p:blipFill>
        <p:spPr>
          <a:xfrm>
            <a:off x="419400" y="4392000"/>
            <a:ext cx="11172600" cy="1447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Shape 1"/>
          <p:cNvSpPr txBox="1"/>
          <p:nvPr/>
        </p:nvSpPr>
        <p:spPr>
          <a:xfrm>
            <a:off x="720000" y="6228000"/>
            <a:ext cx="7919640" cy="251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cs-CZ" sz="1200" b="0" strike="noStrike" spc="-1">
                <a:solidFill>
                  <a:srgbClr val="0000DC"/>
                </a:solidFill>
                <a:latin typeface="Arial"/>
              </a:rPr>
              <a:t>Výuka – Matematická biologie – Týmový projekt</a:t>
            </a:r>
            <a:endParaRPr lang="cs-CZ" sz="1200" b="0" strike="noStrike" spc="-1">
              <a:latin typeface="Times New Roman"/>
            </a:endParaRPr>
          </a:p>
        </p:txBody>
      </p:sp>
      <p:sp>
        <p:nvSpPr>
          <p:cNvPr id="99" name="TextShape 2"/>
          <p:cNvSpPr txBox="1"/>
          <p:nvPr/>
        </p:nvSpPr>
        <p:spPr>
          <a:xfrm>
            <a:off x="414000" y="6228000"/>
            <a:ext cx="251640" cy="251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fld id="{DDA5F8AA-545B-49F1-B4C7-CFD4AF554C7E}" type="slidenum">
              <a:rPr lang="cs-CZ" sz="1200" b="0" strike="noStrike" spc="-1">
                <a:solidFill>
                  <a:srgbClr val="0000DC"/>
                </a:solidFill>
                <a:latin typeface="Arial"/>
              </a:rPr>
              <a:t>12</a:t>
            </a:fld>
            <a:endParaRPr lang="cs-CZ" sz="1200" b="0" strike="noStrike" spc="-1">
              <a:latin typeface="Times New Roman"/>
            </a:endParaRPr>
          </a:p>
        </p:txBody>
      </p:sp>
      <p:sp>
        <p:nvSpPr>
          <p:cNvPr id="100" name="TextShape 3"/>
          <p:cNvSpPr txBox="1"/>
          <p:nvPr/>
        </p:nvSpPr>
        <p:spPr>
          <a:xfrm>
            <a:off x="720000" y="720000"/>
            <a:ext cx="10752840" cy="451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/>
          <a:p>
            <a:pPr>
              <a:lnSpc>
                <a:spcPts val="4000"/>
              </a:lnSpc>
            </a:pPr>
            <a:r>
              <a:rPr lang="cs-CZ" sz="4000" b="1" strike="noStrike" spc="-1">
                <a:solidFill>
                  <a:srgbClr val="0000DC"/>
                </a:solidFill>
                <a:latin typeface="Arial"/>
              </a:rPr>
              <a:t>Pracovní “balíčky”</a:t>
            </a:r>
            <a:endParaRPr lang="en-US" sz="40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" name="TextShape 4"/>
          <p:cNvSpPr txBox="1"/>
          <p:nvPr/>
        </p:nvSpPr>
        <p:spPr>
          <a:xfrm>
            <a:off x="720000" y="1692000"/>
            <a:ext cx="10752840" cy="413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pochopení dat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literální rešerše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byliny a trávy v nepříznivých podmínkách (sucho, vysoké UV)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příprava dat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čištění, úprava, kategorizace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popisná analýza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testování hypotéz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AADCF7"/>
                </a:solidFill>
                <a:latin typeface="Arial"/>
              </a:rPr>
              <a:t>PCA, Heatmap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Shape 1"/>
          <p:cNvSpPr txBox="1"/>
          <p:nvPr/>
        </p:nvSpPr>
        <p:spPr>
          <a:xfrm>
            <a:off x="720000" y="6228000"/>
            <a:ext cx="7919640" cy="251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cs-CZ" sz="1200" b="0" strike="noStrike" spc="-1" dirty="0">
                <a:solidFill>
                  <a:srgbClr val="0000DC"/>
                </a:solidFill>
                <a:latin typeface="Arial"/>
              </a:rPr>
              <a:t>Výuka – Matematická biologie – Týmový projekt</a:t>
            </a:r>
            <a:endParaRPr lang="cs-CZ" sz="1200" b="0" strike="noStrike" spc="-1" dirty="0">
              <a:latin typeface="Times New Roman"/>
            </a:endParaRPr>
          </a:p>
        </p:txBody>
      </p:sp>
      <p:sp>
        <p:nvSpPr>
          <p:cNvPr id="83" name="TextShape 2"/>
          <p:cNvSpPr txBox="1"/>
          <p:nvPr/>
        </p:nvSpPr>
        <p:spPr>
          <a:xfrm>
            <a:off x="414000" y="6228000"/>
            <a:ext cx="251640" cy="251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fld id="{11C7E66E-C79F-4CCA-8403-ECC3D1192533}" type="slidenum">
              <a:rPr lang="cs-CZ" sz="1200" b="0" strike="noStrike" spc="-1">
                <a:solidFill>
                  <a:srgbClr val="0000DC"/>
                </a:solidFill>
                <a:latin typeface="Arial"/>
              </a:rPr>
              <a:t>13</a:t>
            </a:fld>
            <a:endParaRPr lang="cs-CZ" sz="1200" b="0" strike="noStrike" spc="-1">
              <a:latin typeface="Times New Roman"/>
            </a:endParaRPr>
          </a:p>
        </p:txBody>
      </p:sp>
      <p:sp>
        <p:nvSpPr>
          <p:cNvPr id="84" name="TextShape 3"/>
          <p:cNvSpPr txBox="1"/>
          <p:nvPr/>
        </p:nvSpPr>
        <p:spPr>
          <a:xfrm>
            <a:off x="398520" y="2190751"/>
            <a:ext cx="11361240" cy="294322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cs-CZ" sz="4400" b="1" spc="-1" dirty="0">
                <a:solidFill>
                  <a:srgbClr val="0000DC"/>
                </a:solidFill>
                <a:latin typeface="Arial"/>
              </a:rPr>
              <a:t>Hmotnostní ztráty a další vlastnosti tepelně upravovaných steaků</a:t>
            </a: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cs-CZ" sz="4400" b="1" spc="-1" dirty="0">
              <a:solidFill>
                <a:srgbClr val="0000DC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cs-CZ" sz="4000" b="1" spc="-1" dirty="0">
                <a:latin typeface="Arial"/>
              </a:rPr>
              <a:t>RNDr. Danka Haruštiaková, Ph.D.</a:t>
            </a:r>
          </a:p>
          <a:p>
            <a:pPr algn="ctr">
              <a:lnSpc>
                <a:spcPts val="4399"/>
              </a:lnSpc>
            </a:pPr>
            <a:endParaRPr lang="en-US" sz="4400" b="0" strike="noStrike" spc="-1" dirty="0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5075354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Anotace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400" dirty="0"/>
              <a:t>Správná tepelná úprava masa je zásadní pro zajištění jeho uchování, pro eliminaci patogenních mikroorganismů a pro zlepšení chuťových vlastností. 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400" dirty="0"/>
              <a:t>Křehkost masa je nejdůležitější senzorický znak. Změny křehkosti masa při tepelné úpravě vyplývají z modifikace pojivové tkáně a myofibrilárních bílkovin. Teplem se rozpouští kolagen, tím se zvyšuje křehkost masa. Teplo rovněž denaturuje myofibrilární proteiny, což vyúsťuje naopak v tuhost masa. Tyto změny závisí na čase i teplotě.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400" dirty="0"/>
              <a:t>Pro chuť tepelně upraveného masa má velký význam sůl (zvýrazňovač chuti). Sůl rozpouští myofibrilární bílkoviny, které takto mohou imobilizovat velké množství vody. </a:t>
            </a:r>
          </a:p>
        </p:txBody>
      </p:sp>
      <p:sp>
        <p:nvSpPr>
          <p:cNvPr id="4" name="TextShape 1">
            <a:extLst>
              <a:ext uri="{FF2B5EF4-FFF2-40B4-BE49-F238E27FC236}">
                <a16:creationId xmlns:a16="http://schemas.microsoft.com/office/drawing/2014/main" id="{837115D2-1740-ECA1-084F-85F758602509}"/>
              </a:ext>
            </a:extLst>
          </p:cNvPr>
          <p:cNvSpPr txBox="1"/>
          <p:nvPr/>
        </p:nvSpPr>
        <p:spPr>
          <a:xfrm>
            <a:off x="720000" y="6228000"/>
            <a:ext cx="7919640" cy="251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cs-CZ" sz="1200" b="0" strike="noStrike" spc="-1" dirty="0">
                <a:solidFill>
                  <a:srgbClr val="0000DC"/>
                </a:solidFill>
                <a:latin typeface="Arial"/>
              </a:rPr>
              <a:t>Výuka – Matematická biologie – Týmový projekt</a:t>
            </a:r>
            <a:endParaRPr lang="cs-CZ" sz="1200" b="0" strike="noStrike" spc="-1" dirty="0">
              <a:latin typeface="Times New Roman"/>
            </a:endParaRPr>
          </a:p>
        </p:txBody>
      </p:sp>
      <p:sp>
        <p:nvSpPr>
          <p:cNvPr id="5" name="TextShape 2">
            <a:extLst>
              <a:ext uri="{FF2B5EF4-FFF2-40B4-BE49-F238E27FC236}">
                <a16:creationId xmlns:a16="http://schemas.microsoft.com/office/drawing/2014/main" id="{3F4F160E-8A17-46F0-F869-2F3C2C94166A}"/>
              </a:ext>
            </a:extLst>
          </p:cNvPr>
          <p:cNvSpPr txBox="1"/>
          <p:nvPr/>
        </p:nvSpPr>
        <p:spPr>
          <a:xfrm>
            <a:off x="414000" y="6228000"/>
            <a:ext cx="251640" cy="251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fld id="{11C7E66E-C79F-4CCA-8403-ECC3D1192533}" type="slidenum">
              <a:rPr lang="cs-CZ" sz="1200" b="0" strike="noStrike" spc="-1">
                <a:solidFill>
                  <a:srgbClr val="0000DC"/>
                </a:solidFill>
                <a:latin typeface="Arial"/>
              </a:rPr>
              <a:t>14</a:t>
            </a:fld>
            <a:endParaRPr lang="cs-CZ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03550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Zadání týmového projektu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1" y="1711495"/>
            <a:ext cx="3335896" cy="24986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566" y="3678130"/>
            <a:ext cx="3335896" cy="24986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697" y="3678130"/>
            <a:ext cx="1871461" cy="24986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131" y="1711495"/>
            <a:ext cx="3335896" cy="24986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709" y="1711495"/>
            <a:ext cx="3335896" cy="249860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8739727" y="6007423"/>
            <a:ext cx="29453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latin typeface="+mn-lt"/>
              </a:rPr>
              <a:t>Foto: </a:t>
            </a:r>
            <a:r>
              <a:rPr lang="cs-CZ" sz="2000" dirty="0" err="1">
                <a:latin typeface="+mn-lt"/>
              </a:rPr>
              <a:t>Macharáčková</a:t>
            </a:r>
            <a:endParaRPr lang="cs-CZ" sz="2000" dirty="0">
              <a:latin typeface="+mn-lt"/>
            </a:endParaRPr>
          </a:p>
        </p:txBody>
      </p:sp>
      <p:sp>
        <p:nvSpPr>
          <p:cNvPr id="3" name="TextShape 1">
            <a:extLst>
              <a:ext uri="{FF2B5EF4-FFF2-40B4-BE49-F238E27FC236}">
                <a16:creationId xmlns:a16="http://schemas.microsoft.com/office/drawing/2014/main" id="{99791C41-1D65-43EA-DAAC-D0B9F3C5FAD6}"/>
              </a:ext>
            </a:extLst>
          </p:cNvPr>
          <p:cNvSpPr txBox="1"/>
          <p:nvPr/>
        </p:nvSpPr>
        <p:spPr>
          <a:xfrm>
            <a:off x="720000" y="6228000"/>
            <a:ext cx="7919640" cy="251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cs-CZ" sz="1200" b="0" strike="noStrike" spc="-1" dirty="0">
                <a:solidFill>
                  <a:srgbClr val="0000DC"/>
                </a:solidFill>
                <a:latin typeface="Arial"/>
              </a:rPr>
              <a:t>Výuka – Matematická biologie – Týmový projekt</a:t>
            </a:r>
            <a:endParaRPr lang="cs-CZ" sz="1200" b="0" strike="noStrike" spc="-1" dirty="0">
              <a:latin typeface="Times New Roman"/>
            </a:endParaRPr>
          </a:p>
        </p:txBody>
      </p:sp>
      <p:sp>
        <p:nvSpPr>
          <p:cNvPr id="10" name="TextShape 2">
            <a:extLst>
              <a:ext uri="{FF2B5EF4-FFF2-40B4-BE49-F238E27FC236}">
                <a16:creationId xmlns:a16="http://schemas.microsoft.com/office/drawing/2014/main" id="{A8EB740E-FDBC-815E-4661-438391181ABB}"/>
              </a:ext>
            </a:extLst>
          </p:cNvPr>
          <p:cNvSpPr txBox="1"/>
          <p:nvPr/>
        </p:nvSpPr>
        <p:spPr>
          <a:xfrm>
            <a:off x="414000" y="6228000"/>
            <a:ext cx="251640" cy="251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fld id="{11C7E66E-C79F-4CCA-8403-ECC3D1192533}" type="slidenum">
              <a:rPr lang="cs-CZ" sz="1200" b="0" strike="noStrike" spc="-1">
                <a:solidFill>
                  <a:srgbClr val="0000DC"/>
                </a:solidFill>
                <a:latin typeface="Arial"/>
              </a:rPr>
              <a:t>15</a:t>
            </a:fld>
            <a:endParaRPr lang="cs-CZ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297080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Data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224" y="2036312"/>
            <a:ext cx="4529942" cy="163147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415" y="4476249"/>
            <a:ext cx="9730876" cy="1608900"/>
          </a:xfrm>
          <a:prstGeom prst="rect">
            <a:avLst/>
          </a:prstGeom>
        </p:spPr>
      </p:pic>
      <p:sp>
        <p:nvSpPr>
          <p:cNvPr id="8" name="Šipka dolů 7"/>
          <p:cNvSpPr/>
          <p:nvPr/>
        </p:nvSpPr>
        <p:spPr>
          <a:xfrm>
            <a:off x="4680912" y="3768568"/>
            <a:ext cx="712269" cy="6545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3298" y="2250155"/>
            <a:ext cx="6596871" cy="1230449"/>
          </a:xfrm>
          <a:prstGeom prst="rect">
            <a:avLst/>
          </a:prstGeom>
        </p:spPr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E1D40E3-FD44-9FD4-FDB3-85B3BA7E7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453625"/>
            <a:ext cx="10635000" cy="728325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cs-CZ" dirty="0"/>
              <a:t>Formát .</a:t>
            </a:r>
            <a:r>
              <a:rPr lang="cs-CZ" dirty="0" err="1"/>
              <a:t>xlsx</a:t>
            </a:r>
            <a:r>
              <a:rPr lang="cs-CZ" dirty="0"/>
              <a:t>, jednotlivé tabulky pro jednotlivé tepelné úpravy</a:t>
            </a:r>
          </a:p>
        </p:txBody>
      </p:sp>
      <p:sp>
        <p:nvSpPr>
          <p:cNvPr id="4" name="TextShape 1">
            <a:extLst>
              <a:ext uri="{FF2B5EF4-FFF2-40B4-BE49-F238E27FC236}">
                <a16:creationId xmlns:a16="http://schemas.microsoft.com/office/drawing/2014/main" id="{922997D5-219E-91EE-12E6-8A3B2F4BD2E2}"/>
              </a:ext>
            </a:extLst>
          </p:cNvPr>
          <p:cNvSpPr txBox="1"/>
          <p:nvPr/>
        </p:nvSpPr>
        <p:spPr>
          <a:xfrm>
            <a:off x="720000" y="6228000"/>
            <a:ext cx="7919640" cy="251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cs-CZ" sz="1200" b="0" strike="noStrike" spc="-1" dirty="0">
                <a:solidFill>
                  <a:srgbClr val="0000DC"/>
                </a:solidFill>
                <a:latin typeface="Arial"/>
              </a:rPr>
              <a:t>Výuka – Matematická biologie – Týmový projekt</a:t>
            </a:r>
            <a:endParaRPr lang="cs-CZ" sz="1200" b="0" strike="noStrike" spc="-1" dirty="0">
              <a:latin typeface="Times New Roman"/>
            </a:endParaRPr>
          </a:p>
        </p:txBody>
      </p:sp>
      <p:sp>
        <p:nvSpPr>
          <p:cNvPr id="5" name="TextShape 2">
            <a:extLst>
              <a:ext uri="{FF2B5EF4-FFF2-40B4-BE49-F238E27FC236}">
                <a16:creationId xmlns:a16="http://schemas.microsoft.com/office/drawing/2014/main" id="{E251A811-1F13-AFD5-D6FB-CBCC5DE54F03}"/>
              </a:ext>
            </a:extLst>
          </p:cNvPr>
          <p:cNvSpPr txBox="1"/>
          <p:nvPr/>
        </p:nvSpPr>
        <p:spPr>
          <a:xfrm>
            <a:off x="414000" y="6228000"/>
            <a:ext cx="251640" cy="251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fld id="{11C7E66E-C79F-4CCA-8403-ECC3D1192533}" type="slidenum">
              <a:rPr lang="cs-CZ" sz="1200" b="0" strike="noStrike" spc="-1">
                <a:solidFill>
                  <a:srgbClr val="0000DC"/>
                </a:solidFill>
                <a:latin typeface="Arial"/>
              </a:rPr>
              <a:t>16</a:t>
            </a:fld>
            <a:endParaRPr lang="cs-CZ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684570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Jak lépe standardizovat kulinární úpravu potravin pro monitoring">
            <a:extLst>
              <a:ext uri="{FF2B5EF4-FFF2-40B4-BE49-F238E27FC236}">
                <a16:creationId xmlns:a16="http://schemas.microsoft.com/office/drawing/2014/main" id="{E5A76D3C-45F3-47BA-84FC-B1796E644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6449" y="3543300"/>
            <a:ext cx="3399201" cy="285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Cíle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8800" y="1872000"/>
            <a:ext cx="10635000" cy="1909425"/>
          </a:xfrm>
        </p:spPr>
        <p:txBody>
          <a:bodyPr/>
          <a:lstStyle/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cs-CZ" dirty="0"/>
              <a:t>Srovnání hmotnostních ztrát u steaků (hovězí maso) u různých typů tepelné úpravy (</a:t>
            </a:r>
            <a:r>
              <a:rPr lang="cs-CZ" dirty="0" err="1"/>
              <a:t>konvektomat</a:t>
            </a:r>
            <a:r>
              <a:rPr lang="cs-CZ" dirty="0"/>
              <a:t>, kontaktní gril, plynový gril, horkovzdušná trouba).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cs-CZ" dirty="0"/>
              <a:t>Vztah pH a hmotnostních ztrát.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EE4DDF80-72F5-E9EF-2B9E-5073D5C0DB1A}"/>
              </a:ext>
            </a:extLst>
          </p:cNvPr>
          <p:cNvSpPr txBox="1">
            <a:spLocks/>
          </p:cNvSpPr>
          <p:nvPr/>
        </p:nvSpPr>
        <p:spPr>
          <a:xfrm>
            <a:off x="690225" y="3829049"/>
            <a:ext cx="6948825" cy="15945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514350" indent="-514350">
              <a:spcBef>
                <a:spcPts val="600"/>
              </a:spcBef>
              <a:buFont typeface="+mj-lt"/>
              <a:buAutoNum type="arabicPeriod" startAt="3"/>
            </a:pPr>
            <a:r>
              <a:rPr lang="cs-CZ" kern="0" dirty="0"/>
              <a:t>Srovnání senzorických vlastností masa u různých typů tepelné úpravy.</a:t>
            </a:r>
          </a:p>
          <a:p>
            <a:endParaRPr lang="cs-CZ" kern="0" dirty="0"/>
          </a:p>
        </p:txBody>
      </p:sp>
      <p:sp>
        <p:nvSpPr>
          <p:cNvPr id="6" name="TextShape 1">
            <a:extLst>
              <a:ext uri="{FF2B5EF4-FFF2-40B4-BE49-F238E27FC236}">
                <a16:creationId xmlns:a16="http://schemas.microsoft.com/office/drawing/2014/main" id="{30760332-384E-180A-5769-0BAADD1A2566}"/>
              </a:ext>
            </a:extLst>
          </p:cNvPr>
          <p:cNvSpPr txBox="1"/>
          <p:nvPr/>
        </p:nvSpPr>
        <p:spPr>
          <a:xfrm>
            <a:off x="720000" y="6228000"/>
            <a:ext cx="7919640" cy="251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cs-CZ" sz="1200" b="0" strike="noStrike" spc="-1" dirty="0">
                <a:solidFill>
                  <a:srgbClr val="0000DC"/>
                </a:solidFill>
                <a:latin typeface="Arial"/>
              </a:rPr>
              <a:t>Výuka – Matematická biologie – Týmový projekt</a:t>
            </a:r>
            <a:endParaRPr lang="cs-CZ" sz="1200" b="0" strike="noStrike" spc="-1" dirty="0">
              <a:latin typeface="Times New Roman"/>
            </a:endParaRPr>
          </a:p>
        </p:txBody>
      </p:sp>
      <p:sp>
        <p:nvSpPr>
          <p:cNvPr id="7" name="TextShape 2">
            <a:extLst>
              <a:ext uri="{FF2B5EF4-FFF2-40B4-BE49-F238E27FC236}">
                <a16:creationId xmlns:a16="http://schemas.microsoft.com/office/drawing/2014/main" id="{3E27A0A2-DD2D-0079-175B-7CED4B50E1C3}"/>
              </a:ext>
            </a:extLst>
          </p:cNvPr>
          <p:cNvSpPr txBox="1"/>
          <p:nvPr/>
        </p:nvSpPr>
        <p:spPr>
          <a:xfrm>
            <a:off x="414000" y="6228000"/>
            <a:ext cx="251640" cy="251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fld id="{11C7E66E-C79F-4CCA-8403-ECC3D1192533}" type="slidenum">
              <a:rPr lang="cs-CZ" sz="1200" b="0" strike="noStrike" spc="-1">
                <a:solidFill>
                  <a:srgbClr val="0000DC"/>
                </a:solidFill>
                <a:latin typeface="Arial"/>
              </a:rPr>
              <a:t>17</a:t>
            </a:fld>
            <a:endParaRPr lang="cs-CZ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148930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Předpokládané výsledky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9400" y="1520739"/>
            <a:ext cx="10753200" cy="563392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Ukázka výsledků zpracování drůbežího masa – kuřecí stehno</a:t>
            </a:r>
          </a:p>
          <a:p>
            <a:pPr marL="0" indent="0">
              <a:buNone/>
            </a:pPr>
            <a:endParaRPr lang="cs-CZ" dirty="0"/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6327638"/>
              </p:ext>
            </p:extLst>
          </p:nvPr>
        </p:nvGraphicFramePr>
        <p:xfrm>
          <a:off x="5690944" y="2371062"/>
          <a:ext cx="5959372" cy="21158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7035">
                  <a:extLst>
                    <a:ext uri="{9D8B030D-6E8A-4147-A177-3AD203B41FA5}">
                      <a16:colId xmlns:a16="http://schemas.microsoft.com/office/drawing/2014/main" val="3161578336"/>
                    </a:ext>
                  </a:extLst>
                </a:gridCol>
                <a:gridCol w="2543174">
                  <a:extLst>
                    <a:ext uri="{9D8B030D-6E8A-4147-A177-3AD203B41FA5}">
                      <a16:colId xmlns:a16="http://schemas.microsoft.com/office/drawing/2014/main" val="1010821127"/>
                    </a:ext>
                  </a:extLst>
                </a:gridCol>
                <a:gridCol w="489364">
                  <a:extLst>
                    <a:ext uri="{9D8B030D-6E8A-4147-A177-3AD203B41FA5}">
                      <a16:colId xmlns:a16="http://schemas.microsoft.com/office/drawing/2014/main" val="3169781954"/>
                    </a:ext>
                  </a:extLst>
                </a:gridCol>
                <a:gridCol w="1849799">
                  <a:extLst>
                    <a:ext uri="{9D8B030D-6E8A-4147-A177-3AD203B41FA5}">
                      <a16:colId xmlns:a16="http://schemas.microsoft.com/office/drawing/2014/main" val="126485679"/>
                    </a:ext>
                  </a:extLst>
                </a:gridCol>
              </a:tblGrid>
              <a:tr h="368949"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bg1"/>
                          </a:solidFill>
                          <a:latin typeface="+mn-lt"/>
                        </a:rPr>
                        <a:t>Zkratka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bg1"/>
                          </a:solidFill>
                          <a:latin typeface="+mn-lt"/>
                        </a:rPr>
                        <a:t>Úprava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bg1"/>
                          </a:solidFill>
                          <a:latin typeface="+mn-lt"/>
                        </a:rPr>
                        <a:t>N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bg1"/>
                          </a:solidFill>
                          <a:latin typeface="+mn-lt"/>
                        </a:rPr>
                        <a:t>Průměr</a:t>
                      </a:r>
                      <a:r>
                        <a:rPr lang="cs-CZ" baseline="0" dirty="0">
                          <a:solidFill>
                            <a:schemeClr val="bg1"/>
                          </a:solidFill>
                          <a:latin typeface="+mn-lt"/>
                        </a:rPr>
                        <a:t> ± SD</a:t>
                      </a:r>
                      <a:endParaRPr lang="cs-CZ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5929410"/>
                  </a:ext>
                </a:extLst>
              </a:tr>
              <a:tr h="368949">
                <a:tc>
                  <a:txBody>
                    <a:bodyPr/>
                    <a:lstStyle/>
                    <a:p>
                      <a:r>
                        <a:rPr lang="cs-CZ" dirty="0">
                          <a:latin typeface="+mn-lt"/>
                        </a:rPr>
                        <a:t>Peč. 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Pečení </a:t>
                      </a:r>
                      <a:r>
                        <a:rPr lang="cs-CZ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horkovzd</a:t>
                      </a:r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. trouba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16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14,48 ± 2,50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181154290"/>
                  </a:ext>
                </a:extLst>
              </a:tr>
              <a:tr h="368949">
                <a:tc>
                  <a:txBody>
                    <a:bodyPr/>
                    <a:lstStyle/>
                    <a:p>
                      <a:r>
                        <a:rPr lang="cs-CZ" dirty="0">
                          <a:latin typeface="+mn-lt"/>
                        </a:rPr>
                        <a:t>Peč. KV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Pečení </a:t>
                      </a:r>
                      <a:r>
                        <a:rPr lang="cs-CZ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konvektomat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16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27,03 ± 2,35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171695811"/>
                  </a:ext>
                </a:extLst>
              </a:tr>
              <a:tr h="636816">
                <a:tc>
                  <a:txBody>
                    <a:bodyPr/>
                    <a:lstStyle/>
                    <a:p>
                      <a:r>
                        <a:rPr lang="cs-CZ" dirty="0">
                          <a:latin typeface="+mn-lt"/>
                        </a:rPr>
                        <a:t>Peč.</a:t>
                      </a:r>
                      <a:r>
                        <a:rPr lang="cs-CZ" baseline="0" dirty="0">
                          <a:latin typeface="+mn-lt"/>
                        </a:rPr>
                        <a:t> VAR</a:t>
                      </a:r>
                      <a:endParaRPr lang="cs-CZ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Pečení </a:t>
                      </a:r>
                      <a:r>
                        <a:rPr lang="cs-CZ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Vario</a:t>
                      </a:r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cs-CZ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Cooking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32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27,48 ± 9,23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212703333"/>
                  </a:ext>
                </a:extLst>
              </a:tr>
              <a:tr h="368949">
                <a:tc>
                  <a:txBody>
                    <a:bodyPr/>
                    <a:lstStyle/>
                    <a:p>
                      <a:r>
                        <a:rPr lang="cs-CZ" dirty="0">
                          <a:latin typeface="+mn-lt"/>
                        </a:rPr>
                        <a:t>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Kontaktní gril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16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17,45 ± 3,22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96495072"/>
                  </a:ext>
                </a:extLst>
              </a:tr>
            </a:tbl>
          </a:graphicData>
        </a:graphic>
      </p:graphicFrame>
      <p:sp>
        <p:nvSpPr>
          <p:cNvPr id="6" name="TextovéPole 5"/>
          <p:cNvSpPr txBox="1"/>
          <p:nvPr/>
        </p:nvSpPr>
        <p:spPr>
          <a:xfrm>
            <a:off x="4860679" y="4912531"/>
            <a:ext cx="6862892" cy="1323439"/>
          </a:xfrm>
          <a:prstGeom prst="rect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2000" dirty="0"/>
              <a:t>Nejnižší hmotnostní ztráty u kuřecího stehna byly zjištěny při úpravě pečením v horkovzdušné troubě a grilováním; </a:t>
            </a:r>
          </a:p>
          <a:p>
            <a:r>
              <a:rPr lang="cs-CZ" sz="2000" dirty="0"/>
              <a:t>nejvyšší při pečení v </a:t>
            </a:r>
            <a:r>
              <a:rPr lang="cs-CZ" sz="2000" dirty="0" err="1"/>
              <a:t>konvektomatu</a:t>
            </a:r>
            <a:r>
              <a:rPr lang="cs-CZ" sz="2000" dirty="0"/>
              <a:t> a ve </a:t>
            </a:r>
            <a:r>
              <a:rPr lang="cs-CZ" sz="2000" dirty="0" err="1"/>
              <a:t>Vario</a:t>
            </a:r>
            <a:r>
              <a:rPr lang="cs-CZ" sz="2000" dirty="0"/>
              <a:t> </a:t>
            </a:r>
            <a:r>
              <a:rPr lang="cs-CZ" sz="2000" dirty="0" err="1"/>
              <a:t>Cooking</a:t>
            </a:r>
            <a:r>
              <a:rPr lang="cs-CZ" sz="2000" dirty="0"/>
              <a:t> Center.</a:t>
            </a:r>
          </a:p>
        </p:txBody>
      </p:sp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876198"/>
              </p:ext>
            </p:extLst>
          </p:nvPr>
        </p:nvGraphicFramePr>
        <p:xfrm>
          <a:off x="577124" y="2282662"/>
          <a:ext cx="3540061" cy="3218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5029200" imgH="4572000" progId="STATISTICA.Graph">
                  <p:embed/>
                </p:oleObj>
              </mc:Choice>
              <mc:Fallback>
                <p:oleObj name="Graph" r:id="rId2" imgW="5029200" imgH="4572000" progId="STATISTICA.Graph">
                  <p:embed/>
                  <p:pic>
                    <p:nvPicPr>
                      <p:cNvPr id="7" name="Objekt 6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77124" y="2282662"/>
                        <a:ext cx="3540061" cy="3218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ovéPole 7"/>
          <p:cNvSpPr txBox="1"/>
          <p:nvPr/>
        </p:nvSpPr>
        <p:spPr>
          <a:xfrm>
            <a:off x="1097280" y="5326601"/>
            <a:ext cx="81109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800" dirty="0">
                <a:latin typeface="+mn-lt"/>
              </a:rPr>
              <a:t>Peč.</a:t>
            </a:r>
          </a:p>
          <a:p>
            <a:pPr algn="ctr"/>
            <a:r>
              <a:rPr lang="cs-CZ" sz="1800" dirty="0">
                <a:latin typeface="+mn-lt"/>
              </a:rPr>
              <a:t>HT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840774" y="5326601"/>
            <a:ext cx="81109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800" dirty="0">
                <a:latin typeface="+mn-lt"/>
              </a:rPr>
              <a:t>Peč.</a:t>
            </a:r>
          </a:p>
          <a:p>
            <a:pPr algn="ctr"/>
            <a:r>
              <a:rPr lang="cs-CZ" sz="1800" dirty="0">
                <a:latin typeface="+mn-lt"/>
              </a:rPr>
              <a:t>KV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2584268" y="5326601"/>
            <a:ext cx="81109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800" dirty="0">
                <a:latin typeface="+mn-lt"/>
              </a:rPr>
              <a:t>Peč.</a:t>
            </a:r>
          </a:p>
          <a:p>
            <a:pPr algn="ctr"/>
            <a:r>
              <a:rPr lang="cs-CZ" sz="1800" dirty="0">
                <a:latin typeface="+mn-lt"/>
              </a:rPr>
              <a:t>VAR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3327762" y="5326601"/>
            <a:ext cx="8110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800" dirty="0">
                <a:latin typeface="+mn-lt"/>
              </a:rPr>
              <a:t>KG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1238769" y="2367993"/>
            <a:ext cx="301460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800" dirty="0">
                <a:latin typeface="+mn-lt"/>
              </a:rPr>
              <a:t>Jednocestná ANOVA: </a:t>
            </a:r>
          </a:p>
          <a:p>
            <a:r>
              <a:rPr lang="cs-CZ" sz="1800" dirty="0">
                <a:latin typeface="+mn-lt"/>
              </a:rPr>
              <a:t>F(3,76) = 21,743; P &lt; 0,001</a:t>
            </a:r>
          </a:p>
          <a:p>
            <a:r>
              <a:rPr lang="cs-CZ" sz="1800" dirty="0" err="1">
                <a:latin typeface="+mn-lt"/>
              </a:rPr>
              <a:t>Tuckey</a:t>
            </a:r>
            <a:r>
              <a:rPr lang="cs-CZ" sz="1800" dirty="0">
                <a:latin typeface="+mn-lt"/>
              </a:rPr>
              <a:t> post hoc test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2019916" y="3836260"/>
            <a:ext cx="338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800" dirty="0">
                <a:latin typeface="+mn-lt"/>
              </a:rPr>
              <a:t>B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2746073" y="3689682"/>
            <a:ext cx="338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800" dirty="0">
                <a:latin typeface="+mn-lt"/>
              </a:rPr>
              <a:t>B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3515793" y="4553041"/>
            <a:ext cx="338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800" dirty="0">
                <a:latin typeface="+mn-lt"/>
              </a:rPr>
              <a:t>A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1267387" y="4737707"/>
            <a:ext cx="338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800" dirty="0">
                <a:latin typeface="+mn-lt"/>
              </a:rPr>
              <a:t>A</a:t>
            </a:r>
          </a:p>
        </p:txBody>
      </p:sp>
      <p:sp>
        <p:nvSpPr>
          <p:cNvPr id="4" name="TextShape 1">
            <a:extLst>
              <a:ext uri="{FF2B5EF4-FFF2-40B4-BE49-F238E27FC236}">
                <a16:creationId xmlns:a16="http://schemas.microsoft.com/office/drawing/2014/main" id="{D081096F-20A5-C04D-D1E5-BD3F97C843F4}"/>
              </a:ext>
            </a:extLst>
          </p:cNvPr>
          <p:cNvSpPr txBox="1"/>
          <p:nvPr/>
        </p:nvSpPr>
        <p:spPr>
          <a:xfrm>
            <a:off x="720000" y="6228000"/>
            <a:ext cx="7919640" cy="251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cs-CZ" sz="1200" b="0" strike="noStrike" spc="-1" dirty="0">
                <a:solidFill>
                  <a:srgbClr val="0000DC"/>
                </a:solidFill>
                <a:latin typeface="Arial"/>
              </a:rPr>
              <a:t>Výuka – Matematická biologie – Týmový projekt</a:t>
            </a:r>
            <a:endParaRPr lang="cs-CZ" sz="1200" b="0" strike="noStrike" spc="-1" dirty="0">
              <a:latin typeface="Times New Roman"/>
            </a:endParaRPr>
          </a:p>
        </p:txBody>
      </p:sp>
      <p:sp>
        <p:nvSpPr>
          <p:cNvPr id="17" name="TextShape 2">
            <a:extLst>
              <a:ext uri="{FF2B5EF4-FFF2-40B4-BE49-F238E27FC236}">
                <a16:creationId xmlns:a16="http://schemas.microsoft.com/office/drawing/2014/main" id="{B2E762FB-D13B-7A15-107C-2382FD9D174F}"/>
              </a:ext>
            </a:extLst>
          </p:cNvPr>
          <p:cNvSpPr txBox="1"/>
          <p:nvPr/>
        </p:nvSpPr>
        <p:spPr>
          <a:xfrm>
            <a:off x="414000" y="6228000"/>
            <a:ext cx="251640" cy="251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fld id="{11C7E66E-C79F-4CCA-8403-ECC3D1192533}" type="slidenum">
              <a:rPr lang="cs-CZ" sz="1200" b="0" strike="noStrike" spc="-1">
                <a:solidFill>
                  <a:srgbClr val="0000DC"/>
                </a:solidFill>
                <a:latin typeface="Arial"/>
              </a:rPr>
              <a:t>18</a:t>
            </a:fld>
            <a:endParaRPr lang="cs-CZ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857284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Shape 1"/>
          <p:cNvSpPr txBox="1"/>
          <p:nvPr/>
        </p:nvSpPr>
        <p:spPr>
          <a:xfrm>
            <a:off x="720000" y="6228000"/>
            <a:ext cx="7919640" cy="251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cs-CZ" sz="1200" b="0" strike="noStrike" spc="-1">
                <a:solidFill>
                  <a:srgbClr val="0000DC"/>
                </a:solidFill>
                <a:latin typeface="Arial"/>
              </a:rPr>
              <a:t>Výuka – Matematická biologie – Týmový projekt</a:t>
            </a:r>
            <a:endParaRPr lang="cs-CZ" sz="1200" b="0" strike="noStrike" spc="-1">
              <a:latin typeface="Times New Roman"/>
            </a:endParaRPr>
          </a:p>
        </p:txBody>
      </p:sp>
      <p:sp>
        <p:nvSpPr>
          <p:cNvPr id="83" name="TextShape 2"/>
          <p:cNvSpPr txBox="1"/>
          <p:nvPr/>
        </p:nvSpPr>
        <p:spPr>
          <a:xfrm>
            <a:off x="414000" y="6228000"/>
            <a:ext cx="251640" cy="251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fld id="{11C7E66E-C79F-4CCA-8403-ECC3D1192533}" type="slidenum">
              <a:rPr lang="cs-CZ" sz="1200" b="0" strike="noStrike" spc="-1">
                <a:solidFill>
                  <a:srgbClr val="0000DC"/>
                </a:solidFill>
                <a:latin typeface="Arial"/>
              </a:rPr>
              <a:t>19</a:t>
            </a:fld>
            <a:endParaRPr lang="cs-CZ" sz="1200" b="0" strike="noStrike" spc="-1">
              <a:latin typeface="Times New Roman"/>
            </a:endParaRPr>
          </a:p>
        </p:txBody>
      </p:sp>
      <p:sp>
        <p:nvSpPr>
          <p:cNvPr id="84" name="TextShape 3"/>
          <p:cNvSpPr txBox="1"/>
          <p:nvPr/>
        </p:nvSpPr>
        <p:spPr>
          <a:xfrm>
            <a:off x="398520" y="2190751"/>
            <a:ext cx="11361240" cy="294322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cs-CZ" sz="4400" b="1" spc="-1" dirty="0">
                <a:solidFill>
                  <a:srgbClr val="0000DC"/>
                </a:solidFill>
                <a:latin typeface="Arial"/>
              </a:rPr>
              <a:t>Mikrobiologický profil chlazených ryb po narušení chladícího řetězce</a:t>
            </a: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cs-CZ" sz="4400" b="1" spc="-1" dirty="0">
              <a:solidFill>
                <a:srgbClr val="0000DC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cs-CZ" sz="4000" b="1" spc="-1" dirty="0">
                <a:latin typeface="Arial"/>
              </a:rPr>
              <a:t>RNDr. Danka Haruštiaková, Ph.D.</a:t>
            </a:r>
          </a:p>
          <a:p>
            <a:pPr algn="ctr">
              <a:lnSpc>
                <a:spcPts val="4399"/>
              </a:lnSpc>
            </a:pPr>
            <a:endParaRPr lang="en-US" sz="4400" b="0" strike="noStrike" spc="-1" dirty="0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087587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Výuka – Matematická biologie – Týmový projekt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Cíle týmového projektu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Vyzkoušet si řešení reálných problémů analýzy medicínských a environmentálních dat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Týmová spolupráce (2-3členné týmy)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Praktické procvičení: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Práce s daty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Základní popisná statistika a testy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Prezentace výsledků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Týmová spolupráce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866244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Anotace</a:t>
            </a:r>
          </a:p>
        </p:txBody>
      </p:sp>
      <p:pic>
        <p:nvPicPr>
          <p:cNvPr id="3" name="Obrázek 2" descr="bact1.png">
            <a:extLst>
              <a:ext uri="{FF2B5EF4-FFF2-40B4-BE49-F238E27FC236}">
                <a16:creationId xmlns:a16="http://schemas.microsoft.com/office/drawing/2014/main" id="{B6BFE58A-A298-C3FD-CD2F-66942C3CB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342" y="1731987"/>
            <a:ext cx="2929839" cy="407635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4B7E5AF-E2AA-736C-41F6-D0DEB333BAEF}"/>
              </a:ext>
            </a:extLst>
          </p:cNvPr>
          <p:cNvSpPr txBox="1"/>
          <p:nvPr/>
        </p:nvSpPr>
        <p:spPr>
          <a:xfrm>
            <a:off x="720000" y="1598563"/>
            <a:ext cx="7300050" cy="40472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2800" dirty="0">
                <a:effectLst/>
                <a:latin typeface="+mn-lt"/>
                <a:ea typeface="SimSun" panose="02010600030101010101" pitchFamily="2" charset="-122"/>
              </a:rPr>
              <a:t>Při transportu úředně odebraných vzorků potravin je nezbytné, aby mikrobiologický profil vzorku při přijetí do laboratoře co nejpřesněji odrážel aktuální stav v době jeho odběru. Proto je velmi důležité dodržet odpovídající teplotní řetězec. </a:t>
            </a:r>
          </a:p>
          <a:p>
            <a:pPr marL="514350" indent="-514350"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2800" dirty="0">
                <a:latin typeface="+mn-lt"/>
                <a:ea typeface="SimSun" panose="02010600030101010101" pitchFamily="2" charset="-122"/>
              </a:rPr>
              <a:t>V pokusu bylo simulováno narušení chladícího řetězce a sledovány změny v počtu mikroorganizmů.</a:t>
            </a:r>
            <a:endParaRPr lang="cs-CZ" sz="2800" dirty="0">
              <a:latin typeface="+mn-lt"/>
            </a:endParaRPr>
          </a:p>
        </p:txBody>
      </p:sp>
      <p:sp>
        <p:nvSpPr>
          <p:cNvPr id="6" name="TextShape 1">
            <a:extLst>
              <a:ext uri="{FF2B5EF4-FFF2-40B4-BE49-F238E27FC236}">
                <a16:creationId xmlns:a16="http://schemas.microsoft.com/office/drawing/2014/main" id="{304A4BF0-1E94-88BB-FCEC-D956F65EA644}"/>
              </a:ext>
            </a:extLst>
          </p:cNvPr>
          <p:cNvSpPr txBox="1"/>
          <p:nvPr/>
        </p:nvSpPr>
        <p:spPr>
          <a:xfrm>
            <a:off x="720000" y="6228000"/>
            <a:ext cx="7919640" cy="251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cs-CZ" sz="1200" b="0" strike="noStrike" spc="-1" dirty="0">
                <a:solidFill>
                  <a:srgbClr val="0000DC"/>
                </a:solidFill>
                <a:latin typeface="Arial"/>
              </a:rPr>
              <a:t>Výuka – Matematická biologie – Týmový projekt</a:t>
            </a:r>
            <a:endParaRPr lang="cs-CZ" sz="1200" b="0" strike="noStrike" spc="-1" dirty="0">
              <a:latin typeface="Times New Roman"/>
            </a:endParaRPr>
          </a:p>
        </p:txBody>
      </p:sp>
      <p:sp>
        <p:nvSpPr>
          <p:cNvPr id="7" name="TextShape 2">
            <a:extLst>
              <a:ext uri="{FF2B5EF4-FFF2-40B4-BE49-F238E27FC236}">
                <a16:creationId xmlns:a16="http://schemas.microsoft.com/office/drawing/2014/main" id="{6FDEDB45-66BD-C407-A39E-1275B627AE42}"/>
              </a:ext>
            </a:extLst>
          </p:cNvPr>
          <p:cNvSpPr txBox="1"/>
          <p:nvPr/>
        </p:nvSpPr>
        <p:spPr>
          <a:xfrm>
            <a:off x="414000" y="6228000"/>
            <a:ext cx="251640" cy="251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fld id="{11C7E66E-C79F-4CCA-8403-ECC3D1192533}" type="slidenum">
              <a:rPr lang="cs-CZ" sz="1200" b="0" strike="noStrike" spc="-1">
                <a:solidFill>
                  <a:srgbClr val="0000DC"/>
                </a:solidFill>
                <a:latin typeface="Arial"/>
              </a:rPr>
              <a:t>20</a:t>
            </a:fld>
            <a:endParaRPr lang="cs-CZ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830075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Zadání týmového projektu</a:t>
            </a:r>
          </a:p>
        </p:txBody>
      </p:sp>
      <p:pic>
        <p:nvPicPr>
          <p:cNvPr id="3" name="Obrázek 2" descr="Obsah obrázku modrá&#10;&#10;Popis byl vytvořen automaticky">
            <a:extLst>
              <a:ext uri="{FF2B5EF4-FFF2-40B4-BE49-F238E27FC236}">
                <a16:creationId xmlns:a16="http://schemas.microsoft.com/office/drawing/2014/main" id="{EFBDFD3D-445C-0E10-43ED-E712FAB8A4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110" y="1800225"/>
            <a:ext cx="288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A005B60A-2737-A7A4-7811-36F283DD2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800" y="1576725"/>
            <a:ext cx="10635000" cy="2576175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cs-CZ" dirty="0"/>
              <a:t>Druhy ryb – čerstvé filety s kůží (cca 170 g)</a:t>
            </a:r>
          </a:p>
          <a:p>
            <a:pPr>
              <a:spcBef>
                <a:spcPts val="600"/>
              </a:spcBef>
            </a:pPr>
            <a:endParaRPr lang="cs-CZ" dirty="0"/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/>
              <a:t>losos obecný (</a:t>
            </a:r>
            <a:r>
              <a:rPr lang="cs-CZ" i="1" dirty="0"/>
              <a:t>Salmo </a:t>
            </a:r>
            <a:r>
              <a:rPr lang="cs-CZ" i="1" dirty="0" err="1"/>
              <a:t>salar</a:t>
            </a:r>
            <a:r>
              <a:rPr lang="cs-CZ" dirty="0"/>
              <a:t>)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/>
              <a:t>treska obecná (</a:t>
            </a:r>
            <a:r>
              <a:rPr lang="cs-CZ" i="1" dirty="0" err="1"/>
              <a:t>Gadus</a:t>
            </a:r>
            <a:r>
              <a:rPr lang="cs-CZ" i="1" dirty="0"/>
              <a:t> </a:t>
            </a:r>
            <a:r>
              <a:rPr lang="cs-CZ" i="1" dirty="0" err="1"/>
              <a:t>morhua</a:t>
            </a:r>
            <a:r>
              <a:rPr lang="cs-CZ" dirty="0"/>
              <a:t>)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/>
              <a:t>kapr obecný (</a:t>
            </a:r>
            <a:r>
              <a:rPr lang="cs-CZ" i="1" dirty="0" err="1"/>
              <a:t>Cyprinus</a:t>
            </a:r>
            <a:r>
              <a:rPr lang="cs-CZ" i="1" dirty="0"/>
              <a:t> </a:t>
            </a:r>
            <a:r>
              <a:rPr lang="cs-CZ" i="1" dirty="0" err="1"/>
              <a:t>carpio</a:t>
            </a:r>
            <a:r>
              <a:rPr lang="cs-CZ" dirty="0"/>
              <a:t>)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cs-CZ" dirty="0"/>
          </a:p>
          <a:p>
            <a:pPr>
              <a:spcBef>
                <a:spcPts val="600"/>
              </a:spcBef>
            </a:pPr>
            <a:r>
              <a:rPr lang="cs-CZ" dirty="0"/>
              <a:t>Narušení chlazení: vystavení teplotě 3, 5, 8, 11, 14, 17, 20, 25 °C po dobu 1, 2, 3 nebo 4 hodiny a vyšetření vzorku ihned po porušení chlazení, 3 hodiny nebo 24 hodin po porušení chlazení.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14" name="TextShape 1">
            <a:extLst>
              <a:ext uri="{FF2B5EF4-FFF2-40B4-BE49-F238E27FC236}">
                <a16:creationId xmlns:a16="http://schemas.microsoft.com/office/drawing/2014/main" id="{A2BB2E7B-234C-D125-4934-CD0F73B0FA0F}"/>
              </a:ext>
            </a:extLst>
          </p:cNvPr>
          <p:cNvSpPr txBox="1"/>
          <p:nvPr/>
        </p:nvSpPr>
        <p:spPr>
          <a:xfrm>
            <a:off x="720000" y="6228000"/>
            <a:ext cx="7919640" cy="251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cs-CZ" sz="1200" b="0" strike="noStrike" spc="-1" dirty="0">
                <a:solidFill>
                  <a:srgbClr val="0000DC"/>
                </a:solidFill>
                <a:latin typeface="Arial"/>
              </a:rPr>
              <a:t>Výuka – Matematická biologie – Týmový projekt</a:t>
            </a:r>
            <a:endParaRPr lang="cs-CZ" sz="1200" b="0" strike="noStrike" spc="-1" dirty="0">
              <a:latin typeface="Times New Roman"/>
            </a:endParaRPr>
          </a:p>
        </p:txBody>
      </p:sp>
      <p:sp>
        <p:nvSpPr>
          <p:cNvPr id="15" name="TextShape 2">
            <a:extLst>
              <a:ext uri="{FF2B5EF4-FFF2-40B4-BE49-F238E27FC236}">
                <a16:creationId xmlns:a16="http://schemas.microsoft.com/office/drawing/2014/main" id="{3C53F656-B6F8-6529-9386-88A6A91A06FE}"/>
              </a:ext>
            </a:extLst>
          </p:cNvPr>
          <p:cNvSpPr txBox="1"/>
          <p:nvPr/>
        </p:nvSpPr>
        <p:spPr>
          <a:xfrm>
            <a:off x="414000" y="6228000"/>
            <a:ext cx="251640" cy="251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fld id="{11C7E66E-C79F-4CCA-8403-ECC3D1192533}" type="slidenum">
              <a:rPr lang="cs-CZ" sz="1200" b="0" strike="noStrike" spc="-1">
                <a:solidFill>
                  <a:srgbClr val="0000DC"/>
                </a:solidFill>
                <a:latin typeface="Arial"/>
              </a:rPr>
              <a:t>21</a:t>
            </a:fld>
            <a:endParaRPr lang="cs-CZ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887494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Data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D35CA31-D827-A908-F7AC-CEB573F8DA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246" r="788" b="14782"/>
          <a:stretch/>
        </p:blipFill>
        <p:spPr>
          <a:xfrm>
            <a:off x="48039" y="2162347"/>
            <a:ext cx="12095922" cy="3975653"/>
          </a:xfrm>
          <a:prstGeom prst="rect">
            <a:avLst/>
          </a:prstGeom>
        </p:spPr>
      </p:pic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2C8CA5FB-1437-C92D-2389-D87D6F9915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800" y="1576725"/>
            <a:ext cx="10635000" cy="728325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cs-CZ" dirty="0"/>
              <a:t>Formát .</a:t>
            </a:r>
            <a:r>
              <a:rPr lang="cs-CZ" dirty="0" err="1"/>
              <a:t>xlsx</a:t>
            </a:r>
            <a:r>
              <a:rPr lang="cs-CZ" dirty="0"/>
              <a:t>, databázová tabulka</a:t>
            </a:r>
          </a:p>
        </p:txBody>
      </p:sp>
      <p:sp>
        <p:nvSpPr>
          <p:cNvPr id="6" name="TextShape 1">
            <a:extLst>
              <a:ext uri="{FF2B5EF4-FFF2-40B4-BE49-F238E27FC236}">
                <a16:creationId xmlns:a16="http://schemas.microsoft.com/office/drawing/2014/main" id="{1C50CB45-3426-B822-744F-F4B0748A1909}"/>
              </a:ext>
            </a:extLst>
          </p:cNvPr>
          <p:cNvSpPr txBox="1"/>
          <p:nvPr/>
        </p:nvSpPr>
        <p:spPr>
          <a:xfrm>
            <a:off x="720000" y="6228000"/>
            <a:ext cx="7919640" cy="251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cs-CZ" sz="1200" b="0" strike="noStrike" spc="-1" dirty="0">
                <a:solidFill>
                  <a:srgbClr val="0000DC"/>
                </a:solidFill>
                <a:latin typeface="Arial"/>
              </a:rPr>
              <a:t>Výuka – Matematická biologie – Týmový projekt</a:t>
            </a:r>
            <a:endParaRPr lang="cs-CZ" sz="1200" b="0" strike="noStrike" spc="-1" dirty="0">
              <a:latin typeface="Times New Roman"/>
            </a:endParaRPr>
          </a:p>
        </p:txBody>
      </p:sp>
      <p:sp>
        <p:nvSpPr>
          <p:cNvPr id="7" name="TextShape 2">
            <a:extLst>
              <a:ext uri="{FF2B5EF4-FFF2-40B4-BE49-F238E27FC236}">
                <a16:creationId xmlns:a16="http://schemas.microsoft.com/office/drawing/2014/main" id="{810D2FD3-4103-44FE-1759-DA32F810DB4E}"/>
              </a:ext>
            </a:extLst>
          </p:cNvPr>
          <p:cNvSpPr txBox="1"/>
          <p:nvPr/>
        </p:nvSpPr>
        <p:spPr>
          <a:xfrm>
            <a:off x="414000" y="6228000"/>
            <a:ext cx="251640" cy="251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fld id="{11C7E66E-C79F-4CCA-8403-ECC3D1192533}" type="slidenum">
              <a:rPr lang="cs-CZ" sz="1200" b="0" strike="noStrike" spc="-1">
                <a:solidFill>
                  <a:srgbClr val="0000DC"/>
                </a:solidFill>
                <a:latin typeface="Arial"/>
              </a:rPr>
              <a:t>22</a:t>
            </a:fld>
            <a:endParaRPr lang="cs-CZ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020968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Cíle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8800" y="1872000"/>
            <a:ext cx="10635000" cy="2614275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cs-CZ" dirty="0"/>
              <a:t>Srovnání celkového počtu mikroorganizmů mezi vzorky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cs-CZ" dirty="0"/>
              <a:t>vystavenými různé teplotě,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cs-CZ" dirty="0"/>
              <a:t>vystavenými vyšší teplotě různě dlouhou dobu,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cs-CZ" dirty="0"/>
              <a:t>vyšetřovanými v různé době,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cs-CZ" dirty="0"/>
              <a:t>balenými v různých obalech.</a:t>
            </a:r>
          </a:p>
        </p:txBody>
      </p:sp>
      <p:pic>
        <p:nvPicPr>
          <p:cNvPr id="6" name="Obrázek 5" descr="Obsah obrázku stůl, interiér, jídlo, plast&#10;&#10;Popis byl vytvořen automaticky">
            <a:extLst>
              <a:ext uri="{FF2B5EF4-FFF2-40B4-BE49-F238E27FC236}">
                <a16:creationId xmlns:a16="http://schemas.microsoft.com/office/drawing/2014/main" id="{62BD0FE7-2DF5-AC56-AFFB-5F0929D282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6" r="12137"/>
          <a:stretch/>
        </p:blipFill>
        <p:spPr>
          <a:xfrm>
            <a:off x="8783503" y="3618000"/>
            <a:ext cx="2570297" cy="2520000"/>
          </a:xfrm>
          <a:prstGeom prst="rect">
            <a:avLst/>
          </a:prstGeom>
        </p:spPr>
      </p:pic>
      <p:sp>
        <p:nvSpPr>
          <p:cNvPr id="7" name="TextShape 1">
            <a:extLst>
              <a:ext uri="{FF2B5EF4-FFF2-40B4-BE49-F238E27FC236}">
                <a16:creationId xmlns:a16="http://schemas.microsoft.com/office/drawing/2014/main" id="{B20B041C-5A03-F303-3FD3-BD1109802F89}"/>
              </a:ext>
            </a:extLst>
          </p:cNvPr>
          <p:cNvSpPr txBox="1"/>
          <p:nvPr/>
        </p:nvSpPr>
        <p:spPr>
          <a:xfrm>
            <a:off x="720000" y="6228000"/>
            <a:ext cx="7919640" cy="251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cs-CZ" sz="1200" b="0" strike="noStrike" spc="-1" dirty="0">
                <a:solidFill>
                  <a:srgbClr val="0000DC"/>
                </a:solidFill>
                <a:latin typeface="Arial"/>
              </a:rPr>
              <a:t>Výuka – Matematická biologie – Týmový projekt</a:t>
            </a:r>
            <a:endParaRPr lang="cs-CZ" sz="1200" b="0" strike="noStrike" spc="-1" dirty="0">
              <a:latin typeface="Times New Roman"/>
            </a:endParaRPr>
          </a:p>
        </p:txBody>
      </p:sp>
      <p:sp>
        <p:nvSpPr>
          <p:cNvPr id="8" name="TextShape 2">
            <a:extLst>
              <a:ext uri="{FF2B5EF4-FFF2-40B4-BE49-F238E27FC236}">
                <a16:creationId xmlns:a16="http://schemas.microsoft.com/office/drawing/2014/main" id="{9DC9B7F8-9084-ED28-96C8-040AC1BC5652}"/>
              </a:ext>
            </a:extLst>
          </p:cNvPr>
          <p:cNvSpPr txBox="1"/>
          <p:nvPr/>
        </p:nvSpPr>
        <p:spPr>
          <a:xfrm>
            <a:off x="414000" y="6228000"/>
            <a:ext cx="251640" cy="251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fld id="{11C7E66E-C79F-4CCA-8403-ECC3D1192533}" type="slidenum">
              <a:rPr lang="cs-CZ" sz="1200" b="0" strike="noStrike" spc="-1">
                <a:solidFill>
                  <a:srgbClr val="0000DC"/>
                </a:solidFill>
                <a:latin typeface="Arial"/>
              </a:rPr>
              <a:t>23</a:t>
            </a:fld>
            <a:endParaRPr lang="cs-CZ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565342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7"/>
          <p:cNvSpPr txBox="1">
            <a:spLocks noChangeArrowheads="1"/>
          </p:cNvSpPr>
          <p:nvPr/>
        </p:nvSpPr>
        <p:spPr bwMode="auto">
          <a:xfrm>
            <a:off x="9753985" y="6172489"/>
            <a:ext cx="587582" cy="35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fld id="{56DA0228-2335-4A52-8006-BE9FD54B39B2}" type="slidenum">
              <a:rPr lang="cs-CZ" altLang="cs-CZ" sz="1814">
                <a:solidFill>
                  <a:schemeClr val="bg1"/>
                </a:solidFill>
                <a:latin typeface="Calibri" panose="020F0502020204030204" pitchFamily="34" charset="0"/>
              </a:rPr>
              <a:pPr eaLnBrk="1">
                <a:lnSpc>
                  <a:spcPct val="93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t>24</a:t>
            </a:fld>
            <a:endParaRPr lang="cs-CZ" altLang="cs-CZ" sz="1814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40966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435" y="5979509"/>
            <a:ext cx="653829" cy="648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Zástupný symbol pro zápatí 1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448050" y="6886575"/>
            <a:ext cx="31940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defTabSz="449263" rtl="0" eaLnBrk="1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 kern="12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9pPr>
          </a:lstStyle>
          <a:p>
            <a:r>
              <a:rPr lang="cs-CZ" altLang="cs-CZ"/>
              <a:t>NAZV, kontrolní den, 6. 10. 2022</a:t>
            </a:r>
            <a:endParaRPr lang="cs-CZ" altLang="cs-CZ" sz="1814">
              <a:solidFill>
                <a:schemeClr val="bg1"/>
              </a:solidFill>
              <a:latin typeface="Calibri" panose="020F0502020204030204" pitchFamily="34" charset="0"/>
              <a:ea typeface="Arial Unicode MS" pitchFamily="34" charset="-128"/>
              <a:cs typeface="Calibri" panose="020F050202020403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FA38D9D-4E84-70A9-3A17-6C7A5CBF3A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110" y="1986285"/>
            <a:ext cx="8230350" cy="414763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Box 10">
            <a:extLst>
              <a:ext uri="{FF2B5EF4-FFF2-40B4-BE49-F238E27FC236}">
                <a16:creationId xmlns:a16="http://schemas.microsoft.com/office/drawing/2014/main" id="{AC599AAA-7650-B989-BA2F-6D66B4D8D8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135" y="1543412"/>
            <a:ext cx="9712915" cy="45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646" tIns="40823" rIns="81646" bIns="40823">
            <a:spAutoFit/>
          </a:bodyPr>
          <a:lstStyle>
            <a:lvl1pPr marL="457200" indent="-457200"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914400" indent="-457200"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914400"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371600"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1828800"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indent="0" algn="just">
              <a:lnSpc>
                <a:spcPct val="100000"/>
              </a:lnSpc>
              <a:spcAft>
                <a:spcPts val="544"/>
              </a:spcAft>
              <a:buClr>
                <a:srgbClr val="235183"/>
              </a:buClr>
            </a:pPr>
            <a:r>
              <a:rPr lang="cs-CZ" sz="2400" b="1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Losos – prosté balení – počet </a:t>
            </a:r>
            <a:r>
              <a:rPr lang="cs-CZ" sz="2400" b="1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psychrotrofních</a:t>
            </a:r>
            <a:r>
              <a:rPr lang="cs-CZ" sz="2400" b="1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 MO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F0C56CD0-28F6-C157-08D7-D3DAF8A6F083}"/>
              </a:ext>
            </a:extLst>
          </p:cNvPr>
          <p:cNvSpPr txBox="1">
            <a:spLocks/>
          </p:cNvSpPr>
          <p:nvPr/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/>
              <a:t>Předpokládané výsledky</a:t>
            </a:r>
          </a:p>
        </p:txBody>
      </p:sp>
      <p:sp>
        <p:nvSpPr>
          <p:cNvPr id="4" name="TextShape 1">
            <a:extLst>
              <a:ext uri="{FF2B5EF4-FFF2-40B4-BE49-F238E27FC236}">
                <a16:creationId xmlns:a16="http://schemas.microsoft.com/office/drawing/2014/main" id="{7F3B59E1-79B4-ACC9-6057-E3990FF15F0F}"/>
              </a:ext>
            </a:extLst>
          </p:cNvPr>
          <p:cNvSpPr txBox="1"/>
          <p:nvPr/>
        </p:nvSpPr>
        <p:spPr>
          <a:xfrm>
            <a:off x="720000" y="6228000"/>
            <a:ext cx="7919640" cy="251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cs-CZ" sz="1200" b="0" strike="noStrike" spc="-1" dirty="0">
                <a:solidFill>
                  <a:srgbClr val="0000DC"/>
                </a:solidFill>
                <a:latin typeface="Arial"/>
              </a:rPr>
              <a:t>Výuka – Matematická biologie – Týmový projekt</a:t>
            </a:r>
            <a:endParaRPr lang="cs-CZ" sz="1200" b="0" strike="noStrike" spc="-1" dirty="0">
              <a:latin typeface="Times New Roman"/>
            </a:endParaRPr>
          </a:p>
        </p:txBody>
      </p:sp>
      <p:sp>
        <p:nvSpPr>
          <p:cNvPr id="5" name="TextShape 2">
            <a:extLst>
              <a:ext uri="{FF2B5EF4-FFF2-40B4-BE49-F238E27FC236}">
                <a16:creationId xmlns:a16="http://schemas.microsoft.com/office/drawing/2014/main" id="{0CACFC41-040D-7142-310A-1C3BED269BD3}"/>
              </a:ext>
            </a:extLst>
          </p:cNvPr>
          <p:cNvSpPr txBox="1"/>
          <p:nvPr/>
        </p:nvSpPr>
        <p:spPr>
          <a:xfrm>
            <a:off x="414000" y="6228000"/>
            <a:ext cx="251640" cy="251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fld id="{11C7E66E-C79F-4CCA-8403-ECC3D1192533}" type="slidenum">
              <a:rPr lang="cs-CZ" sz="1200" b="0" strike="noStrike" spc="-1">
                <a:solidFill>
                  <a:srgbClr val="0000DC"/>
                </a:solidFill>
                <a:latin typeface="Arial"/>
              </a:rPr>
              <a:t>24</a:t>
            </a:fld>
            <a:endParaRPr lang="cs-CZ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54939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Výuka – Matematická biologie – Týmový projekt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2786925" y="1377738"/>
            <a:ext cx="6490425" cy="1315476"/>
          </a:xfrm>
        </p:spPr>
        <p:txBody>
          <a:bodyPr/>
          <a:lstStyle/>
          <a:p>
            <a:pPr algn="ctr"/>
            <a:r>
              <a:rPr lang="cs-CZ" dirty="0"/>
              <a:t>A teď se rozdělte do týmů a vyberte si své téma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347BAF2-5586-CBAB-1A00-261168F78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622" y="2754587"/>
            <a:ext cx="4233030" cy="275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2535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Výuka – Matematická biologie – Týmový projekt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Týmové projekty 2023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86350" indent="-514350">
              <a:lnSpc>
                <a:spcPct val="125000"/>
              </a:lnSpc>
              <a:buFont typeface="+mj-lt"/>
              <a:buAutoNum type="arabicPeriod"/>
            </a:pPr>
            <a:r>
              <a:rPr lang="cs-CZ" sz="2000" dirty="0"/>
              <a:t>Renata </a:t>
            </a:r>
            <a:r>
              <a:rPr lang="cs-CZ" sz="2000" dirty="0" err="1"/>
              <a:t>Divínová</a:t>
            </a:r>
            <a:r>
              <a:rPr lang="cs-CZ" sz="2000" dirty="0"/>
              <a:t>: </a:t>
            </a:r>
            <a:r>
              <a:rPr lang="cs-CZ" sz="2000" b="0" strike="noStrike" spc="-1" dirty="0">
                <a:solidFill>
                  <a:srgbClr val="000000"/>
                </a:solidFill>
                <a:latin typeface="Arial"/>
              </a:rPr>
              <a:t>Porovnání vlivu prostředí u různých travin a bylin</a:t>
            </a:r>
            <a:endParaRPr lang="cs-CZ" sz="2000" dirty="0"/>
          </a:p>
          <a:p>
            <a:pPr marL="72000" indent="0">
              <a:lnSpc>
                <a:spcPct val="125000"/>
              </a:lnSpc>
              <a:buNone/>
            </a:pPr>
            <a:r>
              <a:rPr lang="cs-CZ" sz="2000" dirty="0"/>
              <a:t>	 </a:t>
            </a:r>
            <a:r>
              <a:rPr lang="cs-CZ" sz="2000" dirty="0" err="1">
                <a:hlinkClick r:id="rId2"/>
              </a:rPr>
              <a:t>rencazaj</a:t>
            </a:r>
            <a:r>
              <a:rPr lang="en-US" sz="2000" dirty="0">
                <a:hlinkClick r:id="rId2"/>
              </a:rPr>
              <a:t>@</a:t>
            </a:r>
            <a:r>
              <a:rPr lang="cs-CZ" sz="2000" dirty="0">
                <a:hlinkClick r:id="rId2"/>
              </a:rPr>
              <a:t>mail.muni.cz</a:t>
            </a:r>
            <a:endParaRPr lang="cs-CZ" sz="2000" dirty="0"/>
          </a:p>
          <a:p>
            <a:pPr marL="72000" indent="0">
              <a:lnSpc>
                <a:spcPct val="125000"/>
              </a:lnSpc>
              <a:buNone/>
            </a:pPr>
            <a:endParaRPr lang="cs-CZ" sz="2000" dirty="0"/>
          </a:p>
          <a:p>
            <a:pPr marL="586350" indent="-514350">
              <a:lnSpc>
                <a:spcPct val="125000"/>
              </a:lnSpc>
              <a:buFont typeface="+mj-lt"/>
              <a:buAutoNum type="arabicPeriod" startAt="2"/>
            </a:pPr>
            <a:r>
              <a:rPr lang="cs-CZ" sz="2000" dirty="0"/>
              <a:t>Danka </a:t>
            </a:r>
            <a:r>
              <a:rPr lang="cs-CZ" sz="2000" dirty="0" err="1"/>
              <a:t>Haruštiaková</a:t>
            </a:r>
            <a:r>
              <a:rPr lang="cs-CZ" sz="2000" dirty="0"/>
              <a:t>: Hmotnostní ztráty a další vlastnosti tepelně upravovaných steaků.</a:t>
            </a:r>
          </a:p>
          <a:p>
            <a:pPr marL="72000" indent="0">
              <a:lnSpc>
                <a:spcPct val="125000"/>
              </a:lnSpc>
              <a:buNone/>
            </a:pPr>
            <a:r>
              <a:rPr lang="cs-CZ" sz="2000" dirty="0"/>
              <a:t>	</a:t>
            </a:r>
            <a:r>
              <a:rPr lang="cs-CZ" sz="2000" dirty="0">
                <a:hlinkClick r:id="rId3"/>
              </a:rPr>
              <a:t>harustiakova@iba.muni.cz</a:t>
            </a:r>
            <a:endParaRPr lang="cs-CZ" sz="2000" dirty="0"/>
          </a:p>
          <a:p>
            <a:pPr marL="72000" indent="0">
              <a:lnSpc>
                <a:spcPct val="125000"/>
              </a:lnSpc>
              <a:buNone/>
            </a:pPr>
            <a:endParaRPr lang="cs-CZ" sz="2000" dirty="0"/>
          </a:p>
          <a:p>
            <a:pPr marL="586350" indent="-514350">
              <a:lnSpc>
                <a:spcPct val="125000"/>
              </a:lnSpc>
              <a:buFont typeface="+mj-lt"/>
              <a:buAutoNum type="arabicPeriod" startAt="3"/>
            </a:pPr>
            <a:r>
              <a:rPr lang="cs-CZ" sz="2000" dirty="0"/>
              <a:t>Danka Haruštiaková: Mikrobiologický profil chlazených ryb po narušení chladícího řetězce.</a:t>
            </a:r>
          </a:p>
          <a:p>
            <a:pPr marL="72000" lvl="3">
              <a:lnSpc>
                <a:spcPct val="125000"/>
              </a:lnSpc>
              <a:buClr>
                <a:schemeClr val="tx2"/>
              </a:buClr>
              <a:buSzPct val="100000"/>
            </a:pPr>
            <a:r>
              <a:rPr lang="cs-CZ" sz="2000" dirty="0">
                <a:ea typeface="+mn-ea"/>
                <a:cs typeface="+mn-cs"/>
              </a:rPr>
              <a:t>	</a:t>
            </a:r>
            <a:r>
              <a:rPr lang="cs-CZ" sz="2000" dirty="0" err="1">
                <a:ea typeface="+mn-ea"/>
                <a:cs typeface="+mn-cs"/>
                <a:hlinkClick r:id="rId3"/>
              </a:rPr>
              <a:t>harustiakova</a:t>
            </a:r>
            <a:r>
              <a:rPr lang="en-US" sz="2000" dirty="0">
                <a:ea typeface="+mn-ea"/>
                <a:cs typeface="+mn-cs"/>
                <a:hlinkClick r:id="rId3"/>
              </a:rPr>
              <a:t>@</a:t>
            </a:r>
            <a:r>
              <a:rPr lang="cs-CZ" sz="2000" dirty="0">
                <a:ea typeface="+mn-ea"/>
                <a:cs typeface="+mn-cs"/>
                <a:hlinkClick r:id="rId3"/>
              </a:rPr>
              <a:t>iba.muni.cz</a:t>
            </a:r>
            <a:endParaRPr lang="cs-CZ" sz="2000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683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Výuka – Matematická biologie – Týmový projekt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Analýza dat</a:t>
            </a: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887" y="1348025"/>
            <a:ext cx="6515426" cy="487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485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Výuka – Matematická biologie – Týmový projekt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Principy týmové spolupráce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Jeden za všechny, všichni za jednoho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0" y="1044438"/>
            <a:ext cx="3105153" cy="2021700"/>
          </a:xfrm>
          <a:prstGeom prst="rect">
            <a:avLst/>
          </a:prstGeom>
        </p:spPr>
      </p:pic>
      <p:pic>
        <p:nvPicPr>
          <p:cNvPr id="6" name="Obrázek 5" descr="tymova spoluprac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50564" y="2536435"/>
            <a:ext cx="3032551" cy="20217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640" y="4242344"/>
            <a:ext cx="2647950" cy="172402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0" y="3474706"/>
            <a:ext cx="3105153" cy="207010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600" y="4719967"/>
            <a:ext cx="3036315" cy="1760033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2544562"/>
            <a:ext cx="4858611" cy="364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427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Výuka – Matematická biologie – Týmový projekt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Časový plán – důležité termíny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16. 2. 2023 – představení a rozebrání témat</a:t>
            </a:r>
          </a:p>
          <a:p>
            <a:r>
              <a:rPr lang="cs-CZ" dirty="0"/>
              <a:t>Březen – první kontrolní setkání </a:t>
            </a: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(23. 3. 2023)</a:t>
            </a:r>
          </a:p>
          <a:p>
            <a:r>
              <a:rPr lang="cs-CZ" dirty="0"/>
              <a:t>Duben – druhé kontrolní setkání </a:t>
            </a: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(20. 4. 2023)</a:t>
            </a:r>
          </a:p>
          <a:p>
            <a:r>
              <a:rPr lang="cs-CZ" dirty="0"/>
              <a:t>Květen – prezentace projektů s diskusí </a:t>
            </a: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(18. 5. 2023)</a:t>
            </a:r>
          </a:p>
        </p:txBody>
      </p:sp>
    </p:spTree>
    <p:extLst>
      <p:ext uri="{BB962C8B-B14F-4D97-AF65-F5344CB8AC3E}">
        <p14:creationId xmlns:p14="http://schemas.microsoft.com/office/powerpoint/2010/main" val="51294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Výuka – Matematická biologie – Týmový projekt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Kontrolní setkání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5000"/>
              </a:lnSpc>
            </a:pPr>
            <a:r>
              <a:rPr lang="cs-CZ" dirty="0"/>
              <a:t>Prezentace dosavadní práce (cca 15 minut + diskuse)</a:t>
            </a:r>
          </a:p>
          <a:p>
            <a:pPr>
              <a:lnSpc>
                <a:spcPct val="125000"/>
              </a:lnSpc>
            </a:pPr>
            <a:r>
              <a:rPr lang="cs-CZ" dirty="0"/>
              <a:t>První setkání (konec března)</a:t>
            </a:r>
          </a:p>
          <a:p>
            <a:pPr lvl="1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s-CZ" dirty="0"/>
              <a:t>Orientace v problematice</a:t>
            </a:r>
          </a:p>
          <a:p>
            <a:pPr lvl="1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s-CZ" dirty="0"/>
              <a:t>Problémy nalezené v datech a návrh jejich řešení</a:t>
            </a:r>
          </a:p>
          <a:p>
            <a:pPr lvl="1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s-CZ" dirty="0"/>
              <a:t>Plán analýzy a formulace hypotéz</a:t>
            </a:r>
          </a:p>
          <a:p>
            <a:pPr lvl="1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s-CZ" dirty="0"/>
              <a:t>Popis souboru (popisná statistika v tabulkách/grafech)</a:t>
            </a:r>
          </a:p>
          <a:p>
            <a:pPr lvl="1">
              <a:lnSpc>
                <a:spcPct val="125000"/>
              </a:lnSpc>
            </a:pPr>
            <a:endParaRPr lang="cs-CZ" dirty="0"/>
          </a:p>
          <a:p>
            <a:pPr>
              <a:lnSpc>
                <a:spcPct val="125000"/>
              </a:lnSpc>
            </a:pPr>
            <a:r>
              <a:rPr lang="cs-CZ" dirty="0"/>
              <a:t>Druhé kontrolní setkání (konec dubna)</a:t>
            </a:r>
          </a:p>
          <a:p>
            <a:pPr lvl="1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s-CZ" dirty="0"/>
              <a:t>Statistické testování hypotéz</a:t>
            </a:r>
          </a:p>
          <a:p>
            <a:pPr lvl="1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s-CZ" dirty="0"/>
              <a:t>Předběžné závěry práce</a:t>
            </a:r>
          </a:p>
        </p:txBody>
      </p:sp>
    </p:spTree>
    <p:extLst>
      <p:ext uri="{BB962C8B-B14F-4D97-AF65-F5344CB8AC3E}">
        <p14:creationId xmlns:p14="http://schemas.microsoft.com/office/powerpoint/2010/main" val="17611002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Výuka – Matematická biologie – Týmový projekt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Ukončení týmového projektu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>
              <a:lnSpc>
                <a:spcPct val="125000"/>
              </a:lnSpc>
            </a:pPr>
            <a:endParaRPr lang="en-US" sz="2000" dirty="0"/>
          </a:p>
          <a:p>
            <a:pPr>
              <a:lnSpc>
                <a:spcPct val="125000"/>
              </a:lnSpc>
            </a:pPr>
            <a:r>
              <a:rPr lang="cs-CZ" dirty="0"/>
              <a:t>Závěrečná prezentace s diskusí (květen)</a:t>
            </a:r>
          </a:p>
          <a:p>
            <a:pPr lvl="1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s-CZ" dirty="0"/>
              <a:t>Prezentace: 15 minut prezentace + diskuse</a:t>
            </a:r>
            <a:endParaRPr lang="en-US" dirty="0"/>
          </a:p>
          <a:p>
            <a:pPr lvl="1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s-CZ" dirty="0"/>
              <a:t>Hodnocení vedoucího</a:t>
            </a:r>
          </a:p>
        </p:txBody>
      </p:sp>
    </p:spTree>
    <p:extLst>
      <p:ext uri="{BB962C8B-B14F-4D97-AF65-F5344CB8AC3E}">
        <p14:creationId xmlns:p14="http://schemas.microsoft.com/office/powerpoint/2010/main" val="789200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Výuka – Matematická biologie – Týmový projekt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Týmové projekty 2023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86350" indent="-514350">
              <a:lnSpc>
                <a:spcPct val="125000"/>
              </a:lnSpc>
              <a:buFont typeface="+mj-lt"/>
              <a:buAutoNum type="arabicPeriod"/>
            </a:pPr>
            <a:r>
              <a:rPr lang="cs-CZ" sz="2000" dirty="0"/>
              <a:t>Renata </a:t>
            </a:r>
            <a:r>
              <a:rPr lang="cs-CZ" sz="2000" dirty="0" err="1"/>
              <a:t>Divínová</a:t>
            </a:r>
            <a:r>
              <a:rPr lang="cs-CZ" sz="2000" dirty="0"/>
              <a:t>: </a:t>
            </a:r>
            <a:r>
              <a:rPr lang="cs-CZ" sz="2000" b="0" strike="noStrike" spc="-1" dirty="0">
                <a:solidFill>
                  <a:srgbClr val="000000"/>
                </a:solidFill>
                <a:latin typeface="Arial"/>
              </a:rPr>
              <a:t>Porovnání vlivu prostředí u různých travin a bylin</a:t>
            </a:r>
            <a:endParaRPr lang="cs-CZ" sz="2000" dirty="0"/>
          </a:p>
          <a:p>
            <a:pPr marL="72000" indent="0">
              <a:lnSpc>
                <a:spcPct val="125000"/>
              </a:lnSpc>
              <a:buNone/>
            </a:pPr>
            <a:r>
              <a:rPr lang="cs-CZ" sz="2000" dirty="0"/>
              <a:t>	 </a:t>
            </a:r>
            <a:r>
              <a:rPr lang="cs-CZ" sz="2000" dirty="0" err="1">
                <a:hlinkClick r:id="rId2"/>
              </a:rPr>
              <a:t>rencazaj</a:t>
            </a:r>
            <a:r>
              <a:rPr lang="en-US" sz="2000" dirty="0">
                <a:hlinkClick r:id="rId2"/>
              </a:rPr>
              <a:t>@</a:t>
            </a:r>
            <a:r>
              <a:rPr lang="cs-CZ" sz="2000" dirty="0">
                <a:hlinkClick r:id="rId2"/>
              </a:rPr>
              <a:t>mail.muni.cz</a:t>
            </a:r>
            <a:endParaRPr lang="cs-CZ" sz="2000" dirty="0"/>
          </a:p>
          <a:p>
            <a:pPr marL="72000" indent="0">
              <a:lnSpc>
                <a:spcPct val="125000"/>
              </a:lnSpc>
              <a:buNone/>
            </a:pPr>
            <a:endParaRPr lang="cs-CZ" sz="2000" dirty="0"/>
          </a:p>
          <a:p>
            <a:pPr marL="586350" indent="-514350">
              <a:lnSpc>
                <a:spcPct val="125000"/>
              </a:lnSpc>
              <a:buFont typeface="+mj-lt"/>
              <a:buAutoNum type="arabicPeriod" startAt="2"/>
            </a:pPr>
            <a:r>
              <a:rPr lang="cs-CZ" sz="2000" dirty="0"/>
              <a:t>Danka </a:t>
            </a:r>
            <a:r>
              <a:rPr lang="cs-CZ" sz="2000" dirty="0" err="1"/>
              <a:t>Haruštiaková</a:t>
            </a:r>
            <a:r>
              <a:rPr lang="cs-CZ" sz="2000" dirty="0"/>
              <a:t>: Hmotnostní ztráty a další vlastnosti tepelně upravovaných steaků.</a:t>
            </a:r>
          </a:p>
          <a:p>
            <a:pPr marL="72000" indent="0">
              <a:lnSpc>
                <a:spcPct val="125000"/>
              </a:lnSpc>
              <a:buNone/>
            </a:pPr>
            <a:r>
              <a:rPr lang="cs-CZ" sz="2000" dirty="0"/>
              <a:t>	</a:t>
            </a:r>
            <a:r>
              <a:rPr lang="cs-CZ" sz="2000" dirty="0">
                <a:hlinkClick r:id="rId3"/>
              </a:rPr>
              <a:t>harustiakova@iba.muni.cz</a:t>
            </a:r>
            <a:endParaRPr lang="cs-CZ" sz="2000" dirty="0"/>
          </a:p>
          <a:p>
            <a:pPr marL="72000" indent="0">
              <a:lnSpc>
                <a:spcPct val="125000"/>
              </a:lnSpc>
              <a:buNone/>
            </a:pPr>
            <a:endParaRPr lang="cs-CZ" sz="2000" dirty="0"/>
          </a:p>
          <a:p>
            <a:pPr marL="586350" indent="-514350">
              <a:lnSpc>
                <a:spcPct val="125000"/>
              </a:lnSpc>
              <a:buFont typeface="+mj-lt"/>
              <a:buAutoNum type="arabicPeriod" startAt="3"/>
            </a:pPr>
            <a:r>
              <a:rPr lang="cs-CZ" sz="2000" dirty="0"/>
              <a:t>Danka Haruštiaková: Mikrobiologický profil chlazených ryb po narušení chladícího řetězce.</a:t>
            </a:r>
          </a:p>
          <a:p>
            <a:pPr marL="72000" lvl="3">
              <a:lnSpc>
                <a:spcPct val="125000"/>
              </a:lnSpc>
              <a:buClr>
                <a:schemeClr val="tx2"/>
              </a:buClr>
              <a:buSzPct val="100000"/>
            </a:pPr>
            <a:r>
              <a:rPr lang="cs-CZ" sz="2000" dirty="0">
                <a:ea typeface="+mn-ea"/>
                <a:cs typeface="+mn-cs"/>
              </a:rPr>
              <a:t>	</a:t>
            </a:r>
            <a:r>
              <a:rPr lang="cs-CZ" sz="2000" dirty="0" err="1">
                <a:ea typeface="+mn-ea"/>
                <a:cs typeface="+mn-cs"/>
                <a:hlinkClick r:id="rId3"/>
              </a:rPr>
              <a:t>harustiakova</a:t>
            </a:r>
            <a:r>
              <a:rPr lang="en-US" sz="2000" dirty="0">
                <a:ea typeface="+mn-ea"/>
                <a:cs typeface="+mn-cs"/>
                <a:hlinkClick r:id="rId3"/>
              </a:rPr>
              <a:t>@</a:t>
            </a:r>
            <a:r>
              <a:rPr lang="cs-CZ" sz="2000" dirty="0">
                <a:ea typeface="+mn-ea"/>
                <a:cs typeface="+mn-cs"/>
                <a:hlinkClick r:id="rId3"/>
              </a:rPr>
              <a:t>iba.muni.cz</a:t>
            </a:r>
            <a:endParaRPr lang="cs-CZ" sz="2000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553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Shape 1"/>
          <p:cNvSpPr txBox="1"/>
          <p:nvPr/>
        </p:nvSpPr>
        <p:spPr>
          <a:xfrm>
            <a:off x="720000" y="6228000"/>
            <a:ext cx="7919640" cy="251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cs-CZ" sz="1200" b="0" strike="noStrike" spc="-1">
                <a:solidFill>
                  <a:srgbClr val="0000DC"/>
                </a:solidFill>
                <a:latin typeface="Arial"/>
              </a:rPr>
              <a:t>Výuka – Matematická biologie – Týmový projekt</a:t>
            </a:r>
            <a:endParaRPr lang="cs-CZ" sz="1200" b="0" strike="noStrike" spc="-1">
              <a:latin typeface="Times New Roman"/>
            </a:endParaRPr>
          </a:p>
        </p:txBody>
      </p:sp>
      <p:sp>
        <p:nvSpPr>
          <p:cNvPr id="83" name="TextShape 2"/>
          <p:cNvSpPr txBox="1"/>
          <p:nvPr/>
        </p:nvSpPr>
        <p:spPr>
          <a:xfrm>
            <a:off x="414000" y="6228000"/>
            <a:ext cx="251640" cy="251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fld id="{11C7E66E-C79F-4CCA-8403-ECC3D1192533}" type="slidenum">
              <a:rPr lang="cs-CZ" sz="1200" b="0" strike="noStrike" spc="-1">
                <a:solidFill>
                  <a:srgbClr val="0000DC"/>
                </a:solidFill>
                <a:latin typeface="Arial"/>
              </a:rPr>
              <a:t>9</a:t>
            </a:fld>
            <a:endParaRPr lang="cs-CZ" sz="1200" b="0" strike="noStrike" spc="-1">
              <a:latin typeface="Times New Roman"/>
            </a:endParaRPr>
          </a:p>
        </p:txBody>
      </p:sp>
      <p:sp>
        <p:nvSpPr>
          <p:cNvPr id="84" name="TextShape 3"/>
          <p:cNvSpPr txBox="1"/>
          <p:nvPr/>
        </p:nvSpPr>
        <p:spPr>
          <a:xfrm>
            <a:off x="398520" y="2190751"/>
            <a:ext cx="11361240" cy="294322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cs-CZ" sz="4400" b="1" spc="-1" dirty="0">
                <a:solidFill>
                  <a:srgbClr val="0000DC"/>
                </a:solidFill>
                <a:latin typeface="Arial"/>
              </a:rPr>
              <a:t>Porovnání vlivu prostředí u různých travin a bylin</a:t>
            </a: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cs-CZ" sz="4400" b="1" spc="-1" dirty="0">
              <a:solidFill>
                <a:srgbClr val="0000DC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cs-CZ" sz="4000" b="1" spc="-1" dirty="0">
                <a:latin typeface="Arial"/>
              </a:rPr>
              <a:t>Mgr. Renata Divinová</a:t>
            </a:r>
          </a:p>
          <a:p>
            <a:pPr algn="ctr">
              <a:lnSpc>
                <a:spcPts val="4399"/>
              </a:lnSpc>
            </a:pPr>
            <a:endParaRPr lang="en-US" sz="4400" b="0" strike="noStrike" spc="-1" dirty="0">
              <a:solidFill>
                <a:srgbClr val="000000"/>
              </a:solidFill>
              <a:latin typeface="Tahom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SCI-CZ.potx" id="{45F6B7E5-7C04-4D6F-988C-FDDEAE8B644B}" vid="{0017D97F-3299-46A0-BBAA-D432C306E011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prezentace-sci-cz</Template>
  <TotalTime>202</TotalTime>
  <Words>1140</Words>
  <Application>Microsoft Office PowerPoint</Application>
  <PresentationFormat>Širokoúhlá obrazovka</PresentationFormat>
  <Paragraphs>205</Paragraphs>
  <Slides>26</Slides>
  <Notes>1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4" baseType="lpstr">
      <vt:lpstr>Arial</vt:lpstr>
      <vt:lpstr>Calibri</vt:lpstr>
      <vt:lpstr>Symbol</vt:lpstr>
      <vt:lpstr>Tahoma</vt:lpstr>
      <vt:lpstr>Times New Roman</vt:lpstr>
      <vt:lpstr>Wingdings</vt:lpstr>
      <vt:lpstr>Prezentace_MU_CZ</vt:lpstr>
      <vt:lpstr>Graph</vt:lpstr>
      <vt:lpstr>Týmový projekt 2023</vt:lpstr>
      <vt:lpstr>Cíle týmového projektu</vt:lpstr>
      <vt:lpstr>Analýza dat</vt:lpstr>
      <vt:lpstr>Principy týmové spolupráce</vt:lpstr>
      <vt:lpstr>Časový plán – důležité termíny</vt:lpstr>
      <vt:lpstr>Kontrolní setkání</vt:lpstr>
      <vt:lpstr>Ukončení týmového projektu</vt:lpstr>
      <vt:lpstr>Týmové projekty 2023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Anotace</vt:lpstr>
      <vt:lpstr>Zadání týmového projektu</vt:lpstr>
      <vt:lpstr>Data</vt:lpstr>
      <vt:lpstr>Cíle</vt:lpstr>
      <vt:lpstr>Předpokládané výsledky</vt:lpstr>
      <vt:lpstr>Prezentace aplikace PowerPoint</vt:lpstr>
      <vt:lpstr>Anotace</vt:lpstr>
      <vt:lpstr>Zadání týmového projektu</vt:lpstr>
      <vt:lpstr>Data</vt:lpstr>
      <vt:lpstr>Cíle</vt:lpstr>
      <vt:lpstr>Prezentace aplikace PowerPoint</vt:lpstr>
      <vt:lpstr>A teď se rozdělte do týmů a vyberte si své téma</vt:lpstr>
      <vt:lpstr>Týmové projekty 2023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Týmový projekt 2020</dc:title>
  <dc:creator>Uživatel systému Windows</dc:creator>
  <cp:lastModifiedBy>Danka Haruštiaková</cp:lastModifiedBy>
  <cp:revision>46</cp:revision>
  <cp:lastPrinted>1601-01-01T00:00:00Z</cp:lastPrinted>
  <dcterms:created xsi:type="dcterms:W3CDTF">2020-02-20T08:55:04Z</dcterms:created>
  <dcterms:modified xsi:type="dcterms:W3CDTF">2023-02-15T13:43:46Z</dcterms:modified>
</cp:coreProperties>
</file>