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14" r:id="rId3"/>
    <p:sldId id="311" r:id="rId4"/>
    <p:sldId id="312" r:id="rId5"/>
    <p:sldId id="325" r:id="rId6"/>
    <p:sldId id="315" r:id="rId7"/>
    <p:sldId id="305" r:id="rId8"/>
    <p:sldId id="306" r:id="rId9"/>
    <p:sldId id="307" r:id="rId10"/>
    <p:sldId id="316" r:id="rId11"/>
    <p:sldId id="308" r:id="rId12"/>
    <p:sldId id="317" r:id="rId13"/>
    <p:sldId id="318" r:id="rId14"/>
    <p:sldId id="326" r:id="rId15"/>
    <p:sldId id="327" r:id="rId16"/>
    <p:sldId id="329" r:id="rId17"/>
    <p:sldId id="332" r:id="rId18"/>
    <p:sldId id="330" r:id="rId19"/>
  </p:sldIdLst>
  <p:sldSz cx="9144000" cy="6858000" type="screen4x3"/>
  <p:notesSz cx="6797675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CE00"/>
    <a:srgbClr val="EFDEA9"/>
    <a:srgbClr val="66737C"/>
    <a:srgbClr val="C4CDD6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76" d="100"/>
          <a:sy n="76" d="100"/>
        </p:scale>
        <p:origin x="100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12.03.2023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288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12.03.2023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909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3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MODIFIKÁTOR DISTINCT </a:t>
            </a:r>
            <a:r>
              <a:rPr lang="cs-CZ" dirty="0"/>
              <a:t>/ DISTINCT </a:t>
            </a:r>
            <a:r>
              <a:rPr lang="cs-CZ" dirty="0" err="1"/>
              <a:t>Clause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69F11-2EB6-4D17-BC14-57CBFFD3BC87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31749" name="TextovéPole 4"/>
          <p:cNvSpPr txBox="1">
            <a:spLocks noChangeArrowheads="1"/>
          </p:cNvSpPr>
          <p:nvPr/>
        </p:nvSpPr>
        <p:spPr bwMode="auto">
          <a:xfrm>
            <a:off x="247650" y="1341438"/>
            <a:ext cx="898643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SELECT DISTINCT sloupec1 FROM tabulka</a:t>
            </a:r>
            <a:r>
              <a:rPr lang="en-US" dirty="0"/>
              <a:t>; -- </a:t>
            </a:r>
            <a:r>
              <a:rPr lang="en-US" dirty="0" err="1"/>
              <a:t>unik</a:t>
            </a:r>
            <a:r>
              <a:rPr lang="cs-CZ" dirty="0" err="1"/>
              <a:t>átní</a:t>
            </a:r>
            <a:r>
              <a:rPr lang="cs-CZ" dirty="0"/>
              <a:t> hodnoty sloupce</a:t>
            </a:r>
          </a:p>
          <a:p>
            <a:r>
              <a:rPr lang="cs-CZ" dirty="0"/>
              <a:t>SELECT DISTINCT sloupec1, sloupec2 FROM tabulka</a:t>
            </a:r>
            <a:r>
              <a:rPr lang="en-US" dirty="0"/>
              <a:t>;</a:t>
            </a:r>
            <a:r>
              <a:rPr lang="cs-CZ" dirty="0"/>
              <a:t> </a:t>
            </a:r>
            <a:r>
              <a:rPr lang="en-US" dirty="0"/>
              <a:t>--</a:t>
            </a:r>
            <a:r>
              <a:rPr lang="cs-CZ" dirty="0"/>
              <a:t> unikátní kombinace sloupců</a:t>
            </a:r>
          </a:p>
          <a:p>
            <a:endParaRPr lang="cs-CZ" dirty="0"/>
          </a:p>
          <a:p>
            <a:r>
              <a:rPr lang="en-US" dirty="0" smtClean="0"/>
              <a:t>SELECT DISTINCT </a:t>
            </a:r>
            <a:r>
              <a:rPr lang="cs-CZ" dirty="0" err="1" smtClean="0"/>
              <a:t>lastname</a:t>
            </a:r>
            <a:r>
              <a:rPr lang="cs-CZ" dirty="0" smtClean="0"/>
              <a:t> </a:t>
            </a:r>
            <a:r>
              <a:rPr lang="en-US" dirty="0" smtClean="0"/>
              <a:t>FROM student</a:t>
            </a:r>
          </a:p>
          <a:p>
            <a:endParaRPr lang="en-US" dirty="0"/>
          </a:p>
          <a:p>
            <a:r>
              <a:rPr lang="en-US" dirty="0" smtClean="0"/>
              <a:t>SELECT </a:t>
            </a:r>
            <a:r>
              <a:rPr lang="cs-CZ" dirty="0" err="1" smtClean="0"/>
              <a:t>lastname</a:t>
            </a:r>
            <a:r>
              <a:rPr lang="cs-CZ" dirty="0" smtClean="0"/>
              <a:t> </a:t>
            </a:r>
            <a:r>
              <a:rPr lang="en-US" dirty="0" smtClean="0"/>
              <a:t>FROM student </a:t>
            </a:r>
          </a:p>
          <a:p>
            <a:r>
              <a:rPr lang="en-US" dirty="0" smtClean="0"/>
              <a:t>GROUP BY </a:t>
            </a:r>
            <a:r>
              <a:rPr lang="cs-CZ" dirty="0" err="1"/>
              <a:t>lastname</a:t>
            </a:r>
            <a:r>
              <a:rPr lang="cs-CZ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SELECT DISTINCT </a:t>
            </a:r>
            <a:r>
              <a:rPr lang="en-US" dirty="0" smtClean="0"/>
              <a:t>sex, </a:t>
            </a:r>
            <a:r>
              <a:rPr lang="cs-CZ" dirty="0" err="1" smtClean="0"/>
              <a:t>lastname</a:t>
            </a:r>
            <a:r>
              <a:rPr lang="cs-CZ" dirty="0" smtClean="0"/>
              <a:t> </a:t>
            </a:r>
            <a:r>
              <a:rPr lang="en-US" dirty="0"/>
              <a:t>FROM </a:t>
            </a:r>
            <a:r>
              <a:rPr lang="en-US" dirty="0" smtClean="0"/>
              <a:t>student</a:t>
            </a:r>
          </a:p>
          <a:p>
            <a:endParaRPr lang="en-US" dirty="0"/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399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</a:t>
            </a:r>
            <a:r>
              <a:rPr lang="cs-CZ" dirty="0" smtClean="0"/>
              <a:t> - </a:t>
            </a:r>
            <a:r>
              <a:rPr lang="cs-CZ" dirty="0" err="1" smtClean="0"/>
              <a:t>ag</a:t>
            </a:r>
            <a:r>
              <a:rPr lang="en-US" dirty="0" smtClean="0"/>
              <a:t>g</a:t>
            </a:r>
            <a:r>
              <a:rPr lang="cs-CZ" dirty="0" err="1" smtClean="0"/>
              <a:t>rega</a:t>
            </a:r>
            <a:r>
              <a:rPr lang="en-US" dirty="0" err="1" smtClean="0"/>
              <a:t>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971600" y="1484784"/>
            <a:ext cx="717696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Zjistěte</a:t>
            </a:r>
            <a:r>
              <a:rPr lang="en-US" dirty="0" smtClean="0"/>
              <a:t> / compute from table student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Po</a:t>
            </a:r>
            <a:r>
              <a:rPr lang="cs-CZ" dirty="0" smtClean="0"/>
              <a:t>č</a:t>
            </a:r>
            <a:r>
              <a:rPr lang="en-US" dirty="0" smtClean="0"/>
              <a:t>et </a:t>
            </a:r>
            <a:r>
              <a:rPr lang="cs-CZ" dirty="0" smtClean="0"/>
              <a:t>jednotlivých křestních jmen v tabulce student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List of unique </a:t>
            </a:r>
            <a:r>
              <a:rPr lang="en-US" dirty="0" err="1" smtClean="0"/>
              <a:t>firstnames</a:t>
            </a:r>
            <a:r>
              <a:rPr lang="en-US" dirty="0" smtClean="0"/>
              <a:t> and number of students 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/>
              <a:t>P</a:t>
            </a:r>
            <a:r>
              <a:rPr lang="cs-CZ" dirty="0" smtClean="0"/>
              <a:t>růměrný věk studenta</a:t>
            </a:r>
            <a:r>
              <a:rPr lang="en-US" dirty="0" smtClean="0"/>
              <a:t>, </a:t>
            </a:r>
            <a:r>
              <a:rPr lang="en-US" dirty="0" err="1" smtClean="0"/>
              <a:t>sou</a:t>
            </a:r>
            <a:r>
              <a:rPr lang="cs-CZ" dirty="0" smtClean="0"/>
              <a:t>čet věků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Average age of student, sum of age for all students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cs-CZ" dirty="0" smtClean="0"/>
              <a:t>Počet studentů a </a:t>
            </a:r>
            <a:r>
              <a:rPr lang="cs-CZ" dirty="0"/>
              <a:t>p</a:t>
            </a:r>
            <a:r>
              <a:rPr lang="en-US" dirty="0" smtClean="0"/>
              <a:t>r</a:t>
            </a:r>
            <a:r>
              <a:rPr lang="cs-CZ" dirty="0" err="1" smtClean="0"/>
              <a:t>ůměrný</a:t>
            </a:r>
            <a:r>
              <a:rPr lang="cs-CZ" dirty="0" smtClean="0"/>
              <a:t> věk studenta podle sloupce </a:t>
            </a:r>
            <a:r>
              <a:rPr lang="en-US" dirty="0" err="1" smtClean="0"/>
              <a:t>stupen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Number of students and average age group by study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    </a:t>
            </a:r>
            <a:r>
              <a:rPr lang="en-US" dirty="0" err="1" smtClean="0"/>
              <a:t>ponechte</a:t>
            </a:r>
            <a:r>
              <a:rPr lang="en-US" dirty="0" smtClean="0"/>
              <a:t> </a:t>
            </a:r>
            <a:r>
              <a:rPr lang="cs-CZ" dirty="0" smtClean="0"/>
              <a:t>pouze skupiny</a:t>
            </a:r>
            <a:r>
              <a:rPr lang="en-US" dirty="0" smtClean="0"/>
              <a:t>, </a:t>
            </a:r>
            <a:r>
              <a:rPr lang="en-US" dirty="0" err="1" smtClean="0"/>
              <a:t>kter</a:t>
            </a:r>
            <a:r>
              <a:rPr lang="cs-CZ" dirty="0"/>
              <a:t>é</a:t>
            </a:r>
            <a:r>
              <a:rPr lang="cs-CZ" dirty="0" smtClean="0"/>
              <a:t> mají víc jak 3 studenty</a:t>
            </a:r>
            <a:endParaRPr lang="en-US" dirty="0"/>
          </a:p>
          <a:p>
            <a:pPr lvl="2"/>
            <a:r>
              <a:rPr lang="en-US" dirty="0" smtClean="0"/>
              <a:t>Result filter for groups with minimum </a:t>
            </a:r>
            <a:r>
              <a:rPr lang="en-US" dirty="0"/>
              <a:t>3</a:t>
            </a:r>
            <a:r>
              <a:rPr lang="en-US" dirty="0" smtClean="0"/>
              <a:t> students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2411760" y="5301208"/>
            <a:ext cx="3246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WHERE x HAVING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1586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189427" y="2276872"/>
            <a:ext cx="189526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SELECT </a:t>
            </a:r>
            <a:endParaRPr lang="en-US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FROM</a:t>
            </a:r>
            <a:endParaRPr lang="cs-CZ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WHERE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GROUP BY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HAVING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ORDER BY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79474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 </a:t>
            </a:r>
            <a:r>
              <a:rPr lang="en-US" dirty="0" err="1" smtClean="0"/>
              <a:t>dat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545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</a:t>
            </a:r>
            <a:r>
              <a:rPr lang="cs-CZ" dirty="0" smtClean="0"/>
              <a:t>/export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cs-CZ" dirty="0" smtClean="0"/>
              <a:t> z/do textového souboru</a:t>
            </a:r>
            <a:r>
              <a:rPr lang="en-US" dirty="0" smtClean="0"/>
              <a:t>/file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3123"/>
            <a:ext cx="8651304" cy="4320133"/>
          </a:xfrm>
        </p:spPr>
        <p:txBody>
          <a:bodyPr/>
          <a:lstStyle/>
          <a:p>
            <a:r>
              <a:rPr lang="cs-CZ" sz="2000" dirty="0" smtClean="0"/>
              <a:t>Příkaz</a:t>
            </a:r>
            <a:r>
              <a:rPr lang="en-US" sz="2000" dirty="0" smtClean="0"/>
              <a:t>/command</a:t>
            </a:r>
            <a:r>
              <a:rPr lang="cs-CZ" sz="2000" dirty="0" smtClean="0"/>
              <a:t> COPY  FROM/TO</a:t>
            </a:r>
            <a:endParaRPr lang="en-US" sz="2000" dirty="0" smtClean="0"/>
          </a:p>
          <a:p>
            <a:pPr lvl="1"/>
            <a:r>
              <a:rPr lang="en-US" sz="1600" dirty="0" smtClean="0"/>
              <a:t>Ve Windows </a:t>
            </a:r>
            <a:r>
              <a:rPr lang="en-US" sz="1600" dirty="0"/>
              <a:t>n</a:t>
            </a:r>
            <a:r>
              <a:rPr lang="cs-CZ" sz="1600" dirty="0" err="1" smtClean="0"/>
              <a:t>astavit</a:t>
            </a:r>
            <a:r>
              <a:rPr lang="cs-CZ" sz="1600" dirty="0" smtClean="0"/>
              <a:t> </a:t>
            </a:r>
            <a:r>
              <a:rPr lang="cs-CZ" sz="1600" dirty="0"/>
              <a:t>oprávnění na složku pro </a:t>
            </a:r>
            <a:r>
              <a:rPr lang="cs-CZ" sz="1600" dirty="0" smtClean="0"/>
              <a:t>NETWORK_SERVICE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Set permission for source folder on disk for system user </a:t>
            </a:r>
            <a:r>
              <a:rPr lang="cs-CZ" sz="1600" dirty="0"/>
              <a:t>NETWORK_SERVICE</a:t>
            </a:r>
            <a:endParaRPr lang="en-US" sz="2000" dirty="0" smtClean="0"/>
          </a:p>
          <a:p>
            <a:r>
              <a:rPr lang="en-US" sz="2000" dirty="0" smtClean="0"/>
              <a:t>Export </a:t>
            </a:r>
            <a:r>
              <a:rPr lang="en-US" sz="2000" dirty="0" err="1" smtClean="0"/>
              <a:t>dat</a:t>
            </a:r>
            <a:endParaRPr lang="cs-CZ" sz="2000" dirty="0" smtClean="0"/>
          </a:p>
          <a:p>
            <a:r>
              <a:rPr lang="cs-CZ" sz="1800" dirty="0"/>
              <a:t>COPY student TO 'c:\</a:t>
            </a:r>
            <a:r>
              <a:rPr lang="cs-CZ" sz="1800" dirty="0" err="1" smtClean="0"/>
              <a:t>aa</a:t>
            </a:r>
            <a:r>
              <a:rPr lang="cs-CZ" sz="1800" dirty="0" smtClean="0"/>
              <a:t>\student.txt‘</a:t>
            </a:r>
            <a:r>
              <a:rPr lang="en-US" sz="1800" dirty="0" smtClean="0"/>
              <a:t> --export all data from table to a file</a:t>
            </a:r>
            <a:endParaRPr lang="cs-CZ" sz="1800" dirty="0"/>
          </a:p>
          <a:p>
            <a:r>
              <a:rPr lang="cs-CZ" sz="1800" dirty="0"/>
              <a:t>COPY (SELECT </a:t>
            </a:r>
            <a:r>
              <a:rPr lang="cs-CZ" sz="1800" dirty="0" err="1"/>
              <a:t>uco</a:t>
            </a:r>
            <a:r>
              <a:rPr lang="cs-CZ" sz="1800" dirty="0"/>
              <a:t>, </a:t>
            </a:r>
            <a:r>
              <a:rPr lang="en-US" sz="1800" dirty="0" err="1" smtClean="0"/>
              <a:t>firstname</a:t>
            </a:r>
            <a:r>
              <a:rPr lang="cs-CZ" sz="1800" dirty="0" smtClean="0"/>
              <a:t> </a:t>
            </a:r>
            <a:r>
              <a:rPr lang="cs-CZ" sz="1800" dirty="0"/>
              <a:t>FROM student) </a:t>
            </a:r>
            <a:r>
              <a:rPr lang="cs-CZ" sz="1800" dirty="0" smtClean="0"/>
              <a:t>TO</a:t>
            </a:r>
            <a:r>
              <a:rPr lang="en-US" sz="1800" dirty="0" smtClean="0"/>
              <a:t> </a:t>
            </a:r>
            <a:r>
              <a:rPr lang="cs-CZ" sz="1800" dirty="0" smtClean="0"/>
              <a:t>'c</a:t>
            </a:r>
            <a:r>
              <a:rPr lang="cs-CZ" sz="1800" dirty="0"/>
              <a:t>:\</a:t>
            </a:r>
            <a:r>
              <a:rPr lang="cs-CZ" sz="1800" dirty="0" err="1" smtClean="0"/>
              <a:t>aa</a:t>
            </a:r>
            <a:r>
              <a:rPr lang="cs-CZ" sz="1800" dirty="0" smtClean="0"/>
              <a:t>\student_jmena.txt‘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export result of SQL to a file</a:t>
            </a:r>
            <a:endParaRPr lang="cs-CZ" sz="1800" dirty="0" smtClean="0"/>
          </a:p>
          <a:p>
            <a:endParaRPr lang="en-US" sz="2000" dirty="0" smtClean="0"/>
          </a:p>
          <a:p>
            <a:r>
              <a:rPr lang="en-US" sz="2000" dirty="0" smtClean="0"/>
              <a:t>Import </a:t>
            </a:r>
            <a:r>
              <a:rPr lang="en-US" sz="2000" dirty="0" err="1" smtClean="0"/>
              <a:t>dat</a:t>
            </a:r>
            <a:endParaRPr lang="en-US" sz="2000" dirty="0" smtClean="0"/>
          </a:p>
          <a:p>
            <a:r>
              <a:rPr lang="cs-CZ" sz="2000" dirty="0" smtClean="0"/>
              <a:t>COPY </a:t>
            </a:r>
            <a:r>
              <a:rPr lang="cs-CZ" sz="2000" dirty="0" err="1" smtClean="0"/>
              <a:t>patients</a:t>
            </a:r>
            <a:r>
              <a:rPr lang="cs-CZ" sz="2000" dirty="0" smtClean="0"/>
              <a:t> </a:t>
            </a:r>
            <a:r>
              <a:rPr lang="cs-CZ" sz="2000" dirty="0"/>
              <a:t>FROM 'c:/</a:t>
            </a:r>
            <a:r>
              <a:rPr lang="cs-CZ" sz="2000" dirty="0" err="1" smtClean="0"/>
              <a:t>Users</a:t>
            </a:r>
            <a:r>
              <a:rPr lang="cs-CZ" sz="2000" dirty="0" smtClean="0"/>
              <a:t>/student/</a:t>
            </a:r>
            <a:r>
              <a:rPr lang="cs-CZ" sz="2000" dirty="0" err="1" smtClean="0"/>
              <a:t>Documents</a:t>
            </a:r>
            <a:r>
              <a:rPr lang="cs-CZ" sz="2000" dirty="0" smtClean="0"/>
              <a:t>/data/patients.txt</a:t>
            </a:r>
            <a:r>
              <a:rPr lang="cs-CZ" sz="2000" dirty="0"/>
              <a:t>' NULL '' ENCODING 'UTF8</a:t>
            </a:r>
            <a:r>
              <a:rPr lang="cs-CZ" sz="2000" dirty="0" smtClean="0"/>
              <a:t>';</a:t>
            </a:r>
            <a:endParaRPr lang="en-US" sz="2000" dirty="0" smtClean="0"/>
          </a:p>
          <a:p>
            <a:r>
              <a:rPr lang="en-US" sz="2000" dirty="0" smtClean="0">
                <a:solidFill>
                  <a:srgbClr val="FF0000"/>
                </a:solidFill>
              </a:rPr>
              <a:t>P</a:t>
            </a:r>
            <a:r>
              <a:rPr lang="cs-CZ" sz="2000" dirty="0" err="1" smtClean="0">
                <a:solidFill>
                  <a:srgbClr val="FF0000"/>
                </a:solidFill>
              </a:rPr>
              <a:t>řed</a:t>
            </a:r>
            <a:r>
              <a:rPr lang="cs-CZ" sz="2000" dirty="0" smtClean="0">
                <a:solidFill>
                  <a:srgbClr val="FF0000"/>
                </a:solidFill>
              </a:rPr>
              <a:t> importem musí tabulka existovat</a:t>
            </a:r>
            <a:r>
              <a:rPr lang="en-US" sz="2000" dirty="0" smtClean="0">
                <a:solidFill>
                  <a:srgbClr val="FF0000"/>
                </a:solidFill>
              </a:rPr>
              <a:t/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Table must exists before import</a:t>
            </a:r>
            <a:endParaRPr lang="cs-CZ" sz="2000" dirty="0" smtClean="0">
              <a:solidFill>
                <a:srgbClr val="FF0000"/>
              </a:solidFill>
            </a:endParaRPr>
          </a:p>
          <a:p>
            <a:endParaRPr lang="en-US" sz="2000" dirty="0" smtClean="0"/>
          </a:p>
          <a:p>
            <a:r>
              <a:rPr lang="cs-CZ" sz="1600" b="1" dirty="0"/>
              <a:t>https://www.postgresql.org/docs/current/static/sql-copy.html</a:t>
            </a:r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en-US" sz="2000" dirty="0" smtClean="0"/>
          </a:p>
          <a:p>
            <a:pPr marL="0" indent="0">
              <a:buNone/>
            </a:pPr>
            <a:endParaRPr lang="cs-CZ" sz="2000" dirty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43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 </a:t>
            </a:r>
            <a:r>
              <a:rPr lang="en-US" dirty="0" err="1" smtClean="0"/>
              <a:t>dat</a:t>
            </a:r>
            <a:r>
              <a:rPr lang="en-US" dirty="0" smtClean="0"/>
              <a:t> z </a:t>
            </a:r>
            <a:r>
              <a:rPr lang="en-US" dirty="0" err="1" smtClean="0"/>
              <a:t>textov</a:t>
            </a:r>
            <a:r>
              <a:rPr lang="cs-CZ" dirty="0" err="1" smtClean="0"/>
              <a:t>ých</a:t>
            </a:r>
            <a:r>
              <a:rPr lang="cs-CZ" dirty="0" smtClean="0"/>
              <a:t> souborů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08610" y="1193107"/>
            <a:ext cx="7544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COPY </a:t>
            </a:r>
            <a:r>
              <a:rPr lang="cs-CZ" dirty="0" err="1"/>
              <a:t>patients</a:t>
            </a:r>
            <a:r>
              <a:rPr lang="cs-CZ" dirty="0"/>
              <a:t> FROM </a:t>
            </a:r>
            <a:r>
              <a:rPr lang="cs-CZ" dirty="0" smtClean="0"/>
              <a:t>'Z:/DBM/patients.txt' </a:t>
            </a:r>
            <a:r>
              <a:rPr lang="cs-CZ" dirty="0"/>
              <a:t>NULL </a:t>
            </a:r>
            <a:r>
              <a:rPr lang="cs-CZ" dirty="0" smtClean="0"/>
              <a:t>'</a:t>
            </a:r>
            <a:r>
              <a:rPr lang="cs-CZ" dirty="0"/>
              <a:t>'</a:t>
            </a:r>
            <a:r>
              <a:rPr lang="cs-CZ" dirty="0" smtClean="0"/>
              <a:t> </a:t>
            </a:r>
            <a:r>
              <a:rPr lang="cs-CZ" dirty="0"/>
              <a:t>ENCODING 'UTF8';</a:t>
            </a:r>
          </a:p>
        </p:txBody>
      </p:sp>
      <p:sp>
        <p:nvSpPr>
          <p:cNvPr id="6" name="Zaoblený obdélníkový bublinový popisek 5"/>
          <p:cNvSpPr/>
          <p:nvPr/>
        </p:nvSpPr>
        <p:spPr>
          <a:xfrm>
            <a:off x="323528" y="2932558"/>
            <a:ext cx="2088951" cy="648072"/>
          </a:xfrm>
          <a:prstGeom prst="wedgeRoundRectCallout">
            <a:avLst>
              <a:gd name="adj1" fmla="val 26509"/>
              <a:gd name="adj2" fmla="val -23069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Cílová tabulka</a:t>
            </a:r>
            <a:endParaRPr lang="cs-CZ" dirty="0"/>
          </a:p>
        </p:txBody>
      </p:sp>
      <p:sp>
        <p:nvSpPr>
          <p:cNvPr id="7" name="Zaoblený obdélníkový bublinový popisek 6"/>
          <p:cNvSpPr/>
          <p:nvPr/>
        </p:nvSpPr>
        <p:spPr>
          <a:xfrm>
            <a:off x="2556495" y="2932558"/>
            <a:ext cx="2088951" cy="648072"/>
          </a:xfrm>
          <a:prstGeom prst="wedgeRoundRectCallout">
            <a:avLst>
              <a:gd name="adj1" fmla="val 11304"/>
              <a:gd name="adj2" fmla="val -23961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Zdrojový soubor</a:t>
            </a:r>
            <a:endParaRPr lang="cs-CZ" dirty="0"/>
          </a:p>
        </p:txBody>
      </p:sp>
      <p:sp>
        <p:nvSpPr>
          <p:cNvPr id="8" name="Zaoblený obdélníkový bublinový popisek 7"/>
          <p:cNvSpPr/>
          <p:nvPr/>
        </p:nvSpPr>
        <p:spPr>
          <a:xfrm>
            <a:off x="4789463" y="2924944"/>
            <a:ext cx="1654746" cy="648072"/>
          </a:xfrm>
          <a:prstGeom prst="wedgeRoundRectCallout">
            <a:avLst>
              <a:gd name="adj1" fmla="val -232"/>
              <a:gd name="adj2" fmla="val -23657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Podoba NULL</a:t>
            </a:r>
            <a:endParaRPr lang="cs-CZ" dirty="0"/>
          </a:p>
        </p:txBody>
      </p:sp>
      <p:sp>
        <p:nvSpPr>
          <p:cNvPr id="9" name="Zaoblený obdélníkový bublinový popisek 8"/>
          <p:cNvSpPr/>
          <p:nvPr/>
        </p:nvSpPr>
        <p:spPr>
          <a:xfrm>
            <a:off x="6697981" y="2934964"/>
            <a:ext cx="1654746" cy="648072"/>
          </a:xfrm>
          <a:prstGeom prst="wedgeRoundRectCallout">
            <a:avLst>
              <a:gd name="adj1" fmla="val -28783"/>
              <a:gd name="adj2" fmla="val -23069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Kódování češtiny</a:t>
            </a:r>
            <a:endParaRPr lang="cs-CZ" dirty="0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79512" y="3789040"/>
            <a:ext cx="787914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Další parametry příkazu COPY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/>
              <a:t>FORMAT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 err="1"/>
              <a:t>Selects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data </a:t>
            </a:r>
            <a:r>
              <a:rPr lang="cs-CZ" altLang="cs-CZ" dirty="0" err="1"/>
              <a:t>format</a:t>
            </a:r>
            <a:r>
              <a:rPr lang="cs-CZ" altLang="cs-CZ" dirty="0"/>
              <a:t> to </a:t>
            </a:r>
            <a:r>
              <a:rPr lang="cs-CZ" altLang="cs-CZ" dirty="0" err="1"/>
              <a:t>be</a:t>
            </a:r>
            <a:r>
              <a:rPr lang="cs-CZ" altLang="cs-CZ" dirty="0"/>
              <a:t> </a:t>
            </a:r>
            <a:r>
              <a:rPr lang="cs-CZ" altLang="cs-CZ" dirty="0" err="1"/>
              <a:t>read</a:t>
            </a:r>
            <a:r>
              <a:rPr lang="cs-CZ" altLang="cs-CZ" dirty="0"/>
              <a:t> </a:t>
            </a:r>
            <a:r>
              <a:rPr lang="cs-CZ" altLang="cs-CZ" dirty="0" err="1"/>
              <a:t>or</a:t>
            </a:r>
            <a:r>
              <a:rPr lang="cs-CZ" altLang="cs-CZ" dirty="0"/>
              <a:t> </a:t>
            </a:r>
            <a:r>
              <a:rPr lang="cs-CZ" altLang="cs-CZ" dirty="0" err="1"/>
              <a:t>written</a:t>
            </a:r>
            <a:r>
              <a:rPr lang="cs-CZ" altLang="cs-CZ" dirty="0"/>
              <a:t>: </a:t>
            </a:r>
            <a:endParaRPr lang="cs-CZ" altLang="cs-CZ" dirty="0" smtClean="0"/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/>
              <a:t>	</a:t>
            </a:r>
            <a:r>
              <a:rPr lang="cs-CZ" altLang="cs-CZ" dirty="0" smtClean="0"/>
              <a:t>text</a:t>
            </a:r>
            <a:r>
              <a:rPr lang="cs-CZ" altLang="cs-CZ" dirty="0"/>
              <a:t>, </a:t>
            </a:r>
            <a:r>
              <a:rPr lang="cs-CZ" altLang="cs-CZ" dirty="0" err="1"/>
              <a:t>csv</a:t>
            </a:r>
            <a:r>
              <a:rPr lang="cs-CZ" altLang="cs-CZ" dirty="0"/>
              <a:t> (</a:t>
            </a:r>
            <a:r>
              <a:rPr lang="cs-CZ" altLang="cs-CZ" dirty="0" err="1"/>
              <a:t>Comma</a:t>
            </a:r>
            <a:r>
              <a:rPr lang="cs-CZ" altLang="cs-CZ" dirty="0"/>
              <a:t> </a:t>
            </a:r>
            <a:r>
              <a:rPr lang="cs-CZ" altLang="cs-CZ" dirty="0" err="1"/>
              <a:t>Separated</a:t>
            </a:r>
            <a:r>
              <a:rPr lang="cs-CZ" altLang="cs-CZ" dirty="0"/>
              <a:t> </a:t>
            </a:r>
            <a:r>
              <a:rPr lang="cs-CZ" altLang="cs-CZ" dirty="0" err="1"/>
              <a:t>Values</a:t>
            </a:r>
            <a:r>
              <a:rPr lang="cs-CZ" altLang="cs-CZ" dirty="0"/>
              <a:t>), </a:t>
            </a:r>
            <a:r>
              <a:rPr lang="cs-CZ" altLang="cs-CZ" dirty="0" err="1"/>
              <a:t>or</a:t>
            </a:r>
            <a:r>
              <a:rPr lang="cs-CZ" altLang="cs-CZ" dirty="0"/>
              <a:t> </a:t>
            </a:r>
            <a:r>
              <a:rPr lang="cs-CZ" altLang="cs-CZ" dirty="0" err="1"/>
              <a:t>binary</a:t>
            </a:r>
            <a:r>
              <a:rPr lang="cs-CZ" altLang="cs-CZ" dirty="0"/>
              <a:t>. </a:t>
            </a:r>
            <a:r>
              <a:rPr lang="cs-CZ" altLang="cs-CZ" dirty="0" err="1"/>
              <a:t>The</a:t>
            </a:r>
            <a:r>
              <a:rPr lang="cs-CZ" altLang="cs-CZ" dirty="0"/>
              <a:t> default </a:t>
            </a:r>
            <a:r>
              <a:rPr lang="cs-CZ" altLang="cs-CZ" dirty="0" err="1"/>
              <a:t>is</a:t>
            </a:r>
            <a:r>
              <a:rPr lang="cs-CZ" altLang="cs-CZ" dirty="0"/>
              <a:t> text.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79512" y="4941168"/>
            <a:ext cx="880241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/>
              <a:t>DELIMITER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 err="1"/>
              <a:t>Specifies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character</a:t>
            </a:r>
            <a:r>
              <a:rPr lang="cs-CZ" altLang="cs-CZ" dirty="0"/>
              <a:t> </a:t>
            </a:r>
            <a:r>
              <a:rPr lang="cs-CZ" altLang="cs-CZ" dirty="0" err="1"/>
              <a:t>that</a:t>
            </a:r>
            <a:r>
              <a:rPr lang="cs-CZ" altLang="cs-CZ" dirty="0"/>
              <a:t> </a:t>
            </a:r>
            <a:r>
              <a:rPr lang="cs-CZ" altLang="cs-CZ" dirty="0" err="1"/>
              <a:t>separates</a:t>
            </a:r>
            <a:r>
              <a:rPr lang="cs-CZ" altLang="cs-CZ" dirty="0"/>
              <a:t> </a:t>
            </a:r>
            <a:r>
              <a:rPr lang="cs-CZ" altLang="cs-CZ" dirty="0" err="1"/>
              <a:t>columns</a:t>
            </a:r>
            <a:r>
              <a:rPr lang="cs-CZ" altLang="cs-CZ" dirty="0"/>
              <a:t> </a:t>
            </a:r>
            <a:r>
              <a:rPr lang="cs-CZ" altLang="cs-CZ" dirty="0" err="1"/>
              <a:t>within</a:t>
            </a:r>
            <a:r>
              <a:rPr lang="cs-CZ" altLang="cs-CZ" dirty="0"/>
              <a:t> </a:t>
            </a:r>
            <a:r>
              <a:rPr lang="cs-CZ" altLang="cs-CZ" dirty="0" err="1"/>
              <a:t>each</a:t>
            </a:r>
            <a:r>
              <a:rPr lang="cs-CZ" altLang="cs-CZ" dirty="0"/>
              <a:t> </a:t>
            </a:r>
            <a:r>
              <a:rPr lang="cs-CZ" altLang="cs-CZ" dirty="0" err="1"/>
              <a:t>row</a:t>
            </a:r>
            <a:r>
              <a:rPr lang="cs-CZ" altLang="cs-CZ" dirty="0"/>
              <a:t> (line)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file</a:t>
            </a:r>
            <a:r>
              <a:rPr lang="cs-CZ" altLang="cs-CZ" dirty="0"/>
              <a:t>. </a:t>
            </a:r>
            <a:endParaRPr lang="cs-CZ" altLang="cs-CZ" dirty="0" smtClean="0"/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/>
              <a:t>default </a:t>
            </a:r>
            <a:r>
              <a:rPr lang="cs-CZ" altLang="cs-CZ" dirty="0" err="1"/>
              <a:t>is</a:t>
            </a:r>
            <a:r>
              <a:rPr lang="cs-CZ" altLang="cs-CZ" dirty="0"/>
              <a:t> a </a:t>
            </a:r>
            <a:r>
              <a:rPr lang="cs-CZ" altLang="cs-CZ" dirty="0" err="1"/>
              <a:t>tab</a:t>
            </a:r>
            <a:r>
              <a:rPr lang="cs-CZ" altLang="cs-CZ" dirty="0"/>
              <a:t> </a:t>
            </a:r>
            <a:r>
              <a:rPr lang="cs-CZ" altLang="cs-CZ" dirty="0" err="1"/>
              <a:t>character</a:t>
            </a:r>
            <a:r>
              <a:rPr lang="cs-CZ" altLang="cs-CZ" dirty="0"/>
              <a:t> in text </a:t>
            </a:r>
            <a:r>
              <a:rPr lang="cs-CZ" altLang="cs-CZ" dirty="0" err="1"/>
              <a:t>format</a:t>
            </a:r>
            <a:r>
              <a:rPr lang="cs-CZ" altLang="cs-CZ" dirty="0"/>
              <a:t>, a </a:t>
            </a:r>
            <a:r>
              <a:rPr lang="cs-CZ" altLang="cs-CZ" dirty="0" err="1"/>
              <a:t>comma</a:t>
            </a:r>
            <a:r>
              <a:rPr lang="cs-CZ" altLang="cs-CZ" dirty="0"/>
              <a:t> in CSV </a:t>
            </a:r>
            <a:r>
              <a:rPr lang="cs-CZ" altLang="cs-CZ" dirty="0" err="1"/>
              <a:t>format</a:t>
            </a:r>
            <a:r>
              <a:rPr lang="cs-CZ" altLang="cs-CZ" dirty="0"/>
              <a:t>. </a:t>
            </a:r>
            <a:endParaRPr lang="cs-CZ" altLang="cs-CZ" dirty="0" smtClean="0"/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 err="1" smtClean="0"/>
              <a:t>This</a:t>
            </a:r>
            <a:r>
              <a:rPr lang="cs-CZ" altLang="cs-CZ" dirty="0" smtClean="0"/>
              <a:t> </a:t>
            </a:r>
            <a:r>
              <a:rPr lang="cs-CZ" altLang="cs-CZ" dirty="0" err="1"/>
              <a:t>must</a:t>
            </a:r>
            <a:r>
              <a:rPr lang="cs-CZ" altLang="cs-CZ" dirty="0"/>
              <a:t> </a:t>
            </a:r>
            <a:r>
              <a:rPr lang="cs-CZ" altLang="cs-CZ" dirty="0" err="1"/>
              <a:t>be</a:t>
            </a:r>
            <a:r>
              <a:rPr lang="cs-CZ" altLang="cs-CZ" dirty="0"/>
              <a:t> a single </a:t>
            </a:r>
            <a:r>
              <a:rPr lang="cs-CZ" altLang="cs-CZ" dirty="0" err="1"/>
              <a:t>one</a:t>
            </a:r>
            <a:r>
              <a:rPr lang="cs-CZ" altLang="cs-CZ" dirty="0"/>
              <a:t>-byte </a:t>
            </a:r>
            <a:r>
              <a:rPr lang="cs-CZ" altLang="cs-CZ" dirty="0" err="1" smtClean="0"/>
              <a:t>character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1130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Řádkový klient PSQL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115666" y="1196752"/>
            <a:ext cx="705678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Spuštění z příkazové řádky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učebně: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psql</a:t>
            </a:r>
            <a:r>
              <a:rPr lang="cs-CZ" dirty="0" smtClean="0"/>
              <a:t> </a:t>
            </a:r>
            <a:r>
              <a:rPr lang="cs-CZ" dirty="0"/>
              <a:t>-h 147.251.145.6 </a:t>
            </a:r>
            <a:r>
              <a:rPr lang="cs-CZ" dirty="0" smtClean="0"/>
              <a:t>-U </a:t>
            </a:r>
            <a:r>
              <a:rPr lang="cs-CZ" dirty="0" err="1"/>
              <a:t>studentucebna</a:t>
            </a: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/>
              <a:t>-d </a:t>
            </a:r>
            <a:r>
              <a:rPr lang="cs-CZ" dirty="0" err="1" smtClean="0"/>
              <a:t>ucebnarcx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Na vlastním </a:t>
            </a:r>
            <a:r>
              <a:rPr lang="cs-CZ" dirty="0" err="1" smtClean="0"/>
              <a:t>počítačí</a:t>
            </a:r>
            <a:r>
              <a:rPr lang="cs-CZ" dirty="0" smtClean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dirty="0" smtClean="0"/>
              <a:t>psql </a:t>
            </a:r>
            <a:r>
              <a:rPr lang="pt-BR" dirty="0"/>
              <a:t>-h localhost -U </a:t>
            </a:r>
            <a:r>
              <a:rPr lang="pt-BR" dirty="0" smtClean="0"/>
              <a:t>postgres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Příkaz </a:t>
            </a:r>
            <a:r>
              <a:rPr lang="en-US" dirty="0" smtClean="0">
                <a:solidFill>
                  <a:srgbClr val="FF0000"/>
                </a:solidFill>
              </a:rPr>
              <a:t>\</a:t>
            </a:r>
            <a:r>
              <a:rPr lang="en-US" dirty="0" smtClean="0"/>
              <a:t>copy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Plat</a:t>
            </a:r>
            <a:r>
              <a:rPr lang="cs-CZ" dirty="0" smtClean="0"/>
              <a:t>í stejné parametry jako v případě COPY příkazu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Nevyžaduje oprávnění </a:t>
            </a:r>
            <a:r>
              <a:rPr lang="cs-CZ" dirty="0" err="1" smtClean="0"/>
              <a:t>superuser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697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Import - </a:t>
            </a:r>
            <a:r>
              <a:rPr lang="cs-CZ" dirty="0" err="1" smtClean="0"/>
              <a:t>task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555776" y="1124744"/>
            <a:ext cx="3518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Import data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en-US" dirty="0" smtClean="0"/>
              <a:t>the </a:t>
            </a:r>
            <a:r>
              <a:rPr lang="cs-CZ" dirty="0" err="1" smtClean="0"/>
              <a:t>file</a:t>
            </a:r>
            <a:r>
              <a:rPr lang="cs-CZ" dirty="0" smtClean="0"/>
              <a:t> </a:t>
            </a:r>
            <a:r>
              <a:rPr lang="cs-CZ" dirty="0"/>
              <a:t>ukol.csv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991085"/>
            <a:ext cx="28648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 err="1" smtClean="0"/>
              <a:t>Read</a:t>
            </a:r>
            <a:r>
              <a:rPr lang="cs-CZ" dirty="0" smtClean="0"/>
              <a:t> </a:t>
            </a:r>
            <a:r>
              <a:rPr lang="cs-CZ" dirty="0" err="1" smtClean="0"/>
              <a:t>header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file</a:t>
            </a:r>
            <a:endParaRPr lang="cs-CZ" dirty="0" smtClean="0"/>
          </a:p>
          <a:p>
            <a:pPr marL="342900" indent="-342900">
              <a:buAutoNum type="arabicPeriod"/>
            </a:pPr>
            <a:r>
              <a:rPr lang="cs-CZ" dirty="0" err="1" smtClean="0"/>
              <a:t>Create</a:t>
            </a:r>
            <a:r>
              <a:rPr lang="cs-CZ" dirty="0" smtClean="0"/>
              <a:t> table</a:t>
            </a:r>
          </a:p>
          <a:p>
            <a:pPr marL="342900" indent="-342900">
              <a:buAutoNum type="arabicPeriod"/>
            </a:pPr>
            <a:r>
              <a:rPr lang="cs-CZ" dirty="0" smtClean="0"/>
              <a:t>Import data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67544" y="3143548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row</a:t>
            </a:r>
            <a:r>
              <a:rPr lang="cs-CZ" dirty="0" smtClean="0"/>
              <a:t>:</a:t>
            </a:r>
          </a:p>
          <a:p>
            <a:r>
              <a:rPr lang="cs-CZ" dirty="0" smtClean="0"/>
              <a:t>id;datnar;datdg;datumrti;rc;lecbaporadi;lecbaod;lecbado;druhlecby;zaver;leu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186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292080" y="1626318"/>
            <a:ext cx="259156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CREATE TABLE </a:t>
            </a:r>
            <a:r>
              <a:rPr lang="cs-CZ" dirty="0" err="1"/>
              <a:t>ukol</a:t>
            </a:r>
            <a:endParaRPr lang="cs-CZ" dirty="0"/>
          </a:p>
          <a:p>
            <a:r>
              <a:rPr lang="cs-CZ" dirty="0"/>
              <a:t>(</a:t>
            </a:r>
          </a:p>
          <a:p>
            <a:r>
              <a:rPr lang="cs-CZ" dirty="0"/>
              <a:t>id text,</a:t>
            </a:r>
          </a:p>
          <a:p>
            <a:r>
              <a:rPr lang="cs-CZ" dirty="0" err="1"/>
              <a:t>datnar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date</a:t>
            </a:r>
            <a:r>
              <a:rPr lang="cs-CZ" dirty="0"/>
              <a:t>,</a:t>
            </a:r>
          </a:p>
          <a:p>
            <a:r>
              <a:rPr lang="cs-CZ" dirty="0" err="1"/>
              <a:t>datdg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date</a:t>
            </a:r>
            <a:r>
              <a:rPr lang="cs-CZ" dirty="0"/>
              <a:t>,</a:t>
            </a:r>
          </a:p>
          <a:p>
            <a:r>
              <a:rPr lang="cs-CZ" dirty="0" err="1"/>
              <a:t>datumrti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date</a:t>
            </a:r>
            <a:r>
              <a:rPr lang="cs-CZ" dirty="0"/>
              <a:t>, </a:t>
            </a:r>
          </a:p>
          <a:p>
            <a:r>
              <a:rPr lang="cs-CZ" dirty="0" err="1"/>
              <a:t>rc</a:t>
            </a:r>
            <a:r>
              <a:rPr lang="cs-CZ" dirty="0"/>
              <a:t> text,</a:t>
            </a:r>
          </a:p>
          <a:p>
            <a:r>
              <a:rPr lang="cs-CZ" dirty="0" err="1"/>
              <a:t>lecbaporadi</a:t>
            </a:r>
            <a:r>
              <a:rPr lang="cs-CZ" dirty="0"/>
              <a:t> text, </a:t>
            </a:r>
          </a:p>
          <a:p>
            <a:r>
              <a:rPr lang="cs-CZ" dirty="0" err="1"/>
              <a:t>lecbaod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date</a:t>
            </a:r>
            <a:r>
              <a:rPr lang="cs-CZ" dirty="0"/>
              <a:t>,</a:t>
            </a:r>
          </a:p>
          <a:p>
            <a:r>
              <a:rPr lang="cs-CZ" dirty="0" err="1"/>
              <a:t>lecbado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date</a:t>
            </a:r>
            <a:r>
              <a:rPr lang="cs-CZ" dirty="0"/>
              <a:t>,</a:t>
            </a:r>
          </a:p>
          <a:p>
            <a:r>
              <a:rPr lang="cs-CZ" dirty="0" err="1"/>
              <a:t>druhlecby</a:t>
            </a:r>
            <a:r>
              <a:rPr lang="cs-CZ" dirty="0"/>
              <a:t> text, </a:t>
            </a:r>
          </a:p>
          <a:p>
            <a:r>
              <a:rPr lang="cs-CZ" dirty="0" err="1"/>
              <a:t>zaver</a:t>
            </a:r>
            <a:r>
              <a:rPr lang="cs-CZ" dirty="0"/>
              <a:t> text,</a:t>
            </a:r>
          </a:p>
          <a:p>
            <a:r>
              <a:rPr lang="cs-CZ" dirty="0" err="1"/>
              <a:t>leu</a:t>
            </a:r>
            <a:r>
              <a:rPr lang="cs-CZ" dirty="0"/>
              <a:t> text</a:t>
            </a:r>
          </a:p>
          <a:p>
            <a:r>
              <a:rPr lang="cs-CZ" dirty="0"/>
              <a:t>);</a:t>
            </a:r>
          </a:p>
        </p:txBody>
      </p:sp>
      <p:sp>
        <p:nvSpPr>
          <p:cNvPr id="6" name="Obdélník 5"/>
          <p:cNvSpPr/>
          <p:nvPr/>
        </p:nvSpPr>
        <p:spPr>
          <a:xfrm>
            <a:off x="1187624" y="1626318"/>
            <a:ext cx="34563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CREATE TABLE </a:t>
            </a:r>
            <a:r>
              <a:rPr lang="cs-CZ" dirty="0" err="1"/>
              <a:t>ukol</a:t>
            </a:r>
            <a:endParaRPr lang="cs-CZ" dirty="0"/>
          </a:p>
          <a:p>
            <a:r>
              <a:rPr lang="cs-CZ" dirty="0"/>
              <a:t>(</a:t>
            </a:r>
          </a:p>
          <a:p>
            <a:r>
              <a:rPr lang="cs-CZ" dirty="0"/>
              <a:t>id text,</a:t>
            </a:r>
          </a:p>
          <a:p>
            <a:r>
              <a:rPr lang="cs-CZ" dirty="0" err="1"/>
              <a:t>datnar</a:t>
            </a:r>
            <a:r>
              <a:rPr lang="cs-CZ" dirty="0"/>
              <a:t> </a:t>
            </a:r>
            <a:r>
              <a:rPr lang="en-US" dirty="0" smtClean="0"/>
              <a:t>text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 err="1"/>
              <a:t>datdg</a:t>
            </a:r>
            <a:r>
              <a:rPr lang="cs-CZ" dirty="0"/>
              <a:t> </a:t>
            </a:r>
            <a:r>
              <a:rPr lang="en-US" dirty="0" smtClean="0"/>
              <a:t>text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 err="1"/>
              <a:t>datumrti</a:t>
            </a:r>
            <a:r>
              <a:rPr lang="cs-CZ" dirty="0"/>
              <a:t> </a:t>
            </a:r>
            <a:r>
              <a:rPr lang="en-US" dirty="0" smtClean="0"/>
              <a:t>text</a:t>
            </a:r>
            <a:r>
              <a:rPr lang="cs-CZ" dirty="0" smtClean="0"/>
              <a:t>, </a:t>
            </a:r>
            <a:endParaRPr lang="cs-CZ" dirty="0"/>
          </a:p>
          <a:p>
            <a:r>
              <a:rPr lang="cs-CZ" dirty="0" err="1"/>
              <a:t>rc</a:t>
            </a:r>
            <a:r>
              <a:rPr lang="cs-CZ" dirty="0"/>
              <a:t> text,</a:t>
            </a:r>
          </a:p>
          <a:p>
            <a:r>
              <a:rPr lang="cs-CZ" dirty="0" err="1"/>
              <a:t>lecbaporadi</a:t>
            </a:r>
            <a:r>
              <a:rPr lang="cs-CZ" dirty="0"/>
              <a:t> text, </a:t>
            </a:r>
          </a:p>
          <a:p>
            <a:r>
              <a:rPr lang="cs-CZ" dirty="0" err="1"/>
              <a:t>lecbaod</a:t>
            </a:r>
            <a:r>
              <a:rPr lang="cs-CZ" dirty="0"/>
              <a:t> </a:t>
            </a:r>
            <a:r>
              <a:rPr lang="en-US" dirty="0" smtClean="0"/>
              <a:t>text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 err="1"/>
              <a:t>lecbado</a:t>
            </a:r>
            <a:r>
              <a:rPr lang="cs-CZ" dirty="0"/>
              <a:t> </a:t>
            </a:r>
            <a:r>
              <a:rPr lang="en-US" dirty="0" smtClean="0"/>
              <a:t>text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 err="1"/>
              <a:t>druhlecby</a:t>
            </a:r>
            <a:r>
              <a:rPr lang="cs-CZ" dirty="0"/>
              <a:t> text, </a:t>
            </a:r>
          </a:p>
          <a:p>
            <a:r>
              <a:rPr lang="cs-CZ" dirty="0" err="1"/>
              <a:t>zaver</a:t>
            </a:r>
            <a:r>
              <a:rPr lang="cs-CZ" dirty="0"/>
              <a:t> text,</a:t>
            </a:r>
          </a:p>
          <a:p>
            <a:r>
              <a:rPr lang="cs-CZ" dirty="0" err="1"/>
              <a:t>leu</a:t>
            </a:r>
            <a:r>
              <a:rPr lang="cs-CZ" dirty="0"/>
              <a:t> text</a:t>
            </a:r>
          </a:p>
          <a:p>
            <a:r>
              <a:rPr lang="cs-CZ" dirty="0"/>
              <a:t>);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187624" y="1124744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Import raw data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111750" y="1124744"/>
            <a:ext cx="3698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Import “clean” data without header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539552" y="6093296"/>
            <a:ext cx="820891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dirty="0"/>
              <a:t>COPY </a:t>
            </a:r>
            <a:r>
              <a:rPr lang="cs-CZ" sz="1100" dirty="0" err="1"/>
              <a:t>ukol</a:t>
            </a:r>
            <a:r>
              <a:rPr lang="cs-CZ" sz="1100" dirty="0"/>
              <a:t> FROM 'c:/</a:t>
            </a:r>
            <a:r>
              <a:rPr lang="cs-CZ" sz="1100" dirty="0" err="1"/>
              <a:t>aa</a:t>
            </a:r>
            <a:r>
              <a:rPr lang="cs-CZ" sz="1100" dirty="0"/>
              <a:t>/ukol.csv ' DELIMITER ';' NULL '' ENCODING 'UTF8';</a:t>
            </a:r>
          </a:p>
        </p:txBody>
      </p:sp>
    </p:spTree>
    <p:extLst>
      <p:ext uri="{BB962C8B-B14F-4D97-AF65-F5344CB8AC3E}">
        <p14:creationId xmlns:p14="http://schemas.microsoft.com/office/powerpoint/2010/main" val="62041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 for </a:t>
            </a:r>
            <a:r>
              <a:rPr lang="cs-CZ" dirty="0" smtClean="0"/>
              <a:t>WHERE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421018"/>
              </p:ext>
            </p:extLst>
          </p:nvPr>
        </p:nvGraphicFramePr>
        <p:xfrm>
          <a:off x="1043608" y="1041734"/>
          <a:ext cx="6912768" cy="2062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21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1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Rovn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á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se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/ equal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&lt;&gt;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Nerovn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á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se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/ not equal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IS NULL/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IS NOT NULL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Testování prázdné/neprázdné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hodnoty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NOT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 IN (hodnota, </a:t>
                      </a:r>
                      <a:r>
                        <a:rPr lang="cs-CZ" sz="1600" dirty="0" err="1" smtClean="0">
                          <a:solidFill>
                            <a:schemeClr val="tx1"/>
                          </a:solidFill>
                        </a:rPr>
                        <a:t>hodnota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, …)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Rovnost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[NEROVNOST] se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skupinou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hodnot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LIKE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Podobn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ý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řetězec / </a:t>
                      </a:r>
                      <a:r>
                        <a:rPr lang="cs-CZ" sz="1600" baseline="0" dirty="0" err="1" smtClean="0">
                          <a:solidFill>
                            <a:schemeClr val="tx1"/>
                          </a:solidFill>
                        </a:rPr>
                        <a:t>similarity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115616" y="3518885"/>
            <a:ext cx="5592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en-US" dirty="0" smtClean="0"/>
              <a:t>* FROM </a:t>
            </a:r>
            <a:r>
              <a:rPr lang="en-US" dirty="0" err="1" smtClean="0"/>
              <a:t>tabulka</a:t>
            </a:r>
            <a:r>
              <a:rPr lang="en-US" dirty="0" smtClean="0"/>
              <a:t> WHERE </a:t>
            </a:r>
            <a:r>
              <a:rPr lang="en-US" dirty="0" err="1" smtClean="0"/>
              <a:t>sloupec</a:t>
            </a:r>
            <a:r>
              <a:rPr lang="en-US" dirty="0" smtClean="0"/>
              <a:t> IN (1,5,7)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115616" y="3973327"/>
            <a:ext cx="6447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en-US" dirty="0" smtClean="0"/>
              <a:t>* FROM </a:t>
            </a:r>
            <a:r>
              <a:rPr lang="en-US" dirty="0" err="1" smtClean="0"/>
              <a:t>tabulka</a:t>
            </a:r>
            <a:r>
              <a:rPr lang="en-US" dirty="0" smtClean="0"/>
              <a:t> WHERE </a:t>
            </a:r>
            <a:r>
              <a:rPr lang="en-US" dirty="0" err="1" smtClean="0"/>
              <a:t>sloupec</a:t>
            </a:r>
            <a:r>
              <a:rPr lang="en-US" dirty="0" smtClean="0"/>
              <a:t> </a:t>
            </a:r>
            <a:r>
              <a:rPr lang="cs-CZ" dirty="0" smtClean="0"/>
              <a:t>NOT </a:t>
            </a:r>
            <a:r>
              <a:rPr lang="en-US" dirty="0" smtClean="0"/>
              <a:t>IN (‘a’, ‘d’, ‘j’)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115616" y="4572664"/>
            <a:ext cx="6028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en-US" dirty="0" smtClean="0"/>
              <a:t>* FROM </a:t>
            </a:r>
            <a:r>
              <a:rPr lang="en-US" dirty="0" err="1" smtClean="0"/>
              <a:t>tabulka</a:t>
            </a:r>
            <a:r>
              <a:rPr lang="en-US" dirty="0" smtClean="0"/>
              <a:t> WHERE </a:t>
            </a:r>
            <a:r>
              <a:rPr lang="en-US" dirty="0" err="1" smtClean="0"/>
              <a:t>sloupec</a:t>
            </a:r>
            <a:r>
              <a:rPr lang="en-US" dirty="0" smtClean="0"/>
              <a:t> </a:t>
            </a:r>
            <a:r>
              <a:rPr lang="cs-CZ" dirty="0" smtClean="0"/>
              <a:t>LIKE</a:t>
            </a:r>
            <a:r>
              <a:rPr lang="en-US" dirty="0" smtClean="0"/>
              <a:t> (‘</a:t>
            </a:r>
            <a:r>
              <a:rPr lang="cs-CZ" dirty="0" smtClean="0"/>
              <a:t>Jan</a:t>
            </a:r>
            <a:r>
              <a:rPr lang="en-US" dirty="0" smtClean="0"/>
              <a:t>%’)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2771892" y="5393347"/>
            <a:ext cx="61927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% = </a:t>
            </a:r>
            <a:r>
              <a:rPr lang="cs-CZ" dirty="0" smtClean="0"/>
              <a:t>žádný nebo libovolné znaky / </a:t>
            </a:r>
            <a:r>
              <a:rPr lang="cs-CZ" dirty="0" err="1" smtClean="0"/>
              <a:t>none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character</a:t>
            </a:r>
            <a:r>
              <a:rPr lang="cs-CZ" dirty="0" smtClean="0"/>
              <a:t>(s)</a:t>
            </a:r>
          </a:p>
          <a:p>
            <a:r>
              <a:rPr lang="cs-CZ" dirty="0" smtClean="0"/>
              <a:t>_ = právě jeden znak / </a:t>
            </a:r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character</a:t>
            </a:r>
            <a:r>
              <a:rPr lang="cs-CZ" dirty="0" smtClean="0"/>
              <a:t>, just </a:t>
            </a:r>
            <a:r>
              <a:rPr lang="cs-CZ" dirty="0" err="1" smtClean="0"/>
              <a:t>one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1835696" y="6120110"/>
            <a:ext cx="79208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/>
              <a:t>https://</a:t>
            </a:r>
            <a:r>
              <a:rPr lang="cs-CZ" sz="1400" b="1" dirty="0" smtClean="0"/>
              <a:t>www.postgresql.org/docs/1</a:t>
            </a:r>
            <a:r>
              <a:rPr lang="en-US" sz="1400" b="1" dirty="0" smtClean="0"/>
              <a:t>5</a:t>
            </a:r>
            <a:r>
              <a:rPr lang="cs-CZ" sz="1400" b="1" dirty="0" smtClean="0"/>
              <a:t>/static/functions-matching.html</a:t>
            </a:r>
            <a:endParaRPr lang="cs-CZ" sz="1400" b="1" dirty="0"/>
          </a:p>
        </p:txBody>
      </p:sp>
    </p:spTree>
    <p:extLst>
      <p:ext uri="{BB962C8B-B14F-4D97-AF65-F5344CB8AC3E}">
        <p14:creationId xmlns:p14="http://schemas.microsoft.com/office/powerpoint/2010/main" val="301312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Logical</a:t>
            </a:r>
            <a:r>
              <a:rPr lang="cs-CZ" dirty="0" smtClean="0"/>
              <a:t> </a:t>
            </a:r>
            <a:r>
              <a:rPr lang="cs-CZ" dirty="0" err="1" smtClean="0"/>
              <a:t>operators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317211" y="1568866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AND, OR, NOT</a:t>
            </a: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923242"/>
              </p:ext>
            </p:extLst>
          </p:nvPr>
        </p:nvGraphicFramePr>
        <p:xfrm>
          <a:off x="1403648" y="2038878"/>
          <a:ext cx="6096000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AND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NULL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cs-CZ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NULL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cs-CZ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918377"/>
              </p:ext>
            </p:extLst>
          </p:nvPr>
        </p:nvGraphicFramePr>
        <p:xfrm>
          <a:off x="1403648" y="3645024"/>
          <a:ext cx="6096000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OR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NULL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cs-CZ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cs-CZ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NULL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1329506" y="5118209"/>
            <a:ext cx="23372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NOT TRUE = FALSE</a:t>
            </a:r>
          </a:p>
          <a:p>
            <a:r>
              <a:rPr lang="cs-CZ" dirty="0" smtClean="0"/>
              <a:t>NOT FALSE = TRUE</a:t>
            </a:r>
          </a:p>
          <a:p>
            <a:r>
              <a:rPr lang="cs-CZ" dirty="0" smtClean="0"/>
              <a:t>NOT NULL = </a:t>
            </a:r>
            <a:r>
              <a:rPr lang="cs-CZ" dirty="0" err="1" smtClean="0"/>
              <a:t>NULL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207523" y="5327136"/>
            <a:ext cx="3608680" cy="369332"/>
          </a:xfrm>
          <a:prstGeom prst="rect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AND se </a:t>
            </a:r>
            <a:r>
              <a:rPr lang="en-US" b="1" dirty="0" err="1" smtClean="0"/>
              <a:t>vyhodnocuje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p</a:t>
            </a:r>
            <a:r>
              <a:rPr lang="cs-CZ" b="1" dirty="0" err="1" smtClean="0">
                <a:solidFill>
                  <a:srgbClr val="FF0000"/>
                </a:solidFill>
              </a:rPr>
              <a:t>řed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/>
              <a:t>OR !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400556" y="1066500"/>
            <a:ext cx="5271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 </a:t>
            </a:r>
            <a:r>
              <a:rPr lang="en-US" dirty="0" err="1" smtClean="0"/>
              <a:t>firstname</a:t>
            </a:r>
            <a:r>
              <a:rPr lang="en-US" dirty="0" smtClean="0"/>
              <a:t>= ‘Jan’ AND </a:t>
            </a:r>
            <a:r>
              <a:rPr lang="en-US" dirty="0" err="1" smtClean="0"/>
              <a:t>lastname</a:t>
            </a:r>
            <a:r>
              <a:rPr lang="en-US" dirty="0" smtClean="0"/>
              <a:t>= ‘Nov</a:t>
            </a:r>
            <a:r>
              <a:rPr lang="cs-CZ" dirty="0" err="1" smtClean="0"/>
              <a:t>ák</a:t>
            </a:r>
            <a:r>
              <a:rPr lang="en-US" dirty="0" smtClean="0"/>
              <a:t>’ 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1146747" y="6053713"/>
            <a:ext cx="70257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https://</a:t>
            </a:r>
            <a:r>
              <a:rPr lang="cs-CZ" sz="1600" b="1" dirty="0" smtClean="0"/>
              <a:t>www.postgresql.org/docs/1</a:t>
            </a:r>
            <a:r>
              <a:rPr lang="en-US" sz="1600" b="1" dirty="0" smtClean="0"/>
              <a:t>5</a:t>
            </a:r>
            <a:r>
              <a:rPr lang="cs-CZ" sz="1600" b="1" dirty="0" smtClean="0"/>
              <a:t>/static/functions-logical.html</a:t>
            </a: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45023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Logical</a:t>
            </a:r>
            <a:r>
              <a:rPr lang="cs-CZ" dirty="0" smtClean="0"/>
              <a:t> </a:t>
            </a:r>
            <a:r>
              <a:rPr lang="cs-CZ" dirty="0" err="1" smtClean="0"/>
              <a:t>operators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700808"/>
            <a:ext cx="212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  AND FALSE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699792" y="1700808"/>
            <a:ext cx="902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2132856"/>
            <a:ext cx="1898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  OR TRUE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699792" y="2132856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TRUE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27584" y="2564904"/>
            <a:ext cx="3856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FALSE  AND FALSE OR TRUE =</a:t>
            </a:r>
            <a:r>
              <a:rPr lang="en-US" b="1" dirty="0" smtClean="0"/>
              <a:t>&gt;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407029" y="2564904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TRUE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827584" y="2996952"/>
            <a:ext cx="3938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  AND (FALSE OR TRUE)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499992" y="2996952"/>
            <a:ext cx="902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827584" y="3719921"/>
            <a:ext cx="3544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5 &gt; 1  </a:t>
            </a:r>
            <a:r>
              <a:rPr lang="cs-CZ" dirty="0" smtClean="0"/>
              <a:t>AND 1+1=3  </a:t>
            </a:r>
            <a:r>
              <a:rPr lang="cs-CZ" dirty="0" smtClean="0"/>
              <a:t>OR 1 </a:t>
            </a:r>
            <a:r>
              <a:rPr lang="en-US" dirty="0" smtClean="0"/>
              <a:t>= 1 =&gt; 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142626" y="3707168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TRUE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421432" y="4934793"/>
            <a:ext cx="6380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lastname</a:t>
            </a:r>
            <a:r>
              <a:rPr lang="cs-CZ" dirty="0" smtClean="0"/>
              <a:t> </a:t>
            </a:r>
            <a:r>
              <a:rPr lang="en-US" dirty="0" smtClean="0"/>
              <a:t>= ‘</a:t>
            </a:r>
            <a:r>
              <a:rPr lang="cs-CZ" dirty="0" smtClean="0"/>
              <a:t>Novák</a:t>
            </a:r>
            <a:r>
              <a:rPr lang="en-US" dirty="0" smtClean="0"/>
              <a:t>’ AND </a:t>
            </a:r>
            <a:r>
              <a:rPr lang="cs-CZ" dirty="0" err="1" smtClean="0"/>
              <a:t>firstname</a:t>
            </a:r>
            <a:r>
              <a:rPr lang="en-US" dirty="0" smtClean="0"/>
              <a:t>= ‘Ji</a:t>
            </a:r>
            <a:r>
              <a:rPr lang="cs-CZ" dirty="0" smtClean="0"/>
              <a:t>ří</a:t>
            </a:r>
            <a:r>
              <a:rPr lang="en-US" dirty="0" smtClean="0"/>
              <a:t>’ OR </a:t>
            </a:r>
            <a:r>
              <a:rPr lang="cs-CZ" dirty="0" err="1" smtClean="0"/>
              <a:t>firstname</a:t>
            </a:r>
            <a:r>
              <a:rPr lang="en-US" dirty="0" smtClean="0"/>
              <a:t>= ‘Jan’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827584" y="4508548"/>
            <a:ext cx="3570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DELETE FROM student WHERE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421432" y="5842428"/>
            <a:ext cx="6534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lastname</a:t>
            </a:r>
            <a:r>
              <a:rPr lang="en-US" dirty="0" smtClean="0"/>
              <a:t>= ‘</a:t>
            </a:r>
            <a:r>
              <a:rPr lang="cs-CZ" dirty="0" smtClean="0"/>
              <a:t>Novák</a:t>
            </a:r>
            <a:r>
              <a:rPr lang="en-US" dirty="0" smtClean="0"/>
              <a:t>’ AND </a:t>
            </a:r>
            <a:r>
              <a:rPr lang="cs-CZ" b="1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/>
              <a:t>firstname</a:t>
            </a:r>
            <a:r>
              <a:rPr lang="en-US" dirty="0" smtClean="0"/>
              <a:t>= ‘Ji</a:t>
            </a:r>
            <a:r>
              <a:rPr lang="cs-CZ" dirty="0" smtClean="0"/>
              <a:t>ří</a:t>
            </a:r>
            <a:r>
              <a:rPr lang="en-US" dirty="0" smtClean="0"/>
              <a:t>’ OR </a:t>
            </a:r>
            <a:r>
              <a:rPr lang="cs-CZ" dirty="0" err="1"/>
              <a:t>firstname</a:t>
            </a:r>
            <a:r>
              <a:rPr lang="cs-CZ" dirty="0"/>
              <a:t> </a:t>
            </a:r>
            <a:r>
              <a:rPr lang="en-US" dirty="0" smtClean="0"/>
              <a:t>= ‘Jan’</a:t>
            </a:r>
            <a:r>
              <a:rPr lang="cs-CZ" b="1" dirty="0" smtClean="0">
                <a:solidFill>
                  <a:srgbClr val="FF0000"/>
                </a:solidFill>
              </a:rPr>
              <a:t>)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427427" y="539375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22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Conditional</a:t>
            </a:r>
            <a:r>
              <a:rPr lang="cs-CZ" dirty="0" smtClean="0"/>
              <a:t> </a:t>
            </a:r>
            <a:r>
              <a:rPr lang="cs-CZ" dirty="0" err="1" smtClean="0"/>
              <a:t>expression</a:t>
            </a:r>
            <a:r>
              <a:rPr lang="cs-CZ" dirty="0" smtClean="0"/>
              <a:t> CASE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980728"/>
            <a:ext cx="48484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CASE WHEN </a:t>
            </a:r>
            <a:r>
              <a:rPr lang="en-US" dirty="0" err="1" smtClean="0"/>
              <a:t>podminka</a:t>
            </a:r>
            <a:r>
              <a:rPr lang="en-US" dirty="0" smtClean="0"/>
              <a:t> THEN </a:t>
            </a:r>
            <a:r>
              <a:rPr lang="en-US" dirty="0" err="1" smtClean="0"/>
              <a:t>vysledek</a:t>
            </a:r>
            <a:endParaRPr lang="en-US" dirty="0" smtClean="0"/>
          </a:p>
          <a:p>
            <a:pPr lvl="2"/>
            <a:r>
              <a:rPr lang="en-US" dirty="0" smtClean="0"/>
              <a:t>WHEN podminka2 THEN </a:t>
            </a:r>
            <a:r>
              <a:rPr lang="en-US" dirty="0" err="1" smtClean="0"/>
              <a:t>vysledek</a:t>
            </a:r>
            <a:r>
              <a:rPr lang="en-US" dirty="0" smtClean="0"/>
              <a:t> 2</a:t>
            </a:r>
          </a:p>
          <a:p>
            <a:pPr lvl="2"/>
            <a:r>
              <a:rPr lang="en-US" dirty="0" smtClean="0"/>
              <a:t>ELSE </a:t>
            </a:r>
            <a:r>
              <a:rPr lang="en-US" dirty="0" err="1" smtClean="0"/>
              <a:t>vysledek</a:t>
            </a:r>
            <a:r>
              <a:rPr lang="en-US" dirty="0" smtClean="0"/>
              <a:t> 3 END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916832"/>
            <a:ext cx="56294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ELSE nepovinné,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Vyhodnocování </a:t>
            </a:r>
            <a:r>
              <a:rPr lang="cs-CZ" b="1" dirty="0" smtClean="0"/>
              <a:t>končí na první splněné podmínce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Všechny výsledky musí být stejného datového typu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552" y="3068960"/>
            <a:ext cx="510595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Příklad</a:t>
            </a:r>
            <a:r>
              <a:rPr lang="en-US" b="1" dirty="0" smtClean="0"/>
              <a:t>:</a:t>
            </a:r>
            <a:endParaRPr lang="cs-CZ" b="1" dirty="0" smtClean="0"/>
          </a:p>
          <a:p>
            <a:r>
              <a:rPr lang="en-US" dirty="0" smtClean="0"/>
              <a:t>SELECT    </a:t>
            </a:r>
            <a:r>
              <a:rPr lang="en-US" dirty="0" err="1" smtClean="0"/>
              <a:t>vek</a:t>
            </a:r>
            <a:r>
              <a:rPr lang="en-US" dirty="0" smtClean="0"/>
              <a:t>, 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    </a:t>
            </a:r>
            <a:r>
              <a:rPr lang="en-US" dirty="0" smtClean="0"/>
              <a:t>CASE WHEN </a:t>
            </a:r>
            <a:r>
              <a:rPr lang="en-US" dirty="0" err="1" smtClean="0"/>
              <a:t>vek</a:t>
            </a:r>
            <a:r>
              <a:rPr lang="en-US" dirty="0" smtClean="0"/>
              <a:t> IS NULL THEN '</a:t>
            </a:r>
            <a:r>
              <a:rPr lang="en-US" dirty="0" err="1" smtClean="0"/>
              <a:t>neznamo</a:t>
            </a:r>
            <a:r>
              <a:rPr lang="en-US" dirty="0" smtClean="0"/>
              <a:t>'</a:t>
            </a:r>
          </a:p>
          <a:p>
            <a:r>
              <a:rPr lang="en-US" dirty="0" smtClean="0"/>
              <a:t>   	   WHEN </a:t>
            </a:r>
            <a:r>
              <a:rPr lang="en-US" dirty="0" err="1" smtClean="0"/>
              <a:t>vek</a:t>
            </a:r>
            <a:r>
              <a:rPr lang="en-US" dirty="0" smtClean="0"/>
              <a:t> &lt; </a:t>
            </a:r>
            <a:r>
              <a:rPr lang="cs-CZ" dirty="0" smtClean="0"/>
              <a:t>2</a:t>
            </a:r>
            <a:r>
              <a:rPr lang="en-US" dirty="0" smtClean="0"/>
              <a:t>0 THEN '</a:t>
            </a:r>
            <a:r>
              <a:rPr lang="en-US" dirty="0" err="1" smtClean="0"/>
              <a:t>kat</a:t>
            </a:r>
            <a:r>
              <a:rPr lang="en-US" dirty="0" smtClean="0"/>
              <a:t> &lt; </a:t>
            </a:r>
            <a:r>
              <a:rPr lang="cs-CZ" dirty="0" smtClean="0"/>
              <a:t>2</a:t>
            </a:r>
            <a:r>
              <a:rPr lang="en-US" dirty="0" smtClean="0"/>
              <a:t>0'</a:t>
            </a:r>
          </a:p>
          <a:p>
            <a:r>
              <a:rPr lang="en-US" dirty="0" smtClean="0"/>
              <a:t>   	   WHEN </a:t>
            </a:r>
            <a:r>
              <a:rPr lang="en-US" dirty="0" err="1" smtClean="0"/>
              <a:t>vek</a:t>
            </a:r>
            <a:r>
              <a:rPr lang="en-US" dirty="0" smtClean="0"/>
              <a:t> &lt; </a:t>
            </a:r>
            <a:r>
              <a:rPr lang="cs-CZ" dirty="0" smtClean="0"/>
              <a:t>25</a:t>
            </a:r>
            <a:r>
              <a:rPr lang="en-US" dirty="0" smtClean="0"/>
              <a:t> THEN '</a:t>
            </a:r>
            <a:r>
              <a:rPr lang="en-US" dirty="0" err="1" smtClean="0"/>
              <a:t>kat</a:t>
            </a:r>
            <a:r>
              <a:rPr lang="en-US" dirty="0" smtClean="0"/>
              <a:t> </a:t>
            </a:r>
            <a:r>
              <a:rPr lang="cs-CZ" dirty="0" smtClean="0"/>
              <a:t>2</a:t>
            </a:r>
            <a:r>
              <a:rPr lang="en-US" dirty="0" smtClean="0"/>
              <a:t>0-</a:t>
            </a:r>
            <a:r>
              <a:rPr lang="cs-CZ" dirty="0" smtClean="0"/>
              <a:t>24</a:t>
            </a:r>
            <a:r>
              <a:rPr lang="en-US" dirty="0" smtClean="0"/>
              <a:t>'	</a:t>
            </a:r>
          </a:p>
          <a:p>
            <a:r>
              <a:rPr lang="en-US" dirty="0" smtClean="0"/>
              <a:t>   	   WHEN </a:t>
            </a:r>
            <a:r>
              <a:rPr lang="en-US" dirty="0" err="1" smtClean="0"/>
              <a:t>vek</a:t>
            </a:r>
            <a:r>
              <a:rPr lang="en-US" dirty="0" smtClean="0"/>
              <a:t> &lt; </a:t>
            </a:r>
            <a:r>
              <a:rPr lang="cs-CZ" dirty="0" smtClean="0"/>
              <a:t>30</a:t>
            </a:r>
            <a:r>
              <a:rPr lang="en-US" dirty="0" smtClean="0"/>
              <a:t> THEN '</a:t>
            </a:r>
            <a:r>
              <a:rPr lang="en-US" dirty="0" err="1" smtClean="0"/>
              <a:t>kat</a:t>
            </a:r>
            <a:r>
              <a:rPr lang="en-US" dirty="0" smtClean="0"/>
              <a:t> </a:t>
            </a:r>
            <a:r>
              <a:rPr lang="cs-CZ" dirty="0" smtClean="0"/>
              <a:t>25</a:t>
            </a:r>
            <a:r>
              <a:rPr lang="en-US" dirty="0" smtClean="0"/>
              <a:t>-</a:t>
            </a:r>
            <a:r>
              <a:rPr lang="cs-CZ" dirty="0" smtClean="0"/>
              <a:t>29</a:t>
            </a:r>
            <a:r>
              <a:rPr lang="en-US" dirty="0" smtClean="0"/>
              <a:t>'	 </a:t>
            </a:r>
          </a:p>
          <a:p>
            <a:r>
              <a:rPr lang="en-US" dirty="0" smtClean="0"/>
              <a:t>   	ELSE  '</a:t>
            </a:r>
            <a:r>
              <a:rPr lang="en-US" dirty="0" err="1" smtClean="0"/>
              <a:t>kat</a:t>
            </a:r>
            <a:r>
              <a:rPr lang="en-US" dirty="0" smtClean="0"/>
              <a:t> </a:t>
            </a:r>
            <a:r>
              <a:rPr lang="cs-CZ" dirty="0" smtClean="0"/>
              <a:t>30</a:t>
            </a:r>
            <a:r>
              <a:rPr lang="en-US" dirty="0" smtClean="0"/>
              <a:t> a </a:t>
            </a:r>
            <a:r>
              <a:rPr lang="en-US" dirty="0" err="1" smtClean="0"/>
              <a:t>starsi</a:t>
            </a:r>
            <a:r>
              <a:rPr lang="en-US" dirty="0" smtClean="0"/>
              <a:t>' END </a:t>
            </a:r>
            <a:r>
              <a:rPr lang="en-US" dirty="0" err="1" smtClean="0"/>
              <a:t>kategorie</a:t>
            </a:r>
            <a:endParaRPr lang="en-US" dirty="0" smtClean="0"/>
          </a:p>
          <a:p>
            <a:r>
              <a:rPr lang="en-US" dirty="0" smtClean="0"/>
              <a:t>FROM</a:t>
            </a:r>
          </a:p>
          <a:p>
            <a:r>
              <a:rPr lang="cs-CZ" dirty="0" smtClean="0"/>
              <a:t>student</a:t>
            </a:r>
            <a:endParaRPr lang="en-US" b="1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7" name="Obdélník 6"/>
          <p:cNvSpPr/>
          <p:nvPr/>
        </p:nvSpPr>
        <p:spPr>
          <a:xfrm>
            <a:off x="539552" y="5821526"/>
            <a:ext cx="81888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https://</a:t>
            </a:r>
            <a:r>
              <a:rPr lang="cs-CZ" sz="1600" b="1" dirty="0" smtClean="0"/>
              <a:t>www.postgresql.org/docs/1</a:t>
            </a:r>
            <a:r>
              <a:rPr lang="en-US" sz="1600" b="1" dirty="0" smtClean="0"/>
              <a:t>5</a:t>
            </a:r>
            <a:r>
              <a:rPr lang="cs-CZ" sz="1600" b="1" dirty="0" smtClean="0"/>
              <a:t>/static/functions-conditional.html</a:t>
            </a: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331619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BY, HAVING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err="1" smtClean="0"/>
              <a:t>Agregace</a:t>
            </a:r>
            <a:endParaRPr lang="cs-CZ" sz="28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33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 BY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A67505-4F17-4E5F-83BF-2C3D6B405118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22533" name="TextovéPole 4"/>
          <p:cNvSpPr txBox="1">
            <a:spLocks noChangeArrowheads="1"/>
          </p:cNvSpPr>
          <p:nvPr/>
        </p:nvSpPr>
        <p:spPr bwMode="auto">
          <a:xfrm>
            <a:off x="611188" y="1341438"/>
            <a:ext cx="833657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/>
              <a:t>Seskupen</a:t>
            </a:r>
            <a:r>
              <a:rPr lang="cs-CZ" dirty="0"/>
              <a:t>í položek</a:t>
            </a:r>
          </a:p>
          <a:p>
            <a:endParaRPr lang="cs-CZ" dirty="0"/>
          </a:p>
          <a:p>
            <a:r>
              <a:rPr lang="cs-CZ" dirty="0"/>
              <a:t>SELECT </a:t>
            </a:r>
            <a:r>
              <a:rPr lang="en-US" dirty="0"/>
              <a:t>     </a:t>
            </a:r>
            <a:r>
              <a:rPr lang="cs-CZ" dirty="0"/>
              <a:t>sloupec, </a:t>
            </a:r>
            <a:r>
              <a:rPr lang="cs-CZ" dirty="0" smtClean="0"/>
              <a:t>COUNT</a:t>
            </a:r>
            <a:r>
              <a:rPr lang="en-US" dirty="0" smtClean="0"/>
              <a:t>(*), </a:t>
            </a:r>
            <a:r>
              <a:rPr lang="en-US" dirty="0"/>
              <a:t>MAX(sloupec2), MIN(sloupec2) FROM </a:t>
            </a:r>
            <a:r>
              <a:rPr lang="en-US" dirty="0" err="1"/>
              <a:t>tabulka</a:t>
            </a:r>
            <a:endParaRPr lang="en-US" dirty="0"/>
          </a:p>
          <a:p>
            <a:r>
              <a:rPr lang="en-US" b="1" dirty="0"/>
              <a:t>GROUP BY </a:t>
            </a:r>
            <a:r>
              <a:rPr lang="en-US" dirty="0" err="1"/>
              <a:t>sloupec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cs-CZ" dirty="0"/>
              <a:t>SELECT </a:t>
            </a:r>
            <a:r>
              <a:rPr lang="en-US" dirty="0"/>
              <a:t>     </a:t>
            </a:r>
            <a:r>
              <a:rPr lang="cs-CZ" dirty="0"/>
              <a:t>sloupec, </a:t>
            </a:r>
            <a:r>
              <a:rPr lang="cs-CZ" dirty="0" smtClean="0"/>
              <a:t>COUNT</a:t>
            </a:r>
            <a:r>
              <a:rPr lang="en-US" dirty="0" smtClean="0"/>
              <a:t>(*), </a:t>
            </a:r>
            <a:r>
              <a:rPr lang="en-US" dirty="0"/>
              <a:t>MAX(sloupec2), MIN(sloupec2) FROM </a:t>
            </a:r>
            <a:r>
              <a:rPr lang="en-US" dirty="0" err="1"/>
              <a:t>tabulka</a:t>
            </a:r>
            <a:endParaRPr lang="en-US" dirty="0"/>
          </a:p>
          <a:p>
            <a:r>
              <a:rPr lang="en-US" dirty="0"/>
              <a:t>WHERE sloupec2 &gt; 1 and …</a:t>
            </a:r>
          </a:p>
          <a:p>
            <a:r>
              <a:rPr lang="en-US" b="1" dirty="0"/>
              <a:t>GROUP BY </a:t>
            </a:r>
            <a:r>
              <a:rPr lang="en-US" dirty="0" err="1"/>
              <a:t>sloupec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cs-CZ" dirty="0"/>
              <a:t>SELECT </a:t>
            </a:r>
            <a:r>
              <a:rPr lang="en-US" dirty="0"/>
              <a:t>     </a:t>
            </a:r>
            <a:r>
              <a:rPr lang="cs-CZ" dirty="0"/>
              <a:t>sloupec, </a:t>
            </a:r>
            <a:r>
              <a:rPr lang="cs-CZ" dirty="0" smtClean="0"/>
              <a:t>COUNT</a:t>
            </a:r>
            <a:r>
              <a:rPr lang="en-US" dirty="0" smtClean="0"/>
              <a:t>(*), </a:t>
            </a:r>
            <a:r>
              <a:rPr lang="en-US" dirty="0"/>
              <a:t>MAX(sloupec2), MIN(sloupec2) FROM </a:t>
            </a:r>
            <a:r>
              <a:rPr lang="en-US" dirty="0" err="1"/>
              <a:t>tabulka</a:t>
            </a:r>
            <a:endParaRPr lang="en-US" dirty="0"/>
          </a:p>
          <a:p>
            <a:r>
              <a:rPr lang="en-US" b="1" dirty="0"/>
              <a:t>GROUP BY </a:t>
            </a:r>
            <a:r>
              <a:rPr lang="en-US" dirty="0" err="1"/>
              <a:t>sloupec</a:t>
            </a:r>
            <a:endParaRPr lang="en-US" dirty="0"/>
          </a:p>
          <a:p>
            <a:r>
              <a:rPr lang="en-US" b="1" dirty="0"/>
              <a:t>HAVING</a:t>
            </a:r>
            <a:r>
              <a:rPr lang="en-US" dirty="0"/>
              <a:t> count(*) &gt; 1</a:t>
            </a:r>
          </a:p>
          <a:p>
            <a:r>
              <a:rPr lang="en-US" dirty="0"/>
              <a:t> 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633960" y="5301208"/>
            <a:ext cx="66023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https://</a:t>
            </a:r>
            <a:r>
              <a:rPr lang="cs-CZ" sz="1600" b="1" dirty="0" smtClean="0"/>
              <a:t>www.postgresql.org/docs/1</a:t>
            </a:r>
            <a:r>
              <a:rPr lang="en-US" sz="1600" b="1" dirty="0" smtClean="0"/>
              <a:t>5</a:t>
            </a:r>
            <a:r>
              <a:rPr lang="cs-CZ" sz="1600" b="1" dirty="0" smtClean="0"/>
              <a:t>/static/tutorial-agg.html</a:t>
            </a: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573879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cs-CZ" dirty="0" err="1" smtClean="0"/>
              <a:t>gregační</a:t>
            </a:r>
            <a:r>
              <a:rPr lang="cs-CZ" dirty="0" smtClean="0"/>
              <a:t> funkce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862643"/>
              </p:ext>
            </p:extLst>
          </p:nvPr>
        </p:nvGraphicFramePr>
        <p:xfrm>
          <a:off x="1475656" y="1988840"/>
          <a:ext cx="6096000" cy="2966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4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8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Funkce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Popis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Pozn</a:t>
                      </a:r>
                      <a:r>
                        <a:rPr lang="en-US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COUNT(</a:t>
                      </a:r>
                      <a:r>
                        <a:rPr lang="en-US" dirty="0" smtClean="0"/>
                        <a:t>*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AVG(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Aritmetický</a:t>
                      </a:r>
                      <a:r>
                        <a:rPr lang="cs-CZ" baseline="0" dirty="0" smtClean="0"/>
                        <a:t> p</a:t>
                      </a:r>
                      <a:r>
                        <a:rPr lang="cs-CZ" dirty="0" smtClean="0"/>
                        <a:t>růměr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MIN(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Minimum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MAX(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Maximum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STDDEV(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Směrodatná odchylka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SUM(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Suma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MEDIAN(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Medián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612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COUNT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69F11-2EB6-4D17-BC14-57CBFFD3BC87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31749" name="TextovéPole 4"/>
          <p:cNvSpPr txBox="1">
            <a:spLocks noChangeArrowheads="1"/>
          </p:cNvSpPr>
          <p:nvPr/>
        </p:nvSpPr>
        <p:spPr bwMode="auto">
          <a:xfrm>
            <a:off x="971600" y="1052736"/>
            <a:ext cx="743472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dirty="0"/>
          </a:p>
          <a:p>
            <a:r>
              <a:rPr lang="cs-CZ" dirty="0"/>
              <a:t>SELECT </a:t>
            </a:r>
            <a:r>
              <a:rPr lang="cs-CZ" dirty="0" smtClean="0"/>
              <a:t>   </a:t>
            </a:r>
            <a:r>
              <a:rPr lang="cs-CZ" b="1" dirty="0" smtClean="0"/>
              <a:t>COUNT</a:t>
            </a:r>
            <a:r>
              <a:rPr lang="en-US" b="1" dirty="0"/>
              <a:t>(*)</a:t>
            </a:r>
            <a:r>
              <a:rPr lang="en-US" dirty="0"/>
              <a:t>, </a:t>
            </a:r>
            <a:r>
              <a:rPr lang="cs-CZ" dirty="0" smtClean="0"/>
              <a:t>  </a:t>
            </a:r>
            <a:r>
              <a:rPr lang="en-US" dirty="0" smtClean="0"/>
              <a:t>--v</a:t>
            </a:r>
            <a:r>
              <a:rPr lang="cs-CZ" dirty="0" err="1" smtClean="0"/>
              <a:t>šechny</a:t>
            </a:r>
            <a:r>
              <a:rPr lang="cs-CZ" dirty="0" smtClean="0"/>
              <a:t> řádky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   </a:t>
            </a:r>
            <a:r>
              <a:rPr lang="cs-CZ" dirty="0" smtClean="0"/>
              <a:t> </a:t>
            </a:r>
            <a:r>
              <a:rPr lang="en-US" b="1" dirty="0" smtClean="0"/>
              <a:t>COUNT(</a:t>
            </a:r>
            <a:r>
              <a:rPr lang="en-US" b="1" dirty="0" err="1" smtClean="0"/>
              <a:t>sloupec</a:t>
            </a:r>
            <a:r>
              <a:rPr lang="en-US" b="1" dirty="0" smtClean="0"/>
              <a:t>)</a:t>
            </a:r>
            <a:r>
              <a:rPr lang="en-US" dirty="0" smtClean="0"/>
              <a:t>,</a:t>
            </a:r>
            <a:r>
              <a:rPr lang="cs-CZ" dirty="0"/>
              <a:t> -- </a:t>
            </a:r>
            <a:r>
              <a:rPr lang="cs-CZ" dirty="0" smtClean="0"/>
              <a:t>všechny </a:t>
            </a:r>
            <a:r>
              <a:rPr lang="cs-CZ" dirty="0"/>
              <a:t>NOT NULL </a:t>
            </a:r>
            <a:r>
              <a:rPr lang="cs-CZ" dirty="0" smtClean="0"/>
              <a:t>řádky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cs-CZ" dirty="0" smtClean="0"/>
              <a:t>   </a:t>
            </a:r>
            <a:r>
              <a:rPr lang="en-US" b="1" dirty="0" smtClean="0"/>
              <a:t>COUNT(DISTINCT </a:t>
            </a:r>
            <a:r>
              <a:rPr lang="en-US" b="1" dirty="0" err="1"/>
              <a:t>sloupec</a:t>
            </a:r>
            <a:r>
              <a:rPr lang="en-US" b="1" dirty="0" smtClean="0"/>
              <a:t>)</a:t>
            </a:r>
            <a:r>
              <a:rPr lang="cs-CZ" b="1" dirty="0" smtClean="0"/>
              <a:t> </a:t>
            </a:r>
            <a:r>
              <a:rPr lang="cs-CZ" dirty="0" smtClean="0"/>
              <a:t>-- počet unikátních hodnot</a:t>
            </a:r>
            <a:endParaRPr lang="en-US" dirty="0"/>
          </a:p>
          <a:p>
            <a:endParaRPr lang="cs-CZ" dirty="0" smtClean="0"/>
          </a:p>
          <a:p>
            <a:r>
              <a:rPr lang="en-US" dirty="0" smtClean="0"/>
              <a:t>FROM </a:t>
            </a:r>
            <a:r>
              <a:rPr lang="en-US" dirty="0" err="1" smtClean="0"/>
              <a:t>tabulka</a:t>
            </a:r>
            <a:r>
              <a:rPr lang="en-US" dirty="0" smtClean="0"/>
              <a:t>;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SELECT COUNT</a:t>
            </a:r>
            <a:r>
              <a:rPr lang="en-US" dirty="0" smtClean="0"/>
              <a:t>(*), COUNT(</a:t>
            </a:r>
            <a:r>
              <a:rPr lang="cs-CZ" dirty="0" err="1" smtClean="0"/>
              <a:t>firstname</a:t>
            </a:r>
            <a:r>
              <a:rPr lang="en-US" dirty="0" smtClean="0"/>
              <a:t>), COUNT(DISTINCT </a:t>
            </a:r>
            <a:r>
              <a:rPr lang="cs-CZ" dirty="0" err="1" smtClean="0"/>
              <a:t>firstname</a:t>
            </a:r>
            <a:r>
              <a:rPr lang="en-US" dirty="0" smtClean="0"/>
              <a:t>)</a:t>
            </a:r>
          </a:p>
          <a:p>
            <a:r>
              <a:rPr lang="en-US" dirty="0" smtClean="0"/>
              <a:t>FROM student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69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3816</TotalTime>
  <Words>1210</Words>
  <Application>Microsoft Office PowerPoint</Application>
  <PresentationFormat>Předvádění na obrazovce (4:3)</PresentationFormat>
  <Paragraphs>275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Operators for WHERE</vt:lpstr>
      <vt:lpstr>Logical operators</vt:lpstr>
      <vt:lpstr>Logical operators</vt:lpstr>
      <vt:lpstr>Conditional expression CASE</vt:lpstr>
      <vt:lpstr>GROUP BY, HAVING</vt:lpstr>
      <vt:lpstr>GROUP BY</vt:lpstr>
      <vt:lpstr>Agregační funkce</vt:lpstr>
      <vt:lpstr>COUNT</vt:lpstr>
      <vt:lpstr>MODIFIKÁTOR DISTINCT / DISTINCT Clause</vt:lpstr>
      <vt:lpstr>Task - aggregation</vt:lpstr>
      <vt:lpstr>SELECT</vt:lpstr>
      <vt:lpstr>Import dat</vt:lpstr>
      <vt:lpstr>Import/export dat z/do textového souboru/file</vt:lpstr>
      <vt:lpstr>Import dat z textových souborů</vt:lpstr>
      <vt:lpstr>Řádkový klient PSQL</vt:lpstr>
      <vt:lpstr>Import - task</vt:lpstr>
      <vt:lpstr>Prezentace aplikace PowerPoint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394</cp:revision>
  <dcterms:created xsi:type="dcterms:W3CDTF">2011-01-19T10:31:11Z</dcterms:created>
  <dcterms:modified xsi:type="dcterms:W3CDTF">2023-03-12T20:05:13Z</dcterms:modified>
</cp:coreProperties>
</file>