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290" r:id="rId4"/>
    <p:sldId id="312" r:id="rId5"/>
    <p:sldId id="307" r:id="rId6"/>
    <p:sldId id="292" r:id="rId7"/>
    <p:sldId id="313" r:id="rId8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76" d="100"/>
          <a:sy n="76" d="100"/>
        </p:scale>
        <p:origin x="100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09.05.2023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7172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09.05.2023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3443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/>
              <a:t>9</a:t>
            </a:r>
            <a:endParaRPr lang="cs-CZ" dirty="0" smtClean="0">
              <a:solidFill>
                <a:srgbClr val="FF0000"/>
              </a:solidFill>
            </a:endParaRP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484784"/>
            <a:ext cx="5641288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Tabulka LPZ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řádek  = úmrtí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Pohlaví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1 = Muž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2 = Žena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Rodinný stav</a:t>
            </a:r>
          </a:p>
          <a:p>
            <a:pPr lvl="1"/>
            <a:r>
              <a:rPr lang="cs-CZ" dirty="0" err="1" smtClean="0"/>
              <a:t>kod</a:t>
            </a:r>
            <a:r>
              <a:rPr lang="cs-CZ" dirty="0"/>
              <a:t>="1" popis="svobodný(á)" </a:t>
            </a:r>
            <a:endParaRPr lang="cs-CZ" dirty="0" smtClean="0"/>
          </a:p>
          <a:p>
            <a:pPr lvl="1"/>
            <a:r>
              <a:rPr lang="cs-CZ" dirty="0" err="1" smtClean="0"/>
              <a:t>kod</a:t>
            </a:r>
            <a:r>
              <a:rPr lang="cs-CZ" dirty="0"/>
              <a:t>="2" popis="ženatý/vdaná" </a:t>
            </a:r>
          </a:p>
          <a:p>
            <a:pPr lvl="1"/>
            <a:r>
              <a:rPr lang="cs-CZ" dirty="0" err="1" smtClean="0"/>
              <a:t>kod</a:t>
            </a:r>
            <a:r>
              <a:rPr lang="cs-CZ" dirty="0"/>
              <a:t>="3" popis="rozvedený(á)" </a:t>
            </a:r>
            <a:endParaRPr lang="cs-CZ" dirty="0" smtClean="0"/>
          </a:p>
          <a:p>
            <a:pPr lvl="1"/>
            <a:r>
              <a:rPr lang="cs-CZ" dirty="0" err="1" smtClean="0"/>
              <a:t>kod</a:t>
            </a:r>
            <a:r>
              <a:rPr lang="cs-CZ" dirty="0"/>
              <a:t>="4" popis="ovdovělý(á)" </a:t>
            </a:r>
          </a:p>
          <a:p>
            <a:pPr lvl="1"/>
            <a:r>
              <a:rPr lang="cs-CZ" dirty="0" err="1" smtClean="0"/>
              <a:t>kod</a:t>
            </a:r>
            <a:r>
              <a:rPr lang="cs-CZ" dirty="0"/>
              <a:t>="5" popis="partnerství" </a:t>
            </a:r>
            <a:endParaRPr lang="cs-CZ" dirty="0" smtClean="0"/>
          </a:p>
          <a:p>
            <a:pPr lvl="1"/>
            <a:r>
              <a:rPr lang="cs-CZ" dirty="0" err="1" smtClean="0"/>
              <a:t>kod</a:t>
            </a:r>
            <a:r>
              <a:rPr lang="cs-CZ" dirty="0"/>
              <a:t>="6" popis="zaniklé partnerství rozhodnutím" </a:t>
            </a:r>
            <a:endParaRPr lang="cs-CZ" dirty="0" smtClean="0"/>
          </a:p>
          <a:p>
            <a:pPr lvl="1"/>
            <a:r>
              <a:rPr lang="cs-CZ" dirty="0" err="1" smtClean="0"/>
              <a:t>kod</a:t>
            </a:r>
            <a:r>
              <a:rPr lang="cs-CZ" dirty="0" smtClean="0"/>
              <a:t>="7" popis="zaniklé partnerství smrtí" </a:t>
            </a:r>
          </a:p>
          <a:p>
            <a:pPr lvl="1"/>
            <a:r>
              <a:rPr lang="cs-CZ" dirty="0" err="1" smtClean="0"/>
              <a:t>kod</a:t>
            </a:r>
            <a:r>
              <a:rPr lang="cs-CZ" dirty="0"/>
              <a:t>="8" popis="nezjištěno" </a:t>
            </a:r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052736"/>
            <a:ext cx="804098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cs-CZ" sz="1600" dirty="0" smtClean="0"/>
              <a:t>Zjistěte průměrný věk úmrtí v jednotlivých letech 1987 – 2022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1600" dirty="0" smtClean="0"/>
              <a:t> </a:t>
            </a:r>
            <a:r>
              <a:rPr lang="en-US" sz="1600" dirty="0" smtClean="0"/>
              <a:t>P</a:t>
            </a:r>
            <a:r>
              <a:rPr lang="cs-CZ" sz="1600" dirty="0" err="1" smtClean="0"/>
              <a:t>růměrný</a:t>
            </a:r>
            <a:r>
              <a:rPr lang="cs-CZ" sz="1600" dirty="0" smtClean="0"/>
              <a:t> věk úmrtí v roce 2022 po okresech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1600" dirty="0" smtClean="0"/>
              <a:t> Průměrný věk úmrtí v roce 2022 podle pohlaví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1600" dirty="0"/>
              <a:t> </a:t>
            </a:r>
            <a:r>
              <a:rPr lang="cs-CZ" sz="1600" dirty="0" smtClean="0"/>
              <a:t>Průměrný věk úmrtí v roce 2022 podle pohlaví a rodinného stavu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/>
              <a:t> </a:t>
            </a:r>
            <a:r>
              <a:rPr lang="cs-CZ" sz="1600" dirty="0" smtClean="0"/>
              <a:t>Průměrný </a:t>
            </a:r>
            <a:r>
              <a:rPr lang="cs-CZ" sz="1600" dirty="0"/>
              <a:t>věk úmrtí v jednotlivých letech 1987 – </a:t>
            </a:r>
            <a:r>
              <a:rPr lang="cs-CZ" sz="1600" dirty="0" smtClean="0"/>
              <a:t>2022</a:t>
            </a:r>
            <a:r>
              <a:rPr lang="cs-CZ" sz="1600" dirty="0"/>
              <a:t> </a:t>
            </a:r>
            <a:br>
              <a:rPr lang="cs-CZ" sz="1600" dirty="0"/>
            </a:br>
            <a:r>
              <a:rPr lang="cs-CZ" sz="1600" dirty="0" smtClean="0"/>
              <a:t>    a změna oproti předchozímu roku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1600" dirty="0"/>
              <a:t> </a:t>
            </a:r>
            <a:r>
              <a:rPr lang="en-US" sz="1600" dirty="0" err="1" smtClean="0"/>
              <a:t>Pr</a:t>
            </a:r>
            <a:r>
              <a:rPr lang="cs-CZ" sz="1600" dirty="0" err="1" smtClean="0"/>
              <a:t>ůměrný</a:t>
            </a:r>
            <a:r>
              <a:rPr lang="cs-CZ" sz="1600" dirty="0" smtClean="0"/>
              <a:t> věk úmrtí po měsících v období 2020-2022</a:t>
            </a:r>
            <a:endParaRPr lang="en-US" sz="1600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dirty="0"/>
              <a:t> </a:t>
            </a:r>
            <a:r>
              <a:rPr lang="en-US" sz="1600" dirty="0" smtClean="0"/>
              <a:t>Po</a:t>
            </a:r>
            <a:r>
              <a:rPr lang="cs-CZ" sz="1600" dirty="0" smtClean="0"/>
              <a:t>čet zemřelých po měsících v období 2019 – 2022,  počet zemřelých do 50 let </a:t>
            </a:r>
            <a:r>
              <a:rPr lang="cs-CZ" sz="1600" dirty="0" smtClean="0"/>
              <a:t>věku</a:t>
            </a:r>
            <a:endParaRPr lang="en-US" sz="1600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dirty="0"/>
              <a:t> </a:t>
            </a:r>
            <a:r>
              <a:rPr lang="en-US" sz="1600" dirty="0" err="1" smtClean="0"/>
              <a:t>Srovnejte</a:t>
            </a:r>
            <a:r>
              <a:rPr lang="en-US" sz="1600" dirty="0" smtClean="0"/>
              <a:t> </a:t>
            </a:r>
            <a:r>
              <a:rPr lang="en-US" sz="1600" dirty="0" err="1" smtClean="0"/>
              <a:t>po</a:t>
            </a:r>
            <a:r>
              <a:rPr lang="cs-CZ" sz="1600" dirty="0" err="1" smtClean="0"/>
              <a:t>čty</a:t>
            </a:r>
            <a:r>
              <a:rPr lang="cs-CZ" sz="1600" dirty="0" smtClean="0"/>
              <a:t> zemřelých v pátek 13. se sobotou 14.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cs-CZ" sz="1600" dirty="0"/>
              <a:t> </a:t>
            </a:r>
            <a:r>
              <a:rPr lang="cs-CZ" sz="1600" dirty="0" smtClean="0"/>
              <a:t>snadnější varianta pod sebou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cs-CZ" sz="1600" dirty="0"/>
              <a:t> </a:t>
            </a:r>
            <a:r>
              <a:rPr lang="cs-CZ" sz="1600" dirty="0" smtClean="0"/>
              <a:t>složitější vedle sebe s uvedením rozdílu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806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145088"/>
          </a:xfrm>
        </p:spPr>
        <p:txBody>
          <a:bodyPr/>
          <a:lstStyle/>
          <a:p>
            <a:pPr marL="0" indent="0">
              <a:buNone/>
            </a:pPr>
            <a:r>
              <a:rPr lang="cs-CZ" sz="1100" b="1" dirty="0"/>
              <a:t>SELECT </a:t>
            </a:r>
          </a:p>
          <a:p>
            <a:pPr marL="0" indent="0">
              <a:buNone/>
            </a:pPr>
            <a:r>
              <a:rPr lang="cs-CZ" sz="1100" b="1" dirty="0" err="1"/>
              <a:t>to_char</a:t>
            </a:r>
            <a:r>
              <a:rPr lang="cs-CZ" sz="1100" b="1" dirty="0"/>
              <a:t>(</a:t>
            </a:r>
            <a:r>
              <a:rPr lang="cs-CZ" sz="1100" b="1" dirty="0" err="1"/>
              <a:t>datumumrti</a:t>
            </a:r>
            <a:r>
              <a:rPr lang="cs-CZ" sz="1100" b="1" dirty="0"/>
              <a:t>, '</a:t>
            </a:r>
            <a:r>
              <a:rPr lang="cs-CZ" sz="1100" b="1" dirty="0" err="1"/>
              <a:t>yyyy</a:t>
            </a:r>
            <a:r>
              <a:rPr lang="cs-CZ" sz="1100" b="1" dirty="0"/>
              <a:t>'),</a:t>
            </a:r>
          </a:p>
          <a:p>
            <a:pPr marL="0" indent="0">
              <a:buNone/>
            </a:pPr>
            <a:r>
              <a:rPr lang="cs-CZ" sz="1100" b="1" dirty="0" err="1"/>
              <a:t>avg</a:t>
            </a:r>
            <a:r>
              <a:rPr lang="cs-CZ" sz="1100" b="1" dirty="0"/>
              <a:t>(</a:t>
            </a:r>
            <a:r>
              <a:rPr lang="cs-CZ" sz="1100" b="1" dirty="0" err="1"/>
              <a:t>age</a:t>
            </a:r>
            <a:r>
              <a:rPr lang="cs-CZ" sz="1100" b="1" dirty="0"/>
              <a:t>(</a:t>
            </a:r>
            <a:r>
              <a:rPr lang="cs-CZ" sz="1100" b="1" dirty="0" err="1"/>
              <a:t>datumumrti,datumnarozeni</a:t>
            </a:r>
            <a:r>
              <a:rPr lang="cs-CZ" sz="1100" b="1" dirty="0"/>
              <a:t>)) FROM </a:t>
            </a:r>
            <a:r>
              <a:rPr lang="cs-CZ" sz="1100" b="1" dirty="0" err="1"/>
              <a:t>lpz</a:t>
            </a:r>
            <a:endParaRPr lang="cs-CZ" sz="1100" b="1" dirty="0"/>
          </a:p>
          <a:p>
            <a:pPr marL="0" indent="0">
              <a:buNone/>
            </a:pPr>
            <a:r>
              <a:rPr lang="cs-CZ" sz="1100" b="1" dirty="0"/>
              <a:t>GROUP BY </a:t>
            </a:r>
            <a:r>
              <a:rPr lang="cs-CZ" sz="1100" b="1" dirty="0" err="1"/>
              <a:t>to_char</a:t>
            </a:r>
            <a:r>
              <a:rPr lang="cs-CZ" sz="1100" b="1" dirty="0"/>
              <a:t>(</a:t>
            </a:r>
            <a:r>
              <a:rPr lang="cs-CZ" sz="1100" b="1" dirty="0" err="1"/>
              <a:t>datumumrti</a:t>
            </a:r>
            <a:r>
              <a:rPr lang="cs-CZ" sz="1100" b="1" dirty="0"/>
              <a:t>, '</a:t>
            </a:r>
            <a:r>
              <a:rPr lang="cs-CZ" sz="1100" b="1" dirty="0" err="1"/>
              <a:t>yyyy</a:t>
            </a:r>
            <a:r>
              <a:rPr lang="cs-CZ" sz="1100" b="1" dirty="0"/>
              <a:t>')</a:t>
            </a:r>
          </a:p>
          <a:p>
            <a:pPr marL="0" indent="0">
              <a:buNone/>
            </a:pPr>
            <a:r>
              <a:rPr lang="cs-CZ" sz="1100" b="1" dirty="0"/>
              <a:t>ORDER BY </a:t>
            </a:r>
            <a:r>
              <a:rPr lang="cs-CZ" sz="1100" b="1" dirty="0" smtClean="0"/>
              <a:t>1</a:t>
            </a:r>
          </a:p>
          <a:p>
            <a:pPr marL="0" indent="0">
              <a:buNone/>
            </a:pPr>
            <a:endParaRPr lang="cs-CZ" sz="1100" b="1" dirty="0"/>
          </a:p>
          <a:p>
            <a:pPr marL="0" indent="0">
              <a:buNone/>
            </a:pPr>
            <a:endParaRPr lang="cs-CZ" sz="1100" b="1" dirty="0" smtClean="0"/>
          </a:p>
          <a:p>
            <a:pPr marL="0" indent="0">
              <a:buNone/>
            </a:pPr>
            <a:r>
              <a:rPr lang="cs-CZ" sz="1050" b="1" dirty="0"/>
              <a:t>SELECT </a:t>
            </a:r>
          </a:p>
          <a:p>
            <a:pPr marL="0" indent="0">
              <a:buNone/>
            </a:pPr>
            <a:r>
              <a:rPr lang="cs-CZ" sz="1050" dirty="0" err="1"/>
              <a:t>OkresBydliste</a:t>
            </a:r>
            <a:r>
              <a:rPr lang="cs-CZ" sz="1050" dirty="0"/>
              <a:t>,</a:t>
            </a:r>
          </a:p>
          <a:p>
            <a:pPr marL="0" indent="0">
              <a:buNone/>
            </a:pPr>
            <a:r>
              <a:rPr lang="cs-CZ" sz="1050" b="1" dirty="0" err="1"/>
              <a:t>avg</a:t>
            </a:r>
            <a:r>
              <a:rPr lang="cs-CZ" sz="1050" b="1" dirty="0"/>
              <a:t>(</a:t>
            </a:r>
            <a:r>
              <a:rPr lang="cs-CZ" sz="1050" b="1" dirty="0" err="1"/>
              <a:t>age</a:t>
            </a:r>
            <a:r>
              <a:rPr lang="cs-CZ" sz="1050" b="1" dirty="0"/>
              <a:t>(</a:t>
            </a:r>
            <a:r>
              <a:rPr lang="cs-CZ" sz="1050" b="1" dirty="0" err="1"/>
              <a:t>datumumrti,datumnarozeni</a:t>
            </a:r>
            <a:r>
              <a:rPr lang="cs-CZ" sz="1050" b="1" dirty="0"/>
              <a:t>)) FROM </a:t>
            </a:r>
            <a:r>
              <a:rPr lang="cs-CZ" sz="1050" b="1" dirty="0" err="1"/>
              <a:t>lpz</a:t>
            </a:r>
            <a:endParaRPr lang="cs-CZ" sz="1050" b="1" dirty="0"/>
          </a:p>
          <a:p>
            <a:pPr marL="0" indent="0">
              <a:buNone/>
            </a:pPr>
            <a:r>
              <a:rPr lang="en-US" sz="1050" b="1" dirty="0"/>
              <a:t>WHERE </a:t>
            </a:r>
            <a:r>
              <a:rPr lang="en-US" sz="1050" b="1" dirty="0" err="1"/>
              <a:t>Datumumrti</a:t>
            </a:r>
            <a:r>
              <a:rPr lang="en-US" sz="1050" b="1" dirty="0"/>
              <a:t> BETWEEN '2022-01-01' AND '2022-12-31'</a:t>
            </a:r>
          </a:p>
          <a:p>
            <a:pPr marL="0" indent="0">
              <a:buNone/>
            </a:pPr>
            <a:r>
              <a:rPr lang="cs-CZ" sz="1050" b="1" dirty="0"/>
              <a:t>GROUP BY </a:t>
            </a:r>
            <a:r>
              <a:rPr lang="cs-CZ" sz="1050" b="1" dirty="0" err="1"/>
              <a:t>OkresBydliste</a:t>
            </a:r>
            <a:endParaRPr lang="cs-CZ" sz="1050" b="1" dirty="0"/>
          </a:p>
          <a:p>
            <a:pPr marL="0" indent="0">
              <a:buNone/>
            </a:pPr>
            <a:r>
              <a:rPr lang="cs-CZ" sz="1050" b="1" dirty="0"/>
              <a:t>ORDER BY </a:t>
            </a:r>
            <a:r>
              <a:rPr lang="cs-CZ" sz="1050" b="1" dirty="0" smtClean="0"/>
              <a:t>2</a:t>
            </a:r>
          </a:p>
          <a:p>
            <a:pPr marL="0" indent="0">
              <a:buNone/>
            </a:pPr>
            <a:endParaRPr lang="cs-CZ" sz="1050" b="1" dirty="0" smtClean="0"/>
          </a:p>
          <a:p>
            <a:pPr marL="0" indent="0">
              <a:buNone/>
            </a:pPr>
            <a:r>
              <a:rPr lang="cs-CZ" sz="1100" b="1" dirty="0"/>
              <a:t>SELECT </a:t>
            </a:r>
          </a:p>
          <a:p>
            <a:pPr marL="0" indent="0">
              <a:buNone/>
            </a:pPr>
            <a:r>
              <a:rPr lang="cs-CZ" sz="1100" dirty="0" err="1"/>
              <a:t>Pohlavi</a:t>
            </a:r>
            <a:r>
              <a:rPr lang="cs-CZ" sz="1100" dirty="0"/>
              <a:t>,</a:t>
            </a:r>
          </a:p>
          <a:p>
            <a:pPr marL="0" indent="0">
              <a:buNone/>
            </a:pPr>
            <a:r>
              <a:rPr lang="cs-CZ" sz="1100" b="1" dirty="0" err="1"/>
              <a:t>avg</a:t>
            </a:r>
            <a:r>
              <a:rPr lang="cs-CZ" sz="1100" b="1" dirty="0"/>
              <a:t>(</a:t>
            </a:r>
            <a:r>
              <a:rPr lang="cs-CZ" sz="1100" b="1" dirty="0" err="1"/>
              <a:t>age</a:t>
            </a:r>
            <a:r>
              <a:rPr lang="cs-CZ" sz="1100" b="1" dirty="0"/>
              <a:t>(</a:t>
            </a:r>
            <a:r>
              <a:rPr lang="cs-CZ" sz="1100" b="1" dirty="0" err="1"/>
              <a:t>datumumrti,datumnarozeni</a:t>
            </a:r>
            <a:r>
              <a:rPr lang="cs-CZ" sz="1100" b="1" dirty="0"/>
              <a:t>)) FROM </a:t>
            </a:r>
            <a:r>
              <a:rPr lang="cs-CZ" sz="1100" b="1" dirty="0" err="1"/>
              <a:t>lpz</a:t>
            </a:r>
            <a:endParaRPr lang="cs-CZ" sz="1100" b="1" dirty="0"/>
          </a:p>
          <a:p>
            <a:pPr marL="0" indent="0">
              <a:buNone/>
            </a:pPr>
            <a:r>
              <a:rPr lang="en-US" sz="1100" b="1" dirty="0"/>
              <a:t>WHERE </a:t>
            </a:r>
            <a:r>
              <a:rPr lang="en-US" sz="1100" b="1" dirty="0" err="1"/>
              <a:t>Datumumrti</a:t>
            </a:r>
            <a:r>
              <a:rPr lang="en-US" sz="1100" b="1" dirty="0"/>
              <a:t> BETWEEN '2022-01-01' AND '2022-12-31'</a:t>
            </a:r>
          </a:p>
          <a:p>
            <a:pPr marL="0" indent="0">
              <a:buNone/>
            </a:pPr>
            <a:r>
              <a:rPr lang="cs-CZ" sz="1100" b="1" dirty="0"/>
              <a:t>GROUP BY </a:t>
            </a:r>
            <a:r>
              <a:rPr lang="cs-CZ" sz="1100" b="1" dirty="0" err="1" smtClean="0"/>
              <a:t>Pohlavi</a:t>
            </a:r>
            <a:endParaRPr lang="cs-CZ" sz="1100" b="1" dirty="0" smtClean="0"/>
          </a:p>
          <a:p>
            <a:pPr marL="0" indent="0">
              <a:buNone/>
            </a:pPr>
            <a:endParaRPr lang="cs-CZ" sz="1100" b="1" dirty="0"/>
          </a:p>
          <a:p>
            <a:pPr marL="0" indent="0">
              <a:buNone/>
            </a:pPr>
            <a:r>
              <a:rPr lang="cs-CZ" sz="1050" b="1" dirty="0"/>
              <a:t>SELECT </a:t>
            </a:r>
          </a:p>
          <a:p>
            <a:pPr marL="0" indent="0">
              <a:buNone/>
            </a:pPr>
            <a:r>
              <a:rPr lang="cs-CZ" sz="1050" dirty="0" err="1"/>
              <a:t>rodinnystav</a:t>
            </a:r>
            <a:r>
              <a:rPr lang="cs-CZ" sz="1050" dirty="0"/>
              <a:t>,</a:t>
            </a:r>
          </a:p>
          <a:p>
            <a:pPr marL="0" indent="0">
              <a:buNone/>
            </a:pPr>
            <a:r>
              <a:rPr lang="cs-CZ" sz="1050" dirty="0" err="1"/>
              <a:t>Pohlavi</a:t>
            </a:r>
            <a:r>
              <a:rPr lang="cs-CZ" sz="1050" dirty="0"/>
              <a:t>,</a:t>
            </a:r>
          </a:p>
          <a:p>
            <a:pPr marL="0" indent="0">
              <a:buNone/>
            </a:pPr>
            <a:r>
              <a:rPr lang="cs-CZ" sz="1050" b="1" dirty="0" err="1"/>
              <a:t>avg</a:t>
            </a:r>
            <a:r>
              <a:rPr lang="cs-CZ" sz="1050" b="1" dirty="0"/>
              <a:t>(</a:t>
            </a:r>
            <a:r>
              <a:rPr lang="cs-CZ" sz="1050" b="1" dirty="0" err="1"/>
              <a:t>age</a:t>
            </a:r>
            <a:r>
              <a:rPr lang="cs-CZ" sz="1050" b="1" dirty="0"/>
              <a:t>(</a:t>
            </a:r>
            <a:r>
              <a:rPr lang="cs-CZ" sz="1050" b="1" dirty="0" err="1"/>
              <a:t>datumumrti,datumnarozeni</a:t>
            </a:r>
            <a:r>
              <a:rPr lang="cs-CZ" sz="1050" b="1" dirty="0"/>
              <a:t>)) FROM </a:t>
            </a:r>
            <a:r>
              <a:rPr lang="cs-CZ" sz="1050" b="1" dirty="0" err="1"/>
              <a:t>lpz</a:t>
            </a:r>
            <a:endParaRPr lang="cs-CZ" sz="1050" b="1" dirty="0"/>
          </a:p>
          <a:p>
            <a:pPr marL="0" indent="0">
              <a:buNone/>
            </a:pPr>
            <a:r>
              <a:rPr lang="en-US" sz="1050" b="1" dirty="0"/>
              <a:t>WHERE </a:t>
            </a:r>
            <a:r>
              <a:rPr lang="en-US" sz="1050" b="1" dirty="0" err="1"/>
              <a:t>Datumumrti</a:t>
            </a:r>
            <a:r>
              <a:rPr lang="en-US" sz="1050" b="1" dirty="0"/>
              <a:t> BETWEEN '2022-01-01' AND '2022-12-31'</a:t>
            </a:r>
          </a:p>
          <a:p>
            <a:pPr marL="0" indent="0">
              <a:buNone/>
            </a:pPr>
            <a:r>
              <a:rPr lang="cs-CZ" sz="1050" b="1" dirty="0"/>
              <a:t>GROUP BY </a:t>
            </a:r>
            <a:r>
              <a:rPr lang="cs-CZ" sz="1050" b="1" dirty="0" err="1"/>
              <a:t>rodinnystav,Pohlavi</a:t>
            </a:r>
            <a:endParaRPr lang="cs-CZ" sz="100" b="1" dirty="0"/>
          </a:p>
          <a:p>
            <a:pPr marL="0" indent="0">
              <a:buNone/>
            </a:pPr>
            <a:endParaRPr lang="cs-CZ" sz="1050" b="1" dirty="0" smtClean="0"/>
          </a:p>
          <a:p>
            <a:pPr marL="0" indent="0">
              <a:buNone/>
            </a:pPr>
            <a:endParaRPr lang="cs-CZ" sz="1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5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</a:t>
            </a:r>
            <a:r>
              <a:rPr lang="cs-CZ" dirty="0" smtClean="0"/>
              <a:t>ešení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987693"/>
            <a:ext cx="7683770" cy="60401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/>
              <a:t>SELECT rok, vek, vek - </a:t>
            </a:r>
            <a:r>
              <a:rPr lang="cs-CZ" sz="1200" b="1" dirty="0" err="1"/>
              <a:t>lag</a:t>
            </a:r>
            <a:r>
              <a:rPr lang="cs-CZ" sz="1200" b="1" dirty="0"/>
              <a:t>(vek,1,NULL) OVER (ORDER BY rok) </a:t>
            </a:r>
            <a:r>
              <a:rPr lang="cs-CZ" sz="1200" b="1" dirty="0" err="1"/>
              <a:t>zmena</a:t>
            </a:r>
            <a:endParaRPr lang="cs-CZ" sz="1200" b="1" dirty="0"/>
          </a:p>
          <a:p>
            <a:r>
              <a:rPr lang="cs-CZ" sz="1200" b="1" dirty="0"/>
              <a:t>FROM (</a:t>
            </a:r>
          </a:p>
          <a:p>
            <a:r>
              <a:rPr lang="cs-CZ" sz="1200" b="1" dirty="0"/>
              <a:t>SELECT </a:t>
            </a:r>
          </a:p>
          <a:p>
            <a:r>
              <a:rPr lang="cs-CZ" sz="1200" b="1" dirty="0" err="1"/>
              <a:t>to_char</a:t>
            </a:r>
            <a:r>
              <a:rPr lang="cs-CZ" sz="1200" b="1" dirty="0"/>
              <a:t>(</a:t>
            </a:r>
            <a:r>
              <a:rPr lang="cs-CZ" sz="1200" b="1" dirty="0" err="1"/>
              <a:t>datumumrti</a:t>
            </a:r>
            <a:r>
              <a:rPr lang="cs-CZ" sz="1200" b="1" dirty="0"/>
              <a:t>, '</a:t>
            </a:r>
            <a:r>
              <a:rPr lang="cs-CZ" sz="1200" b="1" dirty="0" err="1"/>
              <a:t>yyyy</a:t>
            </a:r>
            <a:r>
              <a:rPr lang="cs-CZ" sz="1200" b="1" dirty="0"/>
              <a:t>') ROK,</a:t>
            </a:r>
          </a:p>
          <a:p>
            <a:r>
              <a:rPr lang="cs-CZ" sz="1200" b="1" dirty="0" err="1"/>
              <a:t>avg</a:t>
            </a:r>
            <a:r>
              <a:rPr lang="cs-CZ" sz="1200" b="1" dirty="0"/>
              <a:t>(</a:t>
            </a:r>
            <a:r>
              <a:rPr lang="cs-CZ" sz="1200" b="1" dirty="0" err="1"/>
              <a:t>age</a:t>
            </a:r>
            <a:r>
              <a:rPr lang="cs-CZ" sz="1200" b="1" dirty="0"/>
              <a:t>(</a:t>
            </a:r>
            <a:r>
              <a:rPr lang="cs-CZ" sz="1200" b="1" dirty="0" err="1"/>
              <a:t>datumumrti,datumnarozeni</a:t>
            </a:r>
            <a:r>
              <a:rPr lang="cs-CZ" sz="1200" b="1" dirty="0"/>
              <a:t>)) vek </a:t>
            </a:r>
          </a:p>
          <a:p>
            <a:r>
              <a:rPr lang="cs-CZ" sz="1200" b="1" dirty="0"/>
              <a:t>FROM </a:t>
            </a:r>
            <a:r>
              <a:rPr lang="cs-CZ" sz="1200" b="1" dirty="0" err="1"/>
              <a:t>lpz</a:t>
            </a:r>
            <a:endParaRPr lang="cs-CZ" sz="1200" b="1" dirty="0"/>
          </a:p>
          <a:p>
            <a:r>
              <a:rPr lang="cs-CZ" sz="1200" b="1" dirty="0"/>
              <a:t>GROUP BY </a:t>
            </a:r>
            <a:r>
              <a:rPr lang="cs-CZ" sz="1200" b="1" dirty="0" err="1"/>
              <a:t>to_char</a:t>
            </a:r>
            <a:r>
              <a:rPr lang="cs-CZ" sz="1200" b="1" dirty="0"/>
              <a:t>(</a:t>
            </a:r>
            <a:r>
              <a:rPr lang="cs-CZ" sz="1200" b="1" dirty="0" err="1"/>
              <a:t>datumumrti</a:t>
            </a:r>
            <a:r>
              <a:rPr lang="cs-CZ" sz="1200" b="1" dirty="0"/>
              <a:t>, '</a:t>
            </a:r>
            <a:r>
              <a:rPr lang="cs-CZ" sz="1200" b="1" dirty="0" err="1"/>
              <a:t>yyyy</a:t>
            </a:r>
            <a:r>
              <a:rPr lang="cs-CZ" sz="1200" b="1" dirty="0"/>
              <a:t>')</a:t>
            </a:r>
          </a:p>
          <a:p>
            <a:r>
              <a:rPr lang="cs-CZ" sz="1200" dirty="0"/>
              <a:t>) x</a:t>
            </a:r>
          </a:p>
          <a:p>
            <a:r>
              <a:rPr lang="cs-CZ" sz="1200" b="1" dirty="0"/>
              <a:t>ORDER BY </a:t>
            </a:r>
            <a:r>
              <a:rPr lang="cs-CZ" sz="1200" b="1" dirty="0" smtClean="0"/>
              <a:t>1</a:t>
            </a:r>
          </a:p>
          <a:p>
            <a:endParaRPr lang="cs-CZ" sz="1200" b="1" dirty="0"/>
          </a:p>
          <a:p>
            <a:r>
              <a:rPr lang="cs-CZ" sz="1400" b="1" dirty="0"/>
              <a:t>SELECT </a:t>
            </a:r>
          </a:p>
          <a:p>
            <a:r>
              <a:rPr lang="cs-CZ" sz="1400" b="1" dirty="0" err="1"/>
              <a:t>to_char</a:t>
            </a:r>
            <a:r>
              <a:rPr lang="cs-CZ" sz="1400" b="1" dirty="0"/>
              <a:t>(</a:t>
            </a:r>
            <a:r>
              <a:rPr lang="cs-CZ" sz="1400" b="1" dirty="0" err="1"/>
              <a:t>datumumrti</a:t>
            </a:r>
            <a:r>
              <a:rPr lang="cs-CZ" sz="1400" b="1" dirty="0"/>
              <a:t>, '</a:t>
            </a:r>
            <a:r>
              <a:rPr lang="cs-CZ" sz="1400" b="1" dirty="0" err="1"/>
              <a:t>yyyy</a:t>
            </a:r>
            <a:r>
              <a:rPr lang="cs-CZ" sz="1400" b="1" dirty="0"/>
              <a:t>-mm') </a:t>
            </a:r>
            <a:r>
              <a:rPr lang="cs-CZ" sz="1400" b="1" dirty="0" err="1"/>
              <a:t>Mesic</a:t>
            </a:r>
            <a:r>
              <a:rPr lang="cs-CZ" sz="1400" b="1" dirty="0"/>
              <a:t>,</a:t>
            </a:r>
          </a:p>
          <a:p>
            <a:r>
              <a:rPr lang="cs-CZ" sz="1400" b="1" dirty="0" err="1"/>
              <a:t>avg</a:t>
            </a:r>
            <a:r>
              <a:rPr lang="cs-CZ" sz="1400" b="1" dirty="0"/>
              <a:t>(</a:t>
            </a:r>
            <a:r>
              <a:rPr lang="cs-CZ" sz="1400" b="1" dirty="0" err="1"/>
              <a:t>age</a:t>
            </a:r>
            <a:r>
              <a:rPr lang="cs-CZ" sz="1400" b="1" dirty="0"/>
              <a:t>(</a:t>
            </a:r>
            <a:r>
              <a:rPr lang="cs-CZ" sz="1400" b="1" dirty="0" err="1"/>
              <a:t>datumumrti,datumnarozeni</a:t>
            </a:r>
            <a:r>
              <a:rPr lang="cs-CZ" sz="1400" b="1" dirty="0"/>
              <a:t>)) vek </a:t>
            </a:r>
          </a:p>
          <a:p>
            <a:r>
              <a:rPr lang="cs-CZ" sz="1400" b="1" dirty="0"/>
              <a:t>FROM </a:t>
            </a:r>
            <a:r>
              <a:rPr lang="cs-CZ" sz="1400" b="1" dirty="0" err="1"/>
              <a:t>lpz</a:t>
            </a:r>
            <a:endParaRPr lang="cs-CZ" sz="1400" b="1" dirty="0"/>
          </a:p>
          <a:p>
            <a:r>
              <a:rPr lang="en-US" sz="1400" b="1" dirty="0"/>
              <a:t>WHERE  </a:t>
            </a:r>
            <a:r>
              <a:rPr lang="en-US" sz="1400" b="1" dirty="0" err="1"/>
              <a:t>Datumumrti</a:t>
            </a:r>
            <a:r>
              <a:rPr lang="en-US" sz="1400" b="1" dirty="0"/>
              <a:t> BETWEEN '2020-01-01' AND '2022-12-31'</a:t>
            </a:r>
          </a:p>
          <a:p>
            <a:r>
              <a:rPr lang="cs-CZ" sz="1400" b="1" dirty="0"/>
              <a:t>GROUP BY </a:t>
            </a:r>
            <a:r>
              <a:rPr lang="cs-CZ" sz="1400" b="1" dirty="0" err="1"/>
              <a:t>to_char</a:t>
            </a:r>
            <a:r>
              <a:rPr lang="cs-CZ" sz="1400" b="1" dirty="0"/>
              <a:t>(</a:t>
            </a:r>
            <a:r>
              <a:rPr lang="cs-CZ" sz="1400" b="1" dirty="0" err="1"/>
              <a:t>datumumrti</a:t>
            </a:r>
            <a:r>
              <a:rPr lang="cs-CZ" sz="1400" b="1" dirty="0"/>
              <a:t>, '</a:t>
            </a:r>
            <a:r>
              <a:rPr lang="cs-CZ" sz="1400" b="1" dirty="0" err="1"/>
              <a:t>yyyy</a:t>
            </a:r>
            <a:r>
              <a:rPr lang="cs-CZ" sz="1400" b="1" dirty="0"/>
              <a:t>-mm</a:t>
            </a:r>
            <a:r>
              <a:rPr lang="cs-CZ" sz="1400" b="1" dirty="0" smtClean="0"/>
              <a:t>')</a:t>
            </a:r>
          </a:p>
          <a:p>
            <a:endParaRPr lang="cs-CZ" sz="1400" b="1" dirty="0"/>
          </a:p>
          <a:p>
            <a:r>
              <a:rPr lang="cs-CZ" sz="1200" b="1" dirty="0"/>
              <a:t>SELECT </a:t>
            </a:r>
          </a:p>
          <a:p>
            <a:r>
              <a:rPr lang="cs-CZ" sz="1200" b="1" dirty="0" err="1"/>
              <a:t>to_char</a:t>
            </a:r>
            <a:r>
              <a:rPr lang="cs-CZ" sz="1200" b="1" dirty="0"/>
              <a:t>(</a:t>
            </a:r>
            <a:r>
              <a:rPr lang="cs-CZ" sz="1200" b="1" dirty="0" err="1"/>
              <a:t>datumumrti</a:t>
            </a:r>
            <a:r>
              <a:rPr lang="cs-CZ" sz="1200" b="1" dirty="0"/>
              <a:t>, '</a:t>
            </a:r>
            <a:r>
              <a:rPr lang="cs-CZ" sz="1200" b="1" dirty="0" err="1"/>
              <a:t>yyyy</a:t>
            </a:r>
            <a:r>
              <a:rPr lang="cs-CZ" sz="1200" b="1" dirty="0"/>
              <a:t>-mm') </a:t>
            </a:r>
            <a:r>
              <a:rPr lang="cs-CZ" sz="1200" b="1" dirty="0" err="1"/>
              <a:t>Mesic</a:t>
            </a:r>
            <a:r>
              <a:rPr lang="cs-CZ" sz="1200" b="1" dirty="0"/>
              <a:t>,</a:t>
            </a:r>
          </a:p>
          <a:p>
            <a:r>
              <a:rPr lang="cs-CZ" sz="1200" b="1" dirty="0" err="1"/>
              <a:t>count</a:t>
            </a:r>
            <a:r>
              <a:rPr lang="cs-CZ" sz="1200" b="1" dirty="0"/>
              <a:t>(*) </a:t>
            </a:r>
            <a:r>
              <a:rPr lang="cs-CZ" sz="1200" b="1" dirty="0" err="1"/>
              <a:t>Pocet</a:t>
            </a:r>
            <a:r>
              <a:rPr lang="cs-CZ" sz="1200" b="1" dirty="0"/>
              <a:t>,</a:t>
            </a:r>
          </a:p>
          <a:p>
            <a:r>
              <a:rPr lang="en-US" sz="1200" b="1" dirty="0"/>
              <a:t>sum(CASE WHEN age(</a:t>
            </a:r>
            <a:r>
              <a:rPr lang="en-US" sz="1200" b="1" dirty="0" err="1"/>
              <a:t>datumumrti,datumnarozeni</a:t>
            </a:r>
            <a:r>
              <a:rPr lang="en-US" sz="1200" b="1" dirty="0"/>
              <a:t>) &lt; INTERVAL'50 years' THEN 1 ELSE 0 END) Do50let</a:t>
            </a:r>
          </a:p>
          <a:p>
            <a:r>
              <a:rPr lang="cs-CZ" sz="1200" b="1" dirty="0"/>
              <a:t>FROM </a:t>
            </a:r>
            <a:r>
              <a:rPr lang="cs-CZ" sz="1200" b="1" dirty="0" err="1"/>
              <a:t>lpz</a:t>
            </a:r>
            <a:endParaRPr lang="cs-CZ" sz="1200" b="1" dirty="0"/>
          </a:p>
          <a:p>
            <a:r>
              <a:rPr lang="en-US" sz="1200" b="1" dirty="0"/>
              <a:t>WHERE  </a:t>
            </a:r>
            <a:r>
              <a:rPr lang="en-US" sz="1200" b="1" dirty="0" err="1"/>
              <a:t>Datumumrti</a:t>
            </a:r>
            <a:r>
              <a:rPr lang="en-US" sz="1200" b="1" dirty="0"/>
              <a:t> BETWEEN '2019-01-01' AND '2022-12-31'</a:t>
            </a:r>
          </a:p>
          <a:p>
            <a:r>
              <a:rPr lang="cs-CZ" sz="1200" b="1" dirty="0"/>
              <a:t>GROUP BY </a:t>
            </a:r>
            <a:r>
              <a:rPr lang="cs-CZ" sz="1200" b="1" dirty="0" err="1"/>
              <a:t>to_char</a:t>
            </a:r>
            <a:r>
              <a:rPr lang="cs-CZ" sz="1200" b="1" dirty="0"/>
              <a:t>(</a:t>
            </a:r>
            <a:r>
              <a:rPr lang="cs-CZ" sz="1200" b="1" dirty="0" err="1"/>
              <a:t>datumumrti</a:t>
            </a:r>
            <a:r>
              <a:rPr lang="cs-CZ" sz="1200" b="1" dirty="0"/>
              <a:t>, '</a:t>
            </a:r>
            <a:r>
              <a:rPr lang="cs-CZ" sz="1200" b="1" dirty="0" err="1"/>
              <a:t>yyyy</a:t>
            </a:r>
            <a:r>
              <a:rPr lang="cs-CZ" sz="1200" b="1" dirty="0"/>
              <a:t>-mm')</a:t>
            </a:r>
          </a:p>
          <a:p>
            <a:r>
              <a:rPr lang="cs-CZ" sz="1200" b="1" dirty="0"/>
              <a:t>ORDER BY 1</a:t>
            </a:r>
            <a:endParaRPr lang="cs-CZ" sz="1050" b="1" dirty="0" smtClean="0"/>
          </a:p>
          <a:p>
            <a:endParaRPr lang="cs-CZ" sz="1400" b="1" dirty="0"/>
          </a:p>
          <a:p>
            <a:endParaRPr lang="en-US" sz="105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cs-CZ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11560" y="1124744"/>
            <a:ext cx="54726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SELECT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datumumrti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count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(*)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Pocet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FROM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lpz</a:t>
            </a:r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WHERE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to_char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datumumrti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</a:rPr>
              <a:t>'</a:t>
            </a:r>
            <a:r>
              <a:rPr lang="en-US" b="1" dirty="0" err="1">
                <a:solidFill>
                  <a:srgbClr val="008000"/>
                </a:solidFill>
                <a:latin typeface="Consolas" panose="020B0609020204030204" pitchFamily="49" charset="0"/>
              </a:rPr>
              <a:t>dd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</a:rPr>
              <a:t>-Day'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</a:rPr>
              <a:t>'13-Friday   '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</a:rPr>
              <a:t>'14-Saturday '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cs-CZ" b="1" dirty="0">
                <a:solidFill>
                  <a:srgbClr val="800000"/>
                </a:solidFill>
                <a:latin typeface="Consolas" panose="020B0609020204030204" pitchFamily="49" charset="0"/>
              </a:rPr>
              <a:t>GROUP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b="1" dirty="0">
                <a:solidFill>
                  <a:srgbClr val="800000"/>
                </a:solidFill>
                <a:latin typeface="Consolas" panose="020B0609020204030204" pitchFamily="49" charset="0"/>
              </a:rPr>
              <a:t>BY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datumumrti</a:t>
            </a:r>
            <a:endParaRPr lang="cs-CZ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b="1" dirty="0">
                <a:solidFill>
                  <a:srgbClr val="800000"/>
                </a:solidFill>
                <a:latin typeface="Consolas" panose="020B0609020204030204" pitchFamily="49" charset="0"/>
              </a:rPr>
              <a:t>ORDER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b="1" dirty="0">
                <a:solidFill>
                  <a:srgbClr val="800000"/>
                </a:solidFill>
                <a:latin typeface="Consolas" panose="020B0609020204030204" pitchFamily="49" charset="0"/>
              </a:rPr>
              <a:t>BY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b="1" dirty="0">
                <a:solidFill>
                  <a:srgbClr val="0000FF"/>
                </a:solidFill>
                <a:latin typeface="Consolas" panose="020B0609020204030204" pitchFamily="49" charset="0"/>
              </a:rPr>
              <a:t>1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2746058"/>
            <a:ext cx="74888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800000"/>
                </a:solidFill>
                <a:latin typeface="Consolas" panose="020B0609020204030204" pitchFamily="49" charset="0"/>
              </a:rPr>
              <a:t>SELECT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datumumrti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, </a:t>
            </a:r>
            <a:r>
              <a:rPr lang="cs-CZ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pocet_patek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cs-CZ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pocet_sobota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cs-CZ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pocet_patek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cs-CZ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pocet_sobota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rozdil</a:t>
            </a:r>
            <a:endParaRPr lang="cs-CZ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b="1" dirty="0">
                <a:solidFill>
                  <a:srgbClr val="800000"/>
                </a:solidFill>
                <a:latin typeface="Consolas" panose="020B0609020204030204" pitchFamily="49" charset="0"/>
              </a:rPr>
              <a:t>FROM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</a:p>
          <a:p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SELECT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datumumrti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count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(*)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Pocet_patek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lead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count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(*),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</a:rPr>
              <a:t>'0'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cs-CZ" b="1" dirty="0">
                <a:solidFill>
                  <a:srgbClr val="800000"/>
                </a:solidFill>
                <a:latin typeface="Consolas" panose="020B0609020204030204" pitchFamily="49" charset="0"/>
              </a:rPr>
              <a:t>OVER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cs-CZ" b="1" dirty="0">
                <a:solidFill>
                  <a:srgbClr val="800000"/>
                </a:solidFill>
                <a:latin typeface="Consolas" panose="020B0609020204030204" pitchFamily="49" charset="0"/>
              </a:rPr>
              <a:t>PARTITION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b="1" dirty="0">
                <a:solidFill>
                  <a:srgbClr val="800000"/>
                </a:solidFill>
                <a:latin typeface="Consolas" panose="020B0609020204030204" pitchFamily="49" charset="0"/>
              </a:rPr>
              <a:t>BY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to_char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cs-CZ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datumumrti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cs-CZ" b="1" dirty="0">
                <a:solidFill>
                  <a:srgbClr val="008000"/>
                </a:solidFill>
                <a:latin typeface="Consolas" panose="020B0609020204030204" pitchFamily="49" charset="0"/>
              </a:rPr>
              <a:t>'</a:t>
            </a:r>
            <a:r>
              <a:rPr lang="cs-CZ" b="1" dirty="0" err="1">
                <a:solidFill>
                  <a:srgbClr val="008000"/>
                </a:solidFill>
                <a:latin typeface="Consolas" panose="020B0609020204030204" pitchFamily="49" charset="0"/>
              </a:rPr>
              <a:t>yyyymm</a:t>
            </a:r>
            <a:r>
              <a:rPr lang="cs-CZ" b="1" dirty="0">
                <a:solidFill>
                  <a:srgbClr val="008000"/>
                </a:solidFill>
                <a:latin typeface="Consolas" panose="020B0609020204030204" pitchFamily="49" charset="0"/>
              </a:rPr>
              <a:t>'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cs-CZ" b="1" dirty="0">
                <a:solidFill>
                  <a:srgbClr val="800000"/>
                </a:solidFill>
                <a:latin typeface="Consolas" panose="020B0609020204030204" pitchFamily="49" charset="0"/>
              </a:rPr>
              <a:t>ORDER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b="1" dirty="0">
                <a:solidFill>
                  <a:srgbClr val="800000"/>
                </a:solidFill>
                <a:latin typeface="Consolas" panose="020B0609020204030204" pitchFamily="49" charset="0"/>
              </a:rPr>
              <a:t>BY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datumumrti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cs-CZ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pocet_sobota</a:t>
            </a:r>
            <a:endParaRPr lang="cs-CZ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b="1" dirty="0">
                <a:solidFill>
                  <a:srgbClr val="800000"/>
                </a:solidFill>
                <a:latin typeface="Consolas" panose="020B0609020204030204" pitchFamily="49" charset="0"/>
              </a:rPr>
              <a:t>FROM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lpz</a:t>
            </a:r>
            <a:endParaRPr lang="cs-CZ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WHERE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to_char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datumumrti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</a:rPr>
              <a:t>'</a:t>
            </a:r>
            <a:r>
              <a:rPr lang="en-US" b="1" dirty="0" err="1">
                <a:solidFill>
                  <a:srgbClr val="008000"/>
                </a:solidFill>
                <a:latin typeface="Consolas" panose="020B0609020204030204" pitchFamily="49" charset="0"/>
              </a:rPr>
              <a:t>dd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</a:rPr>
              <a:t>-Day'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b="1" dirty="0">
                <a:solidFill>
                  <a:srgbClr val="800000"/>
                </a:solidFill>
                <a:latin typeface="Consolas" panose="020B0609020204030204" pitchFamily="49" charset="0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</a:rPr>
              <a:t>'13-Friday   '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</a:rPr>
              <a:t>'14-Saturday '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cs-CZ" b="1" dirty="0">
                <a:solidFill>
                  <a:srgbClr val="800000"/>
                </a:solidFill>
                <a:latin typeface="Consolas" panose="020B0609020204030204" pitchFamily="49" charset="0"/>
              </a:rPr>
              <a:t>GROUP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b="1" dirty="0">
                <a:solidFill>
                  <a:srgbClr val="800000"/>
                </a:solidFill>
                <a:latin typeface="Consolas" panose="020B0609020204030204" pitchFamily="49" charset="0"/>
              </a:rPr>
              <a:t>BY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datumumrti</a:t>
            </a:r>
            <a:endParaRPr lang="cs-CZ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) x </a:t>
            </a:r>
            <a:r>
              <a:rPr lang="cs-CZ" b="1" dirty="0">
                <a:solidFill>
                  <a:srgbClr val="800000"/>
                </a:solidFill>
                <a:latin typeface="Consolas" panose="020B0609020204030204" pitchFamily="49" charset="0"/>
              </a:rPr>
              <a:t>WHERE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pocet_sobota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&gt; </a:t>
            </a:r>
            <a:r>
              <a:rPr lang="cs-CZ" b="1" dirty="0">
                <a:solidFill>
                  <a:srgbClr val="0000FF"/>
                </a:solidFill>
                <a:latin typeface="Consolas" panose="020B0609020204030204" pitchFamily="49" charset="0"/>
              </a:rPr>
              <a:t>0</a:t>
            </a:r>
          </a:p>
          <a:p>
            <a:r>
              <a:rPr lang="cs-CZ" b="1" dirty="0">
                <a:solidFill>
                  <a:srgbClr val="800000"/>
                </a:solidFill>
                <a:latin typeface="Consolas" panose="020B0609020204030204" pitchFamily="49" charset="0"/>
              </a:rPr>
              <a:t>ORDER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b="1" dirty="0">
                <a:solidFill>
                  <a:srgbClr val="800000"/>
                </a:solidFill>
                <a:latin typeface="Consolas" panose="020B0609020204030204" pitchFamily="49" charset="0"/>
              </a:rPr>
              <a:t>BY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b="1" dirty="0">
                <a:solidFill>
                  <a:srgbClr val="0000FF"/>
                </a:solidFill>
                <a:latin typeface="Consolas" panose="020B0609020204030204" pitchFamily="49" charset="0"/>
              </a:rPr>
              <a:t>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1115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3923</TotalTime>
  <Words>557</Words>
  <Application>Microsoft Office PowerPoint</Application>
  <PresentationFormat>Předvádění na obrazovce (4:3)</PresentationFormat>
  <Paragraphs>110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Consolas</vt:lpstr>
      <vt:lpstr>Trebuchet MS</vt:lpstr>
      <vt:lpstr>Wingdings</vt:lpstr>
      <vt:lpstr>Motiv systému Office</vt:lpstr>
      <vt:lpstr>Databázové systémy a SQL</vt:lpstr>
      <vt:lpstr>Cvičení</vt:lpstr>
      <vt:lpstr>Cvičení</vt:lpstr>
      <vt:lpstr>Prezentace aplikace PowerPoint</vt:lpstr>
      <vt:lpstr>Řešení</vt:lpstr>
      <vt:lpstr>Řešení</vt:lpstr>
      <vt:lpstr>Řešení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468</cp:revision>
  <dcterms:created xsi:type="dcterms:W3CDTF">2011-01-19T10:31:11Z</dcterms:created>
  <dcterms:modified xsi:type="dcterms:W3CDTF">2023-05-09T06:21:08Z</dcterms:modified>
</cp:coreProperties>
</file>