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78" r:id="rId8"/>
    <p:sldId id="277" r:id="rId9"/>
    <p:sldId id="279" r:id="rId10"/>
    <p:sldId id="280" r:id="rId11"/>
    <p:sldId id="262" r:id="rId12"/>
    <p:sldId id="268" r:id="rId13"/>
    <p:sldId id="264" r:id="rId14"/>
    <p:sldId id="281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668" y="72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90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98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93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9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2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12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99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4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91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6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4ECF-62A7-4A22-A0DC-96F8E5FE44C4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9526B-72E6-41A9-877F-AA9CDA1D57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3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5.png"/><Relationship Id="rId5" Type="http://schemas.openxmlformats.org/officeDocument/2006/relationships/image" Target="../media/image41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40.png"/><Relationship Id="rId9" Type="http://schemas.openxmlformats.org/officeDocument/2006/relationships/image" Target="../media/image420.png"/><Relationship Id="rId1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2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0.png"/><Relationship Id="rId11" Type="http://schemas.openxmlformats.org/officeDocument/2006/relationships/image" Target="../media/image68.png"/><Relationship Id="rId5" Type="http://schemas.openxmlformats.org/officeDocument/2006/relationships/image" Target="../media/image480.png"/><Relationship Id="rId10" Type="http://schemas.openxmlformats.org/officeDocument/2006/relationships/image" Target="../media/image67.png"/><Relationship Id="rId4" Type="http://schemas.openxmlformats.org/officeDocument/2006/relationships/image" Target="../media/image63.png"/><Relationship Id="rId9" Type="http://schemas.openxmlformats.org/officeDocument/2006/relationships/image" Target="../media/image6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11.png"/><Relationship Id="rId3" Type="http://schemas.openxmlformats.org/officeDocument/2006/relationships/image" Target="../media/image611.png"/><Relationship Id="rId7" Type="http://schemas.openxmlformats.org/officeDocument/2006/relationships/image" Target="../media/image72.png"/><Relationship Id="rId12" Type="http://schemas.openxmlformats.org/officeDocument/2006/relationships/image" Target="../media/image701.png"/><Relationship Id="rId2" Type="http://schemas.openxmlformats.org/officeDocument/2006/relationships/image" Target="../media/image601.png"/><Relationship Id="rId16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0.png"/><Relationship Id="rId11" Type="http://schemas.openxmlformats.org/officeDocument/2006/relationships/image" Target="../media/image691.png"/><Relationship Id="rId5" Type="http://schemas.openxmlformats.org/officeDocument/2006/relationships/image" Target="../media/image71.png"/><Relationship Id="rId15" Type="http://schemas.openxmlformats.org/officeDocument/2006/relationships/image" Target="../media/image77.png"/><Relationship Id="rId10" Type="http://schemas.openxmlformats.org/officeDocument/2006/relationships/image" Target="../media/image75.png"/><Relationship Id="rId4" Type="http://schemas.openxmlformats.org/officeDocument/2006/relationships/image" Target="../media/image621.png"/><Relationship Id="rId9" Type="http://schemas.openxmlformats.org/officeDocument/2006/relationships/image" Target="../media/image74.png"/><Relationship Id="rId14" Type="http://schemas.openxmlformats.org/officeDocument/2006/relationships/image" Target="../media/image7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6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3" Type="http://schemas.openxmlformats.org/officeDocument/2006/relationships/image" Target="../media/image650.png"/><Relationship Id="rId7" Type="http://schemas.openxmlformats.org/officeDocument/2006/relationships/image" Target="../media/image680.png"/><Relationship Id="rId12" Type="http://schemas.openxmlformats.org/officeDocument/2006/relationships/image" Target="../media/image73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0.png"/><Relationship Id="rId11" Type="http://schemas.openxmlformats.org/officeDocument/2006/relationships/image" Target="../media/image720.png"/><Relationship Id="rId5" Type="http://schemas.openxmlformats.org/officeDocument/2006/relationships/image" Target="../media/image660.png"/><Relationship Id="rId10" Type="http://schemas.openxmlformats.org/officeDocument/2006/relationships/image" Target="../media/image710.png"/><Relationship Id="rId4" Type="http://schemas.openxmlformats.org/officeDocument/2006/relationships/image" Target="../media/image620.png"/><Relationship Id="rId9" Type="http://schemas.openxmlformats.org/officeDocument/2006/relationships/image" Target="../media/image70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0.png"/><Relationship Id="rId13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00.png"/><Relationship Id="rId2" Type="http://schemas.openxmlformats.org/officeDocument/2006/relationships/image" Target="../media/image750.png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0.png"/><Relationship Id="rId5" Type="http://schemas.openxmlformats.org/officeDocument/2006/relationships/image" Target="../media/image780.png"/><Relationship Id="rId15" Type="http://schemas.openxmlformats.org/officeDocument/2006/relationships/image" Target="../media/image85.png"/><Relationship Id="rId10" Type="http://schemas.openxmlformats.org/officeDocument/2006/relationships/image" Target="../media/image83.png"/><Relationship Id="rId4" Type="http://schemas.openxmlformats.org/officeDocument/2006/relationships/image" Target="../media/image770.png"/><Relationship Id="rId9" Type="http://schemas.openxmlformats.org/officeDocument/2006/relationships/image" Target="../media/image82.png"/><Relationship Id="rId14" Type="http://schemas.openxmlformats.org/officeDocument/2006/relationships/image" Target="../media/image8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0.png"/><Relationship Id="rId13" Type="http://schemas.openxmlformats.org/officeDocument/2006/relationships/image" Target="../media/image93.png"/><Relationship Id="rId3" Type="http://schemas.openxmlformats.org/officeDocument/2006/relationships/image" Target="../media/image81.png"/><Relationship Id="rId7" Type="http://schemas.openxmlformats.org/officeDocument/2006/relationships/image" Target="../media/image800.png"/><Relationship Id="rId12" Type="http://schemas.openxmlformats.org/officeDocument/2006/relationships/image" Target="../media/image92.png"/><Relationship Id="rId17" Type="http://schemas.openxmlformats.org/officeDocument/2006/relationships/image" Target="../media/image94.png"/><Relationship Id="rId2" Type="http://schemas.openxmlformats.org/officeDocument/2006/relationships/image" Target="../media/image88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0.png"/><Relationship Id="rId11" Type="http://schemas.openxmlformats.org/officeDocument/2006/relationships/image" Target="../media/image91.png"/><Relationship Id="rId5" Type="http://schemas.openxmlformats.org/officeDocument/2006/relationships/image" Target="../media/image90.png"/><Relationship Id="rId10" Type="http://schemas.openxmlformats.org/officeDocument/2006/relationships/image" Target="../media/image86.png"/><Relationship Id="rId4" Type="http://schemas.openxmlformats.org/officeDocument/2006/relationships/image" Target="../media/image89.png"/><Relationship Id="rId9" Type="http://schemas.openxmlformats.org/officeDocument/2006/relationships/image" Target="../media/image8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112.png"/><Relationship Id="rId3" Type="http://schemas.openxmlformats.org/officeDocument/2006/relationships/image" Target="../media/image1000.png"/><Relationship Id="rId7" Type="http://schemas.openxmlformats.org/officeDocument/2006/relationships/image" Target="../media/image810.png"/><Relationship Id="rId12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0.png"/><Relationship Id="rId11" Type="http://schemas.openxmlformats.org/officeDocument/2006/relationships/image" Target="../media/image110.png"/><Relationship Id="rId5" Type="http://schemas.openxmlformats.org/officeDocument/2006/relationships/image" Target="../media/image790.png"/><Relationship Id="rId15" Type="http://schemas.openxmlformats.org/officeDocument/2006/relationships/image" Target="../media/image1130.png"/><Relationship Id="rId10" Type="http://schemas.openxmlformats.org/officeDocument/2006/relationships/image" Target="../media/image109.png"/><Relationship Id="rId9" Type="http://schemas.openxmlformats.org/officeDocument/2006/relationships/image" Target="../media/image86.png"/><Relationship Id="rId14" Type="http://schemas.openxmlformats.org/officeDocument/2006/relationships/image" Target="../media/image1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2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Elektrický dipól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00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6084168" y="1052736"/>
            <a:ext cx="2880320" cy="2808312"/>
          </a:xfrm>
          <a:prstGeom prst="ellipse">
            <a:avLst/>
          </a:prstGeom>
          <a:solidFill>
            <a:srgbClr val="00B050">
              <a:alpha val="47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380312" y="2276872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64288" y="4797152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7152"/>
                <a:ext cx="377924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6804248" y="285293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308304" y="220486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pole dipólu</a:t>
            </a:r>
            <a:endParaRPr lang="cs-CZ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5400600" cy="489654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Kromě </a:t>
            </a:r>
            <a:r>
              <a:rPr lang="cs-CZ" dirty="0" smtClean="0"/>
              <a:t>toho, </a:t>
            </a:r>
            <a:r>
              <a:rPr lang="cs-CZ" dirty="0" smtClean="0"/>
              <a:t>v celé řadě případů je už  stavební prvek látky – </a:t>
            </a:r>
            <a:r>
              <a:rPr lang="cs-CZ" dirty="0" smtClean="0"/>
              <a:t>molekula–  </a:t>
            </a:r>
            <a:r>
              <a:rPr lang="cs-CZ" dirty="0" smtClean="0"/>
              <a:t>i bez vnějšího pole v podobě dipólu. Tyto permanentní dvojice nábojů jsou (bez vnějšího pole) </a:t>
            </a:r>
            <a:r>
              <a:rPr lang="cs-CZ" dirty="0" smtClean="0"/>
              <a:t>buďto:</a:t>
            </a:r>
            <a:endParaRPr lang="cs-CZ" dirty="0" smtClean="0"/>
          </a:p>
          <a:p>
            <a:r>
              <a:rPr lang="cs-CZ" dirty="0" smtClean="0"/>
              <a:t> tepelným pohybem </a:t>
            </a:r>
            <a:r>
              <a:rPr lang="cs-CZ" dirty="0" smtClean="0"/>
              <a:t>rozmítány </a:t>
            </a:r>
            <a:r>
              <a:rPr lang="cs-CZ" dirty="0" smtClean="0"/>
              <a:t>tak, že jejich celkové </a:t>
            </a:r>
            <a:r>
              <a:rPr lang="cs-CZ" dirty="0" smtClean="0"/>
              <a:t>el. pole </a:t>
            </a:r>
            <a:r>
              <a:rPr lang="cs-CZ" dirty="0" smtClean="0"/>
              <a:t>je nulové,</a:t>
            </a:r>
          </a:p>
          <a:p>
            <a:r>
              <a:rPr lang="cs-CZ" dirty="0" smtClean="0"/>
              <a:t>nebo jsou zformovány do </a:t>
            </a:r>
            <a:r>
              <a:rPr lang="cs-CZ" dirty="0" smtClean="0"/>
              <a:t>tzv. </a:t>
            </a:r>
            <a:r>
              <a:rPr lang="cs-CZ" dirty="0" smtClean="0"/>
              <a:t>domén, ve kterých jsou elektrické </a:t>
            </a:r>
            <a:r>
              <a:rPr lang="cs-CZ" dirty="0" smtClean="0"/>
              <a:t>momenty spontánně orientovány.</a:t>
            </a:r>
            <a:endParaRPr lang="cs-CZ" dirty="0"/>
          </a:p>
        </p:txBody>
      </p:sp>
      <p:sp>
        <p:nvSpPr>
          <p:cNvPr id="26" name="Ovál 25"/>
          <p:cNvSpPr/>
          <p:nvPr/>
        </p:nvSpPr>
        <p:spPr>
          <a:xfrm>
            <a:off x="5868144" y="3861048"/>
            <a:ext cx="2880320" cy="2808312"/>
          </a:xfrm>
          <a:prstGeom prst="ellipse">
            <a:avLst/>
          </a:prstGeom>
          <a:solidFill>
            <a:srgbClr val="00B050">
              <a:alpha val="47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7586072" y="508518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6588224" y="4221088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/>
          <p:cNvSpPr/>
          <p:nvPr/>
        </p:nvSpPr>
        <p:spPr>
          <a:xfrm>
            <a:off x="6588224" y="5013176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>
            <a:off x="6588224" y="5805264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7164288" y="4149080"/>
                <a:ext cx="39087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149080"/>
                <a:ext cx="390876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Přímá spojnice se šipkou 36"/>
          <p:cNvCxnSpPr/>
          <p:nvPr/>
        </p:nvCxnSpPr>
        <p:spPr>
          <a:xfrm>
            <a:off x="7164288" y="522920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8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59632" y="404664"/>
            <a:ext cx="220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elektrické pole dipólu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5004047" y="1759285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732239" y="1183221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5205425" y="1675742"/>
            <a:ext cx="1810868" cy="19414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6063815" y="963374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815" y="963374"/>
                <a:ext cx="377924" cy="410305"/>
              </a:xfrm>
              <a:prstGeom prst="rect">
                <a:avLst/>
              </a:prstGeom>
              <a:blipFill>
                <a:blip r:embed="rId2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4734126" y="1468466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126" y="1468466"/>
                <a:ext cx="572914" cy="369332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6663713" y="845466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713" y="845466"/>
                <a:ext cx="572914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se šipkou 11"/>
          <p:cNvCxnSpPr/>
          <p:nvPr/>
        </p:nvCxnSpPr>
        <p:spPr>
          <a:xfrm>
            <a:off x="5292079" y="2191333"/>
            <a:ext cx="761928" cy="2225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6054007" y="1543261"/>
            <a:ext cx="966264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5220071" y="3199445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1" y="3199445"/>
                <a:ext cx="439608" cy="369332"/>
              </a:xfrm>
              <a:prstGeom prst="rect">
                <a:avLst/>
              </a:prstGeom>
              <a:blipFill>
                <a:blip r:embed="rId5"/>
                <a:stretch>
                  <a:fillRect t="-23333" r="-2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6588223" y="2983421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3" y="2983421"/>
                <a:ext cx="452560" cy="369332"/>
              </a:xfrm>
              <a:prstGeom prst="rect">
                <a:avLst/>
              </a:prstGeom>
              <a:blipFill>
                <a:blip r:embed="rId6"/>
                <a:stretch>
                  <a:fillRect t="-22951" r="-20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5688004" y="1471253"/>
                <a:ext cx="3686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4" y="1471253"/>
                <a:ext cx="368626" cy="369332"/>
              </a:xfrm>
              <a:prstGeom prst="rect">
                <a:avLst/>
              </a:prstGeom>
              <a:blipFill>
                <a:blip r:embed="rId7"/>
                <a:stretch>
                  <a:fillRect t="-22951" r="-29508"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187624" y="908720"/>
                <a:ext cx="1959704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908720"/>
                <a:ext cx="1959704" cy="6597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1259632" y="1772816"/>
                <a:ext cx="2044662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72816"/>
                <a:ext cx="2044662" cy="65979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839613" y="4221088"/>
                <a:ext cx="2471510" cy="733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13" y="4221088"/>
                <a:ext cx="2471510" cy="733855"/>
              </a:xfrm>
              <a:prstGeom prst="rect">
                <a:avLst/>
              </a:prstGeom>
              <a:blipFill>
                <a:blip r:embed="rId10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827584" y="2564904"/>
                <a:ext cx="3059748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564904"/>
                <a:ext cx="3059748" cy="65979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délník 24"/>
              <p:cNvSpPr/>
              <p:nvPr/>
            </p:nvSpPr>
            <p:spPr>
              <a:xfrm>
                <a:off x="752089" y="5589240"/>
                <a:ext cx="3490827" cy="806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89" y="5589240"/>
                <a:ext cx="3490827" cy="8061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1671437" y="3588553"/>
                <a:ext cx="137204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−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437" y="3588553"/>
                <a:ext cx="1372042" cy="410305"/>
              </a:xfrm>
              <a:prstGeom prst="rect">
                <a:avLst/>
              </a:prstGeom>
              <a:blipFill>
                <a:blip r:embed="rId13"/>
                <a:stretch>
                  <a:fillRect t="-22388" r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/>
          <p:cNvCxnSpPr/>
          <p:nvPr/>
        </p:nvCxnSpPr>
        <p:spPr>
          <a:xfrm flipH="1" flipV="1">
            <a:off x="7040783" y="1568516"/>
            <a:ext cx="1563665" cy="474080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 flipV="1">
            <a:off x="6063815" y="4379012"/>
            <a:ext cx="2540633" cy="193030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7777435" y="3362539"/>
                <a:ext cx="640560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𝑑𝑖𝑝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435" y="3362539"/>
                <a:ext cx="640560" cy="390748"/>
              </a:xfrm>
              <a:prstGeom prst="rect">
                <a:avLst/>
              </a:prstGeom>
              <a:blipFill>
                <a:blip r:embed="rId14"/>
                <a:stretch>
                  <a:fillRect t="-20313" b="-78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ovéPole 37"/>
              <p:cNvSpPr txBox="1"/>
              <p:nvPr/>
            </p:nvSpPr>
            <p:spPr>
              <a:xfrm>
                <a:off x="6698999" y="5085184"/>
                <a:ext cx="428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999" y="5085184"/>
                <a:ext cx="428515" cy="369332"/>
              </a:xfrm>
              <a:prstGeom prst="rect">
                <a:avLst/>
              </a:prstGeom>
              <a:blipFill>
                <a:blip r:embed="rId15"/>
                <a:stretch>
                  <a:fillRect t="-22951" r="-2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ovéPole 38"/>
              <p:cNvSpPr txBox="1"/>
              <p:nvPr/>
            </p:nvSpPr>
            <p:spPr>
              <a:xfrm>
                <a:off x="4546178" y="4542367"/>
                <a:ext cx="1438919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𝑑𝑖𝑝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178" y="4542367"/>
                <a:ext cx="1438919" cy="298415"/>
              </a:xfrm>
              <a:prstGeom prst="rect">
                <a:avLst/>
              </a:prstGeom>
              <a:blipFill>
                <a:blip r:embed="rId16"/>
                <a:stretch>
                  <a:fillRect l="-4661" t="-40816" r="-4237" b="-26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1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98929" y="292006"/>
            <a:ext cx="3255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elektrické pole  bodového dipólu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020272" y="965727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740352" y="749703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7252807" y="1077792"/>
            <a:ext cx="747377" cy="16297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 rot="20426309">
                <a:off x="7137063" y="372483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26309">
                <a:off x="7137063" y="372483"/>
                <a:ext cx="828368" cy="410305"/>
              </a:xfrm>
              <a:prstGeom prst="rect">
                <a:avLst/>
              </a:prstGeom>
              <a:blipFill>
                <a:blip r:embed="rId2"/>
                <a:stretch>
                  <a:fillRect t="-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6776816" y="701379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816" y="701379"/>
                <a:ext cx="572914" cy="369332"/>
              </a:xfrm>
              <a:prstGeom prst="rect">
                <a:avLst/>
              </a:prstGeom>
              <a:blipFill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8088629" y="553913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629" y="553913"/>
                <a:ext cx="572914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se šipkou 11"/>
          <p:cNvCxnSpPr>
            <a:stCxn id="7" idx="1"/>
          </p:cNvCxnSpPr>
          <p:nvPr/>
        </p:nvCxnSpPr>
        <p:spPr>
          <a:xfrm>
            <a:off x="7271299" y="1275376"/>
            <a:ext cx="1014957" cy="2923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8172400" y="1253759"/>
            <a:ext cx="118700" cy="2946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7520548" y="1940991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548" y="1940991"/>
                <a:ext cx="439608" cy="369332"/>
              </a:xfrm>
              <a:prstGeom prst="rect">
                <a:avLst/>
              </a:prstGeom>
              <a:blipFill>
                <a:blip r:embed="rId5"/>
                <a:stretch>
                  <a:fillRect t="-22951" r="-20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8179993" y="2416545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993" y="2416545"/>
                <a:ext cx="452560" cy="369332"/>
              </a:xfrm>
              <a:prstGeom prst="rect">
                <a:avLst/>
              </a:prstGeom>
              <a:blipFill>
                <a:blip r:embed="rId6"/>
                <a:stretch>
                  <a:fillRect t="-22951" r="-20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8294003" y="3878030"/>
                <a:ext cx="396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4003" y="3878030"/>
                <a:ext cx="39626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683568" y="938762"/>
                <a:ext cx="2471510" cy="733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938762"/>
                <a:ext cx="2471510" cy="733855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-223542" y="2738719"/>
                <a:ext cx="8002319" cy="1289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+2 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</m:rad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≅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2 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𝑑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cs-CZ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≅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3542" y="2738719"/>
                <a:ext cx="8002319" cy="12891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délník 24"/>
              <p:cNvSpPr/>
              <p:nvPr/>
            </p:nvSpPr>
            <p:spPr>
              <a:xfrm>
                <a:off x="107504" y="5517232"/>
                <a:ext cx="2307618" cy="808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517232"/>
                <a:ext cx="2307618" cy="8088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104953" y="2006240"/>
                <a:ext cx="6962547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předpokládáme, že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r>
                  <a:rPr lang="cs-CZ" dirty="0" smtClean="0"/>
                  <a:t> je velmi malé, pak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 smtClean="0"/>
                  <a:t> v rozvoji do prvního řádu </a:t>
                </a:r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53" y="2006240"/>
                <a:ext cx="6962547" cy="410305"/>
              </a:xfrm>
              <a:prstGeom prst="rect">
                <a:avLst/>
              </a:prstGeom>
              <a:blipFill>
                <a:blip r:embed="rId11"/>
                <a:stretch>
                  <a:fillRect l="-701" t="-22388" b="-238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-43642" y="4263680"/>
                <a:ext cx="8491042" cy="808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642" y="4263680"/>
                <a:ext cx="8491042" cy="8088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2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59632" y="404664"/>
            <a:ext cx="3255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elektrické pole  bodového dipólu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588224" y="12687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524328" y="908720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6877652" y="1272149"/>
            <a:ext cx="975084" cy="1643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 rot="20701277">
                <a:off x="6804248" y="692696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701277">
                <a:off x="6804248" y="692696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5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6096215" y="1169633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215" y="1169633"/>
                <a:ext cx="572914" cy="369332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7606592" y="529306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592" y="529306"/>
                <a:ext cx="572914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se šipkou 11"/>
          <p:cNvCxnSpPr/>
          <p:nvPr/>
        </p:nvCxnSpPr>
        <p:spPr>
          <a:xfrm flipH="1">
            <a:off x="6444208" y="1700808"/>
            <a:ext cx="432048" cy="4464496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2"/>
          </p:cNvCxnSpPr>
          <p:nvPr/>
        </p:nvCxnSpPr>
        <p:spPr>
          <a:xfrm flipH="1">
            <a:off x="6444208" y="1306437"/>
            <a:ext cx="1331839" cy="4930875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228184" y="2924944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924944"/>
                <a:ext cx="43960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3333" r="-20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7380312" y="2852936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852936"/>
                <a:ext cx="45256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2951" r="-20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6228184" y="6309320"/>
                <a:ext cx="396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6309320"/>
                <a:ext cx="39626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délník 24"/>
              <p:cNvSpPr/>
              <p:nvPr/>
            </p:nvSpPr>
            <p:spPr>
              <a:xfrm>
                <a:off x="539552" y="1196752"/>
                <a:ext cx="3074944" cy="984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𝑑𝑖𝑝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𝑑𝑖𝑝</m:t>
                                          </m:r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3074944" cy="9840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délník 26"/>
              <p:cNvSpPr/>
              <p:nvPr/>
            </p:nvSpPr>
            <p:spPr>
              <a:xfrm>
                <a:off x="539552" y="4941168"/>
                <a:ext cx="251857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941168"/>
                <a:ext cx="2518575" cy="7146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539552" y="2204864"/>
                <a:ext cx="2710870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0" dirty="0" smtClean="0"/>
                  <a:t>označíme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𝑄</m:t>
                    </m:r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+</m:t>
                        </m:r>
                      </m:sub>
                    </m:sSub>
                    <m:r>
                      <a:rPr lang="cs-CZ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04864"/>
                <a:ext cx="2710870" cy="410305"/>
              </a:xfrm>
              <a:prstGeom prst="rect">
                <a:avLst/>
              </a:prstGeom>
              <a:blipFill>
                <a:blip r:embed="rId10"/>
                <a:stretch>
                  <a:fillRect l="-2027" t="-22388" r="-9910" b="-238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467544" y="2852936"/>
                <a:ext cx="206781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52936"/>
                <a:ext cx="2067810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467544" y="3933056"/>
                <a:ext cx="2399888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0" dirty="0" smtClean="0"/>
                  <a:t>s využitím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𝛻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33056"/>
                <a:ext cx="2399888" cy="514051"/>
              </a:xfrm>
              <a:prstGeom prst="rect">
                <a:avLst/>
              </a:prstGeom>
              <a:blipFill>
                <a:blip r:embed="rId12"/>
                <a:stretch>
                  <a:fillRect l="-2290" t="-5882" r="-5598" b="-7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délník 10"/>
              <p:cNvSpPr/>
              <p:nvPr/>
            </p:nvSpPr>
            <p:spPr>
              <a:xfrm>
                <a:off x="4000780" y="1505434"/>
                <a:ext cx="1623586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𝑑𝑖𝑝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780" y="1505434"/>
                <a:ext cx="1623586" cy="390748"/>
              </a:xfrm>
              <a:prstGeom prst="rect">
                <a:avLst/>
              </a:prstGeom>
              <a:blipFill>
                <a:blip r:embed="rId13"/>
                <a:stretch>
                  <a:fillRect t="-20313" b="-78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8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59632" y="404664"/>
            <a:ext cx="210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interpretace  výrazu 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452320" y="90872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8388424" y="548680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7741748" y="912109"/>
            <a:ext cx="975084" cy="1643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 rot="20701277">
                <a:off x="7668344" y="332656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701277">
                <a:off x="7668344" y="332656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5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7236296" y="54868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388424" y="11663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7308304" y="1340768"/>
            <a:ext cx="432048" cy="4464496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2"/>
          </p:cNvCxnSpPr>
          <p:nvPr/>
        </p:nvCxnSpPr>
        <p:spPr>
          <a:xfrm flipH="1">
            <a:off x="7308304" y="946397"/>
            <a:ext cx="1331839" cy="4930875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948264" y="3356992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356992"/>
                <a:ext cx="43960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3333" r="-20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7668344" y="3140968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140968"/>
                <a:ext cx="45256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2951" r="-20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délník 26"/>
              <p:cNvSpPr/>
              <p:nvPr/>
            </p:nvSpPr>
            <p:spPr>
              <a:xfrm>
                <a:off x="1043608" y="692696"/>
                <a:ext cx="251857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692696"/>
                <a:ext cx="2518575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95936" y="908720"/>
                <a:ext cx="97257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908720"/>
                <a:ext cx="972574" cy="410305"/>
              </a:xfrm>
              <a:prstGeom prst="rect">
                <a:avLst/>
              </a:prstGeom>
              <a:blipFill rotWithShape="1">
                <a:blip r:embed="rId6"/>
                <a:stretch>
                  <a:fillRect t="-22388" r="-27044" b="-8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20"/>
              <p:cNvSpPr/>
              <p:nvPr/>
            </p:nvSpPr>
            <p:spPr>
              <a:xfrm>
                <a:off x="1115616" y="1484784"/>
                <a:ext cx="2477473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84784"/>
                <a:ext cx="2477473" cy="6597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délník 10"/>
              <p:cNvSpPr/>
              <p:nvPr/>
            </p:nvSpPr>
            <p:spPr>
              <a:xfrm>
                <a:off x="251520" y="2204864"/>
                <a:ext cx="5463996" cy="522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</m:acc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4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+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 smtClean="0"/>
                  <a:t> je intenzita v bodě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cs-CZ" dirty="0" smtClean="0"/>
                  <a:t> od bodového náboje +Q</a:t>
                </a:r>
                <a:endParaRPr lang="cs-CZ" dirty="0"/>
              </a:p>
            </p:txBody>
          </p:sp>
        </mc:Choice>
        <mc:Fallback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04864"/>
                <a:ext cx="5463996" cy="522579"/>
              </a:xfrm>
              <a:prstGeom prst="rect">
                <a:avLst/>
              </a:prstGeom>
              <a:blipFill>
                <a:blip r:embed="rId8"/>
                <a:stretch>
                  <a:fillRect r="-111" b="-11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délník 22"/>
              <p:cNvSpPr/>
              <p:nvPr/>
            </p:nvSpPr>
            <p:spPr>
              <a:xfrm>
                <a:off x="323528" y="3933056"/>
                <a:ext cx="3701270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</m:acc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33056"/>
                <a:ext cx="3701270" cy="506870"/>
              </a:xfrm>
              <a:prstGeom prst="rect">
                <a:avLst/>
              </a:prstGeom>
              <a:blipFill>
                <a:blip r:embed="rId9"/>
                <a:stretch>
                  <a:fillRect t="-12048" r="-9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Šipka doprava 23"/>
          <p:cNvSpPr/>
          <p:nvPr/>
        </p:nvSpPr>
        <p:spPr>
          <a:xfrm rot="20513983">
            <a:off x="7305442" y="5593307"/>
            <a:ext cx="975084" cy="136887"/>
          </a:xfrm>
          <a:prstGeom prst="rightArrow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179512" y="2924944"/>
                <a:ext cx="6453626" cy="8248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>
                    <a:ea typeface="Cambria Math"/>
                  </a:rPr>
                  <a:t>intenzita vynásobena malým posunutím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acc>
                    <m:r>
                      <a:rPr lang="cs-CZ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cs-CZ" dirty="0" smtClean="0">
                    <a:ea typeface="Cambria Math"/>
                  </a:rPr>
                  <a:t> je rozdíl potenciálů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cs-CZ" b="0" i="0" dirty="0" smtClean="0">
                  <a:latin typeface="Cambria Math"/>
                  <a:ea typeface="Cambria Math"/>
                </a:endParaRPr>
              </a:p>
              <a:p>
                <a:r>
                  <a:rPr lang="cs-CZ" dirty="0" smtClean="0">
                    <a:ea typeface="Cambria Math"/>
                  </a:rPr>
                  <a:t>v bodě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  <a:ea typeface="Cambria Math"/>
                      </a:rPr>
                      <m:t>𝑷</m:t>
                    </m:r>
                  </m:oMath>
                </a14:m>
                <a:r>
                  <a:rPr lang="cs-CZ" dirty="0" smtClean="0">
                    <a:ea typeface="Cambria Math"/>
                  </a:rPr>
                  <a:t> a v bodě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  <a:ea typeface="Cambria Math"/>
                      </a:rPr>
                      <m:t>𝑷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acc>
                  </m:oMath>
                </a14:m>
                <a:r>
                  <a:rPr lang="cs-CZ" dirty="0" smtClean="0">
                    <a:ea typeface="Cambria Math"/>
                  </a:rPr>
                  <a:t> ,  tedy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sub>
                    </m:sSub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sub>
                    </m:sSub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24944"/>
                <a:ext cx="6453626" cy="824841"/>
              </a:xfrm>
              <a:prstGeom prst="rect">
                <a:avLst/>
              </a:prstGeom>
              <a:blipFill>
                <a:blip r:embed="rId10"/>
                <a:stretch>
                  <a:fillRect l="-755" t="-11111" b="-3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se šipkou 25"/>
          <p:cNvCxnSpPr>
            <a:stCxn id="7" idx="3"/>
          </p:cNvCxnSpPr>
          <p:nvPr/>
        </p:nvCxnSpPr>
        <p:spPr>
          <a:xfrm flipH="1">
            <a:off x="8244408" y="842790"/>
            <a:ext cx="448298" cy="4674442"/>
          </a:xfrm>
          <a:prstGeom prst="straightConnector1">
            <a:avLst/>
          </a:prstGeom>
          <a:ln w="38100"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7596336" y="5229200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5229200"/>
                <a:ext cx="377924" cy="410305"/>
              </a:xfrm>
              <a:prstGeom prst="rect">
                <a:avLst/>
              </a:prstGeom>
              <a:blipFill rotWithShape="1">
                <a:blip r:embed="rId11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6948264" y="5445224"/>
                <a:ext cx="385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445224"/>
                <a:ext cx="385875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8460432" y="3356992"/>
                <a:ext cx="3995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∗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356992"/>
                <a:ext cx="399533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23333" r="-23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467544" y="5229200"/>
                <a:ext cx="2712281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sub>
                    </m:sSub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acc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=−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sub>
                    </m:sSub>
                    <m:r>
                      <a:rPr lang="cs-CZ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𝑷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229200"/>
                <a:ext cx="2712281" cy="506870"/>
              </a:xfrm>
              <a:prstGeom prst="rect">
                <a:avLst/>
              </a:prstGeom>
              <a:blipFill>
                <a:blip r:embed="rId14"/>
                <a:stretch>
                  <a:fillRect t="-120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ovéPole 31"/>
              <p:cNvSpPr txBox="1"/>
              <p:nvPr/>
            </p:nvSpPr>
            <p:spPr>
              <a:xfrm>
                <a:off x="323528" y="4509120"/>
                <a:ext cx="5386154" cy="687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Podle obrázku </a:t>
                </a:r>
                <a:r>
                  <a:rPr lang="cs-CZ" dirty="0" smtClean="0"/>
                  <a:t>je potenciál  od náboje  +Q v bodě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  <a:ea typeface="Cambria Math"/>
                      </a:rPr>
                      <m:t>𝑷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cs-CZ" dirty="0" smtClean="0"/>
              </a:p>
              <a:p>
                <a:r>
                  <a:rPr lang="cs-CZ" dirty="0" smtClean="0"/>
                  <a:t>co do velikosti roven potenciálu od náboje –Q v bodě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endParaRPr lang="cs-CZ" b="1" dirty="0"/>
              </a:p>
            </p:txBody>
          </p:sp>
        </mc:Choice>
        <mc:Fallback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09120"/>
                <a:ext cx="5386154" cy="687304"/>
              </a:xfrm>
              <a:prstGeom prst="rect">
                <a:avLst/>
              </a:prstGeom>
              <a:blipFill>
                <a:blip r:embed="rId15"/>
                <a:stretch>
                  <a:fillRect l="-905" t="-13393" r="-4638" b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ovéPole 32"/>
          <p:cNvSpPr txBox="1"/>
          <p:nvPr/>
        </p:nvSpPr>
        <p:spPr>
          <a:xfrm>
            <a:off x="323528" y="5733256"/>
            <a:ext cx="622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Potenciál bodového dipólu je  součet potenciálů od obou nábojů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Obdélník 33"/>
              <p:cNvSpPr/>
              <p:nvPr/>
            </p:nvSpPr>
            <p:spPr>
              <a:xfrm>
                <a:off x="117902" y="6093296"/>
                <a:ext cx="8286243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  <a:ea typeface="Cambria Math"/>
                            </a:rPr>
                            <m:t>𝑷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</m:acc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∗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 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latin typeface="Cambria Math"/>
                          <a:ea typeface="Cambria Math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02" y="6093296"/>
                <a:ext cx="8286243" cy="65979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4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92696"/>
            <a:ext cx="3202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elektrické pole bodového dipólu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550775" y="170080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486879" y="1340768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6840203" y="1704197"/>
            <a:ext cx="975084" cy="1643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 rot="20188805">
                <a:off x="6419659" y="1128972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88805">
                <a:off x="6419659" y="1128972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8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6156176" y="170080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668344" y="105273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6910815" y="1916832"/>
            <a:ext cx="1584176" cy="4032448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2"/>
          </p:cNvCxnSpPr>
          <p:nvPr/>
        </p:nvCxnSpPr>
        <p:spPr>
          <a:xfrm>
            <a:off x="7738598" y="1738485"/>
            <a:ext cx="756393" cy="4138787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236296" y="4005064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005064"/>
                <a:ext cx="43960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2951" r="-2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8206959" y="3284984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959" y="3284984"/>
                <a:ext cx="45256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r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8541037" y="5539899"/>
                <a:ext cx="396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37" y="5539899"/>
                <a:ext cx="39626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971600" y="1412776"/>
                <a:ext cx="206781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  <a:ea typeface="Cambria Math"/>
                            </a:rPr>
                            <m:t>𝑷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2067810" cy="714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15"/>
          <p:cNvCxnSpPr/>
          <p:nvPr/>
        </p:nvCxnSpPr>
        <p:spPr>
          <a:xfrm>
            <a:off x="6876256" y="260648"/>
            <a:ext cx="1872208" cy="6480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rot="15249567">
            <a:off x="6890485" y="5090789"/>
            <a:ext cx="16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rovina symetrie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0" y="3140968"/>
            <a:ext cx="7057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nekonečnu je potenciál nulový . V rovině symetrie je nulový, protože se </a:t>
            </a:r>
          </a:p>
          <a:p>
            <a:r>
              <a:rPr lang="cs-CZ" dirty="0" smtClean="0"/>
              <a:t>potenciál kladného náboje kompenzuje s potenciálem záporného náboje.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92696"/>
            <a:ext cx="406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intenzita elektrické pole bodového dipólu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550775" y="170080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486879" y="1340768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0513983">
            <a:off x="6840203" y="1704197"/>
            <a:ext cx="975084" cy="1643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 rot="20188805">
                <a:off x="6419659" y="1128972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88805">
                <a:off x="6419659" y="1128972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8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6156176" y="170080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668344" y="105273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6910815" y="1916832"/>
            <a:ext cx="1584176" cy="4032448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2"/>
          </p:cNvCxnSpPr>
          <p:nvPr/>
        </p:nvCxnSpPr>
        <p:spPr>
          <a:xfrm>
            <a:off x="7738598" y="1738485"/>
            <a:ext cx="756393" cy="4138787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732240" y="3356992"/>
                <a:ext cx="43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356992"/>
                <a:ext cx="43960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3333" r="-2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8206959" y="3284984"/>
                <a:ext cx="452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959" y="3284984"/>
                <a:ext cx="45256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r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8532440" y="6021288"/>
                <a:ext cx="385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6021288"/>
                <a:ext cx="38587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971600" y="1196752"/>
                <a:ext cx="248228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196752"/>
                <a:ext cx="2482283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15"/>
          <p:cNvCxnSpPr/>
          <p:nvPr/>
        </p:nvCxnSpPr>
        <p:spPr>
          <a:xfrm>
            <a:off x="6876256" y="260648"/>
            <a:ext cx="1872208" cy="6480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rot="15249567">
            <a:off x="7250525" y="5378820"/>
            <a:ext cx="16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rovina symetrie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971600" y="1988840"/>
                <a:ext cx="244701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88840"/>
                <a:ext cx="2447017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611560" y="2852936"/>
                <a:ext cx="318420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52936"/>
                <a:ext cx="3184205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323528" y="5589240"/>
                <a:ext cx="272087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89240"/>
                <a:ext cx="2720873" cy="7146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23528" y="4581128"/>
                <a:ext cx="7072705" cy="6733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81128"/>
                <a:ext cx="7072705" cy="67338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51520" y="3717032"/>
                <a:ext cx="7237366" cy="80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=3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𝑧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717032"/>
                <a:ext cx="7237366" cy="80470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3779912" y="5589240"/>
                <a:ext cx="2713948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589240"/>
                <a:ext cx="2713948" cy="685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 10"/>
          <p:cNvSpPr/>
          <p:nvPr/>
        </p:nvSpPr>
        <p:spPr>
          <a:xfrm>
            <a:off x="3779912" y="5517232"/>
            <a:ext cx="2880320" cy="936104"/>
          </a:xfrm>
          <a:prstGeom prst="roundRect">
            <a:avLst/>
          </a:prstGeom>
          <a:solidFill>
            <a:srgbClr val="FF0000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98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68076" y="279686"/>
            <a:ext cx="365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elektrický potenciál bodového dipólu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812360" y="2420888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2420888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1691680" y="321297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407707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6588224" y="404664"/>
                <a:ext cx="172790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04664"/>
                <a:ext cx="1727909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 rot="17152510">
            <a:off x="1615467" y="3640819"/>
            <a:ext cx="576064" cy="576064"/>
          </a:xfrm>
          <a:prstGeom prst="ellipse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 rot="17152510">
            <a:off x="1615467" y="3352788"/>
            <a:ext cx="576064" cy="576064"/>
          </a:xfrm>
          <a:prstGeom prst="ellipse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1665818" y="3742894"/>
            <a:ext cx="432048" cy="922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1907704" y="2132856"/>
            <a:ext cx="0" cy="165618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6228184" y="1412776"/>
                <a:ext cx="2713948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412776"/>
                <a:ext cx="2713948" cy="6858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7812360" y="2852936"/>
                <a:ext cx="97257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2852936"/>
                <a:ext cx="972574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27044" b="-8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Přímá spojnice se šipkou 45"/>
          <p:cNvCxnSpPr/>
          <p:nvPr/>
        </p:nvCxnSpPr>
        <p:spPr>
          <a:xfrm>
            <a:off x="1907704" y="3789040"/>
            <a:ext cx="0" cy="1728192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1907704" y="3789040"/>
            <a:ext cx="18002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Přímá spojnice 56"/>
          <p:cNvCxnSpPr/>
          <p:nvPr/>
        </p:nvCxnSpPr>
        <p:spPr>
          <a:xfrm rot="17152510">
            <a:off x="2904278" y="535257"/>
            <a:ext cx="1872208" cy="6480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bdélník 59"/>
              <p:cNvSpPr/>
              <p:nvPr/>
            </p:nvSpPr>
            <p:spPr>
              <a:xfrm>
                <a:off x="2987824" y="4005064"/>
                <a:ext cx="8455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=0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0" name="Obdélník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005064"/>
                <a:ext cx="845552" cy="369332"/>
              </a:xfrm>
              <a:prstGeom prst="rect">
                <a:avLst/>
              </a:prstGeom>
              <a:blipFill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Přímá spojnice se šipkou 60"/>
          <p:cNvCxnSpPr/>
          <p:nvPr/>
        </p:nvCxnSpPr>
        <p:spPr>
          <a:xfrm flipV="1">
            <a:off x="1907704" y="2708920"/>
            <a:ext cx="1368152" cy="108012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907704" y="1196752"/>
            <a:ext cx="0" cy="5184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blouk 73"/>
          <p:cNvSpPr/>
          <p:nvPr/>
        </p:nvSpPr>
        <p:spPr>
          <a:xfrm rot="1342622">
            <a:off x="1352001" y="2610346"/>
            <a:ext cx="1923124" cy="865650"/>
          </a:xfrm>
          <a:prstGeom prst="arc">
            <a:avLst>
              <a:gd name="adj1" fmla="val 12773105"/>
              <a:gd name="adj2" fmla="val 19851298"/>
            </a:avLst>
          </a:prstGeom>
          <a:ln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Obdélník 74"/>
              <p:cNvSpPr/>
              <p:nvPr/>
            </p:nvSpPr>
            <p:spPr>
              <a:xfrm>
                <a:off x="3383844" y="2268698"/>
                <a:ext cx="240521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func>
                                <m:func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5" name="Obdélní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44" y="2268698"/>
                <a:ext cx="2405210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868076" y="5450332"/>
                <a:ext cx="2226572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76" y="5450332"/>
                <a:ext cx="2226572" cy="65979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bdélník 29"/>
              <p:cNvSpPr/>
              <p:nvPr/>
            </p:nvSpPr>
            <p:spPr>
              <a:xfrm>
                <a:off x="840401" y="1531609"/>
                <a:ext cx="2024016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401" y="1531609"/>
                <a:ext cx="2024016" cy="65979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3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404664"/>
            <a:ext cx="406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intenzita elektrické pole bodového dipólu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884368" y="3140968"/>
                <a:ext cx="82836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140968"/>
                <a:ext cx="828368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2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1691680" y="321297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407707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6588224" y="404664"/>
                <a:ext cx="172790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04664"/>
                <a:ext cx="1727909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 rot="17152510">
            <a:off x="1615467" y="3640819"/>
            <a:ext cx="576064" cy="576064"/>
          </a:xfrm>
          <a:prstGeom prst="ellipse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 rot="17152510">
            <a:off x="1615467" y="3352788"/>
            <a:ext cx="576064" cy="576064"/>
          </a:xfrm>
          <a:prstGeom prst="ellipse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1665818" y="3742894"/>
            <a:ext cx="432048" cy="922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1907704" y="2132856"/>
            <a:ext cx="0" cy="1656184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6300192" y="2204864"/>
                <a:ext cx="2713948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204864"/>
                <a:ext cx="2713948" cy="6858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 10"/>
          <p:cNvSpPr/>
          <p:nvPr/>
        </p:nvSpPr>
        <p:spPr>
          <a:xfrm>
            <a:off x="6287636" y="2060848"/>
            <a:ext cx="2880320" cy="936104"/>
          </a:xfrm>
          <a:prstGeom prst="roundRect">
            <a:avLst/>
          </a:prstGeom>
          <a:solidFill>
            <a:srgbClr val="FF0000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7812360" y="3573016"/>
                <a:ext cx="97257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3573016"/>
                <a:ext cx="972574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27044" b="-8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Přímá spojnice se šipkou 45"/>
          <p:cNvCxnSpPr/>
          <p:nvPr/>
        </p:nvCxnSpPr>
        <p:spPr>
          <a:xfrm>
            <a:off x="1907704" y="3789040"/>
            <a:ext cx="0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1907704" y="3789040"/>
            <a:ext cx="1800200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Přímá spojnice 56"/>
          <p:cNvCxnSpPr/>
          <p:nvPr/>
        </p:nvCxnSpPr>
        <p:spPr>
          <a:xfrm rot="17152510">
            <a:off x="2904276" y="535257"/>
            <a:ext cx="1872208" cy="6480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V="1">
            <a:off x="1907704" y="2708920"/>
            <a:ext cx="1368152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907704" y="1340768"/>
            <a:ext cx="0" cy="5184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blouk 73"/>
          <p:cNvSpPr/>
          <p:nvPr/>
        </p:nvSpPr>
        <p:spPr>
          <a:xfrm rot="1342622">
            <a:off x="1352001" y="2610346"/>
            <a:ext cx="1923124" cy="865650"/>
          </a:xfrm>
          <a:prstGeom prst="arc">
            <a:avLst>
              <a:gd name="adj1" fmla="val 12773105"/>
              <a:gd name="adj2" fmla="val 19851298"/>
            </a:avLst>
          </a:prstGeom>
          <a:ln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Obdélník 28"/>
              <p:cNvSpPr/>
              <p:nvPr/>
            </p:nvSpPr>
            <p:spPr>
              <a:xfrm>
                <a:off x="75012" y="981459"/>
                <a:ext cx="1872307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𝐸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2" y="981459"/>
                <a:ext cx="1872307" cy="6597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bdélník 29"/>
              <p:cNvSpPr/>
              <p:nvPr/>
            </p:nvSpPr>
            <p:spPr>
              <a:xfrm>
                <a:off x="3397583" y="1079036"/>
                <a:ext cx="2426049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3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𝑝</m:t>
                      </m:r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583" y="1079036"/>
                <a:ext cx="2426049" cy="6858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délník 31"/>
              <p:cNvSpPr/>
              <p:nvPr/>
            </p:nvSpPr>
            <p:spPr>
              <a:xfrm>
                <a:off x="4860032" y="3429000"/>
                <a:ext cx="2080057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=0,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29000"/>
                <a:ext cx="2080057" cy="6858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Šipka nahoru 1"/>
          <p:cNvSpPr/>
          <p:nvPr/>
        </p:nvSpPr>
        <p:spPr>
          <a:xfrm>
            <a:off x="1691680" y="1556792"/>
            <a:ext cx="432048" cy="57606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nahoru 34"/>
          <p:cNvSpPr/>
          <p:nvPr/>
        </p:nvSpPr>
        <p:spPr>
          <a:xfrm>
            <a:off x="1691680" y="4869160"/>
            <a:ext cx="432048" cy="576064"/>
          </a:xfrm>
          <a:prstGeom prst="upArrow">
            <a:avLst/>
          </a:prstGeom>
          <a:solidFill>
            <a:srgbClr val="92D050">
              <a:alpha val="4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nahoru 35"/>
          <p:cNvSpPr/>
          <p:nvPr/>
        </p:nvSpPr>
        <p:spPr>
          <a:xfrm rot="10800000">
            <a:off x="3707904" y="3573016"/>
            <a:ext cx="432048" cy="576064"/>
          </a:xfrm>
          <a:prstGeom prst="upArrow">
            <a:avLst/>
          </a:prstGeom>
          <a:solidFill>
            <a:srgbClr val="92D050">
              <a:alpha val="4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nahoru 36"/>
          <p:cNvSpPr/>
          <p:nvPr/>
        </p:nvSpPr>
        <p:spPr>
          <a:xfrm rot="10800000">
            <a:off x="3079235" y="2795178"/>
            <a:ext cx="432048" cy="57606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Šipka nahoru 37"/>
          <p:cNvSpPr/>
          <p:nvPr/>
        </p:nvSpPr>
        <p:spPr>
          <a:xfrm rot="3128969">
            <a:off x="3544063" y="1817245"/>
            <a:ext cx="432048" cy="107314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3491880" y="2708920"/>
                <a:ext cx="1648465" cy="685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708920"/>
                <a:ext cx="1648465" cy="68582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Obdélník 39"/>
              <p:cNvSpPr/>
              <p:nvPr/>
            </p:nvSpPr>
            <p:spPr>
              <a:xfrm>
                <a:off x="14816" y="5575858"/>
                <a:ext cx="2167260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𝐸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 smtClean="0"/>
              </a:p>
            </p:txBody>
          </p:sp>
        </mc:Choice>
        <mc:Fallback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6" y="5575858"/>
                <a:ext cx="2167260" cy="65979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ný bublinový popisek 2"/>
          <p:cNvSpPr/>
          <p:nvPr/>
        </p:nvSpPr>
        <p:spPr>
          <a:xfrm>
            <a:off x="3397583" y="974907"/>
            <a:ext cx="2664296" cy="833661"/>
          </a:xfrm>
          <a:prstGeom prst="wedgeEllipseCallout">
            <a:avLst>
              <a:gd name="adj1" fmla="val -29277"/>
              <a:gd name="adj2" fmla="val 91227"/>
            </a:avLst>
          </a:prstGeom>
          <a:solidFill>
            <a:srgbClr val="FFC000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ný bublinový popisek 41"/>
          <p:cNvSpPr/>
          <p:nvPr/>
        </p:nvSpPr>
        <p:spPr>
          <a:xfrm>
            <a:off x="3491880" y="2671934"/>
            <a:ext cx="2664296" cy="833661"/>
          </a:xfrm>
          <a:prstGeom prst="wedgeEllipseCallout">
            <a:avLst>
              <a:gd name="adj1" fmla="val -58422"/>
              <a:gd name="adj2" fmla="val -1918"/>
            </a:avLst>
          </a:prstGeom>
          <a:solidFill>
            <a:srgbClr val="FFC000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55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02409" y="215352"/>
            <a:ext cx="3422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superpozice pole bodového </a:t>
            </a:r>
            <a:r>
              <a:rPr lang="cs-CZ" dirty="0" smtClean="0"/>
              <a:t>dipólu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 smtClean="0"/>
              <a:t>s homogenním </a:t>
            </a:r>
            <a:r>
              <a:rPr lang="cs-CZ" dirty="0" err="1" smtClean="0"/>
              <a:t>el.polem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19672" y="321297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19672" y="407707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3990633" y="47323"/>
                <a:ext cx="238225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𝑑𝑖𝑝</m:t>
                          </m:r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.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633" y="47323"/>
                <a:ext cx="2382254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 rot="17152510">
            <a:off x="1543459" y="3640819"/>
            <a:ext cx="576064" cy="576064"/>
          </a:xfrm>
          <a:prstGeom prst="ellipse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 rot="17152510">
            <a:off x="1543459" y="3352788"/>
            <a:ext cx="576064" cy="576064"/>
          </a:xfrm>
          <a:prstGeom prst="ellipse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1593810" y="3742894"/>
            <a:ext cx="432048" cy="922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1835696" y="2132856"/>
            <a:ext cx="0" cy="165618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ovéPole 43"/>
              <p:cNvSpPr txBox="1"/>
              <p:nvPr/>
            </p:nvSpPr>
            <p:spPr>
              <a:xfrm>
                <a:off x="2752170" y="2551408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170" y="2551408"/>
                <a:ext cx="351635" cy="369332"/>
              </a:xfrm>
              <a:prstGeom prst="rect">
                <a:avLst/>
              </a:prstGeom>
              <a:blipFill>
                <a:blip r:embed="rId3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Přímá spojnice se šipkou 45"/>
          <p:cNvCxnSpPr/>
          <p:nvPr/>
        </p:nvCxnSpPr>
        <p:spPr>
          <a:xfrm>
            <a:off x="1835696" y="3789040"/>
            <a:ext cx="0" cy="1728192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1835696" y="3789040"/>
            <a:ext cx="18002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ovéPole 53"/>
              <p:cNvSpPr txBox="1"/>
              <p:nvPr/>
            </p:nvSpPr>
            <p:spPr>
              <a:xfrm>
                <a:off x="1475656" y="256490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564904"/>
                <a:ext cx="351635" cy="369332"/>
              </a:xfrm>
              <a:prstGeom prst="rect">
                <a:avLst/>
              </a:prstGeom>
              <a:blipFill>
                <a:blip r:embed="rId4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ovéPole 54"/>
              <p:cNvSpPr txBox="1"/>
              <p:nvPr/>
            </p:nvSpPr>
            <p:spPr>
              <a:xfrm>
                <a:off x="2627784" y="34290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429000"/>
                <a:ext cx="351635" cy="369332"/>
              </a:xfrm>
              <a:prstGeom prst="rect">
                <a:avLst/>
              </a:prstGeom>
              <a:blipFill>
                <a:blip r:embed="rId5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ovéPole 55"/>
              <p:cNvSpPr txBox="1"/>
              <p:nvPr/>
            </p:nvSpPr>
            <p:spPr>
              <a:xfrm>
                <a:off x="1403648" y="4797152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797152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Přímá spojnice 56"/>
          <p:cNvCxnSpPr/>
          <p:nvPr/>
        </p:nvCxnSpPr>
        <p:spPr>
          <a:xfrm>
            <a:off x="5868144" y="3789040"/>
            <a:ext cx="288032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V="1">
            <a:off x="1847164" y="2708920"/>
            <a:ext cx="1368152" cy="108012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835696" y="1196752"/>
            <a:ext cx="0" cy="5184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ovéPole 72"/>
              <p:cNvSpPr txBox="1"/>
              <p:nvPr/>
            </p:nvSpPr>
            <p:spPr>
              <a:xfrm rot="1276640">
                <a:off x="2051720" y="278092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76640">
                <a:off x="2051720" y="2780928"/>
                <a:ext cx="3772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blouk 73"/>
          <p:cNvSpPr/>
          <p:nvPr/>
        </p:nvSpPr>
        <p:spPr>
          <a:xfrm rot="1342622">
            <a:off x="1279993" y="2610346"/>
            <a:ext cx="1923124" cy="865650"/>
          </a:xfrm>
          <a:prstGeom prst="arc">
            <a:avLst>
              <a:gd name="adj1" fmla="val 12773105"/>
              <a:gd name="adj2" fmla="val 19851298"/>
            </a:avLst>
          </a:prstGeom>
          <a:ln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Obdélník 74"/>
              <p:cNvSpPr/>
              <p:nvPr/>
            </p:nvSpPr>
            <p:spPr>
              <a:xfrm>
                <a:off x="2613177" y="2914610"/>
                <a:ext cx="455785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𝑐𝑒𝑙𝑘</m:t>
                          </m:r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.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func>
                                <m:func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𝑟𝐸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5" name="Obdélní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177" y="2914610"/>
                <a:ext cx="4557851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Přímá spojnice 28"/>
          <p:cNvCxnSpPr/>
          <p:nvPr/>
        </p:nvCxnSpPr>
        <p:spPr>
          <a:xfrm flipV="1">
            <a:off x="7596336" y="1556792"/>
            <a:ext cx="0" cy="410445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 flipV="1">
            <a:off x="6300192" y="1772816"/>
            <a:ext cx="2592288" cy="3960440"/>
          </a:xfrm>
          <a:prstGeom prst="line">
            <a:avLst/>
          </a:prstGeom>
          <a:ln w="190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bdélník 38"/>
              <p:cNvSpPr/>
              <p:nvPr/>
            </p:nvSpPr>
            <p:spPr>
              <a:xfrm>
                <a:off x="8302347" y="3809471"/>
                <a:ext cx="7073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347" y="3809471"/>
                <a:ext cx="707373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ovéPole 27"/>
              <p:cNvSpPr txBox="1"/>
              <p:nvPr/>
            </p:nvSpPr>
            <p:spPr>
              <a:xfrm>
                <a:off x="7308304" y="1588150"/>
                <a:ext cx="353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588150"/>
                <a:ext cx="35375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3037914" y="1021378"/>
                <a:ext cx="2628605" cy="391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h𝑜𝑚𝑜𝑔</m:t>
                          </m:r>
                          <m: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.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</a:rPr>
                        <m:t>𝑟𝐸</m:t>
                      </m:r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914" y="1021378"/>
                <a:ext cx="2628605" cy="39190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3175077" y="1611408"/>
                <a:ext cx="1252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𝑟𝑐𝑜𝑠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077" y="1611408"/>
                <a:ext cx="1252907" cy="276999"/>
              </a:xfrm>
              <a:prstGeom prst="rect">
                <a:avLst/>
              </a:prstGeom>
              <a:blipFill>
                <a:blip r:embed="rId12"/>
                <a:stretch>
                  <a:fillRect l="-2439" t="-2174" r="-6829" b="-32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1525183" y="1565241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183" y="1565241"/>
                <a:ext cx="35375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3210468" y="376402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468" y="3764027"/>
                <a:ext cx="36798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2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Elektrický potenciál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611560" y="1844824"/>
                <a:ext cx="2274149" cy="709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𝑄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44824"/>
                <a:ext cx="2274149" cy="7099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ál 6"/>
              <p:cNvSpPr/>
              <p:nvPr/>
            </p:nvSpPr>
            <p:spPr>
              <a:xfrm>
                <a:off x="4644008" y="263691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vá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636912"/>
                <a:ext cx="360040" cy="360040"/>
              </a:xfrm>
              <a:prstGeom prst="ellipse">
                <a:avLst/>
              </a:prstGeom>
              <a:blipFill rotWithShape="1">
                <a:blip r:embed="rId3"/>
                <a:stretch>
                  <a:fillRect l="-4762" b="-63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 flipV="1">
            <a:off x="1403648" y="2780929"/>
            <a:ext cx="3437103" cy="2088231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1403648" y="2564904"/>
            <a:ext cx="6624736" cy="2304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4860032" y="2564904"/>
            <a:ext cx="3096344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771800" y="3212976"/>
                <a:ext cx="452240" cy="388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212976"/>
                <a:ext cx="452240" cy="388889"/>
              </a:xfrm>
              <a:prstGeom prst="rect">
                <a:avLst/>
              </a:prstGeom>
              <a:blipFill rotWithShape="1">
                <a:blip r:embed="rId4"/>
                <a:stretch>
                  <a:fillRect t="-20313" r="-20270" b="-6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076056" y="3717032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717032"/>
                <a:ext cx="35163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3333" r="-28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délník 22"/>
              <p:cNvSpPr/>
              <p:nvPr/>
            </p:nvSpPr>
            <p:spPr>
              <a:xfrm rot="21338732">
                <a:off x="5876126" y="2204864"/>
                <a:ext cx="842025" cy="388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8732">
                <a:off x="5876126" y="2204864"/>
                <a:ext cx="842025" cy="388889"/>
              </a:xfrm>
              <a:prstGeom prst="rect">
                <a:avLst/>
              </a:prstGeom>
              <a:blipFill>
                <a:blip r:embed="rId6"/>
                <a:stretch>
                  <a:fillRect t="-18667" r="-17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8028384" y="2060848"/>
                <a:ext cx="70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060848"/>
                <a:ext cx="705257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2951" r="-23276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7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476672"/>
            <a:ext cx="574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superpozice pole bodového dipólu s homogenním </a:t>
            </a:r>
            <a:r>
              <a:rPr lang="cs-CZ" dirty="0" err="1" smtClean="0"/>
              <a:t>el.polem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91680" y="321297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407707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6660232" y="188640"/>
                <a:ext cx="206781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88640"/>
                <a:ext cx="2067810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 rot="17152510">
            <a:off x="1615467" y="3640819"/>
            <a:ext cx="576064" cy="576064"/>
          </a:xfrm>
          <a:prstGeom prst="ellipse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 rot="17152510">
            <a:off x="1615467" y="3352788"/>
            <a:ext cx="576064" cy="576064"/>
          </a:xfrm>
          <a:prstGeom prst="ellipse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1665818" y="3742894"/>
            <a:ext cx="432048" cy="922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924944"/>
                <a:ext cx="35163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564904"/>
                <a:ext cx="3516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429000"/>
                <a:ext cx="3516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797152"/>
                <a:ext cx="35163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Přímá spojnice se šipkou 60"/>
          <p:cNvCxnSpPr/>
          <p:nvPr/>
        </p:nvCxnSpPr>
        <p:spPr>
          <a:xfrm flipV="1">
            <a:off x="1907704" y="2708920"/>
            <a:ext cx="1368152" cy="108012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907704" y="1268760"/>
            <a:ext cx="0" cy="5184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76640">
                <a:off x="2123728" y="2780928"/>
                <a:ext cx="37728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blouk 73"/>
          <p:cNvSpPr/>
          <p:nvPr/>
        </p:nvSpPr>
        <p:spPr>
          <a:xfrm rot="1342622">
            <a:off x="1352001" y="2610346"/>
            <a:ext cx="1923124" cy="865650"/>
          </a:xfrm>
          <a:prstGeom prst="arc">
            <a:avLst>
              <a:gd name="adj1" fmla="val 12773105"/>
              <a:gd name="adj2" fmla="val 19851298"/>
            </a:avLst>
          </a:prstGeom>
          <a:ln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Obdélník 74"/>
              <p:cNvSpPr/>
              <p:nvPr/>
            </p:nvSpPr>
            <p:spPr>
              <a:xfrm>
                <a:off x="3203848" y="2276872"/>
                <a:ext cx="401379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func>
                                <m:func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𝑟𝐸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5" name="Obdélní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276872"/>
                <a:ext cx="4013791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Přímá spojnice 30"/>
          <p:cNvCxnSpPr/>
          <p:nvPr/>
        </p:nvCxnSpPr>
        <p:spPr>
          <a:xfrm>
            <a:off x="0" y="3789040"/>
            <a:ext cx="363589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délník 10"/>
              <p:cNvSpPr/>
              <p:nvPr/>
            </p:nvSpPr>
            <p:spPr>
              <a:xfrm>
                <a:off x="4716016" y="3789040"/>
                <a:ext cx="2892523" cy="613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</a:rPr>
                        <m:t>4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𝜋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𝑟𝐸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789040"/>
                <a:ext cx="2892523" cy="6130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4860032" y="4509120"/>
                <a:ext cx="2488566" cy="613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4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𝜋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𝑟𝐸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509120"/>
                <a:ext cx="2488566" cy="6130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Obdélník 36"/>
              <p:cNvSpPr/>
              <p:nvPr/>
            </p:nvSpPr>
            <p:spPr>
              <a:xfrm>
                <a:off x="5292080" y="5122173"/>
                <a:ext cx="1498359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𝑟𝐸</m:t>
                      </m:r>
                      <m:r>
                        <a:rPr lang="cs-CZ" i="1">
                          <a:latin typeface="Cambria Math"/>
                        </a:rPr>
                        <m:t>4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𝜋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122173"/>
                <a:ext cx="1498359" cy="5648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Obdélník 37"/>
              <p:cNvSpPr/>
              <p:nvPr/>
            </p:nvSpPr>
            <p:spPr>
              <a:xfrm>
                <a:off x="5305076" y="5843425"/>
                <a:ext cx="1376146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076" y="5843425"/>
                <a:ext cx="1376146" cy="6099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995936" y="3140968"/>
                <a:ext cx="39944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Množina bodů pro kterou platí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140968"/>
                <a:ext cx="3994427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1374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611560" y="5877272"/>
            <a:ext cx="4611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potenciál je nulový na kulové ploše o poloměru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3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187624" y="2060848"/>
                <a:ext cx="1783758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060848"/>
                <a:ext cx="1783758" cy="6597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ál 6"/>
              <p:cNvSpPr/>
              <p:nvPr/>
            </p:nvSpPr>
            <p:spPr>
              <a:xfrm>
                <a:off x="2483768" y="371703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vá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717032"/>
                <a:ext cx="360040" cy="360040"/>
              </a:xfrm>
              <a:prstGeom prst="ellipse">
                <a:avLst/>
              </a:prstGeom>
              <a:blipFill rotWithShape="1">
                <a:blip r:embed="rId3"/>
                <a:stretch>
                  <a:fillRect l="-3125" b="-63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/>
          <p:nvPr/>
        </p:nvCxnSpPr>
        <p:spPr>
          <a:xfrm flipV="1">
            <a:off x="2699792" y="3645024"/>
            <a:ext cx="3096344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3851920" y="328498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84984"/>
                <a:ext cx="35163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724128" y="3212976"/>
                <a:ext cx="70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212976"/>
                <a:ext cx="70525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2951" r="-23276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267744" y="692696"/>
            <a:ext cx="577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počátek souřadnicového systému  v místě bodového náboje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95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3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Elektrický potenciál a elektrické pole </a:t>
            </a:r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300961" y="588818"/>
                <a:ext cx="3535199" cy="709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𝛻𝜑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𝑄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61" y="588818"/>
                <a:ext cx="3535199" cy="7099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/>
          <p:cNvGrpSpPr/>
          <p:nvPr/>
        </p:nvGrpSpPr>
        <p:grpSpPr>
          <a:xfrm>
            <a:off x="5432513" y="1138549"/>
            <a:ext cx="3527196" cy="1728192"/>
            <a:chOff x="1403648" y="2060848"/>
            <a:chExt cx="6932210" cy="28083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ál 6"/>
                <p:cNvSpPr/>
                <p:nvPr/>
              </p:nvSpPr>
              <p:spPr>
                <a:xfrm>
                  <a:off x="4644008" y="2636912"/>
                  <a:ext cx="360040" cy="36004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/>
                          </a:rPr>
                          <m:t>𝑄</m:t>
                        </m:r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7" name="Ová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636912"/>
                  <a:ext cx="360040" cy="36004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l="-50000" t="-5000" r="-26471" b="-4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Přímá spojnice se šipkou 8"/>
            <p:cNvCxnSpPr/>
            <p:nvPr/>
          </p:nvCxnSpPr>
          <p:spPr>
            <a:xfrm flipV="1">
              <a:off x="1403648" y="2780929"/>
              <a:ext cx="3437103" cy="2088231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V="1">
              <a:off x="1403648" y="2564904"/>
              <a:ext cx="6624736" cy="230425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 flipV="1">
              <a:off x="4860032" y="2564904"/>
              <a:ext cx="3096344" cy="2160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Obdélník 20"/>
                <p:cNvSpPr/>
                <p:nvPr/>
              </p:nvSpPr>
              <p:spPr>
                <a:xfrm>
                  <a:off x="2535821" y="3347991"/>
                  <a:ext cx="452239" cy="38888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𝑄</m:t>
                            </m:r>
                          </m:sub>
                        </m:sSub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21" name="Obdélník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5821" y="3347991"/>
                  <a:ext cx="452239" cy="38888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33333" r="-63158" b="-7435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ovéPole 21"/>
                <p:cNvSpPr txBox="1"/>
                <p:nvPr/>
              </p:nvSpPr>
              <p:spPr>
                <a:xfrm>
                  <a:off x="4800167" y="3816043"/>
                  <a:ext cx="3516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22" name="TextovéPole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167" y="3816043"/>
                  <a:ext cx="35163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3333" t="-37838" r="-43333" b="-54054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Obdélník 22"/>
                <p:cNvSpPr/>
                <p:nvPr/>
              </p:nvSpPr>
              <p:spPr>
                <a:xfrm rot="21338732">
                  <a:off x="5197746" y="2087223"/>
                  <a:ext cx="1654882" cy="6319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𝑄</m:t>
                            </m:r>
                          </m:sub>
                        </m:sSub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23" name="Obdélník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1338732">
                  <a:off x="5197746" y="2087223"/>
                  <a:ext cx="1654882" cy="631945"/>
                </a:xfrm>
                <a:prstGeom prst="rect">
                  <a:avLst/>
                </a:prstGeom>
                <a:blipFill>
                  <a:blip r:embed="rId6"/>
                  <a:stretch>
                    <a:fillRect t="-20000" r="-1736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bdélník 23"/>
                <p:cNvSpPr/>
                <p:nvPr/>
              </p:nvSpPr>
              <p:spPr>
                <a:xfrm>
                  <a:off x="7630600" y="2060848"/>
                  <a:ext cx="705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24" name="Obdélník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0600" y="2060848"/>
                  <a:ext cx="70525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37838" r="-91379" b="-7297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ovéPole 2"/>
          <p:cNvSpPr txBox="1"/>
          <p:nvPr/>
        </p:nvSpPr>
        <p:spPr>
          <a:xfrm>
            <a:off x="0" y="1273273"/>
            <a:ext cx="7116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Derivuje </a:t>
            </a:r>
            <a:r>
              <a:rPr lang="cs-CZ" dirty="0" smtClean="0"/>
              <a:t>se podle souřadnic určujících pozici </a:t>
            </a:r>
            <a:r>
              <a:rPr lang="cs-CZ" dirty="0" smtClean="0"/>
              <a:t>potenciálu. V </a:t>
            </a:r>
            <a:r>
              <a:rPr lang="cs-CZ" dirty="0" err="1" smtClean="0"/>
              <a:t>kart</a:t>
            </a:r>
            <a:r>
              <a:rPr lang="cs-CZ" dirty="0" smtClean="0"/>
              <a:t>. soust. </a:t>
            </a:r>
            <a:r>
              <a:rPr lang="cs-CZ" dirty="0" err="1" smtClean="0"/>
              <a:t>sou</a:t>
            </a:r>
            <a:r>
              <a:rPr lang="cs-CZ" dirty="0" smtClean="0"/>
              <a:t>.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107504" y="4941168"/>
                <a:ext cx="7213450" cy="990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𝛻𝜑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𝑄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b="0" i="1" smtClean="0">
                                  <a:latin typeface="Cambria Math"/>
                                </a:rPr>
                                <m:t>−2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𝑄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𝑄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−2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𝑄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941168"/>
                <a:ext cx="7213450" cy="99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251520" y="5877272"/>
                <a:ext cx="3551037" cy="852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</a:rPr>
                                            <m:t>𝑄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−2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𝑄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f>
                                <m:fPr>
                                  <m:type m:val="skw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877272"/>
                <a:ext cx="3551037" cy="8525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4310944" y="610854"/>
                <a:ext cx="3020762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𝑄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𝑄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−2</m:t>
                          </m:r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944" y="610854"/>
                <a:ext cx="3020762" cy="6560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42907" y="2279170"/>
                <a:ext cx="2535822" cy="404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</m:acc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0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</m:acc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7" y="2279170"/>
                <a:ext cx="2535822" cy="404663"/>
              </a:xfrm>
              <a:prstGeom prst="rect">
                <a:avLst/>
              </a:prstGeom>
              <a:blipFill>
                <a:blip r:embed="rId11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57664" y="1669477"/>
                <a:ext cx="2713820" cy="666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4" y="1669477"/>
                <a:ext cx="2713820" cy="6663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-36512" y="2683833"/>
                <a:ext cx="7535974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  <a:ea typeface="Cambria Math"/>
                        </a:rPr>
                        <m:t>)</m:t>
                      </m:r>
                      <m:r>
                        <a:rPr lang="cs-CZ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2683833"/>
                <a:ext cx="7535974" cy="69544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75130" y="3442957"/>
                <a:ext cx="3179525" cy="4324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acc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</m:acc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30" y="3442957"/>
                <a:ext cx="3179525" cy="432426"/>
              </a:xfrm>
              <a:prstGeom prst="rect">
                <a:avLst/>
              </a:prstGeom>
              <a:blipFill>
                <a:blip r:embed="rId14"/>
                <a:stretch>
                  <a:fillRect t="-9859" b="-56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ovéPole 26"/>
              <p:cNvSpPr txBox="1"/>
              <p:nvPr/>
            </p:nvSpPr>
            <p:spPr>
              <a:xfrm>
                <a:off x="69348" y="3931681"/>
                <a:ext cx="7304372" cy="6742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8" y="3931681"/>
                <a:ext cx="7304372" cy="67428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329696" y="4607197"/>
            <a:ext cx="60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187624" y="2060848"/>
                <a:ext cx="1926873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060848"/>
                <a:ext cx="1926873" cy="6597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ál 6"/>
              <p:cNvSpPr/>
              <p:nvPr/>
            </p:nvSpPr>
            <p:spPr>
              <a:xfrm>
                <a:off x="2627784" y="4149080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vá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149080"/>
                <a:ext cx="360040" cy="360040"/>
              </a:xfrm>
              <a:prstGeom prst="ellipse">
                <a:avLst/>
              </a:prstGeom>
              <a:blipFill rotWithShape="1">
                <a:blip r:embed="rId3"/>
                <a:stretch>
                  <a:fillRect l="-3175" b="-63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/>
          <p:nvPr/>
        </p:nvCxnSpPr>
        <p:spPr>
          <a:xfrm flipV="1">
            <a:off x="2987824" y="4077072"/>
            <a:ext cx="3096344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187624" y="620688"/>
            <a:ext cx="627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elektrický potenciál a  práce  sil elektrické pole bodového náboje 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323528" y="5589240"/>
                <a:ext cx="5861092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cs-CZ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/>
                              </a:rPr>
                              <m:t>𝑞𝑄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i="1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  <m:r>
                          <a:rPr lang="cs-CZ" i="1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nary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𝑞𝑄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4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cs-CZ" b="0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cs-CZ" b="0" i="0" smtClean="0">
                        <a:latin typeface="Cambria Math"/>
                      </a:rPr>
                      <m:t>−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 smtClean="0"/>
                  <a:t>)</a:t>
                </a:r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89240"/>
                <a:ext cx="5861092" cy="582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1115616" y="1268760"/>
            <a:ext cx="5975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počátek souřadnicového systému položíme do místa náboje Q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987824" y="4437112"/>
            <a:ext cx="3816424" cy="900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995936" y="2060848"/>
                <a:ext cx="1926873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060848"/>
                <a:ext cx="1926873" cy="659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5796136" y="3573016"/>
                <a:ext cx="7768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573016"/>
                <a:ext cx="77681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2951" r="-12598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948264" y="5157192"/>
                <a:ext cx="7821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157192"/>
                <a:ext cx="782137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2951" r="-11719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5076056" y="3645024"/>
                <a:ext cx="4231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645024"/>
                <a:ext cx="423193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2951" r="-217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5724128" y="4653136"/>
                <a:ext cx="4285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653136"/>
                <a:ext cx="42851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2951" r="-2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5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elektrický potenciál soustavy nábojů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87624" y="1628800"/>
            <a:ext cx="207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Princip superpozice: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1259632" y="2420888"/>
                <a:ext cx="2679195" cy="76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𝑄𝑖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420888"/>
                <a:ext cx="2679195" cy="764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1187624" y="3717032"/>
                <a:ext cx="2982804" cy="846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nary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𝑑𝑉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717032"/>
                <a:ext cx="2982804" cy="8462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0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pole dipólu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Elektrické vodiče obsahují volně pohyblivé </a:t>
            </a:r>
            <a:r>
              <a:rPr lang="cs-CZ" dirty="0" err="1" smtClean="0"/>
              <a:t>tv</a:t>
            </a:r>
            <a:r>
              <a:rPr lang="cs-CZ" dirty="0" smtClean="0"/>
              <a:t>. </a:t>
            </a:r>
            <a:r>
              <a:rPr lang="cs-CZ" dirty="0" smtClean="0"/>
              <a:t>volné nosiče nábojů-elektrony.</a:t>
            </a:r>
          </a:p>
          <a:p>
            <a:r>
              <a:rPr lang="cs-CZ" dirty="0" smtClean="0"/>
              <a:t>Dielektrika nemají volně pohyblivé elektrony. Působením vnějších elektrických sil však může dojít k posunutí kladného náboje jádra vůči zápornému  náboji elektronového obalu.</a:t>
            </a:r>
          </a:p>
        </p:txBody>
      </p:sp>
    </p:spTree>
    <p:extLst>
      <p:ext uri="{BB962C8B-B14F-4D97-AF65-F5344CB8AC3E}">
        <p14:creationId xmlns:p14="http://schemas.microsoft.com/office/powerpoint/2010/main" val="306932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pole dipólu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cs-CZ" dirty="0" smtClean="0"/>
                  <a:t>dipólem rozumíme dva ne příliš od sebe vzdálené bodové nebo kulově symetrické náboje stejné velikosti, ale opačného znaménka,  kde kladný náboj je určen vzhledem k zápornému vektorem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Je </a:t>
                </a:r>
                <a:r>
                  <a:rPr lang="cs-CZ" dirty="0" err="1" smtClean="0"/>
                  <a:t>li</a:t>
                </a:r>
                <a:r>
                  <a:rPr lang="cs-CZ" dirty="0" smtClean="0"/>
                  <a:t> vzdálenost nábojů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d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𝑑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 </a:t>
                </a:r>
                <a:r>
                  <a:rPr lang="cs-CZ" dirty="0" smtClean="0"/>
                  <a:t>velmi </a:t>
                </a:r>
                <a:r>
                  <a:rPr lang="cs-CZ" dirty="0" smtClean="0"/>
                  <a:t>malá vzhledem ke vzdálenosti, ze které dipól pozorujeme, jedná se o tzv. bodový dipól.</a:t>
                </a:r>
              </a:p>
              <a:p>
                <a:r>
                  <a:rPr lang="cs-CZ" dirty="0" smtClean="0"/>
                  <a:t>bodový dipól je charakterizovaný tzv. dipólovým momentem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acc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acc>
                              <m:accPr>
                                <m:chr m:val="⃗"/>
                                <m:ctrlPr>
                                  <a:rPr lang="cs-CZ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acc>
                          </m:lim>
                        </m:limLow>
                      </m:fName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𝑑</m:t>
                            </m:r>
                          </m:e>
                        </m:acc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>
                            <a:latin typeface="Cambria Math"/>
                          </a:rPr>
                          <m:t>𝑄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Cambria Math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cs-CZ" dirty="0"/>
                          <m:t> </m:t>
                        </m:r>
                      </m:e>
                    </m:fun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 r="-1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27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6084168" y="1052736"/>
            <a:ext cx="2880320" cy="2808312"/>
          </a:xfrm>
          <a:prstGeom prst="ellipse">
            <a:avLst/>
          </a:prstGeom>
          <a:solidFill>
            <a:srgbClr val="00B050">
              <a:alpha val="47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380312" y="2276872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64288" y="4797152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7152"/>
                <a:ext cx="377924" cy="410305"/>
              </a:xfrm>
              <a:prstGeom prst="rect">
                <a:avLst/>
              </a:prstGeom>
              <a:blipFill rotWithShape="1">
                <a:blip r:embed="rId2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6804248" y="285293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308304" y="220486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+Q</a:t>
            </a:r>
            <a:endParaRPr lang="cs-CZ" dirty="0"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pole dipólu</a:t>
            </a:r>
            <a:endParaRPr lang="cs-CZ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5400600" cy="48965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Předpokládejme, že kladný a záporný náboj atomů </a:t>
            </a:r>
            <a:r>
              <a:rPr lang="cs-CZ" dirty="0" smtClean="0"/>
              <a:t>v </a:t>
            </a:r>
            <a:r>
              <a:rPr lang="cs-CZ" dirty="0" smtClean="0"/>
              <a:t>nějakém dielektriku má takové prostorové rozložení, že se zcela kompenzuje. Například u kulově symetrického atomu.  Pokud </a:t>
            </a:r>
            <a:r>
              <a:rPr lang="cs-CZ" dirty="0" smtClean="0"/>
              <a:t>bude </a:t>
            </a:r>
            <a:r>
              <a:rPr lang="cs-CZ" dirty="0" smtClean="0"/>
              <a:t>takové  dielektrikum vystaveno elektrickému poli, situace se změní. Sice zůstane nadále elektricky neutrální,  ale  v atomech  nebo molekulách se silovým působením vnějšího pole posune elektronový obal vůči kladnému jádru.  Elektrická pole jednotlivých takto vzniklých nábojů se sčítají dle principu superpozice, a látka ačkoliv </a:t>
            </a:r>
            <a:r>
              <a:rPr lang="cs-CZ" dirty="0" smtClean="0"/>
              <a:t>jako celek </a:t>
            </a:r>
            <a:r>
              <a:rPr lang="cs-CZ" dirty="0"/>
              <a:t>je </a:t>
            </a:r>
            <a:r>
              <a:rPr lang="cs-CZ" dirty="0" smtClean="0"/>
              <a:t>elektricky neutrální</a:t>
            </a:r>
            <a:r>
              <a:rPr lang="cs-CZ" dirty="0" smtClean="0"/>
              <a:t>, generuje vlastní elektrostatické pole..</a:t>
            </a:r>
            <a:endParaRPr lang="cs-CZ" dirty="0"/>
          </a:p>
        </p:txBody>
      </p:sp>
      <p:sp>
        <p:nvSpPr>
          <p:cNvPr id="26" name="Ovál 25"/>
          <p:cNvSpPr/>
          <p:nvPr/>
        </p:nvSpPr>
        <p:spPr>
          <a:xfrm>
            <a:off x="5868144" y="3861048"/>
            <a:ext cx="2880320" cy="2808312"/>
          </a:xfrm>
          <a:prstGeom prst="ellipse">
            <a:avLst/>
          </a:prstGeom>
          <a:solidFill>
            <a:srgbClr val="00B050">
              <a:alpha val="47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7586072" y="508518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6588224" y="4221088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/>
          <p:cNvSpPr/>
          <p:nvPr/>
        </p:nvSpPr>
        <p:spPr>
          <a:xfrm>
            <a:off x="6588224" y="5013176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>
            <a:off x="6588224" y="5805264"/>
            <a:ext cx="1728192" cy="360040"/>
          </a:xfrm>
          <a:prstGeom prst="rightArrow">
            <a:avLst/>
          </a:prstGeom>
          <a:solidFill>
            <a:srgbClr val="FFFF00">
              <a:alpha val="5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7164288" y="4149080"/>
                <a:ext cx="39087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149080"/>
                <a:ext cx="390876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Přímá spojnice se šipkou 36"/>
          <p:cNvCxnSpPr/>
          <p:nvPr/>
        </p:nvCxnSpPr>
        <p:spPr>
          <a:xfrm>
            <a:off x="7164288" y="522920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3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522</Words>
  <Application>Microsoft Office PowerPoint</Application>
  <PresentationFormat>Předvádění na obrazovce (4:3)</PresentationFormat>
  <Paragraphs>221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Motiv systému Office</vt:lpstr>
      <vt:lpstr>Elektrický dipól</vt:lpstr>
      <vt:lpstr>Elektrický potenciál</vt:lpstr>
      <vt:lpstr>Prezentace aplikace PowerPoint</vt:lpstr>
      <vt:lpstr>Elektrický potenciál a elektrické pole </vt:lpstr>
      <vt:lpstr>Prezentace aplikace PowerPoint</vt:lpstr>
      <vt:lpstr>elektrický potenciál soustavy nábojů</vt:lpstr>
      <vt:lpstr>Elektrické pole dipólu</vt:lpstr>
      <vt:lpstr>Elektrické pole dipólu</vt:lpstr>
      <vt:lpstr>Elektrické pole dipólu</vt:lpstr>
      <vt:lpstr>Elektrické pole dipólu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mag 3</dc:title>
  <dc:creator>PK</dc:creator>
  <cp:lastModifiedBy>Admin</cp:lastModifiedBy>
  <cp:revision>69</cp:revision>
  <dcterms:created xsi:type="dcterms:W3CDTF">2015-03-02T09:43:26Z</dcterms:created>
  <dcterms:modified xsi:type="dcterms:W3CDTF">2023-03-27T21:59:43Z</dcterms:modified>
</cp:coreProperties>
</file>