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56"/>
  </p:notesMasterIdLst>
  <p:sldIdLst>
    <p:sldId id="862" r:id="rId2"/>
    <p:sldId id="936" r:id="rId3"/>
    <p:sldId id="635" r:id="rId4"/>
    <p:sldId id="938" r:id="rId5"/>
    <p:sldId id="916" r:id="rId6"/>
    <p:sldId id="884" r:id="rId7"/>
    <p:sldId id="877" r:id="rId8"/>
    <p:sldId id="885" r:id="rId9"/>
    <p:sldId id="917" r:id="rId10"/>
    <p:sldId id="892" r:id="rId11"/>
    <p:sldId id="911" r:id="rId12"/>
    <p:sldId id="918" r:id="rId13"/>
    <p:sldId id="941" r:id="rId14"/>
    <p:sldId id="864" r:id="rId15"/>
    <p:sldId id="937" r:id="rId16"/>
    <p:sldId id="906" r:id="rId17"/>
    <p:sldId id="919" r:id="rId18"/>
    <p:sldId id="940" r:id="rId19"/>
    <p:sldId id="939" r:id="rId20"/>
    <p:sldId id="942" r:id="rId21"/>
    <p:sldId id="638" r:id="rId22"/>
    <p:sldId id="903" r:id="rId23"/>
    <p:sldId id="891" r:id="rId24"/>
    <p:sldId id="874" r:id="rId25"/>
    <p:sldId id="639" r:id="rId26"/>
    <p:sldId id="904" r:id="rId27"/>
    <p:sldId id="878" r:id="rId28"/>
    <p:sldId id="910" r:id="rId29"/>
    <p:sldId id="641" r:id="rId30"/>
    <p:sldId id="882" r:id="rId31"/>
    <p:sldId id="889" r:id="rId32"/>
    <p:sldId id="925" r:id="rId33"/>
    <p:sldId id="922" r:id="rId34"/>
    <p:sldId id="893" r:id="rId35"/>
    <p:sldId id="927" r:id="rId36"/>
    <p:sldId id="928" r:id="rId37"/>
    <p:sldId id="923" r:id="rId38"/>
    <p:sldId id="929" r:id="rId39"/>
    <p:sldId id="926" r:id="rId40"/>
    <p:sldId id="905" r:id="rId41"/>
    <p:sldId id="640" r:id="rId42"/>
    <p:sldId id="894" r:id="rId43"/>
    <p:sldId id="897" r:id="rId44"/>
    <p:sldId id="924" r:id="rId45"/>
    <p:sldId id="907" r:id="rId46"/>
    <p:sldId id="642" r:id="rId47"/>
    <p:sldId id="643" r:id="rId48"/>
    <p:sldId id="644" r:id="rId49"/>
    <p:sldId id="913" r:id="rId50"/>
    <p:sldId id="865" r:id="rId51"/>
    <p:sldId id="914" r:id="rId52"/>
    <p:sldId id="921" r:id="rId53"/>
    <p:sldId id="930" r:id="rId54"/>
    <p:sldId id="915" r:id="rId55"/>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751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14" autoAdjust="0"/>
    <p:restoredTop sz="97440" autoAdjust="0"/>
  </p:normalViewPr>
  <p:slideViewPr>
    <p:cSldViewPr snapToGrid="0" showGuides="1">
      <p:cViewPr varScale="1">
        <p:scale>
          <a:sx n="155" d="100"/>
          <a:sy n="155" d="100"/>
        </p:scale>
        <p:origin x="384" y="150"/>
      </p:cViewPr>
      <p:guideLst>
        <p:guide orient="horz" pos="2160"/>
        <p:guide pos="751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E3D0F3-BBCD-4642-BEA8-CCFB39CC3175}" type="datetimeFigureOut">
              <a:rPr lang="cs-CZ" smtClean="0"/>
              <a:t>21.04.2023</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FB8615-E803-409A-A1F6-9455B9738619}" type="slidenum">
              <a:rPr lang="cs-CZ" smtClean="0"/>
              <a:t>‹#›</a:t>
            </a:fld>
            <a:endParaRPr lang="cs-CZ"/>
          </a:p>
        </p:txBody>
      </p:sp>
    </p:spTree>
    <p:extLst>
      <p:ext uri="{BB962C8B-B14F-4D97-AF65-F5344CB8AC3E}">
        <p14:creationId xmlns:p14="http://schemas.microsoft.com/office/powerpoint/2010/main" val="69309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cs-CZ"/>
              <a:t>Kliknutím lze upravit styl.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pPr/>
              <a:t>21.04.2023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2943897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pPr/>
              <a:t>21.04.2023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10907075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pPr/>
              <a:t>21.04.2023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319081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BB9812A1-7B5F-49FC-9C84-A5E8254F5BF5}" type="datetimeFigureOut">
              <a:rPr lang="cs-CZ" smtClean="0"/>
              <a:pPr/>
              <a:t>21.04.2023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37988137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cs-CZ"/>
              <a:t>Kliknutím lze upravit styl.</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BB9812A1-7B5F-49FC-9C84-A5E8254F5BF5}" type="datetimeFigureOut">
              <a:rPr lang="cs-CZ" smtClean="0"/>
              <a:pPr/>
              <a:t>21.04.2023</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1326327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BB9812A1-7B5F-49FC-9C84-A5E8254F5BF5}" type="datetimeFigureOut">
              <a:rPr lang="cs-CZ" smtClean="0"/>
              <a:pPr/>
              <a:t>21.04.2023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702944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cs-CZ"/>
              <a:t>Kliknutím lze upravit styl.</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839789"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172201"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BB9812A1-7B5F-49FC-9C84-A5E8254F5BF5}" type="datetimeFigureOut">
              <a:rPr lang="cs-CZ" smtClean="0"/>
              <a:pPr/>
              <a:t>21.04.2023</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2327386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BB9812A1-7B5F-49FC-9C84-A5E8254F5BF5}" type="datetimeFigureOut">
              <a:rPr lang="cs-CZ" smtClean="0"/>
              <a:pPr/>
              <a:t>21.04.2023</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20228667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9812A1-7B5F-49FC-9C84-A5E8254F5BF5}" type="datetimeFigureOut">
              <a:rPr lang="cs-CZ" smtClean="0"/>
              <a:pPr/>
              <a:t>21.04.2023</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1013284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pPr/>
              <a:t>21.04.2023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3098780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Date Placeholder 4"/>
          <p:cNvSpPr>
            <a:spLocks noGrp="1"/>
          </p:cNvSpPr>
          <p:nvPr>
            <p:ph type="dt" sz="half" idx="10"/>
          </p:nvPr>
        </p:nvSpPr>
        <p:spPr/>
        <p:txBody>
          <a:bodyPr/>
          <a:lstStyle/>
          <a:p>
            <a:fld id="{BB9812A1-7B5F-49FC-9C84-A5E8254F5BF5}" type="datetimeFigureOut">
              <a:rPr lang="cs-CZ" smtClean="0"/>
              <a:pPr/>
              <a:t>21.04.2023</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FBE8A3F9-E7E0-4F05-B383-CB9A7049312E}" type="slidenum">
              <a:rPr lang="cs-CZ" smtClean="0"/>
              <a:pPr/>
              <a:t>‹#›</a:t>
            </a:fld>
            <a:endParaRPr lang="cs-CZ"/>
          </a:p>
        </p:txBody>
      </p:sp>
    </p:spTree>
    <p:extLst>
      <p:ext uri="{BB962C8B-B14F-4D97-AF65-F5344CB8AC3E}">
        <p14:creationId xmlns:p14="http://schemas.microsoft.com/office/powerpoint/2010/main" val="2897812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9812A1-7B5F-49FC-9C84-A5E8254F5BF5}" type="datetimeFigureOut">
              <a:rPr lang="cs-CZ" smtClean="0"/>
              <a:pPr/>
              <a:t>21.04.2023</a:t>
            </a:fld>
            <a:endParaRPr lang="cs-CZ"/>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E8A3F9-E7E0-4F05-B383-CB9A7049312E}" type="slidenum">
              <a:rPr lang="cs-CZ" smtClean="0"/>
              <a:pPr/>
              <a:t>‹#›</a:t>
            </a:fld>
            <a:endParaRPr lang="cs-CZ"/>
          </a:p>
        </p:txBody>
      </p:sp>
    </p:spTree>
    <p:extLst>
      <p:ext uri="{BB962C8B-B14F-4D97-AF65-F5344CB8AC3E}">
        <p14:creationId xmlns:p14="http://schemas.microsoft.com/office/powerpoint/2010/main" val="317493312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www.researchgate.net/journal/Radiology-1527-1315" TargetMode="External"/><Relationship Id="rId2" Type="http://schemas.openxmlformats.org/officeDocument/2006/relationships/image" Target="../media/image12.jpg"/><Relationship Id="rId1" Type="http://schemas.openxmlformats.org/officeDocument/2006/relationships/slideLayout" Target="../slideLayouts/slideLayout7.xml"/><Relationship Id="rId4" Type="http://schemas.openxmlformats.org/officeDocument/2006/relationships/hyperlink" Target="http://dx.doi.org/10.1148/radiol.09090330"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ciencedirect.com/topics/medicine-and-dentistry/granulocytopenia" TargetMode="External"/><Relationship Id="rId2" Type="http://schemas.openxmlformats.org/officeDocument/2006/relationships/hyperlink" Target="https://www.sciencedirect.com/topics/medicine-and-dentistry/lymphocytopenia" TargetMode="External"/><Relationship Id="rId1" Type="http://schemas.openxmlformats.org/officeDocument/2006/relationships/slideLayout" Target="../slideLayouts/slideLayout2.xml"/><Relationship Id="rId5" Type="http://schemas.openxmlformats.org/officeDocument/2006/relationships/hyperlink" Target="https://www.sciencedirect.com/topics/medicine-and-dentistry/cerebrovascular-disease" TargetMode="External"/><Relationship Id="rId4" Type="http://schemas.openxmlformats.org/officeDocument/2006/relationships/hyperlink" Target="https://www.sciencedirect.com/topics/nursing-and-health-professions/blood-cell-count"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s://www.sciencedirect.com/topics/medicine-and-dentistry/opportunistic-infection" TargetMode="External"/><Relationship Id="rId3" Type="http://schemas.openxmlformats.org/officeDocument/2006/relationships/hyperlink" Target="https://www.sciencedirect.com/topics/medicine-and-dentistry/cell-proliferation" TargetMode="External"/><Relationship Id="rId7" Type="http://schemas.openxmlformats.org/officeDocument/2006/relationships/hyperlink" Target="https://www.sciencedirect.com/topics/medicine-and-dentistry/immunosuppressive-treatment" TargetMode="External"/><Relationship Id="rId12" Type="http://schemas.openxmlformats.org/officeDocument/2006/relationships/hyperlink" Target="https://www.sciencedirect.com/topics/medicine-and-dentistry/multiple-organ-dysfunction-syndrome" TargetMode="External"/><Relationship Id="rId2" Type="http://schemas.openxmlformats.org/officeDocument/2006/relationships/hyperlink" Target="https://www.sciencedirect.com/topics/medicine-and-dentistry/gastrointestinal-disease" TargetMode="External"/><Relationship Id="rId1" Type="http://schemas.openxmlformats.org/officeDocument/2006/relationships/slideLayout" Target="../slideLayouts/slideLayout2.xml"/><Relationship Id="rId6" Type="http://schemas.openxmlformats.org/officeDocument/2006/relationships/hyperlink" Target="https://www.sciencedirect.com/topics/medicine-and-dentistry/gastrointestinal-bleeding" TargetMode="External"/><Relationship Id="rId11" Type="http://schemas.openxmlformats.org/officeDocument/2006/relationships/hyperlink" Target="https://www.sciencedirect.com/topics/nursing-and-health-professions/sepsis" TargetMode="External"/><Relationship Id="rId5" Type="http://schemas.openxmlformats.org/officeDocument/2006/relationships/hyperlink" Target="https://www.sciencedirect.com/topics/physics-and-astronomy/electrolytes" TargetMode="External"/><Relationship Id="rId10" Type="http://schemas.openxmlformats.org/officeDocument/2006/relationships/hyperlink" Target="https://www.sciencedirect.com/topics/physics-and-astronomy/hemorrhages" TargetMode="External"/><Relationship Id="rId4" Type="http://schemas.openxmlformats.org/officeDocument/2006/relationships/hyperlink" Target="https://www.sciencedirect.com/topics/medicine-and-dentistry/intestine-mucosa" TargetMode="External"/><Relationship Id="rId9" Type="http://schemas.openxmlformats.org/officeDocument/2006/relationships/hyperlink" Target="https://www.sciencedirect.com/topics/nursing-and-health-professions/thrombocytopenia"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jrpr.org/journal/view.php?number=993#f2-jrpr-42-3-146" TargetMode="External"/><Relationship Id="rId2" Type="http://schemas.openxmlformats.org/officeDocument/2006/relationships/image" Target="../media/image21.tif"/><Relationship Id="rId1" Type="http://schemas.openxmlformats.org/officeDocument/2006/relationships/slideLayout" Target="../slideLayouts/slideLayout2.xml"/><Relationship Id="rId4" Type="http://schemas.openxmlformats.org/officeDocument/2006/relationships/hyperlink" Target="https://doi.org/10.14407/jrpr.2017.42.3.146"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www.sciencedirect.com/topics/medicine-and-dentistry/endothelial-cell" TargetMode="External"/><Relationship Id="rId2" Type="http://schemas.openxmlformats.org/officeDocument/2006/relationships/hyperlink" Target="https://www.sciencedirect.com/topics/medicine-and-dentistry/cerebrovascular-disease" TargetMode="External"/><Relationship Id="rId1" Type="http://schemas.openxmlformats.org/officeDocument/2006/relationships/slideLayout" Target="../slideLayouts/slideLayout2.xml"/><Relationship Id="rId6" Type="http://schemas.openxmlformats.org/officeDocument/2006/relationships/hyperlink" Target="https://www.sciencedirect.com/topics/medicine-and-dentistry/loss-of-consciousness" TargetMode="External"/><Relationship Id="rId5" Type="http://schemas.openxmlformats.org/officeDocument/2006/relationships/hyperlink" Target="https://www.sciencedirect.com/topics/medicine-and-dentistry/neurologic-disease" TargetMode="External"/><Relationship Id="rId4" Type="http://schemas.openxmlformats.org/officeDocument/2006/relationships/hyperlink" Target="https://www.sciencedirect.com/topics/medicine-and-dentistry/intracranial-pressure"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britannica.com/science/intellectual-disability" TargetMode="External"/><Relationship Id="rId2" Type="http://schemas.openxmlformats.org/officeDocument/2006/relationships/hyperlink" Target="https://www.britannica.com/science/nervous-system" TargetMode="External"/><Relationship Id="rId1" Type="http://schemas.openxmlformats.org/officeDocument/2006/relationships/slideLayout" Target="../slideLayouts/slideLayout7.xml"/><Relationship Id="rId4" Type="http://schemas.openxmlformats.org/officeDocument/2006/relationships/hyperlink" Target="https://www.britannica.com/science/gestatio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s://www.britannica.com/science/bone-marrow" TargetMode="External"/><Relationship Id="rId7" Type="http://schemas.openxmlformats.org/officeDocument/2006/relationships/image" Target="../media/image5.jpg"/><Relationship Id="rId2" Type="http://schemas.openxmlformats.org/officeDocument/2006/relationships/hyperlink" Target="https://www.britannica.com/science/organ-biology" TargetMode="External"/><Relationship Id="rId1" Type="http://schemas.openxmlformats.org/officeDocument/2006/relationships/slideLayout" Target="../slideLayouts/slideLayout2.xml"/><Relationship Id="rId6" Type="http://schemas.openxmlformats.org/officeDocument/2006/relationships/hyperlink" Target="https://www.britannica.com/science/human-aging" TargetMode="External"/><Relationship Id="rId5" Type="http://schemas.openxmlformats.org/officeDocument/2006/relationships/hyperlink" Target="https://www.britannica.com/science/human-skin" TargetMode="External"/><Relationship Id="rId4" Type="http://schemas.openxmlformats.org/officeDocument/2006/relationships/hyperlink" Target="https://www.britannica.com/science/gastrointestinal-tract"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b="1" dirty="0"/>
              <a:t>Radiační biofyzika</a:t>
            </a:r>
          </a:p>
        </p:txBody>
      </p:sp>
      <p:sp>
        <p:nvSpPr>
          <p:cNvPr id="3" name="Zástupný symbol pro obsah 2"/>
          <p:cNvSpPr>
            <a:spLocks noGrp="1"/>
          </p:cNvSpPr>
          <p:nvPr>
            <p:ph idx="1"/>
          </p:nvPr>
        </p:nvSpPr>
        <p:spPr>
          <a:xfrm>
            <a:off x="1569080" y="1419989"/>
            <a:ext cx="5147030" cy="4351338"/>
          </a:xfrm>
        </p:spPr>
        <p:txBody>
          <a:bodyPr>
            <a:normAutofit/>
          </a:bodyPr>
          <a:lstStyle/>
          <a:p>
            <a:pPr marL="0" indent="0" algn="ctr">
              <a:lnSpc>
                <a:spcPct val="150000"/>
              </a:lnSpc>
              <a:buNone/>
            </a:pPr>
            <a:r>
              <a:rPr lang="cs-CZ" sz="4000" dirty="0"/>
              <a:t>Přednáška 10 2023</a:t>
            </a:r>
          </a:p>
          <a:p>
            <a:pPr marL="0" indent="0" algn="ctr">
              <a:lnSpc>
                <a:spcPct val="150000"/>
              </a:lnSpc>
              <a:buNone/>
            </a:pPr>
            <a:r>
              <a:rPr lang="cs-CZ" sz="3200" b="1" dirty="0"/>
              <a:t>BIOLOGICKÉ ÚČINKY IONIZUJÍCÍHO ZÁŘENÍ I.</a:t>
            </a:r>
          </a:p>
          <a:p>
            <a:pPr algn="ctr">
              <a:lnSpc>
                <a:spcPct val="100000"/>
              </a:lnSpc>
            </a:pPr>
            <a:r>
              <a:rPr lang="cs-CZ" sz="3200" b="1" dirty="0">
                <a:solidFill>
                  <a:srgbClr val="FF0000"/>
                </a:solidFill>
              </a:rPr>
              <a:t>Deterministické účinky</a:t>
            </a:r>
          </a:p>
          <a:p>
            <a:pPr algn="ctr">
              <a:lnSpc>
                <a:spcPct val="100000"/>
              </a:lnSpc>
            </a:pPr>
            <a:r>
              <a:rPr lang="cs-CZ" sz="3200" b="1" dirty="0">
                <a:solidFill>
                  <a:srgbClr val="FF0000"/>
                </a:solidFill>
              </a:rPr>
              <a:t>Stochastické účinky</a:t>
            </a:r>
            <a:endParaRPr lang="cs-CZ" sz="3200" dirty="0">
              <a:solidFill>
                <a:srgbClr val="FF0000"/>
              </a:solidFill>
            </a:endParaRPr>
          </a:p>
          <a:p>
            <a:pPr algn="ctr">
              <a:lnSpc>
                <a:spcPct val="100000"/>
              </a:lnSpc>
            </a:pPr>
            <a:endParaRPr lang="cs-CZ" sz="3200" dirty="0">
              <a:solidFill>
                <a:srgbClr val="FF0000"/>
              </a:solidFill>
            </a:endParaRPr>
          </a:p>
        </p:txBody>
      </p:sp>
      <p:sp>
        <p:nvSpPr>
          <p:cNvPr id="6" name="Podnadpis 2"/>
          <p:cNvSpPr txBox="1">
            <a:spLocks/>
          </p:cNvSpPr>
          <p:nvPr/>
        </p:nvSpPr>
        <p:spPr>
          <a:xfrm>
            <a:off x="2978780" y="5475388"/>
            <a:ext cx="2581275" cy="10517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cs-CZ" sz="2800" b="0" i="0" u="none" strike="noStrike" kern="1200" cap="none" spc="0" normalizeH="0" baseline="0" noProof="0" dirty="0">
                <a:ln>
                  <a:noFill/>
                </a:ln>
                <a:solidFill>
                  <a:prstClr val="black"/>
                </a:solidFill>
                <a:effectLst/>
                <a:uLnTx/>
                <a:uFillTx/>
                <a:latin typeface="Calibri"/>
                <a:ea typeface="+mn-ea"/>
                <a:cs typeface="+mn-cs"/>
              </a:rPr>
              <a:t>Martin Falk</a:t>
            </a:r>
          </a:p>
        </p:txBody>
      </p:sp>
      <p:pic>
        <p:nvPicPr>
          <p:cNvPr id="8" name="Obrázek 7"/>
          <p:cNvPicPr>
            <a:picLocks noChangeAspect="1"/>
          </p:cNvPicPr>
          <p:nvPr/>
        </p:nvPicPr>
        <p:blipFill>
          <a:blip r:embed="rId2" cstate="print"/>
          <a:stretch>
            <a:fillRect/>
          </a:stretch>
        </p:blipFill>
        <p:spPr>
          <a:xfrm>
            <a:off x="7560360" y="1487693"/>
            <a:ext cx="3739609" cy="4735569"/>
          </a:xfrm>
          <a:prstGeom prst="rect">
            <a:avLst/>
          </a:prstGeom>
        </p:spPr>
      </p:pic>
    </p:spTree>
    <p:extLst>
      <p:ext uri="{BB962C8B-B14F-4D97-AF65-F5344CB8AC3E}">
        <p14:creationId xmlns:p14="http://schemas.microsoft.com/office/powerpoint/2010/main" val="683792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0484623-34BD-447F-B4B1-42323AB57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9638" y="1331134"/>
            <a:ext cx="5513899" cy="4195732"/>
          </a:xfrm>
          <a:prstGeom prst="rect">
            <a:avLst/>
          </a:prstGeom>
        </p:spPr>
      </p:pic>
      <p:sp>
        <p:nvSpPr>
          <p:cNvPr id="7" name="TextovéPole 6">
            <a:extLst>
              <a:ext uri="{FF2B5EF4-FFF2-40B4-BE49-F238E27FC236}">
                <a16:creationId xmlns:a16="http://schemas.microsoft.com/office/drawing/2014/main" id="{BC453B9B-929D-4BE5-BC7C-2E277D8D5BDD}"/>
              </a:ext>
            </a:extLst>
          </p:cNvPr>
          <p:cNvSpPr txBox="1"/>
          <p:nvPr/>
        </p:nvSpPr>
        <p:spPr>
          <a:xfrm>
            <a:off x="674378" y="1211498"/>
            <a:ext cx="4237817" cy="4908523"/>
          </a:xfrm>
          <a:prstGeom prst="rect">
            <a:avLst/>
          </a:prstGeom>
          <a:noFill/>
        </p:spPr>
        <p:txBody>
          <a:bodyPr wrap="square">
            <a:spAutoFit/>
          </a:bodyPr>
          <a:lstStyle/>
          <a:p>
            <a:pPr marL="0" marR="0" lvl="0" indent="0" algn="l" defTabSz="914400" rtl="0" eaLnBrk="1" fontAlgn="auto" latinLnBrk="0" hangingPunct="1">
              <a:lnSpc>
                <a:spcPts val="2900"/>
              </a:lnSpc>
              <a:spcBef>
                <a:spcPts val="0"/>
              </a:spcBef>
              <a:spcAft>
                <a:spcPts val="0"/>
              </a:spcAft>
              <a:buClrTx/>
              <a:buSzTx/>
              <a:buFontTx/>
              <a:buNone/>
              <a:tabLst/>
              <a:defRPr/>
            </a:pPr>
            <a:r>
              <a:rPr kumimoji="0" lang="en-US" sz="2200" b="0" i="0" u="sng" strike="noStrike" kern="1200" cap="none" spc="0" normalizeH="0" baseline="0" noProof="0" dirty="0">
                <a:ln>
                  <a:noFill/>
                </a:ln>
                <a:solidFill>
                  <a:prstClr val="black"/>
                </a:solidFill>
                <a:effectLst/>
                <a:uLnTx/>
                <a:uFillTx/>
                <a:latin typeface="Calibri"/>
                <a:ea typeface="+mn-ea"/>
                <a:cs typeface="+mn-cs"/>
              </a:rPr>
              <a:t>Figure: </a:t>
            </a:r>
            <a:endParaRPr kumimoji="0" lang="cs-CZ" sz="2200" b="0" i="0" u="sng"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ts val="29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An early clinical indicator of the degree of exposure to ionizing radiation is the </a:t>
            </a:r>
            <a:r>
              <a:rPr kumimoji="0" lang="en-US" sz="2200" b="1" i="0" u="none" strike="noStrike" kern="1200" cap="none" spc="0" normalizeH="0" baseline="0" noProof="0" dirty="0">
                <a:ln>
                  <a:noFill/>
                </a:ln>
                <a:solidFill>
                  <a:prstClr val="black"/>
                </a:solidFill>
                <a:effectLst/>
                <a:uLnTx/>
                <a:uFillTx/>
                <a:latin typeface="Calibri"/>
                <a:ea typeface="+mn-ea"/>
                <a:cs typeface="+mn-cs"/>
              </a:rPr>
              <a:t>time to onset </a:t>
            </a:r>
            <a:r>
              <a:rPr kumimoji="0" lang="cs-CZ" sz="2200" b="1" i="0" u="none" strike="noStrike" kern="1200" cap="none" spc="0" normalizeH="0" baseline="0" noProof="0" dirty="0">
                <a:ln>
                  <a:noFill/>
                </a:ln>
                <a:solidFill>
                  <a:prstClr val="black"/>
                </a:solidFill>
                <a:effectLst/>
                <a:uLnTx/>
                <a:uFillTx/>
                <a:latin typeface="Calibri"/>
                <a:ea typeface="+mn-ea"/>
                <a:cs typeface="+mn-cs"/>
              </a:rPr>
              <a:t>  </a:t>
            </a:r>
            <a:r>
              <a:rPr kumimoji="0" lang="en-US" sz="2200" b="1" i="0" u="none" strike="noStrike" kern="1200" cap="none" spc="0" normalizeH="0" baseline="0" noProof="0" dirty="0">
                <a:ln>
                  <a:noFill/>
                </a:ln>
                <a:solidFill>
                  <a:prstClr val="black"/>
                </a:solidFill>
                <a:effectLst/>
                <a:uLnTx/>
                <a:uFillTx/>
                <a:latin typeface="Calibri"/>
                <a:ea typeface="+mn-ea"/>
                <a:cs typeface="+mn-cs"/>
              </a:rPr>
              <a:t>of emesis</a:t>
            </a:r>
            <a:r>
              <a:rPr kumimoji="0" lang="en-US" sz="2200" b="0" i="0" u="none" strike="noStrike" kern="1200" cap="none" spc="0" normalizeH="0" baseline="0" noProof="0" dirty="0">
                <a:ln>
                  <a:noFill/>
                </a:ln>
                <a:solidFill>
                  <a:prstClr val="black"/>
                </a:solidFill>
                <a:effectLst/>
                <a:uLnTx/>
                <a:uFillTx/>
                <a:latin typeface="Calibri"/>
                <a:ea typeface="+mn-ea"/>
                <a:cs typeface="+mn-cs"/>
              </a:rPr>
              <a:t>. </a:t>
            </a:r>
            <a:endParaRPr kumimoji="0" lang="cs-CZ" sz="2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ts val="29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The more vertical single regression line was fitted by </a:t>
            </a:r>
            <a:r>
              <a:rPr kumimoji="0" lang="en-US" sz="2200" b="0" i="0" u="none" strike="noStrike" kern="1200" cap="none" spc="0" normalizeH="0" baseline="0" noProof="0" dirty="0" err="1">
                <a:ln>
                  <a:noFill/>
                </a:ln>
                <a:solidFill>
                  <a:prstClr val="black"/>
                </a:solidFill>
                <a:effectLst/>
                <a:uLnTx/>
                <a:uFillTx/>
                <a:latin typeface="Calibri"/>
                <a:ea typeface="+mn-ea"/>
                <a:cs typeface="+mn-cs"/>
              </a:rPr>
              <a:t>Goans</a:t>
            </a:r>
            <a:r>
              <a:rPr kumimoji="0" lang="en-US" sz="2200" b="0" i="0" u="none" strike="noStrike" kern="1200" cap="none" spc="0" normalizeH="0" baseline="0" noProof="0" dirty="0">
                <a:ln>
                  <a:noFill/>
                </a:ln>
                <a:solidFill>
                  <a:prstClr val="black"/>
                </a:solidFill>
                <a:effectLst/>
                <a:uLnTx/>
                <a:uFillTx/>
                <a:latin typeface="Calibri"/>
                <a:ea typeface="+mn-ea"/>
                <a:cs typeface="+mn-cs"/>
              </a:rPr>
              <a:t> and </a:t>
            </a:r>
            <a:r>
              <a:rPr kumimoji="0" lang="en-US" sz="2200" b="0" i="0" u="none" strike="noStrike" kern="1200" cap="none" spc="0" normalizeH="0" baseline="0" noProof="0" dirty="0" err="1">
                <a:ln>
                  <a:noFill/>
                </a:ln>
                <a:solidFill>
                  <a:prstClr val="black"/>
                </a:solidFill>
                <a:effectLst/>
                <a:uLnTx/>
                <a:uFillTx/>
                <a:latin typeface="Calibri"/>
                <a:ea typeface="+mn-ea"/>
                <a:cs typeface="+mn-cs"/>
              </a:rPr>
              <a:t>Waselenko</a:t>
            </a:r>
            <a:r>
              <a:rPr kumimoji="0" lang="en-US" sz="2200" b="0" i="0" u="none" strike="noStrike" kern="1200" cap="none" spc="0" normalizeH="0" baseline="0" noProof="0" dirty="0">
                <a:ln>
                  <a:noFill/>
                </a:ln>
                <a:solidFill>
                  <a:prstClr val="black"/>
                </a:solidFill>
                <a:effectLst/>
                <a:uLnTx/>
                <a:uFillTx/>
                <a:latin typeface="Calibri"/>
                <a:ea typeface="+mn-ea"/>
                <a:cs typeface="+mn-cs"/>
              </a:rPr>
              <a:t> to 108 data points contained in the REAC/TS database. </a:t>
            </a:r>
            <a:endParaRPr kumimoji="0" lang="cs-CZ" sz="2200" b="0" i="0" u="none" strike="noStrike" kern="1200" cap="none" spc="0" normalizeH="0" baseline="0" noProof="0" dirty="0">
              <a:ln>
                <a:noFill/>
              </a:ln>
              <a:solidFill>
                <a:prstClr val="black"/>
              </a:solidFill>
              <a:effectLst/>
              <a:uLnTx/>
              <a:uFillTx/>
              <a:latin typeface="Calibri"/>
              <a:ea typeface="+mn-ea"/>
              <a:cs typeface="+mn-cs"/>
            </a:endParaRPr>
          </a:p>
          <a:p>
            <a:pPr marL="342900" marR="0" lvl="0" indent="-342900" algn="l" defTabSz="914400" rtl="0" eaLnBrk="1" fontAlgn="auto" latinLnBrk="0" hangingPunct="1">
              <a:lnSpc>
                <a:spcPts val="29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Calibri"/>
                <a:ea typeface="+mn-ea"/>
                <a:cs typeface="+mn-cs"/>
              </a:rPr>
              <a:t>A reanalysis by Parker and Parker of the same data includes a new best fit line</a:t>
            </a:r>
            <a:endParaRPr lang="cs-CZ" sz="2200" dirty="0">
              <a:solidFill>
                <a:prstClr val="black"/>
              </a:solidFill>
              <a:latin typeface="Calibri"/>
            </a:endParaRPr>
          </a:p>
        </p:txBody>
      </p:sp>
      <p:sp>
        <p:nvSpPr>
          <p:cNvPr id="10" name="Rectangle 1">
            <a:extLst>
              <a:ext uri="{FF2B5EF4-FFF2-40B4-BE49-F238E27FC236}">
                <a16:creationId xmlns:a16="http://schemas.microsoft.com/office/drawing/2014/main" id="{51F6D0AC-B0B8-49EB-957A-B8B4D7C2D149}"/>
              </a:ext>
            </a:extLst>
          </p:cNvPr>
          <p:cNvSpPr>
            <a:spLocks noChangeArrowheads="1"/>
          </p:cNvSpPr>
          <p:nvPr/>
        </p:nvSpPr>
        <p:spPr bwMode="auto">
          <a:xfrm>
            <a:off x="5689601" y="5831155"/>
            <a:ext cx="599837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rPr>
              <a:t>Radiology</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254(3):660-77, DOI: </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10.1148/radiol.09090330</a:t>
            </a:r>
            <a:endPar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2" name="TextovéPole 1">
            <a:extLst>
              <a:ext uri="{FF2B5EF4-FFF2-40B4-BE49-F238E27FC236}">
                <a16:creationId xmlns:a16="http://schemas.microsoft.com/office/drawing/2014/main" id="{9946E500-0C12-ED8E-D456-A88A5C00EEE5}"/>
              </a:ext>
            </a:extLst>
          </p:cNvPr>
          <p:cNvSpPr txBox="1"/>
          <p:nvPr/>
        </p:nvSpPr>
        <p:spPr>
          <a:xfrm>
            <a:off x="1201679" y="245273"/>
            <a:ext cx="9788642" cy="646331"/>
          </a:xfrm>
          <a:prstGeom prst="rect">
            <a:avLst/>
          </a:prstGeom>
          <a:noFill/>
        </p:spPr>
        <p:txBody>
          <a:bodyPr wrap="none" rtlCol="0">
            <a:spAutoFit/>
          </a:bodyPr>
          <a:lstStyle/>
          <a:p>
            <a:r>
              <a:rPr kumimoji="0" lang="cs-CZ" sz="3600" b="1" i="0" u="none" strike="noStrike" kern="1200" cap="none" spc="0" normalizeH="0" baseline="0" noProof="0" dirty="0">
                <a:ln>
                  <a:noFill/>
                </a:ln>
                <a:solidFill>
                  <a:prstClr val="black"/>
                </a:solidFill>
                <a:effectLst/>
                <a:uLnTx/>
                <a:uFillTx/>
                <a:latin typeface="Calibri"/>
                <a:ea typeface="+mn-ea"/>
                <a:cs typeface="+mn-cs"/>
              </a:rPr>
              <a:t>T</a:t>
            </a:r>
            <a:r>
              <a:rPr kumimoji="0" lang="en-US" sz="3600" b="1" i="0" u="none" strike="noStrike" kern="1200" cap="none" spc="0" normalizeH="0" baseline="0" noProof="0" dirty="0" err="1">
                <a:ln>
                  <a:noFill/>
                </a:ln>
                <a:solidFill>
                  <a:prstClr val="black"/>
                </a:solidFill>
                <a:effectLst/>
                <a:uLnTx/>
                <a:uFillTx/>
                <a:latin typeface="Calibri"/>
                <a:ea typeface="+mn-ea"/>
                <a:cs typeface="+mn-cs"/>
              </a:rPr>
              <a:t>ime</a:t>
            </a:r>
            <a:r>
              <a:rPr kumimoji="0" lang="en-US" sz="3600" b="1" i="0" u="none" strike="noStrike" kern="1200" cap="none" spc="0" normalizeH="0" baseline="0" noProof="0" dirty="0">
                <a:ln>
                  <a:noFill/>
                </a:ln>
                <a:solidFill>
                  <a:prstClr val="black"/>
                </a:solidFill>
                <a:effectLst/>
                <a:uLnTx/>
                <a:uFillTx/>
                <a:latin typeface="Calibri"/>
                <a:ea typeface="+mn-ea"/>
                <a:cs typeface="+mn-cs"/>
              </a:rPr>
              <a:t> to onset</a:t>
            </a:r>
            <a:r>
              <a:rPr kumimoji="0" lang="cs-CZ" sz="3600" b="1" i="0" u="none" strike="noStrike" kern="1200" cap="none" spc="0" normalizeH="0" baseline="0" noProof="0" dirty="0">
                <a:ln>
                  <a:noFill/>
                </a:ln>
                <a:solidFill>
                  <a:prstClr val="black"/>
                </a:solidFill>
                <a:effectLst/>
                <a:uLnTx/>
                <a:uFillTx/>
                <a:latin typeface="Calibri"/>
                <a:ea typeface="+mn-ea"/>
                <a:cs typeface="+mn-cs"/>
              </a:rPr>
              <a:t> </a:t>
            </a:r>
            <a:r>
              <a:rPr kumimoji="0" lang="en-US" sz="3600" b="1" i="0" u="none" strike="noStrike" kern="1200" cap="none" spc="0" normalizeH="0" baseline="0" noProof="0" dirty="0">
                <a:ln>
                  <a:noFill/>
                </a:ln>
                <a:solidFill>
                  <a:prstClr val="black"/>
                </a:solidFill>
                <a:effectLst/>
                <a:uLnTx/>
                <a:uFillTx/>
                <a:latin typeface="Calibri"/>
                <a:ea typeface="+mn-ea"/>
                <a:cs typeface="+mn-cs"/>
              </a:rPr>
              <a:t>of emesis</a:t>
            </a:r>
            <a:r>
              <a:rPr kumimoji="0" lang="cs-CZ" sz="3600" b="1" i="0" u="none" strike="noStrike" kern="1200" cap="none" spc="0" normalizeH="0" baseline="0" noProof="0" dirty="0">
                <a:ln>
                  <a:noFill/>
                </a:ln>
                <a:solidFill>
                  <a:prstClr val="black"/>
                </a:solidFill>
                <a:effectLst/>
                <a:uLnTx/>
                <a:uFillTx/>
                <a:latin typeface="Calibri"/>
                <a:ea typeface="+mn-ea"/>
                <a:cs typeface="+mn-cs"/>
              </a:rPr>
              <a:t> in dependence </a:t>
            </a:r>
            <a:r>
              <a:rPr kumimoji="0" lang="cs-CZ" sz="3600" b="1" i="0" u="none" strike="noStrike" kern="1200" cap="none" spc="0" normalizeH="0" baseline="0" noProof="0" dirty="0" err="1">
                <a:ln>
                  <a:noFill/>
                </a:ln>
                <a:solidFill>
                  <a:prstClr val="black"/>
                </a:solidFill>
                <a:effectLst/>
                <a:uLnTx/>
                <a:uFillTx/>
                <a:latin typeface="Calibri"/>
                <a:ea typeface="+mn-ea"/>
                <a:cs typeface="+mn-cs"/>
              </a:rPr>
              <a:t>of</a:t>
            </a:r>
            <a:r>
              <a:rPr kumimoji="0" lang="cs-CZ" sz="3600" b="1" i="0" u="none" strike="noStrike" kern="1200" cap="none" spc="0" normalizeH="0" baseline="0" noProof="0" dirty="0">
                <a:ln>
                  <a:noFill/>
                </a:ln>
                <a:solidFill>
                  <a:prstClr val="black"/>
                </a:solidFill>
                <a:effectLst/>
                <a:uLnTx/>
                <a:uFillTx/>
                <a:latin typeface="Calibri"/>
                <a:ea typeface="+mn-ea"/>
                <a:cs typeface="+mn-cs"/>
              </a:rPr>
              <a:t> IR  dose</a:t>
            </a:r>
            <a:endParaRPr lang="cs-CZ" sz="3600" dirty="0"/>
          </a:p>
        </p:txBody>
      </p:sp>
    </p:spTree>
    <p:extLst>
      <p:ext uri="{BB962C8B-B14F-4D97-AF65-F5344CB8AC3E}">
        <p14:creationId xmlns:p14="http://schemas.microsoft.com/office/powerpoint/2010/main" val="22739241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41B4362-5BF7-4A10-966F-9AFC2334DC90}"/>
              </a:ext>
            </a:extLst>
          </p:cNvPr>
          <p:cNvSpPr>
            <a:spLocks noGrp="1"/>
          </p:cNvSpPr>
          <p:nvPr>
            <p:ph type="title"/>
          </p:nvPr>
        </p:nvSpPr>
        <p:spPr>
          <a:xfrm>
            <a:off x="0" y="167077"/>
            <a:ext cx="12192000" cy="879282"/>
          </a:xfrm>
        </p:spPr>
        <p:txBody>
          <a:bodyPr>
            <a:noAutofit/>
          </a:bodyPr>
          <a:lstStyle/>
          <a:p>
            <a:pPr algn="ctr"/>
            <a:r>
              <a:rPr kumimoji="0" lang="cs-CZ" altLang="cs-CZ"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Four</a:t>
            </a:r>
            <a:r>
              <a:rPr kumimoji="0" lang="cs-CZ" altLang="cs-CZ" sz="3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clinical</a:t>
            </a:r>
            <a:r>
              <a:rPr kumimoji="0" lang="cs-CZ" altLang="cs-CZ" sz="3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phases</a:t>
            </a:r>
            <a:r>
              <a:rPr kumimoji="0" lang="cs-CZ" altLang="cs-CZ" sz="3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3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of</a:t>
            </a:r>
            <a:r>
              <a:rPr kumimoji="0" lang="cs-CZ" altLang="cs-CZ" sz="3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ARS: </a:t>
            </a:r>
            <a:r>
              <a:rPr lang="cs-CZ" sz="3400" b="1" u="sng" dirty="0"/>
              <a:t>PRODROMAL PHASE</a:t>
            </a:r>
            <a:endParaRPr lang="cs-CZ" sz="3400" b="1" dirty="0"/>
          </a:p>
        </p:txBody>
      </p:sp>
      <p:sp>
        <p:nvSpPr>
          <p:cNvPr id="7" name="Zástupný obsah 6">
            <a:extLst>
              <a:ext uri="{FF2B5EF4-FFF2-40B4-BE49-F238E27FC236}">
                <a16:creationId xmlns:a16="http://schemas.microsoft.com/office/drawing/2014/main" id="{D481E0E1-2E3D-4A77-A3C3-24A7B0DC1580}"/>
              </a:ext>
            </a:extLst>
          </p:cNvPr>
          <p:cNvSpPr>
            <a:spLocks noGrp="1"/>
          </p:cNvSpPr>
          <p:nvPr>
            <p:ph idx="1"/>
          </p:nvPr>
        </p:nvSpPr>
        <p:spPr>
          <a:xfrm>
            <a:off x="318347" y="862663"/>
            <a:ext cx="11731412" cy="5944537"/>
          </a:xfrm>
        </p:spPr>
        <p:txBody>
          <a:bodyPr>
            <a:normAutofit fontScale="55000" lnSpcReduction="20000"/>
          </a:bodyPr>
          <a:lstStyle/>
          <a:p>
            <a:pPr>
              <a:lnSpc>
                <a:spcPct val="120000"/>
              </a:lnSpc>
              <a:spcBef>
                <a:spcPts val="1200"/>
              </a:spcBef>
            </a:pPr>
            <a:r>
              <a:rPr lang="cs-CZ" sz="3400" u="sng" dirty="0">
                <a:solidFill>
                  <a:srgbClr val="FF0000"/>
                </a:solidFill>
              </a:rPr>
              <a:t>Patogeneze prodromální fáze značně složitá </a:t>
            </a:r>
            <a:r>
              <a:rPr lang="cs-CZ" sz="3400" dirty="0">
                <a:solidFill>
                  <a:srgbClr val="FF0000"/>
                </a:solidFill>
              </a:rPr>
              <a:t>(a </a:t>
            </a:r>
            <a:r>
              <a:rPr lang="cs-CZ" sz="3400" u="sng" dirty="0">
                <a:solidFill>
                  <a:srgbClr val="FF0000"/>
                </a:solidFill>
              </a:rPr>
              <a:t>ne zcela jasná</a:t>
            </a:r>
            <a:r>
              <a:rPr lang="cs-CZ" sz="3400" dirty="0">
                <a:solidFill>
                  <a:srgbClr val="FF0000"/>
                </a:solidFill>
              </a:rPr>
              <a:t>):</a:t>
            </a:r>
          </a:p>
          <a:p>
            <a:pPr>
              <a:lnSpc>
                <a:spcPct val="120000"/>
              </a:lnSpc>
              <a:spcBef>
                <a:spcPts val="1200"/>
              </a:spcBef>
            </a:pPr>
            <a:r>
              <a:rPr lang="cs-CZ" b="1" u="sng" dirty="0"/>
              <a:t>Nauzea a zvracení</a:t>
            </a:r>
            <a:r>
              <a:rPr lang="cs-CZ" dirty="0"/>
              <a:t>: </a:t>
            </a:r>
          </a:p>
          <a:p>
            <a:pPr lvl="1">
              <a:lnSpc>
                <a:spcPct val="120000"/>
              </a:lnSpc>
              <a:spcBef>
                <a:spcPts val="1200"/>
              </a:spcBef>
            </a:pPr>
            <a:r>
              <a:rPr lang="cs-CZ" sz="2900" b="1" dirty="0">
                <a:solidFill>
                  <a:srgbClr val="FF0000"/>
                </a:solidFill>
              </a:rPr>
              <a:t>podrážděním </a:t>
            </a:r>
            <a:r>
              <a:rPr lang="cs-CZ" sz="2900" b="1" dirty="0" err="1">
                <a:solidFill>
                  <a:srgbClr val="FF0000"/>
                </a:solidFill>
              </a:rPr>
              <a:t>chemoreceptivní</a:t>
            </a:r>
            <a:r>
              <a:rPr lang="cs-CZ" sz="2900" b="1" dirty="0">
                <a:solidFill>
                  <a:srgbClr val="FF0000"/>
                </a:solidFill>
              </a:rPr>
              <a:t> </a:t>
            </a:r>
            <a:r>
              <a:rPr lang="cs-CZ" sz="2900" b="1" dirty="0" err="1">
                <a:solidFill>
                  <a:srgbClr val="FF0000"/>
                </a:solidFill>
              </a:rPr>
              <a:t>trigger</a:t>
            </a:r>
            <a:r>
              <a:rPr lang="cs-CZ" sz="2900" b="1" dirty="0">
                <a:solidFill>
                  <a:srgbClr val="FF0000"/>
                </a:solidFill>
              </a:rPr>
              <a:t> zóny v centru zvracení </a:t>
            </a:r>
            <a:r>
              <a:rPr lang="cs-CZ" sz="2900" u="sng" dirty="0"/>
              <a:t>biologicky aktivními látkami, které se objevují v krvi po ozáření</a:t>
            </a:r>
            <a:r>
              <a:rPr lang="cs-CZ" sz="2900" dirty="0"/>
              <a:t> (biogenní aminy, regulační peptidy, prostaglandiny, aj. endogenní regulační molekuly)</a:t>
            </a:r>
          </a:p>
          <a:p>
            <a:pPr lvl="1">
              <a:lnSpc>
                <a:spcPct val="120000"/>
              </a:lnSpc>
              <a:spcBef>
                <a:spcPts val="1200"/>
              </a:spcBef>
            </a:pPr>
            <a:r>
              <a:rPr lang="cs-CZ" sz="2900" dirty="0"/>
              <a:t>Centrum zvracení se aktivuje </a:t>
            </a:r>
            <a:r>
              <a:rPr lang="cs-CZ" sz="2900" b="1" dirty="0">
                <a:solidFill>
                  <a:srgbClr val="FF0000"/>
                </a:solidFill>
              </a:rPr>
              <a:t>i patologickou aferentní </a:t>
            </a:r>
            <a:r>
              <a:rPr lang="cs-CZ" sz="2900" b="1" dirty="0" err="1">
                <a:solidFill>
                  <a:srgbClr val="FF0000"/>
                </a:solidFill>
              </a:rPr>
              <a:t>impulzací</a:t>
            </a:r>
            <a:r>
              <a:rPr lang="cs-CZ" sz="2900" b="1" dirty="0">
                <a:solidFill>
                  <a:srgbClr val="FF0000"/>
                </a:solidFill>
              </a:rPr>
              <a:t> z </a:t>
            </a:r>
            <a:r>
              <a:rPr lang="cs-CZ" sz="2900" b="1" dirty="0" err="1">
                <a:solidFill>
                  <a:srgbClr val="FF0000"/>
                </a:solidFill>
              </a:rPr>
              <a:t>interoreceptorů</a:t>
            </a:r>
            <a:r>
              <a:rPr lang="cs-CZ" sz="2900" b="1" dirty="0">
                <a:solidFill>
                  <a:srgbClr val="FF0000"/>
                </a:solidFill>
              </a:rPr>
              <a:t> </a:t>
            </a:r>
            <a:r>
              <a:rPr lang="cs-CZ" sz="2900" b="1" dirty="0" err="1">
                <a:solidFill>
                  <a:srgbClr val="FF0000"/>
                </a:solidFill>
              </a:rPr>
              <a:t>gastroinstestinálního</a:t>
            </a:r>
            <a:r>
              <a:rPr lang="cs-CZ" sz="2900" b="1" dirty="0">
                <a:solidFill>
                  <a:srgbClr val="FF0000"/>
                </a:solidFill>
              </a:rPr>
              <a:t> traktu:</a:t>
            </a:r>
          </a:p>
          <a:p>
            <a:pPr marL="457200" lvl="1" indent="0">
              <a:lnSpc>
                <a:spcPct val="120000"/>
              </a:lnSpc>
              <a:spcBef>
                <a:spcPts val="1200"/>
              </a:spcBef>
              <a:buNone/>
            </a:pPr>
            <a:r>
              <a:rPr lang="cs-CZ" sz="2900" b="1" dirty="0">
                <a:solidFill>
                  <a:srgbClr val="FF0000"/>
                </a:solidFill>
              </a:rPr>
              <a:t>(1) </a:t>
            </a:r>
            <a:r>
              <a:rPr lang="cs-CZ" sz="2900" dirty="0"/>
              <a:t>post-IR</a:t>
            </a:r>
            <a:r>
              <a:rPr lang="cs-CZ" sz="2900" b="1" dirty="0">
                <a:solidFill>
                  <a:srgbClr val="FF0000"/>
                </a:solidFill>
              </a:rPr>
              <a:t> </a:t>
            </a:r>
            <a:r>
              <a:rPr lang="cs-CZ" sz="2900" b="1" dirty="0">
                <a:solidFill>
                  <a:srgbClr val="0070C0"/>
                </a:solidFill>
              </a:rPr>
              <a:t>narušení</a:t>
            </a:r>
            <a:r>
              <a:rPr lang="cs-CZ" sz="2900" dirty="0">
                <a:solidFill>
                  <a:srgbClr val="0070C0"/>
                </a:solidFill>
              </a:rPr>
              <a:t> </a:t>
            </a:r>
            <a:r>
              <a:rPr lang="cs-CZ" sz="2900" b="1" dirty="0">
                <a:solidFill>
                  <a:srgbClr val="0070C0"/>
                </a:solidFill>
              </a:rPr>
              <a:t>periferní dopamin a </a:t>
            </a:r>
            <a:r>
              <a:rPr lang="cs-CZ" sz="2900" b="1" dirty="0" err="1">
                <a:solidFill>
                  <a:srgbClr val="0070C0"/>
                </a:solidFill>
              </a:rPr>
              <a:t>serotoninergické</a:t>
            </a:r>
            <a:r>
              <a:rPr lang="cs-CZ" sz="2900" b="1" dirty="0">
                <a:solidFill>
                  <a:srgbClr val="0070C0"/>
                </a:solidFill>
              </a:rPr>
              <a:t> mediace </a:t>
            </a:r>
            <a:r>
              <a:rPr lang="cs-CZ" sz="2900" b="1" dirty="0">
                <a:solidFill>
                  <a:srgbClr val="FF0000"/>
                </a:solidFill>
                <a:sym typeface="Wingdings" panose="05000000000000000000" pitchFamily="2" charset="2"/>
              </a:rPr>
              <a:t></a:t>
            </a:r>
            <a:r>
              <a:rPr lang="cs-CZ" sz="2900" b="1" dirty="0"/>
              <a:t> (2) </a:t>
            </a:r>
            <a:r>
              <a:rPr lang="cs-CZ" sz="2900" u="sng" dirty="0" err="1">
                <a:solidFill>
                  <a:srgbClr val="0070C0"/>
                </a:solidFill>
              </a:rPr>
              <a:t>gastrostáza</a:t>
            </a:r>
            <a:r>
              <a:rPr lang="cs-CZ" sz="2900" u="sng" dirty="0"/>
              <a:t> </a:t>
            </a:r>
            <a:r>
              <a:rPr lang="cs-CZ" sz="2900" dirty="0"/>
              <a:t>(porucha vyprazdňování žaludku) </a:t>
            </a:r>
            <a:r>
              <a:rPr lang="cs-CZ" sz="2900" dirty="0">
                <a:sym typeface="Wingdings" panose="05000000000000000000" pitchFamily="2" charset="2"/>
              </a:rPr>
              <a:t>  </a:t>
            </a:r>
            <a:r>
              <a:rPr lang="cs-CZ" sz="2900" b="1" dirty="0">
                <a:sym typeface="Wingdings" panose="05000000000000000000" pitchFamily="2" charset="2"/>
              </a:rPr>
              <a:t>(3)</a:t>
            </a:r>
            <a:r>
              <a:rPr lang="cs-CZ" sz="2900" dirty="0">
                <a:sym typeface="Wingdings" panose="05000000000000000000" pitchFamily="2" charset="2"/>
              </a:rPr>
              <a:t> </a:t>
            </a:r>
            <a:r>
              <a:rPr lang="cs-CZ" sz="2900" b="1" dirty="0">
                <a:solidFill>
                  <a:srgbClr val="0070C0"/>
                </a:solidFill>
              </a:rPr>
              <a:t>aferentní </a:t>
            </a:r>
            <a:r>
              <a:rPr lang="cs-CZ" sz="2900" b="1" dirty="0" err="1">
                <a:solidFill>
                  <a:srgbClr val="0070C0"/>
                </a:solidFill>
              </a:rPr>
              <a:t>impulzace</a:t>
            </a:r>
            <a:r>
              <a:rPr lang="cs-CZ" sz="2900" b="1" dirty="0">
                <a:solidFill>
                  <a:srgbClr val="0070C0"/>
                </a:solidFill>
              </a:rPr>
              <a:t> z </a:t>
            </a:r>
            <a:r>
              <a:rPr lang="cs-CZ" sz="2900" b="1" dirty="0" err="1">
                <a:solidFill>
                  <a:srgbClr val="0070C0"/>
                </a:solidFill>
              </a:rPr>
              <a:t>interoreceptorů</a:t>
            </a:r>
            <a:r>
              <a:rPr lang="cs-CZ" sz="2900" b="1" dirty="0">
                <a:solidFill>
                  <a:srgbClr val="0070C0"/>
                </a:solidFill>
              </a:rPr>
              <a:t> </a:t>
            </a:r>
            <a:endParaRPr lang="cs-CZ" sz="2900" dirty="0">
              <a:solidFill>
                <a:srgbClr val="0070C0"/>
              </a:solidFill>
            </a:endParaRPr>
          </a:p>
          <a:p>
            <a:pPr>
              <a:lnSpc>
                <a:spcPct val="120000"/>
              </a:lnSpc>
              <a:spcBef>
                <a:spcPts val="1200"/>
              </a:spcBef>
            </a:pPr>
            <a:r>
              <a:rPr lang="cs-CZ" b="1" u="sng" dirty="0"/>
              <a:t>Spazmy a bolesti břicha, </a:t>
            </a:r>
            <a:r>
              <a:rPr lang="cs-CZ" b="1" u="sng" dirty="0" err="1"/>
              <a:t>tenezmy</a:t>
            </a:r>
            <a:r>
              <a:rPr lang="cs-CZ" b="1" u="sng" dirty="0"/>
              <a:t> a průjem</a:t>
            </a:r>
            <a:r>
              <a:rPr lang="cs-CZ" b="1" dirty="0"/>
              <a:t>: </a:t>
            </a:r>
            <a:r>
              <a:rPr lang="cs-CZ" dirty="0"/>
              <a:t>zesílením motorické a sekreční funkce střev </a:t>
            </a:r>
            <a:r>
              <a:rPr lang="cs-CZ" u="sng" dirty="0"/>
              <a:t>útlakem </a:t>
            </a:r>
            <a:r>
              <a:rPr lang="cs-CZ" u="sng" dirty="0" err="1"/>
              <a:t>reabsorbce</a:t>
            </a:r>
            <a:r>
              <a:rPr lang="cs-CZ" u="sng" dirty="0"/>
              <a:t> vody ze střev </a:t>
            </a:r>
            <a:r>
              <a:rPr lang="cs-CZ" dirty="0"/>
              <a:t>do krevního řečiště</a:t>
            </a:r>
          </a:p>
          <a:p>
            <a:pPr>
              <a:lnSpc>
                <a:spcPct val="120000"/>
              </a:lnSpc>
              <a:spcBef>
                <a:spcPts val="1200"/>
              </a:spcBef>
            </a:pPr>
            <a:r>
              <a:rPr lang="cs-CZ" sz="2900" b="1" u="sng" dirty="0"/>
              <a:t>Časné </a:t>
            </a:r>
            <a:r>
              <a:rPr lang="cs-CZ" sz="2900" b="1" u="sng" dirty="0" err="1"/>
              <a:t>neumotorické</a:t>
            </a:r>
            <a:r>
              <a:rPr lang="cs-CZ" sz="2900" b="1" u="sng" dirty="0"/>
              <a:t> a neurovaskulární efekty:</a:t>
            </a:r>
          </a:p>
          <a:p>
            <a:pPr lvl="1">
              <a:lnSpc>
                <a:spcPct val="120000"/>
              </a:lnSpc>
              <a:spcBef>
                <a:spcPts val="1200"/>
              </a:spcBef>
            </a:pPr>
            <a:r>
              <a:rPr lang="cs-CZ" sz="2900" b="1" u="sng" dirty="0"/>
              <a:t>(1)</a:t>
            </a:r>
            <a:r>
              <a:rPr lang="cs-CZ" sz="2900" b="1" dirty="0"/>
              <a:t> </a:t>
            </a:r>
            <a:r>
              <a:rPr lang="cs-CZ" sz="2900" b="1" dirty="0">
                <a:solidFill>
                  <a:srgbClr val="FF0000"/>
                </a:solidFill>
              </a:rPr>
              <a:t>narušením </a:t>
            </a:r>
            <a:r>
              <a:rPr lang="cs-CZ" sz="2900" b="1" dirty="0" err="1">
                <a:solidFill>
                  <a:srgbClr val="FF0000"/>
                </a:solidFill>
              </a:rPr>
              <a:t>katecholaminergické</a:t>
            </a:r>
            <a:r>
              <a:rPr lang="cs-CZ" sz="2900" b="1" dirty="0">
                <a:solidFill>
                  <a:srgbClr val="FF0000"/>
                </a:solidFill>
              </a:rPr>
              <a:t> regulace CNS</a:t>
            </a:r>
          </a:p>
          <a:p>
            <a:pPr lvl="1">
              <a:lnSpc>
                <a:spcPct val="120000"/>
              </a:lnSpc>
              <a:spcBef>
                <a:spcPts val="1200"/>
              </a:spcBef>
            </a:pPr>
            <a:r>
              <a:rPr lang="cs-CZ" sz="2900" b="1" dirty="0"/>
              <a:t>(2) </a:t>
            </a:r>
            <a:r>
              <a:rPr lang="cs-CZ" sz="2900" b="1" dirty="0">
                <a:solidFill>
                  <a:srgbClr val="FF0000"/>
                </a:solidFill>
              </a:rPr>
              <a:t>poruchami </a:t>
            </a:r>
            <a:r>
              <a:rPr lang="cs-CZ" sz="2900" b="1" dirty="0" err="1">
                <a:solidFill>
                  <a:srgbClr val="FF0000"/>
                </a:solidFill>
              </a:rPr>
              <a:t>hemo</a:t>
            </a:r>
            <a:r>
              <a:rPr lang="cs-CZ" sz="2900" b="1" dirty="0">
                <a:solidFill>
                  <a:srgbClr val="FF0000"/>
                </a:solidFill>
              </a:rPr>
              <a:t>- a </a:t>
            </a:r>
            <a:r>
              <a:rPr lang="cs-CZ" sz="2900" b="1" dirty="0" err="1">
                <a:solidFill>
                  <a:srgbClr val="FF0000"/>
                </a:solidFill>
              </a:rPr>
              <a:t>likvorodynamiky</a:t>
            </a:r>
            <a:r>
              <a:rPr lang="cs-CZ" sz="2900" b="1" dirty="0">
                <a:solidFill>
                  <a:srgbClr val="FF0000"/>
                </a:solidFill>
              </a:rPr>
              <a:t> v mozku </a:t>
            </a:r>
            <a:r>
              <a:rPr lang="cs-CZ" sz="2900" dirty="0"/>
              <a:t>a </a:t>
            </a:r>
          </a:p>
          <a:p>
            <a:pPr lvl="1">
              <a:lnSpc>
                <a:spcPct val="120000"/>
              </a:lnSpc>
              <a:spcBef>
                <a:spcPts val="1200"/>
              </a:spcBef>
            </a:pPr>
            <a:r>
              <a:rPr lang="cs-CZ" sz="2900" b="1" dirty="0"/>
              <a:t>(3) </a:t>
            </a:r>
            <a:r>
              <a:rPr lang="cs-CZ" sz="2900" b="1" dirty="0">
                <a:solidFill>
                  <a:srgbClr val="FF0000"/>
                </a:solidFill>
              </a:rPr>
              <a:t>celkovou intoxikací organismu produkty rozpadu radiosensitivních tkání</a:t>
            </a:r>
          </a:p>
          <a:p>
            <a:pPr lvl="1">
              <a:lnSpc>
                <a:spcPct val="120000"/>
              </a:lnSpc>
              <a:spcBef>
                <a:spcPts val="1200"/>
              </a:spcBef>
            </a:pPr>
            <a:endParaRPr lang="cs-CZ" sz="1500" b="1" dirty="0">
              <a:solidFill>
                <a:srgbClr val="FF0000"/>
              </a:solidFill>
            </a:endParaRPr>
          </a:p>
          <a:p>
            <a:pPr>
              <a:lnSpc>
                <a:spcPct val="120000"/>
              </a:lnSpc>
              <a:spcBef>
                <a:spcPts val="1200"/>
              </a:spcBef>
            </a:pPr>
            <a:r>
              <a:rPr lang="cs-CZ" b="1" u="sng" dirty="0"/>
              <a:t>UKONČENÍ PRODNROMÁLNÍ FÁZE</a:t>
            </a:r>
            <a:r>
              <a:rPr lang="cs-CZ" dirty="0"/>
              <a:t>: </a:t>
            </a:r>
            <a:r>
              <a:rPr lang="cs-CZ" b="1" dirty="0">
                <a:solidFill>
                  <a:srgbClr val="FF0000"/>
                </a:solidFill>
              </a:rPr>
              <a:t>toxické metabolity cirkulující v krvi ve značné míře rozkládají nebo vylučují</a:t>
            </a:r>
            <a:r>
              <a:rPr lang="cs-CZ" dirty="0"/>
              <a:t>, pokles patologické </a:t>
            </a:r>
            <a:r>
              <a:rPr lang="cs-CZ" dirty="0" err="1"/>
              <a:t>repulzace</a:t>
            </a:r>
            <a:r>
              <a:rPr lang="cs-CZ" dirty="0"/>
              <a:t> v CNS, obnovení funkce poškozených tkání, </a:t>
            </a:r>
            <a:r>
              <a:rPr lang="cs-CZ" sz="3800" u="sng" dirty="0">
                <a:solidFill>
                  <a:srgbClr val="FF0000"/>
                </a:solidFill>
              </a:rPr>
              <a:t>krvetvorba sice poškozena ale stále ještě kompenzována zachovalými rezervami</a:t>
            </a:r>
            <a:r>
              <a:rPr lang="cs-CZ" dirty="0"/>
              <a:t> </a:t>
            </a:r>
            <a:r>
              <a:rPr lang="cs-CZ" dirty="0">
                <a:sym typeface="Wingdings" panose="05000000000000000000" pitchFamily="2" charset="2"/>
              </a:rPr>
              <a:t> </a:t>
            </a:r>
            <a:r>
              <a:rPr lang="cs-CZ" sz="3800" b="1" dirty="0">
                <a:solidFill>
                  <a:srgbClr val="FF0000"/>
                </a:solidFill>
                <a:sym typeface="Wingdings" panose="05000000000000000000" pitchFamily="2" charset="2"/>
              </a:rPr>
              <a:t>přechod do LATENTNÍ FÁZE</a:t>
            </a:r>
            <a:r>
              <a:rPr lang="cs-CZ" sz="3800" b="1" dirty="0">
                <a:solidFill>
                  <a:srgbClr val="FF0000"/>
                </a:solidFill>
              </a:rPr>
              <a:t>  </a:t>
            </a:r>
          </a:p>
        </p:txBody>
      </p:sp>
    </p:spTree>
    <p:extLst>
      <p:ext uri="{BB962C8B-B14F-4D97-AF65-F5344CB8AC3E}">
        <p14:creationId xmlns:p14="http://schemas.microsoft.com/office/powerpoint/2010/main" val="594156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B80F4E78-B797-45F3-9BDF-88F6732C86C1}"/>
              </a:ext>
            </a:extLst>
          </p:cNvPr>
          <p:cNvSpPr>
            <a:spLocks noChangeArrowheads="1"/>
          </p:cNvSpPr>
          <p:nvPr/>
        </p:nvSpPr>
        <p:spPr bwMode="auto">
          <a:xfrm>
            <a:off x="642162" y="339586"/>
            <a:ext cx="10793853"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Four</a:t>
            </a:r>
            <a:r>
              <a:rPr kumimoji="0" lang="cs-CZ" altLang="cs-CZ"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clinical</a:t>
            </a:r>
            <a:r>
              <a:rPr kumimoji="0" lang="cs-CZ" altLang="cs-CZ"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phases</a:t>
            </a:r>
            <a:r>
              <a:rPr kumimoji="0" lang="cs-CZ" altLang="cs-CZ"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of</a:t>
            </a:r>
            <a:r>
              <a:rPr kumimoji="0" lang="cs-CZ" altLang="cs-CZ"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ct val="0"/>
              </a:spcBef>
              <a:spcAft>
                <a:spcPts val="1800"/>
              </a:spcAft>
              <a:buClrTx/>
              <a:buSzTx/>
              <a:buFont typeface="+mj-lt"/>
              <a:buAutoNum type="arabicPeriod" startAt="2"/>
              <a:tabLst/>
              <a:defRPr/>
            </a:pPr>
            <a:r>
              <a:rPr kumimoji="0" lang="cs-CZ" altLang="cs-CZ" sz="2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Latent</a:t>
            </a:r>
            <a:r>
              <a:rPr kumimoji="0" lang="cs-CZ" altLang="cs-CZ" sz="2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2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phase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delusive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phase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characterized</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by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improvement</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of</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symptoms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an</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apparent</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cure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1" i="0" u="sng" strike="noStrike" kern="1200" cap="none" spc="0" normalizeH="0" baseline="0" noProof="0" dirty="0" err="1">
                <a:ln>
                  <a:noFill/>
                </a:ln>
                <a:solidFill>
                  <a:srgbClr val="0070C0"/>
                </a:solidFill>
                <a:effectLst/>
                <a:uLnTx/>
                <a:uFillTx/>
                <a:latin typeface="Arial" panose="020B0604020202020204" pitchFamily="34" charset="0"/>
                <a:ea typeface="+mn-ea"/>
                <a:cs typeface="+mn-cs"/>
              </a:rPr>
              <a:t>Individuals</a:t>
            </a:r>
            <a:r>
              <a:rPr kumimoji="0" lang="cs-CZ" altLang="cs-CZ" sz="22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cs-CZ" altLang="cs-CZ" sz="2200" b="1" i="0" u="sng" strike="noStrike" kern="1200" cap="none" spc="0" normalizeH="0" baseline="0" noProof="0" dirty="0" err="1">
                <a:ln>
                  <a:noFill/>
                </a:ln>
                <a:solidFill>
                  <a:srgbClr val="0070C0"/>
                </a:solidFill>
                <a:effectLst/>
                <a:uLnTx/>
                <a:uFillTx/>
                <a:latin typeface="Arial" panose="020B0604020202020204" pitchFamily="34" charset="0"/>
                <a:ea typeface="+mn-ea"/>
                <a:cs typeface="+mn-cs"/>
              </a:rPr>
              <a:t>look</a:t>
            </a:r>
            <a:r>
              <a:rPr kumimoji="0" lang="cs-CZ" altLang="cs-CZ" sz="22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 and </a:t>
            </a:r>
            <a:r>
              <a:rPr kumimoji="0" lang="cs-CZ" altLang="cs-CZ" sz="2200" b="1" i="0" u="sng" strike="noStrike" kern="1200" cap="none" spc="0" normalizeH="0" baseline="0" noProof="0" dirty="0" err="1">
                <a:ln>
                  <a:noFill/>
                </a:ln>
                <a:solidFill>
                  <a:srgbClr val="0070C0"/>
                </a:solidFill>
                <a:effectLst/>
                <a:uLnTx/>
                <a:uFillTx/>
                <a:latin typeface="Arial" panose="020B0604020202020204" pitchFamily="34" charset="0"/>
                <a:ea typeface="+mn-ea"/>
                <a:cs typeface="+mn-cs"/>
              </a:rPr>
              <a:t>fell</a:t>
            </a:r>
            <a:r>
              <a:rPr kumimoji="0" lang="cs-CZ" altLang="cs-CZ" sz="22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cs-CZ" altLang="cs-CZ" sz="2200" b="1" i="0" u="sng" strike="noStrike" kern="1200" cap="none" spc="0" normalizeH="0" baseline="0" noProof="0" dirty="0" err="1">
                <a:ln>
                  <a:noFill/>
                </a:ln>
                <a:solidFill>
                  <a:srgbClr val="0070C0"/>
                </a:solidFill>
                <a:effectLst/>
                <a:uLnTx/>
                <a:uFillTx/>
                <a:latin typeface="Arial" panose="020B0604020202020204" pitchFamily="34" charset="0"/>
                <a:ea typeface="+mn-ea"/>
                <a:cs typeface="+mn-cs"/>
              </a:rPr>
              <a:t>good</a:t>
            </a:r>
            <a:r>
              <a:rPr kumimoji="0" lang="cs-CZ" altLang="cs-CZ" sz="22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 but </a:t>
            </a:r>
            <a:r>
              <a:rPr kumimoji="0" lang="cs-CZ" altLang="cs-CZ" sz="2200" b="1" i="0" u="sng" strike="noStrike" kern="1200" cap="none" spc="0" normalizeH="0" baseline="0" noProof="0" dirty="0" err="1">
                <a:ln>
                  <a:noFill/>
                </a:ln>
                <a:solidFill>
                  <a:srgbClr val="0070C0"/>
                </a:solidFill>
                <a:effectLst/>
                <a:uLnTx/>
                <a:uFillTx/>
                <a:latin typeface="Arial" panose="020B0604020202020204" pitchFamily="34" charset="0"/>
                <a:ea typeface="+mn-ea"/>
                <a:cs typeface="+mn-cs"/>
              </a:rPr>
              <a:t>laboratory</a:t>
            </a:r>
            <a:r>
              <a:rPr kumimoji="0" lang="cs-CZ" altLang="cs-CZ" sz="22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cs-CZ" altLang="cs-CZ" sz="2200" b="1" i="0" u="sng" strike="noStrike" kern="1200" cap="none" spc="0" normalizeH="0" baseline="0" noProof="0" dirty="0" err="1">
                <a:ln>
                  <a:noFill/>
                </a:ln>
                <a:solidFill>
                  <a:srgbClr val="0070C0"/>
                </a:solidFill>
                <a:effectLst/>
                <a:uLnTx/>
                <a:uFillTx/>
                <a:latin typeface="Arial" panose="020B0604020202020204" pitchFamily="34" charset="0"/>
                <a:ea typeface="+mn-ea"/>
                <a:cs typeface="+mn-cs"/>
              </a:rPr>
              <a:t>tests</a:t>
            </a:r>
            <a:r>
              <a:rPr kumimoji="0" lang="cs-CZ" altLang="cs-CZ" sz="22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cs-CZ" altLang="cs-CZ" sz="2200" b="1" i="0" u="sng" strike="noStrike" kern="1200" cap="none" spc="0" normalizeH="0" baseline="0" noProof="0" dirty="0" err="1">
                <a:ln>
                  <a:noFill/>
                </a:ln>
                <a:solidFill>
                  <a:srgbClr val="0070C0"/>
                </a:solidFill>
                <a:effectLst/>
                <a:uLnTx/>
                <a:uFillTx/>
                <a:latin typeface="Arial" panose="020B0604020202020204" pitchFamily="34" charset="0"/>
                <a:ea typeface="+mn-ea"/>
                <a:cs typeface="+mn-cs"/>
              </a:rPr>
              <a:t>become</a:t>
            </a:r>
            <a:r>
              <a:rPr kumimoji="0" lang="cs-CZ" altLang="cs-CZ" sz="2200" b="1"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 </a:t>
            </a:r>
            <a:r>
              <a:rPr kumimoji="0" lang="cs-CZ" altLang="cs-CZ" sz="2200" b="1" i="0" u="sng" strike="noStrike" kern="1200" cap="none" spc="0" normalizeH="0" baseline="0" noProof="0" dirty="0" err="1">
                <a:ln>
                  <a:noFill/>
                </a:ln>
                <a:solidFill>
                  <a:srgbClr val="0070C0"/>
                </a:solidFill>
                <a:effectLst/>
                <a:uLnTx/>
                <a:uFillTx/>
                <a:latin typeface="Arial" panose="020B0604020202020204" pitchFamily="34" charset="0"/>
                <a:ea typeface="+mn-ea"/>
                <a:cs typeface="+mn-cs"/>
              </a:rPr>
              <a:t>abnormal</a:t>
            </a:r>
            <a:r>
              <a:rPr kumimoji="0" lang="cs-CZ" altLang="cs-CZ" sz="2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with</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hlinkClick r:id="rId2" tooltip="Learn more about lymphopenia from ScienceDirect's AI-generated Topic Pages"/>
              </a:rPr>
              <a:t>lymphopenia</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hlinkClick r:id="rId3" tooltip="Learn more about granulocytopenia from ScienceDirect's AI-generated Topic Pages"/>
              </a:rPr>
              <a:t>granulocytopenia</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This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phase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also</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dose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dependent</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may</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last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hours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to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weeks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800100" marR="0" lvl="1" indent="-342900" algn="l" defTabSz="914400" rtl="0" eaLnBrk="0" fontAlgn="base" latinLnBrk="0" hangingPunct="0">
              <a:lnSpc>
                <a:spcPct val="100000"/>
              </a:lnSpc>
              <a:spcBef>
                <a:spcPct val="0"/>
              </a:spcBef>
              <a:spcAft>
                <a:spcPts val="1800"/>
              </a:spcAft>
              <a:buClrTx/>
              <a:buSzTx/>
              <a:buFont typeface="+mj-lt"/>
              <a:buAutoNum type="arabicPeriod" startAt="2"/>
              <a:tabLst/>
              <a:defRPr/>
            </a:pPr>
            <a:r>
              <a:rPr kumimoji="0" lang="cs-CZ" altLang="cs-CZ" sz="2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Manifest </a:t>
            </a:r>
            <a:r>
              <a:rPr kumimoji="0" lang="cs-CZ" altLang="cs-CZ" sz="2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illness</a:t>
            </a:r>
            <a:r>
              <a:rPr kumimoji="0" lang="cs-CZ" altLang="cs-CZ" sz="2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2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phase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this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phase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specific</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signs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symptoms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of</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each</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syndrome </a:t>
            </a:r>
            <a:r>
              <a:rPr kumimoji="0" lang="cs-CZ" altLang="cs-CZ" sz="2200" b="0" i="0"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appear</a:t>
            </a:r>
            <a:r>
              <a:rPr kumimoji="0" lang="cs-CZ" altLang="cs-CZ" sz="22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depending</a:t>
            </a:r>
            <a:r>
              <a:rPr kumimoji="0" lang="cs-CZ" altLang="cs-CZ" sz="22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 on </a:t>
            </a:r>
            <a:r>
              <a:rPr kumimoji="0" lang="cs-CZ" altLang="cs-CZ" sz="2200" b="0" i="0"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cs-CZ" altLang="cs-CZ" sz="22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 dose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989013" marR="0" lvl="1" indent="-182563"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sng" strike="noStrike" kern="1200" cap="none" spc="0" normalizeH="0" baseline="0" noProof="0" dirty="0" err="1">
                <a:ln>
                  <a:noFill/>
                </a:ln>
                <a:solidFill>
                  <a:srgbClr val="0070C0"/>
                </a:solidFill>
                <a:effectLst/>
                <a:uLnTx/>
                <a:uFillTx/>
                <a:latin typeface="Arial" panose="020B0604020202020204" pitchFamily="34" charset="0"/>
                <a:ea typeface="+mn-ea"/>
                <a:cs typeface="+mn-cs"/>
              </a:rPr>
              <a:t>hematopoietic</a:t>
            </a:r>
            <a:r>
              <a:rPr kumimoji="0" lang="cs-CZ" altLang="cs-CZ" sz="2200" b="0" i="0" u="sng" strike="noStrike" kern="1200" cap="none" spc="0" normalizeH="0" baseline="0" noProof="0" dirty="0">
                <a:ln>
                  <a:noFill/>
                </a:ln>
                <a:solidFill>
                  <a:srgbClr val="0070C0"/>
                </a:solidFill>
                <a:effectLst/>
                <a:uLnTx/>
                <a:uFillTx/>
                <a:latin typeface="Arial" panose="020B0604020202020204" pitchFamily="34" charset="0"/>
                <a:ea typeface="+mn-ea"/>
                <a:cs typeface="+mn-cs"/>
              </a:rPr>
              <a:t> syndrome </a:t>
            </a:r>
            <a:r>
              <a:rPr kumimoji="0" lang="cs-CZ" altLang="cs-CZ" sz="2200" b="0" i="0" strike="noStrike" kern="1200" cap="none" spc="0" normalizeH="0" baseline="0" noProof="0" dirty="0" err="1">
                <a:ln>
                  <a:noFill/>
                </a:ln>
                <a:solidFill>
                  <a:prstClr val="black"/>
                </a:solidFill>
                <a:effectLst/>
                <a:uLnTx/>
                <a:uFillTx/>
                <a:latin typeface="Arial" panose="020B0604020202020204" pitchFamily="34" charset="0"/>
                <a:ea typeface="+mn-ea"/>
                <a:cs typeface="+mn-cs"/>
              </a:rPr>
              <a:t>dev</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elops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at</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doses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of</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between</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1 and 8 Gy         </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slight</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decrease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in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hlinkClick r:id="rId4" tooltip="Learn more about blood cell counts from ScienceDirect's AI-generated Topic Pages"/>
              </a:rPr>
              <a:t>blood</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tooltip="Learn more about blood cell counts from ScienceDirect's AI-generated Topic Pages"/>
              </a:rPr>
              <a:t> cell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hlinkClick r:id="rId4" tooltip="Learn more about blood cell counts from ScienceDirect's AI-generated Topic Pages"/>
              </a:rPr>
              <a:t>counts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can</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seen</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with</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doses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&lt;1 Gy</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989013" marR="0" lvl="1" indent="-182563"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lang="cs-CZ" altLang="cs-CZ" sz="2200" u="sng" dirty="0" err="1">
                <a:solidFill>
                  <a:srgbClr val="0070C0"/>
                </a:solidFill>
                <a:latin typeface="Arial" panose="020B0604020202020204" pitchFamily="34" charset="0"/>
              </a:rPr>
              <a:t>gastrointestinal</a:t>
            </a:r>
            <a:r>
              <a:rPr lang="cs-CZ" altLang="cs-CZ" sz="2200" u="sng" dirty="0">
                <a:solidFill>
                  <a:srgbClr val="0070C0"/>
                </a:solidFill>
                <a:latin typeface="Arial" panose="020B0604020202020204" pitchFamily="34" charset="0"/>
              </a:rPr>
              <a:t> syndrome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occurs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at</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doses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of</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between</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5 and 20 Gy</a:t>
            </a:r>
          </a:p>
          <a:p>
            <a:pPr marL="989013" marR="0" lvl="1" indent="-182563" algn="l" defTabSz="914400" rtl="0" eaLnBrk="0" fontAlgn="base" latinLnBrk="0" hangingPunct="0">
              <a:lnSpc>
                <a:spcPct val="100000"/>
              </a:lnSpc>
              <a:spcBef>
                <a:spcPct val="0"/>
              </a:spcBef>
              <a:spcAft>
                <a:spcPts val="1800"/>
              </a:spcAft>
              <a:buClrTx/>
              <a:buSzTx/>
              <a:buFont typeface="Arial" panose="020B0604020202020204" pitchFamily="34" charset="0"/>
              <a:buChar char="•"/>
              <a:tabLst/>
              <a:defRPr/>
            </a:pP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and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hlinkClick r:id="rId5" tooltip="Learn more about cerebrovascular syndrome from ScienceDirect's AI-generated Topic Pages"/>
              </a:rPr>
              <a:t>cerebrovascular</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5" tooltip="Learn more about cerebrovascular syndrome from ScienceDirect's AI-generated Topic Pages"/>
              </a:rPr>
              <a:t> syndrome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at</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doses</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&gt;20 Gy</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800100" marR="0" lvl="1" indent="-342900" algn="l" defTabSz="914400" rtl="0" eaLnBrk="0" fontAlgn="base" latinLnBrk="0" hangingPunct="0">
              <a:lnSpc>
                <a:spcPct val="100000"/>
              </a:lnSpc>
              <a:spcBef>
                <a:spcPct val="0"/>
              </a:spcBef>
              <a:spcAft>
                <a:spcPts val="1800"/>
              </a:spcAft>
              <a:buClrTx/>
              <a:buSzTx/>
              <a:buFont typeface="+mj-lt"/>
              <a:buAutoNum type="arabicPeriod" startAt="2"/>
              <a:tabLst/>
              <a:defRPr/>
            </a:pPr>
            <a:r>
              <a:rPr kumimoji="0" lang="cs-CZ" altLang="cs-CZ" sz="2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Final</a:t>
            </a:r>
            <a:r>
              <a:rPr kumimoji="0" lang="cs-CZ" altLang="cs-CZ" sz="2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2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phase</a:t>
            </a:r>
            <a:r>
              <a:rPr kumimoji="0" lang="cs-CZ" altLang="cs-CZ" sz="2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2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recovery</a:t>
            </a:r>
            <a:r>
              <a:rPr kumimoji="0" lang="cs-CZ" altLang="cs-CZ" sz="2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2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or</a:t>
            </a:r>
            <a:r>
              <a:rPr kumimoji="0" lang="cs-CZ" altLang="cs-CZ" sz="2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22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death</a:t>
            </a:r>
            <a:r>
              <a:rPr kumimoji="0" lang="cs-CZ" altLang="cs-CZ" sz="2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depending</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on: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 </a:t>
            </a:r>
            <a:r>
              <a:rPr kumimoji="0" lang="cs-CZ" altLang="cs-CZ" sz="2200" b="0" i="0"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absorbed</a:t>
            </a:r>
            <a:r>
              <a:rPr kumimoji="0" lang="cs-CZ" altLang="cs-CZ" sz="22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 dose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(2) </a:t>
            </a:r>
            <a:r>
              <a:rPr kumimoji="0" lang="cs-CZ" altLang="cs-CZ" sz="22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dose </a:t>
            </a:r>
            <a:r>
              <a:rPr kumimoji="0" lang="cs-CZ" altLang="cs-CZ" sz="2200" b="0" i="0"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rate</a:t>
            </a:r>
            <a:r>
              <a:rPr kumimoji="0" lang="cs-CZ" altLang="cs-CZ" sz="22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and (3) </a:t>
            </a:r>
            <a:r>
              <a:rPr kumimoji="0" lang="cs-CZ" altLang="cs-CZ" sz="2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heterogeneity</a:t>
            </a:r>
            <a:r>
              <a:rPr kumimoji="0" lang="cs-CZ" altLang="cs-CZ" sz="22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of</a:t>
            </a:r>
            <a:r>
              <a:rPr kumimoji="0" lang="cs-CZ" altLang="cs-CZ" sz="22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200" b="0" i="0"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exposure</a:t>
            </a:r>
            <a:r>
              <a:rPr kumimoji="0" lang="cs-CZ" altLang="cs-CZ"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360012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diagram&#10;&#10;Popis byl vytvořen automaticky">
            <a:extLst>
              <a:ext uri="{FF2B5EF4-FFF2-40B4-BE49-F238E27FC236}">
                <a16:creationId xmlns:a16="http://schemas.microsoft.com/office/drawing/2014/main" id="{E9F5350B-A751-E796-C81D-B22D5F45C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3737" y="170243"/>
            <a:ext cx="8693624" cy="6510699"/>
          </a:xfrm>
          <a:prstGeom prst="rect">
            <a:avLst/>
          </a:prstGeom>
        </p:spPr>
      </p:pic>
    </p:spTree>
    <p:extLst>
      <p:ext uri="{BB962C8B-B14F-4D97-AF65-F5344CB8AC3E}">
        <p14:creationId xmlns:p14="http://schemas.microsoft.com/office/powerpoint/2010/main" val="36453766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645458" y="183857"/>
            <a:ext cx="11127442" cy="6735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522288" indent="-34290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693738" marR="0" lvl="1" indent="-514350" algn="l" defTabSz="914400" rtl="0" eaLnBrk="1" fontAlgn="base" latinLnBrk="0" hangingPunct="1">
              <a:lnSpc>
                <a:spcPct val="150000"/>
              </a:lnSpc>
              <a:spcBef>
                <a:spcPts val="1800"/>
              </a:spcBef>
              <a:spcAft>
                <a:spcPct val="0"/>
              </a:spcAft>
              <a:buClrTx/>
              <a:buSzTx/>
              <a:buFontTx/>
              <a:buAutoNum type="arabicPeriod"/>
              <a:tabLst/>
              <a:defRPr/>
            </a:pPr>
            <a:r>
              <a:rPr kumimoji="0" lang="cs-CZ" altLang="cs-CZ" sz="32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Dřeňová (hematopoetická) forma:</a:t>
            </a: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 </a:t>
            </a:r>
          </a:p>
          <a:p>
            <a:pPr marL="285750" marR="0" lvl="1"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kostní dřeň – úbytek kmenových krvetvorných buněk, které jsou velmi citlivé. </a:t>
            </a:r>
          </a:p>
          <a:p>
            <a:pPr marL="285750" marR="0" lvl="1"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Prahová dávka je zhruba </a:t>
            </a:r>
            <a:r>
              <a:rPr kumimoji="0" lang="cs-CZ" altLang="cs-CZ" sz="20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 Gy</a:t>
            </a: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906462" marR="0" lvl="2"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kumimoji="0" lang="cs-CZ" altLang="cs-CZ" sz="20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prodromální fáze</a:t>
            </a: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nastupuje za 30 min – 48 hod, </a:t>
            </a:r>
          </a:p>
          <a:p>
            <a:pPr marL="906462" marR="0" lvl="2"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dále pozorujeme </a:t>
            </a:r>
            <a:r>
              <a:rPr kumimoji="0" lang="cs-CZ" altLang="cs-CZ" sz="20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latentní fázi</a:t>
            </a: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2 dny až 3 týdny </a:t>
            </a:r>
          </a:p>
          <a:p>
            <a:pPr marL="906462" marR="0" lvl="2"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načež přichází </a:t>
            </a:r>
            <a:r>
              <a:rPr kumimoji="0" lang="cs-CZ" altLang="cs-CZ" sz="20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manifestní fáze</a:t>
            </a: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285750" marR="0" lvl="1"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Dochází k </a:t>
            </a:r>
            <a:r>
              <a:rPr kumimoji="0" lang="cs-CZ" altLang="cs-CZ" sz="20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útlumu krvetvorby</a:t>
            </a:r>
            <a:r>
              <a:rPr kumimoji="0" lang="cs-CZ" altLang="cs-CZ" sz="2000" b="1" i="0"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2000" b="1" i="0" u="sng" strike="noStrike" kern="1200" cap="none" spc="0" normalizeH="0" baseline="0" noProof="0" dirty="0" err="1">
                <a:ln>
                  <a:noFill/>
                </a:ln>
                <a:solidFill>
                  <a:srgbClr val="FF0000"/>
                </a:solidFill>
                <a:effectLst/>
                <a:uLnTx/>
                <a:uFillTx/>
                <a:latin typeface="Arial" panose="020B0604020202020204" pitchFamily="34" charset="0"/>
                <a:ea typeface="+mn-ea"/>
                <a:cs typeface="+mn-cs"/>
              </a:rPr>
              <a:t>cytopenie</a:t>
            </a: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285750" marR="0" lvl="1"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nejvíce </a:t>
            </a:r>
            <a:r>
              <a:rPr kumimoji="0" lang="cs-CZ" altLang="cs-CZ" sz="20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kostní dřeně</a:t>
            </a: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je lokalizováno v </a:t>
            </a:r>
            <a:r>
              <a:rPr kumimoji="0" lang="cs-CZ" altLang="cs-CZ" sz="20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páteři</a:t>
            </a: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dorzálních oblastech </a:t>
            </a:r>
            <a:r>
              <a:rPr kumimoji="0" lang="cs-CZ" altLang="cs-CZ" sz="20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žeber</a:t>
            </a: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 </a:t>
            </a:r>
            <a:r>
              <a:rPr kumimoji="0" lang="cs-CZ" altLang="cs-CZ" sz="20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pánve</a:t>
            </a:r>
            <a:r>
              <a:rPr kumimoji="0" lang="cs-CZ" altLang="cs-CZ" sz="20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 ozáření těchto oblastí je kritické (lze v případě potřeby stínit). </a:t>
            </a:r>
          </a:p>
          <a:p>
            <a:pPr marL="522288" marR="0" lvl="1" indent="-342900" algn="l" defTabSz="914400" rtl="0" eaLnBrk="1" fontAlgn="base" latinLnBrk="0" hangingPunct="1">
              <a:lnSpc>
                <a:spcPct val="150000"/>
              </a:lnSpc>
              <a:spcBef>
                <a:spcPts val="1800"/>
              </a:spcBef>
              <a:spcAft>
                <a:spcPct val="0"/>
              </a:spcAft>
              <a:buClrTx/>
              <a:buSzTx/>
              <a:buFontTx/>
              <a:buNone/>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p:txBody>
      </p:sp>
      <p:sp>
        <p:nvSpPr>
          <p:cNvPr id="39940" name="Rectangle 4"/>
          <p:cNvSpPr>
            <a:spLocks noChangeArrowheads="1"/>
          </p:cNvSpPr>
          <p:nvPr/>
        </p:nvSpPr>
        <p:spPr bwMode="auto">
          <a:xfrm>
            <a:off x="1524000" y="4011046"/>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18540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9939" name="Text Box 3"/>
          <p:cNvSpPr txBox="1">
            <a:spLocks noChangeArrowheads="1"/>
          </p:cNvSpPr>
          <p:nvPr/>
        </p:nvSpPr>
        <p:spPr bwMode="auto">
          <a:xfrm>
            <a:off x="645458" y="183857"/>
            <a:ext cx="11127442" cy="69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522288" indent="-34290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693738" marR="0" lvl="1" indent="-514350" algn="l" defTabSz="914400" rtl="0" eaLnBrk="1" fontAlgn="base" latinLnBrk="0" hangingPunct="1">
              <a:lnSpc>
                <a:spcPct val="100000"/>
              </a:lnSpc>
              <a:spcBef>
                <a:spcPct val="50000"/>
              </a:spcBef>
              <a:spcAft>
                <a:spcPct val="0"/>
              </a:spcAft>
              <a:buClrTx/>
              <a:buSzTx/>
              <a:buFontTx/>
              <a:buAutoNum type="arabicPeriod"/>
              <a:tabLst/>
              <a:defRPr/>
            </a:pPr>
            <a:r>
              <a:rPr kumimoji="0" lang="cs-CZ" altLang="cs-CZ" sz="32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Dřeňová (hematopoetická) forma:</a:t>
            </a: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 </a:t>
            </a:r>
          </a:p>
          <a:p>
            <a:pPr marL="285750" marR="0" lvl="1" indent="-285750" algn="l" defTabSz="914400" rtl="0" eaLnBrk="1" fontAlgn="base" latinLnBrk="0" hangingPunct="1">
              <a:lnSpc>
                <a:spcPct val="150000"/>
              </a:lnSpc>
              <a:spcBef>
                <a:spcPts val="1200"/>
              </a:spcBef>
              <a:spcAft>
                <a:spcPct val="0"/>
              </a:spcAft>
              <a:buClrTx/>
              <a:buSzTx/>
              <a:buFont typeface="Arial" panose="020B0604020202020204" pitchFamily="34" charset="0"/>
              <a:buChar char="•"/>
              <a:tabLst/>
              <a:defRPr/>
            </a:pPr>
            <a:r>
              <a:rPr kumimoji="0" lang="cs-CZ" altLang="cs-CZ" sz="24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1. Prodromální symptomy:</a:t>
            </a:r>
            <a:r>
              <a:rPr kumimoji="0" lang="cs-CZ" altLang="cs-CZ" sz="2400" b="1" i="0"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zahrnují </a:t>
            </a: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zvracení</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 </a:t>
            </a: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průjem</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285750" marR="0" lvl="1"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Při těžkém průjmu je pravděpodobná smrt. </a:t>
            </a:r>
          </a:p>
          <a:p>
            <a:pPr marL="285750" marR="0" lvl="1"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Během prvních dnů dochází k </a:t>
            </a:r>
            <a:r>
              <a:rPr kumimoji="0" lang="cs-CZ" altLang="cs-CZ" sz="18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prudkému poklesu lymfocytů</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který je dávkově závislý a </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může být použit jako indikátor dávky</a:t>
            </a:r>
            <a:r>
              <a:rPr kumimoji="0" lang="cs-CZ" altLang="cs-CZ" sz="1800" b="1" i="0"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strike="noStrike" kern="1200" cap="none" spc="0" normalizeH="0" baseline="0" noProof="0" dirty="0">
                <a:ln>
                  <a:noFill/>
                </a:ln>
                <a:solidFill>
                  <a:srgbClr val="FFFFFF"/>
                </a:solidFill>
                <a:effectLst/>
                <a:uLnTx/>
                <a:uFillTx/>
                <a:latin typeface="Arial" panose="020B0604020202020204" pitchFamily="34" charset="0"/>
                <a:ea typeface="+mn-ea"/>
                <a:cs typeface="+mn-cs"/>
                <a:sym typeface="Wingdings" panose="05000000000000000000" pitchFamily="2" charset="2"/>
              </a:rPr>
              <a:t> </a:t>
            </a:r>
            <a:r>
              <a:rPr kumimoji="0" lang="cs-CZ" altLang="cs-CZ" sz="1800" b="1" i="0" u="sng" strike="noStrike" kern="1200" cap="none" spc="0" normalizeH="0" baseline="0" noProof="0" dirty="0">
                <a:ln>
                  <a:noFill/>
                </a:ln>
                <a:solidFill>
                  <a:srgbClr val="0070C0"/>
                </a:solidFill>
                <a:effectLst/>
                <a:uLnTx/>
                <a:uFillTx/>
                <a:latin typeface="Arial" panose="020B0604020202020204" pitchFamily="34" charset="0"/>
                <a:ea typeface="+mn-ea"/>
                <a:cs typeface="+mn-cs"/>
                <a:sym typeface="Wingdings" panose="05000000000000000000" pitchFamily="2" charset="2"/>
              </a:rPr>
              <a:t>BIODOSIMETRIE</a:t>
            </a:r>
            <a:r>
              <a:rPr kumimoji="0" lang="cs-CZ" altLang="cs-CZ" sz="1800" b="1" i="0" strike="noStrike" kern="1200" cap="none" spc="0" normalizeH="0" baseline="0" noProof="0" dirty="0">
                <a:ln>
                  <a:noFill/>
                </a:ln>
                <a:solidFill>
                  <a:srgbClr val="FFFFFF"/>
                </a:solidFill>
                <a:effectLst/>
                <a:uLnTx/>
                <a:uFillTx/>
                <a:latin typeface="Arial" panose="020B0604020202020204" pitchFamily="34" charset="0"/>
                <a:ea typeface="+mn-ea"/>
                <a:cs typeface="+mn-cs"/>
                <a:sym typeface="Wingdings" panose="05000000000000000000" pitchFamily="2" charset="2"/>
              </a:rPr>
              <a:t>)</a:t>
            </a:r>
            <a:r>
              <a:rPr kumimoji="0" lang="cs-CZ" altLang="cs-CZ" sz="1800" b="1" i="0"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285750" marR="0" lvl="1"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lang="cs-CZ" altLang="cs-CZ" sz="2400" b="1" u="sng" dirty="0">
                <a:solidFill>
                  <a:srgbClr val="FFFFFF"/>
                </a:solidFill>
              </a:rPr>
              <a:t>2. Latence:</a:t>
            </a:r>
            <a:r>
              <a:rPr lang="cs-CZ" altLang="cs-CZ" sz="2400" b="1" dirty="0">
                <a:solidFill>
                  <a:srgbClr val="FFFFFF"/>
                </a:solidFill>
              </a:rPr>
              <a:t> </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obvykle několik týdnů, </a:t>
            </a:r>
          </a:p>
          <a:p>
            <a:pPr marL="285750" marR="0" lvl="1"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lang="cs-CZ" altLang="cs-CZ" sz="2400" b="1" u="sng" dirty="0">
                <a:solidFill>
                  <a:srgbClr val="FFFFFF"/>
                </a:solidFill>
              </a:rPr>
              <a:t>3. MANIFESTACE ARS:</a:t>
            </a:r>
            <a:r>
              <a:rPr lang="cs-CZ" altLang="cs-CZ" sz="2400" b="1" dirty="0">
                <a:solidFill>
                  <a:srgbClr val="FFFFFF"/>
                </a:solidFill>
              </a:rPr>
              <a:t> </a:t>
            </a:r>
            <a:r>
              <a:rPr kumimoji="0" lang="cs-CZ" altLang="cs-CZ"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pancytopenie</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způsobuje </a:t>
            </a:r>
            <a:r>
              <a:rPr kumimoji="0" lang="cs-CZ" altLang="cs-CZ" sz="18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těžké infekce</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pokles trombocytů způsobuje </a:t>
            </a:r>
            <a:r>
              <a:rPr kumimoji="0" lang="cs-CZ" altLang="cs-CZ" sz="18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hemoragie</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(krvácení z vnitřních orgánů, …) </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Wingdings" panose="05000000000000000000" pitchFamily="2" charset="2"/>
              </a:rPr>
              <a:t> </a:t>
            </a:r>
            <a:r>
              <a:rPr kumimoji="0" lang="cs-CZ" altLang="cs-CZ" sz="1800" b="1" i="0" u="sng" strike="noStrike" kern="1200" cap="none" spc="0" normalizeH="0" baseline="0" noProof="0" dirty="0">
                <a:ln>
                  <a:noFill/>
                </a:ln>
                <a:solidFill>
                  <a:srgbClr val="FF0000"/>
                </a:solidFill>
                <a:effectLst/>
                <a:uLnTx/>
                <a:uFillTx/>
                <a:latin typeface="Arial" panose="020B0604020202020204" pitchFamily="34" charset="0"/>
                <a:ea typeface="+mn-ea"/>
                <a:cs typeface="+mn-cs"/>
                <a:sym typeface="Wingdings" panose="05000000000000000000" pitchFamily="2" charset="2"/>
              </a:rPr>
              <a:t>riziko trombózy</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Symptomy tedy zahrnují vzestup infekčních komplikací, krvácení, </a:t>
            </a: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anemii</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špatné hojení ran</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285750" marR="0" lvl="1" indent="-285750" algn="l" defTabSz="914400" rtl="0" eaLnBrk="1" fontAlgn="base" latinLnBrk="0" hangingPunct="1">
              <a:lnSpc>
                <a:spcPct val="150000"/>
              </a:lnSpc>
              <a:spcBef>
                <a:spcPts val="18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Maximální pokles lymfocytů nastává 3. den. </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Podle počtu lymfocytů lze odhadnout další vývoj nemoci z ozáření</a:t>
            </a:r>
            <a:r>
              <a:rPr kumimoji="0" lang="cs-CZ" altLang="cs-CZ" sz="1800" b="1" i="0"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strike="noStrike" kern="1200" cap="none" spc="0" normalizeH="0" baseline="0" noProof="0" dirty="0">
                <a:ln>
                  <a:noFill/>
                </a:ln>
                <a:solidFill>
                  <a:srgbClr val="FFFFFF"/>
                </a:solidFill>
                <a:effectLst/>
                <a:uLnTx/>
                <a:uFillTx/>
                <a:latin typeface="Arial" panose="020B0604020202020204" pitchFamily="34" charset="0"/>
                <a:ea typeface="+mn-ea"/>
                <a:cs typeface="+mn-cs"/>
                <a:sym typeface="Wingdings" panose="05000000000000000000" pitchFamily="2" charset="2"/>
              </a:rPr>
              <a:t> </a:t>
            </a:r>
            <a:r>
              <a:rPr kumimoji="0" lang="cs-CZ" altLang="cs-CZ" sz="1800" b="1" i="0" u="sng" strike="noStrike" kern="1200" cap="none" spc="0" normalizeH="0" baseline="0" noProof="0" dirty="0">
                <a:ln>
                  <a:noFill/>
                </a:ln>
                <a:solidFill>
                  <a:srgbClr val="0070C0"/>
                </a:solidFill>
                <a:effectLst/>
                <a:uLnTx/>
                <a:uFillTx/>
                <a:latin typeface="Arial" panose="020B0604020202020204" pitchFamily="34" charset="0"/>
                <a:ea typeface="+mn-ea"/>
                <a:cs typeface="+mn-cs"/>
                <a:sym typeface="Wingdings" panose="05000000000000000000" pitchFamily="2" charset="2"/>
              </a:rPr>
              <a:t>BIODOSIMETRIE  TRIÁŽ OBĚTÍ HROMADNÝCH NEŠTĚSTÍ</a:t>
            </a:r>
            <a:r>
              <a:rPr kumimoji="0" lang="cs-CZ" altLang="cs-CZ" sz="1800" b="1" i="0" strike="noStrike" kern="1200" cap="none" spc="0" normalizeH="0" baseline="0" noProof="0" dirty="0">
                <a:ln>
                  <a:noFill/>
                </a:ln>
                <a:solidFill>
                  <a:srgbClr val="FFFFFF"/>
                </a:solidFill>
                <a:effectLst/>
                <a:uLnTx/>
                <a:uFillTx/>
                <a:latin typeface="Arial" panose="020B0604020202020204" pitchFamily="34" charset="0"/>
                <a:ea typeface="+mn-ea"/>
                <a:cs typeface="+mn-cs"/>
                <a:sym typeface="Wingdings" panose="05000000000000000000" pitchFamily="2" charset="2"/>
              </a:rPr>
              <a:t>)</a:t>
            </a:r>
            <a:r>
              <a:rPr kumimoji="0" lang="cs-CZ" altLang="cs-CZ" sz="1800" b="1" i="0"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a:p>
            <a:pPr marL="522288" marR="0" lvl="1" indent="-342900" algn="l" defTabSz="914400" rtl="0" eaLnBrk="1" fontAlgn="base" latinLnBrk="0" hangingPunct="1">
              <a:lnSpc>
                <a:spcPct val="100000"/>
              </a:lnSpc>
              <a:spcBef>
                <a:spcPct val="50000"/>
              </a:spcBef>
              <a:spcAft>
                <a:spcPct val="0"/>
              </a:spcAft>
              <a:buClrTx/>
              <a:buSzTx/>
              <a:buFontTx/>
              <a:buNone/>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p:txBody>
      </p:sp>
      <p:sp>
        <p:nvSpPr>
          <p:cNvPr id="39940" name="Rectangle 4"/>
          <p:cNvSpPr>
            <a:spLocks noChangeArrowheads="1"/>
          </p:cNvSpPr>
          <p:nvPr/>
        </p:nvSpPr>
        <p:spPr bwMode="auto">
          <a:xfrm>
            <a:off x="1524000" y="4011046"/>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48424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D536D67D-A324-4CF7-9B61-358B40B4A2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335" y="789348"/>
            <a:ext cx="6039321" cy="5020186"/>
          </a:xfrm>
          <a:prstGeom prst="rect">
            <a:avLst/>
          </a:prstGeom>
        </p:spPr>
      </p:pic>
      <p:sp>
        <p:nvSpPr>
          <p:cNvPr id="6" name="TextovéPole 5">
            <a:extLst>
              <a:ext uri="{FF2B5EF4-FFF2-40B4-BE49-F238E27FC236}">
                <a16:creationId xmlns:a16="http://schemas.microsoft.com/office/drawing/2014/main" id="{7BB4DEC0-0B69-4010-918C-8A71A32F0D92}"/>
              </a:ext>
            </a:extLst>
          </p:cNvPr>
          <p:cNvSpPr txBox="1"/>
          <p:nvPr/>
        </p:nvSpPr>
        <p:spPr>
          <a:xfrm>
            <a:off x="6658357" y="948775"/>
            <a:ext cx="4823207" cy="449353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From traditional medical</a:t>
            </a:r>
            <a:r>
              <a:rPr kumimoji="0" lang="cs-CZ"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guidance, </a:t>
            </a:r>
            <a:r>
              <a:rPr kumimoji="0" lang="cs-CZ"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 </a:t>
            </a:r>
            <a:r>
              <a:rPr kumimoji="0" lang="en-US" sz="2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30% to 50% decrease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of absolute </a:t>
            </a:r>
            <a:r>
              <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lymphocytes within the first 24 hours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is suggestive of serious</a:t>
            </a:r>
            <a:r>
              <a:rPr kumimoji="0" lang="cs-CZ"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and potentially </a:t>
            </a:r>
            <a:r>
              <a:rPr kumimoji="0" lang="en-US" sz="2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lethal injury</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cs-CZ"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cs-CZ"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More recently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developer</a:t>
            </a:r>
            <a:r>
              <a:rPr kumimoji="0" lang="cs-CZ"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guidelines have been presented for early determination</a:t>
            </a:r>
            <a:br>
              <a:rPr kumimoji="0" lang="en-US" sz="2200" b="0" i="0" u="none" strike="noStrike" kern="1200" cap="none" spc="0" normalizeH="0" baseline="0" noProof="0" dirty="0">
                <a:ln>
                  <a:noFill/>
                </a:ln>
                <a:solidFill>
                  <a:prstClr val="black"/>
                </a:solidFill>
                <a:effectLst/>
                <a:uLnTx/>
                <a:uFillTx/>
                <a:latin typeface="Calibri"/>
                <a:ea typeface="+mn-ea"/>
                <a:cs typeface="+mn-cs"/>
              </a:rPr>
            </a:b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of the severity of radiation injury using </a:t>
            </a:r>
            <a:r>
              <a:rPr kumimoji="0" lang="en-US" sz="2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both </a:t>
            </a:r>
            <a:r>
              <a:rPr kumimoji="0" lang="en-US" sz="2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mn-cs"/>
              </a:rPr>
              <a:t>hematological kinetics </a:t>
            </a:r>
            <a:r>
              <a:rPr kumimoji="0" lang="en-US" sz="2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and the appearance and severity of</a:t>
            </a:r>
            <a:r>
              <a:rPr kumimoji="0" lang="cs-CZ" sz="2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22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various clinical symptoms</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endParaRPr kumimoji="0" lang="cs-CZ" sz="2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81065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AB3D3D0-2B97-4177-81D2-A22D102A54FD}"/>
              </a:ext>
            </a:extLst>
          </p:cNvPr>
          <p:cNvSpPr>
            <a:spLocks noGrp="1"/>
          </p:cNvSpPr>
          <p:nvPr>
            <p:ph type="title"/>
          </p:nvPr>
        </p:nvSpPr>
        <p:spPr>
          <a:xfrm>
            <a:off x="1239982" y="81394"/>
            <a:ext cx="10515600" cy="803564"/>
          </a:xfrm>
        </p:spPr>
        <p:txBody>
          <a:bodyPr>
            <a:normAutofit/>
          </a:bodyPr>
          <a:lstStyle/>
          <a:p>
            <a:r>
              <a:rPr lang="cs-CZ" sz="3600" b="1" dirty="0"/>
              <a:t>DOSE ESTIMATION </a:t>
            </a:r>
            <a:r>
              <a:rPr lang="cs-CZ" sz="3600" b="1" dirty="0" err="1"/>
              <a:t>based</a:t>
            </a:r>
            <a:r>
              <a:rPr lang="cs-CZ" sz="3600" b="1" dirty="0"/>
              <a:t> on LYMPHOCYTE COUNTS</a:t>
            </a:r>
          </a:p>
        </p:txBody>
      </p:sp>
      <p:pic>
        <p:nvPicPr>
          <p:cNvPr id="4" name="Obrázek 3">
            <a:extLst>
              <a:ext uri="{FF2B5EF4-FFF2-40B4-BE49-F238E27FC236}">
                <a16:creationId xmlns:a16="http://schemas.microsoft.com/office/drawing/2014/main" id="{C9815023-8821-4521-B80B-A73C35EBFEA3}"/>
              </a:ext>
            </a:extLst>
          </p:cNvPr>
          <p:cNvPicPr>
            <a:picLocks noChangeAspect="1"/>
          </p:cNvPicPr>
          <p:nvPr/>
        </p:nvPicPr>
        <p:blipFill>
          <a:blip r:embed="rId2"/>
          <a:stretch>
            <a:fillRect/>
          </a:stretch>
        </p:blipFill>
        <p:spPr>
          <a:xfrm>
            <a:off x="637309" y="884958"/>
            <a:ext cx="11029950" cy="5543550"/>
          </a:xfrm>
          <a:prstGeom prst="rect">
            <a:avLst/>
          </a:prstGeom>
        </p:spPr>
      </p:pic>
    </p:spTree>
    <p:extLst>
      <p:ext uri="{BB962C8B-B14F-4D97-AF65-F5344CB8AC3E}">
        <p14:creationId xmlns:p14="http://schemas.microsoft.com/office/powerpoint/2010/main" val="2702498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abulka&#10;&#10;Popis byl vytvořen automaticky">
            <a:extLst>
              <a:ext uri="{FF2B5EF4-FFF2-40B4-BE49-F238E27FC236}">
                <a16:creationId xmlns:a16="http://schemas.microsoft.com/office/drawing/2014/main" id="{7555519C-F9B8-0CD7-A384-4CCD774D85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099" y="402609"/>
            <a:ext cx="11753676" cy="6373504"/>
          </a:xfrm>
          <a:prstGeom prst="rect">
            <a:avLst/>
          </a:prstGeom>
        </p:spPr>
      </p:pic>
    </p:spTree>
    <p:extLst>
      <p:ext uri="{BB962C8B-B14F-4D97-AF65-F5344CB8AC3E}">
        <p14:creationId xmlns:p14="http://schemas.microsoft.com/office/powerpoint/2010/main" val="31585787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ázek 8" descr="Obsah obrázku tabulka&#10;&#10;Popis byl vytvořen automaticky">
            <a:extLst>
              <a:ext uri="{FF2B5EF4-FFF2-40B4-BE49-F238E27FC236}">
                <a16:creationId xmlns:a16="http://schemas.microsoft.com/office/drawing/2014/main" id="{BD67DB03-FA4E-BB19-29F8-A63083866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262" y="108680"/>
            <a:ext cx="11769738" cy="6749320"/>
          </a:xfrm>
          <a:prstGeom prst="rect">
            <a:avLst/>
          </a:prstGeom>
        </p:spPr>
      </p:pic>
    </p:spTree>
    <p:extLst>
      <p:ext uri="{BB962C8B-B14F-4D97-AF65-F5344CB8AC3E}">
        <p14:creationId xmlns:p14="http://schemas.microsoft.com/office/powerpoint/2010/main" val="31394178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1">
            <a:extLst>
              <a:ext uri="{FF2B5EF4-FFF2-40B4-BE49-F238E27FC236}">
                <a16:creationId xmlns:a16="http://schemas.microsoft.com/office/drawing/2014/main" id="{D6CF29CD-38B8-4924-BA11-6D60517487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6"/>
            <a:ext cx="12192000" cy="26151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Nadpis 1">
            <a:extLst>
              <a:ext uri="{FF2B5EF4-FFF2-40B4-BE49-F238E27FC236}">
                <a16:creationId xmlns:a16="http://schemas.microsoft.com/office/drawing/2014/main" id="{1415CFC0-FFB4-4384-90DC-69DB670A122A}"/>
              </a:ext>
            </a:extLst>
          </p:cNvPr>
          <p:cNvSpPr>
            <a:spLocks noGrp="1"/>
          </p:cNvSpPr>
          <p:nvPr>
            <p:ph type="title"/>
          </p:nvPr>
        </p:nvSpPr>
        <p:spPr>
          <a:xfrm>
            <a:off x="707011" y="4502330"/>
            <a:ext cx="10765410" cy="1207269"/>
          </a:xfrm>
        </p:spPr>
        <p:txBody>
          <a:bodyPr vert="horz" lIns="91440" tIns="45720" rIns="91440" bIns="45720" rtlCol="0" anchor="b">
            <a:normAutofit/>
          </a:bodyPr>
          <a:lstStyle/>
          <a:p>
            <a:pPr algn="ctr"/>
            <a:r>
              <a:rPr lang="en-US" sz="2400">
                <a:solidFill>
                  <a:schemeClr val="bg1"/>
                </a:solidFill>
              </a:rPr>
              <a:t>In the following, </a:t>
            </a:r>
            <a:br>
              <a:rPr lang="en-US" sz="2400">
                <a:solidFill>
                  <a:schemeClr val="bg1"/>
                </a:solidFill>
              </a:rPr>
            </a:br>
            <a:r>
              <a:rPr lang="en-US" sz="2400" b="1">
                <a:solidFill>
                  <a:schemeClr val="bg1"/>
                </a:solidFill>
              </a:rPr>
              <a:t>ARS = Acute Radiation Syndrome</a:t>
            </a:r>
            <a:br>
              <a:rPr lang="en-US" sz="2400">
                <a:solidFill>
                  <a:schemeClr val="bg1"/>
                </a:solidFill>
              </a:rPr>
            </a:br>
            <a:r>
              <a:rPr lang="en-US" sz="2400">
                <a:solidFill>
                  <a:schemeClr val="bg1"/>
                </a:solidFill>
              </a:rPr>
              <a:t>(i.e. it doesn't mean Acute Respiratory Syndrome ;-) )</a:t>
            </a:r>
          </a:p>
        </p:txBody>
      </p:sp>
      <p:pic>
        <p:nvPicPr>
          <p:cNvPr id="5" name="Obrázek 4" descr="Obsah obrázku text, interiér&#10;&#10;Popis byl vytvořen automaticky">
            <a:extLst>
              <a:ext uri="{FF2B5EF4-FFF2-40B4-BE49-F238E27FC236}">
                <a16:creationId xmlns:a16="http://schemas.microsoft.com/office/drawing/2014/main" id="{9C457641-980C-4948-9FF9-26D85BD66B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6149" y="1014410"/>
            <a:ext cx="5458816" cy="2292702"/>
          </a:xfrm>
          <a:prstGeom prst="rect">
            <a:avLst/>
          </a:prstGeom>
        </p:spPr>
      </p:pic>
      <p:cxnSp>
        <p:nvCxnSpPr>
          <p:cNvPr id="14" name="Straight Connector 13">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060136"/>
            <a:ext cx="0" cy="21209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Obrázek 6" descr="Obsah obrázku postel, interiér, osoba, ležící&#10;&#10;Popis byl vytvořen automaticky">
            <a:extLst>
              <a:ext uri="{FF2B5EF4-FFF2-40B4-BE49-F238E27FC236}">
                <a16:creationId xmlns:a16="http://schemas.microsoft.com/office/drawing/2014/main" id="{0CFE6C2C-FC61-42DA-9868-EB5F179A7F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035" y="361909"/>
            <a:ext cx="5389818" cy="3597704"/>
          </a:xfrm>
          <a:prstGeom prst="rect">
            <a:avLst/>
          </a:prstGeom>
        </p:spPr>
      </p:pic>
    </p:spTree>
    <p:extLst>
      <p:ext uri="{BB962C8B-B14F-4D97-AF65-F5344CB8AC3E}">
        <p14:creationId xmlns:p14="http://schemas.microsoft.com/office/powerpoint/2010/main" val="20687718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tabulka&#10;&#10;Popis byl vytvořen automaticky">
            <a:extLst>
              <a:ext uri="{FF2B5EF4-FFF2-40B4-BE49-F238E27FC236}">
                <a16:creationId xmlns:a16="http://schemas.microsoft.com/office/drawing/2014/main" id="{2451954A-1DF1-9397-ED5B-D579007AED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780" y="253639"/>
            <a:ext cx="10446440" cy="6447412"/>
          </a:xfrm>
          <a:prstGeom prst="rect">
            <a:avLst/>
          </a:prstGeom>
        </p:spPr>
      </p:pic>
    </p:spTree>
    <p:extLst>
      <p:ext uri="{BB962C8B-B14F-4D97-AF65-F5344CB8AC3E}">
        <p14:creationId xmlns:p14="http://schemas.microsoft.com/office/powerpoint/2010/main" val="5057105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0963" name="Text Box 3"/>
          <p:cNvSpPr txBox="1">
            <a:spLocks noChangeArrowheads="1"/>
          </p:cNvSpPr>
          <p:nvPr/>
        </p:nvSpPr>
        <p:spPr bwMode="auto">
          <a:xfrm>
            <a:off x="221877" y="233788"/>
            <a:ext cx="11181230" cy="6740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93763" indent="-357188"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893763" marR="0" lvl="1" indent="-357188" algn="l" defTabSz="914400" rtl="0" eaLnBrk="1" fontAlgn="base" latinLnBrk="0" hangingPunct="1">
              <a:lnSpc>
                <a:spcPct val="100000"/>
              </a:lnSpc>
              <a:spcBef>
                <a:spcPts val="2400"/>
              </a:spcBef>
              <a:spcAft>
                <a:spcPct val="0"/>
              </a:spcAft>
              <a:buClrTx/>
              <a:buSzTx/>
              <a:buFontTx/>
              <a:buNone/>
              <a:tabLst/>
              <a:defRPr/>
            </a:pPr>
            <a:r>
              <a:rPr kumimoji="0" lang="cs-CZ" altLang="cs-CZ" sz="32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	2.</a:t>
            </a:r>
            <a:r>
              <a:rPr kumimoji="0" lang="cs-CZ" altLang="cs-CZ" sz="24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 </a:t>
            </a:r>
            <a:r>
              <a:rPr kumimoji="0" lang="cs-CZ" altLang="cs-CZ" sz="32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Gastrointestinální forma nemoci z ozáření (GIS)</a:t>
            </a:r>
          </a:p>
          <a:p>
            <a:pPr marL="823913" marR="0" lvl="1" indent="-28575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Je v podstatě letální</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823913" marR="0" lvl="1" indent="-28575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dávky jsou větší než u dřeňové formy (epitel je rezistentnější (</a:t>
            </a:r>
            <a:r>
              <a:rPr kumimoji="0" lang="en-US" altLang="cs-CZ"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&gt;</a:t>
            </a:r>
            <a:r>
              <a:rPr kumimoji="0" lang="cs-CZ" altLang="cs-CZ"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8 Gy</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1257300" marR="0" lvl="2" indent="-179388"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První manifestace</a:t>
            </a:r>
            <a:r>
              <a:rPr kumimoji="0" lang="cs-CZ" altLang="cs-CZ" sz="1800" b="1" i="0"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je rychlejší</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ve srovnání s dřeňovou formou (</a:t>
            </a:r>
            <a:r>
              <a:rPr kumimoji="0" lang="cs-CZ" altLang="cs-CZ"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10 min – 48 h</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1257300" marR="0" lvl="2" indent="-179388"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latentní fáze:</a:t>
            </a:r>
            <a:r>
              <a:rPr kumimoji="0" lang="cs-CZ" altLang="cs-CZ" sz="1800" b="1" i="0"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 – 5 dnů,</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následuje manifestace onemocnění. </a:t>
            </a:r>
          </a:p>
          <a:p>
            <a:pPr marL="823913" marR="0" lvl="1" indent="-28575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Podstatou této formy je </a:t>
            </a:r>
            <a:r>
              <a:rPr kumimoji="0" lang="cs-CZ" altLang="cs-CZ" sz="24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úhyn kmenových buněk střevního epitelu</a:t>
            </a: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denudace střevní sliznice</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eliminace funkční bariéry</a:t>
            </a:r>
            <a:r>
              <a:rPr kumimoji="0" lang="cs-CZ" altLang="cs-CZ" sz="1800" b="1" i="0"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bránící vstupu mikrobů do těla a ztrátám tekutin    </a:t>
            </a:r>
            <a:r>
              <a:rPr kumimoji="0" lang="cs-CZ" altLang="cs-CZ" sz="1800" b="1" i="0" u="sng" strike="noStrike" kern="1200" cap="none" spc="0" normalizeH="0" baseline="0" noProof="0" dirty="0">
                <a:ln>
                  <a:noFill/>
                </a:ln>
                <a:solidFill>
                  <a:srgbClr val="FF0000"/>
                </a:solidFill>
                <a:effectLst/>
                <a:uLnTx/>
                <a:uFillTx/>
                <a:latin typeface="Arial" panose="020B0604020202020204" pitchFamily="34" charset="0"/>
                <a:ea typeface="+mn-ea"/>
                <a:cs typeface="+mn-cs"/>
                <a:sym typeface="Wingdings" panose="05000000000000000000" pitchFamily="2" charset="2"/>
              </a:rPr>
              <a:t> těžké infekce a dehydratace (ještě zhoršováno poškozením krvetvorby)</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a:t>
            </a:r>
          </a:p>
          <a:p>
            <a:pPr marL="823913" marR="0" lvl="1" indent="-28575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Nejvíce je postiženo </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tenké střevo</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Dochází ke zpomalení nebo zastavení obměny epitelu krypt. </a:t>
            </a:r>
          </a:p>
          <a:p>
            <a:pPr marL="823913" marR="0" lvl="1" indent="-28575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Při </a:t>
            </a: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lokálním ozáření</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dochází později ke vzniku atrofie, </a:t>
            </a:r>
            <a:r>
              <a:rPr kumimoji="0" lang="cs-CZ" altLang="cs-CZ"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fibrotizace</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 vředů. Výsledek závisí na dávce a jejím rozložení v čase. </a:t>
            </a:r>
          </a:p>
          <a:p>
            <a:pPr marL="823913" marR="0" lvl="1" indent="-28575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Klinické projevy splývají s projevy dřeňového syndromu, neexistují specifické projevy odpovídající GIS. Při mikroskopickém vyšetření lze ve stolici nalézt tzv. zánětlivé buňky.</a:t>
            </a:r>
          </a:p>
        </p:txBody>
      </p:sp>
      <p:sp>
        <p:nvSpPr>
          <p:cNvPr id="40964" name="Rectangle 4"/>
          <p:cNvSpPr>
            <a:spLocks noChangeArrowheads="1"/>
          </p:cNvSpPr>
          <p:nvPr/>
        </p:nvSpPr>
        <p:spPr bwMode="auto">
          <a:xfrm>
            <a:off x="1524000" y="4306888"/>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33494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9345830-A1C3-4428-A49F-E56AE1E2A7D3}"/>
              </a:ext>
            </a:extLst>
          </p:cNvPr>
          <p:cNvSpPr>
            <a:spLocks noGrp="1"/>
          </p:cNvSpPr>
          <p:nvPr>
            <p:ph type="title"/>
          </p:nvPr>
        </p:nvSpPr>
        <p:spPr>
          <a:xfrm>
            <a:off x="838200" y="145122"/>
            <a:ext cx="10515600" cy="831156"/>
          </a:xfrm>
        </p:spPr>
        <p:txBody>
          <a:bodyPr/>
          <a:lstStyle/>
          <a:p>
            <a:r>
              <a:rPr lang="en-US" dirty="0">
                <a:hlinkClick r:id="rId2" tooltip="Learn more about Gastrointestinal syndrome from ScienceDirect's AI-generated Topic Pages"/>
              </a:rPr>
              <a:t>Gastrointestinal syndrome</a:t>
            </a:r>
            <a:endParaRPr lang="cs-CZ" dirty="0"/>
          </a:p>
        </p:txBody>
      </p:sp>
      <p:sp>
        <p:nvSpPr>
          <p:cNvPr id="3" name="Zástupný obsah 2">
            <a:extLst>
              <a:ext uri="{FF2B5EF4-FFF2-40B4-BE49-F238E27FC236}">
                <a16:creationId xmlns:a16="http://schemas.microsoft.com/office/drawing/2014/main" id="{4D6D2C0D-0BBA-4D6B-AC7F-46CA3B17057F}"/>
              </a:ext>
            </a:extLst>
          </p:cNvPr>
          <p:cNvSpPr>
            <a:spLocks noGrp="1"/>
          </p:cNvSpPr>
          <p:nvPr>
            <p:ph idx="1"/>
          </p:nvPr>
        </p:nvSpPr>
        <p:spPr>
          <a:xfrm>
            <a:off x="597567" y="976278"/>
            <a:ext cx="10959623" cy="5479524"/>
          </a:xfrm>
        </p:spPr>
        <p:txBody>
          <a:bodyPr>
            <a:normAutofit fontScale="92500"/>
          </a:bodyPr>
          <a:lstStyle/>
          <a:p>
            <a:pPr>
              <a:lnSpc>
                <a:spcPct val="120000"/>
              </a:lnSpc>
            </a:pPr>
            <a:r>
              <a:rPr lang="en-US" dirty="0"/>
              <a:t>occurs at doses of between </a:t>
            </a:r>
            <a:r>
              <a:rPr lang="en-US" b="1" dirty="0">
                <a:solidFill>
                  <a:srgbClr val="FF0000"/>
                </a:solidFill>
              </a:rPr>
              <a:t>6 and 15 </a:t>
            </a:r>
            <a:r>
              <a:rPr lang="en-US" b="1" dirty="0" err="1">
                <a:solidFill>
                  <a:srgbClr val="FF0000"/>
                </a:solidFill>
              </a:rPr>
              <a:t>Gy</a:t>
            </a:r>
            <a:r>
              <a:rPr lang="en-US" dirty="0"/>
              <a:t>. Clinical signs and symptoms are due to the lack of replacement of cells in the surface of the villi because stem and </a:t>
            </a:r>
            <a:r>
              <a:rPr lang="en-US" dirty="0">
                <a:hlinkClick r:id="rId3" tooltip="Learn more about proliferating cells from ScienceDirect's AI-generated Topic Pages"/>
              </a:rPr>
              <a:t>proliferating cells</a:t>
            </a:r>
            <a:r>
              <a:rPr lang="en-US" dirty="0"/>
              <a:t> located in the crypts are damaged by radiation and die in mitosis. Between 7 and 10 days after exposure, the denudation of </a:t>
            </a:r>
            <a:r>
              <a:rPr lang="en-US" dirty="0">
                <a:hlinkClick r:id="rId4" tooltip="Learn more about intestinal mucosa from ScienceDirect's AI-generated Topic Pages"/>
              </a:rPr>
              <a:t>intestinal mucosa</a:t>
            </a:r>
            <a:r>
              <a:rPr lang="en-US" dirty="0"/>
              <a:t> produces watery diarrhea, </a:t>
            </a:r>
            <a:r>
              <a:rPr lang="en-US" dirty="0" err="1"/>
              <a:t>dehydratation</a:t>
            </a:r>
            <a:r>
              <a:rPr lang="en-US" dirty="0"/>
              <a:t> and </a:t>
            </a:r>
            <a:r>
              <a:rPr lang="en-US" dirty="0">
                <a:hlinkClick r:id="rId5" tooltip="Learn more about electrolyte from ScienceDirect's AI-generated Topic Pages"/>
              </a:rPr>
              <a:t>electrolyte</a:t>
            </a:r>
            <a:r>
              <a:rPr lang="en-US" dirty="0"/>
              <a:t> loss, </a:t>
            </a:r>
            <a:r>
              <a:rPr lang="en-US" dirty="0">
                <a:hlinkClick r:id="rId6" tooltip="Learn more about gastrointestinal bleeding from ScienceDirect's AI-generated Topic Pages"/>
              </a:rPr>
              <a:t>gastrointestinal bleeding</a:t>
            </a:r>
            <a:r>
              <a:rPr lang="en-US" dirty="0"/>
              <a:t> and perforation. The breakdown of the mucosal barrier facilitates the entry of </a:t>
            </a:r>
            <a:r>
              <a:rPr lang="en-US" dirty="0" err="1"/>
              <a:t>bacterias</a:t>
            </a:r>
            <a:r>
              <a:rPr lang="en-US" dirty="0"/>
              <a:t> into the bloodstream. Of course, the </a:t>
            </a:r>
            <a:r>
              <a:rPr lang="en-US" dirty="0">
                <a:hlinkClick r:id="rId7" tooltip="Learn more about immunosuppression from ScienceDirect's AI-generated Topic Pages"/>
              </a:rPr>
              <a:t>immunosuppression</a:t>
            </a:r>
            <a:r>
              <a:rPr lang="en-US" dirty="0"/>
              <a:t> associated with the hematopoietic syndrome </a:t>
            </a:r>
            <a:r>
              <a:rPr lang="en-US" dirty="0" err="1"/>
              <a:t>favours</a:t>
            </a:r>
            <a:r>
              <a:rPr lang="en-US" dirty="0"/>
              <a:t> </a:t>
            </a:r>
            <a:r>
              <a:rPr lang="en-US" dirty="0">
                <a:hlinkClick r:id="rId8" tooltip="Learn more about opportunistic infections from ScienceDirect's AI-generated Topic Pages"/>
              </a:rPr>
              <a:t>opportunistic infections</a:t>
            </a:r>
            <a:r>
              <a:rPr lang="en-US" dirty="0"/>
              <a:t> and </a:t>
            </a:r>
            <a:r>
              <a:rPr lang="en-US" dirty="0">
                <a:hlinkClick r:id="rId9" tooltip="Learn more about thrombocytopenia from ScienceDirect's AI-generated Topic Pages"/>
              </a:rPr>
              <a:t>thrombocytopenia</a:t>
            </a:r>
            <a:r>
              <a:rPr lang="en-US" dirty="0"/>
              <a:t> </a:t>
            </a:r>
            <a:r>
              <a:rPr lang="en-US" dirty="0" err="1"/>
              <a:t>favours</a:t>
            </a:r>
            <a:r>
              <a:rPr lang="en-US" dirty="0"/>
              <a:t> </a:t>
            </a:r>
            <a:r>
              <a:rPr lang="en-US" dirty="0">
                <a:hlinkClick r:id="rId10" tooltip="Learn more about hemorrhage from ScienceDirect's AI-generated Topic Pages"/>
              </a:rPr>
              <a:t>hemorrhage</a:t>
            </a:r>
            <a:r>
              <a:rPr lang="en-US" dirty="0"/>
              <a:t>. Death from the gastrointestinal syndrome is due to </a:t>
            </a:r>
            <a:r>
              <a:rPr lang="en-US" dirty="0">
                <a:hlinkClick r:id="rId11" tooltip="Learn more about sepsis from ScienceDirect's AI-generated Topic Pages"/>
              </a:rPr>
              <a:t>sepsis</a:t>
            </a:r>
            <a:r>
              <a:rPr lang="en-US" dirty="0"/>
              <a:t>, bleeding, </a:t>
            </a:r>
            <a:r>
              <a:rPr lang="en-US" dirty="0" err="1"/>
              <a:t>dehydratation</a:t>
            </a:r>
            <a:r>
              <a:rPr lang="en-US" dirty="0"/>
              <a:t> and </a:t>
            </a:r>
            <a:r>
              <a:rPr lang="en-US" dirty="0">
                <a:hlinkClick r:id="rId12" tooltip="Learn more about multisystem organ failure from ScienceDirect's AI-generated Topic Pages"/>
              </a:rPr>
              <a:t>multisystem organ failure</a:t>
            </a:r>
            <a:r>
              <a:rPr lang="en-US" dirty="0"/>
              <a:t>.</a:t>
            </a:r>
            <a:endParaRPr lang="cs-CZ" dirty="0"/>
          </a:p>
          <a:p>
            <a:pPr>
              <a:lnSpc>
                <a:spcPct val="120000"/>
              </a:lnSpc>
            </a:pPr>
            <a:endParaRPr lang="cs-CZ" dirty="0"/>
          </a:p>
          <a:p>
            <a:pPr>
              <a:lnSpc>
                <a:spcPct val="120000"/>
              </a:lnSpc>
            </a:pPr>
            <a:endParaRPr lang="cs-CZ" dirty="0"/>
          </a:p>
        </p:txBody>
      </p:sp>
    </p:spTree>
    <p:extLst>
      <p:ext uri="{BB962C8B-B14F-4D97-AF65-F5344CB8AC3E}">
        <p14:creationId xmlns:p14="http://schemas.microsoft.com/office/powerpoint/2010/main" val="2570955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2F483DB-96B2-4D70-A5C3-A51FB0402372}"/>
              </a:ext>
            </a:extLst>
          </p:cNvPr>
          <p:cNvSpPr>
            <a:spLocks noGrp="1"/>
          </p:cNvSpPr>
          <p:nvPr>
            <p:ph type="title"/>
          </p:nvPr>
        </p:nvSpPr>
        <p:spPr>
          <a:xfrm>
            <a:off x="838200" y="365128"/>
            <a:ext cx="10515600" cy="922496"/>
          </a:xfrm>
        </p:spPr>
        <p:txBody>
          <a:bodyPr>
            <a:normAutofit fontScale="90000"/>
          </a:bodyPr>
          <a:lstStyle/>
          <a:p>
            <a:br>
              <a:rPr lang="en-US" sz="2400" dirty="0"/>
            </a:br>
            <a:r>
              <a:rPr lang="en-US" sz="2400" dirty="0">
                <a:effectLst/>
                <a:latin typeface="Arial" panose="020B0604020202020204" pitchFamily="34" charset="0"/>
              </a:rPr>
              <a:t>Severe acute radiation syndrome: Treatment of a lethally 60Co-source</a:t>
            </a:r>
            <a:br>
              <a:rPr lang="en-US" sz="2400" dirty="0"/>
            </a:br>
            <a:r>
              <a:rPr lang="en-US" sz="2400" dirty="0">
                <a:effectLst/>
                <a:latin typeface="Arial" panose="020B0604020202020204" pitchFamily="34" charset="0"/>
              </a:rPr>
              <a:t>irradiated accident victim in China </a:t>
            </a:r>
            <a:endParaRPr lang="cs-CZ" sz="2400" dirty="0"/>
          </a:p>
        </p:txBody>
      </p:sp>
      <p:pic>
        <p:nvPicPr>
          <p:cNvPr id="5" name="Zástupný obsah 4" descr="Obsah obrázku interiér, osoba, různé&#10;&#10;Popis byl vytvořen automaticky">
            <a:extLst>
              <a:ext uri="{FF2B5EF4-FFF2-40B4-BE49-F238E27FC236}">
                <a16:creationId xmlns:a16="http://schemas.microsoft.com/office/drawing/2014/main" id="{9753C933-DB47-4867-891D-AF588A0202A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22175" y="1480954"/>
            <a:ext cx="6010510" cy="4536057"/>
          </a:xfrm>
        </p:spPr>
      </p:pic>
      <p:sp>
        <p:nvSpPr>
          <p:cNvPr id="7" name="TextovéPole 6">
            <a:extLst>
              <a:ext uri="{FF2B5EF4-FFF2-40B4-BE49-F238E27FC236}">
                <a16:creationId xmlns:a16="http://schemas.microsoft.com/office/drawing/2014/main" id="{22261760-72E6-45DC-B7E8-D31992B41027}"/>
              </a:ext>
            </a:extLst>
          </p:cNvPr>
          <p:cNvSpPr txBox="1"/>
          <p:nvPr/>
        </p:nvSpPr>
        <p:spPr>
          <a:xfrm>
            <a:off x="7056524" y="1469423"/>
            <a:ext cx="462466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Radiation damage in the patient after exposure. (A) head hair lost; (B) and (C) hands showing erythema and ulceration (days 24 and 44 after exposure, respectively); (D) extensive necrosis of the colon at the surgery.</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Obrázek 8">
            <a:extLst>
              <a:ext uri="{FF2B5EF4-FFF2-40B4-BE49-F238E27FC236}">
                <a16:creationId xmlns:a16="http://schemas.microsoft.com/office/drawing/2014/main" id="{A3D8AACE-9437-4125-B973-2899E13007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56524" y="3480671"/>
            <a:ext cx="4624666" cy="2536340"/>
          </a:xfrm>
          <a:prstGeom prst="rect">
            <a:avLst/>
          </a:prstGeom>
        </p:spPr>
      </p:pic>
      <p:sp>
        <p:nvSpPr>
          <p:cNvPr id="11" name="TextovéPole 10">
            <a:extLst>
              <a:ext uri="{FF2B5EF4-FFF2-40B4-BE49-F238E27FC236}">
                <a16:creationId xmlns:a16="http://schemas.microsoft.com/office/drawing/2014/main" id="{BBB9189F-7278-4D0E-AFDC-5BAD96179572}"/>
              </a:ext>
            </a:extLst>
          </p:cNvPr>
          <p:cNvSpPr txBox="1"/>
          <p:nvPr/>
        </p:nvSpPr>
        <p:spPr>
          <a:xfrm>
            <a:off x="625150" y="6306235"/>
            <a:ext cx="1126049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Journal of Radiation Research, 2014, 55, 205</a:t>
            </a:r>
            <a:r>
              <a:rPr kumimoji="0" lang="en-US" sz="1800" b="0" i="0" u="none" strike="noStrike" kern="1200" cap="none" spc="0" normalizeH="0" baseline="0" noProof="0" dirty="0">
                <a:ln>
                  <a:noFill/>
                </a:ln>
                <a:solidFill>
                  <a:prstClr val="black"/>
                </a:solidFill>
                <a:effectLst/>
                <a:uLnTx/>
                <a:uFillTx/>
                <a:latin typeface="Courier New" panose="02070309020205020404" pitchFamily="49" charset="0"/>
                <a:ea typeface="+mn-ea"/>
                <a:cs typeface="+mn-cs"/>
              </a:rPr>
              <a:t>–</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209</a:t>
            </a:r>
            <a:r>
              <a:rPr kumimoji="0" lang="cs-CZ"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doi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10.1093/</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jrr</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/rrt102 </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1853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a:extLst>
              <a:ext uri="{FF2B5EF4-FFF2-40B4-BE49-F238E27FC236}">
                <a16:creationId xmlns:a16="http://schemas.microsoft.com/office/drawing/2014/main" id="{BFF8A330-6719-446B-954C-9D44991F7B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14806" y="365127"/>
            <a:ext cx="7302140" cy="6312536"/>
          </a:xfrm>
        </p:spPr>
      </p:pic>
      <p:sp>
        <p:nvSpPr>
          <p:cNvPr id="7" name="TextovéPole 6">
            <a:extLst>
              <a:ext uri="{FF2B5EF4-FFF2-40B4-BE49-F238E27FC236}">
                <a16:creationId xmlns:a16="http://schemas.microsoft.com/office/drawing/2014/main" id="{EC1DC9F8-0262-410C-B71E-EDC25E4C896F}"/>
              </a:ext>
            </a:extLst>
          </p:cNvPr>
          <p:cNvSpPr txBox="1"/>
          <p:nvPr/>
        </p:nvSpPr>
        <p:spPr>
          <a:xfrm>
            <a:off x="292039" y="1832922"/>
            <a:ext cx="451953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Pathological alterations of the gastrointestinal system in </a:t>
            </a:r>
            <a:r>
              <a:rPr kumimoji="0" lang="en-US" sz="1800" b="1" i="0" u="none" strike="noStrike" kern="1200" cap="none" spc="0" normalizeH="0" baseline="0" noProof="0" dirty="0">
                <a:ln>
                  <a:noFill/>
                </a:ln>
                <a:solidFill>
                  <a:srgbClr val="FF0000"/>
                </a:solidFill>
                <a:effectLst/>
                <a:uLnTx/>
                <a:uFillTx/>
                <a:latin typeface="Calibri"/>
                <a:ea typeface="+mn-ea"/>
                <a:cs typeface="+mn-cs"/>
              </a:rPr>
              <a:t>minipigs irradiated with 4 </a:t>
            </a:r>
            <a:r>
              <a:rPr kumimoji="0" lang="en-US" sz="1800" b="1" i="0" u="none" strike="noStrike" kern="1200" cap="none" spc="0" normalizeH="0" baseline="0" noProof="0" dirty="0" err="1">
                <a:ln>
                  <a:noFill/>
                </a:ln>
                <a:solidFill>
                  <a:srgbClr val="FF0000"/>
                </a:solidFill>
                <a:effectLst/>
                <a:uLnTx/>
                <a:uFillTx/>
                <a:latin typeface="Calibri"/>
                <a:ea typeface="+mn-ea"/>
                <a:cs typeface="+mn-cs"/>
              </a:rPr>
              <a:t>Gy</a:t>
            </a:r>
            <a:r>
              <a:rPr kumimoji="0" lang="en-US" sz="1800" b="1" i="0" u="none" strike="noStrike" kern="1200" cap="none" spc="0" normalizeH="0" baseline="0" noProof="0" dirty="0">
                <a:ln>
                  <a:noFill/>
                </a:ln>
                <a:solidFill>
                  <a:srgbClr val="FF0000"/>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(A–C), </a:t>
            </a:r>
            <a:r>
              <a:rPr kumimoji="0" lang="en-US" sz="1800" b="1" i="0" u="none" strike="noStrike" kern="1200" cap="none" spc="0" normalizeH="0" baseline="0" noProof="0" dirty="0">
                <a:ln>
                  <a:noFill/>
                </a:ln>
                <a:solidFill>
                  <a:srgbClr val="FF0000"/>
                </a:solidFill>
                <a:effectLst/>
                <a:uLnTx/>
                <a:uFillTx/>
                <a:latin typeface="Calibri"/>
                <a:ea typeface="+mn-ea"/>
                <a:cs typeface="+mn-cs"/>
              </a:rPr>
              <a:t>7 </a:t>
            </a:r>
            <a:r>
              <a:rPr kumimoji="0" lang="en-US" sz="1800" b="1" i="0" u="none" strike="noStrike" kern="1200" cap="none" spc="0" normalizeH="0" baseline="0" noProof="0" dirty="0" err="1">
                <a:ln>
                  <a:noFill/>
                </a:ln>
                <a:solidFill>
                  <a:srgbClr val="FF0000"/>
                </a:solidFill>
                <a:effectLst/>
                <a:uLnTx/>
                <a:uFillTx/>
                <a:latin typeface="Calibri"/>
                <a:ea typeface="+mn-ea"/>
                <a:cs typeface="+mn-cs"/>
              </a:rPr>
              <a:t>Gy</a:t>
            </a:r>
            <a:r>
              <a:rPr kumimoji="0" lang="en-US" sz="1800" b="1" i="0" u="none" strike="noStrike" kern="1200" cap="none" spc="0" normalizeH="0" baseline="0" noProof="0" dirty="0">
                <a:ln>
                  <a:noFill/>
                </a:ln>
                <a:solidFill>
                  <a:srgbClr val="FF0000"/>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(D–F), </a:t>
            </a:r>
            <a:r>
              <a:rPr kumimoji="0" lang="en-US" sz="1800" b="1" i="0" u="none" strike="noStrike" kern="1200" cap="none" spc="0" normalizeH="0" baseline="0" noProof="0" dirty="0">
                <a:ln>
                  <a:noFill/>
                </a:ln>
                <a:solidFill>
                  <a:srgbClr val="FF0000"/>
                </a:solidFill>
                <a:effectLst/>
                <a:uLnTx/>
                <a:uFillTx/>
                <a:latin typeface="Calibri"/>
                <a:ea typeface="+mn-ea"/>
                <a:cs typeface="+mn-cs"/>
              </a:rPr>
              <a:t>and 12 </a:t>
            </a:r>
            <a:r>
              <a:rPr kumimoji="0" lang="en-US" sz="1800" b="1" i="0" u="none" strike="noStrike" kern="1200" cap="none" spc="0" normalizeH="0" baseline="0" noProof="0" dirty="0" err="1">
                <a:ln>
                  <a:noFill/>
                </a:ln>
                <a:solidFill>
                  <a:srgbClr val="FF0000"/>
                </a:solidFill>
                <a:effectLst/>
                <a:uLnTx/>
                <a:uFillTx/>
                <a:latin typeface="Calibri"/>
                <a:ea typeface="+mn-ea"/>
                <a:cs typeface="+mn-cs"/>
              </a:rPr>
              <a:t>Gy</a:t>
            </a:r>
            <a:r>
              <a:rPr kumimoji="0" lang="en-US" sz="1800" b="1" i="0" u="none" strike="noStrike" kern="1200" cap="none" spc="0" normalizeH="0" baseline="0" noProof="0" dirty="0">
                <a:ln>
                  <a:noFill/>
                </a:ln>
                <a:solidFill>
                  <a:srgbClr val="FF0000"/>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(G–I) at necropsy.</a:t>
            </a:r>
          </a:p>
        </p:txBody>
      </p:sp>
      <p:sp>
        <p:nvSpPr>
          <p:cNvPr id="9" name="TextovéPole 8">
            <a:extLst>
              <a:ext uri="{FF2B5EF4-FFF2-40B4-BE49-F238E27FC236}">
                <a16:creationId xmlns:a16="http://schemas.microsoft.com/office/drawing/2014/main" id="{5A119B5C-34F6-4265-8526-FBDF6F82CF94}"/>
              </a:ext>
            </a:extLst>
          </p:cNvPr>
          <p:cNvSpPr txBox="1"/>
          <p:nvPr/>
        </p:nvSpPr>
        <p:spPr>
          <a:xfrm>
            <a:off x="292874" y="1186591"/>
            <a:ext cx="452193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N</a:t>
            </a:r>
            <a:r>
              <a:rPr kumimoji="0" lang="en-US" sz="1800" b="1" i="0" u="none" strike="noStrike" kern="1200" cap="none" spc="0" normalizeH="0" baseline="0" noProof="0" dirty="0" err="1">
                <a:ln>
                  <a:noFill/>
                </a:ln>
                <a:solidFill>
                  <a:prstClr val="black"/>
                </a:solidFill>
                <a:effectLst/>
                <a:uLnTx/>
                <a:uFillTx/>
                <a:latin typeface="Calibri"/>
                <a:ea typeface="+mn-ea"/>
                <a:cs typeface="+mn-cs"/>
              </a:rPr>
              <a:t>ecropsy</a:t>
            </a:r>
            <a:r>
              <a:rPr kumimoji="0" lang="en-US" sz="1800" b="1" i="0" u="none" strike="noStrike" kern="1200" cap="none" spc="0" normalizeH="0" baseline="0" noProof="0" dirty="0">
                <a:ln>
                  <a:noFill/>
                </a:ln>
                <a:solidFill>
                  <a:prstClr val="black"/>
                </a:solidFill>
                <a:effectLst/>
                <a:uLnTx/>
                <a:uFillTx/>
                <a:latin typeface="Calibri"/>
                <a:ea typeface="+mn-ea"/>
                <a:cs typeface="+mn-cs"/>
              </a:rPr>
              <a:t> of minipigs that underwent whole-body irradiation at different doses</a:t>
            </a:r>
            <a:endParaRPr kumimoji="0" lang="cs-CZ"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TextovéPole 10">
            <a:extLst>
              <a:ext uri="{FF2B5EF4-FFF2-40B4-BE49-F238E27FC236}">
                <a16:creationId xmlns:a16="http://schemas.microsoft.com/office/drawing/2014/main" id="{3778AAF2-AE45-456C-998D-9EEB4298DC90}"/>
              </a:ext>
            </a:extLst>
          </p:cNvPr>
          <p:cNvSpPr txBox="1"/>
          <p:nvPr/>
        </p:nvSpPr>
        <p:spPr>
          <a:xfrm>
            <a:off x="289644" y="3189574"/>
            <a:ext cx="452193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On necropsy, </a:t>
            </a:r>
            <a:r>
              <a:rPr kumimoji="0" lang="en-US" sz="1800" b="1" i="0" u="none" strike="noStrike" kern="1200" cap="none" spc="0" normalizeH="0" baseline="0" noProof="0" dirty="0">
                <a:ln>
                  <a:noFill/>
                </a:ln>
                <a:solidFill>
                  <a:srgbClr val="FF0000"/>
                </a:solidFill>
                <a:effectLst/>
                <a:uLnTx/>
                <a:uFillTx/>
                <a:latin typeface="Calibri"/>
                <a:ea typeface="+mn-ea"/>
                <a:cs typeface="+mn-cs"/>
              </a:rPr>
              <a:t>the </a:t>
            </a:r>
            <a:r>
              <a:rPr kumimoji="0" lang="en-US" sz="1800" b="1" i="0" u="sng" strike="noStrike" kern="1200" cap="none" spc="0" normalizeH="0" baseline="0" noProof="0" dirty="0">
                <a:ln>
                  <a:noFill/>
                </a:ln>
                <a:solidFill>
                  <a:srgbClr val="FF0000"/>
                </a:solidFill>
                <a:effectLst/>
                <a:uLnTx/>
                <a:uFillTx/>
                <a:latin typeface="Calibri"/>
                <a:ea typeface="+mn-ea"/>
                <a:cs typeface="+mn-cs"/>
              </a:rPr>
              <a:t>bleeding</a:t>
            </a:r>
            <a:r>
              <a:rPr kumimoji="0" lang="en-US" sz="1800" b="1" i="0" u="none" strike="noStrike" kern="1200" cap="none" spc="0" normalizeH="0" baseline="0" noProof="0" dirty="0">
                <a:ln>
                  <a:noFill/>
                </a:ln>
                <a:solidFill>
                  <a:srgbClr val="FF0000"/>
                </a:solidFill>
                <a:effectLst/>
                <a:uLnTx/>
                <a:uFillTx/>
                <a:latin typeface="Calibri"/>
                <a:ea typeface="+mn-ea"/>
                <a:cs typeface="+mn-cs"/>
              </a:rPr>
              <a:t> tendency in each organ was remarkable </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Figure 2D–F</a:t>
            </a:r>
            <a:r>
              <a:rPr kumimoji="0" lang="en-US" sz="1800" b="0" i="0" u="none" strike="noStrike" kern="1200" cap="none" spc="0" normalizeH="0" baseline="0" noProof="0" dirty="0">
                <a:ln>
                  <a:noFill/>
                </a:ln>
                <a:solidFill>
                  <a:prstClr val="black"/>
                </a:solidFill>
                <a:effectLst/>
                <a:uLnTx/>
                <a:uFillTx/>
                <a:latin typeface="Calibri"/>
                <a:ea typeface="+mn-ea"/>
                <a:cs typeface="+mn-cs"/>
              </a:rPr>
              <a:t>) and the minipig was found to have developed </a:t>
            </a:r>
            <a:r>
              <a:rPr kumimoji="0" lang="en-US" sz="1800" b="1" i="0" u="sng" strike="noStrike" kern="1200" cap="none" spc="0" normalizeH="0" baseline="0" noProof="0" dirty="0">
                <a:ln>
                  <a:noFill/>
                </a:ln>
                <a:solidFill>
                  <a:srgbClr val="FF0000"/>
                </a:solidFill>
                <a:effectLst/>
                <a:uLnTx/>
                <a:uFillTx/>
                <a:latin typeface="Calibri"/>
                <a:ea typeface="+mn-ea"/>
                <a:cs typeface="+mn-cs"/>
              </a:rPr>
              <a:t>sepsis</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ovéPole 12">
            <a:extLst>
              <a:ext uri="{FF2B5EF4-FFF2-40B4-BE49-F238E27FC236}">
                <a16:creationId xmlns:a16="http://schemas.microsoft.com/office/drawing/2014/main" id="{C6339391-FFF8-47B5-A8C1-5294065FA21F}"/>
              </a:ext>
            </a:extLst>
          </p:cNvPr>
          <p:cNvSpPr txBox="1"/>
          <p:nvPr/>
        </p:nvSpPr>
        <p:spPr>
          <a:xfrm>
            <a:off x="289644" y="4389903"/>
            <a:ext cx="452193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Journal of Radiation Protection and Research 2017; 42(3): 146-153.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Published online: September 29, 2017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DOI: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https://doi.org/10.14407/jrpr.2017.42.3.146</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93647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3" name="Obrázek 2" descr="Obsah obrázku diagram&#10;&#10;Popis byl vytvořen automaticky">
            <a:extLst>
              <a:ext uri="{FF2B5EF4-FFF2-40B4-BE49-F238E27FC236}">
                <a16:creationId xmlns:a16="http://schemas.microsoft.com/office/drawing/2014/main" id="{78B0E531-21B5-CB02-DB53-2CA1C802BB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16226" y="1613648"/>
            <a:ext cx="2961505" cy="4511488"/>
          </a:xfrm>
          <a:prstGeom prst="rect">
            <a:avLst/>
          </a:prstGeom>
        </p:spPr>
      </p:pic>
      <p:sp>
        <p:nvSpPr>
          <p:cNvPr id="41987" name="Text Box 3"/>
          <p:cNvSpPr txBox="1">
            <a:spLocks noChangeArrowheads="1"/>
          </p:cNvSpPr>
          <p:nvPr/>
        </p:nvSpPr>
        <p:spPr bwMode="auto">
          <a:xfrm>
            <a:off x="302560" y="220009"/>
            <a:ext cx="11282082" cy="6463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00100" indent="-34290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800100" marR="0" lvl="1" indent="-342900" algn="just" defTabSz="914400" rtl="0" eaLnBrk="1" fontAlgn="base" latinLnBrk="0" hangingPunct="1">
              <a:lnSpc>
                <a:spcPct val="100000"/>
              </a:lnSpc>
              <a:spcBef>
                <a:spcPts val="2400"/>
              </a:spcBef>
              <a:spcAft>
                <a:spcPct val="0"/>
              </a:spcAft>
              <a:buClrTx/>
              <a:buSzTx/>
              <a:buFontTx/>
              <a:buNone/>
              <a:tabLst/>
              <a:defRPr/>
            </a:pPr>
            <a:r>
              <a:rPr kumimoji="0" lang="cs-CZ" altLang="cs-CZ" sz="32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	3</a:t>
            </a: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 </a:t>
            </a:r>
            <a:r>
              <a:rPr kumimoji="0" lang="cs-CZ" altLang="cs-CZ" sz="32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Neurovaskulární syndrom</a:t>
            </a: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 </a:t>
            </a:r>
          </a:p>
          <a:p>
            <a:pPr marL="355600" marR="0" lvl="1" indent="-34290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dochází k němu po expozici velmi vysokým dávkám – </a:t>
            </a:r>
            <a:r>
              <a:rPr kumimoji="0" lang="cs-CZ" altLang="cs-CZ"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30 Gy a více </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(vojenské operace, nehody v jaderných zařízeních). Při výbuchu jaderné zbraně se lidé vystavení takto vysokým dávkám nacházení v zóně letální z hlediska tlakových a teplotních účinků.</a:t>
            </a:r>
          </a:p>
          <a:p>
            <a:pPr marL="698500" marR="0" lvl="2" indent="-22860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Prodromální fáze</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nastupuje za několik minut,</a:t>
            </a:r>
          </a:p>
          <a:p>
            <a:pPr marL="698500" marR="0" lvl="2" indent="-22860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latence</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trvá do 2 dnů nebo úplně chybí,</a:t>
            </a:r>
          </a:p>
          <a:p>
            <a:pPr marL="698500" marR="0" lvl="2" indent="-22860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manifestní fáze</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je zakončena (jistou) smrtí. </a:t>
            </a:r>
          </a:p>
          <a:p>
            <a:pPr marL="355600" marR="0" lvl="1" indent="-34290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24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Mechanismy souvisí s poškozením cév a CNS</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355600" marR="0" lvl="1" indent="-34290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Cévní složka</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se manifestuje po </a:t>
            </a:r>
            <a:r>
              <a:rPr kumimoji="0" lang="cs-CZ" altLang="cs-CZ" sz="18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30 Gy</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CNS</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 po dávkách nad </a:t>
            </a:r>
            <a:r>
              <a:rPr kumimoji="0" lang="cs-CZ" altLang="cs-CZ" sz="18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100 Gy</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355600" marR="0" lvl="1" indent="-34290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u="sng" strike="noStrike" kern="1200" cap="none" spc="0" normalizeH="0" baseline="0" noProof="0" dirty="0">
                <a:ln>
                  <a:noFill/>
                </a:ln>
                <a:solidFill>
                  <a:srgbClr val="FF0000"/>
                </a:solidFill>
                <a:effectLst/>
                <a:uLnTx/>
                <a:uFillTx/>
                <a:latin typeface="Arial" panose="020B0604020202020204" pitchFamily="34" charset="0"/>
                <a:ea typeface="+mn-ea"/>
                <a:cs typeface="+mn-cs"/>
              </a:rPr>
              <a:t>(1) Úbytek endoteliálních buněk</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lang="cs-CZ" altLang="cs-CZ" sz="1800" b="1" dirty="0">
                <a:solidFill>
                  <a:srgbClr val="FFFFFF"/>
                </a:solidFill>
                <a:sym typeface="Wingdings" panose="05000000000000000000" pitchFamily="2" charset="2"/>
              </a:rPr>
              <a:t> </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zvýšení propustnosti kapilár </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Wingdings" panose="05000000000000000000" pitchFamily="2" charset="2"/>
              </a:rPr>
              <a:t></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únik plazmy do </a:t>
            </a:r>
            <a:r>
              <a:rPr kumimoji="0" lang="cs-CZ" altLang="cs-CZ"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intersticia</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Wingdings" panose="05000000000000000000" pitchFamily="2" charset="2"/>
              </a:rPr>
              <a:t></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pokles krevního tlaku</a:t>
            </a:r>
            <a:r>
              <a:rPr kumimoji="0" lang="cs-CZ" altLang="cs-CZ" sz="1800" b="1" i="0"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sym typeface="Wingdings" panose="05000000000000000000" pitchFamily="2" charset="2"/>
              </a:rPr>
              <a:t></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edém</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krvácení do mozku končící smrtí. </a:t>
            </a:r>
          </a:p>
          <a:p>
            <a:pPr marL="355600" marR="0" lvl="1" indent="-342900" algn="just" defTabSz="914400" rtl="0" eaLnBrk="1" fontAlgn="base" latinLnBrk="0" hangingPunct="1">
              <a:lnSpc>
                <a:spcPct val="100000"/>
              </a:lnSpc>
              <a:spcBef>
                <a:spcPts val="2400"/>
              </a:spcBef>
              <a:spcAft>
                <a:spcPct val="0"/>
              </a:spcAft>
              <a:buClrTx/>
              <a:buSzTx/>
              <a:buFont typeface="Arial" panose="020B0604020202020204" pitchFamily="34" charset="0"/>
              <a:buChar char="•"/>
              <a:tabLst/>
              <a:defRPr/>
            </a:pPr>
            <a:r>
              <a:rPr kumimoji="0" lang="cs-CZ" altLang="cs-CZ" sz="1800" b="1" i="0" u="sng" strike="noStrike" kern="1200" cap="none" spc="0" normalizeH="0" baseline="0" noProof="0" dirty="0">
                <a:ln>
                  <a:noFill/>
                </a:ln>
                <a:solidFill>
                  <a:srgbClr val="FF0000"/>
                </a:solidFill>
                <a:effectLst/>
                <a:uLnTx/>
                <a:uFillTx/>
                <a:latin typeface="Arial" panose="020B0604020202020204" pitchFamily="34" charset="0"/>
                <a:ea typeface="+mn-ea"/>
                <a:cs typeface="+mn-cs"/>
              </a:rPr>
              <a:t>(2) Poškození CNS</a:t>
            </a:r>
            <a:r>
              <a:rPr kumimoji="0" lang="cs-CZ" altLang="cs-CZ" sz="1800" b="1" i="0"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demyelinizace a </a:t>
            </a:r>
            <a:r>
              <a:rPr kumimoji="0" lang="cs-CZ" altLang="cs-CZ" sz="1800" b="1" i="0" u="sng" strike="noStrike" kern="1200" cap="none" spc="0" normalizeH="0" baseline="0" noProof="0" dirty="0" err="1">
                <a:ln>
                  <a:noFill/>
                </a:ln>
                <a:solidFill>
                  <a:srgbClr val="FFFFFF"/>
                </a:solidFill>
                <a:effectLst/>
                <a:uLnTx/>
                <a:uFillTx/>
                <a:latin typeface="Arial" panose="020B0604020202020204" pitchFamily="34" charset="0"/>
                <a:ea typeface="+mn-ea"/>
                <a:cs typeface="+mn-cs"/>
              </a:rPr>
              <a:t>perivaskulární</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 edém, nekróza</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V průběhu manifestní fáze při dávkách nad 100 Gy se pozoruje </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zhoršování vědomí</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cs-CZ" altLang="cs-CZ" sz="1800" b="1" i="0" u="sng" strike="noStrike" kern="1200" cap="none" spc="0" normalizeH="0" baseline="0" noProof="0" dirty="0">
                <a:ln>
                  <a:noFill/>
                </a:ln>
                <a:solidFill>
                  <a:srgbClr val="FFFFFF"/>
                </a:solidFill>
                <a:effectLst/>
                <a:uLnTx/>
                <a:uFillTx/>
                <a:latin typeface="Arial" panose="020B0604020202020204" pitchFamily="34" charset="0"/>
                <a:ea typeface="+mn-ea"/>
                <a:cs typeface="+mn-cs"/>
              </a:rPr>
              <a:t>následované bezvědomím a smrtí</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p:txBody>
      </p:sp>
      <p:sp>
        <p:nvSpPr>
          <p:cNvPr id="41988" name="Rectangle 4"/>
          <p:cNvSpPr>
            <a:spLocks noChangeArrowheads="1"/>
          </p:cNvSpPr>
          <p:nvPr/>
        </p:nvSpPr>
        <p:spPr bwMode="auto">
          <a:xfrm>
            <a:off x="1524000" y="4306888"/>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41988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C8BD9DCD-74E1-430F-9A0F-306F91D9DA7E}"/>
              </a:ext>
            </a:extLst>
          </p:cNvPr>
          <p:cNvSpPr>
            <a:spLocks noGrp="1"/>
          </p:cNvSpPr>
          <p:nvPr>
            <p:ph type="title"/>
          </p:nvPr>
        </p:nvSpPr>
        <p:spPr>
          <a:xfrm>
            <a:off x="838200" y="365128"/>
            <a:ext cx="10515600" cy="934284"/>
          </a:xfrm>
        </p:spPr>
        <p:txBody>
          <a:bodyPr>
            <a:normAutofit fontScale="90000"/>
          </a:bodyPr>
          <a:lstStyle/>
          <a:p>
            <a:r>
              <a:rPr lang="en-US" b="1" dirty="0"/>
              <a:t>Neurovascular syndrome</a:t>
            </a:r>
            <a:br>
              <a:rPr lang="en-US" b="1" dirty="0"/>
            </a:br>
            <a:endParaRPr lang="cs-CZ" dirty="0"/>
          </a:p>
        </p:txBody>
      </p:sp>
      <p:sp>
        <p:nvSpPr>
          <p:cNvPr id="3" name="Zástupný obsah 2">
            <a:extLst>
              <a:ext uri="{FF2B5EF4-FFF2-40B4-BE49-F238E27FC236}">
                <a16:creationId xmlns:a16="http://schemas.microsoft.com/office/drawing/2014/main" id="{C3B69C1A-0967-434B-8F5C-1A7AE4CBB776}"/>
              </a:ext>
            </a:extLst>
          </p:cNvPr>
          <p:cNvSpPr>
            <a:spLocks noGrp="1"/>
          </p:cNvSpPr>
          <p:nvPr>
            <p:ph idx="1"/>
          </p:nvPr>
        </p:nvSpPr>
        <p:spPr>
          <a:xfrm>
            <a:off x="611318" y="1073944"/>
            <a:ext cx="10987124" cy="5418928"/>
          </a:xfrm>
        </p:spPr>
        <p:txBody>
          <a:bodyPr>
            <a:normAutofit fontScale="85000" lnSpcReduction="20000"/>
          </a:bodyPr>
          <a:lstStyle/>
          <a:p>
            <a:pPr>
              <a:lnSpc>
                <a:spcPct val="110000"/>
              </a:lnSpc>
            </a:pPr>
            <a:r>
              <a:rPr lang="en-US" dirty="0"/>
              <a:t>The exact pathobiology of </a:t>
            </a:r>
            <a:r>
              <a:rPr lang="en-US" dirty="0">
                <a:hlinkClick r:id="rId2" tooltip="Learn more about cerebrovascular syndrome from ScienceDirect's AI-generated Topic Pages"/>
              </a:rPr>
              <a:t>cerebrovascular syndrome</a:t>
            </a:r>
            <a:r>
              <a:rPr lang="en-US" dirty="0"/>
              <a:t> is by no means clear. </a:t>
            </a:r>
            <a:r>
              <a:rPr lang="cs-CZ" dirty="0"/>
              <a:t>                          </a:t>
            </a:r>
            <a:r>
              <a:rPr lang="en-US" dirty="0"/>
              <a:t>A hypothesis is the damaging effects of radiation on </a:t>
            </a:r>
            <a:r>
              <a:rPr lang="en-US" dirty="0">
                <a:hlinkClick r:id="rId3" tooltip="Learn more about endothelial cells from ScienceDirect's AI-generated Topic Pages"/>
              </a:rPr>
              <a:t>endothelial cells</a:t>
            </a:r>
            <a:r>
              <a:rPr lang="en-US" dirty="0"/>
              <a:t> and vascular leak with edema and consequently an increase in </a:t>
            </a:r>
            <a:r>
              <a:rPr lang="en-US" u="sng" dirty="0">
                <a:solidFill>
                  <a:srgbClr val="0563C1"/>
                </a:solidFill>
                <a:hlinkClick r:id="rId4" tooltip="Learn more about intracranial pressure from ScienceDirect's AI-generated Topic Pages">
                  <a:extLst>
                    <a:ext uri="{A12FA001-AC4F-418D-AE19-62706E023703}">
                      <ahyp:hlinkClr xmlns:ahyp="http://schemas.microsoft.com/office/drawing/2018/hyperlinkcolor" val="tx"/>
                    </a:ext>
                  </a:extLst>
                </a:hlinkClick>
              </a:rPr>
              <a:t>intracranial </a:t>
            </a:r>
            <a:r>
              <a:rPr lang="en-US" u="sng" dirty="0">
                <a:solidFill>
                  <a:srgbClr val="0070C0"/>
                </a:solidFill>
                <a:hlinkClick r:id="rId4" tooltip="Learn more about intracranial pressure from ScienceDirect's AI-generated Topic Pages">
                  <a:extLst>
                    <a:ext uri="{A12FA001-AC4F-418D-AE19-62706E023703}">
                      <ahyp:hlinkClr xmlns:ahyp="http://schemas.microsoft.com/office/drawing/2018/hyperlinkcolor" val="tx"/>
                    </a:ext>
                  </a:extLst>
                </a:hlinkClick>
              </a:rPr>
              <a:t>pressure</a:t>
            </a:r>
            <a:r>
              <a:rPr lang="cs-CZ" u="sng" dirty="0">
                <a:solidFill>
                  <a:srgbClr val="0070C0"/>
                </a:solidFill>
              </a:rPr>
              <a:t> (and </a:t>
            </a:r>
            <a:r>
              <a:rPr lang="cs-CZ" u="sng" dirty="0" err="1">
                <a:solidFill>
                  <a:srgbClr val="0070C0"/>
                </a:solidFill>
              </a:rPr>
              <a:t>also</a:t>
            </a:r>
            <a:r>
              <a:rPr lang="cs-CZ" u="sng" dirty="0">
                <a:solidFill>
                  <a:srgbClr val="0070C0"/>
                </a:solidFill>
              </a:rPr>
              <a:t> </a:t>
            </a:r>
            <a:r>
              <a:rPr lang="cs-CZ" u="sng" dirty="0" err="1">
                <a:solidFill>
                  <a:srgbClr val="0070C0"/>
                </a:solidFill>
              </a:rPr>
              <a:t>damage</a:t>
            </a:r>
            <a:r>
              <a:rPr lang="cs-CZ" u="sng" dirty="0">
                <a:solidFill>
                  <a:srgbClr val="0070C0"/>
                </a:solidFill>
              </a:rPr>
              <a:t> to CNS cell </a:t>
            </a:r>
            <a:r>
              <a:rPr lang="cs-CZ" u="sng" dirty="0" err="1">
                <a:solidFill>
                  <a:srgbClr val="0070C0"/>
                </a:solidFill>
              </a:rPr>
              <a:t>membranes</a:t>
            </a:r>
            <a:r>
              <a:rPr lang="cs-CZ" u="sng" dirty="0">
                <a:solidFill>
                  <a:srgbClr val="0070C0"/>
                </a:solidFill>
              </a:rPr>
              <a:t>)</a:t>
            </a:r>
            <a:r>
              <a:rPr lang="en-US" dirty="0"/>
              <a:t>. Cerebrovascular syndrome occurs at doses higher than 20 </a:t>
            </a:r>
            <a:r>
              <a:rPr lang="en-US" dirty="0" err="1"/>
              <a:t>Gy</a:t>
            </a:r>
            <a:r>
              <a:rPr lang="en-US" dirty="0"/>
              <a:t> and is characterized by a very short prodromal and latent phases followed by </a:t>
            </a:r>
            <a:r>
              <a:rPr lang="en-US" dirty="0">
                <a:hlinkClick r:id="rId5" tooltip="Learn more about neurological symptoms from ScienceDirect's AI-generated Topic Pages"/>
              </a:rPr>
              <a:t>neurological symptoms</a:t>
            </a:r>
            <a:r>
              <a:rPr lang="en-US" dirty="0"/>
              <a:t> as headache, abnormal cognition, neurological deficits and finally somnolent state, </a:t>
            </a:r>
            <a:r>
              <a:rPr lang="en-US" dirty="0">
                <a:hlinkClick r:id="rId6" tooltip="Learn more about loss of consciousness from ScienceDirect's AI-generated Topic Pages"/>
              </a:rPr>
              <a:t>loss of consciousness</a:t>
            </a:r>
            <a:r>
              <a:rPr lang="en-US" dirty="0"/>
              <a:t> and death.</a:t>
            </a:r>
            <a:endParaRPr lang="cs-CZ" dirty="0"/>
          </a:p>
          <a:p>
            <a:pPr>
              <a:lnSpc>
                <a:spcPct val="110000"/>
              </a:lnSpc>
            </a:pPr>
            <a:r>
              <a:rPr lang="cs-CZ" dirty="0" err="1"/>
              <a:t>Symptoms</a:t>
            </a:r>
            <a:r>
              <a:rPr lang="cs-CZ" dirty="0"/>
              <a:t> </a:t>
            </a:r>
            <a:r>
              <a:rPr lang="cs-CZ" dirty="0" err="1"/>
              <a:t>of</a:t>
            </a:r>
            <a:r>
              <a:rPr lang="cs-CZ" dirty="0"/>
              <a:t> </a:t>
            </a:r>
            <a:r>
              <a:rPr lang="cs-CZ" dirty="0" err="1"/>
              <a:t>neurovascular</a:t>
            </a:r>
            <a:r>
              <a:rPr lang="cs-CZ" dirty="0"/>
              <a:t> ARS </a:t>
            </a:r>
            <a:r>
              <a:rPr lang="cs-CZ" dirty="0" err="1"/>
              <a:t>include</a:t>
            </a:r>
            <a:r>
              <a:rPr lang="cs-CZ" dirty="0"/>
              <a:t> </a:t>
            </a:r>
            <a:r>
              <a:rPr lang="cs-CZ" b="1" u="sng" dirty="0" err="1">
                <a:solidFill>
                  <a:srgbClr val="FF0000"/>
                </a:solidFill>
              </a:rPr>
              <a:t>nausea</a:t>
            </a:r>
            <a:r>
              <a:rPr lang="cs-CZ" dirty="0"/>
              <a:t>, </a:t>
            </a:r>
            <a:r>
              <a:rPr lang="cs-CZ" b="1" u="sng" dirty="0" err="1">
                <a:solidFill>
                  <a:srgbClr val="FF0000"/>
                </a:solidFill>
              </a:rPr>
              <a:t>vomiting</a:t>
            </a:r>
            <a:r>
              <a:rPr lang="cs-CZ" dirty="0"/>
              <a:t>, </a:t>
            </a:r>
            <a:r>
              <a:rPr lang="cs-CZ" b="1" u="sng" dirty="0" err="1">
                <a:solidFill>
                  <a:srgbClr val="FF0000"/>
                </a:solidFill>
              </a:rPr>
              <a:t>headache</a:t>
            </a:r>
            <a:r>
              <a:rPr lang="cs-CZ" dirty="0"/>
              <a:t>, </a:t>
            </a:r>
            <a:r>
              <a:rPr lang="cs-CZ" u="sng" dirty="0" err="1"/>
              <a:t>lethargy</a:t>
            </a:r>
            <a:r>
              <a:rPr lang="cs-CZ" dirty="0"/>
              <a:t>, </a:t>
            </a:r>
            <a:r>
              <a:rPr lang="cs-CZ" u="sng" dirty="0" err="1"/>
              <a:t>irritability</a:t>
            </a:r>
            <a:r>
              <a:rPr lang="cs-CZ" dirty="0"/>
              <a:t>, </a:t>
            </a:r>
            <a:r>
              <a:rPr lang="cs-CZ" b="1" u="sng" dirty="0" err="1">
                <a:solidFill>
                  <a:srgbClr val="FF0000"/>
                </a:solidFill>
              </a:rPr>
              <a:t>cognitive</a:t>
            </a:r>
            <a:r>
              <a:rPr lang="cs-CZ" b="1" u="sng" dirty="0">
                <a:solidFill>
                  <a:srgbClr val="FF0000"/>
                </a:solidFill>
              </a:rPr>
              <a:t> </a:t>
            </a:r>
            <a:r>
              <a:rPr lang="cs-CZ" b="1" u="sng" dirty="0" err="1">
                <a:solidFill>
                  <a:srgbClr val="FF0000"/>
                </a:solidFill>
              </a:rPr>
              <a:t>dysfunction</a:t>
            </a:r>
            <a:r>
              <a:rPr lang="cs-CZ" dirty="0"/>
              <a:t>, </a:t>
            </a:r>
            <a:r>
              <a:rPr lang="cs-CZ" u="sng" dirty="0" err="1"/>
              <a:t>ataxia</a:t>
            </a:r>
            <a:r>
              <a:rPr lang="cs-CZ" dirty="0"/>
              <a:t>, </a:t>
            </a:r>
            <a:r>
              <a:rPr lang="cs-CZ" u="sng" dirty="0" err="1"/>
              <a:t>seizures</a:t>
            </a:r>
            <a:r>
              <a:rPr lang="cs-CZ" dirty="0"/>
              <a:t>, </a:t>
            </a:r>
            <a:r>
              <a:rPr lang="cs-CZ" u="sng" dirty="0" err="1"/>
              <a:t>dysarthria</a:t>
            </a:r>
            <a:r>
              <a:rPr lang="cs-CZ" dirty="0"/>
              <a:t>, </a:t>
            </a:r>
            <a:r>
              <a:rPr lang="cs-CZ" u="sng" dirty="0" err="1"/>
              <a:t>disorientation</a:t>
            </a:r>
            <a:r>
              <a:rPr lang="cs-CZ" dirty="0"/>
              <a:t>, </a:t>
            </a:r>
            <a:r>
              <a:rPr lang="cs-CZ" u="sng" dirty="0" err="1"/>
              <a:t>prostration</a:t>
            </a:r>
            <a:r>
              <a:rPr lang="cs-CZ" dirty="0"/>
              <a:t>, </a:t>
            </a:r>
            <a:r>
              <a:rPr lang="cs-CZ" b="1" u="sng" dirty="0" err="1">
                <a:solidFill>
                  <a:srgbClr val="FF0000"/>
                </a:solidFill>
              </a:rPr>
              <a:t>cerebral</a:t>
            </a:r>
            <a:r>
              <a:rPr lang="cs-CZ" b="1" u="sng" dirty="0">
                <a:solidFill>
                  <a:srgbClr val="FF0000"/>
                </a:solidFill>
              </a:rPr>
              <a:t> </a:t>
            </a:r>
            <a:r>
              <a:rPr lang="cs-CZ" b="1" u="sng" dirty="0" err="1">
                <a:solidFill>
                  <a:srgbClr val="FF0000"/>
                </a:solidFill>
              </a:rPr>
              <a:t>edema</a:t>
            </a:r>
            <a:r>
              <a:rPr lang="cs-CZ" dirty="0"/>
              <a:t>, and </a:t>
            </a:r>
            <a:r>
              <a:rPr lang="cs-CZ" b="1" u="sng" dirty="0" err="1">
                <a:solidFill>
                  <a:srgbClr val="FF0000"/>
                </a:solidFill>
              </a:rPr>
              <a:t>hypotension</a:t>
            </a:r>
            <a:r>
              <a:rPr lang="cs-CZ" dirty="0"/>
              <a:t>. </a:t>
            </a:r>
          </a:p>
          <a:p>
            <a:pPr>
              <a:lnSpc>
                <a:spcPct val="110000"/>
              </a:lnSpc>
            </a:pPr>
            <a:r>
              <a:rPr lang="cs-CZ" dirty="0" err="1"/>
              <a:t>Cerebral</a:t>
            </a:r>
            <a:r>
              <a:rPr lang="cs-CZ" dirty="0"/>
              <a:t> </a:t>
            </a:r>
            <a:r>
              <a:rPr lang="cs-CZ" dirty="0" err="1"/>
              <a:t>signs</a:t>
            </a:r>
            <a:r>
              <a:rPr lang="cs-CZ" dirty="0"/>
              <a:t> and </a:t>
            </a:r>
            <a:r>
              <a:rPr lang="cs-CZ" dirty="0" err="1"/>
              <a:t>symptoms</a:t>
            </a:r>
            <a:r>
              <a:rPr lang="cs-CZ" dirty="0"/>
              <a:t> </a:t>
            </a:r>
            <a:r>
              <a:rPr lang="cs-CZ" dirty="0" err="1"/>
              <a:t>begin</a:t>
            </a:r>
            <a:r>
              <a:rPr lang="cs-CZ" dirty="0"/>
              <a:t> </a:t>
            </a:r>
            <a:r>
              <a:rPr lang="cs-CZ" dirty="0" err="1"/>
              <a:t>quickly</a:t>
            </a:r>
            <a:r>
              <a:rPr lang="cs-CZ" dirty="0"/>
              <a:t> and </a:t>
            </a:r>
            <a:r>
              <a:rPr lang="cs-CZ" dirty="0" err="1"/>
              <a:t>may</a:t>
            </a:r>
            <a:r>
              <a:rPr lang="cs-CZ" dirty="0"/>
              <a:t> </a:t>
            </a:r>
            <a:r>
              <a:rPr lang="cs-CZ" dirty="0" err="1"/>
              <a:t>progress</a:t>
            </a:r>
            <a:r>
              <a:rPr lang="cs-CZ" dirty="0"/>
              <a:t> </a:t>
            </a:r>
            <a:r>
              <a:rPr lang="cs-CZ" dirty="0" err="1"/>
              <a:t>too</a:t>
            </a:r>
            <a:r>
              <a:rPr lang="cs-CZ" dirty="0"/>
              <a:t> </a:t>
            </a:r>
            <a:r>
              <a:rPr lang="cs-CZ" dirty="0" err="1"/>
              <a:t>rapidly</a:t>
            </a:r>
            <a:r>
              <a:rPr lang="cs-CZ" dirty="0"/>
              <a:t> </a:t>
            </a:r>
            <a:r>
              <a:rPr lang="cs-CZ" dirty="0" err="1"/>
              <a:t>for</a:t>
            </a:r>
            <a:r>
              <a:rPr lang="cs-CZ" dirty="0"/>
              <a:t> a </a:t>
            </a:r>
            <a:r>
              <a:rPr lang="cs-CZ" dirty="0" err="1"/>
              <a:t>latent</a:t>
            </a:r>
            <a:r>
              <a:rPr lang="cs-CZ" dirty="0"/>
              <a:t> </a:t>
            </a:r>
            <a:r>
              <a:rPr lang="cs-CZ" dirty="0" err="1"/>
              <a:t>phase</a:t>
            </a:r>
            <a:r>
              <a:rPr lang="cs-CZ" dirty="0"/>
              <a:t> to </a:t>
            </a:r>
            <a:r>
              <a:rPr lang="cs-CZ" dirty="0" err="1"/>
              <a:t>develop</a:t>
            </a:r>
            <a:r>
              <a:rPr lang="cs-CZ" dirty="0"/>
              <a:t>. </a:t>
            </a:r>
          </a:p>
          <a:p>
            <a:pPr>
              <a:lnSpc>
                <a:spcPct val="110000"/>
              </a:lnSpc>
            </a:pPr>
            <a:r>
              <a:rPr lang="cs-CZ" dirty="0"/>
              <a:t>At </a:t>
            </a:r>
            <a:r>
              <a:rPr lang="cs-CZ" dirty="0" err="1"/>
              <a:t>the</a:t>
            </a:r>
            <a:r>
              <a:rPr lang="cs-CZ" dirty="0"/>
              <a:t> </a:t>
            </a:r>
            <a:r>
              <a:rPr lang="cs-CZ" dirty="0" err="1"/>
              <a:t>higher</a:t>
            </a:r>
            <a:r>
              <a:rPr lang="cs-CZ" dirty="0"/>
              <a:t> </a:t>
            </a:r>
            <a:r>
              <a:rPr lang="cs-CZ" dirty="0" err="1"/>
              <a:t>doses</a:t>
            </a:r>
            <a:r>
              <a:rPr lang="cs-CZ" dirty="0"/>
              <a:t>, </a:t>
            </a:r>
            <a:r>
              <a:rPr lang="cs-CZ" dirty="0" err="1"/>
              <a:t>patients</a:t>
            </a:r>
            <a:r>
              <a:rPr lang="cs-CZ" dirty="0"/>
              <a:t> </a:t>
            </a:r>
            <a:r>
              <a:rPr lang="cs-CZ" dirty="0" err="1"/>
              <a:t>may</a:t>
            </a:r>
            <a:r>
              <a:rPr lang="cs-CZ" dirty="0"/>
              <a:t> </a:t>
            </a:r>
            <a:r>
              <a:rPr lang="cs-CZ" dirty="0" err="1"/>
              <a:t>die</a:t>
            </a:r>
            <a:r>
              <a:rPr lang="cs-CZ" dirty="0"/>
              <a:t> </a:t>
            </a:r>
            <a:r>
              <a:rPr lang="cs-CZ" dirty="0" err="1"/>
              <a:t>before</a:t>
            </a:r>
            <a:r>
              <a:rPr lang="cs-CZ" dirty="0"/>
              <a:t> </a:t>
            </a:r>
            <a:r>
              <a:rPr lang="cs-CZ" dirty="0" err="1"/>
              <a:t>signs</a:t>
            </a:r>
            <a:r>
              <a:rPr lang="cs-CZ" dirty="0"/>
              <a:t> and </a:t>
            </a:r>
            <a:r>
              <a:rPr lang="cs-CZ" dirty="0" err="1"/>
              <a:t>symptoms</a:t>
            </a:r>
            <a:r>
              <a:rPr lang="cs-CZ" dirty="0"/>
              <a:t> </a:t>
            </a:r>
            <a:r>
              <a:rPr lang="cs-CZ" dirty="0" err="1"/>
              <a:t>of</a:t>
            </a:r>
            <a:r>
              <a:rPr lang="cs-CZ" dirty="0"/>
              <a:t> </a:t>
            </a:r>
            <a:r>
              <a:rPr lang="cs-CZ" dirty="0" err="1"/>
              <a:t>hematopoietic</a:t>
            </a:r>
            <a:r>
              <a:rPr lang="cs-CZ" dirty="0"/>
              <a:t> ARS and GI ARS </a:t>
            </a:r>
            <a:r>
              <a:rPr lang="cs-CZ" dirty="0" err="1"/>
              <a:t>appear</a:t>
            </a:r>
            <a:r>
              <a:rPr lang="cs-CZ" dirty="0"/>
              <a:t>.</a:t>
            </a:r>
            <a:endParaRPr lang="en-US" dirty="0"/>
          </a:p>
          <a:p>
            <a:pPr>
              <a:lnSpc>
                <a:spcPct val="110000"/>
              </a:lnSpc>
            </a:pPr>
            <a:endParaRPr lang="en-US" dirty="0"/>
          </a:p>
          <a:p>
            <a:pPr>
              <a:lnSpc>
                <a:spcPct val="110000"/>
              </a:lnSpc>
            </a:pPr>
            <a:endParaRPr lang="cs-CZ" dirty="0"/>
          </a:p>
        </p:txBody>
      </p:sp>
    </p:spTree>
    <p:extLst>
      <p:ext uri="{BB962C8B-B14F-4D97-AF65-F5344CB8AC3E}">
        <p14:creationId xmlns:p14="http://schemas.microsoft.com/office/powerpoint/2010/main" val="2530221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Zástupný obsah 4">
            <a:extLst>
              <a:ext uri="{FF2B5EF4-FFF2-40B4-BE49-F238E27FC236}">
                <a16:creationId xmlns:a16="http://schemas.microsoft.com/office/drawing/2014/main" id="{BE75E703-02AC-481F-A9F9-C402E778B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9408" y="745402"/>
            <a:ext cx="7190889" cy="5239762"/>
          </a:xfrm>
          <a:prstGeom prst="rect">
            <a:avLst/>
          </a:prstGeom>
        </p:spPr>
      </p:pic>
      <p:sp>
        <p:nvSpPr>
          <p:cNvPr id="2" name="Nadpis 1">
            <a:extLst>
              <a:ext uri="{FF2B5EF4-FFF2-40B4-BE49-F238E27FC236}">
                <a16:creationId xmlns:a16="http://schemas.microsoft.com/office/drawing/2014/main" id="{E2F8F139-A077-4BF4-9955-4276F09597D8}"/>
              </a:ext>
            </a:extLst>
          </p:cNvPr>
          <p:cNvSpPr>
            <a:spLocks noGrp="1"/>
          </p:cNvSpPr>
          <p:nvPr>
            <p:ph type="title"/>
          </p:nvPr>
        </p:nvSpPr>
        <p:spPr/>
        <p:txBody>
          <a:bodyPr/>
          <a:lstStyle/>
          <a:p>
            <a:r>
              <a:rPr lang="cs-CZ" dirty="0"/>
              <a:t>ARS SUBTYPES</a:t>
            </a:r>
          </a:p>
        </p:txBody>
      </p:sp>
      <p:sp>
        <p:nvSpPr>
          <p:cNvPr id="7" name="TextovéPole 6">
            <a:extLst>
              <a:ext uri="{FF2B5EF4-FFF2-40B4-BE49-F238E27FC236}">
                <a16:creationId xmlns:a16="http://schemas.microsoft.com/office/drawing/2014/main" id="{27405DE4-8856-4BF7-8A09-D088C5DB28FC}"/>
              </a:ext>
            </a:extLst>
          </p:cNvPr>
          <p:cNvSpPr txBox="1"/>
          <p:nvPr/>
        </p:nvSpPr>
        <p:spPr>
          <a:xfrm>
            <a:off x="1223783" y="1313161"/>
            <a:ext cx="22547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0" i="0" u="none" strike="noStrike" kern="1200" cap="none" spc="0" normalizeH="0" baseline="0" noProof="0" dirty="0">
                <a:ln>
                  <a:noFill/>
                </a:ln>
                <a:solidFill>
                  <a:srgbClr val="FF0000"/>
                </a:solidFill>
                <a:effectLst/>
                <a:uLnTx/>
                <a:uFillTx/>
                <a:latin typeface="Calibri"/>
                <a:ea typeface="+mn-ea"/>
                <a:cs typeface="+mn-cs"/>
              </a:rPr>
              <a:t>(OVERVIEW)</a:t>
            </a:r>
          </a:p>
        </p:txBody>
      </p:sp>
    </p:spTree>
    <p:extLst>
      <p:ext uri="{BB962C8B-B14F-4D97-AF65-F5344CB8AC3E}">
        <p14:creationId xmlns:p14="http://schemas.microsoft.com/office/powerpoint/2010/main" val="2576136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stůl&#10;&#10;Popis byl vytvořen automaticky">
            <a:extLst>
              <a:ext uri="{FF2B5EF4-FFF2-40B4-BE49-F238E27FC236}">
                <a16:creationId xmlns:a16="http://schemas.microsoft.com/office/drawing/2014/main" id="{04CA21C3-6A7C-4B84-9891-952A9645DD3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3835" r="15259" b="15506"/>
          <a:stretch/>
        </p:blipFill>
        <p:spPr>
          <a:xfrm rot="60000">
            <a:off x="1573122" y="816766"/>
            <a:ext cx="8944890" cy="5794386"/>
          </a:xfrm>
        </p:spPr>
      </p:pic>
      <p:sp>
        <p:nvSpPr>
          <p:cNvPr id="2" name="Nadpis 1">
            <a:extLst>
              <a:ext uri="{FF2B5EF4-FFF2-40B4-BE49-F238E27FC236}">
                <a16:creationId xmlns:a16="http://schemas.microsoft.com/office/drawing/2014/main" id="{B2FE3DBC-F19D-4D43-B58E-6B078064E614}"/>
              </a:ext>
            </a:extLst>
          </p:cNvPr>
          <p:cNvSpPr>
            <a:spLocks noGrp="1"/>
          </p:cNvSpPr>
          <p:nvPr>
            <p:ph type="title"/>
          </p:nvPr>
        </p:nvSpPr>
        <p:spPr>
          <a:xfrm>
            <a:off x="838200" y="76373"/>
            <a:ext cx="10515600" cy="1325563"/>
          </a:xfrm>
        </p:spPr>
        <p:txBody>
          <a:bodyPr/>
          <a:lstStyle/>
          <a:p>
            <a:r>
              <a:rPr lang="cs-CZ" dirty="0"/>
              <a:t>ARS </a:t>
            </a:r>
            <a:r>
              <a:rPr lang="cs-CZ" dirty="0" err="1"/>
              <a:t>subtypes</a:t>
            </a:r>
            <a:endParaRPr lang="cs-CZ" dirty="0"/>
          </a:p>
        </p:txBody>
      </p:sp>
      <p:sp>
        <p:nvSpPr>
          <p:cNvPr id="7" name="TextovéPole 6">
            <a:extLst>
              <a:ext uri="{FF2B5EF4-FFF2-40B4-BE49-F238E27FC236}">
                <a16:creationId xmlns:a16="http://schemas.microsoft.com/office/drawing/2014/main" id="{F983B41E-7FE9-4169-9E6F-2DF6234BDE11}"/>
              </a:ext>
            </a:extLst>
          </p:cNvPr>
          <p:cNvSpPr txBox="1"/>
          <p:nvPr/>
        </p:nvSpPr>
        <p:spPr>
          <a:xfrm>
            <a:off x="4115023" y="446766"/>
            <a:ext cx="2254720"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200" b="0" i="0" u="none" strike="noStrike" kern="1200" cap="none" spc="0" normalizeH="0" baseline="0" noProof="0" dirty="0">
                <a:ln>
                  <a:noFill/>
                </a:ln>
                <a:solidFill>
                  <a:srgbClr val="FF0000"/>
                </a:solidFill>
                <a:effectLst/>
                <a:uLnTx/>
                <a:uFillTx/>
                <a:latin typeface="Calibri"/>
                <a:ea typeface="+mn-ea"/>
                <a:cs typeface="+mn-cs"/>
              </a:rPr>
              <a:t>(OVERVIEW)</a:t>
            </a:r>
          </a:p>
        </p:txBody>
      </p:sp>
    </p:spTree>
    <p:extLst>
      <p:ext uri="{BB962C8B-B14F-4D97-AF65-F5344CB8AC3E}">
        <p14:creationId xmlns:p14="http://schemas.microsoft.com/office/powerpoint/2010/main" val="236542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24" descr="AR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995" y="181795"/>
            <a:ext cx="10894284" cy="6420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76391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25000"/>
          </a:schemeClr>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304365" y="250545"/>
            <a:ext cx="9048750" cy="792163"/>
          </a:xfrm>
        </p:spPr>
        <p:txBody>
          <a:bodyPr>
            <a:normAutofit fontScale="90000"/>
          </a:bodyPr>
          <a:lstStyle/>
          <a:p>
            <a:pPr eaLnBrk="1" hangingPunct="1"/>
            <a:r>
              <a:rPr lang="cs-CZ" altLang="cs-CZ" sz="3200" b="1" dirty="0">
                <a:solidFill>
                  <a:srgbClr val="FF0000"/>
                </a:solidFill>
              </a:rPr>
              <a:t>DETERMINISTICKÉ ÚČINKY IZ u člověka – </a:t>
            </a:r>
            <a:r>
              <a:rPr lang="cs-CZ" altLang="cs-CZ" sz="3200" b="1" u="sng" dirty="0">
                <a:solidFill>
                  <a:srgbClr val="FF0000"/>
                </a:solidFill>
              </a:rPr>
              <a:t>CELOTĚNÍ OZÁŘENÍ</a:t>
            </a:r>
          </a:p>
        </p:txBody>
      </p:sp>
      <p:sp>
        <p:nvSpPr>
          <p:cNvPr id="37891" name="Rectangle 3"/>
          <p:cNvSpPr>
            <a:spLocks noGrp="1" noChangeArrowheads="1"/>
          </p:cNvSpPr>
          <p:nvPr>
            <p:ph type="body" idx="1"/>
          </p:nvPr>
        </p:nvSpPr>
        <p:spPr>
          <a:xfrm>
            <a:off x="368216" y="1825158"/>
            <a:ext cx="11400197" cy="3052763"/>
          </a:xfrm>
        </p:spPr>
        <p:txBody>
          <a:bodyPr>
            <a:normAutofit/>
          </a:bodyPr>
          <a:lstStyle/>
          <a:p>
            <a:pPr marL="990600" lvl="1" indent="-533400"/>
            <a:r>
              <a:rPr lang="cs-CZ" altLang="cs-CZ" b="1" dirty="0">
                <a:solidFill>
                  <a:schemeClr val="bg1"/>
                </a:solidFill>
              </a:rPr>
              <a:t>týká se celého těla a vzniká po </a:t>
            </a:r>
            <a:r>
              <a:rPr lang="cs-CZ" altLang="cs-CZ" b="1" dirty="0" err="1">
                <a:solidFill>
                  <a:schemeClr val="bg1"/>
                </a:solidFill>
              </a:rPr>
              <a:t>celotělním</a:t>
            </a:r>
            <a:r>
              <a:rPr lang="cs-CZ" altLang="cs-CZ" b="1" dirty="0">
                <a:solidFill>
                  <a:schemeClr val="bg1"/>
                </a:solidFill>
              </a:rPr>
              <a:t> ozáření (nebo ozáření větší části těla)</a:t>
            </a:r>
          </a:p>
          <a:p>
            <a:pPr marL="990600" lvl="1" indent="-533400"/>
            <a:r>
              <a:rPr lang="cs-CZ" altLang="cs-CZ" b="1" dirty="0">
                <a:solidFill>
                  <a:schemeClr val="bg1"/>
                </a:solidFill>
              </a:rPr>
              <a:t>rozlišujeme tři formy podle velikosti absorbované dávky záření a podle příznaků:</a:t>
            </a:r>
          </a:p>
          <a:p>
            <a:pPr marL="1371600" lvl="2" indent="-457200">
              <a:spcBef>
                <a:spcPts val="1200"/>
              </a:spcBef>
              <a:buFontTx/>
              <a:buAutoNum type="arabicPeriod"/>
            </a:pPr>
            <a:r>
              <a:rPr lang="cs-CZ" altLang="cs-CZ" b="1" dirty="0">
                <a:solidFill>
                  <a:srgbClr val="FF3300"/>
                </a:solidFill>
              </a:rPr>
              <a:t>Dřeňová (hematopoetická) forma</a:t>
            </a:r>
            <a:r>
              <a:rPr lang="cs-CZ" altLang="cs-CZ" b="1" dirty="0">
                <a:solidFill>
                  <a:schemeClr val="bg1"/>
                </a:solidFill>
              </a:rPr>
              <a:t> (poškození krvetvorby)</a:t>
            </a:r>
          </a:p>
          <a:p>
            <a:pPr marL="1371600" lvl="2" indent="-457200">
              <a:spcBef>
                <a:spcPts val="1200"/>
              </a:spcBef>
              <a:buFontTx/>
              <a:buAutoNum type="arabicPeriod"/>
            </a:pPr>
            <a:r>
              <a:rPr lang="cs-CZ" altLang="cs-CZ" b="1" dirty="0">
                <a:solidFill>
                  <a:srgbClr val="FF3300"/>
                </a:solidFill>
              </a:rPr>
              <a:t>Střevní (gastrointestinální) forma</a:t>
            </a:r>
            <a:r>
              <a:rPr lang="cs-CZ" altLang="cs-CZ" b="1" dirty="0">
                <a:solidFill>
                  <a:schemeClr val="bg1"/>
                </a:solidFill>
              </a:rPr>
              <a:t> (poškození střevního epitelu)</a:t>
            </a:r>
          </a:p>
          <a:p>
            <a:pPr marL="1371600" lvl="2" indent="-457200">
              <a:spcBef>
                <a:spcPts val="1200"/>
              </a:spcBef>
              <a:buFontTx/>
              <a:buAutoNum type="arabicPeriod"/>
            </a:pPr>
            <a:r>
              <a:rPr lang="cs-CZ" altLang="cs-CZ" b="1" dirty="0" err="1">
                <a:solidFill>
                  <a:srgbClr val="FF3300"/>
                </a:solidFill>
              </a:rPr>
              <a:t>Nrvová</a:t>
            </a:r>
            <a:r>
              <a:rPr lang="cs-CZ" altLang="cs-CZ" b="1" dirty="0">
                <a:solidFill>
                  <a:srgbClr val="FF3300"/>
                </a:solidFill>
              </a:rPr>
              <a:t> (</a:t>
            </a:r>
            <a:r>
              <a:rPr lang="cs-CZ" altLang="cs-CZ" b="1" dirty="0" err="1">
                <a:solidFill>
                  <a:srgbClr val="FF3300"/>
                </a:solidFill>
              </a:rPr>
              <a:t>neurovaskulární</a:t>
            </a:r>
            <a:r>
              <a:rPr lang="cs-CZ" altLang="cs-CZ" b="1" dirty="0">
                <a:solidFill>
                  <a:srgbClr val="FF3300"/>
                </a:solidFill>
              </a:rPr>
              <a:t>) forma</a:t>
            </a:r>
            <a:r>
              <a:rPr lang="cs-CZ" altLang="cs-CZ" b="1" dirty="0">
                <a:solidFill>
                  <a:schemeClr val="bg1"/>
                </a:solidFill>
              </a:rPr>
              <a:t>   (poškození cév mozku)</a:t>
            </a:r>
          </a:p>
          <a:p>
            <a:pPr marL="1371600" lvl="3" indent="0">
              <a:spcBef>
                <a:spcPts val="1200"/>
              </a:spcBef>
              <a:buNone/>
            </a:pPr>
            <a:r>
              <a:rPr lang="cs-CZ" altLang="cs-CZ" sz="2000" b="1" dirty="0">
                <a:solidFill>
                  <a:srgbClr val="FF0000"/>
                </a:solidFill>
              </a:rPr>
              <a:t>3a) </a:t>
            </a:r>
            <a:r>
              <a:rPr lang="cs-CZ" altLang="cs-CZ" sz="2000" b="1" dirty="0" err="1">
                <a:solidFill>
                  <a:srgbClr val="FF0000"/>
                </a:solidFill>
              </a:rPr>
              <a:t>Taxonemická</a:t>
            </a:r>
            <a:r>
              <a:rPr lang="cs-CZ" altLang="cs-CZ" sz="2000" b="1" dirty="0">
                <a:solidFill>
                  <a:srgbClr val="FF0000"/>
                </a:solidFill>
              </a:rPr>
              <a:t> (cévní, kardiovaskulární) forma </a:t>
            </a:r>
            <a:r>
              <a:rPr lang="cs-CZ" altLang="cs-CZ" sz="2000" b="1" dirty="0">
                <a:solidFill>
                  <a:schemeClr val="bg1"/>
                </a:solidFill>
              </a:rPr>
              <a:t>(těžké </a:t>
            </a:r>
            <a:r>
              <a:rPr lang="cs-CZ" altLang="cs-CZ" sz="2000" b="1" dirty="0" err="1">
                <a:solidFill>
                  <a:schemeClr val="bg1"/>
                </a:solidFill>
              </a:rPr>
              <a:t>hematodynamické</a:t>
            </a:r>
            <a:r>
              <a:rPr lang="cs-CZ" altLang="cs-CZ" sz="2000" b="1" dirty="0">
                <a:solidFill>
                  <a:schemeClr val="bg1"/>
                </a:solidFill>
              </a:rPr>
              <a:t> poruchy)</a:t>
            </a:r>
          </a:p>
          <a:p>
            <a:pPr marL="1371600" lvl="3" indent="0">
              <a:spcBef>
                <a:spcPts val="1200"/>
              </a:spcBef>
              <a:buNone/>
            </a:pPr>
            <a:r>
              <a:rPr lang="cs-CZ" altLang="cs-CZ" sz="2000" b="1" dirty="0">
                <a:solidFill>
                  <a:srgbClr val="FF0000"/>
                </a:solidFill>
              </a:rPr>
              <a:t>3b) Cerebrální forma </a:t>
            </a:r>
            <a:r>
              <a:rPr lang="cs-CZ" altLang="cs-CZ" sz="2000" b="1" dirty="0">
                <a:solidFill>
                  <a:schemeClr val="bg1"/>
                </a:solidFill>
              </a:rPr>
              <a:t>(poruchy CNS)</a:t>
            </a:r>
          </a:p>
          <a:p>
            <a:pPr marL="1371600" lvl="3" indent="0">
              <a:buNone/>
            </a:pPr>
            <a:endParaRPr lang="cs-CZ" altLang="cs-CZ" sz="2000" dirty="0">
              <a:solidFill>
                <a:srgbClr val="FF0000"/>
              </a:solidFill>
            </a:endParaRPr>
          </a:p>
        </p:txBody>
      </p:sp>
      <p:sp>
        <p:nvSpPr>
          <p:cNvPr id="37892" name="Text Box 4"/>
          <p:cNvSpPr txBox="1">
            <a:spLocks noChangeArrowheads="1"/>
          </p:cNvSpPr>
          <p:nvPr/>
        </p:nvSpPr>
        <p:spPr bwMode="auto">
          <a:xfrm>
            <a:off x="470356" y="1052513"/>
            <a:ext cx="1167069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36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I. Akutní nemoc z ozáření (</a:t>
            </a:r>
            <a:r>
              <a:rPr kumimoji="0" lang="en-US"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Acute Radiation Syndrome, Radiation Sickness</a:t>
            </a:r>
            <a:r>
              <a:rPr kumimoji="0" lang="cs-CZ" altLang="cs-CZ" sz="36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a:t>
            </a:r>
          </a:p>
        </p:txBody>
      </p:sp>
      <p:sp>
        <p:nvSpPr>
          <p:cNvPr id="37893" name="Text Box 5"/>
          <p:cNvSpPr txBox="1">
            <a:spLocks noChangeArrowheads="1"/>
          </p:cNvSpPr>
          <p:nvPr/>
        </p:nvSpPr>
        <p:spPr bwMode="auto">
          <a:xfrm>
            <a:off x="795612" y="5004235"/>
            <a:ext cx="1129805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Různé příznaky jsou dány </a:t>
            </a:r>
            <a:r>
              <a:rPr kumimoji="0" lang="cs-CZ" altLang="cs-CZ" sz="2000" b="0"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různou citlivostí buněk k IZ</a:t>
            </a:r>
            <a:r>
              <a:rPr kumimoji="0" lang="cs-CZ" altLang="cs-CZ"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nejcitlivější jsou rychle se dělící buňky, naopak pomalu se dělící buňky jsou poměrně </a:t>
            </a:r>
            <a:r>
              <a:rPr kumimoji="0" lang="cs-CZ" altLang="cs-CZ" sz="2000" b="0"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radiorezistentní</a:t>
            </a:r>
            <a:endParaRPr kumimoji="0" lang="cs-CZ" altLang="cs-CZ"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37894" name="Text Box 6"/>
          <p:cNvSpPr txBox="1">
            <a:spLocks noChangeArrowheads="1"/>
          </p:cNvSpPr>
          <p:nvPr/>
        </p:nvSpPr>
        <p:spPr bwMode="auto">
          <a:xfrm>
            <a:off x="349805" y="5805487"/>
            <a:ext cx="1129805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457200" marR="0" lvl="1" indent="0" algn="l" defTabSz="914400" rtl="0" eaLnBrk="1" fontAlgn="base" latinLnBrk="0" hangingPunct="1">
              <a:lnSpc>
                <a:spcPct val="100000"/>
              </a:lnSpc>
              <a:spcBef>
                <a:spcPct val="50000"/>
              </a:spcBef>
              <a:spcAft>
                <a:spcPct val="0"/>
              </a:spcAft>
              <a:buClrTx/>
              <a:buSzTx/>
              <a:buFontTx/>
              <a:buNone/>
              <a:tabLst/>
              <a:defRPr/>
            </a:pPr>
            <a:r>
              <a:rPr kumimoji="0" lang="cs-CZ" altLang="cs-CZ" sz="20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Nemoc z ozáření u člověka</a:t>
            </a:r>
            <a:r>
              <a:rPr kumimoji="0" lang="cs-CZ" altLang="cs-CZ" sz="2000" b="0"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 –</a:t>
            </a:r>
            <a:r>
              <a:rPr kumimoji="0" lang="cs-CZ" altLang="cs-CZ" sz="2000" b="0"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 </a:t>
            </a:r>
            <a:r>
              <a:rPr kumimoji="0" lang="cs-CZ" altLang="cs-CZ"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dávky </a:t>
            </a:r>
            <a:r>
              <a:rPr kumimoji="0" lang="cs-CZ" altLang="cs-CZ" sz="20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větší než 0,7 </a:t>
            </a:r>
            <a:r>
              <a:rPr kumimoji="0" lang="cs-CZ" altLang="cs-CZ" sz="2000" b="1" i="0" u="none" strike="noStrike" kern="1200" cap="none" spc="0" normalizeH="0" baseline="0" noProof="0" dirty="0" err="1">
                <a:ln>
                  <a:noFill/>
                </a:ln>
                <a:solidFill>
                  <a:srgbClr val="FF3300"/>
                </a:solidFill>
                <a:effectLst/>
                <a:uLnTx/>
                <a:uFillTx/>
                <a:latin typeface="Arial" panose="020B0604020202020204" pitchFamily="34" charset="0"/>
                <a:ea typeface="+mn-ea"/>
                <a:cs typeface="+mn-cs"/>
              </a:rPr>
              <a:t>Gy</a:t>
            </a:r>
            <a:r>
              <a:rPr kumimoji="0" lang="cs-CZ" altLang="cs-CZ" sz="20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nejcitlivější krevní buňky, dále střevní a nejvíce rezistentní se jeví nervové buňky, které se nemnoží.</a:t>
            </a:r>
          </a:p>
        </p:txBody>
      </p:sp>
    </p:spTree>
    <p:extLst>
      <p:ext uri="{BB962C8B-B14F-4D97-AF65-F5344CB8AC3E}">
        <p14:creationId xmlns:p14="http://schemas.microsoft.com/office/powerpoint/2010/main" val="102852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interiér, postel, ležící, spaní&#10;&#10;Popis byl vytvořen automaticky">
            <a:extLst>
              <a:ext uri="{FF2B5EF4-FFF2-40B4-BE49-F238E27FC236}">
                <a16:creationId xmlns:a16="http://schemas.microsoft.com/office/drawing/2014/main" id="{36D677F0-ADAB-46CE-B232-20F65CB89E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1681" y="1840751"/>
            <a:ext cx="6191250" cy="4457700"/>
          </a:xfrm>
          <a:prstGeom prst="rect">
            <a:avLst/>
          </a:prstGeom>
        </p:spPr>
      </p:pic>
      <p:sp>
        <p:nvSpPr>
          <p:cNvPr id="5" name="Rectangle 4">
            <a:extLst>
              <a:ext uri="{FF2B5EF4-FFF2-40B4-BE49-F238E27FC236}">
                <a16:creationId xmlns:a16="http://schemas.microsoft.com/office/drawing/2014/main" id="{F4029CE7-1AA9-4DB0-AAFD-488369EE1708}"/>
              </a:ext>
            </a:extLst>
          </p:cNvPr>
          <p:cNvSpPr>
            <a:spLocks noChangeArrowheads="1"/>
          </p:cNvSpPr>
          <p:nvPr/>
        </p:nvSpPr>
        <p:spPr bwMode="auto">
          <a:xfrm>
            <a:off x="911225" y="459739"/>
            <a:ext cx="10867558"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Figure</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Los </a:t>
            </a:r>
            <a:r>
              <a:rPr kumimoji="0" lang="cs-CZ" altLang="cs-CZ"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Alamos</a:t>
            </a:r>
            <a:r>
              <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criticality</a:t>
            </a:r>
            <a:r>
              <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victim</a:t>
            </a:r>
            <a:r>
              <a:rPr kumimoji="0" lang="cs-CZ" altLang="cs-CZ"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(LA-1) on </a:t>
            </a:r>
            <a:r>
              <a:rPr kumimoji="0" lang="cs-CZ" altLang="cs-CZ" sz="1800" b="0" i="0"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day</a:t>
            </a:r>
            <a:r>
              <a:rPr kumimoji="0" lang="cs-CZ" altLang="cs-CZ" sz="1800" b="0" i="0" u="sng" strike="noStrike" kern="1200" cap="none" spc="0" normalizeH="0" baseline="0" noProof="0" dirty="0">
                <a:ln>
                  <a:noFill/>
                </a:ln>
                <a:solidFill>
                  <a:prstClr val="black"/>
                </a:solidFill>
                <a:effectLst/>
                <a:uLnTx/>
                <a:uFillTx/>
                <a:latin typeface="Arial" panose="020B0604020202020204" pitchFamily="34" charset="0"/>
                <a:ea typeface="+mn-ea"/>
                <a:cs typeface="+mn-cs"/>
              </a:rPr>
              <a:t> 24, prior to </a:t>
            </a:r>
            <a:r>
              <a:rPr kumimoji="0" lang="cs-CZ" altLang="cs-CZ" sz="1800" b="0" i="0" u="sng" strike="noStrike" kern="1200" cap="none" spc="0" normalizeH="0" baseline="0" noProof="0" dirty="0" err="1">
                <a:ln>
                  <a:noFill/>
                </a:ln>
                <a:solidFill>
                  <a:prstClr val="black"/>
                </a:solidFill>
                <a:effectLst/>
                <a:uLnTx/>
                <a:uFillTx/>
                <a:latin typeface="Arial" panose="020B0604020202020204" pitchFamily="34" charset="0"/>
                <a:ea typeface="+mn-ea"/>
                <a:cs typeface="+mn-cs"/>
              </a:rPr>
              <a:t>death</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Reproduced</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with</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permission</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from</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Hempelmann</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LH,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Lisco</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H, Hoffman JG.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acute</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radiation</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syndrome: a study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of</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nine</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cases</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review</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of</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problem</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Ann </a:t>
            </a:r>
            <a:r>
              <a:rPr kumimoji="0" lang="cs-CZ" altLang="cs-CZ"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Intern</a:t>
            </a:r>
            <a:r>
              <a:rPr kumimoji="0" lang="cs-CZ" altLang="cs-CZ"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Med. 1952;36:279–510 (Plate XVIII).</a:t>
            </a:r>
          </a:p>
        </p:txBody>
      </p:sp>
      <p:sp>
        <p:nvSpPr>
          <p:cNvPr id="6" name="TextovéPole 5">
            <a:extLst>
              <a:ext uri="{FF2B5EF4-FFF2-40B4-BE49-F238E27FC236}">
                <a16:creationId xmlns:a16="http://schemas.microsoft.com/office/drawing/2014/main" id="{028551EF-2B56-47EF-BBF0-0491D6B55F30}"/>
              </a:ext>
            </a:extLst>
          </p:cNvPr>
          <p:cNvSpPr txBox="1"/>
          <p:nvPr/>
        </p:nvSpPr>
        <p:spPr>
          <a:xfrm>
            <a:off x="911225" y="1600615"/>
            <a:ext cx="382604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prstClr val="black"/>
                </a:solidFill>
                <a:effectLst/>
                <a:uLnTx/>
                <a:uFillTx/>
                <a:latin typeface="Calibri"/>
                <a:ea typeface="+mn-ea"/>
                <a:cs typeface="+mn-cs"/>
              </a:rPr>
              <a:t>FAILURE WHEN MAKING RESEARCH</a:t>
            </a:r>
          </a:p>
        </p:txBody>
      </p:sp>
      <p:pic>
        <p:nvPicPr>
          <p:cNvPr id="4" name="Obrázek 3">
            <a:extLst>
              <a:ext uri="{FF2B5EF4-FFF2-40B4-BE49-F238E27FC236}">
                <a16:creationId xmlns:a16="http://schemas.microsoft.com/office/drawing/2014/main" id="{C366F06A-B6F8-446A-BF37-EC66E1BB76BD}"/>
              </a:ext>
            </a:extLst>
          </p:cNvPr>
          <p:cNvPicPr>
            <a:picLocks noChangeAspect="1"/>
          </p:cNvPicPr>
          <p:nvPr/>
        </p:nvPicPr>
        <p:blipFill>
          <a:blip r:embed="rId3"/>
          <a:stretch>
            <a:fillRect/>
          </a:stretch>
        </p:blipFill>
        <p:spPr>
          <a:xfrm>
            <a:off x="0" y="3612317"/>
            <a:ext cx="4932948" cy="3088106"/>
          </a:xfrm>
          <a:prstGeom prst="rect">
            <a:avLst/>
          </a:prstGeom>
        </p:spPr>
      </p:pic>
    </p:spTree>
    <p:extLst>
      <p:ext uri="{BB962C8B-B14F-4D97-AF65-F5344CB8AC3E}">
        <p14:creationId xmlns:p14="http://schemas.microsoft.com/office/powerpoint/2010/main" val="1711435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text&#10;&#10;Popis byl vytvořen automaticky">
            <a:extLst>
              <a:ext uri="{FF2B5EF4-FFF2-40B4-BE49-F238E27FC236}">
                <a16:creationId xmlns:a16="http://schemas.microsoft.com/office/drawing/2014/main" id="{ACCF7BC7-A90B-43AC-9961-17E9792CA9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10957" y="864687"/>
            <a:ext cx="3319143" cy="5444055"/>
          </a:xfrm>
        </p:spPr>
      </p:pic>
      <p:sp>
        <p:nvSpPr>
          <p:cNvPr id="7" name="TextovéPole 6">
            <a:extLst>
              <a:ext uri="{FF2B5EF4-FFF2-40B4-BE49-F238E27FC236}">
                <a16:creationId xmlns:a16="http://schemas.microsoft.com/office/drawing/2014/main" id="{D0A4F5B8-B570-45C9-8F3D-E83F717C508F}"/>
              </a:ext>
            </a:extLst>
          </p:cNvPr>
          <p:cNvSpPr txBox="1"/>
          <p:nvPr/>
        </p:nvSpPr>
        <p:spPr>
          <a:xfrm>
            <a:off x="467512" y="226092"/>
            <a:ext cx="2867789"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Hands of Harry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Daghlian</a:t>
            </a:r>
            <a:r>
              <a:rPr kumimoji="0" lang="en-US" sz="1800" b="1" i="0" u="none" strike="noStrike" kern="1200" cap="none" spc="0" normalizeH="0" baseline="0" noProof="0" dirty="0">
                <a:ln>
                  <a:noFill/>
                </a:ln>
                <a:solidFill>
                  <a:prstClr val="black"/>
                </a:solidFill>
                <a:effectLst/>
                <a:uLnTx/>
                <a:uFillTx/>
                <a:latin typeface="Calibri"/>
                <a:ea typeface="+mn-ea"/>
                <a:cs typeface="+mn-cs"/>
              </a:rPr>
              <a:t> </a:t>
            </a:r>
            <a:endParaRPr kumimoji="0" lang="cs-CZ" sz="18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and Louis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Slotin</a:t>
            </a:r>
            <a:endParaRPr kumimoji="0" lang="en-US" sz="1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ovéPole 8">
            <a:extLst>
              <a:ext uri="{FF2B5EF4-FFF2-40B4-BE49-F238E27FC236}">
                <a16:creationId xmlns:a16="http://schemas.microsoft.com/office/drawing/2014/main" id="{6660B065-DC2A-4A4A-A34E-72B483BCA023}"/>
              </a:ext>
            </a:extLst>
          </p:cNvPr>
          <p:cNvSpPr txBox="1"/>
          <p:nvPr/>
        </p:nvSpPr>
        <p:spPr>
          <a:xfrm>
            <a:off x="6400799" y="3215238"/>
            <a:ext cx="5374309" cy="31393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skin (</a:t>
            </a:r>
            <a:r>
              <a:rPr kumimoji="0" lang="en-US" sz="1800" b="0" i="0" u="none" strike="noStrike" kern="1200" cap="none" spc="0" normalizeH="0" baseline="0" noProof="0" dirty="0" err="1">
                <a:ln>
                  <a:noFill/>
                </a:ln>
                <a:solidFill>
                  <a:prstClr val="black"/>
                </a:solidFill>
                <a:effectLst/>
                <a:uLnTx/>
                <a:uFillTx/>
                <a:latin typeface="Tahoma" panose="020B0604030504040204" pitchFamily="34" charset="0"/>
                <a:ea typeface="+mn-ea"/>
                <a:cs typeface="+mn-cs"/>
              </a:rPr>
              <a:t>débridement</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 under general anesthesia; the wounds were then covered with Vaseline gauze and a pressure dressing. </a:t>
            </a:r>
            <a:r>
              <a:rPr kumimoji="0" lang="en-US" sz="1800" b="0" i="0" u="none" strike="noStrike" kern="1200" cap="none" spc="0" normalizeH="0" baseline="0" noProof="0" dirty="0" err="1">
                <a:ln>
                  <a:noFill/>
                </a:ln>
                <a:solidFill>
                  <a:prstClr val="black"/>
                </a:solidFill>
                <a:effectLst/>
                <a:uLnTx/>
                <a:uFillTx/>
                <a:latin typeface="Tahoma" panose="020B0604030504040204" pitchFamily="34" charset="0"/>
                <a:ea typeface="+mn-ea"/>
                <a:cs typeface="+mn-cs"/>
              </a:rPr>
              <a:t>Débridement</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 of his hand wounds was then performed every 3 to 4 days. In spite of these efforts, the </a:t>
            </a:r>
            <a:r>
              <a:rPr kumimoji="0" lang="en-US" sz="1800" b="0" i="0" u="sng" strike="noStrike" kern="1200" cap="none" spc="0" normalizeH="0" baseline="0" noProof="0" dirty="0">
                <a:ln>
                  <a:noFill/>
                </a:ln>
                <a:solidFill>
                  <a:prstClr val="black"/>
                </a:solidFill>
                <a:effectLst/>
                <a:uLnTx/>
                <a:uFillTx/>
                <a:latin typeface="Tahoma" panose="020B0604030504040204" pitchFamily="34" charset="0"/>
                <a:ea typeface="+mn-ea"/>
                <a:cs typeface="+mn-cs"/>
              </a:rPr>
              <a:t>entire right hand continued to blister </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and had developed an </a:t>
            </a:r>
            <a:r>
              <a:rPr kumimoji="0" lang="en-US" sz="1800" b="0" i="0" u="sng" strike="noStrike" kern="1200" cap="none" spc="0" normalizeH="0" baseline="0" noProof="0" dirty="0">
                <a:ln>
                  <a:noFill/>
                </a:ln>
                <a:solidFill>
                  <a:prstClr val="black"/>
                </a:solidFill>
                <a:effectLst/>
                <a:uLnTx/>
                <a:uFillTx/>
                <a:latin typeface="Tahoma" panose="020B0604030504040204" pitchFamily="34" charset="0"/>
                <a:ea typeface="+mn-ea"/>
                <a:cs typeface="+mn-cs"/>
              </a:rPr>
              <a:t>intense blue-purple color by the fourth day</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 Codeine and morphine were given to control the pain, which had also increased substantially; however, these drugs provided only partial relief, and the hands were further numbed by chilling with ice packs</a:t>
            </a:r>
            <a:r>
              <a:rPr kumimoji="0" lang="cs-CZ"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Obrázek 10" descr="Obsah obrázku interiér&#10;&#10;Popis byl vytvořen automaticky">
            <a:extLst>
              <a:ext uri="{FF2B5EF4-FFF2-40B4-BE49-F238E27FC236}">
                <a16:creationId xmlns:a16="http://schemas.microsoft.com/office/drawing/2014/main" id="{6A56DB0B-5E9E-46A2-8CDB-1DC8C2E3D6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6655" y="3879816"/>
            <a:ext cx="2381250" cy="2257425"/>
          </a:xfrm>
          <a:prstGeom prst="rect">
            <a:avLst/>
          </a:prstGeom>
        </p:spPr>
      </p:pic>
      <p:sp>
        <p:nvSpPr>
          <p:cNvPr id="8" name="TextovéPole 7">
            <a:extLst>
              <a:ext uri="{FF2B5EF4-FFF2-40B4-BE49-F238E27FC236}">
                <a16:creationId xmlns:a16="http://schemas.microsoft.com/office/drawing/2014/main" id="{554270E0-9D6B-4251-A3A8-B292B8A04C8E}"/>
              </a:ext>
            </a:extLst>
          </p:cNvPr>
          <p:cNvSpPr txBox="1"/>
          <p:nvPr/>
        </p:nvSpPr>
        <p:spPr>
          <a:xfrm>
            <a:off x="3786655" y="406394"/>
            <a:ext cx="8094388"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A small blister had appeared on the ring finger of his right hand approximately 36 hours after exposure, and the nailbeds had taken on a bluish hue, indicating poor circulation. Within a day's time, numerous blisters had developed on the palm and back of the hand, as well as between the fingers, which increased rapidly in size and became painfully distended with fluid. Also, the skin of the left hand and abdomen began to redden (erythema). For relieving pain and increasing circulation and manual flexibility to the right hand, </a:t>
            </a:r>
            <a:r>
              <a:rPr kumimoji="0" lang="en-US" sz="1800" b="0" i="0" u="none" strike="noStrike" kern="1200" cap="none" spc="0" normalizeH="0" baseline="0" noProof="0" dirty="0" err="1">
                <a:ln>
                  <a:noFill/>
                </a:ln>
                <a:solidFill>
                  <a:prstClr val="black"/>
                </a:solidFill>
                <a:effectLst/>
                <a:uLnTx/>
                <a:uFillTx/>
                <a:latin typeface="Tahoma" panose="020B0604030504040204" pitchFamily="34" charset="0"/>
                <a:ea typeface="+mn-ea"/>
                <a:cs typeface="+mn-cs"/>
              </a:rPr>
              <a:t>Daghlian's</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mn-ea"/>
                <a:cs typeface="+mn-cs"/>
              </a:rPr>
              <a:t> primary attending physicians at Los Alamos Hospital decided on the third day to perform a paravertebral block on the right side and to open the blisters and remove the necrotic</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301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18E974D9-B4E2-4720-9C23-95C34CDC89CE}"/>
              </a:ext>
            </a:extLst>
          </p:cNvPr>
          <p:cNvPicPr>
            <a:picLocks noChangeAspect="1"/>
          </p:cNvPicPr>
          <p:nvPr/>
        </p:nvPicPr>
        <p:blipFill>
          <a:blip r:embed="rId2"/>
          <a:stretch>
            <a:fillRect/>
          </a:stretch>
        </p:blipFill>
        <p:spPr>
          <a:xfrm>
            <a:off x="202722" y="134611"/>
            <a:ext cx="5978256" cy="3947599"/>
          </a:xfrm>
          <a:prstGeom prst="rect">
            <a:avLst/>
          </a:prstGeom>
        </p:spPr>
      </p:pic>
      <p:pic>
        <p:nvPicPr>
          <p:cNvPr id="7" name="Obrázek 6">
            <a:extLst>
              <a:ext uri="{FF2B5EF4-FFF2-40B4-BE49-F238E27FC236}">
                <a16:creationId xmlns:a16="http://schemas.microsoft.com/office/drawing/2014/main" id="{627E0393-F5B4-47AF-A9C3-6A7D3494A836}"/>
              </a:ext>
            </a:extLst>
          </p:cNvPr>
          <p:cNvPicPr>
            <a:picLocks noChangeAspect="1"/>
          </p:cNvPicPr>
          <p:nvPr/>
        </p:nvPicPr>
        <p:blipFill>
          <a:blip r:embed="rId3"/>
          <a:stretch>
            <a:fillRect/>
          </a:stretch>
        </p:blipFill>
        <p:spPr>
          <a:xfrm>
            <a:off x="5616941" y="2673927"/>
            <a:ext cx="6213010" cy="3708541"/>
          </a:xfrm>
          <a:prstGeom prst="rect">
            <a:avLst/>
          </a:prstGeom>
        </p:spPr>
      </p:pic>
    </p:spTree>
    <p:extLst>
      <p:ext uri="{BB962C8B-B14F-4D97-AF65-F5344CB8AC3E}">
        <p14:creationId xmlns:p14="http://schemas.microsoft.com/office/powerpoint/2010/main" val="3187596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FB9763CB-5995-4A24-B5B2-B863E3B86F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3580" y="1572442"/>
            <a:ext cx="6421769" cy="4816326"/>
          </a:xfrm>
          <a:prstGeom prst="rect">
            <a:avLst/>
          </a:prstGeom>
        </p:spPr>
      </p:pic>
      <p:sp>
        <p:nvSpPr>
          <p:cNvPr id="5" name="TextovéPole 4">
            <a:extLst>
              <a:ext uri="{FF2B5EF4-FFF2-40B4-BE49-F238E27FC236}">
                <a16:creationId xmlns:a16="http://schemas.microsoft.com/office/drawing/2014/main" id="{DE80D891-6159-4D9C-BBF2-3458E6FDC046}"/>
              </a:ext>
            </a:extLst>
          </p:cNvPr>
          <p:cNvSpPr txBox="1"/>
          <p:nvPr/>
        </p:nvSpPr>
        <p:spPr>
          <a:xfrm>
            <a:off x="7321216" y="3773174"/>
            <a:ext cx="4102666"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Case A. Cutaneous injury caused by irradiation of the chest wall </a:t>
            </a:r>
            <a:r>
              <a:rPr kumimoji="0" lang="en-US" sz="1800" b="1" i="0" u="sng" strike="noStrike" kern="1200" cap="none" spc="0" normalizeH="0" baseline="0" noProof="0" dirty="0">
                <a:ln>
                  <a:noFill/>
                </a:ln>
                <a:solidFill>
                  <a:prstClr val="black"/>
                </a:solidFill>
                <a:effectLst/>
                <a:uLnTx/>
                <a:uFillTx/>
                <a:latin typeface="Calibri"/>
                <a:ea typeface="+mn-ea"/>
                <a:cs typeface="+mn-cs"/>
              </a:rPr>
              <a:t>to treat advanced lung cancer</a:t>
            </a:r>
            <a:r>
              <a:rPr kumimoji="0" lang="en-US" sz="1800" b="0" i="0" u="none" strike="noStrike" kern="1200" cap="none" spc="0" normalizeH="0" baseline="0" noProof="0" dirty="0">
                <a:ln>
                  <a:noFill/>
                </a:ln>
                <a:solidFill>
                  <a:prstClr val="black"/>
                </a:solidFill>
                <a:effectLst/>
                <a:uLnTx/>
                <a:uFillTx/>
                <a:latin typeface="Calibri"/>
                <a:ea typeface="+mn-ea"/>
                <a:cs typeface="+mn-cs"/>
              </a:rPr>
              <a:t> with metastases to the head and spine. This patient was transferred to a burn unit for adequate care of the burns and ulcerations caused by the radiation treatments. </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ovéPole 6">
            <a:extLst>
              <a:ext uri="{FF2B5EF4-FFF2-40B4-BE49-F238E27FC236}">
                <a16:creationId xmlns:a16="http://schemas.microsoft.com/office/drawing/2014/main" id="{B6B610D8-A00A-4133-AD4E-6E781E544D46}"/>
              </a:ext>
            </a:extLst>
          </p:cNvPr>
          <p:cNvSpPr txBox="1"/>
          <p:nvPr/>
        </p:nvSpPr>
        <p:spPr>
          <a:xfrm>
            <a:off x="347408" y="210869"/>
            <a:ext cx="11383379"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Radiation ulcers are wounds caused by the acute or chronic effects of ionizing radiation.</a:t>
            </a:r>
            <a:r>
              <a:rPr kumimoji="0" lang="en-US" sz="1800" b="0" i="0" u="none" strike="noStrike" kern="1200" cap="none" spc="0" normalizeH="0" baseline="3000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The injury may involve the skin, underlying soft tissue, and even deep structures such as bone. The most common cause of radiation injury is an adverse effect of therapeutic radiation therapy. Other causes are occupational or environmental exposures.</a:t>
            </a:r>
            <a:r>
              <a:rPr kumimoji="0" lang="en-US" sz="1800" b="0" i="0" u="none" strike="noStrike" kern="1200" cap="none" spc="0" normalizeH="0" baseline="3000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See the image below.</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ovéPole 7">
            <a:extLst>
              <a:ext uri="{FF2B5EF4-FFF2-40B4-BE49-F238E27FC236}">
                <a16:creationId xmlns:a16="http://schemas.microsoft.com/office/drawing/2014/main" id="{69E61D2A-4F70-48AC-9E66-AE66BA6E9A56}"/>
              </a:ext>
            </a:extLst>
          </p:cNvPr>
          <p:cNvSpPr txBox="1"/>
          <p:nvPr/>
        </p:nvSpPr>
        <p:spPr>
          <a:xfrm>
            <a:off x="7321216" y="1828798"/>
            <a:ext cx="382604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prstClr val="black"/>
                </a:solidFill>
                <a:effectLst/>
                <a:uLnTx/>
                <a:uFillTx/>
                <a:latin typeface="Calibri"/>
                <a:ea typeface="+mn-ea"/>
                <a:cs typeface="+mn-cs"/>
              </a:rPr>
              <a:t>(POTENTIAL) CONSEQUENCES OF RADIOTHERAPY</a:t>
            </a:r>
          </a:p>
        </p:txBody>
      </p:sp>
    </p:spTree>
    <p:extLst>
      <p:ext uri="{BB962C8B-B14F-4D97-AF65-F5344CB8AC3E}">
        <p14:creationId xmlns:p14="http://schemas.microsoft.com/office/powerpoint/2010/main" val="2643775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38468727-63BE-4191-B4A6-C30C82C0E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ovéPole 1">
            <a:extLst>
              <a:ext uri="{FF2B5EF4-FFF2-40B4-BE49-F238E27FC236}">
                <a16:creationId xmlns:a16="http://schemas.microsoft.com/office/drawing/2014/main" id="{0EC4B8C6-17F2-432B-9434-33DACA0FA730}"/>
              </a:ext>
            </a:extLst>
          </p:cNvPr>
          <p:cNvSpPr txBox="1"/>
          <p:nvPr/>
        </p:nvSpPr>
        <p:spPr>
          <a:xfrm>
            <a:off x="457200" y="412454"/>
            <a:ext cx="2446969" cy="210185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Light"/>
                <a:ea typeface="+mn-ea"/>
                <a:cs typeface="+mn-cs"/>
              </a:rPr>
              <a:t>NUCLEAR VEAPONS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800" b="1" i="0" u="sng" strike="noStrike" kern="1200" cap="none" spc="0" normalizeH="0" baseline="0" noProof="0" dirty="0">
                <a:ln>
                  <a:noFill/>
                </a:ln>
                <a:solidFill>
                  <a:srgbClr val="FF0000"/>
                </a:solidFill>
                <a:effectLst/>
                <a:uLnTx/>
                <a:uFillTx/>
                <a:latin typeface="Calibri Light"/>
                <a:ea typeface="+mn-ea"/>
                <a:cs typeface="+mn-cs"/>
              </a:rPr>
              <a:t>KOMBINOVANÉ RADIAČNÍ POŠKOZENÍ</a:t>
            </a:r>
          </a:p>
        </p:txBody>
      </p:sp>
      <p:sp>
        <p:nvSpPr>
          <p:cNvPr id="13" name="Rectangle 12">
            <a:extLst>
              <a:ext uri="{FF2B5EF4-FFF2-40B4-BE49-F238E27FC236}">
                <a16:creationId xmlns:a16="http://schemas.microsoft.com/office/drawing/2014/main" id="{9D355BB6-1BB8-4828-B246-CFB31742D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3483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A52A9B9-B2B3-46F0-9D53-0EFF9905BF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45238" y="1452646"/>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ovéPole 4">
            <a:extLst>
              <a:ext uri="{FF2B5EF4-FFF2-40B4-BE49-F238E27FC236}">
                <a16:creationId xmlns:a16="http://schemas.microsoft.com/office/drawing/2014/main" id="{BFA9DA4F-C54C-4CAB-BDF8-E4B28794AD02}"/>
              </a:ext>
            </a:extLst>
          </p:cNvPr>
          <p:cNvSpPr txBox="1"/>
          <p:nvPr/>
        </p:nvSpPr>
        <p:spPr>
          <a:xfrm>
            <a:off x="3157538" y="412454"/>
            <a:ext cx="3243262" cy="2101850"/>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Ionizing radiation injury from atomic bomb</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Calibri"/>
                <a:ea typeface="+mn-ea"/>
                <a:cs typeface="+mn-cs"/>
              </a:rPr>
              <a:t>Photograph of a woman's skin burned in the pattern of the kimono she was wearing at the time of her exposure to radiation from one of the atomic bombs dropped by the United States on Japan.</a:t>
            </a:r>
          </a:p>
        </p:txBody>
      </p:sp>
      <p:pic>
        <p:nvPicPr>
          <p:cNvPr id="6" name="Obrázek 5" descr="Obsah obrázku exteriér&#10;&#10;Popis byl vytvořen automaticky">
            <a:extLst>
              <a:ext uri="{FF2B5EF4-FFF2-40B4-BE49-F238E27FC236}">
                <a16:creationId xmlns:a16="http://schemas.microsoft.com/office/drawing/2014/main" id="{6C38780E-D86B-41BB-8EC7-14E007F07A96}"/>
              </a:ext>
            </a:extLst>
          </p:cNvPr>
          <p:cNvPicPr>
            <a:picLocks noChangeAspect="1"/>
          </p:cNvPicPr>
          <p:nvPr/>
        </p:nvPicPr>
        <p:blipFill rotWithShape="1">
          <a:blip r:embed="rId2">
            <a:extLst>
              <a:ext uri="{28A0092B-C50C-407E-A947-70E740481C1C}">
                <a14:useLocalDpi xmlns:a14="http://schemas.microsoft.com/office/drawing/2010/main" val="0"/>
              </a:ext>
            </a:extLst>
          </a:blip>
          <a:srcRect b="157"/>
          <a:stretch/>
        </p:blipFill>
        <p:spPr>
          <a:xfrm>
            <a:off x="20" y="2959630"/>
            <a:ext cx="6400781" cy="3898370"/>
          </a:xfrm>
          <a:prstGeom prst="rect">
            <a:avLst/>
          </a:prstGeom>
        </p:spPr>
      </p:pic>
      <p:pic>
        <p:nvPicPr>
          <p:cNvPr id="3" name="Obrázek 2" descr="Obsah obrázku objekt v exteriéru, hydrant&#10;&#10;Popis byl vytvořen automaticky">
            <a:extLst>
              <a:ext uri="{FF2B5EF4-FFF2-40B4-BE49-F238E27FC236}">
                <a16:creationId xmlns:a16="http://schemas.microsoft.com/office/drawing/2014/main" id="{BE44CDB5-3E94-4416-B8CF-0CB5D7462375}"/>
              </a:ext>
            </a:extLst>
          </p:cNvPr>
          <p:cNvPicPr>
            <a:picLocks noChangeAspect="1"/>
          </p:cNvPicPr>
          <p:nvPr/>
        </p:nvPicPr>
        <p:blipFill rotWithShape="1">
          <a:blip r:embed="rId3">
            <a:extLst>
              <a:ext uri="{28A0092B-C50C-407E-A947-70E740481C1C}">
                <a14:useLocalDpi xmlns:a14="http://schemas.microsoft.com/office/drawing/2010/main" val="0"/>
              </a:ext>
            </a:extLst>
          </a:blip>
          <a:srcRect l="502" r="10488"/>
          <a:stretch/>
        </p:blipFill>
        <p:spPr>
          <a:xfrm>
            <a:off x="6591299" y="1"/>
            <a:ext cx="5600701" cy="6857999"/>
          </a:xfrm>
          <a:prstGeom prst="rect">
            <a:avLst/>
          </a:prstGeom>
        </p:spPr>
      </p:pic>
      <p:sp>
        <p:nvSpPr>
          <p:cNvPr id="7" name="TextovéPole 6">
            <a:extLst>
              <a:ext uri="{FF2B5EF4-FFF2-40B4-BE49-F238E27FC236}">
                <a16:creationId xmlns:a16="http://schemas.microsoft.com/office/drawing/2014/main" id="{0D4EAEA8-14DF-404E-A11B-E0F83FF3545A}"/>
              </a:ext>
            </a:extLst>
          </p:cNvPr>
          <p:cNvSpPr txBox="1"/>
          <p:nvPr/>
        </p:nvSpPr>
        <p:spPr>
          <a:xfrm>
            <a:off x="318838" y="2556416"/>
            <a:ext cx="58939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srgbClr val="FF0000"/>
                </a:solidFill>
                <a:effectLst/>
                <a:uLnTx/>
                <a:uFillTx/>
                <a:latin typeface="Calibri"/>
                <a:ea typeface="+mn-ea"/>
                <a:cs typeface="+mn-cs"/>
              </a:rPr>
              <a:t>neradiační + radiační popáleniny + krvácení + zlomeniny + …</a:t>
            </a:r>
          </a:p>
        </p:txBody>
      </p:sp>
      <p:pic>
        <p:nvPicPr>
          <p:cNvPr id="9" name="Obrázek 8" descr="Obsah obrázku text&#10;&#10;Popis byl vytvořen automaticky">
            <a:extLst>
              <a:ext uri="{FF2B5EF4-FFF2-40B4-BE49-F238E27FC236}">
                <a16:creationId xmlns:a16="http://schemas.microsoft.com/office/drawing/2014/main" id="{18264821-12ED-4900-8915-55C9C61D7C10}"/>
              </a:ext>
            </a:extLst>
          </p:cNvPr>
          <p:cNvPicPr>
            <a:picLocks noChangeAspect="1"/>
          </p:cNvPicPr>
          <p:nvPr/>
        </p:nvPicPr>
        <p:blipFill rotWithShape="1">
          <a:blip r:embed="rId4">
            <a:extLst>
              <a:ext uri="{28A0092B-C50C-407E-A947-70E740481C1C}">
                <a14:useLocalDpi xmlns:a14="http://schemas.microsoft.com/office/drawing/2010/main" val="0"/>
              </a:ext>
            </a:extLst>
          </a:blip>
          <a:srcRect l="6052" t="7626" r="38334"/>
          <a:stretch/>
        </p:blipFill>
        <p:spPr>
          <a:xfrm rot="5400000">
            <a:off x="5930925" y="660373"/>
            <a:ext cx="6858003" cy="5537258"/>
          </a:xfrm>
          <a:prstGeom prst="rect">
            <a:avLst/>
          </a:prstGeom>
        </p:spPr>
      </p:pic>
      <p:pic>
        <p:nvPicPr>
          <p:cNvPr id="14" name="Obrázek 13" descr="Obsah obrázku text&#10;&#10;Popis byl vytvořen automaticky">
            <a:extLst>
              <a:ext uri="{FF2B5EF4-FFF2-40B4-BE49-F238E27FC236}">
                <a16:creationId xmlns:a16="http://schemas.microsoft.com/office/drawing/2014/main" id="{E5A37961-C979-4976-9DAB-6F8B3EE38730}"/>
              </a:ext>
            </a:extLst>
          </p:cNvPr>
          <p:cNvPicPr>
            <a:picLocks noChangeAspect="1"/>
          </p:cNvPicPr>
          <p:nvPr/>
        </p:nvPicPr>
        <p:blipFill rotWithShape="1">
          <a:blip r:embed="rId4">
            <a:extLst>
              <a:ext uri="{28A0092B-C50C-407E-A947-70E740481C1C}">
                <a14:useLocalDpi xmlns:a14="http://schemas.microsoft.com/office/drawing/2010/main" val="0"/>
              </a:ext>
            </a:extLst>
          </a:blip>
          <a:srcRect l="73684" r="16229"/>
          <a:stretch/>
        </p:blipFill>
        <p:spPr>
          <a:xfrm rot="5400000">
            <a:off x="10179223" y="-1320996"/>
            <a:ext cx="691765" cy="3333750"/>
          </a:xfrm>
          <a:prstGeom prst="rect">
            <a:avLst/>
          </a:prstGeom>
        </p:spPr>
      </p:pic>
    </p:spTree>
    <p:extLst>
      <p:ext uri="{BB962C8B-B14F-4D97-AF65-F5344CB8AC3E}">
        <p14:creationId xmlns:p14="http://schemas.microsoft.com/office/powerpoint/2010/main" val="13102309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10;&#10;Popis byl vytvořen automaticky">
            <a:extLst>
              <a:ext uri="{FF2B5EF4-FFF2-40B4-BE49-F238E27FC236}">
                <a16:creationId xmlns:a16="http://schemas.microsoft.com/office/drawing/2014/main" id="{6C7346A6-095D-49CE-9A69-3AC64F11993F}"/>
              </a:ext>
            </a:extLst>
          </p:cNvPr>
          <p:cNvPicPr>
            <a:picLocks noChangeAspect="1"/>
          </p:cNvPicPr>
          <p:nvPr/>
        </p:nvPicPr>
        <p:blipFill rotWithShape="1">
          <a:blip r:embed="rId2">
            <a:extLst>
              <a:ext uri="{28A0092B-C50C-407E-A947-70E740481C1C}">
                <a14:useLocalDpi xmlns:a14="http://schemas.microsoft.com/office/drawing/2010/main" val="0"/>
              </a:ext>
            </a:extLst>
          </a:blip>
          <a:srcRect l="15559" r="31045"/>
          <a:stretch/>
        </p:blipFill>
        <p:spPr>
          <a:xfrm>
            <a:off x="5256955" y="386811"/>
            <a:ext cx="6509982" cy="5926667"/>
          </a:xfrm>
          <a:prstGeom prst="rect">
            <a:avLst/>
          </a:prstGeom>
        </p:spPr>
      </p:pic>
      <p:pic>
        <p:nvPicPr>
          <p:cNvPr id="5" name="Obrázek 4">
            <a:extLst>
              <a:ext uri="{FF2B5EF4-FFF2-40B4-BE49-F238E27FC236}">
                <a16:creationId xmlns:a16="http://schemas.microsoft.com/office/drawing/2014/main" id="{77C7EAA9-FB3F-49D6-82B5-749803E0A495}"/>
              </a:ext>
            </a:extLst>
          </p:cNvPr>
          <p:cNvPicPr>
            <a:picLocks noChangeAspect="1"/>
          </p:cNvPicPr>
          <p:nvPr/>
        </p:nvPicPr>
        <p:blipFill rotWithShape="1">
          <a:blip r:embed="rId3">
            <a:extLst>
              <a:ext uri="{28A0092B-C50C-407E-A947-70E740481C1C}">
                <a14:useLocalDpi xmlns:a14="http://schemas.microsoft.com/office/drawing/2010/main" val="0"/>
              </a:ext>
            </a:extLst>
          </a:blip>
          <a:srcRect l="10271" t="6377" r="5891" b="11045"/>
          <a:stretch/>
        </p:blipFill>
        <p:spPr>
          <a:xfrm rot="5280000">
            <a:off x="-392928" y="1247824"/>
            <a:ext cx="5749594" cy="4237335"/>
          </a:xfrm>
          <a:prstGeom prst="rect">
            <a:avLst/>
          </a:prstGeom>
        </p:spPr>
      </p:pic>
    </p:spTree>
    <p:extLst>
      <p:ext uri="{BB962C8B-B14F-4D97-AF65-F5344CB8AC3E}">
        <p14:creationId xmlns:p14="http://schemas.microsoft.com/office/powerpoint/2010/main" val="38534550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Obrázek 2" descr="Obsah obrázku text, interiér, osoba&#10;&#10;Popis byl vytvořen automaticky">
            <a:extLst>
              <a:ext uri="{FF2B5EF4-FFF2-40B4-BE49-F238E27FC236}">
                <a16:creationId xmlns:a16="http://schemas.microsoft.com/office/drawing/2014/main" id="{43F4BCCC-A7BA-46D0-BE3D-2F38026515A5}"/>
              </a:ext>
            </a:extLst>
          </p:cNvPr>
          <p:cNvPicPr>
            <a:picLocks noChangeAspect="1"/>
          </p:cNvPicPr>
          <p:nvPr/>
        </p:nvPicPr>
        <p:blipFill rotWithShape="1">
          <a:blip r:embed="rId2">
            <a:extLst>
              <a:ext uri="{28A0092B-C50C-407E-A947-70E740481C1C}">
                <a14:useLocalDpi xmlns:a14="http://schemas.microsoft.com/office/drawing/2010/main" val="0"/>
              </a:ext>
            </a:extLst>
          </a:blip>
          <a:srcRect t="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9065523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CB1C7FEC-3341-483C-8992-6F6FF191ED83}"/>
              </a:ext>
            </a:extLst>
          </p:cNvPr>
          <p:cNvSpPr txBox="1"/>
          <p:nvPr/>
        </p:nvSpPr>
        <p:spPr>
          <a:xfrm>
            <a:off x="535406" y="571498"/>
            <a:ext cx="382604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prstClr val="black"/>
                </a:solidFill>
                <a:effectLst/>
                <a:uLnTx/>
                <a:uFillTx/>
                <a:latin typeface="Calibri"/>
                <a:ea typeface="+mn-ea"/>
                <a:cs typeface="+mn-cs"/>
              </a:rPr>
              <a:t>NUCLEAR REACTOR DISASTERS</a:t>
            </a:r>
          </a:p>
        </p:txBody>
      </p:sp>
      <p:pic>
        <p:nvPicPr>
          <p:cNvPr id="4" name="Obrázek 3">
            <a:extLst>
              <a:ext uri="{FF2B5EF4-FFF2-40B4-BE49-F238E27FC236}">
                <a16:creationId xmlns:a16="http://schemas.microsoft.com/office/drawing/2014/main" id="{4FCE8600-9191-4081-8576-18119CD100E0}"/>
              </a:ext>
            </a:extLst>
          </p:cNvPr>
          <p:cNvPicPr>
            <a:picLocks noChangeAspect="1"/>
          </p:cNvPicPr>
          <p:nvPr/>
        </p:nvPicPr>
        <p:blipFill>
          <a:blip r:embed="rId2"/>
          <a:stretch>
            <a:fillRect/>
          </a:stretch>
        </p:blipFill>
        <p:spPr>
          <a:xfrm>
            <a:off x="3432413" y="492539"/>
            <a:ext cx="8296942" cy="5687943"/>
          </a:xfrm>
          <a:prstGeom prst="rect">
            <a:avLst/>
          </a:prstGeom>
        </p:spPr>
      </p:pic>
      <p:sp>
        <p:nvSpPr>
          <p:cNvPr id="5" name="TextovéPole 4">
            <a:extLst>
              <a:ext uri="{FF2B5EF4-FFF2-40B4-BE49-F238E27FC236}">
                <a16:creationId xmlns:a16="http://schemas.microsoft.com/office/drawing/2014/main" id="{DF03B727-F149-4C65-B56E-4483C846B252}"/>
              </a:ext>
            </a:extLst>
          </p:cNvPr>
          <p:cNvSpPr txBox="1"/>
          <p:nvPr/>
        </p:nvSpPr>
        <p:spPr>
          <a:xfrm>
            <a:off x="535406" y="2558955"/>
            <a:ext cx="19893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To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be</a:t>
            </a:r>
            <a:r>
              <a:rPr kumimoji="0" lang="cs-CZ" sz="1800" b="0" i="0" u="none" strike="noStrike" kern="1200" cap="none" spc="0" normalizeH="0" baseline="0" noProof="0" dirty="0">
                <a:ln>
                  <a:noFill/>
                </a:ln>
                <a:solidFill>
                  <a:prstClr val="black"/>
                </a:solidFill>
                <a:effectLst/>
                <a:uLnTx/>
                <a:uFillTx/>
                <a:latin typeface="Calibri"/>
                <a:ea typeface="+mn-ea"/>
                <a:cs typeface="+mn-cs"/>
              </a:rPr>
              <a:t>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detailed</a:t>
            </a:r>
            <a:r>
              <a:rPr kumimoji="0" lang="cs-CZ" sz="1800" b="0" i="0" u="none" strike="noStrike" kern="1200" cap="none" spc="0" normalizeH="0" baseline="0" noProof="0" dirty="0">
                <a:ln>
                  <a:noFill/>
                </a:ln>
                <a:solidFill>
                  <a:prstClr val="black"/>
                </a:solidFill>
                <a:effectLst/>
                <a:uLnTx/>
                <a:uFillTx/>
                <a:latin typeface="Calibri"/>
                <a:ea typeface="+mn-ea"/>
                <a:cs typeface="+mn-cs"/>
              </a:rPr>
              <a:t>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later</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ovéPole 5">
            <a:extLst>
              <a:ext uri="{FF2B5EF4-FFF2-40B4-BE49-F238E27FC236}">
                <a16:creationId xmlns:a16="http://schemas.microsoft.com/office/drawing/2014/main" id="{36A5FBCF-99D0-48B7-A00A-E287B2302008}"/>
              </a:ext>
            </a:extLst>
          </p:cNvPr>
          <p:cNvSpPr txBox="1"/>
          <p:nvPr/>
        </p:nvSpPr>
        <p:spPr>
          <a:xfrm>
            <a:off x="535406" y="3375990"/>
            <a:ext cx="382604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3600" b="1" i="0" u="none" strike="noStrike" kern="1200" cap="none" spc="0" normalizeH="0" baseline="0" noProof="0" dirty="0">
                <a:ln>
                  <a:noFill/>
                </a:ln>
                <a:solidFill>
                  <a:prstClr val="black"/>
                </a:solidFill>
                <a:effectLst/>
                <a:uLnTx/>
                <a:uFillTx/>
                <a:latin typeface="Calibri"/>
                <a:ea typeface="+mn-ea"/>
                <a:cs typeface="+mn-cs"/>
              </a:rPr>
              <a:t>NUCLEAR REACTOR DISASTERS</a:t>
            </a:r>
          </a:p>
        </p:txBody>
      </p:sp>
    </p:spTree>
    <p:extLst>
      <p:ext uri="{BB962C8B-B14F-4D97-AF65-F5344CB8AC3E}">
        <p14:creationId xmlns:p14="http://schemas.microsoft.com/office/powerpoint/2010/main" val="20280395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34B0896-6C98-4983-853C-9E2AB1EF678B}"/>
              </a:ext>
            </a:extLst>
          </p:cNvPr>
          <p:cNvSpPr>
            <a:spLocks noGrp="1"/>
          </p:cNvSpPr>
          <p:nvPr>
            <p:ph type="title"/>
          </p:nvPr>
        </p:nvSpPr>
        <p:spPr/>
        <p:txBody>
          <a:bodyPr/>
          <a:lstStyle/>
          <a:p>
            <a:pPr algn="ctr"/>
            <a:r>
              <a:rPr lang="cs-CZ" dirty="0"/>
              <a:t>Vliv dávkového příkonu</a:t>
            </a:r>
          </a:p>
        </p:txBody>
      </p:sp>
      <p:pic>
        <p:nvPicPr>
          <p:cNvPr id="5" name="Obrázek 4">
            <a:extLst>
              <a:ext uri="{FF2B5EF4-FFF2-40B4-BE49-F238E27FC236}">
                <a16:creationId xmlns:a16="http://schemas.microsoft.com/office/drawing/2014/main" id="{D8933E31-7300-4D4E-92BD-F5E2E864F8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3622" y="1387441"/>
            <a:ext cx="7275381" cy="4909693"/>
          </a:xfrm>
          <a:prstGeom prst="rect">
            <a:avLst/>
          </a:prstGeom>
        </p:spPr>
      </p:pic>
    </p:spTree>
    <p:extLst>
      <p:ext uri="{BB962C8B-B14F-4D97-AF65-F5344CB8AC3E}">
        <p14:creationId xmlns:p14="http://schemas.microsoft.com/office/powerpoint/2010/main" val="1694676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80A3C5BC-EBE3-4DE5-AB39-DC3E3C855E06}"/>
              </a:ext>
            </a:extLst>
          </p:cNvPr>
          <p:cNvPicPr>
            <a:picLocks noChangeAspect="1"/>
          </p:cNvPicPr>
          <p:nvPr/>
        </p:nvPicPr>
        <p:blipFill rotWithShape="1">
          <a:blip r:embed="rId2"/>
          <a:srcRect l="13153" t="8433" r="22482" b="1296"/>
          <a:stretch/>
        </p:blipFill>
        <p:spPr>
          <a:xfrm>
            <a:off x="3814549" y="411812"/>
            <a:ext cx="7847463" cy="6034376"/>
          </a:xfrm>
          <a:prstGeom prst="rect">
            <a:avLst/>
          </a:prstGeom>
        </p:spPr>
      </p:pic>
      <p:sp>
        <p:nvSpPr>
          <p:cNvPr id="8" name="Nadpis 1">
            <a:extLst>
              <a:ext uri="{FF2B5EF4-FFF2-40B4-BE49-F238E27FC236}">
                <a16:creationId xmlns:a16="http://schemas.microsoft.com/office/drawing/2014/main" id="{821CB52B-0F03-4CDA-87C0-DF2ED90DA943}"/>
              </a:ext>
            </a:extLst>
          </p:cNvPr>
          <p:cNvSpPr>
            <a:spLocks noGrp="1"/>
          </p:cNvSpPr>
          <p:nvPr>
            <p:ph type="title"/>
          </p:nvPr>
        </p:nvSpPr>
        <p:spPr>
          <a:xfrm>
            <a:off x="237698" y="2262166"/>
            <a:ext cx="3474493" cy="1325563"/>
          </a:xfrm>
        </p:spPr>
        <p:txBody>
          <a:bodyPr>
            <a:normAutofit fontScale="90000"/>
          </a:bodyPr>
          <a:lstStyle/>
          <a:p>
            <a:pPr algn="ctr"/>
            <a:r>
              <a:rPr lang="cs-CZ" dirty="0" err="1"/>
              <a:t>Individual</a:t>
            </a:r>
            <a:r>
              <a:rPr lang="cs-CZ" dirty="0"/>
              <a:t> radiosensitivity</a:t>
            </a:r>
          </a:p>
        </p:txBody>
      </p:sp>
    </p:spTree>
    <p:extLst>
      <p:ext uri="{BB962C8B-B14F-4D97-AF65-F5344CB8AC3E}">
        <p14:creationId xmlns:p14="http://schemas.microsoft.com/office/powerpoint/2010/main" val="20792040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CE260B8-438C-D758-750C-6C19EEF81CFD}"/>
              </a:ext>
            </a:extLst>
          </p:cNvPr>
          <p:cNvSpPr>
            <a:spLocks noGrp="1"/>
          </p:cNvSpPr>
          <p:nvPr>
            <p:ph type="title"/>
          </p:nvPr>
        </p:nvSpPr>
        <p:spPr/>
        <p:txBody>
          <a:bodyPr/>
          <a:lstStyle/>
          <a:p>
            <a:r>
              <a:rPr lang="cs-CZ" dirty="0"/>
              <a:t>Mortality - IR Dose – Dose </a:t>
            </a:r>
            <a:r>
              <a:rPr lang="cs-CZ" dirty="0" err="1"/>
              <a:t>Rate</a:t>
            </a:r>
            <a:r>
              <a:rPr lang="cs-CZ" dirty="0"/>
              <a:t> </a:t>
            </a:r>
            <a:r>
              <a:rPr lang="cs-CZ" dirty="0" err="1"/>
              <a:t>Relationship</a:t>
            </a:r>
            <a:endParaRPr lang="cs-CZ" dirty="0"/>
          </a:p>
        </p:txBody>
      </p:sp>
      <p:pic>
        <p:nvPicPr>
          <p:cNvPr id="5" name="Zástupný obsah 4" descr="Obsah obrázku tabulka, diagram&#10;&#10;Popis byl vytvořen automaticky">
            <a:extLst>
              <a:ext uri="{FF2B5EF4-FFF2-40B4-BE49-F238E27FC236}">
                <a16:creationId xmlns:a16="http://schemas.microsoft.com/office/drawing/2014/main" id="{89B6D89C-AD02-5550-E313-E270C1DDD8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13030" y="1317009"/>
            <a:ext cx="7765939" cy="5240740"/>
          </a:xfrm>
        </p:spPr>
      </p:pic>
    </p:spTree>
    <p:extLst>
      <p:ext uri="{BB962C8B-B14F-4D97-AF65-F5344CB8AC3E}">
        <p14:creationId xmlns:p14="http://schemas.microsoft.com/office/powerpoint/2010/main" val="1309836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3EE8309-0320-46E7-8B12-6D8825512401}"/>
              </a:ext>
            </a:extLst>
          </p:cNvPr>
          <p:cNvSpPr>
            <a:spLocks noGrp="1"/>
          </p:cNvSpPr>
          <p:nvPr>
            <p:ph type="title"/>
          </p:nvPr>
        </p:nvSpPr>
        <p:spPr/>
        <p:txBody>
          <a:bodyPr/>
          <a:lstStyle/>
          <a:p>
            <a:r>
              <a:rPr lang="cs-CZ" dirty="0"/>
              <a:t>EFFECT OF POST-IRRADIATION TREATMENT ON ARS SURVIVAL</a:t>
            </a:r>
          </a:p>
        </p:txBody>
      </p:sp>
      <p:sp>
        <p:nvSpPr>
          <p:cNvPr id="3" name="Zástupný obsah 2">
            <a:extLst>
              <a:ext uri="{FF2B5EF4-FFF2-40B4-BE49-F238E27FC236}">
                <a16:creationId xmlns:a16="http://schemas.microsoft.com/office/drawing/2014/main" id="{636C43AA-9B62-412A-984E-A7ABDC232BC9}"/>
              </a:ext>
            </a:extLst>
          </p:cNvPr>
          <p:cNvSpPr>
            <a:spLocks noGrp="1"/>
          </p:cNvSpPr>
          <p:nvPr>
            <p:ph idx="1"/>
          </p:nvPr>
        </p:nvSpPr>
        <p:spPr>
          <a:xfrm>
            <a:off x="756920" y="1907207"/>
            <a:ext cx="4476320" cy="4351338"/>
          </a:xfrm>
        </p:spPr>
        <p:txBody>
          <a:bodyPr>
            <a:normAutofit/>
          </a:bodyPr>
          <a:lstStyle/>
          <a:p>
            <a:r>
              <a:rPr lang="en-US" sz="2000" dirty="0"/>
              <a:t>The median </a:t>
            </a:r>
            <a:r>
              <a:rPr lang="cs-CZ" sz="2000" b="1" dirty="0">
                <a:solidFill>
                  <a:srgbClr val="FF0000"/>
                </a:solidFill>
              </a:rPr>
              <a:t>LD</a:t>
            </a:r>
            <a:r>
              <a:rPr lang="cs-CZ" sz="2000" b="1" baseline="-25000" dirty="0">
                <a:solidFill>
                  <a:srgbClr val="FF0000"/>
                </a:solidFill>
              </a:rPr>
              <a:t>50/60</a:t>
            </a:r>
            <a:r>
              <a:rPr lang="cs-CZ" sz="2000" b="1" dirty="0">
                <a:solidFill>
                  <a:srgbClr val="FF0000"/>
                </a:solidFill>
              </a:rPr>
              <a:t> </a:t>
            </a:r>
            <a:r>
              <a:rPr lang="cs-CZ" sz="2000" b="1" dirty="0">
                <a:solidFill>
                  <a:srgbClr val="FF0000"/>
                </a:solidFill>
                <a:latin typeface="Adobe Devanagari" panose="02040503050201020203" pitchFamily="18" charset="0"/>
                <a:cs typeface="Adobe Devanagari" panose="02040503050201020203" pitchFamily="18" charset="0"/>
              </a:rPr>
              <a:t>~</a:t>
            </a:r>
            <a:r>
              <a:rPr lang="en-US" sz="2000" b="1" dirty="0">
                <a:solidFill>
                  <a:srgbClr val="FF0000"/>
                </a:solidFill>
              </a:rPr>
              <a:t> 4 Gy (400 rad)</a:t>
            </a:r>
            <a:endParaRPr lang="cs-CZ" sz="2000" b="1" dirty="0">
              <a:solidFill>
                <a:srgbClr val="FF0000"/>
              </a:solidFill>
            </a:endParaRPr>
          </a:p>
          <a:p>
            <a:r>
              <a:rPr lang="en-US" sz="2000" u="sng" dirty="0"/>
              <a:t>Aggressive medical care</a:t>
            </a:r>
            <a:r>
              <a:rPr lang="en-US" sz="2000" dirty="0"/>
              <a:t>, including the use of </a:t>
            </a:r>
            <a:r>
              <a:rPr lang="en-US" sz="2000" u="sng" dirty="0"/>
              <a:t>prophylactic antibiotics</a:t>
            </a:r>
            <a:r>
              <a:rPr lang="en-US" sz="2000" dirty="0"/>
              <a:t>, antibiotics for specific foci of infection, and </a:t>
            </a:r>
            <a:r>
              <a:rPr lang="en-US" sz="2000" u="sng" dirty="0"/>
              <a:t>cytokines</a:t>
            </a:r>
            <a:r>
              <a:rPr lang="en-US" sz="2000" dirty="0"/>
              <a:t>, can be expected to increase the median lethal dose, thereby pushing the survival curve to the right.</a:t>
            </a:r>
            <a:endParaRPr lang="cs-CZ" sz="2000" dirty="0"/>
          </a:p>
          <a:p>
            <a:r>
              <a:rPr lang="cs-CZ" sz="2000" dirty="0" err="1"/>
              <a:t>Large</a:t>
            </a:r>
            <a:r>
              <a:rPr lang="cs-CZ" sz="2000" dirty="0"/>
              <a:t> body </a:t>
            </a:r>
            <a:r>
              <a:rPr lang="cs-CZ" sz="2000" dirty="0" err="1"/>
              <a:t>irradiation</a:t>
            </a:r>
            <a:r>
              <a:rPr lang="cs-CZ" sz="2000" dirty="0"/>
              <a:t> </a:t>
            </a:r>
            <a:r>
              <a:rPr lang="en-US" sz="2000" dirty="0"/>
              <a:t> </a:t>
            </a:r>
            <a:r>
              <a:rPr lang="cs-CZ" sz="2000" dirty="0"/>
              <a:t>&gt;</a:t>
            </a:r>
            <a:r>
              <a:rPr lang="en-US" sz="2000" dirty="0"/>
              <a:t>8</a:t>
            </a:r>
            <a:r>
              <a:rPr lang="cs-CZ" sz="2000" dirty="0"/>
              <a:t> – </a:t>
            </a:r>
            <a:r>
              <a:rPr lang="en-US" sz="2000" dirty="0"/>
              <a:t>9 Gy (800-900 rad)</a:t>
            </a:r>
            <a:r>
              <a:rPr lang="cs-CZ" sz="2000" dirty="0"/>
              <a:t> </a:t>
            </a:r>
            <a:r>
              <a:rPr lang="cs-CZ" sz="2000" dirty="0" err="1"/>
              <a:t>usually</a:t>
            </a:r>
            <a:r>
              <a:rPr lang="cs-CZ" sz="2000" dirty="0"/>
              <a:t> </a:t>
            </a:r>
            <a:r>
              <a:rPr lang="cs-CZ" sz="2000" dirty="0" err="1"/>
              <a:t>fatal</a:t>
            </a:r>
            <a:r>
              <a:rPr lang="cs-CZ" sz="2000" dirty="0"/>
              <a:t>, in </a:t>
            </a:r>
            <a:r>
              <a:rPr lang="cs-CZ" sz="2000" dirty="0" err="1"/>
              <a:t>some</a:t>
            </a:r>
            <a:r>
              <a:rPr lang="cs-CZ" sz="2000" dirty="0"/>
              <a:t> </a:t>
            </a:r>
            <a:r>
              <a:rPr lang="cs-CZ" sz="2000" dirty="0" err="1"/>
              <a:t>cases</a:t>
            </a:r>
            <a:r>
              <a:rPr lang="cs-CZ" sz="2000" dirty="0"/>
              <a:t>, </a:t>
            </a:r>
            <a:r>
              <a:rPr lang="en-US" sz="2000" dirty="0"/>
              <a:t>aggressive treatment might allow the patient to survive.</a:t>
            </a:r>
            <a:endParaRPr lang="cs-CZ" sz="2000" dirty="0"/>
          </a:p>
          <a:p>
            <a:r>
              <a:rPr lang="cs-CZ" sz="2000" dirty="0" err="1"/>
              <a:t>Large</a:t>
            </a:r>
            <a:r>
              <a:rPr lang="cs-CZ" sz="2000" dirty="0"/>
              <a:t> body </a:t>
            </a:r>
            <a:r>
              <a:rPr lang="cs-CZ" sz="2000" dirty="0" err="1"/>
              <a:t>irradiation</a:t>
            </a:r>
            <a:r>
              <a:rPr lang="cs-CZ" sz="2000" dirty="0"/>
              <a:t> </a:t>
            </a:r>
            <a:r>
              <a:rPr lang="en-US" sz="2000" dirty="0"/>
              <a:t> </a:t>
            </a:r>
            <a:r>
              <a:rPr lang="cs-CZ" sz="2000" dirty="0"/>
              <a:t>&gt;10</a:t>
            </a:r>
            <a:r>
              <a:rPr lang="en-US" sz="2000" dirty="0"/>
              <a:t> Gy</a:t>
            </a:r>
            <a:r>
              <a:rPr lang="cs-CZ" sz="2000" dirty="0"/>
              <a:t> </a:t>
            </a:r>
            <a:r>
              <a:rPr lang="en-US" sz="2000" dirty="0"/>
              <a:t>(1000 rad) are almost universally fatal</a:t>
            </a:r>
            <a:endParaRPr lang="cs-CZ" sz="2000" dirty="0"/>
          </a:p>
        </p:txBody>
      </p:sp>
      <p:pic>
        <p:nvPicPr>
          <p:cNvPr id="4" name="Obrázek 3">
            <a:extLst>
              <a:ext uri="{FF2B5EF4-FFF2-40B4-BE49-F238E27FC236}">
                <a16:creationId xmlns:a16="http://schemas.microsoft.com/office/drawing/2014/main" id="{DE899B86-7953-43C6-BCB6-A38D012D0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0990" y="2274048"/>
            <a:ext cx="5773816" cy="3617657"/>
          </a:xfrm>
          <a:prstGeom prst="rect">
            <a:avLst/>
          </a:prstGeom>
        </p:spPr>
      </p:pic>
    </p:spTree>
    <p:extLst>
      <p:ext uri="{BB962C8B-B14F-4D97-AF65-F5344CB8AC3E}">
        <p14:creationId xmlns:p14="http://schemas.microsoft.com/office/powerpoint/2010/main" val="1107118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981200" y="115889"/>
            <a:ext cx="8229600" cy="242887"/>
          </a:xfrm>
          <a:noFill/>
        </p:spPr>
        <p:txBody>
          <a:bodyPr>
            <a:normAutofit fontScale="90000"/>
          </a:bodyPr>
          <a:lstStyle/>
          <a:p>
            <a:pPr eaLnBrk="1" hangingPunct="1"/>
            <a:r>
              <a:rPr lang="cs-CZ" altLang="cs-CZ" sz="1800" b="1" dirty="0">
                <a:solidFill>
                  <a:srgbClr val="FF0000"/>
                </a:solidFill>
              </a:rPr>
              <a:t>Deterministické účinky záření na organismy</a:t>
            </a:r>
          </a:p>
        </p:txBody>
      </p:sp>
      <p:sp>
        <p:nvSpPr>
          <p:cNvPr id="43011" name="Text Box 3"/>
          <p:cNvSpPr txBox="1">
            <a:spLocks noChangeArrowheads="1"/>
          </p:cNvSpPr>
          <p:nvPr/>
        </p:nvSpPr>
        <p:spPr bwMode="auto">
          <a:xfrm>
            <a:off x="289113" y="743512"/>
            <a:ext cx="11194676" cy="5432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00100" indent="-342900" eaLnBrk="0" hangingPunct="0">
              <a:defRPr sz="1600">
                <a:solidFill>
                  <a:schemeClr val="tx1"/>
                </a:solidFill>
                <a:latin typeface="Arial" panose="020B0604020202020204" pitchFamily="34" charset="0"/>
              </a:defRPr>
            </a:lvl2pPr>
            <a:lvl3pPr marL="1257300" indent="-3429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800100" marR="0" lvl="1" indent="-342900" algn="l" defTabSz="914400" rtl="0" eaLnBrk="1" fontAlgn="base" latinLnBrk="0" hangingPunct="1">
              <a:lnSpc>
                <a:spcPct val="100000"/>
              </a:lnSpc>
              <a:spcBef>
                <a:spcPct val="50000"/>
              </a:spcBef>
              <a:spcAft>
                <a:spcPct val="0"/>
              </a:spcAft>
              <a:buClrTx/>
              <a:buSzTx/>
              <a:buFontTx/>
              <a:buNone/>
              <a:tabLst/>
              <a:defRPr/>
            </a:pPr>
            <a:r>
              <a:rPr kumimoji="0" lang="cs-CZ" altLang="cs-CZ" sz="18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	</a:t>
            </a:r>
            <a:r>
              <a:rPr kumimoji="0" lang="cs-CZ" altLang="cs-CZ" sz="3200" b="1" i="0" u="none" strike="noStrike" kern="1200" cap="none" spc="0" normalizeH="0" baseline="0" noProof="0" dirty="0">
                <a:ln>
                  <a:noFill/>
                </a:ln>
                <a:solidFill>
                  <a:srgbClr val="FF6600"/>
                </a:solidFill>
                <a:effectLst/>
                <a:uLnTx/>
                <a:uFillTx/>
                <a:latin typeface="Arial" panose="020B0604020202020204" pitchFamily="34" charset="0"/>
                <a:ea typeface="+mn-ea"/>
                <a:cs typeface="+mn-cs"/>
              </a:rPr>
              <a:t>Léčba nemoci z ozáření</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p>
          <a:p>
            <a:pPr marL="800100" marR="0" lvl="1" indent="-342900" algn="l" defTabSz="914400" rtl="0" eaLnBrk="1" fontAlgn="base" latinLnBrk="0" hangingPunct="1">
              <a:lnSpc>
                <a:spcPct val="100000"/>
              </a:lnSpc>
              <a:spcBef>
                <a:spcPct val="50000"/>
              </a:spcBef>
              <a:spcAft>
                <a:spcPct val="0"/>
              </a:spcAft>
              <a:buClrTx/>
              <a:buSzTx/>
              <a:buFontTx/>
              <a:buNone/>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(úspěšná de facto jen u krevní formy) </a:t>
            </a:r>
          </a:p>
          <a:p>
            <a:pPr marL="1257300" marR="0" lvl="2" indent="-342900" algn="l" defTabSz="914400" rtl="0" eaLnBrk="1" fontAlgn="base" latinLnBrk="0" hangingPunct="1">
              <a:lnSpc>
                <a:spcPct val="100000"/>
              </a:lnSpc>
              <a:spcBef>
                <a:spcPct val="50000"/>
              </a:spcBef>
              <a:spcAft>
                <a:spcPct val="0"/>
              </a:spcAft>
              <a:buClrTx/>
              <a:buSzTx/>
              <a:buFontTx/>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Prevence infekcí a jejich léčba</a:t>
            </a:r>
          </a:p>
          <a:p>
            <a:pPr marL="1257300" marR="0" lvl="2" indent="-342900" algn="l" defTabSz="914400" rtl="0" eaLnBrk="1" fontAlgn="base" latinLnBrk="0" hangingPunct="1">
              <a:lnSpc>
                <a:spcPct val="100000"/>
              </a:lnSpc>
              <a:spcBef>
                <a:spcPct val="50000"/>
              </a:spcBef>
              <a:spcAft>
                <a:spcPct val="0"/>
              </a:spcAft>
              <a:buClrTx/>
              <a:buSzTx/>
              <a:buFontTx/>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Podávání hematologických růstových faktorů</a:t>
            </a:r>
          </a:p>
          <a:p>
            <a:pPr marL="1257300" marR="0" lvl="2" indent="-342900" algn="l" defTabSz="914400" rtl="0" eaLnBrk="1" fontAlgn="base" latinLnBrk="0" hangingPunct="1">
              <a:lnSpc>
                <a:spcPct val="100000"/>
              </a:lnSpc>
              <a:spcBef>
                <a:spcPct val="50000"/>
              </a:spcBef>
              <a:spcAft>
                <a:spcPct val="0"/>
              </a:spcAft>
              <a:buClrTx/>
              <a:buSzTx/>
              <a:buFontTx/>
              <a:buChar char="-"/>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Transplantace kmenových buněk</a:t>
            </a:r>
          </a:p>
          <a:p>
            <a:pPr marL="1257300" marR="0" lvl="2" indent="-342900" algn="l" defTabSz="914400" rtl="0" eaLnBrk="1" fontAlgn="base" latinLnBrk="0" hangingPunct="1">
              <a:lnSpc>
                <a:spcPct val="100000"/>
              </a:lnSpc>
              <a:spcBef>
                <a:spcPct val="50000"/>
              </a:spcBef>
              <a:spcAft>
                <a:spcPct val="0"/>
              </a:spcAft>
              <a:buClrTx/>
              <a:buSzTx/>
              <a:buFontTx/>
              <a:buNone/>
              <a:tabLst/>
              <a:defRPr/>
            </a:pPr>
            <a:r>
              <a:rPr kumimoji="0" lang="cs-CZ" altLang="cs-CZ" sz="1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Prevence infekcí</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 izolace, antibiotika (i preventivně), </a:t>
            </a:r>
            <a:r>
              <a:rPr kumimoji="0" lang="cs-CZ" altLang="cs-CZ"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acyklovir</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(x Herpes), </a:t>
            </a:r>
          </a:p>
          <a:p>
            <a:pPr marL="1257300" marR="0" lvl="2" indent="-342900" algn="l" defTabSz="914400" rtl="0" eaLnBrk="1" fontAlgn="base" latinLnBrk="0" hangingPunct="1">
              <a:lnSpc>
                <a:spcPct val="100000"/>
              </a:lnSpc>
              <a:spcBef>
                <a:spcPct val="50000"/>
              </a:spcBef>
              <a:spcAft>
                <a:spcPct val="0"/>
              </a:spcAft>
              <a:buClrTx/>
              <a:buSzTx/>
              <a:buFontTx/>
              <a:buNone/>
              <a:tabLst/>
              <a:defRPr/>
            </a:pPr>
            <a:r>
              <a:rPr kumimoji="0" lang="cs-CZ" altLang="cs-CZ" sz="1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Riziko krvácení </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při hluboké trombocytopenii lze redukovat transfúzí trombocytů</a:t>
            </a:r>
          </a:p>
          <a:p>
            <a:pPr marL="1257300" marR="0" lvl="2" indent="-342900" algn="l" defTabSz="914400" rtl="0" eaLnBrk="1" fontAlgn="base" latinLnBrk="0" hangingPunct="1">
              <a:lnSpc>
                <a:spcPct val="100000"/>
              </a:lnSpc>
              <a:spcBef>
                <a:spcPct val="50000"/>
              </a:spcBef>
              <a:spcAft>
                <a:spcPct val="0"/>
              </a:spcAft>
              <a:buClrTx/>
              <a:buSzTx/>
              <a:buFontTx/>
              <a:buNone/>
              <a:tabLst/>
              <a:defRPr/>
            </a:pPr>
            <a:r>
              <a:rPr kumimoji="0" lang="cs-CZ" altLang="cs-CZ" sz="1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Růstové faktory</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 u vyšších dávek, G-CSF nebo GM-CSF, co nejdříve po ozáření a dlouhodobě (10-20 dní). Stimulují krvetvorbu – redukce </a:t>
            </a:r>
            <a:r>
              <a:rPr kumimoji="0" lang="cs-CZ" altLang="cs-CZ"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neutropenie</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Nežádoucí účinky – bolesti kostí, hlavy horečka.</a:t>
            </a:r>
          </a:p>
          <a:p>
            <a:pPr marL="1257300" marR="0" lvl="2" indent="-342900" algn="l" defTabSz="914400" rtl="0" eaLnBrk="1" fontAlgn="base" latinLnBrk="0" hangingPunct="1">
              <a:lnSpc>
                <a:spcPct val="100000"/>
              </a:lnSpc>
              <a:spcBef>
                <a:spcPct val="50000"/>
              </a:spcBef>
              <a:spcAft>
                <a:spcPct val="0"/>
              </a:spcAft>
              <a:buClrTx/>
              <a:buSzTx/>
              <a:buFontTx/>
              <a:buNone/>
              <a:tabLst/>
              <a:defRPr/>
            </a:pPr>
            <a:r>
              <a:rPr kumimoji="0" lang="cs-CZ" altLang="cs-CZ" sz="1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Transplantace</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 nejlepší by byly autologní či </a:t>
            </a:r>
            <a:r>
              <a:rPr kumimoji="0" lang="cs-CZ" altLang="cs-CZ" sz="1800" b="1" i="0" u="none" strike="noStrike" kern="1200" cap="none" spc="0" normalizeH="0" baseline="0" noProof="0" dirty="0" err="1">
                <a:ln>
                  <a:noFill/>
                </a:ln>
                <a:solidFill>
                  <a:srgbClr val="FFFFFF"/>
                </a:solidFill>
                <a:effectLst/>
                <a:uLnTx/>
                <a:uFillTx/>
                <a:latin typeface="Arial" panose="020B0604020202020204" pitchFamily="34" charset="0"/>
                <a:ea typeface="+mn-ea"/>
                <a:cs typeface="+mn-cs"/>
              </a:rPr>
              <a:t>syngenní</a:t>
            </a: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kmenové buňky, ty jsou však obvykle nedostupné. Alogenní transplantace – reakce štěpu proti hostiteli a naopak. Vhodné pouze při dávkách 8-10 Gy v případě, že nejsou poškozeny další tkáně. </a:t>
            </a:r>
          </a:p>
          <a:p>
            <a:pPr marL="1257300" marR="0" lvl="2" indent="-342900" algn="l" defTabSz="914400" rtl="0" eaLnBrk="1" fontAlgn="base" latinLnBrk="0" hangingPunct="1">
              <a:lnSpc>
                <a:spcPct val="100000"/>
              </a:lnSpc>
              <a:spcBef>
                <a:spcPct val="50000"/>
              </a:spcBef>
              <a:spcAft>
                <a:spcPct val="0"/>
              </a:spcAft>
              <a:buClrTx/>
              <a:buSzTx/>
              <a:buFontTx/>
              <a:buNone/>
              <a:tabLst/>
              <a:defRPr/>
            </a:pPr>
            <a:r>
              <a:rPr kumimoji="0" lang="cs-CZ" altLang="cs-CZ" sz="18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Při současném poranění člověka radiace dále zhoršuje vyhlídky na uzdravení.</a:t>
            </a:r>
          </a:p>
        </p:txBody>
      </p:sp>
      <p:sp>
        <p:nvSpPr>
          <p:cNvPr id="43012" name="Rectangle 4"/>
          <p:cNvSpPr>
            <a:spLocks noChangeArrowheads="1"/>
          </p:cNvSpPr>
          <p:nvPr/>
        </p:nvSpPr>
        <p:spPr bwMode="auto">
          <a:xfrm>
            <a:off x="1524000" y="4306888"/>
            <a:ext cx="184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b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89085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08A69B03-3932-4BAD-AC59-9B9BDA1E2369}"/>
              </a:ext>
            </a:extLst>
          </p:cNvPr>
          <p:cNvSpPr txBox="1"/>
          <p:nvPr/>
        </p:nvSpPr>
        <p:spPr>
          <a:xfrm>
            <a:off x="805871" y="1082485"/>
            <a:ext cx="9859878" cy="486287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tissues of the </a:t>
            </a:r>
            <a:r>
              <a:rPr kumimoji="0" lang="en-US" sz="2000" b="0" i="0" u="sng" strike="noStrike" kern="1200" cap="none" spc="0" normalizeH="0" baseline="0" noProof="0" dirty="0">
                <a:ln>
                  <a:noFill/>
                </a:ln>
                <a:solidFill>
                  <a:prstClr val="black"/>
                </a:solidFill>
                <a:effectLst/>
                <a:uLnTx/>
                <a:uFillTx/>
                <a:latin typeface="Calibri"/>
                <a:ea typeface="+mn-ea"/>
                <a:cs typeface="+mn-cs"/>
              </a:rPr>
              <a:t>embryo, like others composed of rapidly proliferating cells</a:t>
            </a:r>
            <a:r>
              <a:rPr kumimoji="0" lang="en-US" sz="2000" b="0" i="0" u="none" strike="noStrike" kern="1200" cap="none" spc="0" normalizeH="0" baseline="0" noProof="0" dirty="0">
                <a:ln>
                  <a:noFill/>
                </a:ln>
                <a:solidFill>
                  <a:prstClr val="black"/>
                </a:solidFill>
                <a:effectLst/>
                <a:uLnTx/>
                <a:uFillTx/>
                <a:latin typeface="Calibri"/>
                <a:ea typeface="+mn-ea"/>
                <a:cs typeface="+mn-cs"/>
              </a:rPr>
              <a:t>, are </a:t>
            </a:r>
            <a:r>
              <a:rPr kumimoji="0" lang="en-US" sz="2000" b="1" i="0" u="none" strike="noStrike" kern="1200" cap="none" spc="0" normalizeH="0" baseline="0" noProof="0" dirty="0">
                <a:ln>
                  <a:noFill/>
                </a:ln>
                <a:solidFill>
                  <a:srgbClr val="FF0000"/>
                </a:solidFill>
                <a:effectLst/>
                <a:uLnTx/>
                <a:uFillTx/>
                <a:latin typeface="Calibri"/>
                <a:ea typeface="+mn-ea"/>
                <a:cs typeface="+mn-cs"/>
              </a:rPr>
              <a:t>extremely sensitive</a:t>
            </a:r>
            <a:r>
              <a:rPr kumimoji="0" lang="en-US" sz="2000" b="0" i="0" u="none" strike="noStrike" kern="1200" cap="none" spc="0" normalizeH="0" baseline="0" noProof="0" dirty="0">
                <a:ln>
                  <a:noFill/>
                </a:ln>
                <a:solidFill>
                  <a:prstClr val="black"/>
                </a:solidFill>
                <a:effectLst/>
                <a:uLnTx/>
                <a:uFillTx/>
                <a:latin typeface="Calibri"/>
                <a:ea typeface="+mn-ea"/>
                <a:cs typeface="+mn-cs"/>
              </a:rPr>
              <a:t> to ionizing radiation.</a:t>
            </a: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Organs irradiated during the process of formation thus tend to be malformed.</a:t>
            </a: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Many kinds of radiation-induced abnormalities have been </a:t>
            </a:r>
            <a:r>
              <a:rPr kumimoji="0" lang="en-US" sz="2000" b="0" i="0" u="sng" strike="noStrike" kern="1200" cap="none" spc="0" normalizeH="0" baseline="0" noProof="0" dirty="0">
                <a:ln>
                  <a:noFill/>
                </a:ln>
                <a:solidFill>
                  <a:prstClr val="black"/>
                </a:solidFill>
                <a:effectLst/>
                <a:uLnTx/>
                <a:uFillTx/>
                <a:latin typeface="Calibri"/>
                <a:ea typeface="+mn-ea"/>
                <a:cs typeface="+mn-cs"/>
              </a:rPr>
              <a:t>observed in experimentally irradiated rodents</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A large number of these are malformations of the </a:t>
            </a: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2"/>
              </a:rPr>
              <a:t>nervous system</a:t>
            </a:r>
            <a:r>
              <a:rPr kumimoji="0" lang="en-US" sz="2000" b="0" i="0" u="none" strike="noStrike" kern="1200" cap="none" spc="0" normalizeH="0" baseline="0" noProof="0" dirty="0">
                <a:ln>
                  <a:noFill/>
                </a:ln>
                <a:solidFill>
                  <a:prstClr val="black"/>
                </a:solidFill>
                <a:effectLst/>
                <a:uLnTx/>
                <a:uFillTx/>
                <a:latin typeface="Calibri"/>
                <a:ea typeface="+mn-ea"/>
                <a:cs typeface="+mn-cs"/>
              </a:rPr>
              <a:t>, such as reduced </a:t>
            </a:r>
            <a:r>
              <a:rPr kumimoji="0" lang="en-US" sz="2000" b="0" i="0" u="none" strike="noStrike" kern="1200" cap="none" spc="0" normalizeH="0" baseline="0" noProof="0" dirty="0">
                <a:ln>
                  <a:noFill/>
                </a:ln>
                <a:solidFill>
                  <a:srgbClr val="FF0000"/>
                </a:solidFill>
                <a:effectLst/>
                <a:uLnTx/>
                <a:uFillTx/>
                <a:latin typeface="Calibri"/>
                <a:ea typeface="+mn-ea"/>
                <a:cs typeface="+mn-cs"/>
              </a:rPr>
              <a:t>brain size</a:t>
            </a:r>
            <a:r>
              <a:rPr kumimoji="0" lang="en-US" sz="2000" b="0" i="0" u="none" strike="noStrike" kern="1200" cap="none" spc="0" normalizeH="0" baseline="0" noProof="0" dirty="0">
                <a:ln>
                  <a:noFill/>
                </a:ln>
                <a:solidFill>
                  <a:prstClr val="black"/>
                </a:solidFill>
                <a:effectLst/>
                <a:uLnTx/>
                <a:uFillTx/>
                <a:latin typeface="Calibri"/>
                <a:ea typeface="+mn-ea"/>
                <a:cs typeface="+mn-cs"/>
              </a:rPr>
              <a:t> or the </a:t>
            </a:r>
            <a:r>
              <a:rPr kumimoji="0" lang="en-US" sz="2000" b="0" i="0" u="none" strike="noStrike" kern="1200" cap="none" spc="0" normalizeH="0" baseline="0" noProof="0" dirty="0">
                <a:ln>
                  <a:noFill/>
                </a:ln>
                <a:solidFill>
                  <a:srgbClr val="FF0000"/>
                </a:solidFill>
                <a:effectLst/>
                <a:uLnTx/>
                <a:uFillTx/>
                <a:latin typeface="Calibri"/>
                <a:ea typeface="+mn-ea"/>
                <a:cs typeface="+mn-cs"/>
              </a:rPr>
              <a:t>failure of the eyes to develop</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Nervous system abnormalities in human infants have been found </a:t>
            </a:r>
            <a:r>
              <a:rPr kumimoji="0" lang="en-US" sz="2000" b="0" i="0" u="sng" strike="noStrike" kern="1200" cap="none" spc="0" normalizeH="0" baseline="0" noProof="0" dirty="0">
                <a:ln>
                  <a:noFill/>
                </a:ln>
                <a:solidFill>
                  <a:prstClr val="black"/>
                </a:solidFill>
                <a:effectLst/>
                <a:uLnTx/>
                <a:uFillTx/>
                <a:latin typeface="Calibri"/>
                <a:ea typeface="+mn-ea"/>
                <a:cs typeface="+mn-cs"/>
              </a:rPr>
              <a:t>with higher-than-normal frequency among children born to women who were pregnant and living in Hiroshima and Nagasaki</a:t>
            </a:r>
            <a:r>
              <a:rPr kumimoji="0" lang="en-US" sz="2000" b="0" i="0" u="none" strike="noStrike" kern="1200" cap="none" spc="0" normalizeH="0" baseline="0" noProof="0" dirty="0">
                <a:ln>
                  <a:noFill/>
                </a:ln>
                <a:solidFill>
                  <a:prstClr val="black"/>
                </a:solidFill>
                <a:effectLst/>
                <a:uLnTx/>
                <a:uFillTx/>
                <a:latin typeface="Calibri"/>
                <a:ea typeface="+mn-ea"/>
                <a:cs typeface="+mn-cs"/>
              </a:rPr>
              <a:t> at the time of the atomic bomb explosions.</a:t>
            </a: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ea typeface="+mn-ea"/>
                <a:cs typeface="+mn-cs"/>
              </a:rPr>
              <a:t>The incidence of </a:t>
            </a:r>
            <a:r>
              <a:rPr kumimoji="0" lang="en-US" sz="2000" b="0" i="0" u="none" strike="noStrike" kern="1200" cap="none" spc="0" normalizeH="0" baseline="0" noProof="0" dirty="0">
                <a:ln>
                  <a:noFill/>
                </a:ln>
                <a:solidFill>
                  <a:prstClr val="black"/>
                </a:solidFill>
                <a:effectLst/>
                <a:uLnTx/>
                <a:uFillTx/>
                <a:latin typeface="Calibri"/>
                <a:ea typeface="+mn-ea"/>
                <a:cs typeface="+mn-cs"/>
                <a:hlinkClick r:id="rId3"/>
              </a:rPr>
              <a:t>intellectual disability</a:t>
            </a:r>
            <a:r>
              <a:rPr kumimoji="0" lang="en-US" sz="2000" b="0" i="0" u="none" strike="noStrike" kern="1200" cap="none" spc="0" normalizeH="0" baseline="0" noProof="0" dirty="0">
                <a:ln>
                  <a:noFill/>
                </a:ln>
                <a:solidFill>
                  <a:prstClr val="black"/>
                </a:solidFill>
                <a:effectLst/>
                <a:uLnTx/>
                <a:uFillTx/>
                <a:latin typeface="Calibri"/>
                <a:ea typeface="+mn-ea"/>
                <a:cs typeface="+mn-cs"/>
              </a:rPr>
              <a:t> and reduced head size in such children increased substantially when exposure occurred </a:t>
            </a:r>
            <a:r>
              <a:rPr kumimoji="0" lang="en-US" sz="2000" b="1" i="0" u="sng" strike="noStrike" kern="1200" cap="none" spc="0" normalizeH="0" baseline="0" noProof="0" dirty="0">
                <a:ln>
                  <a:noFill/>
                </a:ln>
                <a:solidFill>
                  <a:srgbClr val="FF0000"/>
                </a:solidFill>
                <a:effectLst/>
                <a:uLnTx/>
                <a:uFillTx/>
                <a:latin typeface="Calibri"/>
                <a:ea typeface="+mn-ea"/>
                <a:cs typeface="+mn-cs"/>
              </a:rPr>
              <a:t>between the 8th and 15th weeks </a:t>
            </a:r>
            <a:r>
              <a:rPr kumimoji="0" lang="en-US" sz="2000" b="1" i="0" u="sng" strike="noStrike" kern="1200" cap="none" spc="0" normalizeH="0" baseline="0" noProof="0" dirty="0">
                <a:ln>
                  <a:noFill/>
                </a:ln>
                <a:solidFill>
                  <a:prstClr val="black"/>
                </a:solidFill>
                <a:effectLst/>
                <a:uLnTx/>
                <a:uFillTx/>
                <a:latin typeface="Calibri"/>
                <a:ea typeface="+mn-ea"/>
                <a:cs typeface="+mn-cs"/>
              </a:rPr>
              <a:t>of </a:t>
            </a:r>
            <a:r>
              <a:rPr kumimoji="0" lang="en-US" sz="2000" b="1" i="0" u="sng" strike="noStrike" kern="1200" cap="none" spc="0" normalizeH="0" baseline="0" noProof="0" dirty="0">
                <a:ln>
                  <a:noFill/>
                </a:ln>
                <a:solidFill>
                  <a:prstClr val="black"/>
                </a:solidFill>
                <a:effectLst/>
                <a:uLnTx/>
                <a:uFillTx/>
                <a:latin typeface="Calibri"/>
                <a:ea typeface="+mn-ea"/>
                <a:cs typeface="+mn-cs"/>
                <a:hlinkClick r:id="rId4"/>
              </a:rPr>
              <a:t>gestation</a:t>
            </a:r>
            <a:r>
              <a:rPr kumimoji="0" lang="en-US" sz="2000" b="0" i="0" u="none" strike="noStrike" kern="1200" cap="none" spc="0" normalizeH="0" baseline="0" noProof="0" dirty="0">
                <a:ln>
                  <a:noFill/>
                </a:ln>
                <a:solidFill>
                  <a:prstClr val="black"/>
                </a:solidFill>
                <a:effectLst/>
                <a:uLnTx/>
                <a:uFillTx/>
                <a:latin typeface="Calibri"/>
                <a:ea typeface="+mn-ea"/>
                <a:cs typeface="+mn-cs"/>
              </a:rPr>
              <a:t>, which has been determined to be </a:t>
            </a:r>
            <a:r>
              <a:rPr kumimoji="0" lang="en-US" sz="2000" b="1" i="0" u="none" strike="noStrike" kern="1200" cap="none" spc="0" normalizeH="0" baseline="0" noProof="0" dirty="0">
                <a:ln>
                  <a:noFill/>
                </a:ln>
                <a:solidFill>
                  <a:srgbClr val="FF0000"/>
                </a:solidFill>
                <a:effectLst/>
                <a:uLnTx/>
                <a:uFillTx/>
                <a:latin typeface="Calibri"/>
                <a:ea typeface="+mn-ea"/>
                <a:cs typeface="+mn-cs"/>
              </a:rPr>
              <a:t>the age of greatest susceptibility to ionizing radiation</a:t>
            </a:r>
            <a:r>
              <a:rPr kumimoji="0" lang="en-US" sz="2000" b="0" i="0" u="none" strike="noStrike" kern="1200" cap="none" spc="0" normalizeH="0" baseline="0" noProof="0" dirty="0">
                <a:ln>
                  <a:noFill/>
                </a:ln>
                <a:solidFill>
                  <a:prstClr val="black"/>
                </a:solidFill>
                <a:effectLst/>
                <a:uLnTx/>
                <a:uFillTx/>
                <a:latin typeface="Calibri"/>
                <a:ea typeface="+mn-ea"/>
                <a:cs typeface="+mn-cs"/>
              </a:rPr>
              <a:t>.</a:t>
            </a:r>
            <a:endParaRPr kumimoji="0" lang="cs-CZ" sz="20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ovéPole 3">
            <a:extLst>
              <a:ext uri="{FF2B5EF4-FFF2-40B4-BE49-F238E27FC236}">
                <a16:creationId xmlns:a16="http://schemas.microsoft.com/office/drawing/2014/main" id="{9DC98374-0525-4194-A50F-49B22F6FEF30}"/>
              </a:ext>
            </a:extLst>
          </p:cNvPr>
          <p:cNvSpPr txBox="1"/>
          <p:nvPr/>
        </p:nvSpPr>
        <p:spPr>
          <a:xfrm>
            <a:off x="805871" y="455605"/>
            <a:ext cx="500387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2800" b="0" i="0" u="none" strike="noStrike" kern="1200" cap="none" spc="0" normalizeH="0" baseline="0" noProof="0" dirty="0">
                <a:ln>
                  <a:noFill/>
                </a:ln>
                <a:solidFill>
                  <a:prstClr val="black"/>
                </a:solidFill>
                <a:effectLst/>
                <a:uLnTx/>
                <a:uFillTx/>
                <a:latin typeface="Calibri"/>
                <a:ea typeface="+mn-ea"/>
                <a:cs typeface="+mn-cs"/>
              </a:rPr>
              <a:t>RADIATION EFFECTS ON EMBRYO</a:t>
            </a:r>
          </a:p>
        </p:txBody>
      </p:sp>
    </p:spTree>
    <p:extLst>
      <p:ext uri="{BB962C8B-B14F-4D97-AF65-F5344CB8AC3E}">
        <p14:creationId xmlns:p14="http://schemas.microsoft.com/office/powerpoint/2010/main" val="1961756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15C010C9-EFB2-43EE-8224-F1B68ABD2584}"/>
              </a:ext>
            </a:extLst>
          </p:cNvPr>
          <p:cNvSpPr txBox="1"/>
          <p:nvPr/>
        </p:nvSpPr>
        <p:spPr>
          <a:xfrm>
            <a:off x="662964" y="946508"/>
            <a:ext cx="11140751" cy="535531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Pre-conception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pre-conception radiation of either parents' gonads has not been shown to result in an increased risk of malformations or cancer in children</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Pre-implantation stage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fertilisation</a:t>
            </a:r>
            <a:r>
              <a:rPr kumimoji="0" lang="en-US" sz="1800" b="0" i="0" u="none" strike="noStrike" kern="1200" cap="none" spc="0" normalizeH="0" baseline="0" noProof="0" dirty="0">
                <a:ln>
                  <a:noFill/>
                </a:ln>
                <a:solidFill>
                  <a:prstClr val="black"/>
                </a:solidFill>
                <a:effectLst/>
                <a:uLnTx/>
                <a:uFillTx/>
                <a:latin typeface="Calibri"/>
                <a:ea typeface="+mn-ea"/>
                <a:cs typeface="+mn-cs"/>
              </a:rPr>
              <a:t> to day 9</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"all-or nothing‟ phenomenon, i.e. either intrauterine death and resorption (usually undetected) or normal fetal risk</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threshold dose ≈ 100 mSv</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Organogenesis stage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3rd-8th week after conception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risk of fetal death decreases substantially, whereas the risk of congenital malformation coincides with the peak developmental periods of various organ systems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growth retardation can also occur if irradiated &gt;4 weeks gestation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deterministic effect with a probable threshold of &gt;100 mSv</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Fetal growth stage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begins after the end of organogenesis (&gt;8 weeks) and continues until term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poses little risk of congenital malformations, but CNS abnormalities (mental retardation is main risk at 8-25 weeks), growth retardation and risk of childhood cancer (main risk after 25 weeks) can be significant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967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0EE4BA9D-AAD3-44F8-A156-34EEAEBE51ED}"/>
              </a:ext>
            </a:extLst>
          </p:cNvPr>
          <p:cNvPicPr>
            <a:picLocks noChangeAspect="1"/>
          </p:cNvPicPr>
          <p:nvPr/>
        </p:nvPicPr>
        <p:blipFill>
          <a:blip r:embed="rId2"/>
          <a:stretch>
            <a:fillRect/>
          </a:stretch>
        </p:blipFill>
        <p:spPr>
          <a:xfrm>
            <a:off x="2169994" y="366643"/>
            <a:ext cx="7245530" cy="6124714"/>
          </a:xfrm>
          <a:prstGeom prst="rect">
            <a:avLst/>
          </a:prstGeom>
        </p:spPr>
      </p:pic>
    </p:spTree>
    <p:extLst>
      <p:ext uri="{BB962C8B-B14F-4D97-AF65-F5344CB8AC3E}">
        <p14:creationId xmlns:p14="http://schemas.microsoft.com/office/powerpoint/2010/main" val="2185737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9E8C87-CDB3-4904-98E3-390898AD3364}"/>
              </a:ext>
            </a:extLst>
          </p:cNvPr>
          <p:cNvSpPr>
            <a:spLocks noGrp="1"/>
          </p:cNvSpPr>
          <p:nvPr>
            <p:ph type="title"/>
          </p:nvPr>
        </p:nvSpPr>
        <p:spPr/>
        <p:txBody>
          <a:bodyPr/>
          <a:lstStyle/>
          <a:p>
            <a:r>
              <a:rPr lang="en-US" b="1" dirty="0"/>
              <a:t>Russian Soldiers Suffer Acute Radiation Sickness In Ukraine</a:t>
            </a:r>
            <a:endParaRPr lang="cs-CZ" dirty="0"/>
          </a:p>
        </p:txBody>
      </p:sp>
      <p:pic>
        <p:nvPicPr>
          <p:cNvPr id="5" name="Zástupný obsah 4" descr="Obsah obrázku obloha, exteriér, železnice&#10;&#10;Popis byl vytvořen automaticky">
            <a:extLst>
              <a:ext uri="{FF2B5EF4-FFF2-40B4-BE49-F238E27FC236}">
                <a16:creationId xmlns:a16="http://schemas.microsoft.com/office/drawing/2014/main" id="{6DC36FF1-20B5-4703-857C-7C81DF094CD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3135" y="1825625"/>
            <a:ext cx="4650285" cy="2657306"/>
          </a:xfrm>
        </p:spPr>
      </p:pic>
      <p:sp>
        <p:nvSpPr>
          <p:cNvPr id="7" name="TextovéPole 6">
            <a:extLst>
              <a:ext uri="{FF2B5EF4-FFF2-40B4-BE49-F238E27FC236}">
                <a16:creationId xmlns:a16="http://schemas.microsoft.com/office/drawing/2014/main" id="{B263A16F-0014-4229-B8FA-3C6CC86452BF}"/>
              </a:ext>
            </a:extLst>
          </p:cNvPr>
          <p:cNvSpPr txBox="1"/>
          <p:nvPr/>
        </p:nvSpPr>
        <p:spPr>
          <a:xfrm>
            <a:off x="566835" y="3417537"/>
            <a:ext cx="411713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Several hundred Russian soldiers were forced to hastily withdraw from the Chernobyl nuclear power plant in Ukraine after suffering “acute radiation sickness” from contaminated soil, according to Ukrainian officials.</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a:t>
            </a:r>
          </a:p>
        </p:txBody>
      </p:sp>
      <p:sp>
        <p:nvSpPr>
          <p:cNvPr id="9" name="TextovéPole 8">
            <a:extLst>
              <a:ext uri="{FF2B5EF4-FFF2-40B4-BE49-F238E27FC236}">
                <a16:creationId xmlns:a16="http://schemas.microsoft.com/office/drawing/2014/main" id="{C85BF50D-ABB9-45F2-9391-3E98899FEAF5}"/>
              </a:ext>
            </a:extLst>
          </p:cNvPr>
          <p:cNvSpPr txBox="1"/>
          <p:nvPr/>
        </p:nvSpPr>
        <p:spPr>
          <a:xfrm>
            <a:off x="3805866" y="5563447"/>
            <a:ext cx="60975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https://9jaflaver.com/russian-soldiers-suffer-acute-radiation-sickness-in-ukraine/</a:t>
            </a:r>
          </a:p>
        </p:txBody>
      </p:sp>
    </p:spTree>
    <p:extLst>
      <p:ext uri="{BB962C8B-B14F-4D97-AF65-F5344CB8AC3E}">
        <p14:creationId xmlns:p14="http://schemas.microsoft.com/office/powerpoint/2010/main" val="25515061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0"/>
          <p:cNvSpPr txBox="1">
            <a:spLocks noChangeArrowheads="1"/>
          </p:cNvSpPr>
          <p:nvPr/>
        </p:nvSpPr>
        <p:spPr bwMode="auto">
          <a:xfrm>
            <a:off x="0" y="396875"/>
            <a:ext cx="12191999"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cs-CZ" sz="24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II. RADIAČNÍ ZÁNĚT KŮŽE (RADIODERMATITIDA</a:t>
            </a:r>
            <a:r>
              <a:rPr kumimoji="0" lang="cs-CZ" altLang="cs-CZ" sz="2400" b="0"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a:t>
            </a:r>
          </a:p>
        </p:txBody>
      </p:sp>
      <p:sp>
        <p:nvSpPr>
          <p:cNvPr id="45059" name="Rectangle 11"/>
          <p:cNvSpPr>
            <a:spLocks noChangeArrowheads="1"/>
          </p:cNvSpPr>
          <p:nvPr/>
        </p:nvSpPr>
        <p:spPr bwMode="auto">
          <a:xfrm>
            <a:off x="0" y="115889"/>
            <a:ext cx="12192000" cy="24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cs-CZ"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Deterministické účinky záření na organismy – LOKÁLNÍ OZÁŘENÍ</a:t>
            </a:r>
          </a:p>
        </p:txBody>
      </p:sp>
      <p:sp>
        <p:nvSpPr>
          <p:cNvPr id="45060" name="Text Box 12"/>
          <p:cNvSpPr txBox="1">
            <a:spLocks noChangeArrowheads="1"/>
          </p:cNvSpPr>
          <p:nvPr/>
        </p:nvSpPr>
        <p:spPr bwMode="auto">
          <a:xfrm>
            <a:off x="430306" y="798139"/>
            <a:ext cx="11376211" cy="602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1600">
                <a:solidFill>
                  <a:schemeClr val="tx1"/>
                </a:solidFill>
                <a:latin typeface="Arial" panose="020B0604020202020204" pitchFamily="34" charset="0"/>
              </a:defRPr>
            </a:lvl1pPr>
            <a:lvl2pPr marL="800100" indent="-342900" eaLnBrk="0" hangingPunct="0">
              <a:defRPr sz="1600">
                <a:solidFill>
                  <a:schemeClr val="tx1"/>
                </a:solidFill>
                <a:latin typeface="Arial" panose="020B0604020202020204" pitchFamily="34" charset="0"/>
              </a:defRPr>
            </a:lvl2pPr>
            <a:lvl3pPr marL="1257300" indent="-3429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Akutní</a:t>
            </a: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a:t>
            </a:r>
            <a:r>
              <a:rPr kumimoji="0" lang="cs-CZ" altLang="cs-CZ"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chronická</a:t>
            </a: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forma, projevuje se </a:t>
            </a:r>
            <a:r>
              <a:rPr kumimoji="0" lang="cs-CZ" altLang="cs-CZ"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lokálně</a:t>
            </a: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v ozářené tkáni</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nejčastější poškození (u nás 150 případů za posledních 30 let)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prahová dávka 2-4 Gy, pro chronickou formu desítky Gy během 15-30 let)</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kůže – 2 třída buněk co do citlivosti (viz dříve)</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cs-CZ" altLang="cs-CZ" sz="1800" b="0" i="0" u="sng" strike="noStrike" kern="1200" cap="none" spc="0" normalizeH="0" baseline="0" noProof="0" dirty="0">
                <a:ln>
                  <a:noFill/>
                </a:ln>
                <a:solidFill>
                  <a:srgbClr val="000000"/>
                </a:solidFill>
                <a:effectLst/>
                <a:uLnTx/>
                <a:uFillTx/>
                <a:latin typeface="Arial" panose="020B0604020202020204" pitchFamily="34" charset="0"/>
                <a:ea typeface="+mn-ea"/>
                <a:cs typeface="+mn-cs"/>
              </a:rPr>
              <a:t>3 stupně (dle stupně poškození)</a:t>
            </a:r>
          </a:p>
          <a:p>
            <a:pPr marL="800100" marR="0" lvl="1" indent="-3429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1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STUPEŇ</a:t>
            </a: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(2-4 Gy)</a:t>
            </a:r>
          </a:p>
          <a:p>
            <a:pPr marL="1257300" marR="0" lvl="2" indent="-342900" algn="l" defTabSz="914400" rtl="0" eaLnBrk="1" fontAlgn="base" latinLnBrk="0" hangingPunct="1">
              <a:lnSpc>
                <a:spcPct val="100000"/>
              </a:lnSpc>
              <a:spcBef>
                <a:spcPct val="2000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První den po ozáření (PI) – časný </a:t>
            </a:r>
            <a:r>
              <a:rPr kumimoji="0" lang="cs-CZ" altLang="cs-CZ" sz="1800" b="1" i="0" u="none" strike="noStrike" kern="1200" cap="none" spc="0" normalizeH="0" baseline="0" noProof="0" dirty="0" err="1">
                <a:ln>
                  <a:noFill/>
                </a:ln>
                <a:solidFill>
                  <a:srgbClr val="FF3300"/>
                </a:solidFill>
                <a:effectLst/>
                <a:uLnTx/>
                <a:uFillTx/>
                <a:latin typeface="Arial" panose="020B0604020202020204" pitchFamily="34" charset="0"/>
                <a:ea typeface="+mn-ea"/>
                <a:cs typeface="+mn-cs"/>
              </a:rPr>
              <a:t>erytrém</a:t>
            </a: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(jako po opaření – červený flek, ale nebolí, do 24h zmizí</a:t>
            </a:r>
          </a:p>
          <a:p>
            <a:pPr marL="1257300" marR="0" lvl="2" indent="-342900" algn="l" defTabSz="914400" rtl="0" eaLnBrk="1" fontAlgn="base" latinLnBrk="0" hangingPunct="1">
              <a:lnSpc>
                <a:spcPct val="100000"/>
              </a:lnSpc>
              <a:spcBef>
                <a:spcPct val="2000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Dva týdny doba LATENCE – nic není patrné ani nebolí</a:t>
            </a:r>
          </a:p>
          <a:p>
            <a:pPr marL="1257300" marR="0" lvl="2" indent="-342900" algn="l" defTabSz="914400" rtl="0" eaLnBrk="1" fontAlgn="base" latinLnBrk="0" hangingPunct="1">
              <a:lnSpc>
                <a:spcPct val="100000"/>
              </a:lnSpc>
              <a:spcBef>
                <a:spcPct val="2000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Manifestní fáze – místo zduří a znovu zčervená, velmi silně bolí, celkově připomíná popáleninu – „radiační popáleniny“. Objeví-li se pouze zčervenání bez puchýřů, jedná se o dobré znamení (2-3 Gy) a během několika týdnů dochází k úplnému zhojení. Po dávce 3 Gy dochází k depilaci, která je při vyšších dávkách trvalá</a:t>
            </a:r>
          </a:p>
          <a:p>
            <a:pPr marL="800100" marR="0" lvl="1" indent="-3429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1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STUPEŇ</a:t>
            </a: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(cca. 10 Gy)</a:t>
            </a:r>
          </a:p>
          <a:p>
            <a:pPr marL="1257300" marR="0" lvl="2" indent="-342900" algn="l" defTabSz="914400" rtl="0" eaLnBrk="1" fontAlgn="base" latinLnBrk="0" hangingPunct="1">
              <a:lnSpc>
                <a:spcPct val="100000"/>
              </a:lnSpc>
              <a:spcBef>
                <a:spcPct val="2000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Vzhledem k postižení i hlubokých vrstev kůže dochází v manifestní fázi též k </a:t>
            </a:r>
            <a:r>
              <a:rPr kumimoji="0" lang="cs-CZ" altLang="cs-CZ" sz="1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tvorbě velkých puchýřů</a:t>
            </a: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 hrozí značné riziko infekce. Doba latence je kratší. </a:t>
            </a:r>
          </a:p>
          <a:p>
            <a:pPr marL="800100" marR="0" lvl="1" indent="-342900" algn="l" defTabSz="914400" rtl="0" eaLnBrk="1" fontAlgn="base" latinLnBrk="0" hangingPunct="1">
              <a:lnSpc>
                <a:spcPct val="100000"/>
              </a:lnSpc>
              <a:spcBef>
                <a:spcPct val="20000"/>
              </a:spcBef>
              <a:spcAft>
                <a:spcPct val="0"/>
              </a:spcAft>
              <a:buClrTx/>
              <a:buSzTx/>
              <a:buFontTx/>
              <a:buAutoNum type="arabicPeriod"/>
              <a:tabLst/>
              <a:defRPr/>
            </a:pPr>
            <a:r>
              <a:rPr kumimoji="0" lang="cs-CZ" altLang="cs-CZ" sz="1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STUPEŇ</a:t>
            </a: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(desítky Gy)</a:t>
            </a:r>
          </a:p>
          <a:p>
            <a:pPr marL="1257300" marR="0" lvl="2" indent="-342900" algn="l" defTabSz="914400" rtl="0" eaLnBrk="1" fontAlgn="base" latinLnBrk="0" hangingPunct="1">
              <a:lnSpc>
                <a:spcPct val="100000"/>
              </a:lnSpc>
              <a:spcBef>
                <a:spcPct val="2000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Kromě výše uvedeného dochází i k postižení cév vyživujících tkáň – vytváří se </a:t>
            </a:r>
            <a:r>
              <a:rPr kumimoji="0" lang="cs-CZ" altLang="cs-CZ" sz="18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hluboký radiační vřed, dochází k sepsi</a:t>
            </a: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I po léčbě se již tkáň nikdy zcela nezhojí – kůže je tenká, průsvitná, lámavá </a:t>
            </a: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recidivy vředu, po několika měsících většinou končí amputací</a:t>
            </a:r>
          </a:p>
        </p:txBody>
      </p:sp>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4985" y="995082"/>
            <a:ext cx="2857500" cy="1600200"/>
          </a:xfrm>
          <a:prstGeom prst="rect">
            <a:avLst/>
          </a:prstGeom>
        </p:spPr>
      </p:pic>
    </p:spTree>
    <p:extLst>
      <p:ext uri="{BB962C8B-B14F-4D97-AF65-F5344CB8AC3E}">
        <p14:creationId xmlns:p14="http://schemas.microsoft.com/office/powerpoint/2010/main" val="1488904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Radiodermatit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1" y="1966913"/>
            <a:ext cx="3744913"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3" name="Picture 4" descr="Radiodermat-chronic-squamousCellCarcino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3789364"/>
            <a:ext cx="4662488"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6" descr="Radiodermatiti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7800" y="260351"/>
            <a:ext cx="3835400"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5" name="Text Box 7"/>
          <p:cNvSpPr txBox="1">
            <a:spLocks noChangeArrowheads="1"/>
          </p:cNvSpPr>
          <p:nvPr/>
        </p:nvSpPr>
        <p:spPr bwMode="auto">
          <a:xfrm>
            <a:off x="1992313" y="4659313"/>
            <a:ext cx="3232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Radiační erytrém bez puchýřů</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(chronická radiodermatitida)</a:t>
            </a:r>
          </a:p>
        </p:txBody>
      </p:sp>
      <p:sp>
        <p:nvSpPr>
          <p:cNvPr id="46086" name="Text Box 8"/>
          <p:cNvSpPr txBox="1">
            <a:spLocks noChangeArrowheads="1"/>
          </p:cNvSpPr>
          <p:nvPr/>
        </p:nvSpPr>
        <p:spPr bwMode="auto">
          <a:xfrm>
            <a:off x="5859463" y="31607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6087" name="Text Box 9"/>
          <p:cNvSpPr txBox="1">
            <a:spLocks noChangeArrowheads="1"/>
          </p:cNvSpPr>
          <p:nvPr/>
        </p:nvSpPr>
        <p:spPr bwMode="auto">
          <a:xfrm>
            <a:off x="5735638" y="3141663"/>
            <a:ext cx="4616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Radiační erytrém a puchýře, počáteční vřed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(2-3.st radiodermatitidy)</a:t>
            </a:r>
          </a:p>
        </p:txBody>
      </p:sp>
      <p:sp>
        <p:nvSpPr>
          <p:cNvPr id="46088" name="Text Box 10"/>
          <p:cNvSpPr txBox="1">
            <a:spLocks noChangeArrowheads="1"/>
          </p:cNvSpPr>
          <p:nvPr/>
        </p:nvSpPr>
        <p:spPr bwMode="auto">
          <a:xfrm>
            <a:off x="2424114" y="5589588"/>
            <a:ext cx="345598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Chronická radiodermatitida – nádor ze skvamózních buněk</a:t>
            </a:r>
          </a:p>
        </p:txBody>
      </p:sp>
      <p:sp>
        <p:nvSpPr>
          <p:cNvPr id="46089" name="Text Box 11"/>
          <p:cNvSpPr txBox="1">
            <a:spLocks noChangeArrowheads="1"/>
          </p:cNvSpPr>
          <p:nvPr/>
        </p:nvSpPr>
        <p:spPr bwMode="auto">
          <a:xfrm>
            <a:off x="1127125" y="188913"/>
            <a:ext cx="5829300" cy="173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cs-CZ"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DETERMINISTICKÉ ÚČINKY IZ</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cs-CZ" altLang="cs-CZ"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RADIODERMATITIS</a:t>
            </a:r>
          </a:p>
        </p:txBody>
      </p:sp>
      <p:sp>
        <p:nvSpPr>
          <p:cNvPr id="46090" name="Line 12"/>
          <p:cNvSpPr>
            <a:spLocks noChangeShapeType="1"/>
          </p:cNvSpPr>
          <p:nvPr/>
        </p:nvSpPr>
        <p:spPr bwMode="auto">
          <a:xfrm flipV="1">
            <a:off x="6311901" y="2349500"/>
            <a:ext cx="360363" cy="431800"/>
          </a:xfrm>
          <a:prstGeom prst="line">
            <a:avLst/>
          </a:prstGeom>
          <a:noFill/>
          <a:ln w="254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srgbClr val="000000"/>
              </a:solidFill>
              <a:effectLst/>
              <a:uLnTx/>
              <a:uFillTx/>
              <a:latin typeface="Calibri"/>
              <a:ea typeface="+mn-ea"/>
              <a:cs typeface="+mn-cs"/>
            </a:endParaRPr>
          </a:p>
        </p:txBody>
      </p:sp>
      <p:sp>
        <p:nvSpPr>
          <p:cNvPr id="46091" name="Line 13"/>
          <p:cNvSpPr>
            <a:spLocks noChangeShapeType="1"/>
          </p:cNvSpPr>
          <p:nvPr/>
        </p:nvSpPr>
        <p:spPr bwMode="auto">
          <a:xfrm>
            <a:off x="5664200" y="5661026"/>
            <a:ext cx="503238" cy="106363"/>
          </a:xfrm>
          <a:prstGeom prst="line">
            <a:avLst/>
          </a:prstGeom>
          <a:noFill/>
          <a:ln w="254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srgbClr val="000000"/>
              </a:solidFill>
              <a:effectLst/>
              <a:uLnTx/>
              <a:uFillTx/>
              <a:latin typeface="Calibri"/>
              <a:ea typeface="+mn-ea"/>
              <a:cs typeface="+mn-cs"/>
            </a:endParaRPr>
          </a:p>
        </p:txBody>
      </p:sp>
      <p:sp>
        <p:nvSpPr>
          <p:cNvPr id="46092" name="Line 14"/>
          <p:cNvSpPr>
            <a:spLocks noChangeShapeType="1"/>
          </p:cNvSpPr>
          <p:nvPr/>
        </p:nvSpPr>
        <p:spPr bwMode="auto">
          <a:xfrm flipV="1">
            <a:off x="2424114" y="3860800"/>
            <a:ext cx="71437" cy="215900"/>
          </a:xfrm>
          <a:prstGeom prst="line">
            <a:avLst/>
          </a:prstGeom>
          <a:noFill/>
          <a:ln w="2540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4026497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Vascula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0826" y="1125538"/>
            <a:ext cx="3598863"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 Box 6"/>
          <p:cNvSpPr txBox="1">
            <a:spLocks noChangeArrowheads="1"/>
          </p:cNvSpPr>
          <p:nvPr/>
        </p:nvSpPr>
        <p:spPr bwMode="auto">
          <a:xfrm>
            <a:off x="1919288" y="981076"/>
            <a:ext cx="41973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Končetina amputovaná po neúspěšné léčbě radiačního vředu (černá oblast)</a:t>
            </a:r>
          </a:p>
        </p:txBody>
      </p:sp>
      <p:sp>
        <p:nvSpPr>
          <p:cNvPr id="47108" name="Text Box 7"/>
          <p:cNvSpPr txBox="1">
            <a:spLocks noChangeArrowheads="1"/>
          </p:cNvSpPr>
          <p:nvPr/>
        </p:nvSpPr>
        <p:spPr bwMode="auto">
          <a:xfrm>
            <a:off x="1971675" y="396875"/>
            <a:ext cx="7397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II. RADIAČNÍ ZÁNĚT KŮŽE (RADIODERMATITIDA</a:t>
            </a:r>
            <a:r>
              <a:rPr kumimoji="0" lang="cs-CZ" altLang="cs-CZ" sz="2400" b="0" i="0" u="none" strike="noStrike" kern="1200" cap="none" spc="0" normalizeH="0" baseline="0" noProof="0">
                <a:ln>
                  <a:noFill/>
                </a:ln>
                <a:solidFill>
                  <a:srgbClr val="FF3300"/>
                </a:solidFill>
                <a:effectLst/>
                <a:uLnTx/>
                <a:uFillTx/>
                <a:latin typeface="Arial" panose="020B0604020202020204" pitchFamily="34" charset="0"/>
                <a:ea typeface="+mn-ea"/>
                <a:cs typeface="+mn-cs"/>
              </a:rPr>
              <a:t>)</a:t>
            </a:r>
          </a:p>
        </p:txBody>
      </p:sp>
      <p:sp>
        <p:nvSpPr>
          <p:cNvPr id="47109" name="Text Box 9"/>
          <p:cNvSpPr txBox="1">
            <a:spLocks noChangeArrowheads="1"/>
          </p:cNvSpPr>
          <p:nvPr/>
        </p:nvSpPr>
        <p:spPr bwMode="auto">
          <a:xfrm>
            <a:off x="1898650" y="2295526"/>
            <a:ext cx="4484688"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Výskyt radiodermatitidy: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dříve často u zubařů, kteří ručně přidržovali film přímo u rentgenované oblasti – mnoho z nich amputované prsty;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dnes u chirurgů operujících přímo pod svazkem RTG paprsků, relativně vysoké dávky na prsty – např. některé operace srdce atd.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též u pracovníků s málo aktivními uzavřenými zdroji IZ – podceňují nebezpečí a berou je přímo do rukou –      i slabý zdroj však může vzhledem k nulové vzdálenosti od tkáně předat dávku (po součtu opakovaných expozic) pro vznik radiodermatitidy</a:t>
            </a:r>
          </a:p>
        </p:txBody>
      </p:sp>
      <p:sp>
        <p:nvSpPr>
          <p:cNvPr id="47110" name="Line 10"/>
          <p:cNvSpPr>
            <a:spLocks noChangeShapeType="1"/>
          </p:cNvSpPr>
          <p:nvPr/>
        </p:nvSpPr>
        <p:spPr bwMode="auto">
          <a:xfrm>
            <a:off x="6311900" y="1844675"/>
            <a:ext cx="649288" cy="0"/>
          </a:xfrm>
          <a:prstGeom prst="line">
            <a:avLst/>
          </a:prstGeom>
          <a:noFill/>
          <a:ln w="3175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sz="16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1393099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descr="Obsah obrázku text, účtenka&#10;&#10;Popis byl vytvořen automaticky">
            <a:extLst>
              <a:ext uri="{FF2B5EF4-FFF2-40B4-BE49-F238E27FC236}">
                <a16:creationId xmlns:a16="http://schemas.microsoft.com/office/drawing/2014/main" id="{2A0FE38D-5E85-40B7-9CA9-89E4AB8B415E}"/>
              </a:ext>
            </a:extLst>
          </p:cNvPr>
          <p:cNvPicPr>
            <a:picLocks noChangeAspect="1"/>
          </p:cNvPicPr>
          <p:nvPr/>
        </p:nvPicPr>
        <p:blipFill rotWithShape="1">
          <a:blip r:embed="rId2">
            <a:extLst>
              <a:ext uri="{28A0092B-C50C-407E-A947-70E740481C1C}">
                <a14:useLocalDpi xmlns:a14="http://schemas.microsoft.com/office/drawing/2010/main" val="0"/>
              </a:ext>
            </a:extLst>
          </a:blip>
          <a:srcRect l="5307" t="2127" r="12896" b="13527"/>
          <a:stretch/>
        </p:blipFill>
        <p:spPr>
          <a:xfrm rot="-120000">
            <a:off x="2716907" y="210228"/>
            <a:ext cx="6087271" cy="6437542"/>
          </a:xfrm>
          <a:prstGeom prst="rect">
            <a:avLst/>
          </a:prstGeom>
        </p:spPr>
      </p:pic>
    </p:spTree>
    <p:extLst>
      <p:ext uri="{BB962C8B-B14F-4D97-AF65-F5344CB8AC3E}">
        <p14:creationId xmlns:p14="http://schemas.microsoft.com/office/powerpoint/2010/main" val="223097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981200" y="44450"/>
            <a:ext cx="8229600" cy="1143000"/>
          </a:xfrm>
        </p:spPr>
        <p:txBody>
          <a:bodyPr/>
          <a:lstStyle/>
          <a:p>
            <a:pPr eaLnBrk="1" hangingPunct="1"/>
            <a:r>
              <a:rPr lang="cs-CZ" altLang="cs-CZ" sz="2800" b="1" dirty="0">
                <a:solidFill>
                  <a:srgbClr val="FF0000"/>
                </a:solidFill>
              </a:rPr>
              <a:t>CITLIVOST BUŇEK K IZ</a:t>
            </a:r>
            <a:br>
              <a:rPr lang="cs-CZ" altLang="cs-CZ" sz="2800" b="1" dirty="0">
                <a:solidFill>
                  <a:srgbClr val="FF0000"/>
                </a:solidFill>
              </a:rPr>
            </a:br>
            <a:r>
              <a:rPr lang="cs-CZ" altLang="cs-CZ" sz="2800" b="1" dirty="0">
                <a:solidFill>
                  <a:srgbClr val="FF0000"/>
                </a:solidFill>
              </a:rPr>
              <a:t>PRO DETERMINISTICKÉ ÚČINKY</a:t>
            </a:r>
          </a:p>
        </p:txBody>
      </p:sp>
      <p:sp>
        <p:nvSpPr>
          <p:cNvPr id="38915" name="Rectangle 3"/>
          <p:cNvSpPr>
            <a:spLocks noGrp="1" noChangeArrowheads="1"/>
          </p:cNvSpPr>
          <p:nvPr>
            <p:ph type="body" idx="1"/>
          </p:nvPr>
        </p:nvSpPr>
        <p:spPr>
          <a:xfrm>
            <a:off x="1981201" y="1773239"/>
            <a:ext cx="4619625" cy="4535487"/>
          </a:xfrm>
        </p:spPr>
        <p:txBody>
          <a:bodyPr/>
          <a:lstStyle/>
          <a:p>
            <a:pPr marL="0" indent="0">
              <a:spcBef>
                <a:spcPct val="30000"/>
              </a:spcBef>
              <a:buFontTx/>
              <a:buAutoNum type="arabicPeriod"/>
            </a:pPr>
            <a:r>
              <a:rPr lang="cs-CZ" altLang="cs-CZ" dirty="0">
                <a:solidFill>
                  <a:srgbClr val="FF3300"/>
                </a:solidFill>
              </a:rPr>
              <a:t>Velmi citlivé</a:t>
            </a:r>
          </a:p>
          <a:p>
            <a:pPr marL="715963" lvl="1" indent="-447675">
              <a:spcBef>
                <a:spcPct val="30000"/>
              </a:spcBef>
              <a:buFontTx/>
              <a:buChar char="•"/>
            </a:pPr>
            <a:r>
              <a:rPr lang="cs-CZ" altLang="cs-CZ" sz="2000" dirty="0">
                <a:solidFill>
                  <a:schemeClr val="bg1"/>
                </a:solidFill>
              </a:rPr>
              <a:t>aktivní kostní dřeň</a:t>
            </a:r>
          </a:p>
          <a:p>
            <a:pPr marL="715963" lvl="1" indent="-447675">
              <a:spcBef>
                <a:spcPct val="30000"/>
              </a:spcBef>
              <a:buFontTx/>
              <a:buChar char="•"/>
            </a:pPr>
            <a:r>
              <a:rPr lang="cs-CZ" altLang="cs-CZ" sz="2000" dirty="0">
                <a:solidFill>
                  <a:schemeClr val="bg1"/>
                </a:solidFill>
              </a:rPr>
              <a:t>pohlavní orgány</a:t>
            </a:r>
          </a:p>
          <a:p>
            <a:pPr marL="715963" lvl="1" indent="-447675">
              <a:spcBef>
                <a:spcPct val="30000"/>
              </a:spcBef>
              <a:buFontTx/>
              <a:buChar char="•"/>
            </a:pPr>
            <a:r>
              <a:rPr lang="cs-CZ" altLang="cs-CZ" sz="2000" dirty="0">
                <a:solidFill>
                  <a:schemeClr val="bg1"/>
                </a:solidFill>
              </a:rPr>
              <a:t>střeva</a:t>
            </a:r>
          </a:p>
          <a:p>
            <a:pPr marL="715963" lvl="1" indent="-447675">
              <a:spcBef>
                <a:spcPct val="30000"/>
              </a:spcBef>
              <a:buFontTx/>
              <a:buChar char="•"/>
            </a:pPr>
            <a:r>
              <a:rPr lang="cs-CZ" altLang="cs-CZ" sz="2000" dirty="0">
                <a:solidFill>
                  <a:schemeClr val="bg1"/>
                </a:solidFill>
              </a:rPr>
              <a:t>lymfoidní orgány</a:t>
            </a:r>
          </a:p>
          <a:p>
            <a:pPr marL="0" indent="0">
              <a:spcBef>
                <a:spcPct val="30000"/>
              </a:spcBef>
              <a:buFontTx/>
              <a:buAutoNum type="arabicPeriod"/>
            </a:pPr>
            <a:r>
              <a:rPr lang="cs-CZ" altLang="cs-CZ" dirty="0">
                <a:solidFill>
                  <a:srgbClr val="FF3300"/>
                </a:solidFill>
              </a:rPr>
              <a:t>Citlivé</a:t>
            </a:r>
          </a:p>
          <a:p>
            <a:pPr marL="715963" lvl="1" indent="-447675">
              <a:spcBef>
                <a:spcPct val="30000"/>
              </a:spcBef>
              <a:buFontTx/>
              <a:buChar char="•"/>
            </a:pPr>
            <a:r>
              <a:rPr lang="cs-CZ" altLang="cs-CZ" sz="2000" dirty="0">
                <a:solidFill>
                  <a:schemeClr val="bg1"/>
                </a:solidFill>
              </a:rPr>
              <a:t>kůže</a:t>
            </a:r>
          </a:p>
          <a:p>
            <a:pPr marL="715963" lvl="1" indent="-447675">
              <a:spcBef>
                <a:spcPct val="30000"/>
              </a:spcBef>
              <a:buFontTx/>
              <a:buChar char="•"/>
            </a:pPr>
            <a:r>
              <a:rPr lang="cs-CZ" altLang="cs-CZ" sz="2000" dirty="0">
                <a:solidFill>
                  <a:schemeClr val="bg1"/>
                </a:solidFill>
              </a:rPr>
              <a:t>oční čočka</a:t>
            </a:r>
          </a:p>
          <a:p>
            <a:pPr marL="715963" lvl="1" indent="-447675">
              <a:spcBef>
                <a:spcPct val="30000"/>
              </a:spcBef>
              <a:buFontTx/>
              <a:buChar char="•"/>
            </a:pPr>
            <a:r>
              <a:rPr lang="cs-CZ" altLang="cs-CZ" sz="2000" dirty="0">
                <a:solidFill>
                  <a:schemeClr val="bg1"/>
                </a:solidFill>
              </a:rPr>
              <a:t>epiteliální výstelky (povrchy jícnu, žaludku apod.)</a:t>
            </a:r>
          </a:p>
        </p:txBody>
      </p:sp>
      <p:sp>
        <p:nvSpPr>
          <p:cNvPr id="38916" name="Text Box 4"/>
          <p:cNvSpPr txBox="1">
            <a:spLocks noChangeArrowheads="1"/>
          </p:cNvSpPr>
          <p:nvPr/>
        </p:nvSpPr>
        <p:spPr bwMode="auto">
          <a:xfrm>
            <a:off x="6527800" y="1484314"/>
            <a:ext cx="370205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625475" indent="-446088"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AutoNum type="arabicPeriod" startAt="3"/>
              <a:tabLst/>
              <a:defRPr/>
            </a:pPr>
            <a:r>
              <a:rPr kumimoji="0" lang="cs-CZ" altLang="cs-CZ" sz="3200" b="0" i="0" u="none" strike="noStrike" kern="1200" cap="none" spc="0" normalizeH="0" baseline="0" noProof="0">
                <a:ln>
                  <a:noFill/>
                </a:ln>
                <a:solidFill>
                  <a:srgbClr val="FF3300"/>
                </a:solidFill>
                <a:effectLst/>
                <a:uLnTx/>
                <a:uFillTx/>
                <a:latin typeface="Arial" panose="020B0604020202020204" pitchFamily="34" charset="0"/>
                <a:ea typeface="+mn-ea"/>
                <a:cs typeface="+mn-cs"/>
              </a:rPr>
              <a:t>Méně citlivé</a:t>
            </a:r>
          </a:p>
          <a:p>
            <a:pPr marL="625475" marR="0" lvl="1" indent="-446088" algn="l" defTabSz="914400" rtl="0" eaLnBrk="1" fontAlgn="base" latinLnBrk="0" hangingPunct="1">
              <a:lnSpc>
                <a:spcPct val="100000"/>
              </a:lnSpc>
              <a:spcBef>
                <a:spcPct val="0"/>
              </a:spcBef>
              <a:spcAft>
                <a:spcPct val="0"/>
              </a:spcAft>
              <a:buClrTx/>
              <a:buSzTx/>
              <a:buFontTx/>
              <a:buChar char="•"/>
              <a:tabLst/>
              <a:defRPr/>
            </a:pPr>
            <a:r>
              <a:rPr kumimoji="0" lang="cs-CZ" altLang="cs-CZ"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rostoucí chrupavky</a:t>
            </a:r>
          </a:p>
          <a:p>
            <a:pPr marL="625475" marR="0" lvl="1" indent="-446088" algn="l" defTabSz="914400" rtl="0" eaLnBrk="1" fontAlgn="base" latinLnBrk="0" hangingPunct="1">
              <a:lnSpc>
                <a:spcPct val="100000"/>
              </a:lnSpc>
              <a:spcBef>
                <a:spcPct val="0"/>
              </a:spcBef>
              <a:spcAft>
                <a:spcPct val="0"/>
              </a:spcAft>
              <a:buClrTx/>
              <a:buSzTx/>
              <a:buFontTx/>
              <a:buChar char="•"/>
              <a:tabLst/>
              <a:defRPr/>
            </a:pPr>
            <a:r>
              <a:rPr kumimoji="0" lang="cs-CZ" altLang="cs-CZ"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rostoucí kosti</a:t>
            </a:r>
          </a:p>
          <a:p>
            <a:pPr marL="625475" marR="0" lvl="1" indent="-446088" algn="l" defTabSz="914400" rtl="0" eaLnBrk="1" fontAlgn="base" latinLnBrk="0" hangingPunct="1">
              <a:lnSpc>
                <a:spcPct val="100000"/>
              </a:lnSpc>
              <a:spcBef>
                <a:spcPct val="0"/>
              </a:spcBef>
              <a:spcAft>
                <a:spcPct val="0"/>
              </a:spcAft>
              <a:buClrTx/>
              <a:buSzTx/>
              <a:buFontTx/>
              <a:buChar char="•"/>
              <a:tabLst/>
              <a:defRPr/>
            </a:pPr>
            <a:r>
              <a:rPr kumimoji="0" lang="cs-CZ" altLang="cs-CZ"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jemné cévy</a:t>
            </a:r>
          </a:p>
          <a:p>
            <a:pPr marL="0" marR="0" lvl="0" indent="0" algn="l" defTabSz="914400" rtl="0" eaLnBrk="1" fontAlgn="base" latinLnBrk="0" hangingPunct="1">
              <a:lnSpc>
                <a:spcPct val="100000"/>
              </a:lnSpc>
              <a:spcBef>
                <a:spcPct val="0"/>
              </a:spcBef>
              <a:spcAft>
                <a:spcPct val="0"/>
              </a:spcAft>
              <a:buClrTx/>
              <a:buSzTx/>
              <a:buFontTx/>
              <a:buAutoNum type="arabicPeriod" startAt="5"/>
              <a:tabLst/>
              <a:defRPr/>
            </a:pPr>
            <a:r>
              <a:rPr kumimoji="0" lang="cs-CZ" altLang="cs-CZ" sz="3200" b="0" i="0" u="none" strike="noStrike" kern="1200" cap="none" spc="0" normalizeH="0" baseline="0" noProof="0">
                <a:ln>
                  <a:noFill/>
                </a:ln>
                <a:solidFill>
                  <a:srgbClr val="FF3300"/>
                </a:solidFill>
                <a:effectLst/>
                <a:uLnTx/>
                <a:uFillTx/>
                <a:latin typeface="Arial" panose="020B0604020202020204" pitchFamily="34" charset="0"/>
                <a:ea typeface="+mn-ea"/>
                <a:cs typeface="+mn-cs"/>
              </a:rPr>
              <a:t>Málo citlivé</a:t>
            </a:r>
          </a:p>
          <a:p>
            <a:pPr marL="625475" marR="0" lvl="1" indent="-446088" algn="l" defTabSz="914400" rtl="0" eaLnBrk="1" fontAlgn="base" latinLnBrk="0" hangingPunct="1">
              <a:lnSpc>
                <a:spcPct val="100000"/>
              </a:lnSpc>
              <a:spcBef>
                <a:spcPct val="0"/>
              </a:spcBef>
              <a:spcAft>
                <a:spcPct val="0"/>
              </a:spcAft>
              <a:buClrTx/>
              <a:buSzTx/>
              <a:buFontTx/>
              <a:buChar char="•"/>
              <a:tabLst/>
              <a:defRPr/>
            </a:pPr>
            <a:r>
              <a:rPr kumimoji="0" lang="cs-CZ" altLang="cs-CZ"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zralé chrupavky</a:t>
            </a:r>
          </a:p>
          <a:p>
            <a:pPr marL="625475" marR="0" lvl="1" indent="-446088" algn="l" defTabSz="914400" rtl="0" eaLnBrk="1" fontAlgn="base" latinLnBrk="0" hangingPunct="1">
              <a:lnSpc>
                <a:spcPct val="100000"/>
              </a:lnSpc>
              <a:spcBef>
                <a:spcPct val="0"/>
              </a:spcBef>
              <a:spcAft>
                <a:spcPct val="0"/>
              </a:spcAft>
              <a:buClrTx/>
              <a:buSzTx/>
              <a:buFontTx/>
              <a:buChar char="•"/>
              <a:tabLst/>
              <a:defRPr/>
            </a:pPr>
            <a:r>
              <a:rPr kumimoji="0" lang="cs-CZ" altLang="cs-CZ"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zralé kosti</a:t>
            </a:r>
          </a:p>
          <a:p>
            <a:pPr marL="625475" marR="0" lvl="1" indent="-446088" algn="l" defTabSz="914400" rtl="0" eaLnBrk="1" fontAlgn="base" latinLnBrk="0" hangingPunct="1">
              <a:lnSpc>
                <a:spcPct val="100000"/>
              </a:lnSpc>
              <a:spcBef>
                <a:spcPct val="0"/>
              </a:spcBef>
              <a:spcAft>
                <a:spcPct val="0"/>
              </a:spcAft>
              <a:buClrTx/>
              <a:buSzTx/>
              <a:buFontTx/>
              <a:buChar char="•"/>
              <a:tabLst/>
              <a:defRPr/>
            </a:pPr>
            <a:r>
              <a:rPr kumimoji="0" lang="cs-CZ" altLang="cs-CZ"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plíce a dýchací ústrojí</a:t>
            </a:r>
          </a:p>
          <a:p>
            <a:pPr marL="625475" marR="0" lvl="1" indent="-446088" algn="l" defTabSz="914400" rtl="0" eaLnBrk="1" fontAlgn="base" latinLnBrk="0" hangingPunct="1">
              <a:lnSpc>
                <a:spcPct val="100000"/>
              </a:lnSpc>
              <a:spcBef>
                <a:spcPct val="0"/>
              </a:spcBef>
              <a:spcAft>
                <a:spcPct val="0"/>
              </a:spcAft>
              <a:buClrTx/>
              <a:buSzTx/>
              <a:buFontTx/>
              <a:buChar char="•"/>
              <a:tabLst/>
              <a:defRPr/>
            </a:pPr>
            <a:r>
              <a:rPr kumimoji="0" lang="cs-CZ" altLang="cs-CZ"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endokrinní žlázy</a:t>
            </a:r>
          </a:p>
          <a:p>
            <a:pPr marL="625475" marR="0" lvl="1" indent="-446088" algn="l" defTabSz="914400" rtl="0" eaLnBrk="1" fontAlgn="base" latinLnBrk="0" hangingPunct="1">
              <a:lnSpc>
                <a:spcPct val="100000"/>
              </a:lnSpc>
              <a:spcBef>
                <a:spcPct val="0"/>
              </a:spcBef>
              <a:spcAft>
                <a:spcPct val="0"/>
              </a:spcAft>
              <a:buClrTx/>
              <a:buSzTx/>
              <a:buFontTx/>
              <a:buChar char="•"/>
              <a:tabLst/>
              <a:defRPr/>
            </a:pPr>
            <a:r>
              <a:rPr kumimoji="0" lang="cs-CZ" altLang="cs-CZ"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žlázy trávícího ústrojí</a:t>
            </a:r>
          </a:p>
          <a:p>
            <a:pPr marL="0" marR="0" lvl="0" indent="0" algn="l" defTabSz="914400" rtl="0" eaLnBrk="1" fontAlgn="base" latinLnBrk="0" hangingPunct="1">
              <a:lnSpc>
                <a:spcPct val="100000"/>
              </a:lnSpc>
              <a:spcBef>
                <a:spcPct val="0"/>
              </a:spcBef>
              <a:spcAft>
                <a:spcPct val="0"/>
              </a:spcAft>
              <a:buClrTx/>
              <a:buSzTx/>
              <a:buFontTx/>
              <a:buAutoNum type="arabicPeriod" startAt="5"/>
              <a:tabLst/>
              <a:defRPr/>
            </a:pPr>
            <a:r>
              <a:rPr kumimoji="0" lang="cs-CZ" altLang="cs-CZ" sz="3200" b="0" i="0" u="none" strike="noStrike" kern="1200" cap="none" spc="0" normalizeH="0" baseline="0" noProof="0">
                <a:ln>
                  <a:noFill/>
                </a:ln>
                <a:solidFill>
                  <a:srgbClr val="FF3300"/>
                </a:solidFill>
                <a:effectLst/>
                <a:uLnTx/>
                <a:uFillTx/>
                <a:latin typeface="Arial" panose="020B0604020202020204" pitchFamily="34" charset="0"/>
                <a:ea typeface="+mn-ea"/>
                <a:cs typeface="+mn-cs"/>
              </a:rPr>
              <a:t>Rezistentní</a:t>
            </a:r>
          </a:p>
          <a:p>
            <a:pPr marL="625475" marR="0" lvl="1" indent="-446088" algn="l" defTabSz="914400" rtl="0" eaLnBrk="1" fontAlgn="base" latinLnBrk="0" hangingPunct="1">
              <a:lnSpc>
                <a:spcPct val="100000"/>
              </a:lnSpc>
              <a:spcBef>
                <a:spcPct val="0"/>
              </a:spcBef>
              <a:spcAft>
                <a:spcPct val="0"/>
              </a:spcAft>
              <a:buClrTx/>
              <a:buSzTx/>
              <a:buFontTx/>
              <a:buChar char="•"/>
              <a:tabLst/>
              <a:defRPr/>
            </a:pPr>
            <a:r>
              <a:rPr kumimoji="0" lang="cs-CZ" altLang="cs-CZ"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svaly</a:t>
            </a:r>
          </a:p>
          <a:p>
            <a:pPr marL="625475" marR="0" lvl="1" indent="-446088" algn="l" defTabSz="914400" rtl="0" eaLnBrk="1" fontAlgn="base" latinLnBrk="0" hangingPunct="1">
              <a:lnSpc>
                <a:spcPct val="100000"/>
              </a:lnSpc>
              <a:spcBef>
                <a:spcPct val="0"/>
              </a:spcBef>
              <a:spcAft>
                <a:spcPct val="0"/>
              </a:spcAft>
              <a:buClrTx/>
              <a:buSzTx/>
              <a:buFontTx/>
              <a:buChar char="•"/>
              <a:tabLst/>
              <a:defRPr/>
            </a:pPr>
            <a:r>
              <a:rPr kumimoji="0" lang="cs-CZ" altLang="cs-CZ" sz="2000" b="0" i="0" u="none" strike="noStrike" kern="1200" cap="none" spc="0" normalizeH="0" baseline="0" noProof="0">
                <a:ln>
                  <a:noFill/>
                </a:ln>
                <a:solidFill>
                  <a:srgbClr val="FFFFFF"/>
                </a:solidFill>
                <a:effectLst/>
                <a:uLnTx/>
                <a:uFillTx/>
                <a:latin typeface="Arial" panose="020B0604020202020204" pitchFamily="34" charset="0"/>
                <a:ea typeface="+mn-ea"/>
                <a:cs typeface="+mn-cs"/>
              </a:rPr>
              <a:t>CNS (10ky Gy pro poškození)</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20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8917" name="Text Box 5"/>
          <p:cNvSpPr txBox="1">
            <a:spLocks noChangeArrowheads="1"/>
          </p:cNvSpPr>
          <p:nvPr/>
        </p:nvSpPr>
        <p:spPr bwMode="auto">
          <a:xfrm>
            <a:off x="2063751" y="1111251"/>
            <a:ext cx="4608513"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80000"/>
              </a:lnSpc>
              <a:spcBef>
                <a:spcPct val="30000"/>
              </a:spcBef>
              <a:spcAft>
                <a:spcPct val="0"/>
              </a:spcAft>
              <a:buClrTx/>
              <a:buSzTx/>
              <a:buFontTx/>
              <a:buNone/>
              <a:tabLst/>
              <a:defRPr/>
            </a:pPr>
            <a:r>
              <a:rPr kumimoji="0" lang="cs-CZ" altLang="cs-CZ"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na základě citlivosti k IZ můžeme buňky rozdělit do 5 skupin:</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6754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4"/>
          <p:cNvSpPr txBox="1">
            <a:spLocks noChangeArrowheads="1"/>
          </p:cNvSpPr>
          <p:nvPr/>
        </p:nvSpPr>
        <p:spPr bwMode="auto">
          <a:xfrm>
            <a:off x="606091" y="490875"/>
            <a:ext cx="6007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1" i="0" u="none" strike="noStrike" kern="1200" cap="none" spc="0" normalizeH="0" baseline="0" noProof="0">
                <a:ln>
                  <a:noFill/>
                </a:ln>
                <a:solidFill>
                  <a:srgbClr val="FF3300"/>
                </a:solidFill>
                <a:effectLst/>
                <a:uLnTx/>
                <a:uFillTx/>
                <a:latin typeface="Arial" panose="020B0604020202020204" pitchFamily="34" charset="0"/>
                <a:ea typeface="+mn-ea"/>
                <a:cs typeface="+mn-cs"/>
              </a:rPr>
              <a:t>III. RADIAČNÍ POŠKOZENÍ OČNÍ ČOČKY</a:t>
            </a:r>
            <a:endParaRPr kumimoji="0" lang="cs-CZ" altLang="cs-CZ" sz="2400" b="0"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48131" name="Text Box 5"/>
          <p:cNvSpPr txBox="1">
            <a:spLocks noChangeArrowheads="1"/>
          </p:cNvSpPr>
          <p:nvPr/>
        </p:nvSpPr>
        <p:spPr bwMode="auto">
          <a:xfrm>
            <a:off x="466976" y="1198572"/>
            <a:ext cx="7293392" cy="54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7188" indent="-357188" eaLnBrk="0" hangingPunct="0">
              <a:tabLst>
                <a:tab pos="357188" algn="l"/>
              </a:tabLst>
              <a:defRPr sz="1600">
                <a:solidFill>
                  <a:schemeClr val="tx1"/>
                </a:solidFill>
                <a:latin typeface="Arial" panose="020B0604020202020204" pitchFamily="34" charset="0"/>
              </a:defRPr>
            </a:lvl1pPr>
            <a:lvl2pPr marL="893763" indent="-268288" eaLnBrk="0" hangingPunct="0">
              <a:tabLst>
                <a:tab pos="357188" algn="l"/>
              </a:tabLst>
              <a:defRPr sz="1600">
                <a:solidFill>
                  <a:schemeClr val="tx1"/>
                </a:solidFill>
                <a:latin typeface="Arial" panose="020B0604020202020204" pitchFamily="34" charset="0"/>
              </a:defRPr>
            </a:lvl2pPr>
            <a:lvl3pPr marL="1143000" indent="-228600" eaLnBrk="0" hangingPunct="0">
              <a:tabLst>
                <a:tab pos="357188" algn="l"/>
              </a:tabLst>
              <a:defRPr sz="1600">
                <a:solidFill>
                  <a:schemeClr val="tx1"/>
                </a:solidFill>
                <a:latin typeface="Arial" panose="020B0604020202020204" pitchFamily="34" charset="0"/>
              </a:defRPr>
            </a:lvl3pPr>
            <a:lvl4pPr marL="1600200" indent="-228600" eaLnBrk="0" hangingPunct="0">
              <a:tabLst>
                <a:tab pos="357188" algn="l"/>
              </a:tabLst>
              <a:defRPr sz="1600">
                <a:solidFill>
                  <a:schemeClr val="tx1"/>
                </a:solidFill>
                <a:latin typeface="Arial" panose="020B0604020202020204" pitchFamily="34" charset="0"/>
              </a:defRPr>
            </a:lvl4pPr>
            <a:lvl5pPr marL="2057400" indent="-228600" eaLnBrk="0" hangingPunct="0">
              <a:tabLst>
                <a:tab pos="35718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ts val="1200"/>
              </a:spcBef>
              <a:spcAft>
                <a:spcPct val="0"/>
              </a:spcAft>
              <a:buClrTx/>
              <a:buSzTx/>
              <a:buFontTx/>
              <a:buChar char="•"/>
              <a:tabLst>
                <a:tab pos="357188" algn="l"/>
              </a:tabLst>
              <a:defRPr/>
            </a:pPr>
            <a:r>
              <a:rPr kumimoji="0" lang="cs-CZ" altLang="cs-CZ"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zákal čočky (katarakta) vyvolaný IZ</a:t>
            </a:r>
          </a:p>
          <a:p>
            <a:pPr marL="357188" marR="0" lvl="0" indent="-357188" algn="l" defTabSz="914400" rtl="0" eaLnBrk="1" fontAlgn="base" latinLnBrk="0" hangingPunct="1">
              <a:lnSpc>
                <a:spcPct val="100000"/>
              </a:lnSpc>
              <a:spcBef>
                <a:spcPts val="1200"/>
              </a:spcBef>
              <a:spcAft>
                <a:spcPct val="0"/>
              </a:spcAft>
              <a:buClrTx/>
              <a:buSzTx/>
              <a:buFontTx/>
              <a:buChar char="•"/>
              <a:tabLst>
                <a:tab pos="357188" algn="l"/>
              </a:tabLst>
              <a:defRPr/>
            </a:pPr>
            <a:r>
              <a:rPr kumimoji="0" lang="cs-CZ" altLang="cs-CZ"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prahová hodnota 3 </a:t>
            </a:r>
            <a:r>
              <a:rPr kumimoji="0" lang="cs-CZ" altLang="cs-CZ" sz="2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Gy</a:t>
            </a:r>
            <a:r>
              <a:rPr kumimoji="0" lang="cs-CZ" altLang="cs-CZ"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pro jednorázové ozáření,</a:t>
            </a:r>
          </a:p>
          <a:p>
            <a:pPr marL="357188" marR="0" lvl="0" indent="-357188" algn="l" defTabSz="914400" rtl="0" eaLnBrk="1" fontAlgn="base" latinLnBrk="0" hangingPunct="1">
              <a:lnSpc>
                <a:spcPct val="100000"/>
              </a:lnSpc>
              <a:spcBef>
                <a:spcPts val="1200"/>
              </a:spcBef>
              <a:spcAft>
                <a:spcPct val="0"/>
              </a:spcAft>
              <a:buClrTx/>
              <a:buSzTx/>
              <a:buFontTx/>
              <a:buChar char="•"/>
              <a:tabLst>
                <a:tab pos="357188" algn="l"/>
              </a:tabLst>
              <a:defRPr/>
            </a:pPr>
            <a:r>
              <a:rPr kumimoji="0" lang="cs-CZ" altLang="cs-CZ"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 nízkých opakovaných dávek dnes uváděno zhruba 10 </a:t>
            </a:r>
            <a:r>
              <a:rPr kumimoji="0" lang="cs-CZ" altLang="cs-CZ" sz="2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Gy</a:t>
            </a:r>
            <a:r>
              <a:rPr kumimoji="0" lang="cs-CZ" altLang="cs-CZ"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ale možná mnohem citlivější (5-6 </a:t>
            </a:r>
            <a:r>
              <a:rPr kumimoji="0" lang="cs-CZ" altLang="cs-CZ" sz="2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Gy</a:t>
            </a:r>
            <a:r>
              <a:rPr kumimoji="0" lang="cs-CZ" altLang="cs-CZ"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893763" marR="0" lvl="1" indent="-268288" algn="l" defTabSz="914400" rtl="0" eaLnBrk="1" fontAlgn="base" latinLnBrk="0" hangingPunct="1">
              <a:lnSpc>
                <a:spcPct val="100000"/>
              </a:lnSpc>
              <a:spcBef>
                <a:spcPts val="1200"/>
              </a:spcBef>
              <a:spcAft>
                <a:spcPct val="0"/>
              </a:spcAft>
              <a:buClrTx/>
              <a:buSzTx/>
              <a:buFontTx/>
              <a:buChar char="•"/>
              <a:tabLst>
                <a:tab pos="357188" algn="l"/>
              </a:tabLst>
              <a:defRPr/>
            </a:pPr>
            <a:r>
              <a:rPr kumimoji="0" lang="cs-CZ" altLang="cs-CZ"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např. u pracovníků často sledujících číselníky přístrojů osvěcované radionuklidy) </a:t>
            </a:r>
          </a:p>
          <a:p>
            <a:pPr marL="893763" marR="0" lvl="1" indent="-268288" algn="l" defTabSz="914400" rtl="0" eaLnBrk="1" fontAlgn="base" latinLnBrk="0" hangingPunct="1">
              <a:lnSpc>
                <a:spcPct val="100000"/>
              </a:lnSpc>
              <a:spcBef>
                <a:spcPts val="1200"/>
              </a:spcBef>
              <a:spcAft>
                <a:spcPct val="0"/>
              </a:spcAft>
              <a:buClrTx/>
              <a:buSzTx/>
              <a:buFontTx/>
              <a:buChar char="•"/>
              <a:tabLst>
                <a:tab pos="357188" algn="l"/>
              </a:tabLst>
              <a:defRPr/>
            </a:pPr>
            <a:r>
              <a:rPr kumimoji="0" lang="cs-CZ" altLang="cs-CZ"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nebo chirurgů, kteří operují pod pojízdným rentgenem </a:t>
            </a:r>
            <a:r>
              <a:rPr kumimoji="0" lang="cs-CZ" altLang="cs-CZ" sz="2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záření se z těla pacienta poměrně intenzivně rozptyluje na všechny strany – nutno speciální ochranné brýle apod.</a:t>
            </a:r>
          </a:p>
          <a:p>
            <a:pPr marL="357188" marR="0" lvl="0" indent="-357188" algn="l" defTabSz="914400" rtl="0" eaLnBrk="1" fontAlgn="base" latinLnBrk="0" hangingPunct="1">
              <a:lnSpc>
                <a:spcPct val="100000"/>
              </a:lnSpc>
              <a:spcBef>
                <a:spcPts val="1200"/>
              </a:spcBef>
              <a:spcAft>
                <a:spcPct val="0"/>
              </a:spcAft>
              <a:buClrTx/>
              <a:buSzTx/>
              <a:buFontTx/>
              <a:buChar char="•"/>
              <a:tabLst>
                <a:tab pos="357188" algn="l"/>
              </a:tabLst>
              <a:defRPr/>
            </a:pPr>
            <a:r>
              <a:rPr kumimoji="0" lang="cs-CZ" altLang="cs-CZ"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projeví se až po delším čase (u protrahovaných dávek až několik let)</a:t>
            </a:r>
          </a:p>
          <a:p>
            <a:pPr marL="357188" marR="0" lvl="0" indent="-357188" algn="l" defTabSz="914400" rtl="0" eaLnBrk="1" fontAlgn="base" latinLnBrk="0" hangingPunct="1">
              <a:lnSpc>
                <a:spcPct val="100000"/>
              </a:lnSpc>
              <a:spcBef>
                <a:spcPts val="1200"/>
              </a:spcBef>
              <a:spcAft>
                <a:spcPct val="0"/>
              </a:spcAft>
              <a:buClrTx/>
              <a:buSzTx/>
              <a:buFontTx/>
              <a:buChar char="•"/>
              <a:tabLst>
                <a:tab pos="357188" algn="l"/>
              </a:tabLst>
              <a:defRPr/>
            </a:pPr>
            <a:endParaRPr kumimoji="0" lang="cs-CZ" altLang="cs-CZ" sz="2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0" name="TextovéPole 9">
            <a:extLst>
              <a:ext uri="{FF2B5EF4-FFF2-40B4-BE49-F238E27FC236}">
                <a16:creationId xmlns:a16="http://schemas.microsoft.com/office/drawing/2014/main" id="{15D5163C-04E4-443B-BDED-702C0F9A98FA}"/>
              </a:ext>
            </a:extLst>
          </p:cNvPr>
          <p:cNvSpPr txBox="1"/>
          <p:nvPr/>
        </p:nvSpPr>
        <p:spPr>
          <a:xfrm>
            <a:off x="7844588" y="4427363"/>
            <a:ext cx="4026027"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Proton beam radiation therapy Eyelash loss, iris neovascularization, dry eye and cataract as can be seen after proton beam radiation therapy.</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Obrázek 3" descr="Obsah obrázku kosmetické, zavřít&#10;&#10;Popis byl vytvořen automaticky">
            <a:extLst>
              <a:ext uri="{FF2B5EF4-FFF2-40B4-BE49-F238E27FC236}">
                <a16:creationId xmlns:a16="http://schemas.microsoft.com/office/drawing/2014/main" id="{135B8272-F42D-4063-AA78-ADC16F6D5A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5024" y="416585"/>
            <a:ext cx="3810000" cy="3657600"/>
          </a:xfrm>
          <a:prstGeom prst="rect">
            <a:avLst/>
          </a:prstGeom>
        </p:spPr>
      </p:pic>
    </p:spTree>
    <p:extLst>
      <p:ext uri="{BB962C8B-B14F-4D97-AF65-F5344CB8AC3E}">
        <p14:creationId xmlns:p14="http://schemas.microsoft.com/office/powerpoint/2010/main" val="32451862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a:extLst>
              <a:ext uri="{FF2B5EF4-FFF2-40B4-BE49-F238E27FC236}">
                <a16:creationId xmlns:a16="http://schemas.microsoft.com/office/drawing/2014/main" id="{F30FA311-F7BC-493A-A7E3-91E8B110597B}"/>
              </a:ext>
            </a:extLst>
          </p:cNvPr>
          <p:cNvSpPr txBox="1">
            <a:spLocks noChangeArrowheads="1"/>
          </p:cNvSpPr>
          <p:nvPr/>
        </p:nvSpPr>
        <p:spPr bwMode="auto">
          <a:xfrm>
            <a:off x="1360211" y="700280"/>
            <a:ext cx="4056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1" i="0" u="none" strike="noStrike" kern="1200" cap="none" spc="0" normalizeH="0" baseline="0" noProof="0" dirty="0">
                <a:ln>
                  <a:noFill/>
                </a:ln>
                <a:solidFill>
                  <a:srgbClr val="FF3300"/>
                </a:solidFill>
                <a:effectLst/>
                <a:uLnTx/>
                <a:uFillTx/>
                <a:latin typeface="Arial" panose="020B0604020202020204" pitchFamily="34" charset="0"/>
                <a:ea typeface="+mn-ea"/>
                <a:cs typeface="+mn-cs"/>
              </a:rPr>
              <a:t>IV. POŠKOZENÍ FERTILITY</a:t>
            </a:r>
            <a:endParaRPr kumimoji="0" lang="cs-CZ" altLang="cs-CZ" sz="2400" b="0" i="0" u="none" strike="noStrike" kern="1200" cap="none" spc="0" normalizeH="0" baseline="0" noProof="0" dirty="0">
              <a:ln>
                <a:noFill/>
              </a:ln>
              <a:solidFill>
                <a:srgbClr val="FF3300"/>
              </a:solidFill>
              <a:effectLst/>
              <a:uLnTx/>
              <a:uFillTx/>
              <a:latin typeface="Arial" panose="020B0604020202020204" pitchFamily="34" charset="0"/>
              <a:ea typeface="+mn-ea"/>
              <a:cs typeface="+mn-cs"/>
            </a:endParaRPr>
          </a:p>
        </p:txBody>
      </p:sp>
      <p:sp>
        <p:nvSpPr>
          <p:cNvPr id="3" name="Text Box 7">
            <a:extLst>
              <a:ext uri="{FF2B5EF4-FFF2-40B4-BE49-F238E27FC236}">
                <a16:creationId xmlns:a16="http://schemas.microsoft.com/office/drawing/2014/main" id="{25957337-762E-4D9D-BD98-3CED97DBECF7}"/>
              </a:ext>
            </a:extLst>
          </p:cNvPr>
          <p:cNvSpPr txBox="1">
            <a:spLocks noChangeArrowheads="1"/>
          </p:cNvSpPr>
          <p:nvPr/>
        </p:nvSpPr>
        <p:spPr bwMode="auto">
          <a:xfrm>
            <a:off x="1431648" y="1059055"/>
            <a:ext cx="8445500"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57188" indent="-357188" eaLnBrk="0" hangingPunct="0">
              <a:tabLst>
                <a:tab pos="357188" algn="l"/>
              </a:tabLst>
              <a:defRPr sz="1600">
                <a:solidFill>
                  <a:schemeClr val="tx1"/>
                </a:solidFill>
                <a:latin typeface="Arial" panose="020B0604020202020204" pitchFamily="34" charset="0"/>
              </a:defRPr>
            </a:lvl1pPr>
            <a:lvl2pPr marL="893763" indent="-268288" eaLnBrk="0" hangingPunct="0">
              <a:tabLst>
                <a:tab pos="357188" algn="l"/>
              </a:tabLst>
              <a:defRPr sz="1600">
                <a:solidFill>
                  <a:schemeClr val="tx1"/>
                </a:solidFill>
                <a:latin typeface="Arial" panose="020B0604020202020204" pitchFamily="34" charset="0"/>
              </a:defRPr>
            </a:lvl2pPr>
            <a:lvl3pPr marL="1143000" indent="-228600" eaLnBrk="0" hangingPunct="0">
              <a:tabLst>
                <a:tab pos="357188" algn="l"/>
              </a:tabLst>
              <a:defRPr sz="1600">
                <a:solidFill>
                  <a:schemeClr val="tx1"/>
                </a:solidFill>
                <a:latin typeface="Arial" panose="020B0604020202020204" pitchFamily="34" charset="0"/>
              </a:defRPr>
            </a:lvl3pPr>
            <a:lvl4pPr marL="1600200" indent="-228600" eaLnBrk="0" hangingPunct="0">
              <a:tabLst>
                <a:tab pos="357188" algn="l"/>
              </a:tabLst>
              <a:defRPr sz="1600">
                <a:solidFill>
                  <a:schemeClr val="tx1"/>
                </a:solidFill>
                <a:latin typeface="Arial" panose="020B0604020202020204" pitchFamily="34" charset="0"/>
              </a:defRPr>
            </a:lvl4pPr>
            <a:lvl5pPr marL="2057400" indent="-228600" eaLnBrk="0" hangingPunct="0">
              <a:tabLst>
                <a:tab pos="357188" algn="l"/>
              </a:tabLst>
              <a:defRPr sz="1600">
                <a:solidFill>
                  <a:schemeClr val="tx1"/>
                </a:solidFill>
                <a:latin typeface="Arial" panose="020B0604020202020204" pitchFamily="34" charset="0"/>
              </a:defRPr>
            </a:lvl5pPr>
            <a:lvl6pPr marL="25146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6pPr>
            <a:lvl7pPr marL="29718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7pPr>
            <a:lvl8pPr marL="34290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8pPr>
            <a:lvl9pPr marL="3886200" indent="-228600" eaLnBrk="0" fontAlgn="base" hangingPunct="0">
              <a:spcBef>
                <a:spcPct val="0"/>
              </a:spcBef>
              <a:spcAft>
                <a:spcPct val="0"/>
              </a:spcAft>
              <a:tabLst>
                <a:tab pos="357188" algn="l"/>
              </a:tabLst>
              <a:defRPr sz="1600">
                <a:solidFill>
                  <a:schemeClr val="tx1"/>
                </a:solidFill>
                <a:latin typeface="Arial" panose="020B0604020202020204" pitchFamily="34" charset="0"/>
              </a:defRPr>
            </a:lvl9pPr>
          </a:lstStyle>
          <a:p>
            <a:pPr marL="357188" marR="0" lvl="0" indent="-357188" algn="l" defTabSz="914400" rtl="0" eaLnBrk="1" fontAlgn="base" latinLnBrk="0" hangingPunct="1">
              <a:lnSpc>
                <a:spcPct val="100000"/>
              </a:lnSpc>
              <a:spcBef>
                <a:spcPct val="0"/>
              </a:spcBef>
              <a:spcAft>
                <a:spcPct val="0"/>
              </a:spcAft>
              <a:buClrTx/>
              <a:buSzTx/>
              <a:buFontTx/>
              <a:buChar char="•"/>
              <a:tabLst>
                <a:tab pos="357188" algn="l"/>
              </a:tabLst>
              <a:defRPr/>
            </a:pPr>
            <a: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týká se obou pohlaví, muži ale výrazně citlivější</a:t>
            </a:r>
          </a:p>
          <a:p>
            <a:pPr marL="893763" marR="0" lvl="1" indent="-268288" algn="l" defTabSz="914400" rtl="0" eaLnBrk="1" fontAlgn="base" latinLnBrk="0" hangingPunct="1">
              <a:lnSpc>
                <a:spcPct val="100000"/>
              </a:lnSpc>
              <a:spcBef>
                <a:spcPct val="0"/>
              </a:spcBef>
              <a:spcAft>
                <a:spcPct val="0"/>
              </a:spcAft>
              <a:buClrTx/>
              <a:buSzTx/>
              <a:buFontTx/>
              <a:buChar char="•"/>
              <a:tabLst>
                <a:tab pos="357188" algn="l"/>
              </a:tabLst>
              <a:defRPr/>
            </a:pPr>
            <a: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prahová dávka (D</a:t>
            </a:r>
            <a:r>
              <a:rPr kumimoji="0" lang="cs-CZ" altLang="cs-CZ" sz="1800" b="0" i="0" u="none" strike="noStrike" kern="1200" cap="none" spc="0" normalizeH="0" baseline="-25000" noProof="0">
                <a:ln>
                  <a:noFill/>
                </a:ln>
                <a:solidFill>
                  <a:srgbClr val="000000"/>
                </a:solidFill>
                <a:effectLst/>
                <a:uLnTx/>
                <a:uFillTx/>
                <a:latin typeface="Arial" panose="020B0604020202020204" pitchFamily="34" charset="0"/>
                <a:ea typeface="+mn-ea"/>
                <a:cs typeface="+mn-cs"/>
              </a:rPr>
              <a:t>p</a:t>
            </a:r>
            <a: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 u mužů: 250 mGy (!) pro dočasnou sterilitu (přechodná aspermie), cca. 3 Gy pro trvalou</a:t>
            </a:r>
          </a:p>
          <a:p>
            <a:pPr marL="893763" marR="0" lvl="1" indent="-268288" algn="l" defTabSz="914400" rtl="0" eaLnBrk="1" fontAlgn="base" latinLnBrk="0" hangingPunct="1">
              <a:lnSpc>
                <a:spcPct val="100000"/>
              </a:lnSpc>
              <a:spcBef>
                <a:spcPct val="0"/>
              </a:spcBef>
              <a:spcAft>
                <a:spcPct val="0"/>
              </a:spcAft>
              <a:buClrTx/>
              <a:buSzTx/>
              <a:buFontTx/>
              <a:buChar char="•"/>
              <a:tabLst>
                <a:tab pos="357188" algn="l"/>
              </a:tabLst>
              <a:defRPr/>
            </a:pPr>
            <a:r>
              <a:rPr kumimoji="0" lang="cs-CZ" altLang="cs-CZ" sz="1800" b="0" i="0" u="none" strike="noStrike" kern="1200" cap="none" spc="0" normalizeH="0" baseline="0" noProof="0">
                <a:ln>
                  <a:noFill/>
                </a:ln>
                <a:solidFill>
                  <a:srgbClr val="000000"/>
                </a:solidFill>
                <a:effectLst/>
                <a:uLnTx/>
                <a:uFillTx/>
                <a:latin typeface="Arial" panose="020B0604020202020204" pitchFamily="34" charset="0"/>
                <a:ea typeface="+mn-ea"/>
                <a:cs typeface="+mn-cs"/>
              </a:rPr>
              <a:t>u žen je Dp 3-8 Gy, v závislosti na věku ženy – s věkem klesá počet vajíček a tedy i D</a:t>
            </a:r>
            <a:r>
              <a:rPr kumimoji="0" lang="cs-CZ" altLang="cs-CZ" sz="1800" b="0" i="0" u="none" strike="noStrike" kern="1200" cap="none" spc="0" normalizeH="0" baseline="-25000" noProof="0">
                <a:ln>
                  <a:noFill/>
                </a:ln>
                <a:solidFill>
                  <a:srgbClr val="000000"/>
                </a:solidFill>
                <a:effectLst/>
                <a:uLnTx/>
                <a:uFillTx/>
                <a:latin typeface="Arial" panose="020B0604020202020204" pitchFamily="34" charset="0"/>
                <a:ea typeface="+mn-ea"/>
                <a:cs typeface="+mn-cs"/>
              </a:rPr>
              <a:t>p</a:t>
            </a:r>
          </a:p>
        </p:txBody>
      </p:sp>
      <p:sp>
        <p:nvSpPr>
          <p:cNvPr id="4" name="Text Box 8">
            <a:extLst>
              <a:ext uri="{FF2B5EF4-FFF2-40B4-BE49-F238E27FC236}">
                <a16:creationId xmlns:a16="http://schemas.microsoft.com/office/drawing/2014/main" id="{82ADD036-E847-4C13-A1BF-135F0A040974}"/>
              </a:ext>
            </a:extLst>
          </p:cNvPr>
          <p:cNvSpPr txBox="1">
            <a:spLocks noChangeArrowheads="1"/>
          </p:cNvSpPr>
          <p:nvPr/>
        </p:nvSpPr>
        <p:spPr bwMode="auto">
          <a:xfrm>
            <a:off x="1360212" y="2652905"/>
            <a:ext cx="3279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1" i="0" u="none" strike="noStrike" kern="1200" cap="none" spc="0" normalizeH="0" baseline="0" noProof="0">
                <a:ln>
                  <a:noFill/>
                </a:ln>
                <a:solidFill>
                  <a:srgbClr val="FF3300"/>
                </a:solidFill>
                <a:effectLst/>
                <a:uLnTx/>
                <a:uFillTx/>
                <a:latin typeface="Arial" panose="020B0604020202020204" pitchFamily="34" charset="0"/>
                <a:ea typeface="+mn-ea"/>
                <a:cs typeface="+mn-cs"/>
              </a:rPr>
              <a:t>V. Radiační zápal plic</a:t>
            </a:r>
            <a:endParaRPr kumimoji="0" lang="cs-CZ" altLang="cs-CZ" sz="2400" b="0"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5" name="Text Box 9">
            <a:extLst>
              <a:ext uri="{FF2B5EF4-FFF2-40B4-BE49-F238E27FC236}">
                <a16:creationId xmlns:a16="http://schemas.microsoft.com/office/drawing/2014/main" id="{2F15C40C-443A-451F-9C95-CBA76D923604}"/>
              </a:ext>
            </a:extLst>
          </p:cNvPr>
          <p:cNvSpPr txBox="1">
            <a:spLocks noChangeArrowheads="1"/>
          </p:cNvSpPr>
          <p:nvPr/>
        </p:nvSpPr>
        <p:spPr bwMode="auto">
          <a:xfrm>
            <a:off x="1336398" y="3110105"/>
            <a:ext cx="44973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1" i="0" u="none" strike="noStrike" kern="1200" cap="none" spc="0" normalizeH="0" baseline="0" noProof="0">
                <a:ln>
                  <a:noFill/>
                </a:ln>
                <a:solidFill>
                  <a:srgbClr val="FF3300"/>
                </a:solidFill>
                <a:effectLst/>
                <a:uLnTx/>
                <a:uFillTx/>
                <a:latin typeface="Arial" panose="020B0604020202020204" pitchFamily="34" charset="0"/>
                <a:ea typeface="+mn-ea"/>
                <a:cs typeface="+mn-cs"/>
              </a:rPr>
              <a:t>VI. Radiační zánět nosohltanu</a:t>
            </a:r>
            <a:endParaRPr kumimoji="0" lang="cs-CZ" altLang="cs-CZ" sz="2400" b="0"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
        <p:nvSpPr>
          <p:cNvPr id="6" name="Text Box 10">
            <a:extLst>
              <a:ext uri="{FF2B5EF4-FFF2-40B4-BE49-F238E27FC236}">
                <a16:creationId xmlns:a16="http://schemas.microsoft.com/office/drawing/2014/main" id="{7C5B149E-3194-4FE1-A8F9-68BE959932E6}"/>
              </a:ext>
            </a:extLst>
          </p:cNvPr>
          <p:cNvSpPr txBox="1">
            <a:spLocks noChangeArrowheads="1"/>
          </p:cNvSpPr>
          <p:nvPr/>
        </p:nvSpPr>
        <p:spPr bwMode="auto">
          <a:xfrm>
            <a:off x="5247998" y="3508567"/>
            <a:ext cx="725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600">
                <a:solidFill>
                  <a:schemeClr val="tx1"/>
                </a:solidFill>
                <a:latin typeface="Arial" panose="020B0604020202020204" pitchFamily="34" charset="0"/>
              </a:defRPr>
            </a:lvl1pPr>
            <a:lvl2pPr marL="742950" indent="-285750" eaLnBrk="0" hangingPunct="0">
              <a:defRPr sz="1600">
                <a:solidFill>
                  <a:schemeClr val="tx1"/>
                </a:solidFill>
                <a:latin typeface="Arial" panose="020B0604020202020204" pitchFamily="34" charset="0"/>
              </a:defRPr>
            </a:lvl2pPr>
            <a:lvl3pPr marL="1143000" indent="-228600" eaLnBrk="0" hangingPunct="0">
              <a:defRPr sz="1600">
                <a:solidFill>
                  <a:schemeClr val="tx1"/>
                </a:solidFill>
                <a:latin typeface="Arial" panose="020B0604020202020204" pitchFamily="34" charset="0"/>
              </a:defRPr>
            </a:lvl3pPr>
            <a:lvl4pPr marL="1600200" indent="-228600" eaLnBrk="0" hangingPunct="0">
              <a:defRPr sz="1600">
                <a:solidFill>
                  <a:schemeClr val="tx1"/>
                </a:solidFill>
                <a:latin typeface="Arial" panose="020B0604020202020204" pitchFamily="34" charset="0"/>
              </a:defRPr>
            </a:lvl4pPr>
            <a:lvl5pPr marL="2057400" indent="-228600" eaLnBrk="0" hangingPunct="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cs-CZ" altLang="cs-CZ" sz="2400" b="1" i="0" u="none" strike="noStrike" kern="1200" cap="none" spc="0" normalizeH="0" baseline="0" noProof="0">
                <a:ln>
                  <a:noFill/>
                </a:ln>
                <a:solidFill>
                  <a:srgbClr val="FF3300"/>
                </a:solidFill>
                <a:effectLst/>
                <a:uLnTx/>
                <a:uFillTx/>
                <a:latin typeface="Arial" panose="020B0604020202020204" pitchFamily="34" charset="0"/>
                <a:ea typeface="+mn-ea"/>
                <a:cs typeface="+mn-cs"/>
              </a:rPr>
              <a:t>atd.</a:t>
            </a:r>
            <a:endParaRPr kumimoji="0" lang="cs-CZ" altLang="cs-CZ" sz="2400" b="0" i="0" u="none" strike="noStrike" kern="1200" cap="none" spc="0" normalizeH="0" baseline="0" noProof="0">
              <a:ln>
                <a:noFill/>
              </a:ln>
              <a:solidFill>
                <a:srgbClr val="FF33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35987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4" descr="Obsah obrázku text&#10;&#10;Popis byl vytvořen automaticky">
            <a:extLst>
              <a:ext uri="{FF2B5EF4-FFF2-40B4-BE49-F238E27FC236}">
                <a16:creationId xmlns:a16="http://schemas.microsoft.com/office/drawing/2014/main" id="{BBD9F8A7-3AD8-4FDC-A174-A757903BADF5}"/>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56550"/>
          <a:stretch/>
        </p:blipFill>
        <p:spPr>
          <a:xfrm>
            <a:off x="2005924" y="457390"/>
            <a:ext cx="8288967" cy="5943220"/>
          </a:xfrm>
        </p:spPr>
      </p:pic>
    </p:spTree>
    <p:extLst>
      <p:ext uri="{BB962C8B-B14F-4D97-AF65-F5344CB8AC3E}">
        <p14:creationId xmlns:p14="http://schemas.microsoft.com/office/powerpoint/2010/main" val="17182508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A08D1E63-7831-4202-FF3D-A06A2C0483C0}"/>
              </a:ext>
            </a:extLst>
          </p:cNvPr>
          <p:cNvSpPr>
            <a:spLocks noGrp="1"/>
          </p:cNvSpPr>
          <p:nvPr>
            <p:ph type="title"/>
          </p:nvPr>
        </p:nvSpPr>
        <p:spPr>
          <a:xfrm>
            <a:off x="838200" y="885217"/>
            <a:ext cx="10515600" cy="1702340"/>
          </a:xfrm>
        </p:spPr>
        <p:txBody>
          <a:bodyPr>
            <a:normAutofit/>
          </a:bodyPr>
          <a:lstStyle/>
          <a:p>
            <a:pPr algn="ctr"/>
            <a:r>
              <a:rPr kumimoji="0" lang="cs-CZ" altLang="cs-CZ" sz="44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Stochastické účinky</a:t>
            </a:r>
            <a:r>
              <a:rPr kumimoji="0" lang="cs-CZ" altLang="cs-CZ"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br>
              <a:rPr kumimoji="0" lang="cs-CZ" altLang="cs-CZ"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br>
            <a:endParaRPr lang="cs-CZ" dirty="0"/>
          </a:p>
        </p:txBody>
      </p:sp>
    </p:spTree>
    <p:extLst>
      <p:ext uri="{BB962C8B-B14F-4D97-AF65-F5344CB8AC3E}">
        <p14:creationId xmlns:p14="http://schemas.microsoft.com/office/powerpoint/2010/main" val="5179821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60F5675-1FC1-46F5-87CB-7016CB675678}"/>
              </a:ext>
            </a:extLst>
          </p:cNvPr>
          <p:cNvSpPr>
            <a:spLocks noGrp="1"/>
          </p:cNvSpPr>
          <p:nvPr>
            <p:ph type="title"/>
          </p:nvPr>
        </p:nvSpPr>
        <p:spPr/>
        <p:txBody>
          <a:bodyPr/>
          <a:lstStyle/>
          <a:p>
            <a:r>
              <a:rPr lang="en-US" dirty="0"/>
              <a:t>BIOLOGICAL RADIATION EFFECTS</a:t>
            </a:r>
          </a:p>
        </p:txBody>
      </p:sp>
      <p:sp>
        <p:nvSpPr>
          <p:cNvPr id="4" name="TextovéPole 3">
            <a:extLst>
              <a:ext uri="{FF2B5EF4-FFF2-40B4-BE49-F238E27FC236}">
                <a16:creationId xmlns:a16="http://schemas.microsoft.com/office/drawing/2014/main" id="{3CDF298C-B1C2-40D9-AE9C-818799D2FC92}"/>
              </a:ext>
            </a:extLst>
          </p:cNvPr>
          <p:cNvSpPr txBox="1"/>
          <p:nvPr/>
        </p:nvSpPr>
        <p:spPr>
          <a:xfrm>
            <a:off x="7573878" y="1885895"/>
            <a:ext cx="2403543" cy="461665"/>
          </a:xfrm>
          <a:prstGeom prst="rect">
            <a:avLst/>
          </a:prstGeom>
          <a:noFill/>
        </p:spPr>
        <p:txBody>
          <a:bodyPr wrap="none" rtlCol="0">
            <a:spAutoFit/>
          </a:bodyPr>
          <a:lstStyle/>
          <a:p>
            <a:r>
              <a:rPr lang="en-US" sz="2400" b="1" dirty="0"/>
              <a:t>Stochastic effects</a:t>
            </a:r>
          </a:p>
        </p:txBody>
      </p:sp>
      <p:sp>
        <p:nvSpPr>
          <p:cNvPr id="5" name="TextovéPole 4">
            <a:extLst>
              <a:ext uri="{FF2B5EF4-FFF2-40B4-BE49-F238E27FC236}">
                <a16:creationId xmlns:a16="http://schemas.microsoft.com/office/drawing/2014/main" id="{4B4EBDF9-4821-4F75-AC1C-1ED4F86A8EB4}"/>
              </a:ext>
            </a:extLst>
          </p:cNvPr>
          <p:cNvSpPr txBox="1"/>
          <p:nvPr/>
        </p:nvSpPr>
        <p:spPr>
          <a:xfrm>
            <a:off x="3820026" y="1885895"/>
            <a:ext cx="2823850" cy="461665"/>
          </a:xfrm>
          <a:prstGeom prst="rect">
            <a:avLst/>
          </a:prstGeom>
          <a:noFill/>
        </p:spPr>
        <p:txBody>
          <a:bodyPr wrap="none" rtlCol="0">
            <a:spAutoFit/>
          </a:bodyPr>
          <a:lstStyle/>
          <a:p>
            <a:r>
              <a:rPr lang="en-US" sz="2400" b="1" dirty="0"/>
              <a:t>Deterministic effects</a:t>
            </a:r>
          </a:p>
        </p:txBody>
      </p:sp>
      <p:sp>
        <p:nvSpPr>
          <p:cNvPr id="6" name="TextovéPole 5">
            <a:extLst>
              <a:ext uri="{FF2B5EF4-FFF2-40B4-BE49-F238E27FC236}">
                <a16:creationId xmlns:a16="http://schemas.microsoft.com/office/drawing/2014/main" id="{86D3C076-8A01-4212-A8DE-A42086C57B0A}"/>
              </a:ext>
            </a:extLst>
          </p:cNvPr>
          <p:cNvSpPr txBox="1"/>
          <p:nvPr/>
        </p:nvSpPr>
        <p:spPr>
          <a:xfrm>
            <a:off x="555987" y="2630721"/>
            <a:ext cx="869149" cy="369332"/>
          </a:xfrm>
          <a:prstGeom prst="rect">
            <a:avLst/>
          </a:prstGeom>
          <a:noFill/>
        </p:spPr>
        <p:txBody>
          <a:bodyPr wrap="none" rtlCol="0">
            <a:spAutoFit/>
          </a:bodyPr>
          <a:lstStyle/>
          <a:p>
            <a:r>
              <a:rPr lang="en-US" dirty="0"/>
              <a:t>IR dose</a:t>
            </a:r>
          </a:p>
        </p:txBody>
      </p:sp>
      <p:sp>
        <p:nvSpPr>
          <p:cNvPr id="7" name="TextovéPole 6">
            <a:extLst>
              <a:ext uri="{FF2B5EF4-FFF2-40B4-BE49-F238E27FC236}">
                <a16:creationId xmlns:a16="http://schemas.microsoft.com/office/drawing/2014/main" id="{7F5F0FE6-6545-41D8-9D2F-377F95B60B06}"/>
              </a:ext>
            </a:extLst>
          </p:cNvPr>
          <p:cNvSpPr txBox="1"/>
          <p:nvPr/>
        </p:nvSpPr>
        <p:spPr>
          <a:xfrm>
            <a:off x="555987" y="3970709"/>
            <a:ext cx="1472263" cy="369332"/>
          </a:xfrm>
          <a:prstGeom prst="rect">
            <a:avLst/>
          </a:prstGeom>
          <a:noFill/>
        </p:spPr>
        <p:txBody>
          <a:bodyPr wrap="none" rtlCol="0">
            <a:spAutoFit/>
          </a:bodyPr>
          <a:lstStyle/>
          <a:p>
            <a:r>
              <a:rPr lang="en-US" dirty="0"/>
              <a:t>Time of onset</a:t>
            </a:r>
          </a:p>
        </p:txBody>
      </p:sp>
      <p:sp>
        <p:nvSpPr>
          <p:cNvPr id="8" name="TextovéPole 7">
            <a:extLst>
              <a:ext uri="{FF2B5EF4-FFF2-40B4-BE49-F238E27FC236}">
                <a16:creationId xmlns:a16="http://schemas.microsoft.com/office/drawing/2014/main" id="{1C173054-5FB3-4AEE-9797-1E850593B92C}"/>
              </a:ext>
            </a:extLst>
          </p:cNvPr>
          <p:cNvSpPr txBox="1"/>
          <p:nvPr/>
        </p:nvSpPr>
        <p:spPr>
          <a:xfrm>
            <a:off x="555987" y="3540930"/>
            <a:ext cx="2037289" cy="369332"/>
          </a:xfrm>
          <a:prstGeom prst="rect">
            <a:avLst/>
          </a:prstGeom>
          <a:noFill/>
        </p:spPr>
        <p:txBody>
          <a:bodyPr wrap="none" rtlCol="0">
            <a:spAutoFit/>
          </a:bodyPr>
          <a:lstStyle/>
          <a:p>
            <a:r>
              <a:rPr lang="en-US" dirty="0"/>
              <a:t>Cause of the effects</a:t>
            </a:r>
          </a:p>
        </p:txBody>
      </p:sp>
      <p:sp>
        <p:nvSpPr>
          <p:cNvPr id="9" name="TextovéPole 8">
            <a:extLst>
              <a:ext uri="{FF2B5EF4-FFF2-40B4-BE49-F238E27FC236}">
                <a16:creationId xmlns:a16="http://schemas.microsoft.com/office/drawing/2014/main" id="{56952E52-9D03-4314-8214-CA98DC2260EE}"/>
              </a:ext>
            </a:extLst>
          </p:cNvPr>
          <p:cNvSpPr txBox="1"/>
          <p:nvPr/>
        </p:nvSpPr>
        <p:spPr>
          <a:xfrm>
            <a:off x="555987" y="4405975"/>
            <a:ext cx="1159676" cy="369332"/>
          </a:xfrm>
          <a:prstGeom prst="rect">
            <a:avLst/>
          </a:prstGeom>
          <a:noFill/>
        </p:spPr>
        <p:txBody>
          <a:bodyPr wrap="none" rtlCol="0">
            <a:spAutoFit/>
          </a:bodyPr>
          <a:lstStyle/>
          <a:p>
            <a:r>
              <a:rPr lang="en-US" dirty="0"/>
              <a:t>Heritable?</a:t>
            </a:r>
          </a:p>
        </p:txBody>
      </p:sp>
      <p:sp>
        <p:nvSpPr>
          <p:cNvPr id="10" name="TextovéPole 9">
            <a:extLst>
              <a:ext uri="{FF2B5EF4-FFF2-40B4-BE49-F238E27FC236}">
                <a16:creationId xmlns:a16="http://schemas.microsoft.com/office/drawing/2014/main" id="{71648C03-19E8-4DBD-8347-8F38640C248C}"/>
              </a:ext>
            </a:extLst>
          </p:cNvPr>
          <p:cNvSpPr txBox="1"/>
          <p:nvPr/>
        </p:nvSpPr>
        <p:spPr>
          <a:xfrm>
            <a:off x="555987" y="4850293"/>
            <a:ext cx="2704136" cy="646331"/>
          </a:xfrm>
          <a:prstGeom prst="rect">
            <a:avLst/>
          </a:prstGeom>
          <a:noFill/>
        </p:spPr>
        <p:txBody>
          <a:bodyPr wrap="square" rtlCol="0">
            <a:spAutoFit/>
          </a:bodyPr>
          <a:lstStyle/>
          <a:p>
            <a:r>
              <a:rPr lang="en-US"/>
              <a:t>What parameter of the effect increases with dose?</a:t>
            </a:r>
          </a:p>
        </p:txBody>
      </p:sp>
      <p:sp>
        <p:nvSpPr>
          <p:cNvPr id="11" name="TextovéPole 10">
            <a:extLst>
              <a:ext uri="{FF2B5EF4-FFF2-40B4-BE49-F238E27FC236}">
                <a16:creationId xmlns:a16="http://schemas.microsoft.com/office/drawing/2014/main" id="{99268A4B-223C-49AC-9F4F-F6BB6DF6015E}"/>
              </a:ext>
            </a:extLst>
          </p:cNvPr>
          <p:cNvSpPr txBox="1"/>
          <p:nvPr/>
        </p:nvSpPr>
        <p:spPr>
          <a:xfrm>
            <a:off x="3827809" y="2605136"/>
            <a:ext cx="612668" cy="369332"/>
          </a:xfrm>
          <a:prstGeom prst="rect">
            <a:avLst/>
          </a:prstGeom>
          <a:noFill/>
        </p:spPr>
        <p:txBody>
          <a:bodyPr wrap="none" rtlCol="0">
            <a:spAutoFit/>
          </a:bodyPr>
          <a:lstStyle/>
          <a:p>
            <a:r>
              <a:rPr lang="en-US" dirty="0"/>
              <a:t>High</a:t>
            </a:r>
          </a:p>
        </p:txBody>
      </p:sp>
      <p:sp>
        <p:nvSpPr>
          <p:cNvPr id="12" name="TextovéPole 11">
            <a:extLst>
              <a:ext uri="{FF2B5EF4-FFF2-40B4-BE49-F238E27FC236}">
                <a16:creationId xmlns:a16="http://schemas.microsoft.com/office/drawing/2014/main" id="{2EA0F64F-F06D-4F97-856C-EBEB8831CD64}"/>
              </a:ext>
            </a:extLst>
          </p:cNvPr>
          <p:cNvSpPr txBox="1"/>
          <p:nvPr/>
        </p:nvSpPr>
        <p:spPr>
          <a:xfrm>
            <a:off x="7576951" y="2623977"/>
            <a:ext cx="1411669" cy="369332"/>
          </a:xfrm>
          <a:prstGeom prst="rect">
            <a:avLst/>
          </a:prstGeom>
          <a:noFill/>
        </p:spPr>
        <p:txBody>
          <a:bodyPr wrap="none" rtlCol="0">
            <a:spAutoFit/>
          </a:bodyPr>
          <a:lstStyle/>
          <a:p>
            <a:r>
              <a:rPr lang="en-US" dirty="0"/>
              <a:t>high and low</a:t>
            </a:r>
          </a:p>
        </p:txBody>
      </p:sp>
      <p:sp>
        <p:nvSpPr>
          <p:cNvPr id="13" name="TextovéPole 12">
            <a:extLst>
              <a:ext uri="{FF2B5EF4-FFF2-40B4-BE49-F238E27FC236}">
                <a16:creationId xmlns:a16="http://schemas.microsoft.com/office/drawing/2014/main" id="{586234FB-95D2-43A9-A2AF-197480BF2D83}"/>
              </a:ext>
            </a:extLst>
          </p:cNvPr>
          <p:cNvSpPr txBox="1"/>
          <p:nvPr/>
        </p:nvSpPr>
        <p:spPr>
          <a:xfrm>
            <a:off x="555987" y="3086881"/>
            <a:ext cx="1928926" cy="369332"/>
          </a:xfrm>
          <a:prstGeom prst="rect">
            <a:avLst/>
          </a:prstGeom>
          <a:noFill/>
        </p:spPr>
        <p:txBody>
          <a:bodyPr wrap="none" rtlCol="0">
            <a:spAutoFit/>
          </a:bodyPr>
          <a:lstStyle/>
          <a:p>
            <a:r>
              <a:rPr lang="en-US" dirty="0"/>
              <a:t>IR dose threshold?</a:t>
            </a:r>
          </a:p>
        </p:txBody>
      </p:sp>
      <p:sp>
        <p:nvSpPr>
          <p:cNvPr id="14" name="TextovéPole 13">
            <a:extLst>
              <a:ext uri="{FF2B5EF4-FFF2-40B4-BE49-F238E27FC236}">
                <a16:creationId xmlns:a16="http://schemas.microsoft.com/office/drawing/2014/main" id="{215E9270-E123-49CA-9FA0-636FA53C2E59}"/>
              </a:ext>
            </a:extLst>
          </p:cNvPr>
          <p:cNvSpPr txBox="1"/>
          <p:nvPr/>
        </p:nvSpPr>
        <p:spPr>
          <a:xfrm>
            <a:off x="3848502" y="3059668"/>
            <a:ext cx="485518" cy="369332"/>
          </a:xfrm>
          <a:prstGeom prst="rect">
            <a:avLst/>
          </a:prstGeom>
          <a:noFill/>
        </p:spPr>
        <p:txBody>
          <a:bodyPr wrap="none" rtlCol="0">
            <a:spAutoFit/>
          </a:bodyPr>
          <a:lstStyle/>
          <a:p>
            <a:r>
              <a:rPr lang="en-US" dirty="0"/>
              <a:t>Yes</a:t>
            </a:r>
          </a:p>
        </p:txBody>
      </p:sp>
      <p:sp>
        <p:nvSpPr>
          <p:cNvPr id="15" name="TextovéPole 14">
            <a:extLst>
              <a:ext uri="{FF2B5EF4-FFF2-40B4-BE49-F238E27FC236}">
                <a16:creationId xmlns:a16="http://schemas.microsoft.com/office/drawing/2014/main" id="{63C08F65-64DA-44B3-930A-77F356C60754}"/>
              </a:ext>
            </a:extLst>
          </p:cNvPr>
          <p:cNvSpPr txBox="1"/>
          <p:nvPr/>
        </p:nvSpPr>
        <p:spPr>
          <a:xfrm>
            <a:off x="7582952" y="3096181"/>
            <a:ext cx="3512115" cy="369332"/>
          </a:xfrm>
          <a:prstGeom prst="rect">
            <a:avLst/>
          </a:prstGeom>
          <a:noFill/>
        </p:spPr>
        <p:txBody>
          <a:bodyPr wrap="none" rtlCol="0">
            <a:spAutoFit/>
          </a:bodyPr>
          <a:lstStyle/>
          <a:p>
            <a:r>
              <a:rPr lang="en-US" dirty="0"/>
              <a:t>Not for the LNT model but could be</a:t>
            </a:r>
          </a:p>
        </p:txBody>
      </p:sp>
      <p:sp>
        <p:nvSpPr>
          <p:cNvPr id="16" name="TextovéPole 15">
            <a:extLst>
              <a:ext uri="{FF2B5EF4-FFF2-40B4-BE49-F238E27FC236}">
                <a16:creationId xmlns:a16="http://schemas.microsoft.com/office/drawing/2014/main" id="{C843FFF6-F7F0-4490-B8C0-C425A08DE612}"/>
              </a:ext>
            </a:extLst>
          </p:cNvPr>
          <p:cNvSpPr txBox="1"/>
          <p:nvPr/>
        </p:nvSpPr>
        <p:spPr>
          <a:xfrm>
            <a:off x="3827809" y="3535443"/>
            <a:ext cx="1126719" cy="369332"/>
          </a:xfrm>
          <a:prstGeom prst="rect">
            <a:avLst/>
          </a:prstGeom>
          <a:noFill/>
        </p:spPr>
        <p:txBody>
          <a:bodyPr wrap="none" rtlCol="0">
            <a:spAutoFit/>
          </a:bodyPr>
          <a:lstStyle/>
          <a:p>
            <a:r>
              <a:rPr lang="en-US" dirty="0"/>
              <a:t>Cell death</a:t>
            </a:r>
          </a:p>
        </p:txBody>
      </p:sp>
      <p:sp>
        <p:nvSpPr>
          <p:cNvPr id="17" name="TextovéPole 16">
            <a:extLst>
              <a:ext uri="{FF2B5EF4-FFF2-40B4-BE49-F238E27FC236}">
                <a16:creationId xmlns:a16="http://schemas.microsoft.com/office/drawing/2014/main" id="{13253440-42A1-4DF2-8C7A-A8FA1A582377}"/>
              </a:ext>
            </a:extLst>
          </p:cNvPr>
          <p:cNvSpPr txBox="1"/>
          <p:nvPr/>
        </p:nvSpPr>
        <p:spPr>
          <a:xfrm>
            <a:off x="7582952" y="3530628"/>
            <a:ext cx="1675330" cy="369332"/>
          </a:xfrm>
          <a:prstGeom prst="rect">
            <a:avLst/>
          </a:prstGeom>
          <a:noFill/>
        </p:spPr>
        <p:txBody>
          <a:bodyPr wrap="none" rtlCol="0">
            <a:spAutoFit/>
          </a:bodyPr>
          <a:lstStyle/>
          <a:p>
            <a:r>
              <a:rPr lang="en-US" dirty="0"/>
              <a:t>Cell mutation(s)</a:t>
            </a:r>
          </a:p>
        </p:txBody>
      </p:sp>
      <p:sp>
        <p:nvSpPr>
          <p:cNvPr id="18" name="TextovéPole 17">
            <a:extLst>
              <a:ext uri="{FF2B5EF4-FFF2-40B4-BE49-F238E27FC236}">
                <a16:creationId xmlns:a16="http://schemas.microsoft.com/office/drawing/2014/main" id="{D2A59601-8C8D-4CE0-8227-4D7878D50C45}"/>
              </a:ext>
            </a:extLst>
          </p:cNvPr>
          <p:cNvSpPr txBox="1"/>
          <p:nvPr/>
        </p:nvSpPr>
        <p:spPr>
          <a:xfrm>
            <a:off x="3827809" y="3960282"/>
            <a:ext cx="1299908" cy="369332"/>
          </a:xfrm>
          <a:prstGeom prst="rect">
            <a:avLst/>
          </a:prstGeom>
          <a:noFill/>
        </p:spPr>
        <p:txBody>
          <a:bodyPr wrap="none" rtlCol="0">
            <a:spAutoFit/>
          </a:bodyPr>
          <a:lstStyle/>
          <a:p>
            <a:r>
              <a:rPr lang="en-US" dirty="0"/>
              <a:t>Early or late</a:t>
            </a:r>
          </a:p>
        </p:txBody>
      </p:sp>
      <p:sp>
        <p:nvSpPr>
          <p:cNvPr id="19" name="TextovéPole 18">
            <a:extLst>
              <a:ext uri="{FF2B5EF4-FFF2-40B4-BE49-F238E27FC236}">
                <a16:creationId xmlns:a16="http://schemas.microsoft.com/office/drawing/2014/main" id="{76BC3346-94DD-44D2-9748-745C60931328}"/>
              </a:ext>
            </a:extLst>
          </p:cNvPr>
          <p:cNvSpPr txBox="1"/>
          <p:nvPr/>
        </p:nvSpPr>
        <p:spPr>
          <a:xfrm>
            <a:off x="7582952" y="3960282"/>
            <a:ext cx="1034450" cy="369332"/>
          </a:xfrm>
          <a:prstGeom prst="rect">
            <a:avLst/>
          </a:prstGeom>
          <a:noFill/>
        </p:spPr>
        <p:txBody>
          <a:bodyPr wrap="none" rtlCol="0">
            <a:spAutoFit/>
          </a:bodyPr>
          <a:lstStyle/>
          <a:p>
            <a:r>
              <a:rPr lang="en-US" dirty="0"/>
              <a:t>Late only</a:t>
            </a:r>
          </a:p>
        </p:txBody>
      </p:sp>
      <p:sp>
        <p:nvSpPr>
          <p:cNvPr id="20" name="TextovéPole 19">
            <a:extLst>
              <a:ext uri="{FF2B5EF4-FFF2-40B4-BE49-F238E27FC236}">
                <a16:creationId xmlns:a16="http://schemas.microsoft.com/office/drawing/2014/main" id="{A0E81B83-393D-4ABA-A8F6-46453B8C833D}"/>
              </a:ext>
            </a:extLst>
          </p:cNvPr>
          <p:cNvSpPr txBox="1"/>
          <p:nvPr/>
        </p:nvSpPr>
        <p:spPr>
          <a:xfrm>
            <a:off x="3848502" y="4402524"/>
            <a:ext cx="455574" cy="369332"/>
          </a:xfrm>
          <a:prstGeom prst="rect">
            <a:avLst/>
          </a:prstGeom>
          <a:noFill/>
        </p:spPr>
        <p:txBody>
          <a:bodyPr wrap="none" rtlCol="0">
            <a:spAutoFit/>
          </a:bodyPr>
          <a:lstStyle/>
          <a:p>
            <a:r>
              <a:rPr lang="en-US" dirty="0"/>
              <a:t>No</a:t>
            </a:r>
          </a:p>
        </p:txBody>
      </p:sp>
      <p:sp>
        <p:nvSpPr>
          <p:cNvPr id="21" name="TextovéPole 20">
            <a:extLst>
              <a:ext uri="{FF2B5EF4-FFF2-40B4-BE49-F238E27FC236}">
                <a16:creationId xmlns:a16="http://schemas.microsoft.com/office/drawing/2014/main" id="{9493B647-DF00-40CF-9108-B4F5FD60BCC9}"/>
              </a:ext>
            </a:extLst>
          </p:cNvPr>
          <p:cNvSpPr txBox="1"/>
          <p:nvPr/>
        </p:nvSpPr>
        <p:spPr>
          <a:xfrm>
            <a:off x="7582952" y="4405975"/>
            <a:ext cx="4088427" cy="369332"/>
          </a:xfrm>
          <a:prstGeom prst="rect">
            <a:avLst/>
          </a:prstGeom>
          <a:noFill/>
        </p:spPr>
        <p:txBody>
          <a:bodyPr wrap="none" rtlCol="0">
            <a:spAutoFit/>
          </a:bodyPr>
          <a:lstStyle/>
          <a:p>
            <a:r>
              <a:rPr lang="en-US" dirty="0"/>
              <a:t>Yes or no (depending on the cell affected)</a:t>
            </a:r>
          </a:p>
        </p:txBody>
      </p:sp>
      <p:sp>
        <p:nvSpPr>
          <p:cNvPr id="22" name="TextovéPole 21">
            <a:extLst>
              <a:ext uri="{FF2B5EF4-FFF2-40B4-BE49-F238E27FC236}">
                <a16:creationId xmlns:a16="http://schemas.microsoft.com/office/drawing/2014/main" id="{A7016283-9041-4405-924A-8FAD1733CAB2}"/>
              </a:ext>
            </a:extLst>
          </p:cNvPr>
          <p:cNvSpPr txBox="1"/>
          <p:nvPr/>
        </p:nvSpPr>
        <p:spPr>
          <a:xfrm>
            <a:off x="3840803" y="5130645"/>
            <a:ext cx="936282" cy="369332"/>
          </a:xfrm>
          <a:prstGeom prst="rect">
            <a:avLst/>
          </a:prstGeom>
          <a:noFill/>
        </p:spPr>
        <p:txBody>
          <a:bodyPr wrap="none" rtlCol="0">
            <a:spAutoFit/>
          </a:bodyPr>
          <a:lstStyle/>
          <a:p>
            <a:r>
              <a:rPr lang="en-US" dirty="0"/>
              <a:t>Severity</a:t>
            </a:r>
          </a:p>
        </p:txBody>
      </p:sp>
      <p:sp>
        <p:nvSpPr>
          <p:cNvPr id="23" name="TextovéPole 22">
            <a:extLst>
              <a:ext uri="{FF2B5EF4-FFF2-40B4-BE49-F238E27FC236}">
                <a16:creationId xmlns:a16="http://schemas.microsoft.com/office/drawing/2014/main" id="{B9438F75-29B7-4BEE-8681-1E561CAE5F5D}"/>
              </a:ext>
            </a:extLst>
          </p:cNvPr>
          <p:cNvSpPr txBox="1"/>
          <p:nvPr/>
        </p:nvSpPr>
        <p:spPr>
          <a:xfrm>
            <a:off x="7589225" y="5130645"/>
            <a:ext cx="1195648" cy="369332"/>
          </a:xfrm>
          <a:prstGeom prst="rect">
            <a:avLst/>
          </a:prstGeom>
          <a:noFill/>
        </p:spPr>
        <p:txBody>
          <a:bodyPr wrap="none" rtlCol="0">
            <a:spAutoFit/>
          </a:bodyPr>
          <a:lstStyle/>
          <a:p>
            <a:r>
              <a:rPr lang="en-US" dirty="0"/>
              <a:t>Probability</a:t>
            </a:r>
          </a:p>
        </p:txBody>
      </p:sp>
      <p:sp>
        <p:nvSpPr>
          <p:cNvPr id="24" name="TextovéPole 23">
            <a:extLst>
              <a:ext uri="{FF2B5EF4-FFF2-40B4-BE49-F238E27FC236}">
                <a16:creationId xmlns:a16="http://schemas.microsoft.com/office/drawing/2014/main" id="{BD46356E-03B3-4A17-84EF-A328665FF463}"/>
              </a:ext>
            </a:extLst>
          </p:cNvPr>
          <p:cNvSpPr txBox="1"/>
          <p:nvPr/>
        </p:nvSpPr>
        <p:spPr>
          <a:xfrm>
            <a:off x="555987" y="5591893"/>
            <a:ext cx="2856048" cy="646331"/>
          </a:xfrm>
          <a:prstGeom prst="rect">
            <a:avLst/>
          </a:prstGeom>
          <a:noFill/>
        </p:spPr>
        <p:txBody>
          <a:bodyPr wrap="square" rtlCol="0">
            <a:spAutoFit/>
          </a:bodyPr>
          <a:lstStyle/>
          <a:p>
            <a:r>
              <a:rPr lang="en-US"/>
              <a:t>Can the radiation origin       of the effect be identified?</a:t>
            </a:r>
          </a:p>
        </p:txBody>
      </p:sp>
      <p:sp>
        <p:nvSpPr>
          <p:cNvPr id="25" name="TextovéPole 24">
            <a:extLst>
              <a:ext uri="{FF2B5EF4-FFF2-40B4-BE49-F238E27FC236}">
                <a16:creationId xmlns:a16="http://schemas.microsoft.com/office/drawing/2014/main" id="{867157F4-5417-4811-9A31-D4E450EB3E39}"/>
              </a:ext>
            </a:extLst>
          </p:cNvPr>
          <p:cNvSpPr txBox="1"/>
          <p:nvPr/>
        </p:nvSpPr>
        <p:spPr>
          <a:xfrm>
            <a:off x="3850727" y="5866017"/>
            <a:ext cx="485518" cy="369332"/>
          </a:xfrm>
          <a:prstGeom prst="rect">
            <a:avLst/>
          </a:prstGeom>
          <a:noFill/>
        </p:spPr>
        <p:txBody>
          <a:bodyPr wrap="none" rtlCol="0">
            <a:spAutoFit/>
          </a:bodyPr>
          <a:lstStyle/>
          <a:p>
            <a:r>
              <a:rPr lang="en-US" dirty="0"/>
              <a:t>Yes</a:t>
            </a:r>
          </a:p>
        </p:txBody>
      </p:sp>
      <p:sp>
        <p:nvSpPr>
          <p:cNvPr id="26" name="TextovéPole 25">
            <a:extLst>
              <a:ext uri="{FF2B5EF4-FFF2-40B4-BE49-F238E27FC236}">
                <a16:creationId xmlns:a16="http://schemas.microsoft.com/office/drawing/2014/main" id="{CC97EC10-82C9-4F5B-A3BC-E8F8EC96D423}"/>
              </a:ext>
            </a:extLst>
          </p:cNvPr>
          <p:cNvSpPr txBox="1"/>
          <p:nvPr/>
        </p:nvSpPr>
        <p:spPr>
          <a:xfrm>
            <a:off x="7573562" y="5862188"/>
            <a:ext cx="455574" cy="369332"/>
          </a:xfrm>
          <a:prstGeom prst="rect">
            <a:avLst/>
          </a:prstGeom>
          <a:noFill/>
        </p:spPr>
        <p:txBody>
          <a:bodyPr wrap="none" rtlCol="0">
            <a:spAutoFit/>
          </a:bodyPr>
          <a:lstStyle/>
          <a:p>
            <a:r>
              <a:rPr lang="en-US" dirty="0"/>
              <a:t>No</a:t>
            </a:r>
          </a:p>
        </p:txBody>
      </p:sp>
      <p:cxnSp>
        <p:nvCxnSpPr>
          <p:cNvPr id="28" name="Přímá spojnice 27">
            <a:extLst>
              <a:ext uri="{FF2B5EF4-FFF2-40B4-BE49-F238E27FC236}">
                <a16:creationId xmlns:a16="http://schemas.microsoft.com/office/drawing/2014/main" id="{8200C7B2-0BD1-454D-B1E7-755F89DA2377}"/>
              </a:ext>
            </a:extLst>
          </p:cNvPr>
          <p:cNvCxnSpPr/>
          <p:nvPr/>
        </p:nvCxnSpPr>
        <p:spPr>
          <a:xfrm>
            <a:off x="372979" y="2436395"/>
            <a:ext cx="1129840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9" name="Přímá spojnice 28">
            <a:extLst>
              <a:ext uri="{FF2B5EF4-FFF2-40B4-BE49-F238E27FC236}">
                <a16:creationId xmlns:a16="http://schemas.microsoft.com/office/drawing/2014/main" id="{A5448ADE-A196-4647-8404-9CDCE2C9A6C6}"/>
              </a:ext>
            </a:extLst>
          </p:cNvPr>
          <p:cNvCxnSpPr>
            <a:cxnSpLocks/>
          </p:cNvCxnSpPr>
          <p:nvPr/>
        </p:nvCxnSpPr>
        <p:spPr>
          <a:xfrm flipV="1">
            <a:off x="3359150" y="1690439"/>
            <a:ext cx="0" cy="454192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7" name="Přímá spojnice 36">
            <a:extLst>
              <a:ext uri="{FF2B5EF4-FFF2-40B4-BE49-F238E27FC236}">
                <a16:creationId xmlns:a16="http://schemas.microsoft.com/office/drawing/2014/main" id="{394F0ECD-2CAF-4766-ADC8-DCF8CFFC55ED}"/>
              </a:ext>
            </a:extLst>
          </p:cNvPr>
          <p:cNvCxnSpPr>
            <a:cxnSpLocks/>
          </p:cNvCxnSpPr>
          <p:nvPr/>
        </p:nvCxnSpPr>
        <p:spPr>
          <a:xfrm flipV="1">
            <a:off x="7133055" y="1695705"/>
            <a:ext cx="0" cy="4541921"/>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38" name="Přímá spojnice 37">
            <a:extLst>
              <a:ext uri="{FF2B5EF4-FFF2-40B4-BE49-F238E27FC236}">
                <a16:creationId xmlns:a16="http://schemas.microsoft.com/office/drawing/2014/main" id="{60023CFB-3386-4C8D-94E6-2004AA693769}"/>
              </a:ext>
            </a:extLst>
          </p:cNvPr>
          <p:cNvCxnSpPr/>
          <p:nvPr/>
        </p:nvCxnSpPr>
        <p:spPr>
          <a:xfrm>
            <a:off x="372979" y="3029588"/>
            <a:ext cx="11298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Přímá spojnice 38">
            <a:extLst>
              <a:ext uri="{FF2B5EF4-FFF2-40B4-BE49-F238E27FC236}">
                <a16:creationId xmlns:a16="http://schemas.microsoft.com/office/drawing/2014/main" id="{F0F3C81F-C282-4908-9768-154CB85693FB}"/>
              </a:ext>
            </a:extLst>
          </p:cNvPr>
          <p:cNvCxnSpPr/>
          <p:nvPr/>
        </p:nvCxnSpPr>
        <p:spPr>
          <a:xfrm>
            <a:off x="372979" y="3506200"/>
            <a:ext cx="11298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0" name="Přímá spojnice 39">
            <a:extLst>
              <a:ext uri="{FF2B5EF4-FFF2-40B4-BE49-F238E27FC236}">
                <a16:creationId xmlns:a16="http://schemas.microsoft.com/office/drawing/2014/main" id="{B46F5B1A-C00E-43A2-8800-772655035A7C}"/>
              </a:ext>
            </a:extLst>
          </p:cNvPr>
          <p:cNvCxnSpPr/>
          <p:nvPr/>
        </p:nvCxnSpPr>
        <p:spPr>
          <a:xfrm>
            <a:off x="372979" y="3970709"/>
            <a:ext cx="11298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1" name="Přímá spojnice 40">
            <a:extLst>
              <a:ext uri="{FF2B5EF4-FFF2-40B4-BE49-F238E27FC236}">
                <a16:creationId xmlns:a16="http://schemas.microsoft.com/office/drawing/2014/main" id="{98EB2841-88A6-4C66-ADF0-3592C6211AD0}"/>
              </a:ext>
            </a:extLst>
          </p:cNvPr>
          <p:cNvCxnSpPr/>
          <p:nvPr/>
        </p:nvCxnSpPr>
        <p:spPr>
          <a:xfrm>
            <a:off x="371475" y="4402159"/>
            <a:ext cx="11298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Přímá spojnice 41">
            <a:extLst>
              <a:ext uri="{FF2B5EF4-FFF2-40B4-BE49-F238E27FC236}">
                <a16:creationId xmlns:a16="http://schemas.microsoft.com/office/drawing/2014/main" id="{31B86775-5B65-4120-B0C7-155712416165}"/>
              </a:ext>
            </a:extLst>
          </p:cNvPr>
          <p:cNvCxnSpPr/>
          <p:nvPr/>
        </p:nvCxnSpPr>
        <p:spPr>
          <a:xfrm>
            <a:off x="371475" y="4850293"/>
            <a:ext cx="11298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3" name="Přímá spojnice 42">
            <a:extLst>
              <a:ext uri="{FF2B5EF4-FFF2-40B4-BE49-F238E27FC236}">
                <a16:creationId xmlns:a16="http://schemas.microsoft.com/office/drawing/2014/main" id="{CC5C93A5-E210-41B6-AF48-4726F6EC721F}"/>
              </a:ext>
            </a:extLst>
          </p:cNvPr>
          <p:cNvCxnSpPr/>
          <p:nvPr/>
        </p:nvCxnSpPr>
        <p:spPr>
          <a:xfrm>
            <a:off x="371475" y="5514307"/>
            <a:ext cx="11298400"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4" name="Přímá spojnice 43">
            <a:extLst>
              <a:ext uri="{FF2B5EF4-FFF2-40B4-BE49-F238E27FC236}">
                <a16:creationId xmlns:a16="http://schemas.microsoft.com/office/drawing/2014/main" id="{3DB82632-8BB0-4601-8B44-9F275E0FD688}"/>
              </a:ext>
            </a:extLst>
          </p:cNvPr>
          <p:cNvCxnSpPr/>
          <p:nvPr/>
        </p:nvCxnSpPr>
        <p:spPr>
          <a:xfrm>
            <a:off x="371475" y="6238224"/>
            <a:ext cx="11298400"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083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fade">
                                      <p:cBhvr>
                                        <p:cTn id="55" dur="500"/>
                                        <p:tgtEl>
                                          <p:spTgt spid="25"/>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fade">
                                      <p:cBhvr>
                                        <p:cTn id="5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7" grpId="0"/>
      <p:bldP spid="18" grpId="0"/>
      <p:bldP spid="19" grpId="0"/>
      <p:bldP spid="20" grpId="0"/>
      <p:bldP spid="21" grpId="0"/>
      <p:bldP spid="22" grpId="0"/>
      <p:bldP spid="23" grpId="0"/>
      <p:bldP spid="25" grpId="0"/>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52115D0-8209-4678-AE4A-E50882017EA7}"/>
              </a:ext>
            </a:extLst>
          </p:cNvPr>
          <p:cNvSpPr>
            <a:spLocks noGrp="1"/>
          </p:cNvSpPr>
          <p:nvPr>
            <p:ph type="title"/>
          </p:nvPr>
        </p:nvSpPr>
        <p:spPr>
          <a:xfrm>
            <a:off x="838200" y="365128"/>
            <a:ext cx="10515600" cy="770202"/>
          </a:xfrm>
        </p:spPr>
        <p:txBody>
          <a:bodyPr/>
          <a:lstStyle/>
          <a:p>
            <a:r>
              <a:rPr lang="cs-CZ" dirty="0"/>
              <a:t>Příčina ARS</a:t>
            </a:r>
          </a:p>
        </p:txBody>
      </p:sp>
      <p:sp>
        <p:nvSpPr>
          <p:cNvPr id="5" name="TextovéPole 4">
            <a:extLst>
              <a:ext uri="{FF2B5EF4-FFF2-40B4-BE49-F238E27FC236}">
                <a16:creationId xmlns:a16="http://schemas.microsoft.com/office/drawing/2014/main" id="{0644ED83-0C9F-4DFE-9753-3C9C669FE887}"/>
              </a:ext>
            </a:extLst>
          </p:cNvPr>
          <p:cNvSpPr txBox="1"/>
          <p:nvPr/>
        </p:nvSpPr>
        <p:spPr>
          <a:xfrm>
            <a:off x="838200" y="4850380"/>
            <a:ext cx="662428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On the other hand, non-hierarchically organized or flexible tissues </a:t>
            </a:r>
            <a:r>
              <a:rPr kumimoji="0" lang="en-US" sz="1800" b="0" i="0" u="none" strike="noStrike" kern="1200" cap="none" spc="0" normalizeH="0" baseline="0" noProof="0" dirty="0">
                <a:ln>
                  <a:noFill/>
                </a:ln>
                <a:solidFill>
                  <a:prstClr val="black"/>
                </a:solidFill>
                <a:effectLst/>
                <a:uLnTx/>
                <a:uFillTx/>
                <a:latin typeface="Calibri"/>
                <a:ea typeface="+mn-ea"/>
                <a:cs typeface="+mn-cs"/>
              </a:rPr>
              <a:t>are composed of functional </a:t>
            </a:r>
            <a:r>
              <a:rPr kumimoji="0" lang="en-US" sz="1800" b="0" i="0" u="sng" strike="noStrike" kern="1200" cap="none" spc="0" normalizeH="0" baseline="0" noProof="0" dirty="0">
                <a:ln>
                  <a:noFill/>
                </a:ln>
                <a:solidFill>
                  <a:prstClr val="black"/>
                </a:solidFill>
                <a:effectLst/>
                <a:uLnTx/>
                <a:uFillTx/>
                <a:latin typeface="Calibri"/>
                <a:ea typeface="+mn-ea"/>
                <a:cs typeface="+mn-cs"/>
              </a:rPr>
              <a:t>slowly proliferating cells with slow cell turnover</a:t>
            </a:r>
            <a:r>
              <a:rPr kumimoji="0" lang="en-US" sz="1800" b="0" i="0" u="none" strike="noStrike" kern="1200" cap="none" spc="0" normalizeH="0" baseline="0" noProof="0" dirty="0">
                <a:ln>
                  <a:noFill/>
                </a:ln>
                <a:solidFill>
                  <a:prstClr val="black"/>
                </a:solidFill>
                <a:effectLst/>
                <a:uLnTx/>
                <a:uFillTx/>
                <a:latin typeface="Calibri"/>
                <a:ea typeface="+mn-ea"/>
                <a:cs typeface="+mn-cs"/>
              </a:rPr>
              <a:t>. The expression of injury caused by mitotic cell death and the development of signs and symptoms is dose-dependent and the latency period is long of months or years.</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ovéPole 6">
            <a:extLst>
              <a:ext uri="{FF2B5EF4-FFF2-40B4-BE49-F238E27FC236}">
                <a16:creationId xmlns:a16="http://schemas.microsoft.com/office/drawing/2014/main" id="{EEE50316-334F-4694-8A7D-2B32A1C5F55B}"/>
              </a:ext>
            </a:extLst>
          </p:cNvPr>
          <p:cNvSpPr txBox="1"/>
          <p:nvPr/>
        </p:nvSpPr>
        <p:spPr>
          <a:xfrm>
            <a:off x="838200" y="1268956"/>
            <a:ext cx="6256071"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1" i="0" u="none" strike="noStrike" kern="1200" cap="none" spc="0" normalizeH="0" baseline="0" noProof="0" dirty="0">
                <a:ln>
                  <a:noFill/>
                </a:ln>
                <a:solidFill>
                  <a:prstClr val="black"/>
                </a:solidFill>
                <a:effectLst/>
                <a:uLnTx/>
                <a:uFillTx/>
                <a:latin typeface="Calibri"/>
                <a:ea typeface="+mn-ea"/>
                <a:cs typeface="+mn-cs"/>
              </a:rPr>
              <a:t>In </a:t>
            </a:r>
            <a:r>
              <a:rPr kumimoji="0" lang="cs-CZ" sz="1800" b="1" i="0" u="none" strike="noStrike" kern="1200" cap="none" spc="0" normalizeH="0" baseline="0" noProof="0" dirty="0" err="1">
                <a:ln>
                  <a:noFill/>
                </a:ln>
                <a:solidFill>
                  <a:prstClr val="black"/>
                </a:solidFill>
                <a:effectLst/>
                <a:uLnTx/>
                <a:uFillTx/>
                <a:latin typeface="Calibri"/>
                <a:ea typeface="+mn-ea"/>
                <a:cs typeface="+mn-cs"/>
              </a:rPr>
              <a:t>hierarchically</a:t>
            </a:r>
            <a:r>
              <a:rPr kumimoji="0" lang="cs-CZ" sz="1800" b="1" i="0" u="none" strike="noStrike" kern="1200" cap="none" spc="0" normalizeH="0" baseline="0" noProof="0" dirty="0">
                <a:ln>
                  <a:noFill/>
                </a:ln>
                <a:solidFill>
                  <a:prstClr val="black"/>
                </a:solidFill>
                <a:effectLst/>
                <a:uLnTx/>
                <a:uFillTx/>
                <a:latin typeface="Calibri"/>
                <a:ea typeface="+mn-ea"/>
                <a:cs typeface="+mn-cs"/>
              </a:rPr>
              <a:t> </a:t>
            </a:r>
            <a:r>
              <a:rPr kumimoji="0" lang="cs-CZ" sz="1800" b="1" i="0" u="none" strike="noStrike" kern="1200" cap="none" spc="0" normalizeH="0" baseline="0" noProof="0" dirty="0" err="1">
                <a:ln>
                  <a:noFill/>
                </a:ln>
                <a:solidFill>
                  <a:prstClr val="black"/>
                </a:solidFill>
                <a:effectLst/>
                <a:uLnTx/>
                <a:uFillTx/>
                <a:latin typeface="Calibri"/>
                <a:ea typeface="+mn-ea"/>
                <a:cs typeface="+mn-cs"/>
              </a:rPr>
              <a:t>iorganized</a:t>
            </a:r>
            <a:r>
              <a:rPr kumimoji="0" lang="cs-CZ" sz="1800" b="1" i="0" u="none" strike="noStrike" kern="1200" cap="none" spc="0" normalizeH="0" baseline="0" noProof="0" dirty="0">
                <a:ln>
                  <a:noFill/>
                </a:ln>
                <a:solidFill>
                  <a:prstClr val="black"/>
                </a:solidFill>
                <a:effectLst/>
                <a:uLnTx/>
                <a:uFillTx/>
                <a:latin typeface="Calibri"/>
                <a:ea typeface="+mn-ea"/>
                <a:cs typeface="+mn-cs"/>
              </a:rPr>
              <a:t> </a:t>
            </a:r>
            <a:r>
              <a:rPr kumimoji="0" lang="cs-CZ" sz="1800" b="1" i="0" u="none" strike="noStrike" kern="1200" cap="none" spc="0" normalizeH="0" baseline="0" noProof="0" dirty="0" err="1">
                <a:ln>
                  <a:noFill/>
                </a:ln>
                <a:solidFill>
                  <a:prstClr val="black"/>
                </a:solidFill>
                <a:effectLst/>
                <a:uLnTx/>
                <a:uFillTx/>
                <a:latin typeface="Calibri"/>
                <a:ea typeface="+mn-ea"/>
                <a:cs typeface="+mn-cs"/>
              </a:rPr>
              <a:t>tissues</a:t>
            </a:r>
            <a:r>
              <a:rPr kumimoji="0" lang="cs-CZ" sz="1800" b="1" i="0" u="none" strike="noStrike" kern="1200" cap="none" spc="0" normalizeH="0" baseline="0" noProof="0" dirty="0">
                <a:ln>
                  <a:noFill/>
                </a:ln>
                <a:solidFill>
                  <a:prstClr val="black"/>
                </a:solidFill>
                <a:effectLst/>
                <a:uLnTx/>
                <a:uFillTx/>
                <a:latin typeface="Calibri"/>
                <a:ea typeface="+mn-ea"/>
                <a:cs typeface="+mn-cs"/>
              </a:rPr>
              <a:t> (</a:t>
            </a:r>
            <a:r>
              <a:rPr kumimoji="0" lang="cs-CZ" sz="1800" b="1" i="0" u="none" strike="noStrike" kern="1200" cap="none" spc="0" normalizeH="0" baseline="0" noProof="0" dirty="0" err="1">
                <a:ln>
                  <a:noFill/>
                </a:ln>
                <a:solidFill>
                  <a:prstClr val="black"/>
                </a:solidFill>
                <a:effectLst/>
                <a:uLnTx/>
                <a:uFillTx/>
                <a:latin typeface="Calibri"/>
                <a:ea typeface="+mn-ea"/>
                <a:cs typeface="+mn-cs"/>
              </a:rPr>
              <a:t>e.g</a:t>
            </a:r>
            <a:r>
              <a:rPr kumimoji="0" lang="cs-CZ" sz="1800" b="1" i="0" u="none" strike="noStrike" kern="1200" cap="none" spc="0" normalizeH="0" baseline="0" noProof="0" dirty="0">
                <a:ln>
                  <a:noFill/>
                </a:ln>
                <a:solidFill>
                  <a:prstClr val="black"/>
                </a:solidFill>
                <a:effectLst/>
                <a:uLnTx/>
                <a:uFillTx/>
                <a:latin typeface="Calibri"/>
                <a:ea typeface="+mn-ea"/>
                <a:cs typeface="+mn-cs"/>
              </a:rPr>
              <a:t>., </a:t>
            </a:r>
            <a:r>
              <a:rPr kumimoji="0" lang="cs-CZ" sz="1800" b="1" i="0" u="none" strike="noStrike" kern="1200" cap="none" spc="0" normalizeH="0" baseline="0" noProof="0" dirty="0" err="1">
                <a:ln>
                  <a:noFill/>
                </a:ln>
                <a:solidFill>
                  <a:prstClr val="black"/>
                </a:solidFill>
                <a:effectLst/>
                <a:uLnTx/>
                <a:uFillTx/>
                <a:latin typeface="Calibri"/>
                <a:ea typeface="+mn-ea"/>
                <a:cs typeface="+mn-cs"/>
              </a:rPr>
              <a:t>blood</a:t>
            </a:r>
            <a:r>
              <a:rPr kumimoji="0" lang="cs-CZ" sz="1800" b="1" i="0" u="none" strike="noStrike" kern="1200" cap="none" spc="0" normalizeH="0" baseline="0" noProof="0" dirty="0">
                <a:ln>
                  <a:noFill/>
                </a:ln>
                <a:solidFill>
                  <a:prstClr val="black"/>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Radiation injury occurs most readily in tissues and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2"/>
              </a:rPr>
              <a:t>organs</a:t>
            </a:r>
            <a:r>
              <a:rPr kumimoji="0" lang="en-US" sz="1800" b="0" i="0" u="none" strike="noStrike" kern="1200" cap="none" spc="0" normalizeH="0" baseline="0" noProof="0" dirty="0">
                <a:ln>
                  <a:noFill/>
                </a:ln>
                <a:solidFill>
                  <a:prstClr val="black"/>
                </a:solidFill>
                <a:effectLst/>
                <a:uLnTx/>
                <a:uFillTx/>
                <a:latin typeface="Calibri"/>
                <a:ea typeface="+mn-ea"/>
                <a:cs typeface="+mn-cs"/>
              </a:rPr>
              <a:t> consisting of rapidly proliferating cells; examples include the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rPr>
              <a:t>bone marrow</a:t>
            </a:r>
            <a:r>
              <a:rPr kumimoji="0" lang="en-US" sz="1800" b="0" i="0" u="none" strike="noStrike" kern="1200" cap="none" spc="0" normalizeH="0" baseline="0" noProof="0" dirty="0">
                <a:ln>
                  <a:noFill/>
                </a:ln>
                <a:solidFill>
                  <a:prstClr val="black"/>
                </a:solidFill>
                <a:effectLst/>
                <a:uLnTx/>
                <a:uFillTx/>
                <a:latin typeface="Calibri"/>
                <a:ea typeface="+mn-ea"/>
                <a:cs typeface="+mn-cs"/>
              </a:rPr>
              <a:t>, the lining of the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gastrointestinal tract</a:t>
            </a:r>
            <a:r>
              <a:rPr kumimoji="0" lang="en-US" sz="1800" b="0" i="0" u="none" strike="noStrike" kern="1200" cap="none" spc="0" normalizeH="0" baseline="0" noProof="0" dirty="0">
                <a:ln>
                  <a:noFill/>
                </a:ln>
                <a:solidFill>
                  <a:prstClr val="black"/>
                </a:solidFill>
                <a:effectLst/>
                <a:uLnTx/>
                <a:uFillTx/>
                <a:latin typeface="Calibri"/>
                <a:ea typeface="+mn-ea"/>
                <a:cs typeface="+mn-cs"/>
              </a:rPr>
              <a:t>,</a:t>
            </a:r>
            <a:r>
              <a:rPr kumimoji="0" lang="cs-CZ" sz="1800" b="0" i="0" u="none" strike="noStrike" kern="1200" cap="none" spc="0" normalizeH="0" baseline="0" noProof="0" dirty="0">
                <a:ln>
                  <a:noFill/>
                </a:ln>
                <a:solidFill>
                  <a:prstClr val="black"/>
                </a:solidFill>
                <a:effectLst/>
                <a:uLnTx/>
                <a:uFillTx/>
                <a:latin typeface="Calibri"/>
                <a:ea typeface="+mn-ea"/>
                <a:cs typeface="+mn-cs"/>
              </a:rPr>
              <a:t> and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skin</a:t>
            </a:r>
            <a:r>
              <a:rPr kumimoji="0" lang="en-US" sz="1800" b="0" i="0" u="none" strike="noStrike" kern="1200" cap="none" spc="0" normalizeH="0" baseline="0" noProof="0" dirty="0">
                <a:ln>
                  <a:noFill/>
                </a:ln>
                <a:solidFill>
                  <a:prstClr val="black"/>
                </a:solidFill>
                <a:effectLst/>
                <a:uLnTx/>
                <a:uFillTx/>
                <a:latin typeface="Calibri"/>
                <a:ea typeface="+mn-ea"/>
                <a:cs typeface="+mn-cs"/>
              </a:rPr>
              <a:t>, where </a:t>
            </a:r>
            <a:r>
              <a:rPr kumimoji="0" lang="en-US" sz="1800" b="0" i="0" u="sng" strike="noStrike" kern="1200" cap="none" spc="0" normalizeH="0" baseline="0" noProof="0" dirty="0">
                <a:ln>
                  <a:noFill/>
                </a:ln>
                <a:solidFill>
                  <a:prstClr val="black"/>
                </a:solidFill>
                <a:effectLst/>
                <a:uLnTx/>
                <a:uFillTx/>
                <a:latin typeface="Calibri"/>
                <a:ea typeface="+mn-ea"/>
                <a:cs typeface="+mn-cs"/>
              </a:rPr>
              <a:t>progenitor cells multiply continuously to replace the mature cells that are constantly being lost through normal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6"/>
              </a:rPr>
              <a:t>aging</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effects of radiation on these organs result primarily from the destruction of the </a:t>
            </a:r>
            <a:r>
              <a:rPr kumimoji="0" lang="en-US" sz="1800" b="0" i="0" u="sng" strike="noStrike" kern="1200" cap="none" spc="0" normalizeH="0" baseline="0" noProof="0" dirty="0">
                <a:ln>
                  <a:noFill/>
                </a:ln>
                <a:solidFill>
                  <a:srgbClr val="0070C0"/>
                </a:solidFill>
                <a:effectLst/>
                <a:uLnTx/>
                <a:uFillTx/>
                <a:latin typeface="Calibri"/>
                <a:ea typeface="+mn-ea"/>
                <a:cs typeface="+mn-cs"/>
              </a:rPr>
              <a:t>progenitor cells</a:t>
            </a:r>
            <a:r>
              <a:rPr kumimoji="0" lang="en-US" sz="1800" b="0" i="0" u="none" strike="noStrike" kern="1200" cap="none" spc="0" normalizeH="0" baseline="0" noProof="0" dirty="0">
                <a:ln>
                  <a:noFill/>
                </a:ln>
                <a:solidFill>
                  <a:srgbClr val="0070C0"/>
                </a:solidFill>
                <a:effectLst/>
                <a:uLnTx/>
                <a:uFillTx/>
                <a:latin typeface="Calibri"/>
                <a:ea typeface="+mn-ea"/>
                <a:cs typeface="+mn-cs"/>
              </a:rPr>
              <a:t> </a:t>
            </a:r>
            <a:r>
              <a:rPr kumimoji="0" lang="en-US" sz="1800" b="0" i="0" u="none" strike="noStrike" kern="1200" cap="none" spc="0" normalizeH="0" baseline="0" noProof="0" dirty="0">
                <a:ln>
                  <a:noFill/>
                </a:ln>
                <a:solidFill>
                  <a:prstClr val="black"/>
                </a:solidFill>
                <a:effectLst/>
                <a:uLnTx/>
                <a:uFillTx/>
                <a:latin typeface="Calibri"/>
                <a:ea typeface="+mn-ea"/>
                <a:cs typeface="+mn-cs"/>
              </a:rPr>
              <a:t>and the consequent interference with the replacement of mature cells, which is vital to the maintenance of tissue structure and function.</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Obrázek 3">
            <a:extLst>
              <a:ext uri="{FF2B5EF4-FFF2-40B4-BE49-F238E27FC236}">
                <a16:creationId xmlns:a16="http://schemas.microsoft.com/office/drawing/2014/main" id="{E70EF993-301E-4873-A34F-5E7FB2A5AC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4786" y="141524"/>
            <a:ext cx="4094469" cy="3454708"/>
          </a:xfrm>
          <a:prstGeom prst="rect">
            <a:avLst/>
          </a:prstGeom>
        </p:spPr>
      </p:pic>
      <p:pic>
        <p:nvPicPr>
          <p:cNvPr id="10" name="Obrázek 9" descr="Obsah obrázku mapa&#10;&#10;Popis byl vytvořen automaticky">
            <a:extLst>
              <a:ext uri="{FF2B5EF4-FFF2-40B4-BE49-F238E27FC236}">
                <a16:creationId xmlns:a16="http://schemas.microsoft.com/office/drawing/2014/main" id="{D0BADAD9-8279-4D8D-964C-A541A853858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64588" y="3698271"/>
            <a:ext cx="3534863" cy="2956430"/>
          </a:xfrm>
          <a:prstGeom prst="rect">
            <a:avLst/>
          </a:prstGeom>
        </p:spPr>
      </p:pic>
    </p:spTree>
    <p:extLst>
      <p:ext uri="{BB962C8B-B14F-4D97-AF65-F5344CB8AC3E}">
        <p14:creationId xmlns:p14="http://schemas.microsoft.com/office/powerpoint/2010/main" val="42324003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obsah 4" descr="Obsah obrázku stůl&#10;&#10;Popis byl vytvořen automaticky">
            <a:extLst>
              <a:ext uri="{FF2B5EF4-FFF2-40B4-BE49-F238E27FC236}">
                <a16:creationId xmlns:a16="http://schemas.microsoft.com/office/drawing/2014/main" id="{91663487-F125-4958-89BD-A29DA91C67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73833" y="491740"/>
            <a:ext cx="7832693" cy="5874520"/>
          </a:xfrm>
        </p:spPr>
      </p:pic>
    </p:spTree>
    <p:extLst>
      <p:ext uri="{BB962C8B-B14F-4D97-AF65-F5344CB8AC3E}">
        <p14:creationId xmlns:p14="http://schemas.microsoft.com/office/powerpoint/2010/main" val="3324010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6D8DDDC8-4720-4023-964F-0F0C3E4AFE42}"/>
              </a:ext>
            </a:extLst>
          </p:cNvPr>
          <p:cNvSpPr>
            <a:spLocks noChangeArrowheads="1"/>
          </p:cNvSpPr>
          <p:nvPr/>
        </p:nvSpPr>
        <p:spPr bwMode="auto">
          <a:xfrm>
            <a:off x="642163" y="120406"/>
            <a:ext cx="10661506" cy="6617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cs-CZ" altLang="cs-CZ"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Four</a:t>
            </a:r>
            <a:r>
              <a:rPr kumimoji="0" lang="cs-CZ" altLang="cs-CZ"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clinical</a:t>
            </a:r>
            <a:r>
              <a:rPr kumimoji="0" lang="cs-CZ" altLang="cs-CZ"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phases</a:t>
            </a:r>
            <a:r>
              <a:rPr kumimoji="0" lang="cs-CZ" altLang="cs-CZ"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2400" b="1"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of</a:t>
            </a:r>
            <a:r>
              <a:rPr kumimoji="0" lang="cs-CZ" altLang="cs-CZ" sz="24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800100" marR="0" lvl="1" indent="-342900" algn="l" defTabSz="914400" rtl="0" eaLnBrk="0" fontAlgn="base" latinLnBrk="0" hangingPunct="0">
              <a:lnSpc>
                <a:spcPct val="100000"/>
              </a:lnSpc>
              <a:spcBef>
                <a:spcPct val="0"/>
              </a:spcBef>
              <a:spcAft>
                <a:spcPts val="1200"/>
              </a:spcAft>
              <a:buClrTx/>
              <a:buSzTx/>
              <a:buFont typeface="+mj-lt"/>
              <a:buAutoNum type="arabicPeriod"/>
              <a:tabLst/>
              <a:defRPr/>
            </a:pPr>
            <a:r>
              <a:rPr kumimoji="0" lang="cs-CZ" altLang="cs-CZ"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Prodromal</a:t>
            </a:r>
            <a:r>
              <a:rPr kumimoji="0" lang="cs-CZ" altLang="cs-CZ" sz="18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cs-CZ" altLang="cs-CZ" sz="18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phase</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is</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initial</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phase</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of</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acute</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illness</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457200" marR="0" lvl="1" indent="0" algn="l" defTabSz="914400" rtl="0" eaLnBrk="0" fontAlgn="base" latinLnBrk="0" hangingPunct="0">
              <a:lnSpc>
                <a:spcPct val="100000"/>
              </a:lnSpc>
              <a:spcBef>
                <a:spcPct val="0"/>
              </a:spcBef>
              <a:spcAft>
                <a:spcPts val="1200"/>
              </a:spcAft>
              <a:buClrTx/>
              <a:buSzTx/>
              <a:buFontTx/>
              <a:buNone/>
              <a:tabLst/>
              <a:defRPr/>
            </a:pP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Signs</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and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symptoms</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appear</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within</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1–3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days</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after</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exposure</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457200" marR="0" lvl="1" indent="0" algn="l" defTabSz="914400" rtl="0" eaLnBrk="0" fontAlgn="base" latinLnBrk="0" hangingPunct="0">
              <a:lnSpc>
                <a:spcPct val="100000"/>
              </a:lnSpc>
              <a:spcBef>
                <a:spcPct val="0"/>
              </a:spcBef>
              <a:spcAft>
                <a:spcPts val="1200"/>
              </a:spcAft>
              <a:buClrTx/>
              <a:buSzTx/>
              <a:buFontTx/>
              <a:buNone/>
              <a:tabLst/>
              <a:defRPr/>
            </a:pP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characterized</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by </a:t>
            </a:r>
          </a:p>
          <a:p>
            <a:pPr marL="1657350" marR="0" lvl="3"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nausea</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1657350" marR="0" lvl="3"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vomiting</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1657350" marR="0" lvl="3"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anorexia</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1657350" marR="0" lvl="3"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Malátnost</a:t>
            </a:r>
          </a:p>
          <a:p>
            <a:pPr marL="1657350" marR="0" lvl="3"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únava</a:t>
            </a:r>
          </a:p>
          <a:p>
            <a:pPr marL="1657350" marR="0" lvl="3"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Headache</a:t>
            </a:r>
            <a:endPar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1657350" marR="0" lvl="3"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Diarrhoea</a:t>
            </a:r>
            <a:endPar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p>
            <a:pPr marL="1657350" marR="0" lvl="3"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závratě</a:t>
            </a:r>
          </a:p>
          <a:p>
            <a:pPr marL="1657350" marR="0" lvl="3"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fever</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a:p>
            <a:pPr marL="1657350" marR="0" lvl="3" indent="-285750" algn="l"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and early skin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erythema</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cs-CZ" altLang="cs-CZ"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according</a:t>
            </a:r>
            <a:r>
              <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to IR dose).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cs-CZ" altLang="cs-CZ"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3" name="Obrázek 2" descr="Obsah obrázku osoba, dítě, chlapec, interiér&#10;&#10;Popis byl vytvořen automaticky">
            <a:extLst>
              <a:ext uri="{FF2B5EF4-FFF2-40B4-BE49-F238E27FC236}">
                <a16:creationId xmlns:a16="http://schemas.microsoft.com/office/drawing/2014/main" id="{4CFEA4B9-94D1-4B0A-A9AB-4CC30ECE0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967" y="1443707"/>
            <a:ext cx="3562474" cy="2373086"/>
          </a:xfrm>
          <a:prstGeom prst="rect">
            <a:avLst/>
          </a:prstGeom>
        </p:spPr>
      </p:pic>
      <p:pic>
        <p:nvPicPr>
          <p:cNvPr id="6" name="Obrázek 5" descr="Obsah obrázku text&#10;&#10;Popis byl vytvořen automaticky">
            <a:extLst>
              <a:ext uri="{FF2B5EF4-FFF2-40B4-BE49-F238E27FC236}">
                <a16:creationId xmlns:a16="http://schemas.microsoft.com/office/drawing/2014/main" id="{A6A886D8-3585-4B8C-8644-2CE7C28218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1328" y="3892059"/>
            <a:ext cx="3566113" cy="2373086"/>
          </a:xfrm>
          <a:prstGeom prst="rect">
            <a:avLst/>
          </a:prstGeom>
        </p:spPr>
      </p:pic>
      <p:sp>
        <p:nvSpPr>
          <p:cNvPr id="7" name="Pravá složená závorka 6">
            <a:extLst>
              <a:ext uri="{FF2B5EF4-FFF2-40B4-BE49-F238E27FC236}">
                <a16:creationId xmlns:a16="http://schemas.microsoft.com/office/drawing/2014/main" id="{65378E24-13D3-4969-8D21-897B47ABE1D4}"/>
              </a:ext>
            </a:extLst>
          </p:cNvPr>
          <p:cNvSpPr/>
          <p:nvPr/>
        </p:nvSpPr>
        <p:spPr>
          <a:xfrm>
            <a:off x="3788999" y="2164605"/>
            <a:ext cx="464024" cy="103040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ovéPole 7">
            <a:extLst>
              <a:ext uri="{FF2B5EF4-FFF2-40B4-BE49-F238E27FC236}">
                <a16:creationId xmlns:a16="http://schemas.microsoft.com/office/drawing/2014/main" id="{4F90885D-5DBB-4F62-8496-679101814018}"/>
              </a:ext>
            </a:extLst>
          </p:cNvPr>
          <p:cNvSpPr txBox="1"/>
          <p:nvPr/>
        </p:nvSpPr>
        <p:spPr>
          <a:xfrm>
            <a:off x="4392306" y="2755074"/>
            <a:ext cx="11142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0,7 – 1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Gy</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ovéPole 8">
            <a:extLst>
              <a:ext uri="{FF2B5EF4-FFF2-40B4-BE49-F238E27FC236}">
                <a16:creationId xmlns:a16="http://schemas.microsoft.com/office/drawing/2014/main" id="{B9833DE4-7B94-4F28-A68C-70FACA9417DE}"/>
              </a:ext>
            </a:extLst>
          </p:cNvPr>
          <p:cNvSpPr txBox="1"/>
          <p:nvPr/>
        </p:nvSpPr>
        <p:spPr>
          <a:xfrm>
            <a:off x="4479670" y="3775220"/>
            <a:ext cx="939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1 – 2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Gy</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Pravá složená závorka 9">
            <a:extLst>
              <a:ext uri="{FF2B5EF4-FFF2-40B4-BE49-F238E27FC236}">
                <a16:creationId xmlns:a16="http://schemas.microsoft.com/office/drawing/2014/main" id="{29236F40-D71C-4C47-8B0A-BDBD77B0908A}"/>
              </a:ext>
            </a:extLst>
          </p:cNvPr>
          <p:cNvSpPr/>
          <p:nvPr/>
        </p:nvSpPr>
        <p:spPr>
          <a:xfrm>
            <a:off x="3788999" y="3401197"/>
            <a:ext cx="464024" cy="6707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Pravá složená závorka 10">
            <a:extLst>
              <a:ext uri="{FF2B5EF4-FFF2-40B4-BE49-F238E27FC236}">
                <a16:creationId xmlns:a16="http://schemas.microsoft.com/office/drawing/2014/main" id="{F49A3A42-633A-431F-AF7C-6837EB7B11BC}"/>
              </a:ext>
            </a:extLst>
          </p:cNvPr>
          <p:cNvSpPr/>
          <p:nvPr/>
        </p:nvSpPr>
        <p:spPr>
          <a:xfrm>
            <a:off x="3788999" y="4278159"/>
            <a:ext cx="464024" cy="67077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ovéPole 11">
            <a:extLst>
              <a:ext uri="{FF2B5EF4-FFF2-40B4-BE49-F238E27FC236}">
                <a16:creationId xmlns:a16="http://schemas.microsoft.com/office/drawing/2014/main" id="{8F87512A-AD93-4C1F-A9E4-A7015E097151}"/>
              </a:ext>
            </a:extLst>
          </p:cNvPr>
          <p:cNvSpPr txBox="1"/>
          <p:nvPr/>
        </p:nvSpPr>
        <p:spPr>
          <a:xfrm>
            <a:off x="4479670" y="4415060"/>
            <a:ext cx="939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4 – 6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Gy</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ovéPole 12">
            <a:extLst>
              <a:ext uri="{FF2B5EF4-FFF2-40B4-BE49-F238E27FC236}">
                <a16:creationId xmlns:a16="http://schemas.microsoft.com/office/drawing/2014/main" id="{5210C91C-2D76-46F9-A3EF-571218348804}"/>
              </a:ext>
            </a:extLst>
          </p:cNvPr>
          <p:cNvSpPr txBox="1"/>
          <p:nvPr/>
        </p:nvSpPr>
        <p:spPr>
          <a:xfrm>
            <a:off x="4479670" y="5054900"/>
            <a:ext cx="9394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6 – 8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Gy</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TextovéPole 13">
            <a:extLst>
              <a:ext uri="{FF2B5EF4-FFF2-40B4-BE49-F238E27FC236}">
                <a16:creationId xmlns:a16="http://schemas.microsoft.com/office/drawing/2014/main" id="{506E7318-76C3-4A06-A25A-E2CECF63A7C9}"/>
              </a:ext>
            </a:extLst>
          </p:cNvPr>
          <p:cNvSpPr txBox="1"/>
          <p:nvPr/>
        </p:nvSpPr>
        <p:spPr>
          <a:xfrm>
            <a:off x="4479670" y="5455088"/>
            <a:ext cx="10565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cs-CZ" sz="1800" b="0" i="0" u="none" strike="noStrike" kern="1200" cap="none" spc="0" normalizeH="0" baseline="0" noProof="0" dirty="0">
                <a:ln>
                  <a:noFill/>
                </a:ln>
                <a:solidFill>
                  <a:prstClr val="black"/>
                </a:solidFill>
                <a:effectLst/>
                <a:uLnTx/>
                <a:uFillTx/>
                <a:latin typeface="Calibri"/>
                <a:ea typeface="+mn-ea"/>
                <a:cs typeface="+mn-cs"/>
              </a:rPr>
              <a:t>8 – 10 </a:t>
            </a:r>
            <a:r>
              <a:rPr kumimoji="0" lang="cs-CZ" sz="1800" b="0" i="0" u="none" strike="noStrike" kern="1200" cap="none" spc="0" normalizeH="0" baseline="0" noProof="0" dirty="0" err="1">
                <a:ln>
                  <a:noFill/>
                </a:ln>
                <a:solidFill>
                  <a:prstClr val="black"/>
                </a:solidFill>
                <a:effectLst/>
                <a:uLnTx/>
                <a:uFillTx/>
                <a:latin typeface="Calibri"/>
                <a:ea typeface="+mn-ea"/>
                <a:cs typeface="+mn-cs"/>
              </a:rPr>
              <a:t>Gy</a:t>
            </a:r>
            <a:endParaRPr kumimoji="0" lang="cs-CZ"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41838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07066F3-F313-4CBC-8687-147AB08CE462}"/>
              </a:ext>
            </a:extLst>
          </p:cNvPr>
          <p:cNvSpPr>
            <a:spLocks noGrp="1"/>
          </p:cNvSpPr>
          <p:nvPr>
            <p:ph type="title"/>
          </p:nvPr>
        </p:nvSpPr>
        <p:spPr>
          <a:xfrm>
            <a:off x="838200" y="365127"/>
            <a:ext cx="10515600" cy="892173"/>
          </a:xfrm>
        </p:spPr>
        <p:txBody>
          <a:bodyPr/>
          <a:lstStyle/>
          <a:p>
            <a:r>
              <a:rPr lang="cs-CZ" dirty="0"/>
              <a:t>PRODROMAL PHASE OF ARS</a:t>
            </a:r>
          </a:p>
        </p:txBody>
      </p:sp>
      <p:sp>
        <p:nvSpPr>
          <p:cNvPr id="3" name="Zástupný obsah 2">
            <a:extLst>
              <a:ext uri="{FF2B5EF4-FFF2-40B4-BE49-F238E27FC236}">
                <a16:creationId xmlns:a16="http://schemas.microsoft.com/office/drawing/2014/main" id="{7E15083E-F396-468A-84F2-DC3060069DEC}"/>
              </a:ext>
            </a:extLst>
          </p:cNvPr>
          <p:cNvSpPr>
            <a:spLocks noGrp="1"/>
          </p:cNvSpPr>
          <p:nvPr>
            <p:ph idx="1"/>
          </p:nvPr>
        </p:nvSpPr>
        <p:spPr>
          <a:xfrm>
            <a:off x="669758" y="1257300"/>
            <a:ext cx="10515600" cy="1200317"/>
          </a:xfrm>
        </p:spPr>
        <p:txBody>
          <a:bodyPr>
            <a:normAutofit fontScale="92500" lnSpcReduction="10000"/>
          </a:bodyPr>
          <a:lstStyle/>
          <a:p>
            <a:pPr marR="0" lvl="1" algn="l" defTabSz="914400" rtl="0" eaLnBrk="0" fontAlgn="base" latinLnBrk="0" hangingPunct="0">
              <a:lnSpc>
                <a:spcPct val="100000"/>
              </a:lnSpc>
              <a:spcBef>
                <a:spcPct val="0"/>
              </a:spcBef>
              <a:spcAft>
                <a:spcPts val="1200"/>
              </a:spcAft>
              <a:buClrTx/>
              <a:buSzTx/>
              <a:tabLst/>
            </a:pPr>
            <a:r>
              <a:rPr kumimoji="0" lang="cs-CZ" altLang="cs-CZ" sz="2000" b="0" i="0" u="sng" strike="noStrike" cap="none" normalizeH="0" baseline="0" dirty="0" err="1">
                <a:ln>
                  <a:noFill/>
                </a:ln>
                <a:solidFill>
                  <a:schemeClr val="tx1"/>
                </a:solidFill>
                <a:effectLst/>
                <a:latin typeface="Arial" panose="020B0604020202020204" pitchFamily="34" charset="0"/>
              </a:rPr>
              <a:t>Depending</a:t>
            </a:r>
            <a:r>
              <a:rPr kumimoji="0" lang="cs-CZ" altLang="cs-CZ" sz="2000" b="0" i="0" u="sng" strike="noStrike" cap="none" normalizeH="0" baseline="0" dirty="0">
                <a:ln>
                  <a:noFill/>
                </a:ln>
                <a:solidFill>
                  <a:schemeClr val="tx1"/>
                </a:solidFill>
                <a:effectLst/>
                <a:latin typeface="Arial" panose="020B0604020202020204" pitchFamily="34" charset="0"/>
              </a:rPr>
              <a:t> on </a:t>
            </a:r>
            <a:r>
              <a:rPr kumimoji="0" lang="cs-CZ" altLang="cs-CZ" sz="2000" b="0" i="0" u="sng" strike="noStrike" cap="none" normalizeH="0" baseline="0" dirty="0" err="1">
                <a:ln>
                  <a:noFill/>
                </a:ln>
                <a:solidFill>
                  <a:schemeClr val="tx1"/>
                </a:solidFill>
                <a:effectLst/>
                <a:latin typeface="Arial" panose="020B0604020202020204" pitchFamily="34" charset="0"/>
              </a:rPr>
              <a:t>the</a:t>
            </a:r>
            <a:r>
              <a:rPr kumimoji="0" lang="cs-CZ" altLang="cs-CZ" sz="2000" b="0" i="0" u="sng" strike="noStrike" cap="none" normalizeH="0" baseline="0" dirty="0">
                <a:ln>
                  <a:noFill/>
                </a:ln>
                <a:solidFill>
                  <a:schemeClr val="tx1"/>
                </a:solidFill>
                <a:effectLst/>
                <a:latin typeface="Arial" panose="020B0604020202020204" pitchFamily="34" charset="0"/>
              </a:rPr>
              <a:t> dose </a:t>
            </a:r>
            <a:r>
              <a:rPr kumimoji="0" lang="cs-CZ" altLang="cs-CZ" sz="2000" b="0" i="0" u="none" strike="noStrike" cap="none" normalizeH="0" baseline="0" dirty="0" err="1">
                <a:ln>
                  <a:noFill/>
                </a:ln>
                <a:solidFill>
                  <a:schemeClr val="tx1"/>
                </a:solidFill>
                <a:effectLst/>
                <a:latin typeface="Arial" panose="020B0604020202020204" pitchFamily="34" charset="0"/>
              </a:rPr>
              <a:t>received</a:t>
            </a:r>
            <a:r>
              <a:rPr kumimoji="0" lang="cs-CZ" altLang="cs-CZ" sz="2000" b="0" i="0" u="none" strike="noStrike" cap="none" normalizeH="0" baseline="0" dirty="0">
                <a:ln>
                  <a:noFill/>
                </a:ln>
                <a:solidFill>
                  <a:schemeClr val="tx1"/>
                </a:solidFill>
                <a:effectLst/>
                <a:latin typeface="Arial" panose="020B0604020202020204" pitchFamily="34" charset="0"/>
              </a:rPr>
              <a:t> these </a:t>
            </a:r>
            <a:r>
              <a:rPr kumimoji="0" lang="cs-CZ" altLang="cs-CZ" sz="2000" b="0" i="0" u="none" strike="noStrike" cap="none" normalizeH="0" baseline="0" dirty="0" err="1">
                <a:ln>
                  <a:noFill/>
                </a:ln>
                <a:solidFill>
                  <a:schemeClr val="tx1"/>
                </a:solidFill>
                <a:effectLst/>
                <a:latin typeface="Arial" panose="020B0604020202020204" pitchFamily="34" charset="0"/>
              </a:rPr>
              <a:t>symptoms</a:t>
            </a:r>
            <a:r>
              <a:rPr kumimoji="0" lang="cs-CZ" altLang="cs-CZ" sz="2000" b="0" i="0" u="none" strike="noStrike" cap="none" normalizeH="0" baseline="0" dirty="0">
                <a:ln>
                  <a:noFill/>
                </a:ln>
                <a:solidFill>
                  <a:schemeClr val="tx1"/>
                </a:solidFill>
                <a:effectLst/>
                <a:latin typeface="Arial" panose="020B0604020202020204" pitchFamily="34" charset="0"/>
              </a:rPr>
              <a:t> </a:t>
            </a:r>
            <a:r>
              <a:rPr kumimoji="0" lang="cs-CZ" altLang="cs-CZ" sz="2000" b="0" i="0" u="none" strike="noStrike" cap="none" normalizeH="0" baseline="0" dirty="0" err="1">
                <a:ln>
                  <a:noFill/>
                </a:ln>
                <a:solidFill>
                  <a:schemeClr val="tx1"/>
                </a:solidFill>
                <a:effectLst/>
                <a:latin typeface="Arial" panose="020B0604020202020204" pitchFamily="34" charset="0"/>
              </a:rPr>
              <a:t>can</a:t>
            </a:r>
            <a:r>
              <a:rPr kumimoji="0" lang="cs-CZ" altLang="cs-CZ" sz="2000" b="0" i="0" u="none" strike="noStrike" cap="none" normalizeH="0" baseline="0" dirty="0">
                <a:ln>
                  <a:noFill/>
                </a:ln>
                <a:solidFill>
                  <a:schemeClr val="tx1"/>
                </a:solidFill>
                <a:effectLst/>
                <a:latin typeface="Arial" panose="020B0604020202020204" pitchFamily="34" charset="0"/>
              </a:rPr>
              <a:t> </a:t>
            </a:r>
            <a:r>
              <a:rPr kumimoji="0" lang="cs-CZ" altLang="cs-CZ" sz="2000" b="0" i="0" u="none" strike="noStrike" cap="none" normalizeH="0" baseline="0" dirty="0" err="1">
                <a:ln>
                  <a:noFill/>
                </a:ln>
                <a:solidFill>
                  <a:schemeClr val="tx1"/>
                </a:solidFill>
                <a:effectLst/>
                <a:latin typeface="Arial" panose="020B0604020202020204" pitchFamily="34" charset="0"/>
              </a:rPr>
              <a:t>be</a:t>
            </a:r>
            <a:r>
              <a:rPr kumimoji="0" lang="cs-CZ" altLang="cs-CZ" sz="2000" b="0" i="0" u="none" strike="noStrike" cap="none" normalizeH="0" baseline="0" dirty="0">
                <a:ln>
                  <a:noFill/>
                </a:ln>
                <a:solidFill>
                  <a:schemeClr val="tx1"/>
                </a:solidFill>
                <a:effectLst/>
                <a:latin typeface="Arial" panose="020B0604020202020204" pitchFamily="34" charset="0"/>
              </a:rPr>
              <a:t> </a:t>
            </a:r>
            <a:r>
              <a:rPr kumimoji="0" lang="cs-CZ" altLang="cs-CZ" sz="2000" b="0" i="0" u="sng" strike="noStrike" cap="none" normalizeH="0" baseline="0" dirty="0" err="1">
                <a:ln>
                  <a:noFill/>
                </a:ln>
                <a:solidFill>
                  <a:schemeClr val="tx1"/>
                </a:solidFill>
                <a:effectLst/>
                <a:latin typeface="Arial" panose="020B0604020202020204" pitchFamily="34" charset="0"/>
              </a:rPr>
              <a:t>mild</a:t>
            </a:r>
            <a:r>
              <a:rPr kumimoji="0" lang="cs-CZ" altLang="cs-CZ" sz="2000" b="0" i="0" u="none" strike="noStrike" cap="none" normalizeH="0" baseline="0" dirty="0">
                <a:ln>
                  <a:noFill/>
                </a:ln>
                <a:solidFill>
                  <a:schemeClr val="tx1"/>
                </a:solidFill>
                <a:effectLst/>
                <a:latin typeface="Arial" panose="020B0604020202020204" pitchFamily="34" charset="0"/>
              </a:rPr>
              <a:t> </a:t>
            </a:r>
            <a:r>
              <a:rPr kumimoji="0" lang="cs-CZ" altLang="cs-CZ" sz="2000" b="0" i="0" u="none" strike="noStrike" cap="none" normalizeH="0" baseline="0" dirty="0" err="1">
                <a:ln>
                  <a:noFill/>
                </a:ln>
                <a:solidFill>
                  <a:schemeClr val="tx1"/>
                </a:solidFill>
                <a:effectLst/>
                <a:latin typeface="Arial" panose="020B0604020202020204" pitchFamily="34" charset="0"/>
              </a:rPr>
              <a:t>viral</a:t>
            </a:r>
            <a:r>
              <a:rPr kumimoji="0" lang="cs-CZ" altLang="cs-CZ" sz="2000" b="0" i="0" u="none" strike="noStrike" cap="none" normalizeH="0" baseline="0" dirty="0">
                <a:ln>
                  <a:noFill/>
                </a:ln>
                <a:solidFill>
                  <a:schemeClr val="tx1"/>
                </a:solidFill>
                <a:effectLst/>
                <a:latin typeface="Arial" panose="020B0604020202020204" pitchFamily="34" charset="0"/>
              </a:rPr>
              <a:t> </a:t>
            </a:r>
            <a:r>
              <a:rPr kumimoji="0" lang="cs-CZ" altLang="cs-CZ" sz="2000" b="0" i="0" u="none" strike="noStrike" cap="none" normalizeH="0" baseline="0" dirty="0" err="1">
                <a:ln>
                  <a:noFill/>
                </a:ln>
                <a:solidFill>
                  <a:schemeClr val="tx1"/>
                </a:solidFill>
                <a:effectLst/>
                <a:latin typeface="Arial" panose="020B0604020202020204" pitchFamily="34" charset="0"/>
              </a:rPr>
              <a:t>like</a:t>
            </a:r>
            <a:r>
              <a:rPr kumimoji="0" lang="cs-CZ" altLang="cs-CZ" sz="2000" b="0" i="0" u="none" strike="noStrike" cap="none" normalizeH="0" baseline="0" dirty="0">
                <a:ln>
                  <a:noFill/>
                </a:ln>
                <a:solidFill>
                  <a:schemeClr val="tx1"/>
                </a:solidFill>
                <a:effectLst/>
                <a:latin typeface="Arial" panose="020B0604020202020204" pitchFamily="34" charset="0"/>
              </a:rPr>
              <a:t> </a:t>
            </a:r>
            <a:r>
              <a:rPr kumimoji="0" lang="cs-CZ" altLang="cs-CZ" sz="2000" b="0" i="0" u="none" strike="noStrike" cap="none" normalizeH="0" baseline="0" dirty="0" err="1">
                <a:ln>
                  <a:noFill/>
                </a:ln>
                <a:solidFill>
                  <a:schemeClr val="tx1"/>
                </a:solidFill>
                <a:effectLst/>
                <a:latin typeface="Arial" panose="020B0604020202020204" pitchFamily="34" charset="0"/>
              </a:rPr>
              <a:t>or</a:t>
            </a:r>
            <a:r>
              <a:rPr kumimoji="0" lang="cs-CZ" altLang="cs-CZ" sz="2000" b="0" i="0" u="none" strike="noStrike" cap="none" normalizeH="0" baseline="0" dirty="0">
                <a:ln>
                  <a:noFill/>
                </a:ln>
                <a:solidFill>
                  <a:schemeClr val="tx1"/>
                </a:solidFill>
                <a:effectLst/>
                <a:latin typeface="Arial" panose="020B0604020202020204" pitchFamily="34" charset="0"/>
              </a:rPr>
              <a:t> </a:t>
            </a:r>
            <a:r>
              <a:rPr kumimoji="0" lang="cs-CZ" altLang="cs-CZ" sz="2000" b="0" i="0" u="sng" strike="noStrike" cap="none" normalizeH="0" baseline="0" dirty="0">
                <a:ln>
                  <a:noFill/>
                </a:ln>
                <a:solidFill>
                  <a:schemeClr val="tx1"/>
                </a:solidFill>
                <a:effectLst/>
                <a:latin typeface="Arial" panose="020B0604020202020204" pitchFamily="34" charset="0"/>
              </a:rPr>
              <a:t>severe</a:t>
            </a:r>
            <a:r>
              <a:rPr kumimoji="0" lang="cs-CZ" altLang="cs-CZ" sz="2000" b="0" i="0" u="none" strike="noStrike" cap="none" normalizeH="0" baseline="0" dirty="0">
                <a:ln>
                  <a:noFill/>
                </a:ln>
                <a:solidFill>
                  <a:schemeClr val="tx1"/>
                </a:solidFill>
                <a:effectLst/>
                <a:latin typeface="Arial" panose="020B0604020202020204" pitchFamily="34" charset="0"/>
              </a:rPr>
              <a:t>. </a:t>
            </a:r>
          </a:p>
          <a:p>
            <a:pPr marR="0" lvl="1" algn="l" defTabSz="914400" rtl="0" eaLnBrk="0" fontAlgn="base" latinLnBrk="0" hangingPunct="0">
              <a:lnSpc>
                <a:spcPct val="100000"/>
              </a:lnSpc>
              <a:spcBef>
                <a:spcPct val="0"/>
              </a:spcBef>
              <a:spcAft>
                <a:spcPts val="1200"/>
              </a:spcAft>
              <a:buClrTx/>
              <a:buSzTx/>
              <a:tabLst/>
            </a:pPr>
            <a:r>
              <a:rPr kumimoji="0" lang="cs-CZ" altLang="cs-CZ" sz="2000" b="0" i="0" u="sng" strike="noStrike" cap="none" normalizeH="0" baseline="0" dirty="0" err="1">
                <a:ln>
                  <a:noFill/>
                </a:ln>
                <a:solidFill>
                  <a:schemeClr val="tx1"/>
                </a:solidFill>
                <a:effectLst/>
                <a:latin typeface="Arial" panose="020B0604020202020204" pitchFamily="34" charset="0"/>
              </a:rPr>
              <a:t>The</a:t>
            </a:r>
            <a:r>
              <a:rPr kumimoji="0" lang="cs-CZ" altLang="cs-CZ" sz="2000" b="0" i="0" u="sng" strike="noStrike" cap="none" normalizeH="0" baseline="0" dirty="0">
                <a:ln>
                  <a:noFill/>
                </a:ln>
                <a:solidFill>
                  <a:schemeClr val="tx1"/>
                </a:solidFill>
                <a:effectLst/>
                <a:latin typeface="Arial" panose="020B0604020202020204" pitchFamily="34" charset="0"/>
              </a:rPr>
              <a:t> </a:t>
            </a:r>
            <a:r>
              <a:rPr kumimoji="0" lang="cs-CZ" altLang="cs-CZ" sz="2000" b="0" i="0" u="sng" strike="noStrike" cap="none" normalizeH="0" baseline="0" dirty="0" err="1">
                <a:ln>
                  <a:noFill/>
                </a:ln>
                <a:solidFill>
                  <a:schemeClr val="tx1"/>
                </a:solidFill>
                <a:effectLst/>
                <a:latin typeface="Arial" panose="020B0604020202020204" pitchFamily="34" charset="0"/>
              </a:rPr>
              <a:t>onset</a:t>
            </a:r>
            <a:r>
              <a:rPr kumimoji="0" lang="cs-CZ" altLang="cs-CZ" sz="2000" b="0" i="0" u="sng" strike="noStrike" cap="none" normalizeH="0" baseline="0" dirty="0">
                <a:ln>
                  <a:noFill/>
                </a:ln>
                <a:solidFill>
                  <a:schemeClr val="tx1"/>
                </a:solidFill>
                <a:effectLst/>
                <a:latin typeface="Arial" panose="020B0604020202020204" pitchFamily="34" charset="0"/>
              </a:rPr>
              <a:t> </a:t>
            </a:r>
            <a:r>
              <a:rPr kumimoji="0" lang="cs-CZ" altLang="cs-CZ" sz="2000" b="0" i="0" u="sng" strike="noStrike" cap="none" normalizeH="0" baseline="0" dirty="0" err="1">
                <a:ln>
                  <a:noFill/>
                </a:ln>
                <a:solidFill>
                  <a:schemeClr val="tx1"/>
                </a:solidFill>
                <a:effectLst/>
                <a:latin typeface="Arial" panose="020B0604020202020204" pitchFamily="34" charset="0"/>
              </a:rPr>
              <a:t>of</a:t>
            </a:r>
            <a:r>
              <a:rPr kumimoji="0" lang="cs-CZ" altLang="cs-CZ" sz="2000" b="0" i="0" u="sng" strike="noStrike" cap="none" normalizeH="0" baseline="0" dirty="0">
                <a:ln>
                  <a:noFill/>
                </a:ln>
                <a:solidFill>
                  <a:schemeClr val="tx1"/>
                </a:solidFill>
                <a:effectLst/>
                <a:latin typeface="Arial" panose="020B0604020202020204" pitchFamily="34" charset="0"/>
              </a:rPr>
              <a:t> </a:t>
            </a:r>
            <a:r>
              <a:rPr kumimoji="0" lang="cs-CZ" altLang="cs-CZ" sz="2000" b="0" i="0" u="sng" strike="noStrike" cap="none" normalizeH="0" baseline="0" dirty="0" err="1">
                <a:ln>
                  <a:noFill/>
                </a:ln>
                <a:solidFill>
                  <a:srgbClr val="FF0000"/>
                </a:solidFill>
                <a:effectLst/>
                <a:latin typeface="Arial" panose="020B0604020202020204" pitchFamily="34" charset="0"/>
              </a:rPr>
              <a:t>vomiting</a:t>
            </a:r>
            <a:r>
              <a:rPr kumimoji="0" lang="cs-CZ" altLang="cs-CZ" sz="2000" b="0" i="0" u="sng" strike="noStrike" cap="none" normalizeH="0" baseline="0" dirty="0">
                <a:ln>
                  <a:noFill/>
                </a:ln>
                <a:solidFill>
                  <a:schemeClr val="tx1"/>
                </a:solidFill>
                <a:effectLst/>
                <a:latin typeface="Arial" panose="020B0604020202020204" pitchFamily="34" charset="0"/>
              </a:rPr>
              <a:t> </a:t>
            </a:r>
            <a:r>
              <a:rPr kumimoji="0" lang="cs-CZ" altLang="cs-CZ" sz="2000" b="0" i="0" u="sng" strike="noStrike" cap="none" normalizeH="0" baseline="0" dirty="0" err="1">
                <a:ln>
                  <a:noFill/>
                </a:ln>
                <a:solidFill>
                  <a:schemeClr val="tx1"/>
                </a:solidFill>
                <a:effectLst/>
                <a:latin typeface="Arial" panose="020B0604020202020204" pitchFamily="34" charset="0"/>
              </a:rPr>
              <a:t>is</a:t>
            </a:r>
            <a:r>
              <a:rPr kumimoji="0" lang="cs-CZ" altLang="cs-CZ" sz="2000" b="0" i="0" u="sng" strike="noStrike" cap="none" normalizeH="0" baseline="0" dirty="0">
                <a:ln>
                  <a:noFill/>
                </a:ln>
                <a:solidFill>
                  <a:schemeClr val="tx1"/>
                </a:solidFill>
                <a:effectLst/>
                <a:latin typeface="Arial" panose="020B0604020202020204" pitchFamily="34" charset="0"/>
              </a:rPr>
              <a:t> </a:t>
            </a:r>
            <a:r>
              <a:rPr kumimoji="0" lang="cs-CZ" altLang="cs-CZ" sz="2000" b="0" i="0" u="sng" strike="noStrike" cap="none" normalizeH="0" baseline="0" dirty="0" err="1">
                <a:ln>
                  <a:noFill/>
                </a:ln>
                <a:solidFill>
                  <a:schemeClr val="tx1"/>
                </a:solidFill>
                <a:effectLst/>
                <a:latin typeface="Arial" panose="020B0604020202020204" pitchFamily="34" charset="0"/>
              </a:rPr>
              <a:t>also</a:t>
            </a:r>
            <a:r>
              <a:rPr kumimoji="0" lang="cs-CZ" altLang="cs-CZ" sz="2000" b="0" i="0" u="sng" strike="noStrike" cap="none" normalizeH="0" baseline="0" dirty="0">
                <a:ln>
                  <a:noFill/>
                </a:ln>
                <a:solidFill>
                  <a:schemeClr val="tx1"/>
                </a:solidFill>
                <a:effectLst/>
                <a:latin typeface="Arial" panose="020B0604020202020204" pitchFamily="34" charset="0"/>
              </a:rPr>
              <a:t> </a:t>
            </a:r>
            <a:r>
              <a:rPr kumimoji="0" lang="cs-CZ" altLang="cs-CZ" sz="2000" b="0" i="0" u="sng" strike="noStrike" cap="none" normalizeH="0" baseline="0" dirty="0" err="1">
                <a:ln>
                  <a:noFill/>
                </a:ln>
                <a:solidFill>
                  <a:schemeClr val="tx1"/>
                </a:solidFill>
                <a:effectLst/>
                <a:latin typeface="Arial" panose="020B0604020202020204" pitchFamily="34" charset="0"/>
              </a:rPr>
              <a:t>related</a:t>
            </a:r>
            <a:r>
              <a:rPr kumimoji="0" lang="cs-CZ" altLang="cs-CZ" sz="2000" b="0" i="0" u="sng" strike="noStrike" cap="none" normalizeH="0" baseline="0" dirty="0">
                <a:ln>
                  <a:noFill/>
                </a:ln>
                <a:solidFill>
                  <a:schemeClr val="tx1"/>
                </a:solidFill>
                <a:effectLst/>
                <a:latin typeface="Arial" panose="020B0604020202020204" pitchFamily="34" charset="0"/>
              </a:rPr>
              <a:t> </a:t>
            </a:r>
            <a:r>
              <a:rPr kumimoji="0" lang="cs-CZ" altLang="cs-CZ" sz="2000" b="0" i="0" u="sng" strike="noStrike" cap="none" normalizeH="0" baseline="0" dirty="0" err="1">
                <a:ln>
                  <a:noFill/>
                </a:ln>
                <a:solidFill>
                  <a:schemeClr val="tx1"/>
                </a:solidFill>
                <a:effectLst/>
                <a:latin typeface="Arial" panose="020B0604020202020204" pitchFamily="34" charset="0"/>
              </a:rPr>
              <a:t>with</a:t>
            </a:r>
            <a:r>
              <a:rPr kumimoji="0" lang="cs-CZ" altLang="cs-CZ" sz="2000" b="0" i="0" u="sng" strike="noStrike" cap="none" normalizeH="0" baseline="0" dirty="0">
                <a:ln>
                  <a:noFill/>
                </a:ln>
                <a:solidFill>
                  <a:schemeClr val="tx1"/>
                </a:solidFill>
                <a:effectLst/>
                <a:latin typeface="Arial" panose="020B0604020202020204" pitchFamily="34" charset="0"/>
              </a:rPr>
              <a:t> </a:t>
            </a:r>
            <a:r>
              <a:rPr kumimoji="0" lang="cs-CZ" altLang="cs-CZ" sz="2000" b="0" i="0" u="sng" strike="noStrike" cap="none" normalizeH="0" baseline="0" dirty="0" err="1">
                <a:ln>
                  <a:noFill/>
                </a:ln>
                <a:solidFill>
                  <a:schemeClr val="tx1"/>
                </a:solidFill>
                <a:effectLst/>
                <a:latin typeface="Arial" panose="020B0604020202020204" pitchFamily="34" charset="0"/>
              </a:rPr>
              <a:t>absorbed</a:t>
            </a:r>
            <a:r>
              <a:rPr kumimoji="0" lang="cs-CZ" altLang="cs-CZ" sz="2000" b="0" i="0" u="sng" strike="noStrike" cap="none" normalizeH="0" baseline="0" dirty="0">
                <a:ln>
                  <a:noFill/>
                </a:ln>
                <a:solidFill>
                  <a:schemeClr val="tx1"/>
                </a:solidFill>
                <a:effectLst/>
                <a:latin typeface="Arial" panose="020B0604020202020204" pitchFamily="34" charset="0"/>
              </a:rPr>
              <a:t> dose</a:t>
            </a:r>
            <a:r>
              <a:rPr kumimoji="0" lang="cs-CZ" altLang="cs-CZ" sz="2000" b="0" i="0" u="none" strike="noStrike" cap="none" normalizeH="0" baseline="0" dirty="0">
                <a:ln>
                  <a:noFill/>
                </a:ln>
                <a:solidFill>
                  <a:schemeClr val="tx1"/>
                </a:solidFill>
                <a:effectLst/>
                <a:latin typeface="Arial" panose="020B0604020202020204" pitchFamily="34" charset="0"/>
              </a:rPr>
              <a:t> and </a:t>
            </a:r>
            <a:r>
              <a:rPr kumimoji="0" lang="cs-CZ" altLang="cs-CZ" sz="2000" b="0" i="0" u="none" strike="noStrike" cap="none" normalizeH="0" baseline="0" dirty="0" err="1">
                <a:ln>
                  <a:noFill/>
                </a:ln>
                <a:solidFill>
                  <a:schemeClr val="tx1"/>
                </a:solidFill>
                <a:effectLst/>
                <a:latin typeface="Arial" panose="020B0604020202020204" pitchFamily="34" charset="0"/>
              </a:rPr>
              <a:t>can</a:t>
            </a:r>
            <a:r>
              <a:rPr kumimoji="0" lang="cs-CZ" altLang="cs-CZ" sz="2000" b="0" i="0" u="none" strike="noStrike" cap="none" normalizeH="0" baseline="0" dirty="0">
                <a:ln>
                  <a:noFill/>
                </a:ln>
                <a:solidFill>
                  <a:schemeClr val="tx1"/>
                </a:solidFill>
                <a:effectLst/>
                <a:latin typeface="Arial" panose="020B0604020202020204" pitchFamily="34" charset="0"/>
              </a:rPr>
              <a:t> </a:t>
            </a:r>
            <a:r>
              <a:rPr kumimoji="0" lang="cs-CZ" altLang="cs-CZ" sz="2000" b="0" i="0" u="none" strike="noStrike" cap="none" normalizeH="0" baseline="0" dirty="0" err="1">
                <a:ln>
                  <a:noFill/>
                </a:ln>
                <a:solidFill>
                  <a:schemeClr val="tx1"/>
                </a:solidFill>
                <a:effectLst/>
                <a:latin typeface="Arial" panose="020B0604020202020204" pitchFamily="34" charset="0"/>
              </a:rPr>
              <a:t>be</a:t>
            </a:r>
            <a:r>
              <a:rPr kumimoji="0" lang="cs-CZ" altLang="cs-CZ" sz="2000" b="0" i="0" u="none" strike="noStrike" cap="none" normalizeH="0" baseline="0" dirty="0">
                <a:ln>
                  <a:noFill/>
                </a:ln>
                <a:solidFill>
                  <a:schemeClr val="tx1"/>
                </a:solidFill>
                <a:effectLst/>
                <a:latin typeface="Arial" panose="020B0604020202020204" pitchFamily="34" charset="0"/>
              </a:rPr>
              <a:t> </a:t>
            </a:r>
            <a:r>
              <a:rPr kumimoji="0" lang="cs-CZ" altLang="cs-CZ" sz="2000" b="0" i="0" u="none" strike="noStrike" cap="none" normalizeH="0" baseline="0" dirty="0" err="1">
                <a:ln>
                  <a:noFill/>
                </a:ln>
                <a:solidFill>
                  <a:schemeClr val="tx1"/>
                </a:solidFill>
                <a:effectLst/>
                <a:latin typeface="Arial" panose="020B0604020202020204" pitchFamily="34" charset="0"/>
              </a:rPr>
              <a:t>seen</a:t>
            </a:r>
            <a:r>
              <a:rPr kumimoji="0" lang="cs-CZ" altLang="cs-CZ" sz="2000" b="0" i="0" u="none" strike="noStrike" cap="none" normalizeH="0" baseline="0" dirty="0">
                <a:ln>
                  <a:noFill/>
                </a:ln>
                <a:solidFill>
                  <a:schemeClr val="tx1"/>
                </a:solidFill>
                <a:effectLst/>
                <a:latin typeface="Arial" panose="020B0604020202020204" pitchFamily="34" charset="0"/>
              </a:rPr>
              <a:t> </a:t>
            </a:r>
            <a:r>
              <a:rPr kumimoji="0" lang="cs-CZ" altLang="cs-CZ" sz="2000" b="1" i="0" u="none" strike="noStrike" cap="none" normalizeH="0" baseline="0" dirty="0" err="1">
                <a:ln>
                  <a:noFill/>
                </a:ln>
                <a:solidFill>
                  <a:srgbClr val="FF0000"/>
                </a:solidFill>
                <a:effectLst/>
                <a:latin typeface="Arial" panose="020B0604020202020204" pitchFamily="34" charset="0"/>
              </a:rPr>
              <a:t>within</a:t>
            </a:r>
            <a:r>
              <a:rPr kumimoji="0" lang="cs-CZ" altLang="cs-CZ" sz="2000" b="1" i="0" u="none" strike="noStrike" cap="none" normalizeH="0" baseline="0" dirty="0">
                <a:ln>
                  <a:noFill/>
                </a:ln>
                <a:solidFill>
                  <a:srgbClr val="FF0000"/>
                </a:solidFill>
                <a:effectLst/>
                <a:latin typeface="Arial" panose="020B0604020202020204" pitchFamily="34" charset="0"/>
              </a:rPr>
              <a:t> </a:t>
            </a:r>
            <a:r>
              <a:rPr kumimoji="0" lang="cs-CZ" altLang="cs-CZ" sz="2000" b="1" i="0" u="none" strike="noStrike" cap="none" normalizeH="0" baseline="0" dirty="0" err="1">
                <a:ln>
                  <a:noFill/>
                </a:ln>
                <a:solidFill>
                  <a:srgbClr val="FF0000"/>
                </a:solidFill>
                <a:effectLst/>
                <a:latin typeface="Arial" panose="020B0604020202020204" pitchFamily="34" charset="0"/>
              </a:rPr>
              <a:t>few</a:t>
            </a:r>
            <a:r>
              <a:rPr kumimoji="0" lang="cs-CZ" altLang="cs-CZ" sz="2000" b="1" i="0" u="none" strike="noStrike" cap="none" normalizeH="0" baseline="0" dirty="0">
                <a:ln>
                  <a:noFill/>
                </a:ln>
                <a:solidFill>
                  <a:srgbClr val="FF0000"/>
                </a:solidFill>
                <a:effectLst/>
                <a:latin typeface="Arial" panose="020B0604020202020204" pitchFamily="34" charset="0"/>
              </a:rPr>
              <a:t> </a:t>
            </a:r>
            <a:r>
              <a:rPr kumimoji="0" lang="cs-CZ" altLang="cs-CZ" sz="2000" b="1" i="0" u="none" strike="noStrike" cap="none" normalizeH="0" baseline="0" dirty="0" err="1">
                <a:ln>
                  <a:noFill/>
                </a:ln>
                <a:solidFill>
                  <a:srgbClr val="FF0000"/>
                </a:solidFill>
                <a:effectLst/>
                <a:latin typeface="Arial" panose="020B0604020202020204" pitchFamily="34" charset="0"/>
              </a:rPr>
              <a:t>minutes</a:t>
            </a:r>
            <a:r>
              <a:rPr kumimoji="0" lang="cs-CZ" altLang="cs-CZ" sz="2000" b="0" i="0" u="none" strike="noStrike" cap="none" normalizeH="0" baseline="0" dirty="0">
                <a:ln>
                  <a:noFill/>
                </a:ln>
                <a:solidFill>
                  <a:schemeClr val="tx1"/>
                </a:solidFill>
                <a:effectLst/>
                <a:latin typeface="Arial" panose="020B0604020202020204" pitchFamily="34" charset="0"/>
              </a:rPr>
              <a:t> </a:t>
            </a:r>
            <a:r>
              <a:rPr kumimoji="0" lang="cs-CZ" altLang="cs-CZ" sz="2000" b="0" i="0" u="none" strike="noStrike" cap="none" normalizeH="0" baseline="0" dirty="0" err="1">
                <a:ln>
                  <a:noFill/>
                </a:ln>
                <a:solidFill>
                  <a:schemeClr val="tx1"/>
                </a:solidFill>
                <a:effectLst/>
                <a:latin typeface="Arial" panose="020B0604020202020204" pitchFamily="34" charset="0"/>
              </a:rPr>
              <a:t>after</a:t>
            </a:r>
            <a:r>
              <a:rPr kumimoji="0" lang="cs-CZ" altLang="cs-CZ" sz="2000" b="0" i="0" u="none" strike="noStrike" cap="none" normalizeH="0" baseline="0" dirty="0">
                <a:ln>
                  <a:noFill/>
                </a:ln>
                <a:solidFill>
                  <a:schemeClr val="tx1"/>
                </a:solidFill>
                <a:effectLst/>
                <a:latin typeface="Arial" panose="020B0604020202020204" pitchFamily="34" charset="0"/>
              </a:rPr>
              <a:t> a </a:t>
            </a:r>
            <a:r>
              <a:rPr kumimoji="0" lang="cs-CZ" altLang="cs-CZ" sz="2000" b="0" i="0" u="none" strike="noStrike" cap="none" normalizeH="0" baseline="0" dirty="0" err="1">
                <a:ln>
                  <a:noFill/>
                </a:ln>
                <a:solidFill>
                  <a:schemeClr val="tx1"/>
                </a:solidFill>
                <a:effectLst/>
                <a:latin typeface="Arial" panose="020B0604020202020204" pitchFamily="34" charset="0"/>
              </a:rPr>
              <a:t>high</a:t>
            </a:r>
            <a:r>
              <a:rPr kumimoji="0" lang="cs-CZ" altLang="cs-CZ" sz="2000" b="0" i="0" u="none" strike="noStrike" cap="none" normalizeH="0" baseline="0" dirty="0">
                <a:ln>
                  <a:noFill/>
                </a:ln>
                <a:solidFill>
                  <a:schemeClr val="tx1"/>
                </a:solidFill>
                <a:effectLst/>
                <a:latin typeface="Arial" panose="020B0604020202020204" pitchFamily="34" charset="0"/>
              </a:rPr>
              <a:t> dose </a:t>
            </a:r>
            <a:r>
              <a:rPr kumimoji="0" lang="cs-CZ" altLang="cs-CZ" sz="2000" b="0" i="0" u="none" strike="noStrike" cap="none" normalizeH="0" baseline="0" dirty="0" err="1">
                <a:ln>
                  <a:noFill/>
                </a:ln>
                <a:solidFill>
                  <a:schemeClr val="tx1"/>
                </a:solidFill>
                <a:effectLst/>
                <a:latin typeface="Arial" panose="020B0604020202020204" pitchFamily="34" charset="0"/>
              </a:rPr>
              <a:t>exposure</a:t>
            </a:r>
            <a:r>
              <a:rPr kumimoji="0" lang="cs-CZ" altLang="cs-CZ" sz="2000" b="0" i="0" u="none" strike="noStrike" cap="none" normalizeH="0" baseline="0" dirty="0">
                <a:ln>
                  <a:noFill/>
                </a:ln>
                <a:solidFill>
                  <a:schemeClr val="tx1"/>
                </a:solidFill>
                <a:effectLst/>
                <a:latin typeface="Arial" panose="020B0604020202020204" pitchFamily="34" charset="0"/>
              </a:rPr>
              <a:t>.</a:t>
            </a:r>
          </a:p>
          <a:p>
            <a:endParaRPr lang="cs-CZ" sz="2000" dirty="0"/>
          </a:p>
        </p:txBody>
      </p:sp>
      <p:pic>
        <p:nvPicPr>
          <p:cNvPr id="4" name="Zástupný obsah 4" descr="Obsah obrázku stůl&#10;&#10;Popis byl vytvořen automaticky">
            <a:extLst>
              <a:ext uri="{FF2B5EF4-FFF2-40B4-BE49-F238E27FC236}">
                <a16:creationId xmlns:a16="http://schemas.microsoft.com/office/drawing/2014/main" id="{2789B9EA-C975-47F1-ADAB-089798264593}"/>
              </a:ext>
            </a:extLst>
          </p:cNvPr>
          <p:cNvPicPr>
            <a:picLocks noChangeAspect="1"/>
          </p:cNvPicPr>
          <p:nvPr/>
        </p:nvPicPr>
        <p:blipFill rotWithShape="1">
          <a:blip r:embed="rId2">
            <a:extLst>
              <a:ext uri="{28A0092B-C50C-407E-A947-70E740481C1C}">
                <a14:useLocalDpi xmlns:a14="http://schemas.microsoft.com/office/drawing/2010/main" val="0"/>
              </a:ext>
            </a:extLst>
          </a:blip>
          <a:srcRect l="6725" t="26419" r="10542" b="4107"/>
          <a:stretch/>
        </p:blipFill>
        <p:spPr>
          <a:xfrm rot="60000">
            <a:off x="5870994" y="2072413"/>
            <a:ext cx="5879522" cy="4506277"/>
          </a:xfrm>
          <a:prstGeom prst="rect">
            <a:avLst/>
          </a:prstGeom>
        </p:spPr>
      </p:pic>
      <p:pic>
        <p:nvPicPr>
          <p:cNvPr id="5" name="Zástupný obsah 4">
            <a:extLst>
              <a:ext uri="{FF2B5EF4-FFF2-40B4-BE49-F238E27FC236}">
                <a16:creationId xmlns:a16="http://schemas.microsoft.com/office/drawing/2014/main" id="{343A9EB5-5CB9-4EA5-A84C-D4A037052FB7}"/>
              </a:ext>
            </a:extLst>
          </p:cNvPr>
          <p:cNvPicPr>
            <a:picLocks noChangeAspect="1"/>
          </p:cNvPicPr>
          <p:nvPr/>
        </p:nvPicPr>
        <p:blipFill rotWithShape="1">
          <a:blip r:embed="rId3">
            <a:extLst>
              <a:ext uri="{28A0092B-C50C-407E-A947-70E740481C1C}">
                <a14:useLocalDpi xmlns:a14="http://schemas.microsoft.com/office/drawing/2010/main" val="0"/>
              </a:ext>
            </a:extLst>
          </a:blip>
          <a:srcRect t="2695"/>
          <a:stretch/>
        </p:blipFill>
        <p:spPr>
          <a:xfrm>
            <a:off x="838200" y="2457617"/>
            <a:ext cx="4610126" cy="3166517"/>
          </a:xfrm>
          <a:prstGeom prst="rect">
            <a:avLst/>
          </a:prstGeom>
        </p:spPr>
      </p:pic>
      <p:sp>
        <p:nvSpPr>
          <p:cNvPr id="6" name="TextovéPole 5">
            <a:extLst>
              <a:ext uri="{FF2B5EF4-FFF2-40B4-BE49-F238E27FC236}">
                <a16:creationId xmlns:a16="http://schemas.microsoft.com/office/drawing/2014/main" id="{25CE51E7-CC74-43B2-8FFF-6F6C4A77E740}"/>
              </a:ext>
            </a:extLst>
          </p:cNvPr>
          <p:cNvSpPr txBox="1"/>
          <p:nvPr/>
        </p:nvSpPr>
        <p:spPr>
          <a:xfrm>
            <a:off x="911430" y="5716592"/>
            <a:ext cx="492068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Incidence of nausea and emesis as a function of dose. </a:t>
            </a:r>
            <a:r>
              <a:rPr kumimoji="0" lang="en-US" sz="1200" b="0" i="0" u="none" strike="noStrike" kern="1200" cap="none" spc="0" normalizeH="0" baseline="0" noProof="0" dirty="0">
                <a:ln>
                  <a:noFill/>
                </a:ln>
                <a:solidFill>
                  <a:prstClr val="black"/>
                </a:solidFill>
                <a:effectLst/>
                <a:uLnTx/>
                <a:uFillTx/>
                <a:latin typeface="Calibri"/>
                <a:ea typeface="+mn-ea"/>
                <a:cs typeface="+mn-cs"/>
              </a:rPr>
              <a:t>Research performed at Oak Ridge Associated Universities for the National Aeronautics and Space Administration. Adapted with permission from Taylor and Francis and Oak Ridge Associated Universities.</a:t>
            </a:r>
            <a:endParaRPr kumimoji="0" lang="cs-CZ" sz="12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8" name="Přímá spojnice se šipkou 7">
            <a:extLst>
              <a:ext uri="{FF2B5EF4-FFF2-40B4-BE49-F238E27FC236}">
                <a16:creationId xmlns:a16="http://schemas.microsoft.com/office/drawing/2014/main" id="{E91C6B4C-C837-8858-DBD1-E68D91C61306}"/>
              </a:ext>
            </a:extLst>
          </p:cNvPr>
          <p:cNvCxnSpPr/>
          <p:nvPr/>
        </p:nvCxnSpPr>
        <p:spPr>
          <a:xfrm>
            <a:off x="1711413" y="3577281"/>
            <a:ext cx="0" cy="8231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A2463A9F-AD28-3264-62F9-287627D4C53A}"/>
              </a:ext>
            </a:extLst>
          </p:cNvPr>
          <p:cNvSpPr txBox="1"/>
          <p:nvPr/>
        </p:nvSpPr>
        <p:spPr>
          <a:xfrm>
            <a:off x="1445741" y="3244334"/>
            <a:ext cx="852156" cy="369332"/>
          </a:xfrm>
          <a:prstGeom prst="rect">
            <a:avLst/>
          </a:prstGeom>
          <a:noFill/>
        </p:spPr>
        <p:txBody>
          <a:bodyPr wrap="none" rtlCol="0">
            <a:spAutoFit/>
          </a:bodyPr>
          <a:lstStyle/>
          <a:p>
            <a:r>
              <a:rPr lang="cs-CZ" dirty="0">
                <a:latin typeface="Agency FB" panose="020B0503020202020204" pitchFamily="34" charset="0"/>
              </a:rPr>
              <a:t>~</a:t>
            </a:r>
            <a:r>
              <a:rPr lang="cs-CZ" dirty="0"/>
              <a:t>0.5 Sv</a:t>
            </a:r>
          </a:p>
        </p:txBody>
      </p:sp>
      <p:cxnSp>
        <p:nvCxnSpPr>
          <p:cNvPr id="11" name="Přímá spojnice 10">
            <a:extLst>
              <a:ext uri="{FF2B5EF4-FFF2-40B4-BE49-F238E27FC236}">
                <a16:creationId xmlns:a16="http://schemas.microsoft.com/office/drawing/2014/main" id="{D314BDDB-70F2-F32D-8219-A91ED839B73D}"/>
              </a:ext>
            </a:extLst>
          </p:cNvPr>
          <p:cNvCxnSpPr>
            <a:cxnSpLocks/>
          </p:cNvCxnSpPr>
          <p:nvPr/>
        </p:nvCxnSpPr>
        <p:spPr>
          <a:xfrm>
            <a:off x="7358449" y="3540209"/>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Přímá spojnice 13">
            <a:extLst>
              <a:ext uri="{FF2B5EF4-FFF2-40B4-BE49-F238E27FC236}">
                <a16:creationId xmlns:a16="http://schemas.microsoft.com/office/drawing/2014/main" id="{034C67B6-71DA-FAD3-52F6-6B9A588B2AC0}"/>
              </a:ext>
            </a:extLst>
          </p:cNvPr>
          <p:cNvCxnSpPr>
            <a:cxnSpLocks/>
          </p:cNvCxnSpPr>
          <p:nvPr/>
        </p:nvCxnSpPr>
        <p:spPr>
          <a:xfrm>
            <a:off x="8376209" y="3540209"/>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Přímá spojnice 14">
            <a:extLst>
              <a:ext uri="{FF2B5EF4-FFF2-40B4-BE49-F238E27FC236}">
                <a16:creationId xmlns:a16="http://schemas.microsoft.com/office/drawing/2014/main" id="{8FEE4A1C-F412-922A-CB51-0A1F7E099625}"/>
              </a:ext>
            </a:extLst>
          </p:cNvPr>
          <p:cNvCxnSpPr>
            <a:cxnSpLocks/>
          </p:cNvCxnSpPr>
          <p:nvPr/>
        </p:nvCxnSpPr>
        <p:spPr>
          <a:xfrm>
            <a:off x="9512643" y="3540209"/>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nice 15">
            <a:extLst>
              <a:ext uri="{FF2B5EF4-FFF2-40B4-BE49-F238E27FC236}">
                <a16:creationId xmlns:a16="http://schemas.microsoft.com/office/drawing/2014/main" id="{25231F57-C3A6-8E8D-0B05-9E124E9B7A3D}"/>
              </a:ext>
            </a:extLst>
          </p:cNvPr>
          <p:cNvCxnSpPr>
            <a:cxnSpLocks/>
          </p:cNvCxnSpPr>
          <p:nvPr/>
        </p:nvCxnSpPr>
        <p:spPr>
          <a:xfrm>
            <a:off x="10689029" y="3531969"/>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Přímá spojnice se šipkou 16">
            <a:extLst>
              <a:ext uri="{FF2B5EF4-FFF2-40B4-BE49-F238E27FC236}">
                <a16:creationId xmlns:a16="http://schemas.microsoft.com/office/drawing/2014/main" id="{BF8BA489-C03C-EEFF-68BE-6B7982EFC519}"/>
              </a:ext>
            </a:extLst>
          </p:cNvPr>
          <p:cNvCxnSpPr>
            <a:cxnSpLocks/>
          </p:cNvCxnSpPr>
          <p:nvPr/>
        </p:nvCxnSpPr>
        <p:spPr>
          <a:xfrm flipH="1">
            <a:off x="5291948" y="3368040"/>
            <a:ext cx="669323" cy="0"/>
          </a:xfrm>
          <a:prstGeom prst="straightConnector1">
            <a:avLst/>
          </a:prstGeom>
          <a:ln w="155575">
            <a:tailEnd type="triangle"/>
          </a:ln>
        </p:spPr>
        <p:style>
          <a:lnRef idx="1">
            <a:schemeClr val="accent1"/>
          </a:lnRef>
          <a:fillRef idx="0">
            <a:schemeClr val="accent1"/>
          </a:fillRef>
          <a:effectRef idx="0">
            <a:schemeClr val="accent1"/>
          </a:effectRef>
          <a:fontRef idx="minor">
            <a:schemeClr val="tx1"/>
          </a:fontRef>
        </p:style>
      </p:cxnSp>
      <p:cxnSp>
        <p:nvCxnSpPr>
          <p:cNvPr id="20" name="Přímá spojnice 19">
            <a:extLst>
              <a:ext uri="{FF2B5EF4-FFF2-40B4-BE49-F238E27FC236}">
                <a16:creationId xmlns:a16="http://schemas.microsoft.com/office/drawing/2014/main" id="{FCD2B585-3259-27FD-4391-20E0614F8B61}"/>
              </a:ext>
            </a:extLst>
          </p:cNvPr>
          <p:cNvCxnSpPr>
            <a:cxnSpLocks/>
          </p:cNvCxnSpPr>
          <p:nvPr/>
        </p:nvCxnSpPr>
        <p:spPr>
          <a:xfrm>
            <a:off x="10689029" y="3867249"/>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Přímá spojnice 20">
            <a:extLst>
              <a:ext uri="{FF2B5EF4-FFF2-40B4-BE49-F238E27FC236}">
                <a16:creationId xmlns:a16="http://schemas.microsoft.com/office/drawing/2014/main" id="{29CE1D1F-89AE-9DE9-0934-8B3119090E68}"/>
              </a:ext>
            </a:extLst>
          </p:cNvPr>
          <p:cNvCxnSpPr>
            <a:cxnSpLocks/>
          </p:cNvCxnSpPr>
          <p:nvPr/>
        </p:nvCxnSpPr>
        <p:spPr>
          <a:xfrm>
            <a:off x="10689029" y="4205916"/>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Přímá spojnice 21">
            <a:extLst>
              <a:ext uri="{FF2B5EF4-FFF2-40B4-BE49-F238E27FC236}">
                <a16:creationId xmlns:a16="http://schemas.microsoft.com/office/drawing/2014/main" id="{F84C8091-8BA4-6AD8-469D-6B999443F4C9}"/>
              </a:ext>
            </a:extLst>
          </p:cNvPr>
          <p:cNvCxnSpPr>
            <a:cxnSpLocks/>
          </p:cNvCxnSpPr>
          <p:nvPr/>
        </p:nvCxnSpPr>
        <p:spPr>
          <a:xfrm>
            <a:off x="10689029" y="4510716"/>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Přímá spojnice 22">
            <a:extLst>
              <a:ext uri="{FF2B5EF4-FFF2-40B4-BE49-F238E27FC236}">
                <a16:creationId xmlns:a16="http://schemas.microsoft.com/office/drawing/2014/main" id="{24F2BD85-D02A-88CD-D173-BAF66D6F918C}"/>
              </a:ext>
            </a:extLst>
          </p:cNvPr>
          <p:cNvCxnSpPr>
            <a:cxnSpLocks/>
          </p:cNvCxnSpPr>
          <p:nvPr/>
        </p:nvCxnSpPr>
        <p:spPr>
          <a:xfrm>
            <a:off x="10689029" y="5052582"/>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Přímá spojnice 23">
            <a:extLst>
              <a:ext uri="{FF2B5EF4-FFF2-40B4-BE49-F238E27FC236}">
                <a16:creationId xmlns:a16="http://schemas.microsoft.com/office/drawing/2014/main" id="{53120559-D13A-23A0-695F-72157DB2CB1F}"/>
              </a:ext>
            </a:extLst>
          </p:cNvPr>
          <p:cNvCxnSpPr>
            <a:cxnSpLocks/>
          </p:cNvCxnSpPr>
          <p:nvPr/>
        </p:nvCxnSpPr>
        <p:spPr>
          <a:xfrm>
            <a:off x="10689029" y="6105835"/>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Přímá spojnice 24">
            <a:extLst>
              <a:ext uri="{FF2B5EF4-FFF2-40B4-BE49-F238E27FC236}">
                <a16:creationId xmlns:a16="http://schemas.microsoft.com/office/drawing/2014/main" id="{55D1D5CA-C65A-B3FB-3B12-A232906DC787}"/>
              </a:ext>
            </a:extLst>
          </p:cNvPr>
          <p:cNvCxnSpPr>
            <a:cxnSpLocks/>
          </p:cNvCxnSpPr>
          <p:nvPr/>
        </p:nvCxnSpPr>
        <p:spPr>
          <a:xfrm>
            <a:off x="7358449" y="5539145"/>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Přímá spojnice 25">
            <a:extLst>
              <a:ext uri="{FF2B5EF4-FFF2-40B4-BE49-F238E27FC236}">
                <a16:creationId xmlns:a16="http://schemas.microsoft.com/office/drawing/2014/main" id="{20F9E14B-9737-3FF1-F218-39DAC0B9F000}"/>
              </a:ext>
            </a:extLst>
          </p:cNvPr>
          <p:cNvCxnSpPr>
            <a:cxnSpLocks/>
          </p:cNvCxnSpPr>
          <p:nvPr/>
        </p:nvCxnSpPr>
        <p:spPr>
          <a:xfrm>
            <a:off x="8376209" y="5539145"/>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Přímá spojnice 26">
            <a:extLst>
              <a:ext uri="{FF2B5EF4-FFF2-40B4-BE49-F238E27FC236}">
                <a16:creationId xmlns:a16="http://schemas.microsoft.com/office/drawing/2014/main" id="{3FA32588-0C86-AA5E-5702-629069D239A1}"/>
              </a:ext>
            </a:extLst>
          </p:cNvPr>
          <p:cNvCxnSpPr>
            <a:cxnSpLocks/>
          </p:cNvCxnSpPr>
          <p:nvPr/>
        </p:nvCxnSpPr>
        <p:spPr>
          <a:xfrm>
            <a:off x="9568043" y="5535434"/>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Přímá spojnice 27">
            <a:extLst>
              <a:ext uri="{FF2B5EF4-FFF2-40B4-BE49-F238E27FC236}">
                <a16:creationId xmlns:a16="http://schemas.microsoft.com/office/drawing/2014/main" id="{55169102-EC13-6FE7-45F1-2E42A617021F}"/>
              </a:ext>
            </a:extLst>
          </p:cNvPr>
          <p:cNvCxnSpPr>
            <a:cxnSpLocks/>
          </p:cNvCxnSpPr>
          <p:nvPr/>
        </p:nvCxnSpPr>
        <p:spPr>
          <a:xfrm>
            <a:off x="10689029" y="5535434"/>
            <a:ext cx="7414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3512717"/>
      </p:ext>
    </p:extLst>
  </p:cSld>
  <p:clrMapOvr>
    <a:masterClrMapping/>
  </p:clrMapOvr>
</p:sld>
</file>

<file path=ppt/theme/theme1.xml><?xml version="1.0" encoding="utf-8"?>
<a:theme xmlns:a="http://schemas.openxmlformats.org/drawingml/2006/main" name="1_Motiv Office">
  <a:themeElements>
    <a:clrScheme name="Moti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iv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4259</TotalTime>
  <Words>3865</Words>
  <Application>Microsoft Office PowerPoint</Application>
  <PresentationFormat>Širokoúhlá obrazovka</PresentationFormat>
  <Paragraphs>293</Paragraphs>
  <Slides>54</Slides>
  <Notes>0</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54</vt:i4>
      </vt:variant>
    </vt:vector>
  </HeadingPairs>
  <TitlesOfParts>
    <vt:vector size="63" baseType="lpstr">
      <vt:lpstr>Adobe Devanagari</vt:lpstr>
      <vt:lpstr>Agency FB</vt:lpstr>
      <vt:lpstr>Arial</vt:lpstr>
      <vt:lpstr>Calibri</vt:lpstr>
      <vt:lpstr>Calibri Light</vt:lpstr>
      <vt:lpstr>Courier New</vt:lpstr>
      <vt:lpstr>Tahoma</vt:lpstr>
      <vt:lpstr>Times New Roman</vt:lpstr>
      <vt:lpstr>1_Motiv Office</vt:lpstr>
      <vt:lpstr>Radiační biofyzika</vt:lpstr>
      <vt:lpstr>In the following,  ARS = Acute Radiation Syndrome (i.e. it doesn't mean Acute Respiratory Syndrome ;-) )</vt:lpstr>
      <vt:lpstr>DETERMINISTICKÉ ÚČINKY IZ u člověka – CELOTĚNÍ OZÁŘENÍ</vt:lpstr>
      <vt:lpstr>Mortality - IR Dose – Dose Rate Relationship</vt:lpstr>
      <vt:lpstr>CITLIVOST BUŇEK K IZ PRO DETERMINISTICKÉ ÚČINKY</vt:lpstr>
      <vt:lpstr>Příčina ARS</vt:lpstr>
      <vt:lpstr>Prezentace aplikace PowerPoint</vt:lpstr>
      <vt:lpstr>Prezentace aplikace PowerPoint</vt:lpstr>
      <vt:lpstr>PRODROMAL PHASE OF ARS</vt:lpstr>
      <vt:lpstr>Prezentace aplikace PowerPoint</vt:lpstr>
      <vt:lpstr>Four clinical phases of ARS: PRODROMAL PHASE</vt:lpstr>
      <vt:lpstr>Prezentace aplikace PowerPoint</vt:lpstr>
      <vt:lpstr>Prezentace aplikace PowerPoint</vt:lpstr>
      <vt:lpstr>Prezentace aplikace PowerPoint</vt:lpstr>
      <vt:lpstr>Prezentace aplikace PowerPoint</vt:lpstr>
      <vt:lpstr>Prezentace aplikace PowerPoint</vt:lpstr>
      <vt:lpstr>DOSE ESTIMATION based on LYMPHOCYTE COUNTS</vt:lpstr>
      <vt:lpstr>Prezentace aplikace PowerPoint</vt:lpstr>
      <vt:lpstr>Prezentace aplikace PowerPoint</vt:lpstr>
      <vt:lpstr>Prezentace aplikace PowerPoint</vt:lpstr>
      <vt:lpstr>Prezentace aplikace PowerPoint</vt:lpstr>
      <vt:lpstr>Gastrointestinal syndrome</vt:lpstr>
      <vt:lpstr> Severe acute radiation syndrome: Treatment of a lethally 60Co-source irradiated accident victim in China </vt:lpstr>
      <vt:lpstr>Prezentace aplikace PowerPoint</vt:lpstr>
      <vt:lpstr>Prezentace aplikace PowerPoint</vt:lpstr>
      <vt:lpstr>Neurovascular syndrome </vt:lpstr>
      <vt:lpstr>ARS SUBTYPES</vt:lpstr>
      <vt:lpstr>ARS subtypes</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Vliv dávkového příkonu</vt:lpstr>
      <vt:lpstr>Individual radiosensitivity</vt:lpstr>
      <vt:lpstr>EFFECT OF POST-IRRADIATION TREATMENT ON ARS SURVIVAL</vt:lpstr>
      <vt:lpstr>Deterministické účinky záření na organismy</vt:lpstr>
      <vt:lpstr>Prezentace aplikace PowerPoint</vt:lpstr>
      <vt:lpstr>Prezentace aplikace PowerPoint</vt:lpstr>
      <vt:lpstr>Prezentace aplikace PowerPoint</vt:lpstr>
      <vt:lpstr>Russian Soldiers Suffer Acute Radiation Sickness In Ukraine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Stochastické účinky  </vt:lpstr>
      <vt:lpstr>BIOLOGICAL RADIATION EFFECTS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REVIEWER1</dc:creator>
  <cp:lastModifiedBy>Martin Falk</cp:lastModifiedBy>
  <cp:revision>30</cp:revision>
  <dcterms:created xsi:type="dcterms:W3CDTF">2022-03-24T11:59:23Z</dcterms:created>
  <dcterms:modified xsi:type="dcterms:W3CDTF">2023-04-21T16:53:28Z</dcterms:modified>
</cp:coreProperties>
</file>